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742" r:id="rId2"/>
    <p:sldId id="743" r:id="rId3"/>
    <p:sldId id="528" r:id="rId4"/>
    <p:sldId id="282" r:id="rId5"/>
    <p:sldId id="785" r:id="rId6"/>
    <p:sldId id="581" r:id="rId7"/>
    <p:sldId id="283" r:id="rId8"/>
    <p:sldId id="284" r:id="rId9"/>
    <p:sldId id="285" r:id="rId10"/>
    <p:sldId id="286" r:id="rId11"/>
    <p:sldId id="287" r:id="rId12"/>
    <p:sldId id="288" r:id="rId13"/>
    <p:sldId id="289" r:id="rId14"/>
    <p:sldId id="578" r:id="rId15"/>
    <p:sldId id="835" r:id="rId16"/>
    <p:sldId id="798" r:id="rId17"/>
    <p:sldId id="813" r:id="rId18"/>
    <p:sldId id="641" r:id="rId19"/>
    <p:sldId id="814" r:id="rId20"/>
    <p:sldId id="815" r:id="rId21"/>
    <p:sldId id="817" r:id="rId22"/>
    <p:sldId id="620" r:id="rId23"/>
    <p:sldId id="824" r:id="rId24"/>
    <p:sldId id="831" r:id="rId25"/>
    <p:sldId id="825" r:id="rId26"/>
    <p:sldId id="827" r:id="rId27"/>
    <p:sldId id="828" r:id="rId28"/>
    <p:sldId id="829" r:id="rId29"/>
    <p:sldId id="832" r:id="rId30"/>
    <p:sldId id="849" r:id="rId31"/>
    <p:sldId id="838" r:id="rId32"/>
    <p:sldId id="839" r:id="rId33"/>
    <p:sldId id="841" r:id="rId34"/>
    <p:sldId id="842" r:id="rId35"/>
    <p:sldId id="843" r:id="rId36"/>
    <p:sldId id="845" r:id="rId37"/>
    <p:sldId id="847" r:id="rId38"/>
    <p:sldId id="588" r:id="rId39"/>
    <p:sldId id="590" r:id="rId40"/>
    <p:sldId id="598" r:id="rId41"/>
    <p:sldId id="604" r:id="rId42"/>
    <p:sldId id="608" r:id="rId43"/>
    <p:sldId id="609" r:id="rId44"/>
    <p:sldId id="610" r:id="rId45"/>
    <p:sldId id="611" r:id="rId46"/>
    <p:sldId id="612" r:id="rId47"/>
    <p:sldId id="615" r:id="rId48"/>
    <p:sldId id="625" r:id="rId49"/>
    <p:sldId id="629" r:id="rId50"/>
    <p:sldId id="630" r:id="rId51"/>
    <p:sldId id="631" r:id="rId52"/>
    <p:sldId id="680" r:id="rId53"/>
    <p:sldId id="681" r:id="rId54"/>
    <p:sldId id="682" r:id="rId55"/>
    <p:sldId id="685" r:id="rId56"/>
    <p:sldId id="686" r:id="rId57"/>
    <p:sldId id="689" r:id="rId58"/>
    <p:sldId id="690" r:id="rId59"/>
    <p:sldId id="691" r:id="rId60"/>
    <p:sldId id="692" r:id="rId61"/>
    <p:sldId id="693" r:id="rId62"/>
    <p:sldId id="788" r:id="rId63"/>
    <p:sldId id="790" r:id="rId64"/>
    <p:sldId id="791" r:id="rId65"/>
    <p:sldId id="792" r:id="rId66"/>
    <p:sldId id="793" r:id="rId67"/>
    <p:sldId id="700" r:id="rId68"/>
    <p:sldId id="708" r:id="rId69"/>
    <p:sldId id="709" r:id="rId70"/>
    <p:sldId id="710" r:id="rId71"/>
    <p:sldId id="712" r:id="rId72"/>
    <p:sldId id="713" r:id="rId73"/>
    <p:sldId id="714" r:id="rId74"/>
    <p:sldId id="715" r:id="rId75"/>
    <p:sldId id="716" r:id="rId76"/>
    <p:sldId id="717" r:id="rId77"/>
    <p:sldId id="719" r:id="rId78"/>
    <p:sldId id="721" r:id="rId79"/>
    <p:sldId id="722" r:id="rId80"/>
    <p:sldId id="725" r:id="rId81"/>
    <p:sldId id="726" r:id="rId82"/>
    <p:sldId id="738" r:id="rId83"/>
    <p:sldId id="1119" r:id="rId8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F52B"/>
    <a:srgbClr val="DEB29E"/>
    <a:srgbClr val="BF9747"/>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5" autoAdjust="0"/>
    <p:restoredTop sz="84305" autoAdjust="0"/>
  </p:normalViewPr>
  <p:slideViewPr>
    <p:cSldViewPr>
      <p:cViewPr>
        <p:scale>
          <a:sx n="58" d="100"/>
          <a:sy n="58" d="100"/>
        </p:scale>
        <p:origin x="-2184" y="-4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2088"/>
    </p:cViewPr>
  </p:sorterViewPr>
  <p:notesViewPr>
    <p:cSldViewPr>
      <p:cViewPr varScale="1">
        <p:scale>
          <a:sx n="53" d="100"/>
          <a:sy n="53" d="100"/>
        </p:scale>
        <p:origin x="-187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930557C-026F-4813-B380-4ACA9092F180}" type="datetimeFigureOut">
              <a:rPr lang="en-US"/>
              <a:pPr>
                <a:defRPr/>
              </a:pPr>
              <a:t>4/27/2012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48A5E3E-C37F-4CDA-B8AF-756911ED874D}" type="slidenum">
              <a:rPr lang="en-US"/>
              <a:pPr>
                <a:defRPr/>
              </a:pPr>
              <a:t>‹#›</a:t>
            </a:fld>
            <a:endParaRPr lang="en-US"/>
          </a:p>
        </p:txBody>
      </p:sp>
    </p:spTree>
    <p:extLst>
      <p:ext uri="{BB962C8B-B14F-4D97-AF65-F5344CB8AC3E}">
        <p14:creationId xmlns:p14="http://schemas.microsoft.com/office/powerpoint/2010/main" val="12141525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4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DC93D76-4D64-4D11-A079-3FFB207745DE}"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0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65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BD3265-B76F-4A26-955E-86960E74618A}"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1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7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59365DF-7915-43F4-99BC-FDA0CFC66453}"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2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8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2B07FA-9C9D-413B-A784-0FF5F75256D7}"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3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9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993F9C-C112-4E48-A58F-D3FFB5B402A9}"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4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730BFCF-B6FB-4CDE-8E9E-3A6E881D854C}"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79F5247-6288-4B02-BD97-1DC3F80BCB99}" type="slidenum">
              <a:rPr lang="en-US"/>
              <a:pPr>
                <a:defRPr/>
              </a:pPr>
              <a:t>15</a:t>
            </a:fld>
            <a:endParaRPr lang="en-US"/>
          </a:p>
        </p:txBody>
      </p:sp>
      <p:sp>
        <p:nvSpPr>
          <p:cNvPr id="335875"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587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smtClean="0"/>
              <a:t>Reference 1926.502(b) and 1926.502(j)</a:t>
            </a:r>
          </a:p>
          <a:p>
            <a:endParaRPr lang="en-US" smtClean="0"/>
          </a:p>
          <a:p>
            <a:r>
              <a:rPr lang="en-US" sz="1000" b="1" smtClean="0"/>
              <a:t>How do guardrail systems protect me from falling?  </a:t>
            </a:r>
          </a:p>
          <a:p>
            <a:r>
              <a:rPr lang="en-US" sz="1000" smtClean="0"/>
              <a:t>Guardrail systems provide a barrier to protect the employee from falling: </a:t>
            </a:r>
          </a:p>
          <a:p>
            <a:pPr>
              <a:buFontTx/>
              <a:buChar char="•"/>
            </a:pPr>
            <a:r>
              <a:rPr lang="en-US" sz="1000" smtClean="0"/>
              <a:t>     Top edge of the guardrail must be 39-45 inches above the walking/working level.</a:t>
            </a:r>
          </a:p>
          <a:p>
            <a:pPr>
              <a:buFontTx/>
              <a:buChar char="•"/>
            </a:pPr>
            <a:r>
              <a:rPr lang="en-US" sz="1000" smtClean="0"/>
              <a:t>     There must also be protection from falling between the top rail and the walking/working surface.  Midrails, screens, mesh, or intermediate vertical members may be used for this protection. There are specific requirements for their installation.</a:t>
            </a:r>
          </a:p>
          <a:p>
            <a:pPr>
              <a:buFontTx/>
              <a:buChar char="•"/>
            </a:pPr>
            <a:r>
              <a:rPr lang="en-US" sz="1000" smtClean="0"/>
              <a:t>     The protective barriers must be strong enough to support a falling employee. Wood, chain and wire rope may be used for top rails and midrails.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6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24150A8-379D-486F-8420-F2E9175FC09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E1F9B109-ED8E-49F7-9D7D-2C8E65C02B70}"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8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2C3D284-B43C-469B-A15E-953810A4E794}"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9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5F47D6A-E977-4266-BEC4-EC70BEEE0B95}"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5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D66595C-DF10-4318-B410-7C4074EB426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0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E9BFFF1-B95E-4406-945B-245676975FCE}"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2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429E38F-FB39-4A23-916E-650F598F937B}"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3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3BE4050-E8A7-4F5F-A7C7-5FC4F1EE6A89}"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1B074C-930C-4D68-9F0F-268A2BE95E7E}" type="slidenum">
              <a:rPr lang="en-US"/>
              <a:pPr>
                <a:defRPr/>
              </a:pPr>
              <a:t>23</a:t>
            </a:fld>
            <a:endParaRPr lang="en-US"/>
          </a:p>
        </p:txBody>
      </p:sp>
      <p:sp>
        <p:nvSpPr>
          <p:cNvPr id="344067"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4068" name="Rectangle 3"/>
          <p:cNvSpPr>
            <a:spLocks noGrp="1" noChangeArrowheads="1"/>
          </p:cNvSpPr>
          <p:nvPr>
            <p:ph type="body" idx="1"/>
          </p:nvPr>
        </p:nvSpPr>
        <p:spPr bwMode="auto">
          <a:xfrm>
            <a:off x="1066800" y="427196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smtClean="0"/>
              <a:t>1926 Subpart M – Fall Protection</a:t>
            </a:r>
          </a:p>
          <a:p>
            <a:r>
              <a:rPr lang="en-US" smtClean="0"/>
              <a:t>This photo represents a worker exposed to a fall above 6 feet.  What side of the guardrails should a worker work?</a:t>
            </a:r>
            <a:endParaRPr lang="en-US" b="1"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p>
            <a:pPr>
              <a:defRPr/>
            </a:pPr>
            <a:fld id="{484055EE-A067-42AA-BE6B-B5367D6BF181}" type="slidenum">
              <a:rPr lang="en-US"/>
              <a:pPr>
                <a:defRPr/>
              </a:pPr>
              <a:t>24</a:t>
            </a:fld>
            <a:endParaRPr lang="en-US"/>
          </a:p>
        </p:txBody>
      </p:sp>
      <p:sp>
        <p:nvSpPr>
          <p:cNvPr id="345091"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pic>
        <p:nvPicPr>
          <p:cNvPr id="3450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685800"/>
            <a:ext cx="46482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5093" name="Rectangle 4"/>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smtClean="0"/>
              <a:t> Reference 1926.501(b)(1) </a:t>
            </a:r>
            <a:endParaRPr lang="en-US" sz="1000" b="1" smtClean="0"/>
          </a:p>
          <a:p>
            <a:endParaRPr lang="en-US" sz="1000" b="1" smtClean="0"/>
          </a:p>
          <a:p>
            <a:r>
              <a:rPr lang="en-US" sz="1000" b="1" smtClean="0"/>
              <a:t>General rule:</a:t>
            </a:r>
            <a:r>
              <a:rPr lang="en-US" sz="1000" smtClean="0"/>
              <a:t>  If an employee can fall six feet or more onto a lower level, fall protection must be provided.</a:t>
            </a:r>
          </a:p>
          <a:p>
            <a:endParaRPr lang="en-US" sz="1000" b="1" smtClean="0"/>
          </a:p>
          <a:p>
            <a:r>
              <a:rPr lang="en-US" sz="1000" b="1" smtClean="0"/>
              <a:t>What type of fall protection will I need?</a:t>
            </a:r>
            <a:r>
              <a:rPr lang="en-US" sz="1000" smtClean="0"/>
              <a:t> </a:t>
            </a:r>
          </a:p>
          <a:p>
            <a:r>
              <a:rPr lang="en-US" sz="1000" smtClean="0"/>
              <a:t>In most cases, a guardrail system, a safety net system, or a personal fall arrest system must be used. In some cases fences, barricades, covers, equipment guards or a controlled access zone may be used. </a:t>
            </a:r>
          </a:p>
          <a:p>
            <a:endParaRPr lang="en-US" sz="1000" smtClean="0"/>
          </a:p>
          <a:p>
            <a:r>
              <a:rPr lang="en-US" sz="1000" smtClean="0"/>
              <a:t>Employees must be protected not just from falling off a surface, but from falling through holes and from having objects fall on them from above. </a:t>
            </a:r>
          </a:p>
          <a:p>
            <a:endParaRPr lang="en-US" sz="10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6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9009756-AFF1-4607-ADF7-8EF542475AE3}"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7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3E5625A-D362-4E3D-BE96-494D8F5D12AD}"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Note.  Planks are extended past 12 inches over bearer and not fall protection is provided to preclude entry to cantilevered area of planks. 1926.451 (b)(5)(i) Each end of a platform 10 feet or less in length shall not extend over its support more than 12 inches (30 cm) unless the platform is designed and installed so that the cantilevered portion of the platform is able to support employees and/or materials without tipping, or has guardrails which block employee access to the cantilevered end.</a:t>
            </a:r>
          </a:p>
        </p:txBody>
      </p:sp>
      <p:sp>
        <p:nvSpPr>
          <p:cNvPr id="4" name="Slide Number Placeholder 3"/>
          <p:cNvSpPr>
            <a:spLocks noGrp="1"/>
          </p:cNvSpPr>
          <p:nvPr>
            <p:ph type="sldNum" sz="quarter" idx="5"/>
          </p:nvPr>
        </p:nvSpPr>
        <p:spPr/>
        <p:txBody>
          <a:bodyPr/>
          <a:lstStyle/>
          <a:p>
            <a:pPr>
              <a:defRPr/>
            </a:pPr>
            <a:fld id="{61EFFBD5-A807-4B13-A588-F0550868EB42}"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9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Missing guardrail system, including toeboards is missing. 1926.451(h)(2)(ii) A toeboard shall be erected along the edge of platforms more than 10 feet (3.1 m) above lower levels for a distance sufficient to protect employees below, except on float (ship) scaffolds where an edging of 3/4 x 1 1/2 inch (2 x 4 cm) wood or equivalent may be used in lieu of toeboards. 1926.451 (4) Guardrail systems installed to meet the requirements of this section shall comply with the following provisions (guardrail systems built in accordance with Appendix A to this subpart will be deemed to meet the requirements of paragraphs (g)(4)(vii), (viii), and (ix) of this section): </a:t>
            </a:r>
          </a:p>
          <a:p>
            <a:r>
              <a:rPr lang="en-US" smtClean="0"/>
              <a:t>(i) Guardrail systems shall be installed along all open sides and ends of platforms. Guardrail systems shall be installed before the scaffold is released for use by employees other than erection/dismantling crews</a:t>
            </a:r>
          </a:p>
          <a:p>
            <a:endParaRPr lang="en-US" smtClean="0"/>
          </a:p>
        </p:txBody>
      </p:sp>
      <p:sp>
        <p:nvSpPr>
          <p:cNvPr id="4" name="Slide Number Placeholder 3"/>
          <p:cNvSpPr>
            <a:spLocks noGrp="1"/>
          </p:cNvSpPr>
          <p:nvPr>
            <p:ph type="sldNum" sz="quarter" idx="5"/>
          </p:nvPr>
        </p:nvSpPr>
        <p:spPr/>
        <p:txBody>
          <a:bodyPr/>
          <a:lstStyle/>
          <a:p>
            <a:pPr>
              <a:defRPr/>
            </a:pPr>
            <a:fld id="{8E54E980-2189-4665-A084-60587109F062}"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FB87D15-7527-459F-927D-7FCDADF5A146}" type="slidenum">
              <a:rPr lang="en-US"/>
              <a:pPr>
                <a:defRPr/>
              </a:pPr>
              <a:t>29</a:t>
            </a:fld>
            <a:endParaRPr lang="en-US"/>
          </a:p>
        </p:txBody>
      </p:sp>
      <p:sp>
        <p:nvSpPr>
          <p:cNvPr id="350211"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021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smtClean="0"/>
              <a:t>Reference 1926 Subpart M App C</a:t>
            </a:r>
          </a:p>
          <a:p>
            <a:endParaRPr lang="en-US" sz="1000" smtClean="0"/>
          </a:p>
          <a:p>
            <a:r>
              <a:rPr lang="en-US" sz="1000" smtClean="0"/>
              <a:t>An employer may use a variety of fall protection systems to protect employees.  These systems must meet OSHA requirements</a:t>
            </a:r>
            <a:r>
              <a:rPr lang="en-US" sz="1000" b="1" smtClean="0"/>
              <a:t>. </a:t>
            </a:r>
            <a:r>
              <a:rPr lang="en-US" sz="1000" smtClean="0"/>
              <a:t> The  competent person must make frequent and regular inspections, as required, to determine if these systems meet OSHA requirements before employees rely on these systems.  More detail may be found in 29 CFR 1926.502.</a:t>
            </a:r>
          </a:p>
          <a:p>
            <a:endParaRPr lang="en-US" sz="1000" smtClean="0"/>
          </a:p>
          <a:p>
            <a:r>
              <a:rPr lang="en-US" sz="1000" smtClean="0"/>
              <a:t>Employers engaged in leading edge work, precast concrete erection work, or residential construction work who can demonstrate that it is infeasible or it creates a greater hazard to use conventional fall protection equipment may develop a </a:t>
            </a:r>
            <a:r>
              <a:rPr lang="en-US" sz="1000" b="1" smtClean="0"/>
              <a:t>fall protection plan</a:t>
            </a:r>
            <a:r>
              <a:rPr lang="en-US" sz="1000" smtClean="0"/>
              <a:t> that provides other measures to be taken to reduce or eliminate fall hazards for workers.  Fall protection plans must conform to OSHA provisions and be prepared by a qualified person.  Although a fall protection is required, it does not have to written, nor does it have to be site specific.  Fall protection plans must identify locations where conventional fall protection methods cannot be used and set up controlled access zones and any necessary safety monitoring systems. </a:t>
            </a:r>
          </a:p>
          <a:p>
            <a:endParaRPr lang="en-US" sz="1000" smtClean="0"/>
          </a:p>
          <a:p>
            <a:r>
              <a:rPr lang="en-US" sz="1000" smtClean="0"/>
              <a:t>See STD 3-0.1A </a:t>
            </a:r>
          </a:p>
          <a:p>
            <a:endParaRPr lang="en-US" sz="10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3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211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279D32-2891-4CDE-85E6-22537555EDAB}"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1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94916" name="Slide Number Placeholder 3"/>
          <p:cNvSpPr>
            <a:spLocks noGrp="1"/>
          </p:cNvSpPr>
          <p:nvPr>
            <p:ph type="sldNum" sz="quarter" idx="5"/>
          </p:nvPr>
        </p:nvSpPr>
        <p:spPr/>
        <p:txBody>
          <a:bodyPr/>
          <a:lstStyle/>
          <a:p>
            <a:pPr>
              <a:defRPr/>
            </a:pPr>
            <a:fld id="{BC4AC2EE-12CD-4FDE-B616-56DFEDC7608D}" type="slidenum">
              <a:rPr lang="en-US" smtClean="0"/>
              <a:pPr>
                <a:defRPr/>
              </a:pPr>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0523F1-BB5A-4C57-B2A9-54FAD3887802}" type="slidenum">
              <a:rPr lang="en-US"/>
              <a:pPr>
                <a:defRPr/>
              </a:pPr>
              <a:t>31</a:t>
            </a:fld>
            <a:endParaRPr lang="en-US"/>
          </a:p>
        </p:txBody>
      </p:sp>
      <p:sp>
        <p:nvSpPr>
          <p:cNvPr id="352259"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2260" name="Rectangle 3"/>
          <p:cNvSpPr>
            <a:spLocks noGrp="1" noChangeArrowheads="1"/>
          </p:cNvSpPr>
          <p:nvPr>
            <p:ph type="body" idx="1"/>
          </p:nvPr>
        </p:nvSpPr>
        <p:spPr bwMode="auto">
          <a:xfrm>
            <a:off x="304800" y="4343400"/>
            <a:ext cx="5638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a:r>
              <a:rPr lang="en-US" sz="1000" smtClean="0"/>
              <a:t>Reference 1926.501(b)(6)</a:t>
            </a:r>
            <a:endParaRPr lang="en-US" sz="1000" b="1" smtClean="0"/>
          </a:p>
          <a:p>
            <a:pPr lvl="2"/>
            <a:endParaRPr lang="en-US" sz="1000" b="1" smtClean="0"/>
          </a:p>
          <a:p>
            <a:r>
              <a:rPr lang="en-US" sz="1000" smtClean="0"/>
              <a:t>	Ramps, runways, and other walkways must be protected by guardrail systems 	when employees can fall 6 feet or more.</a:t>
            </a:r>
          </a:p>
          <a:p>
            <a:pPr lvl="2"/>
            <a:endParaRPr lang="en-US" sz="1000" b="1" smtClean="0"/>
          </a:p>
          <a:p>
            <a:pPr lvl="2"/>
            <a:r>
              <a:rPr lang="en-US" sz="1000" smtClean="0"/>
              <a:t>The walking/working surface must be strong enough to support employees safely.  If not, employees may not work on the surface.  This knowledge will be gained during frequent and regular inspections made, as required, by competent persons designated by the employer.</a:t>
            </a:r>
          </a:p>
          <a:p>
            <a:pPr lvl="2"/>
            <a:endParaRPr lang="en-US" sz="1000" smtClean="0"/>
          </a:p>
          <a:p>
            <a:r>
              <a:rPr lang="en-US" sz="1000" smtClean="0"/>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4CE20C-9689-4B7E-906B-099D93332114}" type="slidenum">
              <a:rPr lang="en-US"/>
              <a:pPr>
                <a:defRPr/>
              </a:pPr>
              <a:t>32</a:t>
            </a:fld>
            <a:endParaRPr lang="en-US"/>
          </a:p>
        </p:txBody>
      </p:sp>
      <p:sp>
        <p:nvSpPr>
          <p:cNvPr id="353283"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328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smtClean="0"/>
              <a:t>Reference 1926.501(b)(13)</a:t>
            </a:r>
          </a:p>
          <a:p>
            <a:endParaRPr lang="en-US" sz="1000" smtClean="0"/>
          </a:p>
          <a:p>
            <a:r>
              <a:rPr lang="en-US" sz="1000" smtClean="0"/>
              <a:t>This is correct for activities not covered by STD 3-0.1A </a:t>
            </a:r>
          </a:p>
          <a:p>
            <a:endParaRPr lang="en-US" sz="1000" smtClean="0"/>
          </a:p>
          <a:p>
            <a:r>
              <a:rPr lang="en-US" sz="1000" smtClean="0"/>
              <a:t>All other activities – refer to STD 3-0.1A, Interim Fall Protection Guidelines for Residential Construction</a:t>
            </a:r>
          </a:p>
          <a:p>
            <a:endParaRPr lang="en-US" sz="1000" smtClean="0"/>
          </a:p>
          <a:p>
            <a:endParaRPr lang="en-US" sz="1000" smtClean="0"/>
          </a:p>
          <a:p>
            <a:endParaRPr lang="en-US" sz="10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F6CFA9B-2B50-4DE1-8C54-176E5AE05689}" type="slidenum">
              <a:rPr lang="en-US"/>
              <a:pPr>
                <a:defRPr/>
              </a:pPr>
              <a:t>33</a:t>
            </a:fld>
            <a:endParaRPr lang="en-US"/>
          </a:p>
        </p:txBody>
      </p:sp>
      <p:sp>
        <p:nvSpPr>
          <p:cNvPr id="354307"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430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smtClean="0"/>
              <a:t>Reference 1926.502(b)</a:t>
            </a:r>
          </a:p>
          <a:p>
            <a:endParaRPr lang="en-US" sz="1000" smtClean="0"/>
          </a:p>
          <a:p>
            <a:r>
              <a:rPr lang="en-US" sz="1000" smtClean="0"/>
              <a:t>What’s wrong with this?</a:t>
            </a:r>
          </a:p>
          <a:p>
            <a:pPr>
              <a:buFontTx/>
              <a:buChar char="-"/>
            </a:pPr>
            <a:r>
              <a:rPr lang="en-US" sz="1000" smtClean="0"/>
              <a:t>¼ inch rope is allowed, but it must meet the criteria of 1926.502(b)(3), etc.</a:t>
            </a:r>
          </a:p>
          <a:p>
            <a:pPr>
              <a:buFontTx/>
              <a:buChar char="-"/>
            </a:pPr>
            <a:r>
              <a:rPr lang="en-US" sz="1000" smtClean="0"/>
              <a:t> no midrail</a:t>
            </a:r>
          </a:p>
          <a:p>
            <a:pPr>
              <a:buFontTx/>
              <a:buChar char="-"/>
            </a:pPr>
            <a:r>
              <a:rPr lang="en-US" sz="1000" smtClean="0"/>
              <a:t> no toeboards</a:t>
            </a:r>
          </a:p>
          <a:p>
            <a:r>
              <a:rPr lang="en-US" sz="1000" smtClean="0"/>
              <a:t>- sagging is not allowed</a:t>
            </a:r>
          </a:p>
          <a:p>
            <a:endParaRPr lang="en-US" sz="10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314A3A8-BEE3-485F-B460-E18F389CBF57}" type="slidenum">
              <a:rPr lang="en-US"/>
              <a:pPr>
                <a:defRPr/>
              </a:pPr>
              <a:t>34</a:t>
            </a:fld>
            <a:endParaRPr lang="en-US"/>
          </a:p>
        </p:txBody>
      </p:sp>
      <p:sp>
        <p:nvSpPr>
          <p:cNvPr id="355331"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5332" name="Rectangle 3"/>
          <p:cNvSpPr>
            <a:spLocks noGrp="1" noChangeArrowheads="1"/>
          </p:cNvSpPr>
          <p:nvPr>
            <p:ph type="body" idx="1"/>
          </p:nvPr>
        </p:nvSpPr>
        <p:spPr bwMode="auto">
          <a:xfrm>
            <a:off x="914400" y="4343400"/>
            <a:ext cx="5257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smtClean="0"/>
              <a:t>Reference 1926.501(b)(4)(i), 1926.501(b)(10), 1926.501(b)(11), and 1926.502(i)</a:t>
            </a:r>
          </a:p>
          <a:p>
            <a:endParaRPr lang="en-US" sz="1000" smtClean="0"/>
          </a:p>
          <a:p>
            <a:r>
              <a:rPr lang="en-US" sz="1000" smtClean="0"/>
              <a:t>Covers must be:</a:t>
            </a:r>
          </a:p>
          <a:p>
            <a:r>
              <a:rPr lang="en-US" sz="1000" smtClean="0"/>
              <a:t>-- able to support at least twice the weight of employees, equipment, and materials that may be imposed on them at one time. </a:t>
            </a:r>
          </a:p>
          <a:p>
            <a:r>
              <a:rPr lang="en-US" sz="1000" smtClean="0"/>
              <a:t>-- secured to prevent accidental displacement from wind, equipment, or workers’ activities.</a:t>
            </a:r>
          </a:p>
          <a:p>
            <a:r>
              <a:rPr lang="en-US" sz="1000" smtClean="0"/>
              <a:t>-- color coded or bear the markings “HOLE” or “COVER.”</a:t>
            </a:r>
          </a:p>
          <a:p>
            <a:endParaRPr lang="en-US" sz="1000" smtClean="0"/>
          </a:p>
          <a:p>
            <a:r>
              <a:rPr lang="en-US" sz="1000" u="sng" smtClean="0"/>
              <a:t>Holes - 1926.501(b)(4</a:t>
            </a:r>
            <a:r>
              <a:rPr lang="en-US" sz="1000" smtClean="0"/>
              <a:t>):  </a:t>
            </a:r>
          </a:p>
          <a:p>
            <a:r>
              <a:rPr lang="en-US" sz="1000" smtClean="0"/>
              <a:t>Personal fall arrest systems, covers, or guardrail systems shall be erected around holes (including skylights) that are more than 6 feet above lower levels.</a:t>
            </a:r>
          </a:p>
          <a:p>
            <a:r>
              <a:rPr lang="en-US" sz="1000" smtClean="0"/>
              <a:t>NOTE – All floor holes must be protected against slips/trips – even if less than 6 feet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8185538-2C22-4BC4-ABDE-FC4E4E0E52EB}" type="slidenum">
              <a:rPr lang="en-US"/>
              <a:pPr>
                <a:defRPr/>
              </a:pPr>
              <a:t>35</a:t>
            </a:fld>
            <a:endParaRPr lang="en-US"/>
          </a:p>
        </p:txBody>
      </p:sp>
      <p:sp>
        <p:nvSpPr>
          <p:cNvPr id="356355"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6356"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smtClean="0"/>
              <a:t>Reference 1926.501(b)(4)</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57C00B-F65F-4174-8D6B-A338B7D16283}" type="slidenum">
              <a:rPr lang="en-US"/>
              <a:pPr>
                <a:defRPr/>
              </a:pPr>
              <a:t>36</a:t>
            </a:fld>
            <a:endParaRPr lang="en-US"/>
          </a:p>
        </p:txBody>
      </p:sp>
      <p:sp>
        <p:nvSpPr>
          <p:cNvPr id="357379"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738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smtClean="0"/>
              <a:t>Reference 1926.501(b)(7)</a:t>
            </a:r>
          </a:p>
          <a:p>
            <a:endParaRPr lang="en-US" sz="1000" smtClean="0"/>
          </a:p>
          <a:p>
            <a:r>
              <a:rPr lang="en-US" sz="1000" smtClean="0"/>
              <a:t>Employees at the edge of an excavation 6 feet or more deep shall be protected from falling by guardrail systems, fences, barricades, or covers. </a:t>
            </a:r>
          </a:p>
          <a:p>
            <a:endParaRPr lang="en-US" sz="1000" smtClean="0"/>
          </a:p>
          <a:p>
            <a:r>
              <a:rPr lang="en-US" sz="1000" smtClean="0"/>
              <a:t>If walk-ways are used to permit workers to cross over excavations, guardrails are required on the walkway if the fall would be 6 feet or more to the lower level.</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7C1DF9-EF71-4BF1-B16A-E6833FE7938D}" type="slidenum">
              <a:rPr lang="en-US"/>
              <a:pPr>
                <a:defRPr/>
              </a:pPr>
              <a:t>37</a:t>
            </a:fld>
            <a:endParaRPr lang="en-US"/>
          </a:p>
        </p:txBody>
      </p:sp>
      <p:sp>
        <p:nvSpPr>
          <p:cNvPr id="358403" name="Rectangle 2"/>
          <p:cNvSpPr>
            <a:spLocks noRo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0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000" smtClean="0"/>
              <a:t>Reference 1926.501(b)(14)</a:t>
            </a:r>
          </a:p>
          <a:p>
            <a:endParaRPr lang="en-US" sz="1000" smtClean="0"/>
          </a:p>
          <a:p>
            <a:r>
              <a:rPr lang="en-US" sz="1000" smtClean="0"/>
              <a:t>Employees working on, at, above, or near wall openings (including those with chutes attached) where the outside bottom edge of the wall opening is 6 feet or more above lower levels and the inside bottom edge of the wall opening is less than 39 inches above the walking/working surface must be protected from falling by the use of </a:t>
            </a:r>
          </a:p>
          <a:p>
            <a:r>
              <a:rPr lang="en-US" sz="1000" smtClean="0"/>
              <a:t>either a guardrail system, a safety net system, or a personal fall arrest system.</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9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C8E6E66-E5E0-49F3-9300-4DD0B927F2BA}"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3E938E-9DA8-49B7-A91D-BECB11B0F2CA}" type="slidenum">
              <a:rPr lang="en-US"/>
              <a:pPr>
                <a:defRPr/>
              </a:pPr>
              <a:t>39</a:t>
            </a:fld>
            <a:endParaRPr lang="en-US"/>
          </a:p>
        </p:txBody>
      </p:sp>
      <p:sp>
        <p:nvSpPr>
          <p:cNvPr id="3604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04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photo shows a properly installed guardrail system around a stairwell opening.</a:t>
            </a:r>
          </a:p>
          <a:p>
            <a:r>
              <a:rPr lang="en-US" smtClean="0"/>
              <a:t>Top-rail = 42in.</a:t>
            </a:r>
          </a:p>
          <a:p>
            <a:r>
              <a:rPr lang="en-US" smtClean="0"/>
              <a:t>Mid-rail = 21in.</a:t>
            </a:r>
          </a:p>
          <a:p>
            <a:r>
              <a:rPr lang="en-US" smtClean="0"/>
              <a:t>Toeboard = 3 ½ in. (4in. Nominal)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4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2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840089-D0F0-45C4-881C-A4D926CB2508}"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1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56B87B3-B1C4-4EDF-A3EA-2E3E00925179}"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AFBB23-BCC0-4DA3-A456-4275A84BB7AB}" type="slidenum">
              <a:rPr lang="en-US"/>
              <a:pPr>
                <a:defRPr/>
              </a:pPr>
              <a:t>41</a:t>
            </a:fld>
            <a:endParaRPr lang="en-US"/>
          </a:p>
        </p:txBody>
      </p:sp>
      <p:sp>
        <p:nvSpPr>
          <p:cNvPr id="3624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50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The guardrail was installed in this window at one point in time, but was removed to deliver material through the window and was never replaced.  1926.451 (b) Guardrail systems. Guardrail systems and their use shall comply with the following provisions: </a:t>
            </a:r>
          </a:p>
          <a:p>
            <a:r>
              <a:rPr lang="en-US" smtClean="0"/>
              <a:t>(1) Top edge height of top rails, or equivalent guardrail system members, shall be 42 inches (1.1 m) plus or minus 3 inches (8 cm) above the walking/working level. When conditions warrant, the height of the top edge may exceed the 45-inch height, provided the guardrail system meets all other criteria of this paragraph. </a:t>
            </a:r>
          </a:p>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3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A15ABDD-74AC-4607-BB3A-4E527BCD3CF8}"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9B5B5E5-0ED2-41F8-A566-C83B46927205}" type="slidenum">
              <a:rPr lang="en-US"/>
              <a:pPr>
                <a:defRPr/>
              </a:pPr>
              <a:t>43</a:t>
            </a:fld>
            <a:endParaRPr lang="en-US"/>
          </a:p>
        </p:txBody>
      </p:sp>
      <p:sp>
        <p:nvSpPr>
          <p:cNvPr id="3645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454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Is this an acceptable stairrail/guardrail system?  </a:t>
            </a:r>
          </a:p>
          <a:p>
            <a:r>
              <a:rPr lang="en-US" smtClean="0"/>
              <a:t>Point out the deficiencies with the stairrail/guardrail.</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5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2A1D460-2886-408E-90BF-6D2BA62AC36E}"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6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Handrails are not provided along stairs. 1926.1052 (c) Stairrails and handrails. The following requirements apply to all stairways as indicated: </a:t>
            </a:r>
          </a:p>
          <a:p>
            <a:r>
              <a:rPr lang="en-US" smtClean="0"/>
              <a:t>(1) Stairways having four or more risers or rising more than 30 inches (76 cm), whichever is less, shall be equipped with: </a:t>
            </a:r>
          </a:p>
          <a:p>
            <a:r>
              <a:rPr lang="en-US" smtClean="0"/>
              <a:t>(i) At least one handrail; and </a:t>
            </a:r>
          </a:p>
          <a:p>
            <a:r>
              <a:rPr lang="en-US" smtClean="0"/>
              <a:t>(ii) One stairrail system along each unprotected side or edge.</a:t>
            </a:r>
          </a:p>
          <a:p>
            <a:endParaRPr lang="en-US" smtClean="0"/>
          </a:p>
        </p:txBody>
      </p:sp>
      <p:sp>
        <p:nvSpPr>
          <p:cNvPr id="4" name="Slide Number Placeholder 3"/>
          <p:cNvSpPr>
            <a:spLocks noGrp="1"/>
          </p:cNvSpPr>
          <p:nvPr>
            <p:ph type="sldNum" sz="quarter" idx="5"/>
          </p:nvPr>
        </p:nvSpPr>
        <p:spPr/>
        <p:txBody>
          <a:bodyPr/>
          <a:lstStyle/>
          <a:p>
            <a:pPr>
              <a:defRPr/>
            </a:pPr>
            <a:fld id="{7F38EDE0-B143-405E-8B66-5622694C7920}"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7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E0D900A-F164-4B6C-933B-46064DD778EE}"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41CF14-9064-4C62-B719-9A0A4E88CB0C}" type="slidenum">
              <a:rPr lang="en-US"/>
              <a:pPr>
                <a:defRPr/>
              </a:pPr>
              <a:t>47</a:t>
            </a:fld>
            <a:endParaRPr lang="en-US"/>
          </a:p>
        </p:txBody>
      </p:sp>
      <p:sp>
        <p:nvSpPr>
          <p:cNvPr id="3686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 </a:t>
            </a:r>
            <a:r>
              <a:rPr lang="en-US" i="1" smtClean="0"/>
              <a:t>hole cover</a:t>
            </a:r>
            <a:r>
              <a:rPr lang="en-US" smtClean="0"/>
              <a:t> is a secured and marked cover which protects workers from tripping or stepping into or through a hole on walking/working surfaces and keeps objects from falling through a hole.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9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ADA30F97-6880-422F-AA04-DEFF3C649E55}"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0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DDE832F7-B398-4710-9EEF-C6302A426395}"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5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6B5C3D9-6BB7-4D97-B85A-0BEBB392CA84}"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1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B6385F3-35D1-43D4-84AB-8DDA19E47546}"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2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1D326C0-8949-46FD-A06A-33FBF669D4B8}"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3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28661EC-17D2-43CE-A45E-508643B594B3}" type="slidenum">
              <a:rPr lang="en-US" smtClean="0"/>
              <a:pPr>
                <a:defRPr/>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4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65FE018-821A-4AC5-B6A1-6B58B89ACBFE}" type="slidenum">
              <a:rPr lang="en-US" smtClean="0"/>
              <a:pPr>
                <a:defRPr/>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5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B613BD5-86B8-434F-9260-BBCA42C1D662}"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6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C020CFD-0965-4524-9831-31EB73C75686}"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7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A roof bracket is installed according to manufacture’s specifications providing adequate anchorage point for fall protection.</a:t>
            </a:r>
          </a:p>
        </p:txBody>
      </p:sp>
      <p:sp>
        <p:nvSpPr>
          <p:cNvPr id="4" name="Slide Number Placeholder 3"/>
          <p:cNvSpPr>
            <a:spLocks noGrp="1"/>
          </p:cNvSpPr>
          <p:nvPr>
            <p:ph type="sldNum" sz="quarter" idx="5"/>
          </p:nvPr>
        </p:nvSpPr>
        <p:spPr/>
        <p:txBody>
          <a:bodyPr/>
          <a:lstStyle/>
          <a:p>
            <a:pPr>
              <a:defRPr/>
            </a:pPr>
            <a:fld id="{D44DFF35-4BFD-49A4-88D5-2C7B775D5E0D}" type="slidenum">
              <a:rPr lang="en-US" smtClean="0"/>
              <a:pPr>
                <a:defRPr/>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5C9552A-432C-4FDF-B100-1E51FD6179BF}" type="slidenum">
              <a:rPr lang="en-US" smtClean="0"/>
              <a:pPr>
                <a:defRPr/>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9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7556679-EC4C-4C39-9366-FB9AC874D481}" type="slidenum">
              <a:rPr lang="en-US" smtClean="0"/>
              <a:pPr>
                <a:defRPr/>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0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44197D9-28FB-482B-988E-E830E47B449F}" type="slidenum">
              <a:rPr lang="en-US" smtClean="0"/>
              <a:pPr>
                <a:defRPr/>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6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75E477B-83E1-430B-8B8E-93AD873ACD56}"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1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99AD88A-1A75-4A5F-AC76-EF7D88E4845D}" type="slidenum">
              <a:rPr lang="en-US" smtClean="0"/>
              <a:pPr>
                <a:defRPr/>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2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Worker has no means of fall protection.  1926.501 (b)(1) Unprotected sides and edges. Each employee on a walking/working surface (horizontal and vertical surface) with an unprotected side or edge which is 6 feet (1.8 m) or more above a lower level shall be protected from falling by the use of guardrail systems, safety net systems, or personal fall arrest systems.</a:t>
            </a:r>
          </a:p>
        </p:txBody>
      </p:sp>
      <p:sp>
        <p:nvSpPr>
          <p:cNvPr id="4" name="Slide Number Placeholder 3"/>
          <p:cNvSpPr>
            <a:spLocks noGrp="1"/>
          </p:cNvSpPr>
          <p:nvPr>
            <p:ph type="sldNum" sz="quarter" idx="5"/>
          </p:nvPr>
        </p:nvSpPr>
        <p:spPr/>
        <p:txBody>
          <a:bodyPr/>
          <a:lstStyle/>
          <a:p>
            <a:pPr>
              <a:defRPr/>
            </a:pPr>
            <a:fld id="{048B0A9E-FD21-4B14-833A-75A4E623E552}" type="slidenum">
              <a:rPr lang="en-US" smtClean="0"/>
              <a:pPr>
                <a:defRPr/>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4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43716" name="Slide Number Placeholder 3"/>
          <p:cNvSpPr>
            <a:spLocks noGrp="1"/>
          </p:cNvSpPr>
          <p:nvPr>
            <p:ph type="sldNum" sz="quarter" idx="5"/>
          </p:nvPr>
        </p:nvSpPr>
        <p:spPr/>
        <p:txBody>
          <a:bodyPr/>
          <a:lstStyle/>
          <a:p>
            <a:pPr>
              <a:defRPr/>
            </a:pPr>
            <a:fld id="{05393E27-646A-4523-91C6-467DA507A2C6}" type="slidenum">
              <a:rPr lang="en-US" smtClean="0"/>
              <a:pPr>
                <a:defRPr/>
              </a:pPr>
              <a:t>62</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5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95940" name="Slide Number Placeholder 3"/>
          <p:cNvSpPr>
            <a:spLocks noGrp="1"/>
          </p:cNvSpPr>
          <p:nvPr>
            <p:ph type="sldNum" sz="quarter" idx="5"/>
          </p:nvPr>
        </p:nvSpPr>
        <p:spPr/>
        <p:txBody>
          <a:bodyPr/>
          <a:lstStyle/>
          <a:p>
            <a:pPr>
              <a:defRPr/>
            </a:pPr>
            <a:fld id="{440E9F83-8030-4A05-B4E6-7DEF1170EEF3}" type="slidenum">
              <a:rPr lang="en-US" smtClean="0"/>
              <a:pPr>
                <a:defRPr/>
              </a:pPr>
              <a:t>63</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5"/>
          <p:cNvSpPr>
            <a:spLocks noGrp="1" noChangeArrowheads="1"/>
          </p:cNvSpPr>
          <p:nvPr>
            <p:ph type="sldNum" sz="quarter" idx="5"/>
          </p:nvPr>
        </p:nvSpPr>
        <p:spPr/>
        <p:txBody>
          <a:bodyPr/>
          <a:lstStyle/>
          <a:p>
            <a:pPr>
              <a:defRPr/>
            </a:pPr>
            <a:fld id="{B400369E-6DD9-49C6-9534-784428233B1D}" type="slidenum">
              <a:rPr lang="en-US" smtClean="0"/>
              <a:pPr>
                <a:defRPr/>
              </a:pPr>
              <a:t>64</a:t>
            </a:fld>
            <a:endParaRPr lang="en-US" smtClean="0"/>
          </a:p>
        </p:txBody>
      </p:sp>
      <p:sp>
        <p:nvSpPr>
          <p:cNvPr id="386051"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6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This workers PFAS harness is worn and frayed.  1926.502 (21) Personal fall arrest systems shall be inspected prior to each use for wear, damage and other deterioration, and defective components shall be removed from service.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5"/>
          <p:cNvSpPr>
            <a:spLocks noGrp="1" noChangeArrowheads="1"/>
          </p:cNvSpPr>
          <p:nvPr>
            <p:ph type="sldNum" sz="quarter" idx="5"/>
          </p:nvPr>
        </p:nvSpPr>
        <p:spPr/>
        <p:txBody>
          <a:bodyPr/>
          <a:lstStyle/>
          <a:p>
            <a:pPr>
              <a:defRPr/>
            </a:pPr>
            <a:fld id="{1D207553-91DA-4132-9E13-C8F5CC20EC7A}" type="slidenum">
              <a:rPr lang="en-US" smtClean="0"/>
              <a:pPr>
                <a:defRPr/>
              </a:pPr>
              <a:t>65</a:t>
            </a:fld>
            <a:endParaRPr lang="en-US" smtClean="0"/>
          </a:p>
        </p:txBody>
      </p:sp>
      <p:sp>
        <p:nvSpPr>
          <p:cNvPr id="387075"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7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5"/>
          <p:cNvSpPr>
            <a:spLocks noGrp="1" noChangeArrowheads="1"/>
          </p:cNvSpPr>
          <p:nvPr>
            <p:ph type="sldNum" sz="quarter" idx="5"/>
          </p:nvPr>
        </p:nvSpPr>
        <p:spPr/>
        <p:txBody>
          <a:bodyPr/>
          <a:lstStyle/>
          <a:p>
            <a:pPr>
              <a:defRPr/>
            </a:pPr>
            <a:fld id="{2887EF95-66D1-461C-AF6F-EA4E27ADD39F}" type="slidenum">
              <a:rPr lang="en-US" smtClean="0"/>
              <a:pPr>
                <a:defRPr/>
              </a:pPr>
              <a:t>66</a:t>
            </a:fld>
            <a:endParaRPr lang="en-US" smtClean="0"/>
          </a:p>
        </p:txBody>
      </p:sp>
      <p:sp>
        <p:nvSpPr>
          <p:cNvPr id="388099" name="Rectangle 2"/>
          <p:cNvSpPr>
            <a:spLocks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8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88748B6-D72F-4393-8A12-958304206038}" type="slidenum">
              <a:rPr lang="en-US" smtClean="0"/>
              <a:pPr>
                <a:defRPr/>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0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73852EA-94C2-4DB9-BAF6-1D3B3FCB6EDB}" type="slidenum">
              <a:rPr lang="en-US" smtClean="0"/>
              <a:pPr>
                <a:defRPr/>
              </a:pPr>
              <a:t>68</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1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Workers is standing on top step of ladder. 1926.1053 (b)(13) The top or top step of a stepladder shall not be used as a step. </a:t>
            </a:r>
          </a:p>
          <a:p>
            <a:endParaRPr lang="en-US" smtClean="0"/>
          </a:p>
        </p:txBody>
      </p:sp>
      <p:sp>
        <p:nvSpPr>
          <p:cNvPr id="4" name="Slide Number Placeholder 3"/>
          <p:cNvSpPr>
            <a:spLocks noGrp="1"/>
          </p:cNvSpPr>
          <p:nvPr>
            <p:ph type="sldNum" sz="quarter" idx="5"/>
          </p:nvPr>
        </p:nvSpPr>
        <p:spPr/>
        <p:txBody>
          <a:bodyPr/>
          <a:lstStyle/>
          <a:p>
            <a:pPr>
              <a:defRPr/>
            </a:pPr>
            <a:fld id="{CD3C6381-4700-4EB7-8E27-3DB5638657B9}" type="slidenum">
              <a:rPr lang="en-US" smtClean="0"/>
              <a:pPr>
                <a:defRPr/>
              </a:pPr>
              <a:t>69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3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57CD7B-4FD3-452E-81DA-19D94B006878}"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2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B9D551D2-FC60-4641-9985-BA9128F8720E}" type="slidenum">
              <a:rPr lang="en-US" smtClean="0"/>
              <a:pPr>
                <a:defRPr/>
              </a:pPr>
              <a:t>70</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3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DB70EE3-F749-4D48-991F-C97D8E731689}" type="slidenum">
              <a:rPr lang="en-US" smtClean="0"/>
              <a:pPr>
                <a:defRPr/>
              </a:pPr>
              <a:t>71</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4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0FF7255-FFBD-4C2E-9357-86CD4310B80A}"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9A5DDEE-745B-4503-B3CE-21D453661CD1}" type="slidenum">
              <a:rPr lang="en-US"/>
              <a:pPr>
                <a:defRPr/>
              </a:pPr>
              <a:t>73</a:t>
            </a:fld>
            <a:endParaRPr lang="en-US"/>
          </a:p>
        </p:txBody>
      </p:sp>
      <p:sp>
        <p:nvSpPr>
          <p:cNvPr id="395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526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smtClean="0"/>
              <a:t>On loose soil or a soft base, dig feet into the ground and competent person must make assessment. 1926.1060 </a:t>
            </a:r>
            <a:r>
              <a:rPr lang="en-US" sz="1600" smtClean="0"/>
              <a:t>(a) The employer shall provide a training program for each employee using ladders and stairways, as necessary. The program shall enable each employee to recognize hazards related to ladders and stairways, and shall train each employee in the procedures to be followed to minimize these hazards. </a:t>
            </a:r>
          </a:p>
          <a:p>
            <a:r>
              <a:rPr lang="en-US" sz="1600" smtClean="0"/>
              <a:t>(1) The employer shall ensure that each employee has been trained by a competent person in the following areas, as applicable: </a:t>
            </a:r>
          </a:p>
          <a:p>
            <a:r>
              <a:rPr lang="en-US" sz="1600" smtClean="0"/>
              <a:t>(i) The nature of fall hazards in the work area; </a:t>
            </a:r>
          </a:p>
          <a:p>
            <a:r>
              <a:rPr lang="en-US" sz="1600" smtClean="0"/>
              <a:t>(ii) The correct procedures for erecting, maintaining, and disassembling the fall protection systems to be used; </a:t>
            </a:r>
          </a:p>
          <a:p>
            <a:r>
              <a:rPr lang="en-US" sz="1600" smtClean="0"/>
              <a:t>(iii) The proper construction, use, placement, and care in handling of all stairways and ladders; </a:t>
            </a:r>
          </a:p>
          <a:p>
            <a:r>
              <a:rPr lang="en-US" sz="1600" smtClean="0"/>
              <a:t>(iv) The maximum intended load-carrying capacities of ladders used; and </a:t>
            </a:r>
          </a:p>
          <a:p>
            <a:r>
              <a:rPr lang="en-US" sz="1600" smtClean="0"/>
              <a:t>(v) The standards contained in this subpart.</a:t>
            </a:r>
          </a:p>
          <a:p>
            <a:endParaRPr lang="en-US" sz="1600" smtClean="0"/>
          </a:p>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83A009-AB5D-4500-AFA9-E362FE9B4241}" type="slidenum">
              <a:rPr lang="en-US"/>
              <a:pPr>
                <a:defRPr/>
              </a:pPr>
              <a:t>74</a:t>
            </a:fld>
            <a:endParaRPr lang="en-US"/>
          </a:p>
        </p:txBody>
      </p:sp>
      <p:sp>
        <p:nvSpPr>
          <p:cNvPr id="396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629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400" smtClean="0"/>
              <a:t>On a firm base, set feet level and on the rubber pads. </a:t>
            </a:r>
            <a:r>
              <a:rPr lang="en-US" smtClean="0"/>
              <a:t>1926.1060 </a:t>
            </a:r>
            <a:r>
              <a:rPr lang="en-US" sz="1400" smtClean="0"/>
              <a:t>(a) The employer shall provide a training program for each employee using ladders and stairways, as necessary. The program shall enable each employee to recognize hazards related to ladders and stairways, and shall train each employee in the procedures to be followed to minimize these hazards. </a:t>
            </a:r>
          </a:p>
          <a:p>
            <a:r>
              <a:rPr lang="en-US" sz="1400" smtClean="0"/>
              <a:t>(1) The employer shall ensure that each employee has been trained by a competent person in the following areas, as applicable: </a:t>
            </a:r>
          </a:p>
          <a:p>
            <a:r>
              <a:rPr lang="en-US" sz="1400" smtClean="0"/>
              <a:t>(i) The nature of fall hazards in the work area; </a:t>
            </a:r>
          </a:p>
          <a:p>
            <a:r>
              <a:rPr lang="en-US" sz="1400" smtClean="0"/>
              <a:t>(ii) The correct procedures for erecting, maintaining, and disassembling the fall protection systems to be used; </a:t>
            </a:r>
          </a:p>
          <a:p>
            <a:r>
              <a:rPr lang="en-US" sz="1400" smtClean="0"/>
              <a:t>(iii) The proper construction, use, placement, and care in handling of all stairways and ladders; </a:t>
            </a:r>
          </a:p>
          <a:p>
            <a:r>
              <a:rPr lang="en-US" sz="1400" smtClean="0"/>
              <a:t>(iv) The maximum intended load-carrying capacities of ladders used; and </a:t>
            </a:r>
          </a:p>
          <a:p>
            <a:r>
              <a:rPr lang="en-US" sz="1400" smtClean="0"/>
              <a:t>(v) The standards contained in this subpart.</a:t>
            </a:r>
          </a:p>
          <a:p>
            <a:endParaRPr lang="en-US" sz="1400" smtClean="0"/>
          </a:p>
          <a:p>
            <a:endParaRPr lang="en-US" sz="1400" smtClean="0"/>
          </a:p>
          <a:p>
            <a:endParaRPr lang="en-US" sz="1400" smtClean="0"/>
          </a:p>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7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78A274C-89FE-48D1-96F0-C51AD511E35C}" type="slidenum">
              <a:rPr lang="en-US" smtClean="0"/>
              <a:pPr>
                <a:defRPr/>
              </a:pPr>
              <a:t>75</a:t>
            </a:fld>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8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9A75B4B-7CB3-4EA4-A659-B13FA0DA593E}" type="slidenum">
              <a:rPr lang="en-US" smtClean="0"/>
              <a:pPr>
                <a:defRPr/>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0014CB6-EA06-4F09-8386-923661FE0765}" type="slidenum">
              <a:rPr lang="en-US" smtClean="0"/>
              <a:pPr>
                <a:defRPr/>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0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A64CF80-25A0-4CAC-A07B-6210FC1B214E}" type="slidenum">
              <a:rPr lang="en-US" smtClean="0"/>
              <a:pPr>
                <a:defRPr/>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1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4F0FAC2-1BFA-484C-AEFF-618CE60787ED}" type="slidenum">
              <a:rPr lang="en-US" smtClean="0"/>
              <a:pPr>
                <a:defRPr/>
              </a:pPr>
              <a:t>79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8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 advantages of checklists created by your employer can keep us on point.   Stress that even experts can’t focus well in times of emergency so deliberate checklists during our planning stages can be very useful in a real emergency.  Training in those plans of course is essential.</a:t>
            </a:r>
          </a:p>
        </p:txBody>
      </p:sp>
      <p:sp>
        <p:nvSpPr>
          <p:cNvPr id="2345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3BEBE6-A0C0-4852-8E80-EA28CCB479BE}"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77F6A40-28B2-4DF5-8AAE-CC239C9B48C7}" type="slidenum">
              <a:rPr lang="en-US"/>
              <a:pPr>
                <a:defRPr/>
              </a:pPr>
              <a:t>80</a:t>
            </a:fld>
            <a:endParaRPr lang="en-US"/>
          </a:p>
        </p:txBody>
      </p:sp>
      <p:sp>
        <p:nvSpPr>
          <p:cNvPr id="4024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24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en-US" sz="1600" smtClean="0"/>
              <a:t>SPIB - Southern Pine Inspection Bureau</a:t>
            </a:r>
          </a:p>
          <a:p>
            <a:pPr>
              <a:buFontTx/>
              <a:buChar char="•"/>
            </a:pPr>
            <a:r>
              <a:rPr lang="en-US" sz="1600" smtClean="0"/>
              <a:t>WCLB - West Coast Lumber Inspection Bureau</a:t>
            </a:r>
            <a:endParaRPr lang="en-US" sz="1800" smtClean="0"/>
          </a:p>
          <a:p>
            <a:pPr>
              <a:spcBef>
                <a:spcPts val="500"/>
              </a:spcBef>
              <a:spcAft>
                <a:spcPts val="500"/>
              </a:spcAft>
              <a:buFontTx/>
              <a:buChar char="•"/>
            </a:pPr>
            <a:r>
              <a:rPr lang="en-US" sz="1600" smtClean="0"/>
              <a:t>Solid sawn wood used as scaffold planks shall be </a:t>
            </a:r>
            <a:r>
              <a:rPr lang="en-US" sz="1600" b="1" smtClean="0"/>
              <a:t>selected for such use following the grading rules established by a recognized lumber grading association</a:t>
            </a:r>
            <a:r>
              <a:rPr lang="en-US" sz="1600" smtClean="0"/>
              <a:t> or by an independent lumber grading inspection agency. </a:t>
            </a:r>
          </a:p>
          <a:p>
            <a:pPr>
              <a:spcBef>
                <a:spcPts val="500"/>
              </a:spcBef>
              <a:spcAft>
                <a:spcPts val="500"/>
              </a:spcAft>
              <a:buFontTx/>
              <a:buChar char="•"/>
            </a:pPr>
            <a:r>
              <a:rPr lang="en-US" sz="1600" smtClean="0"/>
              <a:t>Such planks shall be </a:t>
            </a:r>
            <a:r>
              <a:rPr lang="en-US" sz="1600" b="1" smtClean="0"/>
              <a:t>identified by the grade stamp</a:t>
            </a:r>
            <a:r>
              <a:rPr lang="en-US" sz="1600" smtClean="0"/>
              <a:t> of such association or agency. The association or agency and the grading rules under which the wood is graded shall be certified by the Board of Review, American Lumber Standard Committee, as set forth in the American Softwood Lumber Standard of the U.S. Department of Commerce.</a:t>
            </a:r>
          </a:p>
          <a:p>
            <a:pPr>
              <a:buFontTx/>
              <a:buChar char="•"/>
            </a:pPr>
            <a:endParaRPr lang="en-US" sz="1800" smtClean="0"/>
          </a:p>
          <a:p>
            <a:pPr>
              <a:buFontTx/>
              <a:buChar char="•"/>
            </a:pPr>
            <a:endParaRPr lang="en-US" sz="1800" smtClean="0"/>
          </a:p>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C64F64-FD63-4A4D-8FD3-B95EB8151135}" type="slidenum">
              <a:rPr lang="en-US"/>
              <a:pPr>
                <a:defRPr/>
              </a:pPr>
              <a:t>81</a:t>
            </a:fld>
            <a:endParaRPr lang="en-US"/>
          </a:p>
        </p:txBody>
      </p:sp>
      <p:sp>
        <p:nvSpPr>
          <p:cNvPr id="4034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3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Planks with visible defects, such as bowing and cracks (as shown in this slide) must not be used.</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B58956-713D-4CFC-B5C8-F6B96D4AA8F2}" type="slidenum">
              <a:rPr lang="en-US"/>
              <a:pPr>
                <a:defRPr/>
              </a:pPr>
              <a:t>82</a:t>
            </a:fld>
            <a:endParaRPr lang="en-US"/>
          </a:p>
        </p:txBody>
      </p:sp>
      <p:sp>
        <p:nvSpPr>
          <p:cNvPr id="4044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4484"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t>Or instructor, if the instructor wants to be contacted.</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6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171E5CBA-9BD6-4905-A4EB-EB334C52859A}" type="slidenum">
              <a:rPr lang="en-US" smtClean="0"/>
              <a:pPr>
                <a:defRPr/>
              </a:pPr>
              <a:t>83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9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355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FDF1F2-6F87-4A72-AF77-3073685EDD03}"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9B4C316-12CB-4807-85E7-4E5042A69BFD}"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F5E712-A9C1-4E19-927C-69263BE4F33E}" type="slidenum">
              <a:rPr lang="en-US"/>
              <a:pPr>
                <a:defRPr/>
              </a:pPr>
              <a:t>‹#›</a:t>
            </a:fld>
            <a:endParaRPr lang="en-US"/>
          </a:p>
        </p:txBody>
      </p:sp>
    </p:spTree>
    <p:extLst>
      <p:ext uri="{BB962C8B-B14F-4D97-AF65-F5344CB8AC3E}">
        <p14:creationId xmlns:p14="http://schemas.microsoft.com/office/powerpoint/2010/main" val="912700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0131E1-AAC7-487A-BD6F-813E95FEE7AA}"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A4B251-89C2-47C8-AF65-0013C0649F7A}" type="slidenum">
              <a:rPr lang="en-US"/>
              <a:pPr>
                <a:defRPr/>
              </a:pPr>
              <a:t>‹#›</a:t>
            </a:fld>
            <a:endParaRPr lang="en-US"/>
          </a:p>
        </p:txBody>
      </p:sp>
    </p:spTree>
    <p:extLst>
      <p:ext uri="{BB962C8B-B14F-4D97-AF65-F5344CB8AC3E}">
        <p14:creationId xmlns:p14="http://schemas.microsoft.com/office/powerpoint/2010/main" val="2247906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028751-5121-4A2B-9935-34214204F8FF}"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B8B6F6-DD4C-477F-8934-38EFD9498EC1}" type="slidenum">
              <a:rPr lang="en-US"/>
              <a:pPr>
                <a:defRPr/>
              </a:pPr>
              <a:t>‹#›</a:t>
            </a:fld>
            <a:endParaRPr lang="en-US"/>
          </a:p>
        </p:txBody>
      </p:sp>
    </p:spTree>
    <p:extLst>
      <p:ext uri="{BB962C8B-B14F-4D97-AF65-F5344CB8AC3E}">
        <p14:creationId xmlns:p14="http://schemas.microsoft.com/office/powerpoint/2010/main" val="952320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OSHA Office of Training &amp; Education</a:t>
            </a:r>
          </a:p>
        </p:txBody>
      </p:sp>
      <p:sp>
        <p:nvSpPr>
          <p:cNvPr id="7" name="Rectangle 6"/>
          <p:cNvSpPr>
            <a:spLocks noGrp="1" noChangeArrowheads="1"/>
          </p:cNvSpPr>
          <p:nvPr>
            <p:ph type="sldNum" sz="quarter" idx="12"/>
          </p:nvPr>
        </p:nvSpPr>
        <p:spPr/>
        <p:txBody>
          <a:bodyPr/>
          <a:lstStyle>
            <a:lvl1pPr>
              <a:defRPr/>
            </a:lvl1pPr>
          </a:lstStyle>
          <a:p>
            <a:pPr>
              <a:defRPr/>
            </a:pPr>
            <a:fld id="{3603162E-A099-45B2-B3C6-8E9588A51741}" type="slidenum">
              <a:rPr lang="en-US"/>
              <a:pPr>
                <a:defRPr/>
              </a:pPr>
              <a:t>‹#›</a:t>
            </a:fld>
            <a:endParaRPr lang="en-US"/>
          </a:p>
        </p:txBody>
      </p:sp>
    </p:spTree>
    <p:extLst>
      <p:ext uri="{BB962C8B-B14F-4D97-AF65-F5344CB8AC3E}">
        <p14:creationId xmlns:p14="http://schemas.microsoft.com/office/powerpoint/2010/main" val="949267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pPr>
              <a:defRPr/>
            </a:pPr>
            <a:fld id="{0A67F902-3B25-4CDA-BF6B-302ED3C57999}" type="slidenum">
              <a:rPr lang="en-US"/>
              <a:pPr>
                <a:defRPr/>
              </a:pPr>
              <a:t>‹#›</a:t>
            </a:fld>
            <a:endParaRPr lang="en-US"/>
          </a:p>
        </p:txBody>
      </p:sp>
    </p:spTree>
    <p:extLst>
      <p:ext uri="{BB962C8B-B14F-4D97-AF65-F5344CB8AC3E}">
        <p14:creationId xmlns:p14="http://schemas.microsoft.com/office/powerpoint/2010/main" val="3685402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6CE366A1-650C-4139-BD2D-5A25AAFD5505}" type="slidenum">
              <a:rPr lang="en-US"/>
              <a:pPr>
                <a:defRPr/>
              </a:pPr>
              <a:t>‹#›</a:t>
            </a:fld>
            <a:endParaRPr lang="en-US"/>
          </a:p>
        </p:txBody>
      </p:sp>
    </p:spTree>
    <p:extLst>
      <p:ext uri="{BB962C8B-B14F-4D97-AF65-F5344CB8AC3E}">
        <p14:creationId xmlns:p14="http://schemas.microsoft.com/office/powerpoint/2010/main" val="3386625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E76AA377-E25D-4ACB-92E3-094C1F94F91D}" type="slidenum">
              <a:rPr lang="en-US"/>
              <a:pPr>
                <a:defRPr/>
              </a:pPr>
              <a:t>‹#›</a:t>
            </a:fld>
            <a:endParaRPr lang="en-US"/>
          </a:p>
        </p:txBody>
      </p:sp>
    </p:spTree>
    <p:extLst>
      <p:ext uri="{BB962C8B-B14F-4D97-AF65-F5344CB8AC3E}">
        <p14:creationId xmlns:p14="http://schemas.microsoft.com/office/powerpoint/2010/main" val="3373581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8171151-09B9-4B7F-AF19-BCB04156CD13}"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C9F952-F104-4C50-9556-7EF667849FC8}" type="slidenum">
              <a:rPr lang="en-US"/>
              <a:pPr>
                <a:defRPr/>
              </a:pPr>
              <a:t>‹#›</a:t>
            </a:fld>
            <a:endParaRPr lang="en-US"/>
          </a:p>
        </p:txBody>
      </p:sp>
    </p:spTree>
    <p:extLst>
      <p:ext uri="{BB962C8B-B14F-4D97-AF65-F5344CB8AC3E}">
        <p14:creationId xmlns:p14="http://schemas.microsoft.com/office/powerpoint/2010/main" val="1328347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BCDC93-0F78-489D-8904-A70FF5197004}" type="datetimeFigureOut">
              <a:rPr lang="en-US"/>
              <a:pPr>
                <a:defRPr/>
              </a:pPr>
              <a:t>4/27/2012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004E7A-DB18-4A35-8279-083E2BB80620}" type="slidenum">
              <a:rPr lang="en-US"/>
              <a:pPr>
                <a:defRPr/>
              </a:pPr>
              <a:t>‹#›</a:t>
            </a:fld>
            <a:endParaRPr lang="en-US"/>
          </a:p>
        </p:txBody>
      </p:sp>
    </p:spTree>
    <p:extLst>
      <p:ext uri="{BB962C8B-B14F-4D97-AF65-F5344CB8AC3E}">
        <p14:creationId xmlns:p14="http://schemas.microsoft.com/office/powerpoint/2010/main" val="3973584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26315F7-80D2-498F-8CF9-586B69FBA78D}"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90AD8E2-FF95-4971-A7A3-17C2BE08C255}" type="slidenum">
              <a:rPr lang="en-US"/>
              <a:pPr>
                <a:defRPr/>
              </a:pPr>
              <a:t>‹#›</a:t>
            </a:fld>
            <a:endParaRPr lang="en-US"/>
          </a:p>
        </p:txBody>
      </p:sp>
    </p:spTree>
    <p:extLst>
      <p:ext uri="{BB962C8B-B14F-4D97-AF65-F5344CB8AC3E}">
        <p14:creationId xmlns:p14="http://schemas.microsoft.com/office/powerpoint/2010/main" val="1037500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3904330-FEED-4095-A375-F5E5BA0BFCE5}" type="datetimeFigureOut">
              <a:rPr lang="en-US"/>
              <a:pPr>
                <a:defRPr/>
              </a:pPr>
              <a:t>4/27/2012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04A1DD5-B61B-45A7-8016-DA73C5BAD109}" type="slidenum">
              <a:rPr lang="en-US"/>
              <a:pPr>
                <a:defRPr/>
              </a:pPr>
              <a:t>‹#›</a:t>
            </a:fld>
            <a:endParaRPr lang="en-US"/>
          </a:p>
        </p:txBody>
      </p:sp>
    </p:spTree>
    <p:extLst>
      <p:ext uri="{BB962C8B-B14F-4D97-AF65-F5344CB8AC3E}">
        <p14:creationId xmlns:p14="http://schemas.microsoft.com/office/powerpoint/2010/main" val="194214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5A70BF6-23E9-48D6-B52B-1D772E47549B}" type="datetimeFigureOut">
              <a:rPr lang="en-US"/>
              <a:pPr>
                <a:defRPr/>
              </a:pPr>
              <a:t>4/27/2012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4BF781-2C93-40BC-BB23-CAEE91362CFA}" type="slidenum">
              <a:rPr lang="en-US"/>
              <a:pPr>
                <a:defRPr/>
              </a:pPr>
              <a:t>‹#›</a:t>
            </a:fld>
            <a:endParaRPr lang="en-US"/>
          </a:p>
        </p:txBody>
      </p:sp>
    </p:spTree>
    <p:extLst>
      <p:ext uri="{BB962C8B-B14F-4D97-AF65-F5344CB8AC3E}">
        <p14:creationId xmlns:p14="http://schemas.microsoft.com/office/powerpoint/2010/main" val="256764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E5D6C9-1D97-49A9-89D6-7D7F1BDAAD70}" type="datetimeFigureOut">
              <a:rPr lang="en-US"/>
              <a:pPr>
                <a:defRPr/>
              </a:pPr>
              <a:t>4/27/2012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BDC9F48-A772-4F7E-8C16-9E9F9809F7D1}" type="slidenum">
              <a:rPr lang="en-US"/>
              <a:pPr>
                <a:defRPr/>
              </a:pPr>
              <a:t>‹#›</a:t>
            </a:fld>
            <a:endParaRPr lang="en-US"/>
          </a:p>
        </p:txBody>
      </p:sp>
    </p:spTree>
    <p:extLst>
      <p:ext uri="{BB962C8B-B14F-4D97-AF65-F5344CB8AC3E}">
        <p14:creationId xmlns:p14="http://schemas.microsoft.com/office/powerpoint/2010/main" val="3648455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2CD421-1B6F-4CEA-B354-15A3DA04BB1D}"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4B4E66-9958-42DA-8E5B-37EED828BBD7}" type="slidenum">
              <a:rPr lang="en-US"/>
              <a:pPr>
                <a:defRPr/>
              </a:pPr>
              <a:t>‹#›</a:t>
            </a:fld>
            <a:endParaRPr lang="en-US"/>
          </a:p>
        </p:txBody>
      </p:sp>
    </p:spTree>
    <p:extLst>
      <p:ext uri="{BB962C8B-B14F-4D97-AF65-F5344CB8AC3E}">
        <p14:creationId xmlns:p14="http://schemas.microsoft.com/office/powerpoint/2010/main" val="351930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55AC3E-2BB4-46DD-814E-5FFF665B79C6}" type="datetimeFigureOut">
              <a:rPr lang="en-US"/>
              <a:pPr>
                <a:defRPr/>
              </a:pPr>
              <a:t>4/27/2012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8A5A84-6F3B-47C7-A238-209727AA59C6}" type="slidenum">
              <a:rPr lang="en-US"/>
              <a:pPr>
                <a:defRPr/>
              </a:pPr>
              <a:t>‹#›</a:t>
            </a:fld>
            <a:endParaRPr lang="en-US"/>
          </a:p>
        </p:txBody>
      </p:sp>
    </p:spTree>
    <p:extLst>
      <p:ext uri="{BB962C8B-B14F-4D97-AF65-F5344CB8AC3E}">
        <p14:creationId xmlns:p14="http://schemas.microsoft.com/office/powerpoint/2010/main" val="2367333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6CA5EF4-3303-4E05-A278-180F35E66DAA}" type="datetimeFigureOut">
              <a:rPr lang="en-US"/>
              <a:pPr>
                <a:defRPr/>
              </a:pPr>
              <a:t>4/27/2012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6B5EB91B-2767-44CE-AD0F-3ED9B81405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04" r:id="rId1"/>
    <p:sldLayoutId id="2147484105" r:id="rId2"/>
    <p:sldLayoutId id="2147484106" r:id="rId3"/>
    <p:sldLayoutId id="2147484107" r:id="rId4"/>
    <p:sldLayoutId id="2147484108" r:id="rId5"/>
    <p:sldLayoutId id="2147484109" r:id="rId6"/>
    <p:sldLayoutId id="2147484110" r:id="rId7"/>
    <p:sldLayoutId id="2147484111" r:id="rId8"/>
    <p:sldLayoutId id="2147484112" r:id="rId9"/>
    <p:sldLayoutId id="2147484113" r:id="rId10"/>
    <p:sldLayoutId id="2147484114" r:id="rId11"/>
    <p:sldLayoutId id="2147484116" r:id="rId12"/>
    <p:sldLayoutId id="2147484119" r:id="rId13"/>
    <p:sldLayoutId id="2147484120" r:id="rId14"/>
    <p:sldLayoutId id="2147484121"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4.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5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6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http://www.osha.gov/doc/jobsite/fig4.jpg"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8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762000"/>
            <a:ext cx="7848600" cy="762000"/>
          </a:xfrm>
        </p:spPr>
        <p:txBody>
          <a:bodyPr/>
          <a:lstStyle/>
          <a:p>
            <a:pPr>
              <a:defRPr/>
            </a:pPr>
            <a:r>
              <a:rPr lang="en-US" sz="4000" b="1" dirty="0">
                <a:solidFill>
                  <a:schemeClr val="tx2">
                    <a:lumMod val="50000"/>
                  </a:schemeClr>
                </a:solidFill>
              </a:rPr>
              <a:t>Systems of Safety Applied to Focus Four Hazards </a:t>
            </a:r>
          </a:p>
        </p:txBody>
      </p:sp>
      <p:sp>
        <p:nvSpPr>
          <p:cNvPr id="2051" name="Rectangle 3"/>
          <p:cNvSpPr>
            <a:spLocks noGrp="1" noChangeArrowheads="1"/>
          </p:cNvSpPr>
          <p:nvPr>
            <p:ph type="subTitle" idx="1"/>
          </p:nvPr>
        </p:nvSpPr>
        <p:spPr>
          <a:xfrm>
            <a:off x="1219200" y="2438400"/>
            <a:ext cx="6400800" cy="1752600"/>
          </a:xfrm>
        </p:spPr>
        <p:txBody>
          <a:bodyPr/>
          <a:lstStyle/>
          <a:p>
            <a:pPr>
              <a:defRPr/>
            </a:pPr>
            <a:r>
              <a:rPr lang="en-US" b="1" dirty="0">
                <a:solidFill>
                  <a:schemeClr val="tx2">
                    <a:lumMod val="50000"/>
                  </a:schemeClr>
                </a:solidFill>
              </a:rPr>
              <a:t>USDOL-OSHA</a:t>
            </a:r>
          </a:p>
          <a:p>
            <a:pPr>
              <a:defRPr/>
            </a:pPr>
            <a:r>
              <a:rPr lang="en-US" b="1" dirty="0">
                <a:solidFill>
                  <a:schemeClr val="tx2">
                    <a:lumMod val="50000"/>
                  </a:schemeClr>
                </a:solidFill>
              </a:rPr>
              <a:t>Susan Harwood Grant </a:t>
            </a:r>
          </a:p>
          <a:p>
            <a:pPr>
              <a:defRPr/>
            </a:pPr>
            <a:r>
              <a:rPr lang="en-US" b="1" dirty="0" smtClean="0">
                <a:solidFill>
                  <a:schemeClr val="tx2">
                    <a:lumMod val="50000"/>
                  </a:schemeClr>
                </a:solidFill>
              </a:rPr>
              <a:t>SHT21005SH0</a:t>
            </a:r>
            <a:endParaRPr lang="en-US" b="1" dirty="0">
              <a:solidFill>
                <a:schemeClr val="tx2">
                  <a:lumMod val="50000"/>
                </a:schemeClr>
              </a:solidFill>
            </a:endParaRPr>
          </a:p>
        </p:txBody>
      </p:sp>
      <p:pic>
        <p:nvPicPr>
          <p:cNvPr id="16388" name="Picture 4" descr="UMDNJ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8525" y="4595813"/>
            <a:ext cx="4384675"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0"/>
            <a:ext cx="8229600" cy="1143000"/>
          </a:xfrm>
        </p:spPr>
        <p:txBody>
          <a:bodyPr/>
          <a:lstStyle/>
          <a:p>
            <a:pPr eaLnBrk="1" hangingPunct="1">
              <a:defRPr/>
            </a:pPr>
            <a:r>
              <a:rPr lang="en-US" sz="3600" b="1" dirty="0" smtClean="0">
                <a:solidFill>
                  <a:schemeClr val="tx2">
                    <a:lumMod val="50000"/>
                  </a:schemeClr>
                </a:solidFill>
              </a:rPr>
              <a:t>Fall Protection Training</a:t>
            </a:r>
          </a:p>
        </p:txBody>
      </p:sp>
      <p:sp>
        <p:nvSpPr>
          <p:cNvPr id="37891" name="Rectangle 3"/>
          <p:cNvSpPr>
            <a:spLocks noGrp="1" noChangeArrowheads="1"/>
          </p:cNvSpPr>
          <p:nvPr>
            <p:ph type="body" idx="1"/>
          </p:nvPr>
        </p:nvSpPr>
        <p:spPr>
          <a:xfrm>
            <a:off x="228600" y="990600"/>
            <a:ext cx="8686800" cy="5867400"/>
          </a:xfrm>
        </p:spPr>
        <p:txBody>
          <a:bodyPr rtlCol="0">
            <a:normAutofit fontScale="70000" lnSpcReduction="20000"/>
          </a:bodyPr>
          <a:lstStyle/>
          <a:p>
            <a:pPr eaLnBrk="1" fontAlgn="auto" hangingPunct="1">
              <a:lnSpc>
                <a:spcPct val="90000"/>
              </a:lnSpc>
              <a:spcAft>
                <a:spcPts val="0"/>
              </a:spcAft>
              <a:buFontTx/>
              <a:buNone/>
              <a:defRPr/>
            </a:pPr>
            <a:r>
              <a:rPr lang="en-US" b="1" dirty="0" smtClean="0">
                <a:solidFill>
                  <a:schemeClr val="tx2">
                    <a:lumMod val="50000"/>
                  </a:schemeClr>
                </a:solidFill>
              </a:rPr>
              <a:t>Employee Training must: </a:t>
            </a:r>
          </a:p>
          <a:p>
            <a:pPr eaLnBrk="1" fontAlgn="auto" hangingPunct="1">
              <a:lnSpc>
                <a:spcPct val="90000"/>
              </a:lnSpc>
              <a:spcAft>
                <a:spcPts val="0"/>
              </a:spcAft>
              <a:buFontTx/>
              <a:buNone/>
              <a:defRPr/>
            </a:pPr>
            <a:endParaRPr lang="en-US" b="1" dirty="0">
              <a:solidFill>
                <a:schemeClr val="tx2">
                  <a:lumMod val="50000"/>
                </a:schemeClr>
              </a:solidFill>
            </a:endParaRPr>
          </a:p>
          <a:p>
            <a:pPr eaLnBrk="1" fontAlgn="auto" hangingPunct="1">
              <a:lnSpc>
                <a:spcPct val="90000"/>
              </a:lnSpc>
              <a:spcAft>
                <a:spcPts val="0"/>
              </a:spcAft>
              <a:defRPr/>
            </a:pPr>
            <a:r>
              <a:rPr lang="en-US" b="1" dirty="0" smtClean="0">
                <a:solidFill>
                  <a:schemeClr val="tx2">
                    <a:lumMod val="50000"/>
                  </a:schemeClr>
                </a:solidFill>
              </a:rPr>
              <a:t>Focus on identifying </a:t>
            </a:r>
            <a:r>
              <a:rPr lang="en-US" b="1" dirty="0">
                <a:solidFill>
                  <a:schemeClr val="tx2">
                    <a:lumMod val="50000"/>
                  </a:schemeClr>
                </a:solidFill>
              </a:rPr>
              <a:t>fall </a:t>
            </a:r>
            <a:r>
              <a:rPr lang="en-US" b="1" dirty="0" smtClean="0">
                <a:solidFill>
                  <a:schemeClr val="tx2">
                    <a:lumMod val="50000"/>
                  </a:schemeClr>
                </a:solidFill>
              </a:rPr>
              <a:t>hazards.</a:t>
            </a:r>
          </a:p>
          <a:p>
            <a:pPr eaLnBrk="1" fontAlgn="auto" hangingPunct="1">
              <a:lnSpc>
                <a:spcPct val="90000"/>
              </a:lnSpc>
              <a:spcAft>
                <a:spcPts val="0"/>
              </a:spcAft>
              <a:defRPr/>
            </a:pPr>
            <a:endParaRPr lang="en-US" b="1" dirty="0" smtClean="0">
              <a:solidFill>
                <a:schemeClr val="tx2">
                  <a:lumMod val="50000"/>
                </a:schemeClr>
              </a:solidFill>
            </a:endParaRPr>
          </a:p>
          <a:p>
            <a:pPr eaLnBrk="1" fontAlgn="auto" hangingPunct="1">
              <a:lnSpc>
                <a:spcPct val="90000"/>
              </a:lnSpc>
              <a:spcAft>
                <a:spcPts val="0"/>
              </a:spcAft>
              <a:defRPr/>
            </a:pPr>
            <a:r>
              <a:rPr lang="en-US" b="1" dirty="0" smtClean="0">
                <a:solidFill>
                  <a:schemeClr val="tx2">
                    <a:lumMod val="50000"/>
                  </a:schemeClr>
                </a:solidFill>
              </a:rPr>
              <a:t>Provide training in a manner that is fully understandable and clearly defines an employee’s responsibilities inside of the overall system.</a:t>
            </a:r>
          </a:p>
          <a:p>
            <a:pPr eaLnBrk="1" fontAlgn="auto" hangingPunct="1">
              <a:lnSpc>
                <a:spcPct val="90000"/>
              </a:lnSpc>
              <a:spcAft>
                <a:spcPts val="0"/>
              </a:spcAft>
              <a:defRPr/>
            </a:pPr>
            <a:endParaRPr lang="en-US" b="1" dirty="0">
              <a:solidFill>
                <a:schemeClr val="tx2">
                  <a:lumMod val="50000"/>
                </a:schemeClr>
              </a:solidFill>
            </a:endParaRPr>
          </a:p>
          <a:p>
            <a:pPr eaLnBrk="1" fontAlgn="auto" hangingPunct="1">
              <a:lnSpc>
                <a:spcPct val="90000"/>
              </a:lnSpc>
              <a:spcAft>
                <a:spcPts val="0"/>
              </a:spcAft>
              <a:defRPr/>
            </a:pPr>
            <a:r>
              <a:rPr lang="en-US" b="1" dirty="0" smtClean="0">
                <a:solidFill>
                  <a:schemeClr val="tx2">
                    <a:lumMod val="50000"/>
                  </a:schemeClr>
                </a:solidFill>
              </a:rPr>
              <a:t>Clearly defines the Competent Person’s role in the safety process and system.</a:t>
            </a:r>
          </a:p>
          <a:p>
            <a:pPr eaLnBrk="1" fontAlgn="auto" hangingPunct="1">
              <a:lnSpc>
                <a:spcPct val="90000"/>
              </a:lnSpc>
              <a:spcAft>
                <a:spcPts val="0"/>
              </a:spcAft>
              <a:defRPr/>
            </a:pPr>
            <a:endParaRPr lang="en-US" b="1" dirty="0">
              <a:solidFill>
                <a:schemeClr val="tx2">
                  <a:lumMod val="50000"/>
                </a:schemeClr>
              </a:solidFill>
            </a:endParaRPr>
          </a:p>
          <a:p>
            <a:pPr eaLnBrk="1" fontAlgn="auto" hangingPunct="1">
              <a:lnSpc>
                <a:spcPct val="90000"/>
              </a:lnSpc>
              <a:spcAft>
                <a:spcPts val="0"/>
              </a:spcAft>
              <a:defRPr/>
            </a:pPr>
            <a:r>
              <a:rPr lang="en-US" b="1" dirty="0">
                <a:solidFill>
                  <a:schemeClr val="tx2">
                    <a:lumMod val="50000"/>
                  </a:schemeClr>
                </a:solidFill>
              </a:rPr>
              <a:t>Use safe work </a:t>
            </a:r>
            <a:r>
              <a:rPr lang="en-US" b="1" dirty="0" smtClean="0">
                <a:solidFill>
                  <a:schemeClr val="tx2">
                    <a:lumMod val="50000"/>
                  </a:schemeClr>
                </a:solidFill>
              </a:rPr>
              <a:t>practices</a:t>
            </a:r>
          </a:p>
          <a:p>
            <a:pPr eaLnBrk="1" fontAlgn="auto" hangingPunct="1">
              <a:lnSpc>
                <a:spcPct val="90000"/>
              </a:lnSpc>
              <a:spcAft>
                <a:spcPts val="0"/>
              </a:spcAft>
              <a:defRPr/>
            </a:pPr>
            <a:endParaRPr lang="en-US" b="1" dirty="0">
              <a:solidFill>
                <a:schemeClr val="tx2">
                  <a:lumMod val="50000"/>
                </a:schemeClr>
              </a:solidFill>
            </a:endParaRPr>
          </a:p>
          <a:p>
            <a:pPr eaLnBrk="1" fontAlgn="auto" hangingPunct="1">
              <a:lnSpc>
                <a:spcPct val="90000"/>
              </a:lnSpc>
              <a:spcAft>
                <a:spcPts val="0"/>
              </a:spcAft>
              <a:defRPr/>
            </a:pPr>
            <a:r>
              <a:rPr lang="en-US" b="1" dirty="0">
                <a:solidFill>
                  <a:schemeClr val="tx2">
                    <a:lumMod val="50000"/>
                  </a:schemeClr>
                </a:solidFill>
              </a:rPr>
              <a:t>Use fall protection equipment </a:t>
            </a:r>
            <a:endParaRPr lang="en-US" b="1" dirty="0" smtClean="0">
              <a:solidFill>
                <a:schemeClr val="tx2">
                  <a:lumMod val="50000"/>
                </a:schemeClr>
              </a:solidFill>
            </a:endParaRPr>
          </a:p>
          <a:p>
            <a:pPr eaLnBrk="1" fontAlgn="auto" hangingPunct="1">
              <a:lnSpc>
                <a:spcPct val="90000"/>
              </a:lnSpc>
              <a:spcAft>
                <a:spcPts val="0"/>
              </a:spcAft>
              <a:defRPr/>
            </a:pPr>
            <a:endParaRPr lang="en-US" b="1" dirty="0">
              <a:solidFill>
                <a:schemeClr val="tx2">
                  <a:lumMod val="50000"/>
                </a:schemeClr>
              </a:solidFill>
            </a:endParaRPr>
          </a:p>
          <a:p>
            <a:pPr eaLnBrk="1" fontAlgn="auto" hangingPunct="1">
              <a:lnSpc>
                <a:spcPct val="90000"/>
              </a:lnSpc>
              <a:spcAft>
                <a:spcPts val="0"/>
              </a:spcAft>
              <a:defRPr/>
            </a:pPr>
            <a:r>
              <a:rPr lang="en-US" b="1" dirty="0">
                <a:solidFill>
                  <a:schemeClr val="tx2">
                    <a:lumMod val="50000"/>
                  </a:schemeClr>
                </a:solidFill>
              </a:rPr>
              <a:t>Understand the requirements of their company’s fall protection </a:t>
            </a:r>
            <a:r>
              <a:rPr lang="en-US" b="1" dirty="0" smtClean="0">
                <a:solidFill>
                  <a:schemeClr val="tx2">
                    <a:lumMod val="50000"/>
                  </a:schemeClr>
                </a:solidFill>
              </a:rPr>
              <a:t>plan.</a:t>
            </a:r>
          </a:p>
          <a:p>
            <a:pPr eaLnBrk="1" fontAlgn="auto" hangingPunct="1">
              <a:lnSpc>
                <a:spcPct val="90000"/>
              </a:lnSpc>
              <a:spcAft>
                <a:spcPts val="0"/>
              </a:spcAft>
              <a:defRPr/>
            </a:pPr>
            <a:endParaRPr lang="en-US" b="1" dirty="0" smtClean="0">
              <a:solidFill>
                <a:schemeClr val="tx2">
                  <a:lumMod val="50000"/>
                </a:schemeClr>
              </a:solidFill>
            </a:endParaRPr>
          </a:p>
          <a:p>
            <a:pPr eaLnBrk="1" fontAlgn="auto" hangingPunct="1">
              <a:lnSpc>
                <a:spcPct val="90000"/>
              </a:lnSpc>
              <a:spcAft>
                <a:spcPts val="0"/>
              </a:spcAft>
              <a:defRPr/>
            </a:pPr>
            <a:r>
              <a:rPr lang="en-US" b="1" dirty="0" smtClean="0">
                <a:solidFill>
                  <a:schemeClr val="tx2">
                    <a:lumMod val="50000"/>
                  </a:schemeClr>
                </a:solidFill>
              </a:rPr>
              <a:t>Know their role in the fall protection plan and rescue. </a:t>
            </a:r>
            <a:endParaRPr lang="en-US"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524000" y="152400"/>
            <a:ext cx="6324600" cy="741363"/>
          </a:xfrm>
        </p:spPr>
        <p:txBody>
          <a:bodyPr/>
          <a:lstStyle/>
          <a:p>
            <a:pPr eaLnBrk="1" hangingPunct="1">
              <a:defRPr/>
            </a:pPr>
            <a:r>
              <a:rPr lang="en-US" sz="3200" b="1" dirty="0" smtClean="0">
                <a:solidFill>
                  <a:schemeClr val="tx2">
                    <a:lumMod val="50000"/>
                  </a:schemeClr>
                </a:solidFill>
              </a:rPr>
              <a:t>Fall Protection Training</a:t>
            </a:r>
          </a:p>
        </p:txBody>
      </p:sp>
      <p:sp>
        <p:nvSpPr>
          <p:cNvPr id="60419" name="Content Placeholder 2"/>
          <p:cNvSpPr>
            <a:spLocks noGrp="1"/>
          </p:cNvSpPr>
          <p:nvPr>
            <p:ph idx="1"/>
          </p:nvPr>
        </p:nvSpPr>
        <p:spPr>
          <a:xfrm>
            <a:off x="-228600" y="838200"/>
            <a:ext cx="9144000" cy="6019800"/>
          </a:xfrm>
        </p:spPr>
        <p:txBody>
          <a:bodyPr/>
          <a:lstStyle/>
          <a:p>
            <a:pPr eaLnBrk="1" hangingPunct="1">
              <a:buFont typeface="Arial" pitchFamily="34" charset="0"/>
              <a:buNone/>
              <a:defRPr/>
            </a:pPr>
            <a:r>
              <a:rPr lang="en-US" sz="2000" b="1" dirty="0" smtClean="0">
                <a:solidFill>
                  <a:schemeClr val="tx2">
                    <a:lumMod val="50000"/>
                  </a:schemeClr>
                </a:solidFill>
              </a:rPr>
              <a:t>         Employer shall provide a training program for each employee who </a:t>
            </a:r>
          </a:p>
          <a:p>
            <a:pPr eaLnBrk="1" hangingPunct="1">
              <a:buFont typeface="Arial" pitchFamily="34" charset="0"/>
              <a:buNone/>
              <a:defRPr/>
            </a:pPr>
            <a:r>
              <a:rPr lang="en-US" sz="2000" b="1" dirty="0" smtClean="0">
                <a:solidFill>
                  <a:schemeClr val="tx2">
                    <a:lumMod val="50000"/>
                  </a:schemeClr>
                </a:solidFill>
              </a:rPr>
              <a:t>		might be exposed to fall hazards, which includes minimally:</a:t>
            </a:r>
          </a:p>
          <a:p>
            <a:pPr eaLnBrk="1" hangingPunct="1">
              <a:buFont typeface="Arial" pitchFamily="34" charset="0"/>
              <a:buNone/>
              <a:defRPr/>
            </a:pPr>
            <a:r>
              <a:rPr lang="en-US" sz="2000" b="1" dirty="0" smtClean="0">
                <a:solidFill>
                  <a:schemeClr val="tx2">
                    <a:lumMod val="50000"/>
                  </a:schemeClr>
                </a:solidFill>
              </a:rPr>
              <a:t> </a:t>
            </a:r>
          </a:p>
          <a:p>
            <a:pPr lvl="1" eaLnBrk="1" hangingPunct="1">
              <a:defRPr/>
            </a:pPr>
            <a:r>
              <a:rPr lang="en-US" sz="2000" b="1" dirty="0" smtClean="0">
                <a:solidFill>
                  <a:schemeClr val="tx2">
                    <a:lumMod val="50000"/>
                  </a:schemeClr>
                </a:solidFill>
              </a:rPr>
              <a:t>The nature of fall hazards in the work area and how to recognize them. </a:t>
            </a:r>
          </a:p>
          <a:p>
            <a:pPr lvl="1" eaLnBrk="1" hangingPunct="1">
              <a:defRPr/>
            </a:pPr>
            <a:r>
              <a:rPr lang="en-US" sz="2000" b="1" dirty="0" smtClean="0">
                <a:solidFill>
                  <a:schemeClr val="tx2">
                    <a:lumMod val="50000"/>
                  </a:schemeClr>
                </a:solidFill>
              </a:rPr>
              <a:t>The correct procedures for erecting, maintaining, disassembling, and inspecting fall protection systems employees use.</a:t>
            </a:r>
          </a:p>
          <a:p>
            <a:pPr lvl="1" eaLnBrk="1" hangingPunct="1">
              <a:defRPr/>
            </a:pPr>
            <a:r>
              <a:rPr lang="en-US" sz="2000" b="1" dirty="0" smtClean="0">
                <a:solidFill>
                  <a:schemeClr val="tx2">
                    <a:lumMod val="50000"/>
                  </a:schemeClr>
                </a:solidFill>
              </a:rPr>
              <a:t>How guardrail systems, personal fall arrest systems, safety net systems, warning line systems, safety monitoring systems, controlled access zones, and other protections work and how to recognize defects in such systems.  </a:t>
            </a:r>
          </a:p>
          <a:p>
            <a:pPr lvl="1" eaLnBrk="1" hangingPunct="1">
              <a:defRPr/>
            </a:pPr>
            <a:r>
              <a:rPr lang="en-US" sz="2000" b="1" dirty="0" smtClean="0">
                <a:solidFill>
                  <a:schemeClr val="tx2">
                    <a:lumMod val="50000"/>
                  </a:schemeClr>
                </a:solidFill>
              </a:rPr>
              <a:t>The role of each employee in the safety monitoring system when this system is used.</a:t>
            </a:r>
          </a:p>
          <a:p>
            <a:pPr lvl="1" eaLnBrk="1" hangingPunct="1">
              <a:defRPr/>
            </a:pPr>
            <a:r>
              <a:rPr lang="en-US" sz="2000" b="1" dirty="0" smtClean="0">
                <a:solidFill>
                  <a:schemeClr val="tx2">
                    <a:lumMod val="50000"/>
                  </a:schemeClr>
                </a:solidFill>
              </a:rPr>
              <a:t>The limitations on the use of mechanical equipment during the performance of roofing work on low-sloped roofs if such tasks are performed.  </a:t>
            </a:r>
          </a:p>
          <a:p>
            <a:pPr lvl="1" eaLnBrk="1" hangingPunct="1">
              <a:defRPr/>
            </a:pPr>
            <a:r>
              <a:rPr lang="en-US" sz="2000" b="1" dirty="0" smtClean="0">
                <a:solidFill>
                  <a:schemeClr val="tx2">
                    <a:lumMod val="50000"/>
                  </a:schemeClr>
                </a:solidFill>
              </a:rPr>
              <a:t>The correct procedures for the handling and storage of equipment and materials and the erection of overhead protection.</a:t>
            </a:r>
          </a:p>
          <a:p>
            <a:pPr lvl="1" eaLnBrk="1" hangingPunct="1">
              <a:defRPr/>
            </a:pPr>
            <a:r>
              <a:rPr lang="en-US" sz="2000" b="1" dirty="0" smtClean="0">
                <a:solidFill>
                  <a:schemeClr val="tx2">
                    <a:lumMod val="50000"/>
                  </a:schemeClr>
                </a:solidFill>
              </a:rPr>
              <a:t>The role of employees in fall protection plans; </a:t>
            </a:r>
          </a:p>
          <a:p>
            <a:pPr lvl="1" eaLnBrk="1" hangingPunct="1">
              <a:defRPr/>
            </a:pPr>
            <a:r>
              <a:rPr lang="en-US" sz="2000" b="1" dirty="0" smtClean="0">
                <a:solidFill>
                  <a:schemeClr val="tx2">
                    <a:lumMod val="50000"/>
                  </a:schemeClr>
                </a:solidFill>
              </a:rPr>
              <a:t>The standards contained in Subpart M 29 CFR 1926.500.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0"/>
            <a:ext cx="8229600" cy="1143000"/>
          </a:xfrm>
        </p:spPr>
        <p:txBody>
          <a:bodyPr/>
          <a:lstStyle/>
          <a:p>
            <a:pPr eaLnBrk="1" hangingPunct="1">
              <a:defRPr/>
            </a:pPr>
            <a:r>
              <a:rPr lang="en-US" sz="3200" b="1" smtClean="0">
                <a:solidFill>
                  <a:schemeClr val="tx2">
                    <a:lumMod val="50000"/>
                  </a:schemeClr>
                </a:solidFill>
              </a:rPr>
              <a:t>Certification of Training</a:t>
            </a:r>
          </a:p>
        </p:txBody>
      </p:sp>
      <p:sp>
        <p:nvSpPr>
          <p:cNvPr id="3" name="Content Placeholder 2"/>
          <p:cNvSpPr>
            <a:spLocks noGrp="1"/>
          </p:cNvSpPr>
          <p:nvPr>
            <p:ph idx="1"/>
          </p:nvPr>
        </p:nvSpPr>
        <p:spPr>
          <a:xfrm>
            <a:off x="457200" y="990600"/>
            <a:ext cx="8229600" cy="5410200"/>
          </a:xfrm>
        </p:spPr>
        <p:txBody>
          <a:bodyPr rtlCol="0">
            <a:normAutofit/>
          </a:bodyPr>
          <a:lstStyle/>
          <a:p>
            <a:pPr eaLnBrk="1" fontAlgn="auto" hangingPunct="1">
              <a:spcAft>
                <a:spcPts val="0"/>
              </a:spcAft>
              <a:buFont typeface="Arial" pitchFamily="34" charset="0"/>
              <a:buNone/>
              <a:defRPr/>
            </a:pPr>
            <a:r>
              <a:rPr lang="en-US" sz="2000" b="1" dirty="0" smtClean="0">
                <a:solidFill>
                  <a:schemeClr val="tx2">
                    <a:lumMod val="50000"/>
                  </a:schemeClr>
                </a:solidFill>
              </a:rPr>
              <a:t>Employer shall have a written certification record that will contain the </a:t>
            </a:r>
          </a:p>
          <a:p>
            <a:pPr lvl="1" eaLnBrk="1" fontAlgn="auto" hangingPunct="1">
              <a:spcAft>
                <a:spcPts val="0"/>
              </a:spcAft>
              <a:defRPr/>
            </a:pPr>
            <a:r>
              <a:rPr lang="en-US" sz="2000" b="1" dirty="0" smtClean="0">
                <a:solidFill>
                  <a:schemeClr val="tx2">
                    <a:lumMod val="50000"/>
                  </a:schemeClr>
                </a:solidFill>
              </a:rPr>
              <a:t>Name or other identity of the employee trained,</a:t>
            </a:r>
          </a:p>
          <a:p>
            <a:pPr lvl="1" eaLnBrk="1" fontAlgn="auto" hangingPunct="1">
              <a:spcAft>
                <a:spcPts val="0"/>
              </a:spcAft>
              <a:defRPr/>
            </a:pPr>
            <a:r>
              <a:rPr lang="en-US" sz="2000" b="1" dirty="0" smtClean="0">
                <a:solidFill>
                  <a:schemeClr val="tx2">
                    <a:lumMod val="50000"/>
                  </a:schemeClr>
                </a:solidFill>
              </a:rPr>
              <a:t>date of the training,</a:t>
            </a:r>
          </a:p>
          <a:p>
            <a:pPr lvl="1" eaLnBrk="1" fontAlgn="auto" hangingPunct="1">
              <a:spcAft>
                <a:spcPts val="0"/>
              </a:spcAft>
              <a:defRPr/>
            </a:pPr>
            <a:r>
              <a:rPr lang="en-US" sz="2000" b="1" dirty="0" smtClean="0">
                <a:solidFill>
                  <a:schemeClr val="tx2">
                    <a:lumMod val="50000"/>
                  </a:schemeClr>
                </a:solidFill>
              </a:rPr>
              <a:t>signature of the person who conducted the training or the signature of the employer. (If the employer relies on training conducted by another employer the certification record shall indicate the date the employer determined the prior training was adequate rather than the date of actual training. </a:t>
            </a:r>
          </a:p>
          <a:p>
            <a:pPr lvl="1" eaLnBrk="1" fontAlgn="auto" hangingPunct="1">
              <a:spcAft>
                <a:spcPts val="0"/>
              </a:spcAft>
              <a:defRPr/>
            </a:pPr>
            <a:endParaRPr lang="en-US" sz="2000" b="1" dirty="0" smtClean="0">
              <a:solidFill>
                <a:schemeClr val="tx2">
                  <a:lumMod val="50000"/>
                </a:schemeClr>
              </a:solidFill>
            </a:endParaRPr>
          </a:p>
          <a:p>
            <a:pPr eaLnBrk="1" fontAlgn="auto" hangingPunct="1">
              <a:spcAft>
                <a:spcPts val="0"/>
              </a:spcAft>
              <a:buFont typeface="Arial" pitchFamily="34" charset="0"/>
              <a:buNone/>
              <a:defRPr/>
            </a:pPr>
            <a:r>
              <a:rPr lang="en-US" sz="2000" b="1" dirty="0" smtClean="0">
                <a:solidFill>
                  <a:schemeClr val="tx2">
                    <a:lumMod val="50000"/>
                  </a:schemeClr>
                </a:solidFill>
              </a:rPr>
              <a:t>Retraining: When the employer has reason to believe that an employee does not have the proper understanding and skill required by the fall protection training or when there are changes in the workplace, changes in the types of fall protection systems or equipment to be used render previous training obsolete; or inadequacies in employee's knowledge or behavior around protection systems or equipment indicate that the employee has not retained the requisite understanding or skill.</a:t>
            </a:r>
          </a:p>
          <a:p>
            <a:pPr eaLnBrk="1" fontAlgn="auto" hangingPunct="1">
              <a:spcAft>
                <a:spcPts val="0"/>
              </a:spcAft>
              <a:buFont typeface="Arial" pitchFamily="34" charset="0"/>
              <a:buNone/>
              <a:defRPr/>
            </a:pPr>
            <a:endParaRPr lang="en-US" sz="20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0"/>
            <a:ext cx="8229600" cy="1143000"/>
          </a:xfrm>
        </p:spPr>
        <p:txBody>
          <a:bodyPr/>
          <a:lstStyle/>
          <a:p>
            <a:pPr eaLnBrk="1" hangingPunct="1">
              <a:defRPr/>
            </a:pPr>
            <a:r>
              <a:rPr lang="en-US" sz="3200" b="1" smtClean="0">
                <a:solidFill>
                  <a:schemeClr val="tx2">
                    <a:lumMod val="50000"/>
                  </a:schemeClr>
                </a:solidFill>
              </a:rPr>
              <a:t>Competent Person Responsibilities</a:t>
            </a:r>
          </a:p>
        </p:txBody>
      </p:sp>
      <p:sp>
        <p:nvSpPr>
          <p:cNvPr id="38915" name="Rectangle 3"/>
          <p:cNvSpPr>
            <a:spLocks noGrp="1" noChangeArrowheads="1"/>
          </p:cNvSpPr>
          <p:nvPr>
            <p:ph type="body" idx="1"/>
          </p:nvPr>
        </p:nvSpPr>
        <p:spPr>
          <a:xfrm>
            <a:off x="381000" y="1066800"/>
            <a:ext cx="8686800" cy="5181600"/>
          </a:xfrm>
        </p:spPr>
        <p:txBody>
          <a:bodyPr rtlCol="0">
            <a:normAutofit lnSpcReduction="10000"/>
          </a:bodyPr>
          <a:lstStyle/>
          <a:p>
            <a:pPr eaLnBrk="1" fontAlgn="auto" hangingPunct="1">
              <a:spcAft>
                <a:spcPts val="0"/>
              </a:spcAft>
              <a:buFontTx/>
              <a:buNone/>
              <a:defRPr/>
            </a:pPr>
            <a:r>
              <a:rPr lang="en-US" sz="2400" b="1" dirty="0">
                <a:solidFill>
                  <a:schemeClr val="tx2">
                    <a:lumMod val="50000"/>
                  </a:schemeClr>
                </a:solidFill>
              </a:rPr>
              <a:t>Designated competent person:</a:t>
            </a:r>
          </a:p>
          <a:p>
            <a:pPr eaLnBrk="1" fontAlgn="auto" hangingPunct="1">
              <a:spcAft>
                <a:spcPts val="0"/>
              </a:spcAft>
              <a:defRPr/>
            </a:pPr>
            <a:r>
              <a:rPr lang="en-US" sz="2400" b="1" dirty="0">
                <a:solidFill>
                  <a:schemeClr val="tx2">
                    <a:lumMod val="50000"/>
                  </a:schemeClr>
                </a:solidFill>
              </a:rPr>
              <a:t>Has the knowledge and experience needed to identify fall hazards</a:t>
            </a:r>
          </a:p>
          <a:p>
            <a:pPr eaLnBrk="1" fontAlgn="auto" hangingPunct="1">
              <a:spcAft>
                <a:spcPts val="0"/>
              </a:spcAft>
              <a:defRPr/>
            </a:pPr>
            <a:r>
              <a:rPr lang="en-US" sz="2400" b="1" dirty="0">
                <a:solidFill>
                  <a:schemeClr val="tx2">
                    <a:lumMod val="50000"/>
                  </a:schemeClr>
                </a:solidFill>
              </a:rPr>
              <a:t>Has authority to eliminate fall hazards </a:t>
            </a:r>
          </a:p>
          <a:p>
            <a:pPr eaLnBrk="1" fontAlgn="auto" hangingPunct="1">
              <a:spcAft>
                <a:spcPts val="0"/>
              </a:spcAft>
              <a:defRPr/>
            </a:pPr>
            <a:r>
              <a:rPr lang="en-US" sz="2400" b="1" dirty="0">
                <a:solidFill>
                  <a:schemeClr val="tx2">
                    <a:lumMod val="50000"/>
                  </a:schemeClr>
                </a:solidFill>
              </a:rPr>
              <a:t>Has authority to stop work if unsafe conditions </a:t>
            </a:r>
            <a:r>
              <a:rPr lang="en-US" sz="2400" b="1" dirty="0" smtClean="0">
                <a:solidFill>
                  <a:schemeClr val="tx2">
                    <a:lumMod val="50000"/>
                  </a:schemeClr>
                </a:solidFill>
              </a:rPr>
              <a:t>exists</a:t>
            </a:r>
          </a:p>
          <a:p>
            <a:pPr eaLnBrk="1" fontAlgn="auto" hangingPunct="1">
              <a:spcAft>
                <a:spcPts val="0"/>
              </a:spcAft>
              <a:defRPr/>
            </a:pPr>
            <a:r>
              <a:rPr lang="en-US" sz="2400" b="1" dirty="0" smtClean="0">
                <a:solidFill>
                  <a:schemeClr val="tx2">
                    <a:lumMod val="50000"/>
                  </a:schemeClr>
                </a:solidFill>
              </a:rPr>
              <a:t>Competent person is responsible for implementing the fall protection plan</a:t>
            </a:r>
          </a:p>
          <a:p>
            <a:pPr lvl="1" eaLnBrk="1" fontAlgn="auto" hangingPunct="1">
              <a:spcAft>
                <a:spcPts val="0"/>
              </a:spcAft>
              <a:defRPr/>
            </a:pPr>
            <a:r>
              <a:rPr lang="en-US" sz="2400" b="1" dirty="0" smtClean="0">
                <a:solidFill>
                  <a:schemeClr val="tx2">
                    <a:lumMod val="50000"/>
                  </a:schemeClr>
                </a:solidFill>
              </a:rPr>
              <a:t>Identifying and evaluating fall hazards</a:t>
            </a:r>
          </a:p>
          <a:p>
            <a:pPr lvl="1" eaLnBrk="1" fontAlgn="auto" hangingPunct="1">
              <a:spcAft>
                <a:spcPts val="0"/>
              </a:spcAft>
              <a:defRPr/>
            </a:pPr>
            <a:r>
              <a:rPr lang="en-US" sz="2400" b="1" dirty="0" smtClean="0">
                <a:solidFill>
                  <a:schemeClr val="tx2">
                    <a:lumMod val="50000"/>
                  </a:schemeClr>
                </a:solidFill>
              </a:rPr>
              <a:t>Establishing fall protection system to use </a:t>
            </a:r>
          </a:p>
          <a:p>
            <a:pPr lvl="1" eaLnBrk="1" fontAlgn="auto" hangingPunct="1">
              <a:spcAft>
                <a:spcPts val="0"/>
              </a:spcAft>
              <a:defRPr/>
            </a:pPr>
            <a:r>
              <a:rPr lang="en-US" sz="2400" b="1" dirty="0" smtClean="0">
                <a:solidFill>
                  <a:schemeClr val="tx2">
                    <a:lumMod val="50000"/>
                  </a:schemeClr>
                </a:solidFill>
              </a:rPr>
              <a:t>Assessing workers use of fall protection systems</a:t>
            </a:r>
          </a:p>
          <a:p>
            <a:pPr lvl="1" eaLnBrk="1" fontAlgn="auto" hangingPunct="1">
              <a:spcAft>
                <a:spcPts val="0"/>
              </a:spcAft>
              <a:defRPr/>
            </a:pPr>
            <a:r>
              <a:rPr lang="en-US" sz="2400" b="1" dirty="0" smtClean="0">
                <a:solidFill>
                  <a:schemeClr val="tx2">
                    <a:lumMod val="50000"/>
                  </a:schemeClr>
                </a:solidFill>
              </a:rPr>
              <a:t>Conducting safety inspections</a:t>
            </a:r>
          </a:p>
          <a:p>
            <a:pPr lvl="1" eaLnBrk="1" fontAlgn="auto" hangingPunct="1">
              <a:spcAft>
                <a:spcPts val="0"/>
              </a:spcAft>
              <a:defRPr/>
            </a:pPr>
            <a:r>
              <a:rPr lang="en-US" sz="2400" b="1" dirty="0" smtClean="0">
                <a:solidFill>
                  <a:schemeClr val="tx2">
                    <a:lumMod val="50000"/>
                  </a:schemeClr>
                </a:solidFill>
              </a:rPr>
              <a:t>Review and drill of rescue procedures for Personal Fall Arrest System (PFAS) </a:t>
            </a:r>
          </a:p>
          <a:p>
            <a:pPr eaLnBrk="1" fontAlgn="auto" hangingPunct="1">
              <a:spcAft>
                <a:spcPts val="0"/>
              </a:spcAft>
              <a:defRPr/>
            </a:pPr>
            <a:endParaRPr lang="en-US" sz="2400" b="1" dirty="0">
              <a:solidFill>
                <a:schemeClr val="tx2">
                  <a:lumMod val="50000"/>
                </a:schemeClr>
              </a:solidFill>
            </a:endParaRPr>
          </a:p>
          <a:p>
            <a:pPr eaLnBrk="1" fontAlgn="auto" hangingPunct="1">
              <a:spcAft>
                <a:spcPts val="0"/>
              </a:spcAft>
              <a:defRPr/>
            </a:pPr>
            <a:endParaRPr lang="en-US" sz="2400" b="1"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0"/>
            <a:ext cx="8229600" cy="1143000"/>
          </a:xfrm>
        </p:spPr>
        <p:txBody>
          <a:bodyPr/>
          <a:lstStyle/>
          <a:p>
            <a:pPr>
              <a:defRPr/>
            </a:pPr>
            <a:r>
              <a:rPr lang="en-US" sz="3600" b="1" dirty="0" smtClean="0">
                <a:solidFill>
                  <a:schemeClr val="tx2">
                    <a:lumMod val="50000"/>
                  </a:schemeClr>
                </a:solidFill>
              </a:rPr>
              <a:t>Competent Person Responsibilities</a:t>
            </a:r>
          </a:p>
        </p:txBody>
      </p:sp>
      <p:sp>
        <p:nvSpPr>
          <p:cNvPr id="64515" name="Rectangle 3"/>
          <p:cNvSpPr>
            <a:spLocks noGrp="1" noChangeArrowheads="1"/>
          </p:cNvSpPr>
          <p:nvPr>
            <p:ph type="body" idx="1"/>
          </p:nvPr>
        </p:nvSpPr>
        <p:spPr>
          <a:xfrm>
            <a:off x="152400" y="1493838"/>
            <a:ext cx="9067800" cy="4525962"/>
          </a:xfrm>
        </p:spPr>
        <p:txBody>
          <a:bodyPr/>
          <a:lstStyle/>
          <a:p>
            <a:pPr>
              <a:buFontTx/>
              <a:buNone/>
              <a:defRPr/>
            </a:pPr>
            <a:r>
              <a:rPr lang="en-US" sz="2800" b="1" dirty="0" smtClean="0">
                <a:solidFill>
                  <a:schemeClr val="tx2">
                    <a:lumMod val="50000"/>
                  </a:schemeClr>
                </a:solidFill>
              </a:rPr>
              <a:t>Designated competent person:</a:t>
            </a:r>
          </a:p>
          <a:p>
            <a:pPr>
              <a:defRPr/>
            </a:pPr>
            <a:r>
              <a:rPr lang="en-US" sz="2800" dirty="0" smtClean="0">
                <a:solidFill>
                  <a:schemeClr val="tx2">
                    <a:lumMod val="50000"/>
                  </a:schemeClr>
                </a:solidFill>
                <a:latin typeface="Arial" pitchFamily="34" charset="0"/>
                <a:cs typeface="Arial" pitchFamily="34" charset="0"/>
              </a:rPr>
              <a:t>Has the knowledge and experience needed to </a:t>
            </a:r>
            <a:r>
              <a:rPr lang="en-US" sz="2800" b="1" dirty="0" smtClean="0">
                <a:solidFill>
                  <a:schemeClr val="tx2">
                    <a:lumMod val="50000"/>
                  </a:schemeClr>
                </a:solidFill>
                <a:latin typeface="Arial" pitchFamily="34" charset="0"/>
                <a:cs typeface="Arial" pitchFamily="34" charset="0"/>
              </a:rPr>
              <a:t>identify</a:t>
            </a:r>
            <a:r>
              <a:rPr lang="en-US" sz="2800" dirty="0" smtClean="0">
                <a:solidFill>
                  <a:schemeClr val="tx2">
                    <a:lumMod val="50000"/>
                  </a:schemeClr>
                </a:solidFill>
                <a:latin typeface="Arial" pitchFamily="34" charset="0"/>
                <a:cs typeface="Arial" pitchFamily="34" charset="0"/>
              </a:rPr>
              <a:t> fall hazards</a:t>
            </a:r>
          </a:p>
          <a:p>
            <a:pPr>
              <a:defRPr/>
            </a:pPr>
            <a:r>
              <a:rPr lang="en-US" sz="2800" dirty="0" smtClean="0">
                <a:solidFill>
                  <a:schemeClr val="tx2">
                    <a:lumMod val="50000"/>
                  </a:schemeClr>
                </a:solidFill>
                <a:latin typeface="Arial" pitchFamily="34" charset="0"/>
                <a:cs typeface="Arial" pitchFamily="34" charset="0"/>
              </a:rPr>
              <a:t>Has authority to </a:t>
            </a:r>
            <a:r>
              <a:rPr lang="en-US" sz="2800" b="1" dirty="0" smtClean="0">
                <a:solidFill>
                  <a:schemeClr val="tx2">
                    <a:lumMod val="50000"/>
                  </a:schemeClr>
                </a:solidFill>
                <a:latin typeface="Arial" pitchFamily="34" charset="0"/>
                <a:cs typeface="Arial" pitchFamily="34" charset="0"/>
              </a:rPr>
              <a:t>eliminate</a:t>
            </a:r>
            <a:r>
              <a:rPr lang="en-US" sz="2800" dirty="0" smtClean="0">
                <a:solidFill>
                  <a:schemeClr val="tx2">
                    <a:lumMod val="50000"/>
                  </a:schemeClr>
                </a:solidFill>
                <a:latin typeface="Arial" pitchFamily="34" charset="0"/>
                <a:cs typeface="Arial" pitchFamily="34" charset="0"/>
              </a:rPr>
              <a:t> fall hazards </a:t>
            </a:r>
          </a:p>
          <a:p>
            <a:pPr>
              <a:defRPr/>
            </a:pPr>
            <a:r>
              <a:rPr lang="en-US" sz="2800" dirty="0" smtClean="0">
                <a:solidFill>
                  <a:schemeClr val="tx2">
                    <a:lumMod val="50000"/>
                  </a:schemeClr>
                </a:solidFill>
                <a:latin typeface="Arial" pitchFamily="34" charset="0"/>
                <a:cs typeface="Arial" pitchFamily="34" charset="0"/>
              </a:rPr>
              <a:t>Has authority to </a:t>
            </a:r>
            <a:r>
              <a:rPr lang="en-US" sz="2800" b="1" u="sng" dirty="0" smtClean="0">
                <a:solidFill>
                  <a:schemeClr val="tx2">
                    <a:lumMod val="50000"/>
                  </a:schemeClr>
                </a:solidFill>
                <a:latin typeface="Arial" pitchFamily="34" charset="0"/>
                <a:cs typeface="Arial" pitchFamily="34" charset="0"/>
              </a:rPr>
              <a:t>stop</a:t>
            </a:r>
            <a:r>
              <a:rPr lang="en-US" sz="2800" b="1" dirty="0" smtClean="0">
                <a:solidFill>
                  <a:schemeClr val="tx2">
                    <a:lumMod val="50000"/>
                  </a:schemeClr>
                </a:solidFill>
                <a:latin typeface="Arial" pitchFamily="34" charset="0"/>
                <a:cs typeface="Arial" pitchFamily="34" charset="0"/>
              </a:rPr>
              <a:t> work</a:t>
            </a:r>
            <a:r>
              <a:rPr lang="en-US" sz="2800" dirty="0" smtClean="0">
                <a:solidFill>
                  <a:schemeClr val="tx2">
                    <a:lumMod val="50000"/>
                  </a:schemeClr>
                </a:solidFill>
                <a:latin typeface="Arial" pitchFamily="34" charset="0"/>
                <a:cs typeface="Arial" pitchFamily="34" charset="0"/>
              </a:rPr>
              <a:t> if unsafe conditions exist</a:t>
            </a:r>
          </a:p>
          <a:p>
            <a:pPr>
              <a:defRPr/>
            </a:pPr>
            <a:r>
              <a:rPr lang="en-US" sz="2800" dirty="0" smtClean="0">
                <a:solidFill>
                  <a:schemeClr val="tx2">
                    <a:lumMod val="50000"/>
                  </a:schemeClr>
                </a:solidFill>
                <a:latin typeface="Arial" pitchFamily="34" charset="0"/>
                <a:cs typeface="Arial" pitchFamily="34" charset="0"/>
              </a:rPr>
              <a:t>Can evaluate fall hazards and protections</a:t>
            </a:r>
          </a:p>
          <a:p>
            <a:pPr>
              <a:defRPr/>
            </a:pPr>
            <a:r>
              <a:rPr lang="en-US" sz="2800" dirty="0" smtClean="0">
                <a:solidFill>
                  <a:schemeClr val="tx2">
                    <a:lumMod val="50000"/>
                  </a:schemeClr>
                </a:solidFill>
                <a:latin typeface="Arial" pitchFamily="34" charset="0"/>
                <a:cs typeface="Arial" pitchFamily="34" charset="0"/>
              </a:rPr>
              <a:t>Assesses workers who use fall protection systems</a:t>
            </a:r>
          </a:p>
          <a:p>
            <a:pPr>
              <a:defRPr/>
            </a:pPr>
            <a:r>
              <a:rPr lang="en-US" sz="2800" dirty="0" smtClean="0">
                <a:solidFill>
                  <a:schemeClr val="tx2">
                    <a:lumMod val="50000"/>
                  </a:schemeClr>
                </a:solidFill>
                <a:latin typeface="Arial" pitchFamily="34" charset="0"/>
                <a:cs typeface="Arial" pitchFamily="34" charset="0"/>
              </a:rPr>
              <a:t>Conducts safety inspections</a:t>
            </a:r>
          </a:p>
          <a:p>
            <a:pPr>
              <a:defRPr/>
            </a:pPr>
            <a:endParaRPr lang="en-US" dirty="0" smtClean="0">
              <a:solidFill>
                <a:schemeClr val="tx2">
                  <a:lumMod val="50000"/>
                </a:schemeClr>
              </a:solidFill>
            </a:endParaRPr>
          </a:p>
          <a:p>
            <a:pPr>
              <a:defRPr/>
            </a:pPr>
            <a:endParaRPr lang="en-US" dirty="0" smtClean="0">
              <a:solidFill>
                <a:schemeClr val="tx2">
                  <a:lumMod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1219200" y="5257800"/>
            <a:ext cx="7467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buFontTx/>
              <a:buChar char="•"/>
            </a:pPr>
            <a:r>
              <a:rPr lang="en-US" sz="2800" b="1"/>
              <a:t>Top rails between 39 and 45 inches tall</a:t>
            </a:r>
          </a:p>
          <a:p>
            <a:pPr marL="342900" indent="-342900">
              <a:spcBef>
                <a:spcPct val="20000"/>
              </a:spcBef>
              <a:buFontTx/>
              <a:buChar char="•"/>
            </a:pPr>
            <a:r>
              <a:rPr lang="en-US" sz="2800" b="1"/>
              <a:t>Toeboards at least 3 1/2 inches high</a:t>
            </a:r>
          </a:p>
        </p:txBody>
      </p:sp>
      <p:pic>
        <p:nvPicPr>
          <p:cNvPr id="55299" name="Picture 3" descr="Slid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90600"/>
            <a:ext cx="5867400" cy="422433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5300" name="Text Box 4"/>
          <p:cNvSpPr txBox="1">
            <a:spLocks noChangeArrowheads="1"/>
          </p:cNvSpPr>
          <p:nvPr/>
        </p:nvSpPr>
        <p:spPr bwMode="auto">
          <a:xfrm>
            <a:off x="7086600" y="1719263"/>
            <a:ext cx="1600200" cy="15525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t>Top Rail</a:t>
            </a:r>
          </a:p>
          <a:p>
            <a:pPr>
              <a:spcBef>
                <a:spcPct val="50000"/>
              </a:spcBef>
            </a:pPr>
            <a:r>
              <a:rPr lang="en-US" sz="2400" b="1"/>
              <a:t>Mid- Rail</a:t>
            </a:r>
          </a:p>
          <a:p>
            <a:pPr>
              <a:spcBef>
                <a:spcPct val="50000"/>
              </a:spcBef>
            </a:pPr>
            <a:r>
              <a:rPr lang="en-US" sz="2400" b="1"/>
              <a:t>Toeboard</a:t>
            </a:r>
            <a:endParaRPr lang="en-US" sz="2400">
              <a:latin typeface="Times New Roman" pitchFamily="18" charset="0"/>
            </a:endParaRPr>
          </a:p>
        </p:txBody>
      </p:sp>
      <p:sp>
        <p:nvSpPr>
          <p:cNvPr id="55301" name="Line 5"/>
          <p:cNvSpPr>
            <a:spLocks noChangeShapeType="1"/>
          </p:cNvSpPr>
          <p:nvPr/>
        </p:nvSpPr>
        <p:spPr bwMode="auto">
          <a:xfrm flipH="1" flipV="1">
            <a:off x="6096000" y="1719263"/>
            <a:ext cx="1066800" cy="2286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02" name="Line 6"/>
          <p:cNvSpPr>
            <a:spLocks noChangeShapeType="1"/>
          </p:cNvSpPr>
          <p:nvPr/>
        </p:nvSpPr>
        <p:spPr bwMode="auto">
          <a:xfrm flipH="1">
            <a:off x="6172200" y="2481263"/>
            <a:ext cx="9144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03" name="Line 7"/>
          <p:cNvSpPr>
            <a:spLocks noChangeShapeType="1"/>
          </p:cNvSpPr>
          <p:nvPr/>
        </p:nvSpPr>
        <p:spPr bwMode="auto">
          <a:xfrm flipH="1">
            <a:off x="5867400" y="3090863"/>
            <a:ext cx="1295400" cy="6096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5304" name="Text Box 8"/>
          <p:cNvSpPr txBox="1">
            <a:spLocks noChangeArrowheads="1"/>
          </p:cNvSpPr>
          <p:nvPr/>
        </p:nvSpPr>
        <p:spPr bwMode="auto">
          <a:xfrm>
            <a:off x="1524000" y="228600"/>
            <a:ext cx="685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4000" b="1"/>
              <a:t>        Guardrails</a:t>
            </a:r>
            <a:endParaRPr lang="en-US" sz="2400">
              <a:latin typeface="Times New Roman" pitchFamily="18" charset="0"/>
            </a:endParaRPr>
          </a:p>
        </p:txBody>
      </p:sp>
      <p:sp>
        <p:nvSpPr>
          <p:cNvPr id="55305" name="Rectangle 10"/>
          <p:cNvSpPr>
            <a:spLocks noChangeArrowheads="1"/>
          </p:cNvSpPr>
          <p:nvPr/>
        </p:nvSpPr>
        <p:spPr bwMode="auto">
          <a:xfrm>
            <a:off x="5715000" y="3763963"/>
            <a:ext cx="14589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FF00"/>
              </a:buClr>
              <a:buFont typeface="Wingdings" pitchFamily="2" charset="2"/>
              <a:buChar char="ü"/>
            </a:pPr>
            <a:r>
              <a:rPr lang="en-US" sz="9600">
                <a:latin typeface="Times New Roman" pitchFamily="18"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762000" y="228600"/>
            <a:ext cx="7772400" cy="1143000"/>
          </a:xfrm>
        </p:spPr>
        <p:txBody>
          <a:bodyPr/>
          <a:lstStyle/>
          <a:p>
            <a:r>
              <a:rPr lang="en-US" altLang="en-US" sz="3600" smtClean="0"/>
              <a:t/>
            </a:r>
            <a:br>
              <a:rPr lang="en-US" altLang="en-US" sz="3600" smtClean="0"/>
            </a:br>
            <a:r>
              <a:rPr lang="en-US" altLang="en-US" sz="3600" smtClean="0"/>
              <a:t/>
            </a:r>
            <a:br>
              <a:rPr lang="en-US" altLang="en-US" sz="3600" smtClean="0"/>
            </a:br>
            <a:r>
              <a:rPr lang="en-US" altLang="en-US" sz="3600" smtClean="0"/>
              <a:t>Methods of Fall Protection</a:t>
            </a:r>
            <a:br>
              <a:rPr lang="en-US" altLang="en-US" sz="3600" smtClean="0"/>
            </a:br>
            <a:r>
              <a:rPr lang="en-US" altLang="en-US" sz="3600" smtClean="0"/>
              <a:t/>
            </a:r>
            <a:br>
              <a:rPr lang="en-US" altLang="en-US" sz="3600" smtClean="0"/>
            </a:br>
            <a:endParaRPr lang="en-US" altLang="en-US" sz="3600" smtClean="0"/>
          </a:p>
        </p:txBody>
      </p:sp>
      <p:sp>
        <p:nvSpPr>
          <p:cNvPr id="8195" name="Rectangle 3"/>
          <p:cNvSpPr>
            <a:spLocks noGrp="1" noChangeArrowheads="1"/>
          </p:cNvSpPr>
          <p:nvPr>
            <p:ph type="body" idx="1"/>
          </p:nvPr>
        </p:nvSpPr>
        <p:spPr>
          <a:xfrm>
            <a:off x="-522288" y="1752600"/>
            <a:ext cx="9361488" cy="4724400"/>
          </a:xfrm>
        </p:spPr>
        <p:txBody>
          <a:bodyPr/>
          <a:lstStyle/>
          <a:p>
            <a:pPr lvl="2">
              <a:buFontTx/>
              <a:buNone/>
              <a:defRPr/>
            </a:pPr>
            <a:r>
              <a:rPr lang="en-US" altLang="en-US" b="1" i="1" dirty="0">
                <a:solidFill>
                  <a:schemeClr val="tx2">
                    <a:lumMod val="50000"/>
                  </a:schemeClr>
                </a:solidFill>
              </a:rPr>
              <a:t>   </a:t>
            </a:r>
            <a:r>
              <a:rPr lang="en-US" altLang="en-US" b="1" dirty="0">
                <a:solidFill>
                  <a:schemeClr val="tx2">
                    <a:lumMod val="50000"/>
                  </a:schemeClr>
                </a:solidFill>
              </a:rPr>
              <a:t>Safety Nets...shall be installed as close as practicable under the walking/ working surfaces on which employees are working...in no case more than 30 feet....when they extend outward, nets should extend 8 feet when up to 5 feet above, 10 feet when between 5-10.... And 13 feet when more than 10 feet.....safety nets, dropped tested, inspected weekly for wear and tear or immediately after an occurrence that could affect integrity of net.....Take material, debris out of nets ASAP, 36 sq.. inches for structural net no more than a 6” opening (6” x 6”)</a:t>
            </a:r>
          </a:p>
          <a:p>
            <a:pPr lvl="2">
              <a:defRPr/>
            </a:pPr>
            <a:endParaRPr lang="en-US" altLang="en-US" dirty="0"/>
          </a:p>
          <a:p>
            <a:pPr>
              <a:defRPr/>
            </a:pPr>
            <a:endParaRPr lang="en-US" altLang="en-US" sz="24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altLang="en-US" sz="3600">
                <a:solidFill>
                  <a:schemeClr val="tx2">
                    <a:lumMod val="50000"/>
                  </a:schemeClr>
                </a:solidFill>
              </a:rPr>
              <a:t>Alternate methods of Fall Protection</a:t>
            </a:r>
          </a:p>
        </p:txBody>
      </p:sp>
      <p:sp>
        <p:nvSpPr>
          <p:cNvPr id="23555" name="Rectangle 3"/>
          <p:cNvSpPr>
            <a:spLocks noGrp="1" noChangeArrowheads="1"/>
          </p:cNvSpPr>
          <p:nvPr>
            <p:ph type="body" idx="1"/>
          </p:nvPr>
        </p:nvSpPr>
        <p:spPr>
          <a:xfrm>
            <a:off x="-819150" y="1447800"/>
            <a:ext cx="9810750" cy="4876800"/>
          </a:xfrm>
        </p:spPr>
        <p:txBody>
          <a:bodyPr/>
          <a:lstStyle/>
          <a:p>
            <a:pPr lvl="2">
              <a:buFontTx/>
              <a:buNone/>
              <a:defRPr/>
            </a:pPr>
            <a:r>
              <a:rPr lang="en-US" altLang="en-US" sz="3600" b="1" i="1" dirty="0">
                <a:solidFill>
                  <a:schemeClr val="tx2">
                    <a:lumMod val="50000"/>
                  </a:schemeClr>
                </a:solidFill>
                <a:latin typeface="New York" charset="0"/>
              </a:rPr>
              <a:t>  </a:t>
            </a:r>
            <a:r>
              <a:rPr lang="en-US" altLang="en-US" sz="3600" b="1" dirty="0">
                <a:solidFill>
                  <a:schemeClr val="tx2">
                    <a:lumMod val="50000"/>
                  </a:schemeClr>
                </a:solidFill>
              </a:rPr>
              <a:t>Controlled Access Zones....for leading edge work..</a:t>
            </a:r>
            <a:r>
              <a:rPr lang="en-US" altLang="en-US" sz="3600" dirty="0">
                <a:solidFill>
                  <a:schemeClr val="tx2">
                    <a:lumMod val="50000"/>
                  </a:schemeClr>
                </a:solidFill>
              </a:rPr>
              <a:t>close off the area to all but trained personnel.....overhand bricklaying......control lines consists of ropes, wires, tapes etc.... flagged at 6 foot intervals.....new steel standard mentions the “controlled decking zone” as another alternative to conventional fall protection.....</a:t>
            </a:r>
          </a:p>
          <a:p>
            <a:pPr lvl="2">
              <a:defRPr/>
            </a:pPr>
            <a:endParaRPr lang="en-US" altLang="en-US" i="1" dirty="0">
              <a:solidFill>
                <a:schemeClr val="tx2">
                  <a:lumMod val="50000"/>
                </a:schemeClr>
              </a:solidFill>
              <a:latin typeface="New York" charset="0"/>
            </a:endParaRPr>
          </a:p>
          <a:p>
            <a:pPr lvl="2">
              <a:defRPr/>
            </a:pPr>
            <a:endParaRPr lang="en-US" altLang="en-US" b="1" i="1" dirty="0">
              <a:solidFill>
                <a:schemeClr val="tx2">
                  <a:lumMod val="50000"/>
                </a:schemeClr>
              </a:solidFill>
              <a:latin typeface="New York" charset="0"/>
            </a:endParaRPr>
          </a:p>
          <a:p>
            <a:pPr lvl="2">
              <a:buFontTx/>
              <a:buNone/>
              <a:defRPr/>
            </a:pPr>
            <a:r>
              <a:rPr lang="en-US" altLang="en-US" dirty="0">
                <a:solidFill>
                  <a:schemeClr val="tx2">
                    <a:lumMod val="50000"/>
                  </a:schemeClr>
                </a:solidFill>
              </a:rPr>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endParaRPr lang="en-US" sz="3600" smtClean="0"/>
          </a:p>
        </p:txBody>
      </p:sp>
      <p:sp>
        <p:nvSpPr>
          <p:cNvPr id="58371" name="Rectangle 3"/>
          <p:cNvSpPr>
            <a:spLocks noGrp="1" noChangeArrowheads="1"/>
          </p:cNvSpPr>
          <p:nvPr>
            <p:ph type="body" idx="1"/>
          </p:nvPr>
        </p:nvSpPr>
        <p:spPr/>
        <p:txBody>
          <a:bodyPr/>
          <a:lstStyle/>
          <a:p>
            <a:endParaRPr lang="en-US" smtClean="0"/>
          </a:p>
        </p:txBody>
      </p:sp>
      <p:pic>
        <p:nvPicPr>
          <p:cNvPr id="58372" name="Picture 4" descr="Fall Pro Video - Phoenix 42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ltLang="en-US" sz="3600" b="1" dirty="0">
                <a:solidFill>
                  <a:schemeClr val="tx2">
                    <a:lumMod val="50000"/>
                  </a:schemeClr>
                </a:solidFill>
              </a:rPr>
              <a:t>Alternate methods of Fall Protection</a:t>
            </a:r>
          </a:p>
        </p:txBody>
      </p:sp>
      <p:sp>
        <p:nvSpPr>
          <p:cNvPr id="24579" name="Rectangle 3"/>
          <p:cNvSpPr>
            <a:spLocks noGrp="1" noChangeArrowheads="1"/>
          </p:cNvSpPr>
          <p:nvPr>
            <p:ph type="body" idx="1"/>
          </p:nvPr>
        </p:nvSpPr>
        <p:spPr>
          <a:xfrm>
            <a:off x="-228600" y="1600200"/>
            <a:ext cx="8686800" cy="4525963"/>
          </a:xfrm>
        </p:spPr>
        <p:txBody>
          <a:bodyPr/>
          <a:lstStyle/>
          <a:p>
            <a:pPr lvl="2">
              <a:buFontTx/>
              <a:buNone/>
              <a:defRPr/>
            </a:pPr>
            <a:r>
              <a:rPr lang="en-US" altLang="en-US" sz="3600" dirty="0">
                <a:solidFill>
                  <a:schemeClr val="tx2">
                    <a:lumMod val="50000"/>
                  </a:schemeClr>
                </a:solidFill>
              </a:rPr>
              <a:t>   </a:t>
            </a:r>
            <a:r>
              <a:rPr lang="en-US" altLang="en-US" sz="3600" b="1" dirty="0">
                <a:solidFill>
                  <a:schemeClr val="tx2">
                    <a:lumMod val="50000"/>
                  </a:schemeClr>
                </a:solidFill>
              </a:rPr>
              <a:t>Safety Monitoring System.....</a:t>
            </a:r>
            <a:r>
              <a:rPr lang="en-US" altLang="en-US" sz="3600" dirty="0">
                <a:solidFill>
                  <a:schemeClr val="tx2">
                    <a:lumMod val="50000"/>
                  </a:schemeClr>
                </a:solidFill>
              </a:rPr>
              <a:t>when other systems are not feasible....designated person....monitor the safety of employees...competent to recognize fall hazards.....warns the employees...same walking/working surface...within visual sighting ......no other responsibilities.....</a:t>
            </a:r>
          </a:p>
          <a:p>
            <a:pPr lvl="2">
              <a:defRPr/>
            </a:pPr>
            <a:endParaRPr lang="en-US" altLang="en-US" sz="2800" dirty="0">
              <a:solidFill>
                <a:schemeClr val="tx2">
                  <a:lumMod val="50000"/>
                </a:schemeClr>
              </a:solidFill>
            </a:endParaRPr>
          </a:p>
          <a:p>
            <a:pPr>
              <a:defRPr/>
            </a:pPr>
            <a:endParaRPr lang="en-US" altLang="en-US" sz="2800" dirty="0">
              <a:solidFill>
                <a:schemeClr val="tx2">
                  <a:lumMod val="50000"/>
                </a:schemeClr>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b="1" dirty="0" smtClean="0">
                <a:solidFill>
                  <a:schemeClr val="tx2">
                    <a:lumMod val="50000"/>
                  </a:schemeClr>
                </a:solidFill>
              </a:rPr>
              <a:t>Systems of Safety Applied to Focus Four Hazards </a:t>
            </a:r>
            <a:endParaRPr lang="en-US" dirty="0" smtClean="0">
              <a:solidFill>
                <a:schemeClr val="tx2">
                  <a:lumMod val="50000"/>
                </a:schemeClr>
              </a:solidFill>
            </a:endParaRPr>
          </a:p>
        </p:txBody>
      </p:sp>
      <p:sp>
        <p:nvSpPr>
          <p:cNvPr id="25603" name="Rectangle 3"/>
          <p:cNvSpPr>
            <a:spLocks noGrp="1" noChangeArrowheads="1"/>
          </p:cNvSpPr>
          <p:nvPr>
            <p:ph type="body" idx="1"/>
          </p:nvPr>
        </p:nvSpPr>
        <p:spPr>
          <a:xfrm>
            <a:off x="457200" y="1951038"/>
            <a:ext cx="8229600" cy="4525962"/>
          </a:xfrm>
        </p:spPr>
        <p:txBody>
          <a:bodyPr/>
          <a:lstStyle/>
          <a:p>
            <a:pPr>
              <a:lnSpc>
                <a:spcPct val="80000"/>
              </a:lnSpc>
              <a:buFont typeface="Arial" pitchFamily="34" charset="0"/>
              <a:buNone/>
              <a:defRPr/>
            </a:pPr>
            <a:r>
              <a:rPr lang="en-US" sz="3600" dirty="0" smtClean="0">
                <a:solidFill>
                  <a:schemeClr val="tx2">
                    <a:lumMod val="50000"/>
                  </a:schemeClr>
                </a:solidFill>
              </a:rPr>
              <a:t>This material was produced under grant number SHT21005SHO from the Occupational Safety and Health Administration, U.S. Department of Labor.  It does not necessarily reflect the view or policies of the U.S. Department of Labor, nor does mention of trade names, commercial products, or organizations imply endorsement by U.S. Government.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z="3600" smtClean="0"/>
              <a:t>Alternate methods of Fall Protection</a:t>
            </a:r>
          </a:p>
        </p:txBody>
      </p:sp>
      <p:sp>
        <p:nvSpPr>
          <p:cNvPr id="60419" name="Rectangle 3"/>
          <p:cNvSpPr>
            <a:spLocks noGrp="1" noChangeArrowheads="1"/>
          </p:cNvSpPr>
          <p:nvPr>
            <p:ph type="body" idx="1"/>
          </p:nvPr>
        </p:nvSpPr>
        <p:spPr>
          <a:xfrm>
            <a:off x="-533400" y="1600200"/>
            <a:ext cx="5105400" cy="4419600"/>
          </a:xfrm>
        </p:spPr>
        <p:txBody>
          <a:bodyPr/>
          <a:lstStyle/>
          <a:p>
            <a:pPr lvl="2">
              <a:buFontTx/>
              <a:buNone/>
            </a:pPr>
            <a:r>
              <a:rPr lang="en-US" altLang="en-US" b="1" i="1" smtClean="0">
                <a:latin typeface="New York" charset="0"/>
              </a:rPr>
              <a:t>  </a:t>
            </a:r>
            <a:r>
              <a:rPr lang="en-US" altLang="en-US" sz="2800" smtClean="0"/>
              <a:t>Fall Protection Plan is allowed only in leading edge work, pre-cast concrete erection...or residential construction.......if it can be proven that conventional fall protection is infeasible......</a:t>
            </a:r>
          </a:p>
          <a:p>
            <a:pPr lvl="2">
              <a:buFontTx/>
              <a:buNone/>
            </a:pPr>
            <a:endParaRPr lang="en-US" altLang="en-US" sz="2800" smtClean="0"/>
          </a:p>
          <a:p>
            <a:pPr lvl="2"/>
            <a:endParaRPr lang="en-US" altLang="en-US" sz="2800" smtClean="0"/>
          </a:p>
          <a:p>
            <a:endParaRPr lang="en-US" altLang="en-US" sz="2800" smtClean="0"/>
          </a:p>
        </p:txBody>
      </p:sp>
      <p:sp>
        <p:nvSpPr>
          <p:cNvPr id="4" name="Rectangle 4"/>
          <p:cNvSpPr txBox="1">
            <a:spLocks noChangeArrowheads="1"/>
          </p:cNvSpPr>
          <p:nvPr/>
        </p:nvSpPr>
        <p:spPr>
          <a:xfrm>
            <a:off x="4660900" y="1585913"/>
            <a:ext cx="4025900" cy="4525962"/>
          </a:xfrm>
          <a:prstGeom prst="rect">
            <a:avLst/>
          </a:prstGeom>
          <a:solidFill>
            <a:schemeClr val="bg1"/>
          </a:solidFill>
          <a:ln w="76200" cmpd="tri">
            <a:solidFill>
              <a:schemeClr val="tx1"/>
            </a:solidFill>
          </a:ln>
        </p:spPr>
        <p:txBody>
          <a:bodyPr/>
          <a:lstStyle/>
          <a:p>
            <a:pPr marL="342900" indent="-342900" eaLnBrk="0" hangingPunct="0">
              <a:spcBef>
                <a:spcPct val="20000"/>
              </a:spcBef>
              <a:defRPr/>
            </a:pPr>
            <a:r>
              <a:rPr lang="en-US" sz="2800" dirty="0">
                <a:latin typeface="+mn-lt"/>
              </a:rPr>
              <a:t>	</a:t>
            </a:r>
            <a:r>
              <a:rPr lang="en-US" sz="2800" b="1" dirty="0">
                <a:latin typeface="+mn-lt"/>
              </a:rPr>
              <a:t>OSHA Regulations Standards</a:t>
            </a:r>
          </a:p>
          <a:p>
            <a:pPr marL="342900" indent="-342900" eaLnBrk="0" hangingPunct="0">
              <a:spcBef>
                <a:spcPct val="20000"/>
              </a:spcBef>
              <a:defRPr/>
            </a:pPr>
            <a:r>
              <a:rPr lang="en-US" sz="2800" i="1" dirty="0">
                <a:latin typeface="+mn-lt"/>
              </a:rPr>
              <a:t>	29 C.F.R. §1926</a:t>
            </a:r>
          </a:p>
          <a:p>
            <a:pPr marL="342900" indent="-342900" eaLnBrk="0" hangingPunct="0">
              <a:spcBef>
                <a:spcPct val="20000"/>
              </a:spcBef>
              <a:defRPr/>
            </a:pPr>
            <a:r>
              <a:rPr lang="en-US" sz="2800" dirty="0">
                <a:latin typeface="+mn-lt"/>
              </a:rPr>
              <a:t>	Safety and Health Regulations for Construction</a:t>
            </a:r>
          </a:p>
          <a:p>
            <a:pPr marL="342900" indent="-342900" eaLnBrk="0" hangingPunct="0">
              <a:spcBef>
                <a:spcPct val="20000"/>
              </a:spcBef>
              <a:defRPr/>
            </a:pPr>
            <a:r>
              <a:rPr lang="en-US" sz="2800" dirty="0">
                <a:latin typeface="+mn-lt"/>
              </a:rPr>
              <a:t> 	Subpart M, </a:t>
            </a:r>
            <a:r>
              <a:rPr lang="en-US" sz="2800" b="1" dirty="0">
                <a:solidFill>
                  <a:srgbClr val="FF3300"/>
                </a:solidFill>
                <a:latin typeface="+mn-lt"/>
              </a:rPr>
              <a:t>Appendix E</a:t>
            </a:r>
            <a:r>
              <a:rPr lang="en-US" sz="2800" dirty="0">
                <a:latin typeface="+mn-lt"/>
              </a:rPr>
              <a:t> – </a:t>
            </a:r>
            <a:r>
              <a:rPr lang="en-US" sz="2400" dirty="0">
                <a:latin typeface="+mn-lt"/>
              </a:rPr>
              <a:t>Sample Fall Protection</a:t>
            </a:r>
            <a:r>
              <a:rPr lang="en-US" sz="2800" dirty="0">
                <a:latin typeface="+mn-lt"/>
              </a:rPr>
              <a:t> </a:t>
            </a:r>
            <a:r>
              <a:rPr lang="en-US" sz="2400" dirty="0">
                <a:latin typeface="+mn-lt"/>
              </a:rPr>
              <a:t>Plan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z="4000" smtClean="0"/>
              <a:t>Covers</a:t>
            </a:r>
            <a:endParaRPr lang="en-US" altLang="en-US" b="1" i="1" smtClean="0">
              <a:latin typeface="New York" charset="0"/>
            </a:endParaRPr>
          </a:p>
        </p:txBody>
      </p:sp>
      <p:sp>
        <p:nvSpPr>
          <p:cNvPr id="61443" name="Rectangle 3"/>
          <p:cNvSpPr>
            <a:spLocks noGrp="1" noChangeArrowheads="1"/>
          </p:cNvSpPr>
          <p:nvPr>
            <p:ph type="body" idx="1"/>
          </p:nvPr>
        </p:nvSpPr>
        <p:spPr>
          <a:xfrm>
            <a:off x="304800" y="1981200"/>
            <a:ext cx="8305800" cy="4114800"/>
          </a:xfrm>
        </p:spPr>
        <p:txBody>
          <a:bodyPr/>
          <a:lstStyle/>
          <a:p>
            <a:pPr lvl="2">
              <a:buFont typeface="Symbol" pitchFamily="18" charset="2"/>
              <a:buNone/>
            </a:pPr>
            <a:r>
              <a:rPr lang="en-US" altLang="en-US" b="1" i="1" smtClean="0">
                <a:latin typeface="New York" charset="0"/>
              </a:rPr>
              <a:t>  </a:t>
            </a:r>
            <a:r>
              <a:rPr lang="en-US" altLang="en-US" sz="2800" b="1" smtClean="0"/>
              <a:t>S</a:t>
            </a:r>
            <a:r>
              <a:rPr lang="en-US" altLang="en-US" sz="2800" smtClean="0"/>
              <a:t>upport twice the weight applied....covers secured.....to prevent accidental displacement....by wind, employees, or equipment....needed to close any gap (hole) more than 2” wide.... </a:t>
            </a:r>
            <a:r>
              <a:rPr lang="en-US" altLang="en-US" sz="2800" b="1" smtClean="0"/>
              <a:t>Marked “Hole”  or “Cover”</a:t>
            </a:r>
            <a:endParaRPr lang="en-US" altLang="en-US" sz="2800" smtClean="0"/>
          </a:p>
          <a:p>
            <a:endParaRPr lang="en-US" altLang="en-US" sz="280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ole sign"/>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3"/>
          <p:cNvSpPr txBox="1">
            <a:spLocks noChangeArrowheads="1"/>
          </p:cNvSpPr>
          <p:nvPr/>
        </p:nvSpPr>
        <p:spPr bwMode="auto">
          <a:xfrm>
            <a:off x="0" y="395288"/>
            <a:ext cx="9144000" cy="519112"/>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800">
                <a:solidFill>
                  <a:srgbClr val="000000"/>
                </a:solidFill>
              </a:rPr>
              <a:t>Must be marked with the word "HOLE" or "COVER”</a:t>
            </a:r>
          </a:p>
        </p:txBody>
      </p:sp>
      <p:sp>
        <p:nvSpPr>
          <p:cNvPr id="125956" name="Text Box 4"/>
          <p:cNvSpPr txBox="1">
            <a:spLocks noChangeArrowheads="1"/>
          </p:cNvSpPr>
          <p:nvPr/>
        </p:nvSpPr>
        <p:spPr bwMode="auto">
          <a:xfrm>
            <a:off x="6096000" y="3352800"/>
            <a:ext cx="3827463"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Clr>
                <a:srgbClr val="00FF00"/>
              </a:buClr>
              <a:buFont typeface="Wingdings" pitchFamily="2" charset="2"/>
              <a:buChar char="ü"/>
            </a:pPr>
            <a:r>
              <a:rPr lang="en-US" sz="277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5956">
                                            <p:txEl>
                                              <p:pRg st="0" end="0"/>
                                            </p:txEl>
                                          </p:spTgt>
                                        </p:tgtEl>
                                        <p:attrNameLst>
                                          <p:attrName>style.visibility</p:attrName>
                                        </p:attrNameLst>
                                      </p:cBhvr>
                                      <p:to>
                                        <p:strVal val="visible"/>
                                      </p:to>
                                    </p:set>
                                    <p:animEffect transition="in" filter="wipe(left)">
                                      <p:cBhvr>
                                        <p:cTn id="7" dur="500"/>
                                        <p:tgtEl>
                                          <p:spTgt spid="1259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524000" y="228600"/>
            <a:ext cx="6324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lgn="ctr" eaLnBrk="0" hangingPunct="0"/>
            <a:endParaRPr lang="en-US" sz="4400" b="1" i="1"/>
          </a:p>
        </p:txBody>
      </p:sp>
      <p:pic>
        <p:nvPicPr>
          <p:cNvPr id="63491" name="Picture 3" descr="open_fl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44550"/>
            <a:ext cx="9144000" cy="883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5"/>
          <p:cNvSpPr>
            <a:spLocks noChangeArrowheads="1"/>
          </p:cNvSpPr>
          <p:nvPr/>
        </p:nvSpPr>
        <p:spPr bwMode="auto">
          <a:xfrm>
            <a:off x="1371600" y="357188"/>
            <a:ext cx="6096000" cy="58150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Slide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1752600"/>
            <a:ext cx="2435225" cy="3305175"/>
          </a:xfrm>
          <a:prstGeom prst="rect">
            <a:avLst/>
          </a:prstGeom>
          <a:solidFill>
            <a:srgbClr val="FFFF00"/>
          </a:solidFill>
          <a:ln w="9525">
            <a:solidFill>
              <a:schemeClr val="accent2"/>
            </a:solidFill>
            <a:miter lim="800000"/>
            <a:headEnd/>
            <a:tailEnd/>
          </a:ln>
        </p:spPr>
      </p:pic>
      <p:pic>
        <p:nvPicPr>
          <p:cNvPr id="64515" name="Picture 3" descr="Slide6"/>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1752600"/>
            <a:ext cx="2586038" cy="3305175"/>
          </a:xfrm>
          <a:prstGeom prst="rect">
            <a:avLst/>
          </a:prstGeom>
          <a:solidFill>
            <a:srgbClr val="FFFF00"/>
          </a:solidFill>
          <a:ln w="9525">
            <a:solidFill>
              <a:schemeClr val="accent2"/>
            </a:solidFill>
            <a:miter lim="800000"/>
            <a:headEnd/>
            <a:tailEnd/>
          </a:ln>
        </p:spPr>
      </p:pic>
      <p:pic>
        <p:nvPicPr>
          <p:cNvPr id="64516" name="Picture 4" descr="Slide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752600"/>
            <a:ext cx="3505200" cy="3305175"/>
          </a:xfrm>
          <a:prstGeom prst="rect">
            <a:avLst/>
          </a:prstGeom>
          <a:solidFill>
            <a:srgbClr val="FFFF00"/>
          </a:solidFill>
          <a:ln w="9525">
            <a:solidFill>
              <a:schemeClr val="accent2"/>
            </a:solidFill>
            <a:miter lim="800000"/>
            <a:headEnd/>
            <a:tailEnd/>
          </a:ln>
        </p:spPr>
      </p:pic>
      <p:sp>
        <p:nvSpPr>
          <p:cNvPr id="64517" name="Rectangle 5"/>
          <p:cNvSpPr>
            <a:spLocks noChangeArrowheads="1"/>
          </p:cNvSpPr>
          <p:nvPr/>
        </p:nvSpPr>
        <p:spPr bwMode="auto">
          <a:xfrm>
            <a:off x="381000" y="5181600"/>
            <a:ext cx="2254250" cy="11874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eaLnBrk="0" hangingPunct="0"/>
            <a:r>
              <a:rPr lang="en-US" sz="2400" b="1"/>
              <a:t>Personal Fall </a:t>
            </a:r>
          </a:p>
          <a:p>
            <a:pPr algn="ctr" eaLnBrk="0" hangingPunct="0"/>
            <a:r>
              <a:rPr lang="en-US" sz="2400" b="1"/>
              <a:t>Arrest System</a:t>
            </a:r>
          </a:p>
          <a:p>
            <a:pPr algn="ctr" eaLnBrk="0" hangingPunct="0"/>
            <a:r>
              <a:rPr lang="en-US" sz="2400" b="1"/>
              <a:t>(PFAS)</a:t>
            </a:r>
          </a:p>
        </p:txBody>
      </p:sp>
      <p:sp>
        <p:nvSpPr>
          <p:cNvPr id="64518" name="Rectangle 6"/>
          <p:cNvSpPr>
            <a:spLocks noChangeArrowheads="1"/>
          </p:cNvSpPr>
          <p:nvPr/>
        </p:nvSpPr>
        <p:spPr bwMode="auto">
          <a:xfrm>
            <a:off x="3810000" y="5257800"/>
            <a:ext cx="170815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400" b="1"/>
              <a:t>Guardrails</a:t>
            </a:r>
          </a:p>
        </p:txBody>
      </p:sp>
      <p:sp>
        <p:nvSpPr>
          <p:cNvPr id="64519" name="Rectangle 7"/>
          <p:cNvSpPr>
            <a:spLocks noChangeArrowheads="1"/>
          </p:cNvSpPr>
          <p:nvPr/>
        </p:nvSpPr>
        <p:spPr bwMode="auto">
          <a:xfrm>
            <a:off x="6781800" y="5181600"/>
            <a:ext cx="1676400" cy="4572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400" b="1"/>
              <a:t>Safety Net</a:t>
            </a:r>
          </a:p>
        </p:txBody>
      </p:sp>
      <p:sp>
        <p:nvSpPr>
          <p:cNvPr id="64520" name="Text Box 8"/>
          <p:cNvSpPr txBox="1">
            <a:spLocks noChangeArrowheads="1"/>
          </p:cNvSpPr>
          <p:nvPr/>
        </p:nvSpPr>
        <p:spPr bwMode="auto">
          <a:xfrm>
            <a:off x="1066800" y="228600"/>
            <a:ext cx="7010400" cy="7016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4000" b="1"/>
              <a:t>Fall Protection Options</a:t>
            </a:r>
            <a:endParaRPr lang="en-US" sz="2400">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06400" y="228600"/>
            <a:ext cx="8356600" cy="1447800"/>
          </a:xfrm>
        </p:spPr>
        <p:txBody>
          <a:bodyPr/>
          <a:lstStyle/>
          <a:p>
            <a:pPr>
              <a:defRPr/>
            </a:pPr>
            <a:r>
              <a:rPr lang="en-US" altLang="en-US" b="1" smtClean="0">
                <a:solidFill>
                  <a:schemeClr val="accent1">
                    <a:lumMod val="50000"/>
                  </a:schemeClr>
                </a:solidFill>
              </a:rPr>
              <a:t>General Requirements</a:t>
            </a:r>
            <a:br>
              <a:rPr lang="en-US" altLang="en-US" b="1" smtClean="0">
                <a:solidFill>
                  <a:schemeClr val="accent1">
                    <a:lumMod val="50000"/>
                  </a:schemeClr>
                </a:solidFill>
              </a:rPr>
            </a:br>
            <a:r>
              <a:rPr lang="en-US" altLang="en-US" b="1" smtClean="0">
                <a:solidFill>
                  <a:schemeClr val="accent1">
                    <a:lumMod val="50000"/>
                  </a:schemeClr>
                </a:solidFill>
              </a:rPr>
              <a:t>Housekeeping</a:t>
            </a:r>
          </a:p>
        </p:txBody>
      </p:sp>
      <p:sp>
        <p:nvSpPr>
          <p:cNvPr id="64515" name="Rectangle 3"/>
          <p:cNvSpPr>
            <a:spLocks noGrp="1" noChangeArrowheads="1"/>
          </p:cNvSpPr>
          <p:nvPr>
            <p:ph type="body" idx="1"/>
          </p:nvPr>
        </p:nvSpPr>
        <p:spPr/>
        <p:txBody>
          <a:bodyPr/>
          <a:lstStyle/>
          <a:p>
            <a:pPr>
              <a:defRPr/>
            </a:pPr>
            <a:r>
              <a:rPr lang="en-US" altLang="en-US" sz="2400" b="1" smtClean="0">
                <a:solidFill>
                  <a:schemeClr val="accent1">
                    <a:lumMod val="50000"/>
                  </a:schemeClr>
                </a:solidFill>
              </a:rPr>
              <a:t>All places of employment, passageways, storerooms, and service rooms shall be kept clean and orderly and in a sanitary condition. </a:t>
            </a:r>
          </a:p>
          <a:p>
            <a:pPr>
              <a:defRPr/>
            </a:pPr>
            <a:r>
              <a:rPr lang="en-US" altLang="en-US" sz="2400" b="1" smtClean="0">
                <a:solidFill>
                  <a:schemeClr val="accent1">
                    <a:lumMod val="50000"/>
                  </a:schemeClr>
                </a:solidFill>
              </a:rPr>
              <a:t>The floor of every workroom shall be maintained in a clean and, so far as possible, a dry condition. </a:t>
            </a:r>
          </a:p>
          <a:p>
            <a:pPr>
              <a:defRPr/>
            </a:pPr>
            <a:r>
              <a:rPr lang="en-US" altLang="en-US" sz="2400" b="1" smtClean="0">
                <a:solidFill>
                  <a:schemeClr val="accent1">
                    <a:lumMod val="50000"/>
                  </a:schemeClr>
                </a:solidFill>
              </a:rPr>
              <a:t>Every floor, working place and passageway shall be kept free from protruding nails, splinters, holes, or loose boards.</a:t>
            </a:r>
          </a:p>
          <a:p>
            <a:pPr>
              <a:defRPr/>
            </a:pPr>
            <a:r>
              <a:rPr lang="en-US" altLang="en-US" sz="2400" b="1" smtClean="0">
                <a:solidFill>
                  <a:schemeClr val="accent1">
                    <a:lumMod val="50000"/>
                  </a:schemeClr>
                </a:solidFill>
              </a:rPr>
              <a:t>Good housekeeping prevents fires. </a:t>
            </a:r>
          </a:p>
          <a:p>
            <a:pPr>
              <a:defRPr/>
            </a:pPr>
            <a:r>
              <a:rPr lang="en-US" altLang="en-US" sz="2400" b="1" smtClean="0">
                <a:solidFill>
                  <a:schemeClr val="accent1">
                    <a:lumMod val="50000"/>
                  </a:schemeClr>
                </a:solidFill>
              </a:rPr>
              <a:t>Bad housekeeping is a breeding place for all types of accidents. </a:t>
            </a:r>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06400" y="228600"/>
            <a:ext cx="8356600" cy="1524000"/>
          </a:xfrm>
        </p:spPr>
        <p:txBody>
          <a:bodyPr/>
          <a:lstStyle/>
          <a:p>
            <a:pPr>
              <a:defRPr/>
            </a:pPr>
            <a:r>
              <a:rPr lang="en-US" altLang="en-US" b="1" smtClean="0">
                <a:solidFill>
                  <a:schemeClr val="accent1">
                    <a:lumMod val="50000"/>
                  </a:schemeClr>
                </a:solidFill>
              </a:rPr>
              <a:t>Protection of Open-Sided Floors &amp; Platforms</a:t>
            </a:r>
          </a:p>
        </p:txBody>
      </p:sp>
      <p:sp>
        <p:nvSpPr>
          <p:cNvPr id="65539" name="Rectangle 3"/>
          <p:cNvSpPr>
            <a:spLocks noGrp="1" noChangeArrowheads="1"/>
          </p:cNvSpPr>
          <p:nvPr>
            <p:ph type="body" idx="1"/>
          </p:nvPr>
        </p:nvSpPr>
        <p:spPr>
          <a:xfrm>
            <a:off x="457200" y="1787525"/>
            <a:ext cx="8229600" cy="4338638"/>
          </a:xfrm>
        </p:spPr>
        <p:txBody>
          <a:bodyPr/>
          <a:lstStyle/>
          <a:p>
            <a:pPr>
              <a:defRPr/>
            </a:pPr>
            <a:r>
              <a:rPr lang="en-US" altLang="en-US" sz="2800" b="1" smtClean="0">
                <a:solidFill>
                  <a:schemeClr val="accent1">
                    <a:lumMod val="50000"/>
                  </a:schemeClr>
                </a:solidFill>
              </a:rPr>
              <a:t>Regardless of height, open-sided floors, manholes, walkways, platforms, or runways above or adjacent to dangerous equipment or similar hazards shall be guarded with a standard railing and toeboard or covered with an appropriate cover. </a:t>
            </a:r>
            <a:r>
              <a:rPr lang="en-US" altLang="en-US" b="1" smtClean="0">
                <a:solidFill>
                  <a:schemeClr val="accent1">
                    <a:lumMod val="50000"/>
                  </a:schemeClr>
                </a:solidFill>
              </a:rPr>
              <a:t> </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Spring Photos 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5"/>
          <p:cNvSpPr>
            <a:spLocks noChangeArrowheads="1"/>
          </p:cNvSpPr>
          <p:nvPr/>
        </p:nvSpPr>
        <p:spPr bwMode="auto">
          <a:xfrm>
            <a:off x="1371600" y="357188"/>
            <a:ext cx="6096000" cy="58150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Spring Photos 0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5"/>
          <p:cNvSpPr>
            <a:spLocks noChangeArrowheads="1"/>
          </p:cNvSpPr>
          <p:nvPr/>
        </p:nvSpPr>
        <p:spPr bwMode="auto">
          <a:xfrm>
            <a:off x="1371600" y="357188"/>
            <a:ext cx="6096000" cy="58150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1524000" y="5486400"/>
            <a:ext cx="67818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lnSpc>
                <a:spcPct val="90000"/>
              </a:lnSpc>
            </a:pPr>
            <a:r>
              <a:rPr lang="en-US" sz="2400" b="1"/>
              <a:t>Fall protection systems and work practices </a:t>
            </a:r>
          </a:p>
          <a:p>
            <a:pPr eaLnBrk="0" hangingPunct="0">
              <a:lnSpc>
                <a:spcPct val="90000"/>
              </a:lnSpc>
            </a:pPr>
            <a:r>
              <a:rPr lang="en-US" sz="2400" b="1"/>
              <a:t>must be in place before you start work. </a:t>
            </a:r>
          </a:p>
          <a:p>
            <a:pPr eaLnBrk="0" hangingPunct="0">
              <a:lnSpc>
                <a:spcPct val="90000"/>
              </a:lnSpc>
            </a:pPr>
            <a:r>
              <a:rPr lang="en-US" sz="2400" b="1"/>
              <a:t>(Workers are tied-off together)</a:t>
            </a:r>
          </a:p>
        </p:txBody>
      </p:sp>
      <p:pic>
        <p:nvPicPr>
          <p:cNvPr id="69635" name="Picture 3" descr="No fall prot-EE per concrete ope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914400"/>
            <a:ext cx="5487988" cy="4521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69636" name="Text Box 4"/>
          <p:cNvSpPr txBox="1">
            <a:spLocks noChangeArrowheads="1"/>
          </p:cNvSpPr>
          <p:nvPr/>
        </p:nvSpPr>
        <p:spPr bwMode="auto">
          <a:xfrm>
            <a:off x="1295400" y="5192713"/>
            <a:ext cx="6629400" cy="369887"/>
          </a:xfrm>
          <a:prstGeom prst="rect">
            <a:avLst/>
          </a:prstGeom>
          <a:solidFill>
            <a:schemeClr val="accent1"/>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b="1"/>
              <a:t>Lanyards and Personal Fall Arrest System (PFAS) in use</a:t>
            </a:r>
          </a:p>
        </p:txBody>
      </p:sp>
      <p:sp>
        <p:nvSpPr>
          <p:cNvPr id="69637" name="Line 5"/>
          <p:cNvSpPr>
            <a:spLocks noChangeShapeType="1"/>
          </p:cNvSpPr>
          <p:nvPr/>
        </p:nvSpPr>
        <p:spPr bwMode="auto">
          <a:xfrm flipH="1" flipV="1">
            <a:off x="3962400" y="3886200"/>
            <a:ext cx="1828800" cy="838200"/>
          </a:xfrm>
          <a:prstGeom prst="line">
            <a:avLst/>
          </a:prstGeom>
          <a:noFill/>
          <a:ln w="50800">
            <a:solidFill>
              <a:srgbClr val="FF00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69638" name="Line 6"/>
          <p:cNvSpPr>
            <a:spLocks noChangeShapeType="1"/>
          </p:cNvSpPr>
          <p:nvPr/>
        </p:nvSpPr>
        <p:spPr bwMode="auto">
          <a:xfrm flipV="1">
            <a:off x="5791200" y="1828800"/>
            <a:ext cx="76200" cy="2895600"/>
          </a:xfrm>
          <a:prstGeom prst="line">
            <a:avLst/>
          </a:prstGeom>
          <a:noFill/>
          <a:ln w="50800">
            <a:solidFill>
              <a:srgbClr val="FF3300"/>
            </a:solidFill>
            <a:round/>
            <a:headEnd/>
            <a:tailEnd type="triangle" w="lg" len="med"/>
          </a:ln>
          <a:extLst>
            <a:ext uri="{909E8E84-426E-40DD-AFC4-6F175D3DCCD1}">
              <a14:hiddenFill xmlns:a14="http://schemas.microsoft.com/office/drawing/2010/main">
                <a:noFill/>
              </a14:hiddenFill>
            </a:ext>
          </a:extLst>
        </p:spPr>
        <p:txBody>
          <a:bodyPr wrap="none" anchor="ctr"/>
          <a:lstStyle/>
          <a:p>
            <a:endParaRPr lang="en-US"/>
          </a:p>
        </p:txBody>
      </p:sp>
      <p:sp>
        <p:nvSpPr>
          <p:cNvPr id="69639" name="Text Box 7"/>
          <p:cNvSpPr txBox="1">
            <a:spLocks noChangeArrowheads="1"/>
          </p:cNvSpPr>
          <p:nvPr/>
        </p:nvSpPr>
        <p:spPr bwMode="auto">
          <a:xfrm>
            <a:off x="1143000" y="228600"/>
            <a:ext cx="7239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0000"/>
              </a:lnSpc>
              <a:spcBef>
                <a:spcPct val="50000"/>
              </a:spcBef>
            </a:pPr>
            <a:r>
              <a:rPr lang="en-US" sz="4000" b="1"/>
              <a:t>Fall Protection Planning</a:t>
            </a:r>
          </a:p>
        </p:txBody>
      </p:sp>
      <p:sp>
        <p:nvSpPr>
          <p:cNvPr id="8" name="AutoShape 5"/>
          <p:cNvSpPr>
            <a:spLocks noChangeArrowheads="1"/>
          </p:cNvSpPr>
          <p:nvPr/>
        </p:nvSpPr>
        <p:spPr bwMode="auto">
          <a:xfrm>
            <a:off x="1371600" y="357188"/>
            <a:ext cx="6096000" cy="5815012"/>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0600"/>
            <a:ext cx="9448800" cy="990600"/>
          </a:xfrm>
        </p:spPr>
        <p:txBody>
          <a:bodyPr rtlCol="0">
            <a:noAutofit/>
          </a:bodyPr>
          <a:lstStyle/>
          <a:p>
            <a:pPr algn="ctr" eaLnBrk="1" fontAlgn="auto" hangingPunct="1">
              <a:spcAft>
                <a:spcPts val="0"/>
              </a:spcAft>
              <a:buFont typeface="Arial" pitchFamily="34" charset="0"/>
              <a:buNone/>
              <a:defRPr/>
            </a:pPr>
            <a:r>
              <a:rPr lang="en-US" sz="28000" b="1" dirty="0" smtClean="0">
                <a:solidFill>
                  <a:schemeClr val="accent2">
                    <a:lumMod val="75000"/>
                  </a:schemeClr>
                </a:solidFill>
              </a:rPr>
              <a:t>FALLS</a:t>
            </a:r>
            <a:endParaRPr lang="en-US" sz="28000" b="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repeatCount="indefinite" fill="hold" grpId="0" nodeType="withEffect">
                                  <p:stCondLst>
                                    <p:cond delay="0"/>
                                  </p:stCondLst>
                                  <p:endCondLst>
                                    <p:cond evt="onNext" delay="0">
                                      <p:tgtEl>
                                        <p:sldTgt/>
                                      </p:tgtEl>
                                    </p:cond>
                                  </p:endCondLst>
                                  <p:childTnLst>
                                    <p:animEffect transition="out" filter="dissolve">
                                      <p:cBhvr>
                                        <p:cTn id="6" dur="5000"/>
                                        <p:tgtEl>
                                          <p:spTgt spid="3">
                                            <p:txEl>
                                              <p:pRg st="0" end="0"/>
                                            </p:txEl>
                                          </p:spTgt>
                                        </p:tgtEl>
                                      </p:cBhvr>
                                    </p:animEffect>
                                    <p:set>
                                      <p:cBhvr>
                                        <p:cTn id="7" dur="1" fill="hold">
                                          <p:stCondLst>
                                            <p:cond delay="4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1"/>
          <p:cNvSpPr>
            <a:spLocks noGrp="1"/>
          </p:cNvSpPr>
          <p:nvPr>
            <p:ph type="sldNum" sz="quarter" idx="12"/>
          </p:nvPr>
        </p:nvSpPr>
        <p:spPr>
          <a:xfrm>
            <a:off x="3124200" y="6356350"/>
            <a:ext cx="2895600" cy="365125"/>
          </a:xfrm>
        </p:spPr>
        <p:txBody>
          <a:bodyPr/>
          <a:lstStyle/>
          <a:p>
            <a:pPr algn="ctr">
              <a:defRPr/>
            </a:pPr>
            <a:fld id="{22689A60-6F86-4D65-8F09-32FF042DB6C9}" type="slidenum">
              <a:rPr lang="en-US" smtClean="0"/>
              <a:pPr algn="ctr">
                <a:defRPr/>
              </a:pPr>
              <a:t>30</a:t>
            </a:fld>
            <a:endParaRPr lang="en-US" smtClean="0"/>
          </a:p>
        </p:txBody>
      </p:sp>
      <p:pic>
        <p:nvPicPr>
          <p:cNvPr id="70659" name="Picture 2" descr="http://www.frenchcreekproduction.com/images/horizontal-lifelines/Horizontal-Lifeline-In-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0"/>
            <a:ext cx="77724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600200" y="757238"/>
            <a:ext cx="1524000" cy="461962"/>
          </a:xfrm>
          <a:prstGeom prst="rect">
            <a:avLst/>
          </a:prstGeom>
          <a:solidFill>
            <a:srgbClr val="FFC000"/>
          </a:solidFill>
        </p:spPr>
        <p:txBody>
          <a:bodyPr>
            <a:spAutoFit/>
          </a:bodyPr>
          <a:lstStyle/>
          <a:p>
            <a:pPr algn="ctr">
              <a:defRPr/>
            </a:pPr>
            <a:r>
              <a:rPr lang="en-US" dirty="0">
                <a:solidFill>
                  <a:schemeClr val="accent5">
                    <a:lumMod val="25000"/>
                  </a:schemeClr>
                </a:solidFill>
              </a:rPr>
              <a:t>5,000 lbs</a:t>
            </a:r>
          </a:p>
        </p:txBody>
      </p:sp>
      <p:sp>
        <p:nvSpPr>
          <p:cNvPr id="5" name="TextBox 4"/>
          <p:cNvSpPr txBox="1"/>
          <p:nvPr/>
        </p:nvSpPr>
        <p:spPr>
          <a:xfrm>
            <a:off x="4419600" y="147638"/>
            <a:ext cx="1524000" cy="461962"/>
          </a:xfrm>
          <a:prstGeom prst="rect">
            <a:avLst/>
          </a:prstGeom>
          <a:solidFill>
            <a:srgbClr val="FFC000"/>
          </a:solidFill>
        </p:spPr>
        <p:txBody>
          <a:bodyPr>
            <a:spAutoFit/>
          </a:bodyPr>
          <a:lstStyle/>
          <a:p>
            <a:pPr algn="ctr">
              <a:defRPr/>
            </a:pPr>
            <a:r>
              <a:rPr lang="en-US" dirty="0">
                <a:solidFill>
                  <a:schemeClr val="accent5">
                    <a:lumMod val="25000"/>
                  </a:schemeClr>
                </a:solidFill>
              </a:rPr>
              <a:t>5,000 lbs</a:t>
            </a:r>
          </a:p>
        </p:txBody>
      </p:sp>
      <p:sp>
        <p:nvSpPr>
          <p:cNvPr id="6" name="TextBox 5"/>
          <p:cNvSpPr txBox="1"/>
          <p:nvPr/>
        </p:nvSpPr>
        <p:spPr>
          <a:xfrm>
            <a:off x="3048000" y="3505200"/>
            <a:ext cx="4114800" cy="1938338"/>
          </a:xfrm>
          <a:prstGeom prst="rect">
            <a:avLst/>
          </a:prstGeom>
          <a:solidFill>
            <a:srgbClr val="FFC000"/>
          </a:solidFill>
        </p:spPr>
        <p:txBody>
          <a:bodyPr>
            <a:spAutoFit/>
          </a:bodyPr>
          <a:lstStyle/>
          <a:p>
            <a:pPr algn="ctr">
              <a:defRPr/>
            </a:pPr>
            <a:r>
              <a:rPr lang="en-US" dirty="0">
                <a:solidFill>
                  <a:schemeClr val="accent5">
                    <a:lumMod val="25000"/>
                  </a:schemeClr>
                </a:solidFill>
              </a:rPr>
              <a:t>10,000 lbs.</a:t>
            </a:r>
          </a:p>
          <a:p>
            <a:pPr algn="ctr">
              <a:defRPr/>
            </a:pPr>
            <a:r>
              <a:rPr lang="en-US" dirty="0">
                <a:solidFill>
                  <a:schemeClr val="accent5">
                    <a:lumMod val="25000"/>
                  </a:schemeClr>
                </a:solidFill>
              </a:rPr>
              <a:t>Designed and installed by a qualified person and work overseen by a qualified person </a:t>
            </a:r>
          </a:p>
        </p:txBody>
      </p:sp>
      <p:sp>
        <p:nvSpPr>
          <p:cNvPr id="7" name="Rectangle 6"/>
          <p:cNvSpPr>
            <a:spLocks noChangeArrowheads="1"/>
          </p:cNvSpPr>
          <p:nvPr/>
        </p:nvSpPr>
        <p:spPr bwMode="auto">
          <a:xfrm>
            <a:off x="457200" y="4114800"/>
            <a:ext cx="217646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FF00"/>
              </a:buClr>
              <a:buFont typeface="Wingdings" pitchFamily="2" charset="2"/>
              <a:buChar char="ü"/>
            </a:pPr>
            <a:r>
              <a:rPr lang="en-US" sz="150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914400" y="5511800"/>
            <a:ext cx="76009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p>
            <a:pPr algn="ctr" eaLnBrk="0" hangingPunct="0"/>
            <a:r>
              <a:rPr lang="en-US" sz="2800" b="1"/>
              <a:t>Guard ramps, runways, and other walkways</a:t>
            </a:r>
          </a:p>
        </p:txBody>
      </p:sp>
      <p:pic>
        <p:nvPicPr>
          <p:cNvPr id="71683" name="Picture 3" descr="Slide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30288"/>
            <a:ext cx="5791200" cy="4424362"/>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1684" name="Text Box 4"/>
          <p:cNvSpPr txBox="1">
            <a:spLocks noChangeArrowheads="1"/>
          </p:cNvSpPr>
          <p:nvPr/>
        </p:nvSpPr>
        <p:spPr bwMode="auto">
          <a:xfrm>
            <a:off x="1905000" y="228600"/>
            <a:ext cx="5791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4000" b="1"/>
              <a:t>Walkways and Ramps</a:t>
            </a:r>
            <a:endParaRPr lang="en-US" sz="2400">
              <a:latin typeface="Times New Roman" pitchFamily="18" charset="0"/>
            </a:endParaRPr>
          </a:p>
        </p:txBody>
      </p:sp>
      <p:sp>
        <p:nvSpPr>
          <p:cNvPr id="6" name="Rectangle 5"/>
          <p:cNvSpPr>
            <a:spLocks noChangeArrowheads="1"/>
          </p:cNvSpPr>
          <p:nvPr/>
        </p:nvSpPr>
        <p:spPr bwMode="auto">
          <a:xfrm>
            <a:off x="2090738" y="3581400"/>
            <a:ext cx="2176462"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buClr>
                <a:srgbClr val="00FF00"/>
              </a:buClr>
              <a:buFont typeface="Wingdings" pitchFamily="2" charset="2"/>
              <a:buChar char="ü"/>
            </a:pPr>
            <a:r>
              <a:rPr lang="en-US" sz="150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838200" y="5692775"/>
            <a:ext cx="76962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lnSpc>
                <a:spcPct val="90000"/>
              </a:lnSpc>
            </a:pPr>
            <a:r>
              <a:rPr lang="en-US" sz="2800" b="1"/>
              <a:t>In All general construction, you must be protected if you can fall more than 6 feet </a:t>
            </a:r>
          </a:p>
        </p:txBody>
      </p:sp>
      <p:pic>
        <p:nvPicPr>
          <p:cNvPr id="72707" name="Picture 3" descr="No fall prot-EE per concrete oper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371600"/>
            <a:ext cx="5334000" cy="4100513"/>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2708" name="Text Box 4"/>
          <p:cNvSpPr txBox="1">
            <a:spLocks noChangeArrowheads="1"/>
          </p:cNvSpPr>
          <p:nvPr/>
        </p:nvSpPr>
        <p:spPr bwMode="auto">
          <a:xfrm>
            <a:off x="381000" y="0"/>
            <a:ext cx="81534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4000" b="1"/>
              <a:t>Fall Protection -</a:t>
            </a:r>
          </a:p>
          <a:p>
            <a:pPr algn="ctr">
              <a:lnSpc>
                <a:spcPct val="20000"/>
              </a:lnSpc>
              <a:spcBef>
                <a:spcPct val="50000"/>
              </a:spcBef>
            </a:pPr>
            <a:r>
              <a:rPr lang="en-US" sz="4000" b="1"/>
              <a:t>Residential Construction </a:t>
            </a:r>
          </a:p>
        </p:txBody>
      </p:sp>
      <p:sp>
        <p:nvSpPr>
          <p:cNvPr id="5" name="AutoShape 5"/>
          <p:cNvSpPr>
            <a:spLocks noChangeArrowheads="1"/>
          </p:cNvSpPr>
          <p:nvPr/>
        </p:nvSpPr>
        <p:spPr bwMode="auto">
          <a:xfrm>
            <a:off x="21336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open_floor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1219200"/>
            <a:ext cx="6170613" cy="404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Text Box 3"/>
          <p:cNvSpPr txBox="1">
            <a:spLocks noChangeArrowheads="1"/>
          </p:cNvSpPr>
          <p:nvPr/>
        </p:nvSpPr>
        <p:spPr bwMode="auto">
          <a:xfrm>
            <a:off x="0" y="3048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4000" b="1"/>
              <a:t>Sides </a:t>
            </a:r>
            <a:r>
              <a:rPr lang="en-US" sz="3200" b="1"/>
              <a:t>&amp;</a:t>
            </a:r>
            <a:r>
              <a:rPr lang="en-US" sz="4000" b="1"/>
              <a:t> Edges - Improper Guarding</a:t>
            </a:r>
          </a:p>
        </p:txBody>
      </p:sp>
      <p:sp>
        <p:nvSpPr>
          <p:cNvPr id="73732" name="Text Box 4"/>
          <p:cNvSpPr txBox="1">
            <a:spLocks noChangeArrowheads="1"/>
          </p:cNvSpPr>
          <p:nvPr/>
        </p:nvSpPr>
        <p:spPr bwMode="auto">
          <a:xfrm>
            <a:off x="1066800" y="5768975"/>
            <a:ext cx="72390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0000"/>
              </a:lnSpc>
              <a:spcBef>
                <a:spcPct val="50000"/>
              </a:spcBef>
            </a:pPr>
            <a:r>
              <a:rPr lang="en-US" sz="2800" b="1"/>
              <a:t>This 1/4" nylon rope alone is not a proper way to guard this open floor</a:t>
            </a:r>
          </a:p>
        </p:txBody>
      </p:sp>
      <p:sp>
        <p:nvSpPr>
          <p:cNvPr id="5" name="AutoShape 5"/>
          <p:cNvSpPr>
            <a:spLocks noChangeArrowheads="1"/>
          </p:cNvSpPr>
          <p:nvPr/>
        </p:nvSpPr>
        <p:spPr bwMode="auto">
          <a:xfrm>
            <a:off x="21336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04800" y="5256213"/>
            <a:ext cx="86868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buClr>
                <a:srgbClr val="FFCC00"/>
              </a:buClr>
              <a:buFontTx/>
              <a:buChar char="•"/>
            </a:pPr>
            <a:r>
              <a:rPr lang="en-US" sz="2800" b="1"/>
              <a:t> Holes more than 6 feet high must be protected</a:t>
            </a:r>
          </a:p>
          <a:p>
            <a:pPr eaLnBrk="0" hangingPunct="0">
              <a:buClr>
                <a:srgbClr val="FFCC00"/>
              </a:buClr>
              <a:buFontTx/>
              <a:buChar char="•"/>
            </a:pPr>
            <a:r>
              <a:rPr lang="en-US" sz="2800" b="1"/>
              <a:t> This opening could be made safe by using a </a:t>
            </a:r>
          </a:p>
          <a:p>
            <a:pPr eaLnBrk="0" hangingPunct="0"/>
            <a:r>
              <a:rPr lang="en-US" sz="2800" b="1"/>
              <a:t>	guardrail, or strong cover</a:t>
            </a:r>
          </a:p>
        </p:txBody>
      </p:sp>
      <p:pic>
        <p:nvPicPr>
          <p:cNvPr id="74755" name="Picture 3" descr="Slide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05000" y="838200"/>
            <a:ext cx="5495925" cy="41402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4756" name="Text Box 4"/>
          <p:cNvSpPr txBox="1">
            <a:spLocks noChangeArrowheads="1"/>
          </p:cNvSpPr>
          <p:nvPr/>
        </p:nvSpPr>
        <p:spPr bwMode="auto">
          <a:xfrm>
            <a:off x="914400" y="76200"/>
            <a:ext cx="7772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4000" b="1"/>
              <a:t>Sky Lights and Other Openings</a:t>
            </a:r>
            <a:endParaRPr lang="en-US" sz="2400">
              <a:latin typeface="Times New Roman" pitchFamily="18" charset="0"/>
            </a:endParaRPr>
          </a:p>
        </p:txBody>
      </p:sp>
      <p:sp>
        <p:nvSpPr>
          <p:cNvPr id="5" name="AutoShape 5"/>
          <p:cNvSpPr>
            <a:spLocks noChangeArrowheads="1"/>
          </p:cNvSpPr>
          <p:nvPr/>
        </p:nvSpPr>
        <p:spPr bwMode="auto">
          <a:xfrm>
            <a:off x="21336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Slide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143000"/>
            <a:ext cx="5791200" cy="40782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5779" name="Rectangle 3"/>
          <p:cNvSpPr>
            <a:spLocks noChangeArrowheads="1"/>
          </p:cNvSpPr>
          <p:nvPr/>
        </p:nvSpPr>
        <p:spPr bwMode="auto">
          <a:xfrm>
            <a:off x="1066800" y="5607050"/>
            <a:ext cx="7315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buClr>
                <a:srgbClr val="FFCC00"/>
              </a:buClr>
              <a:buFontTx/>
              <a:buChar char="•"/>
            </a:pPr>
            <a:r>
              <a:rPr lang="en-US" sz="2800" b="1"/>
              <a:t> Cover completely and securely</a:t>
            </a:r>
          </a:p>
          <a:p>
            <a:pPr eaLnBrk="0" hangingPunct="0">
              <a:buClr>
                <a:srgbClr val="FFCC00"/>
              </a:buClr>
              <a:buFontTx/>
              <a:buChar char="•"/>
            </a:pPr>
            <a:r>
              <a:rPr lang="en-US" sz="2800" b="1"/>
              <a:t> If no cover, can guard with a guardrail</a:t>
            </a:r>
          </a:p>
        </p:txBody>
      </p:sp>
      <p:sp>
        <p:nvSpPr>
          <p:cNvPr id="75780" name="Text Box 4"/>
          <p:cNvSpPr txBox="1">
            <a:spLocks noChangeArrowheads="1"/>
          </p:cNvSpPr>
          <p:nvPr/>
        </p:nvSpPr>
        <p:spPr bwMode="auto">
          <a:xfrm>
            <a:off x="2667000" y="228600"/>
            <a:ext cx="411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4000" b="1"/>
              <a:t>Floor Holes</a:t>
            </a:r>
            <a:endParaRPr lang="en-US" sz="4000" b="1">
              <a:latin typeface="Times New Roman" pitchFamily="18" charset="0"/>
            </a:endParaRPr>
          </a:p>
        </p:txBody>
      </p:sp>
      <p:sp>
        <p:nvSpPr>
          <p:cNvPr id="75781" name="Text Box 5"/>
          <p:cNvSpPr txBox="1">
            <a:spLocks noChangeArrowheads="1"/>
          </p:cNvSpPr>
          <p:nvPr/>
        </p:nvSpPr>
        <p:spPr bwMode="auto">
          <a:xfrm>
            <a:off x="3200400" y="5943600"/>
            <a:ext cx="426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endParaRPr lang="en-US" sz="2000" b="1">
              <a:latin typeface="Times New Roman" pitchFamily="18" charset="0"/>
            </a:endParaRPr>
          </a:p>
        </p:txBody>
      </p:sp>
      <p:sp>
        <p:nvSpPr>
          <p:cNvPr id="75782" name="Text Box 6"/>
          <p:cNvSpPr txBox="1">
            <a:spLocks noChangeArrowheads="1"/>
          </p:cNvSpPr>
          <p:nvPr/>
        </p:nvSpPr>
        <p:spPr bwMode="auto">
          <a:xfrm>
            <a:off x="6019800" y="4418013"/>
            <a:ext cx="1758950" cy="8223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2400" b="1"/>
              <a:t>Improperly</a:t>
            </a:r>
          </a:p>
          <a:p>
            <a:r>
              <a:rPr lang="en-US" sz="2400" b="1"/>
              <a:t>Covered</a:t>
            </a:r>
          </a:p>
        </p:txBody>
      </p:sp>
      <p:sp>
        <p:nvSpPr>
          <p:cNvPr id="7" name="AutoShape 5"/>
          <p:cNvSpPr>
            <a:spLocks noChangeArrowheads="1"/>
          </p:cNvSpPr>
          <p:nvPr/>
        </p:nvSpPr>
        <p:spPr bwMode="auto">
          <a:xfrm>
            <a:off x="21336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1000" y="1295400"/>
            <a:ext cx="38862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hangingPunct="0"/>
            <a:r>
              <a:rPr lang="en-US" sz="2800" b="1"/>
              <a:t>Guard excavations more than 6 feet deep when they are not readily seen because of plant growth or other visual barriers</a:t>
            </a:r>
            <a:endParaRPr lang="en-US" sz="2400" b="1"/>
          </a:p>
        </p:txBody>
      </p:sp>
      <p:pic>
        <p:nvPicPr>
          <p:cNvPr id="76803" name="Picture 3" descr="Excavation oper - Improper shori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87850" y="1066800"/>
            <a:ext cx="39497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 Box 4"/>
          <p:cNvSpPr txBox="1">
            <a:spLocks noChangeArrowheads="1"/>
          </p:cNvSpPr>
          <p:nvPr/>
        </p:nvSpPr>
        <p:spPr bwMode="auto">
          <a:xfrm>
            <a:off x="304800" y="228600"/>
            <a:ext cx="830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4000" b="1"/>
              <a:t>Excavations</a:t>
            </a:r>
            <a:endParaRPr lang="en-US" sz="2400">
              <a:latin typeface="Times New Roman" pitchFamily="18" charset="0"/>
            </a:endParaRPr>
          </a:p>
        </p:txBody>
      </p:sp>
      <p:sp>
        <p:nvSpPr>
          <p:cNvPr id="76805" name="Rectangle 5"/>
          <p:cNvSpPr>
            <a:spLocks noChangeArrowheads="1"/>
          </p:cNvSpPr>
          <p:nvPr/>
        </p:nvSpPr>
        <p:spPr bwMode="auto">
          <a:xfrm>
            <a:off x="1295400" y="4191000"/>
            <a:ext cx="3095625" cy="13112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2000" b="1"/>
              <a:t>In addition to needing guarding, this excavation is not properly shored</a:t>
            </a:r>
          </a:p>
        </p:txBody>
      </p:sp>
      <p:sp>
        <p:nvSpPr>
          <p:cNvPr id="6" name="AutoShape 5"/>
          <p:cNvSpPr>
            <a:spLocks noChangeArrowheads="1"/>
          </p:cNvSpPr>
          <p:nvPr/>
        </p:nvSpPr>
        <p:spPr bwMode="auto">
          <a:xfrm>
            <a:off x="21336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457200" y="5334000"/>
            <a:ext cx="8458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r>
              <a:rPr lang="en-US" sz="2600" b="1"/>
              <a:t>If you work near wall openings 6 feet or more above lower levels you must be protected from falling</a:t>
            </a:r>
          </a:p>
        </p:txBody>
      </p:sp>
      <p:pic>
        <p:nvPicPr>
          <p:cNvPr id="77827" name="Picture 3" descr="No fall prot-EE per concrete oper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14400"/>
            <a:ext cx="6173788" cy="4306888"/>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7828" name="Text Box 4"/>
          <p:cNvSpPr txBox="1">
            <a:spLocks noChangeArrowheads="1"/>
          </p:cNvSpPr>
          <p:nvPr/>
        </p:nvSpPr>
        <p:spPr bwMode="auto">
          <a:xfrm>
            <a:off x="1524000" y="4800600"/>
            <a:ext cx="2209800" cy="457200"/>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2400" b="1"/>
              <a:t>Wall opening</a:t>
            </a:r>
            <a:endParaRPr lang="en-US" sz="2400">
              <a:latin typeface="Times New Roman" pitchFamily="18" charset="0"/>
            </a:endParaRPr>
          </a:p>
        </p:txBody>
      </p:sp>
      <p:sp>
        <p:nvSpPr>
          <p:cNvPr id="77829" name="Line 5"/>
          <p:cNvSpPr>
            <a:spLocks noChangeShapeType="1"/>
          </p:cNvSpPr>
          <p:nvPr/>
        </p:nvSpPr>
        <p:spPr bwMode="auto">
          <a:xfrm flipV="1">
            <a:off x="2286000" y="3200400"/>
            <a:ext cx="1447800" cy="14478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7830" name="Text Box 6"/>
          <p:cNvSpPr txBox="1">
            <a:spLocks noChangeArrowheads="1"/>
          </p:cNvSpPr>
          <p:nvPr/>
        </p:nvSpPr>
        <p:spPr bwMode="auto">
          <a:xfrm>
            <a:off x="2667000" y="228600"/>
            <a:ext cx="5867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sz="4000" b="1"/>
              <a:t>Wall Openings</a:t>
            </a:r>
            <a:endParaRPr lang="en-US" sz="2400">
              <a:latin typeface="Times New Roman" pitchFamily="18" charset="0"/>
            </a:endParaRPr>
          </a:p>
        </p:txBody>
      </p:sp>
      <p:sp>
        <p:nvSpPr>
          <p:cNvPr id="7" name="AutoShape 5"/>
          <p:cNvSpPr>
            <a:spLocks noChangeArrowheads="1"/>
          </p:cNvSpPr>
          <p:nvPr/>
        </p:nvSpPr>
        <p:spPr bwMode="auto">
          <a:xfrm>
            <a:off x="21336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endParaRPr lang="en-US" smtClean="0"/>
          </a:p>
        </p:txBody>
      </p:sp>
      <p:sp>
        <p:nvSpPr>
          <p:cNvPr id="78851" name="Rectangle 3"/>
          <p:cNvSpPr>
            <a:spLocks noGrp="1" noChangeArrowheads="1"/>
          </p:cNvSpPr>
          <p:nvPr>
            <p:ph type="body" idx="1"/>
          </p:nvPr>
        </p:nvSpPr>
        <p:spPr/>
        <p:txBody>
          <a:bodyPr/>
          <a:lstStyle/>
          <a:p>
            <a:endParaRPr lang="en-US" smtClean="0"/>
          </a:p>
        </p:txBody>
      </p:sp>
      <p:pic>
        <p:nvPicPr>
          <p:cNvPr id="78852" name="Picture 4" descr="NAHB-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AutoShape 5"/>
          <p:cNvSpPr>
            <a:spLocks noChangeArrowheads="1"/>
          </p:cNvSpPr>
          <p:nvPr/>
        </p:nvSpPr>
        <p:spPr bwMode="auto">
          <a:xfrm>
            <a:off x="21336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8069"/>
                                        </p:tgtEl>
                                        <p:attrNameLst>
                                          <p:attrName>style.visibility</p:attrName>
                                        </p:attrNameLst>
                                      </p:cBhvr>
                                      <p:to>
                                        <p:strVal val="visible"/>
                                      </p:to>
                                    </p:set>
                                    <p:animEffect transition="in" filter="dissolve">
                                      <p:cBhvr>
                                        <p:cTn id="7" dur="500"/>
                                        <p:tgtEl>
                                          <p:spTgt spid="88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endParaRPr lang="en-US" smtClean="0"/>
          </a:p>
        </p:txBody>
      </p:sp>
      <p:sp>
        <p:nvSpPr>
          <p:cNvPr id="79875" name="Rectangle 3"/>
          <p:cNvSpPr>
            <a:spLocks noGrp="1" noChangeArrowheads="1"/>
          </p:cNvSpPr>
          <p:nvPr>
            <p:ph type="body" idx="1"/>
          </p:nvPr>
        </p:nvSpPr>
        <p:spPr/>
        <p:txBody>
          <a:bodyPr/>
          <a:lstStyle/>
          <a:p>
            <a:endParaRPr lang="en-US" smtClean="0"/>
          </a:p>
        </p:txBody>
      </p:sp>
      <p:pic>
        <p:nvPicPr>
          <p:cNvPr id="79876" name="Picture 4" descr="safety b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 descr="safety b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
          <p:cNvGrpSpPr>
            <a:grpSpLocks/>
          </p:cNvGrpSpPr>
          <p:nvPr/>
        </p:nvGrpSpPr>
        <p:grpSpPr bwMode="auto">
          <a:xfrm>
            <a:off x="2362200" y="876300"/>
            <a:ext cx="3905250" cy="5810250"/>
            <a:chOff x="1488" y="552"/>
            <a:chExt cx="2460" cy="3660"/>
          </a:xfrm>
        </p:grpSpPr>
        <p:sp>
          <p:nvSpPr>
            <p:cNvPr id="90119" name="Rectangle 7"/>
            <p:cNvSpPr>
              <a:spLocks noChangeArrowheads="1"/>
            </p:cNvSpPr>
            <p:nvPr/>
          </p:nvSpPr>
          <p:spPr bwMode="auto">
            <a:xfrm>
              <a:off x="1488" y="777"/>
              <a:ext cx="2460" cy="327"/>
            </a:xfrm>
            <a:prstGeom prst="rect">
              <a:avLst/>
            </a:prstGeom>
            <a:noFill/>
            <a:ln w="9525">
              <a:noFill/>
              <a:miter lim="800000"/>
              <a:headEnd/>
              <a:tailEnd/>
            </a:ln>
            <a:effectLst/>
          </p:spPr>
          <p:txBody>
            <a:bodyPr>
              <a:spAutoFit/>
            </a:bodyPr>
            <a:lstStyle/>
            <a:p>
              <a:pPr>
                <a:defRPr/>
              </a:pPr>
              <a:r>
                <a:rPr lang="en-US" sz="2800">
                  <a:solidFill>
                    <a:srgbClr val="66FF33"/>
                  </a:solidFill>
                  <a:effectLst>
                    <a:outerShdw blurRad="38100" dist="38100" dir="2700000" algn="tl">
                      <a:srgbClr val="C0C0C0"/>
                    </a:outerShdw>
                  </a:effectLst>
                  <a:latin typeface="Arial Black" pitchFamily="34" charset="0"/>
                </a:rPr>
                <a:t>Top-rail @ 42”</a:t>
              </a:r>
            </a:p>
          </p:txBody>
        </p:sp>
        <p:sp>
          <p:nvSpPr>
            <p:cNvPr id="79887" name="Line 8"/>
            <p:cNvSpPr>
              <a:spLocks noChangeShapeType="1"/>
            </p:cNvSpPr>
            <p:nvPr/>
          </p:nvSpPr>
          <p:spPr bwMode="auto">
            <a:xfrm>
              <a:off x="3360" y="552"/>
              <a:ext cx="0" cy="3660"/>
            </a:xfrm>
            <a:prstGeom prst="line">
              <a:avLst/>
            </a:prstGeom>
            <a:noFill/>
            <a:ln w="120650">
              <a:solidFill>
                <a:srgbClr val="66FF33"/>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9"/>
          <p:cNvGrpSpPr>
            <a:grpSpLocks/>
          </p:cNvGrpSpPr>
          <p:nvPr/>
        </p:nvGrpSpPr>
        <p:grpSpPr bwMode="auto">
          <a:xfrm>
            <a:off x="1524000" y="3048000"/>
            <a:ext cx="3676650" cy="2971800"/>
            <a:chOff x="948" y="1908"/>
            <a:chExt cx="2316" cy="1872"/>
          </a:xfrm>
        </p:grpSpPr>
        <p:sp>
          <p:nvSpPr>
            <p:cNvPr id="90122" name="Rectangle 10"/>
            <p:cNvSpPr>
              <a:spLocks noChangeArrowheads="1"/>
            </p:cNvSpPr>
            <p:nvPr/>
          </p:nvSpPr>
          <p:spPr bwMode="auto">
            <a:xfrm>
              <a:off x="948" y="2088"/>
              <a:ext cx="2316" cy="327"/>
            </a:xfrm>
            <a:prstGeom prst="rect">
              <a:avLst/>
            </a:prstGeom>
            <a:noFill/>
            <a:ln w="9525">
              <a:noFill/>
              <a:miter lim="800000"/>
              <a:headEnd/>
              <a:tailEnd/>
            </a:ln>
            <a:effectLst/>
          </p:spPr>
          <p:txBody>
            <a:bodyPr>
              <a:spAutoFit/>
            </a:bodyPr>
            <a:lstStyle/>
            <a:p>
              <a:pPr>
                <a:defRPr/>
              </a:pPr>
              <a:r>
                <a:rPr lang="en-US" sz="2800">
                  <a:solidFill>
                    <a:srgbClr val="0000FF"/>
                  </a:solidFill>
                  <a:effectLst>
                    <a:outerShdw blurRad="38100" dist="38100" dir="2700000" algn="tl">
                      <a:srgbClr val="C0C0C0"/>
                    </a:outerShdw>
                  </a:effectLst>
                  <a:latin typeface="Arial Black" pitchFamily="34" charset="0"/>
                </a:rPr>
                <a:t>Mid-rail @ 21”</a:t>
              </a:r>
            </a:p>
          </p:txBody>
        </p:sp>
        <p:sp>
          <p:nvSpPr>
            <p:cNvPr id="79885" name="Line 11"/>
            <p:cNvSpPr>
              <a:spLocks noChangeShapeType="1"/>
            </p:cNvSpPr>
            <p:nvPr/>
          </p:nvSpPr>
          <p:spPr bwMode="auto">
            <a:xfrm>
              <a:off x="2784" y="1908"/>
              <a:ext cx="0" cy="1872"/>
            </a:xfrm>
            <a:prstGeom prst="line">
              <a:avLst/>
            </a:prstGeom>
            <a:noFill/>
            <a:ln w="101600">
              <a:solidFill>
                <a:srgbClr val="0000FF"/>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2"/>
          <p:cNvGrpSpPr>
            <a:grpSpLocks/>
          </p:cNvGrpSpPr>
          <p:nvPr/>
        </p:nvGrpSpPr>
        <p:grpSpPr bwMode="auto">
          <a:xfrm>
            <a:off x="0" y="4953000"/>
            <a:ext cx="3695700" cy="690563"/>
            <a:chOff x="432" y="3120"/>
            <a:chExt cx="1920" cy="435"/>
          </a:xfrm>
        </p:grpSpPr>
        <p:sp>
          <p:nvSpPr>
            <p:cNvPr id="90125" name="Rectangle 13"/>
            <p:cNvSpPr>
              <a:spLocks noChangeArrowheads="1"/>
            </p:cNvSpPr>
            <p:nvPr/>
          </p:nvSpPr>
          <p:spPr bwMode="auto">
            <a:xfrm>
              <a:off x="432" y="3228"/>
              <a:ext cx="1920" cy="327"/>
            </a:xfrm>
            <a:prstGeom prst="rect">
              <a:avLst/>
            </a:prstGeom>
            <a:noFill/>
            <a:ln w="9525">
              <a:noFill/>
              <a:miter lim="800000"/>
              <a:headEnd/>
              <a:tailEnd/>
            </a:ln>
            <a:effectLst/>
          </p:spPr>
          <p:txBody>
            <a:bodyPr>
              <a:spAutoFit/>
            </a:bodyPr>
            <a:lstStyle/>
            <a:p>
              <a:pPr>
                <a:defRPr/>
              </a:pPr>
              <a:r>
                <a:rPr lang="en-US" sz="2800">
                  <a:solidFill>
                    <a:srgbClr val="FF0066"/>
                  </a:solidFill>
                  <a:effectLst>
                    <a:outerShdw blurRad="38100" dist="38100" dir="2700000" algn="tl">
                      <a:srgbClr val="C0C0C0"/>
                    </a:outerShdw>
                  </a:effectLst>
                  <a:latin typeface="Arial Black" pitchFamily="34" charset="0"/>
                </a:rPr>
                <a:t>Toeboard @ 3-1/2”</a:t>
              </a:r>
            </a:p>
          </p:txBody>
        </p:sp>
        <p:sp>
          <p:nvSpPr>
            <p:cNvPr id="79883" name="Line 14"/>
            <p:cNvSpPr>
              <a:spLocks noChangeShapeType="1"/>
            </p:cNvSpPr>
            <p:nvPr/>
          </p:nvSpPr>
          <p:spPr bwMode="auto">
            <a:xfrm>
              <a:off x="2352" y="3120"/>
              <a:ext cx="0" cy="336"/>
            </a:xfrm>
            <a:prstGeom prst="line">
              <a:avLst/>
            </a:prstGeom>
            <a:noFill/>
            <a:ln w="76200">
              <a:solidFill>
                <a:srgbClr val="FF0066"/>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90127" name="Text Box 15"/>
          <p:cNvSpPr txBox="1">
            <a:spLocks noChangeArrowheads="1"/>
          </p:cNvSpPr>
          <p:nvPr/>
        </p:nvSpPr>
        <p:spPr bwMode="auto">
          <a:xfrm>
            <a:off x="6096000" y="3352800"/>
            <a:ext cx="3827463"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Clr>
                <a:srgbClr val="00FF00"/>
              </a:buClr>
              <a:buFont typeface="Wingdings" pitchFamily="2" charset="2"/>
              <a:buChar char="ü"/>
            </a:pPr>
            <a:r>
              <a:rPr lang="en-US" sz="277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90127">
                                            <p:txEl>
                                              <p:pRg st="0" end="0"/>
                                            </p:txEl>
                                          </p:spTgt>
                                        </p:tgtEl>
                                        <p:attrNameLst>
                                          <p:attrName>style.visibility</p:attrName>
                                        </p:attrNameLst>
                                      </p:cBhvr>
                                      <p:to>
                                        <p:strVal val="visible"/>
                                      </p:to>
                                    </p:set>
                                    <p:animEffect transition="in" filter="wipe(left)">
                                      <p:cBhvr>
                                        <p:cTn id="25" dur="500"/>
                                        <p:tgtEl>
                                          <p:spTgt spid="901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685800"/>
            <a:ext cx="8839200" cy="5410200"/>
          </a:xfrm>
        </p:spPr>
        <p:txBody>
          <a:bodyPr rtlCol="0">
            <a:normAutofit fontScale="85000" lnSpcReduction="20000"/>
          </a:bodyPr>
          <a:lstStyle/>
          <a:p>
            <a:pPr algn="ctr" eaLnBrk="1" fontAlgn="auto" hangingPunct="1">
              <a:spcAft>
                <a:spcPts val="0"/>
              </a:spcAft>
              <a:buFont typeface="Arial" pitchFamily="34" charset="0"/>
              <a:buNone/>
              <a:defRPr/>
            </a:pPr>
            <a:r>
              <a:rPr lang="en-US" sz="5400" b="1" dirty="0" smtClean="0">
                <a:solidFill>
                  <a:schemeClr val="tx2">
                    <a:lumMod val="50000"/>
                  </a:schemeClr>
                </a:solidFill>
              </a:rPr>
              <a:t>The Fall Protection System</a:t>
            </a:r>
          </a:p>
          <a:p>
            <a:pPr eaLnBrk="1" fontAlgn="auto" hangingPunct="1">
              <a:spcAft>
                <a:spcPts val="0"/>
              </a:spcAft>
              <a:defRPr/>
            </a:pPr>
            <a:endParaRPr lang="en-US" dirty="0" smtClean="0">
              <a:solidFill>
                <a:schemeClr val="tx2">
                  <a:lumMod val="50000"/>
                </a:schemeClr>
              </a:solidFill>
            </a:endParaRPr>
          </a:p>
          <a:p>
            <a:pPr>
              <a:defRPr/>
            </a:pPr>
            <a:r>
              <a:rPr lang="en-US" b="1" dirty="0" smtClean="0">
                <a:solidFill>
                  <a:schemeClr val="tx2">
                    <a:lumMod val="50000"/>
                  </a:schemeClr>
                </a:solidFill>
              </a:rPr>
              <a:t>Falls are the leading cause of deaths in the construction industry.</a:t>
            </a:r>
          </a:p>
          <a:p>
            <a:pPr>
              <a:defRPr/>
            </a:pPr>
            <a:endParaRPr lang="en-US" b="1" dirty="0" smtClean="0">
              <a:solidFill>
                <a:schemeClr val="tx2">
                  <a:lumMod val="50000"/>
                </a:schemeClr>
              </a:solidFill>
            </a:endParaRPr>
          </a:p>
          <a:p>
            <a:pPr>
              <a:defRPr/>
            </a:pPr>
            <a:r>
              <a:rPr lang="en-US" b="1" dirty="0" smtClean="0">
                <a:solidFill>
                  <a:schemeClr val="tx2">
                    <a:lumMod val="50000"/>
                  </a:schemeClr>
                </a:solidFill>
              </a:rPr>
              <a:t>Most fatalities occur when employees fall from open-sided floors and through floor openings.</a:t>
            </a:r>
          </a:p>
          <a:p>
            <a:pPr>
              <a:defRPr/>
            </a:pPr>
            <a:endParaRPr lang="en-US" b="1" dirty="0" smtClean="0">
              <a:solidFill>
                <a:schemeClr val="tx2">
                  <a:lumMod val="50000"/>
                </a:schemeClr>
              </a:solidFill>
            </a:endParaRPr>
          </a:p>
          <a:p>
            <a:pPr>
              <a:defRPr/>
            </a:pPr>
            <a:r>
              <a:rPr lang="en-US" b="1" dirty="0" smtClean="0">
                <a:solidFill>
                  <a:schemeClr val="tx2">
                    <a:lumMod val="50000"/>
                  </a:schemeClr>
                </a:solidFill>
              </a:rPr>
              <a:t>Falls from as little as 4 to 6 feet can cause serious lost-time accidents and sometimes death.</a:t>
            </a:r>
          </a:p>
          <a:p>
            <a:pPr>
              <a:defRPr/>
            </a:pPr>
            <a:endParaRPr lang="en-US" b="1" dirty="0" smtClean="0">
              <a:solidFill>
                <a:schemeClr val="tx2">
                  <a:lumMod val="50000"/>
                </a:schemeClr>
              </a:solidFill>
            </a:endParaRPr>
          </a:p>
          <a:p>
            <a:pPr>
              <a:defRPr/>
            </a:pPr>
            <a:r>
              <a:rPr lang="en-US" b="1" dirty="0" smtClean="0">
                <a:solidFill>
                  <a:schemeClr val="tx2">
                    <a:lumMod val="50000"/>
                  </a:schemeClr>
                </a:solidFill>
              </a:rPr>
              <a:t>Open-sided floors and platforms 6 feet or more in height must be guarded. </a:t>
            </a:r>
          </a:p>
          <a:p>
            <a:pPr algn="ctr" eaLnBrk="1" fontAlgn="auto" hangingPunct="1">
              <a:spcAft>
                <a:spcPts val="0"/>
              </a:spcAft>
              <a:buFont typeface="Arial" pitchFamily="34" charset="0"/>
              <a:buNone/>
              <a:defRPr/>
            </a:pPr>
            <a:endParaRPr lang="en-US" sz="7200" b="1" dirty="0" smtClean="0">
              <a:solidFill>
                <a:schemeClr val="accent2">
                  <a:lumMod val="75000"/>
                </a:schemeClr>
              </a:solidFill>
            </a:endParaRPr>
          </a:p>
          <a:p>
            <a:pPr eaLnBrk="1" fontAlgn="auto" hangingPunct="1">
              <a:spcAft>
                <a:spcPts val="0"/>
              </a:spcAft>
              <a:buFont typeface="Arial" pitchFamily="34" charset="0"/>
              <a:buNone/>
              <a:defRPr/>
            </a:pPr>
            <a:endParaRPr lang="en-US"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z="3600" smtClean="0"/>
              <a:t>Guardrails For Elevated Workers</a:t>
            </a:r>
          </a:p>
        </p:txBody>
      </p:sp>
      <p:sp>
        <p:nvSpPr>
          <p:cNvPr id="80899" name="Rectangle 3"/>
          <p:cNvSpPr>
            <a:spLocks noGrp="1" noChangeArrowheads="1"/>
          </p:cNvSpPr>
          <p:nvPr>
            <p:ph type="body" idx="1"/>
          </p:nvPr>
        </p:nvSpPr>
        <p:spPr>
          <a:xfrm>
            <a:off x="228600" y="1600200"/>
            <a:ext cx="3657600" cy="4525963"/>
          </a:xfrm>
        </p:spPr>
        <p:txBody>
          <a:bodyPr/>
          <a:lstStyle/>
          <a:p>
            <a:pPr>
              <a:buFont typeface="Arial" pitchFamily="34" charset="0"/>
              <a:buNone/>
            </a:pPr>
            <a:r>
              <a:rPr lang="en-US" smtClean="0"/>
              <a:t>When using stilts, increase the height of the top edge of the top rail to an amount equal to the height of the stilts.</a:t>
            </a:r>
          </a:p>
        </p:txBody>
      </p:sp>
      <p:pic>
        <p:nvPicPr>
          <p:cNvPr id="80900" name="Picture 4" descr="safe-t-rail Stilt_Work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86200" y="1752600"/>
            <a:ext cx="49530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6070600" y="5592763"/>
            <a:ext cx="2844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lvl="3" eaLnBrk="0" hangingPunct="0">
              <a:buClr>
                <a:srgbClr val="00FF00"/>
              </a:buClr>
              <a:buFont typeface="Wingdings" pitchFamily="2" charset="2"/>
              <a:buChar char="ü"/>
            </a:pPr>
            <a:r>
              <a:rPr lang="en-US" sz="96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endParaRPr lang="en-US" smtClean="0"/>
          </a:p>
        </p:txBody>
      </p:sp>
      <p:sp>
        <p:nvSpPr>
          <p:cNvPr id="81923" name="Rectangle 3"/>
          <p:cNvSpPr>
            <a:spLocks noGrp="1" noChangeArrowheads="1"/>
          </p:cNvSpPr>
          <p:nvPr>
            <p:ph type="body" idx="1"/>
          </p:nvPr>
        </p:nvSpPr>
        <p:spPr/>
        <p:txBody>
          <a:bodyPr/>
          <a:lstStyle/>
          <a:p>
            <a:endParaRPr lang="en-US" smtClean="0"/>
          </a:p>
        </p:txBody>
      </p:sp>
      <p:pic>
        <p:nvPicPr>
          <p:cNvPr id="81924" name="Picture 4"/>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3350" y="0"/>
            <a:ext cx="9429750" cy="716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6501" name="Line 5"/>
          <p:cNvSpPr>
            <a:spLocks noChangeShapeType="1"/>
          </p:cNvSpPr>
          <p:nvPr/>
        </p:nvSpPr>
        <p:spPr bwMode="auto">
          <a:xfrm>
            <a:off x="1447800" y="1962150"/>
            <a:ext cx="4953000" cy="304800"/>
          </a:xfrm>
          <a:prstGeom prst="line">
            <a:avLst/>
          </a:prstGeom>
          <a:noFill/>
          <a:ln w="304800">
            <a:solidFill>
              <a:srgbClr val="66FF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6" name="Line 6"/>
          <p:cNvSpPr>
            <a:spLocks noChangeShapeType="1"/>
          </p:cNvSpPr>
          <p:nvPr/>
        </p:nvSpPr>
        <p:spPr bwMode="auto">
          <a:xfrm>
            <a:off x="2590800" y="4343400"/>
            <a:ext cx="76200" cy="190500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27" name="Text Box 7"/>
          <p:cNvSpPr txBox="1">
            <a:spLocks noChangeArrowheads="1"/>
          </p:cNvSpPr>
          <p:nvPr/>
        </p:nvSpPr>
        <p:spPr bwMode="auto">
          <a:xfrm>
            <a:off x="2889250" y="5138738"/>
            <a:ext cx="1682750" cy="36671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bg1"/>
                </a:solidFill>
              </a:rPr>
              <a:t>Less than 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6501"/>
                                        </p:tgtEl>
                                        <p:attrNameLst>
                                          <p:attrName>style.visibility</p:attrName>
                                        </p:attrNameLst>
                                      </p:cBhvr>
                                      <p:to>
                                        <p:strVal val="visible"/>
                                      </p:to>
                                    </p:set>
                                    <p:animEffect transition="in" filter="box(in)">
                                      <p:cBhvr>
                                        <p:cTn id="7" dur="5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7463" y="-69850"/>
            <a:ext cx="9126537" cy="533400"/>
          </a:xfrm>
        </p:spPr>
        <p:txBody>
          <a:bodyPr/>
          <a:lstStyle/>
          <a:p>
            <a:r>
              <a:rPr lang="en-US" sz="3200" smtClean="0"/>
              <a:t>Requirements for Handrails and Stair rails</a:t>
            </a:r>
          </a:p>
        </p:txBody>
      </p:sp>
      <p:sp>
        <p:nvSpPr>
          <p:cNvPr id="82947" name="Rectangle 3"/>
          <p:cNvSpPr>
            <a:spLocks noGrp="1" noChangeArrowheads="1"/>
          </p:cNvSpPr>
          <p:nvPr>
            <p:ph type="body" idx="1"/>
          </p:nvPr>
        </p:nvSpPr>
        <p:spPr/>
        <p:txBody>
          <a:bodyPr/>
          <a:lstStyle/>
          <a:p>
            <a:pPr>
              <a:lnSpc>
                <a:spcPct val="90000"/>
              </a:lnSpc>
              <a:buClr>
                <a:schemeClr val="tx1"/>
              </a:buClr>
            </a:pPr>
            <a:r>
              <a:rPr lang="en-US" sz="2800" b="1" smtClean="0"/>
              <a:t>Toprail</a:t>
            </a:r>
            <a:endParaRPr lang="en-US" sz="2800" u="sng" smtClean="0"/>
          </a:p>
          <a:p>
            <a:pPr lvl="1">
              <a:lnSpc>
                <a:spcPct val="90000"/>
              </a:lnSpc>
              <a:spcAft>
                <a:spcPct val="2000"/>
              </a:spcAft>
            </a:pPr>
            <a:r>
              <a:rPr lang="en-US" sz="2400" smtClean="0"/>
              <a:t> </a:t>
            </a:r>
            <a:r>
              <a:rPr lang="en-US" sz="2400" u="sng" smtClean="0">
                <a:solidFill>
                  <a:srgbClr val="FF3300"/>
                </a:solidFill>
              </a:rPr>
              <a:t>36 in.</a:t>
            </a:r>
            <a:r>
              <a:rPr lang="en-US" sz="2400" smtClean="0"/>
              <a:t> (.9 m) above the tread vertically </a:t>
            </a:r>
            <a:r>
              <a:rPr lang="en-US" sz="2400" u="sng" smtClean="0">
                <a:solidFill>
                  <a:srgbClr val="FF3300"/>
                </a:solidFill>
              </a:rPr>
              <a:t>in line with the riser</a:t>
            </a:r>
            <a:endParaRPr lang="en-US" sz="2400" smtClean="0"/>
          </a:p>
          <a:p>
            <a:pPr lvl="1">
              <a:lnSpc>
                <a:spcPct val="90000"/>
              </a:lnSpc>
              <a:spcAft>
                <a:spcPct val="2000"/>
              </a:spcAft>
            </a:pPr>
            <a:r>
              <a:rPr lang="en-US" sz="2400" smtClean="0"/>
              <a:t>Install handrail </a:t>
            </a:r>
            <a:r>
              <a:rPr lang="en-US" sz="2400" u="sng" smtClean="0">
                <a:solidFill>
                  <a:srgbClr val="FF3300"/>
                </a:solidFill>
              </a:rPr>
              <a:t>3”</a:t>
            </a:r>
            <a:r>
              <a:rPr lang="en-US" sz="2400" smtClean="0"/>
              <a:t> from wall</a:t>
            </a:r>
          </a:p>
          <a:p>
            <a:pPr>
              <a:lnSpc>
                <a:spcPct val="90000"/>
              </a:lnSpc>
              <a:buClr>
                <a:schemeClr val="tx1"/>
              </a:buClr>
            </a:pPr>
            <a:r>
              <a:rPr lang="en-US" sz="2800" b="1" smtClean="0"/>
              <a:t>Midrail </a:t>
            </a:r>
            <a:endParaRPr lang="en-US" sz="2800" u="sng" smtClean="0"/>
          </a:p>
          <a:p>
            <a:pPr lvl="1">
              <a:lnSpc>
                <a:spcPct val="90000"/>
              </a:lnSpc>
              <a:buClr>
                <a:schemeClr val="tx1"/>
              </a:buClr>
            </a:pPr>
            <a:r>
              <a:rPr lang="en-US" sz="2400" smtClean="0"/>
              <a:t> </a:t>
            </a:r>
            <a:r>
              <a:rPr lang="en-US" sz="2400" u="sng" smtClean="0">
                <a:solidFill>
                  <a:srgbClr val="FF3300"/>
                </a:solidFill>
              </a:rPr>
              <a:t>Halfway</a:t>
            </a:r>
            <a:r>
              <a:rPr lang="en-US" sz="2400" smtClean="0"/>
              <a:t> between toprail and </a:t>
            </a:r>
            <a:r>
              <a:rPr lang="en-US" sz="2400" u="sng" smtClean="0">
                <a:solidFill>
                  <a:srgbClr val="FF3300"/>
                </a:solidFill>
              </a:rPr>
              <a:t>stair stringer</a:t>
            </a:r>
            <a:endParaRPr lang="en-US" sz="2400" smtClean="0"/>
          </a:p>
          <a:p>
            <a:pPr>
              <a:lnSpc>
                <a:spcPct val="90000"/>
              </a:lnSpc>
              <a:buClr>
                <a:schemeClr val="tx1"/>
              </a:buClr>
            </a:pPr>
            <a:r>
              <a:rPr lang="en-US" sz="2800" b="1" smtClean="0"/>
              <a:t>Toe Board</a:t>
            </a:r>
            <a:endParaRPr lang="en-US" sz="2800" smtClean="0"/>
          </a:p>
          <a:p>
            <a:pPr lvl="1">
              <a:lnSpc>
                <a:spcPct val="90000"/>
              </a:lnSpc>
              <a:buClr>
                <a:schemeClr val="tx1"/>
              </a:buClr>
            </a:pPr>
            <a:r>
              <a:rPr lang="en-US" sz="2400" smtClean="0"/>
              <a:t>Minimum of 3 1/2 in. (4 in. nominal) (10.2 cm) </a:t>
            </a:r>
          </a:p>
          <a:p>
            <a:pPr>
              <a:lnSpc>
                <a:spcPct val="90000"/>
              </a:lnSpc>
              <a:buClr>
                <a:schemeClr val="tx1"/>
              </a:buClr>
            </a:pPr>
            <a:r>
              <a:rPr lang="en-US" sz="2800" b="1" smtClean="0"/>
              <a:t>Weight Requirement </a:t>
            </a:r>
          </a:p>
          <a:p>
            <a:pPr lvl="1">
              <a:lnSpc>
                <a:spcPct val="90000"/>
              </a:lnSpc>
              <a:buClr>
                <a:schemeClr val="tx1"/>
              </a:buClr>
            </a:pPr>
            <a:r>
              <a:rPr lang="en-US" sz="2400" smtClean="0"/>
              <a:t>At least 200 lbs. (90.9 kg)</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endParaRPr lang="en-US" smtClean="0"/>
          </a:p>
        </p:txBody>
      </p:sp>
      <p:sp>
        <p:nvSpPr>
          <p:cNvPr id="83971" name="Rectangle 3"/>
          <p:cNvSpPr>
            <a:spLocks noGrp="1" noChangeArrowheads="1"/>
          </p:cNvSpPr>
          <p:nvPr>
            <p:ph type="body" idx="1"/>
          </p:nvPr>
        </p:nvSpPr>
        <p:spPr/>
        <p:txBody>
          <a:bodyPr/>
          <a:lstStyle/>
          <a:p>
            <a:endParaRPr lang="en-US" smtClean="0"/>
          </a:p>
        </p:txBody>
      </p:sp>
      <p:pic>
        <p:nvPicPr>
          <p:cNvPr id="83972" name="Picture 4" descr="fallpro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5"/>
          <p:cNvSpPr>
            <a:spLocks noChangeArrowheads="1"/>
          </p:cNvSpPr>
          <p:nvPr/>
        </p:nvSpPr>
        <p:spPr bwMode="auto">
          <a:xfrm>
            <a:off x="2133600" y="1143000"/>
            <a:ext cx="4953000" cy="4724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84995" name="Picture 3" descr="Fall Pro Video - Phoenix 03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43400" y="0"/>
            <a:ext cx="480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6" name="Text Box 4"/>
          <p:cNvSpPr txBox="1">
            <a:spLocks noChangeArrowheads="1"/>
          </p:cNvSpPr>
          <p:nvPr/>
        </p:nvSpPr>
        <p:spPr bwMode="auto">
          <a:xfrm>
            <a:off x="6096000" y="3352800"/>
            <a:ext cx="3827463"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Clr>
                <a:srgbClr val="00FF00"/>
              </a:buClr>
              <a:buFont typeface="Wingdings" pitchFamily="2" charset="2"/>
              <a:buChar char="ü"/>
            </a:pPr>
            <a:r>
              <a:rPr lang="en-US" sz="27700">
                <a:latin typeface="Times New Roman" pitchFamily="18" charset="0"/>
              </a:rPr>
              <a:t> </a:t>
            </a:r>
          </a:p>
        </p:txBody>
      </p:sp>
      <p:pic>
        <p:nvPicPr>
          <p:cNvPr id="84997" name="Picture 5" descr="Fall Pro Video - Phoenix 83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441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8" name="AutoShape 6"/>
          <p:cNvSpPr>
            <a:spLocks noChangeArrowheads="1"/>
          </p:cNvSpPr>
          <p:nvPr/>
        </p:nvSpPr>
        <p:spPr bwMode="auto">
          <a:xfrm>
            <a:off x="381000" y="2057400"/>
            <a:ext cx="3429000" cy="3200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
        <p:nvSpPr>
          <p:cNvPr id="84999" name="Line 7"/>
          <p:cNvSpPr>
            <a:spLocks noChangeShapeType="1"/>
          </p:cNvSpPr>
          <p:nvPr/>
        </p:nvSpPr>
        <p:spPr bwMode="auto">
          <a:xfrm flipV="1">
            <a:off x="4419600" y="0"/>
            <a:ext cx="0" cy="6858000"/>
          </a:xfrm>
          <a:prstGeom prst="line">
            <a:avLst/>
          </a:prstGeom>
          <a:noFill/>
          <a:ln w="7620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5718"/>
                                        </p:tgtEl>
                                        <p:attrNameLst>
                                          <p:attrName>style.visibility</p:attrName>
                                        </p:attrNameLst>
                                      </p:cBhvr>
                                      <p:to>
                                        <p:strVal val="visible"/>
                                      </p:to>
                                    </p:set>
                                    <p:animEffect transition="in" filter="dissolve">
                                      <p:cBhvr>
                                        <p:cTn id="7" dur="500"/>
                                        <p:tgtEl>
                                          <p:spTgt spid="1157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15716">
                                            <p:txEl>
                                              <p:pRg st="0" end="0"/>
                                            </p:txEl>
                                          </p:spTgt>
                                        </p:tgtEl>
                                        <p:attrNameLst>
                                          <p:attrName>style.visibility</p:attrName>
                                        </p:attrNameLst>
                                      </p:cBhvr>
                                      <p:to>
                                        <p:strVal val="visible"/>
                                      </p:to>
                                    </p:set>
                                    <p:animEffect transition="in" filter="wipe(left)">
                                      <p:cBhvr>
                                        <p:cTn id="12" dur="500"/>
                                        <p:tgtEl>
                                          <p:spTgt spid="1157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endParaRPr lang="en-US" smtClean="0"/>
          </a:p>
        </p:txBody>
      </p:sp>
      <p:sp>
        <p:nvSpPr>
          <p:cNvPr id="86019" name="Rectangle 3"/>
          <p:cNvSpPr>
            <a:spLocks noGrp="1" noChangeArrowheads="1"/>
          </p:cNvSpPr>
          <p:nvPr>
            <p:ph type="body" idx="1"/>
          </p:nvPr>
        </p:nvSpPr>
        <p:spPr/>
        <p:txBody>
          <a:bodyPr/>
          <a:lstStyle/>
          <a:p>
            <a:endParaRPr lang="en-US" smtClean="0"/>
          </a:p>
        </p:txBody>
      </p:sp>
      <p:pic>
        <p:nvPicPr>
          <p:cNvPr id="86020" name="Picture 4" descr="Fall Protection Handbook; Video Shoot (Phoenix) 01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AutoShape 5"/>
          <p:cNvSpPr>
            <a:spLocks noChangeArrowheads="1"/>
          </p:cNvSpPr>
          <p:nvPr/>
        </p:nvSpPr>
        <p:spPr bwMode="auto">
          <a:xfrm>
            <a:off x="3352800" y="2209800"/>
            <a:ext cx="3429000" cy="3200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6741"/>
                                        </p:tgtEl>
                                        <p:attrNameLst>
                                          <p:attrName>style.visibility</p:attrName>
                                        </p:attrNameLst>
                                      </p:cBhvr>
                                      <p:to>
                                        <p:strVal val="visible"/>
                                      </p:to>
                                    </p:set>
                                    <p:animEffect transition="in" filter="dissolve">
                                      <p:cBhvr>
                                        <p:cTn id="7" dur="500"/>
                                        <p:tgtEl>
                                          <p:spTgt spid="116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endParaRPr lang="en-US" smtClean="0"/>
          </a:p>
        </p:txBody>
      </p:sp>
      <p:sp>
        <p:nvSpPr>
          <p:cNvPr id="87043" name="Rectangle 3"/>
          <p:cNvSpPr>
            <a:spLocks noGrp="1" noChangeArrowheads="1"/>
          </p:cNvSpPr>
          <p:nvPr>
            <p:ph type="body" idx="1"/>
          </p:nvPr>
        </p:nvSpPr>
        <p:spPr/>
        <p:txBody>
          <a:bodyPr/>
          <a:lstStyle/>
          <a:p>
            <a:endParaRPr lang="en-US" smtClean="0"/>
          </a:p>
        </p:txBody>
      </p:sp>
      <p:pic>
        <p:nvPicPr>
          <p:cNvPr id="87044" name="Picture 4" descr="respanel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Text Box 5"/>
          <p:cNvSpPr txBox="1">
            <a:spLocks noChangeArrowheads="1"/>
          </p:cNvSpPr>
          <p:nvPr/>
        </p:nvSpPr>
        <p:spPr bwMode="auto">
          <a:xfrm>
            <a:off x="6096000" y="3352800"/>
            <a:ext cx="3827463" cy="431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buClr>
                <a:srgbClr val="00FF00"/>
              </a:buClr>
              <a:buFont typeface="Wingdings" pitchFamily="2" charset="2"/>
              <a:buChar char="ü"/>
            </a:pPr>
            <a:r>
              <a:rPr lang="en-US" sz="27700">
                <a:latin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7765">
                                            <p:txEl>
                                              <p:pRg st="0" end="0"/>
                                            </p:txEl>
                                          </p:spTgt>
                                        </p:tgtEl>
                                        <p:attrNameLst>
                                          <p:attrName>style.visibility</p:attrName>
                                        </p:attrNameLst>
                                      </p:cBhvr>
                                      <p:to>
                                        <p:strVal val="visible"/>
                                      </p:to>
                                    </p:set>
                                    <p:animEffect transition="in" filter="wipe(left)">
                                      <p:cBhvr>
                                        <p:cTn id="7" dur="500"/>
                                        <p:tgtEl>
                                          <p:spTgt spid="1177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mtClean="0"/>
              <a:t>Hole Covers</a:t>
            </a:r>
          </a:p>
        </p:txBody>
      </p:sp>
      <p:sp>
        <p:nvSpPr>
          <p:cNvPr id="120835" name="Rectangle 3"/>
          <p:cNvSpPr>
            <a:spLocks noGrp="1" noChangeArrowheads="1"/>
          </p:cNvSpPr>
          <p:nvPr>
            <p:ph type="body" idx="1"/>
          </p:nvPr>
        </p:nvSpPr>
        <p:spPr/>
        <p:txBody>
          <a:bodyPr/>
          <a:lstStyle/>
          <a:p>
            <a:r>
              <a:rPr lang="en-US" smtClean="0"/>
              <a:t>Secured and marked cover which protects workers from tripping or stepping into or through a hole and keeps objects from falling through a hole </a:t>
            </a:r>
          </a:p>
          <a:p>
            <a:r>
              <a:rPr lang="en-US" smtClean="0"/>
              <a:t>Protects against falls through hazards in this category:</a:t>
            </a:r>
          </a:p>
          <a:p>
            <a:pPr lvl="1"/>
            <a:r>
              <a:rPr lang="en-US" smtClean="0"/>
              <a:t>Floor Holes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4267200" y="2257425"/>
            <a:ext cx="620713" cy="914400"/>
          </a:xfrm>
          <a:prstGeom prst="rect">
            <a:avLst/>
          </a:prstGeom>
          <a:solidFill>
            <a:schemeClr val="tx1"/>
          </a:solidFill>
          <a:ln w="12700">
            <a:solidFill>
              <a:schemeClr val="tx1"/>
            </a:solidFill>
            <a:miter lim="800000"/>
            <a:headEnd/>
            <a:tailEnd/>
          </a:ln>
        </p:spPr>
        <p:txBody>
          <a:bodyPr wrap="none" anchor="ctr"/>
          <a:lstStyle/>
          <a:p>
            <a:pPr algn="ctr" eaLnBrk="0" hangingPunct="0"/>
            <a:r>
              <a:rPr lang="en-US">
                <a:solidFill>
                  <a:schemeClr val="bg1"/>
                </a:solidFill>
              </a:rPr>
              <a:t>OR</a:t>
            </a:r>
          </a:p>
        </p:txBody>
      </p:sp>
      <p:sp>
        <p:nvSpPr>
          <p:cNvPr id="89091" name="Rectangle 3"/>
          <p:cNvSpPr>
            <a:spLocks noGrp="1" noChangeArrowheads="1"/>
          </p:cNvSpPr>
          <p:nvPr>
            <p:ph type="title"/>
          </p:nvPr>
        </p:nvSpPr>
        <p:spPr/>
        <p:txBody>
          <a:bodyPr/>
          <a:lstStyle/>
          <a:p>
            <a:r>
              <a:rPr lang="en-US" smtClean="0"/>
              <a:t>Components of a PFAS</a:t>
            </a:r>
          </a:p>
        </p:txBody>
      </p:sp>
      <p:sp>
        <p:nvSpPr>
          <p:cNvPr id="131076" name="Rectangle 4"/>
          <p:cNvSpPr>
            <a:spLocks noGrp="1" noChangeArrowheads="1"/>
          </p:cNvSpPr>
          <p:nvPr>
            <p:ph type="body" sz="half" idx="3"/>
          </p:nvPr>
        </p:nvSpPr>
        <p:spPr>
          <a:xfrm>
            <a:off x="381000" y="4203700"/>
            <a:ext cx="3306763" cy="1984375"/>
          </a:xfrm>
        </p:spPr>
        <p:txBody>
          <a:bodyPr/>
          <a:lstStyle/>
          <a:p>
            <a:pPr>
              <a:lnSpc>
                <a:spcPct val="90000"/>
              </a:lnSpc>
            </a:pPr>
            <a:r>
              <a:rPr lang="en-US" sz="2000" smtClean="0"/>
              <a:t>Anchor point</a:t>
            </a:r>
          </a:p>
          <a:p>
            <a:pPr>
              <a:lnSpc>
                <a:spcPct val="90000"/>
              </a:lnSpc>
            </a:pPr>
            <a:r>
              <a:rPr lang="en-US" sz="2000" smtClean="0"/>
              <a:t>Lifeline</a:t>
            </a:r>
          </a:p>
          <a:p>
            <a:pPr>
              <a:lnSpc>
                <a:spcPct val="90000"/>
              </a:lnSpc>
            </a:pPr>
            <a:r>
              <a:rPr lang="en-US" sz="2000" smtClean="0"/>
              <a:t>Rope grab</a:t>
            </a:r>
          </a:p>
          <a:p>
            <a:pPr>
              <a:lnSpc>
                <a:spcPct val="90000"/>
              </a:lnSpc>
            </a:pPr>
            <a:r>
              <a:rPr lang="en-US" sz="2000" smtClean="0"/>
              <a:t>Shock absorbing lanyard</a:t>
            </a:r>
          </a:p>
          <a:p>
            <a:pPr>
              <a:lnSpc>
                <a:spcPct val="90000"/>
              </a:lnSpc>
            </a:pPr>
            <a:r>
              <a:rPr lang="en-US" sz="2000" smtClean="0"/>
              <a:t>Full body harness</a:t>
            </a:r>
            <a:endParaRPr lang="en-US" sz="2400" smtClean="0"/>
          </a:p>
        </p:txBody>
      </p:sp>
      <p:sp>
        <p:nvSpPr>
          <p:cNvPr id="131077" name="Rectangle 5"/>
          <p:cNvSpPr>
            <a:spLocks noChangeArrowheads="1"/>
          </p:cNvSpPr>
          <p:nvPr/>
        </p:nvSpPr>
        <p:spPr bwMode="auto">
          <a:xfrm>
            <a:off x="5029200" y="4202113"/>
            <a:ext cx="357028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Tx/>
              <a:buChar char="•"/>
            </a:pPr>
            <a:r>
              <a:rPr lang="en-US" sz="2000">
                <a:solidFill>
                  <a:srgbClr val="000066"/>
                </a:solidFill>
              </a:rPr>
              <a:t>Anchor point</a:t>
            </a:r>
          </a:p>
          <a:p>
            <a:pPr marL="342900" indent="-342900">
              <a:lnSpc>
                <a:spcPct val="80000"/>
              </a:lnSpc>
              <a:spcBef>
                <a:spcPct val="20000"/>
              </a:spcBef>
              <a:buFontTx/>
              <a:buChar char="•"/>
            </a:pPr>
            <a:r>
              <a:rPr lang="en-US" sz="2000">
                <a:solidFill>
                  <a:srgbClr val="000066"/>
                </a:solidFill>
              </a:rPr>
              <a:t>Self-retractable lifeline</a:t>
            </a:r>
          </a:p>
          <a:p>
            <a:pPr marL="742950" lvl="1" indent="-285750">
              <a:lnSpc>
                <a:spcPct val="80000"/>
              </a:lnSpc>
              <a:spcBef>
                <a:spcPct val="20000"/>
              </a:spcBef>
              <a:buFontTx/>
              <a:buChar char="–"/>
            </a:pPr>
            <a:r>
              <a:rPr lang="en-US" sz="2000">
                <a:solidFill>
                  <a:srgbClr val="000066"/>
                </a:solidFill>
              </a:rPr>
              <a:t>In lieu of lifeline, rope grab, and shock-absorbing lanyard</a:t>
            </a:r>
          </a:p>
          <a:p>
            <a:pPr marL="342900" indent="-342900">
              <a:lnSpc>
                <a:spcPct val="80000"/>
              </a:lnSpc>
              <a:spcBef>
                <a:spcPct val="20000"/>
              </a:spcBef>
              <a:buFontTx/>
              <a:buChar char="•"/>
            </a:pPr>
            <a:r>
              <a:rPr lang="en-US" sz="2000">
                <a:solidFill>
                  <a:srgbClr val="000066"/>
                </a:solidFill>
              </a:rPr>
              <a:t>Full body harness</a:t>
            </a:r>
            <a:endParaRPr lang="en-US" sz="2400">
              <a:solidFill>
                <a:srgbClr val="000066"/>
              </a:solidFill>
            </a:endParaRPr>
          </a:p>
        </p:txBody>
      </p:sp>
      <p:pic>
        <p:nvPicPr>
          <p:cNvPr id="89094" name="Picture 6"/>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28600" y="1320800"/>
            <a:ext cx="4114800" cy="2717800"/>
          </a:xfrm>
          <a:ln w="12700">
            <a:solidFill>
              <a:schemeClr val="tx1"/>
            </a:solidFill>
            <a:miter lim="800000"/>
            <a:headEnd/>
            <a:tailEnd/>
          </a:ln>
        </p:spPr>
      </p:pic>
      <p:pic>
        <p:nvPicPr>
          <p:cNvPr id="131079"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6800" y="1323975"/>
            <a:ext cx="4038600" cy="2714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07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07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107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1074"/>
                                        </p:tgtEl>
                                        <p:attrNameLst>
                                          <p:attrName>style.visibility</p:attrName>
                                        </p:attrNameLst>
                                      </p:cBhvr>
                                      <p:to>
                                        <p:strVal val="visible"/>
                                      </p:to>
                                    </p:set>
                                    <p:animEffect transition="in" filter="dissolve">
                                      <p:cBhvr>
                                        <p:cTn id="27" dur="500"/>
                                        <p:tgtEl>
                                          <p:spTgt spid="131074"/>
                                        </p:tgtEl>
                                      </p:cBhvr>
                                    </p:animEffect>
                                  </p:childTnLst>
                                </p:cTn>
                              </p:par>
                              <p:par>
                                <p:cTn id="28" presetID="9" presetClass="entr" presetSubtype="0" fill="hold" nodeType="withEffect">
                                  <p:stCondLst>
                                    <p:cond delay="0"/>
                                  </p:stCondLst>
                                  <p:childTnLst>
                                    <p:set>
                                      <p:cBhvr>
                                        <p:cTn id="29" dur="1" fill="hold">
                                          <p:stCondLst>
                                            <p:cond delay="0"/>
                                          </p:stCondLst>
                                        </p:cTn>
                                        <p:tgtEl>
                                          <p:spTgt spid="131079"/>
                                        </p:tgtEl>
                                        <p:attrNameLst>
                                          <p:attrName>style.visibility</p:attrName>
                                        </p:attrNameLst>
                                      </p:cBhvr>
                                      <p:to>
                                        <p:strVal val="visible"/>
                                      </p:to>
                                    </p:set>
                                    <p:animEffect transition="in" filter="dissolve">
                                      <p:cBhvr>
                                        <p:cTn id="30" dur="500"/>
                                        <p:tgtEl>
                                          <p:spTgt spid="13107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31077">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1077">
                                            <p:txEl>
                                              <p:pRg st="1" end="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1077">
                                            <p:txEl>
                                              <p:pRg st="2" end="2"/>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1310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animBg="1"/>
      <p:bldP spid="13107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mtClean="0"/>
              <a:t>Using a Personal Fall Arrest System (PFAS),</a:t>
            </a:r>
            <a:r>
              <a:rPr lang="en-US" sz="3600" smtClean="0"/>
              <a:t> </a:t>
            </a:r>
            <a:r>
              <a:rPr lang="en-US" sz="3200" smtClean="0"/>
              <a:t>cont.</a:t>
            </a:r>
            <a:r>
              <a:rPr lang="en-US" sz="3600" smtClean="0"/>
              <a:t> </a:t>
            </a:r>
          </a:p>
        </p:txBody>
      </p:sp>
      <p:sp>
        <p:nvSpPr>
          <p:cNvPr id="90115" name="Rectangle 3"/>
          <p:cNvSpPr>
            <a:spLocks noGrp="1" noChangeArrowheads="1"/>
          </p:cNvSpPr>
          <p:nvPr>
            <p:ph type="body" sz="half" idx="1"/>
          </p:nvPr>
        </p:nvSpPr>
        <p:spPr>
          <a:xfrm>
            <a:off x="457200" y="1600200"/>
            <a:ext cx="4281488" cy="4525963"/>
          </a:xfrm>
        </p:spPr>
        <p:txBody>
          <a:bodyPr/>
          <a:lstStyle/>
          <a:p>
            <a:pPr>
              <a:buFontTx/>
              <a:buNone/>
            </a:pPr>
            <a:r>
              <a:rPr lang="en-US" smtClean="0"/>
              <a:t>Proper Wear:</a:t>
            </a:r>
          </a:p>
          <a:p>
            <a:pPr>
              <a:buFontTx/>
              <a:buNone/>
            </a:pPr>
            <a:r>
              <a:rPr lang="en-US" smtClean="0"/>
              <a:t>	Locate the attachment of the body harness in the center of your back, near the shoulder level, or above your head.</a:t>
            </a:r>
          </a:p>
        </p:txBody>
      </p:sp>
      <p:pic>
        <p:nvPicPr>
          <p:cNvPr id="90116" name="Picture 4" descr="Fi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97500" y="1752600"/>
            <a:ext cx="3244850" cy="42608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76200"/>
            <a:ext cx="8229600" cy="1143000"/>
          </a:xfrm>
        </p:spPr>
        <p:txBody>
          <a:bodyPr/>
          <a:lstStyle/>
          <a:p>
            <a:pPr>
              <a:defRPr/>
            </a:pPr>
            <a:r>
              <a:rPr lang="en-US" sz="4000" smtClean="0">
                <a:solidFill>
                  <a:schemeClr val="tx2">
                    <a:lumMod val="50000"/>
                  </a:schemeClr>
                </a:solidFill>
              </a:rPr>
              <a:t>Construction Fall Fatalities 2007</a:t>
            </a:r>
          </a:p>
        </p:txBody>
      </p:sp>
      <p:graphicFrame>
        <p:nvGraphicFramePr>
          <p:cNvPr id="2050" name="Object 2"/>
          <p:cNvGraphicFramePr>
            <a:graphicFrameLocks noChangeAspect="1"/>
          </p:cNvGraphicFramePr>
          <p:nvPr>
            <p:ph idx="1"/>
          </p:nvPr>
        </p:nvGraphicFramePr>
        <p:xfrm>
          <a:off x="-150813" y="457200"/>
          <a:ext cx="10133013" cy="6356350"/>
        </p:xfrm>
        <a:graphic>
          <a:graphicData uri="http://schemas.openxmlformats.org/presentationml/2006/ole">
            <mc:AlternateContent xmlns:mc="http://schemas.openxmlformats.org/markup-compatibility/2006">
              <mc:Choice xmlns:v="urn:schemas-microsoft-com:vml" Requires="v">
                <p:oleObj spid="_x0000_s2054" name="Chart" r:id="rId4" imgW="8229692" imgH="5162702" progId="MSGraph.Chart.8">
                  <p:embed followColorScheme="full"/>
                </p:oleObj>
              </mc:Choice>
              <mc:Fallback>
                <p:oleObj name="Chart" r:id="rId4" imgW="8229692" imgH="5162702"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3" y="457200"/>
                        <a:ext cx="10133013" cy="6356350"/>
                      </a:xfrm>
                      <a:prstGeom prst="rect">
                        <a:avLst/>
                      </a:prstGeom>
                    </p:spPr>
                  </p:pic>
                </p:oleObj>
              </mc:Fallback>
            </mc:AlternateContent>
          </a:graphicData>
        </a:graphic>
      </p:graphicFrame>
      <p:sp>
        <p:nvSpPr>
          <p:cNvPr id="1028" name="Text Box 4"/>
          <p:cNvSpPr txBox="1">
            <a:spLocks noChangeArrowheads="1"/>
          </p:cNvSpPr>
          <p:nvPr/>
        </p:nvSpPr>
        <p:spPr bwMode="auto">
          <a:xfrm>
            <a:off x="5791200" y="6400800"/>
            <a:ext cx="3352800" cy="457200"/>
          </a:xfrm>
          <a:prstGeom prst="rect">
            <a:avLst/>
          </a:prstGeom>
          <a:noFill/>
          <a:ln w="9525">
            <a:noFill/>
            <a:miter lim="800000"/>
            <a:headEnd/>
            <a:tailEnd/>
          </a:ln>
        </p:spPr>
        <p:txBody>
          <a:bodyPr>
            <a:spAutoFit/>
          </a:bodyPr>
          <a:lstStyle/>
          <a:p>
            <a:pPr algn="r">
              <a:spcBef>
                <a:spcPct val="50000"/>
              </a:spcBef>
              <a:defRPr/>
            </a:pPr>
            <a:r>
              <a:rPr lang="en-US" sz="1200" i="1">
                <a:solidFill>
                  <a:schemeClr val="tx2">
                    <a:lumMod val="50000"/>
                  </a:schemeClr>
                </a:solidFill>
              </a:rPr>
              <a:t>Data Source: Bureau of Labor Statistics Census of Fatal Occupational Injuries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smtClean="0"/>
              <a:t>Using a PFAS, </a:t>
            </a:r>
            <a:r>
              <a:rPr lang="en-US" sz="3200" smtClean="0"/>
              <a:t>cont.</a:t>
            </a:r>
            <a:r>
              <a:rPr lang="en-US" sz="3600" smtClean="0"/>
              <a:t> </a:t>
            </a:r>
          </a:p>
        </p:txBody>
      </p:sp>
      <p:sp>
        <p:nvSpPr>
          <p:cNvPr id="91139" name="Rectangle 3"/>
          <p:cNvSpPr>
            <a:spLocks noGrp="1" noChangeArrowheads="1"/>
          </p:cNvSpPr>
          <p:nvPr>
            <p:ph type="body" sz="half" idx="1"/>
          </p:nvPr>
        </p:nvSpPr>
        <p:spPr/>
        <p:txBody>
          <a:bodyPr/>
          <a:lstStyle/>
          <a:p>
            <a:pPr>
              <a:buFontTx/>
              <a:buNone/>
            </a:pPr>
            <a:r>
              <a:rPr lang="en-US" smtClean="0"/>
              <a:t>Proper Wear:</a:t>
            </a:r>
          </a:p>
          <a:p>
            <a:pPr>
              <a:buFontTx/>
              <a:buNone/>
            </a:pPr>
            <a:r>
              <a:rPr lang="en-US" smtClean="0"/>
              <a:t>	If using a retractable lifeline attach it </a:t>
            </a:r>
            <a:r>
              <a:rPr lang="en-US" b="1" smtClean="0"/>
              <a:t>directly</a:t>
            </a:r>
            <a:r>
              <a:rPr lang="en-US" smtClean="0"/>
              <a:t> to the</a:t>
            </a:r>
            <a:r>
              <a:rPr lang="en-US" i="1" smtClean="0"/>
              <a:t> D-</a:t>
            </a:r>
            <a:r>
              <a:rPr lang="en-US" smtClean="0"/>
              <a:t>ring on the full-body harness.</a:t>
            </a:r>
          </a:p>
        </p:txBody>
      </p:sp>
      <p:pic>
        <p:nvPicPr>
          <p:cNvPr id="91140" name="Picture 4" descr="Fig"/>
          <p:cNvPicPr>
            <a:picLocks noGrp="1" noChangeAspect="1" noChangeArrowheads="1"/>
          </p:cNvPicPr>
          <p:nvPr>
            <p:ph sz="half" idx="2"/>
          </p:nvPr>
        </p:nvPicPr>
        <p:blipFill>
          <a:blip r:embed="rId3" cstate="email">
            <a:extLst>
              <a:ext uri="{28A0092B-C50C-407E-A947-70E740481C1C}">
                <a14:useLocalDpi xmlns:a14="http://schemas.microsoft.com/office/drawing/2010/main" val="0"/>
              </a:ext>
            </a:extLst>
          </a:blip>
          <a:srcRect/>
          <a:stretch>
            <a:fillRect/>
          </a:stretch>
        </p:blipFill>
        <p:spPr>
          <a:xfrm>
            <a:off x="4616450" y="2187575"/>
            <a:ext cx="4375150" cy="3106738"/>
          </a:xfrm>
          <a:ln w="12700" cap="flat" algn="ctr">
            <a:solidFill>
              <a:schemeClr val="tx1"/>
            </a:solidFill>
            <a:miter lim="800000"/>
            <a:headEnd/>
            <a:tailEnd/>
          </a:ln>
        </p:spPr>
      </p:pic>
      <p:sp>
        <p:nvSpPr>
          <p:cNvPr id="137221" name="Oval 5"/>
          <p:cNvSpPr>
            <a:spLocks noChangeArrowheads="1"/>
          </p:cNvSpPr>
          <p:nvPr/>
        </p:nvSpPr>
        <p:spPr bwMode="auto">
          <a:xfrm>
            <a:off x="7067550" y="2819400"/>
            <a:ext cx="609600" cy="533400"/>
          </a:xfrm>
          <a:prstGeom prst="ellipse">
            <a:avLst/>
          </a:prstGeom>
          <a:noFill/>
          <a:ln w="76200">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 calcmode="lin" valueType="num">
                                      <p:cBhvr>
                                        <p:cTn id="7" dur="500" fill="hold"/>
                                        <p:tgtEl>
                                          <p:spTgt spid="137221"/>
                                        </p:tgtEl>
                                        <p:attrNameLst>
                                          <p:attrName>ppt_w</p:attrName>
                                        </p:attrNameLst>
                                      </p:cBhvr>
                                      <p:tavLst>
                                        <p:tav tm="0">
                                          <p:val>
                                            <p:fltVal val="0"/>
                                          </p:val>
                                        </p:tav>
                                        <p:tav tm="100000">
                                          <p:val>
                                            <p:strVal val="#ppt_w"/>
                                          </p:val>
                                        </p:tav>
                                      </p:tavLst>
                                    </p:anim>
                                    <p:anim calcmode="lin" valueType="num">
                                      <p:cBhvr>
                                        <p:cTn id="8" dur="500" fill="hold"/>
                                        <p:tgtEl>
                                          <p:spTgt spid="1372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mtClean="0"/>
              <a:t>Safety Net Systems</a:t>
            </a:r>
          </a:p>
        </p:txBody>
      </p:sp>
      <p:sp>
        <p:nvSpPr>
          <p:cNvPr id="92163" name="Rectangle 3"/>
          <p:cNvSpPr>
            <a:spLocks noGrp="1" noChangeArrowheads="1"/>
          </p:cNvSpPr>
          <p:nvPr>
            <p:ph type="body" idx="1"/>
          </p:nvPr>
        </p:nvSpPr>
        <p:spPr/>
        <p:txBody>
          <a:bodyPr/>
          <a:lstStyle/>
          <a:p>
            <a:pPr>
              <a:lnSpc>
                <a:spcPct val="90000"/>
              </a:lnSpc>
            </a:pPr>
            <a:r>
              <a:rPr lang="en-US" smtClean="0"/>
              <a:t>System consisting of connectors and net installed below a working surface; designed to prevent a worker from contacting a lower level or structure in the event of a fall.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3600" smtClean="0"/>
              <a:t>Stay Clear of Falling Objects</a:t>
            </a:r>
          </a:p>
        </p:txBody>
      </p:sp>
      <p:sp>
        <p:nvSpPr>
          <p:cNvPr id="93187" name="Rectangle 3"/>
          <p:cNvSpPr>
            <a:spLocks noGrp="1" noChangeArrowheads="1"/>
          </p:cNvSpPr>
          <p:nvPr>
            <p:ph type="body" idx="1"/>
          </p:nvPr>
        </p:nvSpPr>
        <p:spPr/>
        <p:txBody>
          <a:bodyPr/>
          <a:lstStyle/>
          <a:p>
            <a:r>
              <a:rPr lang="en-US" sz="2800" smtClean="0"/>
              <a:t>Do not work under or near a hazard or hazardous process.  </a:t>
            </a:r>
          </a:p>
          <a:p>
            <a:r>
              <a:rPr lang="en-US" sz="2800" smtClean="0"/>
              <a:t>Do not allow other workers below your work area.</a:t>
            </a:r>
          </a:p>
          <a:p>
            <a:r>
              <a:rPr lang="en-US" sz="2800" smtClean="0"/>
              <a:t>If you are not directly involved, stay clear of these activities:</a:t>
            </a:r>
          </a:p>
          <a:p>
            <a:pPr lvl="1"/>
            <a:r>
              <a:rPr lang="en-US" sz="2400" smtClean="0"/>
              <a:t>Lifting of a balloon-framed wall </a:t>
            </a:r>
          </a:p>
          <a:p>
            <a:pPr lvl="1"/>
            <a:r>
              <a:rPr lang="en-US" sz="2400" smtClean="0"/>
              <a:t>Truss or rafter installation</a:t>
            </a:r>
          </a:p>
          <a:p>
            <a:pPr lvl="1"/>
            <a:r>
              <a:rPr lang="en-US" sz="2400" smtClean="0"/>
              <a:t>Roof sheathing work</a:t>
            </a:r>
          </a:p>
          <a:p>
            <a:pPr lvl="1"/>
            <a:r>
              <a:rPr lang="en-US" sz="2400" smtClean="0"/>
              <a:t>Work in a attic</a:t>
            </a:r>
          </a:p>
          <a:p>
            <a:pPr>
              <a:buFontTx/>
              <a:buNone/>
            </a:pPr>
            <a:endParaRPr lang="en-US" sz="2800" smtClean="0"/>
          </a:p>
          <a:p>
            <a:endParaRPr lang="en-US" sz="28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3600" smtClean="0"/>
              <a:t>Protect Impalement Hazards</a:t>
            </a:r>
          </a:p>
        </p:txBody>
      </p:sp>
      <p:sp>
        <p:nvSpPr>
          <p:cNvPr id="94211" name="Rectangle 3"/>
          <p:cNvSpPr>
            <a:spLocks noGrp="1" noChangeArrowheads="1"/>
          </p:cNvSpPr>
          <p:nvPr>
            <p:ph type="body" idx="1"/>
          </p:nvPr>
        </p:nvSpPr>
        <p:spPr/>
        <p:txBody>
          <a:bodyPr/>
          <a:lstStyle/>
          <a:p>
            <a:pPr>
              <a:lnSpc>
                <a:spcPct val="90000"/>
              </a:lnSpc>
            </a:pPr>
            <a:r>
              <a:rPr lang="en-US" sz="3600" smtClean="0"/>
              <a:t>Guard all protruding ends of steel rebar.</a:t>
            </a:r>
          </a:p>
          <a:p>
            <a:pPr>
              <a:lnSpc>
                <a:spcPct val="90000"/>
              </a:lnSpc>
            </a:pPr>
            <a:r>
              <a:rPr lang="en-US" sz="3600" smtClean="0"/>
              <a:t>Use appropriate rebar caps.</a:t>
            </a:r>
          </a:p>
          <a:p>
            <a:pPr>
              <a:lnSpc>
                <a:spcPct val="90000"/>
              </a:lnSpc>
            </a:pPr>
            <a:r>
              <a:rPr lang="en-US" sz="3600" smtClean="0"/>
              <a:t>Bend rebar so exposed ends are no longer upright.</a:t>
            </a:r>
          </a:p>
          <a:p>
            <a:pPr>
              <a:lnSpc>
                <a:spcPct val="90000"/>
              </a:lnSpc>
            </a:pPr>
            <a:r>
              <a:rPr lang="en-US" sz="3600" smtClean="0"/>
              <a:t>Secure a 2x4 (5.1 x 10.2 cm) over the exposed rebar.</a:t>
            </a:r>
          </a:p>
          <a:p>
            <a:pPr>
              <a:lnSpc>
                <a:spcPct val="90000"/>
              </a:lnSpc>
            </a:pPr>
            <a:r>
              <a:rPr lang="en-US" sz="3600" smtClean="0"/>
              <a:t>Do not use Mushroom type caps.</a:t>
            </a:r>
          </a:p>
          <a:p>
            <a:pPr>
              <a:lnSpc>
                <a:spcPct val="90000"/>
              </a:lnSpc>
            </a:pPr>
            <a:endParaRPr lang="en-US" sz="36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sz="3600" smtClean="0"/>
              <a:t>Protect Impalement Hazards, cont.</a:t>
            </a:r>
          </a:p>
        </p:txBody>
      </p:sp>
      <p:pic>
        <p:nvPicPr>
          <p:cNvPr id="95235" name="Picture 5" descr="Fall Protection Handbook; Video Shoot (Phoenix) 65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595438"/>
            <a:ext cx="3076575" cy="44958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7638" name="Rectangle 6"/>
          <p:cNvSpPr>
            <a:spLocks noChangeArrowheads="1"/>
          </p:cNvSpPr>
          <p:nvPr/>
        </p:nvSpPr>
        <p:spPr bwMode="auto">
          <a:xfrm>
            <a:off x="2133600" y="4495800"/>
            <a:ext cx="1763713"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eaLnBrk="0" hangingPunct="0">
              <a:buClr>
                <a:srgbClr val="00FF00"/>
              </a:buClr>
              <a:buFont typeface="Wingdings" pitchFamily="2" charset="2"/>
              <a:buChar char="ü"/>
            </a:pPr>
            <a:r>
              <a:rPr lang="en-US" sz="11700"/>
              <a:t> </a:t>
            </a:r>
          </a:p>
        </p:txBody>
      </p:sp>
      <p:pic>
        <p:nvPicPr>
          <p:cNvPr id="95237" name="Picture 7" descr="Fall Protection Handbook; Video Shoot (Phoenix) 74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33800" y="2895600"/>
            <a:ext cx="3886200" cy="31384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5238" name="Picture 4" descr="Fall Protection Handbook; Video Shoot (Phoenix) 655"/>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77000" y="1676400"/>
            <a:ext cx="2362200" cy="21336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7640" name="Rectangle 8"/>
          <p:cNvSpPr>
            <a:spLocks noChangeArrowheads="1"/>
          </p:cNvSpPr>
          <p:nvPr/>
        </p:nvSpPr>
        <p:spPr bwMode="auto">
          <a:xfrm>
            <a:off x="6172200" y="4419600"/>
            <a:ext cx="1763713"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eaLnBrk="0" hangingPunct="0">
              <a:buClr>
                <a:srgbClr val="00FF00"/>
              </a:buClr>
              <a:buFont typeface="Wingdings" pitchFamily="2" charset="2"/>
              <a:buChar char="ü"/>
            </a:pPr>
            <a:r>
              <a:rPr lang="en-US" sz="11700"/>
              <a:t> </a:t>
            </a:r>
          </a:p>
        </p:txBody>
      </p:sp>
      <p:sp>
        <p:nvSpPr>
          <p:cNvPr id="197641" name="AutoShape 9"/>
          <p:cNvSpPr>
            <a:spLocks noChangeArrowheads="1"/>
          </p:cNvSpPr>
          <p:nvPr/>
        </p:nvSpPr>
        <p:spPr bwMode="auto">
          <a:xfrm>
            <a:off x="6477000" y="1647825"/>
            <a:ext cx="2362200" cy="2133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76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9764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7641"/>
                                        </p:tgtEl>
                                        <p:attrNameLst>
                                          <p:attrName>style.visibility</p:attrName>
                                        </p:attrNameLst>
                                      </p:cBhvr>
                                      <p:to>
                                        <p:strVal val="visible"/>
                                      </p:to>
                                    </p:set>
                                    <p:animEffect transition="in" filter="dissolve">
                                      <p:cBhvr>
                                        <p:cTn id="15" dur="500"/>
                                        <p:tgtEl>
                                          <p:spTgt spid="197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4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Fall Pro Video - Phoenix 56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288"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7086600" y="3848100"/>
            <a:ext cx="1873250" cy="1790700"/>
            <a:chOff x="308" y="1668"/>
            <a:chExt cx="1180" cy="1128"/>
          </a:xfrm>
        </p:grpSpPr>
        <p:sp>
          <p:nvSpPr>
            <p:cNvPr id="96273" name="Text Box 4"/>
            <p:cNvSpPr txBox="1">
              <a:spLocks noChangeArrowheads="1"/>
            </p:cNvSpPr>
            <p:nvPr/>
          </p:nvSpPr>
          <p:spPr bwMode="auto">
            <a:xfrm>
              <a:off x="308" y="1668"/>
              <a:ext cx="1180" cy="2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bg1"/>
                  </a:solidFill>
                </a:rPr>
                <a:t>1. Anchor Point</a:t>
              </a:r>
            </a:p>
          </p:txBody>
        </p:sp>
        <p:sp>
          <p:nvSpPr>
            <p:cNvPr id="96274" name="Line 5"/>
            <p:cNvSpPr>
              <a:spLocks noChangeShapeType="1"/>
            </p:cNvSpPr>
            <p:nvPr/>
          </p:nvSpPr>
          <p:spPr bwMode="auto">
            <a:xfrm>
              <a:off x="898" y="1884"/>
              <a:ext cx="0" cy="9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3" name="Group 6"/>
          <p:cNvGrpSpPr>
            <a:grpSpLocks/>
          </p:cNvGrpSpPr>
          <p:nvPr/>
        </p:nvGrpSpPr>
        <p:grpSpPr bwMode="auto">
          <a:xfrm>
            <a:off x="5334000" y="2895600"/>
            <a:ext cx="1377950" cy="1716088"/>
            <a:chOff x="1622" y="1463"/>
            <a:chExt cx="868" cy="1081"/>
          </a:xfrm>
        </p:grpSpPr>
        <p:sp>
          <p:nvSpPr>
            <p:cNvPr id="96271" name="Text Box 7"/>
            <p:cNvSpPr txBox="1">
              <a:spLocks noChangeArrowheads="1"/>
            </p:cNvSpPr>
            <p:nvPr/>
          </p:nvSpPr>
          <p:spPr bwMode="auto">
            <a:xfrm>
              <a:off x="1622" y="1463"/>
              <a:ext cx="868" cy="2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bg1"/>
                  </a:solidFill>
                </a:rPr>
                <a:t>2. Life Line</a:t>
              </a:r>
            </a:p>
          </p:txBody>
        </p:sp>
        <p:sp>
          <p:nvSpPr>
            <p:cNvPr id="96272" name="Line 8"/>
            <p:cNvSpPr>
              <a:spLocks noChangeShapeType="1"/>
            </p:cNvSpPr>
            <p:nvPr/>
          </p:nvSpPr>
          <p:spPr bwMode="auto">
            <a:xfrm>
              <a:off x="2056" y="1632"/>
              <a:ext cx="0" cy="9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 name="Group 9"/>
          <p:cNvGrpSpPr>
            <a:grpSpLocks/>
          </p:cNvGrpSpPr>
          <p:nvPr/>
        </p:nvGrpSpPr>
        <p:grpSpPr bwMode="auto">
          <a:xfrm>
            <a:off x="2776538" y="3429000"/>
            <a:ext cx="1606550" cy="1357313"/>
            <a:chOff x="1749" y="2160"/>
            <a:chExt cx="1012" cy="855"/>
          </a:xfrm>
        </p:grpSpPr>
        <p:sp>
          <p:nvSpPr>
            <p:cNvPr id="96269" name="Text Box 10"/>
            <p:cNvSpPr txBox="1">
              <a:spLocks noChangeArrowheads="1"/>
            </p:cNvSpPr>
            <p:nvPr/>
          </p:nvSpPr>
          <p:spPr bwMode="auto">
            <a:xfrm>
              <a:off x="1749" y="2784"/>
              <a:ext cx="1012" cy="2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bg1"/>
                  </a:solidFill>
                </a:rPr>
                <a:t>3. Rope Grab</a:t>
              </a:r>
            </a:p>
          </p:txBody>
        </p:sp>
        <p:sp>
          <p:nvSpPr>
            <p:cNvPr id="96270" name="Line 11"/>
            <p:cNvSpPr>
              <a:spLocks noChangeShapeType="1"/>
            </p:cNvSpPr>
            <p:nvPr/>
          </p:nvSpPr>
          <p:spPr bwMode="auto">
            <a:xfrm>
              <a:off x="2256" y="2160"/>
              <a:ext cx="0" cy="672"/>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12"/>
          <p:cNvGrpSpPr>
            <a:grpSpLocks/>
          </p:cNvGrpSpPr>
          <p:nvPr/>
        </p:nvGrpSpPr>
        <p:grpSpPr bwMode="auto">
          <a:xfrm>
            <a:off x="2366963" y="1524000"/>
            <a:ext cx="2800350" cy="915988"/>
            <a:chOff x="3624" y="1668"/>
            <a:chExt cx="1764" cy="577"/>
          </a:xfrm>
        </p:grpSpPr>
        <p:sp>
          <p:nvSpPr>
            <p:cNvPr id="96267" name="Text Box 13"/>
            <p:cNvSpPr txBox="1">
              <a:spLocks noChangeArrowheads="1"/>
            </p:cNvSpPr>
            <p:nvPr/>
          </p:nvSpPr>
          <p:spPr bwMode="auto">
            <a:xfrm>
              <a:off x="4488" y="1668"/>
              <a:ext cx="900" cy="57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bg1"/>
                  </a:solidFill>
                </a:rPr>
                <a:t>4. Shock Absorbing Lanyard</a:t>
              </a:r>
            </a:p>
          </p:txBody>
        </p:sp>
        <p:sp>
          <p:nvSpPr>
            <p:cNvPr id="96268" name="Line 14"/>
            <p:cNvSpPr>
              <a:spLocks noChangeShapeType="1"/>
            </p:cNvSpPr>
            <p:nvPr/>
          </p:nvSpPr>
          <p:spPr bwMode="auto">
            <a:xfrm>
              <a:off x="3624" y="1956"/>
              <a:ext cx="864"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15"/>
          <p:cNvGrpSpPr>
            <a:grpSpLocks/>
          </p:cNvGrpSpPr>
          <p:nvPr/>
        </p:nvGrpSpPr>
        <p:grpSpPr bwMode="auto">
          <a:xfrm>
            <a:off x="366713" y="2057400"/>
            <a:ext cx="2444750" cy="976313"/>
            <a:chOff x="249" y="1296"/>
            <a:chExt cx="1540" cy="615"/>
          </a:xfrm>
        </p:grpSpPr>
        <p:sp>
          <p:nvSpPr>
            <p:cNvPr id="96265" name="Text Box 16"/>
            <p:cNvSpPr txBox="1">
              <a:spLocks noChangeArrowheads="1"/>
            </p:cNvSpPr>
            <p:nvPr/>
          </p:nvSpPr>
          <p:spPr bwMode="auto">
            <a:xfrm>
              <a:off x="249" y="1680"/>
              <a:ext cx="1540" cy="23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b="1">
                  <a:solidFill>
                    <a:schemeClr val="bg1"/>
                  </a:solidFill>
                </a:rPr>
                <a:t>5. Full Body Harness</a:t>
              </a:r>
            </a:p>
          </p:txBody>
        </p:sp>
        <p:sp>
          <p:nvSpPr>
            <p:cNvPr id="96266" name="Line 17"/>
            <p:cNvSpPr>
              <a:spLocks noChangeShapeType="1"/>
            </p:cNvSpPr>
            <p:nvPr/>
          </p:nvSpPr>
          <p:spPr bwMode="auto">
            <a:xfrm>
              <a:off x="1017" y="1296"/>
              <a:ext cx="0" cy="432"/>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200722" name="Rectangle 18"/>
          <p:cNvSpPr>
            <a:spLocks noChangeArrowheads="1"/>
          </p:cNvSpPr>
          <p:nvPr/>
        </p:nvSpPr>
        <p:spPr bwMode="auto">
          <a:xfrm>
            <a:off x="0" y="228600"/>
            <a:ext cx="9163050" cy="533400"/>
          </a:xfrm>
          <a:prstGeom prst="rect">
            <a:avLst/>
          </a:prstGeom>
          <a:solidFill>
            <a:srgbClr val="FF0000"/>
          </a:solidFill>
          <a:ln w="9525">
            <a:noFill/>
            <a:miter lim="800000"/>
            <a:headEnd/>
            <a:tailEnd/>
          </a:ln>
          <a:effectLst/>
        </p:spPr>
        <p:txBody>
          <a:bodyPr anchor="ctr"/>
          <a:lstStyle/>
          <a:p>
            <a:pPr algn="ctr">
              <a:defRPr/>
            </a:pPr>
            <a:r>
              <a:rPr lang="en-US" sz="2800" b="1">
                <a:solidFill>
                  <a:schemeClr val="bg1"/>
                </a:solidFill>
                <a:effectLst>
                  <a:outerShdw blurRad="38100" dist="38100" dir="2700000" algn="tl">
                    <a:srgbClr val="000000"/>
                  </a:outerShdw>
                </a:effectLst>
              </a:rPr>
              <a:t>Personal Fall Arrest System (PFAS) Components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endParaRPr lang="en-US" smtClean="0"/>
          </a:p>
        </p:txBody>
      </p:sp>
      <p:sp>
        <p:nvSpPr>
          <p:cNvPr id="97283" name="Rectangle 3"/>
          <p:cNvSpPr>
            <a:spLocks noGrp="1" noChangeArrowheads="1"/>
          </p:cNvSpPr>
          <p:nvPr>
            <p:ph type="body" idx="1"/>
          </p:nvPr>
        </p:nvSpPr>
        <p:spPr/>
        <p:txBody>
          <a:bodyPr/>
          <a:lstStyle/>
          <a:p>
            <a:endParaRPr lang="en-US" smtClean="0"/>
          </a:p>
        </p:txBody>
      </p:sp>
      <p:pic>
        <p:nvPicPr>
          <p:cNvPr id="97284" name="Picture 4" descr="super ancho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Rectangle 4"/>
          <p:cNvSpPr>
            <a:spLocks noChangeArrowheads="1"/>
          </p:cNvSpPr>
          <p:nvPr/>
        </p:nvSpPr>
        <p:spPr bwMode="auto">
          <a:xfrm>
            <a:off x="5675313" y="2225675"/>
            <a:ext cx="285908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eaLnBrk="0" hangingPunct="0">
              <a:buClr>
                <a:srgbClr val="00FF00"/>
              </a:buClr>
              <a:buFont typeface="Wingdings" pitchFamily="2" charset="2"/>
              <a:buChar char="ü"/>
            </a:pPr>
            <a:r>
              <a:rPr lang="en-US" sz="19600"/>
              <a:t>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z="3600" smtClean="0"/>
              <a:t>Swing Fall Hazard</a:t>
            </a:r>
          </a:p>
        </p:txBody>
      </p:sp>
      <p:sp>
        <p:nvSpPr>
          <p:cNvPr id="98307" name="Rectangle 3"/>
          <p:cNvSpPr>
            <a:spLocks noGrp="1" noChangeArrowheads="1"/>
          </p:cNvSpPr>
          <p:nvPr>
            <p:ph type="body" idx="1"/>
          </p:nvPr>
        </p:nvSpPr>
        <p:spPr>
          <a:xfrm>
            <a:off x="609600" y="1447800"/>
            <a:ext cx="8686800" cy="4525963"/>
          </a:xfrm>
        </p:spPr>
        <p:txBody>
          <a:bodyPr/>
          <a:lstStyle/>
          <a:p>
            <a:pPr>
              <a:buFontTx/>
              <a:buNone/>
            </a:pPr>
            <a:r>
              <a:rPr lang="en-US" smtClean="0"/>
              <a:t>Minimize swing falls:</a:t>
            </a:r>
          </a:p>
          <a:p>
            <a:r>
              <a:rPr lang="en-US" smtClean="0"/>
              <a:t>Work directly below the anchor. </a:t>
            </a:r>
          </a:p>
          <a:p>
            <a:r>
              <a:rPr lang="en-US" smtClean="0"/>
              <a:t>Do not extend your work zone more than 30</a:t>
            </a:r>
            <a:r>
              <a:rPr lang="en-US" baseline="30000" smtClean="0"/>
              <a:t>o</a:t>
            </a:r>
            <a:r>
              <a:rPr lang="en-US" smtClean="0"/>
              <a:t> from the anchor.</a:t>
            </a:r>
          </a:p>
          <a:p>
            <a:r>
              <a:rPr lang="en-US" smtClean="0"/>
              <a:t>Manage the slack in the rope.</a:t>
            </a:r>
          </a:p>
          <a:p>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z="3600" smtClean="0"/>
              <a:t>Swing Fall Hazard, cont.</a:t>
            </a:r>
          </a:p>
        </p:txBody>
      </p:sp>
      <p:pic>
        <p:nvPicPr>
          <p:cNvPr id="99331" name="Picture 3" descr="DBI_Figure_5 7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76400" y="1571625"/>
            <a:ext cx="5562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mtClean="0"/>
              <a:t>Swing Fall Hazard, cont.</a:t>
            </a:r>
          </a:p>
        </p:txBody>
      </p:sp>
      <p:sp>
        <p:nvSpPr>
          <p:cNvPr id="100355" name="Rectangle 3"/>
          <p:cNvSpPr>
            <a:spLocks noGrp="1" noChangeArrowheads="1"/>
          </p:cNvSpPr>
          <p:nvPr>
            <p:ph type="body" sz="half" idx="1"/>
          </p:nvPr>
        </p:nvSpPr>
        <p:spPr>
          <a:xfrm>
            <a:off x="457200" y="1600200"/>
            <a:ext cx="4025900" cy="4525963"/>
          </a:xfrm>
        </p:spPr>
        <p:txBody>
          <a:bodyPr/>
          <a:lstStyle/>
          <a:p>
            <a:pPr>
              <a:lnSpc>
                <a:spcPct val="90000"/>
              </a:lnSpc>
            </a:pPr>
            <a:r>
              <a:rPr lang="en-US" sz="2800" smtClean="0"/>
              <a:t>On most homes, multiple anchor points will be required to manage </a:t>
            </a:r>
            <a:r>
              <a:rPr lang="en-US" sz="2800" i="1" smtClean="0"/>
              <a:t>swing-fall </a:t>
            </a:r>
            <a:r>
              <a:rPr lang="en-US" sz="2800" smtClean="0"/>
              <a:t>hazards.</a:t>
            </a:r>
          </a:p>
          <a:p>
            <a:pPr>
              <a:lnSpc>
                <a:spcPct val="90000"/>
              </a:lnSpc>
            </a:pPr>
            <a:r>
              <a:rPr lang="en-US" sz="2800" smtClean="0"/>
              <a:t>It is also important to locate anchor points at a height that prevents striking a lower level should a fall occur. 	</a:t>
            </a:r>
          </a:p>
        </p:txBody>
      </p:sp>
      <p:pic>
        <p:nvPicPr>
          <p:cNvPr id="100356" name="Picture 4"/>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5181600" y="1828800"/>
            <a:ext cx="3502025" cy="3800475"/>
          </a:xfrm>
          <a:ln w="12700">
            <a:solidFill>
              <a:schemeClr val="tx1"/>
            </a:solidFill>
            <a:miter lim="800000"/>
            <a:headEnd/>
            <a:tailEnd/>
          </a:ln>
        </p:spPr>
      </p:pic>
      <p:sp>
        <p:nvSpPr>
          <p:cNvPr id="100357" name="AutoShape 5"/>
          <p:cNvSpPr>
            <a:spLocks noChangeAspect="1" noChangeArrowheads="1"/>
          </p:cNvSpPr>
          <p:nvPr/>
        </p:nvSpPr>
        <p:spPr bwMode="auto">
          <a:xfrm>
            <a:off x="5791200" y="3038475"/>
            <a:ext cx="1004888" cy="1004888"/>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9966">
              <a:alpha val="12157"/>
            </a:srgbClr>
          </a:solidFill>
          <a:ln w="9525">
            <a:solidFill>
              <a:srgbClr val="FF66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defRPr/>
            </a:pPr>
            <a:r>
              <a:rPr lang="en-US" sz="3600" b="1" dirty="0" smtClean="0">
                <a:solidFill>
                  <a:schemeClr val="tx2">
                    <a:lumMod val="50000"/>
                  </a:schemeClr>
                </a:solidFill>
              </a:rPr>
              <a:t>Learning Objectives</a:t>
            </a:r>
          </a:p>
        </p:txBody>
      </p:sp>
      <p:sp>
        <p:nvSpPr>
          <p:cNvPr id="77827" name="Rectangle 3"/>
          <p:cNvSpPr>
            <a:spLocks noGrp="1" noChangeArrowheads="1"/>
          </p:cNvSpPr>
          <p:nvPr>
            <p:ph type="body" idx="1"/>
          </p:nvPr>
        </p:nvSpPr>
        <p:spPr>
          <a:xfrm>
            <a:off x="304800" y="1547813"/>
            <a:ext cx="8686800" cy="4776787"/>
          </a:xfrm>
        </p:spPr>
        <p:txBody>
          <a:bodyPr/>
          <a:lstStyle/>
          <a:p>
            <a:pPr>
              <a:defRPr/>
            </a:pPr>
            <a:r>
              <a:rPr lang="en-US" dirty="0" smtClean="0">
                <a:solidFill>
                  <a:schemeClr val="tx2">
                    <a:lumMod val="50000"/>
                  </a:schemeClr>
                </a:solidFill>
              </a:rPr>
              <a:t>Identify the parts of a Fall Protection System</a:t>
            </a:r>
          </a:p>
          <a:p>
            <a:pPr>
              <a:defRPr/>
            </a:pPr>
            <a:r>
              <a:rPr lang="en-US" dirty="0" smtClean="0">
                <a:solidFill>
                  <a:schemeClr val="tx2">
                    <a:lumMod val="50000"/>
                  </a:schemeClr>
                </a:solidFill>
              </a:rPr>
              <a:t>Determine what workers must know about their roles in a Fall Protection System.</a:t>
            </a:r>
          </a:p>
          <a:p>
            <a:pPr>
              <a:defRPr/>
            </a:pPr>
            <a:r>
              <a:rPr lang="en-US" dirty="0" smtClean="0">
                <a:solidFill>
                  <a:schemeClr val="tx2">
                    <a:lumMod val="50000"/>
                  </a:schemeClr>
                </a:solidFill>
              </a:rPr>
              <a:t>Understand what training OSHA requires that any worker whom might be exposed to a fall hazard MUST have.</a:t>
            </a:r>
          </a:p>
          <a:p>
            <a:pPr>
              <a:defRPr/>
            </a:pPr>
            <a:r>
              <a:rPr lang="en-US" dirty="0" smtClean="0">
                <a:solidFill>
                  <a:schemeClr val="tx2">
                    <a:lumMod val="50000"/>
                  </a:schemeClr>
                </a:solidFill>
              </a:rPr>
              <a:t>Fall Protection Training Sample.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8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endParaRPr lang="en-US" smtClean="0"/>
          </a:p>
        </p:txBody>
      </p:sp>
      <p:sp>
        <p:nvSpPr>
          <p:cNvPr id="101379" name="Rectangle 3"/>
          <p:cNvSpPr>
            <a:spLocks noGrp="1" noChangeArrowheads="1"/>
          </p:cNvSpPr>
          <p:nvPr>
            <p:ph type="body" idx="1"/>
          </p:nvPr>
        </p:nvSpPr>
        <p:spPr/>
        <p:txBody>
          <a:bodyPr/>
          <a:lstStyle/>
          <a:p>
            <a:endParaRPr lang="en-US" smtClean="0"/>
          </a:p>
        </p:txBody>
      </p:sp>
      <p:pic>
        <p:nvPicPr>
          <p:cNvPr id="101380" name="Picture 4" descr="Fall Pro Video - Phoenix 40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7" name="Rectangle 5"/>
          <p:cNvSpPr>
            <a:spLocks noChangeArrowheads="1"/>
          </p:cNvSpPr>
          <p:nvPr/>
        </p:nvSpPr>
        <p:spPr bwMode="auto">
          <a:xfrm>
            <a:off x="6477000" y="3824288"/>
            <a:ext cx="2992438"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eaLnBrk="0" hangingPunct="0">
              <a:buClr>
                <a:srgbClr val="00FF00"/>
              </a:buClr>
              <a:buFont typeface="Wingdings" pitchFamily="2" charset="2"/>
              <a:buChar char="ü"/>
            </a:pPr>
            <a:r>
              <a:rPr lang="en-US" sz="20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7877">
                                            <p:txEl>
                                              <p:pRg st="0" end="0"/>
                                            </p:txEl>
                                          </p:spTgt>
                                        </p:tgtEl>
                                        <p:attrNameLst>
                                          <p:attrName>style.visibility</p:attrName>
                                        </p:attrNameLst>
                                      </p:cBhvr>
                                      <p:to>
                                        <p:strVal val="visible"/>
                                      </p:to>
                                    </p:set>
                                    <p:animEffect transition="in" filter="wipe(down)">
                                      <p:cBhvr>
                                        <p:cTn id="7" dur="500"/>
                                        <p:tgtEl>
                                          <p:spTgt spid="2078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build="allAtOnce"/>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endParaRPr lang="en-US" smtClean="0"/>
          </a:p>
        </p:txBody>
      </p:sp>
      <p:sp>
        <p:nvSpPr>
          <p:cNvPr id="102403" name="Rectangle 3"/>
          <p:cNvSpPr>
            <a:spLocks noGrp="1" noChangeArrowheads="1"/>
          </p:cNvSpPr>
          <p:nvPr>
            <p:ph type="body" idx="1"/>
          </p:nvPr>
        </p:nvSpPr>
        <p:spPr/>
        <p:txBody>
          <a:bodyPr/>
          <a:lstStyle/>
          <a:p>
            <a:endParaRPr lang="en-US" smtClean="0"/>
          </a:p>
        </p:txBody>
      </p:sp>
      <p:pic>
        <p:nvPicPr>
          <p:cNvPr id="102404" name="Picture 4" descr="Fall Protection Handbook; Video Shoot (Phoenix) 56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85800"/>
            <a:ext cx="9144000" cy="899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1" name="AutoShape 5"/>
          <p:cNvSpPr>
            <a:spLocks noChangeArrowheads="1"/>
          </p:cNvSpPr>
          <p:nvPr/>
        </p:nvSpPr>
        <p:spPr bwMode="auto">
          <a:xfrm>
            <a:off x="2971800" y="1752600"/>
            <a:ext cx="4038600" cy="3886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8901"/>
                                        </p:tgtEl>
                                        <p:attrNameLst>
                                          <p:attrName>style.visibility</p:attrName>
                                        </p:attrNameLst>
                                      </p:cBhvr>
                                      <p:to>
                                        <p:strVal val="visible"/>
                                      </p:to>
                                    </p:set>
                                    <p:animEffect transition="in" filter="dissolve">
                                      <p:cBhvr>
                                        <p:cTn id="7" dur="500"/>
                                        <p:tgtEl>
                                          <p:spTgt spid="208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2"/>
          </p:nvPr>
        </p:nvSpPr>
        <p:spPr>
          <a:xfrm>
            <a:off x="3124200" y="6356350"/>
            <a:ext cx="2895600" cy="365125"/>
          </a:xfrm>
        </p:spPr>
        <p:txBody>
          <a:bodyPr/>
          <a:lstStyle/>
          <a:p>
            <a:pPr algn="ctr">
              <a:defRPr/>
            </a:pPr>
            <a:fld id="{74F5C852-05F4-4611-B85C-15F3082F852D}" type="slidenum">
              <a:rPr lang="en-US" smtClean="0"/>
              <a:pPr algn="ctr">
                <a:defRPr/>
              </a:pPr>
              <a:t>62</a:t>
            </a:fld>
            <a:endParaRPr lang="en-US" smtClean="0"/>
          </a:p>
        </p:txBody>
      </p:sp>
      <p:pic>
        <p:nvPicPr>
          <p:cNvPr id="1034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8229600" cy="717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 name="AutoShape 5"/>
          <p:cNvSpPr>
            <a:spLocks noChangeArrowheads="1"/>
          </p:cNvSpPr>
          <p:nvPr/>
        </p:nvSpPr>
        <p:spPr bwMode="auto">
          <a:xfrm>
            <a:off x="2286000" y="2209800"/>
            <a:ext cx="4038600" cy="3886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1"/>
          <p:cNvSpPr>
            <a:spLocks noGrp="1"/>
          </p:cNvSpPr>
          <p:nvPr>
            <p:ph type="sldNum" sz="quarter" idx="12"/>
          </p:nvPr>
        </p:nvSpPr>
        <p:spPr>
          <a:xfrm>
            <a:off x="3124200" y="6356350"/>
            <a:ext cx="2895600" cy="365125"/>
          </a:xfrm>
        </p:spPr>
        <p:txBody>
          <a:bodyPr/>
          <a:lstStyle/>
          <a:p>
            <a:pPr algn="ctr">
              <a:defRPr/>
            </a:pPr>
            <a:fld id="{025DA7EA-5642-47F8-8498-5AE4C0CD519A}" type="slidenum">
              <a:rPr lang="en-US" smtClean="0"/>
              <a:pPr algn="ctr">
                <a:defRPr/>
              </a:pPr>
              <a:t>63</a:t>
            </a:fld>
            <a:endParaRPr lang="en-US" smtClean="0"/>
          </a:p>
        </p:txBody>
      </p:sp>
      <p:pic>
        <p:nvPicPr>
          <p:cNvPr id="104451" name="Picture 2" descr="http://www.ironworkersafety.com/sitebuildercontent/sitebuilderpictures/horiz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579438"/>
            <a:ext cx="8432800"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2"/>
          </p:nvPr>
        </p:nvSpPr>
        <p:spPr>
          <a:xfrm>
            <a:off x="3124200" y="6356350"/>
            <a:ext cx="2895600" cy="365125"/>
          </a:xfrm>
        </p:spPr>
        <p:txBody>
          <a:bodyPr/>
          <a:lstStyle/>
          <a:p>
            <a:pPr algn="ctr">
              <a:defRPr/>
            </a:pPr>
            <a:fld id="{85896107-D3EB-45A6-95A6-EB7641186F5E}" type="slidenum">
              <a:rPr lang="en-US" smtClean="0"/>
              <a:pPr algn="ctr">
                <a:defRPr/>
              </a:pPr>
              <a:t>64</a:t>
            </a:fld>
            <a:endParaRPr lang="en-US" smtClean="0"/>
          </a:p>
        </p:txBody>
      </p:sp>
      <p:sp>
        <p:nvSpPr>
          <p:cNvPr id="105475" name="Rectangle 2"/>
          <p:cNvSpPr>
            <a:spLocks noGrp="1" noChangeArrowheads="1"/>
          </p:cNvSpPr>
          <p:nvPr>
            <p:ph type="title"/>
          </p:nvPr>
        </p:nvSpPr>
        <p:spPr/>
        <p:txBody>
          <a:bodyPr/>
          <a:lstStyle/>
          <a:p>
            <a:endParaRPr lang="en-US" smtClean="0"/>
          </a:p>
        </p:txBody>
      </p:sp>
      <p:sp>
        <p:nvSpPr>
          <p:cNvPr id="105476" name="Rectangle 3"/>
          <p:cNvSpPr>
            <a:spLocks noGrp="1" noChangeArrowheads="1"/>
          </p:cNvSpPr>
          <p:nvPr>
            <p:ph type="body" idx="1"/>
          </p:nvPr>
        </p:nvSpPr>
        <p:spPr/>
        <p:txBody>
          <a:bodyPr/>
          <a:lstStyle/>
          <a:p>
            <a:pPr marL="0" indent="0"/>
            <a:endParaRPr lang="en-US" smtClean="0"/>
          </a:p>
        </p:txBody>
      </p:sp>
      <p:pic>
        <p:nvPicPr>
          <p:cNvPr id="105477" name="Picture 4" descr="Gutman 01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0"/>
            <a:ext cx="9372600" cy="703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5"/>
          <p:cNvSpPr>
            <a:spLocks noChangeArrowheads="1"/>
          </p:cNvSpPr>
          <p:nvPr/>
        </p:nvSpPr>
        <p:spPr bwMode="auto">
          <a:xfrm>
            <a:off x="2971800" y="1752600"/>
            <a:ext cx="4038600" cy="3886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4"/>
          <p:cNvSpPr>
            <a:spLocks noGrp="1"/>
          </p:cNvSpPr>
          <p:nvPr>
            <p:ph type="sldNum" sz="quarter" idx="12"/>
          </p:nvPr>
        </p:nvSpPr>
        <p:spPr>
          <a:xfrm>
            <a:off x="3124200" y="6356350"/>
            <a:ext cx="2895600" cy="365125"/>
          </a:xfrm>
        </p:spPr>
        <p:txBody>
          <a:bodyPr/>
          <a:lstStyle/>
          <a:p>
            <a:pPr algn="ctr">
              <a:defRPr/>
            </a:pPr>
            <a:fld id="{7FE86AF9-9802-4DED-8608-13014FEFD7F0}" type="slidenum">
              <a:rPr lang="en-US" smtClean="0"/>
              <a:pPr algn="ctr">
                <a:defRPr/>
              </a:pPr>
              <a:t>65</a:t>
            </a:fld>
            <a:endParaRPr lang="en-US" smtClean="0"/>
          </a:p>
        </p:txBody>
      </p:sp>
      <p:sp>
        <p:nvSpPr>
          <p:cNvPr id="106499" name="Rectangle 2"/>
          <p:cNvSpPr>
            <a:spLocks noGrp="1" noChangeArrowheads="1"/>
          </p:cNvSpPr>
          <p:nvPr>
            <p:ph type="title"/>
          </p:nvPr>
        </p:nvSpPr>
        <p:spPr>
          <a:xfrm>
            <a:off x="263525" y="2667000"/>
            <a:ext cx="6975475" cy="1143000"/>
          </a:xfrm>
        </p:spPr>
        <p:txBody>
          <a:bodyPr/>
          <a:lstStyle/>
          <a:p>
            <a:pPr algn="l"/>
            <a:r>
              <a:rPr lang="en-US" sz="3200" smtClean="0"/>
              <a:t>Training in how to:</a:t>
            </a:r>
            <a:br>
              <a:rPr lang="en-US" sz="3200" smtClean="0"/>
            </a:br>
            <a:r>
              <a:rPr lang="en-US" sz="3200" smtClean="0"/>
              <a:t/>
            </a:r>
            <a:br>
              <a:rPr lang="en-US" sz="3200" smtClean="0"/>
            </a:br>
            <a:r>
              <a:rPr lang="en-US" sz="3200" smtClean="0"/>
              <a:t>How to Use</a:t>
            </a:r>
            <a:br>
              <a:rPr lang="en-US" sz="3200" smtClean="0"/>
            </a:br>
            <a:r>
              <a:rPr lang="en-US" sz="3200" smtClean="0"/>
              <a:t>How to Inspect</a:t>
            </a:r>
            <a:br>
              <a:rPr lang="en-US" sz="3200" smtClean="0"/>
            </a:br>
            <a:r>
              <a:rPr lang="en-US" sz="3200" smtClean="0"/>
              <a:t>How to maintain</a:t>
            </a:r>
            <a:br>
              <a:rPr lang="en-US" sz="3200" smtClean="0"/>
            </a:br>
            <a:r>
              <a:rPr lang="en-US" sz="3200" smtClean="0"/>
              <a:t>How to Rescue</a:t>
            </a:r>
            <a:r>
              <a:rPr lang="en-US" sz="4000" smtClean="0"/>
              <a:t/>
            </a:r>
            <a:br>
              <a:rPr lang="en-US" sz="4000" smtClean="0"/>
            </a:br>
            <a:endParaRPr lang="en-US" sz="4000" smtClean="0"/>
          </a:p>
        </p:txBody>
      </p:sp>
      <p:pic>
        <p:nvPicPr>
          <p:cNvPr id="106500" name="Picture 1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38600" y="76200"/>
            <a:ext cx="4986338" cy="665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4"/>
          <p:cNvSpPr>
            <a:spLocks noGrp="1"/>
          </p:cNvSpPr>
          <p:nvPr>
            <p:ph type="sldNum" sz="quarter" idx="12"/>
          </p:nvPr>
        </p:nvSpPr>
        <p:spPr>
          <a:xfrm>
            <a:off x="3124200" y="6356350"/>
            <a:ext cx="2895600" cy="365125"/>
          </a:xfrm>
        </p:spPr>
        <p:txBody>
          <a:bodyPr/>
          <a:lstStyle/>
          <a:p>
            <a:pPr algn="ctr">
              <a:defRPr/>
            </a:pPr>
            <a:fld id="{4B7F8506-E78D-4123-9108-07F1E5609A14}" type="slidenum">
              <a:rPr lang="en-US" smtClean="0"/>
              <a:pPr algn="ctr">
                <a:defRPr/>
              </a:pPr>
              <a:t>66</a:t>
            </a:fld>
            <a:endParaRPr lang="en-US" smtClean="0"/>
          </a:p>
        </p:txBody>
      </p:sp>
      <p:pic>
        <p:nvPicPr>
          <p:cNvPr id="107523"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7175" y="1295400"/>
            <a:ext cx="4086225" cy="54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7524" name="Text Box 6"/>
          <p:cNvSpPr txBox="1">
            <a:spLocks noChangeArrowheads="1"/>
          </p:cNvSpPr>
          <p:nvPr/>
        </p:nvSpPr>
        <p:spPr bwMode="auto">
          <a:xfrm>
            <a:off x="0" y="152400"/>
            <a:ext cx="9144000"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70000"/>
              </a:lnSpc>
              <a:spcBef>
                <a:spcPct val="50000"/>
              </a:spcBef>
            </a:pPr>
            <a:r>
              <a:rPr lang="en-US" sz="2400">
                <a:solidFill>
                  <a:srgbClr val="000000"/>
                </a:solidFill>
              </a:rPr>
              <a:t>Providing you are not hurt already, after a fall, you have about 15 minutes until you may suffer very serious injury…..</a:t>
            </a:r>
          </a:p>
        </p:txBody>
      </p:sp>
      <p:cxnSp>
        <p:nvCxnSpPr>
          <p:cNvPr id="7" name="Curved Connector 6"/>
          <p:cNvCxnSpPr/>
          <p:nvPr/>
        </p:nvCxnSpPr>
        <p:spPr>
          <a:xfrm rot="5400000" flipH="1" flipV="1">
            <a:off x="1790700" y="2933700"/>
            <a:ext cx="228600" cy="15240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Freeform 7"/>
          <p:cNvSpPr/>
          <p:nvPr/>
        </p:nvSpPr>
        <p:spPr>
          <a:xfrm>
            <a:off x="1463675" y="2733675"/>
            <a:ext cx="642938" cy="466725"/>
          </a:xfrm>
          <a:custGeom>
            <a:avLst/>
            <a:gdLst>
              <a:gd name="connsiteX0" fmla="*/ 365125 w 642937"/>
              <a:gd name="connsiteY0" fmla="*/ 419100 h 466725"/>
              <a:gd name="connsiteX1" fmla="*/ 603250 w 642937"/>
              <a:gd name="connsiteY1" fmla="*/ 238125 h 466725"/>
              <a:gd name="connsiteX2" fmla="*/ 584200 w 642937"/>
              <a:gd name="connsiteY2" fmla="*/ 28575 h 466725"/>
              <a:gd name="connsiteX3" fmla="*/ 250825 w 642937"/>
              <a:gd name="connsiteY3" fmla="*/ 66675 h 466725"/>
              <a:gd name="connsiteX4" fmla="*/ 41275 w 642937"/>
              <a:gd name="connsiteY4" fmla="*/ 57150 h 466725"/>
              <a:gd name="connsiteX5" fmla="*/ 22225 w 642937"/>
              <a:gd name="connsiteY5" fmla="*/ 95250 h 466725"/>
              <a:gd name="connsiteX6" fmla="*/ 174625 w 642937"/>
              <a:gd name="connsiteY6" fmla="*/ 304800 h 466725"/>
              <a:gd name="connsiteX7" fmla="*/ 307975 w 642937"/>
              <a:gd name="connsiteY7" fmla="*/ 4667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937" h="466725">
                <a:moveTo>
                  <a:pt x="365125" y="419100"/>
                </a:moveTo>
                <a:cubicBezTo>
                  <a:pt x="465931" y="361156"/>
                  <a:pt x="566737" y="303213"/>
                  <a:pt x="603250" y="238125"/>
                </a:cubicBezTo>
                <a:cubicBezTo>
                  <a:pt x="639763" y="173037"/>
                  <a:pt x="642937" y="57150"/>
                  <a:pt x="584200" y="28575"/>
                </a:cubicBezTo>
                <a:cubicBezTo>
                  <a:pt x="525463" y="0"/>
                  <a:pt x="341312" y="61913"/>
                  <a:pt x="250825" y="66675"/>
                </a:cubicBezTo>
                <a:cubicBezTo>
                  <a:pt x="160338" y="71437"/>
                  <a:pt x="79375" y="52388"/>
                  <a:pt x="41275" y="57150"/>
                </a:cubicBezTo>
                <a:cubicBezTo>
                  <a:pt x="3175" y="61913"/>
                  <a:pt x="0" y="53975"/>
                  <a:pt x="22225" y="95250"/>
                </a:cubicBezTo>
                <a:cubicBezTo>
                  <a:pt x="44450" y="136525"/>
                  <a:pt x="127000" y="242887"/>
                  <a:pt x="174625" y="304800"/>
                </a:cubicBezTo>
                <a:cubicBezTo>
                  <a:pt x="222250" y="366713"/>
                  <a:pt x="265112" y="416719"/>
                  <a:pt x="307975" y="466725"/>
                </a:cubicBezTo>
              </a:path>
            </a:pathLst>
          </a:custGeom>
          <a:noFill/>
          <a:ln>
            <a:solidFill>
              <a:srgbClr val="BF9747">
                <a:alpha val="20000"/>
              </a:srgb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07527"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87900" y="1276350"/>
            <a:ext cx="41275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mtClean="0"/>
              <a:t>Proper Height Extension Ladders</a:t>
            </a:r>
            <a:r>
              <a:rPr lang="en-US" sz="3600" smtClean="0"/>
              <a:t> </a:t>
            </a:r>
          </a:p>
        </p:txBody>
      </p:sp>
      <p:pic>
        <p:nvPicPr>
          <p:cNvPr id="108547" name="Picture 3" descr="Ladder to access roof"/>
          <p:cNvPicPr>
            <a:picLocks noGrp="1" noChangeAspect="1" noChangeArrowheads="1"/>
          </p:cNvPicPr>
          <p:nvPr>
            <p:ph type="body" sz="half" idx="1"/>
          </p:nvPr>
        </p:nvPicPr>
        <p:blipFill>
          <a:blip r:embed="rId3" cstate="email">
            <a:extLst>
              <a:ext uri="{28A0092B-C50C-407E-A947-70E740481C1C}">
                <a14:useLocalDpi xmlns:a14="http://schemas.microsoft.com/office/drawing/2010/main" val="0"/>
              </a:ext>
            </a:extLst>
          </a:blip>
          <a:srcRect r="-9" b="9"/>
          <a:stretch>
            <a:fillRect/>
          </a:stretch>
        </p:blipFill>
        <p:spPr>
          <a:xfrm>
            <a:off x="4656138" y="1600200"/>
            <a:ext cx="4030662" cy="4297363"/>
          </a:xfrm>
          <a:ln w="19050">
            <a:solidFill>
              <a:schemeClr val="bg2"/>
            </a:solidFill>
            <a:miter lim="800000"/>
            <a:headEnd/>
            <a:tailEnd/>
          </a:ln>
        </p:spPr>
      </p:pic>
      <p:sp>
        <p:nvSpPr>
          <p:cNvPr id="216068" name="Rectangle 4"/>
          <p:cNvSpPr>
            <a:spLocks noChangeArrowheads="1"/>
          </p:cNvSpPr>
          <p:nvPr/>
        </p:nvSpPr>
        <p:spPr bwMode="auto">
          <a:xfrm>
            <a:off x="407988" y="1617663"/>
            <a:ext cx="4038600" cy="4292600"/>
          </a:xfrm>
          <a:prstGeom prst="rect">
            <a:avLst/>
          </a:prstGeom>
          <a:solidFill>
            <a:schemeClr val="bg2"/>
          </a:solidFill>
          <a:ln w="57150" cmpd="thinThick" algn="ctr">
            <a:solidFill>
              <a:schemeClr val="bg1"/>
            </a:solidFill>
            <a:miter lim="800000"/>
            <a:headEnd/>
            <a:tailEnd/>
          </a:ln>
          <a:effectLst>
            <a:outerShdw dist="35921" dir="2700000" algn="ctr" rotWithShape="0">
              <a:schemeClr val="bg2"/>
            </a:outerShdw>
          </a:effectLst>
        </p:spPr>
        <p:txBody>
          <a:bodyPr/>
          <a:lstStyle/>
          <a:p>
            <a:pPr marL="342900" indent="-342900">
              <a:spcBef>
                <a:spcPct val="20000"/>
              </a:spcBef>
              <a:buClr>
                <a:srgbClr val="FF9966"/>
              </a:buClr>
              <a:defRPr/>
            </a:pPr>
            <a:r>
              <a:rPr lang="en-US" sz="2800" dirty="0">
                <a:solidFill>
                  <a:schemeClr val="tx2">
                    <a:lumMod val="50000"/>
                  </a:schemeClr>
                </a:solidFill>
              </a:rPr>
              <a:t>	When using an extension ladder for access to another level, the ladder must extend at least </a:t>
            </a:r>
            <a:r>
              <a:rPr lang="en-US" sz="2800" u="sng" dirty="0">
                <a:solidFill>
                  <a:schemeClr val="tx2">
                    <a:lumMod val="50000"/>
                  </a:schemeClr>
                </a:solidFill>
              </a:rPr>
              <a:t>3 ft. above the landing</a:t>
            </a:r>
            <a:r>
              <a:rPr lang="en-US" sz="2800" dirty="0">
                <a:solidFill>
                  <a:schemeClr val="tx2">
                    <a:lumMod val="50000"/>
                  </a:schemeClr>
                </a:solidFill>
              </a:rPr>
              <a:t> to provide a hand hold for getting on and off the ladder. </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n-US" smtClean="0"/>
              <a:t>Pitch Extension Ladders</a:t>
            </a:r>
          </a:p>
        </p:txBody>
      </p:sp>
      <p:sp>
        <p:nvSpPr>
          <p:cNvPr id="225283" name="Rectangle 3"/>
          <p:cNvSpPr>
            <a:spLocks noGrp="1" noChangeArrowheads="1"/>
          </p:cNvSpPr>
          <p:nvPr>
            <p:ph type="body" sz="half" idx="1"/>
          </p:nvPr>
        </p:nvSpPr>
        <p:spPr>
          <a:xfrm>
            <a:off x="444500" y="1300163"/>
            <a:ext cx="4167188" cy="4029075"/>
          </a:xfrm>
          <a:solidFill>
            <a:schemeClr val="bg2"/>
          </a:solidFill>
          <a:ln w="57150" cap="flat" cmpd="thinThick" algn="ctr">
            <a:solidFill>
              <a:schemeClr val="bg1"/>
            </a:solidFill>
          </a:ln>
          <a:effectLst>
            <a:outerShdw dist="35921" dir="2700000" algn="ctr" rotWithShape="0">
              <a:schemeClr val="bg2"/>
            </a:outerShdw>
          </a:effectLst>
        </p:spPr>
        <p:txBody>
          <a:bodyPr/>
          <a:lstStyle/>
          <a:p>
            <a:pPr>
              <a:buClr>
                <a:schemeClr val="bg1"/>
              </a:buClr>
              <a:defRPr/>
            </a:pPr>
            <a:r>
              <a:rPr lang="en-US" sz="2800" dirty="0">
                <a:solidFill>
                  <a:schemeClr val="tx2">
                    <a:lumMod val="50000"/>
                  </a:schemeClr>
                </a:solidFill>
              </a:rPr>
              <a:t>Extension ladders should be used at a </a:t>
            </a:r>
            <a:r>
              <a:rPr lang="en-US" sz="2800" u="sng" dirty="0">
                <a:solidFill>
                  <a:schemeClr val="tx2">
                    <a:lumMod val="50000"/>
                  </a:schemeClr>
                </a:solidFill>
              </a:rPr>
              <a:t>4 to 1 pitch</a:t>
            </a:r>
            <a:r>
              <a:rPr lang="en-US" sz="2800" dirty="0">
                <a:solidFill>
                  <a:schemeClr val="tx2">
                    <a:lumMod val="50000"/>
                  </a:schemeClr>
                </a:solidFill>
              </a:rPr>
              <a:t> (1.2 to .3 m). </a:t>
            </a:r>
          </a:p>
          <a:p>
            <a:pPr>
              <a:buClr>
                <a:schemeClr val="bg1"/>
              </a:buClr>
              <a:defRPr/>
            </a:pPr>
            <a:r>
              <a:rPr lang="en-US" sz="2800" dirty="0">
                <a:solidFill>
                  <a:schemeClr val="tx2">
                    <a:lumMod val="50000"/>
                  </a:schemeClr>
                </a:solidFill>
              </a:rPr>
              <a:t>For every 4 ft. (1.2 m) in height, the bottom of the ladder should be 1 ft. (.3 m) away from the structure.</a:t>
            </a:r>
          </a:p>
        </p:txBody>
      </p:sp>
      <p:pic>
        <p:nvPicPr>
          <p:cNvPr id="109572"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46625" y="1295400"/>
            <a:ext cx="3940175" cy="4786313"/>
          </a:xfrm>
          <a:ln w="12700">
            <a:solidFill>
              <a:schemeClr val="bg2"/>
            </a:solidFill>
            <a:miter lim="800000"/>
            <a:headEnd/>
            <a:tailEnd/>
          </a:ln>
        </p:spPr>
      </p:pic>
      <p:sp>
        <p:nvSpPr>
          <p:cNvPr id="109573" name="Rectangle 5"/>
          <p:cNvSpPr>
            <a:spLocks noChangeArrowheads="1"/>
          </p:cNvSpPr>
          <p:nvPr/>
        </p:nvSpPr>
        <p:spPr bwMode="auto">
          <a:xfrm>
            <a:off x="430213" y="5446713"/>
            <a:ext cx="4221162" cy="658812"/>
          </a:xfrm>
          <a:prstGeom prst="rect">
            <a:avLst/>
          </a:prstGeom>
          <a:solidFill>
            <a:schemeClr val="bg1"/>
          </a:solidFill>
          <a:ln w="9525">
            <a:solidFill>
              <a:schemeClr val="tx1"/>
            </a:solidFill>
            <a:miter lim="800000"/>
            <a:headEnd/>
            <a:tailEnd/>
          </a:ln>
        </p:spPr>
        <p:txBody>
          <a:bodyPr wrap="none" anchor="ctr"/>
          <a:lstStyle/>
          <a:p>
            <a:pPr eaLnBrk="0" hangingPunct="0"/>
            <a:r>
              <a:rPr lang="en-US" sz="2000"/>
              <a:t>Example:</a:t>
            </a:r>
          </a:p>
          <a:p>
            <a:pPr eaLnBrk="0" hangingPunct="0"/>
            <a:r>
              <a:rPr lang="en-US" sz="2000"/>
              <a:t>20 ft. (height) </a:t>
            </a:r>
            <a:r>
              <a:rPr lang="en-US" sz="2000">
                <a:cs typeface="Arial" pitchFamily="34" charset="0"/>
              </a:rPr>
              <a:t>÷ 4 ft. = 5 ft. pitch</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76200"/>
            <a:ext cx="8229600" cy="1143000"/>
          </a:xfrm>
        </p:spPr>
        <p:txBody>
          <a:bodyPr/>
          <a:lstStyle/>
          <a:p>
            <a:r>
              <a:rPr lang="en-US" sz="3600" smtClean="0"/>
              <a:t>Pitch Stepladders</a:t>
            </a:r>
          </a:p>
        </p:txBody>
      </p:sp>
      <p:sp>
        <p:nvSpPr>
          <p:cNvPr id="110595" name="Rectangle 4"/>
          <p:cNvSpPr>
            <a:spLocks noGrp="1" noChangeArrowheads="1"/>
          </p:cNvSpPr>
          <p:nvPr>
            <p:ph type="body" sz="half" idx="1"/>
          </p:nvPr>
        </p:nvSpPr>
        <p:spPr>
          <a:xfrm>
            <a:off x="457200" y="944563"/>
            <a:ext cx="4038600" cy="4525962"/>
          </a:xfrm>
        </p:spPr>
        <p:txBody>
          <a:bodyPr/>
          <a:lstStyle/>
          <a:p>
            <a:r>
              <a:rPr lang="en-US" sz="3200" smtClean="0"/>
              <a:t>Stepladders are designed for use in an opened-and-locked position. </a:t>
            </a:r>
          </a:p>
          <a:p>
            <a:r>
              <a:rPr lang="en-US" sz="3200" smtClean="0"/>
              <a:t>Do not use a stepladder that is folded or in a leaning position</a:t>
            </a:r>
          </a:p>
          <a:p>
            <a:r>
              <a:rPr lang="en-US" sz="3200" smtClean="0"/>
              <a:t>Do not use top step of ladder to stand </a:t>
            </a:r>
          </a:p>
        </p:txBody>
      </p:sp>
      <p:pic>
        <p:nvPicPr>
          <p:cNvPr id="110596"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24463" y="990600"/>
            <a:ext cx="2624137"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5"/>
          <p:cNvSpPr>
            <a:spLocks noChangeArrowheads="1"/>
          </p:cNvSpPr>
          <p:nvPr/>
        </p:nvSpPr>
        <p:spPr bwMode="auto">
          <a:xfrm>
            <a:off x="5334000" y="2057400"/>
            <a:ext cx="2362200" cy="2438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ounded Rectangle 102"/>
          <p:cNvSpPr/>
          <p:nvPr/>
        </p:nvSpPr>
        <p:spPr>
          <a:xfrm>
            <a:off x="76200" y="3962400"/>
            <a:ext cx="4953000" cy="1014413"/>
          </a:xfrm>
          <a:prstGeom prst="roundRect">
            <a:avLst/>
          </a:prstGeom>
          <a:solidFill>
            <a:srgbClr val="FFFFC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04" name="Rectangle 103"/>
          <p:cNvSpPr/>
          <p:nvPr/>
        </p:nvSpPr>
        <p:spPr>
          <a:xfrm>
            <a:off x="152400" y="3985499"/>
            <a:ext cx="4800600" cy="954107"/>
          </a:xfrm>
          <a:prstGeom prst="rect">
            <a:avLst/>
          </a:prstGeom>
          <a:noFill/>
          <a:ln w="38100">
            <a:noFill/>
          </a:ln>
        </p:spPr>
        <p:txBody>
          <a:bodyPr numCol="2">
            <a:spAutoFit/>
          </a:bodyPr>
          <a:lstStyle/>
          <a:p>
            <a:pPr fontAlgn="auto">
              <a:spcBef>
                <a:spcPts val="0"/>
              </a:spcBef>
              <a:spcAft>
                <a:spcPts val="0"/>
              </a:spcAft>
              <a:defRPr/>
            </a:pPr>
            <a:r>
              <a:rPr lang="en-US" sz="1400" b="1" dirty="0">
                <a:latin typeface="+mn-lt"/>
              </a:rPr>
              <a:t>Perform Subpart M Training</a:t>
            </a:r>
          </a:p>
          <a:p>
            <a:pPr fontAlgn="auto">
              <a:spcBef>
                <a:spcPts val="0"/>
              </a:spcBef>
              <a:spcAft>
                <a:spcPts val="0"/>
              </a:spcAft>
              <a:defRPr/>
            </a:pPr>
            <a:r>
              <a:rPr lang="en-US" sz="1400" b="1" dirty="0">
                <a:latin typeface="+mn-lt"/>
              </a:rPr>
              <a:t>Competent Person Training  </a:t>
            </a:r>
          </a:p>
          <a:p>
            <a:pPr fontAlgn="auto">
              <a:spcBef>
                <a:spcPts val="0"/>
              </a:spcBef>
              <a:spcAft>
                <a:spcPts val="0"/>
              </a:spcAft>
              <a:defRPr/>
            </a:pPr>
            <a:r>
              <a:rPr lang="en-US" sz="1400" b="1" dirty="0">
                <a:latin typeface="+mn-lt"/>
              </a:rPr>
              <a:t>Create Toolbox Talks</a:t>
            </a:r>
          </a:p>
          <a:p>
            <a:pPr fontAlgn="auto">
              <a:spcBef>
                <a:spcPts val="0"/>
              </a:spcBef>
              <a:spcAft>
                <a:spcPts val="0"/>
              </a:spcAft>
              <a:defRPr/>
            </a:pPr>
            <a:r>
              <a:rPr lang="en-US" sz="1400" b="1" dirty="0">
                <a:latin typeface="+mn-lt"/>
              </a:rPr>
              <a:t>Hands-on Harness Training </a:t>
            </a:r>
          </a:p>
          <a:p>
            <a:pPr fontAlgn="auto">
              <a:spcBef>
                <a:spcPts val="0"/>
              </a:spcBef>
              <a:spcAft>
                <a:spcPts val="0"/>
              </a:spcAft>
              <a:defRPr/>
            </a:pPr>
            <a:r>
              <a:rPr lang="en-US" sz="1400" b="1" dirty="0">
                <a:latin typeface="+mn-lt"/>
              </a:rPr>
              <a:t>Guardrail systems training</a:t>
            </a:r>
          </a:p>
          <a:p>
            <a:pPr fontAlgn="auto">
              <a:spcBef>
                <a:spcPts val="0"/>
              </a:spcBef>
              <a:spcAft>
                <a:spcPts val="0"/>
              </a:spcAft>
              <a:defRPr/>
            </a:pPr>
            <a:r>
              <a:rPr lang="en-US" sz="1400" b="1" dirty="0">
                <a:latin typeface="+mn-lt"/>
              </a:rPr>
              <a:t>Employee’s role in fall plan </a:t>
            </a:r>
          </a:p>
          <a:p>
            <a:pPr fontAlgn="auto">
              <a:spcBef>
                <a:spcPts val="0"/>
              </a:spcBef>
              <a:spcAft>
                <a:spcPts val="0"/>
              </a:spcAft>
              <a:defRPr/>
            </a:pPr>
            <a:r>
              <a:rPr lang="en-US" sz="1400" b="1" dirty="0">
                <a:latin typeface="+mn-lt"/>
              </a:rPr>
              <a:t>Practice Rescue Drills</a:t>
            </a:r>
          </a:p>
          <a:p>
            <a:pPr fontAlgn="auto">
              <a:spcBef>
                <a:spcPts val="0"/>
              </a:spcBef>
              <a:spcAft>
                <a:spcPts val="0"/>
              </a:spcAft>
              <a:defRPr/>
            </a:pPr>
            <a:r>
              <a:rPr lang="en-US" sz="1400" b="1" dirty="0">
                <a:latin typeface="+mn-lt"/>
              </a:rPr>
              <a:t>Safety &amp; Health Bulletins </a:t>
            </a:r>
          </a:p>
        </p:txBody>
      </p:sp>
      <p:sp>
        <p:nvSpPr>
          <p:cNvPr id="175" name="Rectangle 174"/>
          <p:cNvSpPr/>
          <p:nvPr/>
        </p:nvSpPr>
        <p:spPr>
          <a:xfrm>
            <a:off x="5715000" y="4343400"/>
            <a:ext cx="990600" cy="838200"/>
          </a:xfrm>
          <a:prstGeom prst="rect">
            <a:avLst/>
          </a:prstGeom>
          <a:solidFill>
            <a:srgbClr val="FFFF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Test Runs</a:t>
            </a:r>
          </a:p>
          <a:p>
            <a:pPr algn="ctr" fontAlgn="auto">
              <a:spcBef>
                <a:spcPts val="0"/>
              </a:spcBef>
              <a:spcAft>
                <a:spcPts val="0"/>
              </a:spcAft>
              <a:defRPr/>
            </a:pPr>
            <a:r>
              <a:rPr lang="en-US" sz="1200" b="1" dirty="0">
                <a:solidFill>
                  <a:schemeClr val="tx1"/>
                </a:solidFill>
              </a:rPr>
              <a:t>Competent </a:t>
            </a:r>
          </a:p>
          <a:p>
            <a:pPr algn="ctr" fontAlgn="auto">
              <a:spcBef>
                <a:spcPts val="0"/>
              </a:spcBef>
              <a:spcAft>
                <a:spcPts val="0"/>
              </a:spcAft>
              <a:defRPr/>
            </a:pPr>
            <a:r>
              <a:rPr lang="en-US" sz="1200" b="1" dirty="0">
                <a:solidFill>
                  <a:schemeClr val="tx1"/>
                </a:solidFill>
              </a:rPr>
              <a:t>Person</a:t>
            </a:r>
          </a:p>
          <a:p>
            <a:pPr algn="ctr" fontAlgn="auto">
              <a:spcBef>
                <a:spcPts val="0"/>
              </a:spcBef>
              <a:spcAft>
                <a:spcPts val="0"/>
              </a:spcAft>
              <a:defRPr/>
            </a:pPr>
            <a:r>
              <a:rPr lang="en-US" sz="1200" b="1" dirty="0">
                <a:solidFill>
                  <a:schemeClr val="tx1"/>
                </a:solidFill>
              </a:rPr>
              <a:t>Review </a:t>
            </a:r>
          </a:p>
        </p:txBody>
      </p:sp>
      <p:sp>
        <p:nvSpPr>
          <p:cNvPr id="65" name="Rounded Rectangle 64"/>
          <p:cNvSpPr/>
          <p:nvPr/>
        </p:nvSpPr>
        <p:spPr>
          <a:xfrm>
            <a:off x="76200" y="76200"/>
            <a:ext cx="4953000" cy="1828800"/>
          </a:xfrm>
          <a:prstGeom prst="roundRect">
            <a:avLst/>
          </a:prstGeom>
          <a:solidFill>
            <a:srgbClr val="FFFFC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nvGrpSpPr>
          <p:cNvPr id="2" name="Group 73"/>
          <p:cNvGrpSpPr>
            <a:grpSpLocks/>
          </p:cNvGrpSpPr>
          <p:nvPr/>
        </p:nvGrpSpPr>
        <p:grpSpPr bwMode="auto">
          <a:xfrm>
            <a:off x="7239000" y="914400"/>
            <a:ext cx="1676400" cy="457200"/>
            <a:chOff x="6506035" y="914400"/>
            <a:chExt cx="1676400" cy="457200"/>
          </a:xfrm>
        </p:grpSpPr>
        <p:sp>
          <p:nvSpPr>
            <p:cNvPr id="66" name="Rounded Rectangle 65"/>
            <p:cNvSpPr/>
            <p:nvPr/>
          </p:nvSpPr>
          <p:spPr>
            <a:xfrm>
              <a:off x="6810835" y="990600"/>
              <a:ext cx="1066800" cy="3810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4" name="Title 1"/>
            <p:cNvSpPr txBox="1">
              <a:spLocks/>
            </p:cNvSpPr>
            <p:nvPr/>
          </p:nvSpPr>
          <p:spPr>
            <a:xfrm>
              <a:off x="6506035" y="914400"/>
              <a:ext cx="1676400" cy="457200"/>
            </a:xfrm>
            <a:prstGeom prst="rect">
              <a:avLst/>
            </a:prstGeom>
          </p:spPr>
          <p:txBody>
            <a:bodyPr anchor="ctr"/>
            <a:lstStyle/>
            <a:p>
              <a:pPr algn="ctr" fontAlgn="auto">
                <a:spcBef>
                  <a:spcPts val="0"/>
                </a:spcBef>
                <a:spcAft>
                  <a:spcPts val="0"/>
                </a:spcAft>
                <a:defRPr/>
              </a:pPr>
              <a:r>
                <a:rPr lang="en-US" sz="2400" b="1" dirty="0">
                  <a:latin typeface="+mj-lt"/>
                  <a:ea typeface="+mj-ea"/>
                  <a:cs typeface="+mj-cs"/>
                </a:rPr>
                <a:t>Assess</a:t>
              </a:r>
            </a:p>
          </p:txBody>
        </p:sp>
      </p:grpSp>
      <p:grpSp>
        <p:nvGrpSpPr>
          <p:cNvPr id="3" name="Group 74"/>
          <p:cNvGrpSpPr>
            <a:grpSpLocks/>
          </p:cNvGrpSpPr>
          <p:nvPr/>
        </p:nvGrpSpPr>
        <p:grpSpPr bwMode="auto">
          <a:xfrm>
            <a:off x="7391400" y="2362200"/>
            <a:ext cx="1447800" cy="381000"/>
            <a:chOff x="6582235" y="2362200"/>
            <a:chExt cx="1524000" cy="381000"/>
          </a:xfrm>
        </p:grpSpPr>
        <p:sp>
          <p:nvSpPr>
            <p:cNvPr id="68" name="Rounded Rectangle 67"/>
            <p:cNvSpPr/>
            <p:nvPr/>
          </p:nvSpPr>
          <p:spPr>
            <a:xfrm>
              <a:off x="6734301" y="2362200"/>
              <a:ext cx="1219868" cy="3810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 name="Title 1"/>
            <p:cNvSpPr txBox="1">
              <a:spLocks/>
            </p:cNvSpPr>
            <p:nvPr/>
          </p:nvSpPr>
          <p:spPr>
            <a:xfrm>
              <a:off x="6582235" y="2362200"/>
              <a:ext cx="1524000" cy="381000"/>
            </a:xfrm>
            <a:prstGeom prst="rect">
              <a:avLst/>
            </a:prstGeom>
          </p:spPr>
          <p:txBody>
            <a:bodyPr anchor="ctr"/>
            <a:lstStyle/>
            <a:p>
              <a:pPr algn="ctr" fontAlgn="auto">
                <a:spcBef>
                  <a:spcPts val="0"/>
                </a:spcBef>
                <a:spcAft>
                  <a:spcPts val="0"/>
                </a:spcAft>
                <a:defRPr/>
              </a:pPr>
              <a:r>
                <a:rPr lang="en-US" sz="2400" b="1" dirty="0">
                  <a:latin typeface="+mj-lt"/>
                  <a:ea typeface="+mj-ea"/>
                  <a:cs typeface="+mj-cs"/>
                </a:rPr>
                <a:t>Control</a:t>
              </a:r>
            </a:p>
          </p:txBody>
        </p:sp>
      </p:grpSp>
      <p:grpSp>
        <p:nvGrpSpPr>
          <p:cNvPr id="5" name="Group 75"/>
          <p:cNvGrpSpPr>
            <a:grpSpLocks/>
          </p:cNvGrpSpPr>
          <p:nvPr/>
        </p:nvGrpSpPr>
        <p:grpSpPr bwMode="auto">
          <a:xfrm>
            <a:off x="7543800" y="3962400"/>
            <a:ext cx="1066800" cy="304800"/>
            <a:chOff x="6647549" y="3886200"/>
            <a:chExt cx="1219200" cy="457200"/>
          </a:xfrm>
        </p:grpSpPr>
        <p:sp>
          <p:nvSpPr>
            <p:cNvPr id="71" name="Rounded Rectangle 70"/>
            <p:cNvSpPr/>
            <p:nvPr/>
          </p:nvSpPr>
          <p:spPr>
            <a:xfrm>
              <a:off x="6821720" y="3886200"/>
              <a:ext cx="914400" cy="4572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 name="Title 1"/>
            <p:cNvSpPr txBox="1">
              <a:spLocks/>
            </p:cNvSpPr>
            <p:nvPr/>
          </p:nvSpPr>
          <p:spPr>
            <a:xfrm>
              <a:off x="6647549" y="3886200"/>
              <a:ext cx="1219200" cy="457200"/>
            </a:xfrm>
            <a:prstGeom prst="rect">
              <a:avLst/>
            </a:prstGeom>
          </p:spPr>
          <p:txBody>
            <a:bodyPr anchor="ctr"/>
            <a:lstStyle/>
            <a:p>
              <a:pPr algn="ctr" fontAlgn="auto">
                <a:spcBef>
                  <a:spcPts val="0"/>
                </a:spcBef>
                <a:spcAft>
                  <a:spcPts val="0"/>
                </a:spcAft>
                <a:defRPr/>
              </a:pPr>
              <a:r>
                <a:rPr lang="en-US" sz="2000" b="1" dirty="0">
                  <a:latin typeface="+mj-lt"/>
                  <a:ea typeface="+mj-ea"/>
                  <a:cs typeface="+mj-cs"/>
                </a:rPr>
                <a:t>Train</a:t>
              </a:r>
            </a:p>
          </p:txBody>
        </p:sp>
      </p:grpSp>
      <p:grpSp>
        <p:nvGrpSpPr>
          <p:cNvPr id="10" name="Group 80"/>
          <p:cNvGrpSpPr>
            <a:grpSpLocks/>
          </p:cNvGrpSpPr>
          <p:nvPr/>
        </p:nvGrpSpPr>
        <p:grpSpPr bwMode="auto">
          <a:xfrm>
            <a:off x="7086600" y="4267200"/>
            <a:ext cx="1981200" cy="609600"/>
            <a:chOff x="6210410" y="4419600"/>
            <a:chExt cx="2368826" cy="609600"/>
          </a:xfrm>
        </p:grpSpPr>
        <p:sp>
          <p:nvSpPr>
            <p:cNvPr id="72" name="Rounded Rectangle 71"/>
            <p:cNvSpPr/>
            <p:nvPr/>
          </p:nvSpPr>
          <p:spPr>
            <a:xfrm>
              <a:off x="6574845" y="4572000"/>
              <a:ext cx="1639956" cy="3810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Title 1"/>
            <p:cNvSpPr txBox="1">
              <a:spLocks/>
            </p:cNvSpPr>
            <p:nvPr/>
          </p:nvSpPr>
          <p:spPr>
            <a:xfrm>
              <a:off x="6210410" y="4419600"/>
              <a:ext cx="2368826" cy="609600"/>
            </a:xfrm>
            <a:prstGeom prst="rect">
              <a:avLst/>
            </a:prstGeom>
          </p:spPr>
          <p:txBody>
            <a:bodyPr anchor="ctr">
              <a:normAutofit/>
            </a:bodyPr>
            <a:lstStyle/>
            <a:p>
              <a:pPr algn="ctr" fontAlgn="auto">
                <a:spcBef>
                  <a:spcPts val="0"/>
                </a:spcBef>
                <a:spcAft>
                  <a:spcPts val="0"/>
                </a:spcAft>
                <a:defRPr/>
              </a:pPr>
              <a:r>
                <a:rPr lang="en-US" sz="2000" b="1" dirty="0">
                  <a:latin typeface="+mj-lt"/>
                  <a:ea typeface="+mj-ea"/>
                  <a:cs typeface="+mj-cs"/>
                </a:rPr>
                <a:t>Implement</a:t>
              </a:r>
            </a:p>
          </p:txBody>
        </p:sp>
      </p:grpSp>
      <p:grpSp>
        <p:nvGrpSpPr>
          <p:cNvPr id="11" name="Group 78"/>
          <p:cNvGrpSpPr>
            <a:grpSpLocks/>
          </p:cNvGrpSpPr>
          <p:nvPr/>
        </p:nvGrpSpPr>
        <p:grpSpPr bwMode="auto">
          <a:xfrm>
            <a:off x="7315200" y="5486400"/>
            <a:ext cx="1571625" cy="457200"/>
            <a:chOff x="6375671" y="5867400"/>
            <a:chExt cx="1754188" cy="457200"/>
          </a:xfrm>
        </p:grpSpPr>
        <p:sp>
          <p:nvSpPr>
            <p:cNvPr id="73" name="Rounded Rectangle 72"/>
            <p:cNvSpPr/>
            <p:nvPr/>
          </p:nvSpPr>
          <p:spPr>
            <a:xfrm>
              <a:off x="6632598" y="5943600"/>
              <a:ext cx="1188949" cy="304800"/>
            </a:xfrm>
            <a:prstGeom prst="roundRect">
              <a:avLst/>
            </a:prstGeom>
            <a:solidFill>
              <a:schemeClr val="accent1">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9" name="Title 1"/>
            <p:cNvSpPr txBox="1">
              <a:spLocks/>
            </p:cNvSpPr>
            <p:nvPr/>
          </p:nvSpPr>
          <p:spPr>
            <a:xfrm>
              <a:off x="6375671" y="5867400"/>
              <a:ext cx="1754188" cy="457200"/>
            </a:xfrm>
            <a:prstGeom prst="rect">
              <a:avLst/>
            </a:prstGeom>
          </p:spPr>
          <p:txBody>
            <a:bodyPr anchor="ctr"/>
            <a:lstStyle/>
            <a:p>
              <a:pPr algn="ctr" fontAlgn="auto">
                <a:spcBef>
                  <a:spcPts val="0"/>
                </a:spcBef>
                <a:spcAft>
                  <a:spcPts val="0"/>
                </a:spcAft>
                <a:defRPr/>
              </a:pPr>
              <a:r>
                <a:rPr lang="en-US" sz="2000" b="1" dirty="0">
                  <a:latin typeface="+mj-lt"/>
                  <a:ea typeface="+mj-ea"/>
                  <a:cs typeface="+mj-cs"/>
                </a:rPr>
                <a:t>Monitor</a:t>
              </a:r>
            </a:p>
          </p:txBody>
        </p:sp>
      </p:grpSp>
      <p:sp>
        <p:nvSpPr>
          <p:cNvPr id="22" name="Down Arrow 21"/>
          <p:cNvSpPr/>
          <p:nvPr/>
        </p:nvSpPr>
        <p:spPr>
          <a:xfrm rot="14339055">
            <a:off x="8594725" y="61055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27" name="Down Arrow 26"/>
          <p:cNvSpPr/>
          <p:nvPr/>
        </p:nvSpPr>
        <p:spPr>
          <a:xfrm rot="10800000">
            <a:off x="8829675" y="5181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42" name="Down Arrow 41"/>
          <p:cNvSpPr/>
          <p:nvPr/>
        </p:nvSpPr>
        <p:spPr>
          <a:xfrm rot="9533911">
            <a:off x="8780463" y="496888"/>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43" name="Down Arrow 42"/>
          <p:cNvSpPr/>
          <p:nvPr/>
        </p:nvSpPr>
        <p:spPr>
          <a:xfrm rot="7351671">
            <a:off x="8596313" y="23971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44" name="Down Arrow 43"/>
          <p:cNvSpPr/>
          <p:nvPr/>
        </p:nvSpPr>
        <p:spPr>
          <a:xfrm rot="3740156">
            <a:off x="8286750" y="22225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0" name="Down Arrow 49"/>
          <p:cNvSpPr/>
          <p:nvPr/>
        </p:nvSpPr>
        <p:spPr>
          <a:xfrm rot="10479702">
            <a:off x="8829675" y="86836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1" name="Down Arrow 50"/>
          <p:cNvSpPr/>
          <p:nvPr/>
        </p:nvSpPr>
        <p:spPr>
          <a:xfrm rot="10800000">
            <a:off x="8829675" y="4724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2" name="Down Arrow 51"/>
          <p:cNvSpPr/>
          <p:nvPr/>
        </p:nvSpPr>
        <p:spPr>
          <a:xfrm rot="10800000">
            <a:off x="8829675" y="42672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3" name="Down Arrow 52"/>
          <p:cNvSpPr/>
          <p:nvPr/>
        </p:nvSpPr>
        <p:spPr>
          <a:xfrm rot="10800000">
            <a:off x="8829675" y="38100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4" name="Down Arrow 53"/>
          <p:cNvSpPr/>
          <p:nvPr/>
        </p:nvSpPr>
        <p:spPr>
          <a:xfrm rot="10800000">
            <a:off x="8829675" y="33528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5" name="Down Arrow 54"/>
          <p:cNvSpPr/>
          <p:nvPr/>
        </p:nvSpPr>
        <p:spPr>
          <a:xfrm rot="10800000">
            <a:off x="8829675" y="2895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6" name="Down Arrow 55"/>
          <p:cNvSpPr/>
          <p:nvPr/>
        </p:nvSpPr>
        <p:spPr>
          <a:xfrm rot="10800000">
            <a:off x="8829675" y="2438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7" name="Down Arrow 56"/>
          <p:cNvSpPr/>
          <p:nvPr/>
        </p:nvSpPr>
        <p:spPr>
          <a:xfrm rot="10800000">
            <a:off x="8829675" y="2057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58" name="Down Arrow 57"/>
          <p:cNvSpPr/>
          <p:nvPr/>
        </p:nvSpPr>
        <p:spPr>
          <a:xfrm rot="10800000">
            <a:off x="8829675" y="12192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60" name="Rectangle 59"/>
          <p:cNvSpPr/>
          <p:nvPr/>
        </p:nvSpPr>
        <p:spPr>
          <a:xfrm>
            <a:off x="152400" y="152400"/>
            <a:ext cx="4953000" cy="1754326"/>
          </a:xfrm>
          <a:prstGeom prst="rect">
            <a:avLst/>
          </a:prstGeom>
          <a:noFill/>
          <a:ln w="38100">
            <a:noFill/>
          </a:ln>
        </p:spPr>
        <p:txBody>
          <a:bodyPr numCol="2">
            <a:spAutoFit/>
          </a:bodyPr>
          <a:lstStyle/>
          <a:p>
            <a:pPr fontAlgn="auto">
              <a:spcBef>
                <a:spcPts val="0"/>
              </a:spcBef>
              <a:spcAft>
                <a:spcPts val="0"/>
              </a:spcAft>
              <a:defRPr/>
            </a:pPr>
            <a:r>
              <a:rPr lang="en-US" sz="1200" b="1" dirty="0">
                <a:cs typeface="Arial" pitchFamily="34" charset="0"/>
              </a:rPr>
              <a:t>Are there any risks of falls on our jobsites?</a:t>
            </a:r>
          </a:p>
          <a:p>
            <a:pPr fontAlgn="auto">
              <a:spcBef>
                <a:spcPts val="0"/>
              </a:spcBef>
              <a:spcAft>
                <a:spcPts val="0"/>
              </a:spcAft>
              <a:defRPr/>
            </a:pPr>
            <a:r>
              <a:rPr lang="en-US" sz="1200" b="1" dirty="0">
                <a:cs typeface="Arial" pitchFamily="34" charset="0"/>
              </a:rPr>
              <a:t>Have there been any fall related accidents or citations? </a:t>
            </a:r>
          </a:p>
          <a:p>
            <a:pPr fontAlgn="auto">
              <a:spcBef>
                <a:spcPts val="0"/>
              </a:spcBef>
              <a:spcAft>
                <a:spcPts val="0"/>
              </a:spcAft>
              <a:defRPr/>
            </a:pPr>
            <a:r>
              <a:rPr lang="en-US" sz="1200" b="1" dirty="0">
                <a:cs typeface="Arial" pitchFamily="34" charset="0"/>
              </a:rPr>
              <a:t>Does the company have a Fall Protection Program that fits the tasks employees regularly  perform? </a:t>
            </a:r>
          </a:p>
          <a:p>
            <a:pPr fontAlgn="auto">
              <a:spcBef>
                <a:spcPts val="0"/>
              </a:spcBef>
              <a:spcAft>
                <a:spcPts val="0"/>
              </a:spcAft>
              <a:defRPr/>
            </a:pPr>
            <a:r>
              <a:rPr lang="en-US" sz="1200" b="1" dirty="0">
                <a:cs typeface="Arial" pitchFamily="34" charset="0"/>
              </a:rPr>
              <a:t>What Equipment does the company use?</a:t>
            </a:r>
          </a:p>
          <a:p>
            <a:pPr fontAlgn="auto">
              <a:spcBef>
                <a:spcPts val="0"/>
              </a:spcBef>
              <a:spcAft>
                <a:spcPts val="0"/>
              </a:spcAft>
              <a:defRPr/>
            </a:pPr>
            <a:r>
              <a:rPr lang="en-US" sz="1200" b="1" dirty="0">
                <a:cs typeface="Arial" pitchFamily="34" charset="0"/>
              </a:rPr>
              <a:t>What do other companies do to protect workers from falls.</a:t>
            </a:r>
          </a:p>
          <a:p>
            <a:pPr fontAlgn="auto">
              <a:spcBef>
                <a:spcPts val="0"/>
              </a:spcBef>
              <a:spcAft>
                <a:spcPts val="0"/>
              </a:spcAft>
              <a:defRPr/>
            </a:pPr>
            <a:r>
              <a:rPr lang="en-US" sz="1200" b="1" dirty="0">
                <a:cs typeface="Arial" pitchFamily="34" charset="0"/>
              </a:rPr>
              <a:t>Is our workforce trained and do they follow their training in the field?</a:t>
            </a:r>
          </a:p>
          <a:p>
            <a:pPr fontAlgn="auto">
              <a:spcBef>
                <a:spcPts val="0"/>
              </a:spcBef>
              <a:spcAft>
                <a:spcPts val="0"/>
              </a:spcAft>
              <a:defRPr/>
            </a:pPr>
            <a:r>
              <a:rPr lang="en-US" sz="1200" b="1" dirty="0">
                <a:cs typeface="Arial" pitchFamily="34" charset="0"/>
              </a:rPr>
              <a:t>What are the attitudes and aptitudes of employees?</a:t>
            </a:r>
          </a:p>
        </p:txBody>
      </p:sp>
      <p:sp>
        <p:nvSpPr>
          <p:cNvPr id="67" name="Rounded Rectangle 66"/>
          <p:cNvSpPr/>
          <p:nvPr/>
        </p:nvSpPr>
        <p:spPr>
          <a:xfrm>
            <a:off x="76200" y="2057400"/>
            <a:ext cx="4953000" cy="1676400"/>
          </a:xfrm>
          <a:prstGeom prst="roundRect">
            <a:avLst/>
          </a:prstGeom>
          <a:solidFill>
            <a:srgbClr val="FFFFC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69" name="Rectangle 68"/>
          <p:cNvSpPr/>
          <p:nvPr/>
        </p:nvSpPr>
        <p:spPr>
          <a:xfrm>
            <a:off x="152400" y="2208074"/>
            <a:ext cx="4876800" cy="1373326"/>
          </a:xfrm>
          <a:prstGeom prst="rect">
            <a:avLst/>
          </a:prstGeom>
          <a:noFill/>
          <a:ln w="38100">
            <a:noFill/>
          </a:ln>
        </p:spPr>
        <p:txBody>
          <a:bodyPr numCol="2">
            <a:spAutoFit/>
          </a:bodyPr>
          <a:lstStyle/>
          <a:p>
            <a:pPr fontAlgn="auto">
              <a:spcBef>
                <a:spcPts val="0"/>
              </a:spcBef>
              <a:spcAft>
                <a:spcPts val="0"/>
              </a:spcAft>
              <a:defRPr/>
            </a:pPr>
            <a:r>
              <a:rPr lang="en-US" sz="1200" b="1" dirty="0">
                <a:cs typeface="Arial" pitchFamily="34" charset="0"/>
              </a:rPr>
              <a:t>Can we eliminate fall hazards </a:t>
            </a:r>
          </a:p>
          <a:p>
            <a:pPr fontAlgn="auto">
              <a:spcBef>
                <a:spcPts val="0"/>
              </a:spcBef>
              <a:spcAft>
                <a:spcPts val="0"/>
              </a:spcAft>
              <a:defRPr/>
            </a:pPr>
            <a:r>
              <a:rPr lang="en-US" sz="1200" b="1" dirty="0">
                <a:cs typeface="Arial" pitchFamily="34" charset="0"/>
              </a:rPr>
              <a:t>by prefabrication or substitution?</a:t>
            </a:r>
          </a:p>
          <a:p>
            <a:pPr fontAlgn="auto">
              <a:spcBef>
                <a:spcPts val="0"/>
              </a:spcBef>
              <a:spcAft>
                <a:spcPts val="0"/>
              </a:spcAft>
              <a:defRPr/>
            </a:pPr>
            <a:r>
              <a:rPr lang="en-US" sz="1200" b="1" dirty="0">
                <a:cs typeface="Arial" pitchFamily="34" charset="0"/>
              </a:rPr>
              <a:t>Fall Protection Equipment </a:t>
            </a:r>
          </a:p>
          <a:p>
            <a:pPr fontAlgn="auto">
              <a:spcBef>
                <a:spcPts val="0"/>
              </a:spcBef>
              <a:spcAft>
                <a:spcPts val="0"/>
              </a:spcAft>
              <a:defRPr/>
            </a:pPr>
            <a:r>
              <a:rPr lang="en-US" sz="1200" b="1" dirty="0">
                <a:cs typeface="Arial" pitchFamily="34" charset="0"/>
              </a:rPr>
              <a:t>Job specific Subpart M training </a:t>
            </a:r>
          </a:p>
          <a:p>
            <a:pPr fontAlgn="auto">
              <a:spcBef>
                <a:spcPts val="0"/>
              </a:spcBef>
              <a:spcAft>
                <a:spcPts val="0"/>
              </a:spcAft>
              <a:defRPr/>
            </a:pPr>
            <a:r>
              <a:rPr lang="en-US" sz="1200" b="1" dirty="0">
                <a:cs typeface="Arial" pitchFamily="34" charset="0"/>
              </a:rPr>
              <a:t>Write Fall Program</a:t>
            </a:r>
          </a:p>
          <a:p>
            <a:pPr fontAlgn="auto">
              <a:spcBef>
                <a:spcPts val="0"/>
              </a:spcBef>
              <a:spcAft>
                <a:spcPts val="0"/>
              </a:spcAft>
              <a:defRPr/>
            </a:pPr>
            <a:r>
              <a:rPr lang="en-US" sz="1200" b="1" dirty="0">
                <a:cs typeface="Arial" pitchFamily="34" charset="0"/>
              </a:rPr>
              <a:t>Create Fall Protection Field  Checklists, Form, templates. </a:t>
            </a:r>
          </a:p>
          <a:p>
            <a:pPr fontAlgn="auto">
              <a:spcBef>
                <a:spcPts val="0"/>
              </a:spcBef>
              <a:spcAft>
                <a:spcPts val="0"/>
              </a:spcAft>
              <a:defRPr/>
            </a:pPr>
            <a:r>
              <a:rPr lang="en-US" sz="1200" b="1" dirty="0">
                <a:cs typeface="Arial" pitchFamily="34" charset="0"/>
              </a:rPr>
              <a:t>Rescue Equipment </a:t>
            </a:r>
          </a:p>
          <a:p>
            <a:pPr fontAlgn="auto">
              <a:spcBef>
                <a:spcPts val="0"/>
              </a:spcBef>
              <a:spcAft>
                <a:spcPts val="0"/>
              </a:spcAft>
              <a:defRPr/>
            </a:pPr>
            <a:r>
              <a:rPr lang="en-US" sz="1200" b="1" dirty="0">
                <a:cs typeface="Arial" pitchFamily="34" charset="0"/>
              </a:rPr>
              <a:t>Write recordkeeping harness inspection logs, safe work plan templates and pre-task surveys. </a:t>
            </a:r>
          </a:p>
          <a:p>
            <a:pPr fontAlgn="auto">
              <a:spcBef>
                <a:spcPts val="0"/>
              </a:spcBef>
              <a:spcAft>
                <a:spcPts val="0"/>
              </a:spcAft>
              <a:defRPr/>
            </a:pPr>
            <a:r>
              <a:rPr lang="en-US" sz="1200" b="1" dirty="0">
                <a:cs typeface="Arial" pitchFamily="34" charset="0"/>
              </a:rPr>
              <a:t>Designate Competent Persons organization structure. </a:t>
            </a:r>
          </a:p>
        </p:txBody>
      </p:sp>
      <p:sp>
        <p:nvSpPr>
          <p:cNvPr id="95" name="Down Arrow 94"/>
          <p:cNvSpPr/>
          <p:nvPr/>
        </p:nvSpPr>
        <p:spPr>
          <a:xfrm rot="5400000">
            <a:off x="69723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8" name="Down Arrow 97"/>
          <p:cNvSpPr/>
          <p:nvPr/>
        </p:nvSpPr>
        <p:spPr>
          <a:xfrm>
            <a:off x="8001000" y="6858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0" name="Down Arrow 109"/>
          <p:cNvSpPr/>
          <p:nvPr/>
        </p:nvSpPr>
        <p:spPr>
          <a:xfrm rot="17836860">
            <a:off x="7680325" y="153035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1" name="Down Arrow 110"/>
          <p:cNvSpPr/>
          <p:nvPr/>
        </p:nvSpPr>
        <p:spPr>
          <a:xfrm rot="19030235">
            <a:off x="7905750" y="173196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5" name="Rounded Rectangle 114"/>
          <p:cNvSpPr/>
          <p:nvPr/>
        </p:nvSpPr>
        <p:spPr>
          <a:xfrm>
            <a:off x="76200" y="5181600"/>
            <a:ext cx="4953000" cy="1447800"/>
          </a:xfrm>
          <a:prstGeom prst="roundRect">
            <a:avLst/>
          </a:prstGeom>
          <a:solidFill>
            <a:srgbClr val="FFFFC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16" name="Rectangle 115"/>
          <p:cNvSpPr/>
          <p:nvPr/>
        </p:nvSpPr>
        <p:spPr>
          <a:xfrm>
            <a:off x="152400" y="5194518"/>
            <a:ext cx="4724400" cy="1384995"/>
          </a:xfrm>
          <a:prstGeom prst="rect">
            <a:avLst/>
          </a:prstGeom>
          <a:noFill/>
          <a:ln w="38100">
            <a:noFill/>
          </a:ln>
        </p:spPr>
        <p:txBody>
          <a:bodyPr numCol="2">
            <a:spAutoFit/>
          </a:bodyPr>
          <a:lstStyle/>
          <a:p>
            <a:pPr fontAlgn="auto">
              <a:spcBef>
                <a:spcPts val="0"/>
              </a:spcBef>
              <a:spcAft>
                <a:spcPts val="0"/>
              </a:spcAft>
              <a:defRPr/>
            </a:pPr>
            <a:r>
              <a:rPr lang="en-US" sz="1400" b="1" dirty="0">
                <a:latin typeface="+mn-lt"/>
              </a:rPr>
              <a:t>Perform frequent and regular inspections of sites.</a:t>
            </a:r>
          </a:p>
          <a:p>
            <a:pPr fontAlgn="auto">
              <a:spcBef>
                <a:spcPts val="0"/>
              </a:spcBef>
              <a:spcAft>
                <a:spcPts val="0"/>
              </a:spcAft>
              <a:defRPr/>
            </a:pPr>
            <a:r>
              <a:rPr lang="en-US" sz="1400" b="1" dirty="0">
                <a:latin typeface="+mn-lt"/>
              </a:rPr>
              <a:t>Review Competent Person daily pre-task inspections of fall protection controls.</a:t>
            </a:r>
          </a:p>
          <a:p>
            <a:pPr fontAlgn="auto">
              <a:spcBef>
                <a:spcPts val="0"/>
              </a:spcBef>
              <a:spcAft>
                <a:spcPts val="0"/>
              </a:spcAft>
              <a:defRPr/>
            </a:pPr>
            <a:r>
              <a:rPr lang="en-US" sz="1400" b="1" dirty="0">
                <a:latin typeface="+mn-lt"/>
              </a:rPr>
              <a:t>Frequent communications with fall protection competent persons. </a:t>
            </a:r>
          </a:p>
          <a:p>
            <a:pPr fontAlgn="auto">
              <a:spcBef>
                <a:spcPts val="0"/>
              </a:spcBef>
              <a:spcAft>
                <a:spcPts val="0"/>
              </a:spcAft>
              <a:defRPr/>
            </a:pPr>
            <a:r>
              <a:rPr lang="en-US" sz="1400" b="1" dirty="0">
                <a:latin typeface="+mn-lt"/>
              </a:rPr>
              <a:t>End of week employee fall protection debriefings</a:t>
            </a:r>
          </a:p>
          <a:p>
            <a:pPr fontAlgn="auto">
              <a:spcBef>
                <a:spcPts val="0"/>
              </a:spcBef>
              <a:spcAft>
                <a:spcPts val="0"/>
              </a:spcAft>
              <a:defRPr/>
            </a:pPr>
            <a:r>
              <a:rPr lang="en-US" sz="1400" b="1" dirty="0">
                <a:latin typeface="+mn-lt"/>
              </a:rPr>
              <a:t>Accident or incident investigations  </a:t>
            </a:r>
          </a:p>
        </p:txBody>
      </p:sp>
      <p:sp>
        <p:nvSpPr>
          <p:cNvPr id="121" name="Down Arrow 120"/>
          <p:cNvSpPr/>
          <p:nvPr/>
        </p:nvSpPr>
        <p:spPr>
          <a:xfrm rot="10800000">
            <a:off x="8839200" y="1676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0" name="Down Arrow 129"/>
          <p:cNvSpPr/>
          <p:nvPr/>
        </p:nvSpPr>
        <p:spPr>
          <a:xfrm rot="16200000">
            <a:off x="82677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3" name="Down Arrow 132"/>
          <p:cNvSpPr/>
          <p:nvPr/>
        </p:nvSpPr>
        <p:spPr>
          <a:xfrm rot="11893586">
            <a:off x="8812213" y="5849938"/>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8" name="Down Arrow 137"/>
          <p:cNvSpPr/>
          <p:nvPr/>
        </p:nvSpPr>
        <p:spPr>
          <a:xfrm rot="1830103">
            <a:off x="8054975" y="4032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76" name="Down Arrow 75"/>
          <p:cNvSpPr/>
          <p:nvPr/>
        </p:nvSpPr>
        <p:spPr>
          <a:xfrm rot="10800000">
            <a:off x="8839200" y="5562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78" name="Down Arrow 77"/>
          <p:cNvSpPr/>
          <p:nvPr/>
        </p:nvSpPr>
        <p:spPr>
          <a:xfrm rot="5400000">
            <a:off x="6667500" y="266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79" name="Down Arrow 78"/>
          <p:cNvSpPr/>
          <p:nvPr/>
        </p:nvSpPr>
        <p:spPr>
          <a:xfrm rot="5400000">
            <a:off x="63627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0" name="Down Arrow 79"/>
          <p:cNvSpPr/>
          <p:nvPr/>
        </p:nvSpPr>
        <p:spPr>
          <a:xfrm rot="5400000">
            <a:off x="60579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1" name="Down Arrow 80"/>
          <p:cNvSpPr/>
          <p:nvPr/>
        </p:nvSpPr>
        <p:spPr>
          <a:xfrm rot="5400000">
            <a:off x="57531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2" name="Down Arrow 81"/>
          <p:cNvSpPr/>
          <p:nvPr/>
        </p:nvSpPr>
        <p:spPr>
          <a:xfrm rot="5400000">
            <a:off x="54483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4" name="Down Arrow 83"/>
          <p:cNvSpPr/>
          <p:nvPr/>
        </p:nvSpPr>
        <p:spPr>
          <a:xfrm rot="7258932">
            <a:off x="7559675" y="44767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5" name="Down Arrow 84"/>
          <p:cNvSpPr/>
          <p:nvPr/>
        </p:nvSpPr>
        <p:spPr>
          <a:xfrm rot="6313312">
            <a:off x="7261225" y="31591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6" name="Down Arrow 85"/>
          <p:cNvSpPr/>
          <p:nvPr/>
        </p:nvSpPr>
        <p:spPr>
          <a:xfrm rot="10800000">
            <a:off x="7696200" y="6858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89" name="Down Arrow 88"/>
          <p:cNvSpPr/>
          <p:nvPr/>
        </p:nvSpPr>
        <p:spPr>
          <a:xfrm rot="5400000">
            <a:off x="5143500" y="288925"/>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0" name="Down Arrow 89"/>
          <p:cNvSpPr/>
          <p:nvPr/>
        </p:nvSpPr>
        <p:spPr>
          <a:xfrm rot="16200000">
            <a:off x="52197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1" name="Down Arrow 90"/>
          <p:cNvSpPr/>
          <p:nvPr/>
        </p:nvSpPr>
        <p:spPr>
          <a:xfrm rot="16200000">
            <a:off x="55245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2" name="Down Arrow 91"/>
          <p:cNvSpPr/>
          <p:nvPr/>
        </p:nvSpPr>
        <p:spPr>
          <a:xfrm rot="16200000">
            <a:off x="58293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93" name="Down Arrow 92"/>
          <p:cNvSpPr/>
          <p:nvPr/>
        </p:nvSpPr>
        <p:spPr>
          <a:xfrm rot="16200000">
            <a:off x="61341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02" name="Down Arrow 101"/>
          <p:cNvSpPr/>
          <p:nvPr/>
        </p:nvSpPr>
        <p:spPr>
          <a:xfrm rot="16200000">
            <a:off x="64389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05" name="Down Arrow 104"/>
          <p:cNvSpPr/>
          <p:nvPr/>
        </p:nvSpPr>
        <p:spPr>
          <a:xfrm rot="16200000">
            <a:off x="67437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2" name="Down Arrow 111"/>
          <p:cNvSpPr/>
          <p:nvPr/>
        </p:nvSpPr>
        <p:spPr>
          <a:xfrm rot="16200000">
            <a:off x="70485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4" name="Down Arrow 113"/>
          <p:cNvSpPr/>
          <p:nvPr/>
        </p:nvSpPr>
        <p:spPr>
          <a:xfrm>
            <a:off x="8001000" y="20574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24" name="Down Arrow 123"/>
          <p:cNvSpPr/>
          <p:nvPr/>
        </p:nvSpPr>
        <p:spPr>
          <a:xfrm rot="16200000">
            <a:off x="7353300" y="1409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6" name="Down Arrow 135"/>
          <p:cNvSpPr/>
          <p:nvPr/>
        </p:nvSpPr>
        <p:spPr>
          <a:xfrm rot="5400000">
            <a:off x="66675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7" name="Down Arrow 136"/>
          <p:cNvSpPr/>
          <p:nvPr/>
        </p:nvSpPr>
        <p:spPr>
          <a:xfrm rot="5400000">
            <a:off x="63627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39" name="Down Arrow 138"/>
          <p:cNvSpPr/>
          <p:nvPr/>
        </p:nvSpPr>
        <p:spPr>
          <a:xfrm rot="5400000">
            <a:off x="60579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0" name="Down Arrow 139"/>
          <p:cNvSpPr/>
          <p:nvPr/>
        </p:nvSpPr>
        <p:spPr>
          <a:xfrm rot="5400000">
            <a:off x="57531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1" name="Down Arrow 140"/>
          <p:cNvSpPr/>
          <p:nvPr/>
        </p:nvSpPr>
        <p:spPr>
          <a:xfrm rot="5400000">
            <a:off x="54483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2" name="Down Arrow 141"/>
          <p:cNvSpPr/>
          <p:nvPr/>
        </p:nvSpPr>
        <p:spPr>
          <a:xfrm rot="5400000">
            <a:off x="51435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3" name="Down Arrow 142"/>
          <p:cNvSpPr/>
          <p:nvPr/>
        </p:nvSpPr>
        <p:spPr>
          <a:xfrm rot="5400000">
            <a:off x="72771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4" name="Down Arrow 143"/>
          <p:cNvSpPr/>
          <p:nvPr/>
        </p:nvSpPr>
        <p:spPr>
          <a:xfrm rot="5400000">
            <a:off x="6972300" y="240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5" name="Down Arrow 144"/>
          <p:cNvSpPr/>
          <p:nvPr/>
        </p:nvSpPr>
        <p:spPr>
          <a:xfrm rot="18822897">
            <a:off x="7789863" y="306705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6" name="Down Arrow 145"/>
          <p:cNvSpPr/>
          <p:nvPr/>
        </p:nvSpPr>
        <p:spPr>
          <a:xfrm rot="20304316">
            <a:off x="7953375" y="3332163"/>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7" name="Down Arrow 146"/>
          <p:cNvSpPr/>
          <p:nvPr/>
        </p:nvSpPr>
        <p:spPr>
          <a:xfrm rot="16200000">
            <a:off x="5143500" y="2857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48" name="Down Arrow 147"/>
          <p:cNvSpPr/>
          <p:nvPr/>
        </p:nvSpPr>
        <p:spPr>
          <a:xfrm rot="16200000">
            <a:off x="5448300" y="2857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2" name="Down Arrow 151"/>
          <p:cNvSpPr/>
          <p:nvPr/>
        </p:nvSpPr>
        <p:spPr>
          <a:xfrm rot="16200000">
            <a:off x="6819900" y="2857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3" name="Down Arrow 152"/>
          <p:cNvSpPr/>
          <p:nvPr/>
        </p:nvSpPr>
        <p:spPr>
          <a:xfrm rot="16200000">
            <a:off x="7124700" y="2857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4" name="Down Arrow 153"/>
          <p:cNvSpPr/>
          <p:nvPr/>
        </p:nvSpPr>
        <p:spPr>
          <a:xfrm>
            <a:off x="8001000" y="3657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5" name="Down Arrow 154"/>
          <p:cNvSpPr/>
          <p:nvPr/>
        </p:nvSpPr>
        <p:spPr>
          <a:xfrm rot="16966300">
            <a:off x="7489825" y="2909888"/>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6" name="Down Arrow 155"/>
          <p:cNvSpPr/>
          <p:nvPr/>
        </p:nvSpPr>
        <p:spPr>
          <a:xfrm rot="5400000">
            <a:off x="66675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7" name="Down Arrow 156"/>
          <p:cNvSpPr/>
          <p:nvPr/>
        </p:nvSpPr>
        <p:spPr>
          <a:xfrm rot="5400000">
            <a:off x="63627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8" name="Down Arrow 157"/>
          <p:cNvSpPr/>
          <p:nvPr/>
        </p:nvSpPr>
        <p:spPr>
          <a:xfrm rot="5400000">
            <a:off x="60579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59" name="Down Arrow 158"/>
          <p:cNvSpPr/>
          <p:nvPr/>
        </p:nvSpPr>
        <p:spPr>
          <a:xfrm rot="5400000">
            <a:off x="57531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0" name="Down Arrow 159"/>
          <p:cNvSpPr/>
          <p:nvPr/>
        </p:nvSpPr>
        <p:spPr>
          <a:xfrm rot="5400000">
            <a:off x="54483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1" name="Down Arrow 160"/>
          <p:cNvSpPr/>
          <p:nvPr/>
        </p:nvSpPr>
        <p:spPr>
          <a:xfrm rot="5400000">
            <a:off x="51435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2" name="Down Arrow 161"/>
          <p:cNvSpPr/>
          <p:nvPr/>
        </p:nvSpPr>
        <p:spPr>
          <a:xfrm rot="5400000">
            <a:off x="69723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3" name="Down Arrow 162"/>
          <p:cNvSpPr/>
          <p:nvPr/>
        </p:nvSpPr>
        <p:spPr>
          <a:xfrm rot="5400000">
            <a:off x="7277100" y="40005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6" name="Down Arrow 165"/>
          <p:cNvSpPr/>
          <p:nvPr/>
        </p:nvSpPr>
        <p:spPr>
          <a:xfrm rot="16200000">
            <a:off x="5143500" y="4457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67" name="Down Arrow 166"/>
          <p:cNvSpPr/>
          <p:nvPr/>
        </p:nvSpPr>
        <p:spPr>
          <a:xfrm rot="16200000">
            <a:off x="5448300" y="4457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71" name="Down Arrow 170"/>
          <p:cNvSpPr/>
          <p:nvPr/>
        </p:nvSpPr>
        <p:spPr>
          <a:xfrm rot="16200000">
            <a:off x="6819900" y="4457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72" name="Down Arrow 171"/>
          <p:cNvSpPr/>
          <p:nvPr/>
        </p:nvSpPr>
        <p:spPr>
          <a:xfrm rot="16200000">
            <a:off x="7124700" y="4457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74" name="Rectangle 173"/>
          <p:cNvSpPr/>
          <p:nvPr/>
        </p:nvSpPr>
        <p:spPr>
          <a:xfrm>
            <a:off x="5715000" y="2743200"/>
            <a:ext cx="990600" cy="1143000"/>
          </a:xfrm>
          <a:prstGeom prst="rect">
            <a:avLst/>
          </a:prstGeom>
          <a:solidFill>
            <a:srgbClr val="FFFFC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b="1" dirty="0">
                <a:solidFill>
                  <a:schemeClr val="tx1"/>
                </a:solidFill>
              </a:rPr>
              <a:t>Consultant</a:t>
            </a:r>
          </a:p>
          <a:p>
            <a:pPr algn="ctr" fontAlgn="auto">
              <a:spcBef>
                <a:spcPts val="0"/>
              </a:spcBef>
              <a:spcAft>
                <a:spcPts val="0"/>
              </a:spcAft>
              <a:defRPr/>
            </a:pPr>
            <a:r>
              <a:rPr lang="en-US" sz="1200" b="1" dirty="0">
                <a:solidFill>
                  <a:schemeClr val="tx1"/>
                </a:solidFill>
              </a:rPr>
              <a:t>&amp; </a:t>
            </a:r>
          </a:p>
          <a:p>
            <a:pPr algn="ctr" fontAlgn="auto">
              <a:spcBef>
                <a:spcPts val="0"/>
              </a:spcBef>
              <a:spcAft>
                <a:spcPts val="0"/>
              </a:spcAft>
              <a:defRPr/>
            </a:pPr>
            <a:r>
              <a:rPr lang="en-US" sz="1200" b="1" dirty="0">
                <a:solidFill>
                  <a:schemeClr val="tx1"/>
                </a:solidFill>
              </a:rPr>
              <a:t>Committee</a:t>
            </a:r>
          </a:p>
          <a:p>
            <a:pPr algn="ctr" fontAlgn="auto">
              <a:spcBef>
                <a:spcPts val="0"/>
              </a:spcBef>
              <a:spcAft>
                <a:spcPts val="0"/>
              </a:spcAft>
              <a:defRPr/>
            </a:pPr>
            <a:r>
              <a:rPr lang="en-US" sz="1200" b="1" dirty="0">
                <a:solidFill>
                  <a:schemeClr val="tx1"/>
                </a:solidFill>
              </a:rPr>
              <a:t>Review</a:t>
            </a:r>
          </a:p>
          <a:p>
            <a:pPr algn="ctr" fontAlgn="auto">
              <a:spcBef>
                <a:spcPts val="0"/>
              </a:spcBef>
              <a:spcAft>
                <a:spcPts val="0"/>
              </a:spcAft>
              <a:defRPr/>
            </a:pPr>
            <a:r>
              <a:rPr lang="en-US" sz="1200" b="1" dirty="0">
                <a:solidFill>
                  <a:schemeClr val="tx1"/>
                </a:solidFill>
              </a:rPr>
              <a:t>Trials</a:t>
            </a:r>
          </a:p>
          <a:p>
            <a:pPr algn="ctr" fontAlgn="auto">
              <a:spcBef>
                <a:spcPts val="0"/>
              </a:spcBef>
              <a:spcAft>
                <a:spcPts val="0"/>
              </a:spcAft>
              <a:defRPr/>
            </a:pPr>
            <a:r>
              <a:rPr lang="en-US" sz="1200" b="1" dirty="0">
                <a:solidFill>
                  <a:schemeClr val="tx1"/>
                </a:solidFill>
              </a:rPr>
              <a:t>Benchmark </a:t>
            </a:r>
          </a:p>
        </p:txBody>
      </p:sp>
      <p:sp>
        <p:nvSpPr>
          <p:cNvPr id="184" name="Down Arrow 183"/>
          <p:cNvSpPr/>
          <p:nvPr/>
        </p:nvSpPr>
        <p:spPr>
          <a:xfrm rot="5400000">
            <a:off x="66675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5" name="Down Arrow 184"/>
          <p:cNvSpPr/>
          <p:nvPr/>
        </p:nvSpPr>
        <p:spPr>
          <a:xfrm rot="5400000">
            <a:off x="63627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6" name="Down Arrow 185"/>
          <p:cNvSpPr/>
          <p:nvPr/>
        </p:nvSpPr>
        <p:spPr>
          <a:xfrm rot="5400000">
            <a:off x="60579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7" name="Down Arrow 186"/>
          <p:cNvSpPr/>
          <p:nvPr/>
        </p:nvSpPr>
        <p:spPr>
          <a:xfrm rot="5400000">
            <a:off x="57531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8" name="Down Arrow 187"/>
          <p:cNvSpPr/>
          <p:nvPr/>
        </p:nvSpPr>
        <p:spPr>
          <a:xfrm rot="5400000">
            <a:off x="54483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89" name="Down Arrow 188"/>
          <p:cNvSpPr/>
          <p:nvPr/>
        </p:nvSpPr>
        <p:spPr>
          <a:xfrm rot="5400000">
            <a:off x="51435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1" name="Down Arrow 190"/>
          <p:cNvSpPr/>
          <p:nvPr/>
        </p:nvSpPr>
        <p:spPr>
          <a:xfrm rot="5400000">
            <a:off x="69723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2" name="Down Arrow 191"/>
          <p:cNvSpPr/>
          <p:nvPr/>
        </p:nvSpPr>
        <p:spPr>
          <a:xfrm rot="5400000">
            <a:off x="7277100" y="56007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3" name="Down Arrow 192"/>
          <p:cNvSpPr/>
          <p:nvPr/>
        </p:nvSpPr>
        <p:spPr>
          <a:xfrm rot="16200000">
            <a:off x="52197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4" name="Down Arrow 193"/>
          <p:cNvSpPr/>
          <p:nvPr/>
        </p:nvSpPr>
        <p:spPr>
          <a:xfrm rot="16200000">
            <a:off x="55245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5" name="Down Arrow 194"/>
          <p:cNvSpPr/>
          <p:nvPr/>
        </p:nvSpPr>
        <p:spPr>
          <a:xfrm rot="16200000">
            <a:off x="58293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6" name="Down Arrow 195"/>
          <p:cNvSpPr/>
          <p:nvPr/>
        </p:nvSpPr>
        <p:spPr>
          <a:xfrm rot="16200000">
            <a:off x="61341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7" name="Down Arrow 196"/>
          <p:cNvSpPr/>
          <p:nvPr/>
        </p:nvSpPr>
        <p:spPr>
          <a:xfrm rot="16200000">
            <a:off x="64389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8" name="Down Arrow 197"/>
          <p:cNvSpPr/>
          <p:nvPr/>
        </p:nvSpPr>
        <p:spPr>
          <a:xfrm rot="16200000">
            <a:off x="67437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99" name="Down Arrow 198"/>
          <p:cNvSpPr/>
          <p:nvPr/>
        </p:nvSpPr>
        <p:spPr>
          <a:xfrm rot="16200000">
            <a:off x="70485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200" name="Down Arrow 199"/>
          <p:cNvSpPr/>
          <p:nvPr/>
        </p:nvSpPr>
        <p:spPr>
          <a:xfrm rot="16200000">
            <a:off x="73533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202" name="Down Arrow 201"/>
          <p:cNvSpPr/>
          <p:nvPr/>
        </p:nvSpPr>
        <p:spPr>
          <a:xfrm rot="16200000">
            <a:off x="76581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203" name="Down Arrow 202"/>
          <p:cNvSpPr/>
          <p:nvPr/>
        </p:nvSpPr>
        <p:spPr>
          <a:xfrm rot="16200000">
            <a:off x="7962900" y="62103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22" name="Down Arrow 121"/>
          <p:cNvSpPr/>
          <p:nvPr/>
        </p:nvSpPr>
        <p:spPr>
          <a:xfrm>
            <a:off x="8001000" y="48768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23" name="Down Arrow 122"/>
          <p:cNvSpPr/>
          <p:nvPr/>
        </p:nvSpPr>
        <p:spPr>
          <a:xfrm>
            <a:off x="8001000" y="5181600"/>
            <a:ext cx="152400" cy="228600"/>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000">
              <a:solidFill>
                <a:schemeClr val="tx1"/>
              </a:solidFill>
            </a:endParaRPr>
          </a:p>
        </p:txBody>
      </p:sp>
      <p:sp>
        <p:nvSpPr>
          <p:cNvPr id="117" name="TextBox 116"/>
          <p:cNvSpPr txBox="1"/>
          <p:nvPr/>
        </p:nvSpPr>
        <p:spPr>
          <a:xfrm>
            <a:off x="5334000" y="6477000"/>
            <a:ext cx="3657600" cy="369888"/>
          </a:xfrm>
          <a:prstGeom prst="rect">
            <a:avLst/>
          </a:prstGeom>
          <a:noFill/>
        </p:spPr>
        <p:txBody>
          <a:bodyPr>
            <a:spAutoFit/>
          </a:bodyPr>
          <a:lstStyle/>
          <a:p>
            <a:pPr fontAlgn="auto">
              <a:spcBef>
                <a:spcPts val="0"/>
              </a:spcBef>
              <a:spcAft>
                <a:spcPts val="0"/>
              </a:spcAft>
              <a:defRPr/>
            </a:pPr>
            <a:r>
              <a:rPr lang="en-US" b="1" dirty="0">
                <a:latin typeface="+mn-lt"/>
              </a:rPr>
              <a:t>Sample Fall Protection System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300"/>
                                  </p:stCondLst>
                                  <p:childTnLst>
                                    <p:set>
                                      <p:cBhvr>
                                        <p:cTn id="13" dur="1" fill="hold">
                                          <p:stCondLst>
                                            <p:cond delay="0"/>
                                          </p:stCondLst>
                                        </p:cTn>
                                        <p:tgtEl>
                                          <p:spTgt spid="84"/>
                                        </p:tgtEl>
                                        <p:attrNameLst>
                                          <p:attrName>style.visibility</p:attrName>
                                        </p:attrNameLst>
                                      </p:cBhvr>
                                      <p:to>
                                        <p:strVal val="visible"/>
                                      </p:to>
                                    </p:set>
                                  </p:childTnLst>
                                </p:cTn>
                              </p:par>
                            </p:childTnLst>
                          </p:cTn>
                        </p:par>
                        <p:par>
                          <p:cTn id="14" fill="hold" nodeType="afterGroup">
                            <p:stCondLst>
                              <p:cond delay="300"/>
                            </p:stCondLst>
                            <p:childTnLst>
                              <p:par>
                                <p:cTn id="15" presetID="1" presetClass="entr" presetSubtype="0" fill="hold" grpId="0" nodeType="afterEffect">
                                  <p:stCondLst>
                                    <p:cond delay="300"/>
                                  </p:stCondLst>
                                  <p:childTnLst>
                                    <p:set>
                                      <p:cBhvr>
                                        <p:cTn id="16" dur="1" fill="hold">
                                          <p:stCondLst>
                                            <p:cond delay="0"/>
                                          </p:stCondLst>
                                        </p:cTn>
                                        <p:tgtEl>
                                          <p:spTgt spid="85"/>
                                        </p:tgtEl>
                                        <p:attrNameLst>
                                          <p:attrName>style.visibility</p:attrName>
                                        </p:attrNameLst>
                                      </p:cBhvr>
                                      <p:to>
                                        <p:strVal val="visible"/>
                                      </p:to>
                                    </p:set>
                                  </p:childTnLst>
                                </p:cTn>
                              </p:par>
                            </p:childTnLst>
                          </p:cTn>
                        </p:par>
                        <p:par>
                          <p:cTn id="17" fill="hold" nodeType="afterGroup">
                            <p:stCondLst>
                              <p:cond delay="600"/>
                            </p:stCondLst>
                            <p:childTnLst>
                              <p:par>
                                <p:cTn id="18" presetID="1" presetClass="entr" presetSubtype="0" fill="hold" grpId="0" nodeType="afterEffect">
                                  <p:stCondLst>
                                    <p:cond delay="300"/>
                                  </p:stCondLst>
                                  <p:childTnLst>
                                    <p:set>
                                      <p:cBhvr>
                                        <p:cTn id="19" dur="1" fill="hold">
                                          <p:stCondLst>
                                            <p:cond delay="0"/>
                                          </p:stCondLst>
                                        </p:cTn>
                                        <p:tgtEl>
                                          <p:spTgt spid="95"/>
                                        </p:tgtEl>
                                        <p:attrNameLst>
                                          <p:attrName>style.visibility</p:attrName>
                                        </p:attrNameLst>
                                      </p:cBhvr>
                                      <p:to>
                                        <p:strVal val="visible"/>
                                      </p:to>
                                    </p:set>
                                  </p:childTnLst>
                                </p:cTn>
                              </p:par>
                            </p:childTnLst>
                          </p:cTn>
                        </p:par>
                        <p:par>
                          <p:cTn id="20" fill="hold" nodeType="afterGroup">
                            <p:stCondLst>
                              <p:cond delay="900"/>
                            </p:stCondLst>
                            <p:childTnLst>
                              <p:par>
                                <p:cTn id="21" presetID="1" presetClass="entr" presetSubtype="0" fill="hold" grpId="0" nodeType="afterEffect">
                                  <p:stCondLst>
                                    <p:cond delay="300"/>
                                  </p:stCondLst>
                                  <p:childTnLst>
                                    <p:set>
                                      <p:cBhvr>
                                        <p:cTn id="22" dur="1" fill="hold">
                                          <p:stCondLst>
                                            <p:cond delay="0"/>
                                          </p:stCondLst>
                                        </p:cTn>
                                        <p:tgtEl>
                                          <p:spTgt spid="78"/>
                                        </p:tgtEl>
                                        <p:attrNameLst>
                                          <p:attrName>style.visibility</p:attrName>
                                        </p:attrNameLst>
                                      </p:cBhvr>
                                      <p:to>
                                        <p:strVal val="visible"/>
                                      </p:to>
                                    </p:set>
                                  </p:childTnLst>
                                </p:cTn>
                              </p:par>
                            </p:childTnLst>
                          </p:cTn>
                        </p:par>
                        <p:par>
                          <p:cTn id="23" fill="hold" nodeType="afterGroup">
                            <p:stCondLst>
                              <p:cond delay="1200"/>
                            </p:stCondLst>
                            <p:childTnLst>
                              <p:par>
                                <p:cTn id="24" presetID="1" presetClass="entr" presetSubtype="0" fill="hold" grpId="0" nodeType="afterEffect">
                                  <p:stCondLst>
                                    <p:cond delay="300"/>
                                  </p:stCondLst>
                                  <p:childTnLst>
                                    <p:set>
                                      <p:cBhvr>
                                        <p:cTn id="25" dur="1" fill="hold">
                                          <p:stCondLst>
                                            <p:cond delay="0"/>
                                          </p:stCondLst>
                                        </p:cTn>
                                        <p:tgtEl>
                                          <p:spTgt spid="79"/>
                                        </p:tgtEl>
                                        <p:attrNameLst>
                                          <p:attrName>style.visibility</p:attrName>
                                        </p:attrNameLst>
                                      </p:cBhvr>
                                      <p:to>
                                        <p:strVal val="visible"/>
                                      </p:to>
                                    </p:set>
                                  </p:childTnLst>
                                </p:cTn>
                              </p:par>
                            </p:childTnLst>
                          </p:cTn>
                        </p:par>
                        <p:par>
                          <p:cTn id="26" fill="hold" nodeType="afterGroup">
                            <p:stCondLst>
                              <p:cond delay="1500"/>
                            </p:stCondLst>
                            <p:childTnLst>
                              <p:par>
                                <p:cTn id="27" presetID="1" presetClass="entr" presetSubtype="0" fill="hold" grpId="0" nodeType="afterEffect">
                                  <p:stCondLst>
                                    <p:cond delay="300"/>
                                  </p:stCondLst>
                                  <p:childTnLst>
                                    <p:set>
                                      <p:cBhvr>
                                        <p:cTn id="28" dur="1" fill="hold">
                                          <p:stCondLst>
                                            <p:cond delay="0"/>
                                          </p:stCondLst>
                                        </p:cTn>
                                        <p:tgtEl>
                                          <p:spTgt spid="80"/>
                                        </p:tgtEl>
                                        <p:attrNameLst>
                                          <p:attrName>style.visibility</p:attrName>
                                        </p:attrNameLst>
                                      </p:cBhvr>
                                      <p:to>
                                        <p:strVal val="visible"/>
                                      </p:to>
                                    </p:set>
                                  </p:childTnLst>
                                </p:cTn>
                              </p:par>
                            </p:childTnLst>
                          </p:cTn>
                        </p:par>
                        <p:par>
                          <p:cTn id="29" fill="hold" nodeType="afterGroup">
                            <p:stCondLst>
                              <p:cond delay="1800"/>
                            </p:stCondLst>
                            <p:childTnLst>
                              <p:par>
                                <p:cTn id="30" presetID="1" presetClass="entr" presetSubtype="0" fill="hold" grpId="0" nodeType="afterEffect">
                                  <p:stCondLst>
                                    <p:cond delay="300"/>
                                  </p:stCondLst>
                                  <p:childTnLst>
                                    <p:set>
                                      <p:cBhvr>
                                        <p:cTn id="31" dur="1" fill="hold">
                                          <p:stCondLst>
                                            <p:cond delay="0"/>
                                          </p:stCondLst>
                                        </p:cTn>
                                        <p:tgtEl>
                                          <p:spTgt spid="81"/>
                                        </p:tgtEl>
                                        <p:attrNameLst>
                                          <p:attrName>style.visibility</p:attrName>
                                        </p:attrNameLst>
                                      </p:cBhvr>
                                      <p:to>
                                        <p:strVal val="visible"/>
                                      </p:to>
                                    </p:set>
                                  </p:childTnLst>
                                </p:cTn>
                              </p:par>
                            </p:childTnLst>
                          </p:cTn>
                        </p:par>
                        <p:par>
                          <p:cTn id="32" fill="hold" nodeType="afterGroup">
                            <p:stCondLst>
                              <p:cond delay="2100"/>
                            </p:stCondLst>
                            <p:childTnLst>
                              <p:par>
                                <p:cTn id="33" presetID="1" presetClass="entr" presetSubtype="0" fill="hold" grpId="0" nodeType="afterEffect">
                                  <p:stCondLst>
                                    <p:cond delay="300"/>
                                  </p:stCondLst>
                                  <p:childTnLst>
                                    <p:set>
                                      <p:cBhvr>
                                        <p:cTn id="34" dur="1" fill="hold">
                                          <p:stCondLst>
                                            <p:cond delay="0"/>
                                          </p:stCondLst>
                                        </p:cTn>
                                        <p:tgtEl>
                                          <p:spTgt spid="82"/>
                                        </p:tgtEl>
                                        <p:attrNameLst>
                                          <p:attrName>style.visibility</p:attrName>
                                        </p:attrNameLst>
                                      </p:cBhvr>
                                      <p:to>
                                        <p:strVal val="visible"/>
                                      </p:to>
                                    </p:set>
                                  </p:childTnLst>
                                </p:cTn>
                              </p:par>
                            </p:childTnLst>
                          </p:cTn>
                        </p:par>
                        <p:par>
                          <p:cTn id="35" fill="hold" nodeType="afterGroup">
                            <p:stCondLst>
                              <p:cond delay="2400"/>
                            </p:stCondLst>
                            <p:childTnLst>
                              <p:par>
                                <p:cTn id="36" presetID="1" presetClass="entr" presetSubtype="0" fill="hold" grpId="0" nodeType="afterEffect">
                                  <p:stCondLst>
                                    <p:cond delay="300"/>
                                  </p:stCondLst>
                                  <p:childTnLst>
                                    <p:set>
                                      <p:cBhvr>
                                        <p:cTn id="37" dur="1" fill="hold">
                                          <p:stCondLst>
                                            <p:cond delay="0"/>
                                          </p:stCondLst>
                                        </p:cTn>
                                        <p:tgtEl>
                                          <p:spTgt spid="89"/>
                                        </p:tgtEl>
                                        <p:attrNameLst>
                                          <p:attrName>style.visibility</p:attrName>
                                        </p:attrNameLst>
                                      </p:cBhvr>
                                      <p:to>
                                        <p:strVal val="visible"/>
                                      </p:to>
                                    </p:set>
                                  </p:childTnLst>
                                </p:cTn>
                              </p:par>
                            </p:childTnLst>
                          </p:cTn>
                        </p:par>
                        <p:par>
                          <p:cTn id="38" fill="hold" nodeType="afterGroup">
                            <p:stCondLst>
                              <p:cond delay="2700"/>
                            </p:stCondLst>
                            <p:childTnLst>
                              <p:par>
                                <p:cTn id="39" presetID="1" presetClass="entr" presetSubtype="0" fill="hold" grpId="0" nodeType="afterEffect">
                                  <p:stCondLst>
                                    <p:cond delay="30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0"/>
                                        </p:tgtEl>
                                        <p:attrNameLst>
                                          <p:attrName>style.visibility</p:attrName>
                                        </p:attrNameLst>
                                      </p:cBhvr>
                                      <p:to>
                                        <p:strVal val="visible"/>
                                      </p:to>
                                    </p:set>
                                  </p:childTnLst>
                                </p:cTn>
                              </p:par>
                            </p:childTnLst>
                          </p:cTn>
                        </p:par>
                        <p:par>
                          <p:cTn id="45" fill="hold" nodeType="afterGroup">
                            <p:stCondLst>
                              <p:cond delay="0"/>
                            </p:stCondLst>
                            <p:childTnLst>
                              <p:par>
                                <p:cTn id="46" presetID="1" presetClass="entr" presetSubtype="0" fill="hold" grpId="0" nodeType="afterEffect">
                                  <p:stCondLst>
                                    <p:cond delay="300"/>
                                  </p:stCondLst>
                                  <p:childTnLst>
                                    <p:set>
                                      <p:cBhvr>
                                        <p:cTn id="47" dur="1" fill="hold">
                                          <p:stCondLst>
                                            <p:cond delay="0"/>
                                          </p:stCondLst>
                                        </p:cTn>
                                        <p:tgtEl>
                                          <p:spTgt spid="91"/>
                                        </p:tgtEl>
                                        <p:attrNameLst>
                                          <p:attrName>style.visibility</p:attrName>
                                        </p:attrNameLst>
                                      </p:cBhvr>
                                      <p:to>
                                        <p:strVal val="visible"/>
                                      </p:to>
                                    </p:set>
                                  </p:childTnLst>
                                </p:cTn>
                              </p:par>
                            </p:childTnLst>
                          </p:cTn>
                        </p:par>
                        <p:par>
                          <p:cTn id="48" fill="hold" nodeType="afterGroup">
                            <p:stCondLst>
                              <p:cond delay="300"/>
                            </p:stCondLst>
                            <p:childTnLst>
                              <p:par>
                                <p:cTn id="49" presetID="1" presetClass="entr" presetSubtype="0" fill="hold" grpId="1" nodeType="afterEffect">
                                  <p:stCondLst>
                                    <p:cond delay="300"/>
                                  </p:stCondLst>
                                  <p:childTnLst>
                                    <p:set>
                                      <p:cBhvr>
                                        <p:cTn id="50" dur="1" fill="hold">
                                          <p:stCondLst>
                                            <p:cond delay="0"/>
                                          </p:stCondLst>
                                        </p:cTn>
                                        <p:tgtEl>
                                          <p:spTgt spid="91"/>
                                        </p:tgtEl>
                                        <p:attrNameLst>
                                          <p:attrName>style.visibility</p:attrName>
                                        </p:attrNameLst>
                                      </p:cBhvr>
                                      <p:to>
                                        <p:strVal val="visible"/>
                                      </p:to>
                                    </p:set>
                                  </p:childTnLst>
                                </p:cTn>
                              </p:par>
                            </p:childTnLst>
                          </p:cTn>
                        </p:par>
                        <p:par>
                          <p:cTn id="51" fill="hold" nodeType="afterGroup">
                            <p:stCondLst>
                              <p:cond delay="600"/>
                            </p:stCondLst>
                            <p:childTnLst>
                              <p:par>
                                <p:cTn id="52" presetID="1" presetClass="entr" presetSubtype="0" fill="hold" grpId="0" nodeType="afterEffect">
                                  <p:stCondLst>
                                    <p:cond delay="300"/>
                                  </p:stCondLst>
                                  <p:childTnLst>
                                    <p:set>
                                      <p:cBhvr>
                                        <p:cTn id="53" dur="1" fill="hold">
                                          <p:stCondLst>
                                            <p:cond delay="0"/>
                                          </p:stCondLst>
                                        </p:cTn>
                                        <p:tgtEl>
                                          <p:spTgt spid="92"/>
                                        </p:tgtEl>
                                        <p:attrNameLst>
                                          <p:attrName>style.visibility</p:attrName>
                                        </p:attrNameLst>
                                      </p:cBhvr>
                                      <p:to>
                                        <p:strVal val="visible"/>
                                      </p:to>
                                    </p:set>
                                  </p:childTnLst>
                                </p:cTn>
                              </p:par>
                            </p:childTnLst>
                          </p:cTn>
                        </p:par>
                        <p:par>
                          <p:cTn id="54" fill="hold" nodeType="afterGroup">
                            <p:stCondLst>
                              <p:cond delay="900"/>
                            </p:stCondLst>
                            <p:childTnLst>
                              <p:par>
                                <p:cTn id="55" presetID="1" presetClass="entr" presetSubtype="0" fill="hold" grpId="0" nodeType="afterEffect">
                                  <p:stCondLst>
                                    <p:cond delay="300"/>
                                  </p:stCondLst>
                                  <p:childTnLst>
                                    <p:set>
                                      <p:cBhvr>
                                        <p:cTn id="56" dur="1" fill="hold">
                                          <p:stCondLst>
                                            <p:cond delay="0"/>
                                          </p:stCondLst>
                                        </p:cTn>
                                        <p:tgtEl>
                                          <p:spTgt spid="93"/>
                                        </p:tgtEl>
                                        <p:attrNameLst>
                                          <p:attrName>style.visibility</p:attrName>
                                        </p:attrNameLst>
                                      </p:cBhvr>
                                      <p:to>
                                        <p:strVal val="visible"/>
                                      </p:to>
                                    </p:set>
                                  </p:childTnLst>
                                </p:cTn>
                              </p:par>
                            </p:childTnLst>
                          </p:cTn>
                        </p:par>
                        <p:par>
                          <p:cTn id="57" fill="hold" nodeType="afterGroup">
                            <p:stCondLst>
                              <p:cond delay="1200"/>
                            </p:stCondLst>
                            <p:childTnLst>
                              <p:par>
                                <p:cTn id="58" presetID="1" presetClass="entr" presetSubtype="0" fill="hold" grpId="0" nodeType="afterEffect">
                                  <p:stCondLst>
                                    <p:cond delay="300"/>
                                  </p:stCondLst>
                                  <p:childTnLst>
                                    <p:set>
                                      <p:cBhvr>
                                        <p:cTn id="59" dur="1" fill="hold">
                                          <p:stCondLst>
                                            <p:cond delay="0"/>
                                          </p:stCondLst>
                                        </p:cTn>
                                        <p:tgtEl>
                                          <p:spTgt spid="102"/>
                                        </p:tgtEl>
                                        <p:attrNameLst>
                                          <p:attrName>style.visibility</p:attrName>
                                        </p:attrNameLst>
                                      </p:cBhvr>
                                      <p:to>
                                        <p:strVal val="visible"/>
                                      </p:to>
                                    </p:set>
                                  </p:childTnLst>
                                </p:cTn>
                              </p:par>
                            </p:childTnLst>
                          </p:cTn>
                        </p:par>
                        <p:par>
                          <p:cTn id="60" fill="hold" nodeType="afterGroup">
                            <p:stCondLst>
                              <p:cond delay="1500"/>
                            </p:stCondLst>
                            <p:childTnLst>
                              <p:par>
                                <p:cTn id="61" presetID="1" presetClass="entr" presetSubtype="0" fill="hold" grpId="0" nodeType="afterEffect">
                                  <p:stCondLst>
                                    <p:cond delay="300"/>
                                  </p:stCondLst>
                                  <p:childTnLst>
                                    <p:set>
                                      <p:cBhvr>
                                        <p:cTn id="62" dur="1" fill="hold">
                                          <p:stCondLst>
                                            <p:cond delay="0"/>
                                          </p:stCondLst>
                                        </p:cTn>
                                        <p:tgtEl>
                                          <p:spTgt spid="105"/>
                                        </p:tgtEl>
                                        <p:attrNameLst>
                                          <p:attrName>style.visibility</p:attrName>
                                        </p:attrNameLst>
                                      </p:cBhvr>
                                      <p:to>
                                        <p:strVal val="visible"/>
                                      </p:to>
                                    </p:set>
                                  </p:childTnLst>
                                </p:cTn>
                              </p:par>
                            </p:childTnLst>
                          </p:cTn>
                        </p:par>
                        <p:par>
                          <p:cTn id="63" fill="hold" nodeType="afterGroup">
                            <p:stCondLst>
                              <p:cond delay="1800"/>
                            </p:stCondLst>
                            <p:childTnLst>
                              <p:par>
                                <p:cTn id="64" presetID="1" presetClass="entr" presetSubtype="0" fill="hold" grpId="0" nodeType="afterEffect">
                                  <p:stCondLst>
                                    <p:cond delay="300"/>
                                  </p:stCondLst>
                                  <p:childTnLst>
                                    <p:set>
                                      <p:cBhvr>
                                        <p:cTn id="65" dur="1" fill="hold">
                                          <p:stCondLst>
                                            <p:cond delay="0"/>
                                          </p:stCondLst>
                                        </p:cTn>
                                        <p:tgtEl>
                                          <p:spTgt spid="112"/>
                                        </p:tgtEl>
                                        <p:attrNameLst>
                                          <p:attrName>style.visibility</p:attrName>
                                        </p:attrNameLst>
                                      </p:cBhvr>
                                      <p:to>
                                        <p:strVal val="visible"/>
                                      </p:to>
                                    </p:set>
                                  </p:childTnLst>
                                </p:cTn>
                              </p:par>
                            </p:childTnLst>
                          </p:cTn>
                        </p:par>
                        <p:par>
                          <p:cTn id="66" fill="hold" nodeType="afterGroup">
                            <p:stCondLst>
                              <p:cond delay="2100"/>
                            </p:stCondLst>
                            <p:childTnLst>
                              <p:par>
                                <p:cTn id="67" presetID="1" presetClass="entr" presetSubtype="0" fill="hold" grpId="0" nodeType="afterEffect">
                                  <p:stCondLst>
                                    <p:cond delay="300"/>
                                  </p:stCondLst>
                                  <p:childTnLst>
                                    <p:set>
                                      <p:cBhvr>
                                        <p:cTn id="68" dur="1" fill="hold">
                                          <p:stCondLst>
                                            <p:cond delay="0"/>
                                          </p:stCondLst>
                                        </p:cTn>
                                        <p:tgtEl>
                                          <p:spTgt spid="124"/>
                                        </p:tgtEl>
                                        <p:attrNameLst>
                                          <p:attrName>style.visibility</p:attrName>
                                        </p:attrNameLst>
                                      </p:cBhvr>
                                      <p:to>
                                        <p:strVal val="visible"/>
                                      </p:to>
                                    </p:set>
                                  </p:childTnLst>
                                </p:cTn>
                              </p:par>
                            </p:childTnLst>
                          </p:cTn>
                        </p:par>
                        <p:par>
                          <p:cTn id="69" fill="hold" nodeType="afterGroup">
                            <p:stCondLst>
                              <p:cond delay="2400"/>
                            </p:stCondLst>
                            <p:childTnLst>
                              <p:par>
                                <p:cTn id="70" presetID="1" presetClass="entr" presetSubtype="0" fill="hold" grpId="1" nodeType="afterEffect">
                                  <p:stCondLst>
                                    <p:cond delay="300"/>
                                  </p:stCondLst>
                                  <p:childTnLst>
                                    <p:set>
                                      <p:cBhvr>
                                        <p:cTn id="71" dur="1" fill="hold">
                                          <p:stCondLst>
                                            <p:cond delay="0"/>
                                          </p:stCondLst>
                                        </p:cTn>
                                        <p:tgtEl>
                                          <p:spTgt spid="124"/>
                                        </p:tgtEl>
                                        <p:attrNameLst>
                                          <p:attrName>style.visibility</p:attrName>
                                        </p:attrNameLst>
                                      </p:cBhvr>
                                      <p:to>
                                        <p:strVal val="visible"/>
                                      </p:to>
                                    </p:set>
                                  </p:childTnLst>
                                </p:cTn>
                              </p:par>
                            </p:childTnLst>
                          </p:cTn>
                        </p:par>
                        <p:par>
                          <p:cTn id="72" fill="hold" nodeType="afterGroup">
                            <p:stCondLst>
                              <p:cond delay="2700"/>
                            </p:stCondLst>
                            <p:childTnLst>
                              <p:par>
                                <p:cTn id="73" presetID="1" presetClass="entr" presetSubtype="0" fill="hold" grpId="2" nodeType="afterEffect">
                                  <p:stCondLst>
                                    <p:cond delay="300"/>
                                  </p:stCondLst>
                                  <p:childTnLst>
                                    <p:set>
                                      <p:cBhvr>
                                        <p:cTn id="74" dur="1" fill="hold">
                                          <p:stCondLst>
                                            <p:cond delay="0"/>
                                          </p:stCondLst>
                                        </p:cTn>
                                        <p:tgtEl>
                                          <p:spTgt spid="124"/>
                                        </p:tgtEl>
                                        <p:attrNameLst>
                                          <p:attrName>style.visibility</p:attrName>
                                        </p:attrNameLst>
                                      </p:cBhvr>
                                      <p:to>
                                        <p:strVal val="visible"/>
                                      </p:to>
                                    </p:set>
                                  </p:childTnLst>
                                </p:cTn>
                              </p:par>
                            </p:childTnLst>
                          </p:cTn>
                        </p:par>
                        <p:par>
                          <p:cTn id="75" fill="hold" nodeType="afterGroup">
                            <p:stCondLst>
                              <p:cond delay="3000"/>
                            </p:stCondLst>
                            <p:childTnLst>
                              <p:par>
                                <p:cTn id="76" presetID="1" presetClass="entr" presetSubtype="0" fill="hold" grpId="0" nodeType="afterEffect">
                                  <p:stCondLst>
                                    <p:cond delay="300"/>
                                  </p:stCondLst>
                                  <p:childTnLst>
                                    <p:set>
                                      <p:cBhvr>
                                        <p:cTn id="77" dur="1" fill="hold">
                                          <p:stCondLst>
                                            <p:cond delay="0"/>
                                          </p:stCondLst>
                                        </p:cTn>
                                        <p:tgtEl>
                                          <p:spTgt spid="110"/>
                                        </p:tgtEl>
                                        <p:attrNameLst>
                                          <p:attrName>style.visibility</p:attrName>
                                        </p:attrNameLst>
                                      </p:cBhvr>
                                      <p:to>
                                        <p:strVal val="visible"/>
                                      </p:to>
                                    </p:set>
                                  </p:childTnLst>
                                </p:cTn>
                              </p:par>
                            </p:childTnLst>
                          </p:cTn>
                        </p:par>
                        <p:par>
                          <p:cTn id="78" fill="hold" nodeType="afterGroup">
                            <p:stCondLst>
                              <p:cond delay="3300"/>
                            </p:stCondLst>
                            <p:childTnLst>
                              <p:par>
                                <p:cTn id="79" presetID="1" presetClass="entr" presetSubtype="0" fill="hold" grpId="0" nodeType="afterEffect">
                                  <p:stCondLst>
                                    <p:cond delay="300"/>
                                  </p:stCondLst>
                                  <p:childTnLst>
                                    <p:set>
                                      <p:cBhvr>
                                        <p:cTn id="80" dur="1" fill="hold">
                                          <p:stCondLst>
                                            <p:cond delay="0"/>
                                          </p:stCondLst>
                                        </p:cTn>
                                        <p:tgtEl>
                                          <p:spTgt spid="111"/>
                                        </p:tgtEl>
                                        <p:attrNameLst>
                                          <p:attrName>style.visibility</p:attrName>
                                        </p:attrNameLst>
                                      </p:cBhvr>
                                      <p:to>
                                        <p:strVal val="visible"/>
                                      </p:to>
                                    </p:set>
                                  </p:childTnLst>
                                </p:cTn>
                              </p:par>
                            </p:childTnLst>
                          </p:cTn>
                        </p:par>
                        <p:par>
                          <p:cTn id="81" fill="hold" nodeType="afterGroup">
                            <p:stCondLst>
                              <p:cond delay="3600"/>
                            </p:stCondLst>
                            <p:childTnLst>
                              <p:par>
                                <p:cTn id="82" presetID="1" presetClass="entr" presetSubtype="0" fill="hold" grpId="0" nodeType="afterEffect">
                                  <p:stCondLst>
                                    <p:cond delay="300"/>
                                  </p:stCondLst>
                                  <p:childTnLst>
                                    <p:set>
                                      <p:cBhvr>
                                        <p:cTn id="83" dur="1" fill="hold">
                                          <p:stCondLst>
                                            <p:cond delay="0"/>
                                          </p:stCondLst>
                                        </p:cTn>
                                        <p:tgtEl>
                                          <p:spTgt spid="114"/>
                                        </p:tgtEl>
                                        <p:attrNameLst>
                                          <p:attrName>style.visibility</p:attrName>
                                        </p:attrNameLst>
                                      </p:cBhvr>
                                      <p:to>
                                        <p:strVal val="visible"/>
                                      </p:to>
                                    </p:set>
                                  </p:childTnLst>
                                </p:cTn>
                              </p:par>
                            </p:childTnLst>
                          </p:cTn>
                        </p:par>
                        <p:par>
                          <p:cTn id="84" fill="hold" nodeType="afterGroup">
                            <p:stCondLst>
                              <p:cond delay="3900"/>
                            </p:stCondLst>
                            <p:childTnLst>
                              <p:par>
                                <p:cTn id="85" presetID="1" presetClass="entr" presetSubtype="0" fill="hold" nodeType="afterEffect">
                                  <p:stCondLst>
                                    <p:cond delay="300"/>
                                  </p:stCondLst>
                                  <p:childTnLst>
                                    <p:set>
                                      <p:cBhvr>
                                        <p:cTn id="86" dur="1" fill="hold">
                                          <p:stCondLst>
                                            <p:cond delay="0"/>
                                          </p:stCondLst>
                                        </p:cTn>
                                        <p:tgtEl>
                                          <p:spTgt spid="3"/>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43"/>
                                        </p:tgtEl>
                                        <p:attrNameLst>
                                          <p:attrName>style.visibility</p:attrName>
                                        </p:attrNameLst>
                                      </p:cBhvr>
                                      <p:to>
                                        <p:strVal val="visible"/>
                                      </p:to>
                                    </p:set>
                                  </p:childTnLst>
                                </p:cTn>
                              </p:par>
                            </p:childTnLst>
                          </p:cTn>
                        </p:par>
                        <p:par>
                          <p:cTn id="91" fill="hold" nodeType="afterGroup">
                            <p:stCondLst>
                              <p:cond delay="0"/>
                            </p:stCondLst>
                            <p:childTnLst>
                              <p:par>
                                <p:cTn id="92" presetID="1" presetClass="entr" presetSubtype="0" fill="hold" grpId="0" nodeType="afterEffect">
                                  <p:stCondLst>
                                    <p:cond delay="300"/>
                                  </p:stCondLst>
                                  <p:childTnLst>
                                    <p:set>
                                      <p:cBhvr>
                                        <p:cTn id="93" dur="1" fill="hold">
                                          <p:stCondLst>
                                            <p:cond delay="0"/>
                                          </p:stCondLst>
                                        </p:cTn>
                                        <p:tgtEl>
                                          <p:spTgt spid="144"/>
                                        </p:tgtEl>
                                        <p:attrNameLst>
                                          <p:attrName>style.visibility</p:attrName>
                                        </p:attrNameLst>
                                      </p:cBhvr>
                                      <p:to>
                                        <p:strVal val="visible"/>
                                      </p:to>
                                    </p:set>
                                  </p:childTnLst>
                                </p:cTn>
                              </p:par>
                            </p:childTnLst>
                          </p:cTn>
                        </p:par>
                        <p:par>
                          <p:cTn id="94" fill="hold" nodeType="afterGroup">
                            <p:stCondLst>
                              <p:cond delay="300"/>
                            </p:stCondLst>
                            <p:childTnLst>
                              <p:par>
                                <p:cTn id="95" presetID="1" presetClass="entr" presetSubtype="0" fill="hold" grpId="0" nodeType="afterEffect">
                                  <p:stCondLst>
                                    <p:cond delay="300"/>
                                  </p:stCondLst>
                                  <p:childTnLst>
                                    <p:set>
                                      <p:cBhvr>
                                        <p:cTn id="96" dur="1" fill="hold">
                                          <p:stCondLst>
                                            <p:cond delay="0"/>
                                          </p:stCondLst>
                                        </p:cTn>
                                        <p:tgtEl>
                                          <p:spTgt spid="136"/>
                                        </p:tgtEl>
                                        <p:attrNameLst>
                                          <p:attrName>style.visibility</p:attrName>
                                        </p:attrNameLst>
                                      </p:cBhvr>
                                      <p:to>
                                        <p:strVal val="visible"/>
                                      </p:to>
                                    </p:set>
                                  </p:childTnLst>
                                </p:cTn>
                              </p:par>
                            </p:childTnLst>
                          </p:cTn>
                        </p:par>
                        <p:par>
                          <p:cTn id="97" fill="hold" nodeType="afterGroup">
                            <p:stCondLst>
                              <p:cond delay="600"/>
                            </p:stCondLst>
                            <p:childTnLst>
                              <p:par>
                                <p:cTn id="98" presetID="1" presetClass="entr" presetSubtype="0" fill="hold" grpId="0" nodeType="afterEffect">
                                  <p:stCondLst>
                                    <p:cond delay="300"/>
                                  </p:stCondLst>
                                  <p:childTnLst>
                                    <p:set>
                                      <p:cBhvr>
                                        <p:cTn id="99" dur="1" fill="hold">
                                          <p:stCondLst>
                                            <p:cond delay="0"/>
                                          </p:stCondLst>
                                        </p:cTn>
                                        <p:tgtEl>
                                          <p:spTgt spid="137"/>
                                        </p:tgtEl>
                                        <p:attrNameLst>
                                          <p:attrName>style.visibility</p:attrName>
                                        </p:attrNameLst>
                                      </p:cBhvr>
                                      <p:to>
                                        <p:strVal val="visible"/>
                                      </p:to>
                                    </p:set>
                                  </p:childTnLst>
                                </p:cTn>
                              </p:par>
                            </p:childTnLst>
                          </p:cTn>
                        </p:par>
                        <p:par>
                          <p:cTn id="100" fill="hold" nodeType="afterGroup">
                            <p:stCondLst>
                              <p:cond delay="900"/>
                            </p:stCondLst>
                            <p:childTnLst>
                              <p:par>
                                <p:cTn id="101" presetID="1" presetClass="entr" presetSubtype="0" fill="hold" grpId="0" nodeType="afterEffect">
                                  <p:stCondLst>
                                    <p:cond delay="300"/>
                                  </p:stCondLst>
                                  <p:childTnLst>
                                    <p:set>
                                      <p:cBhvr>
                                        <p:cTn id="102" dur="1" fill="hold">
                                          <p:stCondLst>
                                            <p:cond delay="0"/>
                                          </p:stCondLst>
                                        </p:cTn>
                                        <p:tgtEl>
                                          <p:spTgt spid="139"/>
                                        </p:tgtEl>
                                        <p:attrNameLst>
                                          <p:attrName>style.visibility</p:attrName>
                                        </p:attrNameLst>
                                      </p:cBhvr>
                                      <p:to>
                                        <p:strVal val="visible"/>
                                      </p:to>
                                    </p:set>
                                  </p:childTnLst>
                                </p:cTn>
                              </p:par>
                            </p:childTnLst>
                          </p:cTn>
                        </p:par>
                        <p:par>
                          <p:cTn id="103" fill="hold" nodeType="afterGroup">
                            <p:stCondLst>
                              <p:cond delay="1200"/>
                            </p:stCondLst>
                            <p:childTnLst>
                              <p:par>
                                <p:cTn id="104" presetID="1" presetClass="entr" presetSubtype="0" fill="hold" grpId="0" nodeType="afterEffect">
                                  <p:stCondLst>
                                    <p:cond delay="300"/>
                                  </p:stCondLst>
                                  <p:childTnLst>
                                    <p:set>
                                      <p:cBhvr>
                                        <p:cTn id="105" dur="1" fill="hold">
                                          <p:stCondLst>
                                            <p:cond delay="0"/>
                                          </p:stCondLst>
                                        </p:cTn>
                                        <p:tgtEl>
                                          <p:spTgt spid="140"/>
                                        </p:tgtEl>
                                        <p:attrNameLst>
                                          <p:attrName>style.visibility</p:attrName>
                                        </p:attrNameLst>
                                      </p:cBhvr>
                                      <p:to>
                                        <p:strVal val="visible"/>
                                      </p:to>
                                    </p:set>
                                  </p:childTnLst>
                                </p:cTn>
                              </p:par>
                            </p:childTnLst>
                          </p:cTn>
                        </p:par>
                        <p:par>
                          <p:cTn id="106" fill="hold" nodeType="afterGroup">
                            <p:stCondLst>
                              <p:cond delay="1500"/>
                            </p:stCondLst>
                            <p:childTnLst>
                              <p:par>
                                <p:cTn id="107" presetID="1" presetClass="entr" presetSubtype="0" fill="hold" grpId="0" nodeType="afterEffect">
                                  <p:stCondLst>
                                    <p:cond delay="300"/>
                                  </p:stCondLst>
                                  <p:childTnLst>
                                    <p:set>
                                      <p:cBhvr>
                                        <p:cTn id="108" dur="1" fill="hold">
                                          <p:stCondLst>
                                            <p:cond delay="0"/>
                                          </p:stCondLst>
                                        </p:cTn>
                                        <p:tgtEl>
                                          <p:spTgt spid="141"/>
                                        </p:tgtEl>
                                        <p:attrNameLst>
                                          <p:attrName>style.visibility</p:attrName>
                                        </p:attrNameLst>
                                      </p:cBhvr>
                                      <p:to>
                                        <p:strVal val="visible"/>
                                      </p:to>
                                    </p:set>
                                  </p:childTnLst>
                                </p:cTn>
                              </p:par>
                            </p:childTnLst>
                          </p:cTn>
                        </p:par>
                        <p:par>
                          <p:cTn id="109" fill="hold" nodeType="afterGroup">
                            <p:stCondLst>
                              <p:cond delay="1800"/>
                            </p:stCondLst>
                            <p:childTnLst>
                              <p:par>
                                <p:cTn id="110" presetID="1" presetClass="entr" presetSubtype="0" fill="hold" grpId="0" nodeType="afterEffect">
                                  <p:stCondLst>
                                    <p:cond delay="300"/>
                                  </p:stCondLst>
                                  <p:childTnLst>
                                    <p:set>
                                      <p:cBhvr>
                                        <p:cTn id="111" dur="1" fill="hold">
                                          <p:stCondLst>
                                            <p:cond delay="0"/>
                                          </p:stCondLst>
                                        </p:cTn>
                                        <p:tgtEl>
                                          <p:spTgt spid="142"/>
                                        </p:tgtEl>
                                        <p:attrNameLst>
                                          <p:attrName>style.visibility</p:attrName>
                                        </p:attrNameLst>
                                      </p:cBhvr>
                                      <p:to>
                                        <p:strVal val="visible"/>
                                      </p:to>
                                    </p:set>
                                  </p:childTnLst>
                                </p:cTn>
                              </p:par>
                            </p:childTnLst>
                          </p:cTn>
                        </p:par>
                        <p:par>
                          <p:cTn id="112" fill="hold" nodeType="afterGroup">
                            <p:stCondLst>
                              <p:cond delay="2100"/>
                            </p:stCondLst>
                            <p:childTnLst>
                              <p:par>
                                <p:cTn id="113" presetID="1" presetClass="entr" presetSubtype="0" fill="hold" grpId="0" nodeType="afterEffect">
                                  <p:stCondLst>
                                    <p:cond delay="300"/>
                                  </p:stCondLst>
                                  <p:childTnLst>
                                    <p:set>
                                      <p:cBhvr>
                                        <p:cTn id="114" dur="1" fill="hold">
                                          <p:stCondLst>
                                            <p:cond delay="0"/>
                                          </p:stCondLst>
                                        </p:cTn>
                                        <p:tgtEl>
                                          <p:spTgt spid="67"/>
                                        </p:tgtEl>
                                        <p:attrNameLst>
                                          <p:attrName>style.visibility</p:attrName>
                                        </p:attrNameLst>
                                      </p:cBhvr>
                                      <p:to>
                                        <p:strVal val="visible"/>
                                      </p:to>
                                    </p:se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47"/>
                                        </p:tgtEl>
                                        <p:attrNameLst>
                                          <p:attrName>style.visibility</p:attrName>
                                        </p:attrNameLst>
                                      </p:cBhvr>
                                      <p:to>
                                        <p:strVal val="visible"/>
                                      </p:to>
                                    </p:set>
                                  </p:childTnLst>
                                </p:cTn>
                              </p:par>
                            </p:childTnLst>
                          </p:cTn>
                        </p:par>
                        <p:par>
                          <p:cTn id="119" fill="hold" nodeType="afterGroup">
                            <p:stCondLst>
                              <p:cond delay="0"/>
                            </p:stCondLst>
                            <p:childTnLst>
                              <p:par>
                                <p:cTn id="120" presetID="1" presetClass="entr" presetSubtype="0" fill="hold" grpId="0" nodeType="afterEffect">
                                  <p:stCondLst>
                                    <p:cond delay="300"/>
                                  </p:stCondLst>
                                  <p:childTnLst>
                                    <p:set>
                                      <p:cBhvr>
                                        <p:cTn id="121" dur="1" fill="hold">
                                          <p:stCondLst>
                                            <p:cond delay="0"/>
                                          </p:stCondLst>
                                        </p:cTn>
                                        <p:tgtEl>
                                          <p:spTgt spid="148"/>
                                        </p:tgtEl>
                                        <p:attrNameLst>
                                          <p:attrName>style.visibility</p:attrName>
                                        </p:attrNameLst>
                                      </p:cBhvr>
                                      <p:to>
                                        <p:strVal val="visible"/>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 presetClass="entr" presetSubtype="0" fill="hold" grpId="0" nodeType="clickEffect">
                                  <p:stCondLst>
                                    <p:cond delay="0"/>
                                  </p:stCondLst>
                                  <p:childTnLst>
                                    <p:set>
                                      <p:cBhvr>
                                        <p:cTn id="125" dur="1" fill="hold">
                                          <p:stCondLst>
                                            <p:cond delay="0"/>
                                          </p:stCondLst>
                                        </p:cTn>
                                        <p:tgtEl>
                                          <p:spTgt spid="174"/>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52"/>
                                        </p:tgtEl>
                                        <p:attrNameLst>
                                          <p:attrName>style.visibility</p:attrName>
                                        </p:attrNameLst>
                                      </p:cBhvr>
                                      <p:to>
                                        <p:strVal val="visible"/>
                                      </p:to>
                                    </p:set>
                                  </p:childTnLst>
                                </p:cTn>
                              </p:par>
                            </p:childTnLst>
                          </p:cTn>
                        </p:par>
                        <p:par>
                          <p:cTn id="130" fill="hold" nodeType="afterGroup">
                            <p:stCondLst>
                              <p:cond delay="0"/>
                            </p:stCondLst>
                            <p:childTnLst>
                              <p:par>
                                <p:cTn id="131" presetID="1" presetClass="entr" presetSubtype="0" fill="hold" grpId="0" nodeType="afterEffect">
                                  <p:stCondLst>
                                    <p:cond delay="300"/>
                                  </p:stCondLst>
                                  <p:childTnLst>
                                    <p:set>
                                      <p:cBhvr>
                                        <p:cTn id="132" dur="1" fill="hold">
                                          <p:stCondLst>
                                            <p:cond delay="0"/>
                                          </p:stCondLst>
                                        </p:cTn>
                                        <p:tgtEl>
                                          <p:spTgt spid="153"/>
                                        </p:tgtEl>
                                        <p:attrNameLst>
                                          <p:attrName>style.visibility</p:attrName>
                                        </p:attrNameLst>
                                      </p:cBhvr>
                                      <p:to>
                                        <p:strVal val="visible"/>
                                      </p:to>
                                    </p:set>
                                  </p:childTnLst>
                                </p:cTn>
                              </p:par>
                            </p:childTnLst>
                          </p:cTn>
                        </p:par>
                        <p:par>
                          <p:cTn id="133" fill="hold" nodeType="afterGroup">
                            <p:stCondLst>
                              <p:cond delay="300"/>
                            </p:stCondLst>
                            <p:childTnLst>
                              <p:par>
                                <p:cTn id="134" presetID="1" presetClass="entr" presetSubtype="0" fill="hold" grpId="0" nodeType="afterEffect">
                                  <p:stCondLst>
                                    <p:cond delay="300"/>
                                  </p:stCondLst>
                                  <p:childTnLst>
                                    <p:set>
                                      <p:cBhvr>
                                        <p:cTn id="135" dur="1" fill="hold">
                                          <p:stCondLst>
                                            <p:cond delay="0"/>
                                          </p:stCondLst>
                                        </p:cTn>
                                        <p:tgtEl>
                                          <p:spTgt spid="155"/>
                                        </p:tgtEl>
                                        <p:attrNameLst>
                                          <p:attrName>style.visibility</p:attrName>
                                        </p:attrNameLst>
                                      </p:cBhvr>
                                      <p:to>
                                        <p:strVal val="visible"/>
                                      </p:to>
                                    </p:set>
                                  </p:childTnLst>
                                </p:cTn>
                              </p:par>
                            </p:childTnLst>
                          </p:cTn>
                        </p:par>
                        <p:par>
                          <p:cTn id="136" fill="hold" nodeType="afterGroup">
                            <p:stCondLst>
                              <p:cond delay="600"/>
                            </p:stCondLst>
                            <p:childTnLst>
                              <p:par>
                                <p:cTn id="137" presetID="1" presetClass="entr" presetSubtype="0" fill="hold" grpId="0" nodeType="afterEffect">
                                  <p:stCondLst>
                                    <p:cond delay="300"/>
                                  </p:stCondLst>
                                  <p:childTnLst>
                                    <p:set>
                                      <p:cBhvr>
                                        <p:cTn id="138" dur="1" fill="hold">
                                          <p:stCondLst>
                                            <p:cond delay="0"/>
                                          </p:stCondLst>
                                        </p:cTn>
                                        <p:tgtEl>
                                          <p:spTgt spid="145"/>
                                        </p:tgtEl>
                                        <p:attrNameLst>
                                          <p:attrName>style.visibility</p:attrName>
                                        </p:attrNameLst>
                                      </p:cBhvr>
                                      <p:to>
                                        <p:strVal val="visible"/>
                                      </p:to>
                                    </p:set>
                                  </p:childTnLst>
                                </p:cTn>
                              </p:par>
                            </p:childTnLst>
                          </p:cTn>
                        </p:par>
                        <p:par>
                          <p:cTn id="139" fill="hold" nodeType="afterGroup">
                            <p:stCondLst>
                              <p:cond delay="900"/>
                            </p:stCondLst>
                            <p:childTnLst>
                              <p:par>
                                <p:cTn id="140" presetID="1" presetClass="entr" presetSubtype="0" fill="hold" grpId="0" nodeType="afterEffect">
                                  <p:stCondLst>
                                    <p:cond delay="300"/>
                                  </p:stCondLst>
                                  <p:childTnLst>
                                    <p:set>
                                      <p:cBhvr>
                                        <p:cTn id="141" dur="1" fill="hold">
                                          <p:stCondLst>
                                            <p:cond delay="0"/>
                                          </p:stCondLst>
                                        </p:cTn>
                                        <p:tgtEl>
                                          <p:spTgt spid="146"/>
                                        </p:tgtEl>
                                        <p:attrNameLst>
                                          <p:attrName>style.visibility</p:attrName>
                                        </p:attrNameLst>
                                      </p:cBhvr>
                                      <p:to>
                                        <p:strVal val="visible"/>
                                      </p:to>
                                    </p:set>
                                  </p:childTnLst>
                                </p:cTn>
                              </p:par>
                            </p:childTnLst>
                          </p:cTn>
                        </p:par>
                        <p:par>
                          <p:cTn id="142" fill="hold" nodeType="afterGroup">
                            <p:stCondLst>
                              <p:cond delay="1200"/>
                            </p:stCondLst>
                            <p:childTnLst>
                              <p:par>
                                <p:cTn id="143" presetID="1" presetClass="entr" presetSubtype="0" fill="hold" grpId="0" nodeType="afterEffect">
                                  <p:stCondLst>
                                    <p:cond delay="300"/>
                                  </p:stCondLst>
                                  <p:childTnLst>
                                    <p:set>
                                      <p:cBhvr>
                                        <p:cTn id="144" dur="1" fill="hold">
                                          <p:stCondLst>
                                            <p:cond delay="0"/>
                                          </p:stCondLst>
                                        </p:cTn>
                                        <p:tgtEl>
                                          <p:spTgt spid="154"/>
                                        </p:tgtEl>
                                        <p:attrNameLst>
                                          <p:attrName>style.visibility</p:attrName>
                                        </p:attrNameLst>
                                      </p:cBhvr>
                                      <p:to>
                                        <p:strVal val="visible"/>
                                      </p:to>
                                    </p:set>
                                  </p:childTnLst>
                                </p:cTn>
                              </p:par>
                            </p:childTnLst>
                          </p:cTn>
                        </p:par>
                        <p:par>
                          <p:cTn id="145" fill="hold" nodeType="afterGroup">
                            <p:stCondLst>
                              <p:cond delay="1500"/>
                            </p:stCondLst>
                            <p:childTnLst>
                              <p:par>
                                <p:cTn id="146" presetID="1" presetClass="entr" presetSubtype="0" fill="hold" nodeType="afterEffect">
                                  <p:stCondLst>
                                    <p:cond delay="300"/>
                                  </p:stCondLst>
                                  <p:childTnLst>
                                    <p:set>
                                      <p:cBhvr>
                                        <p:cTn id="147" dur="1" fill="hold">
                                          <p:stCondLst>
                                            <p:cond delay="0"/>
                                          </p:stCondLst>
                                        </p:cTn>
                                        <p:tgtEl>
                                          <p:spTgt spid="5"/>
                                        </p:tgtEl>
                                        <p:attrNameLst>
                                          <p:attrName>style.visibility</p:attrName>
                                        </p:attrNameLst>
                                      </p:cBhvr>
                                      <p:to>
                                        <p:strVal val="visible"/>
                                      </p:to>
                                    </p:set>
                                  </p:childTnLst>
                                </p:cTn>
                              </p:par>
                            </p:childTnLst>
                          </p:cTn>
                        </p:par>
                        <p:par>
                          <p:cTn id="148" fill="hold" nodeType="afterGroup">
                            <p:stCondLst>
                              <p:cond delay="1800"/>
                            </p:stCondLst>
                            <p:childTnLst>
                              <p:par>
                                <p:cTn id="149" presetID="1" presetClass="entr" presetSubtype="0" fill="hold" nodeType="afterEffect">
                                  <p:stCondLst>
                                    <p:cond delay="300"/>
                                  </p:stCondLst>
                                  <p:childTnLst>
                                    <p:set>
                                      <p:cBhvr>
                                        <p:cTn id="150" dur="1" fill="hold">
                                          <p:stCondLst>
                                            <p:cond delay="0"/>
                                          </p:stCondLst>
                                        </p:cTn>
                                        <p:tgtEl>
                                          <p:spTgt spid="5"/>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63"/>
                                        </p:tgtEl>
                                        <p:attrNameLst>
                                          <p:attrName>style.visibility</p:attrName>
                                        </p:attrNameLst>
                                      </p:cBhvr>
                                      <p:to>
                                        <p:strVal val="visible"/>
                                      </p:to>
                                    </p:set>
                                  </p:childTnLst>
                                </p:cTn>
                              </p:par>
                            </p:childTnLst>
                          </p:cTn>
                        </p:par>
                        <p:par>
                          <p:cTn id="155" fill="hold" nodeType="afterGroup">
                            <p:stCondLst>
                              <p:cond delay="0"/>
                            </p:stCondLst>
                            <p:childTnLst>
                              <p:par>
                                <p:cTn id="156" presetID="1" presetClass="entr" presetSubtype="0" fill="hold" grpId="0" nodeType="afterEffect">
                                  <p:stCondLst>
                                    <p:cond delay="300"/>
                                  </p:stCondLst>
                                  <p:childTnLst>
                                    <p:set>
                                      <p:cBhvr>
                                        <p:cTn id="157" dur="1" fill="hold">
                                          <p:stCondLst>
                                            <p:cond delay="0"/>
                                          </p:stCondLst>
                                        </p:cTn>
                                        <p:tgtEl>
                                          <p:spTgt spid="162"/>
                                        </p:tgtEl>
                                        <p:attrNameLst>
                                          <p:attrName>style.visibility</p:attrName>
                                        </p:attrNameLst>
                                      </p:cBhvr>
                                      <p:to>
                                        <p:strVal val="visible"/>
                                      </p:to>
                                    </p:set>
                                  </p:childTnLst>
                                </p:cTn>
                              </p:par>
                            </p:childTnLst>
                          </p:cTn>
                        </p:par>
                        <p:par>
                          <p:cTn id="158" fill="hold" nodeType="afterGroup">
                            <p:stCondLst>
                              <p:cond delay="300"/>
                            </p:stCondLst>
                            <p:childTnLst>
                              <p:par>
                                <p:cTn id="159" presetID="1" presetClass="entr" presetSubtype="0" fill="hold" grpId="0" nodeType="afterEffect">
                                  <p:stCondLst>
                                    <p:cond delay="300"/>
                                  </p:stCondLst>
                                  <p:childTnLst>
                                    <p:set>
                                      <p:cBhvr>
                                        <p:cTn id="160" dur="1" fill="hold">
                                          <p:stCondLst>
                                            <p:cond delay="0"/>
                                          </p:stCondLst>
                                        </p:cTn>
                                        <p:tgtEl>
                                          <p:spTgt spid="156"/>
                                        </p:tgtEl>
                                        <p:attrNameLst>
                                          <p:attrName>style.visibility</p:attrName>
                                        </p:attrNameLst>
                                      </p:cBhvr>
                                      <p:to>
                                        <p:strVal val="visible"/>
                                      </p:to>
                                    </p:set>
                                  </p:childTnLst>
                                </p:cTn>
                              </p:par>
                            </p:childTnLst>
                          </p:cTn>
                        </p:par>
                        <p:par>
                          <p:cTn id="161" fill="hold" nodeType="afterGroup">
                            <p:stCondLst>
                              <p:cond delay="600"/>
                            </p:stCondLst>
                            <p:childTnLst>
                              <p:par>
                                <p:cTn id="162" presetID="1" presetClass="entr" presetSubtype="0" fill="hold" grpId="0" nodeType="afterEffect">
                                  <p:stCondLst>
                                    <p:cond delay="300"/>
                                  </p:stCondLst>
                                  <p:childTnLst>
                                    <p:set>
                                      <p:cBhvr>
                                        <p:cTn id="163" dur="1" fill="hold">
                                          <p:stCondLst>
                                            <p:cond delay="0"/>
                                          </p:stCondLst>
                                        </p:cTn>
                                        <p:tgtEl>
                                          <p:spTgt spid="157"/>
                                        </p:tgtEl>
                                        <p:attrNameLst>
                                          <p:attrName>style.visibility</p:attrName>
                                        </p:attrNameLst>
                                      </p:cBhvr>
                                      <p:to>
                                        <p:strVal val="visible"/>
                                      </p:to>
                                    </p:set>
                                  </p:childTnLst>
                                </p:cTn>
                              </p:par>
                            </p:childTnLst>
                          </p:cTn>
                        </p:par>
                        <p:par>
                          <p:cTn id="164" fill="hold" nodeType="afterGroup">
                            <p:stCondLst>
                              <p:cond delay="900"/>
                            </p:stCondLst>
                            <p:childTnLst>
                              <p:par>
                                <p:cTn id="165" presetID="1" presetClass="entr" presetSubtype="0" fill="hold" grpId="0" nodeType="afterEffect">
                                  <p:stCondLst>
                                    <p:cond delay="300"/>
                                  </p:stCondLst>
                                  <p:childTnLst>
                                    <p:set>
                                      <p:cBhvr>
                                        <p:cTn id="166" dur="1" fill="hold">
                                          <p:stCondLst>
                                            <p:cond delay="0"/>
                                          </p:stCondLst>
                                        </p:cTn>
                                        <p:tgtEl>
                                          <p:spTgt spid="158"/>
                                        </p:tgtEl>
                                        <p:attrNameLst>
                                          <p:attrName>style.visibility</p:attrName>
                                        </p:attrNameLst>
                                      </p:cBhvr>
                                      <p:to>
                                        <p:strVal val="visible"/>
                                      </p:to>
                                    </p:set>
                                  </p:childTnLst>
                                </p:cTn>
                              </p:par>
                            </p:childTnLst>
                          </p:cTn>
                        </p:par>
                        <p:par>
                          <p:cTn id="167" fill="hold" nodeType="afterGroup">
                            <p:stCondLst>
                              <p:cond delay="1200"/>
                            </p:stCondLst>
                            <p:childTnLst>
                              <p:par>
                                <p:cTn id="168" presetID="1" presetClass="entr" presetSubtype="0" fill="hold" grpId="0" nodeType="afterEffect">
                                  <p:stCondLst>
                                    <p:cond delay="300"/>
                                  </p:stCondLst>
                                  <p:childTnLst>
                                    <p:set>
                                      <p:cBhvr>
                                        <p:cTn id="169" dur="1" fill="hold">
                                          <p:stCondLst>
                                            <p:cond delay="0"/>
                                          </p:stCondLst>
                                        </p:cTn>
                                        <p:tgtEl>
                                          <p:spTgt spid="159"/>
                                        </p:tgtEl>
                                        <p:attrNameLst>
                                          <p:attrName>style.visibility</p:attrName>
                                        </p:attrNameLst>
                                      </p:cBhvr>
                                      <p:to>
                                        <p:strVal val="visible"/>
                                      </p:to>
                                    </p:set>
                                  </p:childTnLst>
                                </p:cTn>
                              </p:par>
                            </p:childTnLst>
                          </p:cTn>
                        </p:par>
                        <p:par>
                          <p:cTn id="170" fill="hold" nodeType="afterGroup">
                            <p:stCondLst>
                              <p:cond delay="1500"/>
                            </p:stCondLst>
                            <p:childTnLst>
                              <p:par>
                                <p:cTn id="171" presetID="1" presetClass="entr" presetSubtype="0" fill="hold" grpId="1" nodeType="afterEffect">
                                  <p:stCondLst>
                                    <p:cond delay="300"/>
                                  </p:stCondLst>
                                  <p:childTnLst>
                                    <p:set>
                                      <p:cBhvr>
                                        <p:cTn id="172" dur="1" fill="hold">
                                          <p:stCondLst>
                                            <p:cond delay="0"/>
                                          </p:stCondLst>
                                        </p:cTn>
                                        <p:tgtEl>
                                          <p:spTgt spid="159"/>
                                        </p:tgtEl>
                                        <p:attrNameLst>
                                          <p:attrName>style.visibility</p:attrName>
                                        </p:attrNameLst>
                                      </p:cBhvr>
                                      <p:to>
                                        <p:strVal val="visible"/>
                                      </p:to>
                                    </p:set>
                                  </p:childTnLst>
                                </p:cTn>
                              </p:par>
                            </p:childTnLst>
                          </p:cTn>
                        </p:par>
                        <p:par>
                          <p:cTn id="173" fill="hold" nodeType="afterGroup">
                            <p:stCondLst>
                              <p:cond delay="1800"/>
                            </p:stCondLst>
                            <p:childTnLst>
                              <p:par>
                                <p:cTn id="174" presetID="1" presetClass="entr" presetSubtype="0" fill="hold" grpId="0" nodeType="afterEffect">
                                  <p:stCondLst>
                                    <p:cond delay="300"/>
                                  </p:stCondLst>
                                  <p:childTnLst>
                                    <p:set>
                                      <p:cBhvr>
                                        <p:cTn id="175" dur="1" fill="hold">
                                          <p:stCondLst>
                                            <p:cond delay="0"/>
                                          </p:stCondLst>
                                        </p:cTn>
                                        <p:tgtEl>
                                          <p:spTgt spid="160"/>
                                        </p:tgtEl>
                                        <p:attrNameLst>
                                          <p:attrName>style.visibility</p:attrName>
                                        </p:attrNameLst>
                                      </p:cBhvr>
                                      <p:to>
                                        <p:strVal val="visible"/>
                                      </p:to>
                                    </p:set>
                                  </p:childTnLst>
                                </p:cTn>
                              </p:par>
                            </p:childTnLst>
                          </p:cTn>
                        </p:par>
                        <p:par>
                          <p:cTn id="176" fill="hold" nodeType="afterGroup">
                            <p:stCondLst>
                              <p:cond delay="2100"/>
                            </p:stCondLst>
                            <p:childTnLst>
                              <p:par>
                                <p:cTn id="177" presetID="1" presetClass="entr" presetSubtype="0" fill="hold" grpId="0" nodeType="afterEffect">
                                  <p:stCondLst>
                                    <p:cond delay="300"/>
                                  </p:stCondLst>
                                  <p:childTnLst>
                                    <p:set>
                                      <p:cBhvr>
                                        <p:cTn id="178" dur="1" fill="hold">
                                          <p:stCondLst>
                                            <p:cond delay="0"/>
                                          </p:stCondLst>
                                        </p:cTn>
                                        <p:tgtEl>
                                          <p:spTgt spid="161"/>
                                        </p:tgtEl>
                                        <p:attrNameLst>
                                          <p:attrName>style.visibility</p:attrName>
                                        </p:attrNameLst>
                                      </p:cBhvr>
                                      <p:to>
                                        <p:strVal val="visible"/>
                                      </p:to>
                                    </p:set>
                                  </p:childTnLst>
                                </p:cTn>
                              </p:par>
                            </p:childTnLst>
                          </p:cTn>
                        </p:par>
                        <p:par>
                          <p:cTn id="179" fill="hold" nodeType="afterGroup">
                            <p:stCondLst>
                              <p:cond delay="2400"/>
                            </p:stCondLst>
                            <p:childTnLst>
                              <p:par>
                                <p:cTn id="180" presetID="1" presetClass="entr" presetSubtype="0" fill="hold" grpId="0" nodeType="afterEffect">
                                  <p:stCondLst>
                                    <p:cond delay="300"/>
                                  </p:stCondLst>
                                  <p:childTnLst>
                                    <p:set>
                                      <p:cBhvr>
                                        <p:cTn id="181" dur="1" fill="hold">
                                          <p:stCondLst>
                                            <p:cond delay="0"/>
                                          </p:stCondLst>
                                        </p:cTn>
                                        <p:tgtEl>
                                          <p:spTgt spid="103"/>
                                        </p:tgtEl>
                                        <p:attrNameLst>
                                          <p:attrName>style.visibility</p:attrName>
                                        </p:attrNameLst>
                                      </p:cBhvr>
                                      <p:to>
                                        <p:strVal val="visible"/>
                                      </p:to>
                                    </p:se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166"/>
                                        </p:tgtEl>
                                        <p:attrNameLst>
                                          <p:attrName>style.visibility</p:attrName>
                                        </p:attrNameLst>
                                      </p:cBhvr>
                                      <p:to>
                                        <p:strVal val="visible"/>
                                      </p:to>
                                    </p:set>
                                  </p:childTnLst>
                                </p:cTn>
                              </p:par>
                            </p:childTnLst>
                          </p:cTn>
                        </p:par>
                        <p:par>
                          <p:cTn id="186" fill="hold" nodeType="afterGroup">
                            <p:stCondLst>
                              <p:cond delay="0"/>
                            </p:stCondLst>
                            <p:childTnLst>
                              <p:par>
                                <p:cTn id="187" presetID="1" presetClass="entr" presetSubtype="0" fill="hold" grpId="0" nodeType="afterEffect">
                                  <p:stCondLst>
                                    <p:cond delay="300"/>
                                  </p:stCondLst>
                                  <p:childTnLst>
                                    <p:set>
                                      <p:cBhvr>
                                        <p:cTn id="188" dur="1" fill="hold">
                                          <p:stCondLst>
                                            <p:cond delay="0"/>
                                          </p:stCondLst>
                                        </p:cTn>
                                        <p:tgtEl>
                                          <p:spTgt spid="167"/>
                                        </p:tgtEl>
                                        <p:attrNameLst>
                                          <p:attrName>style.visibility</p:attrName>
                                        </p:attrNameLst>
                                      </p:cBhvr>
                                      <p:to>
                                        <p:strVal val="visible"/>
                                      </p:to>
                                    </p:set>
                                  </p:childTnLst>
                                </p:cTn>
                              </p:par>
                            </p:childTnLst>
                          </p:cTn>
                        </p:par>
                        <p:par>
                          <p:cTn id="189" fill="hold" nodeType="afterGroup">
                            <p:stCondLst>
                              <p:cond delay="300"/>
                            </p:stCondLst>
                            <p:childTnLst>
                              <p:par>
                                <p:cTn id="190" presetID="1" presetClass="entr" presetSubtype="0" fill="hold" grpId="0" nodeType="afterEffect">
                                  <p:stCondLst>
                                    <p:cond delay="300"/>
                                  </p:stCondLst>
                                  <p:childTnLst>
                                    <p:set>
                                      <p:cBhvr>
                                        <p:cTn id="191" dur="1" fill="hold">
                                          <p:stCondLst>
                                            <p:cond delay="0"/>
                                          </p:stCondLst>
                                        </p:cTn>
                                        <p:tgtEl>
                                          <p:spTgt spid="175"/>
                                        </p:tgtEl>
                                        <p:attrNameLst>
                                          <p:attrName>style.visibility</p:attrName>
                                        </p:attrNameLst>
                                      </p:cBhvr>
                                      <p:to>
                                        <p:strVal val="visible"/>
                                      </p:to>
                                    </p:se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1" presetClass="entr" presetSubtype="0" fill="hold" grpId="0" nodeType="clickEffect">
                                  <p:stCondLst>
                                    <p:cond delay="0"/>
                                  </p:stCondLst>
                                  <p:childTnLst>
                                    <p:set>
                                      <p:cBhvr>
                                        <p:cTn id="195" dur="1" fill="hold">
                                          <p:stCondLst>
                                            <p:cond delay="0"/>
                                          </p:stCondLst>
                                        </p:cTn>
                                        <p:tgtEl>
                                          <p:spTgt spid="171"/>
                                        </p:tgtEl>
                                        <p:attrNameLst>
                                          <p:attrName>style.visibility</p:attrName>
                                        </p:attrNameLst>
                                      </p:cBhvr>
                                      <p:to>
                                        <p:strVal val="visible"/>
                                      </p:to>
                                    </p:set>
                                  </p:childTnLst>
                                </p:cTn>
                              </p:par>
                            </p:childTnLst>
                          </p:cTn>
                        </p:par>
                        <p:par>
                          <p:cTn id="196" fill="hold" nodeType="afterGroup">
                            <p:stCondLst>
                              <p:cond delay="0"/>
                            </p:stCondLst>
                            <p:childTnLst>
                              <p:par>
                                <p:cTn id="197" presetID="1" presetClass="entr" presetSubtype="0" fill="hold" grpId="0" nodeType="afterEffect">
                                  <p:stCondLst>
                                    <p:cond delay="300"/>
                                  </p:stCondLst>
                                  <p:childTnLst>
                                    <p:set>
                                      <p:cBhvr>
                                        <p:cTn id="198" dur="1" fill="hold">
                                          <p:stCondLst>
                                            <p:cond delay="0"/>
                                          </p:stCondLst>
                                        </p:cTn>
                                        <p:tgtEl>
                                          <p:spTgt spid="172"/>
                                        </p:tgtEl>
                                        <p:attrNameLst>
                                          <p:attrName>style.visibility</p:attrName>
                                        </p:attrNameLst>
                                      </p:cBhvr>
                                      <p:to>
                                        <p:strVal val="visible"/>
                                      </p:to>
                                    </p:set>
                                  </p:childTnLst>
                                </p:cTn>
                              </p:par>
                            </p:childTnLst>
                          </p:cTn>
                        </p:par>
                        <p:par>
                          <p:cTn id="199" fill="hold" nodeType="afterGroup">
                            <p:stCondLst>
                              <p:cond delay="300"/>
                            </p:stCondLst>
                            <p:childTnLst>
                              <p:par>
                                <p:cTn id="200" presetID="1" presetClass="entr" presetSubtype="0" fill="hold" nodeType="afterEffect">
                                  <p:stCondLst>
                                    <p:cond delay="300"/>
                                  </p:stCondLst>
                                  <p:childTnLst>
                                    <p:set>
                                      <p:cBhvr>
                                        <p:cTn id="201" dur="1" fill="hold">
                                          <p:stCondLst>
                                            <p:cond delay="0"/>
                                          </p:stCondLst>
                                        </p:cTn>
                                        <p:tgtEl>
                                          <p:spTgt spid="10"/>
                                        </p:tgtEl>
                                        <p:attrNameLst>
                                          <p:attrName>style.visibility</p:attrName>
                                        </p:attrNameLst>
                                      </p:cBhvr>
                                      <p:to>
                                        <p:strVal val="visible"/>
                                      </p:to>
                                    </p:set>
                                  </p:childTnLst>
                                </p:cTn>
                              </p:par>
                            </p:childTnLst>
                          </p:cTn>
                        </p:par>
                      </p:childTnLst>
                    </p:cTn>
                  </p:par>
                  <p:par>
                    <p:cTn id="202" fill="hold" nodeType="clickPar">
                      <p:stCondLst>
                        <p:cond delay="indefinite"/>
                      </p:stCondLst>
                      <p:childTnLst>
                        <p:par>
                          <p:cTn id="203" fill="hold" nodeType="withGroup">
                            <p:stCondLst>
                              <p:cond delay="0"/>
                            </p:stCondLst>
                            <p:childTnLst>
                              <p:par>
                                <p:cTn id="204" presetID="1" presetClass="entr" presetSubtype="0" fill="hold" grpId="0" nodeType="clickEffect">
                                  <p:stCondLst>
                                    <p:cond delay="0"/>
                                  </p:stCondLst>
                                  <p:childTnLst>
                                    <p:set>
                                      <p:cBhvr>
                                        <p:cTn id="205" dur="1" fill="hold">
                                          <p:stCondLst>
                                            <p:cond delay="0"/>
                                          </p:stCondLst>
                                        </p:cTn>
                                        <p:tgtEl>
                                          <p:spTgt spid="122"/>
                                        </p:tgtEl>
                                        <p:attrNameLst>
                                          <p:attrName>style.visibility</p:attrName>
                                        </p:attrNameLst>
                                      </p:cBhvr>
                                      <p:to>
                                        <p:strVal val="visible"/>
                                      </p:to>
                                    </p:set>
                                  </p:childTnLst>
                                </p:cTn>
                              </p:par>
                            </p:childTnLst>
                          </p:cTn>
                        </p:par>
                        <p:par>
                          <p:cTn id="206" fill="hold" nodeType="afterGroup">
                            <p:stCondLst>
                              <p:cond delay="0"/>
                            </p:stCondLst>
                            <p:childTnLst>
                              <p:par>
                                <p:cTn id="207" presetID="1" presetClass="entr" presetSubtype="0" fill="hold" grpId="0" nodeType="afterEffect">
                                  <p:stCondLst>
                                    <p:cond delay="300"/>
                                  </p:stCondLst>
                                  <p:childTnLst>
                                    <p:set>
                                      <p:cBhvr>
                                        <p:cTn id="208" dur="1" fill="hold">
                                          <p:stCondLst>
                                            <p:cond delay="0"/>
                                          </p:stCondLst>
                                        </p:cTn>
                                        <p:tgtEl>
                                          <p:spTgt spid="123"/>
                                        </p:tgtEl>
                                        <p:attrNameLst>
                                          <p:attrName>style.visibility</p:attrName>
                                        </p:attrNameLst>
                                      </p:cBhvr>
                                      <p:to>
                                        <p:strVal val="visible"/>
                                      </p:to>
                                    </p:set>
                                  </p:childTnLst>
                                </p:cTn>
                              </p:par>
                            </p:childTnLst>
                          </p:cTn>
                        </p:par>
                        <p:par>
                          <p:cTn id="209" fill="hold" nodeType="afterGroup">
                            <p:stCondLst>
                              <p:cond delay="300"/>
                            </p:stCondLst>
                            <p:childTnLst>
                              <p:par>
                                <p:cTn id="210" presetID="1" presetClass="entr" presetSubtype="0" fill="hold" nodeType="afterEffect">
                                  <p:stCondLst>
                                    <p:cond delay="300"/>
                                  </p:stCondLst>
                                  <p:childTnLst>
                                    <p:set>
                                      <p:cBhvr>
                                        <p:cTn id="211" dur="1" fill="hold">
                                          <p:stCondLst>
                                            <p:cond delay="0"/>
                                          </p:stCondLst>
                                        </p:cTn>
                                        <p:tgtEl>
                                          <p:spTgt spid="11"/>
                                        </p:tgtEl>
                                        <p:attrNameLst>
                                          <p:attrName>style.visibility</p:attrName>
                                        </p:attrNameLst>
                                      </p:cBhvr>
                                      <p:to>
                                        <p:strVal val="visible"/>
                                      </p:to>
                                    </p:se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1" presetClass="entr" presetSubtype="0" fill="hold" grpId="0" nodeType="clickEffect">
                                  <p:stCondLst>
                                    <p:cond delay="0"/>
                                  </p:stCondLst>
                                  <p:childTnLst>
                                    <p:set>
                                      <p:cBhvr>
                                        <p:cTn id="215" dur="1" fill="hold">
                                          <p:stCondLst>
                                            <p:cond delay="0"/>
                                          </p:stCondLst>
                                        </p:cTn>
                                        <p:tgtEl>
                                          <p:spTgt spid="192"/>
                                        </p:tgtEl>
                                        <p:attrNameLst>
                                          <p:attrName>style.visibility</p:attrName>
                                        </p:attrNameLst>
                                      </p:cBhvr>
                                      <p:to>
                                        <p:strVal val="visible"/>
                                      </p:to>
                                    </p:set>
                                  </p:childTnLst>
                                </p:cTn>
                              </p:par>
                            </p:childTnLst>
                          </p:cTn>
                        </p:par>
                        <p:par>
                          <p:cTn id="216" fill="hold" nodeType="afterGroup">
                            <p:stCondLst>
                              <p:cond delay="0"/>
                            </p:stCondLst>
                            <p:childTnLst>
                              <p:par>
                                <p:cTn id="217" presetID="1" presetClass="entr" presetSubtype="0" fill="hold" grpId="0" nodeType="afterEffect">
                                  <p:stCondLst>
                                    <p:cond delay="300"/>
                                  </p:stCondLst>
                                  <p:childTnLst>
                                    <p:set>
                                      <p:cBhvr>
                                        <p:cTn id="218" dur="1" fill="hold">
                                          <p:stCondLst>
                                            <p:cond delay="0"/>
                                          </p:stCondLst>
                                        </p:cTn>
                                        <p:tgtEl>
                                          <p:spTgt spid="191"/>
                                        </p:tgtEl>
                                        <p:attrNameLst>
                                          <p:attrName>style.visibility</p:attrName>
                                        </p:attrNameLst>
                                      </p:cBhvr>
                                      <p:to>
                                        <p:strVal val="visible"/>
                                      </p:to>
                                    </p:set>
                                  </p:childTnLst>
                                </p:cTn>
                              </p:par>
                            </p:childTnLst>
                          </p:cTn>
                        </p:par>
                        <p:par>
                          <p:cTn id="219" fill="hold" nodeType="afterGroup">
                            <p:stCondLst>
                              <p:cond delay="300"/>
                            </p:stCondLst>
                            <p:childTnLst>
                              <p:par>
                                <p:cTn id="220" presetID="1" presetClass="entr" presetSubtype="0" fill="hold" grpId="0" nodeType="afterEffect">
                                  <p:stCondLst>
                                    <p:cond delay="300"/>
                                  </p:stCondLst>
                                  <p:childTnLst>
                                    <p:set>
                                      <p:cBhvr>
                                        <p:cTn id="221" dur="1" fill="hold">
                                          <p:stCondLst>
                                            <p:cond delay="0"/>
                                          </p:stCondLst>
                                        </p:cTn>
                                        <p:tgtEl>
                                          <p:spTgt spid="184"/>
                                        </p:tgtEl>
                                        <p:attrNameLst>
                                          <p:attrName>style.visibility</p:attrName>
                                        </p:attrNameLst>
                                      </p:cBhvr>
                                      <p:to>
                                        <p:strVal val="visible"/>
                                      </p:to>
                                    </p:set>
                                  </p:childTnLst>
                                </p:cTn>
                              </p:par>
                            </p:childTnLst>
                          </p:cTn>
                        </p:par>
                        <p:par>
                          <p:cTn id="222" fill="hold" nodeType="afterGroup">
                            <p:stCondLst>
                              <p:cond delay="600"/>
                            </p:stCondLst>
                            <p:childTnLst>
                              <p:par>
                                <p:cTn id="223" presetID="1" presetClass="entr" presetSubtype="0" fill="hold" grpId="0" nodeType="afterEffect">
                                  <p:stCondLst>
                                    <p:cond delay="300"/>
                                  </p:stCondLst>
                                  <p:childTnLst>
                                    <p:set>
                                      <p:cBhvr>
                                        <p:cTn id="224" dur="1" fill="hold">
                                          <p:stCondLst>
                                            <p:cond delay="0"/>
                                          </p:stCondLst>
                                        </p:cTn>
                                        <p:tgtEl>
                                          <p:spTgt spid="185"/>
                                        </p:tgtEl>
                                        <p:attrNameLst>
                                          <p:attrName>style.visibility</p:attrName>
                                        </p:attrNameLst>
                                      </p:cBhvr>
                                      <p:to>
                                        <p:strVal val="visible"/>
                                      </p:to>
                                    </p:set>
                                  </p:childTnLst>
                                </p:cTn>
                              </p:par>
                            </p:childTnLst>
                          </p:cTn>
                        </p:par>
                        <p:par>
                          <p:cTn id="225" fill="hold" nodeType="afterGroup">
                            <p:stCondLst>
                              <p:cond delay="900"/>
                            </p:stCondLst>
                            <p:childTnLst>
                              <p:par>
                                <p:cTn id="226" presetID="1" presetClass="entr" presetSubtype="0" fill="hold" grpId="0" nodeType="afterEffect">
                                  <p:stCondLst>
                                    <p:cond delay="300"/>
                                  </p:stCondLst>
                                  <p:childTnLst>
                                    <p:set>
                                      <p:cBhvr>
                                        <p:cTn id="227" dur="1" fill="hold">
                                          <p:stCondLst>
                                            <p:cond delay="0"/>
                                          </p:stCondLst>
                                        </p:cTn>
                                        <p:tgtEl>
                                          <p:spTgt spid="186"/>
                                        </p:tgtEl>
                                        <p:attrNameLst>
                                          <p:attrName>style.visibility</p:attrName>
                                        </p:attrNameLst>
                                      </p:cBhvr>
                                      <p:to>
                                        <p:strVal val="visible"/>
                                      </p:to>
                                    </p:set>
                                  </p:childTnLst>
                                </p:cTn>
                              </p:par>
                            </p:childTnLst>
                          </p:cTn>
                        </p:par>
                        <p:par>
                          <p:cTn id="228" fill="hold" nodeType="afterGroup">
                            <p:stCondLst>
                              <p:cond delay="1200"/>
                            </p:stCondLst>
                            <p:childTnLst>
                              <p:par>
                                <p:cTn id="229" presetID="1" presetClass="entr" presetSubtype="0" fill="hold" grpId="0" nodeType="afterEffect">
                                  <p:stCondLst>
                                    <p:cond delay="300"/>
                                  </p:stCondLst>
                                  <p:childTnLst>
                                    <p:set>
                                      <p:cBhvr>
                                        <p:cTn id="230" dur="1" fill="hold">
                                          <p:stCondLst>
                                            <p:cond delay="0"/>
                                          </p:stCondLst>
                                        </p:cTn>
                                        <p:tgtEl>
                                          <p:spTgt spid="187"/>
                                        </p:tgtEl>
                                        <p:attrNameLst>
                                          <p:attrName>style.visibility</p:attrName>
                                        </p:attrNameLst>
                                      </p:cBhvr>
                                      <p:to>
                                        <p:strVal val="visible"/>
                                      </p:to>
                                    </p:set>
                                  </p:childTnLst>
                                </p:cTn>
                              </p:par>
                            </p:childTnLst>
                          </p:cTn>
                        </p:par>
                        <p:par>
                          <p:cTn id="231" fill="hold" nodeType="afterGroup">
                            <p:stCondLst>
                              <p:cond delay="1500"/>
                            </p:stCondLst>
                            <p:childTnLst>
                              <p:par>
                                <p:cTn id="232" presetID="1" presetClass="entr" presetSubtype="0" fill="hold" grpId="0" nodeType="afterEffect">
                                  <p:stCondLst>
                                    <p:cond delay="300"/>
                                  </p:stCondLst>
                                  <p:childTnLst>
                                    <p:set>
                                      <p:cBhvr>
                                        <p:cTn id="233" dur="1" fill="hold">
                                          <p:stCondLst>
                                            <p:cond delay="0"/>
                                          </p:stCondLst>
                                        </p:cTn>
                                        <p:tgtEl>
                                          <p:spTgt spid="188"/>
                                        </p:tgtEl>
                                        <p:attrNameLst>
                                          <p:attrName>style.visibility</p:attrName>
                                        </p:attrNameLst>
                                      </p:cBhvr>
                                      <p:to>
                                        <p:strVal val="visible"/>
                                      </p:to>
                                    </p:set>
                                  </p:childTnLst>
                                </p:cTn>
                              </p:par>
                            </p:childTnLst>
                          </p:cTn>
                        </p:par>
                        <p:par>
                          <p:cTn id="234" fill="hold" nodeType="afterGroup">
                            <p:stCondLst>
                              <p:cond delay="1800"/>
                            </p:stCondLst>
                            <p:childTnLst>
                              <p:par>
                                <p:cTn id="235" presetID="1" presetClass="entr" presetSubtype="0" fill="hold" grpId="0" nodeType="afterEffect">
                                  <p:stCondLst>
                                    <p:cond delay="300"/>
                                  </p:stCondLst>
                                  <p:childTnLst>
                                    <p:set>
                                      <p:cBhvr>
                                        <p:cTn id="236" dur="1" fill="hold">
                                          <p:stCondLst>
                                            <p:cond delay="0"/>
                                          </p:stCondLst>
                                        </p:cTn>
                                        <p:tgtEl>
                                          <p:spTgt spid="189"/>
                                        </p:tgtEl>
                                        <p:attrNameLst>
                                          <p:attrName>style.visibility</p:attrName>
                                        </p:attrNameLst>
                                      </p:cBhvr>
                                      <p:to>
                                        <p:strVal val="visible"/>
                                      </p:to>
                                    </p:set>
                                  </p:childTnLst>
                                </p:cTn>
                              </p:par>
                            </p:childTnLst>
                          </p:cTn>
                        </p:par>
                        <p:par>
                          <p:cTn id="237" fill="hold" nodeType="afterGroup">
                            <p:stCondLst>
                              <p:cond delay="2100"/>
                            </p:stCondLst>
                            <p:childTnLst>
                              <p:par>
                                <p:cTn id="238" presetID="1" presetClass="entr" presetSubtype="0" fill="hold" grpId="0" nodeType="afterEffect">
                                  <p:stCondLst>
                                    <p:cond delay="300"/>
                                  </p:stCondLst>
                                  <p:childTnLst>
                                    <p:set>
                                      <p:cBhvr>
                                        <p:cTn id="239" dur="1" fill="hold">
                                          <p:stCondLst>
                                            <p:cond delay="0"/>
                                          </p:stCondLst>
                                        </p:cTn>
                                        <p:tgtEl>
                                          <p:spTgt spid="115"/>
                                        </p:tgtEl>
                                        <p:attrNameLst>
                                          <p:attrName>style.visibility</p:attrName>
                                        </p:attrNameLst>
                                      </p:cBhvr>
                                      <p:to>
                                        <p:strVal val="visible"/>
                                      </p:to>
                                    </p:set>
                                  </p:childTnLst>
                                </p:cTn>
                              </p:par>
                            </p:childTnLst>
                          </p:cTn>
                        </p:par>
                      </p:childTnLst>
                    </p:cTn>
                  </p:par>
                  <p:par>
                    <p:cTn id="240" fill="hold" nodeType="clickPar">
                      <p:stCondLst>
                        <p:cond delay="indefinite"/>
                      </p:stCondLst>
                      <p:childTnLst>
                        <p:par>
                          <p:cTn id="241" fill="hold" nodeType="withGroup">
                            <p:stCondLst>
                              <p:cond delay="0"/>
                            </p:stCondLst>
                            <p:childTnLst>
                              <p:par>
                                <p:cTn id="242" presetID="1" presetClass="entr" presetSubtype="0" fill="hold" grpId="0" nodeType="clickEffect">
                                  <p:stCondLst>
                                    <p:cond delay="0"/>
                                  </p:stCondLst>
                                  <p:childTnLst>
                                    <p:set>
                                      <p:cBhvr>
                                        <p:cTn id="243" dur="1" fill="hold">
                                          <p:stCondLst>
                                            <p:cond delay="0"/>
                                          </p:stCondLst>
                                        </p:cTn>
                                        <p:tgtEl>
                                          <p:spTgt spid="193"/>
                                        </p:tgtEl>
                                        <p:attrNameLst>
                                          <p:attrName>style.visibility</p:attrName>
                                        </p:attrNameLst>
                                      </p:cBhvr>
                                      <p:to>
                                        <p:strVal val="visible"/>
                                      </p:to>
                                    </p:set>
                                  </p:childTnLst>
                                </p:cTn>
                              </p:par>
                            </p:childTnLst>
                          </p:cTn>
                        </p:par>
                        <p:par>
                          <p:cTn id="244" fill="hold" nodeType="afterGroup">
                            <p:stCondLst>
                              <p:cond delay="0"/>
                            </p:stCondLst>
                            <p:childTnLst>
                              <p:par>
                                <p:cTn id="245" presetID="1" presetClass="entr" presetSubtype="0" fill="hold" grpId="0" nodeType="afterEffect">
                                  <p:stCondLst>
                                    <p:cond delay="300"/>
                                  </p:stCondLst>
                                  <p:childTnLst>
                                    <p:set>
                                      <p:cBhvr>
                                        <p:cTn id="246" dur="1" fill="hold">
                                          <p:stCondLst>
                                            <p:cond delay="0"/>
                                          </p:stCondLst>
                                        </p:cTn>
                                        <p:tgtEl>
                                          <p:spTgt spid="194"/>
                                        </p:tgtEl>
                                        <p:attrNameLst>
                                          <p:attrName>style.visibility</p:attrName>
                                        </p:attrNameLst>
                                      </p:cBhvr>
                                      <p:to>
                                        <p:strVal val="visible"/>
                                      </p:to>
                                    </p:set>
                                  </p:childTnLst>
                                </p:cTn>
                              </p:par>
                            </p:childTnLst>
                          </p:cTn>
                        </p:par>
                        <p:par>
                          <p:cTn id="247" fill="hold" nodeType="afterGroup">
                            <p:stCondLst>
                              <p:cond delay="300"/>
                            </p:stCondLst>
                            <p:childTnLst>
                              <p:par>
                                <p:cTn id="248" presetID="1" presetClass="entr" presetSubtype="0" fill="hold" grpId="1" nodeType="afterEffect">
                                  <p:stCondLst>
                                    <p:cond delay="300"/>
                                  </p:stCondLst>
                                  <p:childTnLst>
                                    <p:set>
                                      <p:cBhvr>
                                        <p:cTn id="249" dur="1" fill="hold">
                                          <p:stCondLst>
                                            <p:cond delay="0"/>
                                          </p:stCondLst>
                                        </p:cTn>
                                        <p:tgtEl>
                                          <p:spTgt spid="194"/>
                                        </p:tgtEl>
                                        <p:attrNameLst>
                                          <p:attrName>style.visibility</p:attrName>
                                        </p:attrNameLst>
                                      </p:cBhvr>
                                      <p:to>
                                        <p:strVal val="visible"/>
                                      </p:to>
                                    </p:set>
                                  </p:childTnLst>
                                </p:cTn>
                              </p:par>
                            </p:childTnLst>
                          </p:cTn>
                        </p:par>
                        <p:par>
                          <p:cTn id="250" fill="hold" nodeType="afterGroup">
                            <p:stCondLst>
                              <p:cond delay="600"/>
                            </p:stCondLst>
                            <p:childTnLst>
                              <p:par>
                                <p:cTn id="251" presetID="1" presetClass="entr" presetSubtype="0" fill="hold" grpId="0" nodeType="afterEffect">
                                  <p:stCondLst>
                                    <p:cond delay="300"/>
                                  </p:stCondLst>
                                  <p:childTnLst>
                                    <p:set>
                                      <p:cBhvr>
                                        <p:cTn id="252" dur="1" fill="hold">
                                          <p:stCondLst>
                                            <p:cond delay="0"/>
                                          </p:stCondLst>
                                        </p:cTn>
                                        <p:tgtEl>
                                          <p:spTgt spid="195"/>
                                        </p:tgtEl>
                                        <p:attrNameLst>
                                          <p:attrName>style.visibility</p:attrName>
                                        </p:attrNameLst>
                                      </p:cBhvr>
                                      <p:to>
                                        <p:strVal val="visible"/>
                                      </p:to>
                                    </p:set>
                                  </p:childTnLst>
                                </p:cTn>
                              </p:par>
                            </p:childTnLst>
                          </p:cTn>
                        </p:par>
                        <p:par>
                          <p:cTn id="253" fill="hold" nodeType="afterGroup">
                            <p:stCondLst>
                              <p:cond delay="900"/>
                            </p:stCondLst>
                            <p:childTnLst>
                              <p:par>
                                <p:cTn id="254" presetID="1" presetClass="entr" presetSubtype="0" fill="hold" grpId="0" nodeType="afterEffect">
                                  <p:stCondLst>
                                    <p:cond delay="300"/>
                                  </p:stCondLst>
                                  <p:childTnLst>
                                    <p:set>
                                      <p:cBhvr>
                                        <p:cTn id="255" dur="1" fill="hold">
                                          <p:stCondLst>
                                            <p:cond delay="0"/>
                                          </p:stCondLst>
                                        </p:cTn>
                                        <p:tgtEl>
                                          <p:spTgt spid="196"/>
                                        </p:tgtEl>
                                        <p:attrNameLst>
                                          <p:attrName>style.visibility</p:attrName>
                                        </p:attrNameLst>
                                      </p:cBhvr>
                                      <p:to>
                                        <p:strVal val="visible"/>
                                      </p:to>
                                    </p:set>
                                  </p:childTnLst>
                                </p:cTn>
                              </p:par>
                            </p:childTnLst>
                          </p:cTn>
                        </p:par>
                        <p:par>
                          <p:cTn id="256" fill="hold" nodeType="afterGroup">
                            <p:stCondLst>
                              <p:cond delay="1200"/>
                            </p:stCondLst>
                            <p:childTnLst>
                              <p:par>
                                <p:cTn id="257" presetID="1" presetClass="entr" presetSubtype="0" fill="hold" grpId="0" nodeType="afterEffect">
                                  <p:stCondLst>
                                    <p:cond delay="300"/>
                                  </p:stCondLst>
                                  <p:childTnLst>
                                    <p:set>
                                      <p:cBhvr>
                                        <p:cTn id="258" dur="1" fill="hold">
                                          <p:stCondLst>
                                            <p:cond delay="0"/>
                                          </p:stCondLst>
                                        </p:cTn>
                                        <p:tgtEl>
                                          <p:spTgt spid="197"/>
                                        </p:tgtEl>
                                        <p:attrNameLst>
                                          <p:attrName>style.visibility</p:attrName>
                                        </p:attrNameLst>
                                      </p:cBhvr>
                                      <p:to>
                                        <p:strVal val="visible"/>
                                      </p:to>
                                    </p:set>
                                  </p:childTnLst>
                                </p:cTn>
                              </p:par>
                            </p:childTnLst>
                          </p:cTn>
                        </p:par>
                        <p:par>
                          <p:cTn id="259" fill="hold" nodeType="afterGroup">
                            <p:stCondLst>
                              <p:cond delay="1500"/>
                            </p:stCondLst>
                            <p:childTnLst>
                              <p:par>
                                <p:cTn id="260" presetID="1" presetClass="entr" presetSubtype="0" fill="hold" grpId="0" nodeType="afterEffect">
                                  <p:stCondLst>
                                    <p:cond delay="0"/>
                                  </p:stCondLst>
                                  <p:childTnLst>
                                    <p:set>
                                      <p:cBhvr>
                                        <p:cTn id="261" dur="1" fill="hold">
                                          <p:stCondLst>
                                            <p:cond delay="0"/>
                                          </p:stCondLst>
                                        </p:cTn>
                                        <p:tgtEl>
                                          <p:spTgt spid="198"/>
                                        </p:tgtEl>
                                        <p:attrNameLst>
                                          <p:attrName>style.visibility</p:attrName>
                                        </p:attrNameLst>
                                      </p:cBhvr>
                                      <p:to>
                                        <p:strVal val="visible"/>
                                      </p:to>
                                    </p:set>
                                  </p:childTnLst>
                                </p:cTn>
                              </p:par>
                            </p:childTnLst>
                          </p:cTn>
                        </p:par>
                        <p:par>
                          <p:cTn id="262" fill="hold" nodeType="afterGroup">
                            <p:stCondLst>
                              <p:cond delay="1500"/>
                            </p:stCondLst>
                            <p:childTnLst>
                              <p:par>
                                <p:cTn id="263" presetID="1" presetClass="entr" presetSubtype="0" fill="hold" grpId="0" nodeType="afterEffect">
                                  <p:stCondLst>
                                    <p:cond delay="300"/>
                                  </p:stCondLst>
                                  <p:childTnLst>
                                    <p:set>
                                      <p:cBhvr>
                                        <p:cTn id="264" dur="1" fill="hold">
                                          <p:stCondLst>
                                            <p:cond delay="0"/>
                                          </p:stCondLst>
                                        </p:cTn>
                                        <p:tgtEl>
                                          <p:spTgt spid="199"/>
                                        </p:tgtEl>
                                        <p:attrNameLst>
                                          <p:attrName>style.visibility</p:attrName>
                                        </p:attrNameLst>
                                      </p:cBhvr>
                                      <p:to>
                                        <p:strVal val="visible"/>
                                      </p:to>
                                    </p:set>
                                  </p:childTnLst>
                                </p:cTn>
                              </p:par>
                            </p:childTnLst>
                          </p:cTn>
                        </p:par>
                        <p:par>
                          <p:cTn id="265" fill="hold" nodeType="afterGroup">
                            <p:stCondLst>
                              <p:cond delay="1800"/>
                            </p:stCondLst>
                            <p:childTnLst>
                              <p:par>
                                <p:cTn id="266" presetID="1" presetClass="entr" presetSubtype="0" fill="hold" grpId="0" nodeType="afterEffect">
                                  <p:stCondLst>
                                    <p:cond delay="300"/>
                                  </p:stCondLst>
                                  <p:childTnLst>
                                    <p:set>
                                      <p:cBhvr>
                                        <p:cTn id="267" dur="1" fill="hold">
                                          <p:stCondLst>
                                            <p:cond delay="0"/>
                                          </p:stCondLst>
                                        </p:cTn>
                                        <p:tgtEl>
                                          <p:spTgt spid="200"/>
                                        </p:tgtEl>
                                        <p:attrNameLst>
                                          <p:attrName>style.visibility</p:attrName>
                                        </p:attrNameLst>
                                      </p:cBhvr>
                                      <p:to>
                                        <p:strVal val="visible"/>
                                      </p:to>
                                    </p:set>
                                  </p:childTnLst>
                                </p:cTn>
                              </p:par>
                            </p:childTnLst>
                          </p:cTn>
                        </p:par>
                        <p:par>
                          <p:cTn id="268" fill="hold" nodeType="afterGroup">
                            <p:stCondLst>
                              <p:cond delay="2100"/>
                            </p:stCondLst>
                            <p:childTnLst>
                              <p:par>
                                <p:cTn id="269" presetID="1" presetClass="entr" presetSubtype="0" fill="hold" grpId="0" nodeType="afterEffect">
                                  <p:stCondLst>
                                    <p:cond delay="300"/>
                                  </p:stCondLst>
                                  <p:childTnLst>
                                    <p:set>
                                      <p:cBhvr>
                                        <p:cTn id="270" dur="1" fill="hold">
                                          <p:stCondLst>
                                            <p:cond delay="0"/>
                                          </p:stCondLst>
                                        </p:cTn>
                                        <p:tgtEl>
                                          <p:spTgt spid="202"/>
                                        </p:tgtEl>
                                        <p:attrNameLst>
                                          <p:attrName>style.visibility</p:attrName>
                                        </p:attrNameLst>
                                      </p:cBhvr>
                                      <p:to>
                                        <p:strVal val="visible"/>
                                      </p:to>
                                    </p:set>
                                  </p:childTnLst>
                                </p:cTn>
                              </p:par>
                            </p:childTnLst>
                          </p:cTn>
                        </p:par>
                        <p:par>
                          <p:cTn id="271" fill="hold" nodeType="afterGroup">
                            <p:stCondLst>
                              <p:cond delay="2400"/>
                            </p:stCondLst>
                            <p:childTnLst>
                              <p:par>
                                <p:cTn id="272" presetID="1" presetClass="entr" presetSubtype="0" fill="hold" grpId="0" nodeType="afterEffect">
                                  <p:stCondLst>
                                    <p:cond delay="300"/>
                                  </p:stCondLst>
                                  <p:childTnLst>
                                    <p:set>
                                      <p:cBhvr>
                                        <p:cTn id="273" dur="1" fill="hold">
                                          <p:stCondLst>
                                            <p:cond delay="0"/>
                                          </p:stCondLst>
                                        </p:cTn>
                                        <p:tgtEl>
                                          <p:spTgt spid="203"/>
                                        </p:tgtEl>
                                        <p:attrNameLst>
                                          <p:attrName>style.visibility</p:attrName>
                                        </p:attrNameLst>
                                      </p:cBhvr>
                                      <p:to>
                                        <p:strVal val="visible"/>
                                      </p:to>
                                    </p:set>
                                  </p:childTnLst>
                                </p:cTn>
                              </p:par>
                            </p:childTnLst>
                          </p:cTn>
                        </p:par>
                        <p:par>
                          <p:cTn id="274" fill="hold" nodeType="afterGroup">
                            <p:stCondLst>
                              <p:cond delay="2700"/>
                            </p:stCondLst>
                            <p:childTnLst>
                              <p:par>
                                <p:cTn id="275" presetID="1" presetClass="entr" presetSubtype="0" fill="hold" grpId="0" nodeType="afterEffect">
                                  <p:stCondLst>
                                    <p:cond delay="300"/>
                                  </p:stCondLst>
                                  <p:childTnLst>
                                    <p:set>
                                      <p:cBhvr>
                                        <p:cTn id="276" dur="1" fill="hold">
                                          <p:stCondLst>
                                            <p:cond delay="0"/>
                                          </p:stCondLst>
                                        </p:cTn>
                                        <p:tgtEl>
                                          <p:spTgt spid="130"/>
                                        </p:tgtEl>
                                        <p:attrNameLst>
                                          <p:attrName>style.visibility</p:attrName>
                                        </p:attrNameLst>
                                      </p:cBhvr>
                                      <p:to>
                                        <p:strVal val="visible"/>
                                      </p:to>
                                    </p:set>
                                  </p:childTnLst>
                                </p:cTn>
                              </p:par>
                            </p:childTnLst>
                          </p:cTn>
                        </p:par>
                        <p:par>
                          <p:cTn id="277" fill="hold" nodeType="afterGroup">
                            <p:stCondLst>
                              <p:cond delay="3000"/>
                            </p:stCondLst>
                            <p:childTnLst>
                              <p:par>
                                <p:cTn id="278" presetID="1" presetClass="entr" presetSubtype="0" fill="hold" grpId="0" nodeType="afterEffect">
                                  <p:stCondLst>
                                    <p:cond delay="300"/>
                                  </p:stCondLst>
                                  <p:childTnLst>
                                    <p:set>
                                      <p:cBhvr>
                                        <p:cTn id="279" dur="1" fill="hold">
                                          <p:stCondLst>
                                            <p:cond delay="0"/>
                                          </p:stCondLst>
                                        </p:cTn>
                                        <p:tgtEl>
                                          <p:spTgt spid="22"/>
                                        </p:tgtEl>
                                        <p:attrNameLst>
                                          <p:attrName>style.visibility</p:attrName>
                                        </p:attrNameLst>
                                      </p:cBhvr>
                                      <p:to>
                                        <p:strVal val="visible"/>
                                      </p:to>
                                    </p:set>
                                  </p:childTnLst>
                                </p:cTn>
                              </p:par>
                            </p:childTnLst>
                          </p:cTn>
                        </p:par>
                        <p:par>
                          <p:cTn id="280" fill="hold" nodeType="afterGroup">
                            <p:stCondLst>
                              <p:cond delay="3300"/>
                            </p:stCondLst>
                            <p:childTnLst>
                              <p:par>
                                <p:cTn id="281" presetID="1" presetClass="entr" presetSubtype="0" fill="hold" grpId="0" nodeType="afterEffect">
                                  <p:stCondLst>
                                    <p:cond delay="300"/>
                                  </p:stCondLst>
                                  <p:childTnLst>
                                    <p:set>
                                      <p:cBhvr>
                                        <p:cTn id="282" dur="1" fill="hold">
                                          <p:stCondLst>
                                            <p:cond delay="0"/>
                                          </p:stCondLst>
                                        </p:cTn>
                                        <p:tgtEl>
                                          <p:spTgt spid="133"/>
                                        </p:tgtEl>
                                        <p:attrNameLst>
                                          <p:attrName>style.visibility</p:attrName>
                                        </p:attrNameLst>
                                      </p:cBhvr>
                                      <p:to>
                                        <p:strVal val="visible"/>
                                      </p:to>
                                    </p:set>
                                  </p:childTnLst>
                                </p:cTn>
                              </p:par>
                            </p:childTnLst>
                          </p:cTn>
                        </p:par>
                        <p:par>
                          <p:cTn id="283" fill="hold" nodeType="afterGroup">
                            <p:stCondLst>
                              <p:cond delay="3600"/>
                            </p:stCondLst>
                            <p:childTnLst>
                              <p:par>
                                <p:cTn id="284" presetID="1" presetClass="entr" presetSubtype="0" fill="hold" grpId="0" nodeType="afterEffect">
                                  <p:stCondLst>
                                    <p:cond delay="300"/>
                                  </p:stCondLst>
                                  <p:childTnLst>
                                    <p:set>
                                      <p:cBhvr>
                                        <p:cTn id="285" dur="1" fill="hold">
                                          <p:stCondLst>
                                            <p:cond delay="0"/>
                                          </p:stCondLst>
                                        </p:cTn>
                                        <p:tgtEl>
                                          <p:spTgt spid="76"/>
                                        </p:tgtEl>
                                        <p:attrNameLst>
                                          <p:attrName>style.visibility</p:attrName>
                                        </p:attrNameLst>
                                      </p:cBhvr>
                                      <p:to>
                                        <p:strVal val="visible"/>
                                      </p:to>
                                    </p:set>
                                  </p:childTnLst>
                                </p:cTn>
                              </p:par>
                            </p:childTnLst>
                          </p:cTn>
                        </p:par>
                        <p:par>
                          <p:cTn id="286" fill="hold" nodeType="afterGroup">
                            <p:stCondLst>
                              <p:cond delay="3900"/>
                            </p:stCondLst>
                            <p:childTnLst>
                              <p:par>
                                <p:cTn id="287" presetID="1" presetClass="entr" presetSubtype="0" fill="hold" grpId="0" nodeType="afterEffect">
                                  <p:stCondLst>
                                    <p:cond delay="300"/>
                                  </p:stCondLst>
                                  <p:childTnLst>
                                    <p:set>
                                      <p:cBhvr>
                                        <p:cTn id="288" dur="1" fill="hold">
                                          <p:stCondLst>
                                            <p:cond delay="0"/>
                                          </p:stCondLst>
                                        </p:cTn>
                                        <p:tgtEl>
                                          <p:spTgt spid="27"/>
                                        </p:tgtEl>
                                        <p:attrNameLst>
                                          <p:attrName>style.visibility</p:attrName>
                                        </p:attrNameLst>
                                      </p:cBhvr>
                                      <p:to>
                                        <p:strVal val="visible"/>
                                      </p:to>
                                    </p:set>
                                  </p:childTnLst>
                                </p:cTn>
                              </p:par>
                            </p:childTnLst>
                          </p:cTn>
                        </p:par>
                        <p:par>
                          <p:cTn id="289" fill="hold" nodeType="afterGroup">
                            <p:stCondLst>
                              <p:cond delay="4200"/>
                            </p:stCondLst>
                            <p:childTnLst>
                              <p:par>
                                <p:cTn id="290" presetID="1" presetClass="entr" presetSubtype="0" fill="hold" grpId="0" nodeType="afterEffect">
                                  <p:stCondLst>
                                    <p:cond delay="300"/>
                                  </p:stCondLst>
                                  <p:childTnLst>
                                    <p:set>
                                      <p:cBhvr>
                                        <p:cTn id="291" dur="1" fill="hold">
                                          <p:stCondLst>
                                            <p:cond delay="0"/>
                                          </p:stCondLst>
                                        </p:cTn>
                                        <p:tgtEl>
                                          <p:spTgt spid="51"/>
                                        </p:tgtEl>
                                        <p:attrNameLst>
                                          <p:attrName>style.visibility</p:attrName>
                                        </p:attrNameLst>
                                      </p:cBhvr>
                                      <p:to>
                                        <p:strVal val="visible"/>
                                      </p:to>
                                    </p:set>
                                  </p:childTnLst>
                                </p:cTn>
                              </p:par>
                            </p:childTnLst>
                          </p:cTn>
                        </p:par>
                        <p:par>
                          <p:cTn id="292" fill="hold" nodeType="afterGroup">
                            <p:stCondLst>
                              <p:cond delay="4500"/>
                            </p:stCondLst>
                            <p:childTnLst>
                              <p:par>
                                <p:cTn id="293" presetID="1" presetClass="entr" presetSubtype="0" fill="hold" grpId="0" nodeType="afterEffect">
                                  <p:stCondLst>
                                    <p:cond delay="300"/>
                                  </p:stCondLst>
                                  <p:childTnLst>
                                    <p:set>
                                      <p:cBhvr>
                                        <p:cTn id="294" dur="1" fill="hold">
                                          <p:stCondLst>
                                            <p:cond delay="0"/>
                                          </p:stCondLst>
                                        </p:cTn>
                                        <p:tgtEl>
                                          <p:spTgt spid="52"/>
                                        </p:tgtEl>
                                        <p:attrNameLst>
                                          <p:attrName>style.visibility</p:attrName>
                                        </p:attrNameLst>
                                      </p:cBhvr>
                                      <p:to>
                                        <p:strVal val="visible"/>
                                      </p:to>
                                    </p:set>
                                  </p:childTnLst>
                                </p:cTn>
                              </p:par>
                            </p:childTnLst>
                          </p:cTn>
                        </p:par>
                        <p:par>
                          <p:cTn id="295" fill="hold" nodeType="afterGroup">
                            <p:stCondLst>
                              <p:cond delay="4800"/>
                            </p:stCondLst>
                            <p:childTnLst>
                              <p:par>
                                <p:cTn id="296" presetID="1" presetClass="entr" presetSubtype="0" fill="hold" grpId="0" nodeType="afterEffect">
                                  <p:stCondLst>
                                    <p:cond delay="300"/>
                                  </p:stCondLst>
                                  <p:childTnLst>
                                    <p:set>
                                      <p:cBhvr>
                                        <p:cTn id="297" dur="1" fill="hold">
                                          <p:stCondLst>
                                            <p:cond delay="0"/>
                                          </p:stCondLst>
                                        </p:cTn>
                                        <p:tgtEl>
                                          <p:spTgt spid="53"/>
                                        </p:tgtEl>
                                        <p:attrNameLst>
                                          <p:attrName>style.visibility</p:attrName>
                                        </p:attrNameLst>
                                      </p:cBhvr>
                                      <p:to>
                                        <p:strVal val="visible"/>
                                      </p:to>
                                    </p:set>
                                  </p:childTnLst>
                                </p:cTn>
                              </p:par>
                            </p:childTnLst>
                          </p:cTn>
                        </p:par>
                        <p:par>
                          <p:cTn id="298" fill="hold" nodeType="afterGroup">
                            <p:stCondLst>
                              <p:cond delay="5100"/>
                            </p:stCondLst>
                            <p:childTnLst>
                              <p:par>
                                <p:cTn id="299" presetID="1" presetClass="entr" presetSubtype="0" fill="hold" grpId="0" nodeType="afterEffect">
                                  <p:stCondLst>
                                    <p:cond delay="300"/>
                                  </p:stCondLst>
                                  <p:childTnLst>
                                    <p:set>
                                      <p:cBhvr>
                                        <p:cTn id="300" dur="1" fill="hold">
                                          <p:stCondLst>
                                            <p:cond delay="0"/>
                                          </p:stCondLst>
                                        </p:cTn>
                                        <p:tgtEl>
                                          <p:spTgt spid="54"/>
                                        </p:tgtEl>
                                        <p:attrNameLst>
                                          <p:attrName>style.visibility</p:attrName>
                                        </p:attrNameLst>
                                      </p:cBhvr>
                                      <p:to>
                                        <p:strVal val="visible"/>
                                      </p:to>
                                    </p:set>
                                  </p:childTnLst>
                                </p:cTn>
                              </p:par>
                            </p:childTnLst>
                          </p:cTn>
                        </p:par>
                        <p:par>
                          <p:cTn id="301" fill="hold" nodeType="afterGroup">
                            <p:stCondLst>
                              <p:cond delay="5400"/>
                            </p:stCondLst>
                            <p:childTnLst>
                              <p:par>
                                <p:cTn id="302" presetID="1" presetClass="entr" presetSubtype="0" fill="hold" grpId="0" nodeType="afterEffect">
                                  <p:stCondLst>
                                    <p:cond delay="300"/>
                                  </p:stCondLst>
                                  <p:childTnLst>
                                    <p:set>
                                      <p:cBhvr>
                                        <p:cTn id="303" dur="1" fill="hold">
                                          <p:stCondLst>
                                            <p:cond delay="0"/>
                                          </p:stCondLst>
                                        </p:cTn>
                                        <p:tgtEl>
                                          <p:spTgt spid="55"/>
                                        </p:tgtEl>
                                        <p:attrNameLst>
                                          <p:attrName>style.visibility</p:attrName>
                                        </p:attrNameLst>
                                      </p:cBhvr>
                                      <p:to>
                                        <p:strVal val="visible"/>
                                      </p:to>
                                    </p:set>
                                  </p:childTnLst>
                                </p:cTn>
                              </p:par>
                            </p:childTnLst>
                          </p:cTn>
                        </p:par>
                        <p:par>
                          <p:cTn id="304" fill="hold" nodeType="afterGroup">
                            <p:stCondLst>
                              <p:cond delay="5700"/>
                            </p:stCondLst>
                            <p:childTnLst>
                              <p:par>
                                <p:cTn id="305" presetID="1" presetClass="entr" presetSubtype="0" fill="hold" grpId="0" nodeType="afterEffect">
                                  <p:stCondLst>
                                    <p:cond delay="300"/>
                                  </p:stCondLst>
                                  <p:childTnLst>
                                    <p:set>
                                      <p:cBhvr>
                                        <p:cTn id="306" dur="1" fill="hold">
                                          <p:stCondLst>
                                            <p:cond delay="0"/>
                                          </p:stCondLst>
                                        </p:cTn>
                                        <p:tgtEl>
                                          <p:spTgt spid="56"/>
                                        </p:tgtEl>
                                        <p:attrNameLst>
                                          <p:attrName>style.visibility</p:attrName>
                                        </p:attrNameLst>
                                      </p:cBhvr>
                                      <p:to>
                                        <p:strVal val="visible"/>
                                      </p:to>
                                    </p:set>
                                  </p:childTnLst>
                                </p:cTn>
                              </p:par>
                            </p:childTnLst>
                          </p:cTn>
                        </p:par>
                        <p:par>
                          <p:cTn id="307" fill="hold" nodeType="afterGroup">
                            <p:stCondLst>
                              <p:cond delay="6000"/>
                            </p:stCondLst>
                            <p:childTnLst>
                              <p:par>
                                <p:cTn id="308" presetID="1" presetClass="entr" presetSubtype="0" fill="hold" grpId="0" nodeType="afterEffect">
                                  <p:stCondLst>
                                    <p:cond delay="300"/>
                                  </p:stCondLst>
                                  <p:childTnLst>
                                    <p:set>
                                      <p:cBhvr>
                                        <p:cTn id="309" dur="1" fill="hold">
                                          <p:stCondLst>
                                            <p:cond delay="0"/>
                                          </p:stCondLst>
                                        </p:cTn>
                                        <p:tgtEl>
                                          <p:spTgt spid="57"/>
                                        </p:tgtEl>
                                        <p:attrNameLst>
                                          <p:attrName>style.visibility</p:attrName>
                                        </p:attrNameLst>
                                      </p:cBhvr>
                                      <p:to>
                                        <p:strVal val="visible"/>
                                      </p:to>
                                    </p:set>
                                  </p:childTnLst>
                                </p:cTn>
                              </p:par>
                            </p:childTnLst>
                          </p:cTn>
                        </p:par>
                        <p:par>
                          <p:cTn id="310" fill="hold" nodeType="afterGroup">
                            <p:stCondLst>
                              <p:cond delay="6300"/>
                            </p:stCondLst>
                            <p:childTnLst>
                              <p:par>
                                <p:cTn id="311" presetID="1" presetClass="entr" presetSubtype="0" fill="hold" grpId="0" nodeType="afterEffect">
                                  <p:stCondLst>
                                    <p:cond delay="300"/>
                                  </p:stCondLst>
                                  <p:childTnLst>
                                    <p:set>
                                      <p:cBhvr>
                                        <p:cTn id="312" dur="1" fill="hold">
                                          <p:stCondLst>
                                            <p:cond delay="0"/>
                                          </p:stCondLst>
                                        </p:cTn>
                                        <p:tgtEl>
                                          <p:spTgt spid="121"/>
                                        </p:tgtEl>
                                        <p:attrNameLst>
                                          <p:attrName>style.visibility</p:attrName>
                                        </p:attrNameLst>
                                      </p:cBhvr>
                                      <p:to>
                                        <p:strVal val="visible"/>
                                      </p:to>
                                    </p:set>
                                  </p:childTnLst>
                                </p:cTn>
                              </p:par>
                            </p:childTnLst>
                          </p:cTn>
                        </p:par>
                        <p:par>
                          <p:cTn id="313" fill="hold" nodeType="afterGroup">
                            <p:stCondLst>
                              <p:cond delay="6600"/>
                            </p:stCondLst>
                            <p:childTnLst>
                              <p:par>
                                <p:cTn id="314" presetID="1" presetClass="entr" presetSubtype="0" fill="hold" grpId="0" nodeType="afterEffect">
                                  <p:stCondLst>
                                    <p:cond delay="300"/>
                                  </p:stCondLst>
                                  <p:childTnLst>
                                    <p:set>
                                      <p:cBhvr>
                                        <p:cTn id="315" dur="1" fill="hold">
                                          <p:stCondLst>
                                            <p:cond delay="0"/>
                                          </p:stCondLst>
                                        </p:cTn>
                                        <p:tgtEl>
                                          <p:spTgt spid="58"/>
                                        </p:tgtEl>
                                        <p:attrNameLst>
                                          <p:attrName>style.visibility</p:attrName>
                                        </p:attrNameLst>
                                      </p:cBhvr>
                                      <p:to>
                                        <p:strVal val="visible"/>
                                      </p:to>
                                    </p:set>
                                  </p:childTnLst>
                                </p:cTn>
                              </p:par>
                            </p:childTnLst>
                          </p:cTn>
                        </p:par>
                        <p:par>
                          <p:cTn id="316" fill="hold" nodeType="afterGroup">
                            <p:stCondLst>
                              <p:cond delay="6900"/>
                            </p:stCondLst>
                            <p:childTnLst>
                              <p:par>
                                <p:cTn id="317" presetID="1" presetClass="entr" presetSubtype="0" fill="hold" grpId="0" nodeType="afterEffect">
                                  <p:stCondLst>
                                    <p:cond delay="300"/>
                                  </p:stCondLst>
                                  <p:childTnLst>
                                    <p:set>
                                      <p:cBhvr>
                                        <p:cTn id="318" dur="1" fill="hold">
                                          <p:stCondLst>
                                            <p:cond delay="0"/>
                                          </p:stCondLst>
                                        </p:cTn>
                                        <p:tgtEl>
                                          <p:spTgt spid="50"/>
                                        </p:tgtEl>
                                        <p:attrNameLst>
                                          <p:attrName>style.visibility</p:attrName>
                                        </p:attrNameLst>
                                      </p:cBhvr>
                                      <p:to>
                                        <p:strVal val="visible"/>
                                      </p:to>
                                    </p:set>
                                  </p:childTnLst>
                                </p:cTn>
                              </p:par>
                            </p:childTnLst>
                          </p:cTn>
                        </p:par>
                        <p:par>
                          <p:cTn id="319" fill="hold" nodeType="afterGroup">
                            <p:stCondLst>
                              <p:cond delay="7200"/>
                            </p:stCondLst>
                            <p:childTnLst>
                              <p:par>
                                <p:cTn id="320" presetID="1" presetClass="entr" presetSubtype="0" fill="hold" grpId="0" nodeType="afterEffect">
                                  <p:stCondLst>
                                    <p:cond delay="300"/>
                                  </p:stCondLst>
                                  <p:childTnLst>
                                    <p:set>
                                      <p:cBhvr>
                                        <p:cTn id="321" dur="1" fill="hold">
                                          <p:stCondLst>
                                            <p:cond delay="0"/>
                                          </p:stCondLst>
                                        </p:cTn>
                                        <p:tgtEl>
                                          <p:spTgt spid="42"/>
                                        </p:tgtEl>
                                        <p:attrNameLst>
                                          <p:attrName>style.visibility</p:attrName>
                                        </p:attrNameLst>
                                      </p:cBhvr>
                                      <p:to>
                                        <p:strVal val="visible"/>
                                      </p:to>
                                    </p:set>
                                  </p:childTnLst>
                                </p:cTn>
                              </p:par>
                            </p:childTnLst>
                          </p:cTn>
                        </p:par>
                        <p:par>
                          <p:cTn id="322" fill="hold" nodeType="afterGroup">
                            <p:stCondLst>
                              <p:cond delay="7500"/>
                            </p:stCondLst>
                            <p:childTnLst>
                              <p:par>
                                <p:cTn id="323" presetID="1" presetClass="entr" presetSubtype="0" fill="hold" grpId="0" nodeType="afterEffect">
                                  <p:stCondLst>
                                    <p:cond delay="300"/>
                                  </p:stCondLst>
                                  <p:childTnLst>
                                    <p:set>
                                      <p:cBhvr>
                                        <p:cTn id="324" dur="1" fill="hold">
                                          <p:stCondLst>
                                            <p:cond delay="0"/>
                                          </p:stCondLst>
                                        </p:cTn>
                                        <p:tgtEl>
                                          <p:spTgt spid="43"/>
                                        </p:tgtEl>
                                        <p:attrNameLst>
                                          <p:attrName>style.visibility</p:attrName>
                                        </p:attrNameLst>
                                      </p:cBhvr>
                                      <p:to>
                                        <p:strVal val="visible"/>
                                      </p:to>
                                    </p:set>
                                  </p:childTnLst>
                                </p:cTn>
                              </p:par>
                            </p:childTnLst>
                          </p:cTn>
                        </p:par>
                        <p:par>
                          <p:cTn id="325" fill="hold" nodeType="afterGroup">
                            <p:stCondLst>
                              <p:cond delay="7800"/>
                            </p:stCondLst>
                            <p:childTnLst>
                              <p:par>
                                <p:cTn id="326" presetID="1" presetClass="entr" presetSubtype="0" fill="hold" grpId="0" nodeType="afterEffect">
                                  <p:stCondLst>
                                    <p:cond delay="300"/>
                                  </p:stCondLst>
                                  <p:childTnLst>
                                    <p:set>
                                      <p:cBhvr>
                                        <p:cTn id="327" dur="1" fill="hold">
                                          <p:stCondLst>
                                            <p:cond delay="0"/>
                                          </p:stCondLst>
                                        </p:cTn>
                                        <p:tgtEl>
                                          <p:spTgt spid="44"/>
                                        </p:tgtEl>
                                        <p:attrNameLst>
                                          <p:attrName>style.visibility</p:attrName>
                                        </p:attrNameLst>
                                      </p:cBhvr>
                                      <p:to>
                                        <p:strVal val="visible"/>
                                      </p:to>
                                    </p:set>
                                  </p:childTnLst>
                                </p:cTn>
                              </p:par>
                            </p:childTnLst>
                          </p:cTn>
                        </p:par>
                        <p:par>
                          <p:cTn id="328" fill="hold" nodeType="afterGroup">
                            <p:stCondLst>
                              <p:cond delay="8100"/>
                            </p:stCondLst>
                            <p:childTnLst>
                              <p:par>
                                <p:cTn id="329" presetID="1" presetClass="entr" presetSubtype="0" fill="hold" grpId="0" nodeType="afterEffect">
                                  <p:stCondLst>
                                    <p:cond delay="300"/>
                                  </p:stCondLst>
                                  <p:childTnLst>
                                    <p:set>
                                      <p:cBhvr>
                                        <p:cTn id="330" dur="1" fill="hold">
                                          <p:stCondLst>
                                            <p:cond delay="0"/>
                                          </p:stCondLst>
                                        </p:cTn>
                                        <p:tgtEl>
                                          <p:spTgt spid="138"/>
                                        </p:tgtEl>
                                        <p:attrNameLst>
                                          <p:attrName>style.visibility</p:attrName>
                                        </p:attrNameLst>
                                      </p:cBhvr>
                                      <p:to>
                                        <p:strVal val="visible"/>
                                      </p:to>
                                    </p:set>
                                  </p:childTnLst>
                                </p:cTn>
                              </p:par>
                            </p:childTnLst>
                          </p:cTn>
                        </p:par>
                        <p:par>
                          <p:cTn id="331" fill="hold" nodeType="afterGroup">
                            <p:stCondLst>
                              <p:cond delay="8400"/>
                            </p:stCondLst>
                            <p:childTnLst>
                              <p:par>
                                <p:cTn id="332" presetID="1" presetClass="entr" presetSubtype="0" fill="hold" grpId="0" nodeType="afterEffect">
                                  <p:stCondLst>
                                    <p:cond delay="300"/>
                                  </p:stCondLst>
                                  <p:childTnLst>
                                    <p:set>
                                      <p:cBhvr>
                                        <p:cTn id="333"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75" grpId="0" animBg="1"/>
      <p:bldP spid="65" grpId="0" animBg="1"/>
      <p:bldP spid="22" grpId="0" animBg="1"/>
      <p:bldP spid="27" grpId="0" animBg="1"/>
      <p:bldP spid="42" grpId="0" animBg="1"/>
      <p:bldP spid="43" grpId="0" animBg="1"/>
      <p:bldP spid="44" grpId="0" animBg="1"/>
      <p:bldP spid="50" grpId="0" animBg="1"/>
      <p:bldP spid="51" grpId="0" animBg="1"/>
      <p:bldP spid="52" grpId="0" animBg="1"/>
      <p:bldP spid="53" grpId="0" animBg="1"/>
      <p:bldP spid="54" grpId="0" animBg="1"/>
      <p:bldP spid="55" grpId="0" animBg="1"/>
      <p:bldP spid="56" grpId="0" animBg="1"/>
      <p:bldP spid="57" grpId="0" animBg="1"/>
      <p:bldP spid="58" grpId="0" animBg="1"/>
      <p:bldP spid="67" grpId="0" animBg="1"/>
      <p:bldP spid="95" grpId="0" animBg="1"/>
      <p:bldP spid="98" grpId="0" animBg="1"/>
      <p:bldP spid="110" grpId="0" animBg="1"/>
      <p:bldP spid="111" grpId="0" animBg="1"/>
      <p:bldP spid="115" grpId="0" animBg="1"/>
      <p:bldP spid="121" grpId="0" animBg="1"/>
      <p:bldP spid="130" grpId="0" animBg="1"/>
      <p:bldP spid="133" grpId="0" animBg="1"/>
      <p:bldP spid="138" grpId="0" animBg="1"/>
      <p:bldP spid="76" grpId="0" animBg="1"/>
      <p:bldP spid="78" grpId="0" animBg="1"/>
      <p:bldP spid="79" grpId="0" animBg="1"/>
      <p:bldP spid="80" grpId="0" animBg="1"/>
      <p:bldP spid="81" grpId="0" animBg="1"/>
      <p:bldP spid="82" grpId="0" animBg="1"/>
      <p:bldP spid="84" grpId="0" animBg="1"/>
      <p:bldP spid="85" grpId="0" animBg="1"/>
      <p:bldP spid="86" grpId="0" animBg="1"/>
      <p:bldP spid="89" grpId="0" animBg="1"/>
      <p:bldP spid="90" grpId="0" animBg="1"/>
      <p:bldP spid="91" grpId="0" animBg="1"/>
      <p:bldP spid="91" grpId="1" animBg="1"/>
      <p:bldP spid="92" grpId="0" animBg="1"/>
      <p:bldP spid="93" grpId="0" animBg="1"/>
      <p:bldP spid="102" grpId="0" animBg="1"/>
      <p:bldP spid="105" grpId="0" animBg="1"/>
      <p:bldP spid="112" grpId="0" animBg="1"/>
      <p:bldP spid="114" grpId="0" animBg="1"/>
      <p:bldP spid="124" grpId="0" animBg="1"/>
      <p:bldP spid="124" grpId="1" animBg="1"/>
      <p:bldP spid="124" grpId="2" animBg="1"/>
      <p:bldP spid="136" grpId="0" animBg="1"/>
      <p:bldP spid="137"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52" grpId="0" animBg="1"/>
      <p:bldP spid="153" grpId="0" animBg="1"/>
      <p:bldP spid="154" grpId="0" animBg="1"/>
      <p:bldP spid="155" grpId="0" animBg="1"/>
      <p:bldP spid="156" grpId="0" animBg="1"/>
      <p:bldP spid="157" grpId="0" animBg="1"/>
      <p:bldP spid="158" grpId="0" animBg="1"/>
      <p:bldP spid="159" grpId="0" animBg="1"/>
      <p:bldP spid="159" grpId="1" animBg="1"/>
      <p:bldP spid="160" grpId="0" animBg="1"/>
      <p:bldP spid="161" grpId="0" animBg="1"/>
      <p:bldP spid="162" grpId="0" animBg="1"/>
      <p:bldP spid="163" grpId="0" animBg="1"/>
      <p:bldP spid="166" grpId="0" animBg="1"/>
      <p:bldP spid="167" grpId="0" animBg="1"/>
      <p:bldP spid="171" grpId="0" animBg="1"/>
      <p:bldP spid="172" grpId="0" animBg="1"/>
      <p:bldP spid="174" grpId="0" animBg="1"/>
      <p:bldP spid="184" grpId="0" animBg="1"/>
      <p:bldP spid="185" grpId="0" animBg="1"/>
      <p:bldP spid="186" grpId="0" animBg="1"/>
      <p:bldP spid="187" grpId="0" animBg="1"/>
      <p:bldP spid="188" grpId="0" animBg="1"/>
      <p:bldP spid="189" grpId="0" animBg="1"/>
      <p:bldP spid="191" grpId="0" animBg="1"/>
      <p:bldP spid="192" grpId="0" animBg="1"/>
      <p:bldP spid="193" grpId="0" animBg="1"/>
      <p:bldP spid="194" grpId="0" animBg="1"/>
      <p:bldP spid="194" grpId="1" animBg="1"/>
      <p:bldP spid="195" grpId="0" animBg="1"/>
      <p:bldP spid="196" grpId="0" animBg="1"/>
      <p:bldP spid="197" grpId="0" animBg="1"/>
      <p:bldP spid="198" grpId="0" animBg="1"/>
      <p:bldP spid="199" grpId="0" animBg="1"/>
      <p:bldP spid="200" grpId="0" animBg="1"/>
      <p:bldP spid="202" grpId="0" animBg="1"/>
      <p:bldP spid="203" grpId="0" animBg="1"/>
      <p:bldP spid="122" grpId="0" animBg="1"/>
      <p:bldP spid="12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n-US" smtClean="0"/>
              <a:t>Secure and Stabilize Ladders</a:t>
            </a:r>
          </a:p>
        </p:txBody>
      </p:sp>
      <p:sp>
        <p:nvSpPr>
          <p:cNvPr id="111619" name="Rectangle 3"/>
          <p:cNvSpPr>
            <a:spLocks noGrp="1" noChangeArrowheads="1"/>
          </p:cNvSpPr>
          <p:nvPr>
            <p:ph type="body" idx="1"/>
          </p:nvPr>
        </p:nvSpPr>
        <p:spPr/>
        <p:txBody>
          <a:bodyPr/>
          <a:lstStyle/>
          <a:p>
            <a:r>
              <a:rPr lang="en-US" sz="3600" smtClean="0"/>
              <a:t>Extension ladders should be secured at the top or bottom to prevent movement. </a:t>
            </a:r>
          </a:p>
          <a:p>
            <a:r>
              <a:rPr lang="en-US" sz="3600" smtClean="0"/>
              <a:t>The base of an extension ladder must be secured in place by using the safety feet on the ladder or other effective means. </a:t>
            </a:r>
          </a:p>
          <a:p>
            <a:endParaRPr lang="en-US"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mtClean="0"/>
              <a:t>Secure and Stabilize Ladders, cont.</a:t>
            </a:r>
          </a:p>
        </p:txBody>
      </p:sp>
      <p:pic>
        <p:nvPicPr>
          <p:cNvPr id="112643" name="Picture 3" descr="Two ways to secure the base of a ladder"/>
          <p:cNvPicPr>
            <a:picLocks noGrp="1" noChangeAspect="1" noChangeArrowheads="1"/>
          </p:cNvPicPr>
          <p:nvPr>
            <p:ph type="body" idx="1"/>
          </p:nvPr>
        </p:nvPicPr>
        <p:blipFill>
          <a:blip r:embed="rId3" r:link="rId4">
            <a:extLst>
              <a:ext uri="{28A0092B-C50C-407E-A947-70E740481C1C}">
                <a14:useLocalDpi xmlns:a14="http://schemas.microsoft.com/office/drawing/2010/main" val="0"/>
              </a:ext>
            </a:extLst>
          </a:blip>
          <a:srcRect/>
          <a:stretch>
            <a:fillRect/>
          </a:stretch>
        </p:blipFill>
        <p:spPr>
          <a:xfrm>
            <a:off x="1600200" y="1828800"/>
            <a:ext cx="5791200" cy="4052888"/>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mtClean="0"/>
              <a:t>Secure and Stabilize Ladders</a:t>
            </a:r>
            <a:endParaRPr lang="en-US" sz="3200" smtClean="0"/>
          </a:p>
        </p:txBody>
      </p:sp>
      <p:sp>
        <p:nvSpPr>
          <p:cNvPr id="113667" name="Rectangle 3"/>
          <p:cNvSpPr>
            <a:spLocks noGrp="1" noChangeArrowheads="1"/>
          </p:cNvSpPr>
          <p:nvPr>
            <p:ph type="body" idx="1"/>
          </p:nvPr>
        </p:nvSpPr>
        <p:spPr/>
        <p:txBody>
          <a:bodyPr/>
          <a:lstStyle/>
          <a:p>
            <a:pPr>
              <a:buFontTx/>
              <a:buNone/>
            </a:pPr>
            <a:r>
              <a:rPr lang="en-US" b="1" smtClean="0"/>
              <a:t>Slippery Surfaces</a:t>
            </a:r>
          </a:p>
          <a:p>
            <a:pPr>
              <a:buFontTx/>
              <a:buNone/>
            </a:pPr>
            <a:r>
              <a:rPr lang="en-US" smtClean="0"/>
              <a:t>	Never use a ladder on a slippery surface, unless it is</a:t>
            </a:r>
            <a:r>
              <a:rPr lang="en-US" b="1" smtClean="0"/>
              <a:t> </a:t>
            </a:r>
            <a:r>
              <a:rPr lang="en-US" smtClean="0"/>
              <a:t>secured to prevent movement. </a:t>
            </a:r>
          </a:p>
          <a:p>
            <a:pPr lvl="1"/>
            <a:r>
              <a:rPr lang="en-US" smtClean="0"/>
              <a:t>Wet or slippery surfaces may require a cleat.</a:t>
            </a:r>
          </a:p>
          <a:p>
            <a:pPr lvl="1"/>
            <a:r>
              <a:rPr lang="en-US" smtClean="0"/>
              <a:t>Ladder feet should dig into the ground, and the ladder should be secured at the bottom to prevent movement/slipping.</a:t>
            </a:r>
            <a:br>
              <a:rPr lang="en-US" smtClean="0"/>
            </a:br>
            <a:endParaRPr lang="en-US"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Loose Soil</a:t>
            </a:r>
          </a:p>
        </p:txBody>
      </p:sp>
      <p:pic>
        <p:nvPicPr>
          <p:cNvPr id="114691" name="Picture 3" descr="Fall Protection Handbook; Video Shoot (Phoenix) 10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95400" y="1562100"/>
            <a:ext cx="64770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4953000" y="3276600"/>
            <a:ext cx="2992438"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eaLnBrk="0" hangingPunct="0">
              <a:buClr>
                <a:srgbClr val="00FF00"/>
              </a:buClr>
              <a:buFont typeface="Wingdings" pitchFamily="2" charset="2"/>
              <a:buChar char="ü"/>
            </a:pPr>
            <a:r>
              <a:rPr lang="en-US" sz="20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mtClean="0"/>
              <a:t>Firm Base</a:t>
            </a:r>
          </a:p>
        </p:txBody>
      </p:sp>
      <p:pic>
        <p:nvPicPr>
          <p:cNvPr id="115715" name="Picture 3" descr="Fall Protection Handbook; Video Shoot (Winchester Homes) 03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057400" y="1600200"/>
            <a:ext cx="46482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4551363" y="1219200"/>
            <a:ext cx="2992437"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marL="342900" indent="-342900" eaLnBrk="0" hangingPunct="0">
              <a:buClr>
                <a:srgbClr val="00FF00"/>
              </a:buClr>
              <a:buFont typeface="Wingdings" pitchFamily="2" charset="2"/>
              <a:buChar char="ü"/>
            </a:pPr>
            <a:r>
              <a:rPr lang="en-US" sz="20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mtClean="0"/>
              <a:t>Secure and Stabilize Ladders,</a:t>
            </a:r>
            <a:r>
              <a:rPr lang="en-US" sz="3600" smtClean="0"/>
              <a:t> </a:t>
            </a:r>
            <a:r>
              <a:rPr lang="en-US" sz="3200" smtClean="0"/>
              <a:t>cont.</a:t>
            </a:r>
          </a:p>
        </p:txBody>
      </p:sp>
      <p:sp>
        <p:nvSpPr>
          <p:cNvPr id="116739" name="Rectangle 3"/>
          <p:cNvSpPr>
            <a:spLocks noGrp="1" noChangeArrowheads="1"/>
          </p:cNvSpPr>
          <p:nvPr>
            <p:ph type="body" sz="half" idx="1"/>
          </p:nvPr>
        </p:nvSpPr>
        <p:spPr/>
        <p:txBody>
          <a:bodyPr/>
          <a:lstStyle/>
          <a:p>
            <a:pPr marL="0" indent="0">
              <a:buFontTx/>
              <a:buNone/>
            </a:pPr>
            <a:r>
              <a:rPr lang="en-US" sz="3200" b="1" smtClean="0"/>
              <a:t>Uneven Surface</a:t>
            </a:r>
          </a:p>
          <a:p>
            <a:pPr marL="0" indent="0">
              <a:buFontTx/>
              <a:buNone/>
            </a:pPr>
            <a:r>
              <a:rPr lang="en-US" sz="3200" smtClean="0"/>
              <a:t>When the surface is not level, use a ladder leveler (accessory) to provide even contact points. </a:t>
            </a:r>
          </a:p>
        </p:txBody>
      </p:sp>
      <p:pic>
        <p:nvPicPr>
          <p:cNvPr id="116740" name="Picture 4" descr="Extenda-Leg ® ladder leve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38313"/>
            <a:ext cx="27813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n-US" smtClean="0"/>
              <a:t>Maintain a Safe Position on Ladders</a:t>
            </a:r>
          </a:p>
        </p:txBody>
      </p:sp>
      <p:sp>
        <p:nvSpPr>
          <p:cNvPr id="117763" name="Rectangle 3"/>
          <p:cNvSpPr>
            <a:spLocks noGrp="1" noChangeArrowheads="1"/>
          </p:cNvSpPr>
          <p:nvPr>
            <p:ph type="body" sz="half" idx="1"/>
          </p:nvPr>
        </p:nvSpPr>
        <p:spPr>
          <a:xfrm>
            <a:off x="457200" y="1600200"/>
            <a:ext cx="8077200" cy="4525963"/>
          </a:xfrm>
        </p:spPr>
        <p:txBody>
          <a:bodyPr/>
          <a:lstStyle/>
          <a:p>
            <a:pPr>
              <a:buClr>
                <a:schemeClr val="tx1"/>
              </a:buClr>
            </a:pPr>
            <a:r>
              <a:rPr lang="en-US" smtClean="0"/>
              <a:t>Face the ladder when ascending or descending</a:t>
            </a:r>
            <a:r>
              <a:rPr lang="en-US" smtClean="0">
                <a:solidFill>
                  <a:schemeClr val="bg1"/>
                </a:solidFill>
              </a:rPr>
              <a:t>.</a:t>
            </a:r>
          </a:p>
          <a:p>
            <a:pPr>
              <a:buClr>
                <a:schemeClr val="tx1"/>
              </a:buClr>
            </a:pPr>
            <a:r>
              <a:rPr lang="en-US" smtClean="0"/>
              <a:t>Maintain </a:t>
            </a:r>
            <a:r>
              <a:rPr lang="en-US" u="sng" smtClean="0">
                <a:solidFill>
                  <a:srgbClr val="FF3300"/>
                </a:solidFill>
              </a:rPr>
              <a:t>three points of contact at all times.</a:t>
            </a:r>
            <a:endParaRPr lang="en-US" smtClean="0">
              <a:solidFill>
                <a:srgbClr val="FF3300"/>
              </a:solidFill>
            </a:endParaRPr>
          </a:p>
          <a:p>
            <a:pPr>
              <a:buClr>
                <a:schemeClr val="tx1"/>
              </a:buClr>
            </a:pPr>
            <a:r>
              <a:rPr lang="en-US" smtClean="0"/>
              <a:t>Keep your body centered on the ladder.</a:t>
            </a:r>
          </a:p>
          <a:p>
            <a:pPr>
              <a:buClr>
                <a:schemeClr val="tx1"/>
              </a:buClr>
            </a:pPr>
            <a:r>
              <a:rPr lang="en-US" smtClean="0"/>
              <a:t>Never let your belt buckle pass either ladder siderail</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3600" smtClean="0"/>
              <a:t>Maintain a Safe Position on Ladders, </a:t>
            </a:r>
            <a:r>
              <a:rPr lang="en-US" sz="2800" smtClean="0"/>
              <a:t>cont.</a:t>
            </a:r>
          </a:p>
        </p:txBody>
      </p:sp>
      <p:sp>
        <p:nvSpPr>
          <p:cNvPr id="118787" name="Rectangle 3"/>
          <p:cNvSpPr>
            <a:spLocks noGrp="1" noChangeArrowheads="1"/>
          </p:cNvSpPr>
          <p:nvPr>
            <p:ph type="body" idx="1"/>
          </p:nvPr>
        </p:nvSpPr>
        <p:spPr/>
        <p:txBody>
          <a:bodyPr/>
          <a:lstStyle/>
          <a:p>
            <a:r>
              <a:rPr lang="en-US" smtClean="0"/>
              <a:t>Do not overreach when working from the ladder. </a:t>
            </a:r>
          </a:p>
          <a:p>
            <a:r>
              <a:rPr lang="en-US" smtClean="0"/>
              <a:t>Do not stand on the top two rungs of a stepladder. </a:t>
            </a:r>
          </a:p>
          <a:p>
            <a:r>
              <a:rPr lang="en-US" smtClean="0"/>
              <a:t>Do not allow another person on a ladder at any given time, unless you are using a double-cleated ladder that is intended for two-way traffic.</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smtClean="0"/>
              <a:t>Interior and Exterior Scaffolding</a:t>
            </a:r>
          </a:p>
        </p:txBody>
      </p:sp>
      <p:sp>
        <p:nvSpPr>
          <p:cNvPr id="119811" name="Rectangle 3"/>
          <p:cNvSpPr>
            <a:spLocks noGrp="1" noChangeArrowheads="1"/>
          </p:cNvSpPr>
          <p:nvPr>
            <p:ph type="body" idx="1"/>
          </p:nvPr>
        </p:nvSpPr>
        <p:spPr/>
        <p:txBody>
          <a:bodyPr/>
          <a:lstStyle/>
          <a:p>
            <a:r>
              <a:rPr lang="en-US" smtClean="0"/>
              <a:t>Job-built scaffolding that is improperly constructed is extremely hazardous. </a:t>
            </a:r>
          </a:p>
          <a:p>
            <a:r>
              <a:rPr lang="en-US" smtClean="0"/>
              <a:t>Various types and brands of interior and exterior scaffolding are commercially available.  </a:t>
            </a:r>
          </a:p>
          <a:p>
            <a:pPr lvl="1"/>
            <a:r>
              <a:rPr lang="en-US" smtClean="0"/>
              <a:t>Always, follow the manufacturer’s safety instructions.</a:t>
            </a:r>
          </a:p>
          <a:p>
            <a:endParaRPr 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3600" smtClean="0"/>
              <a:t>Interior and Exterior Scaffolding,</a:t>
            </a:r>
            <a:r>
              <a:rPr lang="en-US" sz="3200" smtClean="0"/>
              <a:t> </a:t>
            </a:r>
            <a:r>
              <a:rPr lang="en-US" sz="2800" smtClean="0"/>
              <a:t>cont.</a:t>
            </a:r>
          </a:p>
        </p:txBody>
      </p:sp>
      <p:sp>
        <p:nvSpPr>
          <p:cNvPr id="120835" name="Rectangle 3"/>
          <p:cNvSpPr>
            <a:spLocks noGrp="1" noChangeArrowheads="1"/>
          </p:cNvSpPr>
          <p:nvPr>
            <p:ph type="body" idx="1"/>
          </p:nvPr>
        </p:nvSpPr>
        <p:spPr/>
        <p:txBody>
          <a:bodyPr/>
          <a:lstStyle/>
          <a:p>
            <a:pPr>
              <a:lnSpc>
                <a:spcPct val="90000"/>
              </a:lnSpc>
            </a:pPr>
            <a:r>
              <a:rPr lang="en-US" sz="2800" smtClean="0"/>
              <a:t>Scaffolding that is </a:t>
            </a:r>
            <a:r>
              <a:rPr lang="en-US" sz="2800" u="sng" smtClean="0">
                <a:solidFill>
                  <a:srgbClr val="FF3300"/>
                </a:solidFill>
              </a:rPr>
              <a:t>10 ft</a:t>
            </a:r>
            <a:r>
              <a:rPr lang="en-US" sz="2800" smtClean="0">
                <a:solidFill>
                  <a:srgbClr val="FF0000"/>
                </a:solidFill>
              </a:rPr>
              <a:t>.</a:t>
            </a:r>
            <a:r>
              <a:rPr lang="en-US" sz="2800" smtClean="0"/>
              <a:t> or higher must be equipped with </a:t>
            </a:r>
            <a:r>
              <a:rPr lang="en-US" sz="2800" u="sng" smtClean="0">
                <a:solidFill>
                  <a:srgbClr val="FF3300"/>
                </a:solidFill>
              </a:rPr>
              <a:t>guardrails</a:t>
            </a:r>
            <a:r>
              <a:rPr lang="en-US" sz="2800" smtClean="0"/>
              <a:t>.</a:t>
            </a:r>
          </a:p>
          <a:p>
            <a:pPr>
              <a:lnSpc>
                <a:spcPct val="90000"/>
              </a:lnSpc>
            </a:pPr>
            <a:r>
              <a:rPr lang="en-US" sz="2800" smtClean="0"/>
              <a:t>A competent person must supervise the set-up and take down of all scaffolding.</a:t>
            </a:r>
          </a:p>
          <a:p>
            <a:pPr>
              <a:lnSpc>
                <a:spcPct val="90000"/>
              </a:lnSpc>
            </a:pPr>
            <a:r>
              <a:rPr lang="en-US" sz="2800" smtClean="0"/>
              <a:t>Walls that support exterior scaffold must be capable of supporting, without failure, the weight of the </a:t>
            </a:r>
            <a:r>
              <a:rPr lang="en-US" sz="2800" u="sng" smtClean="0">
                <a:solidFill>
                  <a:srgbClr val="FF3300"/>
                </a:solidFill>
              </a:rPr>
              <a:t>scaffold</a:t>
            </a:r>
            <a:r>
              <a:rPr lang="en-US" sz="2800" smtClean="0"/>
              <a:t> and </a:t>
            </a:r>
            <a:r>
              <a:rPr lang="en-US" sz="2800" u="sng" smtClean="0">
                <a:solidFill>
                  <a:srgbClr val="FF3300"/>
                </a:solidFill>
              </a:rPr>
              <a:t>four times</a:t>
            </a:r>
            <a:r>
              <a:rPr lang="en-US" sz="2800" smtClean="0"/>
              <a:t> the maximum </a:t>
            </a:r>
            <a:r>
              <a:rPr lang="en-US" sz="2800" u="sng" smtClean="0">
                <a:solidFill>
                  <a:srgbClr val="FF3300"/>
                </a:solidFill>
              </a:rPr>
              <a:t>intended load</a:t>
            </a:r>
            <a:r>
              <a:rPr lang="en-US" sz="2800" smtClean="0"/>
              <a:t> on the scaffolding.</a:t>
            </a:r>
          </a:p>
          <a:p>
            <a:pPr>
              <a:lnSpc>
                <a:spcPct val="90000"/>
              </a:lnSpc>
            </a:pPr>
            <a:r>
              <a:rPr lang="en-US" sz="2800" smtClean="0"/>
              <a:t>Scaffolding must be </a:t>
            </a:r>
            <a:r>
              <a:rPr lang="en-US" sz="2800" u="sng" smtClean="0">
                <a:solidFill>
                  <a:srgbClr val="FF3300"/>
                </a:solidFill>
              </a:rPr>
              <a:t>fully planked</a:t>
            </a:r>
            <a:r>
              <a:rPr lang="en-US" sz="2800" smtClean="0"/>
              <a:t>, and planks must be </a:t>
            </a:r>
            <a:r>
              <a:rPr lang="en-US" sz="2800" u="sng" smtClean="0">
                <a:solidFill>
                  <a:srgbClr val="FF3300"/>
                </a:solidFill>
              </a:rPr>
              <a:t>secured</a:t>
            </a:r>
            <a:r>
              <a:rPr lang="en-US" sz="2800" smtClean="0"/>
              <a:t> so they cannot move.</a:t>
            </a:r>
          </a:p>
          <a:p>
            <a:pPr>
              <a:lnSpc>
                <a:spcPct val="90000"/>
              </a:lnSpc>
            </a:pPr>
            <a:endParaRPr lang="en-US" sz="2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8"/>
          <p:cNvSpPr>
            <a:spLocks noGrp="1" noChangeArrowheads="1"/>
          </p:cNvSpPr>
          <p:nvPr>
            <p:ph type="title"/>
          </p:nvPr>
        </p:nvSpPr>
        <p:spPr>
          <a:xfrm>
            <a:off x="533400" y="-533400"/>
            <a:ext cx="7772400" cy="1447800"/>
          </a:xfrm>
        </p:spPr>
        <p:txBody>
          <a:bodyPr rtlCol="0">
            <a:normAutofit fontScale="90000"/>
          </a:bodyPr>
          <a:lstStyle/>
          <a:p>
            <a:pPr eaLnBrk="1" fontAlgn="auto" hangingPunct="1">
              <a:spcAft>
                <a:spcPts val="0"/>
              </a:spcAft>
              <a:defRPr/>
            </a:pPr>
            <a:r>
              <a:rPr lang="en-US" sz="3600" b="1" dirty="0" smtClean="0">
                <a:solidFill>
                  <a:schemeClr val="accent1">
                    <a:lumMod val="75000"/>
                  </a:schemeClr>
                </a:solidFill>
              </a:rPr>
              <a:t/>
            </a:r>
            <a:br>
              <a:rPr lang="en-US" sz="3600" b="1" dirty="0" smtClean="0">
                <a:solidFill>
                  <a:schemeClr val="accent1">
                    <a:lumMod val="75000"/>
                  </a:schemeClr>
                </a:solidFill>
              </a:rPr>
            </a:br>
            <a:r>
              <a:rPr lang="en-US" sz="3600" b="1" dirty="0" smtClean="0">
                <a:solidFill>
                  <a:schemeClr val="accent1">
                    <a:lumMod val="75000"/>
                  </a:schemeClr>
                </a:solidFill>
              </a:rPr>
              <a:t/>
            </a:r>
            <a:br>
              <a:rPr lang="en-US" sz="3600" b="1" dirty="0" smtClean="0">
                <a:solidFill>
                  <a:schemeClr val="accent1">
                    <a:lumMod val="75000"/>
                  </a:schemeClr>
                </a:solidFill>
              </a:rPr>
            </a:br>
            <a:r>
              <a:rPr lang="en-US" sz="3100" b="1" dirty="0" smtClean="0">
                <a:solidFill>
                  <a:schemeClr val="accent2">
                    <a:lumMod val="75000"/>
                  </a:schemeClr>
                </a:solidFill>
              </a:rPr>
              <a:t>The Fall Protection System</a:t>
            </a:r>
            <a:br>
              <a:rPr lang="en-US" sz="3100" b="1" dirty="0" smtClean="0">
                <a:solidFill>
                  <a:schemeClr val="accent2">
                    <a:lumMod val="75000"/>
                  </a:schemeClr>
                </a:solidFill>
              </a:rPr>
            </a:br>
            <a:r>
              <a:rPr lang="en-US" sz="3100" b="1" dirty="0" smtClean="0">
                <a:solidFill>
                  <a:schemeClr val="tx2">
                    <a:lumMod val="50000"/>
                  </a:schemeClr>
                </a:solidFill>
              </a:rPr>
              <a:t>Questions You Should Ask</a:t>
            </a:r>
          </a:p>
        </p:txBody>
      </p:sp>
      <p:sp>
        <p:nvSpPr>
          <p:cNvPr id="18441" name="Rectangle 9"/>
          <p:cNvSpPr>
            <a:spLocks noGrp="1" noChangeArrowheads="1"/>
          </p:cNvSpPr>
          <p:nvPr>
            <p:ph type="body" idx="1"/>
          </p:nvPr>
        </p:nvSpPr>
        <p:spPr>
          <a:xfrm>
            <a:off x="76200" y="1219200"/>
            <a:ext cx="8839200" cy="6096000"/>
          </a:xfrm>
        </p:spPr>
        <p:txBody>
          <a:bodyPr rtlCol="0">
            <a:normAutofit/>
          </a:bodyPr>
          <a:lstStyle/>
          <a:p>
            <a:pPr lvl="1" eaLnBrk="1" fontAlgn="auto" hangingPunct="1">
              <a:lnSpc>
                <a:spcPct val="95000"/>
              </a:lnSpc>
              <a:spcAft>
                <a:spcPts val="0"/>
              </a:spcAft>
              <a:buSzPct val="90000"/>
              <a:buFont typeface="Wingdings" pitchFamily="2" charset="2"/>
              <a:buBlip>
                <a:blip r:embed="rId3"/>
              </a:buBlip>
              <a:defRPr/>
            </a:pPr>
            <a:r>
              <a:rPr lang="en-US" sz="2300" b="1" dirty="0" smtClean="0">
                <a:solidFill>
                  <a:schemeClr val="tx2">
                    <a:lumMod val="50000"/>
                  </a:schemeClr>
                </a:solidFill>
                <a:cs typeface="Arial" charset="0"/>
              </a:rPr>
              <a:t>Where are employees subject to fall hazards at or above 6 feet?</a:t>
            </a:r>
          </a:p>
          <a:p>
            <a:pPr lvl="1" eaLnBrk="1" fontAlgn="auto" hangingPunct="1">
              <a:lnSpc>
                <a:spcPct val="95000"/>
              </a:lnSpc>
              <a:spcAft>
                <a:spcPts val="0"/>
              </a:spcAft>
              <a:buSzPct val="90000"/>
              <a:buFont typeface="Wingdings" pitchFamily="2" charset="2"/>
              <a:buBlip>
                <a:blip r:embed="rId3"/>
              </a:buBlip>
              <a:defRPr/>
            </a:pPr>
            <a:r>
              <a:rPr lang="en-US" sz="2300" b="1" dirty="0" smtClean="0">
                <a:solidFill>
                  <a:schemeClr val="tx2">
                    <a:lumMod val="50000"/>
                  </a:schemeClr>
                </a:solidFill>
                <a:cs typeface="Arial" charset="0"/>
              </a:rPr>
              <a:t>Are workers subject to falls into impalement hazards, dangerous equipment or sources of uncontrolled energy?	</a:t>
            </a:r>
          </a:p>
          <a:p>
            <a:pPr lvl="1" eaLnBrk="1" fontAlgn="auto" hangingPunct="1">
              <a:lnSpc>
                <a:spcPct val="95000"/>
              </a:lnSpc>
              <a:spcAft>
                <a:spcPts val="0"/>
              </a:spcAft>
              <a:buSzPct val="90000"/>
              <a:buFont typeface="Wingdings" pitchFamily="2" charset="2"/>
              <a:buBlip>
                <a:blip r:embed="rId3"/>
              </a:buBlip>
              <a:defRPr/>
            </a:pPr>
            <a:r>
              <a:rPr lang="en-US" sz="2300" b="1" dirty="0" smtClean="0">
                <a:solidFill>
                  <a:schemeClr val="tx2">
                    <a:lumMod val="50000"/>
                  </a:schemeClr>
                </a:solidFill>
                <a:cs typeface="Arial" charset="0"/>
              </a:rPr>
              <a:t>Are workers trained in to recognize a properly built guardrail system or other fall protection systems? </a:t>
            </a:r>
          </a:p>
          <a:p>
            <a:pPr lvl="1" eaLnBrk="1" fontAlgn="auto" hangingPunct="1">
              <a:lnSpc>
                <a:spcPct val="95000"/>
              </a:lnSpc>
              <a:spcAft>
                <a:spcPts val="0"/>
              </a:spcAft>
              <a:buSzPct val="90000"/>
              <a:buFont typeface="Wingdings" pitchFamily="2" charset="2"/>
              <a:buBlip>
                <a:blip r:embed="rId3"/>
              </a:buBlip>
              <a:defRPr/>
            </a:pPr>
            <a:r>
              <a:rPr lang="en-US" sz="2300" b="1" dirty="0" smtClean="0">
                <a:solidFill>
                  <a:schemeClr val="tx2">
                    <a:lumMod val="50000"/>
                  </a:schemeClr>
                </a:solidFill>
                <a:cs typeface="Arial" charset="0"/>
              </a:rPr>
              <a:t>Are workers trained in how to wear full-body harnesses and use personal fall arrest systems?</a:t>
            </a:r>
          </a:p>
          <a:p>
            <a:pPr lvl="1" eaLnBrk="1" fontAlgn="auto" hangingPunct="1">
              <a:lnSpc>
                <a:spcPct val="95000"/>
              </a:lnSpc>
              <a:spcAft>
                <a:spcPts val="0"/>
              </a:spcAft>
              <a:buSzPct val="90000"/>
              <a:buFont typeface="Wingdings" pitchFamily="2" charset="2"/>
              <a:buBlip>
                <a:blip r:embed="rId3"/>
              </a:buBlip>
              <a:defRPr/>
            </a:pPr>
            <a:r>
              <a:rPr lang="en-US" sz="2300" b="1" dirty="0" smtClean="0">
                <a:solidFill>
                  <a:schemeClr val="tx2">
                    <a:lumMod val="50000"/>
                  </a:schemeClr>
                </a:solidFill>
                <a:cs typeface="Arial" charset="0"/>
              </a:rPr>
              <a:t>Does the company have a fall protection program in its Health and Safety Plan?</a:t>
            </a:r>
          </a:p>
          <a:p>
            <a:pPr lvl="1" eaLnBrk="1" fontAlgn="auto" hangingPunct="1">
              <a:lnSpc>
                <a:spcPct val="95000"/>
              </a:lnSpc>
              <a:spcAft>
                <a:spcPts val="0"/>
              </a:spcAft>
              <a:buSzPct val="90000"/>
              <a:buFont typeface="Wingdings" pitchFamily="2" charset="2"/>
              <a:buBlip>
                <a:blip r:embed="rId3"/>
              </a:buBlip>
              <a:defRPr/>
            </a:pPr>
            <a:r>
              <a:rPr lang="en-US" sz="2300" b="1" dirty="0" smtClean="0">
                <a:solidFill>
                  <a:schemeClr val="tx2">
                    <a:lumMod val="50000"/>
                  </a:schemeClr>
                </a:solidFill>
                <a:cs typeface="Arial" charset="0"/>
              </a:rPr>
              <a:t>Is housekeeping maintained through all phases of work?</a:t>
            </a:r>
          </a:p>
          <a:p>
            <a:pPr lvl="1" eaLnBrk="1" fontAlgn="auto" hangingPunct="1">
              <a:lnSpc>
                <a:spcPct val="95000"/>
              </a:lnSpc>
              <a:spcAft>
                <a:spcPts val="0"/>
              </a:spcAft>
              <a:buSzPct val="90000"/>
              <a:buFont typeface="Wingdings" pitchFamily="2" charset="2"/>
              <a:buBlip>
                <a:blip r:embed="rId3"/>
              </a:buBlip>
              <a:defRPr/>
            </a:pPr>
            <a:r>
              <a:rPr lang="en-US" sz="2300" b="1" dirty="0" smtClean="0">
                <a:solidFill>
                  <a:schemeClr val="tx2">
                    <a:lumMod val="50000"/>
                  </a:schemeClr>
                </a:solidFill>
                <a:cs typeface="Arial" charset="0"/>
              </a:rPr>
              <a:t>Do all workers have certified fall protection training?</a:t>
            </a:r>
          </a:p>
          <a:p>
            <a:pPr lvl="1" eaLnBrk="1" fontAlgn="auto" hangingPunct="1">
              <a:lnSpc>
                <a:spcPct val="95000"/>
              </a:lnSpc>
              <a:spcAft>
                <a:spcPts val="0"/>
              </a:spcAft>
              <a:buSzPct val="90000"/>
              <a:buFont typeface="Wingdings" pitchFamily="2" charset="2"/>
              <a:buBlip>
                <a:blip r:embed="rId3"/>
              </a:buBlip>
              <a:defRPr/>
            </a:pPr>
            <a:r>
              <a:rPr lang="en-US" sz="2300" b="1" dirty="0" smtClean="0">
                <a:solidFill>
                  <a:schemeClr val="tx2">
                    <a:lumMod val="50000"/>
                  </a:schemeClr>
                </a:solidFill>
                <a:cs typeface="Arial" charset="0"/>
              </a:rPr>
              <a:t>Has anyone ever fallen on one of our sites?</a:t>
            </a:r>
          </a:p>
          <a:p>
            <a:pPr lvl="1" eaLnBrk="1" fontAlgn="auto" hangingPunct="1">
              <a:lnSpc>
                <a:spcPct val="95000"/>
              </a:lnSpc>
              <a:spcAft>
                <a:spcPts val="0"/>
              </a:spcAft>
              <a:buSzPct val="90000"/>
              <a:buFont typeface="Wingdings" pitchFamily="2" charset="2"/>
              <a:buBlip>
                <a:blip r:embed="rId3"/>
              </a:buBlip>
              <a:defRPr/>
            </a:pPr>
            <a:r>
              <a:rPr lang="en-US" sz="2300" b="1" dirty="0" smtClean="0">
                <a:solidFill>
                  <a:schemeClr val="tx2">
                    <a:lumMod val="50000"/>
                  </a:schemeClr>
                </a:solidFill>
                <a:cs typeface="Arial" charset="0"/>
              </a:rPr>
              <a:t>Have there been any near misses on our sites?</a:t>
            </a:r>
          </a:p>
          <a:p>
            <a:pPr lvl="1" eaLnBrk="1" fontAlgn="auto" hangingPunct="1">
              <a:lnSpc>
                <a:spcPct val="95000"/>
              </a:lnSpc>
              <a:spcAft>
                <a:spcPts val="0"/>
              </a:spcAft>
              <a:buSzPct val="90000"/>
              <a:buFont typeface="Wingdings" pitchFamily="2" charset="2"/>
              <a:buBlip>
                <a:blip r:embed="rId3"/>
              </a:buBlip>
              <a:defRPr/>
            </a:pPr>
            <a:r>
              <a:rPr lang="en-US" sz="2300" b="1" dirty="0" smtClean="0">
                <a:solidFill>
                  <a:schemeClr val="tx2">
                    <a:lumMod val="50000"/>
                  </a:schemeClr>
                </a:solidFill>
                <a:cs typeface="Arial" charset="0"/>
              </a:rPr>
              <a:t>Are there open holes on our sites?</a:t>
            </a:r>
          </a:p>
          <a:p>
            <a:pPr lvl="1" eaLnBrk="1" fontAlgn="auto" hangingPunct="1">
              <a:spcAft>
                <a:spcPts val="0"/>
              </a:spcAft>
              <a:buFont typeface="Arial" pitchFamily="34" charset="0"/>
              <a:buNone/>
              <a:defRPr/>
            </a:pPr>
            <a:endParaRPr lang="en-US" sz="2400" b="1" dirty="0" smtClean="0">
              <a:solidFill>
                <a:schemeClr val="accent1">
                  <a:lumMod val="75000"/>
                </a:schemeClr>
              </a:solidFill>
              <a:cs typeface="Arial" charset="0"/>
            </a:endParaRPr>
          </a:p>
          <a:p>
            <a:pPr lvl="1" eaLnBrk="1" fontAlgn="auto" hangingPunct="1">
              <a:lnSpc>
                <a:spcPct val="95000"/>
              </a:lnSpc>
              <a:spcAft>
                <a:spcPts val="0"/>
              </a:spcAft>
              <a:buSzPct val="90000"/>
              <a:buFont typeface="Wingdings" pitchFamily="2" charset="2"/>
              <a:buBlip>
                <a:blip r:embed="rId3"/>
              </a:buBlip>
              <a:defRPr/>
            </a:pPr>
            <a:endParaRPr lang="en-US" sz="1800" b="1" dirty="0" smtClean="0">
              <a:solidFill>
                <a:schemeClr val="accent1">
                  <a:lumMod val="75000"/>
                </a:schemeClr>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8441">
                                            <p:txEl>
                                              <p:pRg st="0" end="0"/>
                                            </p:txEl>
                                          </p:spTgt>
                                        </p:tgtEl>
                                        <p:attrNameLst>
                                          <p:attrName>style.visibility</p:attrName>
                                        </p:attrNameLst>
                                      </p:cBhvr>
                                      <p:to>
                                        <p:strVal val="visible"/>
                                      </p:to>
                                    </p:set>
                                    <p:anim calcmode="lin" valueType="num">
                                      <p:cBhvr>
                                        <p:cTn id="7" dur="500" fill="hold"/>
                                        <p:tgtEl>
                                          <p:spTgt spid="1844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41">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18441">
                                            <p:txEl>
                                              <p:pRg st="1" end="1"/>
                                            </p:txEl>
                                          </p:spTgt>
                                        </p:tgtEl>
                                        <p:attrNameLst>
                                          <p:attrName>style.visibility</p:attrName>
                                        </p:attrNameLst>
                                      </p:cBhvr>
                                      <p:to>
                                        <p:strVal val="visible"/>
                                      </p:to>
                                    </p:set>
                                    <p:anim calcmode="lin" valueType="num">
                                      <p:cBhvr>
                                        <p:cTn id="12" dur="500" fill="hold"/>
                                        <p:tgtEl>
                                          <p:spTgt spid="1844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8441">
                                            <p:txEl>
                                              <p:pRg st="1" end="1"/>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3000"/>
                            </p:stCondLst>
                            <p:childTnLst>
                              <p:par>
                                <p:cTn id="15" presetID="23" presetClass="entr" presetSubtype="16" fill="hold" grpId="0" nodeType="afterEffect">
                                  <p:stCondLst>
                                    <p:cond delay="1000"/>
                                  </p:stCondLst>
                                  <p:childTnLst>
                                    <p:set>
                                      <p:cBhvr>
                                        <p:cTn id="16" dur="1" fill="hold">
                                          <p:stCondLst>
                                            <p:cond delay="0"/>
                                          </p:stCondLst>
                                        </p:cTn>
                                        <p:tgtEl>
                                          <p:spTgt spid="18441">
                                            <p:txEl>
                                              <p:pRg st="2" end="2"/>
                                            </p:txEl>
                                          </p:spTgt>
                                        </p:tgtEl>
                                        <p:attrNameLst>
                                          <p:attrName>style.visibility</p:attrName>
                                        </p:attrNameLst>
                                      </p:cBhvr>
                                      <p:to>
                                        <p:strVal val="visible"/>
                                      </p:to>
                                    </p:set>
                                    <p:anim calcmode="lin" valueType="num">
                                      <p:cBhvr>
                                        <p:cTn id="17" dur="500" fill="hold"/>
                                        <p:tgtEl>
                                          <p:spTgt spid="1844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8441">
                                            <p:txEl>
                                              <p:pRg st="2" end="2"/>
                                            </p:txEl>
                                          </p:spTgt>
                                        </p:tgtEl>
                                        <p:attrNameLst>
                                          <p:attrName>ppt_h</p:attrName>
                                        </p:attrNameLst>
                                      </p:cBhvr>
                                      <p:tavLst>
                                        <p:tav tm="0">
                                          <p:val>
                                            <p:fltVal val="0"/>
                                          </p:val>
                                        </p:tav>
                                        <p:tav tm="100000">
                                          <p:val>
                                            <p:strVal val="#ppt_h"/>
                                          </p:val>
                                        </p:tav>
                                      </p:tavLst>
                                    </p:anim>
                                  </p:childTnLst>
                                </p:cTn>
                              </p:par>
                            </p:childTnLst>
                          </p:cTn>
                        </p:par>
                        <p:par>
                          <p:cTn id="19" fill="hold" nodeType="afterGroup">
                            <p:stCondLst>
                              <p:cond delay="4500"/>
                            </p:stCondLst>
                            <p:childTnLst>
                              <p:par>
                                <p:cTn id="20" presetID="23" presetClass="entr" presetSubtype="16" fill="hold" grpId="0" nodeType="afterEffect">
                                  <p:stCondLst>
                                    <p:cond delay="1000"/>
                                  </p:stCondLst>
                                  <p:childTnLst>
                                    <p:set>
                                      <p:cBhvr>
                                        <p:cTn id="21" dur="1" fill="hold">
                                          <p:stCondLst>
                                            <p:cond delay="0"/>
                                          </p:stCondLst>
                                        </p:cTn>
                                        <p:tgtEl>
                                          <p:spTgt spid="18441">
                                            <p:txEl>
                                              <p:pRg st="3" end="3"/>
                                            </p:txEl>
                                          </p:spTgt>
                                        </p:tgtEl>
                                        <p:attrNameLst>
                                          <p:attrName>style.visibility</p:attrName>
                                        </p:attrNameLst>
                                      </p:cBhvr>
                                      <p:to>
                                        <p:strVal val="visible"/>
                                      </p:to>
                                    </p:set>
                                    <p:anim calcmode="lin" valueType="num">
                                      <p:cBhvr>
                                        <p:cTn id="22" dur="500" fill="hold"/>
                                        <p:tgtEl>
                                          <p:spTgt spid="1844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8441">
                                            <p:txEl>
                                              <p:pRg st="3" end="3"/>
                                            </p:txEl>
                                          </p:spTgt>
                                        </p:tgtEl>
                                        <p:attrNameLst>
                                          <p:attrName>ppt_h</p:attrName>
                                        </p:attrNameLst>
                                      </p:cBhvr>
                                      <p:tavLst>
                                        <p:tav tm="0">
                                          <p:val>
                                            <p:fltVal val="0"/>
                                          </p:val>
                                        </p:tav>
                                        <p:tav tm="100000">
                                          <p:val>
                                            <p:strVal val="#ppt_h"/>
                                          </p:val>
                                        </p:tav>
                                      </p:tavLst>
                                    </p:anim>
                                  </p:childTnLst>
                                </p:cTn>
                              </p:par>
                            </p:childTnLst>
                          </p:cTn>
                        </p:par>
                        <p:par>
                          <p:cTn id="24" fill="hold" nodeType="afterGroup">
                            <p:stCondLst>
                              <p:cond delay="6000"/>
                            </p:stCondLst>
                            <p:childTnLst>
                              <p:par>
                                <p:cTn id="25" presetID="23" presetClass="entr" presetSubtype="16" fill="hold" grpId="0" nodeType="afterEffect">
                                  <p:stCondLst>
                                    <p:cond delay="1000"/>
                                  </p:stCondLst>
                                  <p:childTnLst>
                                    <p:set>
                                      <p:cBhvr>
                                        <p:cTn id="26" dur="1" fill="hold">
                                          <p:stCondLst>
                                            <p:cond delay="0"/>
                                          </p:stCondLst>
                                        </p:cTn>
                                        <p:tgtEl>
                                          <p:spTgt spid="18441">
                                            <p:txEl>
                                              <p:pRg st="4" end="4"/>
                                            </p:txEl>
                                          </p:spTgt>
                                        </p:tgtEl>
                                        <p:attrNameLst>
                                          <p:attrName>style.visibility</p:attrName>
                                        </p:attrNameLst>
                                      </p:cBhvr>
                                      <p:to>
                                        <p:strVal val="visible"/>
                                      </p:to>
                                    </p:set>
                                    <p:anim calcmode="lin" valueType="num">
                                      <p:cBhvr>
                                        <p:cTn id="27" dur="500" fill="hold"/>
                                        <p:tgtEl>
                                          <p:spTgt spid="1844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8441">
                                            <p:txEl>
                                              <p:pRg st="4" end="4"/>
                                            </p:txEl>
                                          </p:spTgt>
                                        </p:tgtEl>
                                        <p:attrNameLst>
                                          <p:attrName>ppt_h</p:attrName>
                                        </p:attrNameLst>
                                      </p:cBhvr>
                                      <p:tavLst>
                                        <p:tav tm="0">
                                          <p:val>
                                            <p:fltVal val="0"/>
                                          </p:val>
                                        </p:tav>
                                        <p:tav tm="100000">
                                          <p:val>
                                            <p:strVal val="#ppt_h"/>
                                          </p:val>
                                        </p:tav>
                                      </p:tavLst>
                                    </p:anim>
                                  </p:childTnLst>
                                </p:cTn>
                              </p:par>
                            </p:childTnLst>
                          </p:cTn>
                        </p:par>
                        <p:par>
                          <p:cTn id="29" fill="hold" nodeType="afterGroup">
                            <p:stCondLst>
                              <p:cond delay="7500"/>
                            </p:stCondLst>
                            <p:childTnLst>
                              <p:par>
                                <p:cTn id="30" presetID="23" presetClass="entr" presetSubtype="16" fill="hold" grpId="0" nodeType="afterEffect">
                                  <p:stCondLst>
                                    <p:cond delay="1000"/>
                                  </p:stCondLst>
                                  <p:childTnLst>
                                    <p:set>
                                      <p:cBhvr>
                                        <p:cTn id="31" dur="1" fill="hold">
                                          <p:stCondLst>
                                            <p:cond delay="0"/>
                                          </p:stCondLst>
                                        </p:cTn>
                                        <p:tgtEl>
                                          <p:spTgt spid="18441">
                                            <p:txEl>
                                              <p:pRg st="5" end="5"/>
                                            </p:txEl>
                                          </p:spTgt>
                                        </p:tgtEl>
                                        <p:attrNameLst>
                                          <p:attrName>style.visibility</p:attrName>
                                        </p:attrNameLst>
                                      </p:cBhvr>
                                      <p:to>
                                        <p:strVal val="visible"/>
                                      </p:to>
                                    </p:set>
                                    <p:anim calcmode="lin" valueType="num">
                                      <p:cBhvr>
                                        <p:cTn id="32" dur="500" fill="hold"/>
                                        <p:tgtEl>
                                          <p:spTgt spid="18441">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18441">
                                            <p:txEl>
                                              <p:pRg st="5" end="5"/>
                                            </p:txEl>
                                          </p:spTgt>
                                        </p:tgtEl>
                                        <p:attrNameLst>
                                          <p:attrName>ppt_h</p:attrName>
                                        </p:attrNameLst>
                                      </p:cBhvr>
                                      <p:tavLst>
                                        <p:tav tm="0">
                                          <p:val>
                                            <p:fltVal val="0"/>
                                          </p:val>
                                        </p:tav>
                                        <p:tav tm="100000">
                                          <p:val>
                                            <p:strVal val="#ppt_h"/>
                                          </p:val>
                                        </p:tav>
                                      </p:tavLst>
                                    </p:anim>
                                  </p:childTnLst>
                                </p:cTn>
                              </p:par>
                            </p:childTnLst>
                          </p:cTn>
                        </p:par>
                        <p:par>
                          <p:cTn id="34" fill="hold" nodeType="afterGroup">
                            <p:stCondLst>
                              <p:cond delay="9000"/>
                            </p:stCondLst>
                            <p:childTnLst>
                              <p:par>
                                <p:cTn id="35" presetID="23" presetClass="entr" presetSubtype="16" fill="hold" grpId="0" nodeType="afterEffect">
                                  <p:stCondLst>
                                    <p:cond delay="1000"/>
                                  </p:stCondLst>
                                  <p:childTnLst>
                                    <p:set>
                                      <p:cBhvr>
                                        <p:cTn id="36" dur="1" fill="hold">
                                          <p:stCondLst>
                                            <p:cond delay="0"/>
                                          </p:stCondLst>
                                        </p:cTn>
                                        <p:tgtEl>
                                          <p:spTgt spid="18441">
                                            <p:txEl>
                                              <p:pRg st="6" end="6"/>
                                            </p:txEl>
                                          </p:spTgt>
                                        </p:tgtEl>
                                        <p:attrNameLst>
                                          <p:attrName>style.visibility</p:attrName>
                                        </p:attrNameLst>
                                      </p:cBhvr>
                                      <p:to>
                                        <p:strVal val="visible"/>
                                      </p:to>
                                    </p:set>
                                    <p:anim calcmode="lin" valueType="num">
                                      <p:cBhvr>
                                        <p:cTn id="37" dur="500" fill="hold"/>
                                        <p:tgtEl>
                                          <p:spTgt spid="18441">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8441">
                                            <p:txEl>
                                              <p:pRg st="6" end="6"/>
                                            </p:txEl>
                                          </p:spTgt>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0500"/>
                            </p:stCondLst>
                            <p:childTnLst>
                              <p:par>
                                <p:cTn id="40" presetID="23" presetClass="entr" presetSubtype="16" fill="hold" grpId="0" nodeType="afterEffect">
                                  <p:stCondLst>
                                    <p:cond delay="1000"/>
                                  </p:stCondLst>
                                  <p:childTnLst>
                                    <p:set>
                                      <p:cBhvr>
                                        <p:cTn id="41" dur="1" fill="hold">
                                          <p:stCondLst>
                                            <p:cond delay="0"/>
                                          </p:stCondLst>
                                        </p:cTn>
                                        <p:tgtEl>
                                          <p:spTgt spid="18441">
                                            <p:txEl>
                                              <p:pRg st="7" end="7"/>
                                            </p:txEl>
                                          </p:spTgt>
                                        </p:tgtEl>
                                        <p:attrNameLst>
                                          <p:attrName>style.visibility</p:attrName>
                                        </p:attrNameLst>
                                      </p:cBhvr>
                                      <p:to>
                                        <p:strVal val="visible"/>
                                      </p:to>
                                    </p:set>
                                    <p:anim calcmode="lin" valueType="num">
                                      <p:cBhvr>
                                        <p:cTn id="42" dur="500" fill="hold"/>
                                        <p:tgtEl>
                                          <p:spTgt spid="18441">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18441">
                                            <p:txEl>
                                              <p:pRg st="7" end="7"/>
                                            </p:txEl>
                                          </p:spTgt>
                                        </p:tgtEl>
                                        <p:attrNameLst>
                                          <p:attrName>ppt_h</p:attrName>
                                        </p:attrNameLst>
                                      </p:cBhvr>
                                      <p:tavLst>
                                        <p:tav tm="0">
                                          <p:val>
                                            <p:fltVal val="0"/>
                                          </p:val>
                                        </p:tav>
                                        <p:tav tm="100000">
                                          <p:val>
                                            <p:strVal val="#ppt_h"/>
                                          </p:val>
                                        </p:tav>
                                      </p:tavLst>
                                    </p:anim>
                                  </p:childTnLst>
                                </p:cTn>
                              </p:par>
                            </p:childTnLst>
                          </p:cTn>
                        </p:par>
                        <p:par>
                          <p:cTn id="44" fill="hold" nodeType="afterGroup">
                            <p:stCondLst>
                              <p:cond delay="12000"/>
                            </p:stCondLst>
                            <p:childTnLst>
                              <p:par>
                                <p:cTn id="45" presetID="23" presetClass="entr" presetSubtype="16" fill="hold" grpId="0" nodeType="afterEffect">
                                  <p:stCondLst>
                                    <p:cond delay="1000"/>
                                  </p:stCondLst>
                                  <p:childTnLst>
                                    <p:set>
                                      <p:cBhvr>
                                        <p:cTn id="46" dur="1" fill="hold">
                                          <p:stCondLst>
                                            <p:cond delay="0"/>
                                          </p:stCondLst>
                                        </p:cTn>
                                        <p:tgtEl>
                                          <p:spTgt spid="18441">
                                            <p:txEl>
                                              <p:pRg st="8" end="8"/>
                                            </p:txEl>
                                          </p:spTgt>
                                        </p:tgtEl>
                                        <p:attrNameLst>
                                          <p:attrName>style.visibility</p:attrName>
                                        </p:attrNameLst>
                                      </p:cBhvr>
                                      <p:to>
                                        <p:strVal val="visible"/>
                                      </p:to>
                                    </p:set>
                                    <p:anim calcmode="lin" valueType="num">
                                      <p:cBhvr>
                                        <p:cTn id="47" dur="500" fill="hold"/>
                                        <p:tgtEl>
                                          <p:spTgt spid="18441">
                                            <p:txEl>
                                              <p:pRg st="8" end="8"/>
                                            </p:txEl>
                                          </p:spTgt>
                                        </p:tgtEl>
                                        <p:attrNameLst>
                                          <p:attrName>ppt_w</p:attrName>
                                        </p:attrNameLst>
                                      </p:cBhvr>
                                      <p:tavLst>
                                        <p:tav tm="0">
                                          <p:val>
                                            <p:fltVal val="0"/>
                                          </p:val>
                                        </p:tav>
                                        <p:tav tm="100000">
                                          <p:val>
                                            <p:strVal val="#ppt_w"/>
                                          </p:val>
                                        </p:tav>
                                      </p:tavLst>
                                    </p:anim>
                                    <p:anim calcmode="lin" valueType="num">
                                      <p:cBhvr>
                                        <p:cTn id="48" dur="500" fill="hold"/>
                                        <p:tgtEl>
                                          <p:spTgt spid="18441">
                                            <p:txEl>
                                              <p:pRg st="8" end="8"/>
                                            </p:txEl>
                                          </p:spTgt>
                                        </p:tgtEl>
                                        <p:attrNameLst>
                                          <p:attrName>ppt_h</p:attrName>
                                        </p:attrNameLst>
                                      </p:cBhvr>
                                      <p:tavLst>
                                        <p:tav tm="0">
                                          <p:val>
                                            <p:fltVal val="0"/>
                                          </p:val>
                                        </p:tav>
                                        <p:tav tm="100000">
                                          <p:val>
                                            <p:strVal val="#ppt_h"/>
                                          </p:val>
                                        </p:tav>
                                      </p:tavLst>
                                    </p:anim>
                                  </p:childTnLst>
                                </p:cTn>
                              </p:par>
                            </p:childTnLst>
                          </p:cTn>
                        </p:par>
                        <p:par>
                          <p:cTn id="49" fill="hold" nodeType="afterGroup">
                            <p:stCondLst>
                              <p:cond delay="13500"/>
                            </p:stCondLst>
                            <p:childTnLst>
                              <p:par>
                                <p:cTn id="50" presetID="23" presetClass="entr" presetSubtype="16" fill="hold" grpId="0" nodeType="afterEffect">
                                  <p:stCondLst>
                                    <p:cond delay="1000"/>
                                  </p:stCondLst>
                                  <p:childTnLst>
                                    <p:set>
                                      <p:cBhvr>
                                        <p:cTn id="51" dur="1" fill="hold">
                                          <p:stCondLst>
                                            <p:cond delay="0"/>
                                          </p:stCondLst>
                                        </p:cTn>
                                        <p:tgtEl>
                                          <p:spTgt spid="18441">
                                            <p:txEl>
                                              <p:pRg st="9" end="9"/>
                                            </p:txEl>
                                          </p:spTgt>
                                        </p:tgtEl>
                                        <p:attrNameLst>
                                          <p:attrName>style.visibility</p:attrName>
                                        </p:attrNameLst>
                                      </p:cBhvr>
                                      <p:to>
                                        <p:strVal val="visible"/>
                                      </p:to>
                                    </p:set>
                                    <p:anim calcmode="lin" valueType="num">
                                      <p:cBhvr>
                                        <p:cTn id="52" dur="500" fill="hold"/>
                                        <p:tgtEl>
                                          <p:spTgt spid="18441">
                                            <p:txEl>
                                              <p:pRg st="9" end="9"/>
                                            </p:txEl>
                                          </p:spTgt>
                                        </p:tgtEl>
                                        <p:attrNameLst>
                                          <p:attrName>ppt_w</p:attrName>
                                        </p:attrNameLst>
                                      </p:cBhvr>
                                      <p:tavLst>
                                        <p:tav tm="0">
                                          <p:val>
                                            <p:fltVal val="0"/>
                                          </p:val>
                                        </p:tav>
                                        <p:tav tm="100000">
                                          <p:val>
                                            <p:strVal val="#ppt_w"/>
                                          </p:val>
                                        </p:tav>
                                      </p:tavLst>
                                    </p:anim>
                                    <p:anim calcmode="lin" valueType="num">
                                      <p:cBhvr>
                                        <p:cTn id="53" dur="500" fill="hold"/>
                                        <p:tgtEl>
                                          <p:spTgt spid="18441">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1" grpId="0" build="p" bldLvl="3" autoUpdateAnimBg="0" advAuto="100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mtClean="0"/>
              <a:t>Scaffold Grade Plank Stamps</a:t>
            </a:r>
          </a:p>
        </p:txBody>
      </p:sp>
      <p:pic>
        <p:nvPicPr>
          <p:cNvPr id="121859" name="Picture 3"/>
          <p:cNvPicPr>
            <a:picLocks noGrp="1" noChangeAspect="1" noChangeArrowheads="1"/>
          </p:cNvPicPr>
          <p:nvPr>
            <p:ph type="body" idx="1"/>
          </p:nvPr>
        </p:nvPicPr>
        <p:blipFill>
          <a:blip r:embed="rId3" cstate="email">
            <a:extLst>
              <a:ext uri="{28A0092B-C50C-407E-A947-70E740481C1C}">
                <a14:useLocalDpi xmlns:a14="http://schemas.microsoft.com/office/drawing/2010/main" val="0"/>
              </a:ext>
            </a:extLst>
          </a:blip>
          <a:srcRect/>
          <a:stretch>
            <a:fillRect/>
          </a:stretch>
        </p:blipFill>
        <p:spPr>
          <a:xfrm>
            <a:off x="762000" y="2667000"/>
            <a:ext cx="3657600" cy="2570163"/>
          </a:xfrm>
        </p:spPr>
      </p:pic>
      <p:pic>
        <p:nvPicPr>
          <p:cNvPr id="121860"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724400" y="2689225"/>
            <a:ext cx="4038600"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endParaRPr lang="en-US" smtClean="0"/>
          </a:p>
        </p:txBody>
      </p:sp>
      <p:pic>
        <p:nvPicPr>
          <p:cNvPr id="122883" name="Picture 3" descr="sc-9"/>
          <p:cNvPicPr>
            <a:picLocks noGrp="1" noChangeAspect="1" noChangeArrowheads="1"/>
          </p:cNvPicPr>
          <p:nvPr>
            <p:ph type="body" idx="1"/>
          </p:nvPr>
        </p:nvPicPr>
        <p:blipFill>
          <a:blip r:embed="rId3">
            <a:lum bright="18000"/>
            <a:extLst>
              <a:ext uri="{28A0092B-C50C-407E-A947-70E740481C1C}">
                <a14:useLocalDpi xmlns:a14="http://schemas.microsoft.com/office/drawing/2010/main" val="0"/>
              </a:ext>
            </a:extLst>
          </a:blip>
          <a:srcRect/>
          <a:stretch>
            <a:fillRect/>
          </a:stretch>
        </p:blipFill>
        <p:spPr>
          <a:xfrm>
            <a:off x="0" y="0"/>
            <a:ext cx="9144000" cy="6858000"/>
          </a:xfrm>
          <a:solidFill>
            <a:schemeClr val="bg1"/>
          </a:solidFill>
        </p:spPr>
      </p:pic>
      <p:sp>
        <p:nvSpPr>
          <p:cNvPr id="246789" name="AutoShape 5"/>
          <p:cNvSpPr>
            <a:spLocks noChangeArrowheads="1"/>
          </p:cNvSpPr>
          <p:nvPr/>
        </p:nvSpPr>
        <p:spPr bwMode="auto">
          <a:xfrm>
            <a:off x="1905000" y="914400"/>
            <a:ext cx="4800600" cy="426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alpha val="39999"/>
            </a:srgbClr>
          </a:solidFill>
          <a:ln w="9525" cap="rnd" algn="ctr">
            <a:solidFill>
              <a:srgbClr val="000000"/>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6789"/>
                                        </p:tgtEl>
                                        <p:attrNameLst>
                                          <p:attrName>style.visibility</p:attrName>
                                        </p:attrNameLst>
                                      </p:cBhvr>
                                      <p:to>
                                        <p:strVal val="visible"/>
                                      </p:to>
                                    </p:set>
                                    <p:animEffect transition="in" filter="dissolve">
                                      <p:cBhvr>
                                        <p:cTn id="7" dur="500"/>
                                        <p:tgtEl>
                                          <p:spTgt spid="246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9"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457200" y="152400"/>
            <a:ext cx="8229600" cy="1143000"/>
          </a:xfrm>
        </p:spPr>
        <p:txBody>
          <a:bodyPr/>
          <a:lstStyle/>
          <a:p>
            <a:pPr>
              <a:defRPr/>
            </a:pPr>
            <a:r>
              <a:rPr lang="en-US" sz="3600" dirty="0" smtClean="0">
                <a:solidFill>
                  <a:schemeClr val="tx2">
                    <a:lumMod val="50000"/>
                  </a:schemeClr>
                </a:solidFill>
              </a:rPr>
              <a:t>Fall Protection System Summary </a:t>
            </a:r>
          </a:p>
        </p:txBody>
      </p:sp>
      <p:sp>
        <p:nvSpPr>
          <p:cNvPr id="187395" name="Rectangle 3"/>
          <p:cNvSpPr>
            <a:spLocks noGrp="1" noChangeArrowheads="1"/>
          </p:cNvSpPr>
          <p:nvPr>
            <p:ph type="body" idx="1"/>
          </p:nvPr>
        </p:nvSpPr>
        <p:spPr>
          <a:xfrm>
            <a:off x="457200" y="1096963"/>
            <a:ext cx="8229600" cy="4525962"/>
          </a:xfrm>
        </p:spPr>
        <p:txBody>
          <a:bodyPr/>
          <a:lstStyle/>
          <a:p>
            <a:pPr>
              <a:buFontTx/>
              <a:buNone/>
              <a:defRPr/>
            </a:pPr>
            <a:r>
              <a:rPr lang="en-US" dirty="0" smtClean="0">
                <a:solidFill>
                  <a:schemeClr val="tx2">
                    <a:lumMod val="50000"/>
                  </a:schemeClr>
                </a:solidFill>
              </a:rPr>
              <a:t>You Should Know</a:t>
            </a:r>
          </a:p>
          <a:p>
            <a:pPr>
              <a:defRPr/>
            </a:pPr>
            <a:r>
              <a:rPr lang="en-US" dirty="0" smtClean="0">
                <a:solidFill>
                  <a:schemeClr val="tx2">
                    <a:lumMod val="50000"/>
                  </a:schemeClr>
                </a:solidFill>
              </a:rPr>
              <a:t>You should know your role in the fall protection program.</a:t>
            </a:r>
          </a:p>
          <a:p>
            <a:pPr>
              <a:defRPr/>
            </a:pPr>
            <a:r>
              <a:rPr lang="en-US" dirty="0" smtClean="0">
                <a:solidFill>
                  <a:schemeClr val="tx2">
                    <a:lumMod val="50000"/>
                  </a:schemeClr>
                </a:solidFill>
              </a:rPr>
              <a:t>You should know what OSHA requires in the fall protection program</a:t>
            </a:r>
          </a:p>
          <a:p>
            <a:pPr>
              <a:defRPr/>
            </a:pPr>
            <a:r>
              <a:rPr lang="en-US" dirty="0" smtClean="0">
                <a:solidFill>
                  <a:schemeClr val="tx2">
                    <a:lumMod val="50000"/>
                  </a:schemeClr>
                </a:solidFill>
              </a:rPr>
              <a:t>You should be trained in fall protection so you know the rules and how to apply them in the field.</a:t>
            </a:r>
          </a:p>
          <a:p>
            <a:pPr>
              <a:defRPr/>
            </a:pPr>
            <a:r>
              <a:rPr lang="en-US" dirty="0" smtClean="0">
                <a:solidFill>
                  <a:schemeClr val="tx2">
                    <a:lumMod val="50000"/>
                  </a:schemeClr>
                </a:solidFill>
              </a:rPr>
              <a:t>You should be able to recognize, avoid and prevent falls on the job. RAP  </a:t>
            </a:r>
          </a:p>
          <a:p>
            <a:pPr>
              <a:buFontTx/>
              <a:buNone/>
              <a:defRPr/>
            </a:pPr>
            <a:endParaRPr lang="en-US" dirty="0" smtClean="0">
              <a:solidFill>
                <a:schemeClr val="tx2">
                  <a:lumMod val="50000"/>
                </a:schemeClr>
              </a:solidFill>
            </a:endParaRPr>
          </a:p>
          <a:p>
            <a:pPr>
              <a:buFontTx/>
              <a:buNone/>
              <a:defRPr/>
            </a:pPr>
            <a:endParaRPr lang="en-US" dirty="0" smtClean="0">
              <a:solidFill>
                <a:schemeClr val="tx2">
                  <a:lumMod val="50000"/>
                </a:schemeClr>
              </a:solidFill>
            </a:endParaRPr>
          </a:p>
          <a:p>
            <a:pPr lvl="2">
              <a:buFontTx/>
              <a:buNone/>
              <a:defRPr/>
            </a:pPr>
            <a:endParaRPr lang="en-US" dirty="0" smtClean="0">
              <a:solidFill>
                <a:schemeClr val="tx2">
                  <a:lumMod val="50000"/>
                </a:schemeClr>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365125" y="457200"/>
            <a:ext cx="8626475" cy="2362200"/>
          </a:xfrm>
        </p:spPr>
        <p:txBody>
          <a:bodyPr/>
          <a:lstStyle/>
          <a:p>
            <a:pPr>
              <a:defRPr/>
            </a:pPr>
            <a:r>
              <a:rPr lang="en-US" sz="5400" b="1" dirty="0" smtClean="0">
                <a:solidFill>
                  <a:schemeClr val="accent1">
                    <a:lumMod val="50000"/>
                  </a:schemeClr>
                </a:solidFill>
              </a:rPr>
              <a:t>The End</a:t>
            </a:r>
          </a:p>
          <a:p>
            <a:pPr>
              <a:defRPr/>
            </a:pPr>
            <a:r>
              <a:rPr lang="en-US" sz="5400" b="1" dirty="0" smtClean="0">
                <a:solidFill>
                  <a:schemeClr val="accent1">
                    <a:lumMod val="50000"/>
                  </a:schemeClr>
                </a:solidFill>
              </a:rPr>
              <a:t>&amp;</a:t>
            </a:r>
          </a:p>
          <a:p>
            <a:pPr>
              <a:defRPr/>
            </a:pPr>
            <a:r>
              <a:rPr lang="en-US" sz="5400" b="1" dirty="0" smtClean="0">
                <a:solidFill>
                  <a:schemeClr val="accent1">
                    <a:lumMod val="50000"/>
                  </a:schemeClr>
                </a:solidFill>
              </a:rPr>
              <a:t>The </a:t>
            </a:r>
          </a:p>
          <a:p>
            <a:pPr>
              <a:defRPr/>
            </a:pPr>
            <a:r>
              <a:rPr lang="en-US" sz="5400" b="1" dirty="0" smtClean="0">
                <a:solidFill>
                  <a:schemeClr val="accent1">
                    <a:lumMod val="50000"/>
                  </a:schemeClr>
                </a:solidFill>
              </a:rPr>
              <a:t>Beginning</a:t>
            </a:r>
            <a:endParaRPr lang="en-US" sz="5400" b="1" dirty="0">
              <a:solidFill>
                <a:schemeClr val="accent1">
                  <a:lumMod val="50000"/>
                </a:schemeClr>
              </a:solidFill>
            </a:endParaRPr>
          </a:p>
        </p:txBody>
      </p:sp>
      <p:pic>
        <p:nvPicPr>
          <p:cNvPr id="292867" name="Picture 4" descr="UMDNJ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572000"/>
            <a:ext cx="579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sz="4000" b="1" dirty="0" smtClean="0">
                <a:solidFill>
                  <a:schemeClr val="tx2">
                    <a:lumMod val="50000"/>
                  </a:schemeClr>
                </a:solidFill>
              </a:rPr>
              <a:t>Fall Protection </a:t>
            </a:r>
            <a:br>
              <a:rPr lang="en-US" sz="4000" b="1" dirty="0" smtClean="0">
                <a:solidFill>
                  <a:schemeClr val="tx2">
                    <a:lumMod val="50000"/>
                  </a:schemeClr>
                </a:solidFill>
              </a:rPr>
            </a:br>
            <a:r>
              <a:rPr lang="en-US" sz="4000" b="1" dirty="0" smtClean="0">
                <a:solidFill>
                  <a:schemeClr val="tx2">
                    <a:lumMod val="50000"/>
                  </a:schemeClr>
                </a:solidFill>
              </a:rPr>
              <a:t>Assessment  of Hazards</a:t>
            </a:r>
            <a:endParaRPr lang="en-US" sz="4000" b="1" dirty="0">
              <a:solidFill>
                <a:schemeClr val="tx2">
                  <a:lumMod val="50000"/>
                </a:schemeClr>
              </a:solidFill>
            </a:endParaRPr>
          </a:p>
        </p:txBody>
      </p:sp>
      <p:graphicFrame>
        <p:nvGraphicFramePr>
          <p:cNvPr id="4" name="Table 3"/>
          <p:cNvGraphicFramePr>
            <a:graphicFrameLocks noGrp="1"/>
          </p:cNvGraphicFramePr>
          <p:nvPr/>
        </p:nvGraphicFramePr>
        <p:xfrm>
          <a:off x="152400" y="1924050"/>
          <a:ext cx="8763000" cy="4171950"/>
        </p:xfrm>
        <a:graphic>
          <a:graphicData uri="http://schemas.openxmlformats.org/drawingml/2006/table">
            <a:tbl>
              <a:tblPr/>
              <a:tblGrid>
                <a:gridCol w="1460500"/>
                <a:gridCol w="1622778"/>
                <a:gridCol w="1866194"/>
                <a:gridCol w="3813528"/>
              </a:tblGrid>
              <a:tr h="4572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Task</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Hazard</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cap="none" normalizeH="0" baseline="0" dirty="0" smtClean="0">
                          <a:ln>
                            <a:noFill/>
                          </a:ln>
                          <a:solidFill>
                            <a:schemeClr val="tx1"/>
                          </a:solidFill>
                          <a:effectLst/>
                          <a:latin typeface="Calibri" pitchFamily="34" charset="0"/>
                        </a:rPr>
                        <a:t>Control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Means of Implementation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8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Connecting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Steel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Falls to a lower level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rgbClr val="000000"/>
                          </a:solidFill>
                          <a:effectLst/>
                          <a:latin typeface="Calibri" pitchFamily="34" charset="0"/>
                        </a:rPr>
                        <a:t>Personal Fall Arrest System </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rgbClr val="000000"/>
                          </a:solidFill>
                          <a:effectLst/>
                          <a:latin typeface="Calibri" pitchFamily="34" charset="0"/>
                        </a:rPr>
                        <a:t>Retractable lifelines</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rgbClr val="000000"/>
                          </a:solidFill>
                          <a:effectLst/>
                          <a:latin typeface="Calibri" pitchFamily="34" charset="0"/>
                        </a:rPr>
                        <a:t>Purchase PFAS equipment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rgbClr val="000000"/>
                          </a:solidFill>
                          <a:effectLst/>
                          <a:latin typeface="Calibri" pitchFamily="34" charset="0"/>
                        </a:rPr>
                        <a:t>Train Workers to use PFAS equipment</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rgbClr val="000000"/>
                          </a:solidFill>
                          <a:effectLst/>
                          <a:latin typeface="Calibri" pitchFamily="34" charset="0"/>
                        </a:rPr>
                        <a:t>Subpart M Training</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75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Installing  wire rope perimeter protection</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itchFamily="34" charset="0"/>
                        </a:rPr>
                        <a:t>Falls to below</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rgbClr val="000000"/>
                          </a:solidFill>
                          <a:effectLst/>
                          <a:latin typeface="Calibri" pitchFamily="34" charset="0"/>
                        </a:rPr>
                        <a:t>Prefabrication of perimeter wire rope before steel is hoisted into place</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pPr>
                      <a:r>
                        <a:rPr kumimoji="0" lang="en-US" sz="1800" b="0" i="0" u="none" strike="noStrike" cap="none" normalizeH="0" baseline="0" dirty="0" smtClean="0">
                          <a:ln>
                            <a:noFill/>
                          </a:ln>
                          <a:solidFill>
                            <a:srgbClr val="000000"/>
                          </a:solidFill>
                          <a:effectLst/>
                          <a:latin typeface="Calibri" pitchFamily="34" charset="0"/>
                        </a:rPr>
                        <a:t>Contract with steel fabricator to deliver steel with wire rope perimeter protection in place or have iron workers install protections at ground level before hoisting into place.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80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246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Calibri" pitchFamily="34" charset="0"/>
                      </a:endParaRP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TextBox 4"/>
          <p:cNvSpPr txBox="1"/>
          <p:nvPr/>
        </p:nvSpPr>
        <p:spPr>
          <a:xfrm>
            <a:off x="5334000" y="6477000"/>
            <a:ext cx="3657600" cy="369888"/>
          </a:xfrm>
          <a:prstGeom prst="rect">
            <a:avLst/>
          </a:prstGeom>
          <a:noFill/>
        </p:spPr>
        <p:txBody>
          <a:bodyPr>
            <a:spAutoFit/>
          </a:bodyPr>
          <a:lstStyle/>
          <a:p>
            <a:pPr fontAlgn="auto">
              <a:spcBef>
                <a:spcPts val="0"/>
              </a:spcBef>
              <a:spcAft>
                <a:spcPts val="0"/>
              </a:spcAft>
              <a:defRPr/>
            </a:pPr>
            <a:r>
              <a:rPr lang="en-US" b="1" dirty="0">
                <a:solidFill>
                  <a:schemeClr val="tx2">
                    <a:lumMod val="50000"/>
                  </a:schemeClr>
                </a:solidFill>
                <a:latin typeface="+mn-lt"/>
              </a:rPr>
              <a:t>Sample Fall Protection JHA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11021</TotalTime>
  <Words>4719</Words>
  <Application>Microsoft Office PowerPoint</Application>
  <PresentationFormat>On-screen Show (4:3)</PresentationFormat>
  <Paragraphs>558</Paragraphs>
  <Slides>83</Slides>
  <Notes>83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97" baseType="lpstr">
      <vt:lpstr>Arial</vt:lpstr>
      <vt:lpstr>Calibri</vt:lpstr>
      <vt:lpstr>Wingdings</vt:lpstr>
      <vt:lpstr>+mj-lt</vt:lpstr>
      <vt:lpstr>Times New Roman</vt:lpstr>
      <vt:lpstr>New York</vt:lpstr>
      <vt:lpstr>Symbol</vt:lpstr>
      <vt:lpstr>Arial Black</vt:lpstr>
      <vt:lpstr>Arial Rounded MT Bold</vt:lpstr>
      <vt:lpstr>Verdana</vt:lpstr>
      <vt:lpstr>Rockwell</vt:lpstr>
      <vt:lpstr>Monotype Sorts</vt:lpstr>
      <vt:lpstr>Office Theme</vt:lpstr>
      <vt:lpstr>Microsoft Graph Chart</vt:lpstr>
      <vt:lpstr>Systems of Safety Applied to Focus Four Hazards </vt:lpstr>
      <vt:lpstr>Systems of Safety Applied to Focus Four Hazards </vt:lpstr>
      <vt:lpstr>PowerPoint Presentation</vt:lpstr>
      <vt:lpstr>PowerPoint Presentation</vt:lpstr>
      <vt:lpstr>Construction Fall Fatalities 2007</vt:lpstr>
      <vt:lpstr>Learning Objectives</vt:lpstr>
      <vt:lpstr>PowerPoint Presentation</vt:lpstr>
      <vt:lpstr>  The Fall Protection System Questions You Should Ask</vt:lpstr>
      <vt:lpstr>Fall Protection  Assessment  of Hazards</vt:lpstr>
      <vt:lpstr>Fall Protection Training</vt:lpstr>
      <vt:lpstr>Fall Protection Training</vt:lpstr>
      <vt:lpstr>Certification of Training</vt:lpstr>
      <vt:lpstr>Competent Person Responsibilities</vt:lpstr>
      <vt:lpstr>Competent Person Responsibilities</vt:lpstr>
      <vt:lpstr>PowerPoint Presentation</vt:lpstr>
      <vt:lpstr>  Methods of Fall Protection  </vt:lpstr>
      <vt:lpstr>Alternate methods of Fall Protection</vt:lpstr>
      <vt:lpstr>PowerPoint Presentation</vt:lpstr>
      <vt:lpstr>Alternate methods of Fall Protection</vt:lpstr>
      <vt:lpstr>Alternate methods of Fall Protection</vt:lpstr>
      <vt:lpstr>Covers</vt:lpstr>
      <vt:lpstr>PowerPoint Presentation</vt:lpstr>
      <vt:lpstr>PowerPoint Presentation</vt:lpstr>
      <vt:lpstr>PowerPoint Presentation</vt:lpstr>
      <vt:lpstr>General Requirements Housekeeping</vt:lpstr>
      <vt:lpstr>Protection of Open-Sided Floors &amp; Platforms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Guardrails For Elevated Workers</vt:lpstr>
      <vt:lpstr>PowerPoint Presentation</vt:lpstr>
      <vt:lpstr>Requirements for Handrails and Stair rails</vt:lpstr>
      <vt:lpstr>PowerPoint Presentation</vt:lpstr>
      <vt:lpstr>PowerPoint Presentation</vt:lpstr>
      <vt:lpstr>PowerPoint Presentation</vt:lpstr>
      <vt:lpstr>PowerPoint Presentation</vt:lpstr>
      <vt:lpstr>Hole Covers</vt:lpstr>
      <vt:lpstr>Components of a PFAS</vt:lpstr>
      <vt:lpstr>Using a Personal Fall Arrest System (PFAS), cont. </vt:lpstr>
      <vt:lpstr>Using a PFAS, cont. </vt:lpstr>
      <vt:lpstr>Safety Net Systems</vt:lpstr>
      <vt:lpstr>Stay Clear of Falling Objects</vt:lpstr>
      <vt:lpstr>Protect Impalement Hazards</vt:lpstr>
      <vt:lpstr>Protect Impalement Hazards, cont.</vt:lpstr>
      <vt:lpstr>PowerPoint Presentation</vt:lpstr>
      <vt:lpstr>PowerPoint Presentation</vt:lpstr>
      <vt:lpstr>Swing Fall Hazard</vt:lpstr>
      <vt:lpstr>Swing Fall Hazard, cont.</vt:lpstr>
      <vt:lpstr>Swing Fall Hazard, cont.</vt:lpstr>
      <vt:lpstr>PowerPoint Presentation</vt:lpstr>
      <vt:lpstr>PowerPoint Presentation</vt:lpstr>
      <vt:lpstr>PowerPoint Presentation</vt:lpstr>
      <vt:lpstr>PowerPoint Presentation</vt:lpstr>
      <vt:lpstr>PowerPoint Presentation</vt:lpstr>
      <vt:lpstr>Training in how to:  How to Use How to Inspect How to maintain How to Rescue </vt:lpstr>
      <vt:lpstr>PowerPoint Presentation</vt:lpstr>
      <vt:lpstr>Proper Height Extension Ladders </vt:lpstr>
      <vt:lpstr>Pitch Extension Ladders</vt:lpstr>
      <vt:lpstr>Pitch Stepladders</vt:lpstr>
      <vt:lpstr>Secure and Stabilize Ladders</vt:lpstr>
      <vt:lpstr>Secure and Stabilize Ladders, cont.</vt:lpstr>
      <vt:lpstr>Secure and Stabilize Ladders</vt:lpstr>
      <vt:lpstr>Loose Soil</vt:lpstr>
      <vt:lpstr>Firm Base</vt:lpstr>
      <vt:lpstr>Secure and Stabilize Ladders, cont.</vt:lpstr>
      <vt:lpstr>Maintain a Safe Position on Ladders</vt:lpstr>
      <vt:lpstr>Maintain a Safe Position on Ladders, cont.</vt:lpstr>
      <vt:lpstr>Interior and Exterior Scaffolding</vt:lpstr>
      <vt:lpstr>Interior and Exterior Scaffolding, cont.</vt:lpstr>
      <vt:lpstr>Scaffold Grade Plank Stamps</vt:lpstr>
      <vt:lpstr>PowerPoint Presentation</vt:lpstr>
      <vt:lpstr>Fall Protection System Summary </vt:lpstr>
      <vt:lpstr>PowerPoint Presentation</vt:lpstr>
    </vt:vector>
  </TitlesOfParts>
  <Company>Sony Electronics,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Disclaimer</dc:title>
  <dc:creator>Mike Presutti</dc:creator>
  <cp:lastModifiedBy>Vosburgh, Linda - OSHA</cp:lastModifiedBy>
  <cp:revision>112</cp:revision>
  <dcterms:created xsi:type="dcterms:W3CDTF">2010-11-22T01:51:37Z</dcterms:created>
  <dcterms:modified xsi:type="dcterms:W3CDTF">2012-04-27T16:19:27Z</dcterms:modified>
</cp:coreProperties>
</file>