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742" r:id="rId2"/>
    <p:sldId id="743" r:id="rId3"/>
    <p:sldId id="259" r:id="rId4"/>
    <p:sldId id="794" r:id="rId5"/>
    <p:sldId id="784"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518" r:id="rId21"/>
    <p:sldId id="274" r:id="rId22"/>
    <p:sldId id="275" r:id="rId23"/>
    <p:sldId id="276" r:id="rId24"/>
    <p:sldId id="277" r:id="rId25"/>
    <p:sldId id="278" r:id="rId26"/>
    <p:sldId id="279" r:id="rId27"/>
    <p:sldId id="280" r:id="rId28"/>
    <p:sldId id="281" r:id="rId29"/>
    <p:sldId id="1119"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F52B"/>
    <a:srgbClr val="DEB29E"/>
    <a:srgbClr val="BF9747"/>
  </p:clrMru>
  <p:extLst>
    <p:ext uri="{E76CE94A-603C-4142-B9EB-6D1370010A27}">
      <p14:discardImageEditData xmlns:p14="http://schemas.microsoft.com/office/powerpoint/2010/main" val="0"/>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15" autoAdjust="0"/>
    <p:restoredTop sz="82810" autoAdjust="0"/>
  </p:normalViewPr>
  <p:slideViewPr>
    <p:cSldViewPr>
      <p:cViewPr>
        <p:scale>
          <a:sx n="58" d="100"/>
          <a:sy n="58" d="100"/>
        </p:scale>
        <p:origin x="-2184" y="-40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notesViewPr>
    <p:cSldViewPr>
      <p:cViewPr varScale="1">
        <p:scale>
          <a:sx n="53" d="100"/>
          <a:sy n="53" d="100"/>
        </p:scale>
        <p:origin x="-187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86915A1-0704-47AC-8864-22417A38DA81}" type="datetimeFigureOut">
              <a:rPr lang="en-US"/>
              <a:pPr>
                <a:defRPr/>
              </a:pPr>
              <a:t>4/27/2012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1662197-AE52-421A-AC22-5A259EF4020A}" type="slidenum">
              <a:rPr lang="en-US"/>
              <a:pPr>
                <a:defRPr/>
              </a:pPr>
              <a:t>‹#›</a:t>
            </a:fld>
            <a:endParaRPr lang="en-US"/>
          </a:p>
        </p:txBody>
      </p:sp>
    </p:spTree>
    <p:extLst>
      <p:ext uri="{BB962C8B-B14F-4D97-AF65-F5344CB8AC3E}">
        <p14:creationId xmlns:p14="http://schemas.microsoft.com/office/powerpoint/2010/main" val="1424380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4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24CA520-7337-4583-A5BD-994C1637D712}"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4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4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A88DC2-5446-4DAF-B83D-A1EB531D3EF6}"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5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50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65CEDB-8315-43CE-88D3-D18C16E950C2}"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6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6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73B75D-139A-4BB9-A24A-796D22012DAE}"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7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08AEB2-BA44-48D7-BB29-0E6A940616F7}"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8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81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2040AB-DCF3-445B-A568-F99717868027}"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9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91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72C8CB-BDBF-4792-9FC5-6F6D8EEC4D5E}"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0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0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73CDF0-80CC-4042-BD10-338BFCE7C5F0}"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1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11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D48634-0076-4FE7-8432-7ECDDD4E97AD}"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2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22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2B9BB2-6604-4BCD-A631-70ED6995CEC4}"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3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32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73D93F-FC7E-48C7-9907-A5CECEA19273}"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5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455AD9F-2C27-4FC0-9497-35FDEFF7D5CE}"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4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32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4A849A-6650-4274-8567-EADB308C0969}"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5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advantages of checklists created by your employer can keep us on point.   Stress that even experts can’t focus well in times of emergency so deliberate checklists during our planning stages can be very useful in a real emergency.  Training in those plans of course is essential.</a:t>
            </a:r>
          </a:p>
        </p:txBody>
      </p:sp>
      <p:sp>
        <p:nvSpPr>
          <p:cNvPr id="2242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87282C-550D-4232-9BD2-FE0DBF4516BD}" type="slidenum">
              <a:rPr lang="en-US" smtClean="0"/>
              <a:pPr fontAlgn="base">
                <a:spcBef>
                  <a:spcPct val="0"/>
                </a:spcBef>
                <a:spcAft>
                  <a:spcPct val="0"/>
                </a:spcAft>
                <a:defRPr/>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6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White board exercise.  Define Competent Person (someone who has knowledge of safety and health procedures, experience in the task at hand, and authority to take corrective action-give examples of corrective action.  Define a Qualified Person as someone who has knowledge and experience but no authority.   </a:t>
            </a:r>
          </a:p>
        </p:txBody>
      </p:sp>
      <p:sp>
        <p:nvSpPr>
          <p:cNvPr id="2252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5B78D3-5EC5-4435-9299-B20EEC70B5E3}" type="slidenum">
              <a:rPr lang="en-US" smtClean="0"/>
              <a:pPr fontAlgn="base">
                <a:spcBef>
                  <a:spcPct val="0"/>
                </a:spcBef>
                <a:spcAft>
                  <a:spcPct val="0"/>
                </a:spcAft>
                <a:defRPr/>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63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9EEEC3-1E0A-43CC-BC77-4FBC880D2D89}"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8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73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56852D-39EA-4807-8439-9321E137DEB3}" type="slidenum">
              <a:rPr lang="en-US" smtClean="0"/>
              <a:pPr fontAlgn="base">
                <a:spcBef>
                  <a:spcPct val="0"/>
                </a:spcBef>
                <a:spcAft>
                  <a:spcPct val="0"/>
                </a:spcAft>
                <a:defRPr/>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9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White board exercise.  Define Competent Person (someone who has knowledge of safety and health procedures, experience in the task at hand, and authority to take corrective action-give examples of corrective action.  Define a Qualified Person as someone who has knowledge and experience but no authority.   </a:t>
            </a:r>
          </a:p>
        </p:txBody>
      </p:sp>
      <p:sp>
        <p:nvSpPr>
          <p:cNvPr id="2283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800FCB-99DD-4A03-848E-1245766EAA4E}" type="slidenum">
              <a:rPr lang="en-US" smtClean="0"/>
              <a:pPr fontAlgn="base">
                <a:spcBef>
                  <a:spcPct val="0"/>
                </a:spcBef>
                <a:spcAft>
                  <a:spcPct val="0"/>
                </a:spcAft>
                <a:defRPr/>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5"/>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E988E4-66BE-4871-922B-8745DD61ED9D}" type="slidenum">
              <a:rPr lang="en-US" smtClean="0"/>
              <a:pPr fontAlgn="base">
                <a:spcBef>
                  <a:spcPct val="0"/>
                </a:spcBef>
                <a:spcAft>
                  <a:spcPct val="0"/>
                </a:spcAft>
                <a:defRPr/>
              </a:pPr>
              <a:t>26</a:t>
            </a:fld>
            <a:endParaRPr lang="en-US" smtClean="0"/>
          </a:p>
        </p:txBody>
      </p:sp>
      <p:sp>
        <p:nvSpPr>
          <p:cNvPr id="320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0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Calibri" pitchFamily="34" charset="0"/>
            </a:endParaRPr>
          </a:p>
        </p:txBody>
      </p:sp>
      <p:sp>
        <p:nvSpPr>
          <p:cNvPr id="321539"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eaLnBrk="0" hangingPunct="0"/>
            <a:r>
              <a:rPr lang="en-US" sz="1000" i="1">
                <a:latin typeface="Calibri" pitchFamily="34" charset="0"/>
              </a:rPr>
              <a:t>11</a:t>
            </a:r>
          </a:p>
        </p:txBody>
      </p:sp>
      <p:sp>
        <p:nvSpPr>
          <p:cNvPr id="321540"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Calibri" pitchFamily="34" charset="0"/>
            </a:endParaRPr>
          </a:p>
        </p:txBody>
      </p:sp>
      <p:sp>
        <p:nvSpPr>
          <p:cNvPr id="321541"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Calibri" pitchFamily="34" charset="0"/>
            </a:endParaRPr>
          </a:p>
        </p:txBody>
      </p:sp>
      <p:sp>
        <p:nvSpPr>
          <p:cNvPr id="321542" name="Rectangle 6"/>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Calibri" pitchFamily="34" charset="0"/>
            </a:endParaRPr>
          </a:p>
        </p:txBody>
      </p:sp>
      <p:sp>
        <p:nvSpPr>
          <p:cNvPr id="321543" name="Rectangle 7"/>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eaLnBrk="0" hangingPunct="0"/>
            <a:r>
              <a:rPr lang="en-US" sz="1000" i="1">
                <a:latin typeface="Calibri" pitchFamily="34" charset="0"/>
              </a:rPr>
              <a:t>11</a:t>
            </a:r>
          </a:p>
        </p:txBody>
      </p:sp>
      <p:sp>
        <p:nvSpPr>
          <p:cNvPr id="321544" name="Rectangle 8"/>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Calibri" pitchFamily="34" charset="0"/>
            </a:endParaRPr>
          </a:p>
        </p:txBody>
      </p:sp>
      <p:sp>
        <p:nvSpPr>
          <p:cNvPr id="321545" name="Rectangle 9"/>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Calibri" pitchFamily="34" charset="0"/>
            </a:endParaRPr>
          </a:p>
        </p:txBody>
      </p:sp>
      <p:sp>
        <p:nvSpPr>
          <p:cNvPr id="321546" name="Rectangle 10"/>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Calibri" pitchFamily="34" charset="0"/>
            </a:endParaRPr>
          </a:p>
        </p:txBody>
      </p:sp>
      <p:sp>
        <p:nvSpPr>
          <p:cNvPr id="321547" name="Rectangle 11"/>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eaLnBrk="0" hangingPunct="0"/>
            <a:r>
              <a:rPr lang="en-US" sz="1000" i="1">
                <a:latin typeface="Calibri" pitchFamily="34" charset="0"/>
              </a:rPr>
              <a:t>11</a:t>
            </a:r>
          </a:p>
        </p:txBody>
      </p:sp>
      <p:sp>
        <p:nvSpPr>
          <p:cNvPr id="321548" name="Rectangle 12"/>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Calibri" pitchFamily="34" charset="0"/>
            </a:endParaRPr>
          </a:p>
        </p:txBody>
      </p:sp>
      <p:sp>
        <p:nvSpPr>
          <p:cNvPr id="321549" name="Rectangle 13"/>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Calibri" pitchFamily="34" charset="0"/>
            </a:endParaRPr>
          </a:p>
        </p:txBody>
      </p:sp>
      <p:sp>
        <p:nvSpPr>
          <p:cNvPr id="321550" name="Rectangle 14"/>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Calibri" pitchFamily="34" charset="0"/>
            </a:endParaRPr>
          </a:p>
        </p:txBody>
      </p:sp>
      <p:sp>
        <p:nvSpPr>
          <p:cNvPr id="321551" name="Rectangle 15"/>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eaLnBrk="0" hangingPunct="0"/>
            <a:r>
              <a:rPr lang="en-US" sz="1000" i="1">
                <a:latin typeface="Calibri" pitchFamily="34" charset="0"/>
              </a:rPr>
              <a:t>11</a:t>
            </a:r>
          </a:p>
        </p:txBody>
      </p:sp>
      <p:sp>
        <p:nvSpPr>
          <p:cNvPr id="321552" name="Rectangle 16"/>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Calibri" pitchFamily="34" charset="0"/>
            </a:endParaRPr>
          </a:p>
        </p:txBody>
      </p:sp>
      <p:sp>
        <p:nvSpPr>
          <p:cNvPr id="321553" name="Rectangle 17"/>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Calibri" pitchFamily="34" charset="0"/>
            </a:endParaRPr>
          </a:p>
        </p:txBody>
      </p:sp>
      <p:sp>
        <p:nvSpPr>
          <p:cNvPr id="321554" name="Rectangle 18"/>
          <p:cNvSpPr>
            <a:spLocks noGrp="1" noRot="1" noChangeAspect="1" noChangeArrowheads="1" noTextEdit="1"/>
          </p:cNvSpPr>
          <p:nvPr>
            <p:ph type="sldImg"/>
          </p:nvPr>
        </p:nvSpPr>
        <p:spPr bwMode="auto">
          <a:xfrm>
            <a:off x="1152525" y="692150"/>
            <a:ext cx="4552950" cy="34163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1555" name="Rectangle 19"/>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9000"/>
              </a:lnSpc>
              <a:spcBef>
                <a:spcPct val="0"/>
              </a:spcBef>
            </a:pP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2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14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FAC04E-8F19-4B9A-BE35-1035F509FD03}" type="slidenum">
              <a:rPr lang="en-US" smtClean="0"/>
              <a:pPr fontAlgn="base">
                <a:spcBef>
                  <a:spcPct val="0"/>
                </a:spcBef>
                <a:spcAft>
                  <a:spcPct val="0"/>
                </a:spcAft>
                <a:defRPr/>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6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A865A51-24A4-4EB7-8E20-832474C8558C}"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8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FB7CA4-93CA-4DF2-9DDE-780689F4AE51}" type="slidenum">
              <a:rPr lang="en-US" smtClean="0"/>
              <a:pPr fontAlgn="base">
                <a:spcBef>
                  <a:spcPct val="0"/>
                </a:spcBef>
                <a:spcAft>
                  <a:spcPct val="0"/>
                </a:spcAft>
                <a:defRPr/>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38FF5B9-B042-413D-ADE7-44F202ED9681}"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9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AC352F2-442F-4843-9AEC-C8FA098CFDEE}"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0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9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05CD88-A88C-447A-BAB0-5A28569CD241}" type="slidenum">
              <a:rPr lang="en-US" smtClean="0"/>
              <a:pPr fontAlgn="base">
                <a:spcBef>
                  <a:spcPct val="0"/>
                </a:spcBef>
                <a:spcAft>
                  <a:spcPct val="0"/>
                </a:spcAft>
                <a:defRPr/>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1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Systems can be tremendously large, such as a solar system, or infinitesimally small such as atoms and moldecules</a:t>
            </a:r>
          </a:p>
        </p:txBody>
      </p:sp>
      <p:sp>
        <p:nvSpPr>
          <p:cNvPr id="2109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5CBF78-ECB0-4F9A-9F48-DA9F5B9DF5CE}"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2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19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5D8A31-7BDB-4ED9-9F13-52A250C61AFA}"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3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2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BBF186-D566-415D-9672-969E8F623A72}" type="slidenum">
              <a:rPr lang="en-US" smtClean="0"/>
              <a:pPr fontAlgn="base">
                <a:spcBef>
                  <a:spcPct val="0"/>
                </a:spcBef>
                <a:spcAft>
                  <a:spcPct val="0"/>
                </a:spcAft>
                <a:defRPr/>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DC6C484-3902-46D5-AD16-28B99E6B7F22}" type="datetimeFigureOut">
              <a:rPr lang="en-US"/>
              <a:pPr>
                <a:defRPr/>
              </a:pPr>
              <a:t>4/27/2012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1DA30C-A986-45FB-A40D-187362E82130}" type="slidenum">
              <a:rPr lang="en-US"/>
              <a:pPr>
                <a:defRPr/>
              </a:pPr>
              <a:t>‹#›</a:t>
            </a:fld>
            <a:endParaRPr lang="en-US"/>
          </a:p>
        </p:txBody>
      </p:sp>
    </p:spTree>
    <p:extLst>
      <p:ext uri="{BB962C8B-B14F-4D97-AF65-F5344CB8AC3E}">
        <p14:creationId xmlns:p14="http://schemas.microsoft.com/office/powerpoint/2010/main" val="3451339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6F56B7-9F0F-41A9-87E6-E6573F69D52D}" type="datetimeFigureOut">
              <a:rPr lang="en-US"/>
              <a:pPr>
                <a:defRPr/>
              </a:pPr>
              <a:t>4/27/2012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507203-6945-40FD-A96B-C0CCFB0971F1}" type="slidenum">
              <a:rPr lang="en-US"/>
              <a:pPr>
                <a:defRPr/>
              </a:pPr>
              <a:t>‹#›</a:t>
            </a:fld>
            <a:endParaRPr lang="en-US"/>
          </a:p>
        </p:txBody>
      </p:sp>
    </p:spTree>
    <p:extLst>
      <p:ext uri="{BB962C8B-B14F-4D97-AF65-F5344CB8AC3E}">
        <p14:creationId xmlns:p14="http://schemas.microsoft.com/office/powerpoint/2010/main" val="1762056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53149E7-0492-451F-9A03-952747892958}" type="datetimeFigureOut">
              <a:rPr lang="en-US"/>
              <a:pPr>
                <a:defRPr/>
              </a:pPr>
              <a:t>4/27/2012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3AEA8D-D27C-4090-B46B-F6CC2BB4ECAF}" type="slidenum">
              <a:rPr lang="en-US"/>
              <a:pPr>
                <a:defRPr/>
              </a:pPr>
              <a:t>‹#›</a:t>
            </a:fld>
            <a:endParaRPr lang="en-US"/>
          </a:p>
        </p:txBody>
      </p:sp>
    </p:spTree>
    <p:extLst>
      <p:ext uri="{BB962C8B-B14F-4D97-AF65-F5344CB8AC3E}">
        <p14:creationId xmlns:p14="http://schemas.microsoft.com/office/powerpoint/2010/main" val="3268366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B21191-6766-4AFF-B321-D601A17DAE4F}" type="datetimeFigureOut">
              <a:rPr lang="en-US"/>
              <a:pPr>
                <a:defRPr/>
              </a:pPr>
              <a:t>4/27/2012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A2E677-E393-481F-B830-262A86E0628C}" type="slidenum">
              <a:rPr lang="en-US"/>
              <a:pPr>
                <a:defRPr/>
              </a:pPr>
              <a:t>‹#›</a:t>
            </a:fld>
            <a:endParaRPr lang="en-US"/>
          </a:p>
        </p:txBody>
      </p:sp>
    </p:spTree>
    <p:extLst>
      <p:ext uri="{BB962C8B-B14F-4D97-AF65-F5344CB8AC3E}">
        <p14:creationId xmlns:p14="http://schemas.microsoft.com/office/powerpoint/2010/main" val="4031871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2C15520-BF48-4912-B878-9F63E3571878}" type="datetimeFigureOut">
              <a:rPr lang="en-US"/>
              <a:pPr>
                <a:defRPr/>
              </a:pPr>
              <a:t>4/27/2012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490895-042C-4623-9B74-3BAEA6B3E197}" type="slidenum">
              <a:rPr lang="en-US"/>
              <a:pPr>
                <a:defRPr/>
              </a:pPr>
              <a:t>‹#›</a:t>
            </a:fld>
            <a:endParaRPr lang="en-US"/>
          </a:p>
        </p:txBody>
      </p:sp>
    </p:spTree>
    <p:extLst>
      <p:ext uri="{BB962C8B-B14F-4D97-AF65-F5344CB8AC3E}">
        <p14:creationId xmlns:p14="http://schemas.microsoft.com/office/powerpoint/2010/main" val="1145715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AB029F3-5763-47BE-B095-43AAA222947E}" type="datetimeFigureOut">
              <a:rPr lang="en-US"/>
              <a:pPr>
                <a:defRPr/>
              </a:pPr>
              <a:t>4/27/2012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3F1CE19-840E-45C0-8A86-37054D4E74BA}" type="slidenum">
              <a:rPr lang="en-US"/>
              <a:pPr>
                <a:defRPr/>
              </a:pPr>
              <a:t>‹#›</a:t>
            </a:fld>
            <a:endParaRPr lang="en-US"/>
          </a:p>
        </p:txBody>
      </p:sp>
    </p:spTree>
    <p:extLst>
      <p:ext uri="{BB962C8B-B14F-4D97-AF65-F5344CB8AC3E}">
        <p14:creationId xmlns:p14="http://schemas.microsoft.com/office/powerpoint/2010/main" val="1618716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465B4B6-64C3-4050-A2BA-FAAB32F7A477}" type="datetimeFigureOut">
              <a:rPr lang="en-US"/>
              <a:pPr>
                <a:defRPr/>
              </a:pPr>
              <a:t>4/27/2012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AFE8BC6-D31D-4A39-9718-C31A50F812B5}" type="slidenum">
              <a:rPr lang="en-US"/>
              <a:pPr>
                <a:defRPr/>
              </a:pPr>
              <a:t>‹#›</a:t>
            </a:fld>
            <a:endParaRPr lang="en-US"/>
          </a:p>
        </p:txBody>
      </p:sp>
    </p:spTree>
    <p:extLst>
      <p:ext uri="{BB962C8B-B14F-4D97-AF65-F5344CB8AC3E}">
        <p14:creationId xmlns:p14="http://schemas.microsoft.com/office/powerpoint/2010/main" val="275440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D58ECAA-BD59-4CC4-89A8-3DCBC4016C44}" type="datetimeFigureOut">
              <a:rPr lang="en-US"/>
              <a:pPr>
                <a:defRPr/>
              </a:pPr>
              <a:t>4/27/2012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2B7A3A0-8B77-484F-96BD-0D5ED8B79C74}" type="slidenum">
              <a:rPr lang="en-US"/>
              <a:pPr>
                <a:defRPr/>
              </a:pPr>
              <a:t>‹#›</a:t>
            </a:fld>
            <a:endParaRPr lang="en-US"/>
          </a:p>
        </p:txBody>
      </p:sp>
    </p:spTree>
    <p:extLst>
      <p:ext uri="{BB962C8B-B14F-4D97-AF65-F5344CB8AC3E}">
        <p14:creationId xmlns:p14="http://schemas.microsoft.com/office/powerpoint/2010/main" val="952018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9A9121D-D108-420C-A98A-5AB2C22D01BF}" type="datetimeFigureOut">
              <a:rPr lang="en-US"/>
              <a:pPr>
                <a:defRPr/>
              </a:pPr>
              <a:t>4/27/2012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4110736-1DD0-48BE-943E-9D243C179E23}" type="slidenum">
              <a:rPr lang="en-US"/>
              <a:pPr>
                <a:defRPr/>
              </a:pPr>
              <a:t>‹#›</a:t>
            </a:fld>
            <a:endParaRPr lang="en-US"/>
          </a:p>
        </p:txBody>
      </p:sp>
    </p:spTree>
    <p:extLst>
      <p:ext uri="{BB962C8B-B14F-4D97-AF65-F5344CB8AC3E}">
        <p14:creationId xmlns:p14="http://schemas.microsoft.com/office/powerpoint/2010/main" val="155298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B76B35E-DAA7-4A27-A756-E960FF7C5ADC}" type="datetimeFigureOut">
              <a:rPr lang="en-US"/>
              <a:pPr>
                <a:defRPr/>
              </a:pPr>
              <a:t>4/27/2012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F0E52F0-4393-4D30-8F05-348FAF8288EC}" type="slidenum">
              <a:rPr lang="en-US"/>
              <a:pPr>
                <a:defRPr/>
              </a:pPr>
              <a:t>‹#›</a:t>
            </a:fld>
            <a:endParaRPr lang="en-US"/>
          </a:p>
        </p:txBody>
      </p:sp>
    </p:spTree>
    <p:extLst>
      <p:ext uri="{BB962C8B-B14F-4D97-AF65-F5344CB8AC3E}">
        <p14:creationId xmlns:p14="http://schemas.microsoft.com/office/powerpoint/2010/main" val="1840652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370A3F8-243F-4F72-846D-66519E1717CC}" type="datetimeFigureOut">
              <a:rPr lang="en-US"/>
              <a:pPr>
                <a:defRPr/>
              </a:pPr>
              <a:t>4/27/2012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2432AC3-6993-4706-95BE-726E68A13EE5}" type="slidenum">
              <a:rPr lang="en-US"/>
              <a:pPr>
                <a:defRPr/>
              </a:pPr>
              <a:t>‹#›</a:t>
            </a:fld>
            <a:endParaRPr lang="en-US"/>
          </a:p>
        </p:txBody>
      </p:sp>
    </p:spTree>
    <p:extLst>
      <p:ext uri="{BB962C8B-B14F-4D97-AF65-F5344CB8AC3E}">
        <p14:creationId xmlns:p14="http://schemas.microsoft.com/office/powerpoint/2010/main" val="631268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A78D210-FA76-43BE-9C11-9EFD30D1A763}" type="datetimeFigureOut">
              <a:rPr lang="en-US"/>
              <a:pPr>
                <a:defRPr/>
              </a:pPr>
              <a:t>4/27/2012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7812136-A1A1-428E-88C2-01D5858A9FC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04" r:id="rId1"/>
    <p:sldLayoutId id="2147484105" r:id="rId2"/>
    <p:sldLayoutId id="2147484106" r:id="rId3"/>
    <p:sldLayoutId id="2147484107" r:id="rId4"/>
    <p:sldLayoutId id="2147484108" r:id="rId5"/>
    <p:sldLayoutId id="2147484109" r:id="rId6"/>
    <p:sldLayoutId id="2147484110" r:id="rId7"/>
    <p:sldLayoutId id="2147484111" r:id="rId8"/>
    <p:sldLayoutId id="2147484112" r:id="rId9"/>
    <p:sldLayoutId id="2147484113" r:id="rId10"/>
    <p:sldLayoutId id="214748411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thumb5.shutterstock.com/photos2/thumb_large/6732/6732,1122380672,3.jp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thumb5.shutterstock.com/photos2/thumb_large/6732/6732,1122380672,3.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762000"/>
            <a:ext cx="7848600" cy="762000"/>
          </a:xfrm>
        </p:spPr>
        <p:txBody>
          <a:bodyPr/>
          <a:lstStyle/>
          <a:p>
            <a:pPr>
              <a:defRPr/>
            </a:pPr>
            <a:r>
              <a:rPr lang="en-US" sz="4000" b="1" dirty="0">
                <a:solidFill>
                  <a:schemeClr val="tx2">
                    <a:lumMod val="50000"/>
                  </a:schemeClr>
                </a:solidFill>
              </a:rPr>
              <a:t>Systems of Safety Applied to Focus Four Hazards </a:t>
            </a:r>
          </a:p>
        </p:txBody>
      </p:sp>
      <p:sp>
        <p:nvSpPr>
          <p:cNvPr id="2051" name="Rectangle 3"/>
          <p:cNvSpPr>
            <a:spLocks noGrp="1" noChangeArrowheads="1"/>
          </p:cNvSpPr>
          <p:nvPr>
            <p:ph type="subTitle" idx="1"/>
          </p:nvPr>
        </p:nvSpPr>
        <p:spPr>
          <a:xfrm>
            <a:off x="1219200" y="2438400"/>
            <a:ext cx="6400800" cy="1752600"/>
          </a:xfrm>
        </p:spPr>
        <p:txBody>
          <a:bodyPr/>
          <a:lstStyle/>
          <a:p>
            <a:pPr>
              <a:defRPr/>
            </a:pPr>
            <a:r>
              <a:rPr lang="en-US" b="1" dirty="0">
                <a:solidFill>
                  <a:schemeClr val="tx2">
                    <a:lumMod val="50000"/>
                  </a:schemeClr>
                </a:solidFill>
              </a:rPr>
              <a:t>USDOL-OSHA</a:t>
            </a:r>
          </a:p>
          <a:p>
            <a:pPr>
              <a:defRPr/>
            </a:pPr>
            <a:r>
              <a:rPr lang="en-US" b="1" dirty="0">
                <a:solidFill>
                  <a:schemeClr val="tx2">
                    <a:lumMod val="50000"/>
                  </a:schemeClr>
                </a:solidFill>
              </a:rPr>
              <a:t>Susan Harwood Grant </a:t>
            </a:r>
          </a:p>
          <a:p>
            <a:pPr>
              <a:defRPr/>
            </a:pPr>
            <a:r>
              <a:rPr lang="en-US" b="1" dirty="0" smtClean="0">
                <a:solidFill>
                  <a:schemeClr val="tx2">
                    <a:lumMod val="50000"/>
                  </a:schemeClr>
                </a:solidFill>
              </a:rPr>
              <a:t>SHT21005SH0</a:t>
            </a:r>
            <a:endParaRPr lang="en-US" b="1" dirty="0">
              <a:solidFill>
                <a:schemeClr val="tx2">
                  <a:lumMod val="50000"/>
                </a:schemeClr>
              </a:solidFill>
            </a:endParaRPr>
          </a:p>
        </p:txBody>
      </p:sp>
      <p:pic>
        <p:nvPicPr>
          <p:cNvPr id="16388" name="Picture 4" descr="UMDNJ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8525" y="4595813"/>
            <a:ext cx="4384675"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541588" y="5791200"/>
            <a:ext cx="4240212" cy="749300"/>
          </a:xfrm>
        </p:spPr>
        <p:txBody>
          <a:bodyPr rtlCol="0">
            <a:normAutofit/>
          </a:bodyPr>
          <a:lstStyle/>
          <a:p>
            <a:pPr eaLnBrk="1" fontAlgn="auto" hangingPunct="1">
              <a:spcAft>
                <a:spcPts val="0"/>
              </a:spcAft>
              <a:buFont typeface="Arial" charset="0"/>
              <a:buNone/>
              <a:defRPr/>
            </a:pPr>
            <a:r>
              <a:rPr lang="en-US" b="1" dirty="0" smtClean="0">
                <a:solidFill>
                  <a:schemeClr val="tx2">
                    <a:lumMod val="50000"/>
                  </a:schemeClr>
                </a:solidFill>
              </a:rPr>
              <a:t>Government Systems</a:t>
            </a:r>
          </a:p>
          <a:p>
            <a:pPr eaLnBrk="1" fontAlgn="auto" hangingPunct="1">
              <a:spcAft>
                <a:spcPts val="0"/>
              </a:spcAft>
              <a:buFont typeface="Arial" charset="0"/>
              <a:buNone/>
              <a:defRPr/>
            </a:pPr>
            <a:endParaRPr lang="en-US" dirty="0" smtClean="0">
              <a:solidFill>
                <a:schemeClr val="tx2">
                  <a:lumMod val="50000"/>
                </a:schemeClr>
              </a:solidFill>
            </a:endParaRPr>
          </a:p>
          <a:p>
            <a:pPr eaLnBrk="1" fontAlgn="auto" hangingPunct="1">
              <a:spcAft>
                <a:spcPts val="0"/>
              </a:spcAft>
              <a:buFont typeface="Arial" charset="0"/>
              <a:buNone/>
              <a:defRPr/>
            </a:pPr>
            <a:endParaRPr lang="en-US" dirty="0" smtClean="0">
              <a:solidFill>
                <a:schemeClr val="tx2">
                  <a:lumMod val="50000"/>
                </a:schemeClr>
              </a:solidFill>
            </a:endParaRPr>
          </a:p>
          <a:p>
            <a:pPr eaLnBrk="1" fontAlgn="auto" hangingPunct="1">
              <a:spcAft>
                <a:spcPts val="0"/>
              </a:spcAft>
              <a:buFont typeface="Arial" charset="0"/>
              <a:buNone/>
              <a:defRPr/>
            </a:pPr>
            <a:endParaRPr lang="en-US" dirty="0" smtClean="0">
              <a:solidFill>
                <a:schemeClr val="tx2">
                  <a:lumMod val="50000"/>
                </a:schemeClr>
              </a:solidFill>
            </a:endParaRPr>
          </a:p>
        </p:txBody>
      </p:sp>
      <p:pic>
        <p:nvPicPr>
          <p:cNvPr id="2457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8288"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bwMode="auto">
          <a:xfrm>
            <a:off x="1295400" y="6324600"/>
            <a:ext cx="6781800" cy="749300"/>
          </a:xfrm>
          <a:prstGeom prst="rect">
            <a:avLst/>
          </a:prstGeom>
          <a:noFill/>
          <a:ln w="9525">
            <a:noFill/>
            <a:miter lim="800000"/>
            <a:headEnd/>
            <a:tailEnd/>
          </a:ln>
        </p:spPr>
        <p:txBody>
          <a:bodyPr>
            <a:normAutofit fontScale="85000" lnSpcReduction="10000"/>
          </a:bodyPr>
          <a:lstStyle/>
          <a:p>
            <a:pPr marL="342900" indent="-342900" fontAlgn="auto">
              <a:spcBef>
                <a:spcPct val="20000"/>
              </a:spcBef>
              <a:spcAft>
                <a:spcPts val="0"/>
              </a:spcAft>
              <a:buFont typeface="Arial" charset="0"/>
              <a:buNone/>
              <a:defRPr/>
            </a:pPr>
            <a:r>
              <a:rPr lang="en-US" sz="3200" b="1" dirty="0">
                <a:solidFill>
                  <a:schemeClr val="tx2">
                    <a:lumMod val="50000"/>
                  </a:schemeClr>
                </a:solidFill>
                <a:latin typeface="+mn-lt"/>
              </a:rPr>
              <a:t>Systems inside of Systems Inside of Systems </a:t>
            </a:r>
            <a:endParaRPr lang="en-US" sz="3200" dirty="0">
              <a:solidFill>
                <a:schemeClr val="tx2">
                  <a:lumMod val="50000"/>
                </a:schemeClr>
              </a:solidFill>
              <a:latin typeface="+mn-lt"/>
            </a:endParaRPr>
          </a:p>
          <a:p>
            <a:pPr marL="342900" indent="-342900" fontAlgn="auto">
              <a:spcBef>
                <a:spcPct val="20000"/>
              </a:spcBef>
              <a:spcAft>
                <a:spcPts val="0"/>
              </a:spcAft>
              <a:buFont typeface="Arial" charset="0"/>
              <a:buNone/>
              <a:defRPr/>
            </a:pPr>
            <a:endParaRPr lang="en-US" sz="3200" dirty="0">
              <a:solidFill>
                <a:schemeClr val="tx2">
                  <a:lumMod val="50000"/>
                </a:schemeClr>
              </a:solidFill>
              <a:latin typeface="+mn-lt"/>
            </a:endParaRPr>
          </a:p>
          <a:p>
            <a:pPr marL="342900" indent="-342900" fontAlgn="auto">
              <a:spcBef>
                <a:spcPct val="20000"/>
              </a:spcBef>
              <a:spcAft>
                <a:spcPts val="0"/>
              </a:spcAft>
              <a:buFont typeface="Arial" charset="0"/>
              <a:buNone/>
              <a:defRPr/>
            </a:pPr>
            <a:endParaRPr lang="en-US" sz="3200" dirty="0">
              <a:solidFill>
                <a:schemeClr val="tx2">
                  <a:lumMod val="50000"/>
                </a:schemeClr>
              </a:solidFill>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1500"/>
            <a:ext cx="9144000" cy="623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bwMode="auto">
          <a:xfrm>
            <a:off x="2971800" y="5715000"/>
            <a:ext cx="4194175" cy="685800"/>
          </a:xfrm>
          <a:prstGeom prst="rect">
            <a:avLst/>
          </a:prstGeom>
          <a:noFill/>
          <a:ln w="9525">
            <a:noFill/>
            <a:miter lim="800000"/>
            <a:headEnd/>
            <a:tailEnd/>
          </a:ln>
        </p:spPr>
        <p:txBody>
          <a:bodyPr/>
          <a:lstStyle/>
          <a:p>
            <a:pPr marL="342900" indent="-342900" eaLnBrk="0" hangingPunct="0">
              <a:spcBef>
                <a:spcPct val="20000"/>
              </a:spcBef>
              <a:buFont typeface="Arial" charset="0"/>
              <a:buNone/>
              <a:defRPr/>
            </a:pPr>
            <a:r>
              <a:rPr lang="en-US" sz="3200" b="1" dirty="0">
                <a:solidFill>
                  <a:schemeClr val="tx2">
                    <a:lumMod val="50000"/>
                  </a:schemeClr>
                </a:solidFill>
                <a:latin typeface="+mn-lt"/>
              </a:rPr>
              <a:t>Financial Systems</a:t>
            </a:r>
          </a:p>
          <a:p>
            <a:pPr marL="342900" indent="-342900" eaLnBrk="0" hangingPunct="0">
              <a:spcBef>
                <a:spcPct val="20000"/>
              </a:spcBef>
              <a:buFont typeface="Arial" charset="0"/>
              <a:buNone/>
              <a:defRPr/>
            </a:pPr>
            <a:endParaRPr lang="en-US" sz="3200" dirty="0">
              <a:solidFill>
                <a:schemeClr val="tx2">
                  <a:lumMod val="50000"/>
                </a:schemeClr>
              </a:solidFill>
              <a:latin typeface="+mn-lt"/>
            </a:endParaRPr>
          </a:p>
          <a:p>
            <a:pPr marL="342900" indent="-342900" eaLnBrk="0" hangingPunct="0">
              <a:spcBef>
                <a:spcPct val="20000"/>
              </a:spcBef>
              <a:buFont typeface="Arial" charset="0"/>
              <a:buNone/>
              <a:defRPr/>
            </a:pPr>
            <a:endParaRPr lang="en-US" sz="3200" dirty="0">
              <a:solidFill>
                <a:schemeClr val="tx2">
                  <a:lumMod val="50000"/>
                </a:schemeClr>
              </a:solidFill>
              <a:latin typeface="+mn-lt"/>
            </a:endParaRPr>
          </a:p>
          <a:p>
            <a:pPr marL="342900" indent="-342900" eaLnBrk="0" hangingPunct="0">
              <a:spcBef>
                <a:spcPct val="20000"/>
              </a:spcBef>
              <a:buFont typeface="Arial" charset="0"/>
              <a:buNone/>
              <a:defRPr/>
            </a:pPr>
            <a:endParaRPr lang="en-US" sz="3200" dirty="0">
              <a:solidFill>
                <a:schemeClr val="tx2">
                  <a:lumMod val="50000"/>
                </a:schemeClr>
              </a:solidFill>
              <a:latin typeface="+mn-lt"/>
            </a:endParaRPr>
          </a:p>
        </p:txBody>
      </p:sp>
      <p:sp>
        <p:nvSpPr>
          <p:cNvPr id="7" name="Content Placeholder 2"/>
          <p:cNvSpPr txBox="1">
            <a:spLocks/>
          </p:cNvSpPr>
          <p:nvPr/>
        </p:nvSpPr>
        <p:spPr bwMode="auto">
          <a:xfrm>
            <a:off x="1295400" y="6324600"/>
            <a:ext cx="6781800" cy="749300"/>
          </a:xfrm>
          <a:prstGeom prst="rect">
            <a:avLst/>
          </a:prstGeom>
          <a:noFill/>
          <a:ln w="9525">
            <a:noFill/>
            <a:miter lim="800000"/>
            <a:headEnd/>
            <a:tailEnd/>
          </a:ln>
        </p:spPr>
        <p:txBody>
          <a:bodyPr>
            <a:normAutofit fontScale="85000" lnSpcReduction="10000"/>
          </a:bodyPr>
          <a:lstStyle/>
          <a:p>
            <a:pPr marL="342900" indent="-342900" fontAlgn="auto">
              <a:spcBef>
                <a:spcPct val="20000"/>
              </a:spcBef>
              <a:spcAft>
                <a:spcPts val="0"/>
              </a:spcAft>
              <a:buFont typeface="Arial" charset="0"/>
              <a:buNone/>
              <a:defRPr/>
            </a:pPr>
            <a:r>
              <a:rPr lang="en-US" sz="3200" b="1" dirty="0">
                <a:solidFill>
                  <a:schemeClr val="tx2">
                    <a:lumMod val="50000"/>
                  </a:schemeClr>
                </a:solidFill>
                <a:latin typeface="+mn-lt"/>
              </a:rPr>
              <a:t>Systems inside of Systems Inside of Systems </a:t>
            </a:r>
            <a:endParaRPr lang="en-US" sz="3200" dirty="0">
              <a:solidFill>
                <a:schemeClr val="tx2">
                  <a:lumMod val="50000"/>
                </a:schemeClr>
              </a:solidFill>
              <a:latin typeface="+mn-lt"/>
            </a:endParaRPr>
          </a:p>
          <a:p>
            <a:pPr marL="342900" indent="-342900" fontAlgn="auto">
              <a:spcBef>
                <a:spcPct val="20000"/>
              </a:spcBef>
              <a:spcAft>
                <a:spcPts val="0"/>
              </a:spcAft>
              <a:buFont typeface="Arial" charset="0"/>
              <a:buNone/>
              <a:defRPr/>
            </a:pPr>
            <a:endParaRPr lang="en-US" sz="3200" dirty="0">
              <a:solidFill>
                <a:schemeClr val="tx2">
                  <a:lumMod val="50000"/>
                </a:schemeClr>
              </a:solidFill>
              <a:latin typeface="+mn-lt"/>
            </a:endParaRPr>
          </a:p>
          <a:p>
            <a:pPr marL="342900" indent="-342900" fontAlgn="auto">
              <a:spcBef>
                <a:spcPct val="20000"/>
              </a:spcBef>
              <a:spcAft>
                <a:spcPts val="0"/>
              </a:spcAft>
              <a:buFont typeface="Arial" charset="0"/>
              <a:buNone/>
              <a:defRPr/>
            </a:pPr>
            <a:endParaRPr lang="en-US" sz="3200" dirty="0">
              <a:solidFill>
                <a:schemeClr val="tx2">
                  <a:lumMod val="50000"/>
                </a:schemeClr>
              </a:solidFill>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3048000" y="5791200"/>
            <a:ext cx="3657600" cy="685800"/>
          </a:xfrm>
          <a:prstGeom prst="rect">
            <a:avLst/>
          </a:prstGeom>
          <a:noFill/>
          <a:ln w="9525">
            <a:noFill/>
            <a:miter lim="800000"/>
            <a:headEnd/>
            <a:tailEnd/>
          </a:ln>
        </p:spPr>
        <p:txBody>
          <a:bodyPr/>
          <a:lstStyle/>
          <a:p>
            <a:pPr marL="342900" indent="-342900" eaLnBrk="0" hangingPunct="0">
              <a:spcBef>
                <a:spcPct val="20000"/>
              </a:spcBef>
              <a:buFont typeface="Arial" charset="0"/>
              <a:buNone/>
              <a:defRPr/>
            </a:pPr>
            <a:r>
              <a:rPr lang="en-US" sz="3200" b="1" dirty="0">
                <a:solidFill>
                  <a:schemeClr val="tx2">
                    <a:lumMod val="50000"/>
                  </a:schemeClr>
                </a:solidFill>
                <a:latin typeface="+mn-lt"/>
              </a:rPr>
              <a:t>Building Systems</a:t>
            </a:r>
          </a:p>
          <a:p>
            <a:pPr marL="342900" indent="-342900" eaLnBrk="0" hangingPunct="0">
              <a:spcBef>
                <a:spcPct val="20000"/>
              </a:spcBef>
              <a:buFont typeface="Arial" charset="0"/>
              <a:buNone/>
              <a:defRPr/>
            </a:pPr>
            <a:endParaRPr lang="en-US" sz="3200" dirty="0">
              <a:solidFill>
                <a:schemeClr val="tx2">
                  <a:lumMod val="50000"/>
                </a:schemeClr>
              </a:solidFill>
              <a:latin typeface="+mn-lt"/>
            </a:endParaRPr>
          </a:p>
          <a:p>
            <a:pPr marL="342900" indent="-342900" eaLnBrk="0" hangingPunct="0">
              <a:spcBef>
                <a:spcPct val="20000"/>
              </a:spcBef>
              <a:buFont typeface="Arial" charset="0"/>
              <a:buNone/>
              <a:defRPr/>
            </a:pPr>
            <a:endParaRPr lang="en-US" sz="3200" dirty="0">
              <a:solidFill>
                <a:schemeClr val="tx2">
                  <a:lumMod val="50000"/>
                </a:schemeClr>
              </a:solidFill>
              <a:latin typeface="+mn-lt"/>
            </a:endParaRPr>
          </a:p>
          <a:p>
            <a:pPr marL="342900" indent="-342900" eaLnBrk="0" hangingPunct="0">
              <a:spcBef>
                <a:spcPct val="20000"/>
              </a:spcBef>
              <a:buFont typeface="Arial" charset="0"/>
              <a:buNone/>
              <a:defRPr/>
            </a:pPr>
            <a:endParaRPr lang="en-US" sz="3200" dirty="0">
              <a:solidFill>
                <a:schemeClr val="tx2">
                  <a:lumMod val="50000"/>
                </a:schemeClr>
              </a:solidFill>
              <a:latin typeface="+mn-lt"/>
            </a:endParaRPr>
          </a:p>
        </p:txBody>
      </p:sp>
      <p:pic>
        <p:nvPicPr>
          <p:cNvPr id="2662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9144000" cy="6381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bwMode="auto">
          <a:xfrm>
            <a:off x="1066800" y="6261100"/>
            <a:ext cx="7466013" cy="749300"/>
          </a:xfrm>
          <a:prstGeom prst="rect">
            <a:avLst/>
          </a:prstGeom>
          <a:noFill/>
          <a:ln w="9525">
            <a:noFill/>
            <a:miter lim="800000"/>
            <a:headEnd/>
            <a:tailEnd/>
          </a:ln>
        </p:spPr>
        <p:txBody>
          <a:bodyPr>
            <a:normAutofit fontScale="92500"/>
          </a:bodyPr>
          <a:lstStyle/>
          <a:p>
            <a:pPr marL="342900" indent="-342900" fontAlgn="auto">
              <a:spcBef>
                <a:spcPct val="20000"/>
              </a:spcBef>
              <a:spcAft>
                <a:spcPts val="0"/>
              </a:spcAft>
              <a:buFont typeface="Arial" charset="0"/>
              <a:buNone/>
              <a:defRPr/>
            </a:pPr>
            <a:r>
              <a:rPr lang="en-US" sz="3200" b="1" dirty="0">
                <a:solidFill>
                  <a:schemeClr val="tx2">
                    <a:lumMod val="50000"/>
                  </a:schemeClr>
                </a:solidFill>
                <a:latin typeface="+mn-lt"/>
              </a:rPr>
              <a:t>Systems inside of Systems Inside of Systems </a:t>
            </a:r>
            <a:endParaRPr lang="en-US" sz="3200" dirty="0">
              <a:solidFill>
                <a:schemeClr val="tx2">
                  <a:lumMod val="50000"/>
                </a:schemeClr>
              </a:solidFill>
              <a:latin typeface="+mn-lt"/>
            </a:endParaRPr>
          </a:p>
          <a:p>
            <a:pPr marL="342900" indent="-342900" fontAlgn="auto">
              <a:spcBef>
                <a:spcPct val="20000"/>
              </a:spcBef>
              <a:spcAft>
                <a:spcPts val="0"/>
              </a:spcAft>
              <a:buFont typeface="Arial" charset="0"/>
              <a:buNone/>
              <a:defRPr/>
            </a:pPr>
            <a:endParaRPr lang="en-US" sz="3200" dirty="0">
              <a:solidFill>
                <a:schemeClr val="tx2">
                  <a:lumMod val="50000"/>
                </a:schemeClr>
              </a:solidFill>
              <a:latin typeface="+mn-lt"/>
            </a:endParaRPr>
          </a:p>
          <a:p>
            <a:pPr marL="342900" indent="-342900" fontAlgn="auto">
              <a:spcBef>
                <a:spcPct val="20000"/>
              </a:spcBef>
              <a:spcAft>
                <a:spcPts val="0"/>
              </a:spcAft>
              <a:buFont typeface="Arial" charset="0"/>
              <a:buNone/>
              <a:defRPr/>
            </a:pPr>
            <a:endParaRPr lang="en-US" sz="3200" dirty="0">
              <a:solidFill>
                <a:schemeClr val="tx2">
                  <a:lumMod val="50000"/>
                </a:schemeClr>
              </a:solidFill>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57200" y="274638"/>
            <a:ext cx="8229600" cy="1143000"/>
          </a:xfrm>
          <a:prstGeom prst="rect">
            <a:avLst/>
          </a:prstGeom>
          <a:noFill/>
          <a:ln w="9525">
            <a:noFill/>
            <a:miter lim="800000"/>
            <a:headEnd/>
            <a:tailEnd/>
          </a:ln>
        </p:spPr>
        <p:txBody>
          <a:bodyPr anchor="ctr"/>
          <a:lstStyle/>
          <a:p>
            <a:pPr algn="ctr" eaLnBrk="0" hangingPunct="0">
              <a:defRPr/>
            </a:pPr>
            <a:r>
              <a:rPr lang="en-US" sz="4000" b="1" dirty="0">
                <a:solidFill>
                  <a:schemeClr val="tx2">
                    <a:lumMod val="50000"/>
                  </a:schemeClr>
                </a:solidFill>
                <a:latin typeface="+mj-lt"/>
                <a:ea typeface="+mj-ea"/>
                <a:cs typeface="+mj-cs"/>
              </a:rPr>
              <a:t>All Businesses are Systems</a:t>
            </a:r>
          </a:p>
        </p:txBody>
      </p:sp>
      <p:pic>
        <p:nvPicPr>
          <p:cNvPr id="27651"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24400" y="1600200"/>
            <a:ext cx="4038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57200" y="3429000"/>
            <a:ext cx="4343400" cy="1143000"/>
          </a:xfrm>
        </p:spPr>
        <p:txBody>
          <a:bodyPr rtlCol="0">
            <a:normAutofit fontScale="90000"/>
          </a:bodyPr>
          <a:lstStyle/>
          <a:p>
            <a:pPr algn="l" eaLnBrk="1" fontAlgn="auto" hangingPunct="1">
              <a:spcAft>
                <a:spcPts val="0"/>
              </a:spcAft>
              <a:defRPr/>
            </a:pPr>
            <a:r>
              <a:rPr lang="en-US" sz="3600" b="1" dirty="0" smtClean="0">
                <a:solidFill>
                  <a:schemeClr val="tx2">
                    <a:lumMod val="50000"/>
                  </a:schemeClr>
                </a:solidFill>
                <a:latin typeface="+mn-lt"/>
              </a:rPr>
              <a:t>…and the longest lasting, most successful systems are those that possess an internal means of regulation to sustain the system and keep it from malfunctioning.</a:t>
            </a:r>
            <a:endParaRPr lang="en-US" sz="3600" b="1" dirty="0">
              <a:solidFill>
                <a:schemeClr val="tx2">
                  <a:lumMod val="50000"/>
                </a:schemeClr>
              </a:solidFill>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0"/>
            <a:ext cx="4343400" cy="1143000"/>
          </a:xfrm>
        </p:spPr>
        <p:txBody>
          <a:bodyPr rtlCol="0">
            <a:normAutofit fontScale="90000"/>
          </a:bodyPr>
          <a:lstStyle/>
          <a:p>
            <a:pPr algn="l" eaLnBrk="1" fontAlgn="auto" hangingPunct="1">
              <a:spcAft>
                <a:spcPts val="0"/>
              </a:spcAft>
              <a:defRPr/>
            </a:pPr>
            <a:r>
              <a:rPr lang="en-US" sz="3600" b="1" dirty="0" smtClean="0">
                <a:solidFill>
                  <a:schemeClr val="tx2">
                    <a:lumMod val="50000"/>
                  </a:schemeClr>
                </a:solidFill>
                <a:latin typeface="+mn-lt"/>
              </a:rPr>
              <a:t>…and the longest lasting, most successful systems are those that possess an internal means of regulation to sustain the system and keep it from malfunctioning.</a:t>
            </a:r>
            <a:endParaRPr lang="en-US" sz="3600" b="1" dirty="0">
              <a:solidFill>
                <a:schemeClr val="tx2">
                  <a:lumMod val="50000"/>
                </a:schemeClr>
              </a:solidFill>
              <a:latin typeface="+mn-lt"/>
            </a:endParaRPr>
          </a:p>
        </p:txBody>
      </p:sp>
      <p:sp>
        <p:nvSpPr>
          <p:cNvPr id="4" name="Title 1"/>
          <p:cNvSpPr txBox="1">
            <a:spLocks/>
          </p:cNvSpPr>
          <p:nvPr/>
        </p:nvSpPr>
        <p:spPr bwMode="auto">
          <a:xfrm>
            <a:off x="457200" y="274638"/>
            <a:ext cx="8229600" cy="1143000"/>
          </a:xfrm>
          <a:prstGeom prst="rect">
            <a:avLst/>
          </a:prstGeom>
          <a:noFill/>
          <a:ln w="9525">
            <a:noFill/>
            <a:miter lim="800000"/>
            <a:headEnd/>
            <a:tailEnd/>
          </a:ln>
        </p:spPr>
        <p:txBody>
          <a:bodyPr anchor="ctr"/>
          <a:lstStyle/>
          <a:p>
            <a:pPr algn="ctr" eaLnBrk="0" hangingPunct="0">
              <a:defRPr/>
            </a:pPr>
            <a:r>
              <a:rPr lang="en-US" sz="4000" b="1" dirty="0">
                <a:solidFill>
                  <a:schemeClr val="tx2">
                    <a:lumMod val="50000"/>
                  </a:schemeClr>
                </a:solidFill>
                <a:latin typeface="+mj-lt"/>
                <a:ea typeface="+mj-ea"/>
                <a:cs typeface="+mj-cs"/>
              </a:rPr>
              <a:t>Our Bodies are Systems</a:t>
            </a:r>
          </a:p>
        </p:txBody>
      </p:sp>
      <p:pic>
        <p:nvPicPr>
          <p:cNvPr id="28676"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29200" y="1524000"/>
            <a:ext cx="3352800"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4142278">
            <a:off x="2993231" y="-899318"/>
            <a:ext cx="2879725" cy="865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5"/>
          <p:cNvSpPr>
            <a:spLocks noChangeArrowheads="1"/>
          </p:cNvSpPr>
          <p:nvPr/>
        </p:nvSpPr>
        <p:spPr bwMode="auto">
          <a:xfrm>
            <a:off x="304800" y="4667250"/>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b="1">
                <a:latin typeface="Calibri" pitchFamily="34" charset="0"/>
              </a:rPr>
              <a:t>DNA almost never exists alone within a cell. It is a system that must adapt and must self-regulate less mutations and disease occur.   </a:t>
            </a:r>
          </a:p>
        </p:txBody>
      </p:sp>
      <p:sp>
        <p:nvSpPr>
          <p:cNvPr id="7" name="TextBox 6"/>
          <p:cNvSpPr txBox="1"/>
          <p:nvPr/>
        </p:nvSpPr>
        <p:spPr>
          <a:xfrm>
            <a:off x="4267200" y="0"/>
            <a:ext cx="4876800" cy="2524125"/>
          </a:xfrm>
          <a:prstGeom prst="rect">
            <a:avLst/>
          </a:prstGeom>
          <a:noFill/>
        </p:spPr>
        <p:txBody>
          <a:bodyPr>
            <a:spAutoFit/>
          </a:bodyPr>
          <a:lstStyle/>
          <a:p>
            <a:pPr fontAlgn="auto">
              <a:spcBef>
                <a:spcPts val="0"/>
              </a:spcBef>
              <a:spcAft>
                <a:spcPts val="0"/>
              </a:spcAft>
              <a:defRPr/>
            </a:pPr>
            <a:r>
              <a:rPr lang="en-US" sz="3200" b="1" dirty="0">
                <a:solidFill>
                  <a:schemeClr val="accent2">
                    <a:lumMod val="75000"/>
                  </a:schemeClr>
                </a:solidFill>
                <a:latin typeface="+mn-lt"/>
              </a:rPr>
              <a:t>Self-Repairing System</a:t>
            </a:r>
          </a:p>
          <a:p>
            <a:pPr fontAlgn="auto">
              <a:spcBef>
                <a:spcPts val="0"/>
              </a:spcBef>
              <a:spcAft>
                <a:spcPts val="0"/>
              </a:spcAft>
              <a:defRPr/>
            </a:pPr>
            <a:r>
              <a:rPr lang="en-US" b="1" dirty="0">
                <a:latin typeface="+mn-lt"/>
              </a:rPr>
              <a:t>Each day, hundreds of million mistakes occur in the human body yet DNA repair mechanisms repair them at an incredible rate, constantly monitoring and repairing malfunctions in the system. When something goes wrong it is identified and fixed  </a:t>
            </a:r>
          </a:p>
          <a:p>
            <a:pPr fontAlgn="auto">
              <a:spcBef>
                <a:spcPts val="0"/>
              </a:spcBef>
              <a:spcAft>
                <a:spcPts val="0"/>
              </a:spcAft>
              <a:defRPr/>
            </a:pPr>
            <a:endParaRPr lang="en-US" dirty="0">
              <a:latin typeface="+mn-lt"/>
            </a:endParaRPr>
          </a:p>
        </p:txBody>
      </p:sp>
      <p:sp>
        <p:nvSpPr>
          <p:cNvPr id="8197" name="TextBox 7"/>
          <p:cNvSpPr txBox="1">
            <a:spLocks noChangeArrowheads="1"/>
          </p:cNvSpPr>
          <p:nvPr/>
        </p:nvSpPr>
        <p:spPr bwMode="auto">
          <a:xfrm>
            <a:off x="1143000" y="5791200"/>
            <a:ext cx="7086600" cy="1200150"/>
          </a:xfrm>
          <a:prstGeom prst="rect">
            <a:avLst/>
          </a:prstGeom>
          <a:noFill/>
          <a:ln w="9525">
            <a:noFill/>
            <a:miter lim="800000"/>
            <a:headEnd/>
            <a:tailEnd/>
          </a:ln>
        </p:spPr>
        <p:txBody>
          <a:bodyPr>
            <a:spAutoFit/>
          </a:bodyPr>
          <a:lstStyle/>
          <a:p>
            <a:pPr algn="ctr" fontAlgn="auto">
              <a:spcBef>
                <a:spcPts val="0"/>
              </a:spcBef>
              <a:spcAft>
                <a:spcPts val="0"/>
              </a:spcAft>
              <a:defRPr/>
            </a:pPr>
            <a:r>
              <a:rPr lang="en-US" sz="5400" b="1" dirty="0">
                <a:solidFill>
                  <a:schemeClr val="accent2">
                    <a:lumMod val="75000"/>
                  </a:schemeClr>
                </a:solidFill>
                <a:latin typeface="+mn-lt"/>
              </a:rPr>
              <a:t>Our Inspiration ! </a:t>
            </a:r>
            <a:r>
              <a:rPr lang="en-US" dirty="0">
                <a:latin typeface="+mn-lt"/>
              </a:rPr>
              <a:t>.  </a:t>
            </a:r>
          </a:p>
          <a:p>
            <a:pPr fontAlgn="auto">
              <a:spcBef>
                <a:spcPts val="0"/>
              </a:spcBef>
              <a:spcAft>
                <a:spcPts val="0"/>
              </a:spcAft>
              <a:defRPr/>
            </a:pPr>
            <a:endParaRPr lang="en-US" dirty="0">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1676400"/>
          </a:xfrm>
        </p:spPr>
        <p:txBody>
          <a:bodyPr rtlCol="0">
            <a:normAutofit fontScale="90000"/>
          </a:bodyPr>
          <a:lstStyle/>
          <a:p>
            <a:pPr eaLnBrk="1" fontAlgn="auto" hangingPunct="1">
              <a:spcAft>
                <a:spcPts val="0"/>
              </a:spcAft>
              <a:defRPr/>
            </a:pPr>
            <a:r>
              <a:rPr lang="en-US" b="1" dirty="0" smtClean="0">
                <a:solidFill>
                  <a:schemeClr val="tx2">
                    <a:lumMod val="50000"/>
                  </a:schemeClr>
                </a:solidFill>
              </a:rPr>
              <a:t>First 2 Steps to Establish </a:t>
            </a:r>
            <a:br>
              <a:rPr lang="en-US" b="1" dirty="0" smtClean="0">
                <a:solidFill>
                  <a:schemeClr val="tx2">
                    <a:lumMod val="50000"/>
                  </a:schemeClr>
                </a:solidFill>
              </a:rPr>
            </a:br>
            <a:r>
              <a:rPr lang="en-US" b="1" dirty="0" smtClean="0">
                <a:solidFill>
                  <a:schemeClr val="tx2">
                    <a:lumMod val="50000"/>
                  </a:schemeClr>
                </a:solidFill>
              </a:rPr>
              <a:t>a Healthy Environment to Promote a Good Culture </a:t>
            </a:r>
            <a:endParaRPr lang="en-US" b="1" dirty="0">
              <a:solidFill>
                <a:schemeClr val="tx2">
                  <a:lumMod val="50000"/>
                </a:schemeClr>
              </a:solidFill>
            </a:endParaRPr>
          </a:p>
        </p:txBody>
      </p:sp>
      <p:sp>
        <p:nvSpPr>
          <p:cNvPr id="3" name="Content Placeholder 2"/>
          <p:cNvSpPr>
            <a:spLocks noGrp="1"/>
          </p:cNvSpPr>
          <p:nvPr>
            <p:ph idx="1"/>
          </p:nvPr>
        </p:nvSpPr>
        <p:spPr>
          <a:xfrm>
            <a:off x="457200" y="3382963"/>
            <a:ext cx="8229600" cy="1676400"/>
          </a:xfrm>
        </p:spPr>
        <p:txBody>
          <a:bodyPr rtlCol="0">
            <a:normAutofit/>
          </a:bodyPr>
          <a:lstStyle/>
          <a:p>
            <a:pPr marL="514350" indent="-514350" algn="ctr" eaLnBrk="1" fontAlgn="auto" hangingPunct="1">
              <a:spcAft>
                <a:spcPts val="0"/>
              </a:spcAft>
              <a:buFont typeface="Arial" pitchFamily="34" charset="0"/>
              <a:buAutoNum type="arabicPeriod"/>
              <a:defRPr/>
            </a:pPr>
            <a:r>
              <a:rPr lang="en-US" sz="4000" b="1" dirty="0" smtClean="0">
                <a:solidFill>
                  <a:schemeClr val="accent2">
                    <a:lumMod val="75000"/>
                  </a:schemeClr>
                </a:solidFill>
              </a:rPr>
              <a:t>Management Commitment </a:t>
            </a:r>
          </a:p>
          <a:p>
            <a:pPr marL="514350" indent="-514350" algn="ctr" eaLnBrk="1" fontAlgn="auto" hangingPunct="1">
              <a:spcAft>
                <a:spcPts val="0"/>
              </a:spcAft>
              <a:buFont typeface="Arial" pitchFamily="34" charset="0"/>
              <a:buAutoNum type="arabicPeriod"/>
              <a:defRPr/>
            </a:pPr>
            <a:r>
              <a:rPr lang="en-US" sz="4000" b="1" dirty="0" smtClean="0">
                <a:solidFill>
                  <a:schemeClr val="accent2">
                    <a:lumMod val="75000"/>
                  </a:schemeClr>
                </a:solidFill>
              </a:rPr>
              <a:t>Employee Involvement</a:t>
            </a:r>
          </a:p>
          <a:p>
            <a:pPr algn="ctr" eaLnBrk="1" fontAlgn="auto" hangingPunct="1">
              <a:spcAft>
                <a:spcPts val="0"/>
              </a:spcAft>
              <a:defRPr/>
            </a:pPr>
            <a:endParaRPr lang="en-US" b="1" dirty="0"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81200"/>
            <a:ext cx="10363200" cy="609600"/>
          </a:xfrm>
        </p:spPr>
        <p:txBody>
          <a:bodyPr rtlCol="0">
            <a:noAutofit/>
          </a:bodyPr>
          <a:lstStyle/>
          <a:p>
            <a:pPr algn="ctr" eaLnBrk="1" fontAlgn="auto" hangingPunct="1">
              <a:spcAft>
                <a:spcPts val="0"/>
              </a:spcAft>
              <a:buFont typeface="Arial" pitchFamily="34" charset="0"/>
              <a:buNone/>
              <a:defRPr/>
            </a:pPr>
            <a:endParaRPr lang="en-US" sz="20000" b="1" dirty="0" smtClean="0">
              <a:solidFill>
                <a:schemeClr val="accent2">
                  <a:lumMod val="75000"/>
                </a:schemeClr>
              </a:solidFill>
            </a:endParaRPr>
          </a:p>
          <a:p>
            <a:pPr algn="ctr" eaLnBrk="1" fontAlgn="auto" hangingPunct="1">
              <a:spcAft>
                <a:spcPts val="0"/>
              </a:spcAft>
              <a:buFont typeface="Arial" pitchFamily="34" charset="0"/>
              <a:buNone/>
              <a:defRPr/>
            </a:pPr>
            <a:r>
              <a:rPr lang="en-US" sz="20000" b="1" dirty="0" smtClean="0">
                <a:solidFill>
                  <a:schemeClr val="accent2">
                    <a:lumMod val="75000"/>
                  </a:schemeClr>
                </a:solidFill>
              </a:rPr>
              <a:t>Systems</a:t>
            </a:r>
            <a:endParaRPr lang="en-US" sz="20000" b="1" dirty="0">
              <a:solidFill>
                <a:schemeClr val="accent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xit" presetSubtype="0" repeatCount="indefinite" fill="hold" grpId="0" nodeType="withEffect">
                                  <p:stCondLst>
                                    <p:cond delay="0"/>
                                  </p:stCondLst>
                                  <p:endCondLst>
                                    <p:cond evt="onNext" delay="0">
                                      <p:tgtEl>
                                        <p:sldTgt/>
                                      </p:tgtEl>
                                    </p:cond>
                                  </p:endCondLst>
                                  <p:childTnLst>
                                    <p:animEffect transition="out" filter="dissolve">
                                      <p:cBhvr>
                                        <p:cTn id="6" dur="5000"/>
                                        <p:tgtEl>
                                          <p:spTgt spid="3">
                                            <p:txEl>
                                              <p:pRg st="1" end="1"/>
                                            </p:txEl>
                                          </p:spTgt>
                                        </p:tgtEl>
                                      </p:cBhvr>
                                    </p:animEffect>
                                    <p:set>
                                      <p:cBhvr>
                                        <p:cTn id="7" dur="1" fill="hold">
                                          <p:stCondLst>
                                            <p:cond delay="49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Rectangle 174"/>
          <p:cNvSpPr/>
          <p:nvPr/>
        </p:nvSpPr>
        <p:spPr>
          <a:xfrm>
            <a:off x="5715000" y="4343400"/>
            <a:ext cx="990600" cy="838200"/>
          </a:xfrm>
          <a:prstGeom prst="rect">
            <a:avLst/>
          </a:prstGeom>
          <a:solidFill>
            <a:srgbClr val="FFFFC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rPr>
              <a:t>Test Runs</a:t>
            </a:r>
          </a:p>
          <a:p>
            <a:pPr algn="ctr" fontAlgn="auto">
              <a:spcBef>
                <a:spcPts val="0"/>
              </a:spcBef>
              <a:spcAft>
                <a:spcPts val="0"/>
              </a:spcAft>
              <a:defRPr/>
            </a:pPr>
            <a:r>
              <a:rPr lang="en-US" sz="1200" b="1" dirty="0">
                <a:solidFill>
                  <a:schemeClr val="tx1"/>
                </a:solidFill>
              </a:rPr>
              <a:t>Competent </a:t>
            </a:r>
          </a:p>
          <a:p>
            <a:pPr algn="ctr" fontAlgn="auto">
              <a:spcBef>
                <a:spcPts val="0"/>
              </a:spcBef>
              <a:spcAft>
                <a:spcPts val="0"/>
              </a:spcAft>
              <a:defRPr/>
            </a:pPr>
            <a:r>
              <a:rPr lang="en-US" sz="1200" b="1" dirty="0">
                <a:solidFill>
                  <a:schemeClr val="tx1"/>
                </a:solidFill>
              </a:rPr>
              <a:t>Person</a:t>
            </a:r>
          </a:p>
          <a:p>
            <a:pPr algn="ctr" fontAlgn="auto">
              <a:spcBef>
                <a:spcPts val="0"/>
              </a:spcBef>
              <a:spcAft>
                <a:spcPts val="0"/>
              </a:spcAft>
              <a:defRPr/>
            </a:pPr>
            <a:r>
              <a:rPr lang="en-US" sz="1200" b="1" dirty="0">
                <a:solidFill>
                  <a:schemeClr val="tx1"/>
                </a:solidFill>
              </a:rPr>
              <a:t>Review </a:t>
            </a:r>
          </a:p>
        </p:txBody>
      </p:sp>
      <p:sp>
        <p:nvSpPr>
          <p:cNvPr id="65" name="Rounded Rectangle 64"/>
          <p:cNvSpPr/>
          <p:nvPr/>
        </p:nvSpPr>
        <p:spPr>
          <a:xfrm>
            <a:off x="76200" y="76200"/>
            <a:ext cx="4953000" cy="1828800"/>
          </a:xfrm>
          <a:prstGeom prst="roundRect">
            <a:avLst/>
          </a:prstGeom>
          <a:solidFill>
            <a:srgbClr val="FFFFC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nvGrpSpPr>
          <p:cNvPr id="2" name="Group 73"/>
          <p:cNvGrpSpPr>
            <a:grpSpLocks/>
          </p:cNvGrpSpPr>
          <p:nvPr/>
        </p:nvGrpSpPr>
        <p:grpSpPr bwMode="auto">
          <a:xfrm>
            <a:off x="7239000" y="914400"/>
            <a:ext cx="1676400" cy="457200"/>
            <a:chOff x="6506035" y="914400"/>
            <a:chExt cx="1676400" cy="457200"/>
          </a:xfrm>
        </p:grpSpPr>
        <p:sp>
          <p:nvSpPr>
            <p:cNvPr id="66" name="Rounded Rectangle 65"/>
            <p:cNvSpPr/>
            <p:nvPr/>
          </p:nvSpPr>
          <p:spPr>
            <a:xfrm>
              <a:off x="6810835" y="990600"/>
              <a:ext cx="1066800" cy="381000"/>
            </a:xfrm>
            <a:prstGeom prst="roundRect">
              <a:avLst/>
            </a:prstGeom>
            <a:solidFill>
              <a:schemeClr val="accent1">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4" name="Title 1"/>
            <p:cNvSpPr txBox="1">
              <a:spLocks/>
            </p:cNvSpPr>
            <p:nvPr/>
          </p:nvSpPr>
          <p:spPr>
            <a:xfrm>
              <a:off x="6506035" y="914400"/>
              <a:ext cx="1676400" cy="457200"/>
            </a:xfrm>
            <a:prstGeom prst="rect">
              <a:avLst/>
            </a:prstGeom>
          </p:spPr>
          <p:txBody>
            <a:bodyPr anchor="ctr"/>
            <a:lstStyle/>
            <a:p>
              <a:pPr algn="ctr" fontAlgn="auto">
                <a:spcBef>
                  <a:spcPts val="0"/>
                </a:spcBef>
                <a:spcAft>
                  <a:spcPts val="0"/>
                </a:spcAft>
                <a:defRPr/>
              </a:pPr>
              <a:r>
                <a:rPr lang="en-US" sz="2400" b="1" dirty="0">
                  <a:latin typeface="+mj-lt"/>
                  <a:ea typeface="+mj-ea"/>
                  <a:cs typeface="+mj-cs"/>
                </a:rPr>
                <a:t>Assess</a:t>
              </a:r>
            </a:p>
          </p:txBody>
        </p:sp>
      </p:grpSp>
      <p:grpSp>
        <p:nvGrpSpPr>
          <p:cNvPr id="3" name="Group 74"/>
          <p:cNvGrpSpPr>
            <a:grpSpLocks/>
          </p:cNvGrpSpPr>
          <p:nvPr/>
        </p:nvGrpSpPr>
        <p:grpSpPr bwMode="auto">
          <a:xfrm>
            <a:off x="7391400" y="2362200"/>
            <a:ext cx="1447800" cy="381000"/>
            <a:chOff x="6582235" y="2362200"/>
            <a:chExt cx="1524000" cy="381000"/>
          </a:xfrm>
        </p:grpSpPr>
        <p:sp>
          <p:nvSpPr>
            <p:cNvPr id="68" name="Rounded Rectangle 67"/>
            <p:cNvSpPr/>
            <p:nvPr/>
          </p:nvSpPr>
          <p:spPr>
            <a:xfrm>
              <a:off x="6734301" y="2362200"/>
              <a:ext cx="1219868" cy="381000"/>
            </a:xfrm>
            <a:prstGeom prst="roundRect">
              <a:avLst/>
            </a:prstGeom>
            <a:solidFill>
              <a:schemeClr val="accent1">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6" name="Title 1"/>
            <p:cNvSpPr txBox="1">
              <a:spLocks/>
            </p:cNvSpPr>
            <p:nvPr/>
          </p:nvSpPr>
          <p:spPr>
            <a:xfrm>
              <a:off x="6582235" y="2362200"/>
              <a:ext cx="1524000" cy="381000"/>
            </a:xfrm>
            <a:prstGeom prst="rect">
              <a:avLst/>
            </a:prstGeom>
          </p:spPr>
          <p:txBody>
            <a:bodyPr anchor="ctr"/>
            <a:lstStyle/>
            <a:p>
              <a:pPr algn="ctr" fontAlgn="auto">
                <a:spcBef>
                  <a:spcPts val="0"/>
                </a:spcBef>
                <a:spcAft>
                  <a:spcPts val="0"/>
                </a:spcAft>
                <a:defRPr/>
              </a:pPr>
              <a:r>
                <a:rPr lang="en-US" sz="2400" b="1" dirty="0">
                  <a:latin typeface="+mj-lt"/>
                  <a:ea typeface="+mj-ea"/>
                  <a:cs typeface="+mj-cs"/>
                </a:rPr>
                <a:t>Control</a:t>
              </a:r>
            </a:p>
          </p:txBody>
        </p:sp>
      </p:grpSp>
      <p:grpSp>
        <p:nvGrpSpPr>
          <p:cNvPr id="5" name="Group 75"/>
          <p:cNvGrpSpPr>
            <a:grpSpLocks/>
          </p:cNvGrpSpPr>
          <p:nvPr/>
        </p:nvGrpSpPr>
        <p:grpSpPr bwMode="auto">
          <a:xfrm>
            <a:off x="7543800" y="3962400"/>
            <a:ext cx="1066800" cy="304800"/>
            <a:chOff x="6647549" y="3886200"/>
            <a:chExt cx="1219200" cy="457200"/>
          </a:xfrm>
        </p:grpSpPr>
        <p:sp>
          <p:nvSpPr>
            <p:cNvPr id="71" name="Rounded Rectangle 70"/>
            <p:cNvSpPr/>
            <p:nvPr/>
          </p:nvSpPr>
          <p:spPr>
            <a:xfrm>
              <a:off x="6821720" y="3886200"/>
              <a:ext cx="914400" cy="457200"/>
            </a:xfrm>
            <a:prstGeom prst="roundRect">
              <a:avLst/>
            </a:prstGeom>
            <a:solidFill>
              <a:schemeClr val="accent1">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7" name="Title 1"/>
            <p:cNvSpPr txBox="1">
              <a:spLocks/>
            </p:cNvSpPr>
            <p:nvPr/>
          </p:nvSpPr>
          <p:spPr>
            <a:xfrm>
              <a:off x="6647549" y="3886200"/>
              <a:ext cx="1219200" cy="457200"/>
            </a:xfrm>
            <a:prstGeom prst="rect">
              <a:avLst/>
            </a:prstGeom>
          </p:spPr>
          <p:txBody>
            <a:bodyPr anchor="ctr"/>
            <a:lstStyle/>
            <a:p>
              <a:pPr algn="ctr" fontAlgn="auto">
                <a:spcBef>
                  <a:spcPts val="0"/>
                </a:spcBef>
                <a:spcAft>
                  <a:spcPts val="0"/>
                </a:spcAft>
                <a:defRPr/>
              </a:pPr>
              <a:r>
                <a:rPr lang="en-US" sz="2000" b="1" dirty="0">
                  <a:latin typeface="+mj-lt"/>
                  <a:ea typeface="+mj-ea"/>
                  <a:cs typeface="+mj-cs"/>
                </a:rPr>
                <a:t>Train</a:t>
              </a:r>
            </a:p>
          </p:txBody>
        </p:sp>
      </p:grpSp>
      <p:grpSp>
        <p:nvGrpSpPr>
          <p:cNvPr id="10" name="Group 80"/>
          <p:cNvGrpSpPr>
            <a:grpSpLocks/>
          </p:cNvGrpSpPr>
          <p:nvPr/>
        </p:nvGrpSpPr>
        <p:grpSpPr bwMode="auto">
          <a:xfrm>
            <a:off x="7086600" y="4267200"/>
            <a:ext cx="1981200" cy="609600"/>
            <a:chOff x="6210410" y="4419600"/>
            <a:chExt cx="2368826" cy="609600"/>
          </a:xfrm>
        </p:grpSpPr>
        <p:sp>
          <p:nvSpPr>
            <p:cNvPr id="72" name="Rounded Rectangle 71"/>
            <p:cNvSpPr/>
            <p:nvPr/>
          </p:nvSpPr>
          <p:spPr>
            <a:xfrm>
              <a:off x="6574845" y="4572000"/>
              <a:ext cx="1639956" cy="381000"/>
            </a:xfrm>
            <a:prstGeom prst="roundRect">
              <a:avLst/>
            </a:prstGeom>
            <a:solidFill>
              <a:schemeClr val="accent1">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8" name="Title 1"/>
            <p:cNvSpPr txBox="1">
              <a:spLocks/>
            </p:cNvSpPr>
            <p:nvPr/>
          </p:nvSpPr>
          <p:spPr>
            <a:xfrm>
              <a:off x="6210410" y="4419600"/>
              <a:ext cx="2368826" cy="609600"/>
            </a:xfrm>
            <a:prstGeom prst="rect">
              <a:avLst/>
            </a:prstGeom>
          </p:spPr>
          <p:txBody>
            <a:bodyPr anchor="ctr">
              <a:normAutofit/>
            </a:bodyPr>
            <a:lstStyle/>
            <a:p>
              <a:pPr algn="ctr" fontAlgn="auto">
                <a:spcBef>
                  <a:spcPts val="0"/>
                </a:spcBef>
                <a:spcAft>
                  <a:spcPts val="0"/>
                </a:spcAft>
                <a:defRPr/>
              </a:pPr>
              <a:r>
                <a:rPr lang="en-US" sz="2000" b="1" dirty="0">
                  <a:latin typeface="+mj-lt"/>
                  <a:ea typeface="+mj-ea"/>
                  <a:cs typeface="+mj-cs"/>
                </a:rPr>
                <a:t>Implement</a:t>
              </a:r>
            </a:p>
          </p:txBody>
        </p:sp>
      </p:grpSp>
      <p:grpSp>
        <p:nvGrpSpPr>
          <p:cNvPr id="11" name="Group 78"/>
          <p:cNvGrpSpPr>
            <a:grpSpLocks/>
          </p:cNvGrpSpPr>
          <p:nvPr/>
        </p:nvGrpSpPr>
        <p:grpSpPr bwMode="auto">
          <a:xfrm>
            <a:off x="7315200" y="5486400"/>
            <a:ext cx="1571625" cy="457200"/>
            <a:chOff x="6375671" y="5867400"/>
            <a:chExt cx="1754188" cy="457200"/>
          </a:xfrm>
        </p:grpSpPr>
        <p:sp>
          <p:nvSpPr>
            <p:cNvPr id="73" name="Rounded Rectangle 72"/>
            <p:cNvSpPr/>
            <p:nvPr/>
          </p:nvSpPr>
          <p:spPr>
            <a:xfrm>
              <a:off x="6632598" y="5943600"/>
              <a:ext cx="1188949" cy="304800"/>
            </a:xfrm>
            <a:prstGeom prst="roundRect">
              <a:avLst/>
            </a:prstGeom>
            <a:solidFill>
              <a:schemeClr val="accent1">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9" name="Title 1"/>
            <p:cNvSpPr txBox="1">
              <a:spLocks/>
            </p:cNvSpPr>
            <p:nvPr/>
          </p:nvSpPr>
          <p:spPr>
            <a:xfrm>
              <a:off x="6375671" y="5867400"/>
              <a:ext cx="1754188" cy="457200"/>
            </a:xfrm>
            <a:prstGeom prst="rect">
              <a:avLst/>
            </a:prstGeom>
          </p:spPr>
          <p:txBody>
            <a:bodyPr anchor="ctr"/>
            <a:lstStyle/>
            <a:p>
              <a:pPr algn="ctr" fontAlgn="auto">
                <a:spcBef>
                  <a:spcPts val="0"/>
                </a:spcBef>
                <a:spcAft>
                  <a:spcPts val="0"/>
                </a:spcAft>
                <a:defRPr/>
              </a:pPr>
              <a:r>
                <a:rPr lang="en-US" sz="2000" b="1" dirty="0">
                  <a:latin typeface="+mj-lt"/>
                  <a:ea typeface="+mj-ea"/>
                  <a:cs typeface="+mj-cs"/>
                </a:rPr>
                <a:t>Monitor</a:t>
              </a:r>
            </a:p>
          </p:txBody>
        </p:sp>
      </p:grpSp>
      <p:sp>
        <p:nvSpPr>
          <p:cNvPr id="22" name="Down Arrow 21"/>
          <p:cNvSpPr/>
          <p:nvPr/>
        </p:nvSpPr>
        <p:spPr>
          <a:xfrm rot="14339055">
            <a:off x="8594725" y="6105525"/>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27" name="Down Arrow 26"/>
          <p:cNvSpPr/>
          <p:nvPr/>
        </p:nvSpPr>
        <p:spPr>
          <a:xfrm rot="10800000">
            <a:off x="8829675" y="51816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42" name="Down Arrow 41"/>
          <p:cNvSpPr/>
          <p:nvPr/>
        </p:nvSpPr>
        <p:spPr>
          <a:xfrm rot="9533911">
            <a:off x="8780463" y="496888"/>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43" name="Down Arrow 42"/>
          <p:cNvSpPr/>
          <p:nvPr/>
        </p:nvSpPr>
        <p:spPr>
          <a:xfrm rot="7351671">
            <a:off x="8596313" y="239713"/>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44" name="Down Arrow 43"/>
          <p:cNvSpPr/>
          <p:nvPr/>
        </p:nvSpPr>
        <p:spPr>
          <a:xfrm rot="3740156">
            <a:off x="8286750" y="22225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50" name="Down Arrow 49"/>
          <p:cNvSpPr/>
          <p:nvPr/>
        </p:nvSpPr>
        <p:spPr>
          <a:xfrm rot="10479702">
            <a:off x="8829675" y="868363"/>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51" name="Down Arrow 50"/>
          <p:cNvSpPr/>
          <p:nvPr/>
        </p:nvSpPr>
        <p:spPr>
          <a:xfrm rot="10800000">
            <a:off x="8829675" y="47244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52" name="Down Arrow 51"/>
          <p:cNvSpPr/>
          <p:nvPr/>
        </p:nvSpPr>
        <p:spPr>
          <a:xfrm rot="10800000">
            <a:off x="8829675" y="42672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53" name="Down Arrow 52"/>
          <p:cNvSpPr/>
          <p:nvPr/>
        </p:nvSpPr>
        <p:spPr>
          <a:xfrm rot="10800000">
            <a:off x="8829675" y="38100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54" name="Down Arrow 53"/>
          <p:cNvSpPr/>
          <p:nvPr/>
        </p:nvSpPr>
        <p:spPr>
          <a:xfrm rot="10800000">
            <a:off x="8829675" y="33528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55" name="Down Arrow 54"/>
          <p:cNvSpPr/>
          <p:nvPr/>
        </p:nvSpPr>
        <p:spPr>
          <a:xfrm rot="10800000">
            <a:off x="8829675" y="28956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56" name="Down Arrow 55"/>
          <p:cNvSpPr/>
          <p:nvPr/>
        </p:nvSpPr>
        <p:spPr>
          <a:xfrm rot="10800000">
            <a:off x="8829675" y="24384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57" name="Down Arrow 56"/>
          <p:cNvSpPr/>
          <p:nvPr/>
        </p:nvSpPr>
        <p:spPr>
          <a:xfrm rot="10800000">
            <a:off x="8829675" y="20574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58" name="Down Arrow 57"/>
          <p:cNvSpPr/>
          <p:nvPr/>
        </p:nvSpPr>
        <p:spPr>
          <a:xfrm rot="10800000">
            <a:off x="8829675" y="12192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60" name="Rectangle 59"/>
          <p:cNvSpPr/>
          <p:nvPr/>
        </p:nvSpPr>
        <p:spPr>
          <a:xfrm>
            <a:off x="152400" y="76200"/>
            <a:ext cx="4953000" cy="1815882"/>
          </a:xfrm>
          <a:prstGeom prst="rect">
            <a:avLst/>
          </a:prstGeom>
          <a:noFill/>
          <a:ln w="38100">
            <a:noFill/>
          </a:ln>
        </p:spPr>
        <p:txBody>
          <a:bodyPr numCol="2">
            <a:spAutoFit/>
          </a:bodyPr>
          <a:lstStyle/>
          <a:p>
            <a:pPr fontAlgn="auto">
              <a:spcBef>
                <a:spcPts val="0"/>
              </a:spcBef>
              <a:spcAft>
                <a:spcPts val="0"/>
              </a:spcAft>
              <a:defRPr/>
            </a:pPr>
            <a:r>
              <a:rPr lang="en-US" sz="1400" b="1" dirty="0">
                <a:cs typeface="Arial" pitchFamily="34" charset="0"/>
              </a:rPr>
              <a:t>Existing Documents</a:t>
            </a:r>
          </a:p>
          <a:p>
            <a:pPr fontAlgn="auto">
              <a:spcBef>
                <a:spcPts val="0"/>
              </a:spcBef>
              <a:spcAft>
                <a:spcPts val="0"/>
              </a:spcAft>
              <a:defRPr/>
            </a:pPr>
            <a:r>
              <a:rPr lang="en-US" sz="1400" b="1" dirty="0">
                <a:cs typeface="Arial" pitchFamily="34" charset="0"/>
              </a:rPr>
              <a:t>Observe Means and Methods</a:t>
            </a:r>
          </a:p>
          <a:p>
            <a:pPr fontAlgn="auto">
              <a:spcBef>
                <a:spcPts val="0"/>
              </a:spcBef>
              <a:spcAft>
                <a:spcPts val="0"/>
              </a:spcAft>
              <a:defRPr/>
            </a:pPr>
            <a:r>
              <a:rPr lang="en-US" sz="1400" b="1" dirty="0">
                <a:cs typeface="Arial" pitchFamily="34" charset="0"/>
              </a:rPr>
              <a:t>Interview Personnel </a:t>
            </a:r>
          </a:p>
          <a:p>
            <a:pPr fontAlgn="auto">
              <a:spcBef>
                <a:spcPts val="0"/>
              </a:spcBef>
              <a:spcAft>
                <a:spcPts val="0"/>
              </a:spcAft>
              <a:defRPr/>
            </a:pPr>
            <a:r>
              <a:rPr lang="en-US" sz="1400" b="1" dirty="0">
                <a:cs typeface="Arial" pitchFamily="34" charset="0"/>
              </a:rPr>
              <a:t>Create Questionnaires</a:t>
            </a:r>
          </a:p>
          <a:p>
            <a:pPr fontAlgn="auto">
              <a:spcBef>
                <a:spcPts val="0"/>
              </a:spcBef>
              <a:spcAft>
                <a:spcPts val="0"/>
              </a:spcAft>
              <a:defRPr/>
            </a:pPr>
            <a:r>
              <a:rPr lang="en-US" sz="1400" b="1" dirty="0">
                <a:cs typeface="Arial" pitchFamily="34" charset="0"/>
              </a:rPr>
              <a:t>Hazards Specific to Trade </a:t>
            </a:r>
          </a:p>
          <a:p>
            <a:pPr fontAlgn="auto">
              <a:spcBef>
                <a:spcPts val="0"/>
              </a:spcBef>
              <a:spcAft>
                <a:spcPts val="0"/>
              </a:spcAft>
              <a:defRPr/>
            </a:pPr>
            <a:r>
              <a:rPr lang="en-US" sz="1400" b="1" dirty="0">
                <a:cs typeface="Arial" pitchFamily="34" charset="0"/>
              </a:rPr>
              <a:t>Environmental Sampling</a:t>
            </a:r>
          </a:p>
          <a:p>
            <a:pPr fontAlgn="auto">
              <a:spcBef>
                <a:spcPts val="0"/>
              </a:spcBef>
              <a:spcAft>
                <a:spcPts val="0"/>
              </a:spcAft>
              <a:defRPr/>
            </a:pPr>
            <a:r>
              <a:rPr lang="en-US" sz="1400" b="1" dirty="0">
                <a:cs typeface="Arial" pitchFamily="34" charset="0"/>
              </a:rPr>
              <a:t>Evaluate Tools and  Equipment</a:t>
            </a:r>
          </a:p>
          <a:p>
            <a:pPr fontAlgn="auto">
              <a:spcBef>
                <a:spcPts val="0"/>
              </a:spcBef>
              <a:spcAft>
                <a:spcPts val="0"/>
              </a:spcAft>
              <a:defRPr/>
            </a:pPr>
            <a:r>
              <a:rPr lang="en-US" sz="1400" b="1" dirty="0">
                <a:cs typeface="Arial" pitchFamily="34" charset="0"/>
              </a:rPr>
              <a:t>Establish Health Baselines</a:t>
            </a:r>
          </a:p>
          <a:p>
            <a:pPr fontAlgn="auto">
              <a:spcBef>
                <a:spcPts val="0"/>
              </a:spcBef>
              <a:spcAft>
                <a:spcPts val="0"/>
              </a:spcAft>
              <a:defRPr/>
            </a:pPr>
            <a:r>
              <a:rPr lang="en-US" sz="1400" b="1" dirty="0">
                <a:cs typeface="Arial" pitchFamily="34" charset="0"/>
              </a:rPr>
              <a:t>Identify Sources of Energy</a:t>
            </a:r>
          </a:p>
          <a:p>
            <a:pPr fontAlgn="auto">
              <a:spcBef>
                <a:spcPts val="0"/>
              </a:spcBef>
              <a:spcAft>
                <a:spcPts val="0"/>
              </a:spcAft>
              <a:defRPr/>
            </a:pPr>
            <a:r>
              <a:rPr lang="en-US" sz="1400" b="1" dirty="0">
                <a:cs typeface="Arial" pitchFamily="34" charset="0"/>
              </a:rPr>
              <a:t>Investigate past incidents </a:t>
            </a:r>
          </a:p>
          <a:p>
            <a:pPr fontAlgn="auto">
              <a:spcBef>
                <a:spcPts val="0"/>
              </a:spcBef>
              <a:spcAft>
                <a:spcPts val="0"/>
              </a:spcAft>
              <a:defRPr/>
            </a:pPr>
            <a:r>
              <a:rPr lang="en-US" sz="1400" b="1" dirty="0">
                <a:cs typeface="Arial" pitchFamily="34" charset="0"/>
              </a:rPr>
              <a:t>Assess Employee Aptitude</a:t>
            </a:r>
          </a:p>
          <a:p>
            <a:pPr fontAlgn="auto">
              <a:spcBef>
                <a:spcPts val="0"/>
              </a:spcBef>
              <a:spcAft>
                <a:spcPts val="0"/>
              </a:spcAft>
              <a:defRPr/>
            </a:pPr>
            <a:r>
              <a:rPr lang="en-US" sz="1400" b="1" dirty="0">
                <a:cs typeface="Arial" pitchFamily="34" charset="0"/>
              </a:rPr>
              <a:t>Review Employee Training</a:t>
            </a:r>
          </a:p>
          <a:p>
            <a:pPr fontAlgn="auto">
              <a:spcBef>
                <a:spcPts val="0"/>
              </a:spcBef>
              <a:spcAft>
                <a:spcPts val="0"/>
              </a:spcAft>
              <a:defRPr/>
            </a:pPr>
            <a:r>
              <a:rPr lang="en-US" sz="1400" b="1" dirty="0">
                <a:cs typeface="Arial" pitchFamily="34" charset="0"/>
              </a:rPr>
              <a:t>Audit Checklists  </a:t>
            </a:r>
          </a:p>
        </p:txBody>
      </p:sp>
      <p:sp>
        <p:nvSpPr>
          <p:cNvPr id="67" name="Rounded Rectangle 66"/>
          <p:cNvSpPr/>
          <p:nvPr/>
        </p:nvSpPr>
        <p:spPr>
          <a:xfrm>
            <a:off x="76200" y="2057400"/>
            <a:ext cx="4953000" cy="1676400"/>
          </a:xfrm>
          <a:prstGeom prst="roundRect">
            <a:avLst/>
          </a:prstGeom>
          <a:solidFill>
            <a:srgbClr val="FFFFC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69" name="Rectangle 68"/>
          <p:cNvSpPr/>
          <p:nvPr/>
        </p:nvSpPr>
        <p:spPr>
          <a:xfrm>
            <a:off x="152400" y="2196405"/>
            <a:ext cx="4876800" cy="1384995"/>
          </a:xfrm>
          <a:prstGeom prst="rect">
            <a:avLst/>
          </a:prstGeom>
          <a:noFill/>
          <a:ln w="38100">
            <a:noFill/>
          </a:ln>
        </p:spPr>
        <p:txBody>
          <a:bodyPr numCol="2">
            <a:spAutoFit/>
          </a:bodyPr>
          <a:lstStyle/>
          <a:p>
            <a:pPr fontAlgn="auto">
              <a:spcBef>
                <a:spcPts val="0"/>
              </a:spcBef>
              <a:spcAft>
                <a:spcPts val="0"/>
              </a:spcAft>
              <a:defRPr/>
            </a:pPr>
            <a:r>
              <a:rPr lang="en-US" sz="1400" b="1" dirty="0">
                <a:cs typeface="Arial" pitchFamily="34" charset="0"/>
              </a:rPr>
              <a:t>Hierarchy of Controls</a:t>
            </a:r>
          </a:p>
          <a:p>
            <a:pPr fontAlgn="auto">
              <a:spcBef>
                <a:spcPts val="0"/>
              </a:spcBef>
              <a:spcAft>
                <a:spcPts val="0"/>
              </a:spcAft>
              <a:defRPr/>
            </a:pPr>
            <a:r>
              <a:rPr lang="en-US" sz="1400" b="1" dirty="0">
                <a:cs typeface="Arial" pitchFamily="34" charset="0"/>
              </a:rPr>
              <a:t>Benchmark Best Practices </a:t>
            </a:r>
          </a:p>
          <a:p>
            <a:pPr fontAlgn="auto">
              <a:spcBef>
                <a:spcPts val="0"/>
              </a:spcBef>
              <a:spcAft>
                <a:spcPts val="0"/>
              </a:spcAft>
              <a:defRPr/>
            </a:pPr>
            <a:r>
              <a:rPr lang="en-US" sz="1400" b="1" dirty="0">
                <a:cs typeface="Arial" pitchFamily="34" charset="0"/>
              </a:rPr>
              <a:t>Safety and Health Plan</a:t>
            </a:r>
          </a:p>
          <a:p>
            <a:pPr fontAlgn="auto">
              <a:spcBef>
                <a:spcPts val="0"/>
              </a:spcBef>
              <a:spcAft>
                <a:spcPts val="0"/>
              </a:spcAft>
              <a:defRPr/>
            </a:pPr>
            <a:r>
              <a:rPr lang="en-US" sz="1400" b="1" dirty="0">
                <a:cs typeface="Arial" pitchFamily="34" charset="0"/>
              </a:rPr>
              <a:t>Safety and Health Committees</a:t>
            </a:r>
          </a:p>
          <a:p>
            <a:pPr fontAlgn="auto">
              <a:spcBef>
                <a:spcPts val="0"/>
              </a:spcBef>
              <a:spcAft>
                <a:spcPts val="0"/>
              </a:spcAft>
              <a:defRPr/>
            </a:pPr>
            <a:r>
              <a:rPr lang="en-US" sz="1400" b="1" dirty="0">
                <a:cs typeface="Arial" pitchFamily="34" charset="0"/>
              </a:rPr>
              <a:t>Handbooks and Toolbox Talks</a:t>
            </a:r>
          </a:p>
          <a:p>
            <a:pPr fontAlgn="auto">
              <a:spcBef>
                <a:spcPts val="0"/>
              </a:spcBef>
              <a:spcAft>
                <a:spcPts val="0"/>
              </a:spcAft>
              <a:defRPr/>
            </a:pPr>
            <a:r>
              <a:rPr lang="en-US" sz="1400" b="1" dirty="0">
                <a:cs typeface="Arial" pitchFamily="34" charset="0"/>
              </a:rPr>
              <a:t>Formalize Operating Procedures</a:t>
            </a:r>
          </a:p>
          <a:p>
            <a:pPr fontAlgn="auto">
              <a:spcBef>
                <a:spcPts val="0"/>
              </a:spcBef>
              <a:spcAft>
                <a:spcPts val="0"/>
              </a:spcAft>
              <a:defRPr/>
            </a:pPr>
            <a:r>
              <a:rPr lang="en-US" sz="1400" b="1" dirty="0">
                <a:cs typeface="Arial" pitchFamily="34" charset="0"/>
              </a:rPr>
              <a:t>Equipment Program </a:t>
            </a:r>
          </a:p>
          <a:p>
            <a:pPr fontAlgn="auto">
              <a:spcBef>
                <a:spcPts val="0"/>
              </a:spcBef>
              <a:spcAft>
                <a:spcPts val="0"/>
              </a:spcAft>
              <a:defRPr/>
            </a:pPr>
            <a:r>
              <a:rPr lang="en-US" sz="1400" b="1" dirty="0">
                <a:cs typeface="Arial" pitchFamily="34" charset="0"/>
              </a:rPr>
              <a:t>Logistics and Estimates </a:t>
            </a:r>
          </a:p>
          <a:p>
            <a:pPr fontAlgn="auto">
              <a:spcBef>
                <a:spcPts val="0"/>
              </a:spcBef>
              <a:spcAft>
                <a:spcPts val="0"/>
              </a:spcAft>
              <a:defRPr/>
            </a:pPr>
            <a:r>
              <a:rPr lang="en-US" sz="1400" b="1" dirty="0">
                <a:cs typeface="Arial" pitchFamily="34" charset="0"/>
              </a:rPr>
              <a:t>Recordkeeping Programs</a:t>
            </a:r>
          </a:p>
        </p:txBody>
      </p:sp>
      <p:sp>
        <p:nvSpPr>
          <p:cNvPr id="95" name="Down Arrow 94"/>
          <p:cNvSpPr/>
          <p:nvPr/>
        </p:nvSpPr>
        <p:spPr>
          <a:xfrm rot="5400000">
            <a:off x="6972300" y="288925"/>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98" name="Down Arrow 97"/>
          <p:cNvSpPr/>
          <p:nvPr/>
        </p:nvSpPr>
        <p:spPr>
          <a:xfrm>
            <a:off x="8001000" y="6858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03" name="Rounded Rectangle 102"/>
          <p:cNvSpPr/>
          <p:nvPr/>
        </p:nvSpPr>
        <p:spPr>
          <a:xfrm>
            <a:off x="76200" y="3962400"/>
            <a:ext cx="4953000" cy="1014413"/>
          </a:xfrm>
          <a:prstGeom prst="roundRect">
            <a:avLst/>
          </a:prstGeom>
          <a:solidFill>
            <a:srgbClr val="FFFFC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04" name="Rectangle 103"/>
          <p:cNvSpPr/>
          <p:nvPr/>
        </p:nvSpPr>
        <p:spPr>
          <a:xfrm>
            <a:off x="152400" y="3985498"/>
            <a:ext cx="4800600" cy="1169551"/>
          </a:xfrm>
          <a:prstGeom prst="rect">
            <a:avLst/>
          </a:prstGeom>
          <a:noFill/>
          <a:ln w="38100">
            <a:noFill/>
          </a:ln>
        </p:spPr>
        <p:txBody>
          <a:bodyPr numCol="2">
            <a:spAutoFit/>
          </a:bodyPr>
          <a:lstStyle/>
          <a:p>
            <a:pPr fontAlgn="auto">
              <a:spcBef>
                <a:spcPts val="0"/>
              </a:spcBef>
              <a:spcAft>
                <a:spcPts val="0"/>
              </a:spcAft>
              <a:defRPr/>
            </a:pPr>
            <a:r>
              <a:rPr lang="en-US" sz="1400" b="1" dirty="0">
                <a:latin typeface="+mn-lt"/>
              </a:rPr>
              <a:t>Authorized OSHA Training</a:t>
            </a:r>
          </a:p>
          <a:p>
            <a:pPr fontAlgn="auto">
              <a:spcBef>
                <a:spcPts val="0"/>
              </a:spcBef>
              <a:spcAft>
                <a:spcPts val="0"/>
              </a:spcAft>
              <a:defRPr/>
            </a:pPr>
            <a:r>
              <a:rPr lang="en-US" sz="1400" b="1" dirty="0">
                <a:latin typeface="+mn-lt"/>
              </a:rPr>
              <a:t>Competent Person Training  </a:t>
            </a:r>
          </a:p>
          <a:p>
            <a:pPr fontAlgn="auto">
              <a:spcBef>
                <a:spcPts val="0"/>
              </a:spcBef>
              <a:spcAft>
                <a:spcPts val="0"/>
              </a:spcAft>
              <a:defRPr/>
            </a:pPr>
            <a:r>
              <a:rPr lang="en-US" sz="1400" b="1" dirty="0">
                <a:latin typeface="+mn-lt"/>
              </a:rPr>
              <a:t>Mentoring and Coaching</a:t>
            </a:r>
          </a:p>
          <a:p>
            <a:pPr fontAlgn="auto">
              <a:spcBef>
                <a:spcPts val="0"/>
              </a:spcBef>
              <a:spcAft>
                <a:spcPts val="0"/>
              </a:spcAft>
              <a:defRPr/>
            </a:pPr>
            <a:r>
              <a:rPr lang="en-US" sz="1400" b="1" dirty="0">
                <a:latin typeface="+mn-lt"/>
              </a:rPr>
              <a:t>On the Job Training</a:t>
            </a:r>
          </a:p>
          <a:p>
            <a:pPr fontAlgn="auto">
              <a:spcBef>
                <a:spcPts val="0"/>
              </a:spcBef>
              <a:spcAft>
                <a:spcPts val="0"/>
              </a:spcAft>
              <a:defRPr/>
            </a:pPr>
            <a:endParaRPr lang="en-US" sz="1400" b="1" dirty="0">
              <a:latin typeface="+mn-lt"/>
            </a:endParaRPr>
          </a:p>
          <a:p>
            <a:pPr fontAlgn="auto">
              <a:spcBef>
                <a:spcPts val="0"/>
              </a:spcBef>
              <a:spcAft>
                <a:spcPts val="0"/>
              </a:spcAft>
              <a:defRPr/>
            </a:pPr>
            <a:r>
              <a:rPr lang="en-US" sz="1400" b="1" dirty="0">
                <a:latin typeface="+mn-lt"/>
              </a:rPr>
              <a:t>Toolbox Talks</a:t>
            </a:r>
          </a:p>
          <a:p>
            <a:pPr fontAlgn="auto">
              <a:spcBef>
                <a:spcPts val="0"/>
              </a:spcBef>
              <a:spcAft>
                <a:spcPts val="0"/>
              </a:spcAft>
              <a:defRPr/>
            </a:pPr>
            <a:r>
              <a:rPr lang="en-US" sz="1400" b="1" dirty="0">
                <a:latin typeface="+mn-lt"/>
              </a:rPr>
              <a:t>Skills Training-Hands On</a:t>
            </a:r>
          </a:p>
          <a:p>
            <a:pPr fontAlgn="auto">
              <a:spcBef>
                <a:spcPts val="0"/>
              </a:spcBef>
              <a:spcAft>
                <a:spcPts val="0"/>
              </a:spcAft>
              <a:defRPr/>
            </a:pPr>
            <a:r>
              <a:rPr lang="en-US" sz="1400" b="1" dirty="0">
                <a:latin typeface="+mn-lt"/>
              </a:rPr>
              <a:t>Practice Drills Rescue</a:t>
            </a:r>
          </a:p>
          <a:p>
            <a:pPr fontAlgn="auto">
              <a:spcBef>
                <a:spcPts val="0"/>
              </a:spcBef>
              <a:spcAft>
                <a:spcPts val="0"/>
              </a:spcAft>
              <a:defRPr/>
            </a:pPr>
            <a:r>
              <a:rPr lang="en-US" sz="1400" b="1" dirty="0">
                <a:latin typeface="+mn-lt"/>
              </a:rPr>
              <a:t>Safety &amp; Health Bulletins </a:t>
            </a:r>
          </a:p>
        </p:txBody>
      </p:sp>
      <p:sp>
        <p:nvSpPr>
          <p:cNvPr id="110" name="Down Arrow 109"/>
          <p:cNvSpPr/>
          <p:nvPr/>
        </p:nvSpPr>
        <p:spPr>
          <a:xfrm rot="17836860">
            <a:off x="7680325" y="153035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11" name="Down Arrow 110"/>
          <p:cNvSpPr/>
          <p:nvPr/>
        </p:nvSpPr>
        <p:spPr>
          <a:xfrm rot="19030235">
            <a:off x="7905750" y="1731963"/>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15" name="Rounded Rectangle 114"/>
          <p:cNvSpPr/>
          <p:nvPr/>
        </p:nvSpPr>
        <p:spPr>
          <a:xfrm>
            <a:off x="76200" y="5181600"/>
            <a:ext cx="4953000" cy="1447800"/>
          </a:xfrm>
          <a:prstGeom prst="roundRect">
            <a:avLst/>
          </a:prstGeom>
          <a:solidFill>
            <a:srgbClr val="FFFFC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16" name="Rectangle 115"/>
          <p:cNvSpPr/>
          <p:nvPr/>
        </p:nvSpPr>
        <p:spPr>
          <a:xfrm>
            <a:off x="152400" y="5194518"/>
            <a:ext cx="4724400" cy="1815882"/>
          </a:xfrm>
          <a:prstGeom prst="rect">
            <a:avLst/>
          </a:prstGeom>
          <a:noFill/>
          <a:ln w="38100">
            <a:noFill/>
          </a:ln>
        </p:spPr>
        <p:txBody>
          <a:bodyPr numCol="2">
            <a:spAutoFit/>
          </a:bodyPr>
          <a:lstStyle/>
          <a:p>
            <a:pPr fontAlgn="auto">
              <a:spcBef>
                <a:spcPts val="0"/>
              </a:spcBef>
              <a:spcAft>
                <a:spcPts val="0"/>
              </a:spcAft>
              <a:defRPr/>
            </a:pPr>
            <a:r>
              <a:rPr lang="en-US" sz="1400" b="1" dirty="0">
                <a:latin typeface="+mn-lt"/>
              </a:rPr>
              <a:t>Audits and Surveys  </a:t>
            </a:r>
          </a:p>
          <a:p>
            <a:pPr fontAlgn="auto">
              <a:spcBef>
                <a:spcPts val="0"/>
              </a:spcBef>
              <a:spcAft>
                <a:spcPts val="0"/>
              </a:spcAft>
              <a:defRPr/>
            </a:pPr>
            <a:r>
              <a:rPr lang="en-US" sz="1400" b="1" dirty="0">
                <a:latin typeface="+mn-lt"/>
              </a:rPr>
              <a:t>Safety Logs / Daily Reports</a:t>
            </a:r>
          </a:p>
          <a:p>
            <a:pPr fontAlgn="auto">
              <a:spcBef>
                <a:spcPts val="0"/>
              </a:spcBef>
              <a:spcAft>
                <a:spcPts val="0"/>
              </a:spcAft>
              <a:defRPr/>
            </a:pPr>
            <a:r>
              <a:rPr lang="en-US" sz="1400" b="1" dirty="0">
                <a:latin typeface="+mn-lt"/>
              </a:rPr>
              <a:t>Near Misses/Accidents </a:t>
            </a:r>
          </a:p>
          <a:p>
            <a:pPr fontAlgn="auto">
              <a:spcBef>
                <a:spcPts val="0"/>
              </a:spcBef>
              <a:spcAft>
                <a:spcPts val="0"/>
              </a:spcAft>
              <a:defRPr/>
            </a:pPr>
            <a:r>
              <a:rPr lang="en-US" sz="1400" b="1" dirty="0">
                <a:latin typeface="+mn-lt"/>
              </a:rPr>
              <a:t>Regulatory Citations</a:t>
            </a:r>
          </a:p>
          <a:p>
            <a:pPr fontAlgn="auto">
              <a:spcBef>
                <a:spcPts val="0"/>
              </a:spcBef>
              <a:spcAft>
                <a:spcPts val="0"/>
              </a:spcAft>
              <a:defRPr/>
            </a:pPr>
            <a:r>
              <a:rPr lang="en-US" sz="1400" b="1" dirty="0">
                <a:latin typeface="+mn-lt"/>
              </a:rPr>
              <a:t>Equipment Malfunctions   </a:t>
            </a:r>
          </a:p>
          <a:p>
            <a:pPr fontAlgn="auto">
              <a:spcBef>
                <a:spcPts val="0"/>
              </a:spcBef>
              <a:spcAft>
                <a:spcPts val="0"/>
              </a:spcAft>
              <a:defRPr/>
            </a:pPr>
            <a:r>
              <a:rPr lang="en-US" sz="1400" b="1" dirty="0">
                <a:latin typeface="+mn-lt"/>
              </a:rPr>
              <a:t>Dedicated Safety Meetings</a:t>
            </a:r>
          </a:p>
          <a:p>
            <a:pPr fontAlgn="auto">
              <a:spcBef>
                <a:spcPts val="0"/>
              </a:spcBef>
              <a:spcAft>
                <a:spcPts val="0"/>
              </a:spcAft>
              <a:defRPr/>
            </a:pPr>
            <a:endParaRPr lang="en-US" sz="1400" b="1" dirty="0">
              <a:latin typeface="+mn-lt"/>
            </a:endParaRPr>
          </a:p>
          <a:p>
            <a:pPr fontAlgn="auto">
              <a:spcBef>
                <a:spcPts val="0"/>
              </a:spcBef>
              <a:spcAft>
                <a:spcPts val="0"/>
              </a:spcAft>
              <a:defRPr/>
            </a:pPr>
            <a:endParaRPr lang="en-US" sz="1400" b="1" dirty="0">
              <a:latin typeface="+mn-lt"/>
            </a:endParaRPr>
          </a:p>
          <a:p>
            <a:pPr fontAlgn="auto">
              <a:spcBef>
                <a:spcPts val="0"/>
              </a:spcBef>
              <a:spcAft>
                <a:spcPts val="0"/>
              </a:spcAft>
              <a:defRPr/>
            </a:pPr>
            <a:r>
              <a:rPr lang="en-US" sz="1400" b="1" dirty="0">
                <a:latin typeface="+mn-lt"/>
              </a:rPr>
              <a:t>Oversight of records and checklists</a:t>
            </a:r>
          </a:p>
          <a:p>
            <a:pPr fontAlgn="auto">
              <a:spcBef>
                <a:spcPts val="0"/>
              </a:spcBef>
              <a:spcAft>
                <a:spcPts val="0"/>
              </a:spcAft>
              <a:defRPr/>
            </a:pPr>
            <a:r>
              <a:rPr lang="en-US" sz="1400" b="1" dirty="0">
                <a:latin typeface="+mn-lt"/>
              </a:rPr>
              <a:t>Budgetary Status</a:t>
            </a:r>
          </a:p>
          <a:p>
            <a:pPr fontAlgn="auto">
              <a:spcBef>
                <a:spcPts val="0"/>
              </a:spcBef>
              <a:spcAft>
                <a:spcPts val="0"/>
              </a:spcAft>
              <a:defRPr/>
            </a:pPr>
            <a:r>
              <a:rPr lang="en-US" sz="1400" b="1" dirty="0">
                <a:latin typeface="+mn-lt"/>
              </a:rPr>
              <a:t>OSHA </a:t>
            </a:r>
            <a:r>
              <a:rPr lang="en-US" sz="1400" b="1" dirty="0" err="1">
                <a:latin typeface="+mn-lt"/>
              </a:rPr>
              <a:t>Recordables</a:t>
            </a:r>
            <a:r>
              <a:rPr lang="en-US" sz="1400" b="1" dirty="0">
                <a:latin typeface="+mn-lt"/>
              </a:rPr>
              <a:t> </a:t>
            </a:r>
          </a:p>
          <a:p>
            <a:pPr fontAlgn="auto">
              <a:spcBef>
                <a:spcPts val="0"/>
              </a:spcBef>
              <a:spcAft>
                <a:spcPts val="0"/>
              </a:spcAft>
              <a:defRPr/>
            </a:pPr>
            <a:r>
              <a:rPr lang="en-US" sz="1400" b="1" dirty="0">
                <a:latin typeface="+mn-lt"/>
              </a:rPr>
              <a:t>Debriefings </a:t>
            </a:r>
          </a:p>
          <a:p>
            <a:pPr fontAlgn="auto">
              <a:spcBef>
                <a:spcPts val="0"/>
              </a:spcBef>
              <a:spcAft>
                <a:spcPts val="0"/>
              </a:spcAft>
              <a:defRPr/>
            </a:pPr>
            <a:r>
              <a:rPr lang="en-US" sz="1400" b="1" dirty="0">
                <a:latin typeface="+mj-lt"/>
              </a:rPr>
              <a:t>Employee Feedback</a:t>
            </a:r>
          </a:p>
          <a:p>
            <a:pPr fontAlgn="auto">
              <a:spcBef>
                <a:spcPts val="0"/>
              </a:spcBef>
              <a:spcAft>
                <a:spcPts val="0"/>
              </a:spcAft>
              <a:defRPr/>
            </a:pPr>
            <a:endParaRPr lang="en-US" sz="1400" b="1" dirty="0">
              <a:latin typeface="+mn-lt"/>
            </a:endParaRPr>
          </a:p>
        </p:txBody>
      </p:sp>
      <p:sp>
        <p:nvSpPr>
          <p:cNvPr id="121" name="Down Arrow 120"/>
          <p:cNvSpPr/>
          <p:nvPr/>
        </p:nvSpPr>
        <p:spPr>
          <a:xfrm rot="10800000">
            <a:off x="8839200" y="16764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30" name="Down Arrow 129"/>
          <p:cNvSpPr/>
          <p:nvPr/>
        </p:nvSpPr>
        <p:spPr>
          <a:xfrm rot="16200000">
            <a:off x="8267700" y="621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33" name="Down Arrow 132"/>
          <p:cNvSpPr/>
          <p:nvPr/>
        </p:nvSpPr>
        <p:spPr>
          <a:xfrm rot="11893586">
            <a:off x="8812213" y="5849938"/>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38" name="Down Arrow 137"/>
          <p:cNvSpPr/>
          <p:nvPr/>
        </p:nvSpPr>
        <p:spPr>
          <a:xfrm rot="1830103">
            <a:off x="8054975" y="403225"/>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76" name="Down Arrow 75"/>
          <p:cNvSpPr/>
          <p:nvPr/>
        </p:nvSpPr>
        <p:spPr>
          <a:xfrm rot="10800000">
            <a:off x="8839200" y="55626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78" name="Down Arrow 77"/>
          <p:cNvSpPr/>
          <p:nvPr/>
        </p:nvSpPr>
        <p:spPr>
          <a:xfrm rot="5400000">
            <a:off x="6667500" y="266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79" name="Down Arrow 78"/>
          <p:cNvSpPr/>
          <p:nvPr/>
        </p:nvSpPr>
        <p:spPr>
          <a:xfrm rot="5400000">
            <a:off x="6362700" y="288925"/>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80" name="Down Arrow 79"/>
          <p:cNvSpPr/>
          <p:nvPr/>
        </p:nvSpPr>
        <p:spPr>
          <a:xfrm rot="5400000">
            <a:off x="6057900" y="288925"/>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81" name="Down Arrow 80"/>
          <p:cNvSpPr/>
          <p:nvPr/>
        </p:nvSpPr>
        <p:spPr>
          <a:xfrm rot="5400000">
            <a:off x="5753100" y="288925"/>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82" name="Down Arrow 81"/>
          <p:cNvSpPr/>
          <p:nvPr/>
        </p:nvSpPr>
        <p:spPr>
          <a:xfrm rot="5400000">
            <a:off x="5448300" y="288925"/>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84" name="Down Arrow 83"/>
          <p:cNvSpPr/>
          <p:nvPr/>
        </p:nvSpPr>
        <p:spPr>
          <a:xfrm rot="7258932">
            <a:off x="7559675" y="447675"/>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85" name="Down Arrow 84"/>
          <p:cNvSpPr/>
          <p:nvPr/>
        </p:nvSpPr>
        <p:spPr>
          <a:xfrm rot="6313312">
            <a:off x="7261225" y="315913"/>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86" name="Down Arrow 85"/>
          <p:cNvSpPr/>
          <p:nvPr/>
        </p:nvSpPr>
        <p:spPr>
          <a:xfrm rot="10800000">
            <a:off x="7696200" y="6858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89" name="Down Arrow 88"/>
          <p:cNvSpPr/>
          <p:nvPr/>
        </p:nvSpPr>
        <p:spPr>
          <a:xfrm rot="5400000">
            <a:off x="5143500" y="288925"/>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90" name="Down Arrow 89"/>
          <p:cNvSpPr/>
          <p:nvPr/>
        </p:nvSpPr>
        <p:spPr>
          <a:xfrm rot="16200000">
            <a:off x="5219700" y="1409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91" name="Down Arrow 90"/>
          <p:cNvSpPr/>
          <p:nvPr/>
        </p:nvSpPr>
        <p:spPr>
          <a:xfrm rot="16200000">
            <a:off x="5524500" y="1409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92" name="Down Arrow 91"/>
          <p:cNvSpPr/>
          <p:nvPr/>
        </p:nvSpPr>
        <p:spPr>
          <a:xfrm rot="16200000">
            <a:off x="5829300" y="1409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93" name="Down Arrow 92"/>
          <p:cNvSpPr/>
          <p:nvPr/>
        </p:nvSpPr>
        <p:spPr>
          <a:xfrm rot="16200000">
            <a:off x="6134100" y="1409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02" name="Down Arrow 101"/>
          <p:cNvSpPr/>
          <p:nvPr/>
        </p:nvSpPr>
        <p:spPr>
          <a:xfrm rot="16200000">
            <a:off x="6438900" y="1409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05" name="Down Arrow 104"/>
          <p:cNvSpPr/>
          <p:nvPr/>
        </p:nvSpPr>
        <p:spPr>
          <a:xfrm rot="16200000">
            <a:off x="6743700" y="1409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12" name="Down Arrow 111"/>
          <p:cNvSpPr/>
          <p:nvPr/>
        </p:nvSpPr>
        <p:spPr>
          <a:xfrm rot="16200000">
            <a:off x="7048500" y="1409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14" name="Down Arrow 113"/>
          <p:cNvSpPr/>
          <p:nvPr/>
        </p:nvSpPr>
        <p:spPr>
          <a:xfrm>
            <a:off x="8001000" y="20574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24" name="Down Arrow 123"/>
          <p:cNvSpPr/>
          <p:nvPr/>
        </p:nvSpPr>
        <p:spPr>
          <a:xfrm rot="16200000">
            <a:off x="7353300" y="1409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36" name="Down Arrow 135"/>
          <p:cNvSpPr/>
          <p:nvPr/>
        </p:nvSpPr>
        <p:spPr>
          <a:xfrm rot="5400000">
            <a:off x="6667500" y="240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37" name="Down Arrow 136"/>
          <p:cNvSpPr/>
          <p:nvPr/>
        </p:nvSpPr>
        <p:spPr>
          <a:xfrm rot="5400000">
            <a:off x="6362700" y="240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39" name="Down Arrow 138"/>
          <p:cNvSpPr/>
          <p:nvPr/>
        </p:nvSpPr>
        <p:spPr>
          <a:xfrm rot="5400000">
            <a:off x="6057900" y="240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40" name="Down Arrow 139"/>
          <p:cNvSpPr/>
          <p:nvPr/>
        </p:nvSpPr>
        <p:spPr>
          <a:xfrm rot="5400000">
            <a:off x="5753100" y="240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41" name="Down Arrow 140"/>
          <p:cNvSpPr/>
          <p:nvPr/>
        </p:nvSpPr>
        <p:spPr>
          <a:xfrm rot="5400000">
            <a:off x="5448300" y="240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42" name="Down Arrow 141"/>
          <p:cNvSpPr/>
          <p:nvPr/>
        </p:nvSpPr>
        <p:spPr>
          <a:xfrm rot="5400000">
            <a:off x="5143500" y="240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43" name="Down Arrow 142"/>
          <p:cNvSpPr/>
          <p:nvPr/>
        </p:nvSpPr>
        <p:spPr>
          <a:xfrm rot="5400000">
            <a:off x="7277100" y="240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44" name="Down Arrow 143"/>
          <p:cNvSpPr/>
          <p:nvPr/>
        </p:nvSpPr>
        <p:spPr>
          <a:xfrm rot="5400000">
            <a:off x="6972300" y="240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45" name="Down Arrow 144"/>
          <p:cNvSpPr/>
          <p:nvPr/>
        </p:nvSpPr>
        <p:spPr>
          <a:xfrm rot="18822897">
            <a:off x="7789863" y="306705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46" name="Down Arrow 145"/>
          <p:cNvSpPr/>
          <p:nvPr/>
        </p:nvSpPr>
        <p:spPr>
          <a:xfrm rot="20304316">
            <a:off x="7953375" y="3332163"/>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47" name="Down Arrow 146"/>
          <p:cNvSpPr/>
          <p:nvPr/>
        </p:nvSpPr>
        <p:spPr>
          <a:xfrm rot="16200000">
            <a:off x="5143500" y="28575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48" name="Down Arrow 147"/>
          <p:cNvSpPr/>
          <p:nvPr/>
        </p:nvSpPr>
        <p:spPr>
          <a:xfrm rot="16200000">
            <a:off x="5448300" y="28575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52" name="Down Arrow 151"/>
          <p:cNvSpPr/>
          <p:nvPr/>
        </p:nvSpPr>
        <p:spPr>
          <a:xfrm rot="16200000">
            <a:off x="6819900" y="28575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53" name="Down Arrow 152"/>
          <p:cNvSpPr/>
          <p:nvPr/>
        </p:nvSpPr>
        <p:spPr>
          <a:xfrm rot="16200000">
            <a:off x="7124700" y="28575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54" name="Down Arrow 153"/>
          <p:cNvSpPr/>
          <p:nvPr/>
        </p:nvSpPr>
        <p:spPr>
          <a:xfrm>
            <a:off x="8001000" y="36576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55" name="Down Arrow 154"/>
          <p:cNvSpPr/>
          <p:nvPr/>
        </p:nvSpPr>
        <p:spPr>
          <a:xfrm rot="16966300">
            <a:off x="7489825" y="2909888"/>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56" name="Down Arrow 155"/>
          <p:cNvSpPr/>
          <p:nvPr/>
        </p:nvSpPr>
        <p:spPr>
          <a:xfrm rot="5400000">
            <a:off x="6667500" y="40005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57" name="Down Arrow 156"/>
          <p:cNvSpPr/>
          <p:nvPr/>
        </p:nvSpPr>
        <p:spPr>
          <a:xfrm rot="5400000">
            <a:off x="6362700" y="40005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58" name="Down Arrow 157"/>
          <p:cNvSpPr/>
          <p:nvPr/>
        </p:nvSpPr>
        <p:spPr>
          <a:xfrm rot="5400000">
            <a:off x="6057900" y="40005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59" name="Down Arrow 158"/>
          <p:cNvSpPr/>
          <p:nvPr/>
        </p:nvSpPr>
        <p:spPr>
          <a:xfrm rot="5400000">
            <a:off x="5753100" y="40005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60" name="Down Arrow 159"/>
          <p:cNvSpPr/>
          <p:nvPr/>
        </p:nvSpPr>
        <p:spPr>
          <a:xfrm rot="5400000">
            <a:off x="5448300" y="40005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61" name="Down Arrow 160"/>
          <p:cNvSpPr/>
          <p:nvPr/>
        </p:nvSpPr>
        <p:spPr>
          <a:xfrm rot="5400000">
            <a:off x="5143500" y="40005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62" name="Down Arrow 161"/>
          <p:cNvSpPr/>
          <p:nvPr/>
        </p:nvSpPr>
        <p:spPr>
          <a:xfrm rot="5400000">
            <a:off x="6972300" y="40005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63" name="Down Arrow 162"/>
          <p:cNvSpPr/>
          <p:nvPr/>
        </p:nvSpPr>
        <p:spPr>
          <a:xfrm rot="5400000">
            <a:off x="7277100" y="40005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66" name="Down Arrow 165"/>
          <p:cNvSpPr/>
          <p:nvPr/>
        </p:nvSpPr>
        <p:spPr>
          <a:xfrm rot="16200000">
            <a:off x="5143500" y="4457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67" name="Down Arrow 166"/>
          <p:cNvSpPr/>
          <p:nvPr/>
        </p:nvSpPr>
        <p:spPr>
          <a:xfrm rot="16200000">
            <a:off x="5448300" y="4457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71" name="Down Arrow 170"/>
          <p:cNvSpPr/>
          <p:nvPr/>
        </p:nvSpPr>
        <p:spPr>
          <a:xfrm rot="16200000">
            <a:off x="6819900" y="4457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72" name="Down Arrow 171"/>
          <p:cNvSpPr/>
          <p:nvPr/>
        </p:nvSpPr>
        <p:spPr>
          <a:xfrm rot="16200000">
            <a:off x="7124700" y="4457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74" name="Rectangle 173"/>
          <p:cNvSpPr/>
          <p:nvPr/>
        </p:nvSpPr>
        <p:spPr>
          <a:xfrm>
            <a:off x="5715000" y="2743200"/>
            <a:ext cx="990600" cy="1143000"/>
          </a:xfrm>
          <a:prstGeom prst="rect">
            <a:avLst/>
          </a:prstGeom>
          <a:solidFill>
            <a:srgbClr val="FFFFC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rPr>
              <a:t>Consultant</a:t>
            </a:r>
          </a:p>
          <a:p>
            <a:pPr algn="ctr" fontAlgn="auto">
              <a:spcBef>
                <a:spcPts val="0"/>
              </a:spcBef>
              <a:spcAft>
                <a:spcPts val="0"/>
              </a:spcAft>
              <a:defRPr/>
            </a:pPr>
            <a:r>
              <a:rPr lang="en-US" sz="1200" b="1" dirty="0">
                <a:solidFill>
                  <a:schemeClr val="tx1"/>
                </a:solidFill>
              </a:rPr>
              <a:t>&amp; </a:t>
            </a:r>
          </a:p>
          <a:p>
            <a:pPr algn="ctr" fontAlgn="auto">
              <a:spcBef>
                <a:spcPts val="0"/>
              </a:spcBef>
              <a:spcAft>
                <a:spcPts val="0"/>
              </a:spcAft>
              <a:defRPr/>
            </a:pPr>
            <a:r>
              <a:rPr lang="en-US" sz="1200" b="1" dirty="0">
                <a:solidFill>
                  <a:schemeClr val="tx1"/>
                </a:solidFill>
              </a:rPr>
              <a:t>Committee</a:t>
            </a:r>
          </a:p>
          <a:p>
            <a:pPr algn="ctr" fontAlgn="auto">
              <a:spcBef>
                <a:spcPts val="0"/>
              </a:spcBef>
              <a:spcAft>
                <a:spcPts val="0"/>
              </a:spcAft>
              <a:defRPr/>
            </a:pPr>
            <a:r>
              <a:rPr lang="en-US" sz="1200" b="1" dirty="0">
                <a:solidFill>
                  <a:schemeClr val="tx1"/>
                </a:solidFill>
              </a:rPr>
              <a:t>Review</a:t>
            </a:r>
          </a:p>
          <a:p>
            <a:pPr algn="ctr" fontAlgn="auto">
              <a:spcBef>
                <a:spcPts val="0"/>
              </a:spcBef>
              <a:spcAft>
                <a:spcPts val="0"/>
              </a:spcAft>
              <a:defRPr/>
            </a:pPr>
            <a:r>
              <a:rPr lang="en-US" sz="1200" b="1" dirty="0">
                <a:solidFill>
                  <a:schemeClr val="tx1"/>
                </a:solidFill>
              </a:rPr>
              <a:t>Trials</a:t>
            </a:r>
          </a:p>
          <a:p>
            <a:pPr algn="ctr" fontAlgn="auto">
              <a:spcBef>
                <a:spcPts val="0"/>
              </a:spcBef>
              <a:spcAft>
                <a:spcPts val="0"/>
              </a:spcAft>
              <a:defRPr/>
            </a:pPr>
            <a:r>
              <a:rPr lang="en-US" sz="1200" b="1" dirty="0">
                <a:solidFill>
                  <a:schemeClr val="tx1"/>
                </a:solidFill>
              </a:rPr>
              <a:t>Benchmark </a:t>
            </a:r>
          </a:p>
        </p:txBody>
      </p:sp>
      <p:sp>
        <p:nvSpPr>
          <p:cNvPr id="184" name="Down Arrow 183"/>
          <p:cNvSpPr/>
          <p:nvPr/>
        </p:nvSpPr>
        <p:spPr>
          <a:xfrm rot="5400000">
            <a:off x="6667500" y="5600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85" name="Down Arrow 184"/>
          <p:cNvSpPr/>
          <p:nvPr/>
        </p:nvSpPr>
        <p:spPr>
          <a:xfrm rot="5400000">
            <a:off x="6362700" y="5600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86" name="Down Arrow 185"/>
          <p:cNvSpPr/>
          <p:nvPr/>
        </p:nvSpPr>
        <p:spPr>
          <a:xfrm rot="5400000">
            <a:off x="6057900" y="5600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87" name="Down Arrow 186"/>
          <p:cNvSpPr/>
          <p:nvPr/>
        </p:nvSpPr>
        <p:spPr>
          <a:xfrm rot="5400000">
            <a:off x="5753100" y="5600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88" name="Down Arrow 187"/>
          <p:cNvSpPr/>
          <p:nvPr/>
        </p:nvSpPr>
        <p:spPr>
          <a:xfrm rot="5400000">
            <a:off x="5448300" y="5600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89" name="Down Arrow 188"/>
          <p:cNvSpPr/>
          <p:nvPr/>
        </p:nvSpPr>
        <p:spPr>
          <a:xfrm rot="5400000">
            <a:off x="5143500" y="5600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91" name="Down Arrow 190"/>
          <p:cNvSpPr/>
          <p:nvPr/>
        </p:nvSpPr>
        <p:spPr>
          <a:xfrm rot="5400000">
            <a:off x="6972300" y="5600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92" name="Down Arrow 191"/>
          <p:cNvSpPr/>
          <p:nvPr/>
        </p:nvSpPr>
        <p:spPr>
          <a:xfrm rot="5400000">
            <a:off x="7277100" y="5600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93" name="Down Arrow 192"/>
          <p:cNvSpPr/>
          <p:nvPr/>
        </p:nvSpPr>
        <p:spPr>
          <a:xfrm rot="16200000">
            <a:off x="5219700" y="621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94" name="Down Arrow 193"/>
          <p:cNvSpPr/>
          <p:nvPr/>
        </p:nvSpPr>
        <p:spPr>
          <a:xfrm rot="16200000">
            <a:off x="5524500" y="621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95" name="Down Arrow 194"/>
          <p:cNvSpPr/>
          <p:nvPr/>
        </p:nvSpPr>
        <p:spPr>
          <a:xfrm rot="16200000">
            <a:off x="5829300" y="621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96" name="Down Arrow 195"/>
          <p:cNvSpPr/>
          <p:nvPr/>
        </p:nvSpPr>
        <p:spPr>
          <a:xfrm rot="16200000">
            <a:off x="6134100" y="621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97" name="Down Arrow 196"/>
          <p:cNvSpPr/>
          <p:nvPr/>
        </p:nvSpPr>
        <p:spPr>
          <a:xfrm rot="16200000">
            <a:off x="6438900" y="621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98" name="Down Arrow 197"/>
          <p:cNvSpPr/>
          <p:nvPr/>
        </p:nvSpPr>
        <p:spPr>
          <a:xfrm rot="16200000">
            <a:off x="6743700" y="621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99" name="Down Arrow 198"/>
          <p:cNvSpPr/>
          <p:nvPr/>
        </p:nvSpPr>
        <p:spPr>
          <a:xfrm rot="16200000">
            <a:off x="7048500" y="621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200" name="Down Arrow 199"/>
          <p:cNvSpPr/>
          <p:nvPr/>
        </p:nvSpPr>
        <p:spPr>
          <a:xfrm rot="16200000">
            <a:off x="7353300" y="621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202" name="Down Arrow 201"/>
          <p:cNvSpPr/>
          <p:nvPr/>
        </p:nvSpPr>
        <p:spPr>
          <a:xfrm rot="16200000">
            <a:off x="7658100" y="621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203" name="Down Arrow 202"/>
          <p:cNvSpPr/>
          <p:nvPr/>
        </p:nvSpPr>
        <p:spPr>
          <a:xfrm rot="16200000">
            <a:off x="7962900" y="621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22" name="Down Arrow 121"/>
          <p:cNvSpPr/>
          <p:nvPr/>
        </p:nvSpPr>
        <p:spPr>
          <a:xfrm>
            <a:off x="8001000" y="48768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23" name="Down Arrow 122"/>
          <p:cNvSpPr/>
          <p:nvPr/>
        </p:nvSpPr>
        <p:spPr>
          <a:xfrm>
            <a:off x="8001000" y="51816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19" name="TextBox 118"/>
          <p:cNvSpPr txBox="1"/>
          <p:nvPr/>
        </p:nvSpPr>
        <p:spPr>
          <a:xfrm>
            <a:off x="5181600" y="6477000"/>
            <a:ext cx="4114800" cy="369888"/>
          </a:xfrm>
          <a:prstGeom prst="rect">
            <a:avLst/>
          </a:prstGeom>
          <a:noFill/>
        </p:spPr>
        <p:txBody>
          <a:bodyPr>
            <a:spAutoFit/>
          </a:bodyPr>
          <a:lstStyle/>
          <a:p>
            <a:pPr fontAlgn="auto">
              <a:spcBef>
                <a:spcPts val="0"/>
              </a:spcBef>
              <a:spcAft>
                <a:spcPts val="0"/>
              </a:spcAft>
              <a:defRPr/>
            </a:pPr>
            <a:r>
              <a:rPr lang="en-US" b="1" dirty="0">
                <a:latin typeface="+mn-lt"/>
              </a:rPr>
              <a:t>General Safety and Health System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300"/>
                                  </p:stCondLst>
                                  <p:childTnLst>
                                    <p:set>
                                      <p:cBhvr>
                                        <p:cTn id="13" dur="1" fill="hold">
                                          <p:stCondLst>
                                            <p:cond delay="0"/>
                                          </p:stCondLst>
                                        </p:cTn>
                                        <p:tgtEl>
                                          <p:spTgt spid="84"/>
                                        </p:tgtEl>
                                        <p:attrNameLst>
                                          <p:attrName>style.visibility</p:attrName>
                                        </p:attrNameLst>
                                      </p:cBhvr>
                                      <p:to>
                                        <p:strVal val="visible"/>
                                      </p:to>
                                    </p:set>
                                  </p:childTnLst>
                                </p:cTn>
                              </p:par>
                            </p:childTnLst>
                          </p:cTn>
                        </p:par>
                        <p:par>
                          <p:cTn id="14" fill="hold" nodeType="afterGroup">
                            <p:stCondLst>
                              <p:cond delay="300"/>
                            </p:stCondLst>
                            <p:childTnLst>
                              <p:par>
                                <p:cTn id="15" presetID="1" presetClass="entr" presetSubtype="0" fill="hold" grpId="0" nodeType="afterEffect">
                                  <p:stCondLst>
                                    <p:cond delay="300"/>
                                  </p:stCondLst>
                                  <p:childTnLst>
                                    <p:set>
                                      <p:cBhvr>
                                        <p:cTn id="16" dur="1" fill="hold">
                                          <p:stCondLst>
                                            <p:cond delay="0"/>
                                          </p:stCondLst>
                                        </p:cTn>
                                        <p:tgtEl>
                                          <p:spTgt spid="85"/>
                                        </p:tgtEl>
                                        <p:attrNameLst>
                                          <p:attrName>style.visibility</p:attrName>
                                        </p:attrNameLst>
                                      </p:cBhvr>
                                      <p:to>
                                        <p:strVal val="visible"/>
                                      </p:to>
                                    </p:set>
                                  </p:childTnLst>
                                </p:cTn>
                              </p:par>
                            </p:childTnLst>
                          </p:cTn>
                        </p:par>
                        <p:par>
                          <p:cTn id="17" fill="hold" nodeType="afterGroup">
                            <p:stCondLst>
                              <p:cond delay="600"/>
                            </p:stCondLst>
                            <p:childTnLst>
                              <p:par>
                                <p:cTn id="18" presetID="1" presetClass="entr" presetSubtype="0" fill="hold" grpId="0" nodeType="afterEffect">
                                  <p:stCondLst>
                                    <p:cond delay="300"/>
                                  </p:stCondLst>
                                  <p:childTnLst>
                                    <p:set>
                                      <p:cBhvr>
                                        <p:cTn id="19" dur="1" fill="hold">
                                          <p:stCondLst>
                                            <p:cond delay="0"/>
                                          </p:stCondLst>
                                        </p:cTn>
                                        <p:tgtEl>
                                          <p:spTgt spid="95"/>
                                        </p:tgtEl>
                                        <p:attrNameLst>
                                          <p:attrName>style.visibility</p:attrName>
                                        </p:attrNameLst>
                                      </p:cBhvr>
                                      <p:to>
                                        <p:strVal val="visible"/>
                                      </p:to>
                                    </p:set>
                                  </p:childTnLst>
                                </p:cTn>
                              </p:par>
                            </p:childTnLst>
                          </p:cTn>
                        </p:par>
                        <p:par>
                          <p:cTn id="20" fill="hold" nodeType="afterGroup">
                            <p:stCondLst>
                              <p:cond delay="900"/>
                            </p:stCondLst>
                            <p:childTnLst>
                              <p:par>
                                <p:cTn id="21" presetID="1" presetClass="entr" presetSubtype="0" fill="hold" grpId="0" nodeType="afterEffect">
                                  <p:stCondLst>
                                    <p:cond delay="300"/>
                                  </p:stCondLst>
                                  <p:childTnLst>
                                    <p:set>
                                      <p:cBhvr>
                                        <p:cTn id="22" dur="1" fill="hold">
                                          <p:stCondLst>
                                            <p:cond delay="0"/>
                                          </p:stCondLst>
                                        </p:cTn>
                                        <p:tgtEl>
                                          <p:spTgt spid="78"/>
                                        </p:tgtEl>
                                        <p:attrNameLst>
                                          <p:attrName>style.visibility</p:attrName>
                                        </p:attrNameLst>
                                      </p:cBhvr>
                                      <p:to>
                                        <p:strVal val="visible"/>
                                      </p:to>
                                    </p:set>
                                  </p:childTnLst>
                                </p:cTn>
                              </p:par>
                            </p:childTnLst>
                          </p:cTn>
                        </p:par>
                        <p:par>
                          <p:cTn id="23" fill="hold" nodeType="afterGroup">
                            <p:stCondLst>
                              <p:cond delay="1200"/>
                            </p:stCondLst>
                            <p:childTnLst>
                              <p:par>
                                <p:cTn id="24" presetID="1" presetClass="entr" presetSubtype="0" fill="hold" grpId="0" nodeType="afterEffect">
                                  <p:stCondLst>
                                    <p:cond delay="300"/>
                                  </p:stCondLst>
                                  <p:childTnLst>
                                    <p:set>
                                      <p:cBhvr>
                                        <p:cTn id="25" dur="1" fill="hold">
                                          <p:stCondLst>
                                            <p:cond delay="0"/>
                                          </p:stCondLst>
                                        </p:cTn>
                                        <p:tgtEl>
                                          <p:spTgt spid="79"/>
                                        </p:tgtEl>
                                        <p:attrNameLst>
                                          <p:attrName>style.visibility</p:attrName>
                                        </p:attrNameLst>
                                      </p:cBhvr>
                                      <p:to>
                                        <p:strVal val="visible"/>
                                      </p:to>
                                    </p:set>
                                  </p:childTnLst>
                                </p:cTn>
                              </p:par>
                            </p:childTnLst>
                          </p:cTn>
                        </p:par>
                        <p:par>
                          <p:cTn id="26" fill="hold" nodeType="afterGroup">
                            <p:stCondLst>
                              <p:cond delay="1500"/>
                            </p:stCondLst>
                            <p:childTnLst>
                              <p:par>
                                <p:cTn id="27" presetID="1" presetClass="entr" presetSubtype="0" fill="hold" grpId="0" nodeType="afterEffect">
                                  <p:stCondLst>
                                    <p:cond delay="300"/>
                                  </p:stCondLst>
                                  <p:childTnLst>
                                    <p:set>
                                      <p:cBhvr>
                                        <p:cTn id="28" dur="1" fill="hold">
                                          <p:stCondLst>
                                            <p:cond delay="0"/>
                                          </p:stCondLst>
                                        </p:cTn>
                                        <p:tgtEl>
                                          <p:spTgt spid="80"/>
                                        </p:tgtEl>
                                        <p:attrNameLst>
                                          <p:attrName>style.visibility</p:attrName>
                                        </p:attrNameLst>
                                      </p:cBhvr>
                                      <p:to>
                                        <p:strVal val="visible"/>
                                      </p:to>
                                    </p:set>
                                  </p:childTnLst>
                                </p:cTn>
                              </p:par>
                            </p:childTnLst>
                          </p:cTn>
                        </p:par>
                        <p:par>
                          <p:cTn id="29" fill="hold" nodeType="afterGroup">
                            <p:stCondLst>
                              <p:cond delay="1800"/>
                            </p:stCondLst>
                            <p:childTnLst>
                              <p:par>
                                <p:cTn id="30" presetID="1" presetClass="entr" presetSubtype="0" fill="hold" grpId="0" nodeType="afterEffect">
                                  <p:stCondLst>
                                    <p:cond delay="300"/>
                                  </p:stCondLst>
                                  <p:childTnLst>
                                    <p:set>
                                      <p:cBhvr>
                                        <p:cTn id="31" dur="1" fill="hold">
                                          <p:stCondLst>
                                            <p:cond delay="0"/>
                                          </p:stCondLst>
                                        </p:cTn>
                                        <p:tgtEl>
                                          <p:spTgt spid="81"/>
                                        </p:tgtEl>
                                        <p:attrNameLst>
                                          <p:attrName>style.visibility</p:attrName>
                                        </p:attrNameLst>
                                      </p:cBhvr>
                                      <p:to>
                                        <p:strVal val="visible"/>
                                      </p:to>
                                    </p:set>
                                  </p:childTnLst>
                                </p:cTn>
                              </p:par>
                            </p:childTnLst>
                          </p:cTn>
                        </p:par>
                        <p:par>
                          <p:cTn id="32" fill="hold" nodeType="afterGroup">
                            <p:stCondLst>
                              <p:cond delay="2100"/>
                            </p:stCondLst>
                            <p:childTnLst>
                              <p:par>
                                <p:cTn id="33" presetID="1" presetClass="entr" presetSubtype="0" fill="hold" grpId="0" nodeType="afterEffect">
                                  <p:stCondLst>
                                    <p:cond delay="300"/>
                                  </p:stCondLst>
                                  <p:childTnLst>
                                    <p:set>
                                      <p:cBhvr>
                                        <p:cTn id="34" dur="1" fill="hold">
                                          <p:stCondLst>
                                            <p:cond delay="0"/>
                                          </p:stCondLst>
                                        </p:cTn>
                                        <p:tgtEl>
                                          <p:spTgt spid="82"/>
                                        </p:tgtEl>
                                        <p:attrNameLst>
                                          <p:attrName>style.visibility</p:attrName>
                                        </p:attrNameLst>
                                      </p:cBhvr>
                                      <p:to>
                                        <p:strVal val="visible"/>
                                      </p:to>
                                    </p:set>
                                  </p:childTnLst>
                                </p:cTn>
                              </p:par>
                            </p:childTnLst>
                          </p:cTn>
                        </p:par>
                        <p:par>
                          <p:cTn id="35" fill="hold" nodeType="afterGroup">
                            <p:stCondLst>
                              <p:cond delay="2400"/>
                            </p:stCondLst>
                            <p:childTnLst>
                              <p:par>
                                <p:cTn id="36" presetID="1" presetClass="entr" presetSubtype="0" fill="hold" grpId="0" nodeType="afterEffect">
                                  <p:stCondLst>
                                    <p:cond delay="300"/>
                                  </p:stCondLst>
                                  <p:childTnLst>
                                    <p:set>
                                      <p:cBhvr>
                                        <p:cTn id="37" dur="1" fill="hold">
                                          <p:stCondLst>
                                            <p:cond delay="0"/>
                                          </p:stCondLst>
                                        </p:cTn>
                                        <p:tgtEl>
                                          <p:spTgt spid="89"/>
                                        </p:tgtEl>
                                        <p:attrNameLst>
                                          <p:attrName>style.visibility</p:attrName>
                                        </p:attrNameLst>
                                      </p:cBhvr>
                                      <p:to>
                                        <p:strVal val="visible"/>
                                      </p:to>
                                    </p:set>
                                  </p:childTnLst>
                                </p:cTn>
                              </p:par>
                            </p:childTnLst>
                          </p:cTn>
                        </p:par>
                        <p:par>
                          <p:cTn id="38" fill="hold" nodeType="afterGroup">
                            <p:stCondLst>
                              <p:cond delay="2700"/>
                            </p:stCondLst>
                            <p:childTnLst>
                              <p:par>
                                <p:cTn id="39" presetID="1" presetClass="entr" presetSubtype="0" fill="hold" grpId="0" nodeType="afterEffect">
                                  <p:stCondLst>
                                    <p:cond delay="300"/>
                                  </p:stCondLst>
                                  <p:childTnLst>
                                    <p:set>
                                      <p:cBhvr>
                                        <p:cTn id="40" dur="1" fill="hold">
                                          <p:stCondLst>
                                            <p:cond delay="0"/>
                                          </p:stCondLst>
                                        </p:cTn>
                                        <p:tgtEl>
                                          <p:spTgt spid="65"/>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0"/>
                                        </p:tgtEl>
                                        <p:attrNameLst>
                                          <p:attrName>style.visibility</p:attrName>
                                        </p:attrNameLst>
                                      </p:cBhvr>
                                      <p:to>
                                        <p:strVal val="visible"/>
                                      </p:to>
                                    </p:set>
                                  </p:childTnLst>
                                </p:cTn>
                              </p:par>
                            </p:childTnLst>
                          </p:cTn>
                        </p:par>
                        <p:par>
                          <p:cTn id="45" fill="hold" nodeType="afterGroup">
                            <p:stCondLst>
                              <p:cond delay="0"/>
                            </p:stCondLst>
                            <p:childTnLst>
                              <p:par>
                                <p:cTn id="46" presetID="1" presetClass="entr" presetSubtype="0" fill="hold" grpId="0" nodeType="afterEffect">
                                  <p:stCondLst>
                                    <p:cond delay="300"/>
                                  </p:stCondLst>
                                  <p:childTnLst>
                                    <p:set>
                                      <p:cBhvr>
                                        <p:cTn id="47" dur="1" fill="hold">
                                          <p:stCondLst>
                                            <p:cond delay="0"/>
                                          </p:stCondLst>
                                        </p:cTn>
                                        <p:tgtEl>
                                          <p:spTgt spid="91"/>
                                        </p:tgtEl>
                                        <p:attrNameLst>
                                          <p:attrName>style.visibility</p:attrName>
                                        </p:attrNameLst>
                                      </p:cBhvr>
                                      <p:to>
                                        <p:strVal val="visible"/>
                                      </p:to>
                                    </p:set>
                                  </p:childTnLst>
                                </p:cTn>
                              </p:par>
                            </p:childTnLst>
                          </p:cTn>
                        </p:par>
                        <p:par>
                          <p:cTn id="48" fill="hold" nodeType="afterGroup">
                            <p:stCondLst>
                              <p:cond delay="300"/>
                            </p:stCondLst>
                            <p:childTnLst>
                              <p:par>
                                <p:cTn id="49" presetID="1" presetClass="entr" presetSubtype="0" fill="hold" grpId="1" nodeType="afterEffect">
                                  <p:stCondLst>
                                    <p:cond delay="300"/>
                                  </p:stCondLst>
                                  <p:childTnLst>
                                    <p:set>
                                      <p:cBhvr>
                                        <p:cTn id="50" dur="1" fill="hold">
                                          <p:stCondLst>
                                            <p:cond delay="0"/>
                                          </p:stCondLst>
                                        </p:cTn>
                                        <p:tgtEl>
                                          <p:spTgt spid="91"/>
                                        </p:tgtEl>
                                        <p:attrNameLst>
                                          <p:attrName>style.visibility</p:attrName>
                                        </p:attrNameLst>
                                      </p:cBhvr>
                                      <p:to>
                                        <p:strVal val="visible"/>
                                      </p:to>
                                    </p:set>
                                  </p:childTnLst>
                                </p:cTn>
                              </p:par>
                            </p:childTnLst>
                          </p:cTn>
                        </p:par>
                        <p:par>
                          <p:cTn id="51" fill="hold" nodeType="afterGroup">
                            <p:stCondLst>
                              <p:cond delay="600"/>
                            </p:stCondLst>
                            <p:childTnLst>
                              <p:par>
                                <p:cTn id="52" presetID="1" presetClass="entr" presetSubtype="0" fill="hold" grpId="0" nodeType="afterEffect">
                                  <p:stCondLst>
                                    <p:cond delay="300"/>
                                  </p:stCondLst>
                                  <p:childTnLst>
                                    <p:set>
                                      <p:cBhvr>
                                        <p:cTn id="53" dur="1" fill="hold">
                                          <p:stCondLst>
                                            <p:cond delay="0"/>
                                          </p:stCondLst>
                                        </p:cTn>
                                        <p:tgtEl>
                                          <p:spTgt spid="92"/>
                                        </p:tgtEl>
                                        <p:attrNameLst>
                                          <p:attrName>style.visibility</p:attrName>
                                        </p:attrNameLst>
                                      </p:cBhvr>
                                      <p:to>
                                        <p:strVal val="visible"/>
                                      </p:to>
                                    </p:set>
                                  </p:childTnLst>
                                </p:cTn>
                              </p:par>
                            </p:childTnLst>
                          </p:cTn>
                        </p:par>
                        <p:par>
                          <p:cTn id="54" fill="hold" nodeType="afterGroup">
                            <p:stCondLst>
                              <p:cond delay="900"/>
                            </p:stCondLst>
                            <p:childTnLst>
                              <p:par>
                                <p:cTn id="55" presetID="1" presetClass="entr" presetSubtype="0" fill="hold" grpId="0" nodeType="afterEffect">
                                  <p:stCondLst>
                                    <p:cond delay="300"/>
                                  </p:stCondLst>
                                  <p:childTnLst>
                                    <p:set>
                                      <p:cBhvr>
                                        <p:cTn id="56" dur="1" fill="hold">
                                          <p:stCondLst>
                                            <p:cond delay="0"/>
                                          </p:stCondLst>
                                        </p:cTn>
                                        <p:tgtEl>
                                          <p:spTgt spid="93"/>
                                        </p:tgtEl>
                                        <p:attrNameLst>
                                          <p:attrName>style.visibility</p:attrName>
                                        </p:attrNameLst>
                                      </p:cBhvr>
                                      <p:to>
                                        <p:strVal val="visible"/>
                                      </p:to>
                                    </p:set>
                                  </p:childTnLst>
                                </p:cTn>
                              </p:par>
                            </p:childTnLst>
                          </p:cTn>
                        </p:par>
                        <p:par>
                          <p:cTn id="57" fill="hold" nodeType="afterGroup">
                            <p:stCondLst>
                              <p:cond delay="1200"/>
                            </p:stCondLst>
                            <p:childTnLst>
                              <p:par>
                                <p:cTn id="58" presetID="1" presetClass="entr" presetSubtype="0" fill="hold" grpId="0" nodeType="afterEffect">
                                  <p:stCondLst>
                                    <p:cond delay="300"/>
                                  </p:stCondLst>
                                  <p:childTnLst>
                                    <p:set>
                                      <p:cBhvr>
                                        <p:cTn id="59" dur="1" fill="hold">
                                          <p:stCondLst>
                                            <p:cond delay="0"/>
                                          </p:stCondLst>
                                        </p:cTn>
                                        <p:tgtEl>
                                          <p:spTgt spid="102"/>
                                        </p:tgtEl>
                                        <p:attrNameLst>
                                          <p:attrName>style.visibility</p:attrName>
                                        </p:attrNameLst>
                                      </p:cBhvr>
                                      <p:to>
                                        <p:strVal val="visible"/>
                                      </p:to>
                                    </p:set>
                                  </p:childTnLst>
                                </p:cTn>
                              </p:par>
                            </p:childTnLst>
                          </p:cTn>
                        </p:par>
                        <p:par>
                          <p:cTn id="60" fill="hold" nodeType="afterGroup">
                            <p:stCondLst>
                              <p:cond delay="1500"/>
                            </p:stCondLst>
                            <p:childTnLst>
                              <p:par>
                                <p:cTn id="61" presetID="1" presetClass="entr" presetSubtype="0" fill="hold" grpId="0" nodeType="afterEffect">
                                  <p:stCondLst>
                                    <p:cond delay="300"/>
                                  </p:stCondLst>
                                  <p:childTnLst>
                                    <p:set>
                                      <p:cBhvr>
                                        <p:cTn id="62" dur="1" fill="hold">
                                          <p:stCondLst>
                                            <p:cond delay="0"/>
                                          </p:stCondLst>
                                        </p:cTn>
                                        <p:tgtEl>
                                          <p:spTgt spid="105"/>
                                        </p:tgtEl>
                                        <p:attrNameLst>
                                          <p:attrName>style.visibility</p:attrName>
                                        </p:attrNameLst>
                                      </p:cBhvr>
                                      <p:to>
                                        <p:strVal val="visible"/>
                                      </p:to>
                                    </p:set>
                                  </p:childTnLst>
                                </p:cTn>
                              </p:par>
                            </p:childTnLst>
                          </p:cTn>
                        </p:par>
                        <p:par>
                          <p:cTn id="63" fill="hold" nodeType="afterGroup">
                            <p:stCondLst>
                              <p:cond delay="1800"/>
                            </p:stCondLst>
                            <p:childTnLst>
                              <p:par>
                                <p:cTn id="64" presetID="1" presetClass="entr" presetSubtype="0" fill="hold" grpId="0" nodeType="afterEffect">
                                  <p:stCondLst>
                                    <p:cond delay="300"/>
                                  </p:stCondLst>
                                  <p:childTnLst>
                                    <p:set>
                                      <p:cBhvr>
                                        <p:cTn id="65" dur="1" fill="hold">
                                          <p:stCondLst>
                                            <p:cond delay="0"/>
                                          </p:stCondLst>
                                        </p:cTn>
                                        <p:tgtEl>
                                          <p:spTgt spid="112"/>
                                        </p:tgtEl>
                                        <p:attrNameLst>
                                          <p:attrName>style.visibility</p:attrName>
                                        </p:attrNameLst>
                                      </p:cBhvr>
                                      <p:to>
                                        <p:strVal val="visible"/>
                                      </p:to>
                                    </p:set>
                                  </p:childTnLst>
                                </p:cTn>
                              </p:par>
                            </p:childTnLst>
                          </p:cTn>
                        </p:par>
                        <p:par>
                          <p:cTn id="66" fill="hold" nodeType="afterGroup">
                            <p:stCondLst>
                              <p:cond delay="2100"/>
                            </p:stCondLst>
                            <p:childTnLst>
                              <p:par>
                                <p:cTn id="67" presetID="1" presetClass="entr" presetSubtype="0" fill="hold" grpId="0" nodeType="afterEffect">
                                  <p:stCondLst>
                                    <p:cond delay="300"/>
                                  </p:stCondLst>
                                  <p:childTnLst>
                                    <p:set>
                                      <p:cBhvr>
                                        <p:cTn id="68" dur="1" fill="hold">
                                          <p:stCondLst>
                                            <p:cond delay="0"/>
                                          </p:stCondLst>
                                        </p:cTn>
                                        <p:tgtEl>
                                          <p:spTgt spid="124"/>
                                        </p:tgtEl>
                                        <p:attrNameLst>
                                          <p:attrName>style.visibility</p:attrName>
                                        </p:attrNameLst>
                                      </p:cBhvr>
                                      <p:to>
                                        <p:strVal val="visible"/>
                                      </p:to>
                                    </p:set>
                                  </p:childTnLst>
                                </p:cTn>
                              </p:par>
                            </p:childTnLst>
                          </p:cTn>
                        </p:par>
                        <p:par>
                          <p:cTn id="69" fill="hold" nodeType="afterGroup">
                            <p:stCondLst>
                              <p:cond delay="2400"/>
                            </p:stCondLst>
                            <p:childTnLst>
                              <p:par>
                                <p:cTn id="70" presetID="1" presetClass="entr" presetSubtype="0" fill="hold" grpId="1" nodeType="afterEffect">
                                  <p:stCondLst>
                                    <p:cond delay="300"/>
                                  </p:stCondLst>
                                  <p:childTnLst>
                                    <p:set>
                                      <p:cBhvr>
                                        <p:cTn id="71" dur="1" fill="hold">
                                          <p:stCondLst>
                                            <p:cond delay="0"/>
                                          </p:stCondLst>
                                        </p:cTn>
                                        <p:tgtEl>
                                          <p:spTgt spid="124"/>
                                        </p:tgtEl>
                                        <p:attrNameLst>
                                          <p:attrName>style.visibility</p:attrName>
                                        </p:attrNameLst>
                                      </p:cBhvr>
                                      <p:to>
                                        <p:strVal val="visible"/>
                                      </p:to>
                                    </p:set>
                                  </p:childTnLst>
                                </p:cTn>
                              </p:par>
                            </p:childTnLst>
                          </p:cTn>
                        </p:par>
                        <p:par>
                          <p:cTn id="72" fill="hold" nodeType="afterGroup">
                            <p:stCondLst>
                              <p:cond delay="2700"/>
                            </p:stCondLst>
                            <p:childTnLst>
                              <p:par>
                                <p:cTn id="73" presetID="1" presetClass="entr" presetSubtype="0" fill="hold" grpId="2" nodeType="afterEffect">
                                  <p:stCondLst>
                                    <p:cond delay="300"/>
                                  </p:stCondLst>
                                  <p:childTnLst>
                                    <p:set>
                                      <p:cBhvr>
                                        <p:cTn id="74" dur="1" fill="hold">
                                          <p:stCondLst>
                                            <p:cond delay="0"/>
                                          </p:stCondLst>
                                        </p:cTn>
                                        <p:tgtEl>
                                          <p:spTgt spid="124"/>
                                        </p:tgtEl>
                                        <p:attrNameLst>
                                          <p:attrName>style.visibility</p:attrName>
                                        </p:attrNameLst>
                                      </p:cBhvr>
                                      <p:to>
                                        <p:strVal val="visible"/>
                                      </p:to>
                                    </p:set>
                                  </p:childTnLst>
                                </p:cTn>
                              </p:par>
                            </p:childTnLst>
                          </p:cTn>
                        </p:par>
                        <p:par>
                          <p:cTn id="75" fill="hold" nodeType="afterGroup">
                            <p:stCondLst>
                              <p:cond delay="3000"/>
                            </p:stCondLst>
                            <p:childTnLst>
                              <p:par>
                                <p:cTn id="76" presetID="1" presetClass="entr" presetSubtype="0" fill="hold" grpId="0" nodeType="afterEffect">
                                  <p:stCondLst>
                                    <p:cond delay="300"/>
                                  </p:stCondLst>
                                  <p:childTnLst>
                                    <p:set>
                                      <p:cBhvr>
                                        <p:cTn id="77" dur="1" fill="hold">
                                          <p:stCondLst>
                                            <p:cond delay="0"/>
                                          </p:stCondLst>
                                        </p:cTn>
                                        <p:tgtEl>
                                          <p:spTgt spid="110"/>
                                        </p:tgtEl>
                                        <p:attrNameLst>
                                          <p:attrName>style.visibility</p:attrName>
                                        </p:attrNameLst>
                                      </p:cBhvr>
                                      <p:to>
                                        <p:strVal val="visible"/>
                                      </p:to>
                                    </p:set>
                                  </p:childTnLst>
                                </p:cTn>
                              </p:par>
                            </p:childTnLst>
                          </p:cTn>
                        </p:par>
                        <p:par>
                          <p:cTn id="78" fill="hold" nodeType="afterGroup">
                            <p:stCondLst>
                              <p:cond delay="3300"/>
                            </p:stCondLst>
                            <p:childTnLst>
                              <p:par>
                                <p:cTn id="79" presetID="1" presetClass="entr" presetSubtype="0" fill="hold" grpId="0" nodeType="afterEffect">
                                  <p:stCondLst>
                                    <p:cond delay="300"/>
                                  </p:stCondLst>
                                  <p:childTnLst>
                                    <p:set>
                                      <p:cBhvr>
                                        <p:cTn id="80" dur="1" fill="hold">
                                          <p:stCondLst>
                                            <p:cond delay="0"/>
                                          </p:stCondLst>
                                        </p:cTn>
                                        <p:tgtEl>
                                          <p:spTgt spid="111"/>
                                        </p:tgtEl>
                                        <p:attrNameLst>
                                          <p:attrName>style.visibility</p:attrName>
                                        </p:attrNameLst>
                                      </p:cBhvr>
                                      <p:to>
                                        <p:strVal val="visible"/>
                                      </p:to>
                                    </p:set>
                                  </p:childTnLst>
                                </p:cTn>
                              </p:par>
                            </p:childTnLst>
                          </p:cTn>
                        </p:par>
                        <p:par>
                          <p:cTn id="81" fill="hold" nodeType="afterGroup">
                            <p:stCondLst>
                              <p:cond delay="3600"/>
                            </p:stCondLst>
                            <p:childTnLst>
                              <p:par>
                                <p:cTn id="82" presetID="1" presetClass="entr" presetSubtype="0" fill="hold" grpId="0" nodeType="afterEffect">
                                  <p:stCondLst>
                                    <p:cond delay="300"/>
                                  </p:stCondLst>
                                  <p:childTnLst>
                                    <p:set>
                                      <p:cBhvr>
                                        <p:cTn id="83" dur="1" fill="hold">
                                          <p:stCondLst>
                                            <p:cond delay="0"/>
                                          </p:stCondLst>
                                        </p:cTn>
                                        <p:tgtEl>
                                          <p:spTgt spid="114"/>
                                        </p:tgtEl>
                                        <p:attrNameLst>
                                          <p:attrName>style.visibility</p:attrName>
                                        </p:attrNameLst>
                                      </p:cBhvr>
                                      <p:to>
                                        <p:strVal val="visible"/>
                                      </p:to>
                                    </p:set>
                                  </p:childTnLst>
                                </p:cTn>
                              </p:par>
                            </p:childTnLst>
                          </p:cTn>
                        </p:par>
                        <p:par>
                          <p:cTn id="84" fill="hold" nodeType="afterGroup">
                            <p:stCondLst>
                              <p:cond delay="3900"/>
                            </p:stCondLst>
                            <p:childTnLst>
                              <p:par>
                                <p:cTn id="85" presetID="1" presetClass="entr" presetSubtype="0" fill="hold" nodeType="afterEffect">
                                  <p:stCondLst>
                                    <p:cond delay="300"/>
                                  </p:stCondLst>
                                  <p:childTnLst>
                                    <p:set>
                                      <p:cBhvr>
                                        <p:cTn id="86" dur="1" fill="hold">
                                          <p:stCondLst>
                                            <p:cond delay="0"/>
                                          </p:stCondLst>
                                        </p:cTn>
                                        <p:tgtEl>
                                          <p:spTgt spid="3"/>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43"/>
                                        </p:tgtEl>
                                        <p:attrNameLst>
                                          <p:attrName>style.visibility</p:attrName>
                                        </p:attrNameLst>
                                      </p:cBhvr>
                                      <p:to>
                                        <p:strVal val="visible"/>
                                      </p:to>
                                    </p:set>
                                  </p:childTnLst>
                                </p:cTn>
                              </p:par>
                            </p:childTnLst>
                          </p:cTn>
                        </p:par>
                        <p:par>
                          <p:cTn id="91" fill="hold" nodeType="afterGroup">
                            <p:stCondLst>
                              <p:cond delay="0"/>
                            </p:stCondLst>
                            <p:childTnLst>
                              <p:par>
                                <p:cTn id="92" presetID="1" presetClass="entr" presetSubtype="0" fill="hold" grpId="0" nodeType="afterEffect">
                                  <p:stCondLst>
                                    <p:cond delay="300"/>
                                  </p:stCondLst>
                                  <p:childTnLst>
                                    <p:set>
                                      <p:cBhvr>
                                        <p:cTn id="93" dur="1" fill="hold">
                                          <p:stCondLst>
                                            <p:cond delay="0"/>
                                          </p:stCondLst>
                                        </p:cTn>
                                        <p:tgtEl>
                                          <p:spTgt spid="144"/>
                                        </p:tgtEl>
                                        <p:attrNameLst>
                                          <p:attrName>style.visibility</p:attrName>
                                        </p:attrNameLst>
                                      </p:cBhvr>
                                      <p:to>
                                        <p:strVal val="visible"/>
                                      </p:to>
                                    </p:set>
                                  </p:childTnLst>
                                </p:cTn>
                              </p:par>
                            </p:childTnLst>
                          </p:cTn>
                        </p:par>
                        <p:par>
                          <p:cTn id="94" fill="hold" nodeType="afterGroup">
                            <p:stCondLst>
                              <p:cond delay="300"/>
                            </p:stCondLst>
                            <p:childTnLst>
                              <p:par>
                                <p:cTn id="95" presetID="1" presetClass="entr" presetSubtype="0" fill="hold" grpId="0" nodeType="afterEffect">
                                  <p:stCondLst>
                                    <p:cond delay="300"/>
                                  </p:stCondLst>
                                  <p:childTnLst>
                                    <p:set>
                                      <p:cBhvr>
                                        <p:cTn id="96" dur="1" fill="hold">
                                          <p:stCondLst>
                                            <p:cond delay="0"/>
                                          </p:stCondLst>
                                        </p:cTn>
                                        <p:tgtEl>
                                          <p:spTgt spid="136"/>
                                        </p:tgtEl>
                                        <p:attrNameLst>
                                          <p:attrName>style.visibility</p:attrName>
                                        </p:attrNameLst>
                                      </p:cBhvr>
                                      <p:to>
                                        <p:strVal val="visible"/>
                                      </p:to>
                                    </p:set>
                                  </p:childTnLst>
                                </p:cTn>
                              </p:par>
                            </p:childTnLst>
                          </p:cTn>
                        </p:par>
                        <p:par>
                          <p:cTn id="97" fill="hold" nodeType="afterGroup">
                            <p:stCondLst>
                              <p:cond delay="600"/>
                            </p:stCondLst>
                            <p:childTnLst>
                              <p:par>
                                <p:cTn id="98" presetID="1" presetClass="entr" presetSubtype="0" fill="hold" grpId="0" nodeType="afterEffect">
                                  <p:stCondLst>
                                    <p:cond delay="300"/>
                                  </p:stCondLst>
                                  <p:childTnLst>
                                    <p:set>
                                      <p:cBhvr>
                                        <p:cTn id="99" dur="1" fill="hold">
                                          <p:stCondLst>
                                            <p:cond delay="0"/>
                                          </p:stCondLst>
                                        </p:cTn>
                                        <p:tgtEl>
                                          <p:spTgt spid="137"/>
                                        </p:tgtEl>
                                        <p:attrNameLst>
                                          <p:attrName>style.visibility</p:attrName>
                                        </p:attrNameLst>
                                      </p:cBhvr>
                                      <p:to>
                                        <p:strVal val="visible"/>
                                      </p:to>
                                    </p:set>
                                  </p:childTnLst>
                                </p:cTn>
                              </p:par>
                            </p:childTnLst>
                          </p:cTn>
                        </p:par>
                        <p:par>
                          <p:cTn id="100" fill="hold" nodeType="afterGroup">
                            <p:stCondLst>
                              <p:cond delay="900"/>
                            </p:stCondLst>
                            <p:childTnLst>
                              <p:par>
                                <p:cTn id="101" presetID="1" presetClass="entr" presetSubtype="0" fill="hold" grpId="0" nodeType="afterEffect">
                                  <p:stCondLst>
                                    <p:cond delay="300"/>
                                  </p:stCondLst>
                                  <p:childTnLst>
                                    <p:set>
                                      <p:cBhvr>
                                        <p:cTn id="102" dur="1" fill="hold">
                                          <p:stCondLst>
                                            <p:cond delay="0"/>
                                          </p:stCondLst>
                                        </p:cTn>
                                        <p:tgtEl>
                                          <p:spTgt spid="139"/>
                                        </p:tgtEl>
                                        <p:attrNameLst>
                                          <p:attrName>style.visibility</p:attrName>
                                        </p:attrNameLst>
                                      </p:cBhvr>
                                      <p:to>
                                        <p:strVal val="visible"/>
                                      </p:to>
                                    </p:set>
                                  </p:childTnLst>
                                </p:cTn>
                              </p:par>
                            </p:childTnLst>
                          </p:cTn>
                        </p:par>
                        <p:par>
                          <p:cTn id="103" fill="hold" nodeType="afterGroup">
                            <p:stCondLst>
                              <p:cond delay="1200"/>
                            </p:stCondLst>
                            <p:childTnLst>
                              <p:par>
                                <p:cTn id="104" presetID="1" presetClass="entr" presetSubtype="0" fill="hold" grpId="0" nodeType="afterEffect">
                                  <p:stCondLst>
                                    <p:cond delay="300"/>
                                  </p:stCondLst>
                                  <p:childTnLst>
                                    <p:set>
                                      <p:cBhvr>
                                        <p:cTn id="105" dur="1" fill="hold">
                                          <p:stCondLst>
                                            <p:cond delay="0"/>
                                          </p:stCondLst>
                                        </p:cTn>
                                        <p:tgtEl>
                                          <p:spTgt spid="140"/>
                                        </p:tgtEl>
                                        <p:attrNameLst>
                                          <p:attrName>style.visibility</p:attrName>
                                        </p:attrNameLst>
                                      </p:cBhvr>
                                      <p:to>
                                        <p:strVal val="visible"/>
                                      </p:to>
                                    </p:set>
                                  </p:childTnLst>
                                </p:cTn>
                              </p:par>
                            </p:childTnLst>
                          </p:cTn>
                        </p:par>
                        <p:par>
                          <p:cTn id="106" fill="hold" nodeType="afterGroup">
                            <p:stCondLst>
                              <p:cond delay="1500"/>
                            </p:stCondLst>
                            <p:childTnLst>
                              <p:par>
                                <p:cTn id="107" presetID="1" presetClass="entr" presetSubtype="0" fill="hold" grpId="0" nodeType="afterEffect">
                                  <p:stCondLst>
                                    <p:cond delay="300"/>
                                  </p:stCondLst>
                                  <p:childTnLst>
                                    <p:set>
                                      <p:cBhvr>
                                        <p:cTn id="108" dur="1" fill="hold">
                                          <p:stCondLst>
                                            <p:cond delay="0"/>
                                          </p:stCondLst>
                                        </p:cTn>
                                        <p:tgtEl>
                                          <p:spTgt spid="141"/>
                                        </p:tgtEl>
                                        <p:attrNameLst>
                                          <p:attrName>style.visibility</p:attrName>
                                        </p:attrNameLst>
                                      </p:cBhvr>
                                      <p:to>
                                        <p:strVal val="visible"/>
                                      </p:to>
                                    </p:set>
                                  </p:childTnLst>
                                </p:cTn>
                              </p:par>
                            </p:childTnLst>
                          </p:cTn>
                        </p:par>
                        <p:par>
                          <p:cTn id="109" fill="hold" nodeType="afterGroup">
                            <p:stCondLst>
                              <p:cond delay="1800"/>
                            </p:stCondLst>
                            <p:childTnLst>
                              <p:par>
                                <p:cTn id="110" presetID="1" presetClass="entr" presetSubtype="0" fill="hold" grpId="0" nodeType="afterEffect">
                                  <p:stCondLst>
                                    <p:cond delay="300"/>
                                  </p:stCondLst>
                                  <p:childTnLst>
                                    <p:set>
                                      <p:cBhvr>
                                        <p:cTn id="111" dur="1" fill="hold">
                                          <p:stCondLst>
                                            <p:cond delay="0"/>
                                          </p:stCondLst>
                                        </p:cTn>
                                        <p:tgtEl>
                                          <p:spTgt spid="142"/>
                                        </p:tgtEl>
                                        <p:attrNameLst>
                                          <p:attrName>style.visibility</p:attrName>
                                        </p:attrNameLst>
                                      </p:cBhvr>
                                      <p:to>
                                        <p:strVal val="visible"/>
                                      </p:to>
                                    </p:set>
                                  </p:childTnLst>
                                </p:cTn>
                              </p:par>
                            </p:childTnLst>
                          </p:cTn>
                        </p:par>
                        <p:par>
                          <p:cTn id="112" fill="hold" nodeType="afterGroup">
                            <p:stCondLst>
                              <p:cond delay="2100"/>
                            </p:stCondLst>
                            <p:childTnLst>
                              <p:par>
                                <p:cTn id="113" presetID="1" presetClass="entr" presetSubtype="0" fill="hold" grpId="0" nodeType="afterEffect">
                                  <p:stCondLst>
                                    <p:cond delay="300"/>
                                  </p:stCondLst>
                                  <p:childTnLst>
                                    <p:set>
                                      <p:cBhvr>
                                        <p:cTn id="114" dur="1" fill="hold">
                                          <p:stCondLst>
                                            <p:cond delay="0"/>
                                          </p:stCondLst>
                                        </p:cTn>
                                        <p:tgtEl>
                                          <p:spTgt spid="67"/>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47"/>
                                        </p:tgtEl>
                                        <p:attrNameLst>
                                          <p:attrName>style.visibility</p:attrName>
                                        </p:attrNameLst>
                                      </p:cBhvr>
                                      <p:to>
                                        <p:strVal val="visible"/>
                                      </p:to>
                                    </p:set>
                                  </p:childTnLst>
                                </p:cTn>
                              </p:par>
                            </p:childTnLst>
                          </p:cTn>
                        </p:par>
                        <p:par>
                          <p:cTn id="119" fill="hold" nodeType="afterGroup">
                            <p:stCondLst>
                              <p:cond delay="0"/>
                            </p:stCondLst>
                            <p:childTnLst>
                              <p:par>
                                <p:cTn id="120" presetID="1" presetClass="entr" presetSubtype="0" fill="hold" grpId="0" nodeType="afterEffect">
                                  <p:stCondLst>
                                    <p:cond delay="300"/>
                                  </p:stCondLst>
                                  <p:childTnLst>
                                    <p:set>
                                      <p:cBhvr>
                                        <p:cTn id="121" dur="1" fill="hold">
                                          <p:stCondLst>
                                            <p:cond delay="0"/>
                                          </p:stCondLst>
                                        </p:cTn>
                                        <p:tgtEl>
                                          <p:spTgt spid="148"/>
                                        </p:tgtEl>
                                        <p:attrNameLst>
                                          <p:attrName>style.visibility</p:attrName>
                                        </p:attrNameLst>
                                      </p:cBhvr>
                                      <p:to>
                                        <p:strVal val="visible"/>
                                      </p:to>
                                    </p:se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174"/>
                                        </p:tgtEl>
                                        <p:attrNameLst>
                                          <p:attrName>style.visibility</p:attrName>
                                        </p:attrNameLst>
                                      </p:cBhvr>
                                      <p:to>
                                        <p:strVal val="visible"/>
                                      </p:to>
                                    </p:se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152"/>
                                        </p:tgtEl>
                                        <p:attrNameLst>
                                          <p:attrName>style.visibility</p:attrName>
                                        </p:attrNameLst>
                                      </p:cBhvr>
                                      <p:to>
                                        <p:strVal val="visible"/>
                                      </p:to>
                                    </p:set>
                                  </p:childTnLst>
                                </p:cTn>
                              </p:par>
                            </p:childTnLst>
                          </p:cTn>
                        </p:par>
                        <p:par>
                          <p:cTn id="130" fill="hold" nodeType="afterGroup">
                            <p:stCondLst>
                              <p:cond delay="0"/>
                            </p:stCondLst>
                            <p:childTnLst>
                              <p:par>
                                <p:cTn id="131" presetID="1" presetClass="entr" presetSubtype="0" fill="hold" grpId="0" nodeType="afterEffect">
                                  <p:stCondLst>
                                    <p:cond delay="300"/>
                                  </p:stCondLst>
                                  <p:childTnLst>
                                    <p:set>
                                      <p:cBhvr>
                                        <p:cTn id="132" dur="1" fill="hold">
                                          <p:stCondLst>
                                            <p:cond delay="0"/>
                                          </p:stCondLst>
                                        </p:cTn>
                                        <p:tgtEl>
                                          <p:spTgt spid="153"/>
                                        </p:tgtEl>
                                        <p:attrNameLst>
                                          <p:attrName>style.visibility</p:attrName>
                                        </p:attrNameLst>
                                      </p:cBhvr>
                                      <p:to>
                                        <p:strVal val="visible"/>
                                      </p:to>
                                    </p:set>
                                  </p:childTnLst>
                                </p:cTn>
                              </p:par>
                            </p:childTnLst>
                          </p:cTn>
                        </p:par>
                        <p:par>
                          <p:cTn id="133" fill="hold" nodeType="afterGroup">
                            <p:stCondLst>
                              <p:cond delay="300"/>
                            </p:stCondLst>
                            <p:childTnLst>
                              <p:par>
                                <p:cTn id="134" presetID="1" presetClass="entr" presetSubtype="0" fill="hold" grpId="0" nodeType="afterEffect">
                                  <p:stCondLst>
                                    <p:cond delay="300"/>
                                  </p:stCondLst>
                                  <p:childTnLst>
                                    <p:set>
                                      <p:cBhvr>
                                        <p:cTn id="135" dur="1" fill="hold">
                                          <p:stCondLst>
                                            <p:cond delay="0"/>
                                          </p:stCondLst>
                                        </p:cTn>
                                        <p:tgtEl>
                                          <p:spTgt spid="155"/>
                                        </p:tgtEl>
                                        <p:attrNameLst>
                                          <p:attrName>style.visibility</p:attrName>
                                        </p:attrNameLst>
                                      </p:cBhvr>
                                      <p:to>
                                        <p:strVal val="visible"/>
                                      </p:to>
                                    </p:set>
                                  </p:childTnLst>
                                </p:cTn>
                              </p:par>
                            </p:childTnLst>
                          </p:cTn>
                        </p:par>
                        <p:par>
                          <p:cTn id="136" fill="hold" nodeType="afterGroup">
                            <p:stCondLst>
                              <p:cond delay="600"/>
                            </p:stCondLst>
                            <p:childTnLst>
                              <p:par>
                                <p:cTn id="137" presetID="1" presetClass="entr" presetSubtype="0" fill="hold" grpId="0" nodeType="afterEffect">
                                  <p:stCondLst>
                                    <p:cond delay="300"/>
                                  </p:stCondLst>
                                  <p:childTnLst>
                                    <p:set>
                                      <p:cBhvr>
                                        <p:cTn id="138" dur="1" fill="hold">
                                          <p:stCondLst>
                                            <p:cond delay="0"/>
                                          </p:stCondLst>
                                        </p:cTn>
                                        <p:tgtEl>
                                          <p:spTgt spid="145"/>
                                        </p:tgtEl>
                                        <p:attrNameLst>
                                          <p:attrName>style.visibility</p:attrName>
                                        </p:attrNameLst>
                                      </p:cBhvr>
                                      <p:to>
                                        <p:strVal val="visible"/>
                                      </p:to>
                                    </p:set>
                                  </p:childTnLst>
                                </p:cTn>
                              </p:par>
                            </p:childTnLst>
                          </p:cTn>
                        </p:par>
                        <p:par>
                          <p:cTn id="139" fill="hold" nodeType="afterGroup">
                            <p:stCondLst>
                              <p:cond delay="900"/>
                            </p:stCondLst>
                            <p:childTnLst>
                              <p:par>
                                <p:cTn id="140" presetID="1" presetClass="entr" presetSubtype="0" fill="hold" grpId="0" nodeType="afterEffect">
                                  <p:stCondLst>
                                    <p:cond delay="300"/>
                                  </p:stCondLst>
                                  <p:childTnLst>
                                    <p:set>
                                      <p:cBhvr>
                                        <p:cTn id="141" dur="1" fill="hold">
                                          <p:stCondLst>
                                            <p:cond delay="0"/>
                                          </p:stCondLst>
                                        </p:cTn>
                                        <p:tgtEl>
                                          <p:spTgt spid="146"/>
                                        </p:tgtEl>
                                        <p:attrNameLst>
                                          <p:attrName>style.visibility</p:attrName>
                                        </p:attrNameLst>
                                      </p:cBhvr>
                                      <p:to>
                                        <p:strVal val="visible"/>
                                      </p:to>
                                    </p:set>
                                  </p:childTnLst>
                                </p:cTn>
                              </p:par>
                            </p:childTnLst>
                          </p:cTn>
                        </p:par>
                        <p:par>
                          <p:cTn id="142" fill="hold" nodeType="afterGroup">
                            <p:stCondLst>
                              <p:cond delay="1200"/>
                            </p:stCondLst>
                            <p:childTnLst>
                              <p:par>
                                <p:cTn id="143" presetID="1" presetClass="entr" presetSubtype="0" fill="hold" grpId="0" nodeType="afterEffect">
                                  <p:stCondLst>
                                    <p:cond delay="300"/>
                                  </p:stCondLst>
                                  <p:childTnLst>
                                    <p:set>
                                      <p:cBhvr>
                                        <p:cTn id="144" dur="1" fill="hold">
                                          <p:stCondLst>
                                            <p:cond delay="0"/>
                                          </p:stCondLst>
                                        </p:cTn>
                                        <p:tgtEl>
                                          <p:spTgt spid="154"/>
                                        </p:tgtEl>
                                        <p:attrNameLst>
                                          <p:attrName>style.visibility</p:attrName>
                                        </p:attrNameLst>
                                      </p:cBhvr>
                                      <p:to>
                                        <p:strVal val="visible"/>
                                      </p:to>
                                    </p:set>
                                  </p:childTnLst>
                                </p:cTn>
                              </p:par>
                            </p:childTnLst>
                          </p:cTn>
                        </p:par>
                        <p:par>
                          <p:cTn id="145" fill="hold" nodeType="afterGroup">
                            <p:stCondLst>
                              <p:cond delay="1500"/>
                            </p:stCondLst>
                            <p:childTnLst>
                              <p:par>
                                <p:cTn id="146" presetID="1" presetClass="entr" presetSubtype="0" fill="hold" nodeType="afterEffect">
                                  <p:stCondLst>
                                    <p:cond delay="300"/>
                                  </p:stCondLst>
                                  <p:childTnLst>
                                    <p:set>
                                      <p:cBhvr>
                                        <p:cTn id="147" dur="1" fill="hold">
                                          <p:stCondLst>
                                            <p:cond delay="0"/>
                                          </p:stCondLst>
                                        </p:cTn>
                                        <p:tgtEl>
                                          <p:spTgt spid="5"/>
                                        </p:tgtEl>
                                        <p:attrNameLst>
                                          <p:attrName>style.visibility</p:attrName>
                                        </p:attrNameLst>
                                      </p:cBhvr>
                                      <p:to>
                                        <p:strVal val="visible"/>
                                      </p:to>
                                    </p:set>
                                  </p:childTnLst>
                                </p:cTn>
                              </p:par>
                            </p:childTnLst>
                          </p:cTn>
                        </p:par>
                        <p:par>
                          <p:cTn id="148" fill="hold" nodeType="afterGroup">
                            <p:stCondLst>
                              <p:cond delay="1800"/>
                            </p:stCondLst>
                            <p:childTnLst>
                              <p:par>
                                <p:cTn id="149" presetID="1" presetClass="entr" presetSubtype="0" fill="hold" nodeType="afterEffect">
                                  <p:stCondLst>
                                    <p:cond delay="300"/>
                                  </p:stCondLst>
                                  <p:childTnLst>
                                    <p:set>
                                      <p:cBhvr>
                                        <p:cTn id="150" dur="1" fill="hold">
                                          <p:stCondLst>
                                            <p:cond delay="0"/>
                                          </p:stCondLst>
                                        </p:cTn>
                                        <p:tgtEl>
                                          <p:spTgt spid="5"/>
                                        </p:tgtEl>
                                        <p:attrNameLst>
                                          <p:attrName>style.visibility</p:attrName>
                                        </p:attrNameLst>
                                      </p:cBhvr>
                                      <p:to>
                                        <p:strVal val="visible"/>
                                      </p:to>
                                    </p:se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163"/>
                                        </p:tgtEl>
                                        <p:attrNameLst>
                                          <p:attrName>style.visibility</p:attrName>
                                        </p:attrNameLst>
                                      </p:cBhvr>
                                      <p:to>
                                        <p:strVal val="visible"/>
                                      </p:to>
                                    </p:set>
                                  </p:childTnLst>
                                </p:cTn>
                              </p:par>
                            </p:childTnLst>
                          </p:cTn>
                        </p:par>
                        <p:par>
                          <p:cTn id="155" fill="hold" nodeType="afterGroup">
                            <p:stCondLst>
                              <p:cond delay="0"/>
                            </p:stCondLst>
                            <p:childTnLst>
                              <p:par>
                                <p:cTn id="156" presetID="1" presetClass="entr" presetSubtype="0" fill="hold" grpId="0" nodeType="afterEffect">
                                  <p:stCondLst>
                                    <p:cond delay="300"/>
                                  </p:stCondLst>
                                  <p:childTnLst>
                                    <p:set>
                                      <p:cBhvr>
                                        <p:cTn id="157" dur="1" fill="hold">
                                          <p:stCondLst>
                                            <p:cond delay="0"/>
                                          </p:stCondLst>
                                        </p:cTn>
                                        <p:tgtEl>
                                          <p:spTgt spid="162"/>
                                        </p:tgtEl>
                                        <p:attrNameLst>
                                          <p:attrName>style.visibility</p:attrName>
                                        </p:attrNameLst>
                                      </p:cBhvr>
                                      <p:to>
                                        <p:strVal val="visible"/>
                                      </p:to>
                                    </p:set>
                                  </p:childTnLst>
                                </p:cTn>
                              </p:par>
                            </p:childTnLst>
                          </p:cTn>
                        </p:par>
                        <p:par>
                          <p:cTn id="158" fill="hold" nodeType="afterGroup">
                            <p:stCondLst>
                              <p:cond delay="300"/>
                            </p:stCondLst>
                            <p:childTnLst>
                              <p:par>
                                <p:cTn id="159" presetID="1" presetClass="entr" presetSubtype="0" fill="hold" grpId="0" nodeType="afterEffect">
                                  <p:stCondLst>
                                    <p:cond delay="300"/>
                                  </p:stCondLst>
                                  <p:childTnLst>
                                    <p:set>
                                      <p:cBhvr>
                                        <p:cTn id="160" dur="1" fill="hold">
                                          <p:stCondLst>
                                            <p:cond delay="0"/>
                                          </p:stCondLst>
                                        </p:cTn>
                                        <p:tgtEl>
                                          <p:spTgt spid="156"/>
                                        </p:tgtEl>
                                        <p:attrNameLst>
                                          <p:attrName>style.visibility</p:attrName>
                                        </p:attrNameLst>
                                      </p:cBhvr>
                                      <p:to>
                                        <p:strVal val="visible"/>
                                      </p:to>
                                    </p:set>
                                  </p:childTnLst>
                                </p:cTn>
                              </p:par>
                            </p:childTnLst>
                          </p:cTn>
                        </p:par>
                        <p:par>
                          <p:cTn id="161" fill="hold" nodeType="afterGroup">
                            <p:stCondLst>
                              <p:cond delay="600"/>
                            </p:stCondLst>
                            <p:childTnLst>
                              <p:par>
                                <p:cTn id="162" presetID="1" presetClass="entr" presetSubtype="0" fill="hold" grpId="0" nodeType="afterEffect">
                                  <p:stCondLst>
                                    <p:cond delay="300"/>
                                  </p:stCondLst>
                                  <p:childTnLst>
                                    <p:set>
                                      <p:cBhvr>
                                        <p:cTn id="163" dur="1" fill="hold">
                                          <p:stCondLst>
                                            <p:cond delay="0"/>
                                          </p:stCondLst>
                                        </p:cTn>
                                        <p:tgtEl>
                                          <p:spTgt spid="157"/>
                                        </p:tgtEl>
                                        <p:attrNameLst>
                                          <p:attrName>style.visibility</p:attrName>
                                        </p:attrNameLst>
                                      </p:cBhvr>
                                      <p:to>
                                        <p:strVal val="visible"/>
                                      </p:to>
                                    </p:set>
                                  </p:childTnLst>
                                </p:cTn>
                              </p:par>
                            </p:childTnLst>
                          </p:cTn>
                        </p:par>
                        <p:par>
                          <p:cTn id="164" fill="hold" nodeType="afterGroup">
                            <p:stCondLst>
                              <p:cond delay="900"/>
                            </p:stCondLst>
                            <p:childTnLst>
                              <p:par>
                                <p:cTn id="165" presetID="1" presetClass="entr" presetSubtype="0" fill="hold" grpId="0" nodeType="afterEffect">
                                  <p:stCondLst>
                                    <p:cond delay="300"/>
                                  </p:stCondLst>
                                  <p:childTnLst>
                                    <p:set>
                                      <p:cBhvr>
                                        <p:cTn id="166" dur="1" fill="hold">
                                          <p:stCondLst>
                                            <p:cond delay="0"/>
                                          </p:stCondLst>
                                        </p:cTn>
                                        <p:tgtEl>
                                          <p:spTgt spid="158"/>
                                        </p:tgtEl>
                                        <p:attrNameLst>
                                          <p:attrName>style.visibility</p:attrName>
                                        </p:attrNameLst>
                                      </p:cBhvr>
                                      <p:to>
                                        <p:strVal val="visible"/>
                                      </p:to>
                                    </p:set>
                                  </p:childTnLst>
                                </p:cTn>
                              </p:par>
                            </p:childTnLst>
                          </p:cTn>
                        </p:par>
                        <p:par>
                          <p:cTn id="167" fill="hold" nodeType="afterGroup">
                            <p:stCondLst>
                              <p:cond delay="1200"/>
                            </p:stCondLst>
                            <p:childTnLst>
                              <p:par>
                                <p:cTn id="168" presetID="1" presetClass="entr" presetSubtype="0" fill="hold" grpId="0" nodeType="afterEffect">
                                  <p:stCondLst>
                                    <p:cond delay="300"/>
                                  </p:stCondLst>
                                  <p:childTnLst>
                                    <p:set>
                                      <p:cBhvr>
                                        <p:cTn id="169" dur="1" fill="hold">
                                          <p:stCondLst>
                                            <p:cond delay="0"/>
                                          </p:stCondLst>
                                        </p:cTn>
                                        <p:tgtEl>
                                          <p:spTgt spid="159"/>
                                        </p:tgtEl>
                                        <p:attrNameLst>
                                          <p:attrName>style.visibility</p:attrName>
                                        </p:attrNameLst>
                                      </p:cBhvr>
                                      <p:to>
                                        <p:strVal val="visible"/>
                                      </p:to>
                                    </p:set>
                                  </p:childTnLst>
                                </p:cTn>
                              </p:par>
                            </p:childTnLst>
                          </p:cTn>
                        </p:par>
                        <p:par>
                          <p:cTn id="170" fill="hold" nodeType="afterGroup">
                            <p:stCondLst>
                              <p:cond delay="1500"/>
                            </p:stCondLst>
                            <p:childTnLst>
                              <p:par>
                                <p:cTn id="171" presetID="1" presetClass="entr" presetSubtype="0" fill="hold" grpId="1" nodeType="afterEffect">
                                  <p:stCondLst>
                                    <p:cond delay="300"/>
                                  </p:stCondLst>
                                  <p:childTnLst>
                                    <p:set>
                                      <p:cBhvr>
                                        <p:cTn id="172" dur="1" fill="hold">
                                          <p:stCondLst>
                                            <p:cond delay="0"/>
                                          </p:stCondLst>
                                        </p:cTn>
                                        <p:tgtEl>
                                          <p:spTgt spid="159"/>
                                        </p:tgtEl>
                                        <p:attrNameLst>
                                          <p:attrName>style.visibility</p:attrName>
                                        </p:attrNameLst>
                                      </p:cBhvr>
                                      <p:to>
                                        <p:strVal val="visible"/>
                                      </p:to>
                                    </p:set>
                                  </p:childTnLst>
                                </p:cTn>
                              </p:par>
                            </p:childTnLst>
                          </p:cTn>
                        </p:par>
                        <p:par>
                          <p:cTn id="173" fill="hold" nodeType="afterGroup">
                            <p:stCondLst>
                              <p:cond delay="1800"/>
                            </p:stCondLst>
                            <p:childTnLst>
                              <p:par>
                                <p:cTn id="174" presetID="1" presetClass="entr" presetSubtype="0" fill="hold" grpId="0" nodeType="afterEffect">
                                  <p:stCondLst>
                                    <p:cond delay="300"/>
                                  </p:stCondLst>
                                  <p:childTnLst>
                                    <p:set>
                                      <p:cBhvr>
                                        <p:cTn id="175" dur="1" fill="hold">
                                          <p:stCondLst>
                                            <p:cond delay="0"/>
                                          </p:stCondLst>
                                        </p:cTn>
                                        <p:tgtEl>
                                          <p:spTgt spid="160"/>
                                        </p:tgtEl>
                                        <p:attrNameLst>
                                          <p:attrName>style.visibility</p:attrName>
                                        </p:attrNameLst>
                                      </p:cBhvr>
                                      <p:to>
                                        <p:strVal val="visible"/>
                                      </p:to>
                                    </p:set>
                                  </p:childTnLst>
                                </p:cTn>
                              </p:par>
                            </p:childTnLst>
                          </p:cTn>
                        </p:par>
                        <p:par>
                          <p:cTn id="176" fill="hold" nodeType="afterGroup">
                            <p:stCondLst>
                              <p:cond delay="2100"/>
                            </p:stCondLst>
                            <p:childTnLst>
                              <p:par>
                                <p:cTn id="177" presetID="1" presetClass="entr" presetSubtype="0" fill="hold" grpId="0" nodeType="afterEffect">
                                  <p:stCondLst>
                                    <p:cond delay="300"/>
                                  </p:stCondLst>
                                  <p:childTnLst>
                                    <p:set>
                                      <p:cBhvr>
                                        <p:cTn id="178" dur="1" fill="hold">
                                          <p:stCondLst>
                                            <p:cond delay="0"/>
                                          </p:stCondLst>
                                        </p:cTn>
                                        <p:tgtEl>
                                          <p:spTgt spid="161"/>
                                        </p:tgtEl>
                                        <p:attrNameLst>
                                          <p:attrName>style.visibility</p:attrName>
                                        </p:attrNameLst>
                                      </p:cBhvr>
                                      <p:to>
                                        <p:strVal val="visible"/>
                                      </p:to>
                                    </p:set>
                                  </p:childTnLst>
                                </p:cTn>
                              </p:par>
                            </p:childTnLst>
                          </p:cTn>
                        </p:par>
                        <p:par>
                          <p:cTn id="179" fill="hold" nodeType="afterGroup">
                            <p:stCondLst>
                              <p:cond delay="2400"/>
                            </p:stCondLst>
                            <p:childTnLst>
                              <p:par>
                                <p:cTn id="180" presetID="1" presetClass="entr" presetSubtype="0" fill="hold" grpId="0" nodeType="afterEffect">
                                  <p:stCondLst>
                                    <p:cond delay="300"/>
                                  </p:stCondLst>
                                  <p:childTnLst>
                                    <p:set>
                                      <p:cBhvr>
                                        <p:cTn id="181" dur="1" fill="hold">
                                          <p:stCondLst>
                                            <p:cond delay="0"/>
                                          </p:stCondLst>
                                        </p:cTn>
                                        <p:tgtEl>
                                          <p:spTgt spid="103"/>
                                        </p:tgtEl>
                                        <p:attrNameLst>
                                          <p:attrName>style.visibility</p:attrName>
                                        </p:attrNameLst>
                                      </p:cBhvr>
                                      <p:to>
                                        <p:strVal val="visible"/>
                                      </p:to>
                                    </p:set>
                                  </p:childTnLst>
                                </p:cTn>
                              </p:par>
                            </p:childTnLst>
                          </p:cTn>
                        </p:par>
                      </p:childTnLst>
                    </p:cTn>
                  </p:par>
                  <p:par>
                    <p:cTn id="182" fill="hold" nodeType="clickPar">
                      <p:stCondLst>
                        <p:cond delay="indefinite"/>
                      </p:stCondLst>
                      <p:childTnLst>
                        <p:par>
                          <p:cTn id="183" fill="hold" nodeType="withGroup">
                            <p:stCondLst>
                              <p:cond delay="0"/>
                            </p:stCondLst>
                            <p:childTnLst>
                              <p:par>
                                <p:cTn id="184" presetID="1" presetClass="entr" presetSubtype="0" fill="hold" grpId="0" nodeType="clickEffect">
                                  <p:stCondLst>
                                    <p:cond delay="0"/>
                                  </p:stCondLst>
                                  <p:childTnLst>
                                    <p:set>
                                      <p:cBhvr>
                                        <p:cTn id="185" dur="1" fill="hold">
                                          <p:stCondLst>
                                            <p:cond delay="0"/>
                                          </p:stCondLst>
                                        </p:cTn>
                                        <p:tgtEl>
                                          <p:spTgt spid="166"/>
                                        </p:tgtEl>
                                        <p:attrNameLst>
                                          <p:attrName>style.visibility</p:attrName>
                                        </p:attrNameLst>
                                      </p:cBhvr>
                                      <p:to>
                                        <p:strVal val="visible"/>
                                      </p:to>
                                    </p:set>
                                  </p:childTnLst>
                                </p:cTn>
                              </p:par>
                            </p:childTnLst>
                          </p:cTn>
                        </p:par>
                        <p:par>
                          <p:cTn id="186" fill="hold" nodeType="afterGroup">
                            <p:stCondLst>
                              <p:cond delay="0"/>
                            </p:stCondLst>
                            <p:childTnLst>
                              <p:par>
                                <p:cTn id="187" presetID="1" presetClass="entr" presetSubtype="0" fill="hold" grpId="0" nodeType="afterEffect">
                                  <p:stCondLst>
                                    <p:cond delay="300"/>
                                  </p:stCondLst>
                                  <p:childTnLst>
                                    <p:set>
                                      <p:cBhvr>
                                        <p:cTn id="188" dur="1" fill="hold">
                                          <p:stCondLst>
                                            <p:cond delay="0"/>
                                          </p:stCondLst>
                                        </p:cTn>
                                        <p:tgtEl>
                                          <p:spTgt spid="167"/>
                                        </p:tgtEl>
                                        <p:attrNameLst>
                                          <p:attrName>style.visibility</p:attrName>
                                        </p:attrNameLst>
                                      </p:cBhvr>
                                      <p:to>
                                        <p:strVal val="visible"/>
                                      </p:to>
                                    </p:set>
                                  </p:childTnLst>
                                </p:cTn>
                              </p:par>
                            </p:childTnLst>
                          </p:cTn>
                        </p:par>
                        <p:par>
                          <p:cTn id="189" fill="hold" nodeType="afterGroup">
                            <p:stCondLst>
                              <p:cond delay="300"/>
                            </p:stCondLst>
                            <p:childTnLst>
                              <p:par>
                                <p:cTn id="190" presetID="1" presetClass="entr" presetSubtype="0" fill="hold" grpId="0" nodeType="afterEffect">
                                  <p:stCondLst>
                                    <p:cond delay="300"/>
                                  </p:stCondLst>
                                  <p:childTnLst>
                                    <p:set>
                                      <p:cBhvr>
                                        <p:cTn id="191" dur="1" fill="hold">
                                          <p:stCondLst>
                                            <p:cond delay="0"/>
                                          </p:stCondLst>
                                        </p:cTn>
                                        <p:tgtEl>
                                          <p:spTgt spid="175"/>
                                        </p:tgtEl>
                                        <p:attrNameLst>
                                          <p:attrName>style.visibility</p:attrName>
                                        </p:attrNameLst>
                                      </p:cBhvr>
                                      <p:to>
                                        <p:strVal val="visible"/>
                                      </p:to>
                                    </p:set>
                                  </p:childTnLst>
                                </p:cTn>
                              </p:par>
                            </p:childTnLst>
                          </p:cTn>
                        </p:par>
                      </p:childTnLst>
                    </p:cTn>
                  </p:par>
                  <p:par>
                    <p:cTn id="192" fill="hold" nodeType="clickPar">
                      <p:stCondLst>
                        <p:cond delay="indefinite"/>
                      </p:stCondLst>
                      <p:childTnLst>
                        <p:par>
                          <p:cTn id="193" fill="hold" nodeType="withGroup">
                            <p:stCondLst>
                              <p:cond delay="0"/>
                            </p:stCondLst>
                            <p:childTnLst>
                              <p:par>
                                <p:cTn id="194" presetID="1" presetClass="entr" presetSubtype="0" fill="hold" grpId="0" nodeType="clickEffect">
                                  <p:stCondLst>
                                    <p:cond delay="0"/>
                                  </p:stCondLst>
                                  <p:childTnLst>
                                    <p:set>
                                      <p:cBhvr>
                                        <p:cTn id="195" dur="1" fill="hold">
                                          <p:stCondLst>
                                            <p:cond delay="0"/>
                                          </p:stCondLst>
                                        </p:cTn>
                                        <p:tgtEl>
                                          <p:spTgt spid="171"/>
                                        </p:tgtEl>
                                        <p:attrNameLst>
                                          <p:attrName>style.visibility</p:attrName>
                                        </p:attrNameLst>
                                      </p:cBhvr>
                                      <p:to>
                                        <p:strVal val="visible"/>
                                      </p:to>
                                    </p:set>
                                  </p:childTnLst>
                                </p:cTn>
                              </p:par>
                            </p:childTnLst>
                          </p:cTn>
                        </p:par>
                        <p:par>
                          <p:cTn id="196" fill="hold" nodeType="afterGroup">
                            <p:stCondLst>
                              <p:cond delay="0"/>
                            </p:stCondLst>
                            <p:childTnLst>
                              <p:par>
                                <p:cTn id="197" presetID="1" presetClass="entr" presetSubtype="0" fill="hold" grpId="0" nodeType="afterEffect">
                                  <p:stCondLst>
                                    <p:cond delay="300"/>
                                  </p:stCondLst>
                                  <p:childTnLst>
                                    <p:set>
                                      <p:cBhvr>
                                        <p:cTn id="198" dur="1" fill="hold">
                                          <p:stCondLst>
                                            <p:cond delay="0"/>
                                          </p:stCondLst>
                                        </p:cTn>
                                        <p:tgtEl>
                                          <p:spTgt spid="172"/>
                                        </p:tgtEl>
                                        <p:attrNameLst>
                                          <p:attrName>style.visibility</p:attrName>
                                        </p:attrNameLst>
                                      </p:cBhvr>
                                      <p:to>
                                        <p:strVal val="visible"/>
                                      </p:to>
                                    </p:set>
                                  </p:childTnLst>
                                </p:cTn>
                              </p:par>
                            </p:childTnLst>
                          </p:cTn>
                        </p:par>
                        <p:par>
                          <p:cTn id="199" fill="hold" nodeType="afterGroup">
                            <p:stCondLst>
                              <p:cond delay="300"/>
                            </p:stCondLst>
                            <p:childTnLst>
                              <p:par>
                                <p:cTn id="200" presetID="1" presetClass="entr" presetSubtype="0" fill="hold" nodeType="afterEffect">
                                  <p:stCondLst>
                                    <p:cond delay="300"/>
                                  </p:stCondLst>
                                  <p:childTnLst>
                                    <p:set>
                                      <p:cBhvr>
                                        <p:cTn id="201" dur="1" fill="hold">
                                          <p:stCondLst>
                                            <p:cond delay="0"/>
                                          </p:stCondLst>
                                        </p:cTn>
                                        <p:tgtEl>
                                          <p:spTgt spid="10"/>
                                        </p:tgtEl>
                                        <p:attrNameLst>
                                          <p:attrName>style.visibility</p:attrName>
                                        </p:attrNameLst>
                                      </p:cBhvr>
                                      <p:to>
                                        <p:strVal val="visible"/>
                                      </p:to>
                                    </p:set>
                                  </p:childTnLst>
                                </p:cTn>
                              </p:par>
                            </p:childTnLst>
                          </p:cTn>
                        </p:par>
                      </p:childTnLst>
                    </p:cTn>
                  </p:par>
                  <p:par>
                    <p:cTn id="202" fill="hold" nodeType="clickPar">
                      <p:stCondLst>
                        <p:cond delay="indefinite"/>
                      </p:stCondLst>
                      <p:childTnLst>
                        <p:par>
                          <p:cTn id="203" fill="hold" nodeType="withGroup">
                            <p:stCondLst>
                              <p:cond delay="0"/>
                            </p:stCondLst>
                            <p:childTnLst>
                              <p:par>
                                <p:cTn id="204" presetID="1" presetClass="entr" presetSubtype="0" fill="hold" grpId="0" nodeType="clickEffect">
                                  <p:stCondLst>
                                    <p:cond delay="0"/>
                                  </p:stCondLst>
                                  <p:childTnLst>
                                    <p:set>
                                      <p:cBhvr>
                                        <p:cTn id="205" dur="1" fill="hold">
                                          <p:stCondLst>
                                            <p:cond delay="0"/>
                                          </p:stCondLst>
                                        </p:cTn>
                                        <p:tgtEl>
                                          <p:spTgt spid="122"/>
                                        </p:tgtEl>
                                        <p:attrNameLst>
                                          <p:attrName>style.visibility</p:attrName>
                                        </p:attrNameLst>
                                      </p:cBhvr>
                                      <p:to>
                                        <p:strVal val="visible"/>
                                      </p:to>
                                    </p:set>
                                  </p:childTnLst>
                                </p:cTn>
                              </p:par>
                            </p:childTnLst>
                          </p:cTn>
                        </p:par>
                        <p:par>
                          <p:cTn id="206" fill="hold" nodeType="afterGroup">
                            <p:stCondLst>
                              <p:cond delay="0"/>
                            </p:stCondLst>
                            <p:childTnLst>
                              <p:par>
                                <p:cTn id="207" presetID="1" presetClass="entr" presetSubtype="0" fill="hold" grpId="0" nodeType="afterEffect">
                                  <p:stCondLst>
                                    <p:cond delay="300"/>
                                  </p:stCondLst>
                                  <p:childTnLst>
                                    <p:set>
                                      <p:cBhvr>
                                        <p:cTn id="208" dur="1" fill="hold">
                                          <p:stCondLst>
                                            <p:cond delay="0"/>
                                          </p:stCondLst>
                                        </p:cTn>
                                        <p:tgtEl>
                                          <p:spTgt spid="123"/>
                                        </p:tgtEl>
                                        <p:attrNameLst>
                                          <p:attrName>style.visibility</p:attrName>
                                        </p:attrNameLst>
                                      </p:cBhvr>
                                      <p:to>
                                        <p:strVal val="visible"/>
                                      </p:to>
                                    </p:set>
                                  </p:childTnLst>
                                </p:cTn>
                              </p:par>
                            </p:childTnLst>
                          </p:cTn>
                        </p:par>
                        <p:par>
                          <p:cTn id="209" fill="hold" nodeType="afterGroup">
                            <p:stCondLst>
                              <p:cond delay="300"/>
                            </p:stCondLst>
                            <p:childTnLst>
                              <p:par>
                                <p:cTn id="210" presetID="1" presetClass="entr" presetSubtype="0" fill="hold" nodeType="afterEffect">
                                  <p:stCondLst>
                                    <p:cond delay="300"/>
                                  </p:stCondLst>
                                  <p:childTnLst>
                                    <p:set>
                                      <p:cBhvr>
                                        <p:cTn id="211" dur="1" fill="hold">
                                          <p:stCondLst>
                                            <p:cond delay="0"/>
                                          </p:stCondLst>
                                        </p:cTn>
                                        <p:tgtEl>
                                          <p:spTgt spid="11"/>
                                        </p:tgtEl>
                                        <p:attrNameLst>
                                          <p:attrName>style.visibility</p:attrName>
                                        </p:attrNameLst>
                                      </p:cBhvr>
                                      <p:to>
                                        <p:strVal val="visible"/>
                                      </p:to>
                                    </p:set>
                                  </p:childTnLst>
                                </p:cTn>
                              </p:par>
                            </p:childTnLst>
                          </p:cTn>
                        </p:par>
                      </p:childTnLst>
                    </p:cTn>
                  </p:par>
                  <p:par>
                    <p:cTn id="212" fill="hold" nodeType="clickPar">
                      <p:stCondLst>
                        <p:cond delay="indefinite"/>
                      </p:stCondLst>
                      <p:childTnLst>
                        <p:par>
                          <p:cTn id="213" fill="hold" nodeType="withGroup">
                            <p:stCondLst>
                              <p:cond delay="0"/>
                            </p:stCondLst>
                            <p:childTnLst>
                              <p:par>
                                <p:cTn id="214" presetID="1" presetClass="entr" presetSubtype="0" fill="hold" grpId="0" nodeType="clickEffect">
                                  <p:stCondLst>
                                    <p:cond delay="0"/>
                                  </p:stCondLst>
                                  <p:childTnLst>
                                    <p:set>
                                      <p:cBhvr>
                                        <p:cTn id="215" dur="1" fill="hold">
                                          <p:stCondLst>
                                            <p:cond delay="0"/>
                                          </p:stCondLst>
                                        </p:cTn>
                                        <p:tgtEl>
                                          <p:spTgt spid="192"/>
                                        </p:tgtEl>
                                        <p:attrNameLst>
                                          <p:attrName>style.visibility</p:attrName>
                                        </p:attrNameLst>
                                      </p:cBhvr>
                                      <p:to>
                                        <p:strVal val="visible"/>
                                      </p:to>
                                    </p:set>
                                  </p:childTnLst>
                                </p:cTn>
                              </p:par>
                            </p:childTnLst>
                          </p:cTn>
                        </p:par>
                        <p:par>
                          <p:cTn id="216" fill="hold" nodeType="afterGroup">
                            <p:stCondLst>
                              <p:cond delay="0"/>
                            </p:stCondLst>
                            <p:childTnLst>
                              <p:par>
                                <p:cTn id="217" presetID="1" presetClass="entr" presetSubtype="0" fill="hold" grpId="0" nodeType="afterEffect">
                                  <p:stCondLst>
                                    <p:cond delay="300"/>
                                  </p:stCondLst>
                                  <p:childTnLst>
                                    <p:set>
                                      <p:cBhvr>
                                        <p:cTn id="218" dur="1" fill="hold">
                                          <p:stCondLst>
                                            <p:cond delay="0"/>
                                          </p:stCondLst>
                                        </p:cTn>
                                        <p:tgtEl>
                                          <p:spTgt spid="191"/>
                                        </p:tgtEl>
                                        <p:attrNameLst>
                                          <p:attrName>style.visibility</p:attrName>
                                        </p:attrNameLst>
                                      </p:cBhvr>
                                      <p:to>
                                        <p:strVal val="visible"/>
                                      </p:to>
                                    </p:set>
                                  </p:childTnLst>
                                </p:cTn>
                              </p:par>
                            </p:childTnLst>
                          </p:cTn>
                        </p:par>
                        <p:par>
                          <p:cTn id="219" fill="hold" nodeType="afterGroup">
                            <p:stCondLst>
                              <p:cond delay="300"/>
                            </p:stCondLst>
                            <p:childTnLst>
                              <p:par>
                                <p:cTn id="220" presetID="1" presetClass="entr" presetSubtype="0" fill="hold" grpId="0" nodeType="afterEffect">
                                  <p:stCondLst>
                                    <p:cond delay="300"/>
                                  </p:stCondLst>
                                  <p:childTnLst>
                                    <p:set>
                                      <p:cBhvr>
                                        <p:cTn id="221" dur="1" fill="hold">
                                          <p:stCondLst>
                                            <p:cond delay="0"/>
                                          </p:stCondLst>
                                        </p:cTn>
                                        <p:tgtEl>
                                          <p:spTgt spid="184"/>
                                        </p:tgtEl>
                                        <p:attrNameLst>
                                          <p:attrName>style.visibility</p:attrName>
                                        </p:attrNameLst>
                                      </p:cBhvr>
                                      <p:to>
                                        <p:strVal val="visible"/>
                                      </p:to>
                                    </p:set>
                                  </p:childTnLst>
                                </p:cTn>
                              </p:par>
                            </p:childTnLst>
                          </p:cTn>
                        </p:par>
                        <p:par>
                          <p:cTn id="222" fill="hold" nodeType="afterGroup">
                            <p:stCondLst>
                              <p:cond delay="600"/>
                            </p:stCondLst>
                            <p:childTnLst>
                              <p:par>
                                <p:cTn id="223" presetID="1" presetClass="entr" presetSubtype="0" fill="hold" grpId="0" nodeType="afterEffect">
                                  <p:stCondLst>
                                    <p:cond delay="300"/>
                                  </p:stCondLst>
                                  <p:childTnLst>
                                    <p:set>
                                      <p:cBhvr>
                                        <p:cTn id="224" dur="1" fill="hold">
                                          <p:stCondLst>
                                            <p:cond delay="0"/>
                                          </p:stCondLst>
                                        </p:cTn>
                                        <p:tgtEl>
                                          <p:spTgt spid="185"/>
                                        </p:tgtEl>
                                        <p:attrNameLst>
                                          <p:attrName>style.visibility</p:attrName>
                                        </p:attrNameLst>
                                      </p:cBhvr>
                                      <p:to>
                                        <p:strVal val="visible"/>
                                      </p:to>
                                    </p:set>
                                  </p:childTnLst>
                                </p:cTn>
                              </p:par>
                            </p:childTnLst>
                          </p:cTn>
                        </p:par>
                        <p:par>
                          <p:cTn id="225" fill="hold" nodeType="afterGroup">
                            <p:stCondLst>
                              <p:cond delay="900"/>
                            </p:stCondLst>
                            <p:childTnLst>
                              <p:par>
                                <p:cTn id="226" presetID="1" presetClass="entr" presetSubtype="0" fill="hold" grpId="0" nodeType="afterEffect">
                                  <p:stCondLst>
                                    <p:cond delay="300"/>
                                  </p:stCondLst>
                                  <p:childTnLst>
                                    <p:set>
                                      <p:cBhvr>
                                        <p:cTn id="227" dur="1" fill="hold">
                                          <p:stCondLst>
                                            <p:cond delay="0"/>
                                          </p:stCondLst>
                                        </p:cTn>
                                        <p:tgtEl>
                                          <p:spTgt spid="186"/>
                                        </p:tgtEl>
                                        <p:attrNameLst>
                                          <p:attrName>style.visibility</p:attrName>
                                        </p:attrNameLst>
                                      </p:cBhvr>
                                      <p:to>
                                        <p:strVal val="visible"/>
                                      </p:to>
                                    </p:set>
                                  </p:childTnLst>
                                </p:cTn>
                              </p:par>
                            </p:childTnLst>
                          </p:cTn>
                        </p:par>
                        <p:par>
                          <p:cTn id="228" fill="hold" nodeType="afterGroup">
                            <p:stCondLst>
                              <p:cond delay="1200"/>
                            </p:stCondLst>
                            <p:childTnLst>
                              <p:par>
                                <p:cTn id="229" presetID="1" presetClass="entr" presetSubtype="0" fill="hold" grpId="0" nodeType="afterEffect">
                                  <p:stCondLst>
                                    <p:cond delay="300"/>
                                  </p:stCondLst>
                                  <p:childTnLst>
                                    <p:set>
                                      <p:cBhvr>
                                        <p:cTn id="230" dur="1" fill="hold">
                                          <p:stCondLst>
                                            <p:cond delay="0"/>
                                          </p:stCondLst>
                                        </p:cTn>
                                        <p:tgtEl>
                                          <p:spTgt spid="187"/>
                                        </p:tgtEl>
                                        <p:attrNameLst>
                                          <p:attrName>style.visibility</p:attrName>
                                        </p:attrNameLst>
                                      </p:cBhvr>
                                      <p:to>
                                        <p:strVal val="visible"/>
                                      </p:to>
                                    </p:set>
                                  </p:childTnLst>
                                </p:cTn>
                              </p:par>
                            </p:childTnLst>
                          </p:cTn>
                        </p:par>
                        <p:par>
                          <p:cTn id="231" fill="hold" nodeType="afterGroup">
                            <p:stCondLst>
                              <p:cond delay="1500"/>
                            </p:stCondLst>
                            <p:childTnLst>
                              <p:par>
                                <p:cTn id="232" presetID="1" presetClass="entr" presetSubtype="0" fill="hold" grpId="0" nodeType="afterEffect">
                                  <p:stCondLst>
                                    <p:cond delay="300"/>
                                  </p:stCondLst>
                                  <p:childTnLst>
                                    <p:set>
                                      <p:cBhvr>
                                        <p:cTn id="233" dur="1" fill="hold">
                                          <p:stCondLst>
                                            <p:cond delay="0"/>
                                          </p:stCondLst>
                                        </p:cTn>
                                        <p:tgtEl>
                                          <p:spTgt spid="188"/>
                                        </p:tgtEl>
                                        <p:attrNameLst>
                                          <p:attrName>style.visibility</p:attrName>
                                        </p:attrNameLst>
                                      </p:cBhvr>
                                      <p:to>
                                        <p:strVal val="visible"/>
                                      </p:to>
                                    </p:set>
                                  </p:childTnLst>
                                </p:cTn>
                              </p:par>
                            </p:childTnLst>
                          </p:cTn>
                        </p:par>
                        <p:par>
                          <p:cTn id="234" fill="hold" nodeType="afterGroup">
                            <p:stCondLst>
                              <p:cond delay="1800"/>
                            </p:stCondLst>
                            <p:childTnLst>
                              <p:par>
                                <p:cTn id="235" presetID="1" presetClass="entr" presetSubtype="0" fill="hold" grpId="0" nodeType="afterEffect">
                                  <p:stCondLst>
                                    <p:cond delay="300"/>
                                  </p:stCondLst>
                                  <p:childTnLst>
                                    <p:set>
                                      <p:cBhvr>
                                        <p:cTn id="236" dur="1" fill="hold">
                                          <p:stCondLst>
                                            <p:cond delay="0"/>
                                          </p:stCondLst>
                                        </p:cTn>
                                        <p:tgtEl>
                                          <p:spTgt spid="189"/>
                                        </p:tgtEl>
                                        <p:attrNameLst>
                                          <p:attrName>style.visibility</p:attrName>
                                        </p:attrNameLst>
                                      </p:cBhvr>
                                      <p:to>
                                        <p:strVal val="visible"/>
                                      </p:to>
                                    </p:set>
                                  </p:childTnLst>
                                </p:cTn>
                              </p:par>
                            </p:childTnLst>
                          </p:cTn>
                        </p:par>
                        <p:par>
                          <p:cTn id="237" fill="hold" nodeType="afterGroup">
                            <p:stCondLst>
                              <p:cond delay="2100"/>
                            </p:stCondLst>
                            <p:childTnLst>
                              <p:par>
                                <p:cTn id="238" presetID="1" presetClass="entr" presetSubtype="0" fill="hold" grpId="0" nodeType="afterEffect">
                                  <p:stCondLst>
                                    <p:cond delay="300"/>
                                  </p:stCondLst>
                                  <p:childTnLst>
                                    <p:set>
                                      <p:cBhvr>
                                        <p:cTn id="239" dur="1" fill="hold">
                                          <p:stCondLst>
                                            <p:cond delay="0"/>
                                          </p:stCondLst>
                                        </p:cTn>
                                        <p:tgtEl>
                                          <p:spTgt spid="115"/>
                                        </p:tgtEl>
                                        <p:attrNameLst>
                                          <p:attrName>style.visibility</p:attrName>
                                        </p:attrNameLst>
                                      </p:cBhvr>
                                      <p:to>
                                        <p:strVal val="visible"/>
                                      </p:to>
                                    </p:set>
                                  </p:childTnLst>
                                </p:cTn>
                              </p:par>
                            </p:childTnLst>
                          </p:cTn>
                        </p:par>
                      </p:childTnLst>
                    </p:cTn>
                  </p:par>
                  <p:par>
                    <p:cTn id="240" fill="hold" nodeType="clickPar">
                      <p:stCondLst>
                        <p:cond delay="indefinite"/>
                      </p:stCondLst>
                      <p:childTnLst>
                        <p:par>
                          <p:cTn id="241" fill="hold" nodeType="withGroup">
                            <p:stCondLst>
                              <p:cond delay="0"/>
                            </p:stCondLst>
                            <p:childTnLst>
                              <p:par>
                                <p:cTn id="242" presetID="1" presetClass="entr" presetSubtype="0" fill="hold" grpId="0" nodeType="clickEffect">
                                  <p:stCondLst>
                                    <p:cond delay="0"/>
                                  </p:stCondLst>
                                  <p:childTnLst>
                                    <p:set>
                                      <p:cBhvr>
                                        <p:cTn id="243" dur="1" fill="hold">
                                          <p:stCondLst>
                                            <p:cond delay="0"/>
                                          </p:stCondLst>
                                        </p:cTn>
                                        <p:tgtEl>
                                          <p:spTgt spid="193"/>
                                        </p:tgtEl>
                                        <p:attrNameLst>
                                          <p:attrName>style.visibility</p:attrName>
                                        </p:attrNameLst>
                                      </p:cBhvr>
                                      <p:to>
                                        <p:strVal val="visible"/>
                                      </p:to>
                                    </p:set>
                                  </p:childTnLst>
                                </p:cTn>
                              </p:par>
                            </p:childTnLst>
                          </p:cTn>
                        </p:par>
                        <p:par>
                          <p:cTn id="244" fill="hold" nodeType="afterGroup">
                            <p:stCondLst>
                              <p:cond delay="0"/>
                            </p:stCondLst>
                            <p:childTnLst>
                              <p:par>
                                <p:cTn id="245" presetID="1" presetClass="entr" presetSubtype="0" fill="hold" grpId="0" nodeType="afterEffect">
                                  <p:stCondLst>
                                    <p:cond delay="300"/>
                                  </p:stCondLst>
                                  <p:childTnLst>
                                    <p:set>
                                      <p:cBhvr>
                                        <p:cTn id="246" dur="1" fill="hold">
                                          <p:stCondLst>
                                            <p:cond delay="0"/>
                                          </p:stCondLst>
                                        </p:cTn>
                                        <p:tgtEl>
                                          <p:spTgt spid="194"/>
                                        </p:tgtEl>
                                        <p:attrNameLst>
                                          <p:attrName>style.visibility</p:attrName>
                                        </p:attrNameLst>
                                      </p:cBhvr>
                                      <p:to>
                                        <p:strVal val="visible"/>
                                      </p:to>
                                    </p:set>
                                  </p:childTnLst>
                                </p:cTn>
                              </p:par>
                            </p:childTnLst>
                          </p:cTn>
                        </p:par>
                        <p:par>
                          <p:cTn id="247" fill="hold" nodeType="afterGroup">
                            <p:stCondLst>
                              <p:cond delay="300"/>
                            </p:stCondLst>
                            <p:childTnLst>
                              <p:par>
                                <p:cTn id="248" presetID="1" presetClass="entr" presetSubtype="0" fill="hold" grpId="1" nodeType="afterEffect">
                                  <p:stCondLst>
                                    <p:cond delay="300"/>
                                  </p:stCondLst>
                                  <p:childTnLst>
                                    <p:set>
                                      <p:cBhvr>
                                        <p:cTn id="249" dur="1" fill="hold">
                                          <p:stCondLst>
                                            <p:cond delay="0"/>
                                          </p:stCondLst>
                                        </p:cTn>
                                        <p:tgtEl>
                                          <p:spTgt spid="194"/>
                                        </p:tgtEl>
                                        <p:attrNameLst>
                                          <p:attrName>style.visibility</p:attrName>
                                        </p:attrNameLst>
                                      </p:cBhvr>
                                      <p:to>
                                        <p:strVal val="visible"/>
                                      </p:to>
                                    </p:set>
                                  </p:childTnLst>
                                </p:cTn>
                              </p:par>
                            </p:childTnLst>
                          </p:cTn>
                        </p:par>
                        <p:par>
                          <p:cTn id="250" fill="hold" nodeType="afterGroup">
                            <p:stCondLst>
                              <p:cond delay="600"/>
                            </p:stCondLst>
                            <p:childTnLst>
                              <p:par>
                                <p:cTn id="251" presetID="1" presetClass="entr" presetSubtype="0" fill="hold" grpId="0" nodeType="afterEffect">
                                  <p:stCondLst>
                                    <p:cond delay="300"/>
                                  </p:stCondLst>
                                  <p:childTnLst>
                                    <p:set>
                                      <p:cBhvr>
                                        <p:cTn id="252" dur="1" fill="hold">
                                          <p:stCondLst>
                                            <p:cond delay="0"/>
                                          </p:stCondLst>
                                        </p:cTn>
                                        <p:tgtEl>
                                          <p:spTgt spid="195"/>
                                        </p:tgtEl>
                                        <p:attrNameLst>
                                          <p:attrName>style.visibility</p:attrName>
                                        </p:attrNameLst>
                                      </p:cBhvr>
                                      <p:to>
                                        <p:strVal val="visible"/>
                                      </p:to>
                                    </p:set>
                                  </p:childTnLst>
                                </p:cTn>
                              </p:par>
                            </p:childTnLst>
                          </p:cTn>
                        </p:par>
                        <p:par>
                          <p:cTn id="253" fill="hold" nodeType="afterGroup">
                            <p:stCondLst>
                              <p:cond delay="900"/>
                            </p:stCondLst>
                            <p:childTnLst>
                              <p:par>
                                <p:cTn id="254" presetID="1" presetClass="entr" presetSubtype="0" fill="hold" grpId="0" nodeType="afterEffect">
                                  <p:stCondLst>
                                    <p:cond delay="300"/>
                                  </p:stCondLst>
                                  <p:childTnLst>
                                    <p:set>
                                      <p:cBhvr>
                                        <p:cTn id="255" dur="1" fill="hold">
                                          <p:stCondLst>
                                            <p:cond delay="0"/>
                                          </p:stCondLst>
                                        </p:cTn>
                                        <p:tgtEl>
                                          <p:spTgt spid="196"/>
                                        </p:tgtEl>
                                        <p:attrNameLst>
                                          <p:attrName>style.visibility</p:attrName>
                                        </p:attrNameLst>
                                      </p:cBhvr>
                                      <p:to>
                                        <p:strVal val="visible"/>
                                      </p:to>
                                    </p:set>
                                  </p:childTnLst>
                                </p:cTn>
                              </p:par>
                            </p:childTnLst>
                          </p:cTn>
                        </p:par>
                        <p:par>
                          <p:cTn id="256" fill="hold" nodeType="afterGroup">
                            <p:stCondLst>
                              <p:cond delay="1200"/>
                            </p:stCondLst>
                            <p:childTnLst>
                              <p:par>
                                <p:cTn id="257" presetID="1" presetClass="entr" presetSubtype="0" fill="hold" grpId="0" nodeType="afterEffect">
                                  <p:stCondLst>
                                    <p:cond delay="300"/>
                                  </p:stCondLst>
                                  <p:childTnLst>
                                    <p:set>
                                      <p:cBhvr>
                                        <p:cTn id="258" dur="1" fill="hold">
                                          <p:stCondLst>
                                            <p:cond delay="0"/>
                                          </p:stCondLst>
                                        </p:cTn>
                                        <p:tgtEl>
                                          <p:spTgt spid="197"/>
                                        </p:tgtEl>
                                        <p:attrNameLst>
                                          <p:attrName>style.visibility</p:attrName>
                                        </p:attrNameLst>
                                      </p:cBhvr>
                                      <p:to>
                                        <p:strVal val="visible"/>
                                      </p:to>
                                    </p:set>
                                  </p:childTnLst>
                                </p:cTn>
                              </p:par>
                            </p:childTnLst>
                          </p:cTn>
                        </p:par>
                        <p:par>
                          <p:cTn id="259" fill="hold" nodeType="afterGroup">
                            <p:stCondLst>
                              <p:cond delay="1500"/>
                            </p:stCondLst>
                            <p:childTnLst>
                              <p:par>
                                <p:cTn id="260" presetID="1" presetClass="entr" presetSubtype="0" fill="hold" grpId="0" nodeType="afterEffect">
                                  <p:stCondLst>
                                    <p:cond delay="0"/>
                                  </p:stCondLst>
                                  <p:childTnLst>
                                    <p:set>
                                      <p:cBhvr>
                                        <p:cTn id="261" dur="1" fill="hold">
                                          <p:stCondLst>
                                            <p:cond delay="0"/>
                                          </p:stCondLst>
                                        </p:cTn>
                                        <p:tgtEl>
                                          <p:spTgt spid="198"/>
                                        </p:tgtEl>
                                        <p:attrNameLst>
                                          <p:attrName>style.visibility</p:attrName>
                                        </p:attrNameLst>
                                      </p:cBhvr>
                                      <p:to>
                                        <p:strVal val="visible"/>
                                      </p:to>
                                    </p:set>
                                  </p:childTnLst>
                                </p:cTn>
                              </p:par>
                            </p:childTnLst>
                          </p:cTn>
                        </p:par>
                        <p:par>
                          <p:cTn id="262" fill="hold" nodeType="afterGroup">
                            <p:stCondLst>
                              <p:cond delay="1500"/>
                            </p:stCondLst>
                            <p:childTnLst>
                              <p:par>
                                <p:cTn id="263" presetID="1" presetClass="entr" presetSubtype="0" fill="hold" grpId="0" nodeType="afterEffect">
                                  <p:stCondLst>
                                    <p:cond delay="300"/>
                                  </p:stCondLst>
                                  <p:childTnLst>
                                    <p:set>
                                      <p:cBhvr>
                                        <p:cTn id="264" dur="1" fill="hold">
                                          <p:stCondLst>
                                            <p:cond delay="0"/>
                                          </p:stCondLst>
                                        </p:cTn>
                                        <p:tgtEl>
                                          <p:spTgt spid="199"/>
                                        </p:tgtEl>
                                        <p:attrNameLst>
                                          <p:attrName>style.visibility</p:attrName>
                                        </p:attrNameLst>
                                      </p:cBhvr>
                                      <p:to>
                                        <p:strVal val="visible"/>
                                      </p:to>
                                    </p:set>
                                  </p:childTnLst>
                                </p:cTn>
                              </p:par>
                            </p:childTnLst>
                          </p:cTn>
                        </p:par>
                        <p:par>
                          <p:cTn id="265" fill="hold" nodeType="afterGroup">
                            <p:stCondLst>
                              <p:cond delay="1800"/>
                            </p:stCondLst>
                            <p:childTnLst>
                              <p:par>
                                <p:cTn id="266" presetID="1" presetClass="entr" presetSubtype="0" fill="hold" grpId="0" nodeType="afterEffect">
                                  <p:stCondLst>
                                    <p:cond delay="300"/>
                                  </p:stCondLst>
                                  <p:childTnLst>
                                    <p:set>
                                      <p:cBhvr>
                                        <p:cTn id="267" dur="1" fill="hold">
                                          <p:stCondLst>
                                            <p:cond delay="0"/>
                                          </p:stCondLst>
                                        </p:cTn>
                                        <p:tgtEl>
                                          <p:spTgt spid="200"/>
                                        </p:tgtEl>
                                        <p:attrNameLst>
                                          <p:attrName>style.visibility</p:attrName>
                                        </p:attrNameLst>
                                      </p:cBhvr>
                                      <p:to>
                                        <p:strVal val="visible"/>
                                      </p:to>
                                    </p:set>
                                  </p:childTnLst>
                                </p:cTn>
                              </p:par>
                            </p:childTnLst>
                          </p:cTn>
                        </p:par>
                        <p:par>
                          <p:cTn id="268" fill="hold" nodeType="afterGroup">
                            <p:stCondLst>
                              <p:cond delay="2100"/>
                            </p:stCondLst>
                            <p:childTnLst>
                              <p:par>
                                <p:cTn id="269" presetID="1" presetClass="entr" presetSubtype="0" fill="hold" grpId="0" nodeType="afterEffect">
                                  <p:stCondLst>
                                    <p:cond delay="300"/>
                                  </p:stCondLst>
                                  <p:childTnLst>
                                    <p:set>
                                      <p:cBhvr>
                                        <p:cTn id="270" dur="1" fill="hold">
                                          <p:stCondLst>
                                            <p:cond delay="0"/>
                                          </p:stCondLst>
                                        </p:cTn>
                                        <p:tgtEl>
                                          <p:spTgt spid="202"/>
                                        </p:tgtEl>
                                        <p:attrNameLst>
                                          <p:attrName>style.visibility</p:attrName>
                                        </p:attrNameLst>
                                      </p:cBhvr>
                                      <p:to>
                                        <p:strVal val="visible"/>
                                      </p:to>
                                    </p:set>
                                  </p:childTnLst>
                                </p:cTn>
                              </p:par>
                            </p:childTnLst>
                          </p:cTn>
                        </p:par>
                        <p:par>
                          <p:cTn id="271" fill="hold" nodeType="afterGroup">
                            <p:stCondLst>
                              <p:cond delay="2400"/>
                            </p:stCondLst>
                            <p:childTnLst>
                              <p:par>
                                <p:cTn id="272" presetID="1" presetClass="entr" presetSubtype="0" fill="hold" grpId="0" nodeType="afterEffect">
                                  <p:stCondLst>
                                    <p:cond delay="300"/>
                                  </p:stCondLst>
                                  <p:childTnLst>
                                    <p:set>
                                      <p:cBhvr>
                                        <p:cTn id="273" dur="1" fill="hold">
                                          <p:stCondLst>
                                            <p:cond delay="0"/>
                                          </p:stCondLst>
                                        </p:cTn>
                                        <p:tgtEl>
                                          <p:spTgt spid="203"/>
                                        </p:tgtEl>
                                        <p:attrNameLst>
                                          <p:attrName>style.visibility</p:attrName>
                                        </p:attrNameLst>
                                      </p:cBhvr>
                                      <p:to>
                                        <p:strVal val="visible"/>
                                      </p:to>
                                    </p:set>
                                  </p:childTnLst>
                                </p:cTn>
                              </p:par>
                            </p:childTnLst>
                          </p:cTn>
                        </p:par>
                        <p:par>
                          <p:cTn id="274" fill="hold" nodeType="afterGroup">
                            <p:stCondLst>
                              <p:cond delay="2700"/>
                            </p:stCondLst>
                            <p:childTnLst>
                              <p:par>
                                <p:cTn id="275" presetID="1" presetClass="entr" presetSubtype="0" fill="hold" grpId="0" nodeType="afterEffect">
                                  <p:stCondLst>
                                    <p:cond delay="300"/>
                                  </p:stCondLst>
                                  <p:childTnLst>
                                    <p:set>
                                      <p:cBhvr>
                                        <p:cTn id="276" dur="1" fill="hold">
                                          <p:stCondLst>
                                            <p:cond delay="0"/>
                                          </p:stCondLst>
                                        </p:cTn>
                                        <p:tgtEl>
                                          <p:spTgt spid="130"/>
                                        </p:tgtEl>
                                        <p:attrNameLst>
                                          <p:attrName>style.visibility</p:attrName>
                                        </p:attrNameLst>
                                      </p:cBhvr>
                                      <p:to>
                                        <p:strVal val="visible"/>
                                      </p:to>
                                    </p:set>
                                  </p:childTnLst>
                                </p:cTn>
                              </p:par>
                            </p:childTnLst>
                          </p:cTn>
                        </p:par>
                        <p:par>
                          <p:cTn id="277" fill="hold" nodeType="afterGroup">
                            <p:stCondLst>
                              <p:cond delay="3000"/>
                            </p:stCondLst>
                            <p:childTnLst>
                              <p:par>
                                <p:cTn id="278" presetID="1" presetClass="entr" presetSubtype="0" fill="hold" grpId="0" nodeType="afterEffect">
                                  <p:stCondLst>
                                    <p:cond delay="300"/>
                                  </p:stCondLst>
                                  <p:childTnLst>
                                    <p:set>
                                      <p:cBhvr>
                                        <p:cTn id="279" dur="1" fill="hold">
                                          <p:stCondLst>
                                            <p:cond delay="0"/>
                                          </p:stCondLst>
                                        </p:cTn>
                                        <p:tgtEl>
                                          <p:spTgt spid="22"/>
                                        </p:tgtEl>
                                        <p:attrNameLst>
                                          <p:attrName>style.visibility</p:attrName>
                                        </p:attrNameLst>
                                      </p:cBhvr>
                                      <p:to>
                                        <p:strVal val="visible"/>
                                      </p:to>
                                    </p:set>
                                  </p:childTnLst>
                                </p:cTn>
                              </p:par>
                            </p:childTnLst>
                          </p:cTn>
                        </p:par>
                        <p:par>
                          <p:cTn id="280" fill="hold" nodeType="afterGroup">
                            <p:stCondLst>
                              <p:cond delay="3300"/>
                            </p:stCondLst>
                            <p:childTnLst>
                              <p:par>
                                <p:cTn id="281" presetID="1" presetClass="entr" presetSubtype="0" fill="hold" grpId="0" nodeType="afterEffect">
                                  <p:stCondLst>
                                    <p:cond delay="300"/>
                                  </p:stCondLst>
                                  <p:childTnLst>
                                    <p:set>
                                      <p:cBhvr>
                                        <p:cTn id="282" dur="1" fill="hold">
                                          <p:stCondLst>
                                            <p:cond delay="0"/>
                                          </p:stCondLst>
                                        </p:cTn>
                                        <p:tgtEl>
                                          <p:spTgt spid="133"/>
                                        </p:tgtEl>
                                        <p:attrNameLst>
                                          <p:attrName>style.visibility</p:attrName>
                                        </p:attrNameLst>
                                      </p:cBhvr>
                                      <p:to>
                                        <p:strVal val="visible"/>
                                      </p:to>
                                    </p:set>
                                  </p:childTnLst>
                                </p:cTn>
                              </p:par>
                            </p:childTnLst>
                          </p:cTn>
                        </p:par>
                        <p:par>
                          <p:cTn id="283" fill="hold" nodeType="afterGroup">
                            <p:stCondLst>
                              <p:cond delay="3600"/>
                            </p:stCondLst>
                            <p:childTnLst>
                              <p:par>
                                <p:cTn id="284" presetID="1" presetClass="entr" presetSubtype="0" fill="hold" grpId="0" nodeType="afterEffect">
                                  <p:stCondLst>
                                    <p:cond delay="300"/>
                                  </p:stCondLst>
                                  <p:childTnLst>
                                    <p:set>
                                      <p:cBhvr>
                                        <p:cTn id="285" dur="1" fill="hold">
                                          <p:stCondLst>
                                            <p:cond delay="0"/>
                                          </p:stCondLst>
                                        </p:cTn>
                                        <p:tgtEl>
                                          <p:spTgt spid="76"/>
                                        </p:tgtEl>
                                        <p:attrNameLst>
                                          <p:attrName>style.visibility</p:attrName>
                                        </p:attrNameLst>
                                      </p:cBhvr>
                                      <p:to>
                                        <p:strVal val="visible"/>
                                      </p:to>
                                    </p:set>
                                  </p:childTnLst>
                                </p:cTn>
                              </p:par>
                            </p:childTnLst>
                          </p:cTn>
                        </p:par>
                        <p:par>
                          <p:cTn id="286" fill="hold" nodeType="afterGroup">
                            <p:stCondLst>
                              <p:cond delay="3900"/>
                            </p:stCondLst>
                            <p:childTnLst>
                              <p:par>
                                <p:cTn id="287" presetID="1" presetClass="entr" presetSubtype="0" fill="hold" grpId="0" nodeType="afterEffect">
                                  <p:stCondLst>
                                    <p:cond delay="300"/>
                                  </p:stCondLst>
                                  <p:childTnLst>
                                    <p:set>
                                      <p:cBhvr>
                                        <p:cTn id="288" dur="1" fill="hold">
                                          <p:stCondLst>
                                            <p:cond delay="0"/>
                                          </p:stCondLst>
                                        </p:cTn>
                                        <p:tgtEl>
                                          <p:spTgt spid="27"/>
                                        </p:tgtEl>
                                        <p:attrNameLst>
                                          <p:attrName>style.visibility</p:attrName>
                                        </p:attrNameLst>
                                      </p:cBhvr>
                                      <p:to>
                                        <p:strVal val="visible"/>
                                      </p:to>
                                    </p:set>
                                  </p:childTnLst>
                                </p:cTn>
                              </p:par>
                            </p:childTnLst>
                          </p:cTn>
                        </p:par>
                        <p:par>
                          <p:cTn id="289" fill="hold" nodeType="afterGroup">
                            <p:stCondLst>
                              <p:cond delay="4200"/>
                            </p:stCondLst>
                            <p:childTnLst>
                              <p:par>
                                <p:cTn id="290" presetID="1" presetClass="entr" presetSubtype="0" fill="hold" grpId="0" nodeType="afterEffect">
                                  <p:stCondLst>
                                    <p:cond delay="300"/>
                                  </p:stCondLst>
                                  <p:childTnLst>
                                    <p:set>
                                      <p:cBhvr>
                                        <p:cTn id="291" dur="1" fill="hold">
                                          <p:stCondLst>
                                            <p:cond delay="0"/>
                                          </p:stCondLst>
                                        </p:cTn>
                                        <p:tgtEl>
                                          <p:spTgt spid="51"/>
                                        </p:tgtEl>
                                        <p:attrNameLst>
                                          <p:attrName>style.visibility</p:attrName>
                                        </p:attrNameLst>
                                      </p:cBhvr>
                                      <p:to>
                                        <p:strVal val="visible"/>
                                      </p:to>
                                    </p:set>
                                  </p:childTnLst>
                                </p:cTn>
                              </p:par>
                            </p:childTnLst>
                          </p:cTn>
                        </p:par>
                        <p:par>
                          <p:cTn id="292" fill="hold" nodeType="afterGroup">
                            <p:stCondLst>
                              <p:cond delay="4500"/>
                            </p:stCondLst>
                            <p:childTnLst>
                              <p:par>
                                <p:cTn id="293" presetID="1" presetClass="entr" presetSubtype="0" fill="hold" grpId="0" nodeType="afterEffect">
                                  <p:stCondLst>
                                    <p:cond delay="300"/>
                                  </p:stCondLst>
                                  <p:childTnLst>
                                    <p:set>
                                      <p:cBhvr>
                                        <p:cTn id="294" dur="1" fill="hold">
                                          <p:stCondLst>
                                            <p:cond delay="0"/>
                                          </p:stCondLst>
                                        </p:cTn>
                                        <p:tgtEl>
                                          <p:spTgt spid="52"/>
                                        </p:tgtEl>
                                        <p:attrNameLst>
                                          <p:attrName>style.visibility</p:attrName>
                                        </p:attrNameLst>
                                      </p:cBhvr>
                                      <p:to>
                                        <p:strVal val="visible"/>
                                      </p:to>
                                    </p:set>
                                  </p:childTnLst>
                                </p:cTn>
                              </p:par>
                            </p:childTnLst>
                          </p:cTn>
                        </p:par>
                        <p:par>
                          <p:cTn id="295" fill="hold" nodeType="afterGroup">
                            <p:stCondLst>
                              <p:cond delay="4800"/>
                            </p:stCondLst>
                            <p:childTnLst>
                              <p:par>
                                <p:cTn id="296" presetID="1" presetClass="entr" presetSubtype="0" fill="hold" grpId="0" nodeType="afterEffect">
                                  <p:stCondLst>
                                    <p:cond delay="300"/>
                                  </p:stCondLst>
                                  <p:childTnLst>
                                    <p:set>
                                      <p:cBhvr>
                                        <p:cTn id="297" dur="1" fill="hold">
                                          <p:stCondLst>
                                            <p:cond delay="0"/>
                                          </p:stCondLst>
                                        </p:cTn>
                                        <p:tgtEl>
                                          <p:spTgt spid="53"/>
                                        </p:tgtEl>
                                        <p:attrNameLst>
                                          <p:attrName>style.visibility</p:attrName>
                                        </p:attrNameLst>
                                      </p:cBhvr>
                                      <p:to>
                                        <p:strVal val="visible"/>
                                      </p:to>
                                    </p:set>
                                  </p:childTnLst>
                                </p:cTn>
                              </p:par>
                            </p:childTnLst>
                          </p:cTn>
                        </p:par>
                        <p:par>
                          <p:cTn id="298" fill="hold" nodeType="afterGroup">
                            <p:stCondLst>
                              <p:cond delay="5100"/>
                            </p:stCondLst>
                            <p:childTnLst>
                              <p:par>
                                <p:cTn id="299" presetID="1" presetClass="entr" presetSubtype="0" fill="hold" grpId="0" nodeType="afterEffect">
                                  <p:stCondLst>
                                    <p:cond delay="300"/>
                                  </p:stCondLst>
                                  <p:childTnLst>
                                    <p:set>
                                      <p:cBhvr>
                                        <p:cTn id="300" dur="1" fill="hold">
                                          <p:stCondLst>
                                            <p:cond delay="0"/>
                                          </p:stCondLst>
                                        </p:cTn>
                                        <p:tgtEl>
                                          <p:spTgt spid="54"/>
                                        </p:tgtEl>
                                        <p:attrNameLst>
                                          <p:attrName>style.visibility</p:attrName>
                                        </p:attrNameLst>
                                      </p:cBhvr>
                                      <p:to>
                                        <p:strVal val="visible"/>
                                      </p:to>
                                    </p:set>
                                  </p:childTnLst>
                                </p:cTn>
                              </p:par>
                            </p:childTnLst>
                          </p:cTn>
                        </p:par>
                        <p:par>
                          <p:cTn id="301" fill="hold" nodeType="afterGroup">
                            <p:stCondLst>
                              <p:cond delay="5400"/>
                            </p:stCondLst>
                            <p:childTnLst>
                              <p:par>
                                <p:cTn id="302" presetID="1" presetClass="entr" presetSubtype="0" fill="hold" grpId="0" nodeType="afterEffect">
                                  <p:stCondLst>
                                    <p:cond delay="300"/>
                                  </p:stCondLst>
                                  <p:childTnLst>
                                    <p:set>
                                      <p:cBhvr>
                                        <p:cTn id="303" dur="1" fill="hold">
                                          <p:stCondLst>
                                            <p:cond delay="0"/>
                                          </p:stCondLst>
                                        </p:cTn>
                                        <p:tgtEl>
                                          <p:spTgt spid="55"/>
                                        </p:tgtEl>
                                        <p:attrNameLst>
                                          <p:attrName>style.visibility</p:attrName>
                                        </p:attrNameLst>
                                      </p:cBhvr>
                                      <p:to>
                                        <p:strVal val="visible"/>
                                      </p:to>
                                    </p:set>
                                  </p:childTnLst>
                                </p:cTn>
                              </p:par>
                            </p:childTnLst>
                          </p:cTn>
                        </p:par>
                        <p:par>
                          <p:cTn id="304" fill="hold" nodeType="afterGroup">
                            <p:stCondLst>
                              <p:cond delay="5700"/>
                            </p:stCondLst>
                            <p:childTnLst>
                              <p:par>
                                <p:cTn id="305" presetID="1" presetClass="entr" presetSubtype="0" fill="hold" grpId="0" nodeType="afterEffect">
                                  <p:stCondLst>
                                    <p:cond delay="300"/>
                                  </p:stCondLst>
                                  <p:childTnLst>
                                    <p:set>
                                      <p:cBhvr>
                                        <p:cTn id="306" dur="1" fill="hold">
                                          <p:stCondLst>
                                            <p:cond delay="0"/>
                                          </p:stCondLst>
                                        </p:cTn>
                                        <p:tgtEl>
                                          <p:spTgt spid="56"/>
                                        </p:tgtEl>
                                        <p:attrNameLst>
                                          <p:attrName>style.visibility</p:attrName>
                                        </p:attrNameLst>
                                      </p:cBhvr>
                                      <p:to>
                                        <p:strVal val="visible"/>
                                      </p:to>
                                    </p:set>
                                  </p:childTnLst>
                                </p:cTn>
                              </p:par>
                            </p:childTnLst>
                          </p:cTn>
                        </p:par>
                        <p:par>
                          <p:cTn id="307" fill="hold" nodeType="afterGroup">
                            <p:stCondLst>
                              <p:cond delay="6000"/>
                            </p:stCondLst>
                            <p:childTnLst>
                              <p:par>
                                <p:cTn id="308" presetID="1" presetClass="entr" presetSubtype="0" fill="hold" grpId="0" nodeType="afterEffect">
                                  <p:stCondLst>
                                    <p:cond delay="300"/>
                                  </p:stCondLst>
                                  <p:childTnLst>
                                    <p:set>
                                      <p:cBhvr>
                                        <p:cTn id="309" dur="1" fill="hold">
                                          <p:stCondLst>
                                            <p:cond delay="0"/>
                                          </p:stCondLst>
                                        </p:cTn>
                                        <p:tgtEl>
                                          <p:spTgt spid="57"/>
                                        </p:tgtEl>
                                        <p:attrNameLst>
                                          <p:attrName>style.visibility</p:attrName>
                                        </p:attrNameLst>
                                      </p:cBhvr>
                                      <p:to>
                                        <p:strVal val="visible"/>
                                      </p:to>
                                    </p:set>
                                  </p:childTnLst>
                                </p:cTn>
                              </p:par>
                            </p:childTnLst>
                          </p:cTn>
                        </p:par>
                        <p:par>
                          <p:cTn id="310" fill="hold" nodeType="afterGroup">
                            <p:stCondLst>
                              <p:cond delay="6300"/>
                            </p:stCondLst>
                            <p:childTnLst>
                              <p:par>
                                <p:cTn id="311" presetID="1" presetClass="entr" presetSubtype="0" fill="hold" grpId="0" nodeType="afterEffect">
                                  <p:stCondLst>
                                    <p:cond delay="300"/>
                                  </p:stCondLst>
                                  <p:childTnLst>
                                    <p:set>
                                      <p:cBhvr>
                                        <p:cTn id="312" dur="1" fill="hold">
                                          <p:stCondLst>
                                            <p:cond delay="0"/>
                                          </p:stCondLst>
                                        </p:cTn>
                                        <p:tgtEl>
                                          <p:spTgt spid="121"/>
                                        </p:tgtEl>
                                        <p:attrNameLst>
                                          <p:attrName>style.visibility</p:attrName>
                                        </p:attrNameLst>
                                      </p:cBhvr>
                                      <p:to>
                                        <p:strVal val="visible"/>
                                      </p:to>
                                    </p:set>
                                  </p:childTnLst>
                                </p:cTn>
                              </p:par>
                            </p:childTnLst>
                          </p:cTn>
                        </p:par>
                        <p:par>
                          <p:cTn id="313" fill="hold" nodeType="afterGroup">
                            <p:stCondLst>
                              <p:cond delay="6600"/>
                            </p:stCondLst>
                            <p:childTnLst>
                              <p:par>
                                <p:cTn id="314" presetID="1" presetClass="entr" presetSubtype="0" fill="hold" grpId="0" nodeType="afterEffect">
                                  <p:stCondLst>
                                    <p:cond delay="300"/>
                                  </p:stCondLst>
                                  <p:childTnLst>
                                    <p:set>
                                      <p:cBhvr>
                                        <p:cTn id="315" dur="1" fill="hold">
                                          <p:stCondLst>
                                            <p:cond delay="0"/>
                                          </p:stCondLst>
                                        </p:cTn>
                                        <p:tgtEl>
                                          <p:spTgt spid="58"/>
                                        </p:tgtEl>
                                        <p:attrNameLst>
                                          <p:attrName>style.visibility</p:attrName>
                                        </p:attrNameLst>
                                      </p:cBhvr>
                                      <p:to>
                                        <p:strVal val="visible"/>
                                      </p:to>
                                    </p:set>
                                  </p:childTnLst>
                                </p:cTn>
                              </p:par>
                            </p:childTnLst>
                          </p:cTn>
                        </p:par>
                        <p:par>
                          <p:cTn id="316" fill="hold" nodeType="afterGroup">
                            <p:stCondLst>
                              <p:cond delay="6900"/>
                            </p:stCondLst>
                            <p:childTnLst>
                              <p:par>
                                <p:cTn id="317" presetID="1" presetClass="entr" presetSubtype="0" fill="hold" grpId="0" nodeType="afterEffect">
                                  <p:stCondLst>
                                    <p:cond delay="300"/>
                                  </p:stCondLst>
                                  <p:childTnLst>
                                    <p:set>
                                      <p:cBhvr>
                                        <p:cTn id="318" dur="1" fill="hold">
                                          <p:stCondLst>
                                            <p:cond delay="0"/>
                                          </p:stCondLst>
                                        </p:cTn>
                                        <p:tgtEl>
                                          <p:spTgt spid="50"/>
                                        </p:tgtEl>
                                        <p:attrNameLst>
                                          <p:attrName>style.visibility</p:attrName>
                                        </p:attrNameLst>
                                      </p:cBhvr>
                                      <p:to>
                                        <p:strVal val="visible"/>
                                      </p:to>
                                    </p:set>
                                  </p:childTnLst>
                                </p:cTn>
                              </p:par>
                            </p:childTnLst>
                          </p:cTn>
                        </p:par>
                        <p:par>
                          <p:cTn id="319" fill="hold" nodeType="afterGroup">
                            <p:stCondLst>
                              <p:cond delay="7200"/>
                            </p:stCondLst>
                            <p:childTnLst>
                              <p:par>
                                <p:cTn id="320" presetID="1" presetClass="entr" presetSubtype="0" fill="hold" grpId="0" nodeType="afterEffect">
                                  <p:stCondLst>
                                    <p:cond delay="300"/>
                                  </p:stCondLst>
                                  <p:childTnLst>
                                    <p:set>
                                      <p:cBhvr>
                                        <p:cTn id="321" dur="1" fill="hold">
                                          <p:stCondLst>
                                            <p:cond delay="0"/>
                                          </p:stCondLst>
                                        </p:cTn>
                                        <p:tgtEl>
                                          <p:spTgt spid="42"/>
                                        </p:tgtEl>
                                        <p:attrNameLst>
                                          <p:attrName>style.visibility</p:attrName>
                                        </p:attrNameLst>
                                      </p:cBhvr>
                                      <p:to>
                                        <p:strVal val="visible"/>
                                      </p:to>
                                    </p:set>
                                  </p:childTnLst>
                                </p:cTn>
                              </p:par>
                            </p:childTnLst>
                          </p:cTn>
                        </p:par>
                        <p:par>
                          <p:cTn id="322" fill="hold" nodeType="afterGroup">
                            <p:stCondLst>
                              <p:cond delay="7500"/>
                            </p:stCondLst>
                            <p:childTnLst>
                              <p:par>
                                <p:cTn id="323" presetID="1" presetClass="entr" presetSubtype="0" fill="hold" grpId="0" nodeType="afterEffect">
                                  <p:stCondLst>
                                    <p:cond delay="300"/>
                                  </p:stCondLst>
                                  <p:childTnLst>
                                    <p:set>
                                      <p:cBhvr>
                                        <p:cTn id="324" dur="1" fill="hold">
                                          <p:stCondLst>
                                            <p:cond delay="0"/>
                                          </p:stCondLst>
                                        </p:cTn>
                                        <p:tgtEl>
                                          <p:spTgt spid="43"/>
                                        </p:tgtEl>
                                        <p:attrNameLst>
                                          <p:attrName>style.visibility</p:attrName>
                                        </p:attrNameLst>
                                      </p:cBhvr>
                                      <p:to>
                                        <p:strVal val="visible"/>
                                      </p:to>
                                    </p:set>
                                  </p:childTnLst>
                                </p:cTn>
                              </p:par>
                            </p:childTnLst>
                          </p:cTn>
                        </p:par>
                        <p:par>
                          <p:cTn id="325" fill="hold" nodeType="afterGroup">
                            <p:stCondLst>
                              <p:cond delay="7800"/>
                            </p:stCondLst>
                            <p:childTnLst>
                              <p:par>
                                <p:cTn id="326" presetID="1" presetClass="entr" presetSubtype="0" fill="hold" grpId="0" nodeType="afterEffect">
                                  <p:stCondLst>
                                    <p:cond delay="300"/>
                                  </p:stCondLst>
                                  <p:childTnLst>
                                    <p:set>
                                      <p:cBhvr>
                                        <p:cTn id="327" dur="1" fill="hold">
                                          <p:stCondLst>
                                            <p:cond delay="0"/>
                                          </p:stCondLst>
                                        </p:cTn>
                                        <p:tgtEl>
                                          <p:spTgt spid="44"/>
                                        </p:tgtEl>
                                        <p:attrNameLst>
                                          <p:attrName>style.visibility</p:attrName>
                                        </p:attrNameLst>
                                      </p:cBhvr>
                                      <p:to>
                                        <p:strVal val="visible"/>
                                      </p:to>
                                    </p:set>
                                  </p:childTnLst>
                                </p:cTn>
                              </p:par>
                            </p:childTnLst>
                          </p:cTn>
                        </p:par>
                        <p:par>
                          <p:cTn id="328" fill="hold" nodeType="afterGroup">
                            <p:stCondLst>
                              <p:cond delay="8100"/>
                            </p:stCondLst>
                            <p:childTnLst>
                              <p:par>
                                <p:cTn id="329" presetID="1" presetClass="entr" presetSubtype="0" fill="hold" grpId="0" nodeType="afterEffect">
                                  <p:stCondLst>
                                    <p:cond delay="300"/>
                                  </p:stCondLst>
                                  <p:childTnLst>
                                    <p:set>
                                      <p:cBhvr>
                                        <p:cTn id="330" dur="1" fill="hold">
                                          <p:stCondLst>
                                            <p:cond delay="0"/>
                                          </p:stCondLst>
                                        </p:cTn>
                                        <p:tgtEl>
                                          <p:spTgt spid="138"/>
                                        </p:tgtEl>
                                        <p:attrNameLst>
                                          <p:attrName>style.visibility</p:attrName>
                                        </p:attrNameLst>
                                      </p:cBhvr>
                                      <p:to>
                                        <p:strVal val="visible"/>
                                      </p:to>
                                    </p:set>
                                  </p:childTnLst>
                                </p:cTn>
                              </p:par>
                            </p:childTnLst>
                          </p:cTn>
                        </p:par>
                        <p:par>
                          <p:cTn id="331" fill="hold" nodeType="afterGroup">
                            <p:stCondLst>
                              <p:cond delay="8400"/>
                            </p:stCondLst>
                            <p:childTnLst>
                              <p:par>
                                <p:cTn id="332" presetID="1" presetClass="entr" presetSubtype="0" fill="hold" grpId="0" nodeType="afterEffect">
                                  <p:stCondLst>
                                    <p:cond delay="300"/>
                                  </p:stCondLst>
                                  <p:childTnLst>
                                    <p:set>
                                      <p:cBhvr>
                                        <p:cTn id="333"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animBg="1"/>
      <p:bldP spid="65" grpId="0" animBg="1"/>
      <p:bldP spid="22" grpId="0" animBg="1"/>
      <p:bldP spid="27" grpId="0" animBg="1"/>
      <p:bldP spid="42" grpId="0" animBg="1"/>
      <p:bldP spid="43" grpId="0" animBg="1"/>
      <p:bldP spid="44" grpId="0" animBg="1"/>
      <p:bldP spid="50" grpId="0" animBg="1"/>
      <p:bldP spid="51" grpId="0" animBg="1"/>
      <p:bldP spid="52" grpId="0" animBg="1"/>
      <p:bldP spid="53" grpId="0" animBg="1"/>
      <p:bldP spid="54" grpId="0" animBg="1"/>
      <p:bldP spid="55" grpId="0" animBg="1"/>
      <p:bldP spid="56" grpId="0" animBg="1"/>
      <p:bldP spid="57" grpId="0" animBg="1"/>
      <p:bldP spid="58" grpId="0" animBg="1"/>
      <p:bldP spid="67" grpId="0" animBg="1"/>
      <p:bldP spid="95" grpId="0" animBg="1"/>
      <p:bldP spid="98" grpId="0" animBg="1"/>
      <p:bldP spid="103" grpId="0" animBg="1"/>
      <p:bldP spid="110" grpId="0" animBg="1"/>
      <p:bldP spid="111" grpId="0" animBg="1"/>
      <p:bldP spid="115" grpId="0" animBg="1"/>
      <p:bldP spid="121" grpId="0" animBg="1"/>
      <p:bldP spid="130" grpId="0" animBg="1"/>
      <p:bldP spid="133" grpId="0" animBg="1"/>
      <p:bldP spid="138" grpId="0" animBg="1"/>
      <p:bldP spid="76" grpId="0" animBg="1"/>
      <p:bldP spid="78" grpId="0" animBg="1"/>
      <p:bldP spid="79" grpId="0" animBg="1"/>
      <p:bldP spid="80" grpId="0" animBg="1"/>
      <p:bldP spid="81" grpId="0" animBg="1"/>
      <p:bldP spid="82" grpId="0" animBg="1"/>
      <p:bldP spid="84" grpId="0" animBg="1"/>
      <p:bldP spid="85" grpId="0" animBg="1"/>
      <p:bldP spid="86" grpId="0" animBg="1"/>
      <p:bldP spid="89" grpId="0" animBg="1"/>
      <p:bldP spid="90" grpId="0" animBg="1"/>
      <p:bldP spid="91" grpId="0" animBg="1"/>
      <p:bldP spid="91" grpId="1" animBg="1"/>
      <p:bldP spid="92" grpId="0" animBg="1"/>
      <p:bldP spid="93" grpId="0" animBg="1"/>
      <p:bldP spid="102" grpId="0" animBg="1"/>
      <p:bldP spid="105" grpId="0" animBg="1"/>
      <p:bldP spid="112" grpId="0" animBg="1"/>
      <p:bldP spid="114" grpId="0" animBg="1"/>
      <p:bldP spid="124" grpId="0" animBg="1"/>
      <p:bldP spid="124" grpId="1" animBg="1"/>
      <p:bldP spid="124" grpId="2" animBg="1"/>
      <p:bldP spid="136" grpId="0" animBg="1"/>
      <p:bldP spid="137"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52" grpId="0" animBg="1"/>
      <p:bldP spid="153" grpId="0" animBg="1"/>
      <p:bldP spid="154" grpId="0" animBg="1"/>
      <p:bldP spid="155" grpId="0" animBg="1"/>
      <p:bldP spid="156" grpId="0" animBg="1"/>
      <p:bldP spid="157" grpId="0" animBg="1"/>
      <p:bldP spid="158" grpId="0" animBg="1"/>
      <p:bldP spid="159" grpId="0" animBg="1"/>
      <p:bldP spid="159" grpId="1" animBg="1"/>
      <p:bldP spid="160" grpId="0" animBg="1"/>
      <p:bldP spid="161" grpId="0" animBg="1"/>
      <p:bldP spid="162" grpId="0" animBg="1"/>
      <p:bldP spid="163" grpId="0" animBg="1"/>
      <p:bldP spid="166" grpId="0" animBg="1"/>
      <p:bldP spid="167" grpId="0" animBg="1"/>
      <p:bldP spid="171" grpId="0" animBg="1"/>
      <p:bldP spid="172" grpId="0" animBg="1"/>
      <p:bldP spid="174" grpId="0" animBg="1"/>
      <p:bldP spid="184" grpId="0" animBg="1"/>
      <p:bldP spid="185" grpId="0" animBg="1"/>
      <p:bldP spid="186" grpId="0" animBg="1"/>
      <p:bldP spid="187" grpId="0" animBg="1"/>
      <p:bldP spid="188" grpId="0" animBg="1"/>
      <p:bldP spid="189" grpId="0" animBg="1"/>
      <p:bldP spid="191" grpId="0" animBg="1"/>
      <p:bldP spid="192" grpId="0" animBg="1"/>
      <p:bldP spid="193" grpId="0" animBg="1"/>
      <p:bldP spid="194" grpId="0" animBg="1"/>
      <p:bldP spid="194" grpId="1" animBg="1"/>
      <p:bldP spid="195" grpId="0" animBg="1"/>
      <p:bldP spid="196" grpId="0" animBg="1"/>
      <p:bldP spid="197" grpId="0" animBg="1"/>
      <p:bldP spid="198" grpId="0" animBg="1"/>
      <p:bldP spid="199" grpId="0" animBg="1"/>
      <p:bldP spid="200" grpId="0" animBg="1"/>
      <p:bldP spid="202" grpId="0" animBg="1"/>
      <p:bldP spid="203" grpId="0" animBg="1"/>
      <p:bldP spid="122" grpId="0" animBg="1"/>
      <p:bldP spid="1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rtlCol="0">
            <a:normAutofit/>
          </a:bodyPr>
          <a:lstStyle/>
          <a:p>
            <a:pPr eaLnBrk="1" fontAlgn="auto" hangingPunct="1">
              <a:spcAft>
                <a:spcPts val="0"/>
              </a:spcAft>
              <a:defRPr/>
            </a:pPr>
            <a:r>
              <a:rPr lang="en-US" b="1" dirty="0" smtClean="0">
                <a:solidFill>
                  <a:schemeClr val="tx2">
                    <a:lumMod val="50000"/>
                  </a:schemeClr>
                </a:solidFill>
              </a:rPr>
              <a:t>Assess Your Circumstances </a:t>
            </a:r>
            <a:endParaRPr lang="en-US" b="1" dirty="0">
              <a:solidFill>
                <a:schemeClr val="tx2">
                  <a:lumMod val="50000"/>
                </a:schemeClr>
              </a:solidFill>
            </a:endParaRPr>
          </a:p>
        </p:txBody>
      </p:sp>
      <p:sp>
        <p:nvSpPr>
          <p:cNvPr id="3" name="Content Placeholder 2"/>
          <p:cNvSpPr>
            <a:spLocks noGrp="1"/>
          </p:cNvSpPr>
          <p:nvPr>
            <p:ph idx="1"/>
          </p:nvPr>
        </p:nvSpPr>
        <p:spPr>
          <a:xfrm>
            <a:off x="457200" y="1646238"/>
            <a:ext cx="4343400" cy="4525962"/>
          </a:xfrm>
        </p:spPr>
        <p:txBody>
          <a:bodyPr rtlCol="0">
            <a:normAutofit fontScale="92500" lnSpcReduction="20000"/>
          </a:bodyPr>
          <a:lstStyle/>
          <a:p>
            <a:pPr eaLnBrk="1" fontAlgn="auto" hangingPunct="1">
              <a:spcAft>
                <a:spcPts val="0"/>
              </a:spcAft>
              <a:defRPr/>
            </a:pPr>
            <a:r>
              <a:rPr lang="en-US" sz="1800" b="1" dirty="0" smtClean="0">
                <a:solidFill>
                  <a:schemeClr val="tx2">
                    <a:lumMod val="50000"/>
                  </a:schemeClr>
                </a:solidFill>
                <a:latin typeface="Arial" pitchFamily="34" charset="0"/>
                <a:cs typeface="Arial" pitchFamily="34" charset="0"/>
              </a:rPr>
              <a:t>Review Existing Documents</a:t>
            </a:r>
          </a:p>
          <a:p>
            <a:pPr eaLnBrk="1" fontAlgn="auto" hangingPunct="1">
              <a:spcAft>
                <a:spcPts val="0"/>
              </a:spcAft>
              <a:defRPr/>
            </a:pPr>
            <a:r>
              <a:rPr lang="en-US" sz="1800" b="1" dirty="0" smtClean="0">
                <a:solidFill>
                  <a:schemeClr val="tx2">
                    <a:lumMod val="50000"/>
                  </a:schemeClr>
                </a:solidFill>
                <a:latin typeface="Arial" pitchFamily="34" charset="0"/>
                <a:cs typeface="Arial" pitchFamily="34" charset="0"/>
              </a:rPr>
              <a:t>Observe Means and Methods</a:t>
            </a:r>
          </a:p>
          <a:p>
            <a:pPr eaLnBrk="1" fontAlgn="auto" hangingPunct="1">
              <a:spcAft>
                <a:spcPts val="0"/>
              </a:spcAft>
              <a:defRPr/>
            </a:pPr>
            <a:r>
              <a:rPr lang="en-US" sz="1800" b="1" dirty="0" smtClean="0">
                <a:solidFill>
                  <a:schemeClr val="tx2">
                    <a:lumMod val="50000"/>
                  </a:schemeClr>
                </a:solidFill>
                <a:latin typeface="Arial" pitchFamily="34" charset="0"/>
                <a:cs typeface="Arial" pitchFamily="34" charset="0"/>
              </a:rPr>
              <a:t>Interview Personnel </a:t>
            </a:r>
          </a:p>
          <a:p>
            <a:pPr eaLnBrk="1" fontAlgn="auto" hangingPunct="1">
              <a:spcAft>
                <a:spcPts val="0"/>
              </a:spcAft>
              <a:defRPr/>
            </a:pPr>
            <a:r>
              <a:rPr lang="en-US" sz="1800" b="1" dirty="0" smtClean="0">
                <a:solidFill>
                  <a:schemeClr val="tx2">
                    <a:lumMod val="50000"/>
                  </a:schemeClr>
                </a:solidFill>
                <a:latin typeface="Arial" pitchFamily="34" charset="0"/>
                <a:cs typeface="Arial" pitchFamily="34" charset="0"/>
              </a:rPr>
              <a:t>Create Questionnaires</a:t>
            </a:r>
          </a:p>
          <a:p>
            <a:pPr eaLnBrk="1" fontAlgn="auto" hangingPunct="1">
              <a:spcAft>
                <a:spcPts val="0"/>
              </a:spcAft>
              <a:defRPr/>
            </a:pPr>
            <a:r>
              <a:rPr lang="en-US" sz="1800" b="1" dirty="0" smtClean="0">
                <a:solidFill>
                  <a:schemeClr val="tx2">
                    <a:lumMod val="50000"/>
                  </a:schemeClr>
                </a:solidFill>
                <a:latin typeface="Arial" pitchFamily="34" charset="0"/>
                <a:cs typeface="Arial" pitchFamily="34" charset="0"/>
              </a:rPr>
              <a:t>Review Records </a:t>
            </a:r>
          </a:p>
          <a:p>
            <a:pPr eaLnBrk="1" fontAlgn="auto" hangingPunct="1">
              <a:spcAft>
                <a:spcPts val="0"/>
              </a:spcAft>
              <a:defRPr/>
            </a:pPr>
            <a:r>
              <a:rPr lang="en-US" sz="1800" b="1" dirty="0" smtClean="0">
                <a:solidFill>
                  <a:schemeClr val="tx2">
                    <a:lumMod val="50000"/>
                  </a:schemeClr>
                </a:solidFill>
                <a:latin typeface="Arial" pitchFamily="34" charset="0"/>
                <a:cs typeface="Arial" pitchFamily="34" charset="0"/>
              </a:rPr>
              <a:t>Fatal Facts &amp; Lessons Learned </a:t>
            </a:r>
          </a:p>
          <a:p>
            <a:pPr eaLnBrk="1" fontAlgn="auto" hangingPunct="1">
              <a:spcAft>
                <a:spcPts val="0"/>
              </a:spcAft>
              <a:defRPr/>
            </a:pPr>
            <a:r>
              <a:rPr lang="en-US" sz="1800" b="1" dirty="0" smtClean="0">
                <a:solidFill>
                  <a:schemeClr val="tx2">
                    <a:lumMod val="50000"/>
                  </a:schemeClr>
                </a:solidFill>
                <a:latin typeface="Arial" pitchFamily="34" charset="0"/>
                <a:cs typeface="Arial" pitchFamily="34" charset="0"/>
              </a:rPr>
              <a:t>Environmental Sampling</a:t>
            </a:r>
          </a:p>
          <a:p>
            <a:pPr eaLnBrk="1" fontAlgn="auto" hangingPunct="1">
              <a:spcAft>
                <a:spcPts val="0"/>
              </a:spcAft>
              <a:defRPr/>
            </a:pPr>
            <a:r>
              <a:rPr lang="en-US" sz="1800" b="1" dirty="0" smtClean="0">
                <a:solidFill>
                  <a:schemeClr val="tx2">
                    <a:lumMod val="50000"/>
                  </a:schemeClr>
                </a:solidFill>
                <a:latin typeface="Arial" pitchFamily="34" charset="0"/>
                <a:cs typeface="Arial" pitchFamily="34" charset="0"/>
              </a:rPr>
              <a:t>Evaluate Existing Equipment</a:t>
            </a:r>
          </a:p>
          <a:p>
            <a:pPr eaLnBrk="1" fontAlgn="auto" hangingPunct="1">
              <a:spcAft>
                <a:spcPts val="0"/>
              </a:spcAft>
              <a:defRPr/>
            </a:pPr>
            <a:r>
              <a:rPr lang="en-US" sz="1800" b="1" dirty="0" smtClean="0">
                <a:solidFill>
                  <a:schemeClr val="tx2">
                    <a:lumMod val="50000"/>
                  </a:schemeClr>
                </a:solidFill>
                <a:latin typeface="Arial" pitchFamily="34" charset="0"/>
                <a:cs typeface="Arial" pitchFamily="34" charset="0"/>
              </a:rPr>
              <a:t>Establish Health Baselines</a:t>
            </a:r>
          </a:p>
          <a:p>
            <a:pPr eaLnBrk="1" fontAlgn="auto" hangingPunct="1">
              <a:spcAft>
                <a:spcPts val="0"/>
              </a:spcAft>
              <a:defRPr/>
            </a:pPr>
            <a:r>
              <a:rPr lang="en-US" sz="1800" b="1" dirty="0" smtClean="0">
                <a:solidFill>
                  <a:schemeClr val="tx2">
                    <a:lumMod val="50000"/>
                  </a:schemeClr>
                </a:solidFill>
                <a:latin typeface="Arial" pitchFamily="34" charset="0"/>
                <a:cs typeface="Arial" pitchFamily="34" charset="0"/>
              </a:rPr>
              <a:t>Survey Work Environment</a:t>
            </a:r>
          </a:p>
          <a:p>
            <a:pPr eaLnBrk="1" fontAlgn="auto" hangingPunct="1">
              <a:spcAft>
                <a:spcPts val="0"/>
              </a:spcAft>
              <a:defRPr/>
            </a:pPr>
            <a:r>
              <a:rPr lang="en-US" sz="1800" b="1" dirty="0" smtClean="0">
                <a:solidFill>
                  <a:schemeClr val="tx2">
                    <a:lumMod val="50000"/>
                  </a:schemeClr>
                </a:solidFill>
                <a:latin typeface="Arial" pitchFamily="34" charset="0"/>
                <a:cs typeface="Arial" pitchFamily="34" charset="0"/>
              </a:rPr>
              <a:t>Identify Sources of Energy</a:t>
            </a:r>
          </a:p>
          <a:p>
            <a:pPr eaLnBrk="1" fontAlgn="auto" hangingPunct="1">
              <a:spcAft>
                <a:spcPts val="0"/>
              </a:spcAft>
              <a:defRPr/>
            </a:pPr>
            <a:r>
              <a:rPr lang="en-US" sz="1800" b="1" dirty="0" smtClean="0">
                <a:solidFill>
                  <a:schemeClr val="tx2">
                    <a:lumMod val="50000"/>
                  </a:schemeClr>
                </a:solidFill>
                <a:latin typeface="Arial" pitchFamily="34" charset="0"/>
                <a:cs typeface="Arial" pitchFamily="34" charset="0"/>
              </a:rPr>
              <a:t>Benchmark Industry Trends</a:t>
            </a:r>
          </a:p>
          <a:p>
            <a:pPr eaLnBrk="1" fontAlgn="auto" hangingPunct="1">
              <a:spcAft>
                <a:spcPts val="0"/>
              </a:spcAft>
              <a:defRPr/>
            </a:pPr>
            <a:r>
              <a:rPr lang="en-US" sz="1800" b="1" dirty="0" smtClean="0">
                <a:solidFill>
                  <a:schemeClr val="tx2">
                    <a:lumMod val="50000"/>
                  </a:schemeClr>
                </a:solidFill>
                <a:latin typeface="Arial" pitchFamily="34" charset="0"/>
                <a:cs typeface="Arial" pitchFamily="34" charset="0"/>
              </a:rPr>
              <a:t>Evaluate Regulatory Compliance</a:t>
            </a:r>
          </a:p>
          <a:p>
            <a:pPr eaLnBrk="1" fontAlgn="auto" hangingPunct="1">
              <a:spcAft>
                <a:spcPts val="0"/>
              </a:spcAft>
              <a:defRPr/>
            </a:pPr>
            <a:r>
              <a:rPr lang="en-US" sz="1800" b="1" dirty="0" smtClean="0">
                <a:solidFill>
                  <a:schemeClr val="tx2">
                    <a:lumMod val="50000"/>
                  </a:schemeClr>
                </a:solidFill>
                <a:latin typeface="Arial" pitchFamily="34" charset="0"/>
                <a:cs typeface="Arial" pitchFamily="34" charset="0"/>
              </a:rPr>
              <a:t>Investigate past incidents </a:t>
            </a:r>
          </a:p>
          <a:p>
            <a:pPr eaLnBrk="1" fontAlgn="auto" hangingPunct="1">
              <a:spcAft>
                <a:spcPts val="0"/>
              </a:spcAft>
              <a:defRPr/>
            </a:pPr>
            <a:r>
              <a:rPr lang="en-US" sz="1800" b="1" dirty="0" smtClean="0">
                <a:solidFill>
                  <a:schemeClr val="tx2">
                    <a:lumMod val="50000"/>
                  </a:schemeClr>
                </a:solidFill>
                <a:latin typeface="Arial" pitchFamily="34" charset="0"/>
                <a:cs typeface="Arial" pitchFamily="34" charset="0"/>
              </a:rPr>
              <a:t>Assess Employee Aptitude</a:t>
            </a:r>
          </a:p>
          <a:p>
            <a:pPr eaLnBrk="1" fontAlgn="auto" hangingPunct="1">
              <a:spcAft>
                <a:spcPts val="0"/>
              </a:spcAft>
              <a:defRPr/>
            </a:pPr>
            <a:r>
              <a:rPr lang="en-US" sz="1800" b="1" dirty="0" smtClean="0">
                <a:solidFill>
                  <a:schemeClr val="tx2">
                    <a:lumMod val="50000"/>
                  </a:schemeClr>
                </a:solidFill>
                <a:latin typeface="Arial" pitchFamily="34" charset="0"/>
                <a:cs typeface="Arial" pitchFamily="34" charset="0"/>
              </a:rPr>
              <a:t>Review Employee Training  </a:t>
            </a:r>
          </a:p>
          <a:p>
            <a:pPr eaLnBrk="1" fontAlgn="auto" hangingPunct="1">
              <a:spcAft>
                <a:spcPts val="0"/>
              </a:spcAft>
              <a:buFont typeface="Arial" pitchFamily="34" charset="0"/>
              <a:buNone/>
              <a:defRPr/>
            </a:pPr>
            <a:endParaRPr lang="en-US" sz="1800" dirty="0">
              <a:solidFill>
                <a:schemeClr val="tx2">
                  <a:lumMod val="50000"/>
                </a:schemeClr>
              </a:solidFill>
            </a:endParaRPr>
          </a:p>
        </p:txBody>
      </p:sp>
      <p:pic>
        <p:nvPicPr>
          <p:cNvPr id="33796" name="Picture 16" descr="6732,1122380672,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864291"/>
            <a:ext cx="2403475"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6" name="TextBox 5"/>
          <p:cNvSpPr txBox="1"/>
          <p:nvPr/>
        </p:nvSpPr>
        <p:spPr>
          <a:xfrm>
            <a:off x="5181600" y="6477000"/>
            <a:ext cx="4114800" cy="369888"/>
          </a:xfrm>
          <a:prstGeom prst="rect">
            <a:avLst/>
          </a:prstGeom>
          <a:noFill/>
        </p:spPr>
        <p:txBody>
          <a:bodyPr>
            <a:spAutoFit/>
          </a:bodyPr>
          <a:lstStyle/>
          <a:p>
            <a:pPr fontAlgn="auto">
              <a:spcBef>
                <a:spcPts val="0"/>
              </a:spcBef>
              <a:spcAft>
                <a:spcPts val="0"/>
              </a:spcAft>
              <a:defRPr/>
            </a:pPr>
            <a:r>
              <a:rPr lang="en-US" b="1" dirty="0">
                <a:solidFill>
                  <a:schemeClr val="tx2">
                    <a:lumMod val="50000"/>
                  </a:schemeClr>
                </a:solidFill>
                <a:latin typeface="+mn-lt"/>
              </a:rPr>
              <a:t>Review our Assessment </a:t>
            </a:r>
          </a:p>
        </p:txBody>
      </p:sp>
      <p:sp>
        <p:nvSpPr>
          <p:cNvPr id="7" name="TextBox 6"/>
          <p:cNvSpPr txBox="1"/>
          <p:nvPr/>
        </p:nvSpPr>
        <p:spPr>
          <a:xfrm>
            <a:off x="4081008" y="2971800"/>
            <a:ext cx="3429000" cy="2586037"/>
          </a:xfrm>
          <a:prstGeom prst="rect">
            <a:avLst/>
          </a:prstGeom>
          <a:noFill/>
        </p:spPr>
        <p:txBody>
          <a:bodyPr>
            <a:spAutoFit/>
          </a:bodyPr>
          <a:lstStyle/>
          <a:p>
            <a:pPr fontAlgn="auto">
              <a:spcBef>
                <a:spcPts val="0"/>
              </a:spcBef>
              <a:spcAft>
                <a:spcPts val="0"/>
              </a:spcAft>
              <a:defRPr/>
            </a:pPr>
            <a:r>
              <a:rPr lang="en-US" sz="2400" b="1" dirty="0">
                <a:solidFill>
                  <a:schemeClr val="tx2">
                    <a:lumMod val="50000"/>
                  </a:schemeClr>
                </a:solidFill>
                <a:latin typeface="+mn-lt"/>
              </a:rPr>
              <a:t>Focus on: </a:t>
            </a:r>
          </a:p>
          <a:p>
            <a:pPr fontAlgn="auto">
              <a:spcBef>
                <a:spcPts val="0"/>
              </a:spcBef>
              <a:spcAft>
                <a:spcPts val="0"/>
              </a:spcAft>
              <a:defRPr/>
            </a:pPr>
            <a:endParaRPr lang="en-US" sz="2400" b="1" dirty="0">
              <a:solidFill>
                <a:schemeClr val="tx2">
                  <a:lumMod val="50000"/>
                </a:schemeClr>
              </a:solidFill>
              <a:latin typeface="+mn-lt"/>
            </a:endParaRPr>
          </a:p>
          <a:p>
            <a:pPr marL="342900" indent="-342900" fontAlgn="auto">
              <a:spcBef>
                <a:spcPts val="0"/>
              </a:spcBef>
              <a:spcAft>
                <a:spcPts val="0"/>
              </a:spcAft>
              <a:buFont typeface="+mj-lt"/>
              <a:buAutoNum type="arabicPeriod"/>
              <a:defRPr/>
            </a:pPr>
            <a:r>
              <a:rPr lang="en-US" sz="2400" b="1" dirty="0">
                <a:solidFill>
                  <a:schemeClr val="tx2">
                    <a:lumMod val="50000"/>
                  </a:schemeClr>
                </a:solidFill>
                <a:latin typeface="+mn-lt"/>
              </a:rPr>
              <a:t>People</a:t>
            </a:r>
          </a:p>
          <a:p>
            <a:pPr marL="342900" indent="-342900" fontAlgn="auto">
              <a:spcBef>
                <a:spcPts val="0"/>
              </a:spcBef>
              <a:spcAft>
                <a:spcPts val="0"/>
              </a:spcAft>
              <a:buFont typeface="+mj-lt"/>
              <a:buAutoNum type="arabicPeriod"/>
              <a:defRPr/>
            </a:pPr>
            <a:r>
              <a:rPr lang="en-US" sz="2400" b="1" dirty="0">
                <a:solidFill>
                  <a:schemeClr val="tx2">
                    <a:lumMod val="50000"/>
                  </a:schemeClr>
                </a:solidFill>
                <a:latin typeface="+mn-lt"/>
              </a:rPr>
              <a:t>Materials</a:t>
            </a:r>
          </a:p>
          <a:p>
            <a:pPr marL="342900" indent="-342900" fontAlgn="auto">
              <a:spcBef>
                <a:spcPts val="0"/>
              </a:spcBef>
              <a:spcAft>
                <a:spcPts val="0"/>
              </a:spcAft>
              <a:buFont typeface="+mj-lt"/>
              <a:buAutoNum type="arabicPeriod"/>
              <a:defRPr/>
            </a:pPr>
            <a:r>
              <a:rPr lang="en-US" sz="2400" b="1" dirty="0">
                <a:solidFill>
                  <a:schemeClr val="tx2">
                    <a:lumMod val="50000"/>
                  </a:schemeClr>
                </a:solidFill>
                <a:latin typeface="+mn-lt"/>
              </a:rPr>
              <a:t>Equipment </a:t>
            </a:r>
          </a:p>
          <a:p>
            <a:pPr marL="342900" indent="-342900" fontAlgn="auto">
              <a:spcBef>
                <a:spcPts val="0"/>
              </a:spcBef>
              <a:spcAft>
                <a:spcPts val="0"/>
              </a:spcAft>
              <a:buFont typeface="+mj-lt"/>
              <a:buAutoNum type="arabicPeriod"/>
              <a:defRPr/>
            </a:pPr>
            <a:r>
              <a:rPr lang="en-US" sz="2400" b="1" dirty="0">
                <a:solidFill>
                  <a:schemeClr val="tx2">
                    <a:lumMod val="50000"/>
                  </a:schemeClr>
                </a:solidFill>
                <a:latin typeface="+mn-lt"/>
              </a:rPr>
              <a:t>Environment </a:t>
            </a:r>
          </a:p>
          <a:p>
            <a:pPr fontAlgn="auto">
              <a:spcBef>
                <a:spcPts val="0"/>
              </a:spcBef>
              <a:spcAft>
                <a:spcPts val="0"/>
              </a:spcAft>
              <a:defRPr/>
            </a:pPr>
            <a:r>
              <a:rPr lang="en-US" dirty="0">
                <a:solidFill>
                  <a:schemeClr val="tx2">
                    <a:lumMod val="50000"/>
                  </a:schemeClr>
                </a:solidFill>
                <a:latin typeface="+mn-lt"/>
              </a:rPr>
              <a:t>		</a:t>
            </a:r>
          </a:p>
        </p:txBody>
      </p:sp>
      <p:sp>
        <p:nvSpPr>
          <p:cNvPr id="8" name="TextBox 7"/>
          <p:cNvSpPr txBox="1"/>
          <p:nvPr/>
        </p:nvSpPr>
        <p:spPr>
          <a:xfrm>
            <a:off x="4572000" y="1493838"/>
            <a:ext cx="3429000" cy="1477962"/>
          </a:xfrm>
          <a:prstGeom prst="rect">
            <a:avLst/>
          </a:prstGeom>
          <a:noFill/>
        </p:spPr>
        <p:txBody>
          <a:bodyPr>
            <a:spAutoFit/>
          </a:bodyPr>
          <a:lstStyle/>
          <a:p>
            <a:pPr fontAlgn="auto">
              <a:spcBef>
                <a:spcPts val="0"/>
              </a:spcBef>
              <a:spcAft>
                <a:spcPts val="0"/>
              </a:spcAft>
              <a:defRPr/>
            </a:pPr>
            <a:r>
              <a:rPr lang="en-US" sz="2400" b="1" dirty="0">
                <a:solidFill>
                  <a:schemeClr val="tx2">
                    <a:lumMod val="50000"/>
                  </a:schemeClr>
                </a:solidFill>
                <a:latin typeface="+mn-lt"/>
              </a:rPr>
              <a:t>Processes must remain firm but the system flexible  </a:t>
            </a:r>
          </a:p>
          <a:p>
            <a:pPr fontAlgn="auto">
              <a:spcBef>
                <a:spcPts val="0"/>
              </a:spcBef>
              <a:spcAft>
                <a:spcPts val="0"/>
              </a:spcAft>
              <a:defRPr/>
            </a:pPr>
            <a:r>
              <a:rPr lang="en-US" dirty="0">
                <a:solidFill>
                  <a:schemeClr val="tx2">
                    <a:lumMod val="50000"/>
                  </a:schemeClr>
                </a:solidFill>
                <a:latin typeface="+mn-lt"/>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defRPr/>
            </a:pPr>
            <a:r>
              <a:rPr lang="en-US" b="1" dirty="0" smtClean="0">
                <a:solidFill>
                  <a:schemeClr val="tx2">
                    <a:lumMod val="50000"/>
                  </a:schemeClr>
                </a:solidFill>
              </a:rPr>
              <a:t>Systems of Safety Applied to Focus Four Hazards </a:t>
            </a:r>
            <a:endParaRPr lang="en-US" dirty="0" smtClean="0">
              <a:solidFill>
                <a:schemeClr val="tx2">
                  <a:lumMod val="50000"/>
                </a:schemeClr>
              </a:solidFill>
            </a:endParaRPr>
          </a:p>
        </p:txBody>
      </p:sp>
      <p:sp>
        <p:nvSpPr>
          <p:cNvPr id="25603" name="Rectangle 3"/>
          <p:cNvSpPr>
            <a:spLocks noGrp="1" noChangeArrowheads="1"/>
          </p:cNvSpPr>
          <p:nvPr>
            <p:ph type="body" idx="1"/>
          </p:nvPr>
        </p:nvSpPr>
        <p:spPr>
          <a:xfrm>
            <a:off x="457200" y="1951038"/>
            <a:ext cx="8229600" cy="4525962"/>
          </a:xfrm>
        </p:spPr>
        <p:txBody>
          <a:bodyPr/>
          <a:lstStyle/>
          <a:p>
            <a:pPr>
              <a:lnSpc>
                <a:spcPct val="80000"/>
              </a:lnSpc>
              <a:buFont typeface="Arial" pitchFamily="34" charset="0"/>
              <a:buNone/>
              <a:defRPr/>
            </a:pPr>
            <a:r>
              <a:rPr lang="en-US" sz="3600" dirty="0" smtClean="0">
                <a:solidFill>
                  <a:schemeClr val="tx2">
                    <a:lumMod val="50000"/>
                  </a:schemeClr>
                </a:solidFill>
              </a:rPr>
              <a:t>This material was produced under grant number SHT21005SHO from the Occupational Safety and Health Administration, U.S. Department of Labor.  It does not necessarily reflect the view or policies of the U.S. Department of Labor, nor does mention of trade names, commercial products, or organizations imply endorsement by U.S. Government.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rtlCol="0">
            <a:normAutofit/>
          </a:bodyPr>
          <a:lstStyle/>
          <a:p>
            <a:pPr eaLnBrk="1" fontAlgn="auto" hangingPunct="1">
              <a:spcAft>
                <a:spcPts val="0"/>
              </a:spcAft>
              <a:defRPr/>
            </a:pPr>
            <a:r>
              <a:rPr lang="en-US" b="1" dirty="0" smtClean="0">
                <a:solidFill>
                  <a:schemeClr val="tx2">
                    <a:lumMod val="50000"/>
                  </a:schemeClr>
                </a:solidFill>
              </a:rPr>
              <a:t>Checklists for Unsafe</a:t>
            </a:r>
            <a:endParaRPr lang="en-US" b="1" dirty="0">
              <a:solidFill>
                <a:schemeClr val="tx2">
                  <a:lumMod val="50000"/>
                </a:schemeClr>
              </a:solidFill>
            </a:endParaRPr>
          </a:p>
        </p:txBody>
      </p:sp>
      <p:sp>
        <p:nvSpPr>
          <p:cNvPr id="3" name="Content Placeholder 2"/>
          <p:cNvSpPr>
            <a:spLocks noGrp="1"/>
          </p:cNvSpPr>
          <p:nvPr>
            <p:ph idx="1"/>
          </p:nvPr>
        </p:nvSpPr>
        <p:spPr>
          <a:xfrm>
            <a:off x="0" y="1295400"/>
            <a:ext cx="6400800" cy="4525963"/>
          </a:xfrm>
        </p:spPr>
        <p:txBody>
          <a:bodyPr rtlCol="0">
            <a:normAutofit fontScale="85000" lnSpcReduction="20000"/>
          </a:bodyPr>
          <a:lstStyle/>
          <a:p>
            <a:pPr lvl="1" eaLnBrk="1" fontAlgn="auto" hangingPunct="1">
              <a:lnSpc>
                <a:spcPct val="95000"/>
              </a:lnSpc>
              <a:spcAft>
                <a:spcPts val="0"/>
              </a:spcAft>
              <a:buSzPct val="90000"/>
              <a:buFont typeface="Wingdings" pitchFamily="2" charset="2"/>
              <a:buBlip>
                <a:blip r:embed="rId3"/>
              </a:buBlip>
              <a:defRPr/>
            </a:pPr>
            <a:r>
              <a:rPr lang="en-US" b="1" dirty="0" smtClean="0">
                <a:solidFill>
                  <a:schemeClr val="tx2">
                    <a:lumMod val="50000"/>
                  </a:schemeClr>
                </a:solidFill>
                <a:cs typeface="Arial" charset="0"/>
              </a:rPr>
              <a:t>Failure to follow training requirements</a:t>
            </a:r>
          </a:p>
          <a:p>
            <a:pPr lvl="1" eaLnBrk="1" fontAlgn="auto" hangingPunct="1">
              <a:lnSpc>
                <a:spcPct val="95000"/>
              </a:lnSpc>
              <a:spcAft>
                <a:spcPts val="0"/>
              </a:spcAft>
              <a:buSzPct val="90000"/>
              <a:buFont typeface="Wingdings" pitchFamily="2" charset="2"/>
              <a:buBlip>
                <a:blip r:embed="rId3"/>
              </a:buBlip>
              <a:defRPr/>
            </a:pPr>
            <a:r>
              <a:rPr lang="en-US" b="1" dirty="0" smtClean="0">
                <a:solidFill>
                  <a:schemeClr val="tx2">
                    <a:lumMod val="50000"/>
                  </a:schemeClr>
                </a:solidFill>
                <a:cs typeface="Arial" charset="0"/>
              </a:rPr>
              <a:t>Failure to wear PPE</a:t>
            </a:r>
          </a:p>
          <a:p>
            <a:pPr lvl="1" eaLnBrk="1" fontAlgn="auto" hangingPunct="1">
              <a:lnSpc>
                <a:spcPct val="95000"/>
              </a:lnSpc>
              <a:spcAft>
                <a:spcPts val="0"/>
              </a:spcAft>
              <a:buSzPct val="90000"/>
              <a:buFont typeface="Wingdings" pitchFamily="2" charset="2"/>
              <a:buBlip>
                <a:blip r:embed="rId3"/>
              </a:buBlip>
              <a:defRPr/>
            </a:pPr>
            <a:r>
              <a:rPr lang="en-US" b="1" dirty="0" smtClean="0">
                <a:solidFill>
                  <a:schemeClr val="tx2">
                    <a:lumMod val="50000"/>
                  </a:schemeClr>
                </a:solidFill>
                <a:cs typeface="Arial" charset="0"/>
              </a:rPr>
              <a:t>Failure to wear PPE correctly</a:t>
            </a:r>
          </a:p>
          <a:p>
            <a:pPr lvl="1" eaLnBrk="1" fontAlgn="auto" hangingPunct="1">
              <a:lnSpc>
                <a:spcPct val="95000"/>
              </a:lnSpc>
              <a:spcAft>
                <a:spcPts val="0"/>
              </a:spcAft>
              <a:buSzPct val="90000"/>
              <a:buFont typeface="Wingdings" pitchFamily="2" charset="2"/>
              <a:buBlip>
                <a:blip r:embed="rId3"/>
              </a:buBlip>
              <a:defRPr/>
            </a:pPr>
            <a:r>
              <a:rPr lang="en-US" b="1" dirty="0" smtClean="0">
                <a:solidFill>
                  <a:schemeClr val="tx2">
                    <a:lumMod val="50000"/>
                  </a:schemeClr>
                </a:solidFill>
                <a:cs typeface="Arial" charset="0"/>
              </a:rPr>
              <a:t>Failure to wear correct PPE</a:t>
            </a:r>
          </a:p>
          <a:p>
            <a:pPr lvl="1" eaLnBrk="1" fontAlgn="auto" hangingPunct="1">
              <a:lnSpc>
                <a:spcPct val="95000"/>
              </a:lnSpc>
              <a:spcAft>
                <a:spcPts val="0"/>
              </a:spcAft>
              <a:buSzPct val="90000"/>
              <a:buFont typeface="Wingdings" pitchFamily="2" charset="2"/>
              <a:buBlip>
                <a:blip r:embed="rId3"/>
              </a:buBlip>
              <a:defRPr/>
            </a:pPr>
            <a:r>
              <a:rPr lang="en-US" b="1" dirty="0" smtClean="0">
                <a:solidFill>
                  <a:schemeClr val="tx2">
                    <a:lumMod val="50000"/>
                  </a:schemeClr>
                </a:solidFill>
                <a:cs typeface="Arial" charset="0"/>
              </a:rPr>
              <a:t>Ignoring broken or defective tools, equipment, electrical cords etc.</a:t>
            </a:r>
          </a:p>
          <a:p>
            <a:pPr lvl="1" eaLnBrk="1" fontAlgn="auto" hangingPunct="1">
              <a:lnSpc>
                <a:spcPct val="95000"/>
              </a:lnSpc>
              <a:spcAft>
                <a:spcPts val="0"/>
              </a:spcAft>
              <a:buSzPct val="90000"/>
              <a:buFont typeface="Wingdings" pitchFamily="2" charset="2"/>
              <a:buBlip>
                <a:blip r:embed="rId3"/>
              </a:buBlip>
              <a:defRPr/>
            </a:pPr>
            <a:r>
              <a:rPr lang="en-US" b="1" dirty="0" smtClean="0">
                <a:solidFill>
                  <a:schemeClr val="tx2">
                    <a:lumMod val="50000"/>
                  </a:schemeClr>
                </a:solidFill>
                <a:cs typeface="Arial" charset="0"/>
              </a:rPr>
              <a:t>Ignoring warnings, signs or barricades </a:t>
            </a:r>
          </a:p>
          <a:p>
            <a:pPr lvl="1" eaLnBrk="1" fontAlgn="auto" hangingPunct="1">
              <a:lnSpc>
                <a:spcPct val="95000"/>
              </a:lnSpc>
              <a:spcAft>
                <a:spcPts val="0"/>
              </a:spcAft>
              <a:buSzPct val="90000"/>
              <a:buFont typeface="Wingdings" pitchFamily="2" charset="2"/>
              <a:buBlip>
                <a:blip r:embed="rId3"/>
              </a:buBlip>
              <a:defRPr/>
            </a:pPr>
            <a:r>
              <a:rPr lang="en-US" b="1" dirty="0" smtClean="0">
                <a:solidFill>
                  <a:schemeClr val="tx2">
                    <a:lumMod val="50000"/>
                  </a:schemeClr>
                </a:solidFill>
                <a:cs typeface="Arial" charset="0"/>
              </a:rPr>
              <a:t>Working in controlled access zones without specialized training.</a:t>
            </a:r>
          </a:p>
          <a:p>
            <a:pPr lvl="1" eaLnBrk="1" fontAlgn="auto" hangingPunct="1">
              <a:lnSpc>
                <a:spcPct val="95000"/>
              </a:lnSpc>
              <a:spcAft>
                <a:spcPts val="0"/>
              </a:spcAft>
              <a:buSzPct val="90000"/>
              <a:buFont typeface="Wingdings" pitchFamily="2" charset="2"/>
              <a:buBlip>
                <a:blip r:embed="rId3"/>
              </a:buBlip>
              <a:defRPr/>
            </a:pPr>
            <a:r>
              <a:rPr lang="en-US" b="1" dirty="0" smtClean="0">
                <a:solidFill>
                  <a:schemeClr val="tx2">
                    <a:lumMod val="50000"/>
                  </a:schemeClr>
                </a:solidFill>
                <a:cs typeface="Arial" charset="0"/>
              </a:rPr>
              <a:t>Improper use of tools or equipment </a:t>
            </a:r>
          </a:p>
          <a:p>
            <a:pPr lvl="1" eaLnBrk="1" fontAlgn="auto" hangingPunct="1">
              <a:lnSpc>
                <a:spcPct val="95000"/>
              </a:lnSpc>
              <a:spcAft>
                <a:spcPts val="0"/>
              </a:spcAft>
              <a:buSzPct val="90000"/>
              <a:buFont typeface="Wingdings" pitchFamily="2" charset="2"/>
              <a:buBlip>
                <a:blip r:embed="rId3"/>
              </a:buBlip>
              <a:defRPr/>
            </a:pPr>
            <a:r>
              <a:rPr lang="en-US" b="1" dirty="0" smtClean="0">
                <a:solidFill>
                  <a:schemeClr val="tx2">
                    <a:lumMod val="50000"/>
                  </a:schemeClr>
                </a:solidFill>
                <a:cs typeface="Arial" charset="0"/>
              </a:rPr>
              <a:t>Horseplay</a:t>
            </a:r>
          </a:p>
          <a:p>
            <a:pPr lvl="1" eaLnBrk="1" fontAlgn="auto" hangingPunct="1">
              <a:lnSpc>
                <a:spcPct val="95000"/>
              </a:lnSpc>
              <a:spcAft>
                <a:spcPts val="0"/>
              </a:spcAft>
              <a:buSzPct val="90000"/>
              <a:buFont typeface="Wingdings" pitchFamily="2" charset="2"/>
              <a:buBlip>
                <a:blip r:embed="rId3"/>
              </a:buBlip>
              <a:defRPr/>
            </a:pPr>
            <a:r>
              <a:rPr lang="en-US" b="1" dirty="0" smtClean="0">
                <a:solidFill>
                  <a:schemeClr val="tx2">
                    <a:lumMod val="50000"/>
                  </a:schemeClr>
                </a:solidFill>
                <a:cs typeface="Arial" charset="0"/>
              </a:rPr>
              <a:t>Drug or Alcohol use</a:t>
            </a:r>
          </a:p>
          <a:p>
            <a:pPr lvl="1" eaLnBrk="1" fontAlgn="auto" hangingPunct="1">
              <a:lnSpc>
                <a:spcPct val="95000"/>
              </a:lnSpc>
              <a:spcAft>
                <a:spcPts val="0"/>
              </a:spcAft>
              <a:buSzPct val="90000"/>
              <a:buFont typeface="Wingdings" pitchFamily="2" charset="2"/>
              <a:buBlip>
                <a:blip r:embed="rId3"/>
              </a:buBlip>
              <a:defRPr/>
            </a:pPr>
            <a:r>
              <a:rPr lang="en-US" b="1" dirty="0" smtClean="0">
                <a:solidFill>
                  <a:schemeClr val="tx2">
                    <a:lumMod val="50000"/>
                  </a:schemeClr>
                </a:solidFill>
                <a:cs typeface="Arial" charset="0"/>
              </a:rPr>
              <a:t>Working outside authority (untrained) </a:t>
            </a:r>
          </a:p>
          <a:p>
            <a:pPr lvl="1" eaLnBrk="1" fontAlgn="auto" hangingPunct="1">
              <a:lnSpc>
                <a:spcPct val="95000"/>
              </a:lnSpc>
              <a:spcAft>
                <a:spcPts val="0"/>
              </a:spcAft>
              <a:buSzPct val="90000"/>
              <a:buFont typeface="Arial" pitchFamily="34" charset="0"/>
              <a:buNone/>
              <a:defRPr/>
            </a:pPr>
            <a:endParaRPr lang="en-US" sz="1800" dirty="0">
              <a:solidFill>
                <a:schemeClr val="tx2">
                  <a:lumMod val="50000"/>
                </a:schemeClr>
              </a:solidFill>
            </a:endParaRPr>
          </a:p>
        </p:txBody>
      </p:sp>
      <p:pic>
        <p:nvPicPr>
          <p:cNvPr id="34820" name="Picture 16" descr="6732,1122380672,3">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1936750"/>
            <a:ext cx="2403475"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6" name="TextBox 5"/>
          <p:cNvSpPr txBox="1"/>
          <p:nvPr/>
        </p:nvSpPr>
        <p:spPr>
          <a:xfrm>
            <a:off x="5181600" y="6477000"/>
            <a:ext cx="4114800" cy="369888"/>
          </a:xfrm>
          <a:prstGeom prst="rect">
            <a:avLst/>
          </a:prstGeom>
          <a:noFill/>
        </p:spPr>
        <p:txBody>
          <a:bodyPr>
            <a:spAutoFit/>
          </a:bodyPr>
          <a:lstStyle/>
          <a:p>
            <a:pPr fontAlgn="auto">
              <a:spcBef>
                <a:spcPts val="0"/>
              </a:spcBef>
              <a:spcAft>
                <a:spcPts val="0"/>
              </a:spcAft>
              <a:defRPr/>
            </a:pPr>
            <a:r>
              <a:rPr lang="en-US" b="1" dirty="0">
                <a:solidFill>
                  <a:schemeClr val="tx2">
                    <a:lumMod val="50000"/>
                  </a:schemeClr>
                </a:solidFill>
                <a:latin typeface="+mn-lt"/>
              </a:rPr>
              <a:t>Review our Assessment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8"/>
          <p:cNvSpPr>
            <a:spLocks noGrp="1" noChangeArrowheads="1"/>
          </p:cNvSpPr>
          <p:nvPr>
            <p:ph type="title"/>
          </p:nvPr>
        </p:nvSpPr>
        <p:spPr>
          <a:xfrm>
            <a:off x="533400" y="-228600"/>
            <a:ext cx="7772400" cy="1447800"/>
          </a:xfrm>
        </p:spPr>
        <p:txBody>
          <a:bodyPr rtlCol="0">
            <a:normAutofit/>
          </a:bodyPr>
          <a:lstStyle/>
          <a:p>
            <a:pPr eaLnBrk="1" fontAlgn="auto" hangingPunct="1">
              <a:spcAft>
                <a:spcPts val="0"/>
              </a:spcAft>
              <a:defRPr/>
            </a:pPr>
            <a:r>
              <a:rPr lang="en-US" sz="3600" b="1" dirty="0" smtClean="0">
                <a:solidFill>
                  <a:schemeClr val="tx2">
                    <a:lumMod val="50000"/>
                  </a:schemeClr>
                </a:solidFill>
              </a:rPr>
              <a:t>Checklists for Unsafe Conditions</a:t>
            </a:r>
          </a:p>
        </p:txBody>
      </p:sp>
      <p:sp>
        <p:nvSpPr>
          <p:cNvPr id="18441" name="Rectangle 9"/>
          <p:cNvSpPr>
            <a:spLocks noGrp="1" noChangeArrowheads="1"/>
          </p:cNvSpPr>
          <p:nvPr>
            <p:ph type="body" idx="1"/>
          </p:nvPr>
        </p:nvSpPr>
        <p:spPr>
          <a:xfrm>
            <a:off x="76200" y="990600"/>
            <a:ext cx="9296400" cy="6096000"/>
          </a:xfrm>
        </p:spPr>
        <p:txBody>
          <a:bodyPr rtlCol="0">
            <a:normAutofit/>
          </a:bodyPr>
          <a:lstStyle/>
          <a:p>
            <a:pPr lvl="1" eaLnBrk="1" fontAlgn="auto" hangingPunct="1">
              <a:lnSpc>
                <a:spcPct val="95000"/>
              </a:lnSpc>
              <a:spcAft>
                <a:spcPts val="0"/>
              </a:spcAft>
              <a:buSzPct val="90000"/>
              <a:buFont typeface="Wingdings" pitchFamily="2" charset="2"/>
              <a:buBlip>
                <a:blip r:embed="rId3"/>
              </a:buBlip>
              <a:defRPr/>
            </a:pPr>
            <a:r>
              <a:rPr lang="en-US" sz="2400" b="1" dirty="0" smtClean="0">
                <a:solidFill>
                  <a:schemeClr val="tx2">
                    <a:lumMod val="50000"/>
                  </a:schemeClr>
                </a:solidFill>
                <a:cs typeface="Arial" charset="0"/>
              </a:rPr>
              <a:t>Does the environment or process create hazards?	</a:t>
            </a:r>
          </a:p>
          <a:p>
            <a:pPr lvl="1" eaLnBrk="1" fontAlgn="auto" hangingPunct="1">
              <a:lnSpc>
                <a:spcPct val="95000"/>
              </a:lnSpc>
              <a:spcAft>
                <a:spcPts val="0"/>
              </a:spcAft>
              <a:buSzPct val="90000"/>
              <a:buFont typeface="Wingdings" pitchFamily="2" charset="2"/>
              <a:buBlip>
                <a:blip r:embed="rId3"/>
              </a:buBlip>
              <a:defRPr/>
            </a:pPr>
            <a:r>
              <a:rPr lang="en-US" sz="2400" b="1" dirty="0" smtClean="0">
                <a:solidFill>
                  <a:schemeClr val="tx2">
                    <a:lumMod val="50000"/>
                  </a:schemeClr>
                </a:solidFill>
                <a:cs typeface="Arial" charset="0"/>
              </a:rPr>
              <a:t>Is there adequate access and egress to and from the work area?</a:t>
            </a:r>
          </a:p>
          <a:p>
            <a:pPr lvl="1" eaLnBrk="1" fontAlgn="auto" hangingPunct="1">
              <a:lnSpc>
                <a:spcPct val="95000"/>
              </a:lnSpc>
              <a:spcAft>
                <a:spcPts val="0"/>
              </a:spcAft>
              <a:buSzPct val="90000"/>
              <a:buFont typeface="Wingdings" pitchFamily="2" charset="2"/>
              <a:buBlip>
                <a:blip r:embed="rId3"/>
              </a:buBlip>
              <a:defRPr/>
            </a:pPr>
            <a:r>
              <a:rPr lang="en-US" sz="2400" b="1" dirty="0" smtClean="0">
                <a:solidFill>
                  <a:schemeClr val="tx2">
                    <a:lumMod val="50000"/>
                  </a:schemeClr>
                </a:solidFill>
                <a:cs typeface="Arial" charset="0"/>
              </a:rPr>
              <a:t>Are workers exposed to temperature extremes?</a:t>
            </a:r>
          </a:p>
          <a:p>
            <a:pPr lvl="1" eaLnBrk="1" fontAlgn="auto" hangingPunct="1">
              <a:lnSpc>
                <a:spcPct val="95000"/>
              </a:lnSpc>
              <a:spcAft>
                <a:spcPts val="0"/>
              </a:spcAft>
              <a:buSzPct val="90000"/>
              <a:buFont typeface="Wingdings" pitchFamily="2" charset="2"/>
              <a:buBlip>
                <a:blip r:embed="rId3"/>
              </a:buBlip>
              <a:defRPr/>
            </a:pPr>
            <a:r>
              <a:rPr lang="en-US" sz="2400" b="1" dirty="0" smtClean="0">
                <a:solidFill>
                  <a:schemeClr val="tx2">
                    <a:lumMod val="50000"/>
                  </a:schemeClr>
                </a:solidFill>
                <a:cs typeface="Arial" charset="0"/>
              </a:rPr>
              <a:t>Is the lighting adequate?</a:t>
            </a:r>
          </a:p>
          <a:p>
            <a:pPr lvl="1" eaLnBrk="1" fontAlgn="auto" hangingPunct="1">
              <a:lnSpc>
                <a:spcPct val="95000"/>
              </a:lnSpc>
              <a:spcAft>
                <a:spcPts val="0"/>
              </a:spcAft>
              <a:buSzPct val="90000"/>
              <a:buFont typeface="Wingdings" pitchFamily="2" charset="2"/>
              <a:buBlip>
                <a:blip r:embed="rId3"/>
              </a:buBlip>
              <a:defRPr/>
            </a:pPr>
            <a:r>
              <a:rPr lang="en-US" sz="2400" b="1" dirty="0" smtClean="0">
                <a:solidFill>
                  <a:schemeClr val="tx2">
                    <a:lumMod val="50000"/>
                  </a:schemeClr>
                </a:solidFill>
                <a:cs typeface="Arial" charset="0"/>
              </a:rPr>
              <a:t>Can the weather create a hazard?</a:t>
            </a:r>
          </a:p>
          <a:p>
            <a:pPr lvl="1" eaLnBrk="1" fontAlgn="auto" hangingPunct="1">
              <a:lnSpc>
                <a:spcPct val="95000"/>
              </a:lnSpc>
              <a:spcAft>
                <a:spcPts val="0"/>
              </a:spcAft>
              <a:buSzPct val="90000"/>
              <a:buFont typeface="Wingdings" pitchFamily="2" charset="2"/>
              <a:buBlip>
                <a:blip r:embed="rId3"/>
              </a:buBlip>
              <a:defRPr/>
            </a:pPr>
            <a:r>
              <a:rPr lang="en-US" sz="2400" b="1" dirty="0" smtClean="0">
                <a:solidFill>
                  <a:schemeClr val="tx2">
                    <a:lumMod val="50000"/>
                  </a:schemeClr>
                </a:solidFill>
                <a:cs typeface="Arial" charset="0"/>
              </a:rPr>
              <a:t>Is illumination adequate?</a:t>
            </a:r>
          </a:p>
          <a:p>
            <a:pPr lvl="1" eaLnBrk="1" fontAlgn="auto" hangingPunct="1">
              <a:lnSpc>
                <a:spcPct val="95000"/>
              </a:lnSpc>
              <a:spcAft>
                <a:spcPts val="0"/>
              </a:spcAft>
              <a:buSzPct val="90000"/>
              <a:buFont typeface="Wingdings" pitchFamily="2" charset="2"/>
              <a:buBlip>
                <a:blip r:embed="rId3"/>
              </a:buBlip>
              <a:defRPr/>
            </a:pPr>
            <a:r>
              <a:rPr lang="en-US" sz="2400" b="1" dirty="0" smtClean="0">
                <a:solidFill>
                  <a:schemeClr val="tx2">
                    <a:lumMod val="50000"/>
                  </a:schemeClr>
                </a:solidFill>
                <a:cs typeface="Arial" charset="0"/>
              </a:rPr>
              <a:t>Is the work done at heights?</a:t>
            </a:r>
          </a:p>
          <a:p>
            <a:pPr lvl="1" eaLnBrk="1" fontAlgn="auto" hangingPunct="1">
              <a:spcAft>
                <a:spcPts val="0"/>
              </a:spcAft>
              <a:buFont typeface="Wingdings" pitchFamily="2" charset="2"/>
              <a:buBlip>
                <a:blip r:embed="rId3"/>
              </a:buBlip>
              <a:defRPr/>
            </a:pPr>
            <a:r>
              <a:rPr lang="en-US" sz="2400" b="1" dirty="0" smtClean="0">
                <a:solidFill>
                  <a:schemeClr val="tx2">
                    <a:lumMod val="50000"/>
                  </a:schemeClr>
                </a:solidFill>
                <a:cs typeface="Arial" charset="0"/>
              </a:rPr>
              <a:t>Do the tools or equipment create a hazard?</a:t>
            </a:r>
            <a:endParaRPr lang="en-US" sz="2400" b="1" dirty="0" smtClean="0">
              <a:solidFill>
                <a:schemeClr val="tx2">
                  <a:lumMod val="50000"/>
                </a:schemeClr>
              </a:solidFill>
            </a:endParaRPr>
          </a:p>
          <a:p>
            <a:pPr lvl="1" eaLnBrk="1" fontAlgn="auto" hangingPunct="1">
              <a:spcAft>
                <a:spcPts val="0"/>
              </a:spcAft>
              <a:buSzPct val="90000"/>
              <a:buFont typeface="Wingdings" pitchFamily="2" charset="2"/>
              <a:buBlip>
                <a:blip r:embed="rId3"/>
              </a:buBlip>
              <a:defRPr/>
            </a:pPr>
            <a:r>
              <a:rPr lang="en-US" sz="2400" b="1" dirty="0" smtClean="0">
                <a:solidFill>
                  <a:schemeClr val="tx2">
                    <a:lumMod val="50000"/>
                  </a:schemeClr>
                </a:solidFill>
                <a:cs typeface="Arial" charset="0"/>
              </a:rPr>
              <a:t>Is there excessive noise or vibration or great potential energy?</a:t>
            </a:r>
          </a:p>
          <a:p>
            <a:pPr lvl="1" eaLnBrk="1" fontAlgn="auto" hangingPunct="1">
              <a:spcAft>
                <a:spcPts val="0"/>
              </a:spcAft>
              <a:buClr>
                <a:srgbClr val="000000"/>
              </a:buClr>
              <a:buFont typeface="Wingdings" pitchFamily="2" charset="2"/>
              <a:buBlip>
                <a:blip r:embed="rId3"/>
              </a:buBlip>
              <a:defRPr/>
            </a:pPr>
            <a:r>
              <a:rPr lang="en-US" sz="2400" b="1" dirty="0" smtClean="0">
                <a:solidFill>
                  <a:schemeClr val="tx2">
                    <a:lumMod val="50000"/>
                  </a:schemeClr>
                </a:solidFill>
                <a:cs typeface="Arial" charset="0"/>
              </a:rPr>
              <a:t>Can any part of the worker's body or clothing be caught in the equipment?</a:t>
            </a:r>
          </a:p>
          <a:p>
            <a:pPr lvl="1" eaLnBrk="1" fontAlgn="auto" hangingPunct="1">
              <a:spcAft>
                <a:spcPts val="0"/>
              </a:spcAft>
              <a:buClr>
                <a:srgbClr val="000000"/>
              </a:buClr>
              <a:buFont typeface="Wingdings" pitchFamily="2" charset="2"/>
              <a:buBlip>
                <a:blip r:embed="rId3"/>
              </a:buBlip>
              <a:defRPr/>
            </a:pPr>
            <a:r>
              <a:rPr lang="en-US" sz="2400" b="1" dirty="0" smtClean="0">
                <a:solidFill>
                  <a:schemeClr val="tx2">
                    <a:lumMod val="50000"/>
                  </a:schemeClr>
                </a:solidFill>
                <a:cs typeface="Arial" charset="0"/>
              </a:rPr>
              <a:t>Is the tool or equipment appropriate for the task (strength, size, power, etc.)?</a:t>
            </a:r>
          </a:p>
          <a:p>
            <a:pPr lvl="1" eaLnBrk="1" fontAlgn="auto" hangingPunct="1">
              <a:lnSpc>
                <a:spcPct val="95000"/>
              </a:lnSpc>
              <a:spcAft>
                <a:spcPts val="0"/>
              </a:spcAft>
              <a:buSzPct val="90000"/>
              <a:buFont typeface="Wingdings" pitchFamily="2" charset="2"/>
              <a:buBlip>
                <a:blip r:embed="rId3"/>
              </a:buBlip>
              <a:defRPr/>
            </a:pPr>
            <a:endParaRPr lang="en-US" sz="1800" b="1" dirty="0" smtClean="0">
              <a:solidFill>
                <a:schemeClr val="tx2">
                  <a:lumMod val="50000"/>
                </a:schemeClr>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8441">
                                            <p:txEl>
                                              <p:pRg st="0" end="0"/>
                                            </p:txEl>
                                          </p:spTgt>
                                        </p:tgtEl>
                                        <p:attrNameLst>
                                          <p:attrName>style.visibility</p:attrName>
                                        </p:attrNameLst>
                                      </p:cBhvr>
                                      <p:to>
                                        <p:strVal val="visible"/>
                                      </p:to>
                                    </p:set>
                                    <p:anim calcmode="lin" valueType="num">
                                      <p:cBhvr>
                                        <p:cTn id="7" dur="500" fill="hold"/>
                                        <p:tgtEl>
                                          <p:spTgt spid="1844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441">
                                            <p:txEl>
                                              <p:pRg st="0" end="0"/>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18441">
                                            <p:txEl>
                                              <p:pRg st="1" end="1"/>
                                            </p:txEl>
                                          </p:spTgt>
                                        </p:tgtEl>
                                        <p:attrNameLst>
                                          <p:attrName>style.visibility</p:attrName>
                                        </p:attrNameLst>
                                      </p:cBhvr>
                                      <p:to>
                                        <p:strVal val="visible"/>
                                      </p:to>
                                    </p:set>
                                    <p:anim calcmode="lin" valueType="num">
                                      <p:cBhvr>
                                        <p:cTn id="12" dur="500" fill="hold"/>
                                        <p:tgtEl>
                                          <p:spTgt spid="18441">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8441">
                                            <p:txEl>
                                              <p:pRg st="1" end="1"/>
                                            </p:txEl>
                                          </p:spTgt>
                                        </p:tgtEl>
                                        <p:attrNameLst>
                                          <p:attrName>ppt_h</p:attrName>
                                        </p:attrNameLst>
                                      </p:cBhvr>
                                      <p:tavLst>
                                        <p:tav tm="0">
                                          <p:val>
                                            <p:fltVal val="0"/>
                                          </p:val>
                                        </p:tav>
                                        <p:tav tm="100000">
                                          <p:val>
                                            <p:strVal val="#ppt_h"/>
                                          </p:val>
                                        </p:tav>
                                      </p:tavLst>
                                    </p:anim>
                                  </p:childTnLst>
                                </p:cTn>
                              </p:par>
                            </p:childTnLst>
                          </p:cTn>
                        </p:par>
                        <p:par>
                          <p:cTn id="14" fill="hold" nodeType="afterGroup">
                            <p:stCondLst>
                              <p:cond delay="3000"/>
                            </p:stCondLst>
                            <p:childTnLst>
                              <p:par>
                                <p:cTn id="15" presetID="23" presetClass="entr" presetSubtype="16" fill="hold" grpId="0" nodeType="afterEffect">
                                  <p:stCondLst>
                                    <p:cond delay="1000"/>
                                  </p:stCondLst>
                                  <p:childTnLst>
                                    <p:set>
                                      <p:cBhvr>
                                        <p:cTn id="16" dur="1" fill="hold">
                                          <p:stCondLst>
                                            <p:cond delay="0"/>
                                          </p:stCondLst>
                                        </p:cTn>
                                        <p:tgtEl>
                                          <p:spTgt spid="18441">
                                            <p:txEl>
                                              <p:pRg st="2" end="2"/>
                                            </p:txEl>
                                          </p:spTgt>
                                        </p:tgtEl>
                                        <p:attrNameLst>
                                          <p:attrName>style.visibility</p:attrName>
                                        </p:attrNameLst>
                                      </p:cBhvr>
                                      <p:to>
                                        <p:strVal val="visible"/>
                                      </p:to>
                                    </p:set>
                                    <p:anim calcmode="lin" valueType="num">
                                      <p:cBhvr>
                                        <p:cTn id="17" dur="500" fill="hold"/>
                                        <p:tgtEl>
                                          <p:spTgt spid="18441">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8441">
                                            <p:txEl>
                                              <p:pRg st="2" end="2"/>
                                            </p:txEl>
                                          </p:spTgt>
                                        </p:tgtEl>
                                        <p:attrNameLst>
                                          <p:attrName>ppt_h</p:attrName>
                                        </p:attrNameLst>
                                      </p:cBhvr>
                                      <p:tavLst>
                                        <p:tav tm="0">
                                          <p:val>
                                            <p:fltVal val="0"/>
                                          </p:val>
                                        </p:tav>
                                        <p:tav tm="100000">
                                          <p:val>
                                            <p:strVal val="#ppt_h"/>
                                          </p:val>
                                        </p:tav>
                                      </p:tavLst>
                                    </p:anim>
                                  </p:childTnLst>
                                </p:cTn>
                              </p:par>
                            </p:childTnLst>
                          </p:cTn>
                        </p:par>
                        <p:par>
                          <p:cTn id="19" fill="hold" nodeType="afterGroup">
                            <p:stCondLst>
                              <p:cond delay="4500"/>
                            </p:stCondLst>
                            <p:childTnLst>
                              <p:par>
                                <p:cTn id="20" presetID="23" presetClass="entr" presetSubtype="16" fill="hold" grpId="0" nodeType="afterEffect">
                                  <p:stCondLst>
                                    <p:cond delay="1000"/>
                                  </p:stCondLst>
                                  <p:childTnLst>
                                    <p:set>
                                      <p:cBhvr>
                                        <p:cTn id="21" dur="1" fill="hold">
                                          <p:stCondLst>
                                            <p:cond delay="0"/>
                                          </p:stCondLst>
                                        </p:cTn>
                                        <p:tgtEl>
                                          <p:spTgt spid="18441">
                                            <p:txEl>
                                              <p:pRg st="3" end="3"/>
                                            </p:txEl>
                                          </p:spTgt>
                                        </p:tgtEl>
                                        <p:attrNameLst>
                                          <p:attrName>style.visibility</p:attrName>
                                        </p:attrNameLst>
                                      </p:cBhvr>
                                      <p:to>
                                        <p:strVal val="visible"/>
                                      </p:to>
                                    </p:set>
                                    <p:anim calcmode="lin" valueType="num">
                                      <p:cBhvr>
                                        <p:cTn id="22" dur="500" fill="hold"/>
                                        <p:tgtEl>
                                          <p:spTgt spid="18441">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18441">
                                            <p:txEl>
                                              <p:pRg st="3" end="3"/>
                                            </p:txEl>
                                          </p:spTgt>
                                        </p:tgtEl>
                                        <p:attrNameLst>
                                          <p:attrName>ppt_h</p:attrName>
                                        </p:attrNameLst>
                                      </p:cBhvr>
                                      <p:tavLst>
                                        <p:tav tm="0">
                                          <p:val>
                                            <p:fltVal val="0"/>
                                          </p:val>
                                        </p:tav>
                                        <p:tav tm="100000">
                                          <p:val>
                                            <p:strVal val="#ppt_h"/>
                                          </p:val>
                                        </p:tav>
                                      </p:tavLst>
                                    </p:anim>
                                  </p:childTnLst>
                                </p:cTn>
                              </p:par>
                            </p:childTnLst>
                          </p:cTn>
                        </p:par>
                        <p:par>
                          <p:cTn id="24" fill="hold" nodeType="afterGroup">
                            <p:stCondLst>
                              <p:cond delay="6000"/>
                            </p:stCondLst>
                            <p:childTnLst>
                              <p:par>
                                <p:cTn id="25" presetID="23" presetClass="entr" presetSubtype="16" fill="hold" grpId="0" nodeType="afterEffect">
                                  <p:stCondLst>
                                    <p:cond delay="1000"/>
                                  </p:stCondLst>
                                  <p:childTnLst>
                                    <p:set>
                                      <p:cBhvr>
                                        <p:cTn id="26" dur="1" fill="hold">
                                          <p:stCondLst>
                                            <p:cond delay="0"/>
                                          </p:stCondLst>
                                        </p:cTn>
                                        <p:tgtEl>
                                          <p:spTgt spid="18441">
                                            <p:txEl>
                                              <p:pRg st="4" end="4"/>
                                            </p:txEl>
                                          </p:spTgt>
                                        </p:tgtEl>
                                        <p:attrNameLst>
                                          <p:attrName>style.visibility</p:attrName>
                                        </p:attrNameLst>
                                      </p:cBhvr>
                                      <p:to>
                                        <p:strVal val="visible"/>
                                      </p:to>
                                    </p:set>
                                    <p:anim calcmode="lin" valueType="num">
                                      <p:cBhvr>
                                        <p:cTn id="27" dur="500" fill="hold"/>
                                        <p:tgtEl>
                                          <p:spTgt spid="18441">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18441">
                                            <p:txEl>
                                              <p:pRg st="4" end="4"/>
                                            </p:txEl>
                                          </p:spTgt>
                                        </p:tgtEl>
                                        <p:attrNameLst>
                                          <p:attrName>ppt_h</p:attrName>
                                        </p:attrNameLst>
                                      </p:cBhvr>
                                      <p:tavLst>
                                        <p:tav tm="0">
                                          <p:val>
                                            <p:fltVal val="0"/>
                                          </p:val>
                                        </p:tav>
                                        <p:tav tm="100000">
                                          <p:val>
                                            <p:strVal val="#ppt_h"/>
                                          </p:val>
                                        </p:tav>
                                      </p:tavLst>
                                    </p:anim>
                                  </p:childTnLst>
                                </p:cTn>
                              </p:par>
                            </p:childTnLst>
                          </p:cTn>
                        </p:par>
                        <p:par>
                          <p:cTn id="29" fill="hold" nodeType="afterGroup">
                            <p:stCondLst>
                              <p:cond delay="7500"/>
                            </p:stCondLst>
                            <p:childTnLst>
                              <p:par>
                                <p:cTn id="30" presetID="23" presetClass="entr" presetSubtype="16" fill="hold" grpId="0" nodeType="afterEffect">
                                  <p:stCondLst>
                                    <p:cond delay="1000"/>
                                  </p:stCondLst>
                                  <p:childTnLst>
                                    <p:set>
                                      <p:cBhvr>
                                        <p:cTn id="31" dur="1" fill="hold">
                                          <p:stCondLst>
                                            <p:cond delay="0"/>
                                          </p:stCondLst>
                                        </p:cTn>
                                        <p:tgtEl>
                                          <p:spTgt spid="18441">
                                            <p:txEl>
                                              <p:pRg st="5" end="5"/>
                                            </p:txEl>
                                          </p:spTgt>
                                        </p:tgtEl>
                                        <p:attrNameLst>
                                          <p:attrName>style.visibility</p:attrName>
                                        </p:attrNameLst>
                                      </p:cBhvr>
                                      <p:to>
                                        <p:strVal val="visible"/>
                                      </p:to>
                                    </p:set>
                                    <p:anim calcmode="lin" valueType="num">
                                      <p:cBhvr>
                                        <p:cTn id="32" dur="500" fill="hold"/>
                                        <p:tgtEl>
                                          <p:spTgt spid="18441">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18441">
                                            <p:txEl>
                                              <p:pRg st="5" end="5"/>
                                            </p:txEl>
                                          </p:spTgt>
                                        </p:tgtEl>
                                        <p:attrNameLst>
                                          <p:attrName>ppt_h</p:attrName>
                                        </p:attrNameLst>
                                      </p:cBhvr>
                                      <p:tavLst>
                                        <p:tav tm="0">
                                          <p:val>
                                            <p:fltVal val="0"/>
                                          </p:val>
                                        </p:tav>
                                        <p:tav tm="100000">
                                          <p:val>
                                            <p:strVal val="#ppt_h"/>
                                          </p:val>
                                        </p:tav>
                                      </p:tavLst>
                                    </p:anim>
                                  </p:childTnLst>
                                </p:cTn>
                              </p:par>
                            </p:childTnLst>
                          </p:cTn>
                        </p:par>
                        <p:par>
                          <p:cTn id="34" fill="hold" nodeType="afterGroup">
                            <p:stCondLst>
                              <p:cond delay="9000"/>
                            </p:stCondLst>
                            <p:childTnLst>
                              <p:par>
                                <p:cTn id="35" presetID="23" presetClass="entr" presetSubtype="16" fill="hold" grpId="0" nodeType="afterEffect">
                                  <p:stCondLst>
                                    <p:cond delay="1000"/>
                                  </p:stCondLst>
                                  <p:childTnLst>
                                    <p:set>
                                      <p:cBhvr>
                                        <p:cTn id="36" dur="1" fill="hold">
                                          <p:stCondLst>
                                            <p:cond delay="0"/>
                                          </p:stCondLst>
                                        </p:cTn>
                                        <p:tgtEl>
                                          <p:spTgt spid="18441">
                                            <p:txEl>
                                              <p:pRg st="6" end="6"/>
                                            </p:txEl>
                                          </p:spTgt>
                                        </p:tgtEl>
                                        <p:attrNameLst>
                                          <p:attrName>style.visibility</p:attrName>
                                        </p:attrNameLst>
                                      </p:cBhvr>
                                      <p:to>
                                        <p:strVal val="visible"/>
                                      </p:to>
                                    </p:set>
                                    <p:anim calcmode="lin" valueType="num">
                                      <p:cBhvr>
                                        <p:cTn id="37" dur="500" fill="hold"/>
                                        <p:tgtEl>
                                          <p:spTgt spid="18441">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18441">
                                            <p:txEl>
                                              <p:pRg st="6" end="6"/>
                                            </p:txEl>
                                          </p:spTgt>
                                        </p:tgtEl>
                                        <p:attrNameLst>
                                          <p:attrName>ppt_h</p:attrName>
                                        </p:attrNameLst>
                                      </p:cBhvr>
                                      <p:tavLst>
                                        <p:tav tm="0">
                                          <p:val>
                                            <p:fltVal val="0"/>
                                          </p:val>
                                        </p:tav>
                                        <p:tav tm="100000">
                                          <p:val>
                                            <p:strVal val="#ppt_h"/>
                                          </p:val>
                                        </p:tav>
                                      </p:tavLst>
                                    </p:anim>
                                  </p:childTnLst>
                                </p:cTn>
                              </p:par>
                            </p:childTnLst>
                          </p:cTn>
                        </p:par>
                        <p:par>
                          <p:cTn id="39" fill="hold" nodeType="afterGroup">
                            <p:stCondLst>
                              <p:cond delay="10500"/>
                            </p:stCondLst>
                            <p:childTnLst>
                              <p:par>
                                <p:cTn id="40" presetID="23" presetClass="entr" presetSubtype="16" fill="hold" grpId="0" nodeType="afterEffect">
                                  <p:stCondLst>
                                    <p:cond delay="1000"/>
                                  </p:stCondLst>
                                  <p:childTnLst>
                                    <p:set>
                                      <p:cBhvr>
                                        <p:cTn id="41" dur="1" fill="hold">
                                          <p:stCondLst>
                                            <p:cond delay="0"/>
                                          </p:stCondLst>
                                        </p:cTn>
                                        <p:tgtEl>
                                          <p:spTgt spid="18441">
                                            <p:txEl>
                                              <p:pRg st="7" end="7"/>
                                            </p:txEl>
                                          </p:spTgt>
                                        </p:tgtEl>
                                        <p:attrNameLst>
                                          <p:attrName>style.visibility</p:attrName>
                                        </p:attrNameLst>
                                      </p:cBhvr>
                                      <p:to>
                                        <p:strVal val="visible"/>
                                      </p:to>
                                    </p:set>
                                    <p:anim calcmode="lin" valueType="num">
                                      <p:cBhvr>
                                        <p:cTn id="42" dur="500" fill="hold"/>
                                        <p:tgtEl>
                                          <p:spTgt spid="18441">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18441">
                                            <p:txEl>
                                              <p:pRg st="7" end="7"/>
                                            </p:txEl>
                                          </p:spTgt>
                                        </p:tgtEl>
                                        <p:attrNameLst>
                                          <p:attrName>ppt_h</p:attrName>
                                        </p:attrNameLst>
                                      </p:cBhvr>
                                      <p:tavLst>
                                        <p:tav tm="0">
                                          <p:val>
                                            <p:fltVal val="0"/>
                                          </p:val>
                                        </p:tav>
                                        <p:tav tm="100000">
                                          <p:val>
                                            <p:strVal val="#ppt_h"/>
                                          </p:val>
                                        </p:tav>
                                      </p:tavLst>
                                    </p:anim>
                                  </p:childTnLst>
                                </p:cTn>
                              </p:par>
                            </p:childTnLst>
                          </p:cTn>
                        </p:par>
                        <p:par>
                          <p:cTn id="44" fill="hold" nodeType="afterGroup">
                            <p:stCondLst>
                              <p:cond delay="12000"/>
                            </p:stCondLst>
                            <p:childTnLst>
                              <p:par>
                                <p:cTn id="45" presetID="23" presetClass="entr" presetSubtype="16" fill="hold" grpId="0" nodeType="afterEffect">
                                  <p:stCondLst>
                                    <p:cond delay="1000"/>
                                  </p:stCondLst>
                                  <p:childTnLst>
                                    <p:set>
                                      <p:cBhvr>
                                        <p:cTn id="46" dur="1" fill="hold">
                                          <p:stCondLst>
                                            <p:cond delay="0"/>
                                          </p:stCondLst>
                                        </p:cTn>
                                        <p:tgtEl>
                                          <p:spTgt spid="18441">
                                            <p:txEl>
                                              <p:pRg st="8" end="8"/>
                                            </p:txEl>
                                          </p:spTgt>
                                        </p:tgtEl>
                                        <p:attrNameLst>
                                          <p:attrName>style.visibility</p:attrName>
                                        </p:attrNameLst>
                                      </p:cBhvr>
                                      <p:to>
                                        <p:strVal val="visible"/>
                                      </p:to>
                                    </p:set>
                                    <p:anim calcmode="lin" valueType="num">
                                      <p:cBhvr>
                                        <p:cTn id="47" dur="500" fill="hold"/>
                                        <p:tgtEl>
                                          <p:spTgt spid="18441">
                                            <p:txEl>
                                              <p:pRg st="8" end="8"/>
                                            </p:txEl>
                                          </p:spTgt>
                                        </p:tgtEl>
                                        <p:attrNameLst>
                                          <p:attrName>ppt_w</p:attrName>
                                        </p:attrNameLst>
                                      </p:cBhvr>
                                      <p:tavLst>
                                        <p:tav tm="0">
                                          <p:val>
                                            <p:fltVal val="0"/>
                                          </p:val>
                                        </p:tav>
                                        <p:tav tm="100000">
                                          <p:val>
                                            <p:strVal val="#ppt_w"/>
                                          </p:val>
                                        </p:tav>
                                      </p:tavLst>
                                    </p:anim>
                                    <p:anim calcmode="lin" valueType="num">
                                      <p:cBhvr>
                                        <p:cTn id="48" dur="500" fill="hold"/>
                                        <p:tgtEl>
                                          <p:spTgt spid="18441">
                                            <p:txEl>
                                              <p:pRg st="8" end="8"/>
                                            </p:txEl>
                                          </p:spTgt>
                                        </p:tgtEl>
                                        <p:attrNameLst>
                                          <p:attrName>ppt_h</p:attrName>
                                        </p:attrNameLst>
                                      </p:cBhvr>
                                      <p:tavLst>
                                        <p:tav tm="0">
                                          <p:val>
                                            <p:fltVal val="0"/>
                                          </p:val>
                                        </p:tav>
                                        <p:tav tm="100000">
                                          <p:val>
                                            <p:strVal val="#ppt_h"/>
                                          </p:val>
                                        </p:tav>
                                      </p:tavLst>
                                    </p:anim>
                                  </p:childTnLst>
                                </p:cTn>
                              </p:par>
                            </p:childTnLst>
                          </p:cTn>
                        </p:par>
                        <p:par>
                          <p:cTn id="49" fill="hold" nodeType="afterGroup">
                            <p:stCondLst>
                              <p:cond delay="13500"/>
                            </p:stCondLst>
                            <p:childTnLst>
                              <p:par>
                                <p:cTn id="50" presetID="23" presetClass="entr" presetSubtype="16" fill="hold" grpId="0" nodeType="afterEffect">
                                  <p:stCondLst>
                                    <p:cond delay="1000"/>
                                  </p:stCondLst>
                                  <p:childTnLst>
                                    <p:set>
                                      <p:cBhvr>
                                        <p:cTn id="51" dur="1" fill="hold">
                                          <p:stCondLst>
                                            <p:cond delay="0"/>
                                          </p:stCondLst>
                                        </p:cTn>
                                        <p:tgtEl>
                                          <p:spTgt spid="18441">
                                            <p:txEl>
                                              <p:pRg st="9" end="9"/>
                                            </p:txEl>
                                          </p:spTgt>
                                        </p:tgtEl>
                                        <p:attrNameLst>
                                          <p:attrName>style.visibility</p:attrName>
                                        </p:attrNameLst>
                                      </p:cBhvr>
                                      <p:to>
                                        <p:strVal val="visible"/>
                                      </p:to>
                                    </p:set>
                                    <p:anim calcmode="lin" valueType="num">
                                      <p:cBhvr>
                                        <p:cTn id="52" dur="500" fill="hold"/>
                                        <p:tgtEl>
                                          <p:spTgt spid="18441">
                                            <p:txEl>
                                              <p:pRg st="9" end="9"/>
                                            </p:txEl>
                                          </p:spTgt>
                                        </p:tgtEl>
                                        <p:attrNameLst>
                                          <p:attrName>ppt_w</p:attrName>
                                        </p:attrNameLst>
                                      </p:cBhvr>
                                      <p:tavLst>
                                        <p:tav tm="0">
                                          <p:val>
                                            <p:fltVal val="0"/>
                                          </p:val>
                                        </p:tav>
                                        <p:tav tm="100000">
                                          <p:val>
                                            <p:strVal val="#ppt_w"/>
                                          </p:val>
                                        </p:tav>
                                      </p:tavLst>
                                    </p:anim>
                                    <p:anim calcmode="lin" valueType="num">
                                      <p:cBhvr>
                                        <p:cTn id="53" dur="500" fill="hold"/>
                                        <p:tgtEl>
                                          <p:spTgt spid="18441">
                                            <p:txEl>
                                              <p:pRg st="9" end="9"/>
                                            </p:txEl>
                                          </p:spTgt>
                                        </p:tgtEl>
                                        <p:attrNameLst>
                                          <p:attrName>ppt_h</p:attrName>
                                        </p:attrNameLst>
                                      </p:cBhvr>
                                      <p:tavLst>
                                        <p:tav tm="0">
                                          <p:val>
                                            <p:fltVal val="0"/>
                                          </p:val>
                                        </p:tav>
                                        <p:tav tm="100000">
                                          <p:val>
                                            <p:strVal val="#ppt_h"/>
                                          </p:val>
                                        </p:tav>
                                      </p:tavLst>
                                    </p:anim>
                                  </p:childTnLst>
                                </p:cTn>
                              </p:par>
                            </p:childTnLst>
                          </p:cTn>
                        </p:par>
                        <p:par>
                          <p:cTn id="54" fill="hold" nodeType="afterGroup">
                            <p:stCondLst>
                              <p:cond delay="15000"/>
                            </p:stCondLst>
                            <p:childTnLst>
                              <p:par>
                                <p:cTn id="55" presetID="23" presetClass="entr" presetSubtype="16" fill="hold" grpId="0" nodeType="afterEffect">
                                  <p:stCondLst>
                                    <p:cond delay="1000"/>
                                  </p:stCondLst>
                                  <p:childTnLst>
                                    <p:set>
                                      <p:cBhvr>
                                        <p:cTn id="56" dur="1" fill="hold">
                                          <p:stCondLst>
                                            <p:cond delay="0"/>
                                          </p:stCondLst>
                                        </p:cTn>
                                        <p:tgtEl>
                                          <p:spTgt spid="18441">
                                            <p:txEl>
                                              <p:pRg st="10" end="10"/>
                                            </p:txEl>
                                          </p:spTgt>
                                        </p:tgtEl>
                                        <p:attrNameLst>
                                          <p:attrName>style.visibility</p:attrName>
                                        </p:attrNameLst>
                                      </p:cBhvr>
                                      <p:to>
                                        <p:strVal val="visible"/>
                                      </p:to>
                                    </p:set>
                                    <p:anim calcmode="lin" valueType="num">
                                      <p:cBhvr>
                                        <p:cTn id="57" dur="500" fill="hold"/>
                                        <p:tgtEl>
                                          <p:spTgt spid="18441">
                                            <p:txEl>
                                              <p:pRg st="10" end="10"/>
                                            </p:txEl>
                                          </p:spTgt>
                                        </p:tgtEl>
                                        <p:attrNameLst>
                                          <p:attrName>ppt_w</p:attrName>
                                        </p:attrNameLst>
                                      </p:cBhvr>
                                      <p:tavLst>
                                        <p:tav tm="0">
                                          <p:val>
                                            <p:fltVal val="0"/>
                                          </p:val>
                                        </p:tav>
                                        <p:tav tm="100000">
                                          <p:val>
                                            <p:strVal val="#ppt_w"/>
                                          </p:val>
                                        </p:tav>
                                      </p:tavLst>
                                    </p:anim>
                                    <p:anim calcmode="lin" valueType="num">
                                      <p:cBhvr>
                                        <p:cTn id="58" dur="500" fill="hold"/>
                                        <p:tgtEl>
                                          <p:spTgt spid="18441">
                                            <p:txEl>
                                              <p:pRg st="10" end="1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1" grpId="0" build="p" bldLvl="3" autoUpdateAnimBg="0" advAuto="100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0" y="381000"/>
            <a:ext cx="9144000" cy="1676400"/>
          </a:xfrm>
        </p:spPr>
        <p:txBody>
          <a:bodyPr rtlCol="0">
            <a:normAutofit fontScale="90000"/>
          </a:bodyPr>
          <a:lstStyle/>
          <a:p>
            <a:pPr eaLnBrk="1" fontAlgn="auto" hangingPunct="1">
              <a:spcAft>
                <a:spcPts val="0"/>
              </a:spcAft>
              <a:defRPr/>
            </a:pPr>
            <a:r>
              <a:rPr lang="en-US" sz="4000" b="1" dirty="0" smtClean="0">
                <a:solidFill>
                  <a:srgbClr val="002060"/>
                </a:solidFill>
              </a:rPr>
              <a:t>Job Hazard Analysis and the </a:t>
            </a:r>
            <a:br>
              <a:rPr lang="en-US" sz="4000" b="1" dirty="0" smtClean="0">
                <a:solidFill>
                  <a:srgbClr val="002060"/>
                </a:solidFill>
              </a:rPr>
            </a:br>
            <a:r>
              <a:rPr lang="en-US" sz="4000" b="1" dirty="0" smtClean="0">
                <a:solidFill>
                  <a:srgbClr val="002060"/>
                </a:solidFill>
              </a:rPr>
              <a:t>Application of Controls  </a:t>
            </a:r>
            <a:r>
              <a:rPr lang="en-US" dirty="0" smtClean="0"/>
              <a:t/>
            </a:r>
            <a:br>
              <a:rPr lang="en-US" dirty="0" smtClean="0"/>
            </a:br>
            <a:r>
              <a:rPr lang="en-US" dirty="0" smtClean="0"/>
              <a:t/>
            </a:r>
            <a:br>
              <a:rPr lang="en-US" dirty="0" smtClean="0"/>
            </a:br>
            <a:endParaRPr lang="en-US" dirty="0" smtClean="0"/>
          </a:p>
        </p:txBody>
      </p:sp>
      <p:sp>
        <p:nvSpPr>
          <p:cNvPr id="5123" name="Rectangle 2"/>
          <p:cNvSpPr>
            <a:spLocks noChangeArrowheads="1"/>
          </p:cNvSpPr>
          <p:nvPr/>
        </p:nvSpPr>
        <p:spPr bwMode="auto">
          <a:xfrm>
            <a:off x="381000" y="1266825"/>
            <a:ext cx="8458200" cy="1570038"/>
          </a:xfrm>
          <a:prstGeom prst="rect">
            <a:avLst/>
          </a:prstGeom>
          <a:noFill/>
          <a:ln w="9525">
            <a:noFill/>
            <a:miter lim="800000"/>
            <a:headEnd/>
            <a:tailEnd/>
          </a:ln>
        </p:spPr>
        <p:txBody>
          <a:bodyPr>
            <a:spAutoFit/>
          </a:bodyPr>
          <a:lstStyle/>
          <a:p>
            <a:pPr fontAlgn="auto">
              <a:spcBef>
                <a:spcPts val="0"/>
              </a:spcBef>
              <a:spcAft>
                <a:spcPts val="0"/>
              </a:spcAft>
              <a:buFont typeface="Arial" charset="0"/>
              <a:buNone/>
              <a:defRPr/>
            </a:pPr>
            <a:r>
              <a:rPr lang="en-US" sz="2400" b="1" dirty="0">
                <a:solidFill>
                  <a:schemeClr val="accent2">
                    <a:lumMod val="75000"/>
                  </a:schemeClr>
                </a:solidFill>
                <a:latin typeface="+mn-lt"/>
              </a:rPr>
              <a:t>A job hazard analysis is a technique that focuses on job tasks as a way to identify hazards before they occur. It focuses on the relationship between the worker, the task, the tools, the work environment and the necessary steps to control a hazard.</a:t>
            </a:r>
          </a:p>
        </p:txBody>
      </p:sp>
      <p:graphicFrame>
        <p:nvGraphicFramePr>
          <p:cNvPr id="5" name="Content Placeholder 3"/>
          <p:cNvGraphicFramePr>
            <a:graphicFrameLocks/>
          </p:cNvGraphicFramePr>
          <p:nvPr/>
        </p:nvGraphicFramePr>
        <p:xfrm>
          <a:off x="228600" y="3148013"/>
          <a:ext cx="8763000" cy="3405187"/>
        </p:xfrm>
        <a:graphic>
          <a:graphicData uri="http://schemas.openxmlformats.org/drawingml/2006/table">
            <a:tbl>
              <a:tblPr/>
              <a:tblGrid>
                <a:gridCol w="1460500"/>
                <a:gridCol w="1622778"/>
                <a:gridCol w="1866194"/>
                <a:gridCol w="3813528"/>
              </a:tblGrid>
              <a:tr h="4572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rPr>
                        <a:t>Task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rPr>
                        <a:t>Hazard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cap="none" normalizeH="0" baseline="0" dirty="0" smtClean="0">
                          <a:ln>
                            <a:noFill/>
                          </a:ln>
                          <a:solidFill>
                            <a:schemeClr val="tx1"/>
                          </a:solidFill>
                          <a:effectLst/>
                          <a:latin typeface="Calibri" pitchFamily="34" charset="0"/>
                        </a:rPr>
                        <a:t>Control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rPr>
                        <a:t>Means of Implementation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373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Break tasks down to smaller sub-tasks.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List all possible associated hazards preferably in an order of severity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mj-lt"/>
                        <a:buNone/>
                        <a:tabLst/>
                      </a:pPr>
                      <a:r>
                        <a:rPr kumimoji="0" lang="en-US" sz="1800" b="0" i="0" u="none" strike="noStrike" cap="none" normalizeH="0" baseline="0" dirty="0" smtClean="0">
                          <a:ln>
                            <a:noFill/>
                          </a:ln>
                          <a:solidFill>
                            <a:srgbClr val="000000"/>
                          </a:solidFill>
                          <a:effectLst/>
                          <a:latin typeface="Calibri" pitchFamily="34" charset="0"/>
                        </a:rPr>
                        <a:t>Use the Hierarchy of Controls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US" sz="1800" b="0" i="0" u="none" strike="noStrike" cap="none" normalizeH="0" baseline="0" dirty="0" smtClean="0">
                          <a:ln>
                            <a:noFill/>
                          </a:ln>
                          <a:solidFill>
                            <a:srgbClr val="000000"/>
                          </a:solidFill>
                          <a:effectLst/>
                          <a:latin typeface="Calibri" pitchFamily="34" charset="0"/>
                        </a:rPr>
                        <a:t>Elimination</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US" sz="1800" b="0" i="0" u="none" strike="noStrike" cap="none" normalizeH="0" baseline="0" dirty="0" smtClean="0">
                          <a:ln>
                            <a:noFill/>
                          </a:ln>
                          <a:solidFill>
                            <a:srgbClr val="000000"/>
                          </a:solidFill>
                          <a:effectLst/>
                          <a:latin typeface="Calibri" pitchFamily="34" charset="0"/>
                        </a:rPr>
                        <a:t>Engineering</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US" sz="1800" b="0" i="0" u="none" strike="noStrike" cap="none" normalizeH="0" baseline="0" dirty="0" smtClean="0">
                          <a:ln>
                            <a:noFill/>
                          </a:ln>
                          <a:solidFill>
                            <a:srgbClr val="000000"/>
                          </a:solidFill>
                          <a:effectLst/>
                          <a:latin typeface="Calibri" pitchFamily="34" charset="0"/>
                        </a:rPr>
                        <a:t>Mitigation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mj-lt"/>
                        <a:buNone/>
                        <a:tabLst/>
                      </a:pPr>
                      <a:r>
                        <a:rPr kumimoji="0" lang="en-US" sz="1800" b="0" i="0" u="none" strike="noStrike" cap="none" normalizeH="0" baseline="0" dirty="0" smtClean="0">
                          <a:ln>
                            <a:noFill/>
                          </a:ln>
                          <a:solidFill>
                            <a:srgbClr val="000000"/>
                          </a:solidFill>
                          <a:effectLst/>
                          <a:latin typeface="Calibri" pitchFamily="34" charset="0"/>
                        </a:rPr>
                        <a:t>Should set out procedures that are easy to understand and accomplish in the field. </a:t>
                      </a:r>
                    </a:p>
                    <a:p>
                      <a:pPr marL="342900" marR="0" lvl="0" indent="-342900" algn="l" defTabSz="914400" rtl="0" eaLnBrk="1" fontAlgn="base" latinLnBrk="0" hangingPunct="1">
                        <a:lnSpc>
                          <a:spcPct val="100000"/>
                        </a:lnSpc>
                        <a:spcBef>
                          <a:spcPct val="0"/>
                        </a:spcBef>
                        <a:spcAft>
                          <a:spcPct val="0"/>
                        </a:spcAft>
                        <a:buClrTx/>
                        <a:buSzTx/>
                        <a:buFont typeface="+mj-lt"/>
                        <a:buNone/>
                        <a:tabLst/>
                      </a:pPr>
                      <a:r>
                        <a:rPr kumimoji="0" lang="en-US" sz="1800" b="0" i="0" u="none" strike="noStrike" cap="none" normalizeH="0" baseline="0" dirty="0" smtClean="0">
                          <a:ln>
                            <a:noFill/>
                          </a:ln>
                          <a:solidFill>
                            <a:srgbClr val="000000"/>
                          </a:solidFill>
                          <a:effectLst/>
                          <a:latin typeface="Calibri" pitchFamily="34" charset="0"/>
                        </a:rPr>
                        <a:t>Include the use equipment and requisite training and administrative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42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endParaRPr kumimoji="0" lang="en-US"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endParaRPr kumimoji="0" lang="en-US"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42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rtlCol="0">
            <a:normAutofit/>
          </a:bodyPr>
          <a:lstStyle/>
          <a:p>
            <a:pPr eaLnBrk="1" fontAlgn="auto" hangingPunct="1">
              <a:spcAft>
                <a:spcPts val="0"/>
              </a:spcAft>
              <a:defRPr/>
            </a:pPr>
            <a:r>
              <a:rPr lang="en-US" b="1" dirty="0" smtClean="0">
                <a:solidFill>
                  <a:schemeClr val="accent1">
                    <a:lumMod val="50000"/>
                  </a:schemeClr>
                </a:solidFill>
              </a:rPr>
              <a:t>Risk Assessment</a:t>
            </a:r>
          </a:p>
        </p:txBody>
      </p:sp>
      <p:sp>
        <p:nvSpPr>
          <p:cNvPr id="6147" name="Content Placeholder 2"/>
          <p:cNvSpPr>
            <a:spLocks noGrp="1"/>
          </p:cNvSpPr>
          <p:nvPr>
            <p:ph idx="1"/>
          </p:nvPr>
        </p:nvSpPr>
        <p:spPr>
          <a:xfrm>
            <a:off x="457200" y="1371600"/>
            <a:ext cx="8229600" cy="5105400"/>
          </a:xfrm>
        </p:spPr>
        <p:txBody>
          <a:bodyPr rtlCol="0">
            <a:normAutofit lnSpcReduction="10000"/>
          </a:bodyPr>
          <a:lstStyle/>
          <a:p>
            <a:pPr eaLnBrk="1" fontAlgn="auto" hangingPunct="1">
              <a:spcAft>
                <a:spcPts val="0"/>
              </a:spcAft>
              <a:defRPr/>
            </a:pPr>
            <a:r>
              <a:rPr lang="en-US" sz="2800" b="1" dirty="0" smtClean="0">
                <a:solidFill>
                  <a:schemeClr val="accent1">
                    <a:lumMod val="50000"/>
                  </a:schemeClr>
                </a:solidFill>
                <a:latin typeface="+mj-lt"/>
              </a:rPr>
              <a:t>Sequence of task at hand</a:t>
            </a:r>
          </a:p>
          <a:p>
            <a:pPr eaLnBrk="1" fontAlgn="auto" hangingPunct="1">
              <a:spcAft>
                <a:spcPts val="0"/>
              </a:spcAft>
              <a:defRPr/>
            </a:pPr>
            <a:r>
              <a:rPr lang="en-US" sz="2800" b="1" dirty="0" smtClean="0">
                <a:solidFill>
                  <a:schemeClr val="accent1">
                    <a:lumMod val="50000"/>
                  </a:schemeClr>
                </a:solidFill>
                <a:latin typeface="+mj-lt"/>
              </a:rPr>
              <a:t>Known Hazards (historically associated)</a:t>
            </a:r>
          </a:p>
          <a:p>
            <a:pPr eaLnBrk="1" fontAlgn="auto" hangingPunct="1">
              <a:spcAft>
                <a:spcPts val="0"/>
              </a:spcAft>
              <a:defRPr/>
            </a:pPr>
            <a:r>
              <a:rPr lang="en-US" sz="2800" b="1" dirty="0" smtClean="0">
                <a:solidFill>
                  <a:schemeClr val="accent1">
                    <a:lumMod val="50000"/>
                  </a:schemeClr>
                </a:solidFill>
                <a:latin typeface="+mj-lt"/>
              </a:rPr>
              <a:t>Potential Hazards </a:t>
            </a:r>
          </a:p>
          <a:p>
            <a:pPr eaLnBrk="1" fontAlgn="auto" hangingPunct="1">
              <a:spcAft>
                <a:spcPts val="0"/>
              </a:spcAft>
              <a:defRPr/>
            </a:pPr>
            <a:r>
              <a:rPr lang="en-US" sz="2800" b="1" dirty="0" smtClean="0">
                <a:solidFill>
                  <a:schemeClr val="accent1">
                    <a:lumMod val="50000"/>
                  </a:schemeClr>
                </a:solidFill>
                <a:latin typeface="+mj-lt"/>
              </a:rPr>
              <a:t>Environment</a:t>
            </a:r>
          </a:p>
          <a:p>
            <a:pPr eaLnBrk="1" fontAlgn="auto" hangingPunct="1">
              <a:spcAft>
                <a:spcPts val="0"/>
              </a:spcAft>
              <a:defRPr/>
            </a:pPr>
            <a:r>
              <a:rPr lang="en-US" sz="2800" b="1" dirty="0" smtClean="0">
                <a:solidFill>
                  <a:schemeClr val="accent1">
                    <a:lumMod val="50000"/>
                  </a:schemeClr>
                </a:solidFill>
                <a:latin typeface="+mj-lt"/>
              </a:rPr>
              <a:t>Competence or workers and workforce</a:t>
            </a:r>
          </a:p>
          <a:p>
            <a:pPr eaLnBrk="1" fontAlgn="auto" hangingPunct="1">
              <a:spcAft>
                <a:spcPts val="0"/>
              </a:spcAft>
              <a:defRPr/>
            </a:pPr>
            <a:r>
              <a:rPr lang="en-US" sz="2800" b="1" dirty="0" smtClean="0">
                <a:solidFill>
                  <a:schemeClr val="accent1">
                    <a:lumMod val="50000"/>
                  </a:schemeClr>
                </a:solidFill>
                <a:latin typeface="+mj-lt"/>
              </a:rPr>
              <a:t>Skill and Experience </a:t>
            </a:r>
          </a:p>
          <a:p>
            <a:pPr eaLnBrk="1" fontAlgn="auto" hangingPunct="1">
              <a:spcAft>
                <a:spcPts val="0"/>
              </a:spcAft>
              <a:defRPr/>
            </a:pPr>
            <a:r>
              <a:rPr lang="en-US" sz="2800" b="1" dirty="0" smtClean="0">
                <a:solidFill>
                  <a:schemeClr val="accent1">
                    <a:lumMod val="50000"/>
                  </a:schemeClr>
                </a:solidFill>
                <a:latin typeface="+mj-lt"/>
              </a:rPr>
              <a:t>Workforce</a:t>
            </a:r>
          </a:p>
          <a:p>
            <a:pPr eaLnBrk="1" fontAlgn="auto" hangingPunct="1">
              <a:spcAft>
                <a:spcPts val="0"/>
              </a:spcAft>
              <a:defRPr/>
            </a:pPr>
            <a:r>
              <a:rPr lang="en-US" sz="2800" b="1" dirty="0" smtClean="0">
                <a:solidFill>
                  <a:schemeClr val="accent1">
                    <a:lumMod val="50000"/>
                  </a:schemeClr>
                </a:solidFill>
                <a:latin typeface="+mj-lt"/>
              </a:rPr>
              <a:t>Level of training</a:t>
            </a:r>
          </a:p>
          <a:p>
            <a:pPr eaLnBrk="1" fontAlgn="auto" hangingPunct="1">
              <a:spcAft>
                <a:spcPts val="0"/>
              </a:spcAft>
              <a:defRPr/>
            </a:pPr>
            <a:r>
              <a:rPr lang="en-US" sz="2800" b="1" dirty="0" smtClean="0">
                <a:solidFill>
                  <a:schemeClr val="accent1">
                    <a:lumMod val="50000"/>
                  </a:schemeClr>
                </a:solidFill>
                <a:latin typeface="+mj-lt"/>
              </a:rPr>
              <a:t>Equipment and tools</a:t>
            </a:r>
          </a:p>
          <a:p>
            <a:pPr eaLnBrk="1" fontAlgn="auto" hangingPunct="1">
              <a:spcAft>
                <a:spcPts val="0"/>
              </a:spcAft>
              <a:defRPr/>
            </a:pPr>
            <a:r>
              <a:rPr lang="en-US" sz="2800" b="1" dirty="0" smtClean="0">
                <a:solidFill>
                  <a:schemeClr val="accent1">
                    <a:lumMod val="50000"/>
                  </a:schemeClr>
                </a:solidFill>
                <a:latin typeface="+mj-lt"/>
              </a:rPr>
              <a:t>Associated externalities </a:t>
            </a:r>
          </a:p>
          <a:p>
            <a:pPr eaLnBrk="1" fontAlgn="auto" hangingPunct="1">
              <a:spcAft>
                <a:spcPts val="0"/>
              </a:spcAft>
              <a:buFont typeface="Arial" charset="0"/>
              <a:buNone/>
              <a:defRPr/>
            </a:pPr>
            <a:endParaRPr lang="en-US" sz="2800" dirty="0" smtClean="0">
              <a:latin typeface="+mj-lt"/>
            </a:endParaRPr>
          </a:p>
          <a:p>
            <a:pPr eaLnBrk="1" fontAlgn="auto" hangingPunct="1">
              <a:spcAft>
                <a:spcPts val="0"/>
              </a:spcAft>
              <a:buFont typeface="Arial" charset="0"/>
              <a:buNone/>
              <a:defRPr/>
            </a:pPr>
            <a:endParaRPr lang="en-US" sz="2800" dirty="0" smtClean="0">
              <a:latin typeface="+mj-lt"/>
            </a:endParaRPr>
          </a:p>
        </p:txBody>
      </p:sp>
      <p:sp>
        <p:nvSpPr>
          <p:cNvPr id="4" name="Rectangle 3"/>
          <p:cNvSpPr/>
          <p:nvPr/>
        </p:nvSpPr>
        <p:spPr>
          <a:xfrm>
            <a:off x="457200" y="6019800"/>
            <a:ext cx="7562850" cy="523875"/>
          </a:xfrm>
          <a:prstGeom prst="rect">
            <a:avLst/>
          </a:prstGeom>
        </p:spPr>
        <p:txBody>
          <a:bodyPr wrap="none">
            <a:spAutoFit/>
          </a:bodyPr>
          <a:lstStyle/>
          <a:p>
            <a:pPr fontAlgn="auto">
              <a:spcBef>
                <a:spcPts val="0"/>
              </a:spcBef>
              <a:spcAft>
                <a:spcPts val="0"/>
              </a:spcAft>
              <a:buFont typeface="Arial" pitchFamily="34" charset="0"/>
              <a:buChar char="•"/>
              <a:defRPr/>
            </a:pPr>
            <a:r>
              <a:rPr lang="en-US" sz="2800" b="1" dirty="0">
                <a:solidFill>
                  <a:srgbClr val="C00000"/>
                </a:solidFill>
                <a:latin typeface="+mj-lt"/>
              </a:rPr>
              <a:t>   MATERIALS (natural, manufactured, combined)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5" name="Rectangle 9"/>
          <p:cNvSpPr>
            <a:spLocks noGrp="1" noChangeArrowheads="1"/>
          </p:cNvSpPr>
          <p:nvPr>
            <p:ph type="title"/>
          </p:nvPr>
        </p:nvSpPr>
        <p:spPr/>
        <p:txBody>
          <a:bodyPr rtlCol="0">
            <a:normAutofit fontScale="90000"/>
          </a:bodyPr>
          <a:lstStyle/>
          <a:p>
            <a:pPr eaLnBrk="1" fontAlgn="auto" hangingPunct="1">
              <a:spcAft>
                <a:spcPts val="0"/>
              </a:spcAft>
              <a:defRPr/>
            </a:pPr>
            <a:r>
              <a:rPr lang="en-US" dirty="0" smtClean="0"/>
              <a:t/>
            </a:r>
            <a:br>
              <a:rPr lang="en-US" dirty="0" smtClean="0"/>
            </a:br>
            <a:r>
              <a:rPr lang="en-US" b="1" dirty="0" smtClean="0">
                <a:solidFill>
                  <a:schemeClr val="tx2">
                    <a:lumMod val="50000"/>
                  </a:schemeClr>
                </a:solidFill>
              </a:rPr>
              <a:t>Conducting a Job Safety Analysis</a:t>
            </a:r>
            <a:r>
              <a:rPr lang="en-US" dirty="0" smtClean="0"/>
              <a:t/>
            </a:r>
            <a:br>
              <a:rPr lang="en-US" dirty="0" smtClean="0"/>
            </a:br>
            <a:endParaRPr lang="en-US" dirty="0" smtClean="0"/>
          </a:p>
        </p:txBody>
      </p:sp>
      <p:sp>
        <p:nvSpPr>
          <p:cNvPr id="14346" name="Rectangle 10"/>
          <p:cNvSpPr>
            <a:spLocks noGrp="1" noChangeArrowheads="1"/>
          </p:cNvSpPr>
          <p:nvPr>
            <p:ph type="body" idx="1"/>
          </p:nvPr>
        </p:nvSpPr>
        <p:spPr/>
        <p:txBody>
          <a:bodyPr/>
          <a:lstStyle/>
          <a:p>
            <a:pPr eaLnBrk="1" hangingPunct="1">
              <a:buFont typeface="Arial" pitchFamily="34" charset="0"/>
              <a:buNone/>
              <a:defRPr/>
            </a:pPr>
            <a:r>
              <a:rPr lang="en-US" b="1" dirty="0" smtClean="0">
                <a:solidFill>
                  <a:schemeClr val="tx2">
                    <a:lumMod val="50000"/>
                  </a:schemeClr>
                </a:solidFill>
              </a:rPr>
              <a:t>Once the job is identified, you must break it into key components or sub-tasks and then identify and list all the hazards associated with each subtask.</a:t>
            </a:r>
          </a:p>
          <a:p>
            <a:pPr lvl="1" eaLnBrk="1" hangingPunct="1">
              <a:buFont typeface="Arial" pitchFamily="34" charset="0"/>
              <a:buNone/>
              <a:defRPr/>
            </a:pPr>
            <a:r>
              <a:rPr lang="en-US" b="1" dirty="0" smtClean="0">
                <a:solidFill>
                  <a:srgbClr val="C00000"/>
                </a:solidFill>
              </a:rPr>
              <a:t>What can go wrong?</a:t>
            </a:r>
          </a:p>
          <a:p>
            <a:pPr lvl="1" eaLnBrk="1" hangingPunct="1">
              <a:buFont typeface="Arial" pitchFamily="34" charset="0"/>
              <a:buNone/>
              <a:defRPr/>
            </a:pPr>
            <a:r>
              <a:rPr lang="en-US" b="1" dirty="0" smtClean="0">
                <a:solidFill>
                  <a:srgbClr val="C00000"/>
                </a:solidFill>
              </a:rPr>
              <a:t>What are the consequences?</a:t>
            </a:r>
          </a:p>
          <a:p>
            <a:pPr lvl="1" eaLnBrk="1" hangingPunct="1">
              <a:buFont typeface="Arial" pitchFamily="34" charset="0"/>
              <a:buNone/>
              <a:defRPr/>
            </a:pPr>
            <a:r>
              <a:rPr lang="en-US" b="1" dirty="0" smtClean="0">
                <a:solidFill>
                  <a:srgbClr val="C00000"/>
                </a:solidFill>
              </a:rPr>
              <a:t>How could a problem happen?</a:t>
            </a:r>
          </a:p>
          <a:p>
            <a:pPr lvl="1" eaLnBrk="1" hangingPunct="1">
              <a:buFont typeface="Arial" pitchFamily="34" charset="0"/>
              <a:buNone/>
              <a:defRPr/>
            </a:pPr>
            <a:r>
              <a:rPr lang="en-US" b="1" dirty="0" smtClean="0">
                <a:solidFill>
                  <a:srgbClr val="C00000"/>
                </a:solidFill>
              </a:rPr>
              <a:t>How likely is it that the hazard will occur?</a:t>
            </a:r>
          </a:p>
          <a:p>
            <a:pPr eaLnBrk="1" hangingPunct="1">
              <a:defRPr/>
            </a:pPr>
            <a:endParaRPr lang="en-US" dirty="0" smtClean="0"/>
          </a:p>
          <a:p>
            <a:pPr eaLnBrk="1" hangingPunct="1">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46">
                                            <p:txEl>
                                              <p:pRg st="0" end="0"/>
                                            </p:txEl>
                                          </p:spTgt>
                                        </p:tgtEl>
                                        <p:attrNameLst>
                                          <p:attrName>style.visibility</p:attrName>
                                        </p:attrNameLst>
                                      </p:cBhvr>
                                      <p:to>
                                        <p:strVal val="visible"/>
                                      </p:to>
                                    </p:set>
                                    <p:animEffect transition="in" filter="blinds(horizontal)">
                                      <p:cBhvr>
                                        <p:cTn id="7" dur="500"/>
                                        <p:tgtEl>
                                          <p:spTgt spid="1434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346">
                                            <p:txEl>
                                              <p:pRg st="1" end="1"/>
                                            </p:txEl>
                                          </p:spTgt>
                                        </p:tgtEl>
                                        <p:attrNameLst>
                                          <p:attrName>style.visibility</p:attrName>
                                        </p:attrNameLst>
                                      </p:cBhvr>
                                      <p:to>
                                        <p:strVal val="visible"/>
                                      </p:to>
                                    </p:set>
                                    <p:animEffect transition="in" filter="blinds(horizontal)">
                                      <p:cBhvr>
                                        <p:cTn id="12" dur="500"/>
                                        <p:tgtEl>
                                          <p:spTgt spid="1434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346">
                                            <p:txEl>
                                              <p:pRg st="2" end="2"/>
                                            </p:txEl>
                                          </p:spTgt>
                                        </p:tgtEl>
                                        <p:attrNameLst>
                                          <p:attrName>style.visibility</p:attrName>
                                        </p:attrNameLst>
                                      </p:cBhvr>
                                      <p:to>
                                        <p:strVal val="visible"/>
                                      </p:to>
                                    </p:set>
                                    <p:animEffect transition="in" filter="blinds(horizontal)">
                                      <p:cBhvr>
                                        <p:cTn id="17" dur="500"/>
                                        <p:tgtEl>
                                          <p:spTgt spid="1434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346">
                                            <p:txEl>
                                              <p:pRg st="3" end="3"/>
                                            </p:txEl>
                                          </p:spTgt>
                                        </p:tgtEl>
                                        <p:attrNameLst>
                                          <p:attrName>style.visibility</p:attrName>
                                        </p:attrNameLst>
                                      </p:cBhvr>
                                      <p:to>
                                        <p:strVal val="visible"/>
                                      </p:to>
                                    </p:set>
                                    <p:animEffect transition="in" filter="blinds(horizontal)">
                                      <p:cBhvr>
                                        <p:cTn id="22" dur="500"/>
                                        <p:tgtEl>
                                          <p:spTgt spid="1434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346">
                                            <p:txEl>
                                              <p:pRg st="4" end="4"/>
                                            </p:txEl>
                                          </p:spTgt>
                                        </p:tgtEl>
                                        <p:attrNameLst>
                                          <p:attrName>style.visibility</p:attrName>
                                        </p:attrNameLst>
                                      </p:cBhvr>
                                      <p:to>
                                        <p:strVal val="visible"/>
                                      </p:to>
                                    </p:set>
                                    <p:animEffect transition="in" filter="blinds(horizontal)">
                                      <p:cBhvr>
                                        <p:cTn id="27" dur="500"/>
                                        <p:tgtEl>
                                          <p:spTgt spid="143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build="p" bldLvl="3"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685800" y="838200"/>
            <a:ext cx="7772400" cy="1676400"/>
          </a:xfrm>
        </p:spPr>
        <p:txBody>
          <a:bodyPr rtlCol="0">
            <a:normAutofit fontScale="90000"/>
          </a:bodyPr>
          <a:lstStyle/>
          <a:p>
            <a:pPr eaLnBrk="1" fontAlgn="auto" hangingPunct="1">
              <a:spcAft>
                <a:spcPts val="0"/>
              </a:spcAft>
              <a:defRPr/>
            </a:pPr>
            <a:r>
              <a:rPr lang="en-US" sz="3200" b="1" dirty="0" smtClean="0">
                <a:solidFill>
                  <a:schemeClr val="tx2">
                    <a:lumMod val="50000"/>
                  </a:schemeClr>
                </a:solidFill>
              </a:rPr>
              <a:t>Make Use of a Competent Person</a:t>
            </a:r>
            <a:br>
              <a:rPr lang="en-US" sz="3200" b="1" dirty="0" smtClean="0">
                <a:solidFill>
                  <a:schemeClr val="tx2">
                    <a:lumMod val="50000"/>
                  </a:schemeClr>
                </a:solidFill>
              </a:rPr>
            </a:br>
            <a:r>
              <a:rPr lang="en-US" sz="3200" b="1" dirty="0" smtClean="0">
                <a:solidFill>
                  <a:schemeClr val="tx2">
                    <a:lumMod val="50000"/>
                  </a:schemeClr>
                </a:solidFill>
              </a:rPr>
              <a:t>What is meant by a Competent Person?</a:t>
            </a:r>
            <a:br>
              <a:rPr lang="en-US" sz="3200" b="1" dirty="0" smtClean="0">
                <a:solidFill>
                  <a:schemeClr val="tx2">
                    <a:lumMod val="50000"/>
                  </a:schemeClr>
                </a:solidFill>
              </a:rPr>
            </a:br>
            <a:r>
              <a:rPr lang="en-US" sz="3200" b="1" dirty="0" smtClean="0">
                <a:solidFill>
                  <a:schemeClr val="tx2">
                    <a:lumMod val="50000"/>
                  </a:schemeClr>
                </a:solidFill>
              </a:rPr>
              <a:t>Whom Makes the Competent Person?</a:t>
            </a:r>
            <a:r>
              <a:rPr lang="en-US" dirty="0" smtClean="0">
                <a:solidFill>
                  <a:schemeClr val="tx2">
                    <a:lumMod val="50000"/>
                  </a:schemeClr>
                </a:solidFill>
              </a:rPr>
              <a:t/>
            </a:r>
            <a:br>
              <a:rPr lang="en-US" dirty="0" smtClean="0">
                <a:solidFill>
                  <a:schemeClr val="tx2">
                    <a:lumMod val="50000"/>
                  </a:schemeClr>
                </a:solidFill>
              </a:rPr>
            </a:br>
            <a:r>
              <a:rPr lang="en-US" dirty="0" smtClean="0">
                <a:solidFill>
                  <a:schemeClr val="tx2">
                    <a:lumMod val="50000"/>
                  </a:schemeClr>
                </a:solidFill>
              </a:rPr>
              <a:t/>
            </a:r>
            <a:br>
              <a:rPr lang="en-US" dirty="0" smtClean="0">
                <a:solidFill>
                  <a:schemeClr val="tx2">
                    <a:lumMod val="50000"/>
                  </a:schemeClr>
                </a:solidFill>
              </a:rPr>
            </a:br>
            <a:endParaRPr lang="en-US" dirty="0" smtClean="0">
              <a:solidFill>
                <a:schemeClr val="tx2">
                  <a:lumMod val="50000"/>
                </a:schemeClr>
              </a:solidFill>
            </a:endParaRPr>
          </a:p>
        </p:txBody>
      </p:sp>
      <p:sp>
        <p:nvSpPr>
          <p:cNvPr id="4099" name="Rectangle 2"/>
          <p:cNvSpPr>
            <a:spLocks noChangeArrowheads="1"/>
          </p:cNvSpPr>
          <p:nvPr/>
        </p:nvSpPr>
        <p:spPr bwMode="auto">
          <a:xfrm>
            <a:off x="762000" y="2057400"/>
            <a:ext cx="8610600" cy="3970338"/>
          </a:xfrm>
          <a:prstGeom prst="rect">
            <a:avLst/>
          </a:prstGeom>
          <a:noFill/>
          <a:ln w="9525">
            <a:noFill/>
            <a:miter lim="800000"/>
            <a:headEnd/>
            <a:tailEnd/>
          </a:ln>
        </p:spPr>
        <p:txBody>
          <a:bodyPr>
            <a:spAutoFit/>
          </a:bodyPr>
          <a:lstStyle/>
          <a:p>
            <a:pPr fontAlgn="auto">
              <a:spcBef>
                <a:spcPts val="0"/>
              </a:spcBef>
              <a:spcAft>
                <a:spcPts val="0"/>
              </a:spcAft>
              <a:buFont typeface="Arial" charset="0"/>
              <a:buNone/>
              <a:defRPr/>
            </a:pPr>
            <a:r>
              <a:rPr lang="en-US" sz="2800" b="1" dirty="0">
                <a:solidFill>
                  <a:schemeClr val="tx2">
                    <a:lumMod val="50000"/>
                  </a:schemeClr>
                </a:solidFill>
                <a:latin typeface="+mn-lt"/>
              </a:rPr>
              <a:t>“…..one who is capable of identifying existing and predictable hazards in the surroundings or working conditions …..who has authorization to take prompt corrective measures to eliminate them…”</a:t>
            </a:r>
          </a:p>
          <a:p>
            <a:pPr fontAlgn="auto">
              <a:spcBef>
                <a:spcPts val="0"/>
              </a:spcBef>
              <a:spcAft>
                <a:spcPts val="0"/>
              </a:spcAft>
              <a:buFont typeface="Arial" charset="0"/>
              <a:buNone/>
              <a:defRPr/>
            </a:pPr>
            <a:endParaRPr lang="en-US" sz="2800" b="1" dirty="0">
              <a:solidFill>
                <a:schemeClr val="tx2">
                  <a:lumMod val="50000"/>
                </a:schemeClr>
              </a:solidFill>
              <a:latin typeface="+mn-lt"/>
            </a:endParaRPr>
          </a:p>
          <a:p>
            <a:pPr lvl="1" fontAlgn="auto">
              <a:spcBef>
                <a:spcPts val="0"/>
              </a:spcBef>
              <a:spcAft>
                <a:spcPts val="0"/>
              </a:spcAft>
              <a:defRPr/>
            </a:pPr>
            <a:r>
              <a:rPr lang="en-US" sz="2800" b="1" dirty="0">
                <a:solidFill>
                  <a:schemeClr val="tx2">
                    <a:lumMod val="50000"/>
                  </a:schemeClr>
                </a:solidFill>
                <a:latin typeface="+mn-lt"/>
              </a:rPr>
              <a:t>Knowledgeable of applicable standards</a:t>
            </a:r>
          </a:p>
          <a:p>
            <a:pPr lvl="1" fontAlgn="auto">
              <a:spcBef>
                <a:spcPts val="0"/>
              </a:spcBef>
              <a:spcAft>
                <a:spcPts val="0"/>
              </a:spcAft>
              <a:defRPr/>
            </a:pPr>
            <a:r>
              <a:rPr lang="en-US" sz="2800" b="1" dirty="0">
                <a:solidFill>
                  <a:schemeClr val="tx2">
                    <a:lumMod val="50000"/>
                  </a:schemeClr>
                </a:solidFill>
                <a:latin typeface="+mn-lt"/>
              </a:rPr>
              <a:t>Experience to know Job Requirements</a:t>
            </a:r>
          </a:p>
          <a:p>
            <a:pPr lvl="1" fontAlgn="auto">
              <a:spcBef>
                <a:spcPts val="0"/>
              </a:spcBef>
              <a:spcAft>
                <a:spcPts val="0"/>
              </a:spcAft>
              <a:defRPr/>
            </a:pPr>
            <a:r>
              <a:rPr lang="en-US" sz="2800" b="1" dirty="0">
                <a:solidFill>
                  <a:schemeClr val="tx2">
                    <a:lumMod val="50000"/>
                  </a:schemeClr>
                </a:solidFill>
                <a:latin typeface="+mn-lt"/>
              </a:rPr>
              <a:t>Authority to take Corrective Action</a:t>
            </a:r>
          </a:p>
          <a:p>
            <a:pPr lvl="1" fontAlgn="auto">
              <a:spcBef>
                <a:spcPts val="0"/>
              </a:spcBef>
              <a:spcAft>
                <a:spcPts val="0"/>
              </a:spcAft>
              <a:defRPr/>
            </a:pPr>
            <a:endParaRPr lang="en-US" sz="2800" dirty="0">
              <a:solidFill>
                <a:schemeClr val="tx2">
                  <a:lumMod val="50000"/>
                </a:schemeClr>
              </a:solidFill>
              <a:latin typeface="+mn-lt"/>
            </a:endParaRPr>
          </a:p>
        </p:txBody>
      </p:sp>
      <p:sp>
        <p:nvSpPr>
          <p:cNvPr id="4" name="Title 1"/>
          <p:cNvSpPr txBox="1">
            <a:spLocks/>
          </p:cNvSpPr>
          <p:nvPr/>
        </p:nvSpPr>
        <p:spPr bwMode="auto">
          <a:xfrm>
            <a:off x="609600" y="5867400"/>
            <a:ext cx="7772400" cy="1676400"/>
          </a:xfrm>
          <a:prstGeom prst="rect">
            <a:avLst/>
          </a:prstGeom>
          <a:noFill/>
          <a:ln w="9525">
            <a:noFill/>
            <a:miter lim="800000"/>
            <a:headEnd/>
            <a:tailEnd/>
          </a:ln>
        </p:spPr>
        <p:txBody>
          <a:bodyPr anchor="ctr">
            <a:normAutofit fontScale="90000" lnSpcReduction="10000"/>
          </a:bodyPr>
          <a:lstStyle/>
          <a:p>
            <a:pPr algn="ctr" fontAlgn="auto">
              <a:spcAft>
                <a:spcPts val="0"/>
              </a:spcAft>
              <a:defRPr/>
            </a:pPr>
            <a:r>
              <a:rPr lang="en-US" sz="3200" b="1" dirty="0">
                <a:solidFill>
                  <a:schemeClr val="tx2">
                    <a:lumMod val="50000"/>
                  </a:schemeClr>
                </a:solidFill>
                <a:latin typeface="+mj-lt"/>
                <a:ea typeface="+mj-ea"/>
                <a:cs typeface="+mj-cs"/>
              </a:rPr>
              <a:t>The Employer designates the Competent Person</a:t>
            </a:r>
            <a:r>
              <a:rPr lang="en-US" sz="4400" dirty="0">
                <a:solidFill>
                  <a:schemeClr val="tx2">
                    <a:lumMod val="50000"/>
                  </a:schemeClr>
                </a:solidFill>
                <a:latin typeface="+mj-lt"/>
                <a:ea typeface="+mj-ea"/>
                <a:cs typeface="+mj-cs"/>
              </a:rPr>
              <a:t/>
            </a:r>
            <a:br>
              <a:rPr lang="en-US" sz="4400" dirty="0">
                <a:solidFill>
                  <a:schemeClr val="tx2">
                    <a:lumMod val="50000"/>
                  </a:schemeClr>
                </a:solidFill>
                <a:latin typeface="+mj-lt"/>
                <a:ea typeface="+mj-ea"/>
                <a:cs typeface="+mj-cs"/>
              </a:rPr>
            </a:br>
            <a:r>
              <a:rPr lang="en-US" sz="4400" dirty="0">
                <a:solidFill>
                  <a:schemeClr val="tx2">
                    <a:lumMod val="50000"/>
                  </a:schemeClr>
                </a:solidFill>
                <a:latin typeface="+mj-lt"/>
                <a:ea typeface="+mj-ea"/>
                <a:cs typeface="+mj-cs"/>
              </a:rPr>
              <a:t/>
            </a:r>
            <a:br>
              <a:rPr lang="en-US" sz="4400" dirty="0">
                <a:solidFill>
                  <a:schemeClr val="tx2">
                    <a:lumMod val="50000"/>
                  </a:schemeClr>
                </a:solidFill>
                <a:latin typeface="+mj-lt"/>
                <a:ea typeface="+mj-ea"/>
                <a:cs typeface="+mj-cs"/>
              </a:rPr>
            </a:br>
            <a:endParaRPr lang="en-US" sz="4400" dirty="0">
              <a:solidFill>
                <a:schemeClr val="tx2">
                  <a:lumMod val="50000"/>
                </a:schemeClr>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a:xfrm>
            <a:off x="3124200" y="6356350"/>
            <a:ext cx="2895600" cy="365125"/>
          </a:xfrm>
        </p:spPr>
        <p:txBody>
          <a:bodyPr/>
          <a:lstStyle/>
          <a:p>
            <a:pPr algn="ctr">
              <a:defRPr/>
            </a:pPr>
            <a:fld id="{51C480DE-8E91-4731-94C2-09AC2C76C260}" type="slidenum">
              <a:rPr lang="en-US"/>
              <a:pPr algn="ctr">
                <a:defRPr/>
              </a:pPr>
              <a:t>26</a:t>
            </a:fld>
            <a:endParaRPr lang="en-US"/>
          </a:p>
        </p:txBody>
      </p:sp>
      <p:sp>
        <p:nvSpPr>
          <p:cNvPr id="9219" name="Rectangle 3"/>
          <p:cNvSpPr>
            <a:spLocks noGrp="1" noChangeArrowheads="1"/>
          </p:cNvSpPr>
          <p:nvPr>
            <p:ph type="body" idx="1"/>
          </p:nvPr>
        </p:nvSpPr>
        <p:spPr>
          <a:xfrm>
            <a:off x="-381000" y="-76200"/>
            <a:ext cx="9448800" cy="7010400"/>
          </a:xfrm>
        </p:spPr>
        <p:txBody>
          <a:bodyPr rtlCol="0">
            <a:normAutofit fontScale="85000" lnSpcReduction="20000"/>
          </a:bodyPr>
          <a:lstStyle/>
          <a:p>
            <a:pPr marL="533400" indent="-533400" algn="ctr" eaLnBrk="1" fontAlgn="auto" hangingPunct="1">
              <a:lnSpc>
                <a:spcPct val="150000"/>
              </a:lnSpc>
              <a:spcAft>
                <a:spcPts val="0"/>
              </a:spcAft>
              <a:buFontTx/>
              <a:buNone/>
              <a:defRPr/>
            </a:pPr>
            <a:r>
              <a:rPr lang="en-US" sz="3600" b="1" dirty="0" smtClean="0">
                <a:solidFill>
                  <a:schemeClr val="tx2">
                    <a:lumMod val="50000"/>
                  </a:schemeClr>
                </a:solidFill>
              </a:rPr>
              <a:t>Hierarchy of Hazard Controls</a:t>
            </a:r>
            <a:endParaRPr lang="en-US" sz="3600" b="1" u="sng" dirty="0" smtClean="0">
              <a:solidFill>
                <a:schemeClr val="bg2"/>
              </a:solidFill>
            </a:endParaRPr>
          </a:p>
          <a:p>
            <a:pPr marL="533400" indent="-533400" eaLnBrk="1" fontAlgn="auto" hangingPunct="1">
              <a:lnSpc>
                <a:spcPct val="150000"/>
              </a:lnSpc>
              <a:spcAft>
                <a:spcPts val="0"/>
              </a:spcAft>
              <a:buFontTx/>
              <a:buNone/>
              <a:defRPr/>
            </a:pPr>
            <a:r>
              <a:rPr lang="en-US" b="1" dirty="0" smtClean="0">
                <a:solidFill>
                  <a:schemeClr val="bg2"/>
                </a:solidFill>
              </a:rPr>
              <a:t>	</a:t>
            </a:r>
            <a:r>
              <a:rPr lang="en-US" b="1" dirty="0" smtClean="0">
                <a:solidFill>
                  <a:srgbClr val="002060"/>
                </a:solidFill>
              </a:rPr>
              <a:t>1. </a:t>
            </a:r>
            <a:r>
              <a:rPr lang="en-US" b="1" dirty="0" smtClean="0">
                <a:solidFill>
                  <a:srgbClr val="C00000"/>
                </a:solidFill>
              </a:rPr>
              <a:t>Elimination Control</a:t>
            </a:r>
            <a:r>
              <a:rPr lang="en-US" b="1" dirty="0" smtClean="0">
                <a:solidFill>
                  <a:schemeClr val="tx2">
                    <a:lumMod val="50000"/>
                  </a:schemeClr>
                </a:solidFill>
              </a:rPr>
              <a:t>: Simply eliminate the hazard.</a:t>
            </a:r>
            <a:endParaRPr lang="en-US" b="1" dirty="0" smtClean="0">
              <a:solidFill>
                <a:schemeClr val="bg2"/>
              </a:solidFill>
            </a:endParaRPr>
          </a:p>
          <a:p>
            <a:pPr marL="533400" indent="-533400" eaLnBrk="1" fontAlgn="auto" hangingPunct="1">
              <a:lnSpc>
                <a:spcPct val="150000"/>
              </a:lnSpc>
              <a:spcAft>
                <a:spcPts val="0"/>
              </a:spcAft>
              <a:buFontTx/>
              <a:buNone/>
              <a:defRPr/>
            </a:pPr>
            <a:r>
              <a:rPr lang="en-US" b="1" dirty="0" smtClean="0">
                <a:solidFill>
                  <a:schemeClr val="bg2"/>
                </a:solidFill>
              </a:rPr>
              <a:t>	</a:t>
            </a:r>
            <a:r>
              <a:rPr lang="en-US" b="1" dirty="0" smtClean="0">
                <a:solidFill>
                  <a:srgbClr val="002060"/>
                </a:solidFill>
              </a:rPr>
              <a:t>2. </a:t>
            </a:r>
            <a:r>
              <a:rPr lang="en-US" b="1" dirty="0" smtClean="0">
                <a:solidFill>
                  <a:srgbClr val="C00000"/>
                </a:solidFill>
              </a:rPr>
              <a:t>Engineering Control</a:t>
            </a:r>
            <a:r>
              <a:rPr lang="en-US" b="1" dirty="0" smtClean="0">
                <a:solidFill>
                  <a:schemeClr val="tx2">
                    <a:lumMod val="50000"/>
                  </a:schemeClr>
                </a:solidFill>
              </a:rPr>
              <a:t>: Will prevent accident or exposure 	from occurring.</a:t>
            </a:r>
            <a:endParaRPr lang="en-US" b="1" dirty="0" smtClean="0">
              <a:solidFill>
                <a:schemeClr val="bg2"/>
              </a:solidFill>
            </a:endParaRPr>
          </a:p>
          <a:p>
            <a:pPr marL="533400" indent="-533400" eaLnBrk="1" fontAlgn="auto" hangingPunct="1">
              <a:lnSpc>
                <a:spcPct val="150000"/>
              </a:lnSpc>
              <a:spcAft>
                <a:spcPts val="0"/>
              </a:spcAft>
              <a:buFontTx/>
              <a:buNone/>
              <a:defRPr/>
            </a:pPr>
            <a:r>
              <a:rPr lang="en-US" b="1" dirty="0" smtClean="0">
                <a:solidFill>
                  <a:srgbClr val="002060"/>
                </a:solidFill>
              </a:rPr>
              <a:t>	3. </a:t>
            </a:r>
            <a:r>
              <a:rPr lang="en-US" b="1" dirty="0" smtClean="0">
                <a:solidFill>
                  <a:srgbClr val="C00000"/>
                </a:solidFill>
              </a:rPr>
              <a:t>Mitigation Control</a:t>
            </a:r>
            <a:r>
              <a:rPr lang="en-US" b="1" dirty="0" smtClean="0">
                <a:solidFill>
                  <a:schemeClr val="accent1">
                    <a:lumMod val="75000"/>
                  </a:schemeClr>
                </a:solidFill>
              </a:rPr>
              <a:t>: </a:t>
            </a:r>
            <a:r>
              <a:rPr lang="en-US" b="1" dirty="0" smtClean="0">
                <a:solidFill>
                  <a:schemeClr val="tx2">
                    <a:lumMod val="50000"/>
                  </a:schemeClr>
                </a:solidFill>
              </a:rPr>
              <a:t>Minimizes the conditions, lessens the 	exposures or effects.</a:t>
            </a:r>
          </a:p>
          <a:p>
            <a:pPr marL="1295400" lvl="2" indent="-381000" eaLnBrk="1" fontAlgn="auto" hangingPunct="1">
              <a:lnSpc>
                <a:spcPct val="120000"/>
              </a:lnSpc>
              <a:spcAft>
                <a:spcPts val="0"/>
              </a:spcAft>
              <a:buFontTx/>
              <a:buAutoNum type="arabicPeriod"/>
              <a:defRPr/>
            </a:pPr>
            <a:r>
              <a:rPr lang="en-US" sz="2800" b="1" dirty="0" smtClean="0">
                <a:solidFill>
                  <a:schemeClr val="tx2">
                    <a:lumMod val="50000"/>
                  </a:schemeClr>
                </a:solidFill>
              </a:rPr>
              <a:t>Administrative </a:t>
            </a:r>
          </a:p>
          <a:p>
            <a:pPr marL="1752600" lvl="3" indent="-381000" eaLnBrk="1" fontAlgn="auto" hangingPunct="1">
              <a:lnSpc>
                <a:spcPct val="150000"/>
              </a:lnSpc>
              <a:spcAft>
                <a:spcPts val="0"/>
              </a:spcAft>
              <a:defRPr/>
            </a:pPr>
            <a:r>
              <a:rPr lang="en-US" sz="2800" b="1" dirty="0" smtClean="0">
                <a:solidFill>
                  <a:schemeClr val="tx2">
                    <a:lumMod val="50000"/>
                  </a:schemeClr>
                </a:solidFill>
              </a:rPr>
              <a:t>Job Rotation</a:t>
            </a:r>
          </a:p>
          <a:p>
            <a:pPr marL="1752600" lvl="3" indent="-381000" eaLnBrk="1" fontAlgn="auto" hangingPunct="1">
              <a:lnSpc>
                <a:spcPct val="150000"/>
              </a:lnSpc>
              <a:spcAft>
                <a:spcPts val="0"/>
              </a:spcAft>
              <a:defRPr/>
            </a:pPr>
            <a:r>
              <a:rPr lang="en-US" sz="2800" b="1" dirty="0" smtClean="0">
                <a:solidFill>
                  <a:schemeClr val="tx2">
                    <a:lumMod val="50000"/>
                  </a:schemeClr>
                </a:solidFill>
              </a:rPr>
              <a:t>Scheduling </a:t>
            </a:r>
          </a:p>
          <a:p>
            <a:pPr marL="1295400" lvl="2" indent="-381000" eaLnBrk="1" fontAlgn="auto" hangingPunct="1">
              <a:lnSpc>
                <a:spcPct val="150000"/>
              </a:lnSpc>
              <a:spcAft>
                <a:spcPts val="0"/>
              </a:spcAft>
              <a:buFontTx/>
              <a:buAutoNum type="arabicPeriod"/>
              <a:defRPr/>
            </a:pPr>
            <a:r>
              <a:rPr lang="en-US" sz="2800" b="1" dirty="0" smtClean="0">
                <a:solidFill>
                  <a:schemeClr val="tx2">
                    <a:lumMod val="50000"/>
                  </a:schemeClr>
                </a:solidFill>
              </a:rPr>
              <a:t>Personal Protective Equipment (Mitigation) PPE</a:t>
            </a:r>
          </a:p>
          <a:p>
            <a:pPr marL="1295400" lvl="2" indent="-381000" eaLnBrk="1" fontAlgn="auto" hangingPunct="1">
              <a:lnSpc>
                <a:spcPct val="150000"/>
              </a:lnSpc>
              <a:spcAft>
                <a:spcPts val="0"/>
              </a:spcAft>
              <a:buFontTx/>
              <a:buAutoNum type="arabicPeriod"/>
              <a:defRPr/>
            </a:pPr>
            <a:r>
              <a:rPr lang="en-US" sz="2800" b="1" dirty="0" smtClean="0">
                <a:solidFill>
                  <a:schemeClr val="tx2">
                    <a:lumMod val="50000"/>
                  </a:schemeClr>
                </a:solidFill>
              </a:rPr>
              <a:t>Work Practices</a:t>
            </a:r>
          </a:p>
          <a:p>
            <a:pPr marL="1295400" lvl="2" indent="-381000" eaLnBrk="1" fontAlgn="auto" hangingPunct="1">
              <a:lnSpc>
                <a:spcPct val="150000"/>
              </a:lnSpc>
              <a:spcAft>
                <a:spcPts val="0"/>
              </a:spcAft>
              <a:buFontTx/>
              <a:buAutoNum type="arabicPeriod"/>
              <a:defRPr/>
            </a:pPr>
            <a:r>
              <a:rPr lang="en-US" sz="2800" b="1" dirty="0" smtClean="0">
                <a:solidFill>
                  <a:schemeClr val="tx2">
                    <a:lumMod val="50000"/>
                  </a:schemeClr>
                </a:solidFill>
              </a:rPr>
              <a:t>Special Training</a:t>
            </a:r>
          </a:p>
          <a:p>
            <a:pPr marL="1295400" lvl="2" indent="-381000" eaLnBrk="1" fontAlgn="auto" hangingPunct="1">
              <a:lnSpc>
                <a:spcPct val="65000"/>
              </a:lnSpc>
              <a:spcAft>
                <a:spcPts val="0"/>
              </a:spcAft>
              <a:buFontTx/>
              <a:buAutoNum type="arabicPeriod"/>
              <a:defRPr/>
            </a:pPr>
            <a:endParaRPr lang="en-US" b="1" dirty="0" smtClean="0">
              <a:solidFill>
                <a:schemeClr val="bg2"/>
              </a:solidFill>
            </a:endParaRPr>
          </a:p>
          <a:p>
            <a:pPr marL="1295400" lvl="2" indent="-381000" eaLnBrk="1" fontAlgn="auto" hangingPunct="1">
              <a:lnSpc>
                <a:spcPct val="65000"/>
              </a:lnSpc>
              <a:spcAft>
                <a:spcPts val="0"/>
              </a:spcAft>
              <a:buFontTx/>
              <a:buNone/>
              <a:defRPr/>
            </a:pPr>
            <a:endParaRPr lang="en-US" b="1" dirty="0" smtClean="0">
              <a:solidFill>
                <a:schemeClr val="bg2"/>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pPr fontAlgn="auto">
              <a:spcBef>
                <a:spcPts val="0"/>
              </a:spcBef>
              <a:spcAft>
                <a:spcPts val="0"/>
              </a:spcAft>
              <a:defRPr/>
            </a:pPr>
            <a:endParaRPr lang="en-US">
              <a:solidFill>
                <a:schemeClr val="tx2">
                  <a:lumMod val="50000"/>
                </a:schemeClr>
              </a:solidFill>
              <a:latin typeface="Calibri" pitchFamily="34" charset="0"/>
            </a:endParaRPr>
          </a:p>
        </p:txBody>
      </p:sp>
      <p:sp>
        <p:nvSpPr>
          <p:cNvPr id="14339"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pPr fontAlgn="auto">
              <a:spcBef>
                <a:spcPts val="0"/>
              </a:spcBef>
              <a:spcAft>
                <a:spcPts val="0"/>
              </a:spcAft>
              <a:defRPr/>
            </a:pPr>
            <a:endParaRPr lang="en-US">
              <a:solidFill>
                <a:schemeClr val="tx2">
                  <a:lumMod val="50000"/>
                </a:schemeClr>
              </a:solidFill>
              <a:latin typeface="Calibri" pitchFamily="34" charset="0"/>
            </a:endParaRPr>
          </a:p>
        </p:txBody>
      </p:sp>
      <p:sp>
        <p:nvSpPr>
          <p:cNvPr id="14340" name="Rectangle 4"/>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pPr fontAlgn="auto">
              <a:spcBef>
                <a:spcPts val="0"/>
              </a:spcBef>
              <a:spcAft>
                <a:spcPts val="0"/>
              </a:spcAft>
              <a:defRPr/>
            </a:pPr>
            <a:endParaRPr lang="en-US">
              <a:solidFill>
                <a:schemeClr val="tx2">
                  <a:lumMod val="50000"/>
                </a:schemeClr>
              </a:solidFill>
              <a:latin typeface="Calibri" pitchFamily="34" charset="0"/>
            </a:endParaRPr>
          </a:p>
        </p:txBody>
      </p:sp>
      <p:sp>
        <p:nvSpPr>
          <p:cNvPr id="14341" name="Rectangle 5"/>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pPr fontAlgn="auto">
              <a:spcBef>
                <a:spcPts val="0"/>
              </a:spcBef>
              <a:spcAft>
                <a:spcPts val="0"/>
              </a:spcAft>
              <a:defRPr/>
            </a:pPr>
            <a:endParaRPr lang="en-US">
              <a:solidFill>
                <a:schemeClr val="tx2">
                  <a:lumMod val="50000"/>
                </a:schemeClr>
              </a:solidFill>
              <a:latin typeface="Calibri" pitchFamily="34" charset="0"/>
            </a:endParaRPr>
          </a:p>
        </p:txBody>
      </p:sp>
      <p:sp>
        <p:nvSpPr>
          <p:cNvPr id="14342" name="Rectangle 6"/>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pPr fontAlgn="auto">
              <a:spcBef>
                <a:spcPts val="0"/>
              </a:spcBef>
              <a:spcAft>
                <a:spcPts val="0"/>
              </a:spcAft>
              <a:defRPr/>
            </a:pPr>
            <a:endParaRPr lang="en-US">
              <a:solidFill>
                <a:schemeClr val="tx2">
                  <a:lumMod val="50000"/>
                </a:schemeClr>
              </a:solidFill>
              <a:latin typeface="Calibri" pitchFamily="34" charset="0"/>
            </a:endParaRPr>
          </a:p>
        </p:txBody>
      </p:sp>
      <p:sp>
        <p:nvSpPr>
          <p:cNvPr id="14343" name="Rectangle 7"/>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pPr fontAlgn="auto">
              <a:spcBef>
                <a:spcPts val="0"/>
              </a:spcBef>
              <a:spcAft>
                <a:spcPts val="0"/>
              </a:spcAft>
              <a:defRPr/>
            </a:pPr>
            <a:endParaRPr lang="en-US">
              <a:solidFill>
                <a:schemeClr val="tx2">
                  <a:lumMod val="50000"/>
                </a:schemeClr>
              </a:solidFill>
              <a:latin typeface="Calibri" pitchFamily="34" charset="0"/>
            </a:endParaRPr>
          </a:p>
        </p:txBody>
      </p:sp>
      <p:sp>
        <p:nvSpPr>
          <p:cNvPr id="14345" name="Rectangle 9"/>
          <p:cNvSpPr>
            <a:spLocks noChangeArrowheads="1"/>
          </p:cNvSpPr>
          <p:nvPr/>
        </p:nvSpPr>
        <p:spPr bwMode="auto">
          <a:xfrm>
            <a:off x="1023938" y="714375"/>
            <a:ext cx="7162800" cy="1143000"/>
          </a:xfrm>
          <a:prstGeom prst="rect">
            <a:avLst/>
          </a:prstGeom>
          <a:noFill/>
          <a:ln w="12700">
            <a:noFill/>
            <a:miter lim="800000"/>
            <a:headEnd/>
            <a:tailEnd/>
          </a:ln>
        </p:spPr>
        <p:txBody>
          <a:bodyPr wrap="none" anchor="ctr"/>
          <a:lstStyle/>
          <a:p>
            <a:pPr fontAlgn="auto">
              <a:spcBef>
                <a:spcPts val="0"/>
              </a:spcBef>
              <a:spcAft>
                <a:spcPts val="0"/>
              </a:spcAft>
              <a:defRPr/>
            </a:pPr>
            <a:endParaRPr lang="en-US">
              <a:solidFill>
                <a:schemeClr val="tx2">
                  <a:lumMod val="50000"/>
                </a:schemeClr>
              </a:solidFill>
              <a:latin typeface="Calibri" pitchFamily="34" charset="0"/>
            </a:endParaRPr>
          </a:p>
        </p:txBody>
      </p:sp>
      <p:sp>
        <p:nvSpPr>
          <p:cNvPr id="14346" name="Rectangle 10"/>
          <p:cNvSpPr>
            <a:spLocks noChangeArrowheads="1"/>
          </p:cNvSpPr>
          <p:nvPr/>
        </p:nvSpPr>
        <p:spPr bwMode="auto">
          <a:xfrm>
            <a:off x="1143000" y="2133600"/>
            <a:ext cx="7162800" cy="4114800"/>
          </a:xfrm>
          <a:prstGeom prst="rect">
            <a:avLst/>
          </a:prstGeom>
          <a:noFill/>
          <a:ln w="12700">
            <a:noFill/>
            <a:miter lim="800000"/>
            <a:headEnd/>
            <a:tailEnd/>
          </a:ln>
        </p:spPr>
        <p:txBody>
          <a:bodyPr wrap="none" anchor="ctr"/>
          <a:lstStyle/>
          <a:p>
            <a:pPr fontAlgn="auto">
              <a:spcBef>
                <a:spcPts val="0"/>
              </a:spcBef>
              <a:spcAft>
                <a:spcPts val="0"/>
              </a:spcAft>
              <a:defRPr/>
            </a:pPr>
            <a:endParaRPr lang="en-US">
              <a:solidFill>
                <a:schemeClr val="tx2">
                  <a:lumMod val="50000"/>
                </a:schemeClr>
              </a:solidFill>
              <a:latin typeface="Calibri" pitchFamily="34" charset="0"/>
            </a:endParaRPr>
          </a:p>
        </p:txBody>
      </p:sp>
      <p:sp>
        <p:nvSpPr>
          <p:cNvPr id="14347" name="Rectangle 12"/>
          <p:cNvSpPr>
            <a:spLocks noChangeArrowheads="1"/>
          </p:cNvSpPr>
          <p:nvPr/>
        </p:nvSpPr>
        <p:spPr bwMode="auto">
          <a:xfrm>
            <a:off x="1217613" y="2227263"/>
            <a:ext cx="7162800" cy="4114800"/>
          </a:xfrm>
          <a:prstGeom prst="rect">
            <a:avLst/>
          </a:prstGeom>
          <a:noFill/>
          <a:ln w="12700">
            <a:noFill/>
            <a:miter lim="800000"/>
            <a:headEnd/>
            <a:tailEnd/>
          </a:ln>
        </p:spPr>
        <p:txBody>
          <a:bodyPr wrap="none" anchor="ctr"/>
          <a:lstStyle/>
          <a:p>
            <a:pPr fontAlgn="auto">
              <a:spcBef>
                <a:spcPts val="0"/>
              </a:spcBef>
              <a:spcAft>
                <a:spcPts val="0"/>
              </a:spcAft>
              <a:defRPr/>
            </a:pPr>
            <a:endParaRPr lang="en-US">
              <a:solidFill>
                <a:schemeClr val="tx2">
                  <a:lumMod val="50000"/>
                </a:schemeClr>
              </a:solidFill>
              <a:latin typeface="Calibri" pitchFamily="34" charset="0"/>
            </a:endParaRPr>
          </a:p>
        </p:txBody>
      </p:sp>
      <p:sp>
        <p:nvSpPr>
          <p:cNvPr id="14348" name="Rectangle 13"/>
          <p:cNvSpPr>
            <a:spLocks noChangeArrowheads="1"/>
          </p:cNvSpPr>
          <p:nvPr/>
        </p:nvSpPr>
        <p:spPr bwMode="auto">
          <a:xfrm>
            <a:off x="3048000" y="209550"/>
            <a:ext cx="2311400" cy="704850"/>
          </a:xfrm>
          <a:prstGeom prst="rect">
            <a:avLst/>
          </a:prstGeom>
          <a:noFill/>
          <a:ln w="12700">
            <a:noFill/>
            <a:miter lim="800000"/>
            <a:headEnd/>
            <a:tailEnd/>
          </a:ln>
        </p:spPr>
        <p:txBody>
          <a:bodyPr wrap="none" lIns="90488" tIns="44450" rIns="90488" bIns="44450">
            <a:spAutoFit/>
          </a:bodyPr>
          <a:lstStyle/>
          <a:p>
            <a:pPr algn="ctr" eaLnBrk="0" fontAlgn="auto" hangingPunct="0">
              <a:spcBef>
                <a:spcPts val="0"/>
              </a:spcBef>
              <a:spcAft>
                <a:spcPts val="0"/>
              </a:spcAft>
              <a:defRPr/>
            </a:pPr>
            <a:r>
              <a:rPr lang="en-US" sz="4000" b="1" dirty="0">
                <a:solidFill>
                  <a:schemeClr val="tx2">
                    <a:lumMod val="50000"/>
                  </a:schemeClr>
                </a:solidFill>
                <a:latin typeface="+mn-lt"/>
              </a:rPr>
              <a:t>TRAINING</a:t>
            </a:r>
          </a:p>
        </p:txBody>
      </p:sp>
      <p:sp>
        <p:nvSpPr>
          <p:cNvPr id="14349" name="Rectangle 14"/>
          <p:cNvSpPr>
            <a:spLocks noChangeArrowheads="1"/>
          </p:cNvSpPr>
          <p:nvPr/>
        </p:nvSpPr>
        <p:spPr bwMode="auto">
          <a:xfrm>
            <a:off x="533400" y="1066800"/>
            <a:ext cx="8915400" cy="5129213"/>
          </a:xfrm>
          <a:prstGeom prst="rect">
            <a:avLst/>
          </a:prstGeom>
          <a:noFill/>
          <a:ln w="12700">
            <a:noFill/>
            <a:miter lim="800000"/>
            <a:headEnd/>
            <a:tailEnd/>
          </a:ln>
        </p:spPr>
        <p:txBody>
          <a:bodyPr lIns="90488" tIns="44450" rIns="90488" bIns="44450">
            <a:spAutoFit/>
          </a:bodyPr>
          <a:lstStyle/>
          <a:p>
            <a:pPr eaLnBrk="0" fontAlgn="auto" hangingPunct="0">
              <a:lnSpc>
                <a:spcPct val="75000"/>
              </a:lnSpc>
              <a:spcBef>
                <a:spcPts val="0"/>
              </a:spcBef>
              <a:spcAft>
                <a:spcPts val="0"/>
              </a:spcAft>
              <a:defRPr/>
            </a:pPr>
            <a:endParaRPr lang="en-US" b="1" dirty="0">
              <a:solidFill>
                <a:schemeClr val="tx2">
                  <a:lumMod val="50000"/>
                </a:schemeClr>
              </a:solidFill>
              <a:latin typeface="+mn-lt"/>
            </a:endParaRPr>
          </a:p>
          <a:p>
            <a:pPr eaLnBrk="0" fontAlgn="auto" hangingPunct="0">
              <a:lnSpc>
                <a:spcPct val="75000"/>
              </a:lnSpc>
              <a:spcBef>
                <a:spcPts val="0"/>
              </a:spcBef>
              <a:spcAft>
                <a:spcPts val="0"/>
              </a:spcAft>
              <a:defRPr/>
            </a:pPr>
            <a:r>
              <a:rPr lang="en-US" sz="2000" b="1" dirty="0">
                <a:solidFill>
                  <a:schemeClr val="tx2">
                    <a:lumMod val="50000"/>
                  </a:schemeClr>
                </a:solidFill>
                <a:latin typeface="+mn-lt"/>
              </a:rPr>
              <a:t>THE EMPLOYER MUST PROVIDE TRAINING</a:t>
            </a:r>
            <a:r>
              <a:rPr lang="en-US" sz="1600" b="1" dirty="0">
                <a:solidFill>
                  <a:schemeClr val="tx2">
                    <a:lumMod val="50000"/>
                  </a:schemeClr>
                </a:solidFill>
                <a:latin typeface="+mn-lt"/>
              </a:rPr>
              <a:t>:</a:t>
            </a:r>
            <a:endParaRPr lang="en-US" b="1" dirty="0">
              <a:solidFill>
                <a:schemeClr val="tx2">
                  <a:lumMod val="50000"/>
                </a:schemeClr>
              </a:solidFill>
              <a:latin typeface="+mn-lt"/>
            </a:endParaRPr>
          </a:p>
          <a:p>
            <a:pPr eaLnBrk="0" fontAlgn="auto" hangingPunct="0">
              <a:lnSpc>
                <a:spcPct val="75000"/>
              </a:lnSpc>
              <a:spcBef>
                <a:spcPts val="0"/>
              </a:spcBef>
              <a:spcAft>
                <a:spcPts val="0"/>
              </a:spcAft>
              <a:defRPr/>
            </a:pPr>
            <a:endParaRPr lang="en-US" b="1" dirty="0">
              <a:solidFill>
                <a:schemeClr val="tx2">
                  <a:lumMod val="50000"/>
                </a:schemeClr>
              </a:solidFill>
              <a:latin typeface="+mn-lt"/>
            </a:endParaRPr>
          </a:p>
          <a:p>
            <a:pPr eaLnBrk="0" fontAlgn="auto" hangingPunct="0">
              <a:lnSpc>
                <a:spcPct val="75000"/>
              </a:lnSpc>
              <a:spcBef>
                <a:spcPts val="0"/>
              </a:spcBef>
              <a:spcAft>
                <a:spcPts val="0"/>
              </a:spcAft>
              <a:defRPr/>
            </a:pPr>
            <a:endParaRPr lang="en-US" b="1" dirty="0">
              <a:solidFill>
                <a:schemeClr val="tx2">
                  <a:lumMod val="50000"/>
                </a:schemeClr>
              </a:solidFill>
              <a:latin typeface="+mn-lt"/>
            </a:endParaRPr>
          </a:p>
          <a:p>
            <a:pPr eaLnBrk="0" fontAlgn="auto" hangingPunct="0">
              <a:lnSpc>
                <a:spcPct val="80000"/>
              </a:lnSpc>
              <a:spcBef>
                <a:spcPts val="0"/>
              </a:spcBef>
              <a:spcAft>
                <a:spcPts val="0"/>
              </a:spcAft>
              <a:buSzPct val="100000"/>
              <a:buFont typeface="Wingdings" pitchFamily="2" charset="2"/>
              <a:buChar char="þ"/>
              <a:defRPr/>
            </a:pPr>
            <a:r>
              <a:rPr lang="en-US" sz="2000" b="1" dirty="0">
                <a:solidFill>
                  <a:schemeClr val="tx2">
                    <a:lumMod val="50000"/>
                  </a:schemeClr>
                </a:solidFill>
                <a:latin typeface="+mn-lt"/>
              </a:rPr>
              <a:t>  STRESS EMPLOYEE’S ROLE IN THE SAFETY AND HEALTH SYSTEM</a:t>
            </a:r>
          </a:p>
          <a:p>
            <a:pPr eaLnBrk="0" fontAlgn="auto" hangingPunct="0">
              <a:lnSpc>
                <a:spcPct val="80000"/>
              </a:lnSpc>
              <a:spcBef>
                <a:spcPts val="0"/>
              </a:spcBef>
              <a:spcAft>
                <a:spcPts val="0"/>
              </a:spcAft>
              <a:buSzPct val="100000"/>
              <a:buFont typeface="Wingdings" pitchFamily="2" charset="2"/>
              <a:buChar char="þ"/>
              <a:defRPr/>
            </a:pPr>
            <a:endParaRPr lang="en-US" sz="2000" b="1" dirty="0">
              <a:solidFill>
                <a:schemeClr val="tx2">
                  <a:lumMod val="50000"/>
                </a:schemeClr>
              </a:solidFill>
              <a:latin typeface="+mn-lt"/>
            </a:endParaRPr>
          </a:p>
          <a:p>
            <a:pPr eaLnBrk="0" fontAlgn="auto" hangingPunct="0">
              <a:lnSpc>
                <a:spcPct val="80000"/>
              </a:lnSpc>
              <a:spcBef>
                <a:spcPts val="0"/>
              </a:spcBef>
              <a:spcAft>
                <a:spcPts val="0"/>
              </a:spcAft>
              <a:buSzPct val="100000"/>
              <a:buFont typeface="Wingdings" pitchFamily="2" charset="2"/>
              <a:buChar char="þ"/>
              <a:defRPr/>
            </a:pPr>
            <a:r>
              <a:rPr lang="en-US" sz="2000" b="1" dirty="0">
                <a:solidFill>
                  <a:schemeClr val="tx2">
                    <a:lumMod val="50000"/>
                  </a:schemeClr>
                </a:solidFill>
                <a:latin typeface="+mn-lt"/>
              </a:rPr>
              <a:t>  THE USE OF EQUIPMENT.</a:t>
            </a:r>
          </a:p>
          <a:p>
            <a:pPr eaLnBrk="0" fontAlgn="auto" hangingPunct="0">
              <a:lnSpc>
                <a:spcPct val="80000"/>
              </a:lnSpc>
              <a:spcBef>
                <a:spcPts val="0"/>
              </a:spcBef>
              <a:spcAft>
                <a:spcPts val="0"/>
              </a:spcAft>
              <a:defRPr/>
            </a:pPr>
            <a:endParaRPr lang="en-US" sz="2000" b="1" dirty="0">
              <a:solidFill>
                <a:schemeClr val="tx2">
                  <a:lumMod val="50000"/>
                </a:schemeClr>
              </a:solidFill>
              <a:latin typeface="+mn-lt"/>
            </a:endParaRPr>
          </a:p>
          <a:p>
            <a:pPr eaLnBrk="0" fontAlgn="auto" hangingPunct="0">
              <a:lnSpc>
                <a:spcPct val="80000"/>
              </a:lnSpc>
              <a:spcBef>
                <a:spcPts val="0"/>
              </a:spcBef>
              <a:spcAft>
                <a:spcPts val="0"/>
              </a:spcAft>
              <a:buSzPct val="100000"/>
              <a:buFont typeface="Wingdings" pitchFamily="2" charset="2"/>
              <a:buChar char="þ"/>
              <a:defRPr/>
            </a:pPr>
            <a:r>
              <a:rPr lang="en-US" sz="2000" b="1" dirty="0">
                <a:solidFill>
                  <a:schemeClr val="tx2">
                    <a:lumMod val="50000"/>
                  </a:schemeClr>
                </a:solidFill>
                <a:latin typeface="+mn-lt"/>
              </a:rPr>
              <a:t>  WHEN PPE IS NECESSARY.</a:t>
            </a:r>
          </a:p>
          <a:p>
            <a:pPr eaLnBrk="0" fontAlgn="auto" hangingPunct="0">
              <a:lnSpc>
                <a:spcPct val="80000"/>
              </a:lnSpc>
              <a:spcBef>
                <a:spcPts val="0"/>
              </a:spcBef>
              <a:spcAft>
                <a:spcPts val="0"/>
              </a:spcAft>
              <a:defRPr/>
            </a:pPr>
            <a:endParaRPr lang="en-US" sz="2000" b="1" dirty="0">
              <a:solidFill>
                <a:schemeClr val="tx2">
                  <a:lumMod val="50000"/>
                </a:schemeClr>
              </a:solidFill>
              <a:latin typeface="+mn-lt"/>
            </a:endParaRPr>
          </a:p>
          <a:p>
            <a:pPr eaLnBrk="0" fontAlgn="auto" hangingPunct="0">
              <a:lnSpc>
                <a:spcPct val="80000"/>
              </a:lnSpc>
              <a:spcBef>
                <a:spcPts val="0"/>
              </a:spcBef>
              <a:spcAft>
                <a:spcPts val="0"/>
              </a:spcAft>
              <a:buSzPct val="100000"/>
              <a:buFont typeface="Wingdings" pitchFamily="2" charset="2"/>
              <a:buChar char="þ"/>
              <a:defRPr/>
            </a:pPr>
            <a:r>
              <a:rPr lang="en-US" sz="2000" b="1" dirty="0">
                <a:solidFill>
                  <a:schemeClr val="tx2">
                    <a:lumMod val="50000"/>
                  </a:schemeClr>
                </a:solidFill>
                <a:latin typeface="+mn-lt"/>
              </a:rPr>
              <a:t>  WHAT PPE IS NECESSARY.</a:t>
            </a:r>
          </a:p>
          <a:p>
            <a:pPr eaLnBrk="0" fontAlgn="auto" hangingPunct="0">
              <a:lnSpc>
                <a:spcPct val="80000"/>
              </a:lnSpc>
              <a:spcBef>
                <a:spcPts val="0"/>
              </a:spcBef>
              <a:spcAft>
                <a:spcPts val="0"/>
              </a:spcAft>
              <a:defRPr/>
            </a:pPr>
            <a:endParaRPr lang="en-US" sz="2000" b="1" dirty="0">
              <a:solidFill>
                <a:schemeClr val="tx2">
                  <a:lumMod val="50000"/>
                </a:schemeClr>
              </a:solidFill>
              <a:latin typeface="+mn-lt"/>
            </a:endParaRPr>
          </a:p>
          <a:p>
            <a:pPr eaLnBrk="0" fontAlgn="auto" hangingPunct="0">
              <a:lnSpc>
                <a:spcPct val="80000"/>
              </a:lnSpc>
              <a:spcBef>
                <a:spcPts val="0"/>
              </a:spcBef>
              <a:spcAft>
                <a:spcPts val="0"/>
              </a:spcAft>
              <a:buSzPct val="100000"/>
              <a:buFont typeface="Wingdings" pitchFamily="2" charset="2"/>
              <a:buChar char="þ"/>
              <a:defRPr/>
            </a:pPr>
            <a:r>
              <a:rPr lang="en-US" sz="2000" b="1" dirty="0">
                <a:solidFill>
                  <a:schemeClr val="tx2">
                    <a:lumMod val="50000"/>
                  </a:schemeClr>
                </a:solidFill>
                <a:latin typeface="+mn-lt"/>
              </a:rPr>
              <a:t>  THE LIMITATIONS OF THE PPE.</a:t>
            </a:r>
          </a:p>
          <a:p>
            <a:pPr eaLnBrk="0" fontAlgn="auto" hangingPunct="0">
              <a:lnSpc>
                <a:spcPct val="80000"/>
              </a:lnSpc>
              <a:spcBef>
                <a:spcPts val="0"/>
              </a:spcBef>
              <a:spcAft>
                <a:spcPts val="0"/>
              </a:spcAft>
              <a:defRPr/>
            </a:pPr>
            <a:endParaRPr lang="en-US" sz="2000" b="1" dirty="0">
              <a:solidFill>
                <a:schemeClr val="tx2">
                  <a:lumMod val="50000"/>
                </a:schemeClr>
              </a:solidFill>
              <a:latin typeface="+mn-lt"/>
            </a:endParaRPr>
          </a:p>
          <a:p>
            <a:pPr eaLnBrk="0" fontAlgn="auto" hangingPunct="0">
              <a:lnSpc>
                <a:spcPct val="80000"/>
              </a:lnSpc>
              <a:spcBef>
                <a:spcPts val="0"/>
              </a:spcBef>
              <a:spcAft>
                <a:spcPts val="0"/>
              </a:spcAft>
              <a:buSzPct val="100000"/>
              <a:buFont typeface="Wingdings" pitchFamily="2" charset="2"/>
              <a:buChar char="þ"/>
              <a:defRPr/>
            </a:pPr>
            <a:r>
              <a:rPr lang="en-US" sz="2000" b="1" dirty="0">
                <a:solidFill>
                  <a:schemeClr val="tx2">
                    <a:lumMod val="50000"/>
                  </a:schemeClr>
                </a:solidFill>
                <a:latin typeface="+mn-lt"/>
              </a:rPr>
              <a:t>  PROVIDE RETRAINING AS REQUIRED.</a:t>
            </a:r>
          </a:p>
          <a:p>
            <a:pPr eaLnBrk="0" fontAlgn="auto" hangingPunct="0">
              <a:lnSpc>
                <a:spcPct val="80000"/>
              </a:lnSpc>
              <a:spcBef>
                <a:spcPts val="0"/>
              </a:spcBef>
              <a:spcAft>
                <a:spcPts val="0"/>
              </a:spcAft>
              <a:buSzPct val="100000"/>
              <a:buFont typeface="Wingdings" pitchFamily="2" charset="2"/>
              <a:buChar char="þ"/>
              <a:defRPr/>
            </a:pPr>
            <a:endParaRPr lang="en-US" sz="2000" b="1" dirty="0">
              <a:solidFill>
                <a:schemeClr val="tx2">
                  <a:lumMod val="50000"/>
                </a:schemeClr>
              </a:solidFill>
              <a:latin typeface="+mn-lt"/>
            </a:endParaRPr>
          </a:p>
          <a:p>
            <a:pPr eaLnBrk="0" fontAlgn="auto" hangingPunct="0">
              <a:lnSpc>
                <a:spcPct val="80000"/>
              </a:lnSpc>
              <a:spcBef>
                <a:spcPts val="0"/>
              </a:spcBef>
              <a:spcAft>
                <a:spcPts val="0"/>
              </a:spcAft>
              <a:buSzPct val="100000"/>
              <a:buFont typeface="Wingdings" pitchFamily="2" charset="2"/>
              <a:buChar char="þ"/>
              <a:defRPr/>
            </a:pPr>
            <a:r>
              <a:rPr lang="en-US" sz="2000" b="1" dirty="0">
                <a:solidFill>
                  <a:schemeClr val="tx2">
                    <a:lumMod val="50000"/>
                  </a:schemeClr>
                </a:solidFill>
                <a:latin typeface="+mn-lt"/>
              </a:rPr>
              <a:t>  MAKE TRAINING THAT IS EASY TO UNDERSTAND. </a:t>
            </a:r>
          </a:p>
          <a:p>
            <a:pPr eaLnBrk="0" fontAlgn="auto" hangingPunct="0">
              <a:lnSpc>
                <a:spcPct val="80000"/>
              </a:lnSpc>
              <a:spcBef>
                <a:spcPts val="0"/>
              </a:spcBef>
              <a:spcAft>
                <a:spcPts val="0"/>
              </a:spcAft>
              <a:defRPr/>
            </a:pPr>
            <a:endParaRPr lang="en-US" sz="2000" b="1" dirty="0">
              <a:solidFill>
                <a:schemeClr val="tx2">
                  <a:lumMod val="50000"/>
                </a:schemeClr>
              </a:solidFill>
              <a:latin typeface="+mn-lt"/>
            </a:endParaRPr>
          </a:p>
          <a:p>
            <a:pPr eaLnBrk="0" fontAlgn="auto" hangingPunct="0">
              <a:lnSpc>
                <a:spcPct val="80000"/>
              </a:lnSpc>
              <a:spcBef>
                <a:spcPts val="0"/>
              </a:spcBef>
              <a:spcAft>
                <a:spcPts val="0"/>
              </a:spcAft>
              <a:buSzPct val="100000"/>
              <a:buFont typeface="Wingdings" pitchFamily="2" charset="2"/>
              <a:buChar char="þ"/>
              <a:defRPr/>
            </a:pPr>
            <a:r>
              <a:rPr lang="en-US" sz="2000" b="1" dirty="0">
                <a:solidFill>
                  <a:schemeClr val="tx2">
                    <a:lumMod val="50000"/>
                  </a:schemeClr>
                </a:solidFill>
                <a:latin typeface="+mn-lt"/>
              </a:rPr>
              <a:t>  CARE AND MAINTENANCE OF EQUIPMENT.</a:t>
            </a:r>
          </a:p>
          <a:p>
            <a:pPr eaLnBrk="0" fontAlgn="auto" hangingPunct="0">
              <a:lnSpc>
                <a:spcPct val="80000"/>
              </a:lnSpc>
              <a:spcBef>
                <a:spcPts val="0"/>
              </a:spcBef>
              <a:spcAft>
                <a:spcPts val="0"/>
              </a:spcAft>
              <a:defRPr/>
            </a:pPr>
            <a:endParaRPr lang="en-US" sz="2000" b="1" dirty="0">
              <a:solidFill>
                <a:schemeClr val="tx2">
                  <a:lumMod val="50000"/>
                </a:schemeClr>
              </a:solidFill>
              <a:latin typeface="+mn-lt"/>
            </a:endParaRPr>
          </a:p>
          <a:p>
            <a:pPr eaLnBrk="0" fontAlgn="auto" hangingPunct="0">
              <a:lnSpc>
                <a:spcPct val="80000"/>
              </a:lnSpc>
              <a:spcBef>
                <a:spcPts val="0"/>
              </a:spcBef>
              <a:spcAft>
                <a:spcPts val="0"/>
              </a:spcAft>
              <a:buSzPct val="100000"/>
              <a:buFont typeface="Wingdings" pitchFamily="2" charset="2"/>
              <a:buChar char="þ"/>
              <a:defRPr/>
            </a:pPr>
            <a:r>
              <a:rPr lang="en-US" sz="2000" b="1" dirty="0">
                <a:solidFill>
                  <a:schemeClr val="tx2">
                    <a:lumMod val="50000"/>
                  </a:schemeClr>
                </a:solidFill>
                <a:latin typeface="+mn-lt"/>
              </a:rPr>
              <a:t>  TRAIN ALL EMPLOYEES PRIOR TO JOB ASSIGNMENT.</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title"/>
          </p:nvPr>
        </p:nvSpPr>
        <p:spPr/>
        <p:txBody>
          <a:bodyPr rtlCol="0">
            <a:normAutofit/>
          </a:bodyPr>
          <a:lstStyle/>
          <a:p>
            <a:pPr eaLnBrk="1" fontAlgn="auto" hangingPunct="1">
              <a:spcAft>
                <a:spcPts val="0"/>
              </a:spcAft>
              <a:defRPr/>
            </a:pPr>
            <a:r>
              <a:rPr lang="en-US" sz="3600" b="1" dirty="0" smtClean="0">
                <a:solidFill>
                  <a:schemeClr val="accent1">
                    <a:lumMod val="75000"/>
                  </a:schemeClr>
                </a:solidFill>
              </a:rPr>
              <a:t>Why is Monitoring So Important?</a:t>
            </a:r>
          </a:p>
        </p:txBody>
      </p:sp>
      <p:sp>
        <p:nvSpPr>
          <p:cNvPr id="11267" name="Rectangle 8"/>
          <p:cNvSpPr>
            <a:spLocks noGrp="1" noChangeArrowheads="1"/>
          </p:cNvSpPr>
          <p:nvPr>
            <p:ph type="body" idx="1"/>
          </p:nvPr>
        </p:nvSpPr>
        <p:spPr>
          <a:solidFill>
            <a:srgbClr val="FFFFC1"/>
          </a:solidFill>
          <a:ln w="57150">
            <a:solidFill>
              <a:srgbClr val="C00000"/>
            </a:solidFill>
          </a:ln>
        </p:spPr>
        <p:txBody>
          <a:bodyPr rtlCol="0">
            <a:normAutofit fontScale="92500" lnSpcReduction="20000"/>
          </a:bodyPr>
          <a:lstStyle/>
          <a:p>
            <a:pPr algn="ctr" eaLnBrk="1" fontAlgn="auto" hangingPunct="1">
              <a:spcAft>
                <a:spcPts val="0"/>
              </a:spcAft>
              <a:buFont typeface="Arial" charset="0"/>
              <a:buNone/>
              <a:defRPr/>
            </a:pPr>
            <a:endParaRPr lang="en-US" dirty="0" smtClean="0"/>
          </a:p>
          <a:p>
            <a:pPr algn="ctr" eaLnBrk="1" fontAlgn="auto" hangingPunct="1">
              <a:spcAft>
                <a:spcPts val="0"/>
              </a:spcAft>
              <a:buFont typeface="Arial" charset="0"/>
              <a:buNone/>
              <a:defRPr/>
            </a:pPr>
            <a:r>
              <a:rPr lang="en-US" b="1" dirty="0" smtClean="0">
                <a:solidFill>
                  <a:srgbClr val="C00000"/>
                </a:solidFill>
              </a:rPr>
              <a:t>Who Monitors the Safety Process?</a:t>
            </a:r>
          </a:p>
          <a:p>
            <a:pPr algn="ctr" eaLnBrk="1" fontAlgn="auto" hangingPunct="1">
              <a:spcAft>
                <a:spcPts val="0"/>
              </a:spcAft>
              <a:buFont typeface="Arial" charset="0"/>
              <a:buNone/>
              <a:defRPr/>
            </a:pPr>
            <a:r>
              <a:rPr lang="en-US" b="1" dirty="0" smtClean="0">
                <a:solidFill>
                  <a:srgbClr val="C00000"/>
                </a:solidFill>
              </a:rPr>
              <a:t>OSHA Compliance Officers?</a:t>
            </a:r>
          </a:p>
          <a:p>
            <a:pPr algn="ctr" eaLnBrk="1" fontAlgn="auto" hangingPunct="1">
              <a:spcAft>
                <a:spcPts val="0"/>
              </a:spcAft>
              <a:buFont typeface="Arial" charset="0"/>
              <a:buNone/>
              <a:defRPr/>
            </a:pPr>
            <a:r>
              <a:rPr lang="en-US" b="1" dirty="0" smtClean="0">
                <a:solidFill>
                  <a:srgbClr val="C00000"/>
                </a:solidFill>
              </a:rPr>
              <a:t>Management?</a:t>
            </a:r>
          </a:p>
          <a:p>
            <a:pPr algn="ctr" eaLnBrk="1" fontAlgn="auto" hangingPunct="1">
              <a:spcAft>
                <a:spcPts val="0"/>
              </a:spcAft>
              <a:buFont typeface="Arial" charset="0"/>
              <a:buNone/>
              <a:defRPr/>
            </a:pPr>
            <a:r>
              <a:rPr lang="en-US" b="1" dirty="0" smtClean="0">
                <a:solidFill>
                  <a:srgbClr val="C00000"/>
                </a:solidFill>
              </a:rPr>
              <a:t>Competent Persons?</a:t>
            </a:r>
          </a:p>
          <a:p>
            <a:pPr algn="ctr" eaLnBrk="1" fontAlgn="auto" hangingPunct="1">
              <a:spcAft>
                <a:spcPts val="0"/>
              </a:spcAft>
              <a:buFont typeface="Arial" charset="0"/>
              <a:buNone/>
              <a:defRPr/>
            </a:pPr>
            <a:r>
              <a:rPr lang="en-US" b="1" dirty="0" smtClean="0">
                <a:solidFill>
                  <a:srgbClr val="C00000"/>
                </a:solidFill>
              </a:rPr>
              <a:t>Safety Professionals?</a:t>
            </a:r>
          </a:p>
          <a:p>
            <a:pPr algn="ctr" eaLnBrk="1" fontAlgn="auto" hangingPunct="1">
              <a:spcAft>
                <a:spcPts val="0"/>
              </a:spcAft>
              <a:buFont typeface="Arial" charset="0"/>
              <a:buNone/>
              <a:defRPr/>
            </a:pPr>
            <a:r>
              <a:rPr lang="en-US" sz="3900" b="1" dirty="0" smtClean="0">
                <a:solidFill>
                  <a:schemeClr val="tx2"/>
                </a:solidFill>
              </a:rPr>
              <a:t>EVERYONE!</a:t>
            </a:r>
          </a:p>
          <a:p>
            <a:pPr algn="ctr" eaLnBrk="1" fontAlgn="auto" hangingPunct="1">
              <a:spcAft>
                <a:spcPts val="0"/>
              </a:spcAft>
              <a:buFont typeface="Arial" charset="0"/>
              <a:buNone/>
              <a:defRPr/>
            </a:pPr>
            <a:r>
              <a:rPr lang="en-US" b="1" dirty="0" smtClean="0">
                <a:solidFill>
                  <a:srgbClr val="C00000"/>
                </a:solidFill>
              </a:rPr>
              <a:t>Instill in ALL Stakeholder!</a:t>
            </a:r>
          </a:p>
          <a:p>
            <a:pPr algn="ctr" eaLnBrk="1" fontAlgn="auto" hangingPunct="1">
              <a:spcAft>
                <a:spcPts val="0"/>
              </a:spcAft>
              <a:buFont typeface="Arial" charset="0"/>
              <a:buNone/>
              <a:defRPr/>
            </a:pPr>
            <a:r>
              <a:rPr lang="en-US" b="1" dirty="0" smtClean="0">
                <a:solidFill>
                  <a:srgbClr val="C00000"/>
                </a:solidFill>
              </a:rPr>
              <a:t>“If you see Something-Say Something”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iterate type="wd">
                                    <p:tmAbs val="200"/>
                                  </p:iterate>
                                  <p:childTnLst>
                                    <p:set>
                                      <p:cBhvr>
                                        <p:cTn id="26" dur="1" fill="hold">
                                          <p:stCondLst>
                                            <p:cond delay="0"/>
                                          </p:stCondLst>
                                        </p:cTn>
                                        <p:tgtEl>
                                          <p:spTgt spid="11267">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iterate type="wd">
                                    <p:tmAbs val="200"/>
                                  </p:iterate>
                                  <p:childTnLst>
                                    <p:set>
                                      <p:cBhvr>
                                        <p:cTn id="28"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365125" y="457200"/>
            <a:ext cx="8626475" cy="2362200"/>
          </a:xfrm>
        </p:spPr>
        <p:txBody>
          <a:bodyPr/>
          <a:lstStyle/>
          <a:p>
            <a:pPr>
              <a:defRPr/>
            </a:pPr>
            <a:r>
              <a:rPr lang="en-US" sz="5400" b="1" dirty="0" smtClean="0">
                <a:solidFill>
                  <a:schemeClr val="accent1">
                    <a:lumMod val="50000"/>
                  </a:schemeClr>
                </a:solidFill>
              </a:rPr>
              <a:t>The End</a:t>
            </a:r>
          </a:p>
          <a:p>
            <a:pPr>
              <a:defRPr/>
            </a:pPr>
            <a:r>
              <a:rPr lang="en-US" sz="5400" b="1" dirty="0" smtClean="0">
                <a:solidFill>
                  <a:schemeClr val="accent1">
                    <a:lumMod val="50000"/>
                  </a:schemeClr>
                </a:solidFill>
              </a:rPr>
              <a:t>&amp;</a:t>
            </a:r>
          </a:p>
          <a:p>
            <a:pPr>
              <a:defRPr/>
            </a:pPr>
            <a:r>
              <a:rPr lang="en-US" sz="5400" b="1" dirty="0" smtClean="0">
                <a:solidFill>
                  <a:schemeClr val="accent1">
                    <a:lumMod val="50000"/>
                  </a:schemeClr>
                </a:solidFill>
              </a:rPr>
              <a:t>The </a:t>
            </a:r>
          </a:p>
          <a:p>
            <a:pPr>
              <a:defRPr/>
            </a:pPr>
            <a:r>
              <a:rPr lang="en-US" sz="5400" b="1" dirty="0" smtClean="0">
                <a:solidFill>
                  <a:schemeClr val="accent1">
                    <a:lumMod val="50000"/>
                  </a:schemeClr>
                </a:solidFill>
              </a:rPr>
              <a:t>Beginning</a:t>
            </a:r>
            <a:endParaRPr lang="en-US" sz="5400" b="1" dirty="0">
              <a:solidFill>
                <a:schemeClr val="accent1">
                  <a:lumMod val="50000"/>
                </a:schemeClr>
              </a:solidFill>
            </a:endParaRPr>
          </a:p>
        </p:txBody>
      </p:sp>
      <p:pic>
        <p:nvPicPr>
          <p:cNvPr id="292867" name="Picture 4" descr="UMDNJ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572000"/>
            <a:ext cx="579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8604250" cy="5257800"/>
          </a:xfrm>
          <a:ln w="76200"/>
        </p:spPr>
        <p:txBody>
          <a:bodyPr rtlCol="0">
            <a:normAutofit lnSpcReduction="10000"/>
          </a:bodyPr>
          <a:lstStyle/>
          <a:p>
            <a:pPr algn="ctr" eaLnBrk="1" fontAlgn="auto" hangingPunct="1">
              <a:spcAft>
                <a:spcPts val="0"/>
              </a:spcAft>
              <a:buFont typeface="Arial" pitchFamily="34" charset="0"/>
              <a:buNone/>
              <a:defRPr/>
            </a:pPr>
            <a:r>
              <a:rPr lang="en-US" sz="3600" b="1" dirty="0" smtClean="0">
                <a:solidFill>
                  <a:schemeClr val="tx2">
                    <a:lumMod val="50000"/>
                  </a:schemeClr>
                </a:solidFill>
              </a:rPr>
              <a:t> A Systematic Approach to </a:t>
            </a:r>
          </a:p>
          <a:p>
            <a:pPr algn="ctr" eaLnBrk="1" fontAlgn="auto" hangingPunct="1">
              <a:spcAft>
                <a:spcPts val="0"/>
              </a:spcAft>
              <a:buFont typeface="Arial" pitchFamily="34" charset="0"/>
              <a:buNone/>
              <a:defRPr/>
            </a:pPr>
            <a:r>
              <a:rPr lang="en-US" sz="3600" b="1" dirty="0" smtClean="0">
                <a:solidFill>
                  <a:schemeClr val="tx2">
                    <a:lumMod val="50000"/>
                  </a:schemeClr>
                </a:solidFill>
              </a:rPr>
              <a:t>Safety &amp; Health in Construction</a:t>
            </a:r>
          </a:p>
          <a:p>
            <a:pPr algn="ctr" eaLnBrk="1" fontAlgn="auto" hangingPunct="1">
              <a:spcAft>
                <a:spcPts val="0"/>
              </a:spcAft>
              <a:buFont typeface="Arial" pitchFamily="34" charset="0"/>
              <a:buNone/>
              <a:defRPr/>
            </a:pPr>
            <a:r>
              <a:rPr lang="en-US" sz="3600" b="1" dirty="0" smtClean="0">
                <a:solidFill>
                  <a:schemeClr val="tx2">
                    <a:lumMod val="50000"/>
                  </a:schemeClr>
                </a:solidFill>
              </a:rPr>
              <a:t>Applied to: </a:t>
            </a:r>
            <a:endParaRPr lang="en-US" sz="3500" b="1" dirty="0" smtClean="0">
              <a:solidFill>
                <a:schemeClr val="tx2">
                  <a:lumMod val="50000"/>
                </a:schemeClr>
              </a:solidFill>
            </a:endParaRPr>
          </a:p>
          <a:p>
            <a:pPr eaLnBrk="1" fontAlgn="auto" hangingPunct="1">
              <a:spcAft>
                <a:spcPts val="0"/>
              </a:spcAft>
              <a:buFont typeface="Arial" pitchFamily="34" charset="0"/>
              <a:buNone/>
              <a:defRPr/>
            </a:pPr>
            <a:r>
              <a:rPr lang="en-US" sz="2600" b="1" dirty="0" smtClean="0">
                <a:solidFill>
                  <a:schemeClr val="tx2">
                    <a:lumMod val="50000"/>
                  </a:schemeClr>
                </a:solidFill>
              </a:rPr>
              <a:t>		1. Falls </a:t>
            </a:r>
          </a:p>
          <a:p>
            <a:pPr eaLnBrk="1" fontAlgn="auto" hangingPunct="1">
              <a:spcAft>
                <a:spcPts val="0"/>
              </a:spcAft>
              <a:buFont typeface="Arial" pitchFamily="34" charset="0"/>
              <a:buNone/>
              <a:defRPr/>
            </a:pPr>
            <a:r>
              <a:rPr lang="en-US" sz="2600" b="1" dirty="0" smtClean="0">
                <a:solidFill>
                  <a:schemeClr val="tx2">
                    <a:lumMod val="50000"/>
                  </a:schemeClr>
                </a:solidFill>
              </a:rPr>
              <a:t>		2. Electrical Hazards</a:t>
            </a:r>
          </a:p>
          <a:p>
            <a:pPr eaLnBrk="1" fontAlgn="auto" hangingPunct="1">
              <a:spcAft>
                <a:spcPts val="0"/>
              </a:spcAft>
              <a:buFont typeface="Arial" pitchFamily="34" charset="0"/>
              <a:buNone/>
              <a:defRPr/>
            </a:pPr>
            <a:r>
              <a:rPr lang="en-US" sz="2600" b="1" dirty="0" smtClean="0">
                <a:solidFill>
                  <a:schemeClr val="tx2">
                    <a:lumMod val="50000"/>
                  </a:schemeClr>
                </a:solidFill>
              </a:rPr>
              <a:t>		3. Caught-in-Between Conditions </a:t>
            </a:r>
          </a:p>
          <a:p>
            <a:pPr eaLnBrk="1" fontAlgn="auto" hangingPunct="1">
              <a:spcAft>
                <a:spcPts val="0"/>
              </a:spcAft>
              <a:buFont typeface="Arial" pitchFamily="34" charset="0"/>
              <a:buNone/>
              <a:defRPr/>
            </a:pPr>
            <a:r>
              <a:rPr lang="en-US" sz="2600" b="1" dirty="0" smtClean="0">
                <a:solidFill>
                  <a:schemeClr val="tx2">
                    <a:lumMod val="50000"/>
                  </a:schemeClr>
                </a:solidFill>
              </a:rPr>
              <a:t>		4. Struck-by Events</a:t>
            </a:r>
          </a:p>
          <a:p>
            <a:pPr eaLnBrk="1" fontAlgn="auto" hangingPunct="1">
              <a:spcAft>
                <a:spcPts val="0"/>
              </a:spcAft>
              <a:buFont typeface="Arial" pitchFamily="34" charset="0"/>
              <a:buNone/>
              <a:defRPr/>
            </a:pPr>
            <a:endParaRPr lang="en-US" sz="3500" b="1" dirty="0" smtClean="0">
              <a:solidFill>
                <a:schemeClr val="tx2">
                  <a:lumMod val="50000"/>
                </a:schemeClr>
              </a:solidFill>
            </a:endParaRPr>
          </a:p>
          <a:p>
            <a:pPr algn="ctr" eaLnBrk="1" fontAlgn="auto" hangingPunct="1">
              <a:spcAft>
                <a:spcPts val="0"/>
              </a:spcAft>
              <a:buFont typeface="Arial" pitchFamily="34" charset="0"/>
              <a:buNone/>
              <a:defRPr/>
            </a:pPr>
            <a:r>
              <a:rPr lang="en-US" sz="3000" b="1" dirty="0" smtClean="0">
                <a:solidFill>
                  <a:schemeClr val="tx2">
                    <a:lumMod val="50000"/>
                  </a:schemeClr>
                </a:solidFill>
              </a:rPr>
              <a:t>Two-thirds of Construction fatalities are in one of these four categories</a:t>
            </a:r>
          </a:p>
          <a:p>
            <a:pPr eaLnBrk="1" fontAlgn="auto" hangingPunct="1">
              <a:spcAft>
                <a:spcPts val="0"/>
              </a:spcAft>
              <a:buFont typeface="Arial" pitchFamily="34" charset="0"/>
              <a:buNone/>
              <a:defRPr/>
            </a:pPr>
            <a:endParaRPr lang="en-US" sz="3500" b="1" dirty="0" smtClean="0">
              <a:solidFill>
                <a:schemeClr val="tx2">
                  <a:lumMod val="50000"/>
                </a:schemeClr>
              </a:solidFill>
            </a:endParaRPr>
          </a:p>
          <a:p>
            <a:pPr algn="ctr" eaLnBrk="1" fontAlgn="auto" hangingPunct="1">
              <a:spcAft>
                <a:spcPts val="0"/>
              </a:spcAft>
              <a:buFont typeface="Arial" pitchFamily="34" charset="0"/>
              <a:buNone/>
              <a:defRPr/>
            </a:pPr>
            <a:endParaRPr lang="en-US" sz="4400" b="1"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txBox="1">
            <a:spLocks/>
          </p:cNvSpPr>
          <p:nvPr/>
        </p:nvSpPr>
        <p:spPr bwMode="auto">
          <a:xfrm>
            <a:off x="0" y="-98425"/>
            <a:ext cx="8839200" cy="1143000"/>
          </a:xfrm>
          <a:prstGeom prst="rect">
            <a:avLst/>
          </a:prstGeom>
          <a:noFill/>
          <a:ln w="9525">
            <a:noFill/>
            <a:miter lim="800000"/>
            <a:headEnd/>
            <a:tailEnd/>
          </a:ln>
        </p:spPr>
        <p:txBody>
          <a:bodyPr anchor="ctr"/>
          <a:lstStyle/>
          <a:p>
            <a:pPr algn="ctr" eaLnBrk="0" hangingPunct="0">
              <a:defRPr/>
            </a:pPr>
            <a:r>
              <a:rPr lang="en-US" sz="4400" dirty="0">
                <a:solidFill>
                  <a:schemeClr val="tx2">
                    <a:lumMod val="50000"/>
                  </a:schemeClr>
                </a:solidFill>
                <a:latin typeface="+mj-lt"/>
                <a:ea typeface="+mj-ea"/>
                <a:cs typeface="+mj-cs"/>
              </a:rPr>
              <a:t/>
            </a:r>
            <a:br>
              <a:rPr lang="en-US" sz="4400" dirty="0">
                <a:solidFill>
                  <a:schemeClr val="tx2">
                    <a:lumMod val="50000"/>
                  </a:schemeClr>
                </a:solidFill>
                <a:latin typeface="+mj-lt"/>
                <a:ea typeface="+mj-ea"/>
                <a:cs typeface="+mj-cs"/>
              </a:rPr>
            </a:br>
            <a:r>
              <a:rPr lang="en-US" sz="4400" b="1" dirty="0">
                <a:solidFill>
                  <a:schemeClr val="tx2">
                    <a:lumMod val="50000"/>
                  </a:schemeClr>
                </a:solidFill>
                <a:latin typeface="+mj-lt"/>
                <a:ea typeface="+mj-ea"/>
                <a:cs typeface="+mj-cs"/>
              </a:rPr>
              <a:t>What Rights Do You Have Under OSHA?</a:t>
            </a:r>
          </a:p>
        </p:txBody>
      </p:sp>
      <p:sp>
        <p:nvSpPr>
          <p:cNvPr id="8" name="Content Placeholder 1"/>
          <p:cNvSpPr>
            <a:spLocks noGrp="1"/>
          </p:cNvSpPr>
          <p:nvPr>
            <p:ph idx="1"/>
          </p:nvPr>
        </p:nvSpPr>
        <p:spPr>
          <a:xfrm>
            <a:off x="152400" y="838200"/>
            <a:ext cx="8783638" cy="4830763"/>
          </a:xfrm>
        </p:spPr>
        <p:txBody>
          <a:bodyPr/>
          <a:lstStyle/>
          <a:p>
            <a:pPr eaLnBrk="1" hangingPunct="1">
              <a:defRPr/>
            </a:pPr>
            <a:endParaRPr lang="en-US" dirty="0" smtClean="0">
              <a:solidFill>
                <a:schemeClr val="tx2">
                  <a:lumMod val="50000"/>
                </a:schemeClr>
              </a:solidFill>
            </a:endParaRPr>
          </a:p>
          <a:p>
            <a:pPr eaLnBrk="1" hangingPunct="1">
              <a:buFont typeface="Arial" pitchFamily="34" charset="0"/>
              <a:buNone/>
              <a:defRPr/>
            </a:pPr>
            <a:r>
              <a:rPr lang="en-US" b="1" dirty="0" smtClean="0">
                <a:solidFill>
                  <a:schemeClr val="tx2">
                    <a:lumMod val="50000"/>
                  </a:schemeClr>
                </a:solidFill>
              </a:rPr>
              <a:t>You have the right to:</a:t>
            </a:r>
          </a:p>
          <a:p>
            <a:pPr lvl="1" eaLnBrk="1" hangingPunct="1">
              <a:defRPr/>
            </a:pPr>
            <a:r>
              <a:rPr lang="en-US" sz="2200" b="1" dirty="0" smtClean="0">
                <a:solidFill>
                  <a:schemeClr val="tx2">
                    <a:lumMod val="50000"/>
                  </a:schemeClr>
                </a:solidFill>
              </a:rPr>
              <a:t>A safe and healthful workplace </a:t>
            </a:r>
          </a:p>
          <a:p>
            <a:pPr lvl="1" eaLnBrk="1" hangingPunct="1">
              <a:defRPr/>
            </a:pPr>
            <a:r>
              <a:rPr lang="en-US" sz="2200" b="1" dirty="0" smtClean="0">
                <a:solidFill>
                  <a:schemeClr val="tx2">
                    <a:lumMod val="50000"/>
                  </a:schemeClr>
                </a:solidFill>
              </a:rPr>
              <a:t>Know about hazardous chemicals</a:t>
            </a:r>
          </a:p>
          <a:p>
            <a:pPr lvl="1" eaLnBrk="1" hangingPunct="1">
              <a:defRPr/>
            </a:pPr>
            <a:r>
              <a:rPr lang="en-US" sz="2200" b="1" dirty="0" smtClean="0">
                <a:solidFill>
                  <a:schemeClr val="tx2">
                    <a:lumMod val="50000"/>
                  </a:schemeClr>
                </a:solidFill>
              </a:rPr>
              <a:t>Information about injuries and illnesses in your workplace </a:t>
            </a:r>
          </a:p>
          <a:p>
            <a:pPr lvl="1" eaLnBrk="1" hangingPunct="1">
              <a:defRPr/>
            </a:pPr>
            <a:r>
              <a:rPr lang="en-US" sz="2200" b="1" dirty="0" smtClean="0">
                <a:solidFill>
                  <a:schemeClr val="tx2">
                    <a:lumMod val="50000"/>
                  </a:schemeClr>
                </a:solidFill>
              </a:rPr>
              <a:t>Complain or request hazard correction from employer </a:t>
            </a:r>
          </a:p>
          <a:p>
            <a:pPr lvl="1" eaLnBrk="1" hangingPunct="1">
              <a:defRPr/>
            </a:pPr>
            <a:r>
              <a:rPr lang="en-US" sz="2200" b="1" dirty="0" smtClean="0">
                <a:solidFill>
                  <a:schemeClr val="tx2">
                    <a:lumMod val="50000"/>
                  </a:schemeClr>
                </a:solidFill>
              </a:rPr>
              <a:t>Training</a:t>
            </a:r>
          </a:p>
          <a:p>
            <a:pPr lvl="1" eaLnBrk="1" hangingPunct="1">
              <a:defRPr/>
            </a:pPr>
            <a:r>
              <a:rPr lang="en-US" sz="2200" b="1" dirty="0" smtClean="0">
                <a:solidFill>
                  <a:schemeClr val="tx2">
                    <a:lumMod val="50000"/>
                  </a:schemeClr>
                </a:solidFill>
              </a:rPr>
              <a:t>Hazard exposure and medical records</a:t>
            </a:r>
          </a:p>
          <a:p>
            <a:pPr lvl="1" eaLnBrk="1" hangingPunct="1">
              <a:defRPr/>
            </a:pPr>
            <a:r>
              <a:rPr lang="en-US" sz="2200" b="1" dirty="0" smtClean="0">
                <a:solidFill>
                  <a:schemeClr val="tx2">
                    <a:lumMod val="50000"/>
                  </a:schemeClr>
                </a:solidFill>
              </a:rPr>
              <a:t>File a complaint with OSHA</a:t>
            </a:r>
          </a:p>
          <a:p>
            <a:pPr lvl="1" eaLnBrk="1" hangingPunct="1">
              <a:defRPr/>
            </a:pPr>
            <a:r>
              <a:rPr lang="en-US" sz="2200" b="1" dirty="0" smtClean="0">
                <a:solidFill>
                  <a:schemeClr val="tx2">
                    <a:lumMod val="50000"/>
                  </a:schemeClr>
                </a:solidFill>
              </a:rPr>
              <a:t>Participate in an OSHA inspection</a:t>
            </a:r>
          </a:p>
          <a:p>
            <a:pPr lvl="1" eaLnBrk="1" hangingPunct="1">
              <a:defRPr/>
            </a:pPr>
            <a:r>
              <a:rPr lang="en-US" sz="2200" b="1" dirty="0" smtClean="0">
                <a:solidFill>
                  <a:schemeClr val="tx2">
                    <a:lumMod val="50000"/>
                  </a:schemeClr>
                </a:solidFill>
              </a:rPr>
              <a:t>Be free from retaliation for exercising safety and health rights</a:t>
            </a:r>
          </a:p>
        </p:txBody>
      </p:sp>
      <p:sp>
        <p:nvSpPr>
          <p:cNvPr id="4" name="Rectangle 3"/>
          <p:cNvSpPr/>
          <p:nvPr/>
        </p:nvSpPr>
        <p:spPr>
          <a:xfrm>
            <a:off x="228600" y="5845175"/>
            <a:ext cx="8763000" cy="708025"/>
          </a:xfrm>
          <a:prstGeom prst="rect">
            <a:avLst/>
          </a:prstGeom>
        </p:spPr>
        <p:txBody>
          <a:bodyPr>
            <a:spAutoFit/>
          </a:bodyPr>
          <a:lstStyle/>
          <a:p>
            <a:pPr algn="ctr">
              <a:defRPr/>
            </a:pPr>
            <a:r>
              <a:rPr lang="en-US" sz="2000" b="1" dirty="0">
                <a:solidFill>
                  <a:schemeClr val="accent2">
                    <a:lumMod val="75000"/>
                  </a:schemeClr>
                </a:solidFill>
              </a:rPr>
              <a:t>Workers have a right to report safety issues without fear of retaliation</a:t>
            </a:r>
          </a:p>
          <a:p>
            <a:pPr algn="ctr">
              <a:defRPr/>
            </a:pPr>
            <a:r>
              <a:rPr lang="en-US" sz="2000" b="1" dirty="0">
                <a:solidFill>
                  <a:schemeClr val="accent2">
                    <a:lumMod val="75000"/>
                  </a:schemeClr>
                </a:solidFill>
              </a:rPr>
              <a:t>Workers may report safety concerns to OSHA at 1-800-321-OSHA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381000" y="0"/>
            <a:ext cx="8686800" cy="1143000"/>
          </a:xfrm>
        </p:spPr>
        <p:txBody>
          <a:bodyPr/>
          <a:lstStyle/>
          <a:p>
            <a:pPr>
              <a:defRPr/>
            </a:pPr>
            <a:r>
              <a:rPr lang="en-US" sz="3600" b="1" dirty="0">
                <a:solidFill>
                  <a:schemeClr val="tx2">
                    <a:lumMod val="50000"/>
                  </a:schemeClr>
                </a:solidFill>
              </a:rPr>
              <a:t>US Construction Fatalities by </a:t>
            </a:r>
            <a:r>
              <a:rPr lang="en-US" sz="3600" b="1" dirty="0" smtClean="0">
                <a:solidFill>
                  <a:schemeClr val="tx2">
                    <a:lumMod val="50000"/>
                  </a:schemeClr>
                </a:solidFill>
              </a:rPr>
              <a:t>Event </a:t>
            </a:r>
            <a:r>
              <a:rPr lang="en-US" sz="3200" b="1" dirty="0" smtClean="0">
                <a:solidFill>
                  <a:schemeClr val="tx2">
                    <a:lumMod val="50000"/>
                  </a:schemeClr>
                </a:solidFill>
              </a:rPr>
              <a:t>(2007)</a:t>
            </a:r>
            <a:endParaRPr lang="en-US" sz="3200" b="1" dirty="0">
              <a:solidFill>
                <a:schemeClr val="tx2">
                  <a:lumMod val="50000"/>
                </a:schemeClr>
              </a:solidFill>
            </a:endParaRPr>
          </a:p>
        </p:txBody>
      </p:sp>
      <p:graphicFrame>
        <p:nvGraphicFramePr>
          <p:cNvPr id="1026" name="Object 2"/>
          <p:cNvGraphicFramePr>
            <a:graphicFrameLocks noGrp="1" noChangeAspect="1"/>
          </p:cNvGraphicFramePr>
          <p:nvPr>
            <p:ph idx="1"/>
          </p:nvPr>
        </p:nvGraphicFramePr>
        <p:xfrm>
          <a:off x="152400" y="533400"/>
          <a:ext cx="10071100" cy="5984875"/>
        </p:xfrm>
        <a:graphic>
          <a:graphicData uri="http://schemas.openxmlformats.org/presentationml/2006/ole">
            <mc:AlternateContent xmlns:mc="http://schemas.openxmlformats.org/markup-compatibility/2006">
              <mc:Choice xmlns:v="urn:schemas-microsoft-com:vml" Requires="v">
                <p:oleObj spid="_x0000_s1030" r:id="rId4" imgW="10071465" imgH="5980694" progId="Excel.Chart.8">
                  <p:embed/>
                </p:oleObj>
              </mc:Choice>
              <mc:Fallback>
                <p:oleObj r:id="rId4" imgW="10071465" imgH="5980694" progId="Excel.Char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533400"/>
                        <a:ext cx="10071100" cy="5984875"/>
                      </a:xfrm>
                      <a:prstGeom prst="rect">
                        <a:avLst/>
                      </a:prstGeom>
                    </p:spPr>
                  </p:pic>
                </p:oleObj>
              </mc:Fallback>
            </mc:AlternateContent>
          </a:graphicData>
        </a:graphic>
      </p:graphicFrame>
      <p:sp>
        <p:nvSpPr>
          <p:cNvPr id="28676" name="Text Box 6"/>
          <p:cNvSpPr txBox="1">
            <a:spLocks noChangeArrowheads="1"/>
          </p:cNvSpPr>
          <p:nvPr/>
        </p:nvSpPr>
        <p:spPr bwMode="auto">
          <a:xfrm>
            <a:off x="5791200" y="6400800"/>
            <a:ext cx="3352800" cy="457200"/>
          </a:xfrm>
          <a:prstGeom prst="rect">
            <a:avLst/>
          </a:prstGeom>
          <a:noFill/>
          <a:ln w="9525">
            <a:noFill/>
            <a:miter lim="800000"/>
            <a:headEnd/>
            <a:tailEnd/>
          </a:ln>
        </p:spPr>
        <p:txBody>
          <a:bodyPr>
            <a:spAutoFit/>
          </a:bodyPr>
          <a:lstStyle/>
          <a:p>
            <a:pPr algn="r">
              <a:spcBef>
                <a:spcPct val="50000"/>
              </a:spcBef>
              <a:defRPr/>
            </a:pPr>
            <a:r>
              <a:rPr lang="en-US" sz="1200" dirty="0">
                <a:solidFill>
                  <a:schemeClr val="tx2">
                    <a:lumMod val="50000"/>
                  </a:schemeClr>
                </a:solidFill>
              </a:rPr>
              <a:t>Data Source: Bureau of Labor Statistics Census of Fatal Occupational Injuries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0"/>
            <a:ext cx="8229600" cy="1143000"/>
          </a:xfrm>
        </p:spPr>
        <p:txBody>
          <a:bodyPr rtlCol="0">
            <a:normAutofit/>
          </a:bodyPr>
          <a:lstStyle/>
          <a:p>
            <a:pPr eaLnBrk="1" fontAlgn="auto" hangingPunct="1">
              <a:spcAft>
                <a:spcPts val="0"/>
              </a:spcAft>
              <a:defRPr/>
            </a:pPr>
            <a:r>
              <a:rPr lang="en-US" sz="4000" b="1" dirty="0" smtClean="0">
                <a:solidFill>
                  <a:schemeClr val="tx2">
                    <a:lumMod val="50000"/>
                  </a:schemeClr>
                </a:solidFill>
                <a:latin typeface="+mn-lt"/>
                <a:cs typeface="Arial" charset="0"/>
              </a:rPr>
              <a:t>Learning Objectives</a:t>
            </a:r>
          </a:p>
        </p:txBody>
      </p:sp>
      <p:sp>
        <p:nvSpPr>
          <p:cNvPr id="3" name="Content Placeholder 2"/>
          <p:cNvSpPr>
            <a:spLocks noGrp="1"/>
          </p:cNvSpPr>
          <p:nvPr>
            <p:ph idx="1"/>
          </p:nvPr>
        </p:nvSpPr>
        <p:spPr>
          <a:xfrm>
            <a:off x="228600" y="1066800"/>
            <a:ext cx="8763000" cy="5562600"/>
          </a:xfrm>
        </p:spPr>
        <p:txBody>
          <a:bodyPr rtlCol="0">
            <a:normAutofit fontScale="92500" lnSpcReduction="10000"/>
          </a:bodyPr>
          <a:lstStyle/>
          <a:p>
            <a:pPr marL="514350" indent="-514350" eaLnBrk="1" fontAlgn="auto" hangingPunct="1">
              <a:spcAft>
                <a:spcPts val="0"/>
              </a:spcAft>
              <a:buFont typeface="Arial" pitchFamily="34" charset="0"/>
              <a:buNone/>
              <a:defRPr/>
            </a:pPr>
            <a:endParaRPr lang="en-US" b="1" dirty="0" smtClean="0">
              <a:solidFill>
                <a:schemeClr val="tx2">
                  <a:lumMod val="50000"/>
                </a:schemeClr>
              </a:solidFill>
              <a:cs typeface="Arial" pitchFamily="34" charset="0"/>
            </a:endParaRPr>
          </a:p>
          <a:p>
            <a:pPr marL="514350" indent="-514350" eaLnBrk="1" fontAlgn="auto" hangingPunct="1">
              <a:spcAft>
                <a:spcPts val="0"/>
              </a:spcAft>
              <a:defRPr/>
            </a:pPr>
            <a:r>
              <a:rPr lang="en-US" b="1" dirty="0" smtClean="0">
                <a:solidFill>
                  <a:schemeClr val="tx2">
                    <a:lumMod val="50000"/>
                  </a:schemeClr>
                </a:solidFill>
                <a:cs typeface="Arial" pitchFamily="34" charset="0"/>
              </a:rPr>
              <a:t>Examine What is Meant by a “System”</a:t>
            </a:r>
          </a:p>
          <a:p>
            <a:pPr marL="514350" indent="-514350" eaLnBrk="1" fontAlgn="auto" hangingPunct="1">
              <a:spcAft>
                <a:spcPts val="0"/>
              </a:spcAft>
              <a:defRPr/>
            </a:pPr>
            <a:r>
              <a:rPr lang="en-US" b="1" dirty="0" smtClean="0">
                <a:solidFill>
                  <a:schemeClr val="tx2">
                    <a:lumMod val="50000"/>
                  </a:schemeClr>
                </a:solidFill>
                <a:cs typeface="Arial" pitchFamily="34" charset="0"/>
              </a:rPr>
              <a:t>Explore How a System’s Approach to Safety and Health works.</a:t>
            </a:r>
          </a:p>
          <a:p>
            <a:pPr marL="514350" indent="-514350" eaLnBrk="1" fontAlgn="auto" hangingPunct="1">
              <a:spcAft>
                <a:spcPts val="0"/>
              </a:spcAft>
              <a:defRPr/>
            </a:pPr>
            <a:r>
              <a:rPr lang="en-US" b="1" dirty="0" smtClean="0">
                <a:solidFill>
                  <a:schemeClr val="tx2">
                    <a:lumMod val="50000"/>
                  </a:schemeClr>
                </a:solidFill>
                <a:cs typeface="Arial" pitchFamily="34" charset="0"/>
              </a:rPr>
              <a:t>Learn how to apply key concepts to a System’s Approach to OSHA’s Focus-Four Hazard Categories:  </a:t>
            </a:r>
          </a:p>
          <a:p>
            <a:pPr marL="514350" indent="-514350" eaLnBrk="1" fontAlgn="auto" hangingPunct="1">
              <a:spcAft>
                <a:spcPts val="0"/>
              </a:spcAft>
              <a:defRPr/>
            </a:pPr>
            <a:endParaRPr lang="en-US" b="1" dirty="0" smtClean="0">
              <a:solidFill>
                <a:schemeClr val="tx2">
                  <a:lumMod val="50000"/>
                </a:schemeClr>
              </a:solidFill>
              <a:cs typeface="Arial" pitchFamily="34" charset="0"/>
            </a:endParaRPr>
          </a:p>
          <a:p>
            <a:pPr lvl="4">
              <a:lnSpc>
                <a:spcPct val="90000"/>
              </a:lnSpc>
              <a:buFont typeface="Arial" pitchFamily="34" charset="0"/>
              <a:buChar char="•"/>
              <a:defRPr/>
            </a:pPr>
            <a:r>
              <a:rPr lang="en-US" sz="3200" b="1" dirty="0" smtClean="0">
                <a:solidFill>
                  <a:schemeClr val="tx2">
                    <a:lumMod val="50000"/>
                  </a:schemeClr>
                </a:solidFill>
              </a:rPr>
              <a:t>Falls</a:t>
            </a:r>
          </a:p>
          <a:p>
            <a:pPr lvl="4">
              <a:lnSpc>
                <a:spcPct val="90000"/>
              </a:lnSpc>
              <a:buFont typeface="Arial" pitchFamily="34" charset="0"/>
              <a:buChar char="•"/>
              <a:defRPr/>
            </a:pPr>
            <a:r>
              <a:rPr lang="en-US" sz="3200" b="1" dirty="0" smtClean="0">
                <a:solidFill>
                  <a:schemeClr val="tx2">
                    <a:lumMod val="50000"/>
                  </a:schemeClr>
                </a:solidFill>
              </a:rPr>
              <a:t>Struck by</a:t>
            </a:r>
          </a:p>
          <a:p>
            <a:pPr lvl="4">
              <a:lnSpc>
                <a:spcPct val="90000"/>
              </a:lnSpc>
              <a:buFont typeface="Arial" pitchFamily="34" charset="0"/>
              <a:buChar char="•"/>
              <a:defRPr/>
            </a:pPr>
            <a:r>
              <a:rPr lang="en-US" sz="3200" b="1" dirty="0" smtClean="0">
                <a:solidFill>
                  <a:schemeClr val="tx2">
                    <a:lumMod val="50000"/>
                  </a:schemeClr>
                </a:solidFill>
              </a:rPr>
              <a:t>Contact with Electric Current</a:t>
            </a:r>
          </a:p>
          <a:p>
            <a:pPr lvl="4">
              <a:lnSpc>
                <a:spcPct val="90000"/>
              </a:lnSpc>
              <a:buFont typeface="Arial" pitchFamily="34" charset="0"/>
              <a:buChar char="•"/>
              <a:defRPr/>
            </a:pPr>
            <a:r>
              <a:rPr lang="en-US" sz="3200" b="1" dirty="0" smtClean="0">
                <a:solidFill>
                  <a:schemeClr val="tx2">
                    <a:lumMod val="50000"/>
                  </a:schemeClr>
                </a:solidFill>
              </a:rPr>
              <a:t>Caught in or Compressed by</a:t>
            </a:r>
            <a:endParaRPr lang="en-US" sz="3200" b="1"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76200"/>
            <a:ext cx="8229600" cy="1143000"/>
          </a:xfrm>
        </p:spPr>
        <p:txBody>
          <a:bodyPr rtlCol="0">
            <a:normAutofit/>
          </a:bodyPr>
          <a:lstStyle/>
          <a:p>
            <a:pPr eaLnBrk="1" fontAlgn="auto" hangingPunct="1">
              <a:spcAft>
                <a:spcPts val="0"/>
              </a:spcAft>
              <a:defRPr/>
            </a:pPr>
            <a:r>
              <a:rPr lang="en-US" sz="4000" b="1" dirty="0" smtClean="0">
                <a:solidFill>
                  <a:schemeClr val="tx2">
                    <a:lumMod val="50000"/>
                  </a:schemeClr>
                </a:solidFill>
                <a:latin typeface="+mn-lt"/>
              </a:rPr>
              <a:t>What is a System?</a:t>
            </a:r>
          </a:p>
        </p:txBody>
      </p:sp>
      <p:sp>
        <p:nvSpPr>
          <p:cNvPr id="30723" name="Content Placeholder 2"/>
          <p:cNvSpPr>
            <a:spLocks noGrp="1"/>
          </p:cNvSpPr>
          <p:nvPr>
            <p:ph idx="1"/>
          </p:nvPr>
        </p:nvSpPr>
        <p:spPr>
          <a:xfrm>
            <a:off x="152400" y="1295400"/>
            <a:ext cx="8839200" cy="5181600"/>
          </a:xfrm>
        </p:spPr>
        <p:txBody>
          <a:bodyPr/>
          <a:lstStyle/>
          <a:p>
            <a:pPr eaLnBrk="1" hangingPunct="1">
              <a:buFont typeface="Arial" pitchFamily="34" charset="0"/>
              <a:buNone/>
              <a:defRPr/>
            </a:pPr>
            <a:r>
              <a:rPr lang="en-US" b="1" dirty="0" smtClean="0">
                <a:solidFill>
                  <a:schemeClr val="tx2">
                    <a:lumMod val="50000"/>
                  </a:schemeClr>
                </a:solidFill>
              </a:rPr>
              <a:t>System:  From Late Latin and Greek </a:t>
            </a:r>
            <a:r>
              <a:rPr lang="en-US" b="1" i="1" dirty="0" err="1" smtClean="0">
                <a:solidFill>
                  <a:schemeClr val="tx2">
                    <a:lumMod val="50000"/>
                  </a:schemeClr>
                </a:solidFill>
              </a:rPr>
              <a:t>systema</a:t>
            </a:r>
            <a:r>
              <a:rPr lang="en-US" b="1" dirty="0" smtClean="0">
                <a:solidFill>
                  <a:schemeClr val="tx2">
                    <a:lumMod val="50000"/>
                  </a:schemeClr>
                </a:solidFill>
              </a:rPr>
              <a:t>, </a:t>
            </a:r>
            <a:r>
              <a:rPr lang="en-US" b="1" i="1" dirty="0" err="1" smtClean="0">
                <a:solidFill>
                  <a:schemeClr val="tx2">
                    <a:lumMod val="50000"/>
                  </a:schemeClr>
                </a:solidFill>
              </a:rPr>
              <a:t>sy</a:t>
            </a:r>
            <a:r>
              <a:rPr lang="en-US" b="1" dirty="0" smtClean="0">
                <a:solidFill>
                  <a:schemeClr val="tx2">
                    <a:lumMod val="50000"/>
                  </a:schemeClr>
                </a:solidFill>
              </a:rPr>
              <a:t> meaning together, </a:t>
            </a:r>
            <a:r>
              <a:rPr lang="en-US" b="1" i="1" dirty="0" err="1" smtClean="0">
                <a:solidFill>
                  <a:schemeClr val="tx2">
                    <a:lumMod val="50000"/>
                  </a:schemeClr>
                </a:solidFill>
              </a:rPr>
              <a:t>sta</a:t>
            </a:r>
            <a:r>
              <a:rPr lang="en-US" b="1" dirty="0" smtClean="0">
                <a:solidFill>
                  <a:schemeClr val="tx2">
                    <a:lumMod val="50000"/>
                  </a:schemeClr>
                </a:solidFill>
              </a:rPr>
              <a:t>, the  root and </a:t>
            </a:r>
            <a:r>
              <a:rPr lang="en-US" b="1" i="1" dirty="0" err="1" smtClean="0">
                <a:solidFill>
                  <a:schemeClr val="tx2">
                    <a:lumMod val="50000"/>
                  </a:schemeClr>
                </a:solidFill>
              </a:rPr>
              <a:t>histanai</a:t>
            </a:r>
            <a:r>
              <a:rPr lang="en-US" b="1" dirty="0" smtClean="0">
                <a:solidFill>
                  <a:schemeClr val="tx2">
                    <a:lumMod val="50000"/>
                  </a:schemeClr>
                </a:solidFill>
              </a:rPr>
              <a:t> meaning cause to stand.</a:t>
            </a:r>
          </a:p>
          <a:p>
            <a:pPr algn="ctr" eaLnBrk="1" hangingPunct="1">
              <a:buFont typeface="Arial" pitchFamily="34" charset="0"/>
              <a:buNone/>
              <a:defRPr/>
            </a:pPr>
            <a:r>
              <a:rPr lang="en-US" sz="4800" b="1" dirty="0" smtClean="0">
                <a:solidFill>
                  <a:srgbClr val="C00000"/>
                </a:solidFill>
              </a:rPr>
              <a:t>“Together the parts stand”</a:t>
            </a:r>
            <a:endParaRPr lang="en-US" b="1" dirty="0" smtClean="0">
              <a:solidFill>
                <a:srgbClr val="C00000"/>
              </a:solidFill>
            </a:endParaRPr>
          </a:p>
          <a:p>
            <a:pPr eaLnBrk="1" hangingPunct="1">
              <a:buFont typeface="Arial" pitchFamily="34" charset="0"/>
              <a:buNone/>
              <a:defRPr/>
            </a:pPr>
            <a:r>
              <a:rPr lang="en-US" b="1" dirty="0" smtClean="0">
                <a:solidFill>
                  <a:schemeClr val="tx2">
                    <a:lumMod val="50000"/>
                  </a:schemeClr>
                </a:solidFill>
              </a:rPr>
              <a:t>System: (1) A group of interacting, interrelated, or interdependent elements forming a whole. (2) A set of methods, procedures and routines created to perform some function.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jpl.nasa.gov/images/exoplanet/exoplanet-final-brow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63"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Box 4"/>
          <p:cNvSpPr txBox="1">
            <a:spLocks noChangeArrowheads="1"/>
          </p:cNvSpPr>
          <p:nvPr/>
        </p:nvSpPr>
        <p:spPr bwMode="auto">
          <a:xfrm>
            <a:off x="228600" y="5754688"/>
            <a:ext cx="9448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b="1">
                <a:solidFill>
                  <a:srgbClr val="FFFF00"/>
                </a:solidFill>
                <a:latin typeface="Calibri" pitchFamily="34" charset="0"/>
              </a:rPr>
              <a:t>The Solar System</a:t>
            </a:r>
          </a:p>
        </p:txBody>
      </p:sp>
      <p:sp>
        <p:nvSpPr>
          <p:cNvPr id="4" name="Rectangle 3"/>
          <p:cNvSpPr>
            <a:spLocks noChangeArrowheads="1"/>
          </p:cNvSpPr>
          <p:nvPr/>
        </p:nvSpPr>
        <p:spPr bwMode="auto">
          <a:xfrm>
            <a:off x="2819400" y="6121400"/>
            <a:ext cx="6064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1">
                <a:solidFill>
                  <a:srgbClr val="FFFF00"/>
                </a:solidFill>
                <a:latin typeface="Calibri" pitchFamily="34" charset="0"/>
              </a:rPr>
              <a:t>…. A system inside a system…</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43113" y="-50800"/>
            <a:ext cx="7481887" cy="690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39"/>
          <p:cNvSpPr txBox="1">
            <a:spLocks noChangeArrowheads="1"/>
          </p:cNvSpPr>
          <p:nvPr/>
        </p:nvSpPr>
        <p:spPr bwMode="auto">
          <a:xfrm>
            <a:off x="228600" y="228600"/>
            <a:ext cx="3657600" cy="5940425"/>
          </a:xfrm>
          <a:prstGeom prst="rect">
            <a:avLst/>
          </a:prstGeom>
          <a:noFill/>
          <a:ln w="9525">
            <a:noFill/>
            <a:miter lim="800000"/>
            <a:headEnd/>
            <a:tailEnd/>
          </a:ln>
        </p:spPr>
        <p:txBody>
          <a:bodyPr>
            <a:spAutoFit/>
          </a:bodyPr>
          <a:lstStyle/>
          <a:p>
            <a:pPr fontAlgn="auto">
              <a:spcBef>
                <a:spcPts val="0"/>
              </a:spcBef>
              <a:spcAft>
                <a:spcPts val="0"/>
              </a:spcAft>
              <a:defRPr/>
            </a:pPr>
            <a:r>
              <a:rPr lang="en-US" sz="3600" b="1" dirty="0">
                <a:solidFill>
                  <a:schemeClr val="tx2">
                    <a:lumMod val="50000"/>
                  </a:schemeClr>
                </a:solidFill>
                <a:latin typeface="+mn-lt"/>
              </a:rPr>
              <a:t>Eukaryotic Cell</a:t>
            </a:r>
          </a:p>
          <a:p>
            <a:pPr fontAlgn="auto">
              <a:spcBef>
                <a:spcPts val="0"/>
              </a:spcBef>
              <a:spcAft>
                <a:spcPts val="0"/>
              </a:spcAft>
              <a:defRPr/>
            </a:pPr>
            <a:endParaRPr lang="en-US" sz="3600" b="1" dirty="0">
              <a:solidFill>
                <a:schemeClr val="tx2">
                  <a:lumMod val="50000"/>
                </a:schemeClr>
              </a:solidFill>
              <a:latin typeface="+mn-lt"/>
            </a:endParaRPr>
          </a:p>
          <a:p>
            <a:pPr fontAlgn="auto">
              <a:spcBef>
                <a:spcPts val="0"/>
              </a:spcBef>
              <a:spcAft>
                <a:spcPts val="0"/>
              </a:spcAft>
              <a:defRPr/>
            </a:pPr>
            <a:r>
              <a:rPr lang="en-US" sz="3600" b="1" dirty="0">
                <a:solidFill>
                  <a:schemeClr val="tx2">
                    <a:lumMod val="50000"/>
                  </a:schemeClr>
                </a:solidFill>
                <a:latin typeface="+mn-lt"/>
              </a:rPr>
              <a:t>Systems</a:t>
            </a:r>
          </a:p>
          <a:p>
            <a:pPr fontAlgn="auto">
              <a:spcBef>
                <a:spcPts val="0"/>
              </a:spcBef>
              <a:spcAft>
                <a:spcPts val="0"/>
              </a:spcAft>
              <a:defRPr/>
            </a:pPr>
            <a:endParaRPr lang="en-US" sz="3600" b="1" dirty="0">
              <a:solidFill>
                <a:schemeClr val="tx2">
                  <a:lumMod val="50000"/>
                </a:schemeClr>
              </a:solidFill>
              <a:latin typeface="+mn-lt"/>
            </a:endParaRPr>
          </a:p>
          <a:p>
            <a:pPr fontAlgn="auto">
              <a:spcBef>
                <a:spcPts val="0"/>
              </a:spcBef>
              <a:spcAft>
                <a:spcPts val="0"/>
              </a:spcAft>
              <a:defRPr/>
            </a:pPr>
            <a:r>
              <a:rPr lang="en-US" sz="2800" b="1" dirty="0">
                <a:solidFill>
                  <a:schemeClr val="tx2">
                    <a:lumMod val="50000"/>
                  </a:schemeClr>
                </a:solidFill>
                <a:latin typeface="+mn-lt"/>
              </a:rPr>
              <a:t>Inside of</a:t>
            </a:r>
          </a:p>
          <a:p>
            <a:pPr fontAlgn="auto">
              <a:spcBef>
                <a:spcPts val="0"/>
              </a:spcBef>
              <a:spcAft>
                <a:spcPts val="0"/>
              </a:spcAft>
              <a:defRPr/>
            </a:pPr>
            <a:r>
              <a:rPr lang="en-US" sz="3600" b="1" dirty="0">
                <a:solidFill>
                  <a:schemeClr val="tx2">
                    <a:lumMod val="50000"/>
                  </a:schemeClr>
                </a:solidFill>
                <a:latin typeface="+mn-lt"/>
              </a:rPr>
              <a:t> </a:t>
            </a:r>
          </a:p>
          <a:p>
            <a:pPr fontAlgn="auto">
              <a:spcBef>
                <a:spcPts val="0"/>
              </a:spcBef>
              <a:spcAft>
                <a:spcPts val="0"/>
              </a:spcAft>
              <a:defRPr/>
            </a:pPr>
            <a:r>
              <a:rPr lang="en-US" sz="3600" b="1" dirty="0">
                <a:solidFill>
                  <a:schemeClr val="tx2">
                    <a:lumMod val="50000"/>
                  </a:schemeClr>
                </a:solidFill>
                <a:latin typeface="+mn-lt"/>
              </a:rPr>
              <a:t>Systems</a:t>
            </a:r>
          </a:p>
          <a:p>
            <a:pPr fontAlgn="auto">
              <a:spcBef>
                <a:spcPts val="0"/>
              </a:spcBef>
              <a:spcAft>
                <a:spcPts val="0"/>
              </a:spcAft>
              <a:defRPr/>
            </a:pPr>
            <a:endParaRPr lang="en-US" sz="3600" b="1" dirty="0">
              <a:solidFill>
                <a:schemeClr val="tx2">
                  <a:lumMod val="50000"/>
                </a:schemeClr>
              </a:solidFill>
              <a:latin typeface="+mn-lt"/>
            </a:endParaRPr>
          </a:p>
          <a:p>
            <a:pPr fontAlgn="auto">
              <a:spcBef>
                <a:spcPts val="0"/>
              </a:spcBef>
              <a:spcAft>
                <a:spcPts val="0"/>
              </a:spcAft>
              <a:defRPr/>
            </a:pPr>
            <a:r>
              <a:rPr lang="en-US" sz="2800" b="1" dirty="0">
                <a:solidFill>
                  <a:schemeClr val="tx2">
                    <a:lumMod val="50000"/>
                  </a:schemeClr>
                </a:solidFill>
                <a:latin typeface="+mn-lt"/>
              </a:rPr>
              <a:t>Inside of</a:t>
            </a:r>
          </a:p>
          <a:p>
            <a:pPr fontAlgn="auto">
              <a:spcBef>
                <a:spcPts val="0"/>
              </a:spcBef>
              <a:spcAft>
                <a:spcPts val="0"/>
              </a:spcAft>
              <a:defRPr/>
            </a:pPr>
            <a:endParaRPr lang="en-US" sz="3600" b="1" dirty="0">
              <a:solidFill>
                <a:schemeClr val="tx2">
                  <a:lumMod val="50000"/>
                </a:schemeClr>
              </a:solidFill>
              <a:latin typeface="+mn-lt"/>
            </a:endParaRPr>
          </a:p>
          <a:p>
            <a:pPr fontAlgn="auto">
              <a:spcBef>
                <a:spcPts val="0"/>
              </a:spcBef>
              <a:spcAft>
                <a:spcPts val="0"/>
              </a:spcAft>
              <a:defRPr/>
            </a:pPr>
            <a:r>
              <a:rPr lang="en-US" sz="3600" b="1" dirty="0">
                <a:solidFill>
                  <a:schemeClr val="tx2">
                    <a:lumMod val="50000"/>
                  </a:schemeClr>
                </a:solidFill>
                <a:latin typeface="+mn-lt"/>
              </a:rPr>
              <a:t>Systems…..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4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11021</TotalTime>
  <Words>1382</Words>
  <Application>Microsoft Office PowerPoint</Application>
  <PresentationFormat>On-screen Show (4:3)</PresentationFormat>
  <Paragraphs>314</Paragraphs>
  <Slides>29</Slides>
  <Notes>29</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43" baseType="lpstr">
      <vt:lpstr>Arial</vt:lpstr>
      <vt:lpstr>Calibri</vt:lpstr>
      <vt:lpstr>Wingdings</vt:lpstr>
      <vt:lpstr>+mj-lt</vt:lpstr>
      <vt:lpstr>Times New Roman</vt:lpstr>
      <vt:lpstr>New York</vt:lpstr>
      <vt:lpstr>Symbol</vt:lpstr>
      <vt:lpstr>Arial Black</vt:lpstr>
      <vt:lpstr>Arial Rounded MT Bold</vt:lpstr>
      <vt:lpstr>Verdana</vt:lpstr>
      <vt:lpstr>Rockwell</vt:lpstr>
      <vt:lpstr>Monotype Sorts</vt:lpstr>
      <vt:lpstr>Office Theme</vt:lpstr>
      <vt:lpstr>Microsoft Office Excel Chart</vt:lpstr>
      <vt:lpstr>Systems of Safety Applied to Focus Four Hazards </vt:lpstr>
      <vt:lpstr>Systems of Safety Applied to Focus Four Hazards </vt:lpstr>
      <vt:lpstr>PowerPoint Presentation</vt:lpstr>
      <vt:lpstr>PowerPoint Presentation</vt:lpstr>
      <vt:lpstr>US Construction Fatalities by Event (2007)</vt:lpstr>
      <vt:lpstr>Learning Objectives</vt:lpstr>
      <vt:lpstr>What is a System?</vt:lpstr>
      <vt:lpstr>PowerPoint Presentation</vt:lpstr>
      <vt:lpstr>PowerPoint Presentation</vt:lpstr>
      <vt:lpstr>PowerPoint Presentation</vt:lpstr>
      <vt:lpstr>PowerPoint Presentation</vt:lpstr>
      <vt:lpstr>PowerPoint Presentation</vt:lpstr>
      <vt:lpstr>…and the longest lasting, most successful systems are those that possess an internal means of regulation to sustain the system and keep it from malfunctioning.</vt:lpstr>
      <vt:lpstr>…and the longest lasting, most successful systems are those that possess an internal means of regulation to sustain the system and keep it from malfunctioning.</vt:lpstr>
      <vt:lpstr>PowerPoint Presentation</vt:lpstr>
      <vt:lpstr>First 2 Steps to Establish  a Healthy Environment to Promote a Good Culture </vt:lpstr>
      <vt:lpstr>PowerPoint Presentation</vt:lpstr>
      <vt:lpstr>PowerPoint Presentation</vt:lpstr>
      <vt:lpstr>Assess Your Circumstances </vt:lpstr>
      <vt:lpstr>Checklists for Unsafe</vt:lpstr>
      <vt:lpstr>Checklists for Unsafe Conditions</vt:lpstr>
      <vt:lpstr>Job Hazard Analysis and the  Application of Controls    </vt:lpstr>
      <vt:lpstr>Risk Assessment</vt:lpstr>
      <vt:lpstr> Conducting a Job Safety Analysis </vt:lpstr>
      <vt:lpstr>Make Use of a Competent Person What is meant by a Competent Person? Whom Makes the Competent Person?  </vt:lpstr>
      <vt:lpstr>PowerPoint Presentation</vt:lpstr>
      <vt:lpstr>PowerPoint Presentation</vt:lpstr>
      <vt:lpstr>Why is Monitoring So Important?</vt:lpstr>
      <vt:lpstr>PowerPoint Presentation</vt:lpstr>
    </vt:vector>
  </TitlesOfParts>
  <Company>Sony Electronics,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Disclaimer</dc:title>
  <dc:creator>Mike Presutti</dc:creator>
  <cp:lastModifiedBy>Vosburgh, Linda - OSHA</cp:lastModifiedBy>
  <cp:revision>112</cp:revision>
  <dcterms:created xsi:type="dcterms:W3CDTF">2010-11-22T01:51:37Z</dcterms:created>
  <dcterms:modified xsi:type="dcterms:W3CDTF">2012-04-27T16:23:56Z</dcterms:modified>
</cp:coreProperties>
</file>