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3"/>
  </p:notesMasterIdLst>
  <p:handoutMasterIdLst>
    <p:handoutMasterId r:id="rId34"/>
  </p:handoutMasterIdLst>
  <p:sldIdLst>
    <p:sldId id="256" r:id="rId3"/>
    <p:sldId id="262" r:id="rId4"/>
    <p:sldId id="264" r:id="rId5"/>
    <p:sldId id="263" r:id="rId6"/>
    <p:sldId id="257" r:id="rId7"/>
    <p:sldId id="318" r:id="rId8"/>
    <p:sldId id="259" r:id="rId9"/>
    <p:sldId id="265" r:id="rId10"/>
    <p:sldId id="266" r:id="rId11"/>
    <p:sldId id="319" r:id="rId12"/>
    <p:sldId id="258" r:id="rId13"/>
    <p:sldId id="324" r:id="rId14"/>
    <p:sldId id="276" r:id="rId15"/>
    <p:sldId id="320" r:id="rId16"/>
    <p:sldId id="321" r:id="rId17"/>
    <p:sldId id="268" r:id="rId18"/>
    <p:sldId id="270" r:id="rId19"/>
    <p:sldId id="269" r:id="rId20"/>
    <p:sldId id="272" r:id="rId21"/>
    <p:sldId id="273" r:id="rId22"/>
    <p:sldId id="311" r:id="rId23"/>
    <p:sldId id="274" r:id="rId24"/>
    <p:sldId id="322" r:id="rId25"/>
    <p:sldId id="312" r:id="rId26"/>
    <p:sldId id="313" r:id="rId27"/>
    <p:sldId id="314" r:id="rId28"/>
    <p:sldId id="323" r:id="rId29"/>
    <p:sldId id="315" r:id="rId30"/>
    <p:sldId id="316" r:id="rId31"/>
    <p:sldId id="317"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244" autoAdjust="0"/>
  </p:normalViewPr>
  <p:slideViewPr>
    <p:cSldViewPr snapToGrid="0">
      <p:cViewPr>
        <p:scale>
          <a:sx n="80" d="100"/>
          <a:sy n="80" d="100"/>
        </p:scale>
        <p:origin x="-1350" y="72"/>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Have the students</a:t>
            </a:r>
            <a:r>
              <a:rPr lang="en-US" baseline="0" dirty="0" smtClean="0"/>
              <a:t> use the flowchart to determine what each of these objects should be called. </a:t>
            </a:r>
            <a:endParaRPr lang="en-US" dirty="0" smtClean="0"/>
          </a:p>
          <a:p>
            <a:r>
              <a:rPr lang="en-US" dirty="0" smtClean="0"/>
              <a:t>Buckyball 1 nm: nanoparticle or nanomaterial</a:t>
            </a:r>
          </a:p>
          <a:p>
            <a:r>
              <a:rPr lang="en-US" dirty="0" smtClean="0"/>
              <a:t>Nanotube:</a:t>
            </a:r>
            <a:r>
              <a:rPr lang="en-US" baseline="0" dirty="0" smtClean="0"/>
              <a:t> 1-1.5 nm in diameter, &gt; 10 </a:t>
            </a:r>
            <a:r>
              <a:rPr lang="en-US" baseline="0" dirty="0" smtClean="0">
                <a:sym typeface="Symbol"/>
              </a:rPr>
              <a:t></a:t>
            </a:r>
            <a:r>
              <a:rPr lang="en-US" baseline="0" dirty="0" smtClean="0"/>
              <a:t>m in length: nanomaterial or nanofiber</a:t>
            </a:r>
          </a:p>
          <a:p>
            <a:r>
              <a:rPr lang="en-US" baseline="0" dirty="0" smtClean="0"/>
              <a:t>Gold nanoshell: 57 nm core, 3 nm shell: nanoparticle or nanomaterial</a:t>
            </a:r>
          </a:p>
          <a:p>
            <a:r>
              <a:rPr lang="en-US" sz="1300" dirty="0" smtClean="0"/>
              <a:t>Macroporous nickel film showing the smaller</a:t>
            </a:r>
          </a:p>
          <a:p>
            <a:r>
              <a:rPr lang="en-US" sz="1300" dirty="0" smtClean="0"/>
              <a:t>pores (60 ± 10 nm) that interconnect the air cavities: nanostructured material</a:t>
            </a:r>
          </a:p>
          <a:p>
            <a:endParaRPr lang="en-US" sz="1300" dirty="0" smtClean="0"/>
          </a:p>
          <a:p>
            <a:r>
              <a:rPr lang="en-US" sz="1300" dirty="0" smtClean="0"/>
              <a:t>SOURCE: nanoshell is from nanospectra.com; macroporous nickel is from [Advanced Materials article]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66612">
              <a:defRPr/>
            </a:pPr>
            <a:r>
              <a:rPr lang="en-US" b="1" u="sng" dirty="0" smtClean="0"/>
              <a:t>Trainer Notes:</a:t>
            </a:r>
          </a:p>
          <a:p>
            <a:r>
              <a:rPr lang="en-US" dirty="0" smtClean="0"/>
              <a:t>The items in the table are just some examples. There are others.</a:t>
            </a:r>
          </a:p>
          <a:p>
            <a:r>
              <a:rPr lang="en-US" dirty="0" smtClean="0"/>
              <a:t>Another</a:t>
            </a:r>
            <a:r>
              <a:rPr lang="en-US" baseline="0" dirty="0" smtClean="0"/>
              <a:t> important distinction to make is whether the particle is naturally occurring, of human origin but unintentionally produced or intentionally engineered for a specific purpose.</a:t>
            </a:r>
          </a:p>
          <a:p>
            <a:endParaRPr lang="en-US" b="1" baseline="0" dirty="0" smtClean="0"/>
          </a:p>
          <a:p>
            <a:r>
              <a:rPr lang="en-US" b="1" baseline="0" dirty="0" smtClean="0"/>
              <a:t>Naturally occurring: </a:t>
            </a:r>
            <a:r>
              <a:rPr lang="en-US" baseline="0" dirty="0" smtClean="0"/>
              <a:t>There are many examples of materials that satisfy the size requirements of the nanoscale but that are produced naturally rather than in a factory or research lab. Combustion products (e.g., from a forest fire) and volcanic ash are both composed of a range of substances and particle sizes, some of which are on the nanoscale. Viruses could even be considered nanoscale particles.</a:t>
            </a:r>
          </a:p>
          <a:p>
            <a:endParaRPr lang="en-US" dirty="0" smtClean="0"/>
          </a:p>
          <a:p>
            <a:r>
              <a:rPr lang="en-US" b="1" dirty="0" smtClean="0"/>
              <a:t>Human</a:t>
            </a:r>
            <a:r>
              <a:rPr lang="en-US" b="1" baseline="0" dirty="0" smtClean="0"/>
              <a:t> Origin (incidental):</a:t>
            </a:r>
            <a:r>
              <a:rPr lang="en-US" b="0" baseline="0" dirty="0" smtClean="0"/>
              <a:t> Humans engage in many activities that produce nanoscale particles as an unintentional waste product of the process. Workers may be familiar with examples from welding, sandblasting or other industrial processes. Some of these particles have been implicated in unwanted public or occupational health outcomes.</a:t>
            </a:r>
          </a:p>
          <a:p>
            <a:endParaRPr lang="en-US" b="0" baseline="0" dirty="0" smtClean="0"/>
          </a:p>
          <a:p>
            <a:r>
              <a:rPr lang="en-US" b="1" baseline="0" dirty="0" smtClean="0"/>
              <a:t>Human Origin (Engineered): </a:t>
            </a:r>
            <a:r>
              <a:rPr lang="en-US" b="0" baseline="0" dirty="0" smtClean="0"/>
              <a:t>When we speak in this course about nanomaterials we will be talking about the third class shown in the table, the particles that have been intentionally designed to be in the nanoscale and are being studied or used commercially because of their novel properties. Some examples, about which more will be presented later, include nanoscale metals such as </a:t>
            </a:r>
            <a:r>
              <a:rPr lang="en-US" b="0" baseline="0" dirty="0" err="1" smtClean="0"/>
              <a:t>nanosilver</a:t>
            </a:r>
            <a:r>
              <a:rPr lang="en-US" b="0" baseline="0" dirty="0" smtClean="0"/>
              <a:t>, semiconducting nanoparticles known colloquially as quantum dots, carbon-based nanomaterials such as nanotubes, ceramic (metal oxide) nanoparticles such as titanium dioxide which is found in sunscreens, and polymeric hydrocarbon-based nanoparticles such as capsules used for drug delivery.</a:t>
            </a:r>
          </a:p>
          <a:p>
            <a:endParaRPr lang="en-US" b="0" baseline="0" dirty="0" smtClean="0"/>
          </a:p>
          <a:p>
            <a:r>
              <a:rPr lang="en-US" b="0" baseline="0" dirty="0" smtClean="0"/>
              <a:t>The main differences between Incidental and Engineered nanomaterials are that Engineered nanomaterials are intentionally designed to exploit a novel feature that accompanies the small size and are typically more well-controlled than randomly produced Incidental nanomaterials.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a:t>
            </a:r>
          </a:p>
          <a:p>
            <a:r>
              <a:rPr lang="en-US" dirty="0" smtClean="0"/>
              <a:t>Ask the students how different a baseball is from a softball. Prompt the students to respond that baseballs and softballs are different in size</a:t>
            </a:r>
            <a:r>
              <a:rPr lang="en-US" baseline="0" dirty="0" smtClean="0"/>
              <a:t> but not really different in terms of their properties or their composition. Changing the size of the ball has only a modest impact on how it behaves. When either ball is hit, it is fairly easy to figure out where it’s going to end up. This is how big objects behave and we’re all familiar with this from our everyday experience.</a:t>
            </a:r>
          </a:p>
          <a:p>
            <a:endParaRPr lang="en-US" baseline="0" dirty="0" smtClean="0"/>
          </a:p>
          <a:p>
            <a:r>
              <a:rPr lang="en-US" baseline="0" dirty="0" smtClean="0"/>
              <a:t>But the same is not true for objects at the nanoscale. The reason is that nanoscale objects resemble atoms a lot more than they resemble baseball.</a:t>
            </a:r>
            <a:endParaRPr lang="en-US" dirty="0" smtClean="0"/>
          </a:p>
          <a:p>
            <a:r>
              <a:rPr lang="en-US" dirty="0" smtClean="0"/>
              <a:t>IMAGE CREDIT softball: en.wikipedia.org; baseball is </a:t>
            </a:r>
            <a:r>
              <a:rPr lang="en-US" dirty="0" err="1" smtClean="0"/>
              <a:t>microsoft</a:t>
            </a:r>
            <a:r>
              <a:rPr lang="en-US" dirty="0" smtClean="0"/>
              <a:t> clipart</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r>
              <a:rPr lang="en-US" b="1" u="sng" dirty="0" smtClean="0"/>
              <a:t>Trainer Notes:</a:t>
            </a:r>
          </a:p>
          <a:p>
            <a:r>
              <a:rPr lang="en-US" dirty="0" smtClean="0"/>
              <a:t>Explain that very small</a:t>
            </a:r>
            <a:r>
              <a:rPr lang="en-US" baseline="0" dirty="0" smtClean="0"/>
              <a:t> forms of matter such as atoms and molecules have their own set of rules and don’t behave the same way as larger objects. In other words, a water molecule is not just a very, very small water drop. They are made of the same chemical substance, H</a:t>
            </a:r>
            <a:r>
              <a:rPr lang="en-US" baseline="-25000" dirty="0" smtClean="0"/>
              <a:t>2</a:t>
            </a:r>
            <a:r>
              <a:rPr lang="en-US" baseline="0" dirty="0" smtClean="0"/>
              <a:t>O, but they behave very differently.  </a:t>
            </a:r>
            <a:r>
              <a:rPr lang="en-US" dirty="0" smtClean="0"/>
              <a:t>In order</a:t>
            </a:r>
            <a:r>
              <a:rPr lang="en-US" baseline="0" dirty="0" smtClean="0"/>
              <a:t> to understand the nanoscale it’s helpful to consider how gaseous water vapor in the atmosphere becomes a water drop that falls to Earth. </a:t>
            </a:r>
          </a:p>
          <a:p>
            <a:endParaRPr lang="en-US" baseline="0" dirty="0" smtClean="0"/>
          </a:p>
          <a:p>
            <a:pPr defTabSz="966612">
              <a:defRPr/>
            </a:pPr>
            <a:r>
              <a:rPr lang="en-US" baseline="0" dirty="0" smtClean="0"/>
              <a:t>Start with an individual water molecule. We can’t see or feel individual water molecules but when conditions are right the individual molecules start to cluster together into tiny droplets. The droplet may start off as a cluster of 5 or 6 molecules, at which point it’s not much different than a single molecule. However, the bigger the cluster gets, the more it begins to resemble a raindrop. As more and more molecules cluster together, the droplet gets heavier and heavier until eventually it falls from the sky, getting some unlucky person below all wet. In other words, there is a point at which the cluster of water molecules stops resembling an individual gas-phase molecule and starts resembling a liquid-phase raindrop. The water undergoes a smooth transition from gas to liquid simply as a result of its change in size.</a:t>
            </a:r>
          </a:p>
          <a:p>
            <a:endParaRPr lang="en-US" baseline="0" dirty="0" smtClean="0"/>
          </a:p>
          <a:p>
            <a:r>
              <a:rPr lang="en-US" baseline="0" dirty="0" smtClean="0"/>
              <a:t>This is an important concept for nanomaterials. The nanoscale world lies between the realms of molecules (such as H</a:t>
            </a:r>
            <a:r>
              <a:rPr lang="en-US" baseline="-25000" dirty="0" smtClean="0"/>
              <a:t>2</a:t>
            </a:r>
            <a:r>
              <a:rPr lang="en-US" baseline="0" dirty="0" smtClean="0"/>
              <a:t>O) and larger objects we can perceive with our senses (such as a raindrop). A nanoparticle’s properties can change with its size because it is transitioning from the atomic world to the macroscopic world. Unlike water, though, the changes some substances go as they transit through the nanoscale can include properties we wouldn’t expect to change. This will be explored with specific examples on the next slides.</a:t>
            </a:r>
          </a:p>
          <a:p>
            <a:endParaRPr lang="en-US"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 (OPTIONAL EXTRA SLIDE)</a:t>
            </a:r>
          </a:p>
          <a:p>
            <a:pPr defTabSz="966612">
              <a:defRPr/>
            </a:pPr>
            <a:r>
              <a:rPr lang="en-US" dirty="0" smtClean="0"/>
              <a:t>Explain that while the term nanotechnology is new,</a:t>
            </a:r>
            <a:r>
              <a:rPr lang="en-US" baseline="0" dirty="0" smtClean="0"/>
              <a:t> in fact artisans have been making and working with nanoparticles for </a:t>
            </a:r>
            <a:r>
              <a:rPr lang="en-US" baseline="0" dirty="0" err="1" smtClean="0"/>
              <a:t>millenia</a:t>
            </a:r>
            <a:r>
              <a:rPr lang="en-US" baseline="0" dirty="0" smtClean="0"/>
              <a:t>.</a:t>
            </a:r>
            <a:endParaRPr lang="en-US" dirty="0" smtClean="0"/>
          </a:p>
          <a:p>
            <a:pPr defTabSz="966612">
              <a:defRPr/>
            </a:pPr>
            <a:r>
              <a:rPr lang="en-US" dirty="0" smtClean="0"/>
              <a:t>The Lycurgus</a:t>
            </a:r>
            <a:r>
              <a:rPr lang="en-US" baseline="0" dirty="0" smtClean="0"/>
              <a:t> [</a:t>
            </a:r>
            <a:r>
              <a:rPr lang="en-US" baseline="0" dirty="0" err="1" smtClean="0"/>
              <a:t>lie∙KUR∙guss</a:t>
            </a:r>
            <a:r>
              <a:rPr lang="en-US" baseline="0" dirty="0" smtClean="0"/>
              <a:t>] cup is a stunning example of </a:t>
            </a:r>
            <a:r>
              <a:rPr lang="en-US" baseline="0" dirty="0" err="1" smtClean="0"/>
              <a:t>dichroic</a:t>
            </a:r>
            <a:r>
              <a:rPr lang="en-US" baseline="0" dirty="0" smtClean="0"/>
              <a:t> (“two colors”) glass from the late Roman period (4</a:t>
            </a:r>
            <a:r>
              <a:rPr lang="en-US" baseline="30000" dirty="0" smtClean="0"/>
              <a:t>th</a:t>
            </a:r>
            <a:r>
              <a:rPr lang="en-US" baseline="0" dirty="0" smtClean="0"/>
              <a:t> century AD). The cup appears green in reflected light and red when lit from behind. Modern analysis revealed the glass contains 50-100 nm particles of a silver-gold alloy. These small size of these particles is responsible for the </a:t>
            </a:r>
            <a:r>
              <a:rPr lang="en-US" baseline="0" dirty="0" err="1" smtClean="0"/>
              <a:t>dichroic</a:t>
            </a:r>
            <a:r>
              <a:rPr lang="en-US" baseline="0" dirty="0" smtClean="0"/>
              <a:t> effect. </a:t>
            </a:r>
          </a:p>
          <a:p>
            <a:pPr defTabSz="966612">
              <a:defRPr/>
            </a:pPr>
            <a:endParaRPr lang="en-US" baseline="0" dirty="0" smtClean="0"/>
          </a:p>
          <a:p>
            <a:pPr defTabSz="966612">
              <a:defRPr/>
            </a:pPr>
            <a:r>
              <a:rPr lang="en-US" baseline="0" dirty="0" smtClean="0"/>
              <a:t>There are many other examples of the shape-shifting nature of nanomaterials. </a:t>
            </a:r>
          </a:p>
          <a:p>
            <a:pPr defTabSz="966612">
              <a:defRPr/>
            </a:pPr>
            <a:endParaRPr lang="en-US" baseline="0" dirty="0" smtClean="0"/>
          </a:p>
          <a:p>
            <a:pPr defTabSz="966612">
              <a:defRPr/>
            </a:pPr>
            <a:r>
              <a:rPr lang="en-US" baseline="0" dirty="0" smtClean="0"/>
              <a:t>The cup depicts the triumph of Dionysus over King Lycurgus who attacked one of Dionysus’s maenads, Ambrosia. She transforms herself into a vine and holds him captive while Dionysus sets his followers to kill him.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Prompt the audience</a:t>
            </a:r>
            <a:r>
              <a:rPr lang="en-US" baseline="0" dirty="0" smtClean="0"/>
              <a:t> to list some of the properties of bulk gold: lustrous (shiny), ductile (can be drawn into wires), malleable (can be pounded into sheets), yellow color, inert (doesn’t easily react chemically, especially with atmospheric oxygen) and nonmagnetic. These qualities make gold extremely valuable because it can be shaped into various forms, doesn’t corrode and is pleasing to the eye.</a:t>
            </a:r>
          </a:p>
          <a:p>
            <a:r>
              <a:rPr lang="en-US" baseline="0" dirty="0" smtClean="0"/>
              <a:t>But what about </a:t>
            </a:r>
            <a:r>
              <a:rPr lang="en-US" baseline="0" dirty="0" err="1" smtClean="0"/>
              <a:t>nanogold</a:t>
            </a:r>
            <a:r>
              <a:rPr lang="en-US" baseline="0" dirty="0" smtClean="0"/>
              <a:t>?</a:t>
            </a:r>
          </a:p>
          <a:p>
            <a:r>
              <a:rPr lang="en-US" baseline="0" dirty="0" smtClean="0"/>
              <a:t>Well if you take gold down to the nanoscale it becomes red (10 nm)! Or green or blue, depending on the size. </a:t>
            </a:r>
          </a:p>
          <a:p>
            <a:r>
              <a:rPr lang="en-US" baseline="0" dirty="0" smtClean="0"/>
              <a:t>It also </a:t>
            </a:r>
          </a:p>
          <a:p>
            <a:pPr>
              <a:buFont typeface="Arial" pitchFamily="34" charset="0"/>
              <a:buChar char="•"/>
            </a:pPr>
            <a:r>
              <a:rPr lang="en-US" baseline="0" dirty="0" smtClean="0"/>
              <a:t>Melts at a lower temperature (830°C for  a 5-nm particle and 350°C at 2 nm vs. 1064°C for bulk gold); </a:t>
            </a:r>
          </a:p>
          <a:p>
            <a:pPr>
              <a:buFont typeface="Arial" pitchFamily="34" charset="0"/>
              <a:buChar char="•"/>
            </a:pPr>
            <a:r>
              <a:rPr lang="en-US" baseline="0" dirty="0" smtClean="0"/>
              <a:t>Ceases to be metallic between 1-3 nm but becomes magnetic at that size AND</a:t>
            </a:r>
          </a:p>
          <a:p>
            <a:pPr>
              <a:buFont typeface="Arial" pitchFamily="34" charset="0"/>
              <a:buChar char="•"/>
            </a:pPr>
            <a:r>
              <a:rPr lang="en-US" baseline="0" dirty="0" smtClean="0"/>
              <a:t>Becomes an excellent catalyst!</a:t>
            </a:r>
          </a:p>
          <a:p>
            <a:endParaRPr lang="en-US" dirty="0" smtClean="0"/>
          </a:p>
          <a:p>
            <a:pPr defTabSz="966612">
              <a:defRPr/>
            </a:pPr>
            <a:r>
              <a:rPr lang="en-US" baseline="0" dirty="0" smtClean="0"/>
              <a:t>IMPLICATION FOR WORKERS: You cannot assume that you understand the behavior of a nanomaterial just because you understand the same material at the atomic/molecular or macroscopic levels.</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This</a:t>
            </a:r>
            <a:r>
              <a:rPr lang="en-US" baseline="0" dirty="0" smtClean="0"/>
              <a:t> is a partial list of some of the physical and chemical properties that can change for a given nanomaterial. Not all of these changes will be relevant for every </a:t>
            </a:r>
            <a:r>
              <a:rPr lang="en-US" baseline="0" dirty="0" err="1" smtClean="0"/>
              <a:t>nanoparticle</a:t>
            </a:r>
            <a:r>
              <a:rPr lang="en-US" baseline="0" dirty="0" smtClean="0"/>
              <a:t>; each will have its own set of variable properties.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9C97DE53-F1CC-4D5B-9D24-9DF6F7AEBDFF}" type="slidenum">
              <a:rPr lang="en-US"/>
              <a:pPr/>
              <a:t>20</a:t>
            </a:fld>
            <a:endParaRPr lang="en-US"/>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lIns="91432" tIns="45716" rIns="91432" bIns="45716"/>
          <a:lstStyle/>
          <a:p>
            <a:pPr defTabSz="966612">
              <a:defRPr/>
            </a:pPr>
            <a:r>
              <a:rPr lang="en-US" b="1" u="sng" dirty="0" smtClean="0"/>
              <a:t>Trainer Notes:</a:t>
            </a:r>
          </a:p>
          <a:p>
            <a:r>
              <a:rPr lang="en-US" dirty="0" smtClean="0"/>
              <a:t>Optional additional examples</a:t>
            </a:r>
            <a:r>
              <a:rPr lang="en-US" baseline="0" dirty="0" smtClean="0"/>
              <a:t> of properties that change as a result of the nanoscale size of the object.</a:t>
            </a:r>
          </a:p>
          <a:p>
            <a:endParaRPr lang="en-US" baseline="0" dirty="0" smtClean="0"/>
          </a:p>
          <a:p>
            <a:r>
              <a:rPr lang="en-US" baseline="0" dirty="0" smtClean="0"/>
              <a:t>LEFT: The form of iron oxide known as magnetite exhibits size-dependent magnetism. The magnetic strength of a permanent magnet does not change with the magnet’s size at the </a:t>
            </a:r>
            <a:r>
              <a:rPr lang="en-US" baseline="0" dirty="0" err="1" smtClean="0"/>
              <a:t>macroscale</a:t>
            </a:r>
            <a:r>
              <a:rPr lang="en-US" baseline="0" dirty="0" smtClean="0"/>
              <a:t>. But tiny magnets can actually exhibit larger magnetic fields than bigger magnets. The figure shows a parameter associated with magnetic field strength H plotted against particle diameter D. Note that as the magnet gets smaller the field strength goes up until it reaches a maximum. </a:t>
            </a:r>
          </a:p>
          <a:p>
            <a:endParaRPr lang="en-US" baseline="0" dirty="0" smtClean="0"/>
          </a:p>
          <a:p>
            <a:r>
              <a:rPr lang="en-US" baseline="0" dirty="0" smtClean="0"/>
              <a:t>[This is called </a:t>
            </a:r>
            <a:r>
              <a:rPr lang="en-US" baseline="0" dirty="0" err="1" smtClean="0"/>
              <a:t>superparamagnetism</a:t>
            </a:r>
            <a:r>
              <a:rPr lang="en-US" baseline="0" dirty="0" smtClean="0"/>
              <a:t> and can be explained by the fact that at a certain size, within the nanoscale, the material can form a single crystal (or domain) in which all the magnetic moments are aligned in the same direction. In larger magnets, multiple “domains” are present with slightly misaligned magnetic fields, which weakens the overall field strength. An analogy is the difference in power between a tug-of-war team that is all pulling straight back vs. one in which some of the members are pulling the rope off to one side or the other. The overall pulling power of the team is weakened if all members are not pulling in the same direction.]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TOP: Novel</a:t>
            </a:r>
            <a:r>
              <a:rPr lang="en-US" baseline="0" dirty="0" smtClean="0"/>
              <a:t> </a:t>
            </a:r>
            <a:r>
              <a:rPr lang="en-US" dirty="0" smtClean="0"/>
              <a:t>materials</a:t>
            </a:r>
            <a:r>
              <a:rPr lang="en-US" baseline="0" dirty="0" smtClean="0"/>
              <a:t> can be made just by taking elements in the periodic table and combining them to form objects within the nanoscale range. There is incredible </a:t>
            </a:r>
            <a:r>
              <a:rPr lang="en-US" i="1" baseline="0" dirty="0" smtClean="0"/>
              <a:t>chemical</a:t>
            </a:r>
            <a:r>
              <a:rPr lang="en-US" i="0" baseline="0" dirty="0" smtClean="0"/>
              <a:t> </a:t>
            </a:r>
            <a:r>
              <a:rPr lang="en-US" i="1" baseline="0" dirty="0" smtClean="0"/>
              <a:t>diversity</a:t>
            </a:r>
            <a:r>
              <a:rPr lang="en-US" i="0" baseline="0" dirty="0" smtClean="0"/>
              <a:t> among nanomaterials.</a:t>
            </a:r>
            <a:endParaRPr lang="en-US" dirty="0" smtClean="0"/>
          </a:p>
          <a:p>
            <a:endParaRPr lang="en-US" dirty="0" smtClean="0"/>
          </a:p>
          <a:p>
            <a:r>
              <a:rPr lang="en-US" dirty="0" smtClean="0"/>
              <a:t>MIDDLE: Note the wide variety</a:t>
            </a:r>
            <a:r>
              <a:rPr lang="en-US" baseline="0" dirty="0" smtClean="0"/>
              <a:t> of different shapes of the objects shown in the middle image (and that the color was added to the microscope images for visual appeal). Now reveal that each one of those objects has exactly the same chemical formula: </a:t>
            </a:r>
            <a:r>
              <a:rPr lang="en-US" baseline="0" dirty="0" err="1" smtClean="0"/>
              <a:t>ZnO</a:t>
            </a:r>
            <a:r>
              <a:rPr lang="en-US" baseline="0" dirty="0" smtClean="0"/>
              <a:t>. </a:t>
            </a:r>
            <a:r>
              <a:rPr lang="en-US" baseline="0" dirty="0" err="1" smtClean="0"/>
              <a:t>Nanoscientists</a:t>
            </a:r>
            <a:r>
              <a:rPr lang="en-US" baseline="0" dirty="0" smtClean="0"/>
              <a:t> and engineers can take the same substance and shape it into many different types of nanoscale objects. There is great </a:t>
            </a:r>
            <a:r>
              <a:rPr lang="en-US" i="1" baseline="0" dirty="0" smtClean="0"/>
              <a:t>structural diversity</a:t>
            </a:r>
            <a:r>
              <a:rPr lang="en-US" i="0" baseline="0" dirty="0" smtClean="0"/>
              <a:t> among nanomaterials.</a:t>
            </a:r>
            <a:endParaRPr lang="en-US" dirty="0" smtClean="0"/>
          </a:p>
          <a:p>
            <a:pPr defTabSz="966612">
              <a:defRPr/>
            </a:pPr>
            <a:endParaRPr lang="en-US" dirty="0" smtClean="0"/>
          </a:p>
          <a:p>
            <a:pPr defTabSz="966612">
              <a:defRPr/>
            </a:pPr>
            <a:r>
              <a:rPr lang="en-US" dirty="0" smtClean="0"/>
              <a:t>BOTTOM:</a:t>
            </a:r>
            <a:r>
              <a:rPr lang="en-US" baseline="0" dirty="0" smtClean="0"/>
              <a:t> Manufacturers often change the surface of a </a:t>
            </a:r>
            <a:r>
              <a:rPr lang="en-US" baseline="0" dirty="0" err="1" smtClean="0"/>
              <a:t>nanoparticle</a:t>
            </a:r>
            <a:r>
              <a:rPr lang="en-US" baseline="0" dirty="0" smtClean="0"/>
              <a:t> during product formulation to achieve the desired </a:t>
            </a:r>
            <a:r>
              <a:rPr lang="en-US" baseline="0" dirty="0" err="1" smtClean="0"/>
              <a:t>dispersability</a:t>
            </a:r>
            <a:r>
              <a:rPr lang="en-US" baseline="0" dirty="0" smtClean="0"/>
              <a:t>, stability or activity. These surface modifications may impact the properties to such an extent that the surface-treated particle is, for all purposes, an entirely different substance than the non-treated particle.</a:t>
            </a:r>
          </a:p>
          <a:p>
            <a:pPr defTabSz="966612">
              <a:defRPr/>
            </a:pPr>
            <a:r>
              <a:rPr lang="en-US" dirty="0" smtClean="0"/>
              <a:t/>
            </a:r>
            <a:br>
              <a:rPr lang="en-US" dirty="0" smtClean="0"/>
            </a:br>
            <a:r>
              <a:rPr lang="en-US" sz="1300" dirty="0" smtClean="0"/>
              <a:t>Image credits: (top) http://</a:t>
            </a:r>
            <a:r>
              <a:rPr lang="en-US" dirty="0" smtClean="0"/>
              <a:t>facstaff.gpc.edu; (middle left) K. </a:t>
            </a:r>
            <a:r>
              <a:rPr lang="en-US" dirty="0" err="1" smtClean="0"/>
              <a:t>Molhave</a:t>
            </a:r>
            <a:r>
              <a:rPr lang="en-US" dirty="0" smtClean="0"/>
              <a:t>, </a:t>
            </a:r>
            <a:r>
              <a:rPr lang="en-US" dirty="0" err="1" smtClean="0"/>
              <a:t>Opensource</a:t>
            </a:r>
            <a:r>
              <a:rPr lang="en-US" dirty="0" smtClean="0"/>
              <a:t> Handbook of Nanoscience and Nanotechnology, (middle right) </a:t>
            </a:r>
            <a:r>
              <a:rPr lang="en-US" sz="1300" dirty="0" err="1" smtClean="0"/>
              <a:t>Zhong</a:t>
            </a:r>
            <a:r>
              <a:rPr lang="en-US" sz="1300" dirty="0" smtClean="0"/>
              <a:t> Lin Wang, (bottom) CBEN, Rice University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46B39E74-D268-4179-9D25-049D84D8C684}" type="slidenum">
              <a:rPr lang="en-US"/>
              <a:pPr/>
              <a:t>22</a:t>
            </a:fld>
            <a:endParaRPr lang="en-US"/>
          </a:p>
        </p:txBody>
      </p:sp>
      <p:sp>
        <p:nvSpPr>
          <p:cNvPr id="332802" name="Rectangle 2"/>
          <p:cNvSpPr>
            <a:spLocks noGrp="1" noRot="1" noChangeAspect="1" noChangeArrowheads="1" noTextEdit="1"/>
          </p:cNvSpPr>
          <p:nvPr>
            <p:ph type="sldImg"/>
          </p:nvPr>
        </p:nvSpPr>
        <p:spPr>
          <a:xfrm>
            <a:off x="1257300" y="719138"/>
            <a:ext cx="4802188" cy="3600450"/>
          </a:xfrm>
          <a:ln/>
        </p:spPr>
      </p:sp>
      <p:sp>
        <p:nvSpPr>
          <p:cNvPr id="332803" name="Rectangle 3"/>
          <p:cNvSpPr>
            <a:spLocks noGrp="1" noChangeArrowheads="1"/>
          </p:cNvSpPr>
          <p:nvPr>
            <p:ph type="body" idx="1"/>
          </p:nvPr>
        </p:nvSpPr>
        <p:spPr/>
        <p:txBody>
          <a:bodyPr lIns="91432" tIns="45716" rIns="91432" bIns="45716">
            <a:normAutofit fontScale="92500" lnSpcReduction="10000"/>
          </a:bodyPr>
          <a:lstStyle/>
          <a:p>
            <a:pPr defTabSz="966612">
              <a:defRPr/>
            </a:pPr>
            <a:r>
              <a:rPr lang="en-US" b="1" u="sng" dirty="0" smtClean="0"/>
              <a:t>Trainer Notes:</a:t>
            </a:r>
          </a:p>
          <a:p>
            <a:r>
              <a:rPr lang="en-US" dirty="0" smtClean="0"/>
              <a:t>One</a:t>
            </a:r>
            <a:r>
              <a:rPr lang="en-US" baseline="0" dirty="0" smtClean="0"/>
              <a:t> reason why a nanomaterial is different than the larger form of the same substance is the increased surface area that results from dividing the larger material into many smaller pieces. Walk through this example to illustrate how much more surface area a large block of gold has when it is divided up so that all the pieces are nanometer in dimension. Emphasize that the mass and volume of the material is unchanged by the division of the block into small pieces. If all the 1-nm pieces were opened up and spread out flat, the entire state of Delaware could be gold-plated! </a:t>
            </a:r>
          </a:p>
          <a:p>
            <a:endParaRPr lang="en-US" baseline="0" dirty="0" smtClean="0"/>
          </a:p>
          <a:p>
            <a:r>
              <a:rPr lang="en-US" baseline="0" dirty="0" smtClean="0"/>
              <a:t>IMPLICATION FOR WORKERS: The gold atoms inside the big block are effectively hidden from whatever it is exposed to but cutting the block up into smaller pieces brings more of the gold atoms to the surface where they become available to react. Surface area and quantum mechanical effects account for many of the changes in chemical and physical properties observed at the nanoscale. </a:t>
            </a:r>
          </a:p>
          <a:p>
            <a:endParaRPr lang="en-US" dirty="0" smtClean="0"/>
          </a:p>
          <a:p>
            <a:endParaRPr lang="en-US" dirty="0" smtClean="0"/>
          </a:p>
          <a:p>
            <a:r>
              <a:rPr lang="en-US" dirty="0" smtClean="0"/>
              <a:t>[Calculations:</a:t>
            </a:r>
          </a:p>
          <a:p>
            <a:r>
              <a:rPr lang="en-US" dirty="0" smtClean="0"/>
              <a:t>The area of a square is calculated by multiplying</a:t>
            </a:r>
            <a:r>
              <a:rPr lang="en-US" baseline="0" dirty="0" smtClean="0"/>
              <a:t> </a:t>
            </a:r>
            <a:r>
              <a:rPr lang="en-US" dirty="0" smtClean="0"/>
              <a:t>length x width</a:t>
            </a:r>
            <a:r>
              <a:rPr lang="en-US" baseline="0" dirty="0" smtClean="0"/>
              <a:t>. T</a:t>
            </a:r>
            <a:r>
              <a:rPr lang="en-US" dirty="0" smtClean="0"/>
              <a:t>he total surface</a:t>
            </a:r>
            <a:r>
              <a:rPr lang="en-US" baseline="0" dirty="0" smtClean="0"/>
              <a:t> area of a cube is the surface area of a face x the number of faces (6)</a:t>
            </a:r>
            <a:r>
              <a:rPr lang="en-US" dirty="0" smtClean="0"/>
              <a:t>. </a:t>
            </a:r>
          </a:p>
          <a:p>
            <a:r>
              <a:rPr lang="en-US" dirty="0" smtClean="0"/>
              <a:t>For the leftmost cube this is 1 m x 1 m = 1 m</a:t>
            </a:r>
            <a:r>
              <a:rPr lang="en-US" baseline="30000" dirty="0" smtClean="0"/>
              <a:t>2</a:t>
            </a:r>
            <a:r>
              <a:rPr lang="en-US" baseline="0" dirty="0" smtClean="0"/>
              <a:t> p</a:t>
            </a:r>
            <a:r>
              <a:rPr lang="en-US" dirty="0" smtClean="0"/>
              <a:t>er face and 6 m</a:t>
            </a:r>
            <a:r>
              <a:rPr lang="en-US" baseline="30000" dirty="0" smtClean="0"/>
              <a:t>2 </a:t>
            </a:r>
            <a:r>
              <a:rPr lang="en-US" dirty="0" smtClean="0"/>
              <a:t>total area</a:t>
            </a:r>
          </a:p>
          <a:p>
            <a:r>
              <a:rPr lang="en-US" dirty="0" smtClean="0"/>
              <a:t>In the middle example we cut the cube into quarters along its length,</a:t>
            </a:r>
            <a:r>
              <a:rPr lang="en-US" baseline="0" dirty="0" smtClean="0"/>
              <a:t> width and depth, which creates a total surface area of 24 </a:t>
            </a:r>
            <a:r>
              <a:rPr lang="en-US" dirty="0" smtClean="0"/>
              <a:t>m</a:t>
            </a:r>
            <a:r>
              <a:rPr lang="en-US" baseline="30000" dirty="0" smtClean="0"/>
              <a:t>2 </a:t>
            </a:r>
            <a:r>
              <a:rPr lang="en-US" baseline="0" dirty="0" smtClean="0"/>
              <a:t>.</a:t>
            </a:r>
            <a:endParaRPr lang="en-US" dirty="0" smtClean="0"/>
          </a:p>
          <a:p>
            <a:r>
              <a:rPr lang="en-US" dirty="0" smtClean="0"/>
              <a:t>Taking this to the extreme, when each cube</a:t>
            </a:r>
            <a:r>
              <a:rPr lang="en-US" baseline="0" dirty="0" smtClean="0"/>
              <a:t> is 1 nm on a side we get on the order of 6 billion </a:t>
            </a:r>
            <a:r>
              <a:rPr lang="en-US" dirty="0" smtClean="0"/>
              <a:t>m</a:t>
            </a:r>
            <a:r>
              <a:rPr lang="en-US" baseline="30000" dirty="0" smtClean="0"/>
              <a:t>2</a:t>
            </a:r>
            <a:endParaRPr lang="en-US" dirty="0" smtClean="0"/>
          </a:p>
          <a:p>
            <a:r>
              <a:rPr lang="en-US" dirty="0" smtClean="0"/>
              <a:t>(0.9 </a:t>
            </a:r>
            <a:r>
              <a:rPr lang="en-US" dirty="0"/>
              <a:t>m leads to 6,442,450,944 </a:t>
            </a:r>
            <a:r>
              <a:rPr lang="en-US" dirty="0" smtClean="0"/>
              <a:t>m</a:t>
            </a:r>
            <a:r>
              <a:rPr lang="en-US" baseline="30000" dirty="0" smtClean="0"/>
              <a:t>2</a:t>
            </a:r>
            <a:r>
              <a:rPr lang="en-US" baseline="0" dirty="0" smtClean="0"/>
              <a:t>)</a:t>
            </a:r>
            <a:endParaRPr lang="en-US" baseline="30000" dirty="0"/>
          </a:p>
          <a:p>
            <a:endParaRPr lang="en-US" baseline="30000" dirty="0"/>
          </a:p>
          <a:p>
            <a:r>
              <a:rPr lang="en-US" dirty="0"/>
              <a:t>http://www.scribd.com/doc/10309/Loading-capacity-of-nano-gold-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[insert a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b="1" u="sng" dirty="0" smtClean="0"/>
              <a:t>Trainer Notes:</a:t>
            </a:r>
          </a:p>
          <a:p>
            <a:r>
              <a:rPr lang="en-US" dirty="0" smtClean="0"/>
              <a:t>One</a:t>
            </a:r>
            <a:r>
              <a:rPr lang="en-US" baseline="0" dirty="0" smtClean="0"/>
              <a:t> way to categorize nanomaterials is by their chemical composition. Many of the most commercially important nanomaterials can be categorized into one of the five classes listed here.</a:t>
            </a:r>
          </a:p>
          <a:p>
            <a:endParaRPr lang="en-US" b="1" baseline="0" dirty="0" smtClean="0"/>
          </a:p>
          <a:p>
            <a:pPr defTabSz="966612">
              <a:defRPr/>
            </a:pPr>
            <a:r>
              <a:rPr lang="en-US" b="1" baseline="0" dirty="0" smtClean="0"/>
              <a:t>Fullerenes, Nanotubes; </a:t>
            </a:r>
            <a:r>
              <a:rPr lang="en-US" b="1" baseline="0" dirty="0" err="1" smtClean="0"/>
              <a:t>Nanowires</a:t>
            </a:r>
            <a:r>
              <a:rPr lang="en-US" b="1" baseline="0" dirty="0" smtClean="0"/>
              <a:t>: </a:t>
            </a:r>
            <a:r>
              <a:rPr lang="en-US" b="0" baseline="0" dirty="0" smtClean="0"/>
              <a:t>Most materials in this class are made from carbon. These include the family of compounds derived from the C</a:t>
            </a:r>
            <a:r>
              <a:rPr lang="en-US" b="0" baseline="-25000" dirty="0" smtClean="0"/>
              <a:t>60</a:t>
            </a:r>
            <a:r>
              <a:rPr lang="en-US" b="0" baseline="0" dirty="0" smtClean="0"/>
              <a:t> molecule known as buckminsterfullerene or buckyball, as well as the class of materials known as nanotubes. Nanotubes are simply elongated versions of the buckyball and can exist in single-walled, double-walled or multi-walled configurations. A single-walled carbon nanotube is represented in the top image on Slide 12: What is it?</a:t>
            </a:r>
          </a:p>
          <a:p>
            <a:pPr defTabSz="966612">
              <a:defRPr/>
            </a:pPr>
            <a:endParaRPr lang="en-US" b="0" baseline="0" dirty="0" smtClean="0"/>
          </a:p>
          <a:p>
            <a:pPr defTabSz="966612">
              <a:defRPr/>
            </a:pPr>
            <a:r>
              <a:rPr lang="en-US" b="1" baseline="0" dirty="0" smtClean="0"/>
              <a:t>Metals:</a:t>
            </a:r>
            <a:r>
              <a:rPr lang="en-US" b="0" baseline="0" dirty="0" smtClean="0"/>
              <a:t> There are many examples of </a:t>
            </a:r>
            <a:r>
              <a:rPr lang="en-US" b="0" baseline="0" dirty="0" err="1" smtClean="0"/>
              <a:t>nanometals</a:t>
            </a:r>
            <a:r>
              <a:rPr lang="en-US" b="0" baseline="0" dirty="0" smtClean="0"/>
              <a:t> in use today. The most commercially relevant is likely to be </a:t>
            </a:r>
            <a:r>
              <a:rPr lang="en-US" b="0" baseline="0" dirty="0" err="1" smtClean="0"/>
              <a:t>nanosilver</a:t>
            </a:r>
            <a:r>
              <a:rPr lang="en-US" b="0" baseline="0" dirty="0" smtClean="0"/>
              <a:t>, which is prized for its potent and broad-spectrum antimicrobial properties. </a:t>
            </a:r>
            <a:r>
              <a:rPr lang="en-US" b="0" baseline="0" dirty="0" err="1" smtClean="0"/>
              <a:t>Nanosilver</a:t>
            </a:r>
            <a:r>
              <a:rPr lang="en-US" b="0" baseline="0" dirty="0" smtClean="0"/>
              <a:t> is used in a number of consumer products ranging from spray disinfectants to toothpaste and teddy bears, as well as in many medical applications such as wound dressings and catheters. </a:t>
            </a:r>
            <a:r>
              <a:rPr lang="en-US" b="0" baseline="0" dirty="0" err="1" smtClean="0"/>
              <a:t>Nanosilver</a:t>
            </a:r>
            <a:r>
              <a:rPr lang="en-US" b="0" baseline="0" dirty="0" smtClean="0"/>
              <a:t> is even being researched for use in animal feed to reduce the need for conventional antibiotics</a:t>
            </a:r>
          </a:p>
          <a:p>
            <a:pPr defTabSz="966612">
              <a:defRPr/>
            </a:pPr>
            <a:endParaRPr lang="en-US" b="0" baseline="0" dirty="0" smtClean="0"/>
          </a:p>
          <a:p>
            <a:pPr defTabSz="966612">
              <a:defRPr/>
            </a:pPr>
            <a:r>
              <a:rPr lang="en-US" b="1" baseline="0" dirty="0" smtClean="0"/>
              <a:t>Ceramics: </a:t>
            </a:r>
            <a:r>
              <a:rPr lang="en-US" b="0" baseline="0" dirty="0" smtClean="0"/>
              <a:t>Another very broad class of materials that includes titanium dioxide, which is used in sunscreens and to coat so-called “self-cleaning glass”, as well as cerium oxide, which is a fuel additive that promotes greater fuel efficiency.</a:t>
            </a:r>
          </a:p>
          <a:p>
            <a:pPr defTabSz="966612">
              <a:defRPr/>
            </a:pPr>
            <a:endParaRPr lang="en-US" b="0" baseline="0" dirty="0" smtClean="0"/>
          </a:p>
          <a:p>
            <a:pPr defTabSz="966612">
              <a:defRPr/>
            </a:pPr>
            <a:r>
              <a:rPr lang="en-US" b="1" baseline="0" dirty="0" smtClean="0"/>
              <a:t>Semiconductors (Quantum Dots):</a:t>
            </a:r>
            <a:r>
              <a:rPr lang="en-US" b="0" baseline="0" dirty="0" smtClean="0"/>
              <a:t> These exhibit very bright photoluminescence and can be used as medical imaging agents. Unlike conventional dyes, quantum dots do not degrade quickly and have much brighter luminescence, thus enhancing the signal in a medical image. Their surfaces can be modified to direct them to specific cells in the body, including cancer cells which can aid in disease detection.</a:t>
            </a:r>
          </a:p>
          <a:p>
            <a:pPr defTabSz="966612">
              <a:defRPr/>
            </a:pPr>
            <a:endParaRPr lang="en-US" b="0" baseline="0" dirty="0" smtClean="0"/>
          </a:p>
          <a:p>
            <a:pPr defTabSz="966612">
              <a:defRPr/>
            </a:pPr>
            <a:r>
              <a:rPr lang="en-US" b="1" dirty="0" smtClean="0"/>
              <a:t>Polymeric:</a:t>
            </a:r>
            <a:r>
              <a:rPr lang="en-US" b="0" dirty="0" smtClean="0"/>
              <a:t> Polymeric nanoparticles</a:t>
            </a:r>
            <a:r>
              <a:rPr lang="en-US" b="0" baseline="0" dirty="0" smtClean="0"/>
              <a:t> are small beads made from polymeric hydrocarbons. They can serve as containers for drug molecules and can be designed to deliver the drug to the precise location via surface modification with biomarkers that target a certain type of cell, for example. Polymeric nanoparticles are also used in the cosmetics industry to encapsulate active ingredients and potentially deliver them beneath the epidermis.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pPr defTabSz="966612">
              <a:defRPr/>
            </a:pPr>
            <a:r>
              <a:rPr lang="en-US" sz="1300" kern="0" dirty="0" smtClean="0"/>
              <a:t>Nanoshells are nanoparticles with a core of silica (SiO</a:t>
            </a:r>
            <a:r>
              <a:rPr lang="en-US" sz="1300" kern="0" baseline="-25000" dirty="0" smtClean="0"/>
              <a:t>2</a:t>
            </a:r>
            <a:r>
              <a:rPr lang="en-US" sz="1300" kern="0" dirty="0" smtClean="0"/>
              <a:t>, silicon dioxide, main component of glass) and a thin coating of gold. In this application the nanoshells have a molecule attached to the surface that causes it to bind to the surface of a particular type of breast cancer cell (HER2+). Once bound to the cancer cell the </a:t>
            </a:r>
            <a:r>
              <a:rPr lang="en-US" sz="1300" kern="0" dirty="0" err="1" smtClean="0"/>
              <a:t>nanoshell’s</a:t>
            </a:r>
            <a:r>
              <a:rPr lang="en-US" sz="1300" kern="0" dirty="0" smtClean="0"/>
              <a:t> optical properties, which are a direct consequence of its nanoscopic size, enable the cancer cells to be more easily detected.</a:t>
            </a:r>
          </a:p>
          <a:p>
            <a:pPr defTabSz="966612">
              <a:defRPr/>
            </a:pPr>
            <a:endParaRPr lang="en-US" sz="1300" kern="0" dirty="0" smtClean="0"/>
          </a:p>
          <a:p>
            <a:pPr defTabSz="966612">
              <a:defRPr/>
            </a:pPr>
            <a:r>
              <a:rPr lang="en-US" sz="1300" kern="0" dirty="0" smtClean="0"/>
              <a:t>TOP: Application of targeted nanoshells creates a red hue in tumor tissue that can be visualized macroscopically with the eye.</a:t>
            </a:r>
          </a:p>
          <a:p>
            <a:pPr defTabSz="966612">
              <a:defRPr/>
            </a:pPr>
            <a:r>
              <a:rPr lang="en-US" sz="1300" kern="0" dirty="0" smtClean="0"/>
              <a:t>BOTTOM: Nanoshells also cause the cancer cells to light up under a microscope (near-infrared reflectance </a:t>
            </a:r>
            <a:r>
              <a:rPr lang="en-US" sz="1300" kern="0" dirty="0" err="1" smtClean="0"/>
              <a:t>confocal</a:t>
            </a:r>
            <a:r>
              <a:rPr lang="en-US" sz="1300" kern="0" dirty="0" smtClean="0"/>
              <a:t> microscopy) </a:t>
            </a:r>
          </a:p>
          <a:p>
            <a:pPr defTabSz="966612">
              <a:defRPr/>
            </a:pPr>
            <a:endParaRPr lang="en-US" sz="1300" kern="0" dirty="0" smtClean="0"/>
          </a:p>
          <a:p>
            <a:pPr defTabSz="966612">
              <a:defRPr/>
            </a:pPr>
            <a:r>
              <a:rPr lang="en-US" sz="1300" kern="0" dirty="0" smtClean="0"/>
              <a:t>In either case this technology could permit the surgeon to assess whether all the cancerous tissue has been removed while the patient is still on the operating table rather than relying on post-operative assessment which could result in additional surgery.</a:t>
            </a:r>
          </a:p>
          <a:p>
            <a:pPr defTabSz="966612">
              <a:defRPr/>
            </a:pPr>
            <a:endParaRPr lang="en-US" sz="1300" kern="0"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In self-cleaning glass, a</a:t>
            </a:r>
            <a:r>
              <a:rPr lang="en-US" baseline="0" dirty="0" smtClean="0"/>
              <a:t> t</a:t>
            </a:r>
            <a:r>
              <a:rPr lang="en-US" dirty="0" smtClean="0"/>
              <a:t>hin film of titanium dioxide (TiO</a:t>
            </a:r>
            <a:r>
              <a:rPr lang="en-US" baseline="-25000" dirty="0" smtClean="0"/>
              <a:t>2</a:t>
            </a:r>
            <a:r>
              <a:rPr lang="en-US" baseline="0" dirty="0" smtClean="0"/>
              <a:t> or titania)</a:t>
            </a:r>
            <a:r>
              <a:rPr lang="en-US" dirty="0" smtClean="0"/>
              <a:t> is bonded to glass. Upon exposure to UV from sunlight, the titania catalyzes breakdown of dirt. Rainwater then washes dirt away. The film also creates a hydrophobic surface which causes</a:t>
            </a:r>
            <a:r>
              <a:rPr lang="en-US" baseline="0" dirty="0" smtClean="0"/>
              <a:t> water to flow in sheets rather than beading up. As a result, little to no streaking occurs after water evaporates.</a:t>
            </a:r>
          </a:p>
          <a:p>
            <a:r>
              <a:rPr lang="en-US" baseline="0" dirty="0" smtClean="0"/>
              <a:t>This coating can also be made to reflect UV light which can result in greater energy efficiency for the building due to reduced air-conditioning costs.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UK-based airline Easy Jet is testing a new nanotechnology coating on 8 of its jets in</a:t>
            </a:r>
            <a:r>
              <a:rPr lang="en-US" baseline="0" dirty="0" smtClean="0"/>
              <a:t> hopes that it can reduce fuel consumption by as much as 2% per jet per year. The coating fills in all the tiny crevices in the surface of the paint, creating an ultra-smooth, low-friction surface that repels debris and reduces drag. For an airline that spends nearly $1.2 billion  in fuel per year, the coating could save them 10’s of millions of dollars.</a:t>
            </a:r>
          </a:p>
          <a:p>
            <a:endParaRPr lang="en-US" baseline="0" dirty="0" smtClean="0"/>
          </a:p>
          <a:p>
            <a:r>
              <a:rPr lang="en-US" i="1" dirty="0" smtClean="0"/>
              <a:t>If you have time and Internet access, click on the image to open the website and play  a one-minute video</a:t>
            </a:r>
          </a:p>
          <a:p>
            <a:endParaRPr lang="en-US" i="1" dirty="0" smtClean="0"/>
          </a:p>
          <a:p>
            <a:r>
              <a:rPr lang="en-US" dirty="0" smtClean="0"/>
              <a:t>Credit:</a:t>
            </a:r>
            <a:r>
              <a:rPr lang="en-US" baseline="0" dirty="0" smtClean="0"/>
              <a:t> http://www.bbc.co.uk/news/business-12428667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lIns="91432" tIns="45716" rIns="91432" bIns="45716">
            <a:normAutofit/>
          </a:bodyPr>
          <a:lstStyle/>
          <a:p>
            <a:pPr marL="241611" indent="-241611" defTabSz="966440" fontAlgn="auto">
              <a:lnSpc>
                <a:spcPct val="90000"/>
              </a:lnSpc>
              <a:spcBef>
                <a:spcPts val="0"/>
              </a:spcBef>
              <a:spcAft>
                <a:spcPts val="634"/>
              </a:spcAft>
              <a:defRPr/>
            </a:pPr>
            <a:r>
              <a:rPr lang="en-US" b="1" u="sng" dirty="0" smtClean="0"/>
              <a:t>Trainer Notes:</a:t>
            </a:r>
          </a:p>
          <a:p>
            <a:pPr indent="-241611" defTabSz="966440" fontAlgn="auto">
              <a:lnSpc>
                <a:spcPct val="90000"/>
              </a:lnSpc>
              <a:spcBef>
                <a:spcPts val="0"/>
              </a:spcBef>
              <a:spcAft>
                <a:spcPts val="634"/>
              </a:spcAft>
              <a:defRPr/>
            </a:pPr>
            <a:r>
              <a:rPr lang="en-US" dirty="0" smtClean="0"/>
              <a:t>The novelty of certain</a:t>
            </a:r>
            <a:r>
              <a:rPr lang="en-US" baseline="0" dirty="0" smtClean="0"/>
              <a:t> nanomaterials may be a double-edged sword. Society supports the development of novel nanoscale materials because of their different physical and chemical properties. But this novelty could result in unwanted impacts on humans or the natural environment. As we’re developing technologies to solve one problem we should ensure we are not contributing to another. </a:t>
            </a:r>
          </a:p>
          <a:p>
            <a:pPr indent="-241611" defTabSz="966440" fontAlgn="auto">
              <a:lnSpc>
                <a:spcPct val="90000"/>
              </a:lnSpc>
              <a:spcBef>
                <a:spcPts val="0"/>
              </a:spcBef>
              <a:spcAft>
                <a:spcPts val="634"/>
              </a:spcAft>
              <a:defRPr/>
            </a:pPr>
            <a:endParaRPr lang="en-US" dirty="0" smtClean="0"/>
          </a:p>
          <a:p>
            <a:pPr indent="-241611" defTabSz="966440" fontAlgn="auto">
              <a:lnSpc>
                <a:spcPct val="90000"/>
              </a:lnSpc>
              <a:spcBef>
                <a:spcPts val="0"/>
              </a:spcBef>
              <a:spcAft>
                <a:spcPts val="634"/>
              </a:spcAft>
              <a:defRPr/>
            </a:pPr>
            <a:r>
              <a:rPr lang="en-US" dirty="0" smtClean="0"/>
              <a:t>There is a growing body of information about</a:t>
            </a:r>
            <a:r>
              <a:rPr lang="en-US" baseline="0" dirty="0" smtClean="0"/>
              <a:t> nanomaterial toxicity that must be considered in designing and implementing a safe workplace. That’s where we’re going next.</a:t>
            </a:r>
          </a:p>
          <a:p>
            <a:pPr indent="-241611" defTabSz="966440" fontAlgn="auto">
              <a:lnSpc>
                <a:spcPct val="90000"/>
              </a:lnSpc>
              <a:spcBef>
                <a:spcPts val="0"/>
              </a:spcBef>
              <a:spcAft>
                <a:spcPts val="634"/>
              </a:spcAft>
              <a:defRPr/>
            </a:pPr>
            <a:endParaRPr lang="en-US" dirty="0" smtClean="0"/>
          </a:p>
          <a:p>
            <a:pPr marL="241611" indent="-241611" defTabSz="966440" fontAlgn="auto">
              <a:lnSpc>
                <a:spcPct val="90000"/>
              </a:lnSpc>
              <a:spcBef>
                <a:spcPts val="0"/>
              </a:spcBef>
              <a:spcAft>
                <a:spcPts val="634"/>
              </a:spcAft>
              <a:defRPr/>
            </a:pPr>
            <a:r>
              <a:rPr lang="en-US" dirty="0" smtClean="0"/>
              <a:t>Image Credit:</a:t>
            </a:r>
            <a:r>
              <a:rPr lang="en-US" baseline="0" dirty="0" smtClean="0"/>
              <a:t> Scale-Microsoft Clipart</a:t>
            </a:r>
            <a:endParaRPr lang="en-US" dirty="0" smtClean="0"/>
          </a:p>
        </p:txBody>
      </p:sp>
      <p:sp>
        <p:nvSpPr>
          <p:cNvPr id="6" name="Slide Image Placeholder 5"/>
          <p:cNvSpPr>
            <a:spLocks noGrp="1" noRot="1" noChangeAspect="1"/>
          </p:cNvSpPr>
          <p:nvPr>
            <p:ph type="sldImg"/>
          </p:nvPr>
        </p:nvSpPr>
        <p:spPr>
          <a:xfrm>
            <a:off x="593725" y="484188"/>
            <a:ext cx="3303588" cy="2476500"/>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The next module</a:t>
            </a:r>
            <a:r>
              <a:rPr lang="en-US" baseline="0" dirty="0" smtClean="0"/>
              <a:t> will review what we know about nanomaterial toxicology and environmental impacts. But before we move on, let’s review our learning objectives from this segment.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This</a:t>
            </a:r>
            <a:r>
              <a:rPr lang="en-US" baseline="0" dirty="0" smtClean="0"/>
              <a:t> slide is identical to the one posted at the beginning. Take this opportunity to probe the class for any topics that may be unclear. </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Explain that this is intended to be an introduction</a:t>
            </a:r>
            <a:r>
              <a:rPr lang="en-US" baseline="0" dirty="0" smtClean="0"/>
              <a:t> to a very broad and diverse area. This module can in no way cover all of nanotechnology and nanomaterials but will provide a basic understanding of what they are, some of the types of materials workers may encounter and some of the features that warrant focused health and safety training. Some of this material may be well understood by those who have a background in chemical safety. These students should be encouraged to share their knowledge with their peers and provide examples for discussion.</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defTabSz="966612" eaLnBrk="1" hangingPunct="1">
              <a:spcBef>
                <a:spcPct val="0"/>
              </a:spcBef>
              <a:defRPr/>
            </a:pPr>
            <a:r>
              <a:rPr lang="en-US" b="1" u="sng" dirty="0" smtClean="0"/>
              <a:t>Trainer Notes:</a:t>
            </a:r>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pPr defTabSz="966612">
              <a:defRPr/>
            </a:pPr>
            <a:r>
              <a:rPr lang="en-US" i="0" baseline="0" dirty="0" smtClean="0"/>
              <a:t>If desired, ask the class to point out the fallacy in the cartoon. (Or you could just let them laugh.) The size of any object worthy of the name “</a:t>
            </a:r>
            <a:r>
              <a:rPr lang="en-US" i="0" baseline="0" dirty="0" err="1" smtClean="0"/>
              <a:t>nanobug</a:t>
            </a:r>
            <a:r>
              <a:rPr lang="en-US" i="0" baseline="0" dirty="0" smtClean="0"/>
              <a:t>” cannot be estimated by squeezing together one’s fingers nor seen by squinting one’s eyes! The nanoscale is much too small for us to experience directly with our senses.</a:t>
            </a:r>
          </a:p>
          <a:p>
            <a:pPr defTabSz="966612">
              <a:defRPr/>
            </a:pPr>
            <a:endParaRPr lang="en-US" i="0" baseline="0" dirty="0" smtClean="0"/>
          </a:p>
          <a:p>
            <a:pPr defTabSz="966612">
              <a:defRPr/>
            </a:pPr>
            <a:r>
              <a:rPr lang="en-US" i="0" baseline="0" dirty="0" smtClean="0"/>
              <a:t>IMPLICATION FOR WORKERS: As with chemical substances, nanoscale objects may be present in the working environment with little to alert the worker of a possible exposure. Just because you can’t see it, feel it, smell it or taste it doesn’t mean it’s not there.</a:t>
            </a:r>
          </a:p>
          <a:p>
            <a:pPr defTabSz="966612">
              <a:defRPr/>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smtClean="0"/>
              <a:t>Trainer Notes:</a:t>
            </a:r>
          </a:p>
          <a:p>
            <a:r>
              <a:rPr lang="en-US" dirty="0" smtClean="0"/>
              <a:t>The nanometer is difficult to conceptualize because we cannot experience it directly with our senses</a:t>
            </a:r>
            <a:r>
              <a:rPr lang="en-US" baseline="0" dirty="0" smtClean="0"/>
              <a:t>. Be sure to emphasize that “nano” does not simply mean “very small” and that there are many forms of matter much smaller than a nanometer, including </a:t>
            </a:r>
            <a:r>
              <a:rPr lang="en-US" i="0" baseline="0" dirty="0" smtClean="0"/>
              <a:t>electrons</a:t>
            </a:r>
            <a:r>
              <a:rPr lang="en-US" baseline="0" dirty="0" smtClean="0"/>
              <a:t>, atoms and most molecules. Rather, the nanoscale is </a:t>
            </a:r>
            <a:r>
              <a:rPr lang="en-US" i="1" baseline="0" dirty="0" smtClean="0"/>
              <a:t>in between</a:t>
            </a:r>
            <a:r>
              <a:rPr lang="en-US" i="0" baseline="0" dirty="0" smtClean="0"/>
              <a:t> the very small atomic regime and the larger regime of </a:t>
            </a:r>
            <a:r>
              <a:rPr lang="en-US" i="0" baseline="0" dirty="0" err="1" smtClean="0"/>
              <a:t>microparticles</a:t>
            </a:r>
            <a:r>
              <a:rPr lang="en-US" i="0" baseline="0" dirty="0" smtClean="0"/>
              <a:t> and colloids.</a:t>
            </a:r>
          </a:p>
          <a:p>
            <a:endParaRPr lang="en-US" i="0" baseline="0" dirty="0" smtClean="0"/>
          </a:p>
          <a:p>
            <a:pPr defTabSz="966612">
              <a:defRPr/>
            </a:pPr>
            <a:r>
              <a:rPr lang="en-US" dirty="0" smtClean="0"/>
              <a:t>On</a:t>
            </a:r>
            <a:r>
              <a:rPr lang="en-US" baseline="0" dirty="0" smtClean="0"/>
              <a:t> the left of the diagram are naturally occurring objects of various sizes. On the right are human-designed objects of various sizes.</a:t>
            </a:r>
            <a:endParaRPr lang="en-US" dirty="0" smtClean="0"/>
          </a:p>
          <a:p>
            <a:r>
              <a:rPr lang="en-US" baseline="0" dirty="0" smtClean="0"/>
              <a:t>Note that there are plenty of natural objects that fall within the nanoscale, notably DNA and some larger proteins. Whether these can be called “nanotechnology” will be addressed in Topic 2.</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D729D226-D516-4A74-90CF-9D0013B2E7C0}" type="slidenum">
              <a:rPr lang="en-US"/>
              <a:pPr/>
              <a:t>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lIns="91432" tIns="45716" rIns="91432" bIns="45716"/>
          <a:lstStyle/>
          <a:p>
            <a:pPr defTabSz="966612">
              <a:defRPr/>
            </a:pPr>
            <a:r>
              <a:rPr lang="en-US" b="1" u="sng" dirty="0" smtClean="0"/>
              <a:t>Trainer Notes (OPTIONAL):</a:t>
            </a:r>
          </a:p>
          <a:p>
            <a:r>
              <a:rPr lang="en-US" baseline="0" dirty="0" smtClean="0"/>
              <a:t>Have the students place examples 1-7 on the ruler to within an “order of magnitude” or closest power of 10. </a:t>
            </a:r>
            <a:r>
              <a:rPr lang="en-US" dirty="0" smtClean="0"/>
              <a:t>Give the students a couple of minutes to test their understanding of the nanoscale</a:t>
            </a:r>
            <a:r>
              <a:rPr lang="en-US" baseline="0" dirty="0" smtClean="0"/>
              <a:t> then go over the answers with them. </a:t>
            </a:r>
            <a:endParaRPr lang="en-US" dirty="0" smtClean="0"/>
          </a:p>
          <a:p>
            <a:pPr marL="241653" indent="-241653">
              <a:buFont typeface="+mj-lt"/>
              <a:buAutoNum type="arabicPeriod"/>
            </a:pPr>
            <a:r>
              <a:rPr lang="en-US" dirty="0" smtClean="0"/>
              <a:t>Bacterium</a:t>
            </a:r>
            <a:r>
              <a:rPr lang="en-US" dirty="0"/>
              <a:t>: 10</a:t>
            </a:r>
            <a:r>
              <a:rPr lang="en-US" baseline="30000" dirty="0"/>
              <a:t>-6</a:t>
            </a:r>
          </a:p>
          <a:p>
            <a:pPr marL="241653" indent="-241653">
              <a:buFont typeface="+mj-lt"/>
              <a:buAutoNum type="arabicPeriod"/>
            </a:pPr>
            <a:r>
              <a:rPr lang="en-US" dirty="0"/>
              <a:t>Ant: 10</a:t>
            </a:r>
            <a:r>
              <a:rPr lang="en-US" baseline="30000" dirty="0"/>
              <a:t>-3</a:t>
            </a:r>
            <a:endParaRPr lang="en-US" dirty="0"/>
          </a:p>
          <a:p>
            <a:pPr marL="241653" indent="-241653">
              <a:buFont typeface="+mj-lt"/>
              <a:buAutoNum type="arabicPeriod"/>
            </a:pPr>
            <a:r>
              <a:rPr lang="en-US" dirty="0" smtClean="0"/>
              <a:t>Molecule</a:t>
            </a:r>
            <a:r>
              <a:rPr lang="en-US" dirty="0"/>
              <a:t>: 10</a:t>
            </a:r>
            <a:r>
              <a:rPr lang="en-US" baseline="30000" dirty="0"/>
              <a:t>-10</a:t>
            </a:r>
            <a:r>
              <a:rPr lang="en-US" dirty="0"/>
              <a:t>-10</a:t>
            </a:r>
            <a:r>
              <a:rPr lang="en-US" baseline="30000" dirty="0"/>
              <a:t>-8</a:t>
            </a:r>
            <a:endParaRPr lang="en-US" dirty="0"/>
          </a:p>
          <a:p>
            <a:pPr marL="241653" indent="-241653">
              <a:buFont typeface="+mj-lt"/>
              <a:buAutoNum type="arabicPeriod"/>
            </a:pPr>
            <a:r>
              <a:rPr lang="en-US" dirty="0" smtClean="0"/>
              <a:t>Buckyball: 10</a:t>
            </a:r>
            <a:r>
              <a:rPr lang="en-US" baseline="30000" dirty="0" smtClean="0"/>
              <a:t>-9</a:t>
            </a:r>
            <a:endParaRPr lang="en-US" dirty="0" smtClean="0"/>
          </a:p>
          <a:p>
            <a:pPr marL="241653" indent="-241653">
              <a:buFont typeface="+mj-lt"/>
              <a:buAutoNum type="arabicPeriod"/>
            </a:pPr>
            <a:r>
              <a:rPr lang="en-US" dirty="0" smtClean="0"/>
              <a:t>Virus</a:t>
            </a:r>
            <a:r>
              <a:rPr lang="en-US" dirty="0"/>
              <a:t>: 10-100 nm</a:t>
            </a:r>
          </a:p>
          <a:p>
            <a:pPr marL="241653" indent="-241653">
              <a:buFont typeface="+mj-lt"/>
              <a:buAutoNum type="arabicPeriod"/>
            </a:pPr>
            <a:r>
              <a:rPr lang="en-US" dirty="0"/>
              <a:t>Human Hair: 10</a:t>
            </a:r>
            <a:r>
              <a:rPr lang="en-US" baseline="30000" dirty="0"/>
              <a:t>-4</a:t>
            </a:r>
            <a:endParaRPr lang="en-US" dirty="0"/>
          </a:p>
          <a:p>
            <a:pPr marL="241653" indent="-241653">
              <a:buFont typeface="+mj-lt"/>
              <a:buAutoNum type="arabicPeriod"/>
            </a:pPr>
            <a:r>
              <a:rPr lang="en-US" dirty="0"/>
              <a:t>Atom: </a:t>
            </a:r>
            <a:r>
              <a:rPr lang="en-US" dirty="0" smtClean="0"/>
              <a:t>10</a:t>
            </a:r>
            <a:r>
              <a:rPr lang="en-US" baseline="30000" dirty="0" smtClean="0"/>
              <a:t>-10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defRPr/>
            </a:pPr>
            <a:r>
              <a:rPr lang="en-US" b="1" u="sng" dirty="0" smtClean="0"/>
              <a:t>Trainer Notes:</a:t>
            </a:r>
          </a:p>
          <a:p>
            <a:r>
              <a:rPr lang="en-US" dirty="0" smtClean="0"/>
              <a:t>Introduce the</a:t>
            </a:r>
            <a:r>
              <a:rPr lang="en-US" baseline="0" dirty="0" smtClean="0"/>
              <a:t> </a:t>
            </a:r>
            <a:r>
              <a:rPr lang="en-US" dirty="0" smtClean="0"/>
              <a:t>ASTM and</a:t>
            </a:r>
            <a:r>
              <a:rPr lang="en-US" baseline="0" dirty="0" smtClean="0"/>
              <a:t> BSI standards and OSHA definition on Handout 1. Explain that there are other standards produced by voluntary standard developing organizations, most notably ISO, but that no consensus has emerged yet about which set of definitions will prevail. OSHA’s definition of nanotechnology conforms more or less to that posted on the National Nanotechnology Initiative’s nano.gov website. </a:t>
            </a:r>
          </a:p>
          <a:p>
            <a:endParaRPr lang="en-US" baseline="0" dirty="0" smtClean="0"/>
          </a:p>
          <a:p>
            <a:r>
              <a:rPr lang="en-US" baseline="0" dirty="0" smtClean="0"/>
              <a:t>Ask Students to compare and contrast the definitions</a:t>
            </a:r>
          </a:p>
          <a:p>
            <a:pPr>
              <a:buFont typeface="Arial" pitchFamily="34" charset="0"/>
              <a:buChar char="•"/>
            </a:pPr>
            <a:r>
              <a:rPr lang="en-US" baseline="0" dirty="0" smtClean="0"/>
              <a:t>Nanotech: All three reference a scale range of between 1-100 nm; ASTM and OSHA emphasize novel features, BSI does not (but it does in the term nanomaterial)</a:t>
            </a:r>
          </a:p>
          <a:p>
            <a:pPr>
              <a:buFont typeface="Arial" pitchFamily="34" charset="0"/>
              <a:buChar char="•"/>
            </a:pPr>
            <a:r>
              <a:rPr lang="en-US" baseline="0" dirty="0" smtClean="0"/>
              <a:t>Nanoparticle: ASTM has 2-3 nanoscale dimensions; BSI has 1-3 nanoscale dimensions; OSHA does not define this term</a:t>
            </a:r>
          </a:p>
          <a:p>
            <a:pPr>
              <a:buFont typeface="Arial" pitchFamily="34" charset="0"/>
              <a:buChar char="•"/>
            </a:pPr>
            <a:r>
              <a:rPr lang="en-US" baseline="0" dirty="0" smtClean="0"/>
              <a:t>Nanomaterial: Like its definition for nanoparticle, BSI’s nanomaterial definition references one or more dimensions at the nanoscale. However, it distinguishes between </a:t>
            </a:r>
            <a:r>
              <a:rPr lang="en-US" i="1" baseline="0" dirty="0" smtClean="0"/>
              <a:t>external dimensions</a:t>
            </a:r>
            <a:r>
              <a:rPr lang="en-US" i="0" baseline="0" dirty="0" smtClean="0"/>
              <a:t> (meaning “of the whole object”) and </a:t>
            </a:r>
            <a:r>
              <a:rPr lang="en-US" i="1" baseline="0" dirty="0" smtClean="0"/>
              <a:t>internal structure</a:t>
            </a:r>
            <a:r>
              <a:rPr lang="en-US" i="0" baseline="0" dirty="0" smtClean="0"/>
              <a:t>. Therefore an object can be larger than 100 nm in all three dimensions yet still be considered a nanomaterial if it has structural features within the nanoscale range. OSHA simply refers to one or more dimensions between 1-100 nm. Both BSI and OSHA refer to special properties but the BSI definition is less restrictive about this requirement (“could exhibit” for BSI vs. “that exhibit” for OSHA). </a:t>
            </a:r>
            <a:r>
              <a:rPr lang="en-US" baseline="0" dirty="0" smtClean="0"/>
              <a:t> ASTM does not define this term.</a:t>
            </a:r>
          </a:p>
          <a:p>
            <a:pPr>
              <a:buFont typeface="Arial" pitchFamily="34" charset="0"/>
              <a:buNone/>
            </a:pPr>
            <a:endParaRPr lang="en-US" baseline="0" dirty="0" smtClean="0"/>
          </a:p>
          <a:p>
            <a:pPr>
              <a:buFont typeface="Arial" pitchFamily="34" charset="0"/>
              <a:buNone/>
            </a:pPr>
            <a:r>
              <a:rPr lang="en-US" baseline="0" dirty="0" smtClean="0"/>
              <a:t>Yes this is all a bit confusing and reflects the lack of consensus about these terms. For the purposes of this course, we will use the OSHA definition of nanomaterial and the ASTM definition of nanoparticle.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2.png"/><Relationship Id="rId3" Type="http://schemas.openxmlformats.org/officeDocument/2006/relationships/notesSlide" Target="../notesSlides/notesSlide17.xml"/><Relationship Id="rId7" Type="http://schemas.openxmlformats.org/officeDocument/2006/relationships/image" Target="../media/image19.png"/><Relationship Id="rId12"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35289" y="1838324"/>
            <a:ext cx="7443903" cy="4657726"/>
          </a:xfrm>
          <a:solidFill>
            <a:schemeClr val="bg2">
              <a:alpha val="80000"/>
            </a:schemeClr>
          </a:solidFill>
        </p:spPr>
        <p:txBody>
          <a:bodyPr>
            <a:normAutofit/>
          </a:bodyPr>
          <a:lstStyle/>
          <a:p>
            <a:pPr>
              <a:lnSpc>
                <a:spcPct val="100000"/>
              </a:lnSpc>
            </a:pPr>
            <a:r>
              <a:rPr lang="en-US" dirty="0"/>
              <a:t>Introduction to Nanomaterials and Occupational </a:t>
            </a:r>
            <a:r>
              <a:rPr lang="en-US" dirty="0" smtClean="0"/>
              <a:t>Health</a:t>
            </a:r>
            <a:r>
              <a:rPr lang="en-US" cap="small" dirty="0" smtClean="0"/>
              <a:t> </a:t>
            </a:r>
            <a:r>
              <a:rPr lang="en-US" dirty="0" smtClean="0"/>
              <a:t/>
            </a:r>
            <a:br>
              <a:rPr lang="en-US" dirty="0" smtClean="0"/>
            </a:br>
            <a:r>
              <a:rPr lang="en-US" sz="2200" dirty="0" smtClean="0"/>
              <a:t/>
            </a:r>
            <a:br>
              <a:rPr lang="en-US" sz="2200" dirty="0" smtClean="0"/>
            </a:br>
            <a:r>
              <a:rPr lang="en-US" sz="2200" dirty="0" smtClean="0"/>
              <a:t> </a:t>
            </a:r>
            <a:br>
              <a:rPr lang="en-US" sz="2200" dirty="0" smtClean="0"/>
            </a:br>
            <a:r>
              <a:rPr lang="en-US" sz="2200" dirty="0" smtClean="0"/>
              <a:t/>
            </a:r>
            <a:br>
              <a:rPr lang="en-US" sz="2200" dirty="0" smtClean="0"/>
            </a:br>
            <a:r>
              <a:rPr lang="en-US" sz="2200" dirty="0" smtClean="0"/>
              <a:t>Kristen M. Kulinowski, Ph.D. </a:t>
            </a:r>
            <a:r>
              <a:rPr lang="en-US" sz="2200" dirty="0"/>
              <a:t/>
            </a:r>
            <a:br>
              <a:rPr lang="en-US" sz="2200" dirty="0"/>
            </a:br>
            <a:endParaRPr lang="en-US" sz="2700" cap="none" dirty="0">
              <a:solidFill>
                <a:schemeClr val="accent1"/>
              </a:solidFill>
            </a:endParaRPr>
          </a:p>
        </p:txBody>
      </p:sp>
      <p:sp>
        <p:nvSpPr>
          <p:cNvPr id="3" name="Rectangle 2"/>
          <p:cNvSpPr>
            <a:spLocks noGrp="1"/>
          </p:cNvSpPr>
          <p:nvPr>
            <p:ph type="body" idx="1"/>
          </p:nvPr>
        </p:nvSpPr>
        <p:spPr>
          <a:xfrm>
            <a:off x="1535289" y="304800"/>
            <a:ext cx="7443903" cy="1509712"/>
          </a:xfrm>
          <a:solidFill>
            <a:schemeClr val="bg2">
              <a:alpha val="80000"/>
            </a:schemeClr>
          </a:solidFill>
        </p:spPr>
        <p:txBody>
          <a:bodyPr/>
          <a:lstStyle/>
          <a:p>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smtClean="0"/>
              <a:t>Definitions and commonly used terms</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Topic 2: Definitions and Commonly Used Terms</a:t>
            </a:r>
            <a:endParaRPr lang="en-US" dirty="0"/>
          </a:p>
        </p:txBody>
      </p:sp>
      <p:sp>
        <p:nvSpPr>
          <p:cNvPr id="5" name="Content Placeholder 4"/>
          <p:cNvSpPr>
            <a:spLocks noGrp="1"/>
          </p:cNvSpPr>
          <p:nvPr>
            <p:ph idx="1"/>
          </p:nvPr>
        </p:nvSpPr>
        <p:spPr>
          <a:xfrm>
            <a:off x="658906" y="1741713"/>
            <a:ext cx="8275544" cy="4680857"/>
          </a:xfrm>
        </p:spPr>
        <p:txBody>
          <a:bodyPr/>
          <a:lstStyle/>
          <a:p>
            <a:r>
              <a:rPr lang="en-US" dirty="0" smtClean="0"/>
              <a:t>Key terms:  nanotechnology, nanoscale, nanomaterial, nanoparticle, nanofiber</a:t>
            </a:r>
          </a:p>
          <a:p>
            <a:r>
              <a:rPr lang="en-US" dirty="0" smtClean="0"/>
              <a:t>There are several standard definitions for each of these</a:t>
            </a:r>
          </a:p>
        </p:txBody>
      </p:sp>
      <p:sp>
        <p:nvSpPr>
          <p:cNvPr id="6" name="Content Placeholder 4"/>
          <p:cNvSpPr txBox="1">
            <a:spLocks/>
          </p:cNvSpPr>
          <p:nvPr/>
        </p:nvSpPr>
        <p:spPr bwMode="auto">
          <a:xfrm>
            <a:off x="885371" y="3848100"/>
            <a:ext cx="8049079"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600"/>
              </a:spcBef>
              <a:buClr>
                <a:schemeClr val="accent1"/>
              </a:buClr>
              <a:buSzPct val="80000"/>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GROUP</a:t>
            </a:r>
            <a:r>
              <a:rPr kumimoji="0" lang="en-US" sz="3200" b="0" i="0" u="sng" strike="noStrike" kern="1200" cap="none" spc="0" normalizeH="0" noProof="0" dirty="0" smtClean="0">
                <a:ln>
                  <a:noFill/>
                </a:ln>
                <a:solidFill>
                  <a:schemeClr val="tx1"/>
                </a:solidFill>
                <a:effectLst/>
                <a:uLnTx/>
                <a:uFillTx/>
                <a:latin typeface="+mn-lt"/>
                <a:ea typeface="+mn-ea"/>
                <a:cs typeface="+mn-cs"/>
              </a:rPr>
              <a:t> ACTIVITY </a:t>
            </a:r>
            <a:r>
              <a:rPr lang="en-US" sz="3200" u="sng" dirty="0" smtClean="0">
                <a:latin typeface="+mn-lt"/>
              </a:rPr>
              <a:t>(See Handout 2)</a:t>
            </a:r>
            <a:endParaRPr kumimoji="0" lang="en-US" sz="3200" b="0" i="0" u="sng" strike="noStrike" kern="1200" cap="none" spc="0" normalizeH="0" noProof="0" dirty="0" smtClean="0">
              <a:ln>
                <a:noFill/>
              </a:ln>
              <a:solidFill>
                <a:schemeClr val="tx1"/>
              </a:solidFill>
              <a:effectLst/>
              <a:uLnTx/>
              <a:uFillTx/>
              <a:latin typeface="+mn-lt"/>
              <a:ea typeface="+mn-ea"/>
              <a:cs typeface="+mn-cs"/>
            </a:endParaRPr>
          </a:p>
          <a:p>
            <a:pPr lvl="0">
              <a:spcBef>
                <a:spcPts val="600"/>
              </a:spcBef>
              <a:buClr>
                <a:schemeClr val="accent1"/>
              </a:buClr>
              <a:buSzPct val="80000"/>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groups of 3-5,</a:t>
            </a:r>
            <a:r>
              <a:rPr kumimoji="0" lang="en-US" sz="3200" b="0" i="0" u="none" strike="noStrike" kern="1200" cap="none" spc="0" normalizeH="0" noProof="0" dirty="0" smtClean="0">
                <a:ln>
                  <a:noFill/>
                </a:ln>
                <a:solidFill>
                  <a:schemeClr val="tx1"/>
                </a:solidFill>
                <a:effectLst/>
                <a:uLnTx/>
                <a:uFillTx/>
                <a:latin typeface="+mn-lt"/>
                <a:ea typeface="+mn-ea"/>
                <a:cs typeface="+mn-cs"/>
              </a:rPr>
              <a:t> find similarities and differences among the </a:t>
            </a:r>
            <a:r>
              <a:rPr lang="en-US" sz="3200" dirty="0" smtClean="0">
                <a:latin typeface="+mn-lt"/>
              </a:rPr>
              <a:t>definitions of nanotechnology, nanoparticle and nanomaterial published by ASTM, BSI and OSHA.</a:t>
            </a: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143" y="274638"/>
            <a:ext cx="8281307" cy="944562"/>
          </a:xfrm>
        </p:spPr>
        <p:txBody>
          <a:bodyPr>
            <a:normAutofit/>
          </a:bodyPr>
          <a:lstStyle/>
          <a:p>
            <a:r>
              <a:rPr lang="en-US" dirty="0" smtClean="0"/>
              <a:t>What is it?</a:t>
            </a:r>
            <a:endParaRPr lang="en-US" dirty="0"/>
          </a:p>
        </p:txBody>
      </p:sp>
      <p:pic>
        <p:nvPicPr>
          <p:cNvPr id="10" name="Picture 9" descr="nanotube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2604414" y="1095049"/>
            <a:ext cx="837356" cy="1890030"/>
          </a:xfrm>
          <a:prstGeom prst="rect">
            <a:avLst/>
          </a:prstGeom>
        </p:spPr>
      </p:pic>
      <p:pic>
        <p:nvPicPr>
          <p:cNvPr id="12" name="Picture 11" descr="NanoSpectraBiosciences.gif"/>
          <p:cNvPicPr>
            <a:picLocks noChangeAspect="1"/>
          </p:cNvPicPr>
          <p:nvPr/>
        </p:nvPicPr>
        <p:blipFill>
          <a:blip r:embed="rId4" cstate="print"/>
          <a:stretch>
            <a:fillRect/>
          </a:stretch>
        </p:blipFill>
        <p:spPr>
          <a:xfrm>
            <a:off x="2402279" y="3060596"/>
            <a:ext cx="1241626" cy="1102476"/>
          </a:xfrm>
          <a:prstGeom prst="rect">
            <a:avLst/>
          </a:prstGeom>
        </p:spPr>
      </p:pic>
      <p:pic>
        <p:nvPicPr>
          <p:cNvPr id="1026" name="Picture 2" descr="U:\kk\My Pictures\KK Papers\2000-Porous Metals from Colloidal Templates_Page_4_Image_0002.jpg"/>
          <p:cNvPicPr>
            <a:picLocks noChangeAspect="1" noChangeArrowheads="1"/>
          </p:cNvPicPr>
          <p:nvPr/>
        </p:nvPicPr>
        <p:blipFill>
          <a:blip r:embed="rId5" cstate="screen">
            <a:extLst>
              <a:ext uri="{28A0092B-C50C-407E-A947-70E740481C1C}">
                <a14:useLocalDpi xmlns:a14="http://schemas.microsoft.com/office/drawing/2010/main"/>
              </a:ext>
            </a:extLst>
          </a:blip>
          <a:srcRect l="434" t="56047" r="50217" b="949"/>
          <a:stretch>
            <a:fillRect/>
          </a:stretch>
        </p:blipFill>
        <p:spPr bwMode="auto">
          <a:xfrm>
            <a:off x="2423715" y="4937936"/>
            <a:ext cx="1198754" cy="716618"/>
          </a:xfrm>
          <a:prstGeom prst="rect">
            <a:avLst/>
          </a:prstGeom>
          <a:noFill/>
        </p:spPr>
      </p:pic>
      <p:sp>
        <p:nvSpPr>
          <p:cNvPr id="18" name="TextBox 17"/>
          <p:cNvSpPr txBox="1"/>
          <p:nvPr/>
        </p:nvSpPr>
        <p:spPr>
          <a:xfrm>
            <a:off x="1919264" y="2395805"/>
            <a:ext cx="2207656" cy="307777"/>
          </a:xfrm>
          <a:prstGeom prst="rect">
            <a:avLst/>
          </a:prstGeom>
          <a:noFill/>
        </p:spPr>
        <p:txBody>
          <a:bodyPr wrap="none" rtlCol="0">
            <a:spAutoFit/>
          </a:bodyPr>
          <a:lstStyle/>
          <a:p>
            <a:r>
              <a:rPr lang="en-US" sz="1400" dirty="0" smtClean="0"/>
              <a:t>1.5 nm x 1.5 nm x 10 </a:t>
            </a:r>
            <a:r>
              <a:rPr lang="en-US" sz="1400" dirty="0" smtClean="0">
                <a:sym typeface="Symbol"/>
              </a:rPr>
              <a:t></a:t>
            </a:r>
            <a:r>
              <a:rPr lang="en-US" sz="1400" dirty="0" smtClean="0"/>
              <a:t>m</a:t>
            </a:r>
            <a:endParaRPr lang="en-US" sz="1400" dirty="0"/>
          </a:p>
        </p:txBody>
      </p:sp>
      <p:sp>
        <p:nvSpPr>
          <p:cNvPr id="19" name="TextBox 18"/>
          <p:cNvSpPr txBox="1"/>
          <p:nvPr/>
        </p:nvSpPr>
        <p:spPr>
          <a:xfrm>
            <a:off x="1966553" y="4060214"/>
            <a:ext cx="2113079" cy="523220"/>
          </a:xfrm>
          <a:prstGeom prst="rect">
            <a:avLst/>
          </a:prstGeom>
          <a:noFill/>
        </p:spPr>
        <p:txBody>
          <a:bodyPr wrap="none" rtlCol="0">
            <a:spAutoFit/>
          </a:bodyPr>
          <a:lstStyle/>
          <a:p>
            <a:pPr algn="ctr"/>
            <a:r>
              <a:rPr lang="en-US" sz="1400" dirty="0" smtClean="0"/>
              <a:t>60 nm diameter</a:t>
            </a:r>
            <a:br>
              <a:rPr lang="en-US" sz="1400" dirty="0" smtClean="0"/>
            </a:br>
            <a:r>
              <a:rPr lang="en-US" sz="1400" dirty="0" smtClean="0"/>
              <a:t>(57 nm core: 3 nm shell)</a:t>
            </a:r>
            <a:endParaRPr lang="en-US" sz="1400" dirty="0"/>
          </a:p>
        </p:txBody>
      </p:sp>
      <p:sp>
        <p:nvSpPr>
          <p:cNvPr id="20" name="TextBox 19"/>
          <p:cNvSpPr txBox="1"/>
          <p:nvPr/>
        </p:nvSpPr>
        <p:spPr>
          <a:xfrm>
            <a:off x="1695645" y="5730748"/>
            <a:ext cx="2654894" cy="307777"/>
          </a:xfrm>
          <a:prstGeom prst="rect">
            <a:avLst/>
          </a:prstGeom>
          <a:noFill/>
        </p:spPr>
        <p:txBody>
          <a:bodyPr wrap="none" rtlCol="0">
            <a:spAutoFit/>
          </a:bodyPr>
          <a:lstStyle/>
          <a:p>
            <a:pPr algn="ctr"/>
            <a:r>
              <a:rPr lang="en-US" sz="1400" dirty="0" smtClean="0"/>
              <a:t>Large voids: &gt;200 nm diameter</a:t>
            </a:r>
            <a:endParaRPr lang="en-US" sz="1400" dirty="0"/>
          </a:p>
        </p:txBody>
      </p:sp>
      <p:sp>
        <p:nvSpPr>
          <p:cNvPr id="21" name="Left Bracket 20"/>
          <p:cNvSpPr/>
          <p:nvPr/>
        </p:nvSpPr>
        <p:spPr>
          <a:xfrm>
            <a:off x="2682335" y="5036535"/>
            <a:ext cx="48100" cy="292894"/>
          </a:xfrm>
          <a:prstGeom prst="leftBracket">
            <a:avLst/>
          </a:prstGeom>
          <a:ln w="38100">
            <a:solidFill>
              <a:srgbClr val="0070C0">
                <a:alpha val="9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p:cNvSpPr/>
          <p:nvPr/>
        </p:nvSpPr>
        <p:spPr>
          <a:xfrm>
            <a:off x="2674001" y="5457222"/>
            <a:ext cx="45719" cy="76199"/>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511300" y="5930158"/>
            <a:ext cx="3023584" cy="307777"/>
          </a:xfrm>
          <a:prstGeom prst="rect">
            <a:avLst/>
          </a:prstGeom>
          <a:noFill/>
        </p:spPr>
        <p:txBody>
          <a:bodyPr wrap="none" rtlCol="0">
            <a:spAutoFit/>
          </a:bodyPr>
          <a:lstStyle/>
          <a:p>
            <a:pPr algn="ctr"/>
            <a:r>
              <a:rPr lang="en-US" sz="1400" dirty="0" smtClean="0"/>
              <a:t>Small inner pores: ~60 nm diameter</a:t>
            </a:r>
            <a:endParaRPr lang="en-US" sz="1400" dirty="0"/>
          </a:p>
        </p:txBody>
      </p:sp>
      <p:cxnSp>
        <p:nvCxnSpPr>
          <p:cNvPr id="25" name="Elbow Connector 24"/>
          <p:cNvCxnSpPr>
            <a:stCxn id="20" idx="1"/>
            <a:endCxn id="21" idx="1"/>
          </p:cNvCxnSpPr>
          <p:nvPr/>
        </p:nvCxnSpPr>
        <p:spPr>
          <a:xfrm rot="10800000" flipH="1">
            <a:off x="1695645" y="5182983"/>
            <a:ext cx="986690" cy="701655"/>
          </a:xfrm>
          <a:prstGeom prst="bentConnector3">
            <a:avLst>
              <a:gd name="adj1" fmla="val -23168"/>
            </a:avLst>
          </a:prstGeom>
          <a:ln w="38100">
            <a:solidFill>
              <a:srgbClr val="0070C0">
                <a:alpha val="9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3" idx="1"/>
            <a:endCxn id="22" idx="1"/>
          </p:cNvCxnSpPr>
          <p:nvPr/>
        </p:nvCxnSpPr>
        <p:spPr>
          <a:xfrm rot="10800000" flipH="1">
            <a:off x="1511299" y="5495323"/>
            <a:ext cx="1162701" cy="588725"/>
          </a:xfrm>
          <a:prstGeom prst="bentConnector3">
            <a:avLst>
              <a:gd name="adj1" fmla="val -1966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12</a:t>
            </a:fld>
            <a:endParaRPr lang="en-US" dirty="0"/>
          </a:p>
        </p:txBody>
      </p:sp>
      <p:sp>
        <p:nvSpPr>
          <p:cNvPr id="2" name="TextBox 1"/>
          <p:cNvSpPr txBox="1"/>
          <p:nvPr/>
        </p:nvSpPr>
        <p:spPr>
          <a:xfrm>
            <a:off x="4814371" y="1855398"/>
            <a:ext cx="3305060" cy="369332"/>
          </a:xfrm>
          <a:prstGeom prst="rect">
            <a:avLst/>
          </a:prstGeom>
          <a:noFill/>
        </p:spPr>
        <p:txBody>
          <a:bodyPr wrap="square" rtlCol="0">
            <a:spAutoFit/>
          </a:bodyPr>
          <a:lstStyle/>
          <a:p>
            <a:r>
              <a:rPr lang="en-US" dirty="0" err="1" smtClean="0"/>
              <a:t>Nanofiber</a:t>
            </a:r>
            <a:r>
              <a:rPr lang="en-US" dirty="0" smtClean="0"/>
              <a:t> OR Nanomaterial</a:t>
            </a:r>
            <a:endParaRPr lang="en-US" dirty="0"/>
          </a:p>
        </p:txBody>
      </p:sp>
      <p:sp>
        <p:nvSpPr>
          <p:cNvPr id="17" name="TextBox 16"/>
          <p:cNvSpPr txBox="1"/>
          <p:nvPr/>
        </p:nvSpPr>
        <p:spPr>
          <a:xfrm>
            <a:off x="4814371" y="3427168"/>
            <a:ext cx="3305060" cy="369332"/>
          </a:xfrm>
          <a:prstGeom prst="rect">
            <a:avLst/>
          </a:prstGeom>
          <a:noFill/>
        </p:spPr>
        <p:txBody>
          <a:bodyPr wrap="square" rtlCol="0">
            <a:spAutoFit/>
          </a:bodyPr>
          <a:lstStyle/>
          <a:p>
            <a:r>
              <a:rPr lang="en-US" dirty="0" smtClean="0"/>
              <a:t>Nanoparticle OR Nanomaterial</a:t>
            </a:r>
            <a:endParaRPr lang="en-US" dirty="0"/>
          </a:p>
        </p:txBody>
      </p:sp>
      <p:sp>
        <p:nvSpPr>
          <p:cNvPr id="24" name="TextBox 23"/>
          <p:cNvSpPr txBox="1"/>
          <p:nvPr/>
        </p:nvSpPr>
        <p:spPr>
          <a:xfrm>
            <a:off x="4814371" y="4998316"/>
            <a:ext cx="3305060" cy="369332"/>
          </a:xfrm>
          <a:prstGeom prst="rect">
            <a:avLst/>
          </a:prstGeom>
          <a:noFill/>
        </p:spPr>
        <p:txBody>
          <a:bodyPr wrap="square" rtlCol="0">
            <a:spAutoFit/>
          </a:bodyPr>
          <a:lstStyle/>
          <a:p>
            <a:r>
              <a:rPr lang="en-US" dirty="0" smtClean="0"/>
              <a:t>Nanostructured material</a:t>
            </a:r>
            <a:endParaRPr lang="en-US" dirty="0"/>
          </a:p>
        </p:txBody>
      </p:sp>
    </p:spTree>
    <p:extLst>
      <p:ext uri="{BB962C8B-B14F-4D97-AF65-F5344CB8AC3E}">
        <p14:creationId xmlns:p14="http://schemas.microsoft.com/office/powerpoint/2010/main" val="1170622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Different Types of Nanomaterials</a:t>
            </a:r>
          </a:p>
        </p:txBody>
      </p:sp>
      <p:graphicFrame>
        <p:nvGraphicFramePr>
          <p:cNvPr id="307203" name="Group 3"/>
          <p:cNvGraphicFramePr>
            <a:graphicFrameLocks noGrp="1"/>
          </p:cNvGraphicFramePr>
          <p:nvPr>
            <p:ph idx="1"/>
          </p:nvPr>
        </p:nvGraphicFramePr>
        <p:xfrm>
          <a:off x="623450" y="2022988"/>
          <a:ext cx="8229600" cy="3258186"/>
        </p:xfrm>
        <a:graphic>
          <a:graphicData uri="http://schemas.openxmlformats.org/drawingml/2006/table">
            <a:tbl>
              <a:tblPr firstRow="1">
                <a:tableStyleId>{912C8C85-51F0-491E-9774-3900AFEF0FD7}</a:tableStyleId>
              </a:tblPr>
              <a:tblGrid>
                <a:gridCol w="2743200"/>
                <a:gridCol w="2743200"/>
                <a:gridCol w="27432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Naturally Occurring</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(Incidental)</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Human Origin (Engineered)</a:t>
                      </a:r>
                      <a:endParaRPr kumimoji="0" lang="en-US" sz="2400" b="0" i="0" u="none" strike="noStrike" cap="none" normalizeH="0" baseline="0" dirty="0" smtClean="0">
                        <a:ln>
                          <a:noFill/>
                        </a:ln>
                        <a:solidFill>
                          <a:srgbClr val="000066"/>
                        </a:solidFill>
                        <a:effectLst/>
                        <a:latin typeface="Calibri" pitchFamily="34" charset="0"/>
                      </a:endParaRPr>
                    </a:p>
                  </a:txBody>
                  <a:tcP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Forest fires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Cooking smoke</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Metals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Sea spray</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Diesel exhaust</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Quantum dots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Mineral composites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Welding fumes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Buckyballs</a:t>
                      </a:r>
                      <a:r>
                        <a:rPr kumimoji="0" lang="en-US" sz="2000" u="none" strike="noStrike" cap="none" normalizeH="0" baseline="0" dirty="0" smtClean="0">
                          <a:ln>
                            <a:noFill/>
                          </a:ln>
                          <a:effectLst/>
                        </a:rPr>
                        <a:t>/</a:t>
                      </a:r>
                      <a:r>
                        <a:rPr kumimoji="0" lang="en-US" sz="2000" u="none" strike="noStrike" cap="none" normalizeH="0" baseline="0" dirty="0" err="1" smtClean="0">
                          <a:ln>
                            <a:noFill/>
                          </a:ln>
                          <a:effectLst/>
                        </a:rPr>
                        <a:t>Nanotubes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Volcanic ash</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Industrial effluents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u="none" strike="noStrike" cap="none" normalizeH="0" baseline="0" dirty="0" smtClean="0">
                          <a:ln>
                            <a:noFill/>
                          </a:ln>
                          <a:effectLst/>
                        </a:rPr>
                        <a:t>Sunscreen pigments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Viruses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Sandblasting</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Nanocapsules</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grpSp>
        <p:nvGrpSpPr>
          <p:cNvPr id="2" name="Group 28"/>
          <p:cNvGrpSpPr>
            <a:grpSpLocks/>
          </p:cNvGrpSpPr>
          <p:nvPr/>
        </p:nvGrpSpPr>
        <p:grpSpPr bwMode="auto">
          <a:xfrm>
            <a:off x="2682438" y="1759463"/>
            <a:ext cx="6210300" cy="4441826"/>
            <a:chOff x="1585" y="951"/>
            <a:chExt cx="3912" cy="2798"/>
          </a:xfrm>
        </p:grpSpPr>
        <p:sp>
          <p:nvSpPr>
            <p:cNvPr id="307229" name="Rectangle 29"/>
            <p:cNvSpPr>
              <a:spLocks noChangeArrowheads="1"/>
            </p:cNvSpPr>
            <p:nvPr/>
          </p:nvSpPr>
          <p:spPr bwMode="auto">
            <a:xfrm>
              <a:off x="3637" y="951"/>
              <a:ext cx="1860" cy="2368"/>
            </a:xfrm>
            <a:prstGeom prst="rect">
              <a:avLst/>
            </a:prstGeom>
            <a:noFill/>
            <a:ln w="38100" algn="ctr">
              <a:solidFill>
                <a:schemeClr val="accent2"/>
              </a:solidFill>
              <a:miter lim="800000"/>
              <a:headEnd/>
              <a:tailEnd/>
            </a:ln>
            <a:effectLst/>
          </p:spPr>
          <p:txBody>
            <a:bodyPr wrap="none" anchor="ctr"/>
            <a:lstStyle/>
            <a:p>
              <a:pPr algn="l" rtl="0" fontAlgn="base">
                <a:lnSpc>
                  <a:spcPct val="80000"/>
                </a:lnSpc>
                <a:spcBef>
                  <a:spcPct val="20000"/>
                </a:spcBef>
                <a:spcAft>
                  <a:spcPct val="0"/>
                </a:spcAft>
              </a:pPr>
              <a:endParaRPr lang="en-US" sz="2400" b="1" kern="1200" dirty="0">
                <a:latin typeface="Calibri" pitchFamily="34" charset="0"/>
                <a:ea typeface="+mn-ea"/>
                <a:cs typeface="+mn-cs"/>
              </a:endParaRPr>
            </a:p>
          </p:txBody>
        </p:sp>
        <p:grpSp>
          <p:nvGrpSpPr>
            <p:cNvPr id="3" name="Group 30"/>
            <p:cNvGrpSpPr>
              <a:grpSpLocks/>
            </p:cNvGrpSpPr>
            <p:nvPr/>
          </p:nvGrpSpPr>
          <p:grpSpPr bwMode="auto">
            <a:xfrm>
              <a:off x="1585" y="3319"/>
              <a:ext cx="2982" cy="430"/>
              <a:chOff x="1585" y="3319"/>
              <a:chExt cx="2982" cy="430"/>
            </a:xfrm>
          </p:grpSpPr>
          <p:sp>
            <p:nvSpPr>
              <p:cNvPr id="307231" name="Text Box 31"/>
              <p:cNvSpPr txBox="1">
                <a:spLocks noChangeArrowheads="1"/>
              </p:cNvSpPr>
              <p:nvPr/>
            </p:nvSpPr>
            <p:spPr bwMode="auto">
              <a:xfrm>
                <a:off x="1585" y="3497"/>
                <a:ext cx="1512" cy="252"/>
              </a:xfrm>
              <a:prstGeom prst="rect">
                <a:avLst/>
              </a:prstGeom>
              <a:noFill/>
              <a:ln w="9525" algn="ctr">
                <a:solidFill>
                  <a:schemeClr val="accent2"/>
                </a:solidFill>
                <a:miter lim="800000"/>
                <a:headEnd/>
                <a:tailEnd/>
              </a:ln>
              <a:effectLst/>
            </p:spPr>
            <p:txBody>
              <a:bodyPr>
                <a:spAutoFit/>
              </a:bodyPr>
              <a:lstStyle/>
              <a:p>
                <a:pPr algn="ctr" rtl="0" fontAlgn="base">
                  <a:spcBef>
                    <a:spcPct val="20000"/>
                  </a:spcBef>
                  <a:spcAft>
                    <a:spcPct val="20000"/>
                  </a:spcAft>
                </a:pPr>
                <a:r>
                  <a:rPr lang="en-US" sz="2000" b="1" kern="1200" dirty="0">
                    <a:latin typeface="Calibri" pitchFamily="34" charset="0"/>
                    <a:ea typeface="+mn-ea"/>
                    <a:cs typeface="+mn-cs"/>
                  </a:rPr>
                  <a:t>Nanotechnology</a:t>
                </a:r>
              </a:p>
            </p:txBody>
          </p:sp>
          <p:cxnSp>
            <p:nvCxnSpPr>
              <p:cNvPr id="307232" name="AutoShape 32"/>
              <p:cNvCxnSpPr>
                <a:cxnSpLocks noChangeShapeType="1"/>
                <a:stCxn id="307231" idx="3"/>
                <a:endCxn id="307229" idx="2"/>
              </p:cNvCxnSpPr>
              <p:nvPr/>
            </p:nvCxnSpPr>
            <p:spPr bwMode="auto">
              <a:xfrm flipV="1">
                <a:off x="3097" y="3319"/>
                <a:ext cx="1470" cy="304"/>
              </a:xfrm>
              <a:prstGeom prst="bentConnector2">
                <a:avLst/>
              </a:prstGeom>
              <a:noFill/>
              <a:ln w="9525">
                <a:solidFill>
                  <a:schemeClr val="accent2"/>
                </a:solidFill>
                <a:miter lim="800000"/>
                <a:headEnd/>
                <a:tailEnd type="triangle" w="med" len="med"/>
              </a:ln>
              <a:effectLst/>
            </p:spPr>
          </p:cxnSp>
        </p:grpSp>
      </p:grpSp>
      <p:sp>
        <p:nvSpPr>
          <p:cNvPr id="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fontScale="90000"/>
          </a:bodyPr>
          <a:lstStyle/>
          <a:p>
            <a:r>
              <a:rPr lang="en-US" cap="small" dirty="0" smtClean="0"/>
              <a:t>How is the nanoscale different from the macroscale or the atomic scale?</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2012" y="274319"/>
            <a:ext cx="8301676" cy="1699623"/>
          </a:xfrm>
        </p:spPr>
        <p:txBody>
          <a:bodyPr>
            <a:normAutofit fontScale="90000"/>
          </a:bodyPr>
          <a:lstStyle/>
          <a:p>
            <a:r>
              <a:rPr lang="en-US" dirty="0" smtClean="0"/>
              <a:t>Topic 3: How is the nanoscale different from the </a:t>
            </a:r>
            <a:r>
              <a:rPr lang="en-US" dirty="0" err="1" smtClean="0"/>
              <a:t>macroscale</a:t>
            </a:r>
            <a:r>
              <a:rPr lang="en-US" dirty="0" smtClean="0"/>
              <a:t> or the atomic scale?</a:t>
            </a:r>
            <a:endParaRPr lang="en-US" dirty="0"/>
          </a:p>
        </p:txBody>
      </p:sp>
      <p:pic>
        <p:nvPicPr>
          <p:cNvPr id="7" name="Content Placeholder 5" descr="softball-wikipedia.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7720" y="2204147"/>
            <a:ext cx="3474720" cy="3433712"/>
          </a:xfrm>
          <a:prstGeom prst="rect">
            <a:avLst/>
          </a:prstGeom>
          <a:noFill/>
          <a:ln w="9525">
            <a:noFill/>
            <a:miter lim="800000"/>
            <a:headEnd/>
            <a:tailEnd/>
          </a:ln>
        </p:spPr>
      </p:pic>
      <p:pic>
        <p:nvPicPr>
          <p:cNvPr id="8" name="Picture 2" descr="C:\Documents and Settings\Kristen Kulinowski\Local Settings\Temporary Internet Files\Content.IE5\LVTLYU3B\MP910221028[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393" y="2641599"/>
            <a:ext cx="2560320" cy="2573250"/>
          </a:xfrm>
          <a:prstGeom prst="rect">
            <a:avLst/>
          </a:prstGeom>
          <a:noFill/>
        </p:spPr>
      </p:pic>
      <p:sp>
        <p:nvSpPr>
          <p:cNvPr id="9" name="TextBox 8"/>
          <p:cNvSpPr txBox="1"/>
          <p:nvPr/>
        </p:nvSpPr>
        <p:spPr>
          <a:xfrm>
            <a:off x="972457" y="5704113"/>
            <a:ext cx="3589444" cy="369332"/>
          </a:xfrm>
          <a:prstGeom prst="rect">
            <a:avLst/>
          </a:prstGeom>
          <a:noFill/>
        </p:spPr>
        <p:txBody>
          <a:bodyPr wrap="none" rtlCol="0">
            <a:spAutoFit/>
          </a:bodyPr>
          <a:lstStyle/>
          <a:p>
            <a:r>
              <a:rPr lang="en-US" dirty="0" smtClean="0"/>
              <a:t>Baseball: ~2.8 inches in diameter</a:t>
            </a:r>
            <a:endParaRPr lang="en-US" dirty="0"/>
          </a:p>
        </p:txBody>
      </p:sp>
      <p:sp>
        <p:nvSpPr>
          <p:cNvPr id="10" name="TextBox 9"/>
          <p:cNvSpPr txBox="1"/>
          <p:nvPr/>
        </p:nvSpPr>
        <p:spPr>
          <a:xfrm>
            <a:off x="5312229" y="5704113"/>
            <a:ext cx="3474028" cy="369332"/>
          </a:xfrm>
          <a:prstGeom prst="rect">
            <a:avLst/>
          </a:prstGeom>
          <a:noFill/>
        </p:spPr>
        <p:txBody>
          <a:bodyPr wrap="none" rtlCol="0">
            <a:spAutoFit/>
          </a:bodyPr>
          <a:lstStyle/>
          <a:p>
            <a:r>
              <a:rPr lang="en-US" dirty="0" smtClean="0"/>
              <a:t>Softball: ~3.8 inches in diameter</a:t>
            </a:r>
            <a:endParaRPr lang="en-US" dirty="0"/>
          </a:p>
        </p:txBody>
      </p:sp>
      <p:sp>
        <p:nvSpPr>
          <p:cNvPr id="12"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Nanomaterial Properties Can Change with Size</a:t>
            </a:r>
            <a:endParaRPr lang="en-US" dirty="0"/>
          </a:p>
        </p:txBody>
      </p:sp>
      <p:sp>
        <p:nvSpPr>
          <p:cNvPr id="9" name="Rectangle 2"/>
          <p:cNvSpPr>
            <a:spLocks noChangeArrowheads="1"/>
          </p:cNvSpPr>
          <p:nvPr/>
        </p:nvSpPr>
        <p:spPr bwMode="auto">
          <a:xfrm>
            <a:off x="3922616" y="2149233"/>
            <a:ext cx="1193800" cy="1949450"/>
          </a:xfrm>
          <a:prstGeom prst="rect">
            <a:avLst/>
          </a:prstGeom>
          <a:gradFill rotWithShape="1">
            <a:gsLst>
              <a:gs pos="0">
                <a:srgbClr val="FFF200"/>
              </a:gs>
              <a:gs pos="22500">
                <a:srgbClr val="FF7A00"/>
              </a:gs>
              <a:gs pos="35000">
                <a:srgbClr val="FF0300"/>
              </a:gs>
              <a:gs pos="50000">
                <a:srgbClr val="4D0808"/>
              </a:gs>
              <a:gs pos="65000">
                <a:srgbClr val="FF0300"/>
              </a:gs>
              <a:gs pos="77500">
                <a:srgbClr val="FF7A00"/>
              </a:gs>
              <a:gs pos="100000">
                <a:srgbClr val="FFF200"/>
              </a:gs>
            </a:gsLst>
            <a:lin ang="2700000" scaled="1"/>
          </a:gradFill>
          <a:ln w="9525">
            <a:noFill/>
            <a:miter lim="800000"/>
            <a:headEnd/>
            <a:tailEnd/>
          </a:ln>
          <a:effectLst/>
        </p:spPr>
        <p:txBody>
          <a:bodyPr wrap="none" anchor="ctr"/>
          <a:lstStyle/>
          <a:p>
            <a:pPr algn="l" rtl="0" fontAlgn="base">
              <a:spcBef>
                <a:spcPct val="0"/>
              </a:spcBef>
              <a:spcAft>
                <a:spcPct val="0"/>
              </a:spcAft>
            </a:pPr>
            <a:endParaRPr lang="en-US" kern="1200" dirty="0">
              <a:solidFill>
                <a:prstClr val="black"/>
              </a:solidFill>
              <a:latin typeface="Calibri" pitchFamily="34" charset="0"/>
              <a:ea typeface="+mn-ea"/>
              <a:cs typeface="+mn-cs"/>
            </a:endParaRPr>
          </a:p>
        </p:txBody>
      </p:sp>
      <p:sp>
        <p:nvSpPr>
          <p:cNvPr id="11" name="Text Box 5"/>
          <p:cNvSpPr txBox="1">
            <a:spLocks noChangeArrowheads="1"/>
          </p:cNvSpPr>
          <p:nvPr/>
        </p:nvSpPr>
        <p:spPr bwMode="auto">
          <a:xfrm>
            <a:off x="3297140" y="4579695"/>
            <a:ext cx="2482629" cy="369332"/>
          </a:xfrm>
          <a:prstGeom prst="rect">
            <a:avLst/>
          </a:pr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w="9525">
            <a:noFill/>
            <a:miter lim="800000"/>
            <a:headEnd/>
            <a:tailEnd/>
          </a:ln>
          <a:effectLst/>
        </p:spPr>
        <p:txBody>
          <a:bodyPr wrap="square">
            <a:spAutoFit/>
          </a:bodyPr>
          <a:lstStyle/>
          <a:p>
            <a:pPr algn="ctr" rtl="0" eaLnBrk="0" fontAlgn="base" hangingPunct="0">
              <a:spcBef>
                <a:spcPct val="0"/>
              </a:spcBef>
              <a:spcAft>
                <a:spcPct val="0"/>
              </a:spcAft>
            </a:pPr>
            <a:r>
              <a:rPr lang="en-US" b="1" kern="1200" dirty="0">
                <a:solidFill>
                  <a:prstClr val="black"/>
                </a:solidFill>
                <a:latin typeface="Tahoma" pitchFamily="34" charset="0"/>
                <a:ea typeface="+mn-ea"/>
                <a:cs typeface="+mn-cs"/>
              </a:rPr>
              <a:t>The </a:t>
            </a:r>
            <a:r>
              <a:rPr lang="en-US" b="1" kern="1200" dirty="0" err="1">
                <a:solidFill>
                  <a:prstClr val="black"/>
                </a:solidFill>
                <a:latin typeface="Tahoma" pitchFamily="34" charset="0"/>
                <a:ea typeface="+mn-ea"/>
                <a:cs typeface="+mn-cs"/>
              </a:rPr>
              <a:t>nanoworld</a:t>
            </a:r>
            <a:endParaRPr lang="en-US" b="1" kern="1200" dirty="0">
              <a:solidFill>
                <a:prstClr val="black"/>
              </a:solidFill>
              <a:latin typeface="Tahoma" pitchFamily="34" charset="0"/>
              <a:ea typeface="+mn-ea"/>
              <a:cs typeface="+mn-cs"/>
            </a:endParaRPr>
          </a:p>
        </p:txBody>
      </p:sp>
      <p:pic>
        <p:nvPicPr>
          <p:cNvPr id="12"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298" y="2140299"/>
            <a:ext cx="1860704" cy="1909187"/>
          </a:xfrm>
          <a:prstGeom prst="rect">
            <a:avLst/>
          </a:prstGeom>
          <a:noFill/>
          <a:ln w="9525">
            <a:noFill/>
            <a:miter lim="800000"/>
            <a:headEnd/>
            <a:tailEnd/>
          </a:ln>
        </p:spPr>
      </p:pic>
      <p:pic>
        <p:nvPicPr>
          <p:cNvPr id="1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991" y="2200589"/>
            <a:ext cx="2037043" cy="1815245"/>
          </a:xfrm>
          <a:prstGeom prst="rect">
            <a:avLst/>
          </a:prstGeom>
          <a:noFill/>
          <a:ln w="9525">
            <a:noFill/>
            <a:miter lim="800000"/>
            <a:headEnd/>
            <a:tailEnd/>
          </a:ln>
        </p:spPr>
      </p:pic>
      <p:sp>
        <p:nvSpPr>
          <p:cNvPr id="14"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At the nanometer scale, fundamental physical and chemical properties depend on the size of the object.</a:t>
            </a:r>
          </a:p>
        </p:txBody>
      </p:sp>
      <p:sp>
        <p:nvSpPr>
          <p:cNvPr id="1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16</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000" y="2118209"/>
            <a:ext cx="3163824" cy="2304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Nanotechnologists</a:t>
            </a:r>
            <a:endParaRPr lang="en-US" dirty="0"/>
          </a:p>
        </p:txBody>
      </p:sp>
      <p:sp>
        <p:nvSpPr>
          <p:cNvPr id="15" name="Rectangle 3"/>
          <p:cNvSpPr txBox="1">
            <a:spLocks noChangeArrowheads="1"/>
          </p:cNvSpPr>
          <p:nvPr/>
        </p:nvSpPr>
        <p:spPr bwMode="auto">
          <a:xfrm>
            <a:off x="1217840" y="5597756"/>
            <a:ext cx="7326313" cy="52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Lycurgus Cup</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8"/>
          <p:cNvSpPr>
            <a:spLocks noChangeArrowheads="1"/>
          </p:cNvSpPr>
          <p:nvPr/>
        </p:nvSpPr>
        <p:spPr bwMode="auto">
          <a:xfrm>
            <a:off x="609589" y="6064934"/>
            <a:ext cx="8534411" cy="338554"/>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1600" dirty="0" smtClean="0">
                <a:solidFill>
                  <a:schemeClr val="tx2"/>
                </a:solidFill>
                <a:latin typeface="+mj-lt"/>
              </a:rPr>
              <a:t>http://www.britishmuseum.org/explore/highlights/highlight_objects/pe_mla/t/the_lycurgus_cup.aspx</a:t>
            </a:r>
            <a:endParaRPr lang="en-US" sz="1600" dirty="0">
              <a:solidFill>
                <a:schemeClr val="tx2"/>
              </a:solidFill>
              <a:latin typeface="+mj-lt"/>
            </a:endParaRP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44" y="1566672"/>
            <a:ext cx="7449312" cy="37246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Would you buy </a:t>
            </a:r>
            <a:r>
              <a:rPr lang="en-US" i="1" dirty="0" smtClean="0"/>
              <a:t>this</a:t>
            </a:r>
            <a:r>
              <a:rPr lang="en-US" dirty="0" smtClean="0"/>
              <a:t> gold?</a:t>
            </a:r>
            <a:endParaRPr lang="en-US" dirty="0"/>
          </a:p>
        </p:txBody>
      </p:sp>
      <p:grpSp>
        <p:nvGrpSpPr>
          <p:cNvPr id="8" name="Group 4"/>
          <p:cNvGrpSpPr>
            <a:grpSpLocks/>
          </p:cNvGrpSpPr>
          <p:nvPr/>
        </p:nvGrpSpPr>
        <p:grpSpPr bwMode="auto">
          <a:xfrm>
            <a:off x="775223" y="4381559"/>
            <a:ext cx="2447925" cy="2174876"/>
            <a:chOff x="240" y="1344"/>
            <a:chExt cx="1542" cy="1370"/>
          </a:xfrm>
        </p:grpSpPr>
        <p:grpSp>
          <p:nvGrpSpPr>
            <p:cNvPr id="9" name="Group 5"/>
            <p:cNvGrpSpPr>
              <a:grpSpLocks/>
            </p:cNvGrpSpPr>
            <p:nvPr/>
          </p:nvGrpSpPr>
          <p:grpSpPr bwMode="auto">
            <a:xfrm>
              <a:off x="512" y="1344"/>
              <a:ext cx="1146" cy="372"/>
              <a:chOff x="928" y="1940"/>
              <a:chExt cx="1146" cy="372"/>
            </a:xfrm>
          </p:grpSpPr>
          <p:sp>
            <p:nvSpPr>
              <p:cNvPr id="11" name="Freeform 6"/>
              <p:cNvSpPr>
                <a:spLocks/>
              </p:cNvSpPr>
              <p:nvPr/>
            </p:nvSpPr>
            <p:spPr bwMode="auto">
              <a:xfrm>
                <a:off x="1450" y="1941"/>
                <a:ext cx="552" cy="3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000000"/>
                </a:solidFill>
                <a:prstDash val="solid"/>
                <a:round/>
                <a:headEnd/>
                <a:tailEnd/>
              </a:ln>
            </p:spPr>
            <p:txBody>
              <a:bodyPr/>
              <a:lstStyle/>
              <a:p>
                <a:endParaRPr lang="en-US">
                  <a:latin typeface="+mj-lt"/>
                </a:endParaRPr>
              </a:p>
            </p:txBody>
          </p:sp>
          <p:sp>
            <p:nvSpPr>
              <p:cNvPr id="12" name="Freeform 7"/>
              <p:cNvSpPr>
                <a:spLocks/>
              </p:cNvSpPr>
              <p:nvPr/>
            </p:nvSpPr>
            <p:spPr bwMode="auto">
              <a:xfrm>
                <a:off x="2001" y="1956"/>
                <a:ext cx="2" cy="6"/>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noFill/>
                <a:round/>
                <a:headEnd/>
                <a:tailEnd/>
              </a:ln>
            </p:spPr>
            <p:txBody>
              <a:bodyPr/>
              <a:lstStyle/>
              <a:p>
                <a:endParaRPr lang="en-US">
                  <a:latin typeface="+mj-lt"/>
                </a:endParaRPr>
              </a:p>
            </p:txBody>
          </p:sp>
          <p:sp>
            <p:nvSpPr>
              <p:cNvPr id="13" name="Freeform 8"/>
              <p:cNvSpPr>
                <a:spLocks/>
              </p:cNvSpPr>
              <p:nvPr/>
            </p:nvSpPr>
            <p:spPr bwMode="auto">
              <a:xfrm>
                <a:off x="1449" y="1970"/>
                <a:ext cx="1" cy="5"/>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14" name="Freeform 9"/>
              <p:cNvSpPr>
                <a:spLocks/>
              </p:cNvSpPr>
              <p:nvPr/>
            </p:nvSpPr>
            <p:spPr bwMode="auto">
              <a:xfrm>
                <a:off x="932" y="1973"/>
                <a:ext cx="518" cy="229"/>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000000"/>
                </a:solidFill>
                <a:prstDash val="solid"/>
                <a:round/>
                <a:headEnd/>
                <a:tailEnd/>
              </a:ln>
            </p:spPr>
            <p:txBody>
              <a:bodyPr/>
              <a:lstStyle/>
              <a:p>
                <a:endParaRPr lang="en-US">
                  <a:latin typeface="+mj-lt"/>
                </a:endParaRPr>
              </a:p>
            </p:txBody>
          </p:sp>
          <p:sp>
            <p:nvSpPr>
              <p:cNvPr id="15" name="Freeform 10"/>
              <p:cNvSpPr>
                <a:spLocks/>
              </p:cNvSpPr>
              <p:nvPr/>
            </p:nvSpPr>
            <p:spPr bwMode="auto">
              <a:xfrm>
                <a:off x="1449" y="1970"/>
                <a:ext cx="1" cy="5"/>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16" name="Freeform 11"/>
              <p:cNvSpPr>
                <a:spLocks/>
              </p:cNvSpPr>
              <p:nvPr/>
            </p:nvSpPr>
            <p:spPr bwMode="auto">
              <a:xfrm>
                <a:off x="928" y="2201"/>
                <a:ext cx="7" cy="1"/>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noFill/>
                <a:round/>
                <a:headEnd/>
                <a:tailEnd/>
              </a:ln>
            </p:spPr>
            <p:txBody>
              <a:bodyPr/>
              <a:lstStyle/>
              <a:p>
                <a:endParaRPr lang="en-US">
                  <a:latin typeface="+mj-lt"/>
                </a:endParaRPr>
              </a:p>
            </p:txBody>
          </p:sp>
          <p:sp>
            <p:nvSpPr>
              <p:cNvPr id="17" name="Line 12"/>
              <p:cNvSpPr>
                <a:spLocks noChangeShapeType="1"/>
              </p:cNvSpPr>
              <p:nvPr/>
            </p:nvSpPr>
            <p:spPr bwMode="auto">
              <a:xfrm flipV="1">
                <a:off x="932" y="2191"/>
                <a:ext cx="112" cy="11"/>
              </a:xfrm>
              <a:prstGeom prst="line">
                <a:avLst/>
              </a:prstGeom>
              <a:noFill/>
              <a:ln w="11113">
                <a:solidFill>
                  <a:srgbClr val="000000"/>
                </a:solidFill>
                <a:round/>
                <a:headEnd/>
                <a:tailEnd/>
              </a:ln>
            </p:spPr>
            <p:txBody>
              <a:bodyPr/>
              <a:lstStyle/>
              <a:p>
                <a:endParaRPr lang="en-US">
                  <a:latin typeface="+mj-lt"/>
                </a:endParaRPr>
              </a:p>
            </p:txBody>
          </p:sp>
          <p:sp>
            <p:nvSpPr>
              <p:cNvPr id="18" name="Freeform 13"/>
              <p:cNvSpPr>
                <a:spLocks/>
              </p:cNvSpPr>
              <p:nvPr/>
            </p:nvSpPr>
            <p:spPr bwMode="auto">
              <a:xfrm>
                <a:off x="1044" y="2041"/>
                <a:ext cx="434" cy="150"/>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000000"/>
                </a:solidFill>
                <a:prstDash val="solid"/>
                <a:round/>
                <a:headEnd/>
                <a:tailEnd/>
              </a:ln>
            </p:spPr>
            <p:txBody>
              <a:bodyPr/>
              <a:lstStyle/>
              <a:p>
                <a:endParaRPr lang="en-US">
                  <a:latin typeface="+mj-lt"/>
                </a:endParaRPr>
              </a:p>
            </p:txBody>
          </p:sp>
          <p:sp>
            <p:nvSpPr>
              <p:cNvPr id="19" name="Freeform 14"/>
              <p:cNvSpPr>
                <a:spLocks/>
              </p:cNvSpPr>
              <p:nvPr/>
            </p:nvSpPr>
            <p:spPr bwMode="auto">
              <a:xfrm>
                <a:off x="1041" y="2190"/>
                <a:ext cx="5" cy="4"/>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noFill/>
                <a:round/>
                <a:headEnd/>
                <a:tailEnd/>
              </a:ln>
            </p:spPr>
            <p:txBody>
              <a:bodyPr/>
              <a:lstStyle/>
              <a:p>
                <a:endParaRPr lang="en-US">
                  <a:latin typeface="+mj-lt"/>
                </a:endParaRPr>
              </a:p>
            </p:txBody>
          </p:sp>
          <p:sp>
            <p:nvSpPr>
              <p:cNvPr id="20" name="Freeform 15"/>
              <p:cNvSpPr>
                <a:spLocks/>
              </p:cNvSpPr>
              <p:nvPr/>
            </p:nvSpPr>
            <p:spPr bwMode="auto">
              <a:xfrm>
                <a:off x="1477" y="2038"/>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21" name="Freeform 16"/>
              <p:cNvSpPr>
                <a:spLocks/>
              </p:cNvSpPr>
              <p:nvPr/>
            </p:nvSpPr>
            <p:spPr bwMode="auto">
              <a:xfrm>
                <a:off x="1478" y="2009"/>
                <a:ext cx="511" cy="32"/>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000000"/>
                </a:solidFill>
                <a:prstDash val="solid"/>
                <a:round/>
                <a:headEnd/>
                <a:tailEnd/>
              </a:ln>
            </p:spPr>
            <p:txBody>
              <a:bodyPr/>
              <a:lstStyle/>
              <a:p>
                <a:endParaRPr lang="en-US">
                  <a:latin typeface="+mj-lt"/>
                </a:endParaRPr>
              </a:p>
            </p:txBody>
          </p:sp>
          <p:sp>
            <p:nvSpPr>
              <p:cNvPr id="22" name="Freeform 17"/>
              <p:cNvSpPr>
                <a:spLocks/>
              </p:cNvSpPr>
              <p:nvPr/>
            </p:nvSpPr>
            <p:spPr bwMode="auto">
              <a:xfrm>
                <a:off x="1477" y="2038"/>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23" name="Freeform 18"/>
              <p:cNvSpPr>
                <a:spLocks/>
              </p:cNvSpPr>
              <p:nvPr/>
            </p:nvSpPr>
            <p:spPr bwMode="auto">
              <a:xfrm>
                <a:off x="1988" y="2029"/>
                <a:ext cx="3" cy="4"/>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noFill/>
                <a:round/>
                <a:headEnd/>
                <a:tailEnd/>
              </a:ln>
            </p:spPr>
            <p:txBody>
              <a:bodyPr/>
              <a:lstStyle/>
              <a:p>
                <a:endParaRPr lang="en-US">
                  <a:latin typeface="+mj-lt"/>
                </a:endParaRPr>
              </a:p>
            </p:txBody>
          </p:sp>
          <p:sp>
            <p:nvSpPr>
              <p:cNvPr id="24" name="Freeform 19"/>
              <p:cNvSpPr>
                <a:spLocks/>
              </p:cNvSpPr>
              <p:nvPr/>
            </p:nvSpPr>
            <p:spPr bwMode="auto">
              <a:xfrm>
                <a:off x="1989" y="1959"/>
                <a:ext cx="35" cy="72"/>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000000"/>
                </a:solidFill>
                <a:prstDash val="solid"/>
                <a:round/>
                <a:headEnd/>
                <a:tailEnd/>
              </a:ln>
            </p:spPr>
            <p:txBody>
              <a:bodyPr/>
              <a:lstStyle/>
              <a:p>
                <a:endParaRPr lang="en-US">
                  <a:latin typeface="+mj-lt"/>
                </a:endParaRPr>
              </a:p>
            </p:txBody>
          </p:sp>
          <p:sp>
            <p:nvSpPr>
              <p:cNvPr id="25" name="Freeform 20"/>
              <p:cNvSpPr>
                <a:spLocks/>
              </p:cNvSpPr>
              <p:nvPr/>
            </p:nvSpPr>
            <p:spPr bwMode="auto">
              <a:xfrm>
                <a:off x="1987" y="2029"/>
                <a:ext cx="5" cy="4"/>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noFill/>
                <a:round/>
                <a:headEnd/>
                <a:tailEnd/>
              </a:ln>
            </p:spPr>
            <p:txBody>
              <a:bodyPr/>
              <a:lstStyle/>
              <a:p>
                <a:endParaRPr lang="en-US">
                  <a:latin typeface="+mj-lt"/>
                </a:endParaRPr>
              </a:p>
            </p:txBody>
          </p:sp>
          <p:sp>
            <p:nvSpPr>
              <p:cNvPr id="26" name="Freeform 21"/>
              <p:cNvSpPr>
                <a:spLocks/>
              </p:cNvSpPr>
              <p:nvPr/>
            </p:nvSpPr>
            <p:spPr bwMode="auto">
              <a:xfrm>
                <a:off x="2001" y="1956"/>
                <a:ext cx="2" cy="6"/>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noFill/>
                <a:round/>
                <a:headEnd/>
                <a:tailEnd/>
              </a:ln>
            </p:spPr>
            <p:txBody>
              <a:bodyPr/>
              <a:lstStyle/>
              <a:p>
                <a:endParaRPr lang="en-US">
                  <a:latin typeface="+mj-lt"/>
                </a:endParaRPr>
              </a:p>
            </p:txBody>
          </p:sp>
          <p:sp>
            <p:nvSpPr>
              <p:cNvPr id="27" name="Freeform 22"/>
              <p:cNvSpPr>
                <a:spLocks/>
              </p:cNvSpPr>
              <p:nvPr/>
            </p:nvSpPr>
            <p:spPr bwMode="auto">
              <a:xfrm>
                <a:off x="1541" y="2265"/>
                <a:ext cx="103" cy="21"/>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000000"/>
                </a:solidFill>
                <a:prstDash val="solid"/>
                <a:round/>
                <a:headEnd/>
                <a:tailEnd/>
              </a:ln>
            </p:spPr>
            <p:txBody>
              <a:bodyPr/>
              <a:lstStyle/>
              <a:p>
                <a:endParaRPr lang="en-US">
                  <a:latin typeface="+mj-lt"/>
                </a:endParaRPr>
              </a:p>
            </p:txBody>
          </p:sp>
          <p:sp>
            <p:nvSpPr>
              <p:cNvPr id="28" name="Freeform 23"/>
              <p:cNvSpPr>
                <a:spLocks/>
              </p:cNvSpPr>
              <p:nvPr/>
            </p:nvSpPr>
            <p:spPr bwMode="auto">
              <a:xfrm>
                <a:off x="1643" y="2261"/>
                <a:ext cx="3" cy="6"/>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noFill/>
                <a:round/>
                <a:headEnd/>
                <a:tailEnd/>
              </a:ln>
            </p:spPr>
            <p:txBody>
              <a:bodyPr/>
              <a:lstStyle/>
              <a:p>
                <a:endParaRPr lang="en-US">
                  <a:latin typeface="+mj-lt"/>
                </a:endParaRPr>
              </a:p>
            </p:txBody>
          </p:sp>
          <p:sp>
            <p:nvSpPr>
              <p:cNvPr id="29" name="Freeform 24"/>
              <p:cNvSpPr>
                <a:spLocks/>
              </p:cNvSpPr>
              <p:nvPr/>
            </p:nvSpPr>
            <p:spPr bwMode="auto">
              <a:xfrm>
                <a:off x="1540" y="2282"/>
                <a:ext cx="2" cy="6"/>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noFill/>
                <a:round/>
                <a:headEnd/>
                <a:tailEnd/>
              </a:ln>
            </p:spPr>
            <p:txBody>
              <a:bodyPr/>
              <a:lstStyle/>
              <a:p>
                <a:endParaRPr lang="en-US">
                  <a:latin typeface="+mj-lt"/>
                </a:endParaRPr>
              </a:p>
            </p:txBody>
          </p:sp>
          <p:sp>
            <p:nvSpPr>
              <p:cNvPr id="30" name="Freeform 25"/>
              <p:cNvSpPr>
                <a:spLocks/>
              </p:cNvSpPr>
              <p:nvPr/>
            </p:nvSpPr>
            <p:spPr bwMode="auto">
              <a:xfrm>
                <a:off x="1372" y="2286"/>
                <a:ext cx="169" cy="20"/>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000000"/>
                </a:solidFill>
                <a:prstDash val="solid"/>
                <a:round/>
                <a:headEnd/>
                <a:tailEnd/>
              </a:ln>
            </p:spPr>
            <p:txBody>
              <a:bodyPr/>
              <a:lstStyle/>
              <a:p>
                <a:endParaRPr lang="en-US">
                  <a:latin typeface="+mj-lt"/>
                </a:endParaRPr>
              </a:p>
            </p:txBody>
          </p:sp>
          <p:sp>
            <p:nvSpPr>
              <p:cNvPr id="31" name="Freeform 26"/>
              <p:cNvSpPr>
                <a:spLocks/>
              </p:cNvSpPr>
              <p:nvPr/>
            </p:nvSpPr>
            <p:spPr bwMode="auto">
              <a:xfrm>
                <a:off x="1540" y="2282"/>
                <a:ext cx="2" cy="6"/>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noFill/>
                <a:round/>
                <a:headEnd/>
                <a:tailEnd/>
              </a:ln>
            </p:spPr>
            <p:txBody>
              <a:bodyPr/>
              <a:lstStyle/>
              <a:p>
                <a:endParaRPr lang="en-US">
                  <a:latin typeface="+mj-lt"/>
                </a:endParaRPr>
              </a:p>
            </p:txBody>
          </p:sp>
          <p:sp>
            <p:nvSpPr>
              <p:cNvPr id="32" name="Freeform 27"/>
              <p:cNvSpPr>
                <a:spLocks/>
              </p:cNvSpPr>
              <p:nvPr/>
            </p:nvSpPr>
            <p:spPr bwMode="auto">
              <a:xfrm>
                <a:off x="1372" y="2303"/>
                <a:ext cx="1" cy="6"/>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noFill/>
                <a:round/>
                <a:headEnd/>
                <a:tailEnd/>
              </a:ln>
            </p:spPr>
            <p:txBody>
              <a:bodyPr/>
              <a:lstStyle/>
              <a:p>
                <a:endParaRPr lang="en-US">
                  <a:latin typeface="+mj-lt"/>
                </a:endParaRPr>
              </a:p>
            </p:txBody>
          </p:sp>
          <p:sp>
            <p:nvSpPr>
              <p:cNvPr id="33" name="Freeform 28"/>
              <p:cNvSpPr>
                <a:spLocks/>
              </p:cNvSpPr>
              <p:nvPr/>
            </p:nvSpPr>
            <p:spPr bwMode="auto">
              <a:xfrm>
                <a:off x="982" y="2276"/>
                <a:ext cx="390" cy="36"/>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000000"/>
                </a:solidFill>
                <a:prstDash val="solid"/>
                <a:round/>
                <a:headEnd/>
                <a:tailEnd/>
              </a:ln>
            </p:spPr>
            <p:txBody>
              <a:bodyPr/>
              <a:lstStyle/>
              <a:p>
                <a:endParaRPr lang="en-US">
                  <a:latin typeface="+mj-lt"/>
                </a:endParaRPr>
              </a:p>
            </p:txBody>
          </p:sp>
          <p:sp>
            <p:nvSpPr>
              <p:cNvPr id="34" name="Freeform 29"/>
              <p:cNvSpPr>
                <a:spLocks/>
              </p:cNvSpPr>
              <p:nvPr/>
            </p:nvSpPr>
            <p:spPr bwMode="auto">
              <a:xfrm>
                <a:off x="1372" y="2303"/>
                <a:ext cx="1" cy="6"/>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noFill/>
                <a:round/>
                <a:headEnd/>
                <a:tailEnd/>
              </a:ln>
            </p:spPr>
            <p:txBody>
              <a:bodyPr/>
              <a:lstStyle/>
              <a:p>
                <a:endParaRPr lang="en-US">
                  <a:latin typeface="+mj-lt"/>
                </a:endParaRPr>
              </a:p>
            </p:txBody>
          </p:sp>
          <p:sp>
            <p:nvSpPr>
              <p:cNvPr id="35" name="Freeform 30"/>
              <p:cNvSpPr>
                <a:spLocks/>
              </p:cNvSpPr>
              <p:nvPr/>
            </p:nvSpPr>
            <p:spPr bwMode="auto">
              <a:xfrm>
                <a:off x="980" y="2274"/>
                <a:ext cx="3" cy="4"/>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noFill/>
                <a:round/>
                <a:headEnd/>
                <a:tailEnd/>
              </a:ln>
            </p:spPr>
            <p:txBody>
              <a:bodyPr/>
              <a:lstStyle/>
              <a:p>
                <a:endParaRPr lang="en-US">
                  <a:latin typeface="+mj-lt"/>
                </a:endParaRPr>
              </a:p>
            </p:txBody>
          </p:sp>
          <p:sp>
            <p:nvSpPr>
              <p:cNvPr id="36" name="Freeform 31"/>
              <p:cNvSpPr>
                <a:spLocks/>
              </p:cNvSpPr>
              <p:nvPr/>
            </p:nvSpPr>
            <p:spPr bwMode="auto">
              <a:xfrm>
                <a:off x="931" y="2202"/>
                <a:ext cx="51" cy="74"/>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000000"/>
                </a:solidFill>
                <a:prstDash val="solid"/>
                <a:round/>
                <a:headEnd/>
                <a:tailEnd/>
              </a:ln>
            </p:spPr>
            <p:txBody>
              <a:bodyPr/>
              <a:lstStyle/>
              <a:p>
                <a:endParaRPr lang="en-US">
                  <a:latin typeface="+mj-lt"/>
                </a:endParaRPr>
              </a:p>
            </p:txBody>
          </p:sp>
          <p:sp>
            <p:nvSpPr>
              <p:cNvPr id="37" name="Freeform 32"/>
              <p:cNvSpPr>
                <a:spLocks/>
              </p:cNvSpPr>
              <p:nvPr/>
            </p:nvSpPr>
            <p:spPr bwMode="auto">
              <a:xfrm>
                <a:off x="980" y="2274"/>
                <a:ext cx="3" cy="4"/>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noFill/>
                <a:round/>
                <a:headEnd/>
                <a:tailEnd/>
              </a:ln>
            </p:spPr>
            <p:txBody>
              <a:bodyPr/>
              <a:lstStyle/>
              <a:p>
                <a:endParaRPr lang="en-US">
                  <a:latin typeface="+mj-lt"/>
                </a:endParaRPr>
              </a:p>
            </p:txBody>
          </p:sp>
          <p:sp>
            <p:nvSpPr>
              <p:cNvPr id="38" name="Freeform 33"/>
              <p:cNvSpPr>
                <a:spLocks/>
              </p:cNvSpPr>
              <p:nvPr/>
            </p:nvSpPr>
            <p:spPr bwMode="auto">
              <a:xfrm>
                <a:off x="928" y="2201"/>
                <a:ext cx="7" cy="1"/>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noFill/>
                <a:round/>
                <a:headEnd/>
                <a:tailEnd/>
              </a:ln>
            </p:spPr>
            <p:txBody>
              <a:bodyPr/>
              <a:lstStyle/>
              <a:p>
                <a:endParaRPr lang="en-US">
                  <a:latin typeface="+mj-lt"/>
                </a:endParaRPr>
              </a:p>
            </p:txBody>
          </p:sp>
          <p:sp>
            <p:nvSpPr>
              <p:cNvPr id="39" name="Freeform 34"/>
              <p:cNvSpPr>
                <a:spLocks/>
              </p:cNvSpPr>
              <p:nvPr/>
            </p:nvSpPr>
            <p:spPr bwMode="auto">
              <a:xfrm>
                <a:off x="932" y="2154"/>
                <a:ext cx="30" cy="4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000000"/>
                </a:solidFill>
                <a:prstDash val="solid"/>
                <a:round/>
                <a:headEnd/>
                <a:tailEnd/>
              </a:ln>
            </p:spPr>
            <p:txBody>
              <a:bodyPr/>
              <a:lstStyle/>
              <a:p>
                <a:endParaRPr lang="en-US">
                  <a:latin typeface="+mj-lt"/>
                </a:endParaRPr>
              </a:p>
            </p:txBody>
          </p:sp>
          <p:sp>
            <p:nvSpPr>
              <p:cNvPr id="40" name="Freeform 35"/>
              <p:cNvSpPr>
                <a:spLocks/>
              </p:cNvSpPr>
              <p:nvPr/>
            </p:nvSpPr>
            <p:spPr bwMode="auto">
              <a:xfrm>
                <a:off x="928" y="2201"/>
                <a:ext cx="7" cy="1"/>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noFill/>
                <a:round/>
                <a:headEnd/>
                <a:tailEnd/>
              </a:ln>
            </p:spPr>
            <p:txBody>
              <a:bodyPr/>
              <a:lstStyle/>
              <a:p>
                <a:endParaRPr lang="en-US">
                  <a:latin typeface="+mj-lt"/>
                </a:endParaRPr>
              </a:p>
            </p:txBody>
          </p:sp>
          <p:sp>
            <p:nvSpPr>
              <p:cNvPr id="41" name="Freeform 36"/>
              <p:cNvSpPr>
                <a:spLocks/>
              </p:cNvSpPr>
              <p:nvPr/>
            </p:nvSpPr>
            <p:spPr bwMode="auto">
              <a:xfrm>
                <a:off x="958" y="2155"/>
                <a:ext cx="7"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noFill/>
                <a:round/>
                <a:headEnd/>
                <a:tailEnd/>
              </a:ln>
            </p:spPr>
            <p:txBody>
              <a:bodyPr/>
              <a:lstStyle/>
              <a:p>
                <a:endParaRPr lang="en-US">
                  <a:latin typeface="+mj-lt"/>
                </a:endParaRPr>
              </a:p>
            </p:txBody>
          </p:sp>
          <p:sp>
            <p:nvSpPr>
              <p:cNvPr id="42" name="Freeform 37"/>
              <p:cNvSpPr>
                <a:spLocks/>
              </p:cNvSpPr>
              <p:nvPr/>
            </p:nvSpPr>
            <p:spPr bwMode="auto">
              <a:xfrm>
                <a:off x="962" y="2155"/>
                <a:ext cx="113" cy="36"/>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000000"/>
                </a:solidFill>
                <a:prstDash val="solid"/>
                <a:round/>
                <a:headEnd/>
                <a:tailEnd/>
              </a:ln>
            </p:spPr>
            <p:txBody>
              <a:bodyPr/>
              <a:lstStyle/>
              <a:p>
                <a:endParaRPr lang="en-US">
                  <a:latin typeface="+mj-lt"/>
                </a:endParaRPr>
              </a:p>
            </p:txBody>
          </p:sp>
          <p:sp>
            <p:nvSpPr>
              <p:cNvPr id="43" name="Freeform 38"/>
              <p:cNvSpPr>
                <a:spLocks/>
              </p:cNvSpPr>
              <p:nvPr/>
            </p:nvSpPr>
            <p:spPr bwMode="auto">
              <a:xfrm>
                <a:off x="958" y="2155"/>
                <a:ext cx="7"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noFill/>
                <a:round/>
                <a:headEnd/>
                <a:tailEnd/>
              </a:ln>
            </p:spPr>
            <p:txBody>
              <a:bodyPr/>
              <a:lstStyle/>
              <a:p>
                <a:endParaRPr lang="en-US">
                  <a:latin typeface="+mj-lt"/>
                </a:endParaRPr>
              </a:p>
            </p:txBody>
          </p:sp>
          <p:sp>
            <p:nvSpPr>
              <p:cNvPr id="44" name="Freeform 39"/>
              <p:cNvSpPr>
                <a:spLocks/>
              </p:cNvSpPr>
              <p:nvPr/>
            </p:nvSpPr>
            <p:spPr bwMode="auto">
              <a:xfrm>
                <a:off x="1075" y="2189"/>
                <a:ext cx="1" cy="6"/>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noFill/>
                <a:round/>
                <a:headEnd/>
                <a:tailEnd/>
              </a:ln>
            </p:spPr>
            <p:txBody>
              <a:bodyPr/>
              <a:lstStyle/>
              <a:p>
                <a:endParaRPr lang="en-US">
                  <a:latin typeface="+mj-lt"/>
                </a:endParaRPr>
              </a:p>
            </p:txBody>
          </p:sp>
          <p:sp>
            <p:nvSpPr>
              <p:cNvPr id="45" name="Freeform 40"/>
              <p:cNvSpPr>
                <a:spLocks/>
              </p:cNvSpPr>
              <p:nvPr/>
            </p:nvSpPr>
            <p:spPr bwMode="auto">
              <a:xfrm>
                <a:off x="1075" y="2145"/>
                <a:ext cx="522" cy="50"/>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000000"/>
                </a:solidFill>
                <a:prstDash val="solid"/>
                <a:round/>
                <a:headEnd/>
                <a:tailEnd/>
              </a:ln>
            </p:spPr>
            <p:txBody>
              <a:bodyPr/>
              <a:lstStyle/>
              <a:p>
                <a:endParaRPr lang="en-US">
                  <a:latin typeface="+mj-lt"/>
                </a:endParaRPr>
              </a:p>
            </p:txBody>
          </p:sp>
          <p:sp>
            <p:nvSpPr>
              <p:cNvPr id="46" name="Freeform 41"/>
              <p:cNvSpPr>
                <a:spLocks/>
              </p:cNvSpPr>
              <p:nvPr/>
            </p:nvSpPr>
            <p:spPr bwMode="auto">
              <a:xfrm>
                <a:off x="1075" y="2189"/>
                <a:ext cx="1" cy="6"/>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noFill/>
                <a:round/>
                <a:headEnd/>
                <a:tailEnd/>
              </a:ln>
            </p:spPr>
            <p:txBody>
              <a:bodyPr/>
              <a:lstStyle/>
              <a:p>
                <a:endParaRPr lang="en-US">
                  <a:latin typeface="+mj-lt"/>
                </a:endParaRPr>
              </a:p>
            </p:txBody>
          </p:sp>
          <p:sp>
            <p:nvSpPr>
              <p:cNvPr id="47" name="Freeform 42"/>
              <p:cNvSpPr>
                <a:spLocks/>
              </p:cNvSpPr>
              <p:nvPr/>
            </p:nvSpPr>
            <p:spPr bwMode="auto">
              <a:xfrm>
                <a:off x="1596" y="2142"/>
                <a:ext cx="2" cy="6"/>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noFill/>
                <a:round/>
                <a:headEnd/>
                <a:tailEnd/>
              </a:ln>
            </p:spPr>
            <p:txBody>
              <a:bodyPr/>
              <a:lstStyle/>
              <a:p>
                <a:endParaRPr lang="en-US">
                  <a:latin typeface="+mj-lt"/>
                </a:endParaRPr>
              </a:p>
            </p:txBody>
          </p:sp>
          <p:sp>
            <p:nvSpPr>
              <p:cNvPr id="48" name="Freeform 43"/>
              <p:cNvSpPr>
                <a:spLocks/>
              </p:cNvSpPr>
              <p:nvPr/>
            </p:nvSpPr>
            <p:spPr bwMode="auto">
              <a:xfrm>
                <a:off x="1597" y="2081"/>
                <a:ext cx="240" cy="64"/>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000000"/>
                </a:solidFill>
                <a:prstDash val="solid"/>
                <a:round/>
                <a:headEnd/>
                <a:tailEnd/>
              </a:ln>
            </p:spPr>
            <p:txBody>
              <a:bodyPr/>
              <a:lstStyle/>
              <a:p>
                <a:endParaRPr lang="en-US">
                  <a:latin typeface="+mj-lt"/>
                </a:endParaRPr>
              </a:p>
            </p:txBody>
          </p:sp>
          <p:sp>
            <p:nvSpPr>
              <p:cNvPr id="49" name="Freeform 44"/>
              <p:cNvSpPr>
                <a:spLocks/>
              </p:cNvSpPr>
              <p:nvPr/>
            </p:nvSpPr>
            <p:spPr bwMode="auto">
              <a:xfrm>
                <a:off x="1596" y="2142"/>
                <a:ext cx="2" cy="6"/>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noFill/>
                <a:round/>
                <a:headEnd/>
                <a:tailEnd/>
              </a:ln>
            </p:spPr>
            <p:txBody>
              <a:bodyPr/>
              <a:lstStyle/>
              <a:p>
                <a:endParaRPr lang="en-US">
                  <a:latin typeface="+mj-lt"/>
                </a:endParaRPr>
              </a:p>
            </p:txBody>
          </p:sp>
          <p:sp>
            <p:nvSpPr>
              <p:cNvPr id="50" name="Freeform 45"/>
              <p:cNvSpPr>
                <a:spLocks/>
              </p:cNvSpPr>
              <p:nvPr/>
            </p:nvSpPr>
            <p:spPr bwMode="auto">
              <a:xfrm>
                <a:off x="1835" y="2079"/>
                <a:ext cx="3" cy="5"/>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noFill/>
                <a:round/>
                <a:headEnd/>
                <a:tailEnd/>
              </a:ln>
            </p:spPr>
            <p:txBody>
              <a:bodyPr/>
              <a:lstStyle/>
              <a:p>
                <a:endParaRPr lang="en-US">
                  <a:latin typeface="+mj-lt"/>
                </a:endParaRPr>
              </a:p>
            </p:txBody>
          </p:sp>
          <p:sp>
            <p:nvSpPr>
              <p:cNvPr id="51" name="Freeform 46"/>
              <p:cNvSpPr>
                <a:spLocks/>
              </p:cNvSpPr>
              <p:nvPr/>
            </p:nvSpPr>
            <p:spPr bwMode="auto">
              <a:xfrm>
                <a:off x="1837" y="1962"/>
                <a:ext cx="169" cy="119"/>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000000"/>
                </a:solidFill>
                <a:prstDash val="solid"/>
                <a:round/>
                <a:headEnd/>
                <a:tailEnd/>
              </a:ln>
            </p:spPr>
            <p:txBody>
              <a:bodyPr/>
              <a:lstStyle/>
              <a:p>
                <a:endParaRPr lang="en-US">
                  <a:latin typeface="+mj-lt"/>
                </a:endParaRPr>
              </a:p>
            </p:txBody>
          </p:sp>
          <p:sp>
            <p:nvSpPr>
              <p:cNvPr id="52" name="Freeform 47"/>
              <p:cNvSpPr>
                <a:spLocks/>
              </p:cNvSpPr>
              <p:nvPr/>
            </p:nvSpPr>
            <p:spPr bwMode="auto">
              <a:xfrm>
                <a:off x="1835" y="2079"/>
                <a:ext cx="3" cy="5"/>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noFill/>
                <a:round/>
                <a:headEnd/>
                <a:tailEnd/>
              </a:ln>
            </p:spPr>
            <p:txBody>
              <a:bodyPr/>
              <a:lstStyle/>
              <a:p>
                <a:endParaRPr lang="en-US">
                  <a:latin typeface="+mj-lt"/>
                </a:endParaRPr>
              </a:p>
            </p:txBody>
          </p:sp>
          <p:sp>
            <p:nvSpPr>
              <p:cNvPr id="53" name="Freeform 48"/>
              <p:cNvSpPr>
                <a:spLocks/>
              </p:cNvSpPr>
              <p:nvPr/>
            </p:nvSpPr>
            <p:spPr bwMode="auto">
              <a:xfrm>
                <a:off x="2000" y="1960"/>
                <a:ext cx="6" cy="4"/>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noFill/>
                <a:round/>
                <a:headEnd/>
                <a:tailEnd/>
              </a:ln>
            </p:spPr>
            <p:txBody>
              <a:bodyPr/>
              <a:lstStyle/>
              <a:p>
                <a:endParaRPr lang="en-US">
                  <a:latin typeface="+mj-lt"/>
                </a:endParaRPr>
              </a:p>
            </p:txBody>
          </p:sp>
          <p:sp>
            <p:nvSpPr>
              <p:cNvPr id="54" name="Freeform 49"/>
              <p:cNvSpPr>
                <a:spLocks/>
              </p:cNvSpPr>
              <p:nvPr/>
            </p:nvSpPr>
            <p:spPr bwMode="auto">
              <a:xfrm>
                <a:off x="1998" y="1958"/>
                <a:ext cx="5" cy="4"/>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000000"/>
                </a:solidFill>
                <a:prstDash val="solid"/>
                <a:round/>
                <a:headEnd/>
                <a:tailEnd/>
              </a:ln>
            </p:spPr>
            <p:txBody>
              <a:bodyPr/>
              <a:lstStyle/>
              <a:p>
                <a:endParaRPr lang="en-US">
                  <a:latin typeface="+mj-lt"/>
                </a:endParaRPr>
              </a:p>
            </p:txBody>
          </p:sp>
          <p:sp>
            <p:nvSpPr>
              <p:cNvPr id="55" name="Freeform 50"/>
              <p:cNvSpPr>
                <a:spLocks/>
              </p:cNvSpPr>
              <p:nvPr/>
            </p:nvSpPr>
            <p:spPr bwMode="auto">
              <a:xfrm>
                <a:off x="2001" y="1959"/>
                <a:ext cx="4" cy="5"/>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noFill/>
                <a:round/>
                <a:headEnd/>
                <a:tailEnd/>
              </a:ln>
            </p:spPr>
            <p:txBody>
              <a:bodyPr/>
              <a:lstStyle/>
              <a:p>
                <a:endParaRPr lang="en-US">
                  <a:latin typeface="+mj-lt"/>
                </a:endParaRPr>
              </a:p>
            </p:txBody>
          </p:sp>
          <p:sp>
            <p:nvSpPr>
              <p:cNvPr id="56" name="Freeform 51"/>
              <p:cNvSpPr>
                <a:spLocks/>
              </p:cNvSpPr>
              <p:nvPr/>
            </p:nvSpPr>
            <p:spPr bwMode="auto">
              <a:xfrm>
                <a:off x="2001" y="1956"/>
                <a:ext cx="2" cy="6"/>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noFill/>
                <a:round/>
                <a:headEnd/>
                <a:tailEnd/>
              </a:ln>
            </p:spPr>
            <p:txBody>
              <a:bodyPr/>
              <a:lstStyle/>
              <a:p>
                <a:endParaRPr lang="en-US">
                  <a:latin typeface="+mj-lt"/>
                </a:endParaRPr>
              </a:p>
            </p:txBody>
          </p:sp>
          <p:sp>
            <p:nvSpPr>
              <p:cNvPr id="57" name="Freeform 52"/>
              <p:cNvSpPr>
                <a:spLocks/>
              </p:cNvSpPr>
              <p:nvPr/>
            </p:nvSpPr>
            <p:spPr bwMode="auto">
              <a:xfrm>
                <a:off x="2002" y="1959"/>
                <a:ext cx="67" cy="53"/>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000000"/>
                </a:solidFill>
                <a:prstDash val="solid"/>
                <a:round/>
                <a:headEnd/>
                <a:tailEnd/>
              </a:ln>
            </p:spPr>
            <p:txBody>
              <a:bodyPr/>
              <a:lstStyle/>
              <a:p>
                <a:endParaRPr lang="en-US">
                  <a:latin typeface="+mj-lt"/>
                </a:endParaRPr>
              </a:p>
            </p:txBody>
          </p:sp>
          <p:sp>
            <p:nvSpPr>
              <p:cNvPr id="58" name="Freeform 53"/>
              <p:cNvSpPr>
                <a:spLocks/>
              </p:cNvSpPr>
              <p:nvPr/>
            </p:nvSpPr>
            <p:spPr bwMode="auto">
              <a:xfrm>
                <a:off x="2001" y="1956"/>
                <a:ext cx="2" cy="6"/>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noFill/>
                <a:round/>
                <a:headEnd/>
                <a:tailEnd/>
              </a:ln>
            </p:spPr>
            <p:txBody>
              <a:bodyPr/>
              <a:lstStyle/>
              <a:p>
                <a:endParaRPr lang="en-US">
                  <a:latin typeface="+mj-lt"/>
                </a:endParaRPr>
              </a:p>
            </p:txBody>
          </p:sp>
          <p:sp>
            <p:nvSpPr>
              <p:cNvPr id="59" name="Freeform 54"/>
              <p:cNvSpPr>
                <a:spLocks/>
              </p:cNvSpPr>
              <p:nvPr/>
            </p:nvSpPr>
            <p:spPr bwMode="auto">
              <a:xfrm>
                <a:off x="2066" y="2012"/>
                <a:ext cx="7"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noFill/>
                <a:round/>
                <a:headEnd/>
                <a:tailEnd/>
              </a:ln>
            </p:spPr>
            <p:txBody>
              <a:bodyPr/>
              <a:lstStyle/>
              <a:p>
                <a:endParaRPr lang="en-US">
                  <a:latin typeface="+mj-lt"/>
                </a:endParaRPr>
              </a:p>
            </p:txBody>
          </p:sp>
          <p:sp>
            <p:nvSpPr>
              <p:cNvPr id="60" name="Freeform 55"/>
              <p:cNvSpPr>
                <a:spLocks/>
              </p:cNvSpPr>
              <p:nvPr/>
            </p:nvSpPr>
            <p:spPr bwMode="auto">
              <a:xfrm>
                <a:off x="2066" y="2012"/>
                <a:ext cx="8" cy="63"/>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000000"/>
                </a:solidFill>
                <a:prstDash val="solid"/>
                <a:round/>
                <a:headEnd/>
                <a:tailEnd/>
              </a:ln>
            </p:spPr>
            <p:txBody>
              <a:bodyPr/>
              <a:lstStyle/>
              <a:p>
                <a:endParaRPr lang="en-US">
                  <a:latin typeface="+mj-lt"/>
                </a:endParaRPr>
              </a:p>
            </p:txBody>
          </p:sp>
          <p:sp>
            <p:nvSpPr>
              <p:cNvPr id="61" name="Freeform 56"/>
              <p:cNvSpPr>
                <a:spLocks/>
              </p:cNvSpPr>
              <p:nvPr/>
            </p:nvSpPr>
            <p:spPr bwMode="auto">
              <a:xfrm>
                <a:off x="2066" y="2012"/>
                <a:ext cx="7"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noFill/>
                <a:round/>
                <a:headEnd/>
                <a:tailEnd/>
              </a:ln>
            </p:spPr>
            <p:txBody>
              <a:bodyPr/>
              <a:lstStyle/>
              <a:p>
                <a:endParaRPr lang="en-US">
                  <a:latin typeface="+mj-lt"/>
                </a:endParaRPr>
              </a:p>
            </p:txBody>
          </p:sp>
          <p:sp>
            <p:nvSpPr>
              <p:cNvPr id="62" name="Freeform 57"/>
              <p:cNvSpPr>
                <a:spLocks/>
              </p:cNvSpPr>
              <p:nvPr/>
            </p:nvSpPr>
            <p:spPr bwMode="auto">
              <a:xfrm>
                <a:off x="2063" y="2074"/>
                <a:ext cx="7" cy="2"/>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noFill/>
                <a:round/>
                <a:headEnd/>
                <a:tailEnd/>
              </a:ln>
            </p:spPr>
            <p:txBody>
              <a:bodyPr/>
              <a:lstStyle/>
              <a:p>
                <a:endParaRPr lang="en-US">
                  <a:latin typeface="+mj-lt"/>
                </a:endParaRPr>
              </a:p>
            </p:txBody>
          </p:sp>
          <p:sp>
            <p:nvSpPr>
              <p:cNvPr id="63" name="Freeform 58"/>
              <p:cNvSpPr>
                <a:spLocks/>
              </p:cNvSpPr>
              <p:nvPr/>
            </p:nvSpPr>
            <p:spPr bwMode="auto">
              <a:xfrm>
                <a:off x="1916" y="2075"/>
                <a:ext cx="150" cy="108"/>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000000"/>
                </a:solidFill>
                <a:prstDash val="solid"/>
                <a:round/>
                <a:headEnd/>
                <a:tailEnd/>
              </a:ln>
            </p:spPr>
            <p:txBody>
              <a:bodyPr/>
              <a:lstStyle/>
              <a:p>
                <a:endParaRPr lang="en-US">
                  <a:latin typeface="+mj-lt"/>
                </a:endParaRPr>
              </a:p>
            </p:txBody>
          </p:sp>
          <p:sp>
            <p:nvSpPr>
              <p:cNvPr id="64" name="Freeform 59"/>
              <p:cNvSpPr>
                <a:spLocks/>
              </p:cNvSpPr>
              <p:nvPr/>
            </p:nvSpPr>
            <p:spPr bwMode="auto">
              <a:xfrm>
                <a:off x="2063" y="2074"/>
                <a:ext cx="7" cy="2"/>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noFill/>
                <a:round/>
                <a:headEnd/>
                <a:tailEnd/>
              </a:ln>
            </p:spPr>
            <p:txBody>
              <a:bodyPr/>
              <a:lstStyle/>
              <a:p>
                <a:endParaRPr lang="en-US">
                  <a:latin typeface="+mj-lt"/>
                </a:endParaRPr>
              </a:p>
            </p:txBody>
          </p:sp>
          <p:sp>
            <p:nvSpPr>
              <p:cNvPr id="65" name="Freeform 60"/>
              <p:cNvSpPr>
                <a:spLocks/>
              </p:cNvSpPr>
              <p:nvPr/>
            </p:nvSpPr>
            <p:spPr bwMode="auto">
              <a:xfrm>
                <a:off x="1914" y="2181"/>
                <a:ext cx="4" cy="6"/>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noFill/>
                <a:round/>
                <a:headEnd/>
                <a:tailEnd/>
              </a:ln>
            </p:spPr>
            <p:txBody>
              <a:bodyPr/>
              <a:lstStyle/>
              <a:p>
                <a:endParaRPr lang="en-US">
                  <a:latin typeface="+mj-lt"/>
                </a:endParaRPr>
              </a:p>
            </p:txBody>
          </p:sp>
          <p:sp>
            <p:nvSpPr>
              <p:cNvPr id="66" name="Freeform 61"/>
              <p:cNvSpPr>
                <a:spLocks/>
              </p:cNvSpPr>
              <p:nvPr/>
            </p:nvSpPr>
            <p:spPr bwMode="auto">
              <a:xfrm>
                <a:off x="1644" y="2183"/>
                <a:ext cx="272" cy="8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000000"/>
                </a:solidFill>
                <a:prstDash val="solid"/>
                <a:round/>
                <a:headEnd/>
                <a:tailEnd/>
              </a:ln>
            </p:spPr>
            <p:txBody>
              <a:bodyPr/>
              <a:lstStyle/>
              <a:p>
                <a:endParaRPr lang="en-US">
                  <a:latin typeface="+mj-lt"/>
                </a:endParaRPr>
              </a:p>
            </p:txBody>
          </p:sp>
          <p:sp>
            <p:nvSpPr>
              <p:cNvPr id="67" name="Freeform 62"/>
              <p:cNvSpPr>
                <a:spLocks/>
              </p:cNvSpPr>
              <p:nvPr/>
            </p:nvSpPr>
            <p:spPr bwMode="auto">
              <a:xfrm>
                <a:off x="1914" y="2181"/>
                <a:ext cx="4" cy="6"/>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noFill/>
                <a:round/>
                <a:headEnd/>
                <a:tailEnd/>
              </a:ln>
            </p:spPr>
            <p:txBody>
              <a:bodyPr/>
              <a:lstStyle/>
              <a:p>
                <a:endParaRPr lang="en-US">
                  <a:latin typeface="+mj-lt"/>
                </a:endParaRPr>
              </a:p>
            </p:txBody>
          </p:sp>
          <p:sp>
            <p:nvSpPr>
              <p:cNvPr id="68" name="Freeform 63"/>
              <p:cNvSpPr>
                <a:spLocks/>
              </p:cNvSpPr>
              <p:nvPr/>
            </p:nvSpPr>
            <p:spPr bwMode="auto">
              <a:xfrm>
                <a:off x="1643" y="2261"/>
                <a:ext cx="2" cy="6"/>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noFill/>
                <a:round/>
                <a:headEnd/>
                <a:tailEnd/>
              </a:ln>
            </p:spPr>
            <p:txBody>
              <a:bodyPr/>
              <a:lstStyle/>
              <a:p>
                <a:endParaRPr lang="en-US">
                  <a:latin typeface="+mj-lt"/>
                </a:endParaRPr>
              </a:p>
            </p:txBody>
          </p:sp>
          <p:sp>
            <p:nvSpPr>
              <p:cNvPr id="69" name="Freeform 64"/>
              <p:cNvSpPr>
                <a:spLocks/>
              </p:cNvSpPr>
              <p:nvPr/>
            </p:nvSpPr>
            <p:spPr bwMode="auto">
              <a:xfrm>
                <a:off x="932" y="1940"/>
                <a:ext cx="1092" cy="26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noFill/>
                <a:round/>
                <a:headEnd/>
                <a:tailEnd/>
              </a:ln>
            </p:spPr>
            <p:txBody>
              <a:bodyPr/>
              <a:lstStyle/>
              <a:p>
                <a:endParaRPr lang="en-US">
                  <a:latin typeface="+mj-lt"/>
                </a:endParaRPr>
              </a:p>
            </p:txBody>
          </p:sp>
          <p:sp>
            <p:nvSpPr>
              <p:cNvPr id="70" name="Freeform 65"/>
              <p:cNvSpPr>
                <a:spLocks/>
              </p:cNvSpPr>
              <p:nvPr/>
            </p:nvSpPr>
            <p:spPr bwMode="auto">
              <a:xfrm>
                <a:off x="945" y="2025"/>
                <a:ext cx="366" cy="199"/>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noFill/>
                <a:round/>
                <a:headEnd/>
                <a:tailEnd/>
              </a:ln>
            </p:spPr>
            <p:txBody>
              <a:bodyPr/>
              <a:lstStyle/>
              <a:p>
                <a:endParaRPr lang="en-US">
                  <a:latin typeface="+mj-lt"/>
                </a:endParaRPr>
              </a:p>
            </p:txBody>
          </p:sp>
          <p:sp>
            <p:nvSpPr>
              <p:cNvPr id="71" name="Freeform 66"/>
              <p:cNvSpPr>
                <a:spLocks/>
              </p:cNvSpPr>
              <p:nvPr/>
            </p:nvSpPr>
            <p:spPr bwMode="auto">
              <a:xfrm>
                <a:off x="947" y="2032"/>
                <a:ext cx="342" cy="188"/>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noFill/>
                <a:round/>
                <a:headEnd/>
                <a:tailEnd/>
              </a:ln>
            </p:spPr>
            <p:txBody>
              <a:bodyPr/>
              <a:lstStyle/>
              <a:p>
                <a:endParaRPr lang="en-US">
                  <a:latin typeface="+mj-lt"/>
                </a:endParaRPr>
              </a:p>
            </p:txBody>
          </p:sp>
          <p:sp>
            <p:nvSpPr>
              <p:cNvPr id="72" name="Freeform 67"/>
              <p:cNvSpPr>
                <a:spLocks/>
              </p:cNvSpPr>
              <p:nvPr/>
            </p:nvSpPr>
            <p:spPr bwMode="auto">
              <a:xfrm>
                <a:off x="950" y="2039"/>
                <a:ext cx="316" cy="17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noFill/>
                <a:round/>
                <a:headEnd/>
                <a:tailEnd/>
              </a:ln>
            </p:spPr>
            <p:txBody>
              <a:bodyPr/>
              <a:lstStyle/>
              <a:p>
                <a:endParaRPr lang="en-US">
                  <a:latin typeface="+mj-lt"/>
                </a:endParaRPr>
              </a:p>
            </p:txBody>
          </p:sp>
          <p:sp>
            <p:nvSpPr>
              <p:cNvPr id="73" name="Freeform 68"/>
              <p:cNvSpPr>
                <a:spLocks/>
              </p:cNvSpPr>
              <p:nvPr/>
            </p:nvSpPr>
            <p:spPr bwMode="auto">
              <a:xfrm>
                <a:off x="952" y="2046"/>
                <a:ext cx="292" cy="168"/>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noFill/>
                <a:round/>
                <a:headEnd/>
                <a:tailEnd/>
              </a:ln>
            </p:spPr>
            <p:txBody>
              <a:bodyPr/>
              <a:lstStyle/>
              <a:p>
                <a:endParaRPr lang="en-US">
                  <a:latin typeface="+mj-lt"/>
                </a:endParaRPr>
              </a:p>
            </p:txBody>
          </p:sp>
          <p:sp>
            <p:nvSpPr>
              <p:cNvPr id="74" name="Freeform 69"/>
              <p:cNvSpPr>
                <a:spLocks/>
              </p:cNvSpPr>
              <p:nvPr/>
            </p:nvSpPr>
            <p:spPr bwMode="auto">
              <a:xfrm>
                <a:off x="954" y="2054"/>
                <a:ext cx="268" cy="156"/>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noFill/>
                <a:round/>
                <a:headEnd/>
                <a:tailEnd/>
              </a:ln>
            </p:spPr>
            <p:txBody>
              <a:bodyPr/>
              <a:lstStyle/>
              <a:p>
                <a:endParaRPr lang="en-US">
                  <a:latin typeface="+mj-lt"/>
                </a:endParaRPr>
              </a:p>
            </p:txBody>
          </p:sp>
          <p:sp>
            <p:nvSpPr>
              <p:cNvPr id="75" name="Freeform 70"/>
              <p:cNvSpPr>
                <a:spLocks/>
              </p:cNvSpPr>
              <p:nvPr/>
            </p:nvSpPr>
            <p:spPr bwMode="auto">
              <a:xfrm>
                <a:off x="956" y="2061"/>
                <a:ext cx="243" cy="14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noFill/>
                <a:round/>
                <a:headEnd/>
                <a:tailEnd/>
              </a:ln>
            </p:spPr>
            <p:txBody>
              <a:bodyPr/>
              <a:lstStyle/>
              <a:p>
                <a:endParaRPr lang="en-US">
                  <a:latin typeface="+mj-lt"/>
                </a:endParaRPr>
              </a:p>
            </p:txBody>
          </p:sp>
          <p:sp>
            <p:nvSpPr>
              <p:cNvPr id="76" name="Freeform 71"/>
              <p:cNvSpPr>
                <a:spLocks/>
              </p:cNvSpPr>
              <p:nvPr/>
            </p:nvSpPr>
            <p:spPr bwMode="auto">
              <a:xfrm>
                <a:off x="959" y="2068"/>
                <a:ext cx="218" cy="135"/>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noFill/>
                <a:round/>
                <a:headEnd/>
                <a:tailEnd/>
              </a:ln>
            </p:spPr>
            <p:txBody>
              <a:bodyPr/>
              <a:lstStyle/>
              <a:p>
                <a:endParaRPr lang="en-US">
                  <a:latin typeface="+mj-lt"/>
                </a:endParaRPr>
              </a:p>
            </p:txBody>
          </p:sp>
          <p:sp>
            <p:nvSpPr>
              <p:cNvPr id="77" name="Freeform 72"/>
              <p:cNvSpPr>
                <a:spLocks/>
              </p:cNvSpPr>
              <p:nvPr/>
            </p:nvSpPr>
            <p:spPr bwMode="auto">
              <a:xfrm>
                <a:off x="1599" y="1950"/>
                <a:ext cx="432" cy="75"/>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noFill/>
                <a:round/>
                <a:headEnd/>
                <a:tailEnd/>
              </a:ln>
            </p:spPr>
            <p:txBody>
              <a:bodyPr/>
              <a:lstStyle/>
              <a:p>
                <a:endParaRPr lang="en-US">
                  <a:latin typeface="+mj-lt"/>
                </a:endParaRPr>
              </a:p>
            </p:txBody>
          </p:sp>
          <p:sp>
            <p:nvSpPr>
              <p:cNvPr id="78" name="Freeform 73"/>
              <p:cNvSpPr>
                <a:spLocks/>
              </p:cNvSpPr>
              <p:nvPr/>
            </p:nvSpPr>
            <p:spPr bwMode="auto">
              <a:xfrm>
                <a:off x="1619" y="1950"/>
                <a:ext cx="410" cy="73"/>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noFill/>
                <a:round/>
                <a:headEnd/>
                <a:tailEnd/>
              </a:ln>
            </p:spPr>
            <p:txBody>
              <a:bodyPr/>
              <a:lstStyle/>
              <a:p>
                <a:endParaRPr lang="en-US">
                  <a:latin typeface="+mj-lt"/>
                </a:endParaRPr>
              </a:p>
            </p:txBody>
          </p:sp>
          <p:sp>
            <p:nvSpPr>
              <p:cNvPr id="79" name="Freeform 74"/>
              <p:cNvSpPr>
                <a:spLocks/>
              </p:cNvSpPr>
              <p:nvPr/>
            </p:nvSpPr>
            <p:spPr bwMode="auto">
              <a:xfrm>
                <a:off x="1638" y="1952"/>
                <a:ext cx="390" cy="69"/>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noFill/>
                <a:round/>
                <a:headEnd/>
                <a:tailEnd/>
              </a:ln>
            </p:spPr>
            <p:txBody>
              <a:bodyPr/>
              <a:lstStyle/>
              <a:p>
                <a:endParaRPr lang="en-US">
                  <a:latin typeface="+mj-lt"/>
                </a:endParaRPr>
              </a:p>
            </p:txBody>
          </p:sp>
          <p:sp>
            <p:nvSpPr>
              <p:cNvPr id="80" name="Freeform 75"/>
              <p:cNvSpPr>
                <a:spLocks/>
              </p:cNvSpPr>
              <p:nvPr/>
            </p:nvSpPr>
            <p:spPr bwMode="auto">
              <a:xfrm>
                <a:off x="1658" y="1953"/>
                <a:ext cx="369" cy="67"/>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noFill/>
                <a:round/>
                <a:headEnd/>
                <a:tailEnd/>
              </a:ln>
            </p:spPr>
            <p:txBody>
              <a:bodyPr/>
              <a:lstStyle/>
              <a:p>
                <a:endParaRPr lang="en-US">
                  <a:latin typeface="+mj-lt"/>
                </a:endParaRPr>
              </a:p>
            </p:txBody>
          </p:sp>
          <p:sp>
            <p:nvSpPr>
              <p:cNvPr id="81" name="Freeform 76"/>
              <p:cNvSpPr>
                <a:spLocks/>
              </p:cNvSpPr>
              <p:nvPr/>
            </p:nvSpPr>
            <p:spPr bwMode="auto">
              <a:xfrm>
                <a:off x="1678" y="1954"/>
                <a:ext cx="347" cy="64"/>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noFill/>
                <a:round/>
                <a:headEnd/>
                <a:tailEnd/>
              </a:ln>
            </p:spPr>
            <p:txBody>
              <a:bodyPr/>
              <a:lstStyle/>
              <a:p>
                <a:endParaRPr lang="en-US">
                  <a:latin typeface="+mj-lt"/>
                </a:endParaRPr>
              </a:p>
            </p:txBody>
          </p:sp>
          <p:sp>
            <p:nvSpPr>
              <p:cNvPr id="82" name="Freeform 77"/>
              <p:cNvSpPr>
                <a:spLocks/>
              </p:cNvSpPr>
              <p:nvPr/>
            </p:nvSpPr>
            <p:spPr bwMode="auto">
              <a:xfrm>
                <a:off x="1697" y="1955"/>
                <a:ext cx="327" cy="62"/>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noFill/>
                <a:round/>
                <a:headEnd/>
                <a:tailEnd/>
              </a:ln>
            </p:spPr>
            <p:txBody>
              <a:bodyPr/>
              <a:lstStyle/>
              <a:p>
                <a:endParaRPr lang="en-US">
                  <a:latin typeface="+mj-lt"/>
                </a:endParaRPr>
              </a:p>
            </p:txBody>
          </p:sp>
          <p:sp>
            <p:nvSpPr>
              <p:cNvPr id="83" name="Freeform 78"/>
              <p:cNvSpPr>
                <a:spLocks/>
              </p:cNvSpPr>
              <p:nvPr/>
            </p:nvSpPr>
            <p:spPr bwMode="auto">
              <a:xfrm>
                <a:off x="1717" y="1957"/>
                <a:ext cx="305" cy="58"/>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noFill/>
                <a:round/>
                <a:headEnd/>
                <a:tailEnd/>
              </a:ln>
            </p:spPr>
            <p:txBody>
              <a:bodyPr/>
              <a:lstStyle/>
              <a:p>
                <a:endParaRPr lang="en-US">
                  <a:latin typeface="+mj-lt"/>
                </a:endParaRPr>
              </a:p>
            </p:txBody>
          </p:sp>
          <p:sp>
            <p:nvSpPr>
              <p:cNvPr id="84" name="Freeform 79"/>
              <p:cNvSpPr>
                <a:spLocks/>
              </p:cNvSpPr>
              <p:nvPr/>
            </p:nvSpPr>
            <p:spPr bwMode="auto">
              <a:xfrm>
                <a:off x="1737" y="1958"/>
                <a:ext cx="284" cy="55"/>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noFill/>
                <a:round/>
                <a:headEnd/>
                <a:tailEnd/>
              </a:ln>
            </p:spPr>
            <p:txBody>
              <a:bodyPr/>
              <a:lstStyle/>
              <a:p>
                <a:endParaRPr lang="en-US">
                  <a:latin typeface="+mj-lt"/>
                </a:endParaRPr>
              </a:p>
            </p:txBody>
          </p:sp>
          <p:sp>
            <p:nvSpPr>
              <p:cNvPr id="85" name="Freeform 80"/>
              <p:cNvSpPr>
                <a:spLocks/>
              </p:cNvSpPr>
              <p:nvPr/>
            </p:nvSpPr>
            <p:spPr bwMode="auto">
              <a:xfrm>
                <a:off x="1756" y="1958"/>
                <a:ext cx="264" cy="54"/>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noFill/>
                <a:round/>
                <a:headEnd/>
                <a:tailEnd/>
              </a:ln>
            </p:spPr>
            <p:txBody>
              <a:bodyPr/>
              <a:lstStyle/>
              <a:p>
                <a:endParaRPr lang="en-US">
                  <a:latin typeface="+mj-lt"/>
                </a:endParaRPr>
              </a:p>
            </p:txBody>
          </p:sp>
          <p:sp>
            <p:nvSpPr>
              <p:cNvPr id="86" name="Freeform 81"/>
              <p:cNvSpPr>
                <a:spLocks/>
              </p:cNvSpPr>
              <p:nvPr/>
            </p:nvSpPr>
            <p:spPr bwMode="auto">
              <a:xfrm>
                <a:off x="931" y="1958"/>
                <a:ext cx="1143" cy="354"/>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noFill/>
                <a:round/>
                <a:headEnd/>
                <a:tailEnd/>
              </a:ln>
            </p:spPr>
            <p:txBody>
              <a:bodyPr/>
              <a:lstStyle/>
              <a:p>
                <a:endParaRPr lang="en-US">
                  <a:latin typeface="+mj-lt"/>
                </a:endParaRPr>
              </a:p>
            </p:txBody>
          </p:sp>
          <p:sp>
            <p:nvSpPr>
              <p:cNvPr id="87" name="Freeform 82"/>
              <p:cNvSpPr>
                <a:spLocks/>
              </p:cNvSpPr>
              <p:nvPr/>
            </p:nvSpPr>
            <p:spPr bwMode="auto">
              <a:xfrm>
                <a:off x="1345" y="1973"/>
                <a:ext cx="215" cy="85"/>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noFill/>
                <a:round/>
                <a:headEnd/>
                <a:tailEnd/>
              </a:ln>
            </p:spPr>
            <p:txBody>
              <a:bodyPr/>
              <a:lstStyle/>
              <a:p>
                <a:endParaRPr lang="en-US">
                  <a:latin typeface="+mj-lt"/>
                </a:endParaRPr>
              </a:p>
            </p:txBody>
          </p:sp>
          <p:sp>
            <p:nvSpPr>
              <p:cNvPr id="88" name="Freeform 83"/>
              <p:cNvSpPr>
                <a:spLocks/>
              </p:cNvSpPr>
              <p:nvPr/>
            </p:nvSpPr>
            <p:spPr bwMode="auto">
              <a:xfrm>
                <a:off x="1354" y="1975"/>
                <a:ext cx="197" cy="82"/>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noFill/>
                <a:round/>
                <a:headEnd/>
                <a:tailEnd/>
              </a:ln>
            </p:spPr>
            <p:txBody>
              <a:bodyPr/>
              <a:lstStyle/>
              <a:p>
                <a:endParaRPr lang="en-US">
                  <a:latin typeface="+mj-lt"/>
                </a:endParaRPr>
              </a:p>
            </p:txBody>
          </p:sp>
          <p:sp>
            <p:nvSpPr>
              <p:cNvPr id="89" name="Freeform 84"/>
              <p:cNvSpPr>
                <a:spLocks/>
              </p:cNvSpPr>
              <p:nvPr/>
            </p:nvSpPr>
            <p:spPr bwMode="auto">
              <a:xfrm>
                <a:off x="1363" y="1977"/>
                <a:ext cx="179" cy="78"/>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noFill/>
                <a:round/>
                <a:headEnd/>
                <a:tailEnd/>
              </a:ln>
            </p:spPr>
            <p:txBody>
              <a:bodyPr/>
              <a:lstStyle/>
              <a:p>
                <a:endParaRPr lang="en-US">
                  <a:latin typeface="+mj-lt"/>
                </a:endParaRPr>
              </a:p>
            </p:txBody>
          </p:sp>
          <p:sp>
            <p:nvSpPr>
              <p:cNvPr id="90" name="Freeform 85"/>
              <p:cNvSpPr>
                <a:spLocks/>
              </p:cNvSpPr>
              <p:nvPr/>
            </p:nvSpPr>
            <p:spPr bwMode="auto">
              <a:xfrm>
                <a:off x="1372" y="1979"/>
                <a:ext cx="161" cy="75"/>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noFill/>
                <a:round/>
                <a:headEnd/>
                <a:tailEnd/>
              </a:ln>
            </p:spPr>
            <p:txBody>
              <a:bodyPr/>
              <a:lstStyle/>
              <a:p>
                <a:endParaRPr lang="en-US">
                  <a:latin typeface="+mj-lt"/>
                </a:endParaRPr>
              </a:p>
            </p:txBody>
          </p:sp>
          <p:sp>
            <p:nvSpPr>
              <p:cNvPr id="91" name="Freeform 86"/>
              <p:cNvSpPr>
                <a:spLocks/>
              </p:cNvSpPr>
              <p:nvPr/>
            </p:nvSpPr>
            <p:spPr bwMode="auto">
              <a:xfrm>
                <a:off x="1381" y="1981"/>
                <a:ext cx="143" cy="71"/>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noFill/>
                <a:round/>
                <a:headEnd/>
                <a:tailEnd/>
              </a:ln>
            </p:spPr>
            <p:txBody>
              <a:bodyPr/>
              <a:lstStyle/>
              <a:p>
                <a:endParaRPr lang="en-US">
                  <a:latin typeface="+mj-lt"/>
                </a:endParaRPr>
              </a:p>
            </p:txBody>
          </p:sp>
          <p:sp>
            <p:nvSpPr>
              <p:cNvPr id="92" name="Freeform 87"/>
              <p:cNvSpPr>
                <a:spLocks/>
              </p:cNvSpPr>
              <p:nvPr/>
            </p:nvSpPr>
            <p:spPr bwMode="auto">
              <a:xfrm>
                <a:off x="1390" y="1983"/>
                <a:ext cx="125" cy="67"/>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noFill/>
                <a:round/>
                <a:headEnd/>
                <a:tailEnd/>
              </a:ln>
            </p:spPr>
            <p:txBody>
              <a:bodyPr/>
              <a:lstStyle/>
              <a:p>
                <a:endParaRPr lang="en-US">
                  <a:latin typeface="+mj-lt"/>
                </a:endParaRPr>
              </a:p>
            </p:txBody>
          </p:sp>
          <p:sp>
            <p:nvSpPr>
              <p:cNvPr id="93" name="Freeform 88"/>
              <p:cNvSpPr>
                <a:spLocks/>
              </p:cNvSpPr>
              <p:nvPr/>
            </p:nvSpPr>
            <p:spPr bwMode="auto">
              <a:xfrm>
                <a:off x="1399" y="1985"/>
                <a:ext cx="107" cy="6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noFill/>
                <a:round/>
                <a:headEnd/>
                <a:tailEnd/>
              </a:ln>
            </p:spPr>
            <p:txBody>
              <a:bodyPr/>
              <a:lstStyle/>
              <a:p>
                <a:endParaRPr lang="en-US">
                  <a:latin typeface="+mj-lt"/>
                </a:endParaRPr>
              </a:p>
            </p:txBody>
          </p:sp>
          <p:sp>
            <p:nvSpPr>
              <p:cNvPr id="94" name="Freeform 89"/>
              <p:cNvSpPr>
                <a:spLocks/>
              </p:cNvSpPr>
              <p:nvPr/>
            </p:nvSpPr>
            <p:spPr bwMode="auto">
              <a:xfrm>
                <a:off x="990" y="2019"/>
                <a:ext cx="1043" cy="255"/>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noFill/>
                <a:round/>
                <a:headEnd/>
                <a:tailEnd/>
              </a:ln>
            </p:spPr>
            <p:txBody>
              <a:bodyPr/>
              <a:lstStyle/>
              <a:p>
                <a:endParaRPr lang="en-US">
                  <a:latin typeface="+mj-lt"/>
                </a:endParaRPr>
              </a:p>
            </p:txBody>
          </p:sp>
          <p:sp>
            <p:nvSpPr>
              <p:cNvPr id="95" name="Freeform 90"/>
              <p:cNvSpPr>
                <a:spLocks/>
              </p:cNvSpPr>
              <p:nvPr/>
            </p:nvSpPr>
            <p:spPr bwMode="auto">
              <a:xfrm>
                <a:off x="1005" y="2026"/>
                <a:ext cx="1016" cy="245"/>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noFill/>
                <a:round/>
                <a:headEnd/>
                <a:tailEnd/>
              </a:ln>
            </p:spPr>
            <p:txBody>
              <a:bodyPr/>
              <a:lstStyle/>
              <a:p>
                <a:endParaRPr lang="en-US">
                  <a:latin typeface="+mj-lt"/>
                </a:endParaRPr>
              </a:p>
            </p:txBody>
          </p:sp>
          <p:sp>
            <p:nvSpPr>
              <p:cNvPr id="96" name="Freeform 91"/>
              <p:cNvSpPr>
                <a:spLocks/>
              </p:cNvSpPr>
              <p:nvPr/>
            </p:nvSpPr>
            <p:spPr bwMode="auto">
              <a:xfrm>
                <a:off x="1020" y="2033"/>
                <a:ext cx="988" cy="236"/>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noFill/>
                <a:round/>
                <a:headEnd/>
                <a:tailEnd/>
              </a:ln>
            </p:spPr>
            <p:txBody>
              <a:bodyPr/>
              <a:lstStyle/>
              <a:p>
                <a:endParaRPr lang="en-US">
                  <a:latin typeface="+mj-lt"/>
                </a:endParaRPr>
              </a:p>
            </p:txBody>
          </p:sp>
          <p:sp>
            <p:nvSpPr>
              <p:cNvPr id="97" name="Freeform 92"/>
              <p:cNvSpPr>
                <a:spLocks/>
              </p:cNvSpPr>
              <p:nvPr/>
            </p:nvSpPr>
            <p:spPr bwMode="auto">
              <a:xfrm>
                <a:off x="1035" y="2039"/>
                <a:ext cx="960" cy="22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noFill/>
                <a:round/>
                <a:headEnd/>
                <a:tailEnd/>
              </a:ln>
            </p:spPr>
            <p:txBody>
              <a:bodyPr/>
              <a:lstStyle/>
              <a:p>
                <a:endParaRPr lang="en-US">
                  <a:latin typeface="+mj-lt"/>
                </a:endParaRPr>
              </a:p>
            </p:txBody>
          </p:sp>
          <p:sp>
            <p:nvSpPr>
              <p:cNvPr id="98" name="Freeform 93"/>
              <p:cNvSpPr>
                <a:spLocks/>
              </p:cNvSpPr>
              <p:nvPr/>
            </p:nvSpPr>
            <p:spPr bwMode="auto">
              <a:xfrm>
                <a:off x="1050" y="2046"/>
                <a:ext cx="932" cy="219"/>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noFill/>
                <a:round/>
                <a:headEnd/>
                <a:tailEnd/>
              </a:ln>
            </p:spPr>
            <p:txBody>
              <a:bodyPr/>
              <a:lstStyle/>
              <a:p>
                <a:endParaRPr lang="en-US">
                  <a:latin typeface="+mj-lt"/>
                </a:endParaRPr>
              </a:p>
            </p:txBody>
          </p:sp>
          <p:sp>
            <p:nvSpPr>
              <p:cNvPr id="99" name="Freeform 94"/>
              <p:cNvSpPr>
                <a:spLocks/>
              </p:cNvSpPr>
              <p:nvPr/>
            </p:nvSpPr>
            <p:spPr bwMode="auto">
              <a:xfrm>
                <a:off x="1065" y="2053"/>
                <a:ext cx="904" cy="210"/>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noFill/>
                <a:round/>
                <a:headEnd/>
                <a:tailEnd/>
              </a:ln>
            </p:spPr>
            <p:txBody>
              <a:bodyPr/>
              <a:lstStyle/>
              <a:p>
                <a:endParaRPr lang="en-US">
                  <a:latin typeface="+mj-lt"/>
                </a:endParaRPr>
              </a:p>
            </p:txBody>
          </p:sp>
          <p:sp>
            <p:nvSpPr>
              <p:cNvPr id="100" name="Freeform 95"/>
              <p:cNvSpPr>
                <a:spLocks/>
              </p:cNvSpPr>
              <p:nvPr/>
            </p:nvSpPr>
            <p:spPr bwMode="auto">
              <a:xfrm>
                <a:off x="1080" y="2059"/>
                <a:ext cx="876" cy="202"/>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noFill/>
                <a:round/>
                <a:headEnd/>
                <a:tailEnd/>
              </a:ln>
            </p:spPr>
            <p:txBody>
              <a:bodyPr/>
              <a:lstStyle/>
              <a:p>
                <a:endParaRPr lang="en-US">
                  <a:latin typeface="+mj-lt"/>
                </a:endParaRPr>
              </a:p>
            </p:txBody>
          </p:sp>
          <p:sp>
            <p:nvSpPr>
              <p:cNvPr id="101" name="Freeform 96"/>
              <p:cNvSpPr>
                <a:spLocks/>
              </p:cNvSpPr>
              <p:nvPr/>
            </p:nvSpPr>
            <p:spPr bwMode="auto">
              <a:xfrm>
                <a:off x="1095" y="2066"/>
                <a:ext cx="848" cy="193"/>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noFill/>
                <a:round/>
                <a:headEnd/>
                <a:tailEnd/>
              </a:ln>
            </p:spPr>
            <p:txBody>
              <a:bodyPr/>
              <a:lstStyle/>
              <a:p>
                <a:endParaRPr lang="en-US">
                  <a:latin typeface="+mj-lt"/>
                </a:endParaRPr>
              </a:p>
            </p:txBody>
          </p:sp>
          <p:sp>
            <p:nvSpPr>
              <p:cNvPr id="102" name="Freeform 97"/>
              <p:cNvSpPr>
                <a:spLocks/>
              </p:cNvSpPr>
              <p:nvPr/>
            </p:nvSpPr>
            <p:spPr bwMode="auto">
              <a:xfrm>
                <a:off x="1110" y="2073"/>
                <a:ext cx="820" cy="184"/>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noFill/>
                <a:round/>
                <a:headEnd/>
                <a:tailEnd/>
              </a:ln>
            </p:spPr>
            <p:txBody>
              <a:bodyPr/>
              <a:lstStyle/>
              <a:p>
                <a:endParaRPr lang="en-US">
                  <a:latin typeface="+mj-lt"/>
                </a:endParaRPr>
              </a:p>
            </p:txBody>
          </p:sp>
          <p:sp>
            <p:nvSpPr>
              <p:cNvPr id="103" name="Freeform 98"/>
              <p:cNvSpPr>
                <a:spLocks/>
              </p:cNvSpPr>
              <p:nvPr/>
            </p:nvSpPr>
            <p:spPr bwMode="auto">
              <a:xfrm>
                <a:off x="1126" y="2079"/>
                <a:ext cx="791" cy="176"/>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noFill/>
                <a:round/>
                <a:headEnd/>
                <a:tailEnd/>
              </a:ln>
            </p:spPr>
            <p:txBody>
              <a:bodyPr/>
              <a:lstStyle/>
              <a:p>
                <a:endParaRPr lang="en-US">
                  <a:latin typeface="+mj-lt"/>
                </a:endParaRPr>
              </a:p>
            </p:txBody>
          </p:sp>
          <p:sp>
            <p:nvSpPr>
              <p:cNvPr id="104" name="Freeform 99"/>
              <p:cNvSpPr>
                <a:spLocks/>
              </p:cNvSpPr>
              <p:nvPr/>
            </p:nvSpPr>
            <p:spPr bwMode="auto">
              <a:xfrm>
                <a:off x="1141" y="2086"/>
                <a:ext cx="763" cy="167"/>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noFill/>
                <a:round/>
                <a:headEnd/>
                <a:tailEnd/>
              </a:ln>
            </p:spPr>
            <p:txBody>
              <a:bodyPr/>
              <a:lstStyle/>
              <a:p>
                <a:endParaRPr lang="en-US">
                  <a:latin typeface="+mj-lt"/>
                </a:endParaRPr>
              </a:p>
            </p:txBody>
          </p:sp>
          <p:sp>
            <p:nvSpPr>
              <p:cNvPr id="105" name="Freeform 100"/>
              <p:cNvSpPr>
                <a:spLocks/>
              </p:cNvSpPr>
              <p:nvPr/>
            </p:nvSpPr>
            <p:spPr bwMode="auto">
              <a:xfrm>
                <a:off x="1156" y="2093"/>
                <a:ext cx="735" cy="159"/>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noFill/>
                <a:round/>
                <a:headEnd/>
                <a:tailEnd/>
              </a:ln>
            </p:spPr>
            <p:txBody>
              <a:bodyPr/>
              <a:lstStyle/>
              <a:p>
                <a:endParaRPr lang="en-US">
                  <a:latin typeface="+mj-lt"/>
                </a:endParaRPr>
              </a:p>
            </p:txBody>
          </p:sp>
          <p:sp>
            <p:nvSpPr>
              <p:cNvPr id="106" name="Freeform 101"/>
              <p:cNvSpPr>
                <a:spLocks/>
              </p:cNvSpPr>
              <p:nvPr/>
            </p:nvSpPr>
            <p:spPr bwMode="auto">
              <a:xfrm>
                <a:off x="1171" y="2100"/>
                <a:ext cx="707" cy="149"/>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noFill/>
                <a:round/>
                <a:headEnd/>
                <a:tailEnd/>
              </a:ln>
            </p:spPr>
            <p:txBody>
              <a:bodyPr/>
              <a:lstStyle/>
              <a:p>
                <a:endParaRPr lang="en-US">
                  <a:latin typeface="+mj-lt"/>
                </a:endParaRPr>
              </a:p>
            </p:txBody>
          </p:sp>
          <p:sp>
            <p:nvSpPr>
              <p:cNvPr id="107" name="Freeform 102"/>
              <p:cNvSpPr>
                <a:spLocks/>
              </p:cNvSpPr>
              <p:nvPr/>
            </p:nvSpPr>
            <p:spPr bwMode="auto">
              <a:xfrm>
                <a:off x="1186" y="2106"/>
                <a:ext cx="679" cy="142"/>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noFill/>
                <a:round/>
                <a:headEnd/>
                <a:tailEnd/>
              </a:ln>
            </p:spPr>
            <p:txBody>
              <a:bodyPr/>
              <a:lstStyle/>
              <a:p>
                <a:endParaRPr lang="en-US">
                  <a:latin typeface="+mj-lt"/>
                </a:endParaRPr>
              </a:p>
            </p:txBody>
          </p:sp>
          <p:sp>
            <p:nvSpPr>
              <p:cNvPr id="108" name="Freeform 103"/>
              <p:cNvSpPr>
                <a:spLocks/>
              </p:cNvSpPr>
              <p:nvPr/>
            </p:nvSpPr>
            <p:spPr bwMode="auto">
              <a:xfrm>
                <a:off x="1201" y="2113"/>
                <a:ext cx="652" cy="134"/>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noFill/>
                <a:round/>
                <a:headEnd/>
                <a:tailEnd/>
              </a:ln>
            </p:spPr>
            <p:txBody>
              <a:bodyPr/>
              <a:lstStyle/>
              <a:p>
                <a:endParaRPr lang="en-US">
                  <a:latin typeface="+mj-lt"/>
                </a:endParaRPr>
              </a:p>
            </p:txBody>
          </p:sp>
          <p:sp>
            <p:nvSpPr>
              <p:cNvPr id="109" name="Freeform 104"/>
              <p:cNvSpPr>
                <a:spLocks/>
              </p:cNvSpPr>
              <p:nvPr/>
            </p:nvSpPr>
            <p:spPr bwMode="auto">
              <a:xfrm>
                <a:off x="1216" y="2120"/>
                <a:ext cx="624" cy="125"/>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noFill/>
                <a:round/>
                <a:headEnd/>
                <a:tailEnd/>
              </a:ln>
            </p:spPr>
            <p:txBody>
              <a:bodyPr/>
              <a:lstStyle/>
              <a:p>
                <a:endParaRPr lang="en-US">
                  <a:latin typeface="+mj-lt"/>
                </a:endParaRPr>
              </a:p>
            </p:txBody>
          </p:sp>
          <p:sp>
            <p:nvSpPr>
              <p:cNvPr id="110" name="Freeform 105"/>
              <p:cNvSpPr>
                <a:spLocks/>
              </p:cNvSpPr>
              <p:nvPr/>
            </p:nvSpPr>
            <p:spPr bwMode="auto">
              <a:xfrm>
                <a:off x="1231" y="2126"/>
                <a:ext cx="596" cy="119"/>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noFill/>
                <a:round/>
                <a:headEnd/>
                <a:tailEnd/>
              </a:ln>
            </p:spPr>
            <p:txBody>
              <a:bodyPr/>
              <a:lstStyle/>
              <a:p>
                <a:endParaRPr lang="en-US">
                  <a:latin typeface="+mj-lt"/>
                </a:endParaRPr>
              </a:p>
            </p:txBody>
          </p:sp>
        </p:grpSp>
        <p:sp>
          <p:nvSpPr>
            <p:cNvPr id="10" name="Text Box 106"/>
            <p:cNvSpPr txBox="1">
              <a:spLocks noChangeArrowheads="1"/>
            </p:cNvSpPr>
            <p:nvPr/>
          </p:nvSpPr>
          <p:spPr bwMode="auto">
            <a:xfrm>
              <a:off x="240" y="1958"/>
              <a:ext cx="1542" cy="756"/>
            </a:xfrm>
            <a:prstGeom prst="rect">
              <a:avLst/>
            </a:prstGeom>
            <a:noFill/>
            <a:ln w="9525">
              <a:noFill/>
              <a:miter lim="800000"/>
              <a:headEnd/>
              <a:tailEnd/>
            </a:ln>
            <a:effectLst/>
          </p:spPr>
          <p:txBody>
            <a:bodyPr wrap="none">
              <a:spAutoFit/>
            </a:bodyPr>
            <a:lstStyle/>
            <a:p>
              <a:pPr eaLnBrk="0" hangingPunct="0"/>
              <a:r>
                <a:rPr lang="en-US" dirty="0" smtClean="0">
                  <a:latin typeface="+mj-lt"/>
                </a:rPr>
                <a:t>Bulk Gold (Au) = Yellow</a:t>
              </a:r>
            </a:p>
            <a:p>
              <a:pPr eaLnBrk="0" hangingPunct="0"/>
              <a:r>
                <a:rPr lang="en-US" dirty="0" smtClean="0">
                  <a:latin typeface="+mj-lt"/>
                </a:rPr>
                <a:t>Conductive</a:t>
              </a:r>
            </a:p>
            <a:p>
              <a:pPr eaLnBrk="0" hangingPunct="0"/>
              <a:r>
                <a:rPr lang="en-US" dirty="0" smtClean="0">
                  <a:latin typeface="+mj-lt"/>
                </a:rPr>
                <a:t>Nonmagnetic</a:t>
              </a:r>
            </a:p>
            <a:p>
              <a:pPr eaLnBrk="0" hangingPunct="0"/>
              <a:r>
                <a:rPr lang="en-US" dirty="0" smtClean="0">
                  <a:latin typeface="+mj-lt"/>
                </a:rPr>
                <a:t>Chemically inert</a:t>
              </a:r>
            </a:p>
          </p:txBody>
        </p:sp>
      </p:grpSp>
      <p:grpSp>
        <p:nvGrpSpPr>
          <p:cNvPr id="111" name="Group 107"/>
          <p:cNvGrpSpPr>
            <a:grpSpLocks/>
          </p:cNvGrpSpPr>
          <p:nvPr/>
        </p:nvGrpSpPr>
        <p:grpSpPr bwMode="auto">
          <a:xfrm>
            <a:off x="5832743" y="4408226"/>
            <a:ext cx="3076575" cy="2040615"/>
            <a:chOff x="392" y="2337"/>
            <a:chExt cx="1938" cy="950"/>
          </a:xfrm>
        </p:grpSpPr>
        <p:sp>
          <p:nvSpPr>
            <p:cNvPr id="112" name="Text Box 108"/>
            <p:cNvSpPr txBox="1">
              <a:spLocks noChangeArrowheads="1"/>
            </p:cNvSpPr>
            <p:nvPr/>
          </p:nvSpPr>
          <p:spPr bwMode="auto">
            <a:xfrm>
              <a:off x="392" y="2728"/>
              <a:ext cx="1938" cy="55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dirty="0" smtClean="0">
                  <a:solidFill>
                    <a:schemeClr val="tx1"/>
                  </a:solidFill>
                  <a:latin typeface="+mj-lt"/>
                </a:rPr>
                <a:t>Nano Gold </a:t>
              </a:r>
              <a:r>
                <a:rPr lang="en-US" dirty="0">
                  <a:solidFill>
                    <a:schemeClr val="tx1"/>
                  </a:solidFill>
                  <a:latin typeface="+mj-lt"/>
                </a:rPr>
                <a:t>= </a:t>
              </a:r>
              <a:r>
                <a:rPr lang="en-US" dirty="0" smtClean="0">
                  <a:solidFill>
                    <a:schemeClr val="tx1"/>
                  </a:solidFill>
                  <a:latin typeface="+mj-lt"/>
                </a:rPr>
                <a:t>Red</a:t>
              </a:r>
            </a:p>
            <a:p>
              <a:pPr eaLnBrk="0" hangingPunct="0"/>
              <a:r>
                <a:rPr lang="en-US" dirty="0" smtClean="0">
                  <a:latin typeface="+mj-lt"/>
                </a:rPr>
                <a:t>Loses conductivity at ~ 1-3 nm</a:t>
              </a:r>
            </a:p>
            <a:p>
              <a:pPr eaLnBrk="0" hangingPunct="0"/>
              <a:r>
                <a:rPr lang="en-US" dirty="0" smtClean="0">
                  <a:latin typeface="+mj-lt"/>
                </a:rPr>
                <a:t>Becomes magnetic ~ 3 nm</a:t>
              </a:r>
            </a:p>
            <a:p>
              <a:pPr eaLnBrk="0" hangingPunct="0"/>
              <a:r>
                <a:rPr lang="en-US" dirty="0" smtClean="0">
                  <a:latin typeface="+mj-lt"/>
                </a:rPr>
                <a:t>Explosive and catalytic!</a:t>
              </a:r>
            </a:p>
          </p:txBody>
        </p:sp>
        <p:grpSp>
          <p:nvGrpSpPr>
            <p:cNvPr id="113" name="Group 109"/>
            <p:cNvGrpSpPr>
              <a:grpSpLocks/>
            </p:cNvGrpSpPr>
            <p:nvPr/>
          </p:nvGrpSpPr>
          <p:grpSpPr bwMode="auto">
            <a:xfrm>
              <a:off x="436" y="2337"/>
              <a:ext cx="1298" cy="144"/>
              <a:chOff x="864" y="3260"/>
              <a:chExt cx="1298" cy="144"/>
            </a:xfrm>
          </p:grpSpPr>
          <p:grpSp>
            <p:nvGrpSpPr>
              <p:cNvPr id="114" name="Group 110"/>
              <p:cNvGrpSpPr>
                <a:grpSpLocks/>
              </p:cNvGrpSpPr>
              <p:nvPr/>
            </p:nvGrpSpPr>
            <p:grpSpPr bwMode="auto">
              <a:xfrm>
                <a:off x="864" y="3260"/>
                <a:ext cx="422" cy="144"/>
                <a:chOff x="948" y="3224"/>
                <a:chExt cx="422" cy="144"/>
              </a:xfrm>
            </p:grpSpPr>
            <p:sp>
              <p:nvSpPr>
                <p:cNvPr id="317" name="Freeform 111"/>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318" name="Freeform 112"/>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19" name="Freeform 113"/>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0" name="Freeform 114"/>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321" name="Freeform 115"/>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2" name="Freeform 116"/>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3" name="Line 117"/>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324" name="Freeform 118"/>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325" name="Freeform 119"/>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6" name="Freeform 120"/>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7" name="Freeform 121"/>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328" name="Freeform 122"/>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29" name="Freeform 123"/>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0" name="Freeform 124"/>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331" name="Freeform 125"/>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2" name="Freeform 126"/>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3" name="Freeform 127"/>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334" name="Freeform 128"/>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5" name="Freeform 129"/>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6" name="Freeform 130"/>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337" name="Freeform 131"/>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8" name="Freeform 132"/>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39" name="Freeform 133"/>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340" name="Freeform 134"/>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1" name="Freeform 135"/>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2" name="Freeform 136"/>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343" name="Freeform 137"/>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4" name="Freeform 138"/>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5" name="Freeform 139"/>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346" name="Freeform 140"/>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7" name="Freeform 141"/>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48" name="Freeform 142"/>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349" name="Freeform 143"/>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0" name="Freeform 144"/>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1" name="Freeform 145"/>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352" name="Freeform 146"/>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3" name="Freeform 147"/>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4" name="Freeform 148"/>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355" name="Freeform 149"/>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6" name="Freeform 150"/>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7" name="Freeform 151"/>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358" name="Freeform 152"/>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59" name="Freeform 153"/>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0" name="Freeform 154"/>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361" name="Freeform 155"/>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2" name="Freeform 156"/>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3" name="Freeform 157"/>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364" name="Freeform 158"/>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5" name="Freeform 159"/>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6" name="Freeform 160"/>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367" name="Freeform 161"/>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8" name="Freeform 162"/>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69" name="Freeform 163"/>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370" name="Freeform 164"/>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1" name="Freeform 165"/>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2" name="Freeform 166"/>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373" name="Freeform 167"/>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4" name="Freeform 168"/>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375" name="Freeform 169"/>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6" name="Freeform 170"/>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77" name="Freeform 171"/>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378" name="Freeform 172"/>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379" name="Freeform 173"/>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0" name="Freeform 174"/>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381" name="Freeform 175"/>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382" name="Freeform 176"/>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83" name="Freeform 177"/>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84" name="Freeform 178"/>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385" name="Freeform 179"/>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386" name="Freeform 180"/>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387" name="Freeform 181"/>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388" name="Freeform 182"/>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389" name="Freeform 183"/>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390" name="Freeform 184"/>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391" name="Freeform 185"/>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392" name="Freeform 186"/>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93" name="Freeform 187"/>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394" name="Freeform 188"/>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395" name="Freeform 189"/>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396" name="Freeform 190"/>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397" name="Freeform 191"/>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398" name="Freeform 192"/>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399" name="Freeform 193"/>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400" name="Freeform 194"/>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401" name="Freeform 195"/>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402" name="Freeform 196"/>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403" name="Freeform 197"/>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404" name="Freeform 198"/>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405" name="Freeform 199"/>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406" name="Freeform 200"/>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407" name="Freeform 201"/>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408" name="Freeform 202"/>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409" name="Freeform 203"/>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410" name="Freeform 204"/>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411" name="Freeform 205"/>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412" name="Freeform 206"/>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413" name="Freeform 207"/>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414" name="Freeform 208"/>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415" name="Freeform 209"/>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416" name="Freeform 210"/>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5" name="Group 211"/>
              <p:cNvGrpSpPr>
                <a:grpSpLocks/>
              </p:cNvGrpSpPr>
              <p:nvPr/>
            </p:nvGrpSpPr>
            <p:grpSpPr bwMode="auto">
              <a:xfrm>
                <a:off x="1302" y="3260"/>
                <a:ext cx="422" cy="144"/>
                <a:chOff x="948" y="3224"/>
                <a:chExt cx="422" cy="144"/>
              </a:xfrm>
            </p:grpSpPr>
            <p:sp>
              <p:nvSpPr>
                <p:cNvPr id="217" name="Freeform 212"/>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218" name="Freeform 213"/>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19" name="Freeform 214"/>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0" name="Freeform 215"/>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221" name="Freeform 216"/>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2" name="Freeform 217"/>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3" name="Line 218"/>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224" name="Freeform 219"/>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225" name="Freeform 220"/>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6" name="Freeform 221"/>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7" name="Freeform 222"/>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228" name="Freeform 223"/>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29" name="Freeform 224"/>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0" name="Freeform 225"/>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231" name="Freeform 226"/>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2" name="Freeform 227"/>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3" name="Freeform 228"/>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234" name="Freeform 229"/>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5" name="Freeform 230"/>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6" name="Freeform 231"/>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237" name="Freeform 232"/>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8" name="Freeform 233"/>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39" name="Freeform 234"/>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240" name="Freeform 235"/>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1" name="Freeform 236"/>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2" name="Freeform 237"/>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243" name="Freeform 238"/>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4" name="Freeform 239"/>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5" name="Freeform 240"/>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246" name="Freeform 241"/>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7" name="Freeform 242"/>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48" name="Freeform 243"/>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249" name="Freeform 244"/>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0" name="Freeform 245"/>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1" name="Freeform 246"/>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252" name="Freeform 247"/>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3" name="Freeform 248"/>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4" name="Freeform 249"/>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255" name="Freeform 250"/>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6" name="Freeform 251"/>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7" name="Freeform 252"/>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258" name="Freeform 253"/>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59" name="Freeform 254"/>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0" name="Freeform 255"/>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261" name="Freeform 256"/>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2" name="Freeform 257"/>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3" name="Freeform 258"/>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264" name="Freeform 259"/>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5" name="Freeform 260"/>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6" name="Freeform 261"/>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267" name="Freeform 262"/>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8" name="Freeform 263"/>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69" name="Freeform 264"/>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270" name="Freeform 265"/>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1" name="Freeform 266"/>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2" name="Freeform 267"/>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273" name="Freeform 268"/>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4" name="Freeform 269"/>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275" name="Freeform 270"/>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6" name="Freeform 271"/>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77" name="Freeform 272"/>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278" name="Freeform 273"/>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279" name="Freeform 274"/>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0" name="Freeform 275"/>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281" name="Freeform 276"/>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282" name="Freeform 277"/>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83" name="Freeform 278"/>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84" name="Freeform 279"/>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285" name="Freeform 280"/>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286" name="Freeform 281"/>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287" name="Freeform 282"/>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288" name="Freeform 283"/>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289" name="Freeform 284"/>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290" name="Freeform 285"/>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291" name="Freeform 286"/>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292" name="Freeform 287"/>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93" name="Freeform 288"/>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294" name="Freeform 289"/>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295" name="Freeform 290"/>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296" name="Freeform 291"/>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297" name="Freeform 292"/>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298" name="Freeform 293"/>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299" name="Freeform 294"/>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300" name="Freeform 295"/>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301" name="Freeform 296"/>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302" name="Freeform 297"/>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303" name="Freeform 298"/>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304" name="Freeform 299"/>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305" name="Freeform 300"/>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306" name="Freeform 301"/>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307" name="Freeform 302"/>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308" name="Freeform 303"/>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309" name="Freeform 304"/>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310" name="Freeform 305"/>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311" name="Freeform 306"/>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312" name="Freeform 307"/>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313" name="Freeform 308"/>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314" name="Freeform 309"/>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315" name="Freeform 310"/>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316" name="Freeform 311"/>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nvGrpSpPr>
              <p:cNvPr id="116" name="Group 312"/>
              <p:cNvGrpSpPr>
                <a:grpSpLocks/>
              </p:cNvGrpSpPr>
              <p:nvPr/>
            </p:nvGrpSpPr>
            <p:grpSpPr bwMode="auto">
              <a:xfrm>
                <a:off x="1740" y="3260"/>
                <a:ext cx="422" cy="144"/>
                <a:chOff x="948" y="3224"/>
                <a:chExt cx="422" cy="144"/>
              </a:xfrm>
            </p:grpSpPr>
            <p:sp>
              <p:nvSpPr>
                <p:cNvPr id="117" name="Freeform 313"/>
                <p:cNvSpPr>
                  <a:spLocks/>
                </p:cNvSpPr>
                <p:nvPr/>
              </p:nvSpPr>
              <p:spPr bwMode="auto">
                <a:xfrm>
                  <a:off x="1140" y="3225"/>
                  <a:ext cx="203" cy="12"/>
                </a:xfrm>
                <a:custGeom>
                  <a:avLst/>
                  <a:gdLst/>
                  <a:ahLst/>
                  <a:cxnLst>
                    <a:cxn ang="0">
                      <a:pos x="7732" y="324"/>
                    </a:cxn>
                    <a:cxn ang="0">
                      <a:pos x="7497" y="251"/>
                    </a:cxn>
                    <a:cxn ang="0">
                      <a:pos x="7215" y="186"/>
                    </a:cxn>
                    <a:cxn ang="0">
                      <a:pos x="6886" y="129"/>
                    </a:cxn>
                    <a:cxn ang="0">
                      <a:pos x="6516" y="81"/>
                    </a:cxn>
                    <a:cxn ang="0">
                      <a:pos x="6107" y="43"/>
                    </a:cxn>
                    <a:cxn ang="0">
                      <a:pos x="5661" y="17"/>
                    </a:cxn>
                    <a:cxn ang="0">
                      <a:pos x="5185" y="2"/>
                    </a:cxn>
                    <a:cxn ang="0">
                      <a:pos x="4679" y="0"/>
                    </a:cxn>
                    <a:cxn ang="0">
                      <a:pos x="4148" y="12"/>
                    </a:cxn>
                    <a:cxn ang="0">
                      <a:pos x="3594" y="39"/>
                    </a:cxn>
                    <a:cxn ang="0">
                      <a:pos x="3023" y="82"/>
                    </a:cxn>
                    <a:cxn ang="0">
                      <a:pos x="2435" y="141"/>
                    </a:cxn>
                    <a:cxn ang="0">
                      <a:pos x="1836" y="217"/>
                    </a:cxn>
                    <a:cxn ang="0">
                      <a:pos x="1228" y="312"/>
                    </a:cxn>
                    <a:cxn ang="0">
                      <a:pos x="614" y="426"/>
                    </a:cxn>
                    <a:cxn ang="0">
                      <a:pos x="0" y="561"/>
                    </a:cxn>
                  </a:cxnLst>
                  <a:rect l="0" t="0" r="r" b="b"/>
                  <a:pathLst>
                    <a:path w="7732" h="561">
                      <a:moveTo>
                        <a:pt x="7732" y="324"/>
                      </a:moveTo>
                      <a:lnTo>
                        <a:pt x="7497" y="251"/>
                      </a:lnTo>
                      <a:lnTo>
                        <a:pt x="7215" y="186"/>
                      </a:lnTo>
                      <a:lnTo>
                        <a:pt x="6886" y="129"/>
                      </a:lnTo>
                      <a:lnTo>
                        <a:pt x="6516" y="81"/>
                      </a:lnTo>
                      <a:lnTo>
                        <a:pt x="6107" y="43"/>
                      </a:lnTo>
                      <a:lnTo>
                        <a:pt x="5661" y="17"/>
                      </a:lnTo>
                      <a:lnTo>
                        <a:pt x="5185" y="2"/>
                      </a:lnTo>
                      <a:lnTo>
                        <a:pt x="4679" y="0"/>
                      </a:lnTo>
                      <a:lnTo>
                        <a:pt x="4148" y="12"/>
                      </a:lnTo>
                      <a:lnTo>
                        <a:pt x="3594" y="39"/>
                      </a:lnTo>
                      <a:lnTo>
                        <a:pt x="3023" y="82"/>
                      </a:lnTo>
                      <a:lnTo>
                        <a:pt x="2435" y="141"/>
                      </a:lnTo>
                      <a:lnTo>
                        <a:pt x="1836" y="217"/>
                      </a:lnTo>
                      <a:lnTo>
                        <a:pt x="1228" y="312"/>
                      </a:lnTo>
                      <a:lnTo>
                        <a:pt x="614" y="426"/>
                      </a:lnTo>
                      <a:lnTo>
                        <a:pt x="0" y="561"/>
                      </a:lnTo>
                    </a:path>
                  </a:pathLst>
                </a:custGeom>
                <a:noFill/>
                <a:ln w="11113">
                  <a:solidFill>
                    <a:srgbClr val="CC3300"/>
                  </a:solidFill>
                  <a:prstDash val="solid"/>
                  <a:round/>
                  <a:headEnd/>
                  <a:tailEnd/>
                </a:ln>
              </p:spPr>
              <p:txBody>
                <a:bodyPr/>
                <a:lstStyle/>
                <a:p>
                  <a:endParaRPr lang="en-US">
                    <a:latin typeface="+mj-lt"/>
                  </a:endParaRPr>
                </a:p>
              </p:txBody>
            </p:sp>
            <p:sp>
              <p:nvSpPr>
                <p:cNvPr id="118" name="Freeform 314"/>
                <p:cNvSpPr>
                  <a:spLocks/>
                </p:cNvSpPr>
                <p:nvPr/>
              </p:nvSpPr>
              <p:spPr bwMode="auto">
                <a:xfrm>
                  <a:off x="1343" y="3231"/>
                  <a:ext cx="1" cy="2"/>
                </a:xfrm>
                <a:custGeom>
                  <a:avLst/>
                  <a:gdLst/>
                  <a:ahLst/>
                  <a:cxnLst>
                    <a:cxn ang="0">
                      <a:pos x="35" y="0"/>
                    </a:cxn>
                    <a:cxn ang="0">
                      <a:pos x="0" y="93"/>
                    </a:cxn>
                    <a:cxn ang="0">
                      <a:pos x="35" y="0"/>
                    </a:cxn>
                  </a:cxnLst>
                  <a:rect l="0" t="0" r="r" b="b"/>
                  <a:pathLst>
                    <a:path w="35" h="93">
                      <a:moveTo>
                        <a:pt x="35" y="0"/>
                      </a:moveTo>
                      <a:lnTo>
                        <a:pt x="0" y="93"/>
                      </a:lnTo>
                      <a:lnTo>
                        <a:pt x="3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19" name="Freeform 315"/>
                <p:cNvSpPr>
                  <a:spLocks/>
                </p:cNvSpPr>
                <p:nvPr/>
              </p:nvSpPr>
              <p:spPr bwMode="auto">
                <a:xfrm>
                  <a:off x="1140" y="3236"/>
                  <a:ext cx="0"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0" name="Freeform 316"/>
                <p:cNvSpPr>
                  <a:spLocks/>
                </p:cNvSpPr>
                <p:nvPr/>
              </p:nvSpPr>
              <p:spPr bwMode="auto">
                <a:xfrm>
                  <a:off x="949" y="3237"/>
                  <a:ext cx="191" cy="88"/>
                </a:xfrm>
                <a:custGeom>
                  <a:avLst/>
                  <a:gdLst/>
                  <a:ahLst/>
                  <a:cxnLst>
                    <a:cxn ang="0">
                      <a:pos x="7248" y="0"/>
                    </a:cxn>
                    <a:cxn ang="0">
                      <a:pos x="6628" y="154"/>
                    </a:cxn>
                    <a:cxn ang="0">
                      <a:pos x="6002" y="329"/>
                    </a:cxn>
                    <a:cxn ang="0">
                      <a:pos x="5377" y="522"/>
                    </a:cxn>
                    <a:cxn ang="0">
                      <a:pos x="4758" y="731"/>
                    </a:cxn>
                    <a:cxn ang="0">
                      <a:pos x="4151" y="956"/>
                    </a:cxn>
                    <a:cxn ang="0">
                      <a:pos x="3562" y="1193"/>
                    </a:cxn>
                    <a:cxn ang="0">
                      <a:pos x="2998" y="1443"/>
                    </a:cxn>
                    <a:cxn ang="0">
                      <a:pos x="2463" y="1704"/>
                    </a:cxn>
                    <a:cxn ang="0">
                      <a:pos x="1965" y="1973"/>
                    </a:cxn>
                    <a:cxn ang="0">
                      <a:pos x="1509" y="2250"/>
                    </a:cxn>
                    <a:cxn ang="0">
                      <a:pos x="1102" y="2533"/>
                    </a:cxn>
                    <a:cxn ang="0">
                      <a:pos x="749" y="2818"/>
                    </a:cxn>
                    <a:cxn ang="0">
                      <a:pos x="456" y="3108"/>
                    </a:cxn>
                    <a:cxn ang="0">
                      <a:pos x="229" y="3398"/>
                    </a:cxn>
                    <a:cxn ang="0">
                      <a:pos x="76" y="3688"/>
                    </a:cxn>
                    <a:cxn ang="0">
                      <a:pos x="0" y="3976"/>
                    </a:cxn>
                  </a:cxnLst>
                  <a:rect l="0" t="0" r="r" b="b"/>
                  <a:pathLst>
                    <a:path w="7248" h="3976">
                      <a:moveTo>
                        <a:pt x="7248" y="0"/>
                      </a:moveTo>
                      <a:lnTo>
                        <a:pt x="6628" y="154"/>
                      </a:lnTo>
                      <a:lnTo>
                        <a:pt x="6002" y="329"/>
                      </a:lnTo>
                      <a:lnTo>
                        <a:pt x="5377" y="522"/>
                      </a:lnTo>
                      <a:lnTo>
                        <a:pt x="4758" y="731"/>
                      </a:lnTo>
                      <a:lnTo>
                        <a:pt x="4151" y="956"/>
                      </a:lnTo>
                      <a:lnTo>
                        <a:pt x="3562" y="1193"/>
                      </a:lnTo>
                      <a:lnTo>
                        <a:pt x="2998" y="1443"/>
                      </a:lnTo>
                      <a:lnTo>
                        <a:pt x="2463" y="1704"/>
                      </a:lnTo>
                      <a:lnTo>
                        <a:pt x="1965" y="1973"/>
                      </a:lnTo>
                      <a:lnTo>
                        <a:pt x="1509" y="2250"/>
                      </a:lnTo>
                      <a:lnTo>
                        <a:pt x="1102" y="2533"/>
                      </a:lnTo>
                      <a:lnTo>
                        <a:pt x="749" y="2818"/>
                      </a:lnTo>
                      <a:lnTo>
                        <a:pt x="456" y="3108"/>
                      </a:lnTo>
                      <a:lnTo>
                        <a:pt x="229" y="3398"/>
                      </a:lnTo>
                      <a:lnTo>
                        <a:pt x="76" y="3688"/>
                      </a:lnTo>
                      <a:lnTo>
                        <a:pt x="0" y="3976"/>
                      </a:lnTo>
                    </a:path>
                  </a:pathLst>
                </a:custGeom>
                <a:noFill/>
                <a:ln w="11113">
                  <a:solidFill>
                    <a:srgbClr val="CC3300"/>
                  </a:solidFill>
                  <a:prstDash val="solid"/>
                  <a:round/>
                  <a:headEnd/>
                  <a:tailEnd/>
                </a:ln>
              </p:spPr>
              <p:txBody>
                <a:bodyPr/>
                <a:lstStyle/>
                <a:p>
                  <a:endParaRPr lang="en-US">
                    <a:latin typeface="+mj-lt"/>
                  </a:endParaRPr>
                </a:p>
              </p:txBody>
            </p:sp>
            <p:sp>
              <p:nvSpPr>
                <p:cNvPr id="121" name="Freeform 317"/>
                <p:cNvSpPr>
                  <a:spLocks/>
                </p:cNvSpPr>
                <p:nvPr/>
              </p:nvSpPr>
              <p:spPr bwMode="auto">
                <a:xfrm>
                  <a:off x="1140" y="3236"/>
                  <a:ext cx="0"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2" name="Freeform 318"/>
                <p:cNvSpPr>
                  <a:spLocks/>
                </p:cNvSpPr>
                <p:nvPr/>
              </p:nvSpPr>
              <p:spPr bwMode="auto">
                <a:xfrm>
                  <a:off x="948" y="3325"/>
                  <a:ext cx="3" cy="0"/>
                </a:xfrm>
                <a:custGeom>
                  <a:avLst/>
                  <a:gdLst/>
                  <a:ahLst/>
                  <a:cxnLst>
                    <a:cxn ang="0">
                      <a:pos x="99" y="12"/>
                    </a:cxn>
                    <a:cxn ang="0">
                      <a:pos x="0" y="0"/>
                    </a:cxn>
                    <a:cxn ang="0">
                      <a:pos x="99" y="12"/>
                    </a:cxn>
                  </a:cxnLst>
                  <a:rect l="0" t="0" r="r" b="b"/>
                  <a:pathLst>
                    <a:path w="99" h="12">
                      <a:moveTo>
                        <a:pt x="99" y="12"/>
                      </a:moveTo>
                      <a:lnTo>
                        <a:pt x="0" y="0"/>
                      </a:lnTo>
                      <a:lnTo>
                        <a:pt x="99" y="12"/>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3" name="Line 319"/>
                <p:cNvSpPr>
                  <a:spLocks noChangeShapeType="1"/>
                </p:cNvSpPr>
                <p:nvPr/>
              </p:nvSpPr>
              <p:spPr bwMode="auto">
                <a:xfrm flipV="1">
                  <a:off x="949" y="3321"/>
                  <a:ext cx="42" cy="4"/>
                </a:xfrm>
                <a:prstGeom prst="line">
                  <a:avLst/>
                </a:prstGeom>
                <a:noFill/>
                <a:ln w="11113">
                  <a:solidFill>
                    <a:srgbClr val="CC3300"/>
                  </a:solidFill>
                  <a:round/>
                  <a:headEnd/>
                  <a:tailEnd/>
                </a:ln>
              </p:spPr>
              <p:txBody>
                <a:bodyPr/>
                <a:lstStyle/>
                <a:p>
                  <a:endParaRPr lang="en-US">
                    <a:latin typeface="+mj-lt"/>
                  </a:endParaRPr>
                </a:p>
              </p:txBody>
            </p:sp>
            <p:sp>
              <p:nvSpPr>
                <p:cNvPr id="124" name="Freeform 320"/>
                <p:cNvSpPr>
                  <a:spLocks/>
                </p:cNvSpPr>
                <p:nvPr/>
              </p:nvSpPr>
              <p:spPr bwMode="auto">
                <a:xfrm>
                  <a:off x="991" y="3264"/>
                  <a:ext cx="159" cy="57"/>
                </a:xfrm>
                <a:custGeom>
                  <a:avLst/>
                  <a:gdLst/>
                  <a:ahLst/>
                  <a:cxnLst>
                    <a:cxn ang="0">
                      <a:pos x="0" y="2616"/>
                    </a:cxn>
                    <a:cxn ang="0">
                      <a:pos x="15" y="2599"/>
                    </a:cxn>
                    <a:cxn ang="0">
                      <a:pos x="63" y="2549"/>
                    </a:cxn>
                    <a:cxn ang="0">
                      <a:pos x="149" y="2470"/>
                    </a:cxn>
                    <a:cxn ang="0">
                      <a:pos x="274" y="2365"/>
                    </a:cxn>
                    <a:cxn ang="0">
                      <a:pos x="443" y="2236"/>
                    </a:cxn>
                    <a:cxn ang="0">
                      <a:pos x="658" y="2085"/>
                    </a:cxn>
                    <a:cxn ang="0">
                      <a:pos x="923" y="1915"/>
                    </a:cxn>
                    <a:cxn ang="0">
                      <a:pos x="1241" y="1730"/>
                    </a:cxn>
                    <a:cxn ang="0">
                      <a:pos x="1614" y="1531"/>
                    </a:cxn>
                    <a:cxn ang="0">
                      <a:pos x="2049" y="1322"/>
                    </a:cxn>
                    <a:cxn ang="0">
                      <a:pos x="2544" y="1105"/>
                    </a:cxn>
                    <a:cxn ang="0">
                      <a:pos x="3107" y="884"/>
                    </a:cxn>
                    <a:cxn ang="0">
                      <a:pos x="3739" y="659"/>
                    </a:cxn>
                    <a:cxn ang="0">
                      <a:pos x="4443" y="436"/>
                    </a:cxn>
                    <a:cxn ang="0">
                      <a:pos x="5224" y="215"/>
                    </a:cxn>
                    <a:cxn ang="0">
                      <a:pos x="6084" y="0"/>
                    </a:cxn>
                  </a:cxnLst>
                  <a:rect l="0" t="0" r="r" b="b"/>
                  <a:pathLst>
                    <a:path w="6084" h="2616">
                      <a:moveTo>
                        <a:pt x="0" y="2616"/>
                      </a:moveTo>
                      <a:lnTo>
                        <a:pt x="15" y="2599"/>
                      </a:lnTo>
                      <a:lnTo>
                        <a:pt x="63" y="2549"/>
                      </a:lnTo>
                      <a:lnTo>
                        <a:pt x="149" y="2470"/>
                      </a:lnTo>
                      <a:lnTo>
                        <a:pt x="274" y="2365"/>
                      </a:lnTo>
                      <a:lnTo>
                        <a:pt x="443" y="2236"/>
                      </a:lnTo>
                      <a:lnTo>
                        <a:pt x="658" y="2085"/>
                      </a:lnTo>
                      <a:lnTo>
                        <a:pt x="923" y="1915"/>
                      </a:lnTo>
                      <a:lnTo>
                        <a:pt x="1241" y="1730"/>
                      </a:lnTo>
                      <a:lnTo>
                        <a:pt x="1614" y="1531"/>
                      </a:lnTo>
                      <a:lnTo>
                        <a:pt x="2049" y="1322"/>
                      </a:lnTo>
                      <a:lnTo>
                        <a:pt x="2544" y="1105"/>
                      </a:lnTo>
                      <a:lnTo>
                        <a:pt x="3107" y="884"/>
                      </a:lnTo>
                      <a:lnTo>
                        <a:pt x="3739" y="659"/>
                      </a:lnTo>
                      <a:lnTo>
                        <a:pt x="4443" y="436"/>
                      </a:lnTo>
                      <a:lnTo>
                        <a:pt x="5224" y="215"/>
                      </a:lnTo>
                      <a:lnTo>
                        <a:pt x="6084" y="0"/>
                      </a:lnTo>
                    </a:path>
                  </a:pathLst>
                </a:custGeom>
                <a:noFill/>
                <a:ln w="11113">
                  <a:solidFill>
                    <a:srgbClr val="CC3300"/>
                  </a:solidFill>
                  <a:prstDash val="solid"/>
                  <a:round/>
                  <a:headEnd/>
                  <a:tailEnd/>
                </a:ln>
              </p:spPr>
              <p:txBody>
                <a:bodyPr/>
                <a:lstStyle/>
                <a:p>
                  <a:endParaRPr lang="en-US">
                    <a:latin typeface="+mj-lt"/>
                  </a:endParaRPr>
                </a:p>
              </p:txBody>
            </p:sp>
            <p:sp>
              <p:nvSpPr>
                <p:cNvPr id="125" name="Freeform 321"/>
                <p:cNvSpPr>
                  <a:spLocks/>
                </p:cNvSpPr>
                <p:nvPr/>
              </p:nvSpPr>
              <p:spPr bwMode="auto">
                <a:xfrm>
                  <a:off x="990" y="3321"/>
                  <a:ext cx="1" cy="1"/>
                </a:xfrm>
                <a:custGeom>
                  <a:avLst/>
                  <a:gdLst/>
                  <a:ahLst/>
                  <a:cxnLst>
                    <a:cxn ang="0">
                      <a:pos x="75" y="65"/>
                    </a:cxn>
                    <a:cxn ang="0">
                      <a:pos x="0" y="0"/>
                    </a:cxn>
                    <a:cxn ang="0">
                      <a:pos x="75" y="65"/>
                    </a:cxn>
                  </a:cxnLst>
                  <a:rect l="0" t="0" r="r" b="b"/>
                  <a:pathLst>
                    <a:path w="75" h="65">
                      <a:moveTo>
                        <a:pt x="75" y="65"/>
                      </a:moveTo>
                      <a:lnTo>
                        <a:pt x="0" y="0"/>
                      </a:lnTo>
                      <a:lnTo>
                        <a:pt x="75" y="65"/>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6" name="Freeform 322"/>
                <p:cNvSpPr>
                  <a:spLocks/>
                </p:cNvSpPr>
                <p:nvPr/>
              </p:nvSpPr>
              <p:spPr bwMode="auto">
                <a:xfrm>
                  <a:off x="1150" y="3262"/>
                  <a:ext cx="1" cy="2"/>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7" name="Freeform 323"/>
                <p:cNvSpPr>
                  <a:spLocks/>
                </p:cNvSpPr>
                <p:nvPr/>
              </p:nvSpPr>
              <p:spPr bwMode="auto">
                <a:xfrm>
                  <a:off x="1150" y="3251"/>
                  <a:ext cx="189" cy="13"/>
                </a:xfrm>
                <a:custGeom>
                  <a:avLst/>
                  <a:gdLst/>
                  <a:ahLst/>
                  <a:cxnLst>
                    <a:cxn ang="0">
                      <a:pos x="0" y="552"/>
                    </a:cxn>
                    <a:cxn ang="0">
                      <a:pos x="871" y="363"/>
                    </a:cxn>
                    <a:cxn ang="0">
                      <a:pos x="1685" y="220"/>
                    </a:cxn>
                    <a:cxn ang="0">
                      <a:pos x="2443" y="116"/>
                    </a:cxn>
                    <a:cxn ang="0">
                      <a:pos x="3143" y="48"/>
                    </a:cxn>
                    <a:cxn ang="0">
                      <a:pos x="3786" y="11"/>
                    </a:cxn>
                    <a:cxn ang="0">
                      <a:pos x="4373" y="0"/>
                    </a:cxn>
                    <a:cxn ang="0">
                      <a:pos x="4903" y="12"/>
                    </a:cxn>
                    <a:cxn ang="0">
                      <a:pos x="5376" y="41"/>
                    </a:cxn>
                    <a:cxn ang="0">
                      <a:pos x="5794" y="84"/>
                    </a:cxn>
                    <a:cxn ang="0">
                      <a:pos x="6155" y="134"/>
                    </a:cxn>
                    <a:cxn ang="0">
                      <a:pos x="6460" y="190"/>
                    </a:cxn>
                    <a:cxn ang="0">
                      <a:pos x="6710" y="245"/>
                    </a:cxn>
                    <a:cxn ang="0">
                      <a:pos x="6903" y="297"/>
                    </a:cxn>
                    <a:cxn ang="0">
                      <a:pos x="7042" y="338"/>
                    </a:cxn>
                    <a:cxn ang="0">
                      <a:pos x="7125" y="366"/>
                    </a:cxn>
                    <a:cxn ang="0">
                      <a:pos x="7153" y="377"/>
                    </a:cxn>
                  </a:cxnLst>
                  <a:rect l="0" t="0" r="r" b="b"/>
                  <a:pathLst>
                    <a:path w="7153" h="552">
                      <a:moveTo>
                        <a:pt x="0" y="552"/>
                      </a:moveTo>
                      <a:lnTo>
                        <a:pt x="871" y="363"/>
                      </a:lnTo>
                      <a:lnTo>
                        <a:pt x="1685" y="220"/>
                      </a:lnTo>
                      <a:lnTo>
                        <a:pt x="2443" y="116"/>
                      </a:lnTo>
                      <a:lnTo>
                        <a:pt x="3143" y="48"/>
                      </a:lnTo>
                      <a:lnTo>
                        <a:pt x="3786" y="11"/>
                      </a:lnTo>
                      <a:lnTo>
                        <a:pt x="4373" y="0"/>
                      </a:lnTo>
                      <a:lnTo>
                        <a:pt x="4903" y="12"/>
                      </a:lnTo>
                      <a:lnTo>
                        <a:pt x="5376" y="41"/>
                      </a:lnTo>
                      <a:lnTo>
                        <a:pt x="5794" y="84"/>
                      </a:lnTo>
                      <a:lnTo>
                        <a:pt x="6155" y="134"/>
                      </a:lnTo>
                      <a:lnTo>
                        <a:pt x="6460" y="190"/>
                      </a:lnTo>
                      <a:lnTo>
                        <a:pt x="6710" y="245"/>
                      </a:lnTo>
                      <a:lnTo>
                        <a:pt x="6903" y="297"/>
                      </a:lnTo>
                      <a:lnTo>
                        <a:pt x="7042" y="338"/>
                      </a:lnTo>
                      <a:lnTo>
                        <a:pt x="7125" y="366"/>
                      </a:lnTo>
                      <a:lnTo>
                        <a:pt x="7153" y="377"/>
                      </a:lnTo>
                    </a:path>
                  </a:pathLst>
                </a:custGeom>
                <a:noFill/>
                <a:ln w="11113">
                  <a:solidFill>
                    <a:srgbClr val="CC3300"/>
                  </a:solidFill>
                  <a:prstDash val="solid"/>
                  <a:round/>
                  <a:headEnd/>
                  <a:tailEnd/>
                </a:ln>
              </p:spPr>
              <p:txBody>
                <a:bodyPr/>
                <a:lstStyle/>
                <a:p>
                  <a:endParaRPr lang="en-US">
                    <a:latin typeface="+mj-lt"/>
                  </a:endParaRPr>
                </a:p>
              </p:txBody>
            </p:sp>
            <p:sp>
              <p:nvSpPr>
                <p:cNvPr id="128" name="Freeform 324"/>
                <p:cNvSpPr>
                  <a:spLocks/>
                </p:cNvSpPr>
                <p:nvPr/>
              </p:nvSpPr>
              <p:spPr bwMode="auto">
                <a:xfrm>
                  <a:off x="1150" y="3262"/>
                  <a:ext cx="1" cy="2"/>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29" name="Freeform 325"/>
                <p:cNvSpPr>
                  <a:spLocks/>
                </p:cNvSpPr>
                <p:nvPr/>
              </p:nvSpPr>
              <p:spPr bwMode="auto">
                <a:xfrm>
                  <a:off x="1338" y="3259"/>
                  <a:ext cx="1" cy="1"/>
                </a:xfrm>
                <a:custGeom>
                  <a:avLst/>
                  <a:gdLst/>
                  <a:ahLst/>
                  <a:cxnLst>
                    <a:cxn ang="0">
                      <a:pos x="36" y="0"/>
                    </a:cxn>
                    <a:cxn ang="0">
                      <a:pos x="0" y="93"/>
                    </a:cxn>
                    <a:cxn ang="0">
                      <a:pos x="36" y="0"/>
                    </a:cxn>
                  </a:cxnLst>
                  <a:rect l="0" t="0" r="r" b="b"/>
                  <a:pathLst>
                    <a:path w="36" h="93">
                      <a:moveTo>
                        <a:pt x="36" y="0"/>
                      </a:moveTo>
                      <a:lnTo>
                        <a:pt x="0" y="93"/>
                      </a:lnTo>
                      <a:lnTo>
                        <a:pt x="36"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0" name="Freeform 326"/>
                <p:cNvSpPr>
                  <a:spLocks/>
                </p:cNvSpPr>
                <p:nvPr/>
              </p:nvSpPr>
              <p:spPr bwMode="auto">
                <a:xfrm>
                  <a:off x="1339" y="3232"/>
                  <a:ext cx="12" cy="28"/>
                </a:xfrm>
                <a:custGeom>
                  <a:avLst/>
                  <a:gdLst/>
                  <a:ahLst/>
                  <a:cxnLst>
                    <a:cxn ang="0">
                      <a:pos x="0" y="1252"/>
                    </a:cxn>
                    <a:cxn ang="0">
                      <a:pos x="10" y="1241"/>
                    </a:cxn>
                    <a:cxn ang="0">
                      <a:pos x="39" y="1210"/>
                    </a:cxn>
                    <a:cxn ang="0">
                      <a:pos x="84" y="1161"/>
                    </a:cxn>
                    <a:cxn ang="0">
                      <a:pos x="139" y="1098"/>
                    </a:cxn>
                    <a:cxn ang="0">
                      <a:pos x="201" y="1021"/>
                    </a:cxn>
                    <a:cxn ang="0">
                      <a:pos x="265" y="933"/>
                    </a:cxn>
                    <a:cxn ang="0">
                      <a:pos x="329" y="837"/>
                    </a:cxn>
                    <a:cxn ang="0">
                      <a:pos x="387" y="736"/>
                    </a:cxn>
                    <a:cxn ang="0">
                      <a:pos x="435" y="631"/>
                    </a:cxn>
                    <a:cxn ang="0">
                      <a:pos x="470" y="525"/>
                    </a:cxn>
                    <a:cxn ang="0">
                      <a:pos x="489" y="420"/>
                    </a:cxn>
                    <a:cxn ang="0">
                      <a:pos x="485" y="319"/>
                    </a:cxn>
                    <a:cxn ang="0">
                      <a:pos x="455" y="225"/>
                    </a:cxn>
                    <a:cxn ang="0">
                      <a:pos x="397" y="138"/>
                    </a:cxn>
                    <a:cxn ang="0">
                      <a:pos x="305" y="62"/>
                    </a:cxn>
                    <a:cxn ang="0">
                      <a:pos x="176" y="0"/>
                    </a:cxn>
                  </a:cxnLst>
                  <a:rect l="0" t="0" r="r" b="b"/>
                  <a:pathLst>
                    <a:path w="489" h="1252">
                      <a:moveTo>
                        <a:pt x="0" y="1252"/>
                      </a:moveTo>
                      <a:lnTo>
                        <a:pt x="10" y="1241"/>
                      </a:lnTo>
                      <a:lnTo>
                        <a:pt x="39" y="1210"/>
                      </a:lnTo>
                      <a:lnTo>
                        <a:pt x="84" y="1161"/>
                      </a:lnTo>
                      <a:lnTo>
                        <a:pt x="139" y="1098"/>
                      </a:lnTo>
                      <a:lnTo>
                        <a:pt x="201" y="1021"/>
                      </a:lnTo>
                      <a:lnTo>
                        <a:pt x="265" y="933"/>
                      </a:lnTo>
                      <a:lnTo>
                        <a:pt x="329" y="837"/>
                      </a:lnTo>
                      <a:lnTo>
                        <a:pt x="387" y="736"/>
                      </a:lnTo>
                      <a:lnTo>
                        <a:pt x="435" y="631"/>
                      </a:lnTo>
                      <a:lnTo>
                        <a:pt x="470" y="525"/>
                      </a:lnTo>
                      <a:lnTo>
                        <a:pt x="489" y="420"/>
                      </a:lnTo>
                      <a:lnTo>
                        <a:pt x="485" y="319"/>
                      </a:lnTo>
                      <a:lnTo>
                        <a:pt x="455" y="225"/>
                      </a:lnTo>
                      <a:lnTo>
                        <a:pt x="397" y="138"/>
                      </a:lnTo>
                      <a:lnTo>
                        <a:pt x="305" y="62"/>
                      </a:lnTo>
                      <a:lnTo>
                        <a:pt x="176" y="0"/>
                      </a:lnTo>
                    </a:path>
                  </a:pathLst>
                </a:custGeom>
                <a:noFill/>
                <a:ln w="11113">
                  <a:solidFill>
                    <a:srgbClr val="CC3300"/>
                  </a:solidFill>
                  <a:prstDash val="solid"/>
                  <a:round/>
                  <a:headEnd/>
                  <a:tailEnd/>
                </a:ln>
              </p:spPr>
              <p:txBody>
                <a:bodyPr/>
                <a:lstStyle/>
                <a:p>
                  <a:endParaRPr lang="en-US">
                    <a:latin typeface="+mj-lt"/>
                  </a:endParaRPr>
                </a:p>
              </p:txBody>
            </p:sp>
            <p:sp>
              <p:nvSpPr>
                <p:cNvPr id="131" name="Freeform 327"/>
                <p:cNvSpPr>
                  <a:spLocks/>
                </p:cNvSpPr>
                <p:nvPr/>
              </p:nvSpPr>
              <p:spPr bwMode="auto">
                <a:xfrm>
                  <a:off x="1338" y="3259"/>
                  <a:ext cx="2" cy="1"/>
                </a:xfrm>
                <a:custGeom>
                  <a:avLst/>
                  <a:gdLst/>
                  <a:ahLst/>
                  <a:cxnLst>
                    <a:cxn ang="0">
                      <a:pos x="70" y="71"/>
                    </a:cxn>
                    <a:cxn ang="0">
                      <a:pos x="0" y="0"/>
                    </a:cxn>
                    <a:cxn ang="0">
                      <a:pos x="70" y="71"/>
                    </a:cxn>
                  </a:cxnLst>
                  <a:rect l="0" t="0" r="r" b="b"/>
                  <a:pathLst>
                    <a:path w="70" h="71">
                      <a:moveTo>
                        <a:pt x="70" y="71"/>
                      </a:moveTo>
                      <a:lnTo>
                        <a:pt x="0" y="0"/>
                      </a:lnTo>
                      <a:lnTo>
                        <a:pt x="70" y="7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2" name="Freeform 328"/>
                <p:cNvSpPr>
                  <a:spLocks/>
                </p:cNvSpPr>
                <p:nvPr/>
              </p:nvSpPr>
              <p:spPr bwMode="auto">
                <a:xfrm>
                  <a:off x="1343" y="3231"/>
                  <a:ext cx="1" cy="2"/>
                </a:xfrm>
                <a:custGeom>
                  <a:avLst/>
                  <a:gdLst/>
                  <a:ahLst/>
                  <a:cxnLst>
                    <a:cxn ang="0">
                      <a:pos x="0" y="93"/>
                    </a:cxn>
                    <a:cxn ang="0">
                      <a:pos x="35" y="0"/>
                    </a:cxn>
                    <a:cxn ang="0">
                      <a:pos x="0" y="93"/>
                    </a:cxn>
                  </a:cxnLst>
                  <a:rect l="0" t="0" r="r" b="b"/>
                  <a:pathLst>
                    <a:path w="35" h="93">
                      <a:moveTo>
                        <a:pt x="0" y="93"/>
                      </a:moveTo>
                      <a:lnTo>
                        <a:pt x="35" y="0"/>
                      </a:lnTo>
                      <a:lnTo>
                        <a:pt x="0" y="93"/>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3" name="Freeform 329"/>
                <p:cNvSpPr>
                  <a:spLocks/>
                </p:cNvSpPr>
                <p:nvPr/>
              </p:nvSpPr>
              <p:spPr bwMode="auto">
                <a:xfrm>
                  <a:off x="1174" y="3350"/>
                  <a:ext cx="38" cy="8"/>
                </a:xfrm>
                <a:custGeom>
                  <a:avLst/>
                  <a:gdLst/>
                  <a:ahLst/>
                  <a:cxnLst>
                    <a:cxn ang="0">
                      <a:pos x="1448" y="0"/>
                    </a:cxn>
                    <a:cxn ang="0">
                      <a:pos x="1393" y="24"/>
                    </a:cxn>
                    <a:cxn ang="0">
                      <a:pos x="1332" y="47"/>
                    </a:cxn>
                    <a:cxn ang="0">
                      <a:pos x="1263" y="70"/>
                    </a:cxn>
                    <a:cxn ang="0">
                      <a:pos x="1187" y="92"/>
                    </a:cxn>
                    <a:cxn ang="0">
                      <a:pos x="1106" y="113"/>
                    </a:cxn>
                    <a:cxn ang="0">
                      <a:pos x="1019" y="133"/>
                    </a:cxn>
                    <a:cxn ang="0">
                      <a:pos x="928" y="154"/>
                    </a:cxn>
                    <a:cxn ang="0">
                      <a:pos x="833" y="174"/>
                    </a:cxn>
                    <a:cxn ang="0">
                      <a:pos x="734" y="195"/>
                    </a:cxn>
                    <a:cxn ang="0">
                      <a:pos x="632" y="216"/>
                    </a:cxn>
                    <a:cxn ang="0">
                      <a:pos x="529" y="238"/>
                    </a:cxn>
                    <a:cxn ang="0">
                      <a:pos x="423" y="260"/>
                    </a:cxn>
                    <a:cxn ang="0">
                      <a:pos x="317" y="284"/>
                    </a:cxn>
                    <a:cxn ang="0">
                      <a:pos x="211" y="309"/>
                    </a:cxn>
                    <a:cxn ang="0">
                      <a:pos x="105" y="336"/>
                    </a:cxn>
                    <a:cxn ang="0">
                      <a:pos x="0" y="364"/>
                    </a:cxn>
                  </a:cxnLst>
                  <a:rect l="0" t="0" r="r" b="b"/>
                  <a:pathLst>
                    <a:path w="1448" h="364">
                      <a:moveTo>
                        <a:pt x="1448" y="0"/>
                      </a:moveTo>
                      <a:lnTo>
                        <a:pt x="1393" y="24"/>
                      </a:lnTo>
                      <a:lnTo>
                        <a:pt x="1332" y="47"/>
                      </a:lnTo>
                      <a:lnTo>
                        <a:pt x="1263" y="70"/>
                      </a:lnTo>
                      <a:lnTo>
                        <a:pt x="1187" y="92"/>
                      </a:lnTo>
                      <a:lnTo>
                        <a:pt x="1106" y="113"/>
                      </a:lnTo>
                      <a:lnTo>
                        <a:pt x="1019" y="133"/>
                      </a:lnTo>
                      <a:lnTo>
                        <a:pt x="928" y="154"/>
                      </a:lnTo>
                      <a:lnTo>
                        <a:pt x="833" y="174"/>
                      </a:lnTo>
                      <a:lnTo>
                        <a:pt x="734" y="195"/>
                      </a:lnTo>
                      <a:lnTo>
                        <a:pt x="632" y="216"/>
                      </a:lnTo>
                      <a:lnTo>
                        <a:pt x="529" y="238"/>
                      </a:lnTo>
                      <a:lnTo>
                        <a:pt x="423" y="260"/>
                      </a:lnTo>
                      <a:lnTo>
                        <a:pt x="317" y="284"/>
                      </a:lnTo>
                      <a:lnTo>
                        <a:pt x="211" y="309"/>
                      </a:lnTo>
                      <a:lnTo>
                        <a:pt x="105" y="336"/>
                      </a:lnTo>
                      <a:lnTo>
                        <a:pt x="0" y="364"/>
                      </a:lnTo>
                    </a:path>
                  </a:pathLst>
                </a:custGeom>
                <a:noFill/>
                <a:ln w="11113">
                  <a:solidFill>
                    <a:srgbClr val="CC3300"/>
                  </a:solidFill>
                  <a:prstDash val="solid"/>
                  <a:round/>
                  <a:headEnd/>
                  <a:tailEnd/>
                </a:ln>
              </p:spPr>
              <p:txBody>
                <a:bodyPr/>
                <a:lstStyle/>
                <a:p>
                  <a:endParaRPr lang="en-US">
                    <a:latin typeface="+mj-lt"/>
                  </a:endParaRPr>
                </a:p>
              </p:txBody>
            </p:sp>
            <p:sp>
              <p:nvSpPr>
                <p:cNvPr id="134" name="Freeform 330"/>
                <p:cNvSpPr>
                  <a:spLocks/>
                </p:cNvSpPr>
                <p:nvPr/>
              </p:nvSpPr>
              <p:spPr bwMode="auto">
                <a:xfrm>
                  <a:off x="1211" y="3348"/>
                  <a:ext cx="1" cy="3"/>
                </a:xfrm>
                <a:custGeom>
                  <a:avLst/>
                  <a:gdLst/>
                  <a:ahLst/>
                  <a:cxnLst>
                    <a:cxn ang="0">
                      <a:pos x="0" y="0"/>
                    </a:cxn>
                    <a:cxn ang="0">
                      <a:pos x="45" y="89"/>
                    </a:cxn>
                    <a:cxn ang="0">
                      <a:pos x="0" y="0"/>
                    </a:cxn>
                  </a:cxnLst>
                  <a:rect l="0" t="0" r="r" b="b"/>
                  <a:pathLst>
                    <a:path w="45" h="89">
                      <a:moveTo>
                        <a:pt x="0" y="0"/>
                      </a:moveTo>
                      <a:lnTo>
                        <a:pt x="45"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5" name="Freeform 331"/>
                <p:cNvSpPr>
                  <a:spLocks/>
                </p:cNvSpPr>
                <p:nvPr/>
              </p:nvSpPr>
              <p:spPr bwMode="auto">
                <a:xfrm>
                  <a:off x="1173" y="3357"/>
                  <a:ext cx="1" cy="2"/>
                </a:xfrm>
                <a:custGeom>
                  <a:avLst/>
                  <a:gdLst/>
                  <a:ahLst/>
                  <a:cxnLst>
                    <a:cxn ang="0">
                      <a:pos x="27" y="97"/>
                    </a:cxn>
                    <a:cxn ang="0">
                      <a:pos x="0" y="0"/>
                    </a:cxn>
                    <a:cxn ang="0">
                      <a:pos x="27" y="97"/>
                    </a:cxn>
                  </a:cxnLst>
                  <a:rect l="0" t="0" r="r" b="b"/>
                  <a:pathLst>
                    <a:path w="27" h="97">
                      <a:moveTo>
                        <a:pt x="27" y="97"/>
                      </a:moveTo>
                      <a:lnTo>
                        <a:pt x="0" y="0"/>
                      </a:lnTo>
                      <a:lnTo>
                        <a:pt x="27"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6" name="Freeform 332"/>
                <p:cNvSpPr>
                  <a:spLocks/>
                </p:cNvSpPr>
                <p:nvPr/>
              </p:nvSpPr>
              <p:spPr bwMode="auto">
                <a:xfrm>
                  <a:off x="1111" y="3358"/>
                  <a:ext cx="63" cy="8"/>
                </a:xfrm>
                <a:custGeom>
                  <a:avLst/>
                  <a:gdLst/>
                  <a:ahLst/>
                  <a:cxnLst>
                    <a:cxn ang="0">
                      <a:pos x="2363" y="0"/>
                    </a:cxn>
                    <a:cxn ang="0">
                      <a:pos x="2244" y="29"/>
                    </a:cxn>
                    <a:cxn ang="0">
                      <a:pos x="2101" y="60"/>
                    </a:cxn>
                    <a:cxn ang="0">
                      <a:pos x="1937" y="91"/>
                    </a:cxn>
                    <a:cxn ang="0">
                      <a:pos x="1759" y="121"/>
                    </a:cxn>
                    <a:cxn ang="0">
                      <a:pos x="1568" y="153"/>
                    </a:cxn>
                    <a:cxn ang="0">
                      <a:pos x="1371" y="182"/>
                    </a:cxn>
                    <a:cxn ang="0">
                      <a:pos x="1171" y="210"/>
                    </a:cxn>
                    <a:cxn ang="0">
                      <a:pos x="973" y="237"/>
                    </a:cxn>
                    <a:cxn ang="0">
                      <a:pos x="781" y="263"/>
                    </a:cxn>
                    <a:cxn ang="0">
                      <a:pos x="601" y="286"/>
                    </a:cxn>
                    <a:cxn ang="0">
                      <a:pos x="436" y="306"/>
                    </a:cxn>
                    <a:cxn ang="0">
                      <a:pos x="291" y="324"/>
                    </a:cxn>
                    <a:cxn ang="0">
                      <a:pos x="170" y="338"/>
                    </a:cxn>
                    <a:cxn ang="0">
                      <a:pos x="78" y="349"/>
                    </a:cxn>
                    <a:cxn ang="0">
                      <a:pos x="21" y="356"/>
                    </a:cxn>
                    <a:cxn ang="0">
                      <a:pos x="0" y="359"/>
                    </a:cxn>
                  </a:cxnLst>
                  <a:rect l="0" t="0" r="r" b="b"/>
                  <a:pathLst>
                    <a:path w="2363" h="359">
                      <a:moveTo>
                        <a:pt x="2363" y="0"/>
                      </a:moveTo>
                      <a:lnTo>
                        <a:pt x="2244" y="29"/>
                      </a:lnTo>
                      <a:lnTo>
                        <a:pt x="2101" y="60"/>
                      </a:lnTo>
                      <a:lnTo>
                        <a:pt x="1937" y="91"/>
                      </a:lnTo>
                      <a:lnTo>
                        <a:pt x="1759" y="121"/>
                      </a:lnTo>
                      <a:lnTo>
                        <a:pt x="1568" y="153"/>
                      </a:lnTo>
                      <a:lnTo>
                        <a:pt x="1371" y="182"/>
                      </a:lnTo>
                      <a:lnTo>
                        <a:pt x="1171" y="210"/>
                      </a:lnTo>
                      <a:lnTo>
                        <a:pt x="973" y="237"/>
                      </a:lnTo>
                      <a:lnTo>
                        <a:pt x="781" y="263"/>
                      </a:lnTo>
                      <a:lnTo>
                        <a:pt x="601" y="286"/>
                      </a:lnTo>
                      <a:lnTo>
                        <a:pt x="436" y="306"/>
                      </a:lnTo>
                      <a:lnTo>
                        <a:pt x="291" y="324"/>
                      </a:lnTo>
                      <a:lnTo>
                        <a:pt x="170" y="338"/>
                      </a:lnTo>
                      <a:lnTo>
                        <a:pt x="78" y="349"/>
                      </a:lnTo>
                      <a:lnTo>
                        <a:pt x="21" y="356"/>
                      </a:lnTo>
                      <a:lnTo>
                        <a:pt x="0" y="359"/>
                      </a:lnTo>
                    </a:path>
                  </a:pathLst>
                </a:custGeom>
                <a:noFill/>
                <a:ln w="11113">
                  <a:solidFill>
                    <a:srgbClr val="CC3300"/>
                  </a:solidFill>
                  <a:prstDash val="solid"/>
                  <a:round/>
                  <a:headEnd/>
                  <a:tailEnd/>
                </a:ln>
              </p:spPr>
              <p:txBody>
                <a:bodyPr/>
                <a:lstStyle/>
                <a:p>
                  <a:endParaRPr lang="en-US">
                    <a:latin typeface="+mj-lt"/>
                  </a:endParaRPr>
                </a:p>
              </p:txBody>
            </p:sp>
            <p:sp>
              <p:nvSpPr>
                <p:cNvPr id="137" name="Freeform 333"/>
                <p:cNvSpPr>
                  <a:spLocks/>
                </p:cNvSpPr>
                <p:nvPr/>
              </p:nvSpPr>
              <p:spPr bwMode="auto">
                <a:xfrm>
                  <a:off x="1173" y="3357"/>
                  <a:ext cx="1" cy="2"/>
                </a:xfrm>
                <a:custGeom>
                  <a:avLst/>
                  <a:gdLst/>
                  <a:ahLst/>
                  <a:cxnLst>
                    <a:cxn ang="0">
                      <a:pos x="0" y="0"/>
                    </a:cxn>
                    <a:cxn ang="0">
                      <a:pos x="27" y="97"/>
                    </a:cxn>
                    <a:cxn ang="0">
                      <a:pos x="0" y="0"/>
                    </a:cxn>
                  </a:cxnLst>
                  <a:rect l="0" t="0" r="r" b="b"/>
                  <a:pathLst>
                    <a:path w="27" h="97">
                      <a:moveTo>
                        <a:pt x="0" y="0"/>
                      </a:moveTo>
                      <a:lnTo>
                        <a:pt x="27"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8" name="Freeform 334"/>
                <p:cNvSpPr>
                  <a:spLocks/>
                </p:cNvSpPr>
                <p:nvPr/>
              </p:nvSpPr>
              <p:spPr bwMode="auto">
                <a:xfrm>
                  <a:off x="1111" y="3365"/>
                  <a:ext cx="1" cy="2"/>
                </a:xfrm>
                <a:custGeom>
                  <a:avLst/>
                  <a:gdLst/>
                  <a:ahLst/>
                  <a:cxnLst>
                    <a:cxn ang="0">
                      <a:pos x="10" y="99"/>
                    </a:cxn>
                    <a:cxn ang="0">
                      <a:pos x="0" y="0"/>
                    </a:cxn>
                    <a:cxn ang="0">
                      <a:pos x="10" y="99"/>
                    </a:cxn>
                  </a:cxnLst>
                  <a:rect l="0" t="0" r="r" b="b"/>
                  <a:pathLst>
                    <a:path w="10" h="99">
                      <a:moveTo>
                        <a:pt x="10" y="99"/>
                      </a:moveTo>
                      <a:lnTo>
                        <a:pt x="0" y="0"/>
                      </a:lnTo>
                      <a:lnTo>
                        <a:pt x="1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39" name="Freeform 335"/>
                <p:cNvSpPr>
                  <a:spLocks/>
                </p:cNvSpPr>
                <p:nvPr/>
              </p:nvSpPr>
              <p:spPr bwMode="auto">
                <a:xfrm>
                  <a:off x="968" y="3354"/>
                  <a:ext cx="143" cy="14"/>
                </a:xfrm>
                <a:custGeom>
                  <a:avLst/>
                  <a:gdLst/>
                  <a:ahLst/>
                  <a:cxnLst>
                    <a:cxn ang="0">
                      <a:pos x="5462" y="521"/>
                    </a:cxn>
                    <a:cxn ang="0">
                      <a:pos x="4863" y="576"/>
                    </a:cxn>
                    <a:cxn ang="0">
                      <a:pos x="4303" y="611"/>
                    </a:cxn>
                    <a:cxn ang="0">
                      <a:pos x="3781" y="629"/>
                    </a:cxn>
                    <a:cxn ang="0">
                      <a:pos x="3297" y="629"/>
                    </a:cxn>
                    <a:cxn ang="0">
                      <a:pos x="2849" y="613"/>
                    </a:cxn>
                    <a:cxn ang="0">
                      <a:pos x="2437" y="586"/>
                    </a:cxn>
                    <a:cxn ang="0">
                      <a:pos x="2057" y="547"/>
                    </a:cxn>
                    <a:cxn ang="0">
                      <a:pos x="1712" y="499"/>
                    </a:cxn>
                    <a:cxn ang="0">
                      <a:pos x="1398" y="443"/>
                    </a:cxn>
                    <a:cxn ang="0">
                      <a:pos x="1114" y="382"/>
                    </a:cxn>
                    <a:cxn ang="0">
                      <a:pos x="860" y="317"/>
                    </a:cxn>
                    <a:cxn ang="0">
                      <a:pos x="635" y="250"/>
                    </a:cxn>
                    <a:cxn ang="0">
                      <a:pos x="438" y="182"/>
                    </a:cxn>
                    <a:cxn ang="0">
                      <a:pos x="267" y="118"/>
                    </a:cxn>
                    <a:cxn ang="0">
                      <a:pos x="121" y="55"/>
                    </a:cxn>
                    <a:cxn ang="0">
                      <a:pos x="0" y="0"/>
                    </a:cxn>
                  </a:cxnLst>
                  <a:rect l="0" t="0" r="r" b="b"/>
                  <a:pathLst>
                    <a:path w="5462" h="629">
                      <a:moveTo>
                        <a:pt x="5462" y="521"/>
                      </a:moveTo>
                      <a:lnTo>
                        <a:pt x="4863" y="576"/>
                      </a:lnTo>
                      <a:lnTo>
                        <a:pt x="4303" y="611"/>
                      </a:lnTo>
                      <a:lnTo>
                        <a:pt x="3781" y="629"/>
                      </a:lnTo>
                      <a:lnTo>
                        <a:pt x="3297" y="629"/>
                      </a:lnTo>
                      <a:lnTo>
                        <a:pt x="2849" y="613"/>
                      </a:lnTo>
                      <a:lnTo>
                        <a:pt x="2437" y="586"/>
                      </a:lnTo>
                      <a:lnTo>
                        <a:pt x="2057" y="547"/>
                      </a:lnTo>
                      <a:lnTo>
                        <a:pt x="1712" y="499"/>
                      </a:lnTo>
                      <a:lnTo>
                        <a:pt x="1398" y="443"/>
                      </a:lnTo>
                      <a:lnTo>
                        <a:pt x="1114" y="382"/>
                      </a:lnTo>
                      <a:lnTo>
                        <a:pt x="860" y="317"/>
                      </a:lnTo>
                      <a:lnTo>
                        <a:pt x="635" y="250"/>
                      </a:lnTo>
                      <a:lnTo>
                        <a:pt x="438" y="182"/>
                      </a:lnTo>
                      <a:lnTo>
                        <a:pt x="267" y="118"/>
                      </a:lnTo>
                      <a:lnTo>
                        <a:pt x="121" y="55"/>
                      </a:lnTo>
                      <a:lnTo>
                        <a:pt x="0" y="0"/>
                      </a:lnTo>
                    </a:path>
                  </a:pathLst>
                </a:custGeom>
                <a:noFill/>
                <a:ln w="11113">
                  <a:solidFill>
                    <a:srgbClr val="CC3300"/>
                  </a:solidFill>
                  <a:prstDash val="solid"/>
                  <a:round/>
                  <a:headEnd/>
                  <a:tailEnd/>
                </a:ln>
              </p:spPr>
              <p:txBody>
                <a:bodyPr/>
                <a:lstStyle/>
                <a:p>
                  <a:endParaRPr lang="en-US">
                    <a:latin typeface="+mj-lt"/>
                  </a:endParaRPr>
                </a:p>
              </p:txBody>
            </p:sp>
            <p:sp>
              <p:nvSpPr>
                <p:cNvPr id="140" name="Freeform 336"/>
                <p:cNvSpPr>
                  <a:spLocks/>
                </p:cNvSpPr>
                <p:nvPr/>
              </p:nvSpPr>
              <p:spPr bwMode="auto">
                <a:xfrm>
                  <a:off x="1111" y="3365"/>
                  <a:ext cx="1" cy="2"/>
                </a:xfrm>
                <a:custGeom>
                  <a:avLst/>
                  <a:gdLst/>
                  <a:ahLst/>
                  <a:cxnLst>
                    <a:cxn ang="0">
                      <a:pos x="0" y="0"/>
                    </a:cxn>
                    <a:cxn ang="0">
                      <a:pos x="10" y="99"/>
                    </a:cxn>
                    <a:cxn ang="0">
                      <a:pos x="0" y="0"/>
                    </a:cxn>
                  </a:cxnLst>
                  <a:rect l="0" t="0" r="r" b="b"/>
                  <a:pathLst>
                    <a:path w="10" h="99">
                      <a:moveTo>
                        <a:pt x="0" y="0"/>
                      </a:moveTo>
                      <a:lnTo>
                        <a:pt x="1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1" name="Freeform 337"/>
                <p:cNvSpPr>
                  <a:spLocks/>
                </p:cNvSpPr>
                <p:nvPr/>
              </p:nvSpPr>
              <p:spPr bwMode="auto">
                <a:xfrm>
                  <a:off x="967" y="3353"/>
                  <a:ext cx="1" cy="2"/>
                </a:xfrm>
                <a:custGeom>
                  <a:avLst/>
                  <a:gdLst/>
                  <a:ahLst/>
                  <a:cxnLst>
                    <a:cxn ang="0">
                      <a:pos x="0" y="91"/>
                    </a:cxn>
                    <a:cxn ang="0">
                      <a:pos x="42" y="0"/>
                    </a:cxn>
                    <a:cxn ang="0">
                      <a:pos x="0" y="91"/>
                    </a:cxn>
                  </a:cxnLst>
                  <a:rect l="0" t="0" r="r" b="b"/>
                  <a:pathLst>
                    <a:path w="42" h="91">
                      <a:moveTo>
                        <a:pt x="0" y="91"/>
                      </a:moveTo>
                      <a:lnTo>
                        <a:pt x="42" y="0"/>
                      </a:lnTo>
                      <a:lnTo>
                        <a:pt x="0"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2" name="Freeform 338"/>
                <p:cNvSpPr>
                  <a:spLocks/>
                </p:cNvSpPr>
                <p:nvPr/>
              </p:nvSpPr>
              <p:spPr bwMode="auto">
                <a:xfrm>
                  <a:off x="949" y="3325"/>
                  <a:ext cx="19" cy="29"/>
                </a:xfrm>
                <a:custGeom>
                  <a:avLst/>
                  <a:gdLst/>
                  <a:ahLst/>
                  <a:cxnLst>
                    <a:cxn ang="0">
                      <a:pos x="713" y="1294"/>
                    </a:cxn>
                    <a:cxn ang="0">
                      <a:pos x="594" y="1229"/>
                    </a:cxn>
                    <a:cxn ang="0">
                      <a:pos x="488" y="1158"/>
                    </a:cxn>
                    <a:cxn ang="0">
                      <a:pos x="395" y="1082"/>
                    </a:cxn>
                    <a:cxn ang="0">
                      <a:pos x="313" y="1001"/>
                    </a:cxn>
                    <a:cxn ang="0">
                      <a:pos x="244" y="915"/>
                    </a:cxn>
                    <a:cxn ang="0">
                      <a:pos x="183" y="827"/>
                    </a:cxn>
                    <a:cxn ang="0">
                      <a:pos x="133" y="737"/>
                    </a:cxn>
                    <a:cxn ang="0">
                      <a:pos x="92" y="647"/>
                    </a:cxn>
                    <a:cxn ang="0">
                      <a:pos x="60" y="556"/>
                    </a:cxn>
                    <a:cxn ang="0">
                      <a:pos x="34" y="466"/>
                    </a:cxn>
                    <a:cxn ang="0">
                      <a:pos x="16" y="378"/>
                    </a:cxn>
                    <a:cxn ang="0">
                      <a:pos x="5" y="292"/>
                    </a:cxn>
                    <a:cxn ang="0">
                      <a:pos x="0" y="211"/>
                    </a:cxn>
                    <a:cxn ang="0">
                      <a:pos x="0" y="135"/>
                    </a:cxn>
                    <a:cxn ang="0">
                      <a:pos x="4" y="64"/>
                    </a:cxn>
                    <a:cxn ang="0">
                      <a:pos x="13" y="0"/>
                    </a:cxn>
                  </a:cxnLst>
                  <a:rect l="0" t="0" r="r" b="b"/>
                  <a:pathLst>
                    <a:path w="713" h="1294">
                      <a:moveTo>
                        <a:pt x="713" y="1294"/>
                      </a:moveTo>
                      <a:lnTo>
                        <a:pt x="594" y="1229"/>
                      </a:lnTo>
                      <a:lnTo>
                        <a:pt x="488" y="1158"/>
                      </a:lnTo>
                      <a:lnTo>
                        <a:pt x="395" y="1082"/>
                      </a:lnTo>
                      <a:lnTo>
                        <a:pt x="313" y="1001"/>
                      </a:lnTo>
                      <a:lnTo>
                        <a:pt x="244" y="915"/>
                      </a:lnTo>
                      <a:lnTo>
                        <a:pt x="183" y="827"/>
                      </a:lnTo>
                      <a:lnTo>
                        <a:pt x="133" y="737"/>
                      </a:lnTo>
                      <a:lnTo>
                        <a:pt x="92" y="647"/>
                      </a:lnTo>
                      <a:lnTo>
                        <a:pt x="60" y="556"/>
                      </a:lnTo>
                      <a:lnTo>
                        <a:pt x="34" y="466"/>
                      </a:lnTo>
                      <a:lnTo>
                        <a:pt x="16" y="378"/>
                      </a:lnTo>
                      <a:lnTo>
                        <a:pt x="5" y="292"/>
                      </a:lnTo>
                      <a:lnTo>
                        <a:pt x="0" y="211"/>
                      </a:lnTo>
                      <a:lnTo>
                        <a:pt x="0" y="135"/>
                      </a:lnTo>
                      <a:lnTo>
                        <a:pt x="4" y="64"/>
                      </a:lnTo>
                      <a:lnTo>
                        <a:pt x="13" y="0"/>
                      </a:lnTo>
                    </a:path>
                  </a:pathLst>
                </a:custGeom>
                <a:noFill/>
                <a:ln w="11113">
                  <a:solidFill>
                    <a:srgbClr val="CC3300"/>
                  </a:solidFill>
                  <a:prstDash val="solid"/>
                  <a:round/>
                  <a:headEnd/>
                  <a:tailEnd/>
                </a:ln>
              </p:spPr>
              <p:txBody>
                <a:bodyPr/>
                <a:lstStyle/>
                <a:p>
                  <a:endParaRPr lang="en-US">
                    <a:latin typeface="+mj-lt"/>
                  </a:endParaRPr>
                </a:p>
              </p:txBody>
            </p:sp>
            <p:sp>
              <p:nvSpPr>
                <p:cNvPr id="143" name="Freeform 339"/>
                <p:cNvSpPr>
                  <a:spLocks/>
                </p:cNvSpPr>
                <p:nvPr/>
              </p:nvSpPr>
              <p:spPr bwMode="auto">
                <a:xfrm>
                  <a:off x="967" y="3353"/>
                  <a:ext cx="1" cy="2"/>
                </a:xfrm>
                <a:custGeom>
                  <a:avLst/>
                  <a:gdLst/>
                  <a:ahLst/>
                  <a:cxnLst>
                    <a:cxn ang="0">
                      <a:pos x="42" y="0"/>
                    </a:cxn>
                    <a:cxn ang="0">
                      <a:pos x="0" y="91"/>
                    </a:cxn>
                    <a:cxn ang="0">
                      <a:pos x="42" y="0"/>
                    </a:cxn>
                  </a:cxnLst>
                  <a:rect l="0" t="0" r="r" b="b"/>
                  <a:pathLst>
                    <a:path w="42" h="91">
                      <a:moveTo>
                        <a:pt x="42" y="0"/>
                      </a:moveTo>
                      <a:lnTo>
                        <a:pt x="0" y="91"/>
                      </a:lnTo>
                      <a:lnTo>
                        <a:pt x="42"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4" name="Freeform 340"/>
                <p:cNvSpPr>
                  <a:spLocks/>
                </p:cNvSpPr>
                <p:nvPr/>
              </p:nvSpPr>
              <p:spPr bwMode="auto">
                <a:xfrm>
                  <a:off x="948" y="3325"/>
                  <a:ext cx="3" cy="0"/>
                </a:xfrm>
                <a:custGeom>
                  <a:avLst/>
                  <a:gdLst/>
                  <a:ahLst/>
                  <a:cxnLst>
                    <a:cxn ang="0">
                      <a:pos x="0" y="0"/>
                    </a:cxn>
                    <a:cxn ang="0">
                      <a:pos x="99" y="16"/>
                    </a:cxn>
                    <a:cxn ang="0">
                      <a:pos x="0" y="0"/>
                    </a:cxn>
                  </a:cxnLst>
                  <a:rect l="0" t="0" r="r" b="b"/>
                  <a:pathLst>
                    <a:path w="99" h="16">
                      <a:moveTo>
                        <a:pt x="0" y="0"/>
                      </a:moveTo>
                      <a:lnTo>
                        <a:pt x="99" y="1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5" name="Freeform 341"/>
                <p:cNvSpPr>
                  <a:spLocks/>
                </p:cNvSpPr>
                <p:nvPr/>
              </p:nvSpPr>
              <p:spPr bwMode="auto">
                <a:xfrm>
                  <a:off x="949" y="3307"/>
                  <a:ext cx="12" cy="18"/>
                </a:xfrm>
                <a:custGeom>
                  <a:avLst/>
                  <a:gdLst/>
                  <a:ahLst/>
                  <a:cxnLst>
                    <a:cxn ang="0">
                      <a:pos x="0" y="814"/>
                    </a:cxn>
                    <a:cxn ang="0">
                      <a:pos x="15" y="738"/>
                    </a:cxn>
                    <a:cxn ang="0">
                      <a:pos x="38" y="661"/>
                    </a:cxn>
                    <a:cxn ang="0">
                      <a:pos x="64" y="583"/>
                    </a:cxn>
                    <a:cxn ang="0">
                      <a:pos x="94" y="506"/>
                    </a:cxn>
                    <a:cxn ang="0">
                      <a:pos x="127" y="432"/>
                    </a:cxn>
                    <a:cxn ang="0">
                      <a:pos x="163" y="359"/>
                    </a:cxn>
                    <a:cxn ang="0">
                      <a:pos x="200" y="290"/>
                    </a:cxn>
                    <a:cxn ang="0">
                      <a:pos x="237" y="227"/>
                    </a:cxn>
                    <a:cxn ang="0">
                      <a:pos x="272" y="168"/>
                    </a:cxn>
                    <a:cxn ang="0">
                      <a:pos x="306" y="118"/>
                    </a:cxn>
                    <a:cxn ang="0">
                      <a:pos x="337" y="74"/>
                    </a:cxn>
                    <a:cxn ang="0">
                      <a:pos x="364" y="40"/>
                    </a:cxn>
                    <a:cxn ang="0">
                      <a:pos x="387" y="16"/>
                    </a:cxn>
                    <a:cxn ang="0">
                      <a:pos x="404" y="2"/>
                    </a:cxn>
                    <a:cxn ang="0">
                      <a:pos x="414" y="0"/>
                    </a:cxn>
                    <a:cxn ang="0">
                      <a:pos x="417" y="12"/>
                    </a:cxn>
                  </a:cxnLst>
                  <a:rect l="0" t="0" r="r" b="b"/>
                  <a:pathLst>
                    <a:path w="417" h="814">
                      <a:moveTo>
                        <a:pt x="0" y="814"/>
                      </a:moveTo>
                      <a:lnTo>
                        <a:pt x="15" y="738"/>
                      </a:lnTo>
                      <a:lnTo>
                        <a:pt x="38" y="661"/>
                      </a:lnTo>
                      <a:lnTo>
                        <a:pt x="64" y="583"/>
                      </a:lnTo>
                      <a:lnTo>
                        <a:pt x="94" y="506"/>
                      </a:lnTo>
                      <a:lnTo>
                        <a:pt x="127" y="432"/>
                      </a:lnTo>
                      <a:lnTo>
                        <a:pt x="163" y="359"/>
                      </a:lnTo>
                      <a:lnTo>
                        <a:pt x="200" y="290"/>
                      </a:lnTo>
                      <a:lnTo>
                        <a:pt x="237" y="227"/>
                      </a:lnTo>
                      <a:lnTo>
                        <a:pt x="272" y="168"/>
                      </a:lnTo>
                      <a:lnTo>
                        <a:pt x="306" y="118"/>
                      </a:lnTo>
                      <a:lnTo>
                        <a:pt x="337" y="74"/>
                      </a:lnTo>
                      <a:lnTo>
                        <a:pt x="364" y="40"/>
                      </a:lnTo>
                      <a:lnTo>
                        <a:pt x="387" y="16"/>
                      </a:lnTo>
                      <a:lnTo>
                        <a:pt x="404" y="2"/>
                      </a:lnTo>
                      <a:lnTo>
                        <a:pt x="414" y="0"/>
                      </a:lnTo>
                      <a:lnTo>
                        <a:pt x="417" y="12"/>
                      </a:lnTo>
                    </a:path>
                  </a:pathLst>
                </a:custGeom>
                <a:noFill/>
                <a:ln w="11113">
                  <a:solidFill>
                    <a:srgbClr val="CC3300"/>
                  </a:solidFill>
                  <a:prstDash val="solid"/>
                  <a:round/>
                  <a:headEnd/>
                  <a:tailEnd/>
                </a:ln>
              </p:spPr>
              <p:txBody>
                <a:bodyPr/>
                <a:lstStyle/>
                <a:p>
                  <a:endParaRPr lang="en-US">
                    <a:latin typeface="+mj-lt"/>
                  </a:endParaRPr>
                </a:p>
              </p:txBody>
            </p:sp>
            <p:sp>
              <p:nvSpPr>
                <p:cNvPr id="146" name="Freeform 342"/>
                <p:cNvSpPr>
                  <a:spLocks/>
                </p:cNvSpPr>
                <p:nvPr/>
              </p:nvSpPr>
              <p:spPr bwMode="auto">
                <a:xfrm>
                  <a:off x="948" y="3325"/>
                  <a:ext cx="3" cy="0"/>
                </a:xfrm>
                <a:custGeom>
                  <a:avLst/>
                  <a:gdLst/>
                  <a:ahLst/>
                  <a:cxnLst>
                    <a:cxn ang="0">
                      <a:pos x="99" y="16"/>
                    </a:cxn>
                    <a:cxn ang="0">
                      <a:pos x="0" y="0"/>
                    </a:cxn>
                    <a:cxn ang="0">
                      <a:pos x="99" y="16"/>
                    </a:cxn>
                  </a:cxnLst>
                  <a:rect l="0" t="0" r="r" b="b"/>
                  <a:pathLst>
                    <a:path w="99" h="16">
                      <a:moveTo>
                        <a:pt x="99" y="16"/>
                      </a:moveTo>
                      <a:lnTo>
                        <a:pt x="0" y="0"/>
                      </a:lnTo>
                      <a:lnTo>
                        <a:pt x="99" y="1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7" name="Freeform 343"/>
                <p:cNvSpPr>
                  <a:spLocks/>
                </p:cNvSpPr>
                <p:nvPr/>
              </p:nvSpPr>
              <p:spPr bwMode="auto">
                <a:xfrm>
                  <a:off x="959" y="3307"/>
                  <a:ext cx="3" cy="1"/>
                </a:xfrm>
                <a:custGeom>
                  <a:avLst/>
                  <a:gdLst/>
                  <a:ahLst/>
                  <a:cxnLst>
                    <a:cxn ang="0">
                      <a:pos x="99" y="6"/>
                    </a:cxn>
                    <a:cxn ang="0">
                      <a:pos x="0" y="0"/>
                    </a:cxn>
                    <a:cxn ang="0">
                      <a:pos x="99" y="6"/>
                    </a:cxn>
                  </a:cxnLst>
                  <a:rect l="0" t="0" r="r" b="b"/>
                  <a:pathLst>
                    <a:path w="99" h="6">
                      <a:moveTo>
                        <a:pt x="99" y="6"/>
                      </a:moveTo>
                      <a:lnTo>
                        <a:pt x="0" y="0"/>
                      </a:lnTo>
                      <a:lnTo>
                        <a:pt x="99" y="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48" name="Freeform 344"/>
                <p:cNvSpPr>
                  <a:spLocks/>
                </p:cNvSpPr>
                <p:nvPr/>
              </p:nvSpPr>
              <p:spPr bwMode="auto">
                <a:xfrm>
                  <a:off x="961" y="3307"/>
                  <a:ext cx="41" cy="14"/>
                </a:xfrm>
                <a:custGeom>
                  <a:avLst/>
                  <a:gdLst/>
                  <a:ahLst/>
                  <a:cxnLst>
                    <a:cxn ang="0">
                      <a:pos x="0" y="0"/>
                    </a:cxn>
                    <a:cxn ang="0">
                      <a:pos x="10" y="106"/>
                    </a:cxn>
                    <a:cxn ang="0">
                      <a:pos x="56" y="200"/>
                    </a:cxn>
                    <a:cxn ang="0">
                      <a:pos x="131" y="281"/>
                    </a:cxn>
                    <a:cxn ang="0">
                      <a:pos x="231" y="352"/>
                    </a:cxn>
                    <a:cxn ang="0">
                      <a:pos x="350" y="413"/>
                    </a:cxn>
                    <a:cxn ang="0">
                      <a:pos x="485" y="463"/>
                    </a:cxn>
                    <a:cxn ang="0">
                      <a:pos x="629" y="505"/>
                    </a:cxn>
                    <a:cxn ang="0">
                      <a:pos x="780" y="539"/>
                    </a:cxn>
                    <a:cxn ang="0">
                      <a:pos x="930" y="566"/>
                    </a:cxn>
                    <a:cxn ang="0">
                      <a:pos x="1077" y="587"/>
                    </a:cxn>
                    <a:cxn ang="0">
                      <a:pos x="1214" y="602"/>
                    </a:cxn>
                    <a:cxn ang="0">
                      <a:pos x="1337" y="614"/>
                    </a:cxn>
                    <a:cxn ang="0">
                      <a:pos x="1441" y="620"/>
                    </a:cxn>
                    <a:cxn ang="0">
                      <a:pos x="1522" y="624"/>
                    </a:cxn>
                    <a:cxn ang="0">
                      <a:pos x="1574" y="626"/>
                    </a:cxn>
                    <a:cxn ang="0">
                      <a:pos x="1593" y="627"/>
                    </a:cxn>
                  </a:cxnLst>
                  <a:rect l="0" t="0" r="r" b="b"/>
                  <a:pathLst>
                    <a:path w="1593" h="627">
                      <a:moveTo>
                        <a:pt x="0" y="0"/>
                      </a:moveTo>
                      <a:lnTo>
                        <a:pt x="10" y="106"/>
                      </a:lnTo>
                      <a:lnTo>
                        <a:pt x="56" y="200"/>
                      </a:lnTo>
                      <a:lnTo>
                        <a:pt x="131" y="281"/>
                      </a:lnTo>
                      <a:lnTo>
                        <a:pt x="231" y="352"/>
                      </a:lnTo>
                      <a:lnTo>
                        <a:pt x="350" y="413"/>
                      </a:lnTo>
                      <a:lnTo>
                        <a:pt x="485" y="463"/>
                      </a:lnTo>
                      <a:lnTo>
                        <a:pt x="629" y="505"/>
                      </a:lnTo>
                      <a:lnTo>
                        <a:pt x="780" y="539"/>
                      </a:lnTo>
                      <a:lnTo>
                        <a:pt x="930" y="566"/>
                      </a:lnTo>
                      <a:lnTo>
                        <a:pt x="1077" y="587"/>
                      </a:lnTo>
                      <a:lnTo>
                        <a:pt x="1214" y="602"/>
                      </a:lnTo>
                      <a:lnTo>
                        <a:pt x="1337" y="614"/>
                      </a:lnTo>
                      <a:lnTo>
                        <a:pt x="1441" y="620"/>
                      </a:lnTo>
                      <a:lnTo>
                        <a:pt x="1522" y="624"/>
                      </a:lnTo>
                      <a:lnTo>
                        <a:pt x="1574" y="626"/>
                      </a:lnTo>
                      <a:lnTo>
                        <a:pt x="1593" y="627"/>
                      </a:lnTo>
                    </a:path>
                  </a:pathLst>
                </a:custGeom>
                <a:noFill/>
                <a:ln w="11113">
                  <a:solidFill>
                    <a:srgbClr val="CC3300"/>
                  </a:solidFill>
                  <a:prstDash val="solid"/>
                  <a:round/>
                  <a:headEnd/>
                  <a:tailEnd/>
                </a:ln>
              </p:spPr>
              <p:txBody>
                <a:bodyPr/>
                <a:lstStyle/>
                <a:p>
                  <a:endParaRPr lang="en-US">
                    <a:latin typeface="+mj-lt"/>
                  </a:endParaRPr>
                </a:p>
              </p:txBody>
            </p:sp>
            <p:sp>
              <p:nvSpPr>
                <p:cNvPr id="149" name="Freeform 345"/>
                <p:cNvSpPr>
                  <a:spLocks/>
                </p:cNvSpPr>
                <p:nvPr/>
              </p:nvSpPr>
              <p:spPr bwMode="auto">
                <a:xfrm>
                  <a:off x="959" y="3307"/>
                  <a:ext cx="3" cy="1"/>
                </a:xfrm>
                <a:custGeom>
                  <a:avLst/>
                  <a:gdLst/>
                  <a:ahLst/>
                  <a:cxnLst>
                    <a:cxn ang="0">
                      <a:pos x="0" y="0"/>
                    </a:cxn>
                    <a:cxn ang="0">
                      <a:pos x="99" y="6"/>
                    </a:cxn>
                    <a:cxn ang="0">
                      <a:pos x="0" y="0"/>
                    </a:cxn>
                  </a:cxnLst>
                  <a:rect l="0" t="0" r="r" b="b"/>
                  <a:pathLst>
                    <a:path w="99" h="6">
                      <a:moveTo>
                        <a:pt x="0" y="0"/>
                      </a:moveTo>
                      <a:lnTo>
                        <a:pt x="99" y="6"/>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0" name="Freeform 346"/>
                <p:cNvSpPr>
                  <a:spLocks/>
                </p:cNvSpPr>
                <p:nvPr/>
              </p:nvSpPr>
              <p:spPr bwMode="auto">
                <a:xfrm>
                  <a:off x="1002" y="3320"/>
                  <a:ext cx="0" cy="3"/>
                </a:xfrm>
                <a:custGeom>
                  <a:avLst/>
                  <a:gdLst/>
                  <a:ahLst/>
                  <a:cxnLst>
                    <a:cxn ang="0">
                      <a:pos x="0" y="0"/>
                    </a:cxn>
                    <a:cxn ang="0">
                      <a:pos x="0" y="99"/>
                    </a:cxn>
                    <a:cxn ang="0">
                      <a:pos x="0" y="0"/>
                    </a:cxn>
                  </a:cxnLst>
                  <a:rect l="0" t="0" r="r" b="b"/>
                  <a:pathLst>
                    <a:path h="99">
                      <a:moveTo>
                        <a:pt x="0" y="0"/>
                      </a:moveTo>
                      <a:lnTo>
                        <a:pt x="0" y="9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1" name="Freeform 347"/>
                <p:cNvSpPr>
                  <a:spLocks/>
                </p:cNvSpPr>
                <p:nvPr/>
              </p:nvSpPr>
              <p:spPr bwMode="auto">
                <a:xfrm>
                  <a:off x="1002" y="3304"/>
                  <a:ext cx="192" cy="19"/>
                </a:xfrm>
                <a:custGeom>
                  <a:avLst/>
                  <a:gdLst/>
                  <a:ahLst/>
                  <a:cxnLst>
                    <a:cxn ang="0">
                      <a:pos x="0" y="801"/>
                    </a:cxn>
                    <a:cxn ang="0">
                      <a:pos x="325" y="839"/>
                    </a:cxn>
                    <a:cxn ang="0">
                      <a:pos x="676" y="863"/>
                    </a:cxn>
                    <a:cxn ang="0">
                      <a:pos x="1053" y="874"/>
                    </a:cxn>
                    <a:cxn ang="0">
                      <a:pos x="1452" y="871"/>
                    </a:cxn>
                    <a:cxn ang="0">
                      <a:pos x="1872" y="855"/>
                    </a:cxn>
                    <a:cxn ang="0">
                      <a:pos x="2310" y="827"/>
                    </a:cxn>
                    <a:cxn ang="0">
                      <a:pos x="2766" y="788"/>
                    </a:cxn>
                    <a:cxn ang="0">
                      <a:pos x="3236" y="737"/>
                    </a:cxn>
                    <a:cxn ang="0">
                      <a:pos x="3719" y="676"/>
                    </a:cxn>
                    <a:cxn ang="0">
                      <a:pos x="4213" y="604"/>
                    </a:cxn>
                    <a:cxn ang="0">
                      <a:pos x="4717" y="524"/>
                    </a:cxn>
                    <a:cxn ang="0">
                      <a:pos x="5227" y="434"/>
                    </a:cxn>
                    <a:cxn ang="0">
                      <a:pos x="5743" y="336"/>
                    </a:cxn>
                    <a:cxn ang="0">
                      <a:pos x="6262" y="231"/>
                    </a:cxn>
                    <a:cxn ang="0">
                      <a:pos x="6782" y="118"/>
                    </a:cxn>
                    <a:cxn ang="0">
                      <a:pos x="7302" y="0"/>
                    </a:cxn>
                  </a:cxnLst>
                  <a:rect l="0" t="0" r="r" b="b"/>
                  <a:pathLst>
                    <a:path w="7302" h="874">
                      <a:moveTo>
                        <a:pt x="0" y="801"/>
                      </a:moveTo>
                      <a:lnTo>
                        <a:pt x="325" y="839"/>
                      </a:lnTo>
                      <a:lnTo>
                        <a:pt x="676" y="863"/>
                      </a:lnTo>
                      <a:lnTo>
                        <a:pt x="1053" y="874"/>
                      </a:lnTo>
                      <a:lnTo>
                        <a:pt x="1452" y="871"/>
                      </a:lnTo>
                      <a:lnTo>
                        <a:pt x="1872" y="855"/>
                      </a:lnTo>
                      <a:lnTo>
                        <a:pt x="2310" y="827"/>
                      </a:lnTo>
                      <a:lnTo>
                        <a:pt x="2766" y="788"/>
                      </a:lnTo>
                      <a:lnTo>
                        <a:pt x="3236" y="737"/>
                      </a:lnTo>
                      <a:lnTo>
                        <a:pt x="3719" y="676"/>
                      </a:lnTo>
                      <a:lnTo>
                        <a:pt x="4213" y="604"/>
                      </a:lnTo>
                      <a:lnTo>
                        <a:pt x="4717" y="524"/>
                      </a:lnTo>
                      <a:lnTo>
                        <a:pt x="5227" y="434"/>
                      </a:lnTo>
                      <a:lnTo>
                        <a:pt x="5743" y="336"/>
                      </a:lnTo>
                      <a:lnTo>
                        <a:pt x="6262" y="231"/>
                      </a:lnTo>
                      <a:lnTo>
                        <a:pt x="6782" y="118"/>
                      </a:lnTo>
                      <a:lnTo>
                        <a:pt x="7302" y="0"/>
                      </a:lnTo>
                    </a:path>
                  </a:pathLst>
                </a:custGeom>
                <a:noFill/>
                <a:ln w="11113">
                  <a:solidFill>
                    <a:srgbClr val="CC3300"/>
                  </a:solidFill>
                  <a:prstDash val="solid"/>
                  <a:round/>
                  <a:headEnd/>
                  <a:tailEnd/>
                </a:ln>
              </p:spPr>
              <p:txBody>
                <a:bodyPr/>
                <a:lstStyle/>
                <a:p>
                  <a:endParaRPr lang="en-US">
                    <a:latin typeface="+mj-lt"/>
                  </a:endParaRPr>
                </a:p>
              </p:txBody>
            </p:sp>
            <p:sp>
              <p:nvSpPr>
                <p:cNvPr id="152" name="Freeform 348"/>
                <p:cNvSpPr>
                  <a:spLocks/>
                </p:cNvSpPr>
                <p:nvPr/>
              </p:nvSpPr>
              <p:spPr bwMode="auto">
                <a:xfrm>
                  <a:off x="1002" y="3320"/>
                  <a:ext cx="0" cy="3"/>
                </a:xfrm>
                <a:custGeom>
                  <a:avLst/>
                  <a:gdLst/>
                  <a:ahLst/>
                  <a:cxnLst>
                    <a:cxn ang="0">
                      <a:pos x="0" y="99"/>
                    </a:cxn>
                    <a:cxn ang="0">
                      <a:pos x="14" y="0"/>
                    </a:cxn>
                    <a:cxn ang="0">
                      <a:pos x="0" y="99"/>
                    </a:cxn>
                  </a:cxnLst>
                  <a:rect l="0" t="0" r="r" b="b"/>
                  <a:pathLst>
                    <a:path w="14" h="99">
                      <a:moveTo>
                        <a:pt x="0" y="99"/>
                      </a:moveTo>
                      <a:lnTo>
                        <a:pt x="14" y="0"/>
                      </a:lnTo>
                      <a:lnTo>
                        <a:pt x="0" y="9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3" name="Freeform 349"/>
                <p:cNvSpPr>
                  <a:spLocks/>
                </p:cNvSpPr>
                <p:nvPr/>
              </p:nvSpPr>
              <p:spPr bwMode="auto">
                <a:xfrm>
                  <a:off x="1194" y="3302"/>
                  <a:ext cx="1" cy="3"/>
                </a:xfrm>
                <a:custGeom>
                  <a:avLst/>
                  <a:gdLst/>
                  <a:ahLst/>
                  <a:cxnLst>
                    <a:cxn ang="0">
                      <a:pos x="0" y="0"/>
                    </a:cxn>
                    <a:cxn ang="0">
                      <a:pos x="22" y="97"/>
                    </a:cxn>
                    <a:cxn ang="0">
                      <a:pos x="0" y="0"/>
                    </a:cxn>
                  </a:cxnLst>
                  <a:rect l="0" t="0" r="r" b="b"/>
                  <a:pathLst>
                    <a:path w="22" h="97">
                      <a:moveTo>
                        <a:pt x="0" y="0"/>
                      </a:moveTo>
                      <a:lnTo>
                        <a:pt x="22" y="97"/>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4" name="Freeform 350"/>
                <p:cNvSpPr>
                  <a:spLocks/>
                </p:cNvSpPr>
                <p:nvPr/>
              </p:nvSpPr>
              <p:spPr bwMode="auto">
                <a:xfrm>
                  <a:off x="1194" y="3279"/>
                  <a:ext cx="89" cy="25"/>
                </a:xfrm>
                <a:custGeom>
                  <a:avLst/>
                  <a:gdLst/>
                  <a:ahLst/>
                  <a:cxnLst>
                    <a:cxn ang="0">
                      <a:pos x="0" y="1111"/>
                    </a:cxn>
                    <a:cxn ang="0">
                      <a:pos x="378" y="1018"/>
                    </a:cxn>
                    <a:cxn ang="0">
                      <a:pos x="736" y="923"/>
                    </a:cxn>
                    <a:cxn ang="0">
                      <a:pos x="1076" y="828"/>
                    </a:cxn>
                    <a:cxn ang="0">
                      <a:pos x="1395" y="733"/>
                    </a:cxn>
                    <a:cxn ang="0">
                      <a:pos x="1693" y="638"/>
                    </a:cxn>
                    <a:cxn ang="0">
                      <a:pos x="1968" y="546"/>
                    </a:cxn>
                    <a:cxn ang="0">
                      <a:pos x="2222" y="457"/>
                    </a:cxn>
                    <a:cxn ang="0">
                      <a:pos x="2451" y="373"/>
                    </a:cxn>
                    <a:cxn ang="0">
                      <a:pos x="2657" y="294"/>
                    </a:cxn>
                    <a:cxn ang="0">
                      <a:pos x="2838" y="223"/>
                    </a:cxn>
                    <a:cxn ang="0">
                      <a:pos x="2992" y="159"/>
                    </a:cxn>
                    <a:cxn ang="0">
                      <a:pos x="3121" y="105"/>
                    </a:cxn>
                    <a:cxn ang="0">
                      <a:pos x="3222" y="60"/>
                    </a:cxn>
                    <a:cxn ang="0">
                      <a:pos x="3295" y="27"/>
                    </a:cxn>
                    <a:cxn ang="0">
                      <a:pos x="3340" y="7"/>
                    </a:cxn>
                    <a:cxn ang="0">
                      <a:pos x="3355" y="0"/>
                    </a:cxn>
                  </a:cxnLst>
                  <a:rect l="0" t="0" r="r" b="b"/>
                  <a:pathLst>
                    <a:path w="3355" h="1111">
                      <a:moveTo>
                        <a:pt x="0" y="1111"/>
                      </a:moveTo>
                      <a:lnTo>
                        <a:pt x="378" y="1018"/>
                      </a:lnTo>
                      <a:lnTo>
                        <a:pt x="736" y="923"/>
                      </a:lnTo>
                      <a:lnTo>
                        <a:pt x="1076" y="828"/>
                      </a:lnTo>
                      <a:lnTo>
                        <a:pt x="1395" y="733"/>
                      </a:lnTo>
                      <a:lnTo>
                        <a:pt x="1693" y="638"/>
                      </a:lnTo>
                      <a:lnTo>
                        <a:pt x="1968" y="546"/>
                      </a:lnTo>
                      <a:lnTo>
                        <a:pt x="2222" y="457"/>
                      </a:lnTo>
                      <a:lnTo>
                        <a:pt x="2451" y="373"/>
                      </a:lnTo>
                      <a:lnTo>
                        <a:pt x="2657" y="294"/>
                      </a:lnTo>
                      <a:lnTo>
                        <a:pt x="2838" y="223"/>
                      </a:lnTo>
                      <a:lnTo>
                        <a:pt x="2992" y="159"/>
                      </a:lnTo>
                      <a:lnTo>
                        <a:pt x="3121" y="105"/>
                      </a:lnTo>
                      <a:lnTo>
                        <a:pt x="3222" y="60"/>
                      </a:lnTo>
                      <a:lnTo>
                        <a:pt x="3295" y="27"/>
                      </a:lnTo>
                      <a:lnTo>
                        <a:pt x="3340" y="7"/>
                      </a:lnTo>
                      <a:lnTo>
                        <a:pt x="3355" y="0"/>
                      </a:lnTo>
                    </a:path>
                  </a:pathLst>
                </a:custGeom>
                <a:noFill/>
                <a:ln w="11113">
                  <a:solidFill>
                    <a:srgbClr val="CC3300"/>
                  </a:solidFill>
                  <a:prstDash val="solid"/>
                  <a:round/>
                  <a:headEnd/>
                  <a:tailEnd/>
                </a:ln>
              </p:spPr>
              <p:txBody>
                <a:bodyPr/>
                <a:lstStyle/>
                <a:p>
                  <a:endParaRPr lang="en-US">
                    <a:latin typeface="+mj-lt"/>
                  </a:endParaRPr>
                </a:p>
              </p:txBody>
            </p:sp>
            <p:sp>
              <p:nvSpPr>
                <p:cNvPr id="155" name="Freeform 351"/>
                <p:cNvSpPr>
                  <a:spLocks/>
                </p:cNvSpPr>
                <p:nvPr/>
              </p:nvSpPr>
              <p:spPr bwMode="auto">
                <a:xfrm>
                  <a:off x="1194" y="3302"/>
                  <a:ext cx="1" cy="3"/>
                </a:xfrm>
                <a:custGeom>
                  <a:avLst/>
                  <a:gdLst/>
                  <a:ahLst/>
                  <a:cxnLst>
                    <a:cxn ang="0">
                      <a:pos x="22" y="97"/>
                    </a:cxn>
                    <a:cxn ang="0">
                      <a:pos x="0" y="0"/>
                    </a:cxn>
                    <a:cxn ang="0">
                      <a:pos x="22" y="97"/>
                    </a:cxn>
                  </a:cxnLst>
                  <a:rect l="0" t="0" r="r" b="b"/>
                  <a:pathLst>
                    <a:path w="22" h="97">
                      <a:moveTo>
                        <a:pt x="22" y="97"/>
                      </a:moveTo>
                      <a:lnTo>
                        <a:pt x="0" y="0"/>
                      </a:lnTo>
                      <a:lnTo>
                        <a:pt x="22"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6" name="Freeform 352"/>
                <p:cNvSpPr>
                  <a:spLocks/>
                </p:cNvSpPr>
                <p:nvPr/>
              </p:nvSpPr>
              <p:spPr bwMode="auto">
                <a:xfrm>
                  <a:off x="1282" y="3278"/>
                  <a:ext cx="1" cy="2"/>
                </a:xfrm>
                <a:custGeom>
                  <a:avLst/>
                  <a:gdLst/>
                  <a:ahLst/>
                  <a:cxnLst>
                    <a:cxn ang="0">
                      <a:pos x="0" y="0"/>
                    </a:cxn>
                    <a:cxn ang="0">
                      <a:pos x="42" y="89"/>
                    </a:cxn>
                    <a:cxn ang="0">
                      <a:pos x="0" y="0"/>
                    </a:cxn>
                  </a:cxnLst>
                  <a:rect l="0" t="0" r="r" b="b"/>
                  <a:pathLst>
                    <a:path w="42" h="89">
                      <a:moveTo>
                        <a:pt x="0" y="0"/>
                      </a:moveTo>
                      <a:lnTo>
                        <a:pt x="42"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7" name="Freeform 353"/>
                <p:cNvSpPr>
                  <a:spLocks/>
                </p:cNvSpPr>
                <p:nvPr/>
              </p:nvSpPr>
              <p:spPr bwMode="auto">
                <a:xfrm>
                  <a:off x="1283" y="3233"/>
                  <a:ext cx="62" cy="46"/>
                </a:xfrm>
                <a:custGeom>
                  <a:avLst/>
                  <a:gdLst/>
                  <a:ahLst/>
                  <a:cxnLst>
                    <a:cxn ang="0">
                      <a:pos x="0" y="2074"/>
                    </a:cxn>
                    <a:cxn ang="0">
                      <a:pos x="423" y="1882"/>
                    </a:cxn>
                    <a:cxn ang="0">
                      <a:pos x="795" y="1696"/>
                    </a:cxn>
                    <a:cxn ang="0">
                      <a:pos x="1118" y="1514"/>
                    </a:cxn>
                    <a:cxn ang="0">
                      <a:pos x="1397" y="1339"/>
                    </a:cxn>
                    <a:cxn ang="0">
                      <a:pos x="1633" y="1170"/>
                    </a:cxn>
                    <a:cxn ang="0">
                      <a:pos x="1831" y="1008"/>
                    </a:cxn>
                    <a:cxn ang="0">
                      <a:pos x="1992" y="856"/>
                    </a:cxn>
                    <a:cxn ang="0">
                      <a:pos x="2121" y="713"/>
                    </a:cxn>
                    <a:cxn ang="0">
                      <a:pos x="2220" y="578"/>
                    </a:cxn>
                    <a:cxn ang="0">
                      <a:pos x="2291" y="456"/>
                    </a:cxn>
                    <a:cxn ang="0">
                      <a:pos x="2339" y="346"/>
                    </a:cxn>
                    <a:cxn ang="0">
                      <a:pos x="2366" y="248"/>
                    </a:cxn>
                    <a:cxn ang="0">
                      <a:pos x="2376" y="163"/>
                    </a:cxn>
                    <a:cxn ang="0">
                      <a:pos x="2371" y="94"/>
                    </a:cxn>
                    <a:cxn ang="0">
                      <a:pos x="2355" y="38"/>
                    </a:cxn>
                    <a:cxn ang="0">
                      <a:pos x="2331" y="0"/>
                    </a:cxn>
                  </a:cxnLst>
                  <a:rect l="0" t="0" r="r" b="b"/>
                  <a:pathLst>
                    <a:path w="2376" h="2074">
                      <a:moveTo>
                        <a:pt x="0" y="2074"/>
                      </a:moveTo>
                      <a:lnTo>
                        <a:pt x="423" y="1882"/>
                      </a:lnTo>
                      <a:lnTo>
                        <a:pt x="795" y="1696"/>
                      </a:lnTo>
                      <a:lnTo>
                        <a:pt x="1118" y="1514"/>
                      </a:lnTo>
                      <a:lnTo>
                        <a:pt x="1397" y="1339"/>
                      </a:lnTo>
                      <a:lnTo>
                        <a:pt x="1633" y="1170"/>
                      </a:lnTo>
                      <a:lnTo>
                        <a:pt x="1831" y="1008"/>
                      </a:lnTo>
                      <a:lnTo>
                        <a:pt x="1992" y="856"/>
                      </a:lnTo>
                      <a:lnTo>
                        <a:pt x="2121" y="713"/>
                      </a:lnTo>
                      <a:lnTo>
                        <a:pt x="2220" y="578"/>
                      </a:lnTo>
                      <a:lnTo>
                        <a:pt x="2291" y="456"/>
                      </a:lnTo>
                      <a:lnTo>
                        <a:pt x="2339" y="346"/>
                      </a:lnTo>
                      <a:lnTo>
                        <a:pt x="2366" y="248"/>
                      </a:lnTo>
                      <a:lnTo>
                        <a:pt x="2376" y="163"/>
                      </a:lnTo>
                      <a:lnTo>
                        <a:pt x="2371" y="94"/>
                      </a:lnTo>
                      <a:lnTo>
                        <a:pt x="2355" y="38"/>
                      </a:lnTo>
                      <a:lnTo>
                        <a:pt x="2331" y="0"/>
                      </a:lnTo>
                    </a:path>
                  </a:pathLst>
                </a:custGeom>
                <a:noFill/>
                <a:ln w="11113">
                  <a:solidFill>
                    <a:srgbClr val="CC3300"/>
                  </a:solidFill>
                  <a:prstDash val="solid"/>
                  <a:round/>
                  <a:headEnd/>
                  <a:tailEnd/>
                </a:ln>
              </p:spPr>
              <p:txBody>
                <a:bodyPr/>
                <a:lstStyle/>
                <a:p>
                  <a:endParaRPr lang="en-US">
                    <a:latin typeface="+mj-lt"/>
                  </a:endParaRPr>
                </a:p>
              </p:txBody>
            </p:sp>
            <p:sp>
              <p:nvSpPr>
                <p:cNvPr id="158" name="Freeform 354"/>
                <p:cNvSpPr>
                  <a:spLocks/>
                </p:cNvSpPr>
                <p:nvPr/>
              </p:nvSpPr>
              <p:spPr bwMode="auto">
                <a:xfrm>
                  <a:off x="1282" y="3278"/>
                  <a:ext cx="1" cy="2"/>
                </a:xfrm>
                <a:custGeom>
                  <a:avLst/>
                  <a:gdLst/>
                  <a:ahLst/>
                  <a:cxnLst>
                    <a:cxn ang="0">
                      <a:pos x="38" y="91"/>
                    </a:cxn>
                    <a:cxn ang="0">
                      <a:pos x="0" y="0"/>
                    </a:cxn>
                    <a:cxn ang="0">
                      <a:pos x="38" y="91"/>
                    </a:cxn>
                  </a:cxnLst>
                  <a:rect l="0" t="0" r="r" b="b"/>
                  <a:pathLst>
                    <a:path w="38" h="91">
                      <a:moveTo>
                        <a:pt x="38" y="91"/>
                      </a:moveTo>
                      <a:lnTo>
                        <a:pt x="0" y="0"/>
                      </a:lnTo>
                      <a:lnTo>
                        <a:pt x="38" y="91"/>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59" name="Freeform 355"/>
                <p:cNvSpPr>
                  <a:spLocks/>
                </p:cNvSpPr>
                <p:nvPr/>
              </p:nvSpPr>
              <p:spPr bwMode="auto">
                <a:xfrm>
                  <a:off x="1343" y="3232"/>
                  <a:ext cx="2" cy="2"/>
                </a:xfrm>
                <a:custGeom>
                  <a:avLst/>
                  <a:gdLst/>
                  <a:ahLst/>
                  <a:cxnLst>
                    <a:cxn ang="0">
                      <a:pos x="0" y="66"/>
                    </a:cxn>
                    <a:cxn ang="0">
                      <a:pos x="73" y="0"/>
                    </a:cxn>
                    <a:cxn ang="0">
                      <a:pos x="0" y="66"/>
                    </a:cxn>
                  </a:cxnLst>
                  <a:rect l="0" t="0" r="r" b="b"/>
                  <a:pathLst>
                    <a:path w="73" h="66">
                      <a:moveTo>
                        <a:pt x="0" y="66"/>
                      </a:moveTo>
                      <a:lnTo>
                        <a:pt x="73" y="0"/>
                      </a:lnTo>
                      <a:lnTo>
                        <a:pt x="0" y="6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0" name="Freeform 356"/>
                <p:cNvSpPr>
                  <a:spLocks/>
                </p:cNvSpPr>
                <p:nvPr/>
              </p:nvSpPr>
              <p:spPr bwMode="auto">
                <a:xfrm>
                  <a:off x="1342" y="3232"/>
                  <a:ext cx="2" cy="1"/>
                </a:xfrm>
                <a:custGeom>
                  <a:avLst/>
                  <a:gdLst/>
                  <a:ahLst/>
                  <a:cxnLst>
                    <a:cxn ang="0">
                      <a:pos x="65" y="59"/>
                    </a:cxn>
                    <a:cxn ang="0">
                      <a:pos x="63" y="58"/>
                    </a:cxn>
                    <a:cxn ang="0">
                      <a:pos x="59" y="55"/>
                    </a:cxn>
                    <a:cxn ang="0">
                      <a:pos x="53" y="51"/>
                    </a:cxn>
                    <a:cxn ang="0">
                      <a:pos x="46" y="46"/>
                    </a:cxn>
                    <a:cxn ang="0">
                      <a:pos x="37" y="41"/>
                    </a:cxn>
                    <a:cxn ang="0">
                      <a:pos x="28" y="34"/>
                    </a:cxn>
                    <a:cxn ang="0">
                      <a:pos x="20" y="28"/>
                    </a:cxn>
                    <a:cxn ang="0">
                      <a:pos x="13" y="22"/>
                    </a:cxn>
                    <a:cxn ang="0">
                      <a:pos x="6" y="16"/>
                    </a:cxn>
                    <a:cxn ang="0">
                      <a:pos x="2" y="9"/>
                    </a:cxn>
                    <a:cxn ang="0">
                      <a:pos x="0" y="5"/>
                    </a:cxn>
                    <a:cxn ang="0">
                      <a:pos x="1" y="2"/>
                    </a:cxn>
                    <a:cxn ang="0">
                      <a:pos x="6" y="0"/>
                    </a:cxn>
                    <a:cxn ang="0">
                      <a:pos x="14" y="0"/>
                    </a:cxn>
                    <a:cxn ang="0">
                      <a:pos x="27" y="2"/>
                    </a:cxn>
                    <a:cxn ang="0">
                      <a:pos x="47" y="7"/>
                    </a:cxn>
                  </a:cxnLst>
                  <a:rect l="0" t="0" r="r" b="b"/>
                  <a:pathLst>
                    <a:path w="65" h="59">
                      <a:moveTo>
                        <a:pt x="65" y="59"/>
                      </a:moveTo>
                      <a:lnTo>
                        <a:pt x="63" y="58"/>
                      </a:lnTo>
                      <a:lnTo>
                        <a:pt x="59" y="55"/>
                      </a:lnTo>
                      <a:lnTo>
                        <a:pt x="53" y="51"/>
                      </a:lnTo>
                      <a:lnTo>
                        <a:pt x="46" y="46"/>
                      </a:lnTo>
                      <a:lnTo>
                        <a:pt x="37" y="41"/>
                      </a:lnTo>
                      <a:lnTo>
                        <a:pt x="28" y="34"/>
                      </a:lnTo>
                      <a:lnTo>
                        <a:pt x="20" y="28"/>
                      </a:lnTo>
                      <a:lnTo>
                        <a:pt x="13" y="22"/>
                      </a:lnTo>
                      <a:lnTo>
                        <a:pt x="6" y="16"/>
                      </a:lnTo>
                      <a:lnTo>
                        <a:pt x="2" y="9"/>
                      </a:lnTo>
                      <a:lnTo>
                        <a:pt x="0" y="5"/>
                      </a:lnTo>
                      <a:lnTo>
                        <a:pt x="1" y="2"/>
                      </a:lnTo>
                      <a:lnTo>
                        <a:pt x="6" y="0"/>
                      </a:lnTo>
                      <a:lnTo>
                        <a:pt x="14" y="0"/>
                      </a:lnTo>
                      <a:lnTo>
                        <a:pt x="27" y="2"/>
                      </a:lnTo>
                      <a:lnTo>
                        <a:pt x="47" y="7"/>
                      </a:lnTo>
                    </a:path>
                  </a:pathLst>
                </a:custGeom>
                <a:noFill/>
                <a:ln w="11113">
                  <a:solidFill>
                    <a:srgbClr val="CC3300"/>
                  </a:solidFill>
                  <a:prstDash val="solid"/>
                  <a:round/>
                  <a:headEnd/>
                  <a:tailEnd/>
                </a:ln>
              </p:spPr>
              <p:txBody>
                <a:bodyPr/>
                <a:lstStyle/>
                <a:p>
                  <a:endParaRPr lang="en-US">
                    <a:latin typeface="+mj-lt"/>
                  </a:endParaRPr>
                </a:p>
              </p:txBody>
            </p:sp>
            <p:sp>
              <p:nvSpPr>
                <p:cNvPr id="161" name="Freeform 357"/>
                <p:cNvSpPr>
                  <a:spLocks/>
                </p:cNvSpPr>
                <p:nvPr/>
              </p:nvSpPr>
              <p:spPr bwMode="auto">
                <a:xfrm>
                  <a:off x="1343" y="3232"/>
                  <a:ext cx="1" cy="2"/>
                </a:xfrm>
                <a:custGeom>
                  <a:avLst/>
                  <a:gdLst/>
                  <a:ahLst/>
                  <a:cxnLst>
                    <a:cxn ang="0">
                      <a:pos x="53" y="0"/>
                    </a:cxn>
                    <a:cxn ang="0">
                      <a:pos x="0" y="84"/>
                    </a:cxn>
                    <a:cxn ang="0">
                      <a:pos x="53" y="0"/>
                    </a:cxn>
                  </a:cxnLst>
                  <a:rect l="0" t="0" r="r" b="b"/>
                  <a:pathLst>
                    <a:path w="53" h="84">
                      <a:moveTo>
                        <a:pt x="53" y="0"/>
                      </a:moveTo>
                      <a:lnTo>
                        <a:pt x="0" y="84"/>
                      </a:lnTo>
                      <a:lnTo>
                        <a:pt x="53"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2" name="Freeform 358"/>
                <p:cNvSpPr>
                  <a:spLocks/>
                </p:cNvSpPr>
                <p:nvPr/>
              </p:nvSpPr>
              <p:spPr bwMode="auto">
                <a:xfrm>
                  <a:off x="1343" y="3231"/>
                  <a:ext cx="1" cy="2"/>
                </a:xfrm>
                <a:custGeom>
                  <a:avLst/>
                  <a:gdLst/>
                  <a:ahLst/>
                  <a:cxnLst>
                    <a:cxn ang="0">
                      <a:pos x="25" y="0"/>
                    </a:cxn>
                    <a:cxn ang="0">
                      <a:pos x="0" y="97"/>
                    </a:cxn>
                    <a:cxn ang="0">
                      <a:pos x="25" y="0"/>
                    </a:cxn>
                  </a:cxnLst>
                  <a:rect l="0" t="0" r="r" b="b"/>
                  <a:pathLst>
                    <a:path w="25" h="97">
                      <a:moveTo>
                        <a:pt x="25" y="0"/>
                      </a:moveTo>
                      <a:lnTo>
                        <a:pt x="0" y="97"/>
                      </a:lnTo>
                      <a:lnTo>
                        <a:pt x="25"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3" name="Freeform 359"/>
                <p:cNvSpPr>
                  <a:spLocks/>
                </p:cNvSpPr>
                <p:nvPr/>
              </p:nvSpPr>
              <p:spPr bwMode="auto">
                <a:xfrm>
                  <a:off x="1343" y="3232"/>
                  <a:ext cx="25" cy="20"/>
                </a:xfrm>
                <a:custGeom>
                  <a:avLst/>
                  <a:gdLst/>
                  <a:ahLst/>
                  <a:cxnLst>
                    <a:cxn ang="0">
                      <a:pos x="0" y="0"/>
                    </a:cxn>
                    <a:cxn ang="0">
                      <a:pos x="84" y="27"/>
                    </a:cxn>
                    <a:cxn ang="0">
                      <a:pos x="167" y="58"/>
                    </a:cxn>
                    <a:cxn ang="0">
                      <a:pos x="247" y="93"/>
                    </a:cxn>
                    <a:cxn ang="0">
                      <a:pos x="324" y="134"/>
                    </a:cxn>
                    <a:cxn ang="0">
                      <a:pos x="397" y="179"/>
                    </a:cxn>
                    <a:cxn ang="0">
                      <a:pos x="467" y="228"/>
                    </a:cxn>
                    <a:cxn ang="0">
                      <a:pos x="534" y="281"/>
                    </a:cxn>
                    <a:cxn ang="0">
                      <a:pos x="597" y="338"/>
                    </a:cxn>
                    <a:cxn ang="0">
                      <a:pos x="656" y="399"/>
                    </a:cxn>
                    <a:cxn ang="0">
                      <a:pos x="711" y="464"/>
                    </a:cxn>
                    <a:cxn ang="0">
                      <a:pos x="762" y="532"/>
                    </a:cxn>
                    <a:cxn ang="0">
                      <a:pos x="808" y="604"/>
                    </a:cxn>
                    <a:cxn ang="0">
                      <a:pos x="850" y="680"/>
                    </a:cxn>
                    <a:cxn ang="0">
                      <a:pos x="887" y="760"/>
                    </a:cxn>
                    <a:cxn ang="0">
                      <a:pos x="920" y="841"/>
                    </a:cxn>
                    <a:cxn ang="0">
                      <a:pos x="947" y="927"/>
                    </a:cxn>
                  </a:cxnLst>
                  <a:rect l="0" t="0" r="r" b="b"/>
                  <a:pathLst>
                    <a:path w="947" h="927">
                      <a:moveTo>
                        <a:pt x="0" y="0"/>
                      </a:moveTo>
                      <a:lnTo>
                        <a:pt x="84" y="27"/>
                      </a:lnTo>
                      <a:lnTo>
                        <a:pt x="167" y="58"/>
                      </a:lnTo>
                      <a:lnTo>
                        <a:pt x="247" y="93"/>
                      </a:lnTo>
                      <a:lnTo>
                        <a:pt x="324" y="134"/>
                      </a:lnTo>
                      <a:lnTo>
                        <a:pt x="397" y="179"/>
                      </a:lnTo>
                      <a:lnTo>
                        <a:pt x="467" y="228"/>
                      </a:lnTo>
                      <a:lnTo>
                        <a:pt x="534" y="281"/>
                      </a:lnTo>
                      <a:lnTo>
                        <a:pt x="597" y="338"/>
                      </a:lnTo>
                      <a:lnTo>
                        <a:pt x="656" y="399"/>
                      </a:lnTo>
                      <a:lnTo>
                        <a:pt x="711" y="464"/>
                      </a:lnTo>
                      <a:lnTo>
                        <a:pt x="762" y="532"/>
                      </a:lnTo>
                      <a:lnTo>
                        <a:pt x="808" y="604"/>
                      </a:lnTo>
                      <a:lnTo>
                        <a:pt x="850" y="680"/>
                      </a:lnTo>
                      <a:lnTo>
                        <a:pt x="887" y="760"/>
                      </a:lnTo>
                      <a:lnTo>
                        <a:pt x="920" y="841"/>
                      </a:lnTo>
                      <a:lnTo>
                        <a:pt x="947" y="927"/>
                      </a:lnTo>
                    </a:path>
                  </a:pathLst>
                </a:custGeom>
                <a:noFill/>
                <a:ln w="11113">
                  <a:solidFill>
                    <a:srgbClr val="CC3300"/>
                  </a:solidFill>
                  <a:prstDash val="solid"/>
                  <a:round/>
                  <a:headEnd/>
                  <a:tailEnd/>
                </a:ln>
              </p:spPr>
              <p:txBody>
                <a:bodyPr/>
                <a:lstStyle/>
                <a:p>
                  <a:endParaRPr lang="en-US">
                    <a:latin typeface="+mj-lt"/>
                  </a:endParaRPr>
                </a:p>
              </p:txBody>
            </p:sp>
            <p:sp>
              <p:nvSpPr>
                <p:cNvPr id="164" name="Freeform 360"/>
                <p:cNvSpPr>
                  <a:spLocks/>
                </p:cNvSpPr>
                <p:nvPr/>
              </p:nvSpPr>
              <p:spPr bwMode="auto">
                <a:xfrm>
                  <a:off x="1343" y="3231"/>
                  <a:ext cx="1" cy="2"/>
                </a:xfrm>
                <a:custGeom>
                  <a:avLst/>
                  <a:gdLst/>
                  <a:ahLst/>
                  <a:cxnLst>
                    <a:cxn ang="0">
                      <a:pos x="0" y="97"/>
                    </a:cxn>
                    <a:cxn ang="0">
                      <a:pos x="27" y="0"/>
                    </a:cxn>
                    <a:cxn ang="0">
                      <a:pos x="0" y="97"/>
                    </a:cxn>
                  </a:cxnLst>
                  <a:rect l="0" t="0" r="r" b="b"/>
                  <a:pathLst>
                    <a:path w="27" h="97">
                      <a:moveTo>
                        <a:pt x="0" y="97"/>
                      </a:moveTo>
                      <a:lnTo>
                        <a:pt x="27" y="0"/>
                      </a:lnTo>
                      <a:lnTo>
                        <a:pt x="0"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5" name="Freeform 361"/>
                <p:cNvSpPr>
                  <a:spLocks/>
                </p:cNvSpPr>
                <p:nvPr/>
              </p:nvSpPr>
              <p:spPr bwMode="auto">
                <a:xfrm>
                  <a:off x="1367" y="3252"/>
                  <a:ext cx="2" cy="1"/>
                </a:xfrm>
                <a:custGeom>
                  <a:avLst/>
                  <a:gdLst/>
                  <a:ahLst/>
                  <a:cxnLst>
                    <a:cxn ang="0">
                      <a:pos x="97" y="0"/>
                    </a:cxn>
                    <a:cxn ang="0">
                      <a:pos x="0" y="26"/>
                    </a:cxn>
                    <a:cxn ang="0">
                      <a:pos x="97" y="0"/>
                    </a:cxn>
                  </a:cxnLst>
                  <a:rect l="0" t="0" r="r" b="b"/>
                  <a:pathLst>
                    <a:path w="97" h="26">
                      <a:moveTo>
                        <a:pt x="97" y="0"/>
                      </a:moveTo>
                      <a:lnTo>
                        <a:pt x="0" y="26"/>
                      </a:lnTo>
                      <a:lnTo>
                        <a:pt x="97"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6" name="Freeform 362"/>
                <p:cNvSpPr>
                  <a:spLocks/>
                </p:cNvSpPr>
                <p:nvPr/>
              </p:nvSpPr>
              <p:spPr bwMode="auto">
                <a:xfrm>
                  <a:off x="1367" y="3252"/>
                  <a:ext cx="3" cy="25"/>
                </a:xfrm>
                <a:custGeom>
                  <a:avLst/>
                  <a:gdLst/>
                  <a:ahLst/>
                  <a:cxnLst>
                    <a:cxn ang="0">
                      <a:pos x="42" y="0"/>
                    </a:cxn>
                    <a:cxn ang="0">
                      <a:pos x="68" y="107"/>
                    </a:cxn>
                    <a:cxn ang="0">
                      <a:pos x="86" y="212"/>
                    </a:cxn>
                    <a:cxn ang="0">
                      <a:pos x="98" y="315"/>
                    </a:cxn>
                    <a:cxn ang="0">
                      <a:pos x="103" y="414"/>
                    </a:cxn>
                    <a:cxn ang="0">
                      <a:pos x="103" y="509"/>
                    </a:cxn>
                    <a:cxn ang="0">
                      <a:pos x="99" y="599"/>
                    </a:cxn>
                    <a:cxn ang="0">
                      <a:pos x="92" y="683"/>
                    </a:cxn>
                    <a:cxn ang="0">
                      <a:pos x="81" y="761"/>
                    </a:cxn>
                    <a:cxn ang="0">
                      <a:pos x="69" y="833"/>
                    </a:cxn>
                    <a:cxn ang="0">
                      <a:pos x="56" y="897"/>
                    </a:cxn>
                    <a:cxn ang="0">
                      <a:pos x="42" y="953"/>
                    </a:cxn>
                    <a:cxn ang="0">
                      <a:pos x="30" y="1000"/>
                    </a:cxn>
                    <a:cxn ang="0">
                      <a:pos x="18" y="1038"/>
                    </a:cxn>
                    <a:cxn ang="0">
                      <a:pos x="8" y="1066"/>
                    </a:cxn>
                    <a:cxn ang="0">
                      <a:pos x="2" y="1083"/>
                    </a:cxn>
                    <a:cxn ang="0">
                      <a:pos x="0" y="1090"/>
                    </a:cxn>
                  </a:cxnLst>
                  <a:rect l="0" t="0" r="r" b="b"/>
                  <a:pathLst>
                    <a:path w="103" h="1090">
                      <a:moveTo>
                        <a:pt x="42" y="0"/>
                      </a:moveTo>
                      <a:lnTo>
                        <a:pt x="68" y="107"/>
                      </a:lnTo>
                      <a:lnTo>
                        <a:pt x="86" y="212"/>
                      </a:lnTo>
                      <a:lnTo>
                        <a:pt x="98" y="315"/>
                      </a:lnTo>
                      <a:lnTo>
                        <a:pt x="103" y="414"/>
                      </a:lnTo>
                      <a:lnTo>
                        <a:pt x="103" y="509"/>
                      </a:lnTo>
                      <a:lnTo>
                        <a:pt x="99" y="599"/>
                      </a:lnTo>
                      <a:lnTo>
                        <a:pt x="92" y="683"/>
                      </a:lnTo>
                      <a:lnTo>
                        <a:pt x="81" y="761"/>
                      </a:lnTo>
                      <a:lnTo>
                        <a:pt x="69" y="833"/>
                      </a:lnTo>
                      <a:lnTo>
                        <a:pt x="56" y="897"/>
                      </a:lnTo>
                      <a:lnTo>
                        <a:pt x="42" y="953"/>
                      </a:lnTo>
                      <a:lnTo>
                        <a:pt x="30" y="1000"/>
                      </a:lnTo>
                      <a:lnTo>
                        <a:pt x="18" y="1038"/>
                      </a:lnTo>
                      <a:lnTo>
                        <a:pt x="8" y="1066"/>
                      </a:lnTo>
                      <a:lnTo>
                        <a:pt x="2" y="1083"/>
                      </a:lnTo>
                      <a:lnTo>
                        <a:pt x="0" y="1090"/>
                      </a:lnTo>
                    </a:path>
                  </a:pathLst>
                </a:custGeom>
                <a:noFill/>
                <a:ln w="11113">
                  <a:solidFill>
                    <a:srgbClr val="CC3300"/>
                  </a:solidFill>
                  <a:prstDash val="solid"/>
                  <a:round/>
                  <a:headEnd/>
                  <a:tailEnd/>
                </a:ln>
              </p:spPr>
              <p:txBody>
                <a:bodyPr/>
                <a:lstStyle/>
                <a:p>
                  <a:endParaRPr lang="en-US">
                    <a:latin typeface="+mj-lt"/>
                  </a:endParaRPr>
                </a:p>
              </p:txBody>
            </p:sp>
            <p:sp>
              <p:nvSpPr>
                <p:cNvPr id="167" name="Freeform 363"/>
                <p:cNvSpPr>
                  <a:spLocks/>
                </p:cNvSpPr>
                <p:nvPr/>
              </p:nvSpPr>
              <p:spPr bwMode="auto">
                <a:xfrm>
                  <a:off x="1367" y="3252"/>
                  <a:ext cx="2" cy="1"/>
                </a:xfrm>
                <a:custGeom>
                  <a:avLst/>
                  <a:gdLst/>
                  <a:ahLst/>
                  <a:cxnLst>
                    <a:cxn ang="0">
                      <a:pos x="0" y="26"/>
                    </a:cxn>
                    <a:cxn ang="0">
                      <a:pos x="97" y="0"/>
                    </a:cxn>
                    <a:cxn ang="0">
                      <a:pos x="0" y="26"/>
                    </a:cxn>
                  </a:cxnLst>
                  <a:rect l="0" t="0" r="r" b="b"/>
                  <a:pathLst>
                    <a:path w="97" h="26">
                      <a:moveTo>
                        <a:pt x="0" y="26"/>
                      </a:moveTo>
                      <a:lnTo>
                        <a:pt x="97" y="0"/>
                      </a:lnTo>
                      <a:lnTo>
                        <a:pt x="0" y="26"/>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8" name="Freeform 364"/>
                <p:cNvSpPr>
                  <a:spLocks/>
                </p:cNvSpPr>
                <p:nvPr/>
              </p:nvSpPr>
              <p:spPr bwMode="auto">
                <a:xfrm>
                  <a:off x="1366" y="3276"/>
                  <a:ext cx="2" cy="1"/>
                </a:xfrm>
                <a:custGeom>
                  <a:avLst/>
                  <a:gdLst/>
                  <a:ahLst/>
                  <a:cxnLst>
                    <a:cxn ang="0">
                      <a:pos x="93" y="37"/>
                    </a:cxn>
                    <a:cxn ang="0">
                      <a:pos x="0" y="0"/>
                    </a:cxn>
                    <a:cxn ang="0">
                      <a:pos x="93" y="37"/>
                    </a:cxn>
                  </a:cxnLst>
                  <a:rect l="0" t="0" r="r" b="b"/>
                  <a:pathLst>
                    <a:path w="93" h="37">
                      <a:moveTo>
                        <a:pt x="93" y="37"/>
                      </a:moveTo>
                      <a:lnTo>
                        <a:pt x="0" y="0"/>
                      </a:lnTo>
                      <a:lnTo>
                        <a:pt x="93" y="3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69" name="Freeform 365"/>
                <p:cNvSpPr>
                  <a:spLocks/>
                </p:cNvSpPr>
                <p:nvPr/>
              </p:nvSpPr>
              <p:spPr bwMode="auto">
                <a:xfrm>
                  <a:off x="1312" y="3277"/>
                  <a:ext cx="55" cy="41"/>
                </a:xfrm>
                <a:custGeom>
                  <a:avLst/>
                  <a:gdLst/>
                  <a:ahLst/>
                  <a:cxnLst>
                    <a:cxn ang="0">
                      <a:pos x="2105" y="0"/>
                    </a:cxn>
                    <a:cxn ang="0">
                      <a:pos x="2028" y="174"/>
                    </a:cxn>
                    <a:cxn ang="0">
                      <a:pos x="1929" y="345"/>
                    </a:cxn>
                    <a:cxn ang="0">
                      <a:pos x="1811" y="510"/>
                    </a:cxn>
                    <a:cxn ang="0">
                      <a:pos x="1676" y="670"/>
                    </a:cxn>
                    <a:cxn ang="0">
                      <a:pos x="1530" y="822"/>
                    </a:cxn>
                    <a:cxn ang="0">
                      <a:pos x="1373" y="968"/>
                    </a:cxn>
                    <a:cxn ang="0">
                      <a:pos x="1212" y="1105"/>
                    </a:cxn>
                    <a:cxn ang="0">
                      <a:pos x="1046" y="1234"/>
                    </a:cxn>
                    <a:cxn ang="0">
                      <a:pos x="881" y="1353"/>
                    </a:cxn>
                    <a:cxn ang="0">
                      <a:pos x="719" y="1463"/>
                    </a:cxn>
                    <a:cxn ang="0">
                      <a:pos x="564" y="1563"/>
                    </a:cxn>
                    <a:cxn ang="0">
                      <a:pos x="419" y="1652"/>
                    </a:cxn>
                    <a:cxn ang="0">
                      <a:pos x="287" y="1729"/>
                    </a:cxn>
                    <a:cxn ang="0">
                      <a:pos x="171" y="1795"/>
                    </a:cxn>
                    <a:cxn ang="0">
                      <a:pos x="74" y="1846"/>
                    </a:cxn>
                    <a:cxn ang="0">
                      <a:pos x="0" y="1885"/>
                    </a:cxn>
                  </a:cxnLst>
                  <a:rect l="0" t="0" r="r" b="b"/>
                  <a:pathLst>
                    <a:path w="2105" h="1885">
                      <a:moveTo>
                        <a:pt x="2105" y="0"/>
                      </a:moveTo>
                      <a:lnTo>
                        <a:pt x="2028" y="174"/>
                      </a:lnTo>
                      <a:lnTo>
                        <a:pt x="1929" y="345"/>
                      </a:lnTo>
                      <a:lnTo>
                        <a:pt x="1811" y="510"/>
                      </a:lnTo>
                      <a:lnTo>
                        <a:pt x="1676" y="670"/>
                      </a:lnTo>
                      <a:lnTo>
                        <a:pt x="1530" y="822"/>
                      </a:lnTo>
                      <a:lnTo>
                        <a:pt x="1373" y="968"/>
                      </a:lnTo>
                      <a:lnTo>
                        <a:pt x="1212" y="1105"/>
                      </a:lnTo>
                      <a:lnTo>
                        <a:pt x="1046" y="1234"/>
                      </a:lnTo>
                      <a:lnTo>
                        <a:pt x="881" y="1353"/>
                      </a:lnTo>
                      <a:lnTo>
                        <a:pt x="719" y="1463"/>
                      </a:lnTo>
                      <a:lnTo>
                        <a:pt x="564" y="1563"/>
                      </a:lnTo>
                      <a:lnTo>
                        <a:pt x="419" y="1652"/>
                      </a:lnTo>
                      <a:lnTo>
                        <a:pt x="287" y="1729"/>
                      </a:lnTo>
                      <a:lnTo>
                        <a:pt x="171" y="1795"/>
                      </a:lnTo>
                      <a:lnTo>
                        <a:pt x="74" y="1846"/>
                      </a:lnTo>
                      <a:lnTo>
                        <a:pt x="0" y="1885"/>
                      </a:lnTo>
                    </a:path>
                  </a:pathLst>
                </a:custGeom>
                <a:noFill/>
                <a:ln w="11113">
                  <a:solidFill>
                    <a:srgbClr val="CC3300"/>
                  </a:solidFill>
                  <a:prstDash val="solid"/>
                  <a:round/>
                  <a:headEnd/>
                  <a:tailEnd/>
                </a:ln>
              </p:spPr>
              <p:txBody>
                <a:bodyPr/>
                <a:lstStyle/>
                <a:p>
                  <a:endParaRPr lang="en-US">
                    <a:latin typeface="+mj-lt"/>
                  </a:endParaRPr>
                </a:p>
              </p:txBody>
            </p:sp>
            <p:sp>
              <p:nvSpPr>
                <p:cNvPr id="170" name="Freeform 366"/>
                <p:cNvSpPr>
                  <a:spLocks/>
                </p:cNvSpPr>
                <p:nvPr/>
              </p:nvSpPr>
              <p:spPr bwMode="auto">
                <a:xfrm>
                  <a:off x="1366" y="3276"/>
                  <a:ext cx="2" cy="1"/>
                </a:xfrm>
                <a:custGeom>
                  <a:avLst/>
                  <a:gdLst/>
                  <a:ahLst/>
                  <a:cxnLst>
                    <a:cxn ang="0">
                      <a:pos x="0" y="0"/>
                    </a:cxn>
                    <a:cxn ang="0">
                      <a:pos x="93" y="35"/>
                    </a:cxn>
                    <a:cxn ang="0">
                      <a:pos x="0" y="0"/>
                    </a:cxn>
                  </a:cxnLst>
                  <a:rect l="0" t="0" r="r" b="b"/>
                  <a:pathLst>
                    <a:path w="93" h="35">
                      <a:moveTo>
                        <a:pt x="0" y="0"/>
                      </a:moveTo>
                      <a:lnTo>
                        <a:pt x="93" y="35"/>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1" name="Freeform 367"/>
                <p:cNvSpPr>
                  <a:spLocks/>
                </p:cNvSpPr>
                <p:nvPr/>
              </p:nvSpPr>
              <p:spPr bwMode="auto">
                <a:xfrm>
                  <a:off x="1311" y="3317"/>
                  <a:ext cx="1" cy="3"/>
                </a:xfrm>
                <a:custGeom>
                  <a:avLst/>
                  <a:gdLst/>
                  <a:ahLst/>
                  <a:cxnLst>
                    <a:cxn ang="0">
                      <a:pos x="44" y="89"/>
                    </a:cxn>
                    <a:cxn ang="0">
                      <a:pos x="0" y="0"/>
                    </a:cxn>
                    <a:cxn ang="0">
                      <a:pos x="44" y="89"/>
                    </a:cxn>
                  </a:cxnLst>
                  <a:rect l="0" t="0" r="r" b="b"/>
                  <a:pathLst>
                    <a:path w="44" h="89">
                      <a:moveTo>
                        <a:pt x="44" y="89"/>
                      </a:moveTo>
                      <a:lnTo>
                        <a:pt x="0" y="0"/>
                      </a:lnTo>
                      <a:lnTo>
                        <a:pt x="44" y="89"/>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2" name="Freeform 368"/>
                <p:cNvSpPr>
                  <a:spLocks/>
                </p:cNvSpPr>
                <p:nvPr/>
              </p:nvSpPr>
              <p:spPr bwMode="auto">
                <a:xfrm>
                  <a:off x="1212" y="3318"/>
                  <a:ext cx="100" cy="32"/>
                </a:xfrm>
                <a:custGeom>
                  <a:avLst/>
                  <a:gdLst/>
                  <a:ahLst/>
                  <a:cxnLst>
                    <a:cxn ang="0">
                      <a:pos x="3807" y="0"/>
                    </a:cxn>
                    <a:cxn ang="0">
                      <a:pos x="3502" y="151"/>
                    </a:cxn>
                    <a:cxn ang="0">
                      <a:pos x="3187" y="295"/>
                    </a:cxn>
                    <a:cxn ang="0">
                      <a:pos x="2866" y="433"/>
                    </a:cxn>
                    <a:cxn ang="0">
                      <a:pos x="2541" y="564"/>
                    </a:cxn>
                    <a:cxn ang="0">
                      <a:pos x="2220" y="688"/>
                    </a:cxn>
                    <a:cxn ang="0">
                      <a:pos x="1904" y="803"/>
                    </a:cxn>
                    <a:cxn ang="0">
                      <a:pos x="1598" y="910"/>
                    </a:cxn>
                    <a:cxn ang="0">
                      <a:pos x="1307" y="1008"/>
                    </a:cxn>
                    <a:cxn ang="0">
                      <a:pos x="1035" y="1096"/>
                    </a:cxn>
                    <a:cxn ang="0">
                      <a:pos x="785" y="1175"/>
                    </a:cxn>
                    <a:cxn ang="0">
                      <a:pos x="562" y="1241"/>
                    </a:cxn>
                    <a:cxn ang="0">
                      <a:pos x="371" y="1298"/>
                    </a:cxn>
                    <a:cxn ang="0">
                      <a:pos x="215" y="1343"/>
                    </a:cxn>
                    <a:cxn ang="0">
                      <a:pos x="98" y="1375"/>
                    </a:cxn>
                    <a:cxn ang="0">
                      <a:pos x="25" y="1396"/>
                    </a:cxn>
                    <a:cxn ang="0">
                      <a:pos x="0" y="1403"/>
                    </a:cxn>
                  </a:cxnLst>
                  <a:rect l="0" t="0" r="r" b="b"/>
                  <a:pathLst>
                    <a:path w="3807" h="1403">
                      <a:moveTo>
                        <a:pt x="3807" y="0"/>
                      </a:moveTo>
                      <a:lnTo>
                        <a:pt x="3502" y="151"/>
                      </a:lnTo>
                      <a:lnTo>
                        <a:pt x="3187" y="295"/>
                      </a:lnTo>
                      <a:lnTo>
                        <a:pt x="2866" y="433"/>
                      </a:lnTo>
                      <a:lnTo>
                        <a:pt x="2541" y="564"/>
                      </a:lnTo>
                      <a:lnTo>
                        <a:pt x="2220" y="688"/>
                      </a:lnTo>
                      <a:lnTo>
                        <a:pt x="1904" y="803"/>
                      </a:lnTo>
                      <a:lnTo>
                        <a:pt x="1598" y="910"/>
                      </a:lnTo>
                      <a:lnTo>
                        <a:pt x="1307" y="1008"/>
                      </a:lnTo>
                      <a:lnTo>
                        <a:pt x="1035" y="1096"/>
                      </a:lnTo>
                      <a:lnTo>
                        <a:pt x="785" y="1175"/>
                      </a:lnTo>
                      <a:lnTo>
                        <a:pt x="562" y="1241"/>
                      </a:lnTo>
                      <a:lnTo>
                        <a:pt x="371" y="1298"/>
                      </a:lnTo>
                      <a:lnTo>
                        <a:pt x="215" y="1343"/>
                      </a:lnTo>
                      <a:lnTo>
                        <a:pt x="98" y="1375"/>
                      </a:lnTo>
                      <a:lnTo>
                        <a:pt x="25" y="1396"/>
                      </a:lnTo>
                      <a:lnTo>
                        <a:pt x="0" y="1403"/>
                      </a:lnTo>
                    </a:path>
                  </a:pathLst>
                </a:custGeom>
                <a:noFill/>
                <a:ln w="11113">
                  <a:solidFill>
                    <a:srgbClr val="CC3300"/>
                  </a:solidFill>
                  <a:prstDash val="solid"/>
                  <a:round/>
                  <a:headEnd/>
                  <a:tailEnd/>
                </a:ln>
              </p:spPr>
              <p:txBody>
                <a:bodyPr/>
                <a:lstStyle/>
                <a:p>
                  <a:endParaRPr lang="en-US">
                    <a:latin typeface="+mj-lt"/>
                  </a:endParaRPr>
                </a:p>
              </p:txBody>
            </p:sp>
            <p:sp>
              <p:nvSpPr>
                <p:cNvPr id="173" name="Freeform 369"/>
                <p:cNvSpPr>
                  <a:spLocks/>
                </p:cNvSpPr>
                <p:nvPr/>
              </p:nvSpPr>
              <p:spPr bwMode="auto">
                <a:xfrm>
                  <a:off x="1311" y="3317"/>
                  <a:ext cx="1" cy="3"/>
                </a:xfrm>
                <a:custGeom>
                  <a:avLst/>
                  <a:gdLst/>
                  <a:ahLst/>
                  <a:cxnLst>
                    <a:cxn ang="0">
                      <a:pos x="0" y="0"/>
                    </a:cxn>
                    <a:cxn ang="0">
                      <a:pos x="44" y="89"/>
                    </a:cxn>
                    <a:cxn ang="0">
                      <a:pos x="0" y="0"/>
                    </a:cxn>
                  </a:cxnLst>
                  <a:rect l="0" t="0" r="r" b="b"/>
                  <a:pathLst>
                    <a:path w="44" h="89">
                      <a:moveTo>
                        <a:pt x="0" y="0"/>
                      </a:moveTo>
                      <a:lnTo>
                        <a:pt x="44" y="89"/>
                      </a:lnTo>
                      <a:lnTo>
                        <a:pt x="0" y="0"/>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4" name="Freeform 370"/>
                <p:cNvSpPr>
                  <a:spLocks/>
                </p:cNvSpPr>
                <p:nvPr/>
              </p:nvSpPr>
              <p:spPr bwMode="auto">
                <a:xfrm>
                  <a:off x="1211" y="3348"/>
                  <a:ext cx="1" cy="3"/>
                </a:xfrm>
                <a:custGeom>
                  <a:avLst/>
                  <a:gdLst/>
                  <a:ahLst/>
                  <a:cxnLst>
                    <a:cxn ang="0">
                      <a:pos x="24" y="97"/>
                    </a:cxn>
                    <a:cxn ang="0">
                      <a:pos x="0" y="0"/>
                    </a:cxn>
                    <a:cxn ang="0">
                      <a:pos x="24" y="97"/>
                    </a:cxn>
                  </a:cxnLst>
                  <a:rect l="0" t="0" r="r" b="b"/>
                  <a:pathLst>
                    <a:path w="24" h="97">
                      <a:moveTo>
                        <a:pt x="24" y="97"/>
                      </a:moveTo>
                      <a:lnTo>
                        <a:pt x="0" y="0"/>
                      </a:lnTo>
                      <a:lnTo>
                        <a:pt x="24" y="97"/>
                      </a:lnTo>
                      <a:close/>
                    </a:path>
                  </a:pathLst>
                </a:custGeom>
                <a:solidFill>
                  <a:srgbClr val="000000"/>
                </a:solidFill>
                <a:ln w="9525">
                  <a:solidFill>
                    <a:srgbClr val="CC3300"/>
                  </a:solidFill>
                  <a:round/>
                  <a:headEnd/>
                  <a:tailEnd/>
                </a:ln>
              </p:spPr>
              <p:txBody>
                <a:bodyPr/>
                <a:lstStyle/>
                <a:p>
                  <a:endParaRPr lang="en-US">
                    <a:latin typeface="+mj-lt"/>
                  </a:endParaRPr>
                </a:p>
              </p:txBody>
            </p:sp>
            <p:sp>
              <p:nvSpPr>
                <p:cNvPr id="175" name="Freeform 371"/>
                <p:cNvSpPr>
                  <a:spLocks/>
                </p:cNvSpPr>
                <p:nvPr/>
              </p:nvSpPr>
              <p:spPr bwMode="auto">
                <a:xfrm>
                  <a:off x="949" y="3224"/>
                  <a:ext cx="402" cy="101"/>
                </a:xfrm>
                <a:custGeom>
                  <a:avLst/>
                  <a:gdLst/>
                  <a:ahLst/>
                  <a:cxnLst>
                    <a:cxn ang="0">
                      <a:pos x="14745" y="251"/>
                    </a:cxn>
                    <a:cxn ang="0">
                      <a:pos x="14134" y="129"/>
                    </a:cxn>
                    <a:cxn ang="0">
                      <a:pos x="13355" y="43"/>
                    </a:cxn>
                    <a:cxn ang="0">
                      <a:pos x="12433" y="1"/>
                    </a:cxn>
                    <a:cxn ang="0">
                      <a:pos x="11396" y="12"/>
                    </a:cxn>
                    <a:cxn ang="0">
                      <a:pos x="10271" y="81"/>
                    </a:cxn>
                    <a:cxn ang="0">
                      <a:pos x="9084" y="216"/>
                    </a:cxn>
                    <a:cxn ang="0">
                      <a:pos x="7862" y="425"/>
                    </a:cxn>
                    <a:cxn ang="0">
                      <a:pos x="6628" y="714"/>
                    </a:cxn>
                    <a:cxn ang="0">
                      <a:pos x="5377" y="1082"/>
                    </a:cxn>
                    <a:cxn ang="0">
                      <a:pos x="4151" y="1516"/>
                    </a:cxn>
                    <a:cxn ang="0">
                      <a:pos x="2998" y="2004"/>
                    </a:cxn>
                    <a:cxn ang="0">
                      <a:pos x="1965" y="2533"/>
                    </a:cxn>
                    <a:cxn ang="0">
                      <a:pos x="1102" y="3093"/>
                    </a:cxn>
                    <a:cxn ang="0">
                      <a:pos x="456" y="3668"/>
                    </a:cxn>
                    <a:cxn ang="0">
                      <a:pos x="76" y="4248"/>
                    </a:cxn>
                    <a:cxn ang="0">
                      <a:pos x="1567" y="4366"/>
                    </a:cxn>
                    <a:cxn ang="0">
                      <a:pos x="1630" y="4299"/>
                    </a:cxn>
                    <a:cxn ang="0">
                      <a:pos x="1841" y="4115"/>
                    </a:cxn>
                    <a:cxn ang="0">
                      <a:pos x="2225" y="3835"/>
                    </a:cxn>
                    <a:cxn ang="0">
                      <a:pos x="2808" y="3480"/>
                    </a:cxn>
                    <a:cxn ang="0">
                      <a:pos x="3616" y="3072"/>
                    </a:cxn>
                    <a:cxn ang="0">
                      <a:pos x="4674" y="2634"/>
                    </a:cxn>
                    <a:cxn ang="0">
                      <a:pos x="6010" y="2185"/>
                    </a:cxn>
                    <a:cxn ang="0">
                      <a:pos x="7651" y="1749"/>
                    </a:cxn>
                    <a:cxn ang="0">
                      <a:pos x="9336" y="1417"/>
                    </a:cxn>
                    <a:cxn ang="0">
                      <a:pos x="10794" y="1246"/>
                    </a:cxn>
                    <a:cxn ang="0">
                      <a:pos x="12024" y="1199"/>
                    </a:cxn>
                    <a:cxn ang="0">
                      <a:pos x="13027" y="1239"/>
                    </a:cxn>
                    <a:cxn ang="0">
                      <a:pos x="13806" y="1333"/>
                    </a:cxn>
                    <a:cxn ang="0">
                      <a:pos x="14361" y="1444"/>
                    </a:cxn>
                    <a:cxn ang="0">
                      <a:pos x="14693" y="1537"/>
                    </a:cxn>
                    <a:cxn ang="0">
                      <a:pos x="14804" y="1576"/>
                    </a:cxn>
                    <a:cxn ang="0">
                      <a:pos x="14843" y="1534"/>
                    </a:cxn>
                    <a:cxn ang="0">
                      <a:pos x="14943" y="1422"/>
                    </a:cxn>
                    <a:cxn ang="0">
                      <a:pos x="15069" y="1257"/>
                    </a:cxn>
                    <a:cxn ang="0">
                      <a:pos x="15191" y="1059"/>
                    </a:cxn>
                    <a:cxn ang="0">
                      <a:pos x="15274" y="848"/>
                    </a:cxn>
                    <a:cxn ang="0">
                      <a:pos x="15289" y="643"/>
                    </a:cxn>
                    <a:cxn ang="0">
                      <a:pos x="15201" y="462"/>
                    </a:cxn>
                    <a:cxn ang="0">
                      <a:pos x="14980" y="324"/>
                    </a:cxn>
                  </a:cxnLst>
                  <a:rect l="0" t="0" r="r" b="b"/>
                  <a:pathLst>
                    <a:path w="15293" h="4536">
                      <a:moveTo>
                        <a:pt x="14980" y="324"/>
                      </a:moveTo>
                      <a:lnTo>
                        <a:pt x="14745" y="251"/>
                      </a:lnTo>
                      <a:lnTo>
                        <a:pt x="14463" y="186"/>
                      </a:lnTo>
                      <a:lnTo>
                        <a:pt x="14134" y="129"/>
                      </a:lnTo>
                      <a:lnTo>
                        <a:pt x="13764" y="81"/>
                      </a:lnTo>
                      <a:lnTo>
                        <a:pt x="13355" y="43"/>
                      </a:lnTo>
                      <a:lnTo>
                        <a:pt x="12909" y="16"/>
                      </a:lnTo>
                      <a:lnTo>
                        <a:pt x="12433" y="1"/>
                      </a:lnTo>
                      <a:lnTo>
                        <a:pt x="11927" y="0"/>
                      </a:lnTo>
                      <a:lnTo>
                        <a:pt x="11396" y="12"/>
                      </a:lnTo>
                      <a:lnTo>
                        <a:pt x="10842" y="39"/>
                      </a:lnTo>
                      <a:lnTo>
                        <a:pt x="10271" y="81"/>
                      </a:lnTo>
                      <a:lnTo>
                        <a:pt x="9683" y="141"/>
                      </a:lnTo>
                      <a:lnTo>
                        <a:pt x="9084" y="216"/>
                      </a:lnTo>
                      <a:lnTo>
                        <a:pt x="8476" y="311"/>
                      </a:lnTo>
                      <a:lnTo>
                        <a:pt x="7862" y="425"/>
                      </a:lnTo>
                      <a:lnTo>
                        <a:pt x="7248" y="560"/>
                      </a:lnTo>
                      <a:lnTo>
                        <a:pt x="6628" y="714"/>
                      </a:lnTo>
                      <a:lnTo>
                        <a:pt x="6002" y="889"/>
                      </a:lnTo>
                      <a:lnTo>
                        <a:pt x="5377" y="1082"/>
                      </a:lnTo>
                      <a:lnTo>
                        <a:pt x="4758" y="1292"/>
                      </a:lnTo>
                      <a:lnTo>
                        <a:pt x="4151" y="1516"/>
                      </a:lnTo>
                      <a:lnTo>
                        <a:pt x="3562" y="1754"/>
                      </a:lnTo>
                      <a:lnTo>
                        <a:pt x="2998" y="2004"/>
                      </a:lnTo>
                      <a:lnTo>
                        <a:pt x="2463" y="2265"/>
                      </a:lnTo>
                      <a:lnTo>
                        <a:pt x="1965" y="2533"/>
                      </a:lnTo>
                      <a:lnTo>
                        <a:pt x="1509" y="2810"/>
                      </a:lnTo>
                      <a:lnTo>
                        <a:pt x="1102" y="3093"/>
                      </a:lnTo>
                      <a:lnTo>
                        <a:pt x="749" y="3379"/>
                      </a:lnTo>
                      <a:lnTo>
                        <a:pt x="456" y="3668"/>
                      </a:lnTo>
                      <a:lnTo>
                        <a:pt x="229" y="3958"/>
                      </a:lnTo>
                      <a:lnTo>
                        <a:pt x="76" y="4248"/>
                      </a:lnTo>
                      <a:lnTo>
                        <a:pt x="0" y="4536"/>
                      </a:lnTo>
                      <a:lnTo>
                        <a:pt x="1567" y="4366"/>
                      </a:lnTo>
                      <a:lnTo>
                        <a:pt x="1582" y="4349"/>
                      </a:lnTo>
                      <a:lnTo>
                        <a:pt x="1630" y="4299"/>
                      </a:lnTo>
                      <a:lnTo>
                        <a:pt x="1716" y="4220"/>
                      </a:lnTo>
                      <a:lnTo>
                        <a:pt x="1841" y="4115"/>
                      </a:lnTo>
                      <a:lnTo>
                        <a:pt x="2010" y="3986"/>
                      </a:lnTo>
                      <a:lnTo>
                        <a:pt x="2225" y="3835"/>
                      </a:lnTo>
                      <a:lnTo>
                        <a:pt x="2490" y="3666"/>
                      </a:lnTo>
                      <a:lnTo>
                        <a:pt x="2808" y="3480"/>
                      </a:lnTo>
                      <a:lnTo>
                        <a:pt x="3181" y="3281"/>
                      </a:lnTo>
                      <a:lnTo>
                        <a:pt x="3616" y="3072"/>
                      </a:lnTo>
                      <a:lnTo>
                        <a:pt x="4111" y="2856"/>
                      </a:lnTo>
                      <a:lnTo>
                        <a:pt x="4674" y="2634"/>
                      </a:lnTo>
                      <a:lnTo>
                        <a:pt x="5306" y="2409"/>
                      </a:lnTo>
                      <a:lnTo>
                        <a:pt x="6010" y="2185"/>
                      </a:lnTo>
                      <a:lnTo>
                        <a:pt x="6791" y="1964"/>
                      </a:lnTo>
                      <a:lnTo>
                        <a:pt x="7651" y="1749"/>
                      </a:lnTo>
                      <a:lnTo>
                        <a:pt x="8522" y="1561"/>
                      </a:lnTo>
                      <a:lnTo>
                        <a:pt x="9336" y="1417"/>
                      </a:lnTo>
                      <a:lnTo>
                        <a:pt x="10094" y="1314"/>
                      </a:lnTo>
                      <a:lnTo>
                        <a:pt x="10794" y="1246"/>
                      </a:lnTo>
                      <a:lnTo>
                        <a:pt x="11437" y="1209"/>
                      </a:lnTo>
                      <a:lnTo>
                        <a:pt x="12024" y="1199"/>
                      </a:lnTo>
                      <a:lnTo>
                        <a:pt x="12554" y="1210"/>
                      </a:lnTo>
                      <a:lnTo>
                        <a:pt x="13027" y="1239"/>
                      </a:lnTo>
                      <a:lnTo>
                        <a:pt x="13445" y="1281"/>
                      </a:lnTo>
                      <a:lnTo>
                        <a:pt x="13806" y="1333"/>
                      </a:lnTo>
                      <a:lnTo>
                        <a:pt x="14111" y="1388"/>
                      </a:lnTo>
                      <a:lnTo>
                        <a:pt x="14361" y="1444"/>
                      </a:lnTo>
                      <a:lnTo>
                        <a:pt x="14554" y="1496"/>
                      </a:lnTo>
                      <a:lnTo>
                        <a:pt x="14693" y="1537"/>
                      </a:lnTo>
                      <a:lnTo>
                        <a:pt x="14776" y="1565"/>
                      </a:lnTo>
                      <a:lnTo>
                        <a:pt x="14804" y="1576"/>
                      </a:lnTo>
                      <a:lnTo>
                        <a:pt x="14814" y="1565"/>
                      </a:lnTo>
                      <a:lnTo>
                        <a:pt x="14843" y="1534"/>
                      </a:lnTo>
                      <a:lnTo>
                        <a:pt x="14888" y="1485"/>
                      </a:lnTo>
                      <a:lnTo>
                        <a:pt x="14943" y="1422"/>
                      </a:lnTo>
                      <a:lnTo>
                        <a:pt x="15005" y="1344"/>
                      </a:lnTo>
                      <a:lnTo>
                        <a:pt x="15069" y="1257"/>
                      </a:lnTo>
                      <a:lnTo>
                        <a:pt x="15133" y="1161"/>
                      </a:lnTo>
                      <a:lnTo>
                        <a:pt x="15191" y="1059"/>
                      </a:lnTo>
                      <a:lnTo>
                        <a:pt x="15239" y="954"/>
                      </a:lnTo>
                      <a:lnTo>
                        <a:pt x="15274" y="848"/>
                      </a:lnTo>
                      <a:lnTo>
                        <a:pt x="15293" y="744"/>
                      </a:lnTo>
                      <a:lnTo>
                        <a:pt x="15289" y="643"/>
                      </a:lnTo>
                      <a:lnTo>
                        <a:pt x="15259" y="549"/>
                      </a:lnTo>
                      <a:lnTo>
                        <a:pt x="15201" y="462"/>
                      </a:lnTo>
                      <a:lnTo>
                        <a:pt x="15109" y="386"/>
                      </a:lnTo>
                      <a:lnTo>
                        <a:pt x="14980" y="32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6" name="Freeform 372"/>
                <p:cNvSpPr>
                  <a:spLocks/>
                </p:cNvSpPr>
                <p:nvPr/>
              </p:nvSpPr>
              <p:spPr bwMode="auto">
                <a:xfrm>
                  <a:off x="954" y="3257"/>
                  <a:ext cx="135" cy="77"/>
                </a:xfrm>
                <a:custGeom>
                  <a:avLst/>
                  <a:gdLst/>
                  <a:ahLst/>
                  <a:cxnLst>
                    <a:cxn ang="0">
                      <a:pos x="62" y="2720"/>
                    </a:cxn>
                    <a:cxn ang="0">
                      <a:pos x="126" y="2627"/>
                    </a:cxn>
                    <a:cxn ang="0">
                      <a:pos x="272" y="2451"/>
                    </a:cxn>
                    <a:cxn ang="0">
                      <a:pos x="517" y="2205"/>
                    </a:cxn>
                    <a:cxn ang="0">
                      <a:pos x="879" y="1900"/>
                    </a:cxn>
                    <a:cxn ang="0">
                      <a:pos x="1374" y="1547"/>
                    </a:cxn>
                    <a:cxn ang="0">
                      <a:pos x="2020" y="1158"/>
                    </a:cxn>
                    <a:cxn ang="0">
                      <a:pos x="2835" y="745"/>
                    </a:cxn>
                    <a:cxn ang="0">
                      <a:pos x="3725" y="363"/>
                    </a:cxn>
                    <a:cxn ang="0">
                      <a:pos x="4378" y="127"/>
                    </a:cxn>
                    <a:cxn ang="0">
                      <a:pos x="4812" y="15"/>
                    </a:cxn>
                    <a:cxn ang="0">
                      <a:pos x="5051" y="7"/>
                    </a:cxn>
                    <a:cxn ang="0">
                      <a:pos x="5120" y="83"/>
                    </a:cxn>
                    <a:cxn ang="0">
                      <a:pos x="5039" y="220"/>
                    </a:cxn>
                    <a:cxn ang="0">
                      <a:pos x="4834" y="401"/>
                    </a:cxn>
                    <a:cxn ang="0">
                      <a:pos x="4526" y="603"/>
                    </a:cxn>
                    <a:cxn ang="0">
                      <a:pos x="4135" y="820"/>
                    </a:cxn>
                    <a:cxn ang="0">
                      <a:pos x="3660" y="1108"/>
                    </a:cxn>
                    <a:cxn ang="0">
                      <a:pos x="3128" y="1453"/>
                    </a:cxn>
                    <a:cxn ang="0">
                      <a:pos x="2577" y="1831"/>
                    </a:cxn>
                    <a:cxn ang="0">
                      <a:pos x="2043" y="2216"/>
                    </a:cxn>
                    <a:cxn ang="0">
                      <a:pos x="1562" y="2585"/>
                    </a:cxn>
                    <a:cxn ang="0">
                      <a:pos x="1170" y="2911"/>
                    </a:cxn>
                    <a:cxn ang="0">
                      <a:pos x="902" y="3168"/>
                    </a:cxn>
                    <a:cxn ang="0">
                      <a:pos x="767" y="3338"/>
                    </a:cxn>
                    <a:cxn ang="0">
                      <a:pos x="625" y="3435"/>
                    </a:cxn>
                    <a:cxn ang="0">
                      <a:pos x="466" y="3468"/>
                    </a:cxn>
                    <a:cxn ang="0">
                      <a:pos x="307" y="3443"/>
                    </a:cxn>
                    <a:cxn ang="0">
                      <a:pos x="166" y="3364"/>
                    </a:cxn>
                    <a:cxn ang="0">
                      <a:pos x="59" y="3236"/>
                    </a:cxn>
                    <a:cxn ang="0">
                      <a:pos x="3" y="3063"/>
                    </a:cxn>
                    <a:cxn ang="0">
                      <a:pos x="16" y="2851"/>
                    </a:cxn>
                  </a:cxnLst>
                  <a:rect l="0" t="0" r="r" b="b"/>
                  <a:pathLst>
                    <a:path w="5120" h="3468">
                      <a:moveTo>
                        <a:pt x="55" y="2733"/>
                      </a:moveTo>
                      <a:lnTo>
                        <a:pt x="62" y="2720"/>
                      </a:lnTo>
                      <a:lnTo>
                        <a:pt x="85" y="2685"/>
                      </a:lnTo>
                      <a:lnTo>
                        <a:pt x="126" y="2627"/>
                      </a:lnTo>
                      <a:lnTo>
                        <a:pt x="188" y="2548"/>
                      </a:lnTo>
                      <a:lnTo>
                        <a:pt x="272" y="2451"/>
                      </a:lnTo>
                      <a:lnTo>
                        <a:pt x="381" y="2336"/>
                      </a:lnTo>
                      <a:lnTo>
                        <a:pt x="517" y="2205"/>
                      </a:lnTo>
                      <a:lnTo>
                        <a:pt x="682" y="2059"/>
                      </a:lnTo>
                      <a:lnTo>
                        <a:pt x="879" y="1900"/>
                      </a:lnTo>
                      <a:lnTo>
                        <a:pt x="1108" y="1729"/>
                      </a:lnTo>
                      <a:lnTo>
                        <a:pt x="1374" y="1547"/>
                      </a:lnTo>
                      <a:lnTo>
                        <a:pt x="1676" y="1356"/>
                      </a:lnTo>
                      <a:lnTo>
                        <a:pt x="2020" y="1158"/>
                      </a:lnTo>
                      <a:lnTo>
                        <a:pt x="2405" y="954"/>
                      </a:lnTo>
                      <a:lnTo>
                        <a:pt x="2835" y="745"/>
                      </a:lnTo>
                      <a:lnTo>
                        <a:pt x="3311" y="534"/>
                      </a:lnTo>
                      <a:lnTo>
                        <a:pt x="3725" y="363"/>
                      </a:lnTo>
                      <a:lnTo>
                        <a:pt x="4081" y="228"/>
                      </a:lnTo>
                      <a:lnTo>
                        <a:pt x="4378" y="127"/>
                      </a:lnTo>
                      <a:lnTo>
                        <a:pt x="4621" y="57"/>
                      </a:lnTo>
                      <a:lnTo>
                        <a:pt x="4812" y="15"/>
                      </a:lnTo>
                      <a:lnTo>
                        <a:pt x="4954" y="0"/>
                      </a:lnTo>
                      <a:lnTo>
                        <a:pt x="5051" y="7"/>
                      </a:lnTo>
                      <a:lnTo>
                        <a:pt x="5106" y="36"/>
                      </a:lnTo>
                      <a:lnTo>
                        <a:pt x="5120" y="83"/>
                      </a:lnTo>
                      <a:lnTo>
                        <a:pt x="5097" y="145"/>
                      </a:lnTo>
                      <a:lnTo>
                        <a:pt x="5039" y="220"/>
                      </a:lnTo>
                      <a:lnTo>
                        <a:pt x="4950" y="307"/>
                      </a:lnTo>
                      <a:lnTo>
                        <a:pt x="4834" y="401"/>
                      </a:lnTo>
                      <a:lnTo>
                        <a:pt x="4692" y="501"/>
                      </a:lnTo>
                      <a:lnTo>
                        <a:pt x="4526" y="603"/>
                      </a:lnTo>
                      <a:lnTo>
                        <a:pt x="4343" y="707"/>
                      </a:lnTo>
                      <a:lnTo>
                        <a:pt x="4135" y="820"/>
                      </a:lnTo>
                      <a:lnTo>
                        <a:pt x="3907" y="955"/>
                      </a:lnTo>
                      <a:lnTo>
                        <a:pt x="3660" y="1108"/>
                      </a:lnTo>
                      <a:lnTo>
                        <a:pt x="3398" y="1274"/>
                      </a:lnTo>
                      <a:lnTo>
                        <a:pt x="3128" y="1453"/>
                      </a:lnTo>
                      <a:lnTo>
                        <a:pt x="2853" y="1639"/>
                      </a:lnTo>
                      <a:lnTo>
                        <a:pt x="2577" y="1831"/>
                      </a:lnTo>
                      <a:lnTo>
                        <a:pt x="2306" y="2024"/>
                      </a:lnTo>
                      <a:lnTo>
                        <a:pt x="2043" y="2216"/>
                      </a:lnTo>
                      <a:lnTo>
                        <a:pt x="1794" y="2405"/>
                      </a:lnTo>
                      <a:lnTo>
                        <a:pt x="1562" y="2585"/>
                      </a:lnTo>
                      <a:lnTo>
                        <a:pt x="1352" y="2754"/>
                      </a:lnTo>
                      <a:lnTo>
                        <a:pt x="1170" y="2911"/>
                      </a:lnTo>
                      <a:lnTo>
                        <a:pt x="1018" y="3049"/>
                      </a:lnTo>
                      <a:lnTo>
                        <a:pt x="902" y="3168"/>
                      </a:lnTo>
                      <a:lnTo>
                        <a:pt x="826" y="3264"/>
                      </a:lnTo>
                      <a:lnTo>
                        <a:pt x="767" y="3338"/>
                      </a:lnTo>
                      <a:lnTo>
                        <a:pt x="699" y="3394"/>
                      </a:lnTo>
                      <a:lnTo>
                        <a:pt x="625" y="3435"/>
                      </a:lnTo>
                      <a:lnTo>
                        <a:pt x="546" y="3459"/>
                      </a:lnTo>
                      <a:lnTo>
                        <a:pt x="466" y="3468"/>
                      </a:lnTo>
                      <a:lnTo>
                        <a:pt x="386" y="3463"/>
                      </a:lnTo>
                      <a:lnTo>
                        <a:pt x="307" y="3443"/>
                      </a:lnTo>
                      <a:lnTo>
                        <a:pt x="233" y="3411"/>
                      </a:lnTo>
                      <a:lnTo>
                        <a:pt x="166" y="3364"/>
                      </a:lnTo>
                      <a:lnTo>
                        <a:pt x="107" y="3306"/>
                      </a:lnTo>
                      <a:lnTo>
                        <a:pt x="59" y="3236"/>
                      </a:lnTo>
                      <a:lnTo>
                        <a:pt x="23" y="3155"/>
                      </a:lnTo>
                      <a:lnTo>
                        <a:pt x="3" y="3063"/>
                      </a:lnTo>
                      <a:lnTo>
                        <a:pt x="0" y="2962"/>
                      </a:lnTo>
                      <a:lnTo>
                        <a:pt x="16" y="2851"/>
                      </a:lnTo>
                      <a:lnTo>
                        <a:pt x="55" y="2733"/>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77" name="Freeform 373"/>
                <p:cNvSpPr>
                  <a:spLocks/>
                </p:cNvSpPr>
                <p:nvPr/>
              </p:nvSpPr>
              <p:spPr bwMode="auto">
                <a:xfrm>
                  <a:off x="955" y="3260"/>
                  <a:ext cx="126" cy="73"/>
                </a:xfrm>
                <a:custGeom>
                  <a:avLst/>
                  <a:gdLst/>
                  <a:ahLst/>
                  <a:cxnLst>
                    <a:cxn ang="0">
                      <a:pos x="3462" y="371"/>
                    </a:cxn>
                    <a:cxn ang="0">
                      <a:pos x="4079" y="137"/>
                    </a:cxn>
                    <a:cxn ang="0">
                      <a:pos x="4490" y="20"/>
                    </a:cxn>
                    <a:cxn ang="0">
                      <a:pos x="4715" y="2"/>
                    </a:cxn>
                    <a:cxn ang="0">
                      <a:pos x="4776" y="67"/>
                    </a:cxn>
                    <a:cxn ang="0">
                      <a:pos x="4693" y="194"/>
                    </a:cxn>
                    <a:cxn ang="0">
                      <a:pos x="4489" y="365"/>
                    </a:cxn>
                    <a:cxn ang="0">
                      <a:pos x="4183" y="562"/>
                    </a:cxn>
                    <a:cxn ang="0">
                      <a:pos x="3796" y="777"/>
                    </a:cxn>
                    <a:cxn ang="0">
                      <a:pos x="3345" y="1051"/>
                    </a:cxn>
                    <a:cxn ang="0">
                      <a:pos x="2857" y="1375"/>
                    </a:cxn>
                    <a:cxn ang="0">
                      <a:pos x="2361" y="1728"/>
                    </a:cxn>
                    <a:cxn ang="0">
                      <a:pos x="1886" y="2086"/>
                    </a:cxn>
                    <a:cxn ang="0">
                      <a:pos x="1460" y="2428"/>
                    </a:cxn>
                    <a:cxn ang="0">
                      <a:pos x="1111" y="2732"/>
                    </a:cxn>
                    <a:cxn ang="0">
                      <a:pos x="869" y="2979"/>
                    </a:cxn>
                    <a:cxn ang="0">
                      <a:pos x="738" y="3146"/>
                    </a:cxn>
                    <a:cxn ang="0">
                      <a:pos x="600" y="3244"/>
                    </a:cxn>
                    <a:cxn ang="0">
                      <a:pos x="448" y="3280"/>
                    </a:cxn>
                    <a:cxn ang="0">
                      <a:pos x="296" y="3258"/>
                    </a:cxn>
                    <a:cxn ang="0">
                      <a:pos x="161" y="3185"/>
                    </a:cxn>
                    <a:cxn ang="0">
                      <a:pos x="59" y="3065"/>
                    </a:cxn>
                    <a:cxn ang="0">
                      <a:pos x="4" y="2906"/>
                    </a:cxn>
                    <a:cxn ang="0">
                      <a:pos x="14" y="2711"/>
                    </a:cxn>
                    <a:cxn ang="0">
                      <a:pos x="55" y="2590"/>
                    </a:cxn>
                    <a:cxn ang="0">
                      <a:pos x="119" y="2501"/>
                    </a:cxn>
                    <a:cxn ang="0">
                      <a:pos x="261" y="2335"/>
                    </a:cxn>
                    <a:cxn ang="0">
                      <a:pos x="494" y="2101"/>
                    </a:cxn>
                    <a:cxn ang="0">
                      <a:pos x="835" y="1814"/>
                    </a:cxn>
                    <a:cxn ang="0">
                      <a:pos x="1295" y="1482"/>
                    </a:cxn>
                    <a:cxn ang="0">
                      <a:pos x="1891" y="1119"/>
                    </a:cxn>
                    <a:cxn ang="0">
                      <a:pos x="2636" y="734"/>
                    </a:cxn>
                  </a:cxnLst>
                  <a:rect l="0" t="0" r="r" b="b"/>
                  <a:pathLst>
                    <a:path w="4776" h="3280">
                      <a:moveTo>
                        <a:pt x="3069" y="539"/>
                      </a:moveTo>
                      <a:lnTo>
                        <a:pt x="3462" y="371"/>
                      </a:lnTo>
                      <a:lnTo>
                        <a:pt x="3797" y="238"/>
                      </a:lnTo>
                      <a:lnTo>
                        <a:pt x="4079" y="137"/>
                      </a:lnTo>
                      <a:lnTo>
                        <a:pt x="4309" y="64"/>
                      </a:lnTo>
                      <a:lnTo>
                        <a:pt x="4490" y="20"/>
                      </a:lnTo>
                      <a:lnTo>
                        <a:pt x="4625" y="0"/>
                      </a:lnTo>
                      <a:lnTo>
                        <a:pt x="4715" y="2"/>
                      </a:lnTo>
                      <a:lnTo>
                        <a:pt x="4765" y="26"/>
                      </a:lnTo>
                      <a:lnTo>
                        <a:pt x="4776" y="67"/>
                      </a:lnTo>
                      <a:lnTo>
                        <a:pt x="4752" y="124"/>
                      </a:lnTo>
                      <a:lnTo>
                        <a:pt x="4693" y="194"/>
                      </a:lnTo>
                      <a:lnTo>
                        <a:pt x="4605" y="275"/>
                      </a:lnTo>
                      <a:lnTo>
                        <a:pt x="4489" y="365"/>
                      </a:lnTo>
                      <a:lnTo>
                        <a:pt x="4348" y="462"/>
                      </a:lnTo>
                      <a:lnTo>
                        <a:pt x="4183" y="562"/>
                      </a:lnTo>
                      <a:lnTo>
                        <a:pt x="3999" y="665"/>
                      </a:lnTo>
                      <a:lnTo>
                        <a:pt x="3796" y="777"/>
                      </a:lnTo>
                      <a:lnTo>
                        <a:pt x="3577" y="906"/>
                      </a:lnTo>
                      <a:lnTo>
                        <a:pt x="3345" y="1051"/>
                      </a:lnTo>
                      <a:lnTo>
                        <a:pt x="3104" y="1209"/>
                      </a:lnTo>
                      <a:lnTo>
                        <a:pt x="2857" y="1375"/>
                      </a:lnTo>
                      <a:lnTo>
                        <a:pt x="2609" y="1550"/>
                      </a:lnTo>
                      <a:lnTo>
                        <a:pt x="2361" y="1728"/>
                      </a:lnTo>
                      <a:lnTo>
                        <a:pt x="2119" y="1907"/>
                      </a:lnTo>
                      <a:lnTo>
                        <a:pt x="1886" y="2086"/>
                      </a:lnTo>
                      <a:lnTo>
                        <a:pt x="1665" y="2260"/>
                      </a:lnTo>
                      <a:lnTo>
                        <a:pt x="1460" y="2428"/>
                      </a:lnTo>
                      <a:lnTo>
                        <a:pt x="1274" y="2587"/>
                      </a:lnTo>
                      <a:lnTo>
                        <a:pt x="1111" y="2732"/>
                      </a:lnTo>
                      <a:lnTo>
                        <a:pt x="975" y="2865"/>
                      </a:lnTo>
                      <a:lnTo>
                        <a:pt x="869" y="2979"/>
                      </a:lnTo>
                      <a:lnTo>
                        <a:pt x="797" y="3073"/>
                      </a:lnTo>
                      <a:lnTo>
                        <a:pt x="738" y="3146"/>
                      </a:lnTo>
                      <a:lnTo>
                        <a:pt x="672" y="3203"/>
                      </a:lnTo>
                      <a:lnTo>
                        <a:pt x="600" y="3244"/>
                      </a:lnTo>
                      <a:lnTo>
                        <a:pt x="525" y="3269"/>
                      </a:lnTo>
                      <a:lnTo>
                        <a:pt x="448" y="3280"/>
                      </a:lnTo>
                      <a:lnTo>
                        <a:pt x="370" y="3275"/>
                      </a:lnTo>
                      <a:lnTo>
                        <a:pt x="296" y="3258"/>
                      </a:lnTo>
                      <a:lnTo>
                        <a:pt x="226" y="3228"/>
                      </a:lnTo>
                      <a:lnTo>
                        <a:pt x="161" y="3185"/>
                      </a:lnTo>
                      <a:lnTo>
                        <a:pt x="105" y="3131"/>
                      </a:lnTo>
                      <a:lnTo>
                        <a:pt x="59" y="3065"/>
                      </a:lnTo>
                      <a:lnTo>
                        <a:pt x="25" y="2991"/>
                      </a:lnTo>
                      <a:lnTo>
                        <a:pt x="4" y="2906"/>
                      </a:lnTo>
                      <a:lnTo>
                        <a:pt x="0" y="2812"/>
                      </a:lnTo>
                      <a:lnTo>
                        <a:pt x="14" y="2711"/>
                      </a:lnTo>
                      <a:lnTo>
                        <a:pt x="48" y="2602"/>
                      </a:lnTo>
                      <a:lnTo>
                        <a:pt x="55" y="2590"/>
                      </a:lnTo>
                      <a:lnTo>
                        <a:pt x="78" y="2556"/>
                      </a:lnTo>
                      <a:lnTo>
                        <a:pt x="119" y="2501"/>
                      </a:lnTo>
                      <a:lnTo>
                        <a:pt x="179" y="2427"/>
                      </a:lnTo>
                      <a:lnTo>
                        <a:pt x="261" y="2335"/>
                      </a:lnTo>
                      <a:lnTo>
                        <a:pt x="365" y="2226"/>
                      </a:lnTo>
                      <a:lnTo>
                        <a:pt x="494" y="2101"/>
                      </a:lnTo>
                      <a:lnTo>
                        <a:pt x="651" y="1964"/>
                      </a:lnTo>
                      <a:lnTo>
                        <a:pt x="835" y="1814"/>
                      </a:lnTo>
                      <a:lnTo>
                        <a:pt x="1049" y="1653"/>
                      </a:lnTo>
                      <a:lnTo>
                        <a:pt x="1295" y="1482"/>
                      </a:lnTo>
                      <a:lnTo>
                        <a:pt x="1576" y="1304"/>
                      </a:lnTo>
                      <a:lnTo>
                        <a:pt x="1891" y="1119"/>
                      </a:lnTo>
                      <a:lnTo>
                        <a:pt x="2244" y="928"/>
                      </a:lnTo>
                      <a:lnTo>
                        <a:pt x="2636" y="734"/>
                      </a:lnTo>
                      <a:lnTo>
                        <a:pt x="3069" y="539"/>
                      </a:lnTo>
                      <a:close/>
                    </a:path>
                  </a:pathLst>
                </a:custGeom>
                <a:solidFill>
                  <a:srgbClr val="B87B00"/>
                </a:solidFill>
                <a:ln w="9525">
                  <a:solidFill>
                    <a:srgbClr val="CC3300"/>
                  </a:solidFill>
                  <a:round/>
                  <a:headEnd/>
                  <a:tailEnd/>
                </a:ln>
              </p:spPr>
              <p:txBody>
                <a:bodyPr/>
                <a:lstStyle/>
                <a:p>
                  <a:endParaRPr lang="en-US">
                    <a:latin typeface="+mj-lt"/>
                  </a:endParaRPr>
                </a:p>
              </p:txBody>
            </p:sp>
            <p:sp>
              <p:nvSpPr>
                <p:cNvPr id="178" name="Freeform 374"/>
                <p:cNvSpPr>
                  <a:spLocks/>
                </p:cNvSpPr>
                <p:nvPr/>
              </p:nvSpPr>
              <p:spPr bwMode="auto">
                <a:xfrm>
                  <a:off x="956" y="3263"/>
                  <a:ext cx="116" cy="68"/>
                </a:xfrm>
                <a:custGeom>
                  <a:avLst/>
                  <a:gdLst/>
                  <a:ahLst/>
                  <a:cxnLst>
                    <a:cxn ang="0">
                      <a:pos x="3196" y="379"/>
                    </a:cxn>
                    <a:cxn ang="0">
                      <a:pos x="3779" y="147"/>
                    </a:cxn>
                    <a:cxn ang="0">
                      <a:pos x="4166" y="26"/>
                    </a:cxn>
                    <a:cxn ang="0">
                      <a:pos x="4377" y="0"/>
                    </a:cxn>
                    <a:cxn ang="0">
                      <a:pos x="4431" y="53"/>
                    </a:cxn>
                    <a:cxn ang="0">
                      <a:pos x="4347" y="169"/>
                    </a:cxn>
                    <a:cxn ang="0">
                      <a:pos x="4142" y="331"/>
                    </a:cxn>
                    <a:cxn ang="0">
                      <a:pos x="3838" y="522"/>
                    </a:cxn>
                    <a:cxn ang="0">
                      <a:pos x="3454" y="734"/>
                    </a:cxn>
                    <a:cxn ang="0">
                      <a:pos x="3029" y="997"/>
                    </a:cxn>
                    <a:cxn ang="0">
                      <a:pos x="2585" y="1300"/>
                    </a:cxn>
                    <a:cxn ang="0">
                      <a:pos x="2145" y="1626"/>
                    </a:cxn>
                    <a:cxn ang="0">
                      <a:pos x="1728" y="1956"/>
                    </a:cxn>
                    <a:cxn ang="0">
                      <a:pos x="1356" y="2271"/>
                    </a:cxn>
                    <a:cxn ang="0">
                      <a:pos x="1052" y="2555"/>
                    </a:cxn>
                    <a:cxn ang="0">
                      <a:pos x="836" y="2788"/>
                    </a:cxn>
                    <a:cxn ang="0">
                      <a:pos x="709" y="2955"/>
                    </a:cxn>
                    <a:cxn ang="0">
                      <a:pos x="574" y="3053"/>
                    </a:cxn>
                    <a:cxn ang="0">
                      <a:pos x="428" y="3091"/>
                    </a:cxn>
                    <a:cxn ang="0">
                      <a:pos x="284" y="3073"/>
                    </a:cxn>
                    <a:cxn ang="0">
                      <a:pos x="156" y="3006"/>
                    </a:cxn>
                    <a:cxn ang="0">
                      <a:pos x="58" y="2896"/>
                    </a:cxn>
                    <a:cxn ang="0">
                      <a:pos x="6" y="2749"/>
                    </a:cxn>
                    <a:cxn ang="0">
                      <a:pos x="11" y="2570"/>
                    </a:cxn>
                    <a:cxn ang="0">
                      <a:pos x="47" y="2460"/>
                    </a:cxn>
                    <a:cxn ang="0">
                      <a:pos x="111" y="2375"/>
                    </a:cxn>
                    <a:cxn ang="0">
                      <a:pos x="248" y="2218"/>
                    </a:cxn>
                    <a:cxn ang="0">
                      <a:pos x="471" y="1999"/>
                    </a:cxn>
                    <a:cxn ang="0">
                      <a:pos x="789" y="1728"/>
                    </a:cxn>
                    <a:cxn ang="0">
                      <a:pos x="1217" y="1418"/>
                    </a:cxn>
                    <a:cxn ang="0">
                      <a:pos x="1761" y="1080"/>
                    </a:cxn>
                    <a:cxn ang="0">
                      <a:pos x="2435" y="725"/>
                    </a:cxn>
                  </a:cxnLst>
                  <a:rect l="0" t="0" r="r" b="b"/>
                  <a:pathLst>
                    <a:path w="4431" h="3091">
                      <a:moveTo>
                        <a:pt x="2825" y="544"/>
                      </a:moveTo>
                      <a:lnTo>
                        <a:pt x="3196" y="379"/>
                      </a:lnTo>
                      <a:lnTo>
                        <a:pt x="3512" y="248"/>
                      </a:lnTo>
                      <a:lnTo>
                        <a:pt x="3779" y="147"/>
                      </a:lnTo>
                      <a:lnTo>
                        <a:pt x="3996" y="73"/>
                      </a:lnTo>
                      <a:lnTo>
                        <a:pt x="4166" y="26"/>
                      </a:lnTo>
                      <a:lnTo>
                        <a:pt x="4293" y="2"/>
                      </a:lnTo>
                      <a:lnTo>
                        <a:pt x="4377" y="0"/>
                      </a:lnTo>
                      <a:lnTo>
                        <a:pt x="4423" y="18"/>
                      </a:lnTo>
                      <a:lnTo>
                        <a:pt x="4431" y="53"/>
                      </a:lnTo>
                      <a:lnTo>
                        <a:pt x="4405" y="105"/>
                      </a:lnTo>
                      <a:lnTo>
                        <a:pt x="4347" y="169"/>
                      </a:lnTo>
                      <a:lnTo>
                        <a:pt x="4258" y="245"/>
                      </a:lnTo>
                      <a:lnTo>
                        <a:pt x="4142" y="331"/>
                      </a:lnTo>
                      <a:lnTo>
                        <a:pt x="4002" y="424"/>
                      </a:lnTo>
                      <a:lnTo>
                        <a:pt x="3838" y="522"/>
                      </a:lnTo>
                      <a:lnTo>
                        <a:pt x="3654" y="624"/>
                      </a:lnTo>
                      <a:lnTo>
                        <a:pt x="3454" y="734"/>
                      </a:lnTo>
                      <a:lnTo>
                        <a:pt x="3245" y="859"/>
                      </a:lnTo>
                      <a:lnTo>
                        <a:pt x="3029" y="997"/>
                      </a:lnTo>
                      <a:lnTo>
                        <a:pt x="2808" y="1144"/>
                      </a:lnTo>
                      <a:lnTo>
                        <a:pt x="2585" y="1300"/>
                      </a:lnTo>
                      <a:lnTo>
                        <a:pt x="2363" y="1461"/>
                      </a:lnTo>
                      <a:lnTo>
                        <a:pt x="2145" y="1626"/>
                      </a:lnTo>
                      <a:lnTo>
                        <a:pt x="1932" y="1792"/>
                      </a:lnTo>
                      <a:lnTo>
                        <a:pt x="1728" y="1956"/>
                      </a:lnTo>
                      <a:lnTo>
                        <a:pt x="1535" y="2117"/>
                      </a:lnTo>
                      <a:lnTo>
                        <a:pt x="1356" y="2271"/>
                      </a:lnTo>
                      <a:lnTo>
                        <a:pt x="1194" y="2419"/>
                      </a:lnTo>
                      <a:lnTo>
                        <a:pt x="1052" y="2555"/>
                      </a:lnTo>
                      <a:lnTo>
                        <a:pt x="932" y="2679"/>
                      </a:lnTo>
                      <a:lnTo>
                        <a:pt x="836" y="2788"/>
                      </a:lnTo>
                      <a:lnTo>
                        <a:pt x="767" y="2881"/>
                      </a:lnTo>
                      <a:lnTo>
                        <a:pt x="709" y="2955"/>
                      </a:lnTo>
                      <a:lnTo>
                        <a:pt x="644" y="3012"/>
                      </a:lnTo>
                      <a:lnTo>
                        <a:pt x="574" y="3053"/>
                      </a:lnTo>
                      <a:lnTo>
                        <a:pt x="502" y="3079"/>
                      </a:lnTo>
                      <a:lnTo>
                        <a:pt x="428" y="3091"/>
                      </a:lnTo>
                      <a:lnTo>
                        <a:pt x="355" y="3088"/>
                      </a:lnTo>
                      <a:lnTo>
                        <a:pt x="284" y="3073"/>
                      </a:lnTo>
                      <a:lnTo>
                        <a:pt x="217" y="3046"/>
                      </a:lnTo>
                      <a:lnTo>
                        <a:pt x="156" y="3006"/>
                      </a:lnTo>
                      <a:lnTo>
                        <a:pt x="103" y="2956"/>
                      </a:lnTo>
                      <a:lnTo>
                        <a:pt x="58" y="2896"/>
                      </a:lnTo>
                      <a:lnTo>
                        <a:pt x="26" y="2826"/>
                      </a:lnTo>
                      <a:lnTo>
                        <a:pt x="6" y="2749"/>
                      </a:lnTo>
                      <a:lnTo>
                        <a:pt x="0" y="2663"/>
                      </a:lnTo>
                      <a:lnTo>
                        <a:pt x="11" y="2570"/>
                      </a:lnTo>
                      <a:lnTo>
                        <a:pt x="40" y="2471"/>
                      </a:lnTo>
                      <a:lnTo>
                        <a:pt x="47" y="2460"/>
                      </a:lnTo>
                      <a:lnTo>
                        <a:pt x="70" y="2428"/>
                      </a:lnTo>
                      <a:lnTo>
                        <a:pt x="111" y="2375"/>
                      </a:lnTo>
                      <a:lnTo>
                        <a:pt x="169" y="2305"/>
                      </a:lnTo>
                      <a:lnTo>
                        <a:pt x="248" y="2218"/>
                      </a:lnTo>
                      <a:lnTo>
                        <a:pt x="348" y="2116"/>
                      </a:lnTo>
                      <a:lnTo>
                        <a:pt x="471" y="1999"/>
                      </a:lnTo>
                      <a:lnTo>
                        <a:pt x="618" y="1869"/>
                      </a:lnTo>
                      <a:lnTo>
                        <a:pt x="789" y="1728"/>
                      </a:lnTo>
                      <a:lnTo>
                        <a:pt x="989" y="1578"/>
                      </a:lnTo>
                      <a:lnTo>
                        <a:pt x="1217" y="1418"/>
                      </a:lnTo>
                      <a:lnTo>
                        <a:pt x="1473" y="1253"/>
                      </a:lnTo>
                      <a:lnTo>
                        <a:pt x="1761" y="1080"/>
                      </a:lnTo>
                      <a:lnTo>
                        <a:pt x="2081" y="903"/>
                      </a:lnTo>
                      <a:lnTo>
                        <a:pt x="2435" y="725"/>
                      </a:lnTo>
                      <a:lnTo>
                        <a:pt x="2825" y="544"/>
                      </a:lnTo>
                      <a:close/>
                    </a:path>
                  </a:pathLst>
                </a:custGeom>
                <a:solidFill>
                  <a:srgbClr val="B27100"/>
                </a:solidFill>
                <a:ln w="9525">
                  <a:solidFill>
                    <a:srgbClr val="CC3300"/>
                  </a:solidFill>
                  <a:round/>
                  <a:headEnd/>
                  <a:tailEnd/>
                </a:ln>
              </p:spPr>
              <p:txBody>
                <a:bodyPr/>
                <a:lstStyle/>
                <a:p>
                  <a:endParaRPr lang="en-US">
                    <a:latin typeface="+mj-lt"/>
                  </a:endParaRPr>
                </a:p>
              </p:txBody>
            </p:sp>
            <p:sp>
              <p:nvSpPr>
                <p:cNvPr id="179" name="Freeform 375"/>
                <p:cNvSpPr>
                  <a:spLocks/>
                </p:cNvSpPr>
                <p:nvPr/>
              </p:nvSpPr>
              <p:spPr bwMode="auto">
                <a:xfrm>
                  <a:off x="957" y="3265"/>
                  <a:ext cx="107" cy="65"/>
                </a:xfrm>
                <a:custGeom>
                  <a:avLst/>
                  <a:gdLst/>
                  <a:ahLst/>
                  <a:cxnLst>
                    <a:cxn ang="0">
                      <a:pos x="2932" y="391"/>
                    </a:cxn>
                    <a:cxn ang="0">
                      <a:pos x="3480" y="159"/>
                    </a:cxn>
                    <a:cxn ang="0">
                      <a:pos x="3845" y="34"/>
                    </a:cxn>
                    <a:cxn ang="0">
                      <a:pos x="4041" y="0"/>
                    </a:cxn>
                    <a:cxn ang="0">
                      <a:pos x="4088" y="42"/>
                    </a:cxn>
                    <a:cxn ang="0">
                      <a:pos x="4001" y="147"/>
                    </a:cxn>
                    <a:cxn ang="0">
                      <a:pos x="3797" y="300"/>
                    </a:cxn>
                    <a:cxn ang="0">
                      <a:pos x="3494" y="485"/>
                    </a:cxn>
                    <a:cxn ang="0">
                      <a:pos x="3114" y="694"/>
                    </a:cxn>
                    <a:cxn ang="0">
                      <a:pos x="2714" y="945"/>
                    </a:cxn>
                    <a:cxn ang="0">
                      <a:pos x="2314" y="1227"/>
                    </a:cxn>
                    <a:cxn ang="0">
                      <a:pos x="1928" y="1526"/>
                    </a:cxn>
                    <a:cxn ang="0">
                      <a:pos x="1570" y="1828"/>
                    </a:cxn>
                    <a:cxn ang="0">
                      <a:pos x="1254" y="2118"/>
                    </a:cxn>
                    <a:cxn ang="0">
                      <a:pos x="994" y="2380"/>
                    </a:cxn>
                    <a:cxn ang="0">
                      <a:pos x="802" y="2601"/>
                    </a:cxn>
                    <a:cxn ang="0">
                      <a:pos x="679" y="2766"/>
                    </a:cxn>
                    <a:cxn ang="0">
                      <a:pos x="548" y="2866"/>
                    </a:cxn>
                    <a:cxn ang="0">
                      <a:pos x="409" y="2905"/>
                    </a:cxn>
                    <a:cxn ang="0">
                      <a:pos x="273" y="2891"/>
                    </a:cxn>
                    <a:cxn ang="0">
                      <a:pos x="151" y="2831"/>
                    </a:cxn>
                    <a:cxn ang="0">
                      <a:pos x="59" y="2729"/>
                    </a:cxn>
                    <a:cxn ang="0">
                      <a:pos x="7" y="2594"/>
                    </a:cxn>
                    <a:cxn ang="0">
                      <a:pos x="8" y="2432"/>
                    </a:cxn>
                    <a:cxn ang="0">
                      <a:pos x="40" y="2332"/>
                    </a:cxn>
                    <a:cxn ang="0">
                      <a:pos x="103" y="2253"/>
                    </a:cxn>
                    <a:cxn ang="0">
                      <a:pos x="236" y="2105"/>
                    </a:cxn>
                    <a:cxn ang="0">
                      <a:pos x="448" y="1899"/>
                    </a:cxn>
                    <a:cxn ang="0">
                      <a:pos x="746" y="1646"/>
                    </a:cxn>
                    <a:cxn ang="0">
                      <a:pos x="1138" y="1358"/>
                    </a:cxn>
                    <a:cxn ang="0">
                      <a:pos x="1633" y="1044"/>
                    </a:cxn>
                    <a:cxn ang="0">
                      <a:pos x="2238" y="717"/>
                    </a:cxn>
                  </a:cxnLst>
                  <a:rect l="0" t="0" r="r" b="b"/>
                  <a:pathLst>
                    <a:path w="4088" h="2905">
                      <a:moveTo>
                        <a:pt x="2584" y="551"/>
                      </a:moveTo>
                      <a:lnTo>
                        <a:pt x="2932" y="391"/>
                      </a:lnTo>
                      <a:lnTo>
                        <a:pt x="3231" y="261"/>
                      </a:lnTo>
                      <a:lnTo>
                        <a:pt x="3480" y="159"/>
                      </a:lnTo>
                      <a:lnTo>
                        <a:pt x="3684" y="85"/>
                      </a:lnTo>
                      <a:lnTo>
                        <a:pt x="3845" y="34"/>
                      </a:lnTo>
                      <a:lnTo>
                        <a:pt x="3963" y="6"/>
                      </a:lnTo>
                      <a:lnTo>
                        <a:pt x="4041" y="0"/>
                      </a:lnTo>
                      <a:lnTo>
                        <a:pt x="4082" y="12"/>
                      </a:lnTo>
                      <a:lnTo>
                        <a:pt x="4088" y="42"/>
                      </a:lnTo>
                      <a:lnTo>
                        <a:pt x="4060" y="88"/>
                      </a:lnTo>
                      <a:lnTo>
                        <a:pt x="4001" y="147"/>
                      </a:lnTo>
                      <a:lnTo>
                        <a:pt x="3912" y="218"/>
                      </a:lnTo>
                      <a:lnTo>
                        <a:pt x="3797" y="300"/>
                      </a:lnTo>
                      <a:lnTo>
                        <a:pt x="3657" y="389"/>
                      </a:lnTo>
                      <a:lnTo>
                        <a:pt x="3494" y="485"/>
                      </a:lnTo>
                      <a:lnTo>
                        <a:pt x="3310" y="586"/>
                      </a:lnTo>
                      <a:lnTo>
                        <a:pt x="3114" y="694"/>
                      </a:lnTo>
                      <a:lnTo>
                        <a:pt x="2914" y="816"/>
                      </a:lnTo>
                      <a:lnTo>
                        <a:pt x="2714" y="945"/>
                      </a:lnTo>
                      <a:lnTo>
                        <a:pt x="2514" y="1083"/>
                      </a:lnTo>
                      <a:lnTo>
                        <a:pt x="2314" y="1227"/>
                      </a:lnTo>
                      <a:lnTo>
                        <a:pt x="2119" y="1376"/>
                      </a:lnTo>
                      <a:lnTo>
                        <a:pt x="1928" y="1526"/>
                      </a:lnTo>
                      <a:lnTo>
                        <a:pt x="1745" y="1679"/>
                      </a:lnTo>
                      <a:lnTo>
                        <a:pt x="1570" y="1828"/>
                      </a:lnTo>
                      <a:lnTo>
                        <a:pt x="1406" y="1976"/>
                      </a:lnTo>
                      <a:lnTo>
                        <a:pt x="1254" y="2118"/>
                      </a:lnTo>
                      <a:lnTo>
                        <a:pt x="1116" y="2253"/>
                      </a:lnTo>
                      <a:lnTo>
                        <a:pt x="994" y="2380"/>
                      </a:lnTo>
                      <a:lnTo>
                        <a:pt x="888" y="2498"/>
                      </a:lnTo>
                      <a:lnTo>
                        <a:pt x="802" y="2601"/>
                      </a:lnTo>
                      <a:lnTo>
                        <a:pt x="737" y="2692"/>
                      </a:lnTo>
                      <a:lnTo>
                        <a:pt x="679" y="2766"/>
                      </a:lnTo>
                      <a:lnTo>
                        <a:pt x="616" y="2824"/>
                      </a:lnTo>
                      <a:lnTo>
                        <a:pt x="548" y="2866"/>
                      </a:lnTo>
                      <a:lnTo>
                        <a:pt x="480" y="2892"/>
                      </a:lnTo>
                      <a:lnTo>
                        <a:pt x="409" y="2905"/>
                      </a:lnTo>
                      <a:lnTo>
                        <a:pt x="339" y="2904"/>
                      </a:lnTo>
                      <a:lnTo>
                        <a:pt x="273" y="2891"/>
                      </a:lnTo>
                      <a:lnTo>
                        <a:pt x="209" y="2866"/>
                      </a:lnTo>
                      <a:lnTo>
                        <a:pt x="151" y="2831"/>
                      </a:lnTo>
                      <a:lnTo>
                        <a:pt x="101" y="2784"/>
                      </a:lnTo>
                      <a:lnTo>
                        <a:pt x="59" y="2729"/>
                      </a:lnTo>
                      <a:lnTo>
                        <a:pt x="26" y="2665"/>
                      </a:lnTo>
                      <a:lnTo>
                        <a:pt x="7" y="2594"/>
                      </a:lnTo>
                      <a:lnTo>
                        <a:pt x="0" y="2516"/>
                      </a:lnTo>
                      <a:lnTo>
                        <a:pt x="8" y="2432"/>
                      </a:lnTo>
                      <a:lnTo>
                        <a:pt x="33" y="2343"/>
                      </a:lnTo>
                      <a:lnTo>
                        <a:pt x="40" y="2332"/>
                      </a:lnTo>
                      <a:lnTo>
                        <a:pt x="64" y="2302"/>
                      </a:lnTo>
                      <a:lnTo>
                        <a:pt x="103" y="2253"/>
                      </a:lnTo>
                      <a:lnTo>
                        <a:pt x="161" y="2187"/>
                      </a:lnTo>
                      <a:lnTo>
                        <a:pt x="236" y="2105"/>
                      </a:lnTo>
                      <a:lnTo>
                        <a:pt x="332" y="2009"/>
                      </a:lnTo>
                      <a:lnTo>
                        <a:pt x="448" y="1899"/>
                      </a:lnTo>
                      <a:lnTo>
                        <a:pt x="586" y="1778"/>
                      </a:lnTo>
                      <a:lnTo>
                        <a:pt x="746" y="1646"/>
                      </a:lnTo>
                      <a:lnTo>
                        <a:pt x="930" y="1506"/>
                      </a:lnTo>
                      <a:lnTo>
                        <a:pt x="1138" y="1358"/>
                      </a:lnTo>
                      <a:lnTo>
                        <a:pt x="1372" y="1203"/>
                      </a:lnTo>
                      <a:lnTo>
                        <a:pt x="1633" y="1044"/>
                      </a:lnTo>
                      <a:lnTo>
                        <a:pt x="1921" y="881"/>
                      </a:lnTo>
                      <a:lnTo>
                        <a:pt x="2238" y="717"/>
                      </a:lnTo>
                      <a:lnTo>
                        <a:pt x="2584" y="551"/>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0" name="Freeform 376"/>
                <p:cNvSpPr>
                  <a:spLocks/>
                </p:cNvSpPr>
                <p:nvPr/>
              </p:nvSpPr>
              <p:spPr bwMode="auto">
                <a:xfrm>
                  <a:off x="958" y="3268"/>
                  <a:ext cx="98" cy="61"/>
                </a:xfrm>
                <a:custGeom>
                  <a:avLst/>
                  <a:gdLst/>
                  <a:ahLst/>
                  <a:cxnLst>
                    <a:cxn ang="0">
                      <a:pos x="2668" y="404"/>
                    </a:cxn>
                    <a:cxn ang="0">
                      <a:pos x="3181" y="174"/>
                    </a:cxn>
                    <a:cxn ang="0">
                      <a:pos x="3522" y="43"/>
                    </a:cxn>
                    <a:cxn ang="0">
                      <a:pos x="3704" y="0"/>
                    </a:cxn>
                    <a:cxn ang="0">
                      <a:pos x="3744" y="32"/>
                    </a:cxn>
                    <a:cxn ang="0">
                      <a:pos x="3654" y="125"/>
                    </a:cxn>
                    <a:cxn ang="0">
                      <a:pos x="3451" y="269"/>
                    </a:cxn>
                    <a:cxn ang="0">
                      <a:pos x="3149" y="449"/>
                    </a:cxn>
                    <a:cxn ang="0">
                      <a:pos x="2773" y="656"/>
                    </a:cxn>
                    <a:cxn ang="0">
                      <a:pos x="2400" y="894"/>
                    </a:cxn>
                    <a:cxn ang="0">
                      <a:pos x="2043" y="1156"/>
                    </a:cxn>
                    <a:cxn ang="0">
                      <a:pos x="1712" y="1429"/>
                    </a:cxn>
                    <a:cxn ang="0">
                      <a:pos x="1413" y="1702"/>
                    </a:cxn>
                    <a:cxn ang="0">
                      <a:pos x="1152" y="1966"/>
                    </a:cxn>
                    <a:cxn ang="0">
                      <a:pos x="935" y="2207"/>
                    </a:cxn>
                    <a:cxn ang="0">
                      <a:pos x="770" y="2416"/>
                    </a:cxn>
                    <a:cxn ang="0">
                      <a:pos x="651" y="2578"/>
                    </a:cxn>
                    <a:cxn ang="0">
                      <a:pos x="524" y="2678"/>
                    </a:cxn>
                    <a:cxn ang="0">
                      <a:pos x="391" y="2720"/>
                    </a:cxn>
                    <a:cxn ang="0">
                      <a:pos x="261" y="2710"/>
                    </a:cxn>
                    <a:cxn ang="0">
                      <a:pos x="147" y="2655"/>
                    </a:cxn>
                    <a:cxn ang="0">
                      <a:pos x="59" y="2563"/>
                    </a:cxn>
                    <a:cxn ang="0">
                      <a:pos x="7" y="2441"/>
                    </a:cxn>
                    <a:cxn ang="0">
                      <a:pos x="5" y="2296"/>
                    </a:cxn>
                    <a:cxn ang="0">
                      <a:pos x="34" y="2207"/>
                    </a:cxn>
                    <a:cxn ang="0">
                      <a:pos x="96" y="2132"/>
                    </a:cxn>
                    <a:cxn ang="0">
                      <a:pos x="226" y="1993"/>
                    </a:cxn>
                    <a:cxn ang="0">
                      <a:pos x="425" y="1801"/>
                    </a:cxn>
                    <a:cxn ang="0">
                      <a:pos x="703" y="1566"/>
                    </a:cxn>
                    <a:cxn ang="0">
                      <a:pos x="1061" y="1298"/>
                    </a:cxn>
                    <a:cxn ang="0">
                      <a:pos x="1505" y="1010"/>
                    </a:cxn>
                    <a:cxn ang="0">
                      <a:pos x="2039" y="710"/>
                    </a:cxn>
                  </a:cxnLst>
                  <a:rect l="0" t="0" r="r" b="b"/>
                  <a:pathLst>
                    <a:path w="3744" h="2721">
                      <a:moveTo>
                        <a:pt x="2342" y="560"/>
                      </a:moveTo>
                      <a:lnTo>
                        <a:pt x="2668" y="404"/>
                      </a:lnTo>
                      <a:lnTo>
                        <a:pt x="2947" y="276"/>
                      </a:lnTo>
                      <a:lnTo>
                        <a:pt x="3181" y="174"/>
                      </a:lnTo>
                      <a:lnTo>
                        <a:pt x="3372" y="97"/>
                      </a:lnTo>
                      <a:lnTo>
                        <a:pt x="3522" y="43"/>
                      </a:lnTo>
                      <a:lnTo>
                        <a:pt x="3632" y="12"/>
                      </a:lnTo>
                      <a:lnTo>
                        <a:pt x="3704" y="0"/>
                      </a:lnTo>
                      <a:lnTo>
                        <a:pt x="3741" y="8"/>
                      </a:lnTo>
                      <a:lnTo>
                        <a:pt x="3744" y="32"/>
                      </a:lnTo>
                      <a:lnTo>
                        <a:pt x="3714" y="72"/>
                      </a:lnTo>
                      <a:lnTo>
                        <a:pt x="3654" y="125"/>
                      </a:lnTo>
                      <a:lnTo>
                        <a:pt x="3566" y="192"/>
                      </a:lnTo>
                      <a:lnTo>
                        <a:pt x="3451" y="269"/>
                      </a:lnTo>
                      <a:lnTo>
                        <a:pt x="3312" y="355"/>
                      </a:lnTo>
                      <a:lnTo>
                        <a:pt x="3149" y="449"/>
                      </a:lnTo>
                      <a:lnTo>
                        <a:pt x="2966" y="549"/>
                      </a:lnTo>
                      <a:lnTo>
                        <a:pt x="2773" y="656"/>
                      </a:lnTo>
                      <a:lnTo>
                        <a:pt x="2585" y="771"/>
                      </a:lnTo>
                      <a:lnTo>
                        <a:pt x="2400" y="894"/>
                      </a:lnTo>
                      <a:lnTo>
                        <a:pt x="2219" y="1023"/>
                      </a:lnTo>
                      <a:lnTo>
                        <a:pt x="2043" y="1156"/>
                      </a:lnTo>
                      <a:lnTo>
                        <a:pt x="1875" y="1291"/>
                      </a:lnTo>
                      <a:lnTo>
                        <a:pt x="1712" y="1429"/>
                      </a:lnTo>
                      <a:lnTo>
                        <a:pt x="1559" y="1566"/>
                      </a:lnTo>
                      <a:lnTo>
                        <a:pt x="1413" y="1702"/>
                      </a:lnTo>
                      <a:lnTo>
                        <a:pt x="1277" y="1836"/>
                      </a:lnTo>
                      <a:lnTo>
                        <a:pt x="1152" y="1966"/>
                      </a:lnTo>
                      <a:lnTo>
                        <a:pt x="1037" y="2090"/>
                      </a:lnTo>
                      <a:lnTo>
                        <a:pt x="935" y="2207"/>
                      </a:lnTo>
                      <a:lnTo>
                        <a:pt x="846" y="2316"/>
                      </a:lnTo>
                      <a:lnTo>
                        <a:pt x="770" y="2416"/>
                      </a:lnTo>
                      <a:lnTo>
                        <a:pt x="708" y="2505"/>
                      </a:lnTo>
                      <a:lnTo>
                        <a:pt x="651" y="2578"/>
                      </a:lnTo>
                      <a:lnTo>
                        <a:pt x="589" y="2636"/>
                      </a:lnTo>
                      <a:lnTo>
                        <a:pt x="524" y="2678"/>
                      </a:lnTo>
                      <a:lnTo>
                        <a:pt x="458" y="2706"/>
                      </a:lnTo>
                      <a:lnTo>
                        <a:pt x="391" y="2720"/>
                      </a:lnTo>
                      <a:lnTo>
                        <a:pt x="324" y="2721"/>
                      </a:lnTo>
                      <a:lnTo>
                        <a:pt x="261" y="2710"/>
                      </a:lnTo>
                      <a:lnTo>
                        <a:pt x="201" y="2687"/>
                      </a:lnTo>
                      <a:lnTo>
                        <a:pt x="147" y="2655"/>
                      </a:lnTo>
                      <a:lnTo>
                        <a:pt x="98" y="2614"/>
                      </a:lnTo>
                      <a:lnTo>
                        <a:pt x="59" y="2563"/>
                      </a:lnTo>
                      <a:lnTo>
                        <a:pt x="28" y="2506"/>
                      </a:lnTo>
                      <a:lnTo>
                        <a:pt x="7" y="2441"/>
                      </a:lnTo>
                      <a:lnTo>
                        <a:pt x="0" y="2370"/>
                      </a:lnTo>
                      <a:lnTo>
                        <a:pt x="5" y="2296"/>
                      </a:lnTo>
                      <a:lnTo>
                        <a:pt x="27" y="2217"/>
                      </a:lnTo>
                      <a:lnTo>
                        <a:pt x="34" y="2207"/>
                      </a:lnTo>
                      <a:lnTo>
                        <a:pt x="57" y="2178"/>
                      </a:lnTo>
                      <a:lnTo>
                        <a:pt x="96" y="2132"/>
                      </a:lnTo>
                      <a:lnTo>
                        <a:pt x="152" y="2070"/>
                      </a:lnTo>
                      <a:lnTo>
                        <a:pt x="226" y="1993"/>
                      </a:lnTo>
                      <a:lnTo>
                        <a:pt x="316" y="1903"/>
                      </a:lnTo>
                      <a:lnTo>
                        <a:pt x="425" y="1801"/>
                      </a:lnTo>
                      <a:lnTo>
                        <a:pt x="555" y="1688"/>
                      </a:lnTo>
                      <a:lnTo>
                        <a:pt x="703" y="1566"/>
                      </a:lnTo>
                      <a:lnTo>
                        <a:pt x="872" y="1436"/>
                      </a:lnTo>
                      <a:lnTo>
                        <a:pt x="1061" y="1298"/>
                      </a:lnTo>
                      <a:lnTo>
                        <a:pt x="1272" y="1156"/>
                      </a:lnTo>
                      <a:lnTo>
                        <a:pt x="1505" y="1010"/>
                      </a:lnTo>
                      <a:lnTo>
                        <a:pt x="1761" y="860"/>
                      </a:lnTo>
                      <a:lnTo>
                        <a:pt x="2039" y="710"/>
                      </a:lnTo>
                      <a:lnTo>
                        <a:pt x="2342" y="560"/>
                      </a:lnTo>
                      <a:close/>
                    </a:path>
                  </a:pathLst>
                </a:custGeom>
                <a:solidFill>
                  <a:srgbClr val="A55F00"/>
                </a:solidFill>
                <a:ln w="9525">
                  <a:solidFill>
                    <a:srgbClr val="CC3300"/>
                  </a:solidFill>
                  <a:round/>
                  <a:headEnd/>
                  <a:tailEnd/>
                </a:ln>
              </p:spPr>
              <p:txBody>
                <a:bodyPr/>
                <a:lstStyle/>
                <a:p>
                  <a:endParaRPr lang="en-US">
                    <a:latin typeface="+mj-lt"/>
                  </a:endParaRPr>
                </a:p>
              </p:txBody>
            </p:sp>
            <p:sp>
              <p:nvSpPr>
                <p:cNvPr id="181" name="Freeform 377"/>
                <p:cNvSpPr>
                  <a:spLocks/>
                </p:cNvSpPr>
                <p:nvPr/>
              </p:nvSpPr>
              <p:spPr bwMode="auto">
                <a:xfrm>
                  <a:off x="958" y="3271"/>
                  <a:ext cx="90" cy="56"/>
                </a:xfrm>
                <a:custGeom>
                  <a:avLst/>
                  <a:gdLst/>
                  <a:ahLst/>
                  <a:cxnLst>
                    <a:cxn ang="0">
                      <a:pos x="2402" y="414"/>
                    </a:cxn>
                    <a:cxn ang="0">
                      <a:pos x="2882" y="186"/>
                    </a:cxn>
                    <a:cxn ang="0">
                      <a:pos x="3199" y="52"/>
                    </a:cxn>
                    <a:cxn ang="0">
                      <a:pos x="3367" y="0"/>
                    </a:cxn>
                    <a:cxn ang="0">
                      <a:pos x="3399" y="20"/>
                    </a:cxn>
                    <a:cxn ang="0">
                      <a:pos x="3307" y="103"/>
                    </a:cxn>
                    <a:cxn ang="0">
                      <a:pos x="3105" y="237"/>
                    </a:cxn>
                    <a:cxn ang="0">
                      <a:pos x="2805" y="411"/>
                    </a:cxn>
                    <a:cxn ang="0">
                      <a:pos x="2433" y="616"/>
                    </a:cxn>
                    <a:cxn ang="0">
                      <a:pos x="2084" y="842"/>
                    </a:cxn>
                    <a:cxn ang="0">
                      <a:pos x="1772" y="1082"/>
                    </a:cxn>
                    <a:cxn ang="0">
                      <a:pos x="1495" y="1330"/>
                    </a:cxn>
                    <a:cxn ang="0">
                      <a:pos x="1255" y="1575"/>
                    </a:cxn>
                    <a:cxn ang="0">
                      <a:pos x="1049" y="1812"/>
                    </a:cxn>
                    <a:cxn ang="0">
                      <a:pos x="875" y="2032"/>
                    </a:cxn>
                    <a:cxn ang="0">
                      <a:pos x="735" y="2229"/>
                    </a:cxn>
                    <a:cxn ang="0">
                      <a:pos x="621" y="2391"/>
                    </a:cxn>
                    <a:cxn ang="0">
                      <a:pos x="498" y="2492"/>
                    </a:cxn>
                    <a:cxn ang="0">
                      <a:pos x="371" y="2535"/>
                    </a:cxn>
                    <a:cxn ang="0">
                      <a:pos x="249" y="2528"/>
                    </a:cxn>
                    <a:cxn ang="0">
                      <a:pos x="142" y="2480"/>
                    </a:cxn>
                    <a:cxn ang="0">
                      <a:pos x="58" y="2397"/>
                    </a:cxn>
                    <a:cxn ang="0">
                      <a:pos x="9" y="2287"/>
                    </a:cxn>
                    <a:cxn ang="0">
                      <a:pos x="3" y="2158"/>
                    </a:cxn>
                    <a:cxn ang="0">
                      <a:pos x="26" y="2079"/>
                    </a:cxn>
                    <a:cxn ang="0">
                      <a:pos x="87" y="2009"/>
                    </a:cxn>
                    <a:cxn ang="0">
                      <a:pos x="213" y="1880"/>
                    </a:cxn>
                    <a:cxn ang="0">
                      <a:pos x="403" y="1701"/>
                    </a:cxn>
                    <a:cxn ang="0">
                      <a:pos x="658" y="1483"/>
                    </a:cxn>
                    <a:cxn ang="0">
                      <a:pos x="982" y="1237"/>
                    </a:cxn>
                    <a:cxn ang="0">
                      <a:pos x="1375" y="973"/>
                    </a:cxn>
                    <a:cxn ang="0">
                      <a:pos x="1840" y="702"/>
                    </a:cxn>
                  </a:cxnLst>
                  <a:rect l="0" t="0" r="r" b="b"/>
                  <a:pathLst>
                    <a:path w="3399" h="2537">
                      <a:moveTo>
                        <a:pt x="2099" y="568"/>
                      </a:moveTo>
                      <a:lnTo>
                        <a:pt x="2402" y="414"/>
                      </a:lnTo>
                      <a:lnTo>
                        <a:pt x="2663" y="288"/>
                      </a:lnTo>
                      <a:lnTo>
                        <a:pt x="2882" y="186"/>
                      </a:lnTo>
                      <a:lnTo>
                        <a:pt x="3060" y="107"/>
                      </a:lnTo>
                      <a:lnTo>
                        <a:pt x="3199" y="52"/>
                      </a:lnTo>
                      <a:lnTo>
                        <a:pt x="3301" y="16"/>
                      </a:lnTo>
                      <a:lnTo>
                        <a:pt x="3367" y="0"/>
                      </a:lnTo>
                      <a:lnTo>
                        <a:pt x="3399" y="2"/>
                      </a:lnTo>
                      <a:lnTo>
                        <a:pt x="3399" y="20"/>
                      </a:lnTo>
                      <a:lnTo>
                        <a:pt x="3368" y="55"/>
                      </a:lnTo>
                      <a:lnTo>
                        <a:pt x="3307" y="103"/>
                      </a:lnTo>
                      <a:lnTo>
                        <a:pt x="3219" y="165"/>
                      </a:lnTo>
                      <a:lnTo>
                        <a:pt x="3105" y="237"/>
                      </a:lnTo>
                      <a:lnTo>
                        <a:pt x="2967" y="320"/>
                      </a:lnTo>
                      <a:lnTo>
                        <a:pt x="2805" y="411"/>
                      </a:lnTo>
                      <a:lnTo>
                        <a:pt x="2622" y="511"/>
                      </a:lnTo>
                      <a:lnTo>
                        <a:pt x="2433" y="616"/>
                      </a:lnTo>
                      <a:lnTo>
                        <a:pt x="2254" y="727"/>
                      </a:lnTo>
                      <a:lnTo>
                        <a:pt x="2084" y="842"/>
                      </a:lnTo>
                      <a:lnTo>
                        <a:pt x="1923" y="961"/>
                      </a:lnTo>
                      <a:lnTo>
                        <a:pt x="1772" y="1082"/>
                      </a:lnTo>
                      <a:lnTo>
                        <a:pt x="1630" y="1206"/>
                      </a:lnTo>
                      <a:lnTo>
                        <a:pt x="1495" y="1330"/>
                      </a:lnTo>
                      <a:lnTo>
                        <a:pt x="1371" y="1453"/>
                      </a:lnTo>
                      <a:lnTo>
                        <a:pt x="1255" y="1575"/>
                      </a:lnTo>
                      <a:lnTo>
                        <a:pt x="1148" y="1695"/>
                      </a:lnTo>
                      <a:lnTo>
                        <a:pt x="1049" y="1812"/>
                      </a:lnTo>
                      <a:lnTo>
                        <a:pt x="958" y="1925"/>
                      </a:lnTo>
                      <a:lnTo>
                        <a:pt x="875" y="2032"/>
                      </a:lnTo>
                      <a:lnTo>
                        <a:pt x="801" y="2134"/>
                      </a:lnTo>
                      <a:lnTo>
                        <a:pt x="735" y="2229"/>
                      </a:lnTo>
                      <a:lnTo>
                        <a:pt x="677" y="2317"/>
                      </a:lnTo>
                      <a:lnTo>
                        <a:pt x="621" y="2391"/>
                      </a:lnTo>
                      <a:lnTo>
                        <a:pt x="560" y="2449"/>
                      </a:lnTo>
                      <a:lnTo>
                        <a:pt x="498" y="2492"/>
                      </a:lnTo>
                      <a:lnTo>
                        <a:pt x="435" y="2520"/>
                      </a:lnTo>
                      <a:lnTo>
                        <a:pt x="371" y="2535"/>
                      </a:lnTo>
                      <a:lnTo>
                        <a:pt x="310" y="2537"/>
                      </a:lnTo>
                      <a:lnTo>
                        <a:pt x="249" y="2528"/>
                      </a:lnTo>
                      <a:lnTo>
                        <a:pt x="194" y="2509"/>
                      </a:lnTo>
                      <a:lnTo>
                        <a:pt x="142" y="2480"/>
                      </a:lnTo>
                      <a:lnTo>
                        <a:pt x="97" y="2442"/>
                      </a:lnTo>
                      <a:lnTo>
                        <a:pt x="58" y="2397"/>
                      </a:lnTo>
                      <a:lnTo>
                        <a:pt x="29" y="2344"/>
                      </a:lnTo>
                      <a:lnTo>
                        <a:pt x="9" y="2287"/>
                      </a:lnTo>
                      <a:lnTo>
                        <a:pt x="0" y="2224"/>
                      </a:lnTo>
                      <a:lnTo>
                        <a:pt x="3" y="2158"/>
                      </a:lnTo>
                      <a:lnTo>
                        <a:pt x="19" y="2089"/>
                      </a:lnTo>
                      <a:lnTo>
                        <a:pt x="26" y="2079"/>
                      </a:lnTo>
                      <a:lnTo>
                        <a:pt x="49" y="2053"/>
                      </a:lnTo>
                      <a:lnTo>
                        <a:pt x="87" y="2009"/>
                      </a:lnTo>
                      <a:lnTo>
                        <a:pt x="142" y="1952"/>
                      </a:lnTo>
                      <a:lnTo>
                        <a:pt x="213" y="1880"/>
                      </a:lnTo>
                      <a:lnTo>
                        <a:pt x="300" y="1796"/>
                      </a:lnTo>
                      <a:lnTo>
                        <a:pt x="403" y="1701"/>
                      </a:lnTo>
                      <a:lnTo>
                        <a:pt x="522" y="1596"/>
                      </a:lnTo>
                      <a:lnTo>
                        <a:pt x="658" y="1483"/>
                      </a:lnTo>
                      <a:lnTo>
                        <a:pt x="812" y="1363"/>
                      </a:lnTo>
                      <a:lnTo>
                        <a:pt x="982" y="1237"/>
                      </a:lnTo>
                      <a:lnTo>
                        <a:pt x="1170" y="1107"/>
                      </a:lnTo>
                      <a:lnTo>
                        <a:pt x="1375" y="973"/>
                      </a:lnTo>
                      <a:lnTo>
                        <a:pt x="1598" y="838"/>
                      </a:lnTo>
                      <a:lnTo>
                        <a:pt x="1840" y="702"/>
                      </a:lnTo>
                      <a:lnTo>
                        <a:pt x="2099" y="568"/>
                      </a:lnTo>
                      <a:close/>
                    </a:path>
                  </a:pathLst>
                </a:custGeom>
                <a:solidFill>
                  <a:srgbClr val="9F5500"/>
                </a:solidFill>
                <a:ln w="9525">
                  <a:solidFill>
                    <a:srgbClr val="CC3300"/>
                  </a:solidFill>
                  <a:round/>
                  <a:headEnd/>
                  <a:tailEnd/>
                </a:ln>
              </p:spPr>
              <p:txBody>
                <a:bodyPr/>
                <a:lstStyle/>
                <a:p>
                  <a:endParaRPr lang="en-US">
                    <a:latin typeface="+mj-lt"/>
                  </a:endParaRPr>
                </a:p>
              </p:txBody>
            </p:sp>
            <p:sp>
              <p:nvSpPr>
                <p:cNvPr id="182" name="Freeform 378"/>
                <p:cNvSpPr>
                  <a:spLocks/>
                </p:cNvSpPr>
                <p:nvPr/>
              </p:nvSpPr>
              <p:spPr bwMode="auto">
                <a:xfrm>
                  <a:off x="959" y="3274"/>
                  <a:ext cx="81" cy="52"/>
                </a:xfrm>
                <a:custGeom>
                  <a:avLst/>
                  <a:gdLst/>
                  <a:ahLst/>
                  <a:cxnLst>
                    <a:cxn ang="0">
                      <a:pos x="20" y="1957"/>
                    </a:cxn>
                    <a:cxn ang="0">
                      <a:pos x="81" y="1892"/>
                    </a:cxn>
                    <a:cxn ang="0">
                      <a:pos x="202" y="1771"/>
                    </a:cxn>
                    <a:cxn ang="0">
                      <a:pos x="380" y="1607"/>
                    </a:cxn>
                    <a:cxn ang="0">
                      <a:pos x="615" y="1406"/>
                    </a:cxn>
                    <a:cxn ang="0">
                      <a:pos x="904" y="1182"/>
                    </a:cxn>
                    <a:cxn ang="0">
                      <a:pos x="1246" y="942"/>
                    </a:cxn>
                    <a:cxn ang="0">
                      <a:pos x="1641" y="699"/>
                    </a:cxn>
                    <a:cxn ang="0">
                      <a:pos x="2138" y="430"/>
                    </a:cxn>
                    <a:cxn ang="0">
                      <a:pos x="2582" y="203"/>
                    </a:cxn>
                    <a:cxn ang="0">
                      <a:pos x="2876" y="64"/>
                    </a:cxn>
                    <a:cxn ang="0">
                      <a:pos x="3031" y="4"/>
                    </a:cxn>
                    <a:cxn ang="0">
                      <a:pos x="3055" y="14"/>
                    </a:cxn>
                    <a:cxn ang="0">
                      <a:pos x="2962" y="86"/>
                    </a:cxn>
                    <a:cxn ang="0">
                      <a:pos x="2760" y="210"/>
                    </a:cxn>
                    <a:cxn ang="0">
                      <a:pos x="2461" y="380"/>
                    </a:cxn>
                    <a:cxn ang="0">
                      <a:pos x="2092" y="582"/>
                    </a:cxn>
                    <a:cxn ang="0">
                      <a:pos x="1769" y="796"/>
                    </a:cxn>
                    <a:cxn ang="0">
                      <a:pos x="1501" y="1015"/>
                    </a:cxn>
                    <a:cxn ang="0">
                      <a:pos x="1279" y="1236"/>
                    </a:cxn>
                    <a:cxn ang="0">
                      <a:pos x="1098" y="1453"/>
                    </a:cxn>
                    <a:cxn ang="0">
                      <a:pos x="946" y="1664"/>
                    </a:cxn>
                    <a:cxn ang="0">
                      <a:pos x="817" y="1864"/>
                    </a:cxn>
                    <a:cxn ang="0">
                      <a:pos x="703" y="2049"/>
                    </a:cxn>
                    <a:cxn ang="0">
                      <a:pos x="592" y="2208"/>
                    </a:cxn>
                    <a:cxn ang="0">
                      <a:pos x="474" y="2310"/>
                    </a:cxn>
                    <a:cxn ang="0">
                      <a:pos x="352" y="2355"/>
                    </a:cxn>
                    <a:cxn ang="0">
                      <a:pos x="238" y="2352"/>
                    </a:cxn>
                    <a:cxn ang="0">
                      <a:pos x="137" y="2309"/>
                    </a:cxn>
                    <a:cxn ang="0">
                      <a:pos x="58" y="2236"/>
                    </a:cxn>
                    <a:cxn ang="0">
                      <a:pos x="11" y="2138"/>
                    </a:cxn>
                    <a:cxn ang="0">
                      <a:pos x="1" y="2025"/>
                    </a:cxn>
                  </a:cxnLst>
                  <a:rect l="0" t="0" r="r" b="b"/>
                  <a:pathLst>
                    <a:path w="3058" h="2359">
                      <a:moveTo>
                        <a:pt x="13" y="1966"/>
                      </a:moveTo>
                      <a:lnTo>
                        <a:pt x="20" y="1957"/>
                      </a:lnTo>
                      <a:lnTo>
                        <a:pt x="43" y="1932"/>
                      </a:lnTo>
                      <a:lnTo>
                        <a:pt x="81" y="1892"/>
                      </a:lnTo>
                      <a:lnTo>
                        <a:pt x="134" y="1838"/>
                      </a:lnTo>
                      <a:lnTo>
                        <a:pt x="202" y="1771"/>
                      </a:lnTo>
                      <a:lnTo>
                        <a:pt x="284" y="1693"/>
                      </a:lnTo>
                      <a:lnTo>
                        <a:pt x="380" y="1607"/>
                      </a:lnTo>
                      <a:lnTo>
                        <a:pt x="491" y="1510"/>
                      </a:lnTo>
                      <a:lnTo>
                        <a:pt x="615" y="1406"/>
                      </a:lnTo>
                      <a:lnTo>
                        <a:pt x="752" y="1296"/>
                      </a:lnTo>
                      <a:lnTo>
                        <a:pt x="904" y="1182"/>
                      </a:lnTo>
                      <a:lnTo>
                        <a:pt x="1068" y="1063"/>
                      </a:lnTo>
                      <a:lnTo>
                        <a:pt x="1246" y="942"/>
                      </a:lnTo>
                      <a:lnTo>
                        <a:pt x="1437" y="821"/>
                      </a:lnTo>
                      <a:lnTo>
                        <a:pt x="1641" y="699"/>
                      </a:lnTo>
                      <a:lnTo>
                        <a:pt x="1857" y="580"/>
                      </a:lnTo>
                      <a:lnTo>
                        <a:pt x="2138" y="430"/>
                      </a:lnTo>
                      <a:lnTo>
                        <a:pt x="2380" y="305"/>
                      </a:lnTo>
                      <a:lnTo>
                        <a:pt x="2582" y="203"/>
                      </a:lnTo>
                      <a:lnTo>
                        <a:pt x="2748" y="124"/>
                      </a:lnTo>
                      <a:lnTo>
                        <a:pt x="2876" y="64"/>
                      </a:lnTo>
                      <a:lnTo>
                        <a:pt x="2970" y="25"/>
                      </a:lnTo>
                      <a:lnTo>
                        <a:pt x="3031" y="4"/>
                      </a:lnTo>
                      <a:lnTo>
                        <a:pt x="3058" y="0"/>
                      </a:lnTo>
                      <a:lnTo>
                        <a:pt x="3055" y="14"/>
                      </a:lnTo>
                      <a:lnTo>
                        <a:pt x="3022" y="43"/>
                      </a:lnTo>
                      <a:lnTo>
                        <a:pt x="2962" y="86"/>
                      </a:lnTo>
                      <a:lnTo>
                        <a:pt x="2874" y="143"/>
                      </a:lnTo>
                      <a:lnTo>
                        <a:pt x="2760" y="210"/>
                      </a:lnTo>
                      <a:lnTo>
                        <a:pt x="2622" y="290"/>
                      </a:lnTo>
                      <a:lnTo>
                        <a:pt x="2461" y="380"/>
                      </a:lnTo>
                      <a:lnTo>
                        <a:pt x="2278" y="479"/>
                      </a:lnTo>
                      <a:lnTo>
                        <a:pt x="2092" y="582"/>
                      </a:lnTo>
                      <a:lnTo>
                        <a:pt x="1923" y="688"/>
                      </a:lnTo>
                      <a:lnTo>
                        <a:pt x="1769" y="796"/>
                      </a:lnTo>
                      <a:lnTo>
                        <a:pt x="1629" y="905"/>
                      </a:lnTo>
                      <a:lnTo>
                        <a:pt x="1501" y="1015"/>
                      </a:lnTo>
                      <a:lnTo>
                        <a:pt x="1384" y="1125"/>
                      </a:lnTo>
                      <a:lnTo>
                        <a:pt x="1279" y="1236"/>
                      </a:lnTo>
                      <a:lnTo>
                        <a:pt x="1184" y="1345"/>
                      </a:lnTo>
                      <a:lnTo>
                        <a:pt x="1098" y="1453"/>
                      </a:lnTo>
                      <a:lnTo>
                        <a:pt x="1019" y="1560"/>
                      </a:lnTo>
                      <a:lnTo>
                        <a:pt x="946" y="1664"/>
                      </a:lnTo>
                      <a:lnTo>
                        <a:pt x="880" y="1766"/>
                      </a:lnTo>
                      <a:lnTo>
                        <a:pt x="817" y="1864"/>
                      </a:lnTo>
                      <a:lnTo>
                        <a:pt x="758" y="1959"/>
                      </a:lnTo>
                      <a:lnTo>
                        <a:pt x="703" y="2049"/>
                      </a:lnTo>
                      <a:lnTo>
                        <a:pt x="648" y="2135"/>
                      </a:lnTo>
                      <a:lnTo>
                        <a:pt x="592" y="2208"/>
                      </a:lnTo>
                      <a:lnTo>
                        <a:pt x="533" y="2267"/>
                      </a:lnTo>
                      <a:lnTo>
                        <a:pt x="474" y="2310"/>
                      </a:lnTo>
                      <a:lnTo>
                        <a:pt x="413" y="2339"/>
                      </a:lnTo>
                      <a:lnTo>
                        <a:pt x="352" y="2355"/>
                      </a:lnTo>
                      <a:lnTo>
                        <a:pt x="294" y="2359"/>
                      </a:lnTo>
                      <a:lnTo>
                        <a:pt x="238" y="2352"/>
                      </a:lnTo>
                      <a:lnTo>
                        <a:pt x="186" y="2336"/>
                      </a:lnTo>
                      <a:lnTo>
                        <a:pt x="137" y="2309"/>
                      </a:lnTo>
                      <a:lnTo>
                        <a:pt x="95" y="2276"/>
                      </a:lnTo>
                      <a:lnTo>
                        <a:pt x="58" y="2236"/>
                      </a:lnTo>
                      <a:lnTo>
                        <a:pt x="30" y="2189"/>
                      </a:lnTo>
                      <a:lnTo>
                        <a:pt x="11" y="2138"/>
                      </a:lnTo>
                      <a:lnTo>
                        <a:pt x="0" y="2083"/>
                      </a:lnTo>
                      <a:lnTo>
                        <a:pt x="1" y="2025"/>
                      </a:lnTo>
                      <a:lnTo>
                        <a:pt x="13" y="1966"/>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83" name="Freeform 379"/>
                <p:cNvSpPr>
                  <a:spLocks/>
                </p:cNvSpPr>
                <p:nvPr/>
              </p:nvSpPr>
              <p:spPr bwMode="auto">
                <a:xfrm>
                  <a:off x="1195" y="3228"/>
                  <a:ext cx="159" cy="29"/>
                </a:xfrm>
                <a:custGeom>
                  <a:avLst/>
                  <a:gdLst/>
                  <a:ahLst/>
                  <a:cxnLst>
                    <a:cxn ang="0">
                      <a:pos x="5816" y="409"/>
                    </a:cxn>
                    <a:cxn ang="0">
                      <a:pos x="5747" y="368"/>
                    </a:cxn>
                    <a:cxn ang="0">
                      <a:pos x="5582" y="300"/>
                    </a:cxn>
                    <a:cxn ang="0">
                      <a:pos x="5298" y="216"/>
                    </a:cxn>
                    <a:cxn ang="0">
                      <a:pos x="4868" y="132"/>
                    </a:cxn>
                    <a:cxn ang="0">
                      <a:pos x="4267" y="58"/>
                    </a:cxn>
                    <a:cxn ang="0">
                      <a:pos x="3469" y="10"/>
                    </a:cxn>
                    <a:cxn ang="0">
                      <a:pos x="2450" y="0"/>
                    </a:cxn>
                    <a:cxn ang="0">
                      <a:pos x="1376" y="34"/>
                    </a:cxn>
                    <a:cxn ang="0">
                      <a:pos x="661" y="93"/>
                    </a:cxn>
                    <a:cxn ang="0">
                      <a:pos x="222" y="170"/>
                    </a:cxn>
                    <a:cxn ang="0">
                      <a:pos x="22" y="257"/>
                    </a:cxn>
                    <a:cxn ang="0">
                      <a:pos x="25" y="345"/>
                    </a:cxn>
                    <a:cxn ang="0">
                      <a:pos x="191" y="426"/>
                    </a:cxn>
                    <a:cxn ang="0">
                      <a:pos x="485" y="491"/>
                    </a:cxn>
                    <a:cxn ang="0">
                      <a:pos x="869" y="532"/>
                    </a:cxn>
                    <a:cxn ang="0">
                      <a:pos x="1318" y="549"/>
                    </a:cxn>
                    <a:cxn ang="0">
                      <a:pos x="1873" y="590"/>
                    </a:cxn>
                    <a:cxn ang="0">
                      <a:pos x="2503" y="658"/>
                    </a:cxn>
                    <a:cxn ang="0">
                      <a:pos x="3164" y="748"/>
                    </a:cxn>
                    <a:cxn ang="0">
                      <a:pos x="3816" y="851"/>
                    </a:cxn>
                    <a:cxn ang="0">
                      <a:pos x="4412" y="962"/>
                    </a:cxn>
                    <a:cxn ang="0">
                      <a:pos x="4908" y="1076"/>
                    </a:cxn>
                    <a:cxn ang="0">
                      <a:pos x="5264" y="1185"/>
                    </a:cxn>
                    <a:cxn ang="0">
                      <a:pos x="5461" y="1275"/>
                    </a:cxn>
                    <a:cxn ang="0">
                      <a:pos x="5631" y="1298"/>
                    </a:cxn>
                    <a:cxn ang="0">
                      <a:pos x="5788" y="1257"/>
                    </a:cxn>
                    <a:cxn ang="0">
                      <a:pos x="5918" y="1163"/>
                    </a:cxn>
                    <a:cxn ang="0">
                      <a:pos x="6009" y="1029"/>
                    </a:cxn>
                    <a:cxn ang="0">
                      <a:pos x="6047" y="865"/>
                    </a:cxn>
                    <a:cxn ang="0">
                      <a:pos x="6018" y="686"/>
                    </a:cxn>
                    <a:cxn ang="0">
                      <a:pos x="5911" y="504"/>
                    </a:cxn>
                  </a:cxnLst>
                  <a:rect l="0" t="0" r="r" b="b"/>
                  <a:pathLst>
                    <a:path w="6047" h="1298">
                      <a:moveTo>
                        <a:pt x="5824" y="415"/>
                      </a:moveTo>
                      <a:lnTo>
                        <a:pt x="5816" y="409"/>
                      </a:lnTo>
                      <a:lnTo>
                        <a:pt x="5792" y="393"/>
                      </a:lnTo>
                      <a:lnTo>
                        <a:pt x="5747" y="368"/>
                      </a:lnTo>
                      <a:lnTo>
                        <a:pt x="5678" y="336"/>
                      </a:lnTo>
                      <a:lnTo>
                        <a:pt x="5582" y="300"/>
                      </a:lnTo>
                      <a:lnTo>
                        <a:pt x="5457" y="259"/>
                      </a:lnTo>
                      <a:lnTo>
                        <a:pt x="5298" y="216"/>
                      </a:lnTo>
                      <a:lnTo>
                        <a:pt x="5103" y="174"/>
                      </a:lnTo>
                      <a:lnTo>
                        <a:pt x="4868" y="132"/>
                      </a:lnTo>
                      <a:lnTo>
                        <a:pt x="4590" y="93"/>
                      </a:lnTo>
                      <a:lnTo>
                        <a:pt x="4267" y="58"/>
                      </a:lnTo>
                      <a:lnTo>
                        <a:pt x="3895" y="30"/>
                      </a:lnTo>
                      <a:lnTo>
                        <a:pt x="3469" y="10"/>
                      </a:lnTo>
                      <a:lnTo>
                        <a:pt x="2990" y="0"/>
                      </a:lnTo>
                      <a:lnTo>
                        <a:pt x="2450" y="0"/>
                      </a:lnTo>
                      <a:lnTo>
                        <a:pt x="1850" y="14"/>
                      </a:lnTo>
                      <a:lnTo>
                        <a:pt x="1376" y="34"/>
                      </a:lnTo>
                      <a:lnTo>
                        <a:pt x="981" y="60"/>
                      </a:lnTo>
                      <a:lnTo>
                        <a:pt x="661" y="93"/>
                      </a:lnTo>
                      <a:lnTo>
                        <a:pt x="408" y="130"/>
                      </a:lnTo>
                      <a:lnTo>
                        <a:pt x="222" y="170"/>
                      </a:lnTo>
                      <a:lnTo>
                        <a:pt x="94" y="213"/>
                      </a:lnTo>
                      <a:lnTo>
                        <a:pt x="22" y="257"/>
                      </a:lnTo>
                      <a:lnTo>
                        <a:pt x="0" y="302"/>
                      </a:lnTo>
                      <a:lnTo>
                        <a:pt x="25" y="345"/>
                      </a:lnTo>
                      <a:lnTo>
                        <a:pt x="89" y="387"/>
                      </a:lnTo>
                      <a:lnTo>
                        <a:pt x="191" y="426"/>
                      </a:lnTo>
                      <a:lnTo>
                        <a:pt x="325" y="461"/>
                      </a:lnTo>
                      <a:lnTo>
                        <a:pt x="485" y="491"/>
                      </a:lnTo>
                      <a:lnTo>
                        <a:pt x="668" y="515"/>
                      </a:lnTo>
                      <a:lnTo>
                        <a:pt x="869" y="532"/>
                      </a:lnTo>
                      <a:lnTo>
                        <a:pt x="1083" y="541"/>
                      </a:lnTo>
                      <a:lnTo>
                        <a:pt x="1318" y="549"/>
                      </a:lnTo>
                      <a:lnTo>
                        <a:pt x="1583" y="566"/>
                      </a:lnTo>
                      <a:lnTo>
                        <a:pt x="1873" y="590"/>
                      </a:lnTo>
                      <a:lnTo>
                        <a:pt x="2181" y="622"/>
                      </a:lnTo>
                      <a:lnTo>
                        <a:pt x="2503" y="658"/>
                      </a:lnTo>
                      <a:lnTo>
                        <a:pt x="2832" y="701"/>
                      </a:lnTo>
                      <a:lnTo>
                        <a:pt x="3164" y="748"/>
                      </a:lnTo>
                      <a:lnTo>
                        <a:pt x="3495" y="797"/>
                      </a:lnTo>
                      <a:lnTo>
                        <a:pt x="3816" y="851"/>
                      </a:lnTo>
                      <a:lnTo>
                        <a:pt x="4123" y="906"/>
                      </a:lnTo>
                      <a:lnTo>
                        <a:pt x="4412" y="962"/>
                      </a:lnTo>
                      <a:lnTo>
                        <a:pt x="4675" y="1020"/>
                      </a:lnTo>
                      <a:lnTo>
                        <a:pt x="4908" y="1076"/>
                      </a:lnTo>
                      <a:lnTo>
                        <a:pt x="5106" y="1132"/>
                      </a:lnTo>
                      <a:lnTo>
                        <a:pt x="5264" y="1185"/>
                      </a:lnTo>
                      <a:lnTo>
                        <a:pt x="5375" y="1237"/>
                      </a:lnTo>
                      <a:lnTo>
                        <a:pt x="5461" y="1275"/>
                      </a:lnTo>
                      <a:lnTo>
                        <a:pt x="5547" y="1295"/>
                      </a:lnTo>
                      <a:lnTo>
                        <a:pt x="5631" y="1298"/>
                      </a:lnTo>
                      <a:lnTo>
                        <a:pt x="5712" y="1285"/>
                      </a:lnTo>
                      <a:lnTo>
                        <a:pt x="5788" y="1257"/>
                      </a:lnTo>
                      <a:lnTo>
                        <a:pt x="5858" y="1215"/>
                      </a:lnTo>
                      <a:lnTo>
                        <a:pt x="5918" y="1163"/>
                      </a:lnTo>
                      <a:lnTo>
                        <a:pt x="5970" y="1099"/>
                      </a:lnTo>
                      <a:lnTo>
                        <a:pt x="6009" y="1029"/>
                      </a:lnTo>
                      <a:lnTo>
                        <a:pt x="6035" y="950"/>
                      </a:lnTo>
                      <a:lnTo>
                        <a:pt x="6047" y="865"/>
                      </a:lnTo>
                      <a:lnTo>
                        <a:pt x="6041" y="777"/>
                      </a:lnTo>
                      <a:lnTo>
                        <a:pt x="6018" y="686"/>
                      </a:lnTo>
                      <a:lnTo>
                        <a:pt x="5976" y="595"/>
                      </a:lnTo>
                      <a:lnTo>
                        <a:pt x="5911" y="504"/>
                      </a:lnTo>
                      <a:lnTo>
                        <a:pt x="5824" y="415"/>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84" name="Freeform 380"/>
                <p:cNvSpPr>
                  <a:spLocks/>
                </p:cNvSpPr>
                <p:nvPr/>
              </p:nvSpPr>
              <p:spPr bwMode="auto">
                <a:xfrm>
                  <a:off x="1202" y="3228"/>
                  <a:ext cx="151" cy="28"/>
                </a:xfrm>
                <a:custGeom>
                  <a:avLst/>
                  <a:gdLst/>
                  <a:ahLst/>
                  <a:cxnLst>
                    <a:cxn ang="0">
                      <a:pos x="2341" y="0"/>
                    </a:cxn>
                    <a:cxn ang="0">
                      <a:pos x="3291" y="14"/>
                    </a:cxn>
                    <a:cxn ang="0">
                      <a:pos x="4041" y="64"/>
                    </a:cxn>
                    <a:cxn ang="0">
                      <a:pos x="4611" y="136"/>
                    </a:cxn>
                    <a:cxn ang="0">
                      <a:pos x="5024" y="220"/>
                    </a:cxn>
                    <a:cxn ang="0">
                      <a:pos x="5303" y="301"/>
                    </a:cxn>
                    <a:cxn ang="0">
                      <a:pos x="5467" y="368"/>
                    </a:cxn>
                    <a:cxn ang="0">
                      <a:pos x="5538" y="407"/>
                    </a:cxn>
                    <a:cxn ang="0">
                      <a:pos x="5627" y="497"/>
                    </a:cxn>
                    <a:cxn ang="0">
                      <a:pos x="5726" y="669"/>
                    </a:cxn>
                    <a:cxn ang="0">
                      <a:pos x="5751" y="840"/>
                    </a:cxn>
                    <a:cxn ang="0">
                      <a:pos x="5713" y="994"/>
                    </a:cxn>
                    <a:cxn ang="0">
                      <a:pos x="5625" y="1123"/>
                    </a:cxn>
                    <a:cxn ang="0">
                      <a:pos x="5499" y="1212"/>
                    </a:cxn>
                    <a:cxn ang="0">
                      <a:pos x="5345" y="1250"/>
                    </a:cxn>
                    <a:cxn ang="0">
                      <a:pos x="5178" y="1226"/>
                    </a:cxn>
                    <a:cxn ang="0">
                      <a:pos x="4984" y="1135"/>
                    </a:cxn>
                    <a:cxn ang="0">
                      <a:pos x="4650" y="1025"/>
                    </a:cxn>
                    <a:cxn ang="0">
                      <a:pos x="4189" y="911"/>
                    </a:cxn>
                    <a:cxn ang="0">
                      <a:pos x="3639" y="798"/>
                    </a:cxn>
                    <a:cxn ang="0">
                      <a:pos x="3037" y="694"/>
                    </a:cxn>
                    <a:cxn ang="0">
                      <a:pos x="2420" y="604"/>
                    </a:cxn>
                    <a:cxn ang="0">
                      <a:pos x="1826" y="534"/>
                    </a:cxn>
                    <a:cxn ang="0">
                      <a:pos x="1293" y="492"/>
                    </a:cxn>
                    <a:cxn ang="0">
                      <a:pos x="847" y="475"/>
                    </a:cxn>
                    <a:cxn ang="0">
                      <a:pos x="469" y="437"/>
                    </a:cxn>
                    <a:cxn ang="0">
                      <a:pos x="182" y="379"/>
                    </a:cxn>
                    <a:cxn ang="0">
                      <a:pos x="21" y="305"/>
                    </a:cxn>
                    <a:cxn ang="0">
                      <a:pos x="22" y="226"/>
                    </a:cxn>
                    <a:cxn ang="0">
                      <a:pos x="217" y="148"/>
                    </a:cxn>
                    <a:cxn ang="0">
                      <a:pos x="642" y="80"/>
                    </a:cxn>
                    <a:cxn ang="0">
                      <a:pos x="1330" y="27"/>
                    </a:cxn>
                  </a:cxnLst>
                  <a:rect l="0" t="0" r="r" b="b"/>
                  <a:pathLst>
                    <a:path w="5751" h="1250">
                      <a:moveTo>
                        <a:pt x="1785" y="11"/>
                      </a:moveTo>
                      <a:lnTo>
                        <a:pt x="2341" y="0"/>
                      </a:lnTo>
                      <a:lnTo>
                        <a:pt x="2843" y="2"/>
                      </a:lnTo>
                      <a:lnTo>
                        <a:pt x="3291" y="14"/>
                      </a:lnTo>
                      <a:lnTo>
                        <a:pt x="3689" y="35"/>
                      </a:lnTo>
                      <a:lnTo>
                        <a:pt x="4041" y="64"/>
                      </a:lnTo>
                      <a:lnTo>
                        <a:pt x="4347" y="98"/>
                      </a:lnTo>
                      <a:lnTo>
                        <a:pt x="4611" y="136"/>
                      </a:lnTo>
                      <a:lnTo>
                        <a:pt x="4836" y="178"/>
                      </a:lnTo>
                      <a:lnTo>
                        <a:pt x="5024" y="220"/>
                      </a:lnTo>
                      <a:lnTo>
                        <a:pt x="5179" y="262"/>
                      </a:lnTo>
                      <a:lnTo>
                        <a:pt x="5303" y="301"/>
                      </a:lnTo>
                      <a:lnTo>
                        <a:pt x="5397" y="337"/>
                      </a:lnTo>
                      <a:lnTo>
                        <a:pt x="5467" y="368"/>
                      </a:lnTo>
                      <a:lnTo>
                        <a:pt x="5512" y="392"/>
                      </a:lnTo>
                      <a:lnTo>
                        <a:pt x="5538" y="407"/>
                      </a:lnTo>
                      <a:lnTo>
                        <a:pt x="5546" y="413"/>
                      </a:lnTo>
                      <a:lnTo>
                        <a:pt x="5627" y="497"/>
                      </a:lnTo>
                      <a:lnTo>
                        <a:pt x="5687" y="583"/>
                      </a:lnTo>
                      <a:lnTo>
                        <a:pt x="5726" y="669"/>
                      </a:lnTo>
                      <a:lnTo>
                        <a:pt x="5747" y="756"/>
                      </a:lnTo>
                      <a:lnTo>
                        <a:pt x="5751" y="840"/>
                      </a:lnTo>
                      <a:lnTo>
                        <a:pt x="5739" y="920"/>
                      </a:lnTo>
                      <a:lnTo>
                        <a:pt x="5713" y="994"/>
                      </a:lnTo>
                      <a:lnTo>
                        <a:pt x="5675" y="1063"/>
                      </a:lnTo>
                      <a:lnTo>
                        <a:pt x="5625" y="1123"/>
                      </a:lnTo>
                      <a:lnTo>
                        <a:pt x="5567" y="1173"/>
                      </a:lnTo>
                      <a:lnTo>
                        <a:pt x="5499" y="1212"/>
                      </a:lnTo>
                      <a:lnTo>
                        <a:pt x="5425" y="1238"/>
                      </a:lnTo>
                      <a:lnTo>
                        <a:pt x="5345" y="1250"/>
                      </a:lnTo>
                      <a:lnTo>
                        <a:pt x="5263" y="1246"/>
                      </a:lnTo>
                      <a:lnTo>
                        <a:pt x="5178" y="1226"/>
                      </a:lnTo>
                      <a:lnTo>
                        <a:pt x="5092" y="1186"/>
                      </a:lnTo>
                      <a:lnTo>
                        <a:pt x="4984" y="1135"/>
                      </a:lnTo>
                      <a:lnTo>
                        <a:pt x="4834" y="1081"/>
                      </a:lnTo>
                      <a:lnTo>
                        <a:pt x="4650" y="1025"/>
                      </a:lnTo>
                      <a:lnTo>
                        <a:pt x="4432" y="968"/>
                      </a:lnTo>
                      <a:lnTo>
                        <a:pt x="4189" y="911"/>
                      </a:lnTo>
                      <a:lnTo>
                        <a:pt x="3922" y="854"/>
                      </a:lnTo>
                      <a:lnTo>
                        <a:pt x="3639" y="798"/>
                      </a:lnTo>
                      <a:lnTo>
                        <a:pt x="3342" y="744"/>
                      </a:lnTo>
                      <a:lnTo>
                        <a:pt x="3037" y="694"/>
                      </a:lnTo>
                      <a:lnTo>
                        <a:pt x="2728" y="646"/>
                      </a:lnTo>
                      <a:lnTo>
                        <a:pt x="2420" y="604"/>
                      </a:lnTo>
                      <a:lnTo>
                        <a:pt x="2118" y="565"/>
                      </a:lnTo>
                      <a:lnTo>
                        <a:pt x="1826" y="534"/>
                      </a:lnTo>
                      <a:lnTo>
                        <a:pt x="1549" y="509"/>
                      </a:lnTo>
                      <a:lnTo>
                        <a:pt x="1293" y="492"/>
                      </a:lnTo>
                      <a:lnTo>
                        <a:pt x="1061" y="484"/>
                      </a:lnTo>
                      <a:lnTo>
                        <a:pt x="847" y="475"/>
                      </a:lnTo>
                      <a:lnTo>
                        <a:pt x="648" y="459"/>
                      </a:lnTo>
                      <a:lnTo>
                        <a:pt x="469" y="437"/>
                      </a:lnTo>
                      <a:lnTo>
                        <a:pt x="312" y="410"/>
                      </a:lnTo>
                      <a:lnTo>
                        <a:pt x="182" y="379"/>
                      </a:lnTo>
                      <a:lnTo>
                        <a:pt x="84" y="343"/>
                      </a:lnTo>
                      <a:lnTo>
                        <a:pt x="21" y="305"/>
                      </a:lnTo>
                      <a:lnTo>
                        <a:pt x="0" y="266"/>
                      </a:lnTo>
                      <a:lnTo>
                        <a:pt x="22" y="226"/>
                      </a:lnTo>
                      <a:lnTo>
                        <a:pt x="93" y="186"/>
                      </a:lnTo>
                      <a:lnTo>
                        <a:pt x="217" y="148"/>
                      </a:lnTo>
                      <a:lnTo>
                        <a:pt x="399" y="112"/>
                      </a:lnTo>
                      <a:lnTo>
                        <a:pt x="642" y="80"/>
                      </a:lnTo>
                      <a:lnTo>
                        <a:pt x="951" y="51"/>
                      </a:lnTo>
                      <a:lnTo>
                        <a:pt x="1330" y="27"/>
                      </a:lnTo>
                      <a:lnTo>
                        <a:pt x="1785" y="11"/>
                      </a:lnTo>
                      <a:close/>
                    </a:path>
                  </a:pathLst>
                </a:custGeom>
                <a:solidFill>
                  <a:srgbClr val="BA7D00"/>
                </a:solidFill>
                <a:ln w="9525">
                  <a:solidFill>
                    <a:srgbClr val="CC3300"/>
                  </a:solidFill>
                  <a:round/>
                  <a:headEnd/>
                  <a:tailEnd/>
                </a:ln>
              </p:spPr>
              <p:txBody>
                <a:bodyPr/>
                <a:lstStyle/>
                <a:p>
                  <a:endParaRPr lang="en-US">
                    <a:latin typeface="+mj-lt"/>
                  </a:endParaRPr>
                </a:p>
              </p:txBody>
            </p:sp>
            <p:sp>
              <p:nvSpPr>
                <p:cNvPr id="185" name="Freeform 381"/>
                <p:cNvSpPr>
                  <a:spLocks/>
                </p:cNvSpPr>
                <p:nvPr/>
              </p:nvSpPr>
              <p:spPr bwMode="auto">
                <a:xfrm>
                  <a:off x="1209" y="3229"/>
                  <a:ext cx="144" cy="27"/>
                </a:xfrm>
                <a:custGeom>
                  <a:avLst/>
                  <a:gdLst/>
                  <a:ahLst/>
                  <a:cxnLst>
                    <a:cxn ang="0">
                      <a:pos x="2233" y="0"/>
                    </a:cxn>
                    <a:cxn ang="0">
                      <a:pos x="3112" y="17"/>
                    </a:cxn>
                    <a:cxn ang="0">
                      <a:pos x="3814" y="69"/>
                    </a:cxn>
                    <a:cxn ang="0">
                      <a:pos x="4354" y="141"/>
                    </a:cxn>
                    <a:cxn ang="0">
                      <a:pos x="4751" y="222"/>
                    </a:cxn>
                    <a:cxn ang="0">
                      <a:pos x="5023" y="302"/>
                    </a:cxn>
                    <a:cxn ang="0">
                      <a:pos x="5187" y="367"/>
                    </a:cxn>
                    <a:cxn ang="0">
                      <a:pos x="5260" y="404"/>
                    </a:cxn>
                    <a:cxn ang="0">
                      <a:pos x="5344" y="489"/>
                    </a:cxn>
                    <a:cxn ang="0">
                      <a:pos x="5435" y="652"/>
                    </a:cxn>
                    <a:cxn ang="0">
                      <a:pos x="5456" y="814"/>
                    </a:cxn>
                    <a:cxn ang="0">
                      <a:pos x="5419" y="962"/>
                    </a:cxn>
                    <a:cxn ang="0">
                      <a:pos x="5333" y="1084"/>
                    </a:cxn>
                    <a:cxn ang="0">
                      <a:pos x="5210" y="1168"/>
                    </a:cxn>
                    <a:cxn ang="0">
                      <a:pos x="5060" y="1203"/>
                    </a:cxn>
                    <a:cxn ang="0">
                      <a:pos x="4895" y="1176"/>
                    </a:cxn>
                    <a:cxn ang="0">
                      <a:pos x="4705" y="1086"/>
                    </a:cxn>
                    <a:cxn ang="0">
                      <a:pos x="4392" y="976"/>
                    </a:cxn>
                    <a:cxn ang="0">
                      <a:pos x="3968" y="859"/>
                    </a:cxn>
                    <a:cxn ang="0">
                      <a:pos x="3463" y="746"/>
                    </a:cxn>
                    <a:cxn ang="0">
                      <a:pos x="2910" y="640"/>
                    </a:cxn>
                    <a:cxn ang="0">
                      <a:pos x="2339" y="548"/>
                    </a:cxn>
                    <a:cxn ang="0">
                      <a:pos x="1781" y="479"/>
                    </a:cxn>
                    <a:cxn ang="0">
                      <a:pos x="1269" y="436"/>
                    </a:cxn>
                    <a:cxn ang="0">
                      <a:pos x="827" y="420"/>
                    </a:cxn>
                    <a:cxn ang="0">
                      <a:pos x="453" y="386"/>
                    </a:cxn>
                    <a:cxn ang="0">
                      <a:pos x="174" y="332"/>
                    </a:cxn>
                    <a:cxn ang="0">
                      <a:pos x="20" y="266"/>
                    </a:cxn>
                    <a:cxn ang="0">
                      <a:pos x="22" y="195"/>
                    </a:cxn>
                    <a:cxn ang="0">
                      <a:pos x="213" y="125"/>
                    </a:cxn>
                    <a:cxn ang="0">
                      <a:pos x="624" y="66"/>
                    </a:cxn>
                    <a:cxn ang="0">
                      <a:pos x="1285" y="21"/>
                    </a:cxn>
                  </a:cxnLst>
                  <a:rect l="0" t="0" r="r" b="b"/>
                  <a:pathLst>
                    <a:path w="5456" h="1203">
                      <a:moveTo>
                        <a:pt x="1721" y="8"/>
                      </a:moveTo>
                      <a:lnTo>
                        <a:pt x="2233" y="0"/>
                      </a:lnTo>
                      <a:lnTo>
                        <a:pt x="2696" y="4"/>
                      </a:lnTo>
                      <a:lnTo>
                        <a:pt x="3112" y="17"/>
                      </a:lnTo>
                      <a:lnTo>
                        <a:pt x="3484" y="40"/>
                      </a:lnTo>
                      <a:lnTo>
                        <a:pt x="3814" y="69"/>
                      </a:lnTo>
                      <a:lnTo>
                        <a:pt x="4103" y="103"/>
                      </a:lnTo>
                      <a:lnTo>
                        <a:pt x="4354" y="141"/>
                      </a:lnTo>
                      <a:lnTo>
                        <a:pt x="4569" y="182"/>
                      </a:lnTo>
                      <a:lnTo>
                        <a:pt x="4751" y="222"/>
                      </a:lnTo>
                      <a:lnTo>
                        <a:pt x="4902" y="264"/>
                      </a:lnTo>
                      <a:lnTo>
                        <a:pt x="5023" y="302"/>
                      </a:lnTo>
                      <a:lnTo>
                        <a:pt x="5118" y="336"/>
                      </a:lnTo>
                      <a:lnTo>
                        <a:pt x="5187" y="367"/>
                      </a:lnTo>
                      <a:lnTo>
                        <a:pt x="5234" y="389"/>
                      </a:lnTo>
                      <a:lnTo>
                        <a:pt x="5260" y="404"/>
                      </a:lnTo>
                      <a:lnTo>
                        <a:pt x="5269" y="410"/>
                      </a:lnTo>
                      <a:lnTo>
                        <a:pt x="5344" y="489"/>
                      </a:lnTo>
                      <a:lnTo>
                        <a:pt x="5399" y="571"/>
                      </a:lnTo>
                      <a:lnTo>
                        <a:pt x="5435" y="652"/>
                      </a:lnTo>
                      <a:lnTo>
                        <a:pt x="5453" y="734"/>
                      </a:lnTo>
                      <a:lnTo>
                        <a:pt x="5456" y="814"/>
                      </a:lnTo>
                      <a:lnTo>
                        <a:pt x="5444" y="891"/>
                      </a:lnTo>
                      <a:lnTo>
                        <a:pt x="5419" y="962"/>
                      </a:lnTo>
                      <a:lnTo>
                        <a:pt x="5381" y="1027"/>
                      </a:lnTo>
                      <a:lnTo>
                        <a:pt x="5333" y="1084"/>
                      </a:lnTo>
                      <a:lnTo>
                        <a:pt x="5275" y="1131"/>
                      </a:lnTo>
                      <a:lnTo>
                        <a:pt x="5210" y="1168"/>
                      </a:lnTo>
                      <a:lnTo>
                        <a:pt x="5138" y="1193"/>
                      </a:lnTo>
                      <a:lnTo>
                        <a:pt x="5060" y="1203"/>
                      </a:lnTo>
                      <a:lnTo>
                        <a:pt x="4978" y="1198"/>
                      </a:lnTo>
                      <a:lnTo>
                        <a:pt x="4895" y="1176"/>
                      </a:lnTo>
                      <a:lnTo>
                        <a:pt x="4810" y="1137"/>
                      </a:lnTo>
                      <a:lnTo>
                        <a:pt x="4705" y="1086"/>
                      </a:lnTo>
                      <a:lnTo>
                        <a:pt x="4563" y="1031"/>
                      </a:lnTo>
                      <a:lnTo>
                        <a:pt x="4392" y="976"/>
                      </a:lnTo>
                      <a:lnTo>
                        <a:pt x="4192" y="918"/>
                      </a:lnTo>
                      <a:lnTo>
                        <a:pt x="3968" y="859"/>
                      </a:lnTo>
                      <a:lnTo>
                        <a:pt x="3723" y="802"/>
                      </a:lnTo>
                      <a:lnTo>
                        <a:pt x="3463" y="746"/>
                      </a:lnTo>
                      <a:lnTo>
                        <a:pt x="3191" y="692"/>
                      </a:lnTo>
                      <a:lnTo>
                        <a:pt x="2910" y="640"/>
                      </a:lnTo>
                      <a:lnTo>
                        <a:pt x="2624" y="592"/>
                      </a:lnTo>
                      <a:lnTo>
                        <a:pt x="2339" y="548"/>
                      </a:lnTo>
                      <a:lnTo>
                        <a:pt x="2057" y="511"/>
                      </a:lnTo>
                      <a:lnTo>
                        <a:pt x="1781" y="479"/>
                      </a:lnTo>
                      <a:lnTo>
                        <a:pt x="1518" y="454"/>
                      </a:lnTo>
                      <a:lnTo>
                        <a:pt x="1269" y="436"/>
                      </a:lnTo>
                      <a:lnTo>
                        <a:pt x="1040" y="428"/>
                      </a:lnTo>
                      <a:lnTo>
                        <a:pt x="827" y="420"/>
                      </a:lnTo>
                      <a:lnTo>
                        <a:pt x="630" y="406"/>
                      </a:lnTo>
                      <a:lnTo>
                        <a:pt x="453" y="386"/>
                      </a:lnTo>
                      <a:lnTo>
                        <a:pt x="300" y="361"/>
                      </a:lnTo>
                      <a:lnTo>
                        <a:pt x="174" y="332"/>
                      </a:lnTo>
                      <a:lnTo>
                        <a:pt x="79" y="300"/>
                      </a:lnTo>
                      <a:lnTo>
                        <a:pt x="20" y="266"/>
                      </a:lnTo>
                      <a:lnTo>
                        <a:pt x="0" y="230"/>
                      </a:lnTo>
                      <a:lnTo>
                        <a:pt x="22" y="195"/>
                      </a:lnTo>
                      <a:lnTo>
                        <a:pt x="93" y="160"/>
                      </a:lnTo>
                      <a:lnTo>
                        <a:pt x="213" y="125"/>
                      </a:lnTo>
                      <a:lnTo>
                        <a:pt x="390" y="94"/>
                      </a:lnTo>
                      <a:lnTo>
                        <a:pt x="624" y="66"/>
                      </a:lnTo>
                      <a:lnTo>
                        <a:pt x="922" y="42"/>
                      </a:lnTo>
                      <a:lnTo>
                        <a:pt x="1285" y="21"/>
                      </a:lnTo>
                      <a:lnTo>
                        <a:pt x="1721" y="8"/>
                      </a:lnTo>
                      <a:close/>
                    </a:path>
                  </a:pathLst>
                </a:custGeom>
                <a:solidFill>
                  <a:srgbClr val="B57600"/>
                </a:solidFill>
                <a:ln w="9525">
                  <a:solidFill>
                    <a:srgbClr val="CC3300"/>
                  </a:solidFill>
                  <a:round/>
                  <a:headEnd/>
                  <a:tailEnd/>
                </a:ln>
              </p:spPr>
              <p:txBody>
                <a:bodyPr/>
                <a:lstStyle/>
                <a:p>
                  <a:endParaRPr lang="en-US">
                    <a:latin typeface="+mj-lt"/>
                  </a:endParaRPr>
                </a:p>
              </p:txBody>
            </p:sp>
            <p:sp>
              <p:nvSpPr>
                <p:cNvPr id="186" name="Freeform 382"/>
                <p:cNvSpPr>
                  <a:spLocks/>
                </p:cNvSpPr>
                <p:nvPr/>
              </p:nvSpPr>
              <p:spPr bwMode="auto">
                <a:xfrm>
                  <a:off x="1217" y="3229"/>
                  <a:ext cx="135" cy="26"/>
                </a:xfrm>
                <a:custGeom>
                  <a:avLst/>
                  <a:gdLst/>
                  <a:ahLst/>
                  <a:cxnLst>
                    <a:cxn ang="0">
                      <a:pos x="2123" y="0"/>
                    </a:cxn>
                    <a:cxn ang="0">
                      <a:pos x="2934" y="22"/>
                    </a:cxn>
                    <a:cxn ang="0">
                      <a:pos x="3588" y="74"/>
                    </a:cxn>
                    <a:cxn ang="0">
                      <a:pos x="4099" y="146"/>
                    </a:cxn>
                    <a:cxn ang="0">
                      <a:pos x="4479" y="226"/>
                    </a:cxn>
                    <a:cxn ang="0">
                      <a:pos x="4745" y="303"/>
                    </a:cxn>
                    <a:cxn ang="0">
                      <a:pos x="4907" y="366"/>
                    </a:cxn>
                    <a:cxn ang="0">
                      <a:pos x="4983" y="402"/>
                    </a:cxn>
                    <a:cxn ang="0">
                      <a:pos x="5061" y="482"/>
                    </a:cxn>
                    <a:cxn ang="0">
                      <a:pos x="5144" y="635"/>
                    </a:cxn>
                    <a:cxn ang="0">
                      <a:pos x="5162" y="789"/>
                    </a:cxn>
                    <a:cxn ang="0">
                      <a:pos x="5125" y="928"/>
                    </a:cxn>
                    <a:cxn ang="0">
                      <a:pos x="5041" y="1043"/>
                    </a:cxn>
                    <a:cxn ang="0">
                      <a:pos x="4922" y="1123"/>
                    </a:cxn>
                    <a:cxn ang="0">
                      <a:pos x="4776" y="1154"/>
                    </a:cxn>
                    <a:cxn ang="0">
                      <a:pos x="4613" y="1126"/>
                    </a:cxn>
                    <a:cxn ang="0">
                      <a:pos x="4426" y="1035"/>
                    </a:cxn>
                    <a:cxn ang="0">
                      <a:pos x="4134" y="924"/>
                    </a:cxn>
                    <a:cxn ang="0">
                      <a:pos x="3746" y="808"/>
                    </a:cxn>
                    <a:cxn ang="0">
                      <a:pos x="3287" y="693"/>
                    </a:cxn>
                    <a:cxn ang="0">
                      <a:pos x="2783" y="586"/>
                    </a:cxn>
                    <a:cxn ang="0">
                      <a:pos x="2258" y="494"/>
                    </a:cxn>
                    <a:cxn ang="0">
                      <a:pos x="1737" y="423"/>
                    </a:cxn>
                    <a:cxn ang="0">
                      <a:pos x="1246" y="380"/>
                    </a:cxn>
                    <a:cxn ang="0">
                      <a:pos x="807" y="364"/>
                    </a:cxn>
                    <a:cxn ang="0">
                      <a:pos x="439" y="333"/>
                    </a:cxn>
                    <a:cxn ang="0">
                      <a:pos x="166" y="285"/>
                    </a:cxn>
                    <a:cxn ang="0">
                      <a:pos x="19" y="227"/>
                    </a:cxn>
                    <a:cxn ang="0">
                      <a:pos x="24" y="164"/>
                    </a:cxn>
                    <a:cxn ang="0">
                      <a:pos x="210" y="103"/>
                    </a:cxn>
                    <a:cxn ang="0">
                      <a:pos x="605" y="52"/>
                    </a:cxn>
                    <a:cxn ang="0">
                      <a:pos x="1240" y="16"/>
                    </a:cxn>
                  </a:cxnLst>
                  <a:rect l="0" t="0" r="r" b="b"/>
                  <a:pathLst>
                    <a:path w="5162" h="1154">
                      <a:moveTo>
                        <a:pt x="1656" y="6"/>
                      </a:moveTo>
                      <a:lnTo>
                        <a:pt x="2123" y="0"/>
                      </a:lnTo>
                      <a:lnTo>
                        <a:pt x="2549" y="7"/>
                      </a:lnTo>
                      <a:lnTo>
                        <a:pt x="2934" y="22"/>
                      </a:lnTo>
                      <a:lnTo>
                        <a:pt x="3280" y="45"/>
                      </a:lnTo>
                      <a:lnTo>
                        <a:pt x="3588" y="74"/>
                      </a:lnTo>
                      <a:lnTo>
                        <a:pt x="3860" y="108"/>
                      </a:lnTo>
                      <a:lnTo>
                        <a:pt x="4099" y="146"/>
                      </a:lnTo>
                      <a:lnTo>
                        <a:pt x="4304" y="185"/>
                      </a:lnTo>
                      <a:lnTo>
                        <a:pt x="4479" y="226"/>
                      </a:lnTo>
                      <a:lnTo>
                        <a:pt x="4626" y="266"/>
                      </a:lnTo>
                      <a:lnTo>
                        <a:pt x="4745" y="303"/>
                      </a:lnTo>
                      <a:lnTo>
                        <a:pt x="4838" y="337"/>
                      </a:lnTo>
                      <a:lnTo>
                        <a:pt x="4907" y="366"/>
                      </a:lnTo>
                      <a:lnTo>
                        <a:pt x="4956" y="388"/>
                      </a:lnTo>
                      <a:lnTo>
                        <a:pt x="4983" y="402"/>
                      </a:lnTo>
                      <a:lnTo>
                        <a:pt x="4992" y="408"/>
                      </a:lnTo>
                      <a:lnTo>
                        <a:pt x="5061" y="482"/>
                      </a:lnTo>
                      <a:lnTo>
                        <a:pt x="5110" y="558"/>
                      </a:lnTo>
                      <a:lnTo>
                        <a:pt x="5144" y="635"/>
                      </a:lnTo>
                      <a:lnTo>
                        <a:pt x="5160" y="713"/>
                      </a:lnTo>
                      <a:lnTo>
                        <a:pt x="5162" y="789"/>
                      </a:lnTo>
                      <a:lnTo>
                        <a:pt x="5149" y="861"/>
                      </a:lnTo>
                      <a:lnTo>
                        <a:pt x="5125" y="928"/>
                      </a:lnTo>
                      <a:lnTo>
                        <a:pt x="5088" y="990"/>
                      </a:lnTo>
                      <a:lnTo>
                        <a:pt x="5041" y="1043"/>
                      </a:lnTo>
                      <a:lnTo>
                        <a:pt x="4985" y="1089"/>
                      </a:lnTo>
                      <a:lnTo>
                        <a:pt x="4922" y="1123"/>
                      </a:lnTo>
                      <a:lnTo>
                        <a:pt x="4852" y="1145"/>
                      </a:lnTo>
                      <a:lnTo>
                        <a:pt x="4776" y="1154"/>
                      </a:lnTo>
                      <a:lnTo>
                        <a:pt x="4695" y="1148"/>
                      </a:lnTo>
                      <a:lnTo>
                        <a:pt x="4613" y="1126"/>
                      </a:lnTo>
                      <a:lnTo>
                        <a:pt x="4528" y="1087"/>
                      </a:lnTo>
                      <a:lnTo>
                        <a:pt x="4426" y="1035"/>
                      </a:lnTo>
                      <a:lnTo>
                        <a:pt x="4293" y="981"/>
                      </a:lnTo>
                      <a:lnTo>
                        <a:pt x="4134" y="924"/>
                      </a:lnTo>
                      <a:lnTo>
                        <a:pt x="3950" y="867"/>
                      </a:lnTo>
                      <a:lnTo>
                        <a:pt x="3746" y="808"/>
                      </a:lnTo>
                      <a:lnTo>
                        <a:pt x="3524" y="751"/>
                      </a:lnTo>
                      <a:lnTo>
                        <a:pt x="3287" y="693"/>
                      </a:lnTo>
                      <a:lnTo>
                        <a:pt x="3039" y="639"/>
                      </a:lnTo>
                      <a:lnTo>
                        <a:pt x="2783" y="586"/>
                      </a:lnTo>
                      <a:lnTo>
                        <a:pt x="2521" y="538"/>
                      </a:lnTo>
                      <a:lnTo>
                        <a:pt x="2258" y="494"/>
                      </a:lnTo>
                      <a:lnTo>
                        <a:pt x="1995" y="456"/>
                      </a:lnTo>
                      <a:lnTo>
                        <a:pt x="1737" y="423"/>
                      </a:lnTo>
                      <a:lnTo>
                        <a:pt x="1486" y="398"/>
                      </a:lnTo>
                      <a:lnTo>
                        <a:pt x="1246" y="380"/>
                      </a:lnTo>
                      <a:lnTo>
                        <a:pt x="1019" y="372"/>
                      </a:lnTo>
                      <a:lnTo>
                        <a:pt x="807" y="364"/>
                      </a:lnTo>
                      <a:lnTo>
                        <a:pt x="613" y="351"/>
                      </a:lnTo>
                      <a:lnTo>
                        <a:pt x="439" y="333"/>
                      </a:lnTo>
                      <a:lnTo>
                        <a:pt x="288" y="310"/>
                      </a:lnTo>
                      <a:lnTo>
                        <a:pt x="166" y="285"/>
                      </a:lnTo>
                      <a:lnTo>
                        <a:pt x="75" y="257"/>
                      </a:lnTo>
                      <a:lnTo>
                        <a:pt x="19" y="227"/>
                      </a:lnTo>
                      <a:lnTo>
                        <a:pt x="0" y="195"/>
                      </a:lnTo>
                      <a:lnTo>
                        <a:pt x="24" y="164"/>
                      </a:lnTo>
                      <a:lnTo>
                        <a:pt x="92" y="133"/>
                      </a:lnTo>
                      <a:lnTo>
                        <a:pt x="210" y="103"/>
                      </a:lnTo>
                      <a:lnTo>
                        <a:pt x="380" y="76"/>
                      </a:lnTo>
                      <a:lnTo>
                        <a:pt x="605" y="52"/>
                      </a:lnTo>
                      <a:lnTo>
                        <a:pt x="891" y="32"/>
                      </a:lnTo>
                      <a:lnTo>
                        <a:pt x="1240" y="16"/>
                      </a:lnTo>
                      <a:lnTo>
                        <a:pt x="1656" y="6"/>
                      </a:lnTo>
                      <a:close/>
                    </a:path>
                  </a:pathLst>
                </a:custGeom>
                <a:solidFill>
                  <a:srgbClr val="B06F00"/>
                </a:solidFill>
                <a:ln w="9525">
                  <a:solidFill>
                    <a:srgbClr val="CC3300"/>
                  </a:solidFill>
                  <a:round/>
                  <a:headEnd/>
                  <a:tailEnd/>
                </a:ln>
              </p:spPr>
              <p:txBody>
                <a:bodyPr/>
                <a:lstStyle/>
                <a:p>
                  <a:endParaRPr lang="en-US">
                    <a:latin typeface="+mj-lt"/>
                  </a:endParaRPr>
                </a:p>
              </p:txBody>
            </p:sp>
            <p:sp>
              <p:nvSpPr>
                <p:cNvPr id="187" name="Freeform 383"/>
                <p:cNvSpPr>
                  <a:spLocks/>
                </p:cNvSpPr>
                <p:nvPr/>
              </p:nvSpPr>
              <p:spPr bwMode="auto">
                <a:xfrm>
                  <a:off x="1224" y="3230"/>
                  <a:ext cx="128" cy="25"/>
                </a:xfrm>
                <a:custGeom>
                  <a:avLst/>
                  <a:gdLst/>
                  <a:ahLst/>
                  <a:cxnLst>
                    <a:cxn ang="0">
                      <a:pos x="2015" y="0"/>
                    </a:cxn>
                    <a:cxn ang="0">
                      <a:pos x="2755" y="24"/>
                    </a:cxn>
                    <a:cxn ang="0">
                      <a:pos x="3361" y="77"/>
                    </a:cxn>
                    <a:cxn ang="0">
                      <a:pos x="3841" y="149"/>
                    </a:cxn>
                    <a:cxn ang="0">
                      <a:pos x="4206" y="228"/>
                    </a:cxn>
                    <a:cxn ang="0">
                      <a:pos x="4465" y="303"/>
                    </a:cxn>
                    <a:cxn ang="0">
                      <a:pos x="4627" y="363"/>
                    </a:cxn>
                    <a:cxn ang="0">
                      <a:pos x="4704" y="399"/>
                    </a:cxn>
                    <a:cxn ang="0">
                      <a:pos x="4776" y="473"/>
                    </a:cxn>
                    <a:cxn ang="0">
                      <a:pos x="4851" y="617"/>
                    </a:cxn>
                    <a:cxn ang="0">
                      <a:pos x="4866" y="761"/>
                    </a:cxn>
                    <a:cxn ang="0">
                      <a:pos x="4828" y="893"/>
                    </a:cxn>
                    <a:cxn ang="0">
                      <a:pos x="4748" y="1002"/>
                    </a:cxn>
                    <a:cxn ang="0">
                      <a:pos x="4632" y="1076"/>
                    </a:cxn>
                    <a:cxn ang="0">
                      <a:pos x="4490" y="1103"/>
                    </a:cxn>
                    <a:cxn ang="0">
                      <a:pos x="4330" y="1073"/>
                    </a:cxn>
                    <a:cxn ang="0">
                      <a:pos x="4145" y="982"/>
                    </a:cxn>
                    <a:cxn ang="0">
                      <a:pos x="3875" y="871"/>
                    </a:cxn>
                    <a:cxn ang="0">
                      <a:pos x="3524" y="755"/>
                    </a:cxn>
                    <a:cxn ang="0">
                      <a:pos x="3111" y="639"/>
                    </a:cxn>
                    <a:cxn ang="0">
                      <a:pos x="2654" y="531"/>
                    </a:cxn>
                    <a:cxn ang="0">
                      <a:pos x="2174" y="438"/>
                    </a:cxn>
                    <a:cxn ang="0">
                      <a:pos x="1691" y="366"/>
                    </a:cxn>
                    <a:cxn ang="0">
                      <a:pos x="1220" y="323"/>
                    </a:cxn>
                    <a:cxn ang="0">
                      <a:pos x="786" y="308"/>
                    </a:cxn>
                    <a:cxn ang="0">
                      <a:pos x="422" y="279"/>
                    </a:cxn>
                    <a:cxn ang="0">
                      <a:pos x="158" y="236"/>
                    </a:cxn>
                    <a:cxn ang="0">
                      <a:pos x="16" y="185"/>
                    </a:cxn>
                    <a:cxn ang="0">
                      <a:pos x="23" y="131"/>
                    </a:cxn>
                    <a:cxn ang="0">
                      <a:pos x="206" y="79"/>
                    </a:cxn>
                    <a:cxn ang="0">
                      <a:pos x="588" y="37"/>
                    </a:cxn>
                    <a:cxn ang="0">
                      <a:pos x="1195" y="9"/>
                    </a:cxn>
                  </a:cxnLst>
                  <a:rect l="0" t="0" r="r" b="b"/>
                  <a:pathLst>
                    <a:path w="4866" h="1103">
                      <a:moveTo>
                        <a:pt x="1591" y="2"/>
                      </a:moveTo>
                      <a:lnTo>
                        <a:pt x="2015" y="0"/>
                      </a:lnTo>
                      <a:lnTo>
                        <a:pt x="2403" y="7"/>
                      </a:lnTo>
                      <a:lnTo>
                        <a:pt x="2755" y="24"/>
                      </a:lnTo>
                      <a:lnTo>
                        <a:pt x="3074" y="47"/>
                      </a:lnTo>
                      <a:lnTo>
                        <a:pt x="3361" y="77"/>
                      </a:lnTo>
                      <a:lnTo>
                        <a:pt x="3617" y="112"/>
                      </a:lnTo>
                      <a:lnTo>
                        <a:pt x="3841" y="149"/>
                      </a:lnTo>
                      <a:lnTo>
                        <a:pt x="4038" y="187"/>
                      </a:lnTo>
                      <a:lnTo>
                        <a:pt x="4206" y="228"/>
                      </a:lnTo>
                      <a:lnTo>
                        <a:pt x="4348" y="266"/>
                      </a:lnTo>
                      <a:lnTo>
                        <a:pt x="4465" y="303"/>
                      </a:lnTo>
                      <a:lnTo>
                        <a:pt x="4558" y="336"/>
                      </a:lnTo>
                      <a:lnTo>
                        <a:pt x="4627" y="363"/>
                      </a:lnTo>
                      <a:lnTo>
                        <a:pt x="4676" y="385"/>
                      </a:lnTo>
                      <a:lnTo>
                        <a:pt x="4704" y="399"/>
                      </a:lnTo>
                      <a:lnTo>
                        <a:pt x="4714" y="405"/>
                      </a:lnTo>
                      <a:lnTo>
                        <a:pt x="4776" y="473"/>
                      </a:lnTo>
                      <a:lnTo>
                        <a:pt x="4821" y="544"/>
                      </a:lnTo>
                      <a:lnTo>
                        <a:pt x="4851" y="617"/>
                      </a:lnTo>
                      <a:lnTo>
                        <a:pt x="4865" y="689"/>
                      </a:lnTo>
                      <a:lnTo>
                        <a:pt x="4866" y="761"/>
                      </a:lnTo>
                      <a:lnTo>
                        <a:pt x="4853" y="830"/>
                      </a:lnTo>
                      <a:lnTo>
                        <a:pt x="4828" y="893"/>
                      </a:lnTo>
                      <a:lnTo>
                        <a:pt x="4793" y="951"/>
                      </a:lnTo>
                      <a:lnTo>
                        <a:pt x="4748" y="1002"/>
                      </a:lnTo>
                      <a:lnTo>
                        <a:pt x="4694" y="1044"/>
                      </a:lnTo>
                      <a:lnTo>
                        <a:pt x="4632" y="1076"/>
                      </a:lnTo>
                      <a:lnTo>
                        <a:pt x="4564" y="1096"/>
                      </a:lnTo>
                      <a:lnTo>
                        <a:pt x="4490" y="1103"/>
                      </a:lnTo>
                      <a:lnTo>
                        <a:pt x="4411" y="1096"/>
                      </a:lnTo>
                      <a:lnTo>
                        <a:pt x="4330" y="1073"/>
                      </a:lnTo>
                      <a:lnTo>
                        <a:pt x="4245" y="1033"/>
                      </a:lnTo>
                      <a:lnTo>
                        <a:pt x="4145" y="982"/>
                      </a:lnTo>
                      <a:lnTo>
                        <a:pt x="4022" y="927"/>
                      </a:lnTo>
                      <a:lnTo>
                        <a:pt x="3875" y="871"/>
                      </a:lnTo>
                      <a:lnTo>
                        <a:pt x="3707" y="813"/>
                      </a:lnTo>
                      <a:lnTo>
                        <a:pt x="3524" y="755"/>
                      </a:lnTo>
                      <a:lnTo>
                        <a:pt x="3324" y="696"/>
                      </a:lnTo>
                      <a:lnTo>
                        <a:pt x="3111" y="639"/>
                      </a:lnTo>
                      <a:lnTo>
                        <a:pt x="2886" y="583"/>
                      </a:lnTo>
                      <a:lnTo>
                        <a:pt x="2654" y="531"/>
                      </a:lnTo>
                      <a:lnTo>
                        <a:pt x="2417" y="482"/>
                      </a:lnTo>
                      <a:lnTo>
                        <a:pt x="2174" y="438"/>
                      </a:lnTo>
                      <a:lnTo>
                        <a:pt x="1932" y="398"/>
                      </a:lnTo>
                      <a:lnTo>
                        <a:pt x="1691" y="366"/>
                      </a:lnTo>
                      <a:lnTo>
                        <a:pt x="1452" y="341"/>
                      </a:lnTo>
                      <a:lnTo>
                        <a:pt x="1220" y="323"/>
                      </a:lnTo>
                      <a:lnTo>
                        <a:pt x="997" y="315"/>
                      </a:lnTo>
                      <a:lnTo>
                        <a:pt x="786" y="308"/>
                      </a:lnTo>
                      <a:lnTo>
                        <a:pt x="593" y="295"/>
                      </a:lnTo>
                      <a:lnTo>
                        <a:pt x="422" y="279"/>
                      </a:lnTo>
                      <a:lnTo>
                        <a:pt x="276" y="259"/>
                      </a:lnTo>
                      <a:lnTo>
                        <a:pt x="158" y="236"/>
                      </a:lnTo>
                      <a:lnTo>
                        <a:pt x="70" y="212"/>
                      </a:lnTo>
                      <a:lnTo>
                        <a:pt x="16" y="185"/>
                      </a:lnTo>
                      <a:lnTo>
                        <a:pt x="0" y="158"/>
                      </a:lnTo>
                      <a:lnTo>
                        <a:pt x="23" y="131"/>
                      </a:lnTo>
                      <a:lnTo>
                        <a:pt x="91" y="105"/>
                      </a:lnTo>
                      <a:lnTo>
                        <a:pt x="206" y="79"/>
                      </a:lnTo>
                      <a:lnTo>
                        <a:pt x="370" y="57"/>
                      </a:lnTo>
                      <a:lnTo>
                        <a:pt x="588" y="37"/>
                      </a:lnTo>
                      <a:lnTo>
                        <a:pt x="862" y="21"/>
                      </a:lnTo>
                      <a:lnTo>
                        <a:pt x="1195" y="9"/>
                      </a:lnTo>
                      <a:lnTo>
                        <a:pt x="1591" y="2"/>
                      </a:lnTo>
                      <a:close/>
                    </a:path>
                  </a:pathLst>
                </a:custGeom>
                <a:solidFill>
                  <a:srgbClr val="AC6800"/>
                </a:solidFill>
                <a:ln w="9525">
                  <a:solidFill>
                    <a:srgbClr val="CC3300"/>
                  </a:solidFill>
                  <a:round/>
                  <a:headEnd/>
                  <a:tailEnd/>
                </a:ln>
              </p:spPr>
              <p:txBody>
                <a:bodyPr/>
                <a:lstStyle/>
                <a:p>
                  <a:endParaRPr lang="en-US">
                    <a:latin typeface="+mj-lt"/>
                  </a:endParaRPr>
                </a:p>
              </p:txBody>
            </p:sp>
            <p:sp>
              <p:nvSpPr>
                <p:cNvPr id="188" name="Freeform 384"/>
                <p:cNvSpPr>
                  <a:spLocks/>
                </p:cNvSpPr>
                <p:nvPr/>
              </p:nvSpPr>
              <p:spPr bwMode="auto">
                <a:xfrm>
                  <a:off x="1231" y="3230"/>
                  <a:ext cx="120" cy="24"/>
                </a:xfrm>
                <a:custGeom>
                  <a:avLst/>
                  <a:gdLst/>
                  <a:ahLst/>
                  <a:cxnLst>
                    <a:cxn ang="0">
                      <a:pos x="1907" y="1"/>
                    </a:cxn>
                    <a:cxn ang="0">
                      <a:pos x="2578" y="29"/>
                    </a:cxn>
                    <a:cxn ang="0">
                      <a:pos x="3136" y="84"/>
                    </a:cxn>
                    <a:cxn ang="0">
                      <a:pos x="3586" y="154"/>
                    </a:cxn>
                    <a:cxn ang="0">
                      <a:pos x="3934" y="231"/>
                    </a:cxn>
                    <a:cxn ang="0">
                      <a:pos x="4187" y="305"/>
                    </a:cxn>
                    <a:cxn ang="0">
                      <a:pos x="4349" y="363"/>
                    </a:cxn>
                    <a:cxn ang="0">
                      <a:pos x="4428" y="398"/>
                    </a:cxn>
                    <a:cxn ang="0">
                      <a:pos x="4494" y="465"/>
                    </a:cxn>
                    <a:cxn ang="0">
                      <a:pos x="4560" y="601"/>
                    </a:cxn>
                    <a:cxn ang="0">
                      <a:pos x="4572" y="736"/>
                    </a:cxn>
                    <a:cxn ang="0">
                      <a:pos x="4534" y="860"/>
                    </a:cxn>
                    <a:cxn ang="0">
                      <a:pos x="4456" y="963"/>
                    </a:cxn>
                    <a:cxn ang="0">
                      <a:pos x="4344" y="1032"/>
                    </a:cxn>
                    <a:cxn ang="0">
                      <a:pos x="4205" y="1056"/>
                    </a:cxn>
                    <a:cxn ang="0">
                      <a:pos x="4046" y="1025"/>
                    </a:cxn>
                    <a:cxn ang="0">
                      <a:pos x="3866" y="933"/>
                    </a:cxn>
                    <a:cxn ang="0">
                      <a:pos x="3616" y="821"/>
                    </a:cxn>
                    <a:cxn ang="0">
                      <a:pos x="3302" y="704"/>
                    </a:cxn>
                    <a:cxn ang="0">
                      <a:pos x="2935" y="586"/>
                    </a:cxn>
                    <a:cxn ang="0">
                      <a:pos x="2528" y="477"/>
                    </a:cxn>
                    <a:cxn ang="0">
                      <a:pos x="2093" y="384"/>
                    </a:cxn>
                    <a:cxn ang="0">
                      <a:pos x="1646" y="311"/>
                    </a:cxn>
                    <a:cxn ang="0">
                      <a:pos x="1197" y="266"/>
                    </a:cxn>
                    <a:cxn ang="0">
                      <a:pos x="766" y="251"/>
                    </a:cxn>
                    <a:cxn ang="0">
                      <a:pos x="407" y="226"/>
                    </a:cxn>
                    <a:cxn ang="0">
                      <a:pos x="149" y="190"/>
                    </a:cxn>
                    <a:cxn ang="0">
                      <a:pos x="14" y="145"/>
                    </a:cxn>
                    <a:cxn ang="0">
                      <a:pos x="25" y="100"/>
                    </a:cxn>
                    <a:cxn ang="0">
                      <a:pos x="203" y="58"/>
                    </a:cxn>
                    <a:cxn ang="0">
                      <a:pos x="570" y="24"/>
                    </a:cxn>
                    <a:cxn ang="0">
                      <a:pos x="1151" y="3"/>
                    </a:cxn>
                  </a:cxnLst>
                  <a:rect l="0" t="0" r="r" b="b"/>
                  <a:pathLst>
                    <a:path w="4573" h="1056">
                      <a:moveTo>
                        <a:pt x="1528" y="0"/>
                      </a:moveTo>
                      <a:lnTo>
                        <a:pt x="1907" y="1"/>
                      </a:lnTo>
                      <a:lnTo>
                        <a:pt x="2257" y="11"/>
                      </a:lnTo>
                      <a:lnTo>
                        <a:pt x="2578" y="29"/>
                      </a:lnTo>
                      <a:lnTo>
                        <a:pt x="2870" y="53"/>
                      </a:lnTo>
                      <a:lnTo>
                        <a:pt x="3136" y="84"/>
                      </a:lnTo>
                      <a:lnTo>
                        <a:pt x="3374" y="118"/>
                      </a:lnTo>
                      <a:lnTo>
                        <a:pt x="3586" y="154"/>
                      </a:lnTo>
                      <a:lnTo>
                        <a:pt x="3772" y="193"/>
                      </a:lnTo>
                      <a:lnTo>
                        <a:pt x="3934" y="231"/>
                      </a:lnTo>
                      <a:lnTo>
                        <a:pt x="4072" y="269"/>
                      </a:lnTo>
                      <a:lnTo>
                        <a:pt x="4187" y="305"/>
                      </a:lnTo>
                      <a:lnTo>
                        <a:pt x="4279" y="336"/>
                      </a:lnTo>
                      <a:lnTo>
                        <a:pt x="4349" y="363"/>
                      </a:lnTo>
                      <a:lnTo>
                        <a:pt x="4399" y="384"/>
                      </a:lnTo>
                      <a:lnTo>
                        <a:pt x="4428" y="398"/>
                      </a:lnTo>
                      <a:lnTo>
                        <a:pt x="4438" y="403"/>
                      </a:lnTo>
                      <a:lnTo>
                        <a:pt x="4494" y="465"/>
                      </a:lnTo>
                      <a:lnTo>
                        <a:pt x="4534" y="532"/>
                      </a:lnTo>
                      <a:lnTo>
                        <a:pt x="4560" y="601"/>
                      </a:lnTo>
                      <a:lnTo>
                        <a:pt x="4573" y="668"/>
                      </a:lnTo>
                      <a:lnTo>
                        <a:pt x="4572" y="736"/>
                      </a:lnTo>
                      <a:lnTo>
                        <a:pt x="4558" y="799"/>
                      </a:lnTo>
                      <a:lnTo>
                        <a:pt x="4534" y="860"/>
                      </a:lnTo>
                      <a:lnTo>
                        <a:pt x="4500" y="915"/>
                      </a:lnTo>
                      <a:lnTo>
                        <a:pt x="4456" y="963"/>
                      </a:lnTo>
                      <a:lnTo>
                        <a:pt x="4404" y="1002"/>
                      </a:lnTo>
                      <a:lnTo>
                        <a:pt x="4344" y="1032"/>
                      </a:lnTo>
                      <a:lnTo>
                        <a:pt x="4278" y="1050"/>
                      </a:lnTo>
                      <a:lnTo>
                        <a:pt x="4205" y="1056"/>
                      </a:lnTo>
                      <a:lnTo>
                        <a:pt x="4128" y="1048"/>
                      </a:lnTo>
                      <a:lnTo>
                        <a:pt x="4046" y="1025"/>
                      </a:lnTo>
                      <a:lnTo>
                        <a:pt x="3963" y="984"/>
                      </a:lnTo>
                      <a:lnTo>
                        <a:pt x="3866" y="933"/>
                      </a:lnTo>
                      <a:lnTo>
                        <a:pt x="3751" y="878"/>
                      </a:lnTo>
                      <a:lnTo>
                        <a:pt x="3616" y="821"/>
                      </a:lnTo>
                      <a:lnTo>
                        <a:pt x="3467" y="762"/>
                      </a:lnTo>
                      <a:lnTo>
                        <a:pt x="3302" y="704"/>
                      </a:lnTo>
                      <a:lnTo>
                        <a:pt x="3124" y="644"/>
                      </a:lnTo>
                      <a:lnTo>
                        <a:pt x="2935" y="586"/>
                      </a:lnTo>
                      <a:lnTo>
                        <a:pt x="2736" y="531"/>
                      </a:lnTo>
                      <a:lnTo>
                        <a:pt x="2528" y="477"/>
                      </a:lnTo>
                      <a:lnTo>
                        <a:pt x="2314" y="428"/>
                      </a:lnTo>
                      <a:lnTo>
                        <a:pt x="2093" y="384"/>
                      </a:lnTo>
                      <a:lnTo>
                        <a:pt x="1871" y="344"/>
                      </a:lnTo>
                      <a:lnTo>
                        <a:pt x="1646" y="311"/>
                      </a:lnTo>
                      <a:lnTo>
                        <a:pt x="1421" y="285"/>
                      </a:lnTo>
                      <a:lnTo>
                        <a:pt x="1197" y="266"/>
                      </a:lnTo>
                      <a:lnTo>
                        <a:pt x="976" y="258"/>
                      </a:lnTo>
                      <a:lnTo>
                        <a:pt x="766" y="251"/>
                      </a:lnTo>
                      <a:lnTo>
                        <a:pt x="576" y="240"/>
                      </a:lnTo>
                      <a:lnTo>
                        <a:pt x="407" y="226"/>
                      </a:lnTo>
                      <a:lnTo>
                        <a:pt x="265" y="209"/>
                      </a:lnTo>
                      <a:lnTo>
                        <a:pt x="149" y="190"/>
                      </a:lnTo>
                      <a:lnTo>
                        <a:pt x="66" y="168"/>
                      </a:lnTo>
                      <a:lnTo>
                        <a:pt x="14" y="145"/>
                      </a:lnTo>
                      <a:lnTo>
                        <a:pt x="0" y="123"/>
                      </a:lnTo>
                      <a:lnTo>
                        <a:pt x="25" y="100"/>
                      </a:lnTo>
                      <a:lnTo>
                        <a:pt x="92" y="79"/>
                      </a:lnTo>
                      <a:lnTo>
                        <a:pt x="203" y="58"/>
                      </a:lnTo>
                      <a:lnTo>
                        <a:pt x="361" y="39"/>
                      </a:lnTo>
                      <a:lnTo>
                        <a:pt x="570" y="24"/>
                      </a:lnTo>
                      <a:lnTo>
                        <a:pt x="833" y="12"/>
                      </a:lnTo>
                      <a:lnTo>
                        <a:pt x="1151" y="3"/>
                      </a:lnTo>
                      <a:lnTo>
                        <a:pt x="1528" y="0"/>
                      </a:lnTo>
                      <a:close/>
                    </a:path>
                  </a:pathLst>
                </a:custGeom>
                <a:solidFill>
                  <a:srgbClr val="A76100"/>
                </a:solidFill>
                <a:ln w="9525">
                  <a:solidFill>
                    <a:srgbClr val="CC3300"/>
                  </a:solidFill>
                  <a:round/>
                  <a:headEnd/>
                  <a:tailEnd/>
                </a:ln>
              </p:spPr>
              <p:txBody>
                <a:bodyPr/>
                <a:lstStyle/>
                <a:p>
                  <a:endParaRPr lang="en-US">
                    <a:latin typeface="+mj-lt"/>
                  </a:endParaRPr>
                </a:p>
              </p:txBody>
            </p:sp>
            <p:sp>
              <p:nvSpPr>
                <p:cNvPr id="189" name="Freeform 385"/>
                <p:cNvSpPr>
                  <a:spLocks/>
                </p:cNvSpPr>
                <p:nvPr/>
              </p:nvSpPr>
              <p:spPr bwMode="auto">
                <a:xfrm>
                  <a:off x="1238" y="3231"/>
                  <a:ext cx="113" cy="22"/>
                </a:xfrm>
                <a:custGeom>
                  <a:avLst/>
                  <a:gdLst/>
                  <a:ahLst/>
                  <a:cxnLst>
                    <a:cxn ang="0">
                      <a:pos x="1797" y="3"/>
                    </a:cxn>
                    <a:cxn ang="0">
                      <a:pos x="2398" y="35"/>
                    </a:cxn>
                    <a:cxn ang="0">
                      <a:pos x="2907" y="92"/>
                    </a:cxn>
                    <a:cxn ang="0">
                      <a:pos x="3327" y="163"/>
                    </a:cxn>
                    <a:cxn ang="0">
                      <a:pos x="3659" y="238"/>
                    </a:cxn>
                    <a:cxn ang="0">
                      <a:pos x="3906" y="310"/>
                    </a:cxn>
                    <a:cxn ang="0">
                      <a:pos x="4068" y="367"/>
                    </a:cxn>
                    <a:cxn ang="0">
                      <a:pos x="4149" y="400"/>
                    </a:cxn>
                    <a:cxn ang="0">
                      <a:pos x="4209" y="462"/>
                    </a:cxn>
                    <a:cxn ang="0">
                      <a:pos x="4267" y="587"/>
                    </a:cxn>
                    <a:cxn ang="0">
                      <a:pos x="4274" y="713"/>
                    </a:cxn>
                    <a:cxn ang="0">
                      <a:pos x="4238" y="830"/>
                    </a:cxn>
                    <a:cxn ang="0">
                      <a:pos x="4162" y="926"/>
                    </a:cxn>
                    <a:cxn ang="0">
                      <a:pos x="4053" y="989"/>
                    </a:cxn>
                    <a:cxn ang="0">
                      <a:pos x="3919" y="1011"/>
                    </a:cxn>
                    <a:cxn ang="0">
                      <a:pos x="3762" y="977"/>
                    </a:cxn>
                    <a:cxn ang="0">
                      <a:pos x="3585" y="885"/>
                    </a:cxn>
                    <a:cxn ang="0">
                      <a:pos x="3357" y="773"/>
                    </a:cxn>
                    <a:cxn ang="0">
                      <a:pos x="3079" y="654"/>
                    </a:cxn>
                    <a:cxn ang="0">
                      <a:pos x="2758" y="537"/>
                    </a:cxn>
                    <a:cxn ang="0">
                      <a:pos x="2399" y="427"/>
                    </a:cxn>
                    <a:cxn ang="0">
                      <a:pos x="2011" y="332"/>
                    </a:cxn>
                    <a:cxn ang="0">
                      <a:pos x="1600" y="258"/>
                    </a:cxn>
                    <a:cxn ang="0">
                      <a:pos x="1172" y="214"/>
                    </a:cxn>
                    <a:cxn ang="0">
                      <a:pos x="745" y="199"/>
                    </a:cxn>
                    <a:cxn ang="0">
                      <a:pos x="391" y="178"/>
                    </a:cxn>
                    <a:cxn ang="0">
                      <a:pos x="141" y="146"/>
                    </a:cxn>
                    <a:cxn ang="0">
                      <a:pos x="12" y="109"/>
                    </a:cxn>
                    <a:cxn ang="0">
                      <a:pos x="25" y="73"/>
                    </a:cxn>
                    <a:cxn ang="0">
                      <a:pos x="198" y="38"/>
                    </a:cxn>
                    <a:cxn ang="0">
                      <a:pos x="551" y="13"/>
                    </a:cxn>
                    <a:cxn ang="0">
                      <a:pos x="1104" y="0"/>
                    </a:cxn>
                  </a:cxnLst>
                  <a:rect l="0" t="0" r="r" b="b"/>
                  <a:pathLst>
                    <a:path w="4276" h="1011">
                      <a:moveTo>
                        <a:pt x="1462" y="0"/>
                      </a:moveTo>
                      <a:lnTo>
                        <a:pt x="1797" y="3"/>
                      </a:lnTo>
                      <a:lnTo>
                        <a:pt x="2109" y="16"/>
                      </a:lnTo>
                      <a:lnTo>
                        <a:pt x="2398" y="35"/>
                      </a:lnTo>
                      <a:lnTo>
                        <a:pt x="2664" y="61"/>
                      </a:lnTo>
                      <a:lnTo>
                        <a:pt x="2907" y="92"/>
                      </a:lnTo>
                      <a:lnTo>
                        <a:pt x="3128" y="126"/>
                      </a:lnTo>
                      <a:lnTo>
                        <a:pt x="3327" y="163"/>
                      </a:lnTo>
                      <a:lnTo>
                        <a:pt x="3504" y="201"/>
                      </a:lnTo>
                      <a:lnTo>
                        <a:pt x="3659" y="238"/>
                      </a:lnTo>
                      <a:lnTo>
                        <a:pt x="3794" y="276"/>
                      </a:lnTo>
                      <a:lnTo>
                        <a:pt x="3906" y="310"/>
                      </a:lnTo>
                      <a:lnTo>
                        <a:pt x="3998" y="340"/>
                      </a:lnTo>
                      <a:lnTo>
                        <a:pt x="4068" y="367"/>
                      </a:lnTo>
                      <a:lnTo>
                        <a:pt x="4119" y="387"/>
                      </a:lnTo>
                      <a:lnTo>
                        <a:pt x="4149" y="400"/>
                      </a:lnTo>
                      <a:lnTo>
                        <a:pt x="4159" y="405"/>
                      </a:lnTo>
                      <a:lnTo>
                        <a:pt x="4209" y="462"/>
                      </a:lnTo>
                      <a:lnTo>
                        <a:pt x="4244" y="524"/>
                      </a:lnTo>
                      <a:lnTo>
                        <a:pt x="4267" y="587"/>
                      </a:lnTo>
                      <a:lnTo>
                        <a:pt x="4276" y="650"/>
                      </a:lnTo>
                      <a:lnTo>
                        <a:pt x="4274" y="713"/>
                      </a:lnTo>
                      <a:lnTo>
                        <a:pt x="4261" y="773"/>
                      </a:lnTo>
                      <a:lnTo>
                        <a:pt x="4238" y="830"/>
                      </a:lnTo>
                      <a:lnTo>
                        <a:pt x="4205" y="881"/>
                      </a:lnTo>
                      <a:lnTo>
                        <a:pt x="4162" y="926"/>
                      </a:lnTo>
                      <a:lnTo>
                        <a:pt x="4112" y="962"/>
                      </a:lnTo>
                      <a:lnTo>
                        <a:pt x="4053" y="989"/>
                      </a:lnTo>
                      <a:lnTo>
                        <a:pt x="3989" y="1007"/>
                      </a:lnTo>
                      <a:lnTo>
                        <a:pt x="3919" y="1011"/>
                      </a:lnTo>
                      <a:lnTo>
                        <a:pt x="3842" y="1002"/>
                      </a:lnTo>
                      <a:lnTo>
                        <a:pt x="3762" y="977"/>
                      </a:lnTo>
                      <a:lnTo>
                        <a:pt x="3679" y="937"/>
                      </a:lnTo>
                      <a:lnTo>
                        <a:pt x="3585" y="885"/>
                      </a:lnTo>
                      <a:lnTo>
                        <a:pt x="3478" y="830"/>
                      </a:lnTo>
                      <a:lnTo>
                        <a:pt x="3357" y="773"/>
                      </a:lnTo>
                      <a:lnTo>
                        <a:pt x="3224" y="714"/>
                      </a:lnTo>
                      <a:lnTo>
                        <a:pt x="3079" y="654"/>
                      </a:lnTo>
                      <a:lnTo>
                        <a:pt x="2923" y="596"/>
                      </a:lnTo>
                      <a:lnTo>
                        <a:pt x="2758" y="537"/>
                      </a:lnTo>
                      <a:lnTo>
                        <a:pt x="2583" y="481"/>
                      </a:lnTo>
                      <a:lnTo>
                        <a:pt x="2399" y="427"/>
                      </a:lnTo>
                      <a:lnTo>
                        <a:pt x="2208" y="377"/>
                      </a:lnTo>
                      <a:lnTo>
                        <a:pt x="2011" y="332"/>
                      </a:lnTo>
                      <a:lnTo>
                        <a:pt x="1808" y="292"/>
                      </a:lnTo>
                      <a:lnTo>
                        <a:pt x="1600" y="258"/>
                      </a:lnTo>
                      <a:lnTo>
                        <a:pt x="1387" y="232"/>
                      </a:lnTo>
                      <a:lnTo>
                        <a:pt x="1172" y="214"/>
                      </a:lnTo>
                      <a:lnTo>
                        <a:pt x="955" y="206"/>
                      </a:lnTo>
                      <a:lnTo>
                        <a:pt x="745" y="199"/>
                      </a:lnTo>
                      <a:lnTo>
                        <a:pt x="557" y="190"/>
                      </a:lnTo>
                      <a:lnTo>
                        <a:pt x="391" y="178"/>
                      </a:lnTo>
                      <a:lnTo>
                        <a:pt x="252" y="163"/>
                      </a:lnTo>
                      <a:lnTo>
                        <a:pt x="141" y="146"/>
                      </a:lnTo>
                      <a:lnTo>
                        <a:pt x="60" y="128"/>
                      </a:lnTo>
                      <a:lnTo>
                        <a:pt x="12" y="109"/>
                      </a:lnTo>
                      <a:lnTo>
                        <a:pt x="0" y="91"/>
                      </a:lnTo>
                      <a:lnTo>
                        <a:pt x="25" y="73"/>
                      </a:lnTo>
                      <a:lnTo>
                        <a:pt x="91" y="55"/>
                      </a:lnTo>
                      <a:lnTo>
                        <a:pt x="198" y="38"/>
                      </a:lnTo>
                      <a:lnTo>
                        <a:pt x="351" y="24"/>
                      </a:lnTo>
                      <a:lnTo>
                        <a:pt x="551" y="13"/>
                      </a:lnTo>
                      <a:lnTo>
                        <a:pt x="801" y="5"/>
                      </a:lnTo>
                      <a:lnTo>
                        <a:pt x="1104" y="0"/>
                      </a:lnTo>
                      <a:lnTo>
                        <a:pt x="1462" y="0"/>
                      </a:lnTo>
                      <a:close/>
                    </a:path>
                  </a:pathLst>
                </a:custGeom>
                <a:solidFill>
                  <a:srgbClr val="A25A00"/>
                </a:solidFill>
                <a:ln w="9525">
                  <a:solidFill>
                    <a:srgbClr val="CC3300"/>
                  </a:solidFill>
                  <a:round/>
                  <a:headEnd/>
                  <a:tailEnd/>
                </a:ln>
              </p:spPr>
              <p:txBody>
                <a:bodyPr/>
                <a:lstStyle/>
                <a:p>
                  <a:endParaRPr lang="en-US">
                    <a:latin typeface="+mj-lt"/>
                  </a:endParaRPr>
                </a:p>
              </p:txBody>
            </p:sp>
            <p:sp>
              <p:nvSpPr>
                <p:cNvPr id="190" name="Freeform 386"/>
                <p:cNvSpPr>
                  <a:spLocks/>
                </p:cNvSpPr>
                <p:nvPr/>
              </p:nvSpPr>
              <p:spPr bwMode="auto">
                <a:xfrm>
                  <a:off x="1246" y="3231"/>
                  <a:ext cx="104" cy="22"/>
                </a:xfrm>
                <a:custGeom>
                  <a:avLst/>
                  <a:gdLst/>
                  <a:ahLst/>
                  <a:cxnLst>
                    <a:cxn ang="0">
                      <a:pos x="1689" y="9"/>
                    </a:cxn>
                    <a:cxn ang="0">
                      <a:pos x="2220" y="45"/>
                    </a:cxn>
                    <a:cxn ang="0">
                      <a:pos x="2682" y="102"/>
                    </a:cxn>
                    <a:cxn ang="0">
                      <a:pos x="3071" y="173"/>
                    </a:cxn>
                    <a:cxn ang="0">
                      <a:pos x="3387" y="248"/>
                    </a:cxn>
                    <a:cxn ang="0">
                      <a:pos x="3627" y="317"/>
                    </a:cxn>
                    <a:cxn ang="0">
                      <a:pos x="3789" y="373"/>
                    </a:cxn>
                    <a:cxn ang="0">
                      <a:pos x="3871" y="404"/>
                    </a:cxn>
                    <a:cxn ang="0">
                      <a:pos x="3926" y="462"/>
                    </a:cxn>
                    <a:cxn ang="0">
                      <a:pos x="3975" y="576"/>
                    </a:cxn>
                    <a:cxn ang="0">
                      <a:pos x="3980" y="694"/>
                    </a:cxn>
                    <a:cxn ang="0">
                      <a:pos x="3944" y="803"/>
                    </a:cxn>
                    <a:cxn ang="0">
                      <a:pos x="3870" y="893"/>
                    </a:cxn>
                    <a:cxn ang="0">
                      <a:pos x="3766" y="952"/>
                    </a:cxn>
                    <a:cxn ang="0">
                      <a:pos x="3635" y="969"/>
                    </a:cxn>
                    <a:cxn ang="0">
                      <a:pos x="3480" y="934"/>
                    </a:cxn>
                    <a:cxn ang="0">
                      <a:pos x="3307" y="842"/>
                    </a:cxn>
                    <a:cxn ang="0">
                      <a:pos x="3100" y="729"/>
                    </a:cxn>
                    <a:cxn ang="0">
                      <a:pos x="2858" y="610"/>
                    </a:cxn>
                    <a:cxn ang="0">
                      <a:pos x="2582" y="491"/>
                    </a:cxn>
                    <a:cxn ang="0">
                      <a:pos x="2273" y="380"/>
                    </a:cxn>
                    <a:cxn ang="0">
                      <a:pos x="1929" y="283"/>
                    </a:cxn>
                    <a:cxn ang="0">
                      <a:pos x="1554" y="209"/>
                    </a:cxn>
                    <a:cxn ang="0">
                      <a:pos x="1148" y="164"/>
                    </a:cxn>
                    <a:cxn ang="0">
                      <a:pos x="724" y="150"/>
                    </a:cxn>
                    <a:cxn ang="0">
                      <a:pos x="376" y="130"/>
                    </a:cxn>
                    <a:cxn ang="0">
                      <a:pos x="133" y="105"/>
                    </a:cxn>
                    <a:cxn ang="0">
                      <a:pos x="10" y="76"/>
                    </a:cxn>
                    <a:cxn ang="0">
                      <a:pos x="26" y="47"/>
                    </a:cxn>
                    <a:cxn ang="0">
                      <a:pos x="195" y="22"/>
                    </a:cxn>
                    <a:cxn ang="0">
                      <a:pos x="535" y="5"/>
                    </a:cxn>
                    <a:cxn ang="0">
                      <a:pos x="1061" y="0"/>
                    </a:cxn>
                  </a:cxnLst>
                  <a:rect l="0" t="0" r="r" b="b"/>
                  <a:pathLst>
                    <a:path w="3983" h="969">
                      <a:moveTo>
                        <a:pt x="1399" y="3"/>
                      </a:moveTo>
                      <a:lnTo>
                        <a:pt x="1689" y="9"/>
                      </a:lnTo>
                      <a:lnTo>
                        <a:pt x="1963" y="24"/>
                      </a:lnTo>
                      <a:lnTo>
                        <a:pt x="2220" y="45"/>
                      </a:lnTo>
                      <a:lnTo>
                        <a:pt x="2459" y="72"/>
                      </a:lnTo>
                      <a:lnTo>
                        <a:pt x="2682" y="102"/>
                      </a:lnTo>
                      <a:lnTo>
                        <a:pt x="2885" y="136"/>
                      </a:lnTo>
                      <a:lnTo>
                        <a:pt x="3071" y="173"/>
                      </a:lnTo>
                      <a:lnTo>
                        <a:pt x="3239" y="210"/>
                      </a:lnTo>
                      <a:lnTo>
                        <a:pt x="3387" y="248"/>
                      </a:lnTo>
                      <a:lnTo>
                        <a:pt x="3517" y="284"/>
                      </a:lnTo>
                      <a:lnTo>
                        <a:pt x="3627" y="317"/>
                      </a:lnTo>
                      <a:lnTo>
                        <a:pt x="3718" y="347"/>
                      </a:lnTo>
                      <a:lnTo>
                        <a:pt x="3789" y="373"/>
                      </a:lnTo>
                      <a:lnTo>
                        <a:pt x="3841" y="392"/>
                      </a:lnTo>
                      <a:lnTo>
                        <a:pt x="3871" y="404"/>
                      </a:lnTo>
                      <a:lnTo>
                        <a:pt x="3882" y="409"/>
                      </a:lnTo>
                      <a:lnTo>
                        <a:pt x="3926" y="462"/>
                      </a:lnTo>
                      <a:lnTo>
                        <a:pt x="3957" y="517"/>
                      </a:lnTo>
                      <a:lnTo>
                        <a:pt x="3975" y="576"/>
                      </a:lnTo>
                      <a:lnTo>
                        <a:pt x="3983" y="635"/>
                      </a:lnTo>
                      <a:lnTo>
                        <a:pt x="3980" y="694"/>
                      </a:lnTo>
                      <a:lnTo>
                        <a:pt x="3967" y="750"/>
                      </a:lnTo>
                      <a:lnTo>
                        <a:pt x="3944" y="803"/>
                      </a:lnTo>
                      <a:lnTo>
                        <a:pt x="3912" y="851"/>
                      </a:lnTo>
                      <a:lnTo>
                        <a:pt x="3870" y="893"/>
                      </a:lnTo>
                      <a:lnTo>
                        <a:pt x="3822" y="927"/>
                      </a:lnTo>
                      <a:lnTo>
                        <a:pt x="3766" y="952"/>
                      </a:lnTo>
                      <a:lnTo>
                        <a:pt x="3703" y="966"/>
                      </a:lnTo>
                      <a:lnTo>
                        <a:pt x="3635" y="969"/>
                      </a:lnTo>
                      <a:lnTo>
                        <a:pt x="3560" y="959"/>
                      </a:lnTo>
                      <a:lnTo>
                        <a:pt x="3480" y="934"/>
                      </a:lnTo>
                      <a:lnTo>
                        <a:pt x="3397" y="894"/>
                      </a:lnTo>
                      <a:lnTo>
                        <a:pt x="3307" y="842"/>
                      </a:lnTo>
                      <a:lnTo>
                        <a:pt x="3208" y="787"/>
                      </a:lnTo>
                      <a:lnTo>
                        <a:pt x="3100" y="729"/>
                      </a:lnTo>
                      <a:lnTo>
                        <a:pt x="2983" y="670"/>
                      </a:lnTo>
                      <a:lnTo>
                        <a:pt x="2858" y="610"/>
                      </a:lnTo>
                      <a:lnTo>
                        <a:pt x="2724" y="549"/>
                      </a:lnTo>
                      <a:lnTo>
                        <a:pt x="2582" y="491"/>
                      </a:lnTo>
                      <a:lnTo>
                        <a:pt x="2431" y="433"/>
                      </a:lnTo>
                      <a:lnTo>
                        <a:pt x="2273" y="380"/>
                      </a:lnTo>
                      <a:lnTo>
                        <a:pt x="2105" y="329"/>
                      </a:lnTo>
                      <a:lnTo>
                        <a:pt x="1929" y="283"/>
                      </a:lnTo>
                      <a:lnTo>
                        <a:pt x="1746" y="242"/>
                      </a:lnTo>
                      <a:lnTo>
                        <a:pt x="1554" y="209"/>
                      </a:lnTo>
                      <a:lnTo>
                        <a:pt x="1356" y="183"/>
                      </a:lnTo>
                      <a:lnTo>
                        <a:pt x="1148" y="164"/>
                      </a:lnTo>
                      <a:lnTo>
                        <a:pt x="933" y="156"/>
                      </a:lnTo>
                      <a:lnTo>
                        <a:pt x="724" y="150"/>
                      </a:lnTo>
                      <a:lnTo>
                        <a:pt x="539" y="142"/>
                      </a:lnTo>
                      <a:lnTo>
                        <a:pt x="376" y="130"/>
                      </a:lnTo>
                      <a:lnTo>
                        <a:pt x="241" y="118"/>
                      </a:lnTo>
                      <a:lnTo>
                        <a:pt x="133" y="105"/>
                      </a:lnTo>
                      <a:lnTo>
                        <a:pt x="56" y="90"/>
                      </a:lnTo>
                      <a:lnTo>
                        <a:pt x="10" y="76"/>
                      </a:lnTo>
                      <a:lnTo>
                        <a:pt x="0" y="61"/>
                      </a:lnTo>
                      <a:lnTo>
                        <a:pt x="26" y="47"/>
                      </a:lnTo>
                      <a:lnTo>
                        <a:pt x="90" y="34"/>
                      </a:lnTo>
                      <a:lnTo>
                        <a:pt x="195" y="22"/>
                      </a:lnTo>
                      <a:lnTo>
                        <a:pt x="343" y="12"/>
                      </a:lnTo>
                      <a:lnTo>
                        <a:pt x="535" y="5"/>
                      </a:lnTo>
                      <a:lnTo>
                        <a:pt x="773" y="1"/>
                      </a:lnTo>
                      <a:lnTo>
                        <a:pt x="1061" y="0"/>
                      </a:lnTo>
                      <a:lnTo>
                        <a:pt x="1399" y="3"/>
                      </a:lnTo>
                      <a:close/>
                    </a:path>
                  </a:pathLst>
                </a:custGeom>
                <a:solidFill>
                  <a:srgbClr val="9D5300"/>
                </a:solidFill>
                <a:ln w="9525">
                  <a:solidFill>
                    <a:srgbClr val="CC3300"/>
                  </a:solidFill>
                  <a:round/>
                  <a:headEnd/>
                  <a:tailEnd/>
                </a:ln>
              </p:spPr>
              <p:txBody>
                <a:bodyPr/>
                <a:lstStyle/>
                <a:p>
                  <a:endParaRPr lang="en-US">
                    <a:latin typeface="+mj-lt"/>
                  </a:endParaRPr>
                </a:p>
              </p:txBody>
            </p:sp>
            <p:sp>
              <p:nvSpPr>
                <p:cNvPr id="191" name="Freeform 387"/>
                <p:cNvSpPr>
                  <a:spLocks/>
                </p:cNvSpPr>
                <p:nvPr/>
              </p:nvSpPr>
              <p:spPr bwMode="auto">
                <a:xfrm>
                  <a:off x="1253" y="3232"/>
                  <a:ext cx="97" cy="20"/>
                </a:xfrm>
                <a:custGeom>
                  <a:avLst/>
                  <a:gdLst/>
                  <a:ahLst/>
                  <a:cxnLst>
                    <a:cxn ang="0">
                      <a:pos x="3595" y="410"/>
                    </a:cxn>
                    <a:cxn ang="0">
                      <a:pos x="3511" y="380"/>
                    </a:cxn>
                    <a:cxn ang="0">
                      <a:pos x="3350" y="326"/>
                    </a:cxn>
                    <a:cxn ang="0">
                      <a:pos x="3115" y="260"/>
                    </a:cxn>
                    <a:cxn ang="0">
                      <a:pos x="2815" y="186"/>
                    </a:cxn>
                    <a:cxn ang="0">
                      <a:pos x="2456" y="116"/>
                    </a:cxn>
                    <a:cxn ang="0">
                      <a:pos x="2043" y="58"/>
                    </a:cxn>
                    <a:cxn ang="0">
                      <a:pos x="1581" y="18"/>
                    </a:cxn>
                    <a:cxn ang="0">
                      <a:pos x="1016" y="3"/>
                    </a:cxn>
                    <a:cxn ang="0">
                      <a:pos x="517" y="1"/>
                    </a:cxn>
                    <a:cxn ang="0">
                      <a:pos x="192" y="9"/>
                    </a:cxn>
                    <a:cxn ang="0">
                      <a:pos x="26" y="26"/>
                    </a:cxn>
                    <a:cxn ang="0">
                      <a:pos x="9" y="46"/>
                    </a:cxn>
                    <a:cxn ang="0">
                      <a:pos x="125" y="68"/>
                    </a:cxn>
                    <a:cxn ang="0">
                      <a:pos x="362" y="88"/>
                    </a:cxn>
                    <a:cxn ang="0">
                      <a:pos x="705" y="103"/>
                    </a:cxn>
                    <a:cxn ang="0">
                      <a:pos x="1125" y="118"/>
                    </a:cxn>
                    <a:cxn ang="0">
                      <a:pos x="1510" y="163"/>
                    </a:cxn>
                    <a:cxn ang="0">
                      <a:pos x="1848" y="238"/>
                    </a:cxn>
                    <a:cxn ang="0">
                      <a:pos x="2145" y="335"/>
                    </a:cxn>
                    <a:cxn ang="0">
                      <a:pos x="2407" y="448"/>
                    </a:cxn>
                    <a:cxn ang="0">
                      <a:pos x="2637" y="568"/>
                    </a:cxn>
                    <a:cxn ang="0">
                      <a:pos x="2842" y="688"/>
                    </a:cxn>
                    <a:cxn ang="0">
                      <a:pos x="3028" y="800"/>
                    </a:cxn>
                    <a:cxn ang="0">
                      <a:pos x="3198" y="893"/>
                    </a:cxn>
                    <a:cxn ang="0">
                      <a:pos x="3350" y="930"/>
                    </a:cxn>
                    <a:cxn ang="0">
                      <a:pos x="3478" y="916"/>
                    </a:cxn>
                    <a:cxn ang="0">
                      <a:pos x="3579" y="861"/>
                    </a:cxn>
                    <a:cxn ang="0">
                      <a:pos x="3649" y="778"/>
                    </a:cxn>
                    <a:cxn ang="0">
                      <a:pos x="3686" y="677"/>
                    </a:cxn>
                    <a:cxn ang="0">
                      <a:pos x="3685" y="568"/>
                    </a:cxn>
                    <a:cxn ang="0">
                      <a:pos x="3643" y="463"/>
                    </a:cxn>
                  </a:cxnLst>
                  <a:rect l="0" t="0" r="r" b="b"/>
                  <a:pathLst>
                    <a:path w="3690" h="930">
                      <a:moveTo>
                        <a:pt x="3606" y="415"/>
                      </a:moveTo>
                      <a:lnTo>
                        <a:pt x="3595" y="410"/>
                      </a:lnTo>
                      <a:lnTo>
                        <a:pt x="3563" y="398"/>
                      </a:lnTo>
                      <a:lnTo>
                        <a:pt x="3511" y="380"/>
                      </a:lnTo>
                      <a:lnTo>
                        <a:pt x="3440" y="356"/>
                      </a:lnTo>
                      <a:lnTo>
                        <a:pt x="3350" y="326"/>
                      </a:lnTo>
                      <a:lnTo>
                        <a:pt x="3241" y="294"/>
                      </a:lnTo>
                      <a:lnTo>
                        <a:pt x="3115" y="260"/>
                      </a:lnTo>
                      <a:lnTo>
                        <a:pt x="2973" y="223"/>
                      </a:lnTo>
                      <a:lnTo>
                        <a:pt x="2815" y="186"/>
                      </a:lnTo>
                      <a:lnTo>
                        <a:pt x="2643" y="151"/>
                      </a:lnTo>
                      <a:lnTo>
                        <a:pt x="2456" y="116"/>
                      </a:lnTo>
                      <a:lnTo>
                        <a:pt x="2256" y="85"/>
                      </a:lnTo>
                      <a:lnTo>
                        <a:pt x="2043" y="58"/>
                      </a:lnTo>
                      <a:lnTo>
                        <a:pt x="1818" y="35"/>
                      </a:lnTo>
                      <a:lnTo>
                        <a:pt x="1581" y="18"/>
                      </a:lnTo>
                      <a:lnTo>
                        <a:pt x="1335" y="9"/>
                      </a:lnTo>
                      <a:lnTo>
                        <a:pt x="1016" y="3"/>
                      </a:lnTo>
                      <a:lnTo>
                        <a:pt x="743" y="0"/>
                      </a:lnTo>
                      <a:lnTo>
                        <a:pt x="517" y="1"/>
                      </a:lnTo>
                      <a:lnTo>
                        <a:pt x="333" y="4"/>
                      </a:lnTo>
                      <a:lnTo>
                        <a:pt x="192" y="9"/>
                      </a:lnTo>
                      <a:lnTo>
                        <a:pt x="90" y="16"/>
                      </a:lnTo>
                      <a:lnTo>
                        <a:pt x="26" y="26"/>
                      </a:lnTo>
                      <a:lnTo>
                        <a:pt x="0" y="35"/>
                      </a:lnTo>
                      <a:lnTo>
                        <a:pt x="9" y="46"/>
                      </a:lnTo>
                      <a:lnTo>
                        <a:pt x="52" y="57"/>
                      </a:lnTo>
                      <a:lnTo>
                        <a:pt x="125" y="68"/>
                      </a:lnTo>
                      <a:lnTo>
                        <a:pt x="229" y="78"/>
                      </a:lnTo>
                      <a:lnTo>
                        <a:pt x="362" y="88"/>
                      </a:lnTo>
                      <a:lnTo>
                        <a:pt x="520" y="96"/>
                      </a:lnTo>
                      <a:lnTo>
                        <a:pt x="705" y="103"/>
                      </a:lnTo>
                      <a:lnTo>
                        <a:pt x="913" y="109"/>
                      </a:lnTo>
                      <a:lnTo>
                        <a:pt x="1125" y="118"/>
                      </a:lnTo>
                      <a:lnTo>
                        <a:pt x="1324" y="137"/>
                      </a:lnTo>
                      <a:lnTo>
                        <a:pt x="1510" y="163"/>
                      </a:lnTo>
                      <a:lnTo>
                        <a:pt x="1684" y="197"/>
                      </a:lnTo>
                      <a:lnTo>
                        <a:pt x="1848" y="238"/>
                      </a:lnTo>
                      <a:lnTo>
                        <a:pt x="2002" y="284"/>
                      </a:lnTo>
                      <a:lnTo>
                        <a:pt x="2145" y="335"/>
                      </a:lnTo>
                      <a:lnTo>
                        <a:pt x="2280" y="390"/>
                      </a:lnTo>
                      <a:lnTo>
                        <a:pt x="2407" y="448"/>
                      </a:lnTo>
                      <a:lnTo>
                        <a:pt x="2525" y="507"/>
                      </a:lnTo>
                      <a:lnTo>
                        <a:pt x="2637" y="568"/>
                      </a:lnTo>
                      <a:lnTo>
                        <a:pt x="2742" y="627"/>
                      </a:lnTo>
                      <a:lnTo>
                        <a:pt x="2842" y="688"/>
                      </a:lnTo>
                      <a:lnTo>
                        <a:pt x="2937" y="745"/>
                      </a:lnTo>
                      <a:lnTo>
                        <a:pt x="3028" y="800"/>
                      </a:lnTo>
                      <a:lnTo>
                        <a:pt x="3115" y="852"/>
                      </a:lnTo>
                      <a:lnTo>
                        <a:pt x="3198" y="893"/>
                      </a:lnTo>
                      <a:lnTo>
                        <a:pt x="3277" y="918"/>
                      </a:lnTo>
                      <a:lnTo>
                        <a:pt x="3350" y="930"/>
                      </a:lnTo>
                      <a:lnTo>
                        <a:pt x="3416" y="928"/>
                      </a:lnTo>
                      <a:lnTo>
                        <a:pt x="3478" y="916"/>
                      </a:lnTo>
                      <a:lnTo>
                        <a:pt x="3531" y="893"/>
                      </a:lnTo>
                      <a:lnTo>
                        <a:pt x="3579" y="861"/>
                      </a:lnTo>
                      <a:lnTo>
                        <a:pt x="3618" y="823"/>
                      </a:lnTo>
                      <a:lnTo>
                        <a:pt x="3649" y="778"/>
                      </a:lnTo>
                      <a:lnTo>
                        <a:pt x="3672" y="729"/>
                      </a:lnTo>
                      <a:lnTo>
                        <a:pt x="3686" y="677"/>
                      </a:lnTo>
                      <a:lnTo>
                        <a:pt x="3690" y="622"/>
                      </a:lnTo>
                      <a:lnTo>
                        <a:pt x="3685" y="568"/>
                      </a:lnTo>
                      <a:lnTo>
                        <a:pt x="3669" y="514"/>
                      </a:lnTo>
                      <a:lnTo>
                        <a:pt x="3643" y="463"/>
                      </a:lnTo>
                      <a:lnTo>
                        <a:pt x="3606" y="415"/>
                      </a:lnTo>
                      <a:close/>
                    </a:path>
                  </a:pathLst>
                </a:custGeom>
                <a:solidFill>
                  <a:srgbClr val="983D00"/>
                </a:solidFill>
                <a:ln w="9525">
                  <a:solidFill>
                    <a:srgbClr val="CC3300"/>
                  </a:solidFill>
                  <a:round/>
                  <a:headEnd/>
                  <a:tailEnd/>
                </a:ln>
              </p:spPr>
              <p:txBody>
                <a:bodyPr/>
                <a:lstStyle/>
                <a:p>
                  <a:endParaRPr lang="en-US">
                    <a:latin typeface="+mj-lt"/>
                  </a:endParaRPr>
                </a:p>
              </p:txBody>
            </p:sp>
            <p:sp>
              <p:nvSpPr>
                <p:cNvPr id="192" name="Freeform 388"/>
                <p:cNvSpPr>
                  <a:spLocks/>
                </p:cNvSpPr>
                <p:nvPr/>
              </p:nvSpPr>
              <p:spPr bwMode="auto">
                <a:xfrm>
                  <a:off x="949" y="3232"/>
                  <a:ext cx="421" cy="136"/>
                </a:xfrm>
                <a:custGeom>
                  <a:avLst/>
                  <a:gdLst/>
                  <a:ahLst/>
                  <a:cxnLst>
                    <a:cxn ang="0">
                      <a:pos x="9801" y="5381"/>
                    </a:cxn>
                    <a:cxn ang="0">
                      <a:pos x="9466" y="5465"/>
                    </a:cxn>
                    <a:cxn ang="0">
                      <a:pos x="9067" y="5549"/>
                    </a:cxn>
                    <a:cxn ang="0">
                      <a:pos x="8643" y="5647"/>
                    </a:cxn>
                    <a:cxn ang="0">
                      <a:pos x="8112" y="5765"/>
                    </a:cxn>
                    <a:cxn ang="0">
                      <a:pos x="7346" y="5885"/>
                    </a:cxn>
                    <a:cxn ang="0">
                      <a:pos x="6611" y="5981"/>
                    </a:cxn>
                    <a:cxn ang="0">
                      <a:pos x="6196" y="6031"/>
                    </a:cxn>
                    <a:cxn ang="0">
                      <a:pos x="4494" y="6142"/>
                    </a:cxn>
                    <a:cxn ang="0">
                      <a:pos x="2770" y="6061"/>
                    </a:cxn>
                    <a:cxn ang="0">
                      <a:pos x="1573" y="5830"/>
                    </a:cxn>
                    <a:cxn ang="0">
                      <a:pos x="834" y="5568"/>
                    </a:cxn>
                    <a:cxn ang="0">
                      <a:pos x="395" y="5301"/>
                    </a:cxn>
                    <a:cxn ang="0">
                      <a:pos x="133" y="4956"/>
                    </a:cxn>
                    <a:cxn ang="0">
                      <a:pos x="16" y="4597"/>
                    </a:cxn>
                    <a:cxn ang="0">
                      <a:pos x="4" y="4283"/>
                    </a:cxn>
                    <a:cxn ang="0">
                      <a:pos x="77" y="3988"/>
                    </a:cxn>
                    <a:cxn ang="0">
                      <a:pos x="213" y="3696"/>
                    </a:cxn>
                    <a:cxn ang="0">
                      <a:pos x="350" y="3480"/>
                    </a:cxn>
                    <a:cxn ang="0">
                      <a:pos x="427" y="3406"/>
                    </a:cxn>
                    <a:cxn ang="0">
                      <a:pos x="561" y="3698"/>
                    </a:cxn>
                    <a:cxn ang="0">
                      <a:pos x="1059" y="3923"/>
                    </a:cxn>
                    <a:cxn ang="0">
                      <a:pos x="1644" y="4019"/>
                    </a:cxn>
                    <a:cxn ang="0">
                      <a:pos x="2004" y="4043"/>
                    </a:cxn>
                    <a:cxn ang="0">
                      <a:pos x="3076" y="4117"/>
                    </a:cxn>
                    <a:cxn ang="0">
                      <a:pos x="4789" y="4031"/>
                    </a:cxn>
                    <a:cxn ang="0">
                      <a:pos x="6740" y="3767"/>
                    </a:cxn>
                    <a:cxn ang="0">
                      <a:pos x="8805" y="3362"/>
                    </a:cxn>
                    <a:cxn ang="0">
                      <a:pos x="10401" y="2960"/>
                    </a:cxn>
                    <a:cxn ang="0">
                      <a:pos x="11547" y="2590"/>
                    </a:cxn>
                    <a:cxn ang="0">
                      <a:pos x="12317" y="2291"/>
                    </a:cxn>
                    <a:cxn ang="0">
                      <a:pos x="12665" y="2139"/>
                    </a:cxn>
                    <a:cxn ang="0">
                      <a:pos x="13798" y="1572"/>
                    </a:cxn>
                    <a:cxn ang="0">
                      <a:pos x="14672" y="914"/>
                    </a:cxn>
                    <a:cxn ang="0">
                      <a:pos x="15019" y="404"/>
                    </a:cxn>
                    <a:cxn ang="0">
                      <a:pos x="15035" y="96"/>
                    </a:cxn>
                    <a:cxn ang="0">
                      <a:pos x="14999" y="50"/>
                    </a:cxn>
                    <a:cxn ang="0">
                      <a:pos x="14966" y="27"/>
                    </a:cxn>
                    <a:cxn ang="0">
                      <a:pos x="14946" y="4"/>
                    </a:cxn>
                    <a:cxn ang="0">
                      <a:pos x="14973" y="2"/>
                    </a:cxn>
                    <a:cxn ang="0">
                      <a:pos x="15240" y="100"/>
                    </a:cxn>
                    <a:cxn ang="0">
                      <a:pos x="15527" y="287"/>
                    </a:cxn>
                    <a:cxn ang="0">
                      <a:pos x="15755" y="538"/>
                    </a:cxn>
                    <a:cxn ang="0">
                      <a:pos x="15913" y="847"/>
                    </a:cxn>
                    <a:cxn ang="0">
                      <a:pos x="15996" y="1248"/>
                    </a:cxn>
                    <a:cxn ang="0">
                      <a:pos x="15990" y="1617"/>
                    </a:cxn>
                    <a:cxn ang="0">
                      <a:pos x="15940" y="1887"/>
                    </a:cxn>
                    <a:cxn ang="0">
                      <a:pos x="15900" y="2017"/>
                    </a:cxn>
                    <a:cxn ang="0">
                      <a:pos x="15604" y="2534"/>
                    </a:cxn>
                    <a:cxn ang="0">
                      <a:pos x="15005" y="3128"/>
                    </a:cxn>
                    <a:cxn ang="0">
                      <a:pos x="14357" y="3586"/>
                    </a:cxn>
                    <a:cxn ang="0">
                      <a:pos x="13867" y="3870"/>
                    </a:cxn>
                    <a:cxn ang="0">
                      <a:pos x="12852" y="4341"/>
                    </a:cxn>
                    <a:cxn ang="0">
                      <a:pos x="11584" y="4818"/>
                    </a:cxn>
                    <a:cxn ang="0">
                      <a:pos x="10548" y="5150"/>
                    </a:cxn>
                    <a:cxn ang="0">
                      <a:pos x="10011" y="5304"/>
                    </a:cxn>
                  </a:cxnLst>
                  <a:rect l="0" t="0" r="r" b="b"/>
                  <a:pathLst>
                    <a:path w="16001" h="6142">
                      <a:moveTo>
                        <a:pt x="9986" y="5311"/>
                      </a:moveTo>
                      <a:lnTo>
                        <a:pt x="9931" y="5335"/>
                      </a:lnTo>
                      <a:lnTo>
                        <a:pt x="9870" y="5359"/>
                      </a:lnTo>
                      <a:lnTo>
                        <a:pt x="9801" y="5381"/>
                      </a:lnTo>
                      <a:lnTo>
                        <a:pt x="9725" y="5404"/>
                      </a:lnTo>
                      <a:lnTo>
                        <a:pt x="9644" y="5424"/>
                      </a:lnTo>
                      <a:lnTo>
                        <a:pt x="9557" y="5445"/>
                      </a:lnTo>
                      <a:lnTo>
                        <a:pt x="9466" y="5465"/>
                      </a:lnTo>
                      <a:lnTo>
                        <a:pt x="9371" y="5485"/>
                      </a:lnTo>
                      <a:lnTo>
                        <a:pt x="9272" y="5507"/>
                      </a:lnTo>
                      <a:lnTo>
                        <a:pt x="9170" y="5527"/>
                      </a:lnTo>
                      <a:lnTo>
                        <a:pt x="9067" y="5549"/>
                      </a:lnTo>
                      <a:lnTo>
                        <a:pt x="8961" y="5571"/>
                      </a:lnTo>
                      <a:lnTo>
                        <a:pt x="8855" y="5595"/>
                      </a:lnTo>
                      <a:lnTo>
                        <a:pt x="8749" y="5620"/>
                      </a:lnTo>
                      <a:lnTo>
                        <a:pt x="8643" y="5647"/>
                      </a:lnTo>
                      <a:lnTo>
                        <a:pt x="8538" y="5675"/>
                      </a:lnTo>
                      <a:lnTo>
                        <a:pt x="8419" y="5704"/>
                      </a:lnTo>
                      <a:lnTo>
                        <a:pt x="8276" y="5735"/>
                      </a:lnTo>
                      <a:lnTo>
                        <a:pt x="8112" y="5765"/>
                      </a:lnTo>
                      <a:lnTo>
                        <a:pt x="7934" y="5796"/>
                      </a:lnTo>
                      <a:lnTo>
                        <a:pt x="7743" y="5827"/>
                      </a:lnTo>
                      <a:lnTo>
                        <a:pt x="7546" y="5857"/>
                      </a:lnTo>
                      <a:lnTo>
                        <a:pt x="7346" y="5885"/>
                      </a:lnTo>
                      <a:lnTo>
                        <a:pt x="7148" y="5912"/>
                      </a:lnTo>
                      <a:lnTo>
                        <a:pt x="6956" y="5938"/>
                      </a:lnTo>
                      <a:lnTo>
                        <a:pt x="6776" y="5961"/>
                      </a:lnTo>
                      <a:lnTo>
                        <a:pt x="6611" y="5981"/>
                      </a:lnTo>
                      <a:lnTo>
                        <a:pt x="6466" y="5999"/>
                      </a:lnTo>
                      <a:lnTo>
                        <a:pt x="6345" y="6013"/>
                      </a:lnTo>
                      <a:lnTo>
                        <a:pt x="6253" y="6024"/>
                      </a:lnTo>
                      <a:lnTo>
                        <a:pt x="6196" y="6031"/>
                      </a:lnTo>
                      <a:lnTo>
                        <a:pt x="6175" y="6034"/>
                      </a:lnTo>
                      <a:lnTo>
                        <a:pt x="5576" y="6089"/>
                      </a:lnTo>
                      <a:lnTo>
                        <a:pt x="5016" y="6124"/>
                      </a:lnTo>
                      <a:lnTo>
                        <a:pt x="4494" y="6142"/>
                      </a:lnTo>
                      <a:lnTo>
                        <a:pt x="4010" y="6142"/>
                      </a:lnTo>
                      <a:lnTo>
                        <a:pt x="3562" y="6127"/>
                      </a:lnTo>
                      <a:lnTo>
                        <a:pt x="3150" y="6099"/>
                      </a:lnTo>
                      <a:lnTo>
                        <a:pt x="2770" y="6061"/>
                      </a:lnTo>
                      <a:lnTo>
                        <a:pt x="2425" y="6012"/>
                      </a:lnTo>
                      <a:lnTo>
                        <a:pt x="2111" y="5957"/>
                      </a:lnTo>
                      <a:lnTo>
                        <a:pt x="1827" y="5895"/>
                      </a:lnTo>
                      <a:lnTo>
                        <a:pt x="1573" y="5830"/>
                      </a:lnTo>
                      <a:lnTo>
                        <a:pt x="1348" y="5763"/>
                      </a:lnTo>
                      <a:lnTo>
                        <a:pt x="1151" y="5695"/>
                      </a:lnTo>
                      <a:lnTo>
                        <a:pt x="980" y="5631"/>
                      </a:lnTo>
                      <a:lnTo>
                        <a:pt x="834" y="5568"/>
                      </a:lnTo>
                      <a:lnTo>
                        <a:pt x="713" y="5513"/>
                      </a:lnTo>
                      <a:lnTo>
                        <a:pt x="594" y="5448"/>
                      </a:lnTo>
                      <a:lnTo>
                        <a:pt x="488" y="5377"/>
                      </a:lnTo>
                      <a:lnTo>
                        <a:pt x="395" y="5301"/>
                      </a:lnTo>
                      <a:lnTo>
                        <a:pt x="313" y="5220"/>
                      </a:lnTo>
                      <a:lnTo>
                        <a:pt x="244" y="5134"/>
                      </a:lnTo>
                      <a:lnTo>
                        <a:pt x="183" y="5046"/>
                      </a:lnTo>
                      <a:lnTo>
                        <a:pt x="133" y="4956"/>
                      </a:lnTo>
                      <a:lnTo>
                        <a:pt x="92" y="4865"/>
                      </a:lnTo>
                      <a:lnTo>
                        <a:pt x="60" y="4775"/>
                      </a:lnTo>
                      <a:lnTo>
                        <a:pt x="34" y="4685"/>
                      </a:lnTo>
                      <a:lnTo>
                        <a:pt x="16" y="4597"/>
                      </a:lnTo>
                      <a:lnTo>
                        <a:pt x="5" y="4512"/>
                      </a:lnTo>
                      <a:lnTo>
                        <a:pt x="0" y="4430"/>
                      </a:lnTo>
                      <a:lnTo>
                        <a:pt x="0" y="4354"/>
                      </a:lnTo>
                      <a:lnTo>
                        <a:pt x="4" y="4283"/>
                      </a:lnTo>
                      <a:lnTo>
                        <a:pt x="13" y="4219"/>
                      </a:lnTo>
                      <a:lnTo>
                        <a:pt x="28" y="4143"/>
                      </a:lnTo>
                      <a:lnTo>
                        <a:pt x="51" y="4066"/>
                      </a:lnTo>
                      <a:lnTo>
                        <a:pt x="77" y="3988"/>
                      </a:lnTo>
                      <a:lnTo>
                        <a:pt x="107" y="3911"/>
                      </a:lnTo>
                      <a:lnTo>
                        <a:pt x="140" y="3837"/>
                      </a:lnTo>
                      <a:lnTo>
                        <a:pt x="176" y="3764"/>
                      </a:lnTo>
                      <a:lnTo>
                        <a:pt x="213" y="3696"/>
                      </a:lnTo>
                      <a:lnTo>
                        <a:pt x="250" y="3632"/>
                      </a:lnTo>
                      <a:lnTo>
                        <a:pt x="285" y="3574"/>
                      </a:lnTo>
                      <a:lnTo>
                        <a:pt x="319" y="3523"/>
                      </a:lnTo>
                      <a:lnTo>
                        <a:pt x="350" y="3480"/>
                      </a:lnTo>
                      <a:lnTo>
                        <a:pt x="377" y="3446"/>
                      </a:lnTo>
                      <a:lnTo>
                        <a:pt x="400" y="3421"/>
                      </a:lnTo>
                      <a:lnTo>
                        <a:pt x="417" y="3408"/>
                      </a:lnTo>
                      <a:lnTo>
                        <a:pt x="427" y="3406"/>
                      </a:lnTo>
                      <a:lnTo>
                        <a:pt x="430" y="3418"/>
                      </a:lnTo>
                      <a:lnTo>
                        <a:pt x="440" y="3524"/>
                      </a:lnTo>
                      <a:lnTo>
                        <a:pt x="486" y="3618"/>
                      </a:lnTo>
                      <a:lnTo>
                        <a:pt x="561" y="3698"/>
                      </a:lnTo>
                      <a:lnTo>
                        <a:pt x="661" y="3769"/>
                      </a:lnTo>
                      <a:lnTo>
                        <a:pt x="780" y="3830"/>
                      </a:lnTo>
                      <a:lnTo>
                        <a:pt x="915" y="3880"/>
                      </a:lnTo>
                      <a:lnTo>
                        <a:pt x="1059" y="3923"/>
                      </a:lnTo>
                      <a:lnTo>
                        <a:pt x="1210" y="3956"/>
                      </a:lnTo>
                      <a:lnTo>
                        <a:pt x="1360" y="3983"/>
                      </a:lnTo>
                      <a:lnTo>
                        <a:pt x="1507" y="4004"/>
                      </a:lnTo>
                      <a:lnTo>
                        <a:pt x="1644" y="4019"/>
                      </a:lnTo>
                      <a:lnTo>
                        <a:pt x="1767" y="4031"/>
                      </a:lnTo>
                      <a:lnTo>
                        <a:pt x="1871" y="4037"/>
                      </a:lnTo>
                      <a:lnTo>
                        <a:pt x="1952" y="4041"/>
                      </a:lnTo>
                      <a:lnTo>
                        <a:pt x="2004" y="4043"/>
                      </a:lnTo>
                      <a:lnTo>
                        <a:pt x="2023" y="4044"/>
                      </a:lnTo>
                      <a:lnTo>
                        <a:pt x="2348" y="4082"/>
                      </a:lnTo>
                      <a:lnTo>
                        <a:pt x="2699" y="4106"/>
                      </a:lnTo>
                      <a:lnTo>
                        <a:pt x="3076" y="4117"/>
                      </a:lnTo>
                      <a:lnTo>
                        <a:pt x="3475" y="4114"/>
                      </a:lnTo>
                      <a:lnTo>
                        <a:pt x="3895" y="4098"/>
                      </a:lnTo>
                      <a:lnTo>
                        <a:pt x="4333" y="4071"/>
                      </a:lnTo>
                      <a:lnTo>
                        <a:pt x="4789" y="4031"/>
                      </a:lnTo>
                      <a:lnTo>
                        <a:pt x="5259" y="3980"/>
                      </a:lnTo>
                      <a:lnTo>
                        <a:pt x="5742" y="3919"/>
                      </a:lnTo>
                      <a:lnTo>
                        <a:pt x="6236" y="3848"/>
                      </a:lnTo>
                      <a:lnTo>
                        <a:pt x="6740" y="3767"/>
                      </a:lnTo>
                      <a:lnTo>
                        <a:pt x="7250" y="3678"/>
                      </a:lnTo>
                      <a:lnTo>
                        <a:pt x="7766" y="3580"/>
                      </a:lnTo>
                      <a:lnTo>
                        <a:pt x="8285" y="3475"/>
                      </a:lnTo>
                      <a:lnTo>
                        <a:pt x="8805" y="3362"/>
                      </a:lnTo>
                      <a:lnTo>
                        <a:pt x="9325" y="3244"/>
                      </a:lnTo>
                      <a:lnTo>
                        <a:pt x="9703" y="3151"/>
                      </a:lnTo>
                      <a:lnTo>
                        <a:pt x="10061" y="3056"/>
                      </a:lnTo>
                      <a:lnTo>
                        <a:pt x="10401" y="2960"/>
                      </a:lnTo>
                      <a:lnTo>
                        <a:pt x="10720" y="2864"/>
                      </a:lnTo>
                      <a:lnTo>
                        <a:pt x="11018" y="2771"/>
                      </a:lnTo>
                      <a:lnTo>
                        <a:pt x="11293" y="2678"/>
                      </a:lnTo>
                      <a:lnTo>
                        <a:pt x="11547" y="2590"/>
                      </a:lnTo>
                      <a:lnTo>
                        <a:pt x="11776" y="2505"/>
                      </a:lnTo>
                      <a:lnTo>
                        <a:pt x="11982" y="2426"/>
                      </a:lnTo>
                      <a:lnTo>
                        <a:pt x="12163" y="2355"/>
                      </a:lnTo>
                      <a:lnTo>
                        <a:pt x="12317" y="2291"/>
                      </a:lnTo>
                      <a:lnTo>
                        <a:pt x="12446" y="2237"/>
                      </a:lnTo>
                      <a:lnTo>
                        <a:pt x="12547" y="2192"/>
                      </a:lnTo>
                      <a:lnTo>
                        <a:pt x="12620" y="2159"/>
                      </a:lnTo>
                      <a:lnTo>
                        <a:pt x="12665" y="2139"/>
                      </a:lnTo>
                      <a:lnTo>
                        <a:pt x="12680" y="2132"/>
                      </a:lnTo>
                      <a:lnTo>
                        <a:pt x="13103" y="1940"/>
                      </a:lnTo>
                      <a:lnTo>
                        <a:pt x="13475" y="1754"/>
                      </a:lnTo>
                      <a:lnTo>
                        <a:pt x="13798" y="1572"/>
                      </a:lnTo>
                      <a:lnTo>
                        <a:pt x="14077" y="1397"/>
                      </a:lnTo>
                      <a:lnTo>
                        <a:pt x="14313" y="1228"/>
                      </a:lnTo>
                      <a:lnTo>
                        <a:pt x="14511" y="1066"/>
                      </a:lnTo>
                      <a:lnTo>
                        <a:pt x="14672" y="914"/>
                      </a:lnTo>
                      <a:lnTo>
                        <a:pt x="14801" y="771"/>
                      </a:lnTo>
                      <a:lnTo>
                        <a:pt x="14900" y="636"/>
                      </a:lnTo>
                      <a:lnTo>
                        <a:pt x="14971" y="514"/>
                      </a:lnTo>
                      <a:lnTo>
                        <a:pt x="15019" y="404"/>
                      </a:lnTo>
                      <a:lnTo>
                        <a:pt x="15046" y="306"/>
                      </a:lnTo>
                      <a:lnTo>
                        <a:pt x="15056" y="221"/>
                      </a:lnTo>
                      <a:lnTo>
                        <a:pt x="15051" y="152"/>
                      </a:lnTo>
                      <a:lnTo>
                        <a:pt x="15035" y="96"/>
                      </a:lnTo>
                      <a:lnTo>
                        <a:pt x="15011" y="58"/>
                      </a:lnTo>
                      <a:lnTo>
                        <a:pt x="15009" y="57"/>
                      </a:lnTo>
                      <a:lnTo>
                        <a:pt x="15005" y="54"/>
                      </a:lnTo>
                      <a:lnTo>
                        <a:pt x="14999" y="50"/>
                      </a:lnTo>
                      <a:lnTo>
                        <a:pt x="14992" y="45"/>
                      </a:lnTo>
                      <a:lnTo>
                        <a:pt x="14983" y="40"/>
                      </a:lnTo>
                      <a:lnTo>
                        <a:pt x="14974" y="34"/>
                      </a:lnTo>
                      <a:lnTo>
                        <a:pt x="14966" y="27"/>
                      </a:lnTo>
                      <a:lnTo>
                        <a:pt x="14959" y="21"/>
                      </a:lnTo>
                      <a:lnTo>
                        <a:pt x="14952" y="14"/>
                      </a:lnTo>
                      <a:lnTo>
                        <a:pt x="14948" y="9"/>
                      </a:lnTo>
                      <a:lnTo>
                        <a:pt x="14946" y="4"/>
                      </a:lnTo>
                      <a:lnTo>
                        <a:pt x="14947" y="1"/>
                      </a:lnTo>
                      <a:lnTo>
                        <a:pt x="14952" y="0"/>
                      </a:lnTo>
                      <a:lnTo>
                        <a:pt x="14960" y="0"/>
                      </a:lnTo>
                      <a:lnTo>
                        <a:pt x="14973" y="2"/>
                      </a:lnTo>
                      <a:lnTo>
                        <a:pt x="14993" y="7"/>
                      </a:lnTo>
                      <a:lnTo>
                        <a:pt x="15077" y="34"/>
                      </a:lnTo>
                      <a:lnTo>
                        <a:pt x="15160" y="65"/>
                      </a:lnTo>
                      <a:lnTo>
                        <a:pt x="15240" y="100"/>
                      </a:lnTo>
                      <a:lnTo>
                        <a:pt x="15317" y="141"/>
                      </a:lnTo>
                      <a:lnTo>
                        <a:pt x="15390" y="185"/>
                      </a:lnTo>
                      <a:lnTo>
                        <a:pt x="15460" y="235"/>
                      </a:lnTo>
                      <a:lnTo>
                        <a:pt x="15527" y="287"/>
                      </a:lnTo>
                      <a:lnTo>
                        <a:pt x="15590" y="345"/>
                      </a:lnTo>
                      <a:lnTo>
                        <a:pt x="15649" y="405"/>
                      </a:lnTo>
                      <a:lnTo>
                        <a:pt x="15704" y="471"/>
                      </a:lnTo>
                      <a:lnTo>
                        <a:pt x="15755" y="538"/>
                      </a:lnTo>
                      <a:lnTo>
                        <a:pt x="15801" y="611"/>
                      </a:lnTo>
                      <a:lnTo>
                        <a:pt x="15843" y="687"/>
                      </a:lnTo>
                      <a:lnTo>
                        <a:pt x="15880" y="766"/>
                      </a:lnTo>
                      <a:lnTo>
                        <a:pt x="15913" y="847"/>
                      </a:lnTo>
                      <a:lnTo>
                        <a:pt x="15940" y="933"/>
                      </a:lnTo>
                      <a:lnTo>
                        <a:pt x="15966" y="1040"/>
                      </a:lnTo>
                      <a:lnTo>
                        <a:pt x="15984" y="1146"/>
                      </a:lnTo>
                      <a:lnTo>
                        <a:pt x="15996" y="1248"/>
                      </a:lnTo>
                      <a:lnTo>
                        <a:pt x="16001" y="1347"/>
                      </a:lnTo>
                      <a:lnTo>
                        <a:pt x="16001" y="1442"/>
                      </a:lnTo>
                      <a:lnTo>
                        <a:pt x="15997" y="1532"/>
                      </a:lnTo>
                      <a:lnTo>
                        <a:pt x="15990" y="1617"/>
                      </a:lnTo>
                      <a:lnTo>
                        <a:pt x="15979" y="1695"/>
                      </a:lnTo>
                      <a:lnTo>
                        <a:pt x="15967" y="1767"/>
                      </a:lnTo>
                      <a:lnTo>
                        <a:pt x="15954" y="1831"/>
                      </a:lnTo>
                      <a:lnTo>
                        <a:pt x="15940" y="1887"/>
                      </a:lnTo>
                      <a:lnTo>
                        <a:pt x="15928" y="1934"/>
                      </a:lnTo>
                      <a:lnTo>
                        <a:pt x="15916" y="1972"/>
                      </a:lnTo>
                      <a:lnTo>
                        <a:pt x="15906" y="2000"/>
                      </a:lnTo>
                      <a:lnTo>
                        <a:pt x="15900" y="2017"/>
                      </a:lnTo>
                      <a:lnTo>
                        <a:pt x="15898" y="2024"/>
                      </a:lnTo>
                      <a:lnTo>
                        <a:pt x="15821" y="2198"/>
                      </a:lnTo>
                      <a:lnTo>
                        <a:pt x="15722" y="2369"/>
                      </a:lnTo>
                      <a:lnTo>
                        <a:pt x="15604" y="2534"/>
                      </a:lnTo>
                      <a:lnTo>
                        <a:pt x="15469" y="2693"/>
                      </a:lnTo>
                      <a:lnTo>
                        <a:pt x="15323" y="2845"/>
                      </a:lnTo>
                      <a:lnTo>
                        <a:pt x="15166" y="2991"/>
                      </a:lnTo>
                      <a:lnTo>
                        <a:pt x="15005" y="3128"/>
                      </a:lnTo>
                      <a:lnTo>
                        <a:pt x="14839" y="3257"/>
                      </a:lnTo>
                      <a:lnTo>
                        <a:pt x="14674" y="3377"/>
                      </a:lnTo>
                      <a:lnTo>
                        <a:pt x="14512" y="3487"/>
                      </a:lnTo>
                      <a:lnTo>
                        <a:pt x="14357" y="3586"/>
                      </a:lnTo>
                      <a:lnTo>
                        <a:pt x="14212" y="3675"/>
                      </a:lnTo>
                      <a:lnTo>
                        <a:pt x="14080" y="3753"/>
                      </a:lnTo>
                      <a:lnTo>
                        <a:pt x="13964" y="3818"/>
                      </a:lnTo>
                      <a:lnTo>
                        <a:pt x="13867" y="3870"/>
                      </a:lnTo>
                      <a:lnTo>
                        <a:pt x="13793" y="3909"/>
                      </a:lnTo>
                      <a:lnTo>
                        <a:pt x="13488" y="4059"/>
                      </a:lnTo>
                      <a:lnTo>
                        <a:pt x="13173" y="4203"/>
                      </a:lnTo>
                      <a:lnTo>
                        <a:pt x="12852" y="4341"/>
                      </a:lnTo>
                      <a:lnTo>
                        <a:pt x="12527" y="4473"/>
                      </a:lnTo>
                      <a:lnTo>
                        <a:pt x="12206" y="4596"/>
                      </a:lnTo>
                      <a:lnTo>
                        <a:pt x="11890" y="4711"/>
                      </a:lnTo>
                      <a:lnTo>
                        <a:pt x="11584" y="4818"/>
                      </a:lnTo>
                      <a:lnTo>
                        <a:pt x="11293" y="4916"/>
                      </a:lnTo>
                      <a:lnTo>
                        <a:pt x="11021" y="5004"/>
                      </a:lnTo>
                      <a:lnTo>
                        <a:pt x="10771" y="5083"/>
                      </a:lnTo>
                      <a:lnTo>
                        <a:pt x="10548" y="5150"/>
                      </a:lnTo>
                      <a:lnTo>
                        <a:pt x="10357" y="5206"/>
                      </a:lnTo>
                      <a:lnTo>
                        <a:pt x="10201" y="5251"/>
                      </a:lnTo>
                      <a:lnTo>
                        <a:pt x="10084" y="5283"/>
                      </a:lnTo>
                      <a:lnTo>
                        <a:pt x="10011" y="5304"/>
                      </a:lnTo>
                      <a:lnTo>
                        <a:pt x="9986" y="5311"/>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193" name="Freeform 389"/>
                <p:cNvSpPr>
                  <a:spLocks/>
                </p:cNvSpPr>
                <p:nvPr/>
              </p:nvSpPr>
              <p:spPr bwMode="auto">
                <a:xfrm>
                  <a:off x="1101" y="3237"/>
                  <a:ext cx="80" cy="33"/>
                </a:xfrm>
                <a:custGeom>
                  <a:avLst/>
                  <a:gdLst/>
                  <a:ahLst/>
                  <a:cxnLst>
                    <a:cxn ang="0">
                      <a:pos x="1893" y="12"/>
                    </a:cxn>
                    <a:cxn ang="0">
                      <a:pos x="1947" y="5"/>
                    </a:cxn>
                    <a:cxn ang="0">
                      <a:pos x="2044" y="0"/>
                    </a:cxn>
                    <a:cxn ang="0">
                      <a:pos x="2171" y="4"/>
                    </a:cxn>
                    <a:cxn ang="0">
                      <a:pos x="2319" y="26"/>
                    </a:cxn>
                    <a:cxn ang="0">
                      <a:pos x="2476" y="75"/>
                    </a:cxn>
                    <a:cxn ang="0">
                      <a:pos x="2630" y="160"/>
                    </a:cxn>
                    <a:cxn ang="0">
                      <a:pos x="2770" y="288"/>
                    </a:cxn>
                    <a:cxn ang="0">
                      <a:pos x="2884" y="456"/>
                    </a:cxn>
                    <a:cxn ang="0">
                      <a:pos x="2963" y="593"/>
                    </a:cxn>
                    <a:cxn ang="0">
                      <a:pos x="3006" y="695"/>
                    </a:cxn>
                    <a:cxn ang="0">
                      <a:pos x="3013" y="769"/>
                    </a:cxn>
                    <a:cxn ang="0">
                      <a:pos x="2984" y="823"/>
                    </a:cxn>
                    <a:cxn ang="0">
                      <a:pos x="2919" y="862"/>
                    </a:cxn>
                    <a:cxn ang="0">
                      <a:pos x="2819" y="895"/>
                    </a:cxn>
                    <a:cxn ang="0">
                      <a:pos x="2685" y="930"/>
                    </a:cxn>
                    <a:cxn ang="0">
                      <a:pos x="2513" y="971"/>
                    </a:cxn>
                    <a:cxn ang="0">
                      <a:pos x="2302" y="1017"/>
                    </a:cxn>
                    <a:cxn ang="0">
                      <a:pos x="2062" y="1068"/>
                    </a:cxn>
                    <a:cxn ang="0">
                      <a:pos x="1799" y="1121"/>
                    </a:cxn>
                    <a:cxn ang="0">
                      <a:pos x="1525" y="1180"/>
                    </a:cxn>
                    <a:cxn ang="0">
                      <a:pos x="1247" y="1242"/>
                    </a:cxn>
                    <a:cxn ang="0">
                      <a:pos x="975" y="1307"/>
                    </a:cxn>
                    <a:cxn ang="0">
                      <a:pos x="719" y="1378"/>
                    </a:cxn>
                    <a:cxn ang="0">
                      <a:pos x="507" y="1442"/>
                    </a:cxn>
                    <a:cxn ang="0">
                      <a:pos x="350" y="1479"/>
                    </a:cxn>
                    <a:cxn ang="0">
                      <a:pos x="227" y="1488"/>
                    </a:cxn>
                    <a:cxn ang="0">
                      <a:pos x="134" y="1473"/>
                    </a:cxn>
                    <a:cxn ang="0">
                      <a:pos x="68" y="1433"/>
                    </a:cxn>
                    <a:cxn ang="0">
                      <a:pos x="26" y="1371"/>
                    </a:cxn>
                    <a:cxn ang="0">
                      <a:pos x="5" y="1286"/>
                    </a:cxn>
                    <a:cxn ang="0">
                      <a:pos x="0" y="1179"/>
                    </a:cxn>
                    <a:cxn ang="0">
                      <a:pos x="12" y="1054"/>
                    </a:cxn>
                    <a:cxn ang="0">
                      <a:pos x="47" y="928"/>
                    </a:cxn>
                    <a:cxn ang="0">
                      <a:pos x="106" y="804"/>
                    </a:cxn>
                    <a:cxn ang="0">
                      <a:pos x="183" y="689"/>
                    </a:cxn>
                    <a:cxn ang="0">
                      <a:pos x="274" y="582"/>
                    </a:cxn>
                    <a:cxn ang="0">
                      <a:pos x="377" y="487"/>
                    </a:cxn>
                    <a:cxn ang="0">
                      <a:pos x="489" y="408"/>
                    </a:cxn>
                    <a:cxn ang="0">
                      <a:pos x="603" y="345"/>
                    </a:cxn>
                    <a:cxn ang="0">
                      <a:pos x="725" y="299"/>
                    </a:cxn>
                    <a:cxn ang="0">
                      <a:pos x="887" y="250"/>
                    </a:cxn>
                    <a:cxn ang="0">
                      <a:pos x="1080" y="199"/>
                    </a:cxn>
                    <a:cxn ang="0">
                      <a:pos x="1286" y="148"/>
                    </a:cxn>
                    <a:cxn ang="0">
                      <a:pos x="1486" y="102"/>
                    </a:cxn>
                    <a:cxn ang="0">
                      <a:pos x="1663" y="61"/>
                    </a:cxn>
                    <a:cxn ang="0">
                      <a:pos x="1799" y="32"/>
                    </a:cxn>
                    <a:cxn ang="0">
                      <a:pos x="1875" y="16"/>
                    </a:cxn>
                  </a:cxnLst>
                  <a:rect l="0" t="0" r="r" b="b"/>
                  <a:pathLst>
                    <a:path w="3014" h="1488">
                      <a:moveTo>
                        <a:pt x="1886" y="14"/>
                      </a:moveTo>
                      <a:lnTo>
                        <a:pt x="1893" y="12"/>
                      </a:lnTo>
                      <a:lnTo>
                        <a:pt x="1913" y="9"/>
                      </a:lnTo>
                      <a:lnTo>
                        <a:pt x="1947" y="5"/>
                      </a:lnTo>
                      <a:lnTo>
                        <a:pt x="1990" y="2"/>
                      </a:lnTo>
                      <a:lnTo>
                        <a:pt x="2044" y="0"/>
                      </a:lnTo>
                      <a:lnTo>
                        <a:pt x="2104" y="0"/>
                      </a:lnTo>
                      <a:lnTo>
                        <a:pt x="2171" y="4"/>
                      </a:lnTo>
                      <a:lnTo>
                        <a:pt x="2244" y="12"/>
                      </a:lnTo>
                      <a:lnTo>
                        <a:pt x="2319" y="26"/>
                      </a:lnTo>
                      <a:lnTo>
                        <a:pt x="2397" y="47"/>
                      </a:lnTo>
                      <a:lnTo>
                        <a:pt x="2476" y="75"/>
                      </a:lnTo>
                      <a:lnTo>
                        <a:pt x="2554" y="113"/>
                      </a:lnTo>
                      <a:lnTo>
                        <a:pt x="2630" y="160"/>
                      </a:lnTo>
                      <a:lnTo>
                        <a:pt x="2702" y="218"/>
                      </a:lnTo>
                      <a:lnTo>
                        <a:pt x="2770" y="288"/>
                      </a:lnTo>
                      <a:lnTo>
                        <a:pt x="2831" y="372"/>
                      </a:lnTo>
                      <a:lnTo>
                        <a:pt x="2884" y="456"/>
                      </a:lnTo>
                      <a:lnTo>
                        <a:pt x="2928" y="530"/>
                      </a:lnTo>
                      <a:lnTo>
                        <a:pt x="2963" y="593"/>
                      </a:lnTo>
                      <a:lnTo>
                        <a:pt x="2989" y="649"/>
                      </a:lnTo>
                      <a:lnTo>
                        <a:pt x="3006" y="695"/>
                      </a:lnTo>
                      <a:lnTo>
                        <a:pt x="3014" y="736"/>
                      </a:lnTo>
                      <a:lnTo>
                        <a:pt x="3013" y="769"/>
                      </a:lnTo>
                      <a:lnTo>
                        <a:pt x="3003" y="798"/>
                      </a:lnTo>
                      <a:lnTo>
                        <a:pt x="2984" y="823"/>
                      </a:lnTo>
                      <a:lnTo>
                        <a:pt x="2957" y="843"/>
                      </a:lnTo>
                      <a:lnTo>
                        <a:pt x="2919" y="862"/>
                      </a:lnTo>
                      <a:lnTo>
                        <a:pt x="2874" y="878"/>
                      </a:lnTo>
                      <a:lnTo>
                        <a:pt x="2819" y="895"/>
                      </a:lnTo>
                      <a:lnTo>
                        <a:pt x="2757" y="911"/>
                      </a:lnTo>
                      <a:lnTo>
                        <a:pt x="2685" y="930"/>
                      </a:lnTo>
                      <a:lnTo>
                        <a:pt x="2604" y="950"/>
                      </a:lnTo>
                      <a:lnTo>
                        <a:pt x="2513" y="971"/>
                      </a:lnTo>
                      <a:lnTo>
                        <a:pt x="2412" y="994"/>
                      </a:lnTo>
                      <a:lnTo>
                        <a:pt x="2302" y="1017"/>
                      </a:lnTo>
                      <a:lnTo>
                        <a:pt x="2185" y="1043"/>
                      </a:lnTo>
                      <a:lnTo>
                        <a:pt x="2062" y="1068"/>
                      </a:lnTo>
                      <a:lnTo>
                        <a:pt x="1933" y="1094"/>
                      </a:lnTo>
                      <a:lnTo>
                        <a:pt x="1799" y="1121"/>
                      </a:lnTo>
                      <a:lnTo>
                        <a:pt x="1663" y="1151"/>
                      </a:lnTo>
                      <a:lnTo>
                        <a:pt x="1525" y="1180"/>
                      </a:lnTo>
                      <a:lnTo>
                        <a:pt x="1385" y="1210"/>
                      </a:lnTo>
                      <a:lnTo>
                        <a:pt x="1247" y="1242"/>
                      </a:lnTo>
                      <a:lnTo>
                        <a:pt x="1110" y="1274"/>
                      </a:lnTo>
                      <a:lnTo>
                        <a:pt x="975" y="1307"/>
                      </a:lnTo>
                      <a:lnTo>
                        <a:pt x="844" y="1342"/>
                      </a:lnTo>
                      <a:lnTo>
                        <a:pt x="719" y="1378"/>
                      </a:lnTo>
                      <a:lnTo>
                        <a:pt x="600" y="1415"/>
                      </a:lnTo>
                      <a:lnTo>
                        <a:pt x="507" y="1442"/>
                      </a:lnTo>
                      <a:lnTo>
                        <a:pt x="424" y="1464"/>
                      </a:lnTo>
                      <a:lnTo>
                        <a:pt x="350" y="1479"/>
                      </a:lnTo>
                      <a:lnTo>
                        <a:pt x="285" y="1487"/>
                      </a:lnTo>
                      <a:lnTo>
                        <a:pt x="227" y="1488"/>
                      </a:lnTo>
                      <a:lnTo>
                        <a:pt x="177" y="1484"/>
                      </a:lnTo>
                      <a:lnTo>
                        <a:pt x="134" y="1473"/>
                      </a:lnTo>
                      <a:lnTo>
                        <a:pt x="99" y="1457"/>
                      </a:lnTo>
                      <a:lnTo>
                        <a:pt x="68" y="1433"/>
                      </a:lnTo>
                      <a:lnTo>
                        <a:pt x="44" y="1405"/>
                      </a:lnTo>
                      <a:lnTo>
                        <a:pt x="26" y="1371"/>
                      </a:lnTo>
                      <a:lnTo>
                        <a:pt x="13" y="1331"/>
                      </a:lnTo>
                      <a:lnTo>
                        <a:pt x="5" y="1286"/>
                      </a:lnTo>
                      <a:lnTo>
                        <a:pt x="1" y="1235"/>
                      </a:lnTo>
                      <a:lnTo>
                        <a:pt x="0" y="1179"/>
                      </a:lnTo>
                      <a:lnTo>
                        <a:pt x="4" y="1118"/>
                      </a:lnTo>
                      <a:lnTo>
                        <a:pt x="12" y="1054"/>
                      </a:lnTo>
                      <a:lnTo>
                        <a:pt x="26" y="990"/>
                      </a:lnTo>
                      <a:lnTo>
                        <a:pt x="47" y="928"/>
                      </a:lnTo>
                      <a:lnTo>
                        <a:pt x="73" y="866"/>
                      </a:lnTo>
                      <a:lnTo>
                        <a:pt x="106" y="804"/>
                      </a:lnTo>
                      <a:lnTo>
                        <a:pt x="142" y="746"/>
                      </a:lnTo>
                      <a:lnTo>
                        <a:pt x="183" y="689"/>
                      </a:lnTo>
                      <a:lnTo>
                        <a:pt x="227" y="635"/>
                      </a:lnTo>
                      <a:lnTo>
                        <a:pt x="274" y="582"/>
                      </a:lnTo>
                      <a:lnTo>
                        <a:pt x="325" y="534"/>
                      </a:lnTo>
                      <a:lnTo>
                        <a:pt x="377" y="487"/>
                      </a:lnTo>
                      <a:lnTo>
                        <a:pt x="432" y="446"/>
                      </a:lnTo>
                      <a:lnTo>
                        <a:pt x="489" y="408"/>
                      </a:lnTo>
                      <a:lnTo>
                        <a:pt x="545" y="374"/>
                      </a:lnTo>
                      <a:lnTo>
                        <a:pt x="603" y="345"/>
                      </a:lnTo>
                      <a:lnTo>
                        <a:pt x="661" y="322"/>
                      </a:lnTo>
                      <a:lnTo>
                        <a:pt x="725" y="299"/>
                      </a:lnTo>
                      <a:lnTo>
                        <a:pt x="802" y="275"/>
                      </a:lnTo>
                      <a:lnTo>
                        <a:pt x="887" y="250"/>
                      </a:lnTo>
                      <a:lnTo>
                        <a:pt x="981" y="225"/>
                      </a:lnTo>
                      <a:lnTo>
                        <a:pt x="1080" y="199"/>
                      </a:lnTo>
                      <a:lnTo>
                        <a:pt x="1182" y="173"/>
                      </a:lnTo>
                      <a:lnTo>
                        <a:pt x="1286" y="148"/>
                      </a:lnTo>
                      <a:lnTo>
                        <a:pt x="1388" y="124"/>
                      </a:lnTo>
                      <a:lnTo>
                        <a:pt x="1486" y="102"/>
                      </a:lnTo>
                      <a:lnTo>
                        <a:pt x="1579" y="81"/>
                      </a:lnTo>
                      <a:lnTo>
                        <a:pt x="1663" y="61"/>
                      </a:lnTo>
                      <a:lnTo>
                        <a:pt x="1738" y="45"/>
                      </a:lnTo>
                      <a:lnTo>
                        <a:pt x="1799" y="32"/>
                      </a:lnTo>
                      <a:lnTo>
                        <a:pt x="1846" y="22"/>
                      </a:lnTo>
                      <a:lnTo>
                        <a:pt x="1875" y="16"/>
                      </a:lnTo>
                      <a:lnTo>
                        <a:pt x="1886" y="14"/>
                      </a:lnTo>
                      <a:close/>
                    </a:path>
                  </a:pathLst>
                </a:custGeom>
                <a:solidFill>
                  <a:srgbClr val="BF8400"/>
                </a:solidFill>
                <a:ln w="9525">
                  <a:solidFill>
                    <a:srgbClr val="CC3300"/>
                  </a:solidFill>
                  <a:round/>
                  <a:headEnd/>
                  <a:tailEnd/>
                </a:ln>
              </p:spPr>
              <p:txBody>
                <a:bodyPr/>
                <a:lstStyle/>
                <a:p>
                  <a:endParaRPr lang="en-US">
                    <a:latin typeface="+mj-lt"/>
                  </a:endParaRPr>
                </a:p>
              </p:txBody>
            </p:sp>
            <p:sp>
              <p:nvSpPr>
                <p:cNvPr id="194" name="Freeform 390"/>
                <p:cNvSpPr>
                  <a:spLocks/>
                </p:cNvSpPr>
                <p:nvPr/>
              </p:nvSpPr>
              <p:spPr bwMode="auto">
                <a:xfrm>
                  <a:off x="1105" y="3238"/>
                  <a:ext cx="72" cy="31"/>
                </a:xfrm>
                <a:custGeom>
                  <a:avLst/>
                  <a:gdLst/>
                  <a:ahLst/>
                  <a:cxnLst>
                    <a:cxn ang="0">
                      <a:pos x="1719" y="9"/>
                    </a:cxn>
                    <a:cxn ang="0">
                      <a:pos x="1768" y="4"/>
                    </a:cxn>
                    <a:cxn ang="0">
                      <a:pos x="1857" y="0"/>
                    </a:cxn>
                    <a:cxn ang="0">
                      <a:pos x="1974" y="5"/>
                    </a:cxn>
                    <a:cxn ang="0">
                      <a:pos x="2111" y="29"/>
                    </a:cxn>
                    <a:cxn ang="0">
                      <a:pos x="2256" y="80"/>
                    </a:cxn>
                    <a:cxn ang="0">
                      <a:pos x="2398" y="165"/>
                    </a:cxn>
                    <a:cxn ang="0">
                      <a:pos x="2529" y="291"/>
                    </a:cxn>
                    <a:cxn ang="0">
                      <a:pos x="2636" y="456"/>
                    </a:cxn>
                    <a:cxn ang="0">
                      <a:pos x="2710" y="592"/>
                    </a:cxn>
                    <a:cxn ang="0">
                      <a:pos x="2752" y="692"/>
                    </a:cxn>
                    <a:cxn ang="0">
                      <a:pos x="2759" y="763"/>
                    </a:cxn>
                    <a:cxn ang="0">
                      <a:pos x="2734" y="814"/>
                    </a:cxn>
                    <a:cxn ang="0">
                      <a:pos x="2675" y="851"/>
                    </a:cxn>
                    <a:cxn ang="0">
                      <a:pos x="2584" y="882"/>
                    </a:cxn>
                    <a:cxn ang="0">
                      <a:pos x="2461" y="914"/>
                    </a:cxn>
                    <a:cxn ang="0">
                      <a:pos x="2304" y="952"/>
                    </a:cxn>
                    <a:cxn ang="0">
                      <a:pos x="2112" y="995"/>
                    </a:cxn>
                    <a:cxn ang="0">
                      <a:pos x="1890" y="1040"/>
                    </a:cxn>
                    <a:cxn ang="0">
                      <a:pos x="1650" y="1088"/>
                    </a:cxn>
                    <a:cxn ang="0">
                      <a:pos x="1399" y="1141"/>
                    </a:cxn>
                    <a:cxn ang="0">
                      <a:pos x="1145" y="1196"/>
                    </a:cxn>
                    <a:cxn ang="0">
                      <a:pos x="897" y="1257"/>
                    </a:cxn>
                    <a:cxn ang="0">
                      <a:pos x="662" y="1322"/>
                    </a:cxn>
                    <a:cxn ang="0">
                      <a:pos x="470" y="1381"/>
                    </a:cxn>
                    <a:cxn ang="0">
                      <a:pos x="326" y="1414"/>
                    </a:cxn>
                    <a:cxn ang="0">
                      <a:pos x="213" y="1422"/>
                    </a:cxn>
                    <a:cxn ang="0">
                      <a:pos x="127" y="1405"/>
                    </a:cxn>
                    <a:cxn ang="0">
                      <a:pos x="67" y="1366"/>
                    </a:cxn>
                    <a:cxn ang="0">
                      <a:pos x="27" y="1304"/>
                    </a:cxn>
                    <a:cxn ang="0">
                      <a:pos x="6" y="1222"/>
                    </a:cxn>
                    <a:cxn ang="0">
                      <a:pos x="0" y="1118"/>
                    </a:cxn>
                    <a:cxn ang="0">
                      <a:pos x="9" y="996"/>
                    </a:cxn>
                    <a:cxn ang="0">
                      <a:pos x="39" y="872"/>
                    </a:cxn>
                    <a:cxn ang="0">
                      <a:pos x="91" y="754"/>
                    </a:cxn>
                    <a:cxn ang="0">
                      <a:pos x="160" y="642"/>
                    </a:cxn>
                    <a:cxn ang="0">
                      <a:pos x="242" y="540"/>
                    </a:cxn>
                    <a:cxn ang="0">
                      <a:pos x="335" y="449"/>
                    </a:cxn>
                    <a:cxn ang="0">
                      <a:pos x="436" y="374"/>
                    </a:cxn>
                    <a:cxn ang="0">
                      <a:pos x="540" y="314"/>
                    </a:cxn>
                    <a:cxn ang="0">
                      <a:pos x="651" y="271"/>
                    </a:cxn>
                    <a:cxn ang="0">
                      <a:pos x="800" y="226"/>
                    </a:cxn>
                    <a:cxn ang="0">
                      <a:pos x="976" y="179"/>
                    </a:cxn>
                    <a:cxn ang="0">
                      <a:pos x="1164" y="133"/>
                    </a:cxn>
                    <a:cxn ang="0">
                      <a:pos x="1347" y="91"/>
                    </a:cxn>
                    <a:cxn ang="0">
                      <a:pos x="1509" y="55"/>
                    </a:cxn>
                    <a:cxn ang="0">
                      <a:pos x="1633" y="27"/>
                    </a:cxn>
                    <a:cxn ang="0">
                      <a:pos x="1703" y="12"/>
                    </a:cxn>
                  </a:cxnLst>
                  <a:rect l="0" t="0" r="r" b="b"/>
                  <a:pathLst>
                    <a:path w="2759" h="1422">
                      <a:moveTo>
                        <a:pt x="1713" y="11"/>
                      </a:moveTo>
                      <a:lnTo>
                        <a:pt x="1719" y="9"/>
                      </a:lnTo>
                      <a:lnTo>
                        <a:pt x="1738" y="7"/>
                      </a:lnTo>
                      <a:lnTo>
                        <a:pt x="1768" y="4"/>
                      </a:lnTo>
                      <a:lnTo>
                        <a:pt x="1809" y="1"/>
                      </a:lnTo>
                      <a:lnTo>
                        <a:pt x="1857" y="0"/>
                      </a:lnTo>
                      <a:lnTo>
                        <a:pt x="1913" y="1"/>
                      </a:lnTo>
                      <a:lnTo>
                        <a:pt x="1974" y="5"/>
                      </a:lnTo>
                      <a:lnTo>
                        <a:pt x="2041" y="15"/>
                      </a:lnTo>
                      <a:lnTo>
                        <a:pt x="2111" y="29"/>
                      </a:lnTo>
                      <a:lnTo>
                        <a:pt x="2183" y="51"/>
                      </a:lnTo>
                      <a:lnTo>
                        <a:pt x="2256" y="80"/>
                      </a:lnTo>
                      <a:lnTo>
                        <a:pt x="2328" y="117"/>
                      </a:lnTo>
                      <a:lnTo>
                        <a:pt x="2398" y="165"/>
                      </a:lnTo>
                      <a:lnTo>
                        <a:pt x="2466" y="222"/>
                      </a:lnTo>
                      <a:lnTo>
                        <a:pt x="2529" y="291"/>
                      </a:lnTo>
                      <a:lnTo>
                        <a:pt x="2586" y="374"/>
                      </a:lnTo>
                      <a:lnTo>
                        <a:pt x="2636" y="456"/>
                      </a:lnTo>
                      <a:lnTo>
                        <a:pt x="2677" y="529"/>
                      </a:lnTo>
                      <a:lnTo>
                        <a:pt x="2710" y="592"/>
                      </a:lnTo>
                      <a:lnTo>
                        <a:pt x="2735" y="645"/>
                      </a:lnTo>
                      <a:lnTo>
                        <a:pt x="2752" y="692"/>
                      </a:lnTo>
                      <a:lnTo>
                        <a:pt x="2759" y="730"/>
                      </a:lnTo>
                      <a:lnTo>
                        <a:pt x="2759" y="763"/>
                      </a:lnTo>
                      <a:lnTo>
                        <a:pt x="2751" y="791"/>
                      </a:lnTo>
                      <a:lnTo>
                        <a:pt x="2734" y="814"/>
                      </a:lnTo>
                      <a:lnTo>
                        <a:pt x="2708" y="834"/>
                      </a:lnTo>
                      <a:lnTo>
                        <a:pt x="2675" y="851"/>
                      </a:lnTo>
                      <a:lnTo>
                        <a:pt x="2634" y="867"/>
                      </a:lnTo>
                      <a:lnTo>
                        <a:pt x="2584" y="882"/>
                      </a:lnTo>
                      <a:lnTo>
                        <a:pt x="2527" y="898"/>
                      </a:lnTo>
                      <a:lnTo>
                        <a:pt x="2461" y="914"/>
                      </a:lnTo>
                      <a:lnTo>
                        <a:pt x="2387" y="933"/>
                      </a:lnTo>
                      <a:lnTo>
                        <a:pt x="2304" y="952"/>
                      </a:lnTo>
                      <a:lnTo>
                        <a:pt x="2212" y="973"/>
                      </a:lnTo>
                      <a:lnTo>
                        <a:pt x="2112" y="995"/>
                      </a:lnTo>
                      <a:lnTo>
                        <a:pt x="2004" y="1017"/>
                      </a:lnTo>
                      <a:lnTo>
                        <a:pt x="1890" y="1040"/>
                      </a:lnTo>
                      <a:lnTo>
                        <a:pt x="1772" y="1064"/>
                      </a:lnTo>
                      <a:lnTo>
                        <a:pt x="1650" y="1088"/>
                      </a:lnTo>
                      <a:lnTo>
                        <a:pt x="1526" y="1114"/>
                      </a:lnTo>
                      <a:lnTo>
                        <a:pt x="1399" y="1141"/>
                      </a:lnTo>
                      <a:lnTo>
                        <a:pt x="1272" y="1168"/>
                      </a:lnTo>
                      <a:lnTo>
                        <a:pt x="1145" y="1196"/>
                      </a:lnTo>
                      <a:lnTo>
                        <a:pt x="1020" y="1226"/>
                      </a:lnTo>
                      <a:lnTo>
                        <a:pt x="897" y="1257"/>
                      </a:lnTo>
                      <a:lnTo>
                        <a:pt x="778" y="1288"/>
                      </a:lnTo>
                      <a:lnTo>
                        <a:pt x="662" y="1322"/>
                      </a:lnTo>
                      <a:lnTo>
                        <a:pt x="554" y="1356"/>
                      </a:lnTo>
                      <a:lnTo>
                        <a:pt x="470" y="1381"/>
                      </a:lnTo>
                      <a:lnTo>
                        <a:pt x="394" y="1400"/>
                      </a:lnTo>
                      <a:lnTo>
                        <a:pt x="326" y="1414"/>
                      </a:lnTo>
                      <a:lnTo>
                        <a:pt x="267" y="1421"/>
                      </a:lnTo>
                      <a:lnTo>
                        <a:pt x="213" y="1422"/>
                      </a:lnTo>
                      <a:lnTo>
                        <a:pt x="168" y="1417"/>
                      </a:lnTo>
                      <a:lnTo>
                        <a:pt x="127" y="1405"/>
                      </a:lnTo>
                      <a:lnTo>
                        <a:pt x="94" y="1388"/>
                      </a:lnTo>
                      <a:lnTo>
                        <a:pt x="67" y="1366"/>
                      </a:lnTo>
                      <a:lnTo>
                        <a:pt x="44" y="1338"/>
                      </a:lnTo>
                      <a:lnTo>
                        <a:pt x="27" y="1304"/>
                      </a:lnTo>
                      <a:lnTo>
                        <a:pt x="14" y="1265"/>
                      </a:lnTo>
                      <a:lnTo>
                        <a:pt x="6" y="1222"/>
                      </a:lnTo>
                      <a:lnTo>
                        <a:pt x="1" y="1172"/>
                      </a:lnTo>
                      <a:lnTo>
                        <a:pt x="0" y="1118"/>
                      </a:lnTo>
                      <a:lnTo>
                        <a:pt x="3" y="1058"/>
                      </a:lnTo>
                      <a:lnTo>
                        <a:pt x="9" y="996"/>
                      </a:lnTo>
                      <a:lnTo>
                        <a:pt x="21" y="934"/>
                      </a:lnTo>
                      <a:lnTo>
                        <a:pt x="39" y="872"/>
                      </a:lnTo>
                      <a:lnTo>
                        <a:pt x="64" y="813"/>
                      </a:lnTo>
                      <a:lnTo>
                        <a:pt x="91" y="754"/>
                      </a:lnTo>
                      <a:lnTo>
                        <a:pt x="123" y="698"/>
                      </a:lnTo>
                      <a:lnTo>
                        <a:pt x="160" y="642"/>
                      </a:lnTo>
                      <a:lnTo>
                        <a:pt x="200" y="590"/>
                      </a:lnTo>
                      <a:lnTo>
                        <a:pt x="242" y="540"/>
                      </a:lnTo>
                      <a:lnTo>
                        <a:pt x="288" y="493"/>
                      </a:lnTo>
                      <a:lnTo>
                        <a:pt x="335" y="449"/>
                      </a:lnTo>
                      <a:lnTo>
                        <a:pt x="385" y="410"/>
                      </a:lnTo>
                      <a:lnTo>
                        <a:pt x="436" y="374"/>
                      </a:lnTo>
                      <a:lnTo>
                        <a:pt x="488" y="341"/>
                      </a:lnTo>
                      <a:lnTo>
                        <a:pt x="540" y="314"/>
                      </a:lnTo>
                      <a:lnTo>
                        <a:pt x="593" y="292"/>
                      </a:lnTo>
                      <a:lnTo>
                        <a:pt x="651" y="271"/>
                      </a:lnTo>
                      <a:lnTo>
                        <a:pt x="721" y="248"/>
                      </a:lnTo>
                      <a:lnTo>
                        <a:pt x="800" y="226"/>
                      </a:lnTo>
                      <a:lnTo>
                        <a:pt x="886" y="203"/>
                      </a:lnTo>
                      <a:lnTo>
                        <a:pt x="976" y="179"/>
                      </a:lnTo>
                      <a:lnTo>
                        <a:pt x="1069" y="156"/>
                      </a:lnTo>
                      <a:lnTo>
                        <a:pt x="1164" y="133"/>
                      </a:lnTo>
                      <a:lnTo>
                        <a:pt x="1257" y="111"/>
                      </a:lnTo>
                      <a:lnTo>
                        <a:pt x="1347" y="91"/>
                      </a:lnTo>
                      <a:lnTo>
                        <a:pt x="1432" y="72"/>
                      </a:lnTo>
                      <a:lnTo>
                        <a:pt x="1509" y="55"/>
                      </a:lnTo>
                      <a:lnTo>
                        <a:pt x="1576" y="39"/>
                      </a:lnTo>
                      <a:lnTo>
                        <a:pt x="1633" y="27"/>
                      </a:lnTo>
                      <a:lnTo>
                        <a:pt x="1675" y="18"/>
                      </a:lnTo>
                      <a:lnTo>
                        <a:pt x="1703" y="12"/>
                      </a:lnTo>
                      <a:lnTo>
                        <a:pt x="1713" y="11"/>
                      </a:lnTo>
                      <a:close/>
                    </a:path>
                  </a:pathLst>
                </a:custGeom>
                <a:solidFill>
                  <a:srgbClr val="C98D00"/>
                </a:solidFill>
                <a:ln w="9525">
                  <a:solidFill>
                    <a:srgbClr val="CC3300"/>
                  </a:solidFill>
                  <a:round/>
                  <a:headEnd/>
                  <a:tailEnd/>
                </a:ln>
              </p:spPr>
              <p:txBody>
                <a:bodyPr/>
                <a:lstStyle/>
                <a:p>
                  <a:endParaRPr lang="en-US">
                    <a:latin typeface="+mj-lt"/>
                  </a:endParaRPr>
                </a:p>
              </p:txBody>
            </p:sp>
            <p:sp>
              <p:nvSpPr>
                <p:cNvPr id="195" name="Freeform 391"/>
                <p:cNvSpPr>
                  <a:spLocks/>
                </p:cNvSpPr>
                <p:nvPr/>
              </p:nvSpPr>
              <p:spPr bwMode="auto">
                <a:xfrm>
                  <a:off x="1108" y="3239"/>
                  <a:ext cx="66" cy="30"/>
                </a:xfrm>
                <a:custGeom>
                  <a:avLst/>
                  <a:gdLst/>
                  <a:ahLst/>
                  <a:cxnLst>
                    <a:cxn ang="0">
                      <a:pos x="1546" y="9"/>
                    </a:cxn>
                    <a:cxn ang="0">
                      <a:pos x="1592" y="3"/>
                    </a:cxn>
                    <a:cxn ang="0">
                      <a:pos x="1673" y="0"/>
                    </a:cxn>
                    <a:cxn ang="0">
                      <a:pos x="1780" y="9"/>
                    </a:cxn>
                    <a:cxn ang="0">
                      <a:pos x="1904" y="34"/>
                    </a:cxn>
                    <a:cxn ang="0">
                      <a:pos x="2036" y="85"/>
                    </a:cxn>
                    <a:cxn ang="0">
                      <a:pos x="2167" y="170"/>
                    </a:cxn>
                    <a:cxn ang="0">
                      <a:pos x="2289" y="296"/>
                    </a:cxn>
                    <a:cxn ang="0">
                      <a:pos x="2389" y="458"/>
                    </a:cxn>
                    <a:cxn ang="0">
                      <a:pos x="2458" y="591"/>
                    </a:cxn>
                    <a:cxn ang="0">
                      <a:pos x="2498" y="689"/>
                    </a:cxn>
                    <a:cxn ang="0">
                      <a:pos x="2506" y="759"/>
                    </a:cxn>
                    <a:cxn ang="0">
                      <a:pos x="2484" y="808"/>
                    </a:cxn>
                    <a:cxn ang="0">
                      <a:pos x="2430" y="843"/>
                    </a:cxn>
                    <a:cxn ang="0">
                      <a:pos x="2348" y="872"/>
                    </a:cxn>
                    <a:cxn ang="0">
                      <a:pos x="2236" y="900"/>
                    </a:cxn>
                    <a:cxn ang="0">
                      <a:pos x="2094" y="934"/>
                    </a:cxn>
                    <a:cxn ang="0">
                      <a:pos x="1920" y="972"/>
                    </a:cxn>
                    <a:cxn ang="0">
                      <a:pos x="1720" y="1012"/>
                    </a:cxn>
                    <a:cxn ang="0">
                      <a:pos x="1502" y="1055"/>
                    </a:cxn>
                    <a:cxn ang="0">
                      <a:pos x="1274" y="1102"/>
                    </a:cxn>
                    <a:cxn ang="0">
                      <a:pos x="1043" y="1152"/>
                    </a:cxn>
                    <a:cxn ang="0">
                      <a:pos x="818" y="1207"/>
                    </a:cxn>
                    <a:cxn ang="0">
                      <a:pos x="606" y="1265"/>
                    </a:cxn>
                    <a:cxn ang="0">
                      <a:pos x="430" y="1321"/>
                    </a:cxn>
                    <a:cxn ang="0">
                      <a:pos x="301" y="1350"/>
                    </a:cxn>
                    <a:cxn ang="0">
                      <a:pos x="198" y="1356"/>
                    </a:cxn>
                    <a:cxn ang="0">
                      <a:pos x="120" y="1339"/>
                    </a:cxn>
                    <a:cxn ang="0">
                      <a:pos x="64" y="1300"/>
                    </a:cxn>
                    <a:cxn ang="0">
                      <a:pos x="28" y="1239"/>
                    </a:cxn>
                    <a:cxn ang="0">
                      <a:pos x="6" y="1157"/>
                    </a:cxn>
                    <a:cxn ang="0">
                      <a:pos x="0" y="1056"/>
                    </a:cxn>
                    <a:cxn ang="0">
                      <a:pos x="6" y="938"/>
                    </a:cxn>
                    <a:cxn ang="0">
                      <a:pos x="33" y="819"/>
                    </a:cxn>
                    <a:cxn ang="0">
                      <a:pos x="77" y="705"/>
                    </a:cxn>
                    <a:cxn ang="0">
                      <a:pos x="138" y="598"/>
                    </a:cxn>
                    <a:cxn ang="0">
                      <a:pos x="211" y="499"/>
                    </a:cxn>
                    <a:cxn ang="0">
                      <a:pos x="294" y="413"/>
                    </a:cxn>
                    <a:cxn ang="0">
                      <a:pos x="384" y="341"/>
                    </a:cxn>
                    <a:cxn ang="0">
                      <a:pos x="478" y="284"/>
                    </a:cxn>
                    <a:cxn ang="0">
                      <a:pos x="578" y="245"/>
                    </a:cxn>
                    <a:cxn ang="0">
                      <a:pos x="713" y="203"/>
                    </a:cxn>
                    <a:cxn ang="0">
                      <a:pos x="873" y="161"/>
                    </a:cxn>
                    <a:cxn ang="0">
                      <a:pos x="1043" y="119"/>
                    </a:cxn>
                    <a:cxn ang="0">
                      <a:pos x="1209" y="80"/>
                    </a:cxn>
                    <a:cxn ang="0">
                      <a:pos x="1357" y="48"/>
                    </a:cxn>
                    <a:cxn ang="0">
                      <a:pos x="1469" y="24"/>
                    </a:cxn>
                    <a:cxn ang="0">
                      <a:pos x="1532" y="11"/>
                    </a:cxn>
                  </a:cxnLst>
                  <a:rect l="0" t="0" r="r" b="b"/>
                  <a:pathLst>
                    <a:path w="2506" h="1356">
                      <a:moveTo>
                        <a:pt x="1541" y="10"/>
                      </a:moveTo>
                      <a:lnTo>
                        <a:pt x="1546" y="9"/>
                      </a:lnTo>
                      <a:lnTo>
                        <a:pt x="1565" y="5"/>
                      </a:lnTo>
                      <a:lnTo>
                        <a:pt x="1592" y="3"/>
                      </a:lnTo>
                      <a:lnTo>
                        <a:pt x="1628" y="1"/>
                      </a:lnTo>
                      <a:lnTo>
                        <a:pt x="1673" y="0"/>
                      </a:lnTo>
                      <a:lnTo>
                        <a:pt x="1723" y="2"/>
                      </a:lnTo>
                      <a:lnTo>
                        <a:pt x="1780" y="9"/>
                      </a:lnTo>
                      <a:lnTo>
                        <a:pt x="1840" y="19"/>
                      </a:lnTo>
                      <a:lnTo>
                        <a:pt x="1904" y="34"/>
                      </a:lnTo>
                      <a:lnTo>
                        <a:pt x="1969" y="56"/>
                      </a:lnTo>
                      <a:lnTo>
                        <a:pt x="2036" y="85"/>
                      </a:lnTo>
                      <a:lnTo>
                        <a:pt x="2103" y="124"/>
                      </a:lnTo>
                      <a:lnTo>
                        <a:pt x="2167" y="170"/>
                      </a:lnTo>
                      <a:lnTo>
                        <a:pt x="2230" y="228"/>
                      </a:lnTo>
                      <a:lnTo>
                        <a:pt x="2289" y="296"/>
                      </a:lnTo>
                      <a:lnTo>
                        <a:pt x="2342" y="377"/>
                      </a:lnTo>
                      <a:lnTo>
                        <a:pt x="2389" y="458"/>
                      </a:lnTo>
                      <a:lnTo>
                        <a:pt x="2427" y="529"/>
                      </a:lnTo>
                      <a:lnTo>
                        <a:pt x="2458" y="591"/>
                      </a:lnTo>
                      <a:lnTo>
                        <a:pt x="2481" y="644"/>
                      </a:lnTo>
                      <a:lnTo>
                        <a:pt x="2498" y="689"/>
                      </a:lnTo>
                      <a:lnTo>
                        <a:pt x="2506" y="726"/>
                      </a:lnTo>
                      <a:lnTo>
                        <a:pt x="2506" y="759"/>
                      </a:lnTo>
                      <a:lnTo>
                        <a:pt x="2498" y="786"/>
                      </a:lnTo>
                      <a:lnTo>
                        <a:pt x="2484" y="808"/>
                      </a:lnTo>
                      <a:lnTo>
                        <a:pt x="2460" y="827"/>
                      </a:lnTo>
                      <a:lnTo>
                        <a:pt x="2430" y="843"/>
                      </a:lnTo>
                      <a:lnTo>
                        <a:pt x="2393" y="858"/>
                      </a:lnTo>
                      <a:lnTo>
                        <a:pt x="2348" y="872"/>
                      </a:lnTo>
                      <a:lnTo>
                        <a:pt x="2296" y="886"/>
                      </a:lnTo>
                      <a:lnTo>
                        <a:pt x="2236" y="900"/>
                      </a:lnTo>
                      <a:lnTo>
                        <a:pt x="2169" y="917"/>
                      </a:lnTo>
                      <a:lnTo>
                        <a:pt x="2094" y="934"/>
                      </a:lnTo>
                      <a:lnTo>
                        <a:pt x="2011" y="952"/>
                      </a:lnTo>
                      <a:lnTo>
                        <a:pt x="1920" y="972"/>
                      </a:lnTo>
                      <a:lnTo>
                        <a:pt x="1822" y="992"/>
                      </a:lnTo>
                      <a:lnTo>
                        <a:pt x="1720" y="1012"/>
                      </a:lnTo>
                      <a:lnTo>
                        <a:pt x="1613" y="1033"/>
                      </a:lnTo>
                      <a:lnTo>
                        <a:pt x="1502" y="1055"/>
                      </a:lnTo>
                      <a:lnTo>
                        <a:pt x="1389" y="1079"/>
                      </a:lnTo>
                      <a:lnTo>
                        <a:pt x="1274" y="1102"/>
                      </a:lnTo>
                      <a:lnTo>
                        <a:pt x="1159" y="1126"/>
                      </a:lnTo>
                      <a:lnTo>
                        <a:pt x="1043" y="1152"/>
                      </a:lnTo>
                      <a:lnTo>
                        <a:pt x="930" y="1179"/>
                      </a:lnTo>
                      <a:lnTo>
                        <a:pt x="818" y="1207"/>
                      </a:lnTo>
                      <a:lnTo>
                        <a:pt x="710" y="1236"/>
                      </a:lnTo>
                      <a:lnTo>
                        <a:pt x="606" y="1265"/>
                      </a:lnTo>
                      <a:lnTo>
                        <a:pt x="507" y="1298"/>
                      </a:lnTo>
                      <a:lnTo>
                        <a:pt x="430" y="1321"/>
                      </a:lnTo>
                      <a:lnTo>
                        <a:pt x="362" y="1338"/>
                      </a:lnTo>
                      <a:lnTo>
                        <a:pt x="301" y="1350"/>
                      </a:lnTo>
                      <a:lnTo>
                        <a:pt x="247" y="1356"/>
                      </a:lnTo>
                      <a:lnTo>
                        <a:pt x="198" y="1356"/>
                      </a:lnTo>
                      <a:lnTo>
                        <a:pt x="157" y="1350"/>
                      </a:lnTo>
                      <a:lnTo>
                        <a:pt x="120" y="1339"/>
                      </a:lnTo>
                      <a:lnTo>
                        <a:pt x="90" y="1322"/>
                      </a:lnTo>
                      <a:lnTo>
                        <a:pt x="64" y="1300"/>
                      </a:lnTo>
                      <a:lnTo>
                        <a:pt x="44" y="1272"/>
                      </a:lnTo>
                      <a:lnTo>
                        <a:pt x="28" y="1239"/>
                      </a:lnTo>
                      <a:lnTo>
                        <a:pt x="15" y="1201"/>
                      </a:lnTo>
                      <a:lnTo>
                        <a:pt x="6" y="1157"/>
                      </a:lnTo>
                      <a:lnTo>
                        <a:pt x="2" y="1110"/>
                      </a:lnTo>
                      <a:lnTo>
                        <a:pt x="0" y="1056"/>
                      </a:lnTo>
                      <a:lnTo>
                        <a:pt x="1" y="999"/>
                      </a:lnTo>
                      <a:lnTo>
                        <a:pt x="6" y="938"/>
                      </a:lnTo>
                      <a:lnTo>
                        <a:pt x="16" y="879"/>
                      </a:lnTo>
                      <a:lnTo>
                        <a:pt x="33" y="819"/>
                      </a:lnTo>
                      <a:lnTo>
                        <a:pt x="53" y="762"/>
                      </a:lnTo>
                      <a:lnTo>
                        <a:pt x="77" y="705"/>
                      </a:lnTo>
                      <a:lnTo>
                        <a:pt x="105" y="651"/>
                      </a:lnTo>
                      <a:lnTo>
                        <a:pt x="138" y="598"/>
                      </a:lnTo>
                      <a:lnTo>
                        <a:pt x="173" y="548"/>
                      </a:lnTo>
                      <a:lnTo>
                        <a:pt x="211" y="499"/>
                      </a:lnTo>
                      <a:lnTo>
                        <a:pt x="252" y="455"/>
                      </a:lnTo>
                      <a:lnTo>
                        <a:pt x="294" y="413"/>
                      </a:lnTo>
                      <a:lnTo>
                        <a:pt x="339" y="375"/>
                      </a:lnTo>
                      <a:lnTo>
                        <a:pt x="384" y="341"/>
                      </a:lnTo>
                      <a:lnTo>
                        <a:pt x="430" y="310"/>
                      </a:lnTo>
                      <a:lnTo>
                        <a:pt x="478" y="284"/>
                      </a:lnTo>
                      <a:lnTo>
                        <a:pt x="525" y="264"/>
                      </a:lnTo>
                      <a:lnTo>
                        <a:pt x="578" y="245"/>
                      </a:lnTo>
                      <a:lnTo>
                        <a:pt x="642" y="225"/>
                      </a:lnTo>
                      <a:lnTo>
                        <a:pt x="713" y="203"/>
                      </a:lnTo>
                      <a:lnTo>
                        <a:pt x="791" y="182"/>
                      </a:lnTo>
                      <a:lnTo>
                        <a:pt x="873" y="161"/>
                      </a:lnTo>
                      <a:lnTo>
                        <a:pt x="958" y="140"/>
                      </a:lnTo>
                      <a:lnTo>
                        <a:pt x="1043" y="119"/>
                      </a:lnTo>
                      <a:lnTo>
                        <a:pt x="1128" y="99"/>
                      </a:lnTo>
                      <a:lnTo>
                        <a:pt x="1209" y="80"/>
                      </a:lnTo>
                      <a:lnTo>
                        <a:pt x="1286" y="63"/>
                      </a:lnTo>
                      <a:lnTo>
                        <a:pt x="1357" y="48"/>
                      </a:lnTo>
                      <a:lnTo>
                        <a:pt x="1418" y="35"/>
                      </a:lnTo>
                      <a:lnTo>
                        <a:pt x="1469" y="24"/>
                      </a:lnTo>
                      <a:lnTo>
                        <a:pt x="1508" y="16"/>
                      </a:lnTo>
                      <a:lnTo>
                        <a:pt x="1532" y="11"/>
                      </a:lnTo>
                      <a:lnTo>
                        <a:pt x="1541" y="10"/>
                      </a:lnTo>
                      <a:close/>
                    </a:path>
                  </a:pathLst>
                </a:custGeom>
                <a:solidFill>
                  <a:srgbClr val="D49500"/>
                </a:solidFill>
                <a:ln w="9525">
                  <a:solidFill>
                    <a:srgbClr val="CC3300"/>
                  </a:solidFill>
                  <a:round/>
                  <a:headEnd/>
                  <a:tailEnd/>
                </a:ln>
              </p:spPr>
              <p:txBody>
                <a:bodyPr/>
                <a:lstStyle/>
                <a:p>
                  <a:endParaRPr lang="en-US">
                    <a:latin typeface="+mj-lt"/>
                  </a:endParaRPr>
                </a:p>
              </p:txBody>
            </p:sp>
            <p:sp>
              <p:nvSpPr>
                <p:cNvPr id="196" name="Freeform 392"/>
                <p:cNvSpPr>
                  <a:spLocks/>
                </p:cNvSpPr>
                <p:nvPr/>
              </p:nvSpPr>
              <p:spPr bwMode="auto">
                <a:xfrm>
                  <a:off x="1111" y="3240"/>
                  <a:ext cx="60" cy="28"/>
                </a:xfrm>
                <a:custGeom>
                  <a:avLst/>
                  <a:gdLst/>
                  <a:ahLst/>
                  <a:cxnLst>
                    <a:cxn ang="0">
                      <a:pos x="1373" y="6"/>
                    </a:cxn>
                    <a:cxn ang="0">
                      <a:pos x="1413" y="2"/>
                    </a:cxn>
                    <a:cxn ang="0">
                      <a:pos x="1485" y="1"/>
                    </a:cxn>
                    <a:cxn ang="0">
                      <a:pos x="1582" y="10"/>
                    </a:cxn>
                    <a:cxn ang="0">
                      <a:pos x="1695" y="37"/>
                    </a:cxn>
                    <a:cxn ang="0">
                      <a:pos x="1815" y="90"/>
                    </a:cxn>
                    <a:cxn ang="0">
                      <a:pos x="1935" y="174"/>
                    </a:cxn>
                    <a:cxn ang="0">
                      <a:pos x="2047" y="299"/>
                    </a:cxn>
                    <a:cxn ang="0">
                      <a:pos x="2140" y="458"/>
                    </a:cxn>
                    <a:cxn ang="0">
                      <a:pos x="2205" y="588"/>
                    </a:cxn>
                    <a:cxn ang="0">
                      <a:pos x="2242" y="684"/>
                    </a:cxn>
                    <a:cxn ang="0">
                      <a:pos x="2250" y="752"/>
                    </a:cxn>
                    <a:cxn ang="0">
                      <a:pos x="2231" y="799"/>
                    </a:cxn>
                    <a:cxn ang="0">
                      <a:pos x="2185" y="833"/>
                    </a:cxn>
                    <a:cxn ang="0">
                      <a:pos x="2111" y="859"/>
                    </a:cxn>
                    <a:cxn ang="0">
                      <a:pos x="2011" y="884"/>
                    </a:cxn>
                    <a:cxn ang="0">
                      <a:pos x="1884" y="914"/>
                    </a:cxn>
                    <a:cxn ang="0">
                      <a:pos x="1726" y="949"/>
                    </a:cxn>
                    <a:cxn ang="0">
                      <a:pos x="1548" y="984"/>
                    </a:cxn>
                    <a:cxn ang="0">
                      <a:pos x="1352" y="1021"/>
                    </a:cxn>
                    <a:cxn ang="0">
                      <a:pos x="1147" y="1063"/>
                    </a:cxn>
                    <a:cxn ang="0">
                      <a:pos x="941" y="1107"/>
                    </a:cxn>
                    <a:cxn ang="0">
                      <a:pos x="739" y="1157"/>
                    </a:cxn>
                    <a:cxn ang="0">
                      <a:pos x="549" y="1209"/>
                    </a:cxn>
                    <a:cxn ang="0">
                      <a:pos x="392" y="1260"/>
                    </a:cxn>
                    <a:cxn ang="0">
                      <a:pos x="276" y="1286"/>
                    </a:cxn>
                    <a:cxn ang="0">
                      <a:pos x="183" y="1289"/>
                    </a:cxn>
                    <a:cxn ang="0">
                      <a:pos x="113" y="1271"/>
                    </a:cxn>
                    <a:cxn ang="0">
                      <a:pos x="61" y="1232"/>
                    </a:cxn>
                    <a:cxn ang="0">
                      <a:pos x="27" y="1173"/>
                    </a:cxn>
                    <a:cxn ang="0">
                      <a:pos x="7" y="1093"/>
                    </a:cxn>
                    <a:cxn ang="0">
                      <a:pos x="0" y="994"/>
                    </a:cxn>
                    <a:cxn ang="0">
                      <a:pos x="3" y="880"/>
                    </a:cxn>
                    <a:cxn ang="0">
                      <a:pos x="24" y="765"/>
                    </a:cxn>
                    <a:cxn ang="0">
                      <a:pos x="61" y="655"/>
                    </a:cxn>
                    <a:cxn ang="0">
                      <a:pos x="114" y="552"/>
                    </a:cxn>
                    <a:cxn ang="0">
                      <a:pos x="178" y="458"/>
                    </a:cxn>
                    <a:cxn ang="0">
                      <a:pos x="252" y="375"/>
                    </a:cxn>
                    <a:cxn ang="0">
                      <a:pos x="332" y="307"/>
                    </a:cxn>
                    <a:cxn ang="0">
                      <a:pos x="416" y="254"/>
                    </a:cxn>
                    <a:cxn ang="0">
                      <a:pos x="504" y="217"/>
                    </a:cxn>
                    <a:cxn ang="0">
                      <a:pos x="625" y="179"/>
                    </a:cxn>
                    <a:cxn ang="0">
                      <a:pos x="768" y="141"/>
                    </a:cxn>
                    <a:cxn ang="0">
                      <a:pos x="922" y="104"/>
                    </a:cxn>
                    <a:cxn ang="0">
                      <a:pos x="1070" y="69"/>
                    </a:cxn>
                    <a:cxn ang="0">
                      <a:pos x="1201" y="41"/>
                    </a:cxn>
                    <a:cxn ang="0">
                      <a:pos x="1302" y="20"/>
                    </a:cxn>
                    <a:cxn ang="0">
                      <a:pos x="1360" y="8"/>
                    </a:cxn>
                  </a:cxnLst>
                  <a:rect l="0" t="0" r="r" b="b"/>
                  <a:pathLst>
                    <a:path w="2250" h="1290">
                      <a:moveTo>
                        <a:pt x="1368" y="7"/>
                      </a:moveTo>
                      <a:lnTo>
                        <a:pt x="1373" y="6"/>
                      </a:lnTo>
                      <a:lnTo>
                        <a:pt x="1388" y="4"/>
                      </a:lnTo>
                      <a:lnTo>
                        <a:pt x="1413" y="2"/>
                      </a:lnTo>
                      <a:lnTo>
                        <a:pt x="1446" y="0"/>
                      </a:lnTo>
                      <a:lnTo>
                        <a:pt x="1485" y="1"/>
                      </a:lnTo>
                      <a:lnTo>
                        <a:pt x="1531" y="4"/>
                      </a:lnTo>
                      <a:lnTo>
                        <a:pt x="1582" y="10"/>
                      </a:lnTo>
                      <a:lnTo>
                        <a:pt x="1637" y="21"/>
                      </a:lnTo>
                      <a:lnTo>
                        <a:pt x="1695" y="37"/>
                      </a:lnTo>
                      <a:lnTo>
                        <a:pt x="1755" y="59"/>
                      </a:lnTo>
                      <a:lnTo>
                        <a:pt x="1815" y="90"/>
                      </a:lnTo>
                      <a:lnTo>
                        <a:pt x="1876" y="127"/>
                      </a:lnTo>
                      <a:lnTo>
                        <a:pt x="1935" y="174"/>
                      </a:lnTo>
                      <a:lnTo>
                        <a:pt x="1992" y="231"/>
                      </a:lnTo>
                      <a:lnTo>
                        <a:pt x="2047" y="299"/>
                      </a:lnTo>
                      <a:lnTo>
                        <a:pt x="2097" y="378"/>
                      </a:lnTo>
                      <a:lnTo>
                        <a:pt x="2140" y="458"/>
                      </a:lnTo>
                      <a:lnTo>
                        <a:pt x="2177" y="528"/>
                      </a:lnTo>
                      <a:lnTo>
                        <a:pt x="2205" y="588"/>
                      </a:lnTo>
                      <a:lnTo>
                        <a:pt x="2227" y="640"/>
                      </a:lnTo>
                      <a:lnTo>
                        <a:pt x="2242" y="684"/>
                      </a:lnTo>
                      <a:lnTo>
                        <a:pt x="2249" y="722"/>
                      </a:lnTo>
                      <a:lnTo>
                        <a:pt x="2250" y="752"/>
                      </a:lnTo>
                      <a:lnTo>
                        <a:pt x="2244" y="778"/>
                      </a:lnTo>
                      <a:lnTo>
                        <a:pt x="2231" y="799"/>
                      </a:lnTo>
                      <a:lnTo>
                        <a:pt x="2211" y="818"/>
                      </a:lnTo>
                      <a:lnTo>
                        <a:pt x="2185" y="833"/>
                      </a:lnTo>
                      <a:lnTo>
                        <a:pt x="2152" y="846"/>
                      </a:lnTo>
                      <a:lnTo>
                        <a:pt x="2111" y="859"/>
                      </a:lnTo>
                      <a:lnTo>
                        <a:pt x="2065" y="871"/>
                      </a:lnTo>
                      <a:lnTo>
                        <a:pt x="2011" y="884"/>
                      </a:lnTo>
                      <a:lnTo>
                        <a:pt x="1952" y="899"/>
                      </a:lnTo>
                      <a:lnTo>
                        <a:pt x="1884" y="914"/>
                      </a:lnTo>
                      <a:lnTo>
                        <a:pt x="1808" y="932"/>
                      </a:lnTo>
                      <a:lnTo>
                        <a:pt x="1726" y="949"/>
                      </a:lnTo>
                      <a:lnTo>
                        <a:pt x="1640" y="966"/>
                      </a:lnTo>
                      <a:lnTo>
                        <a:pt x="1548" y="984"/>
                      </a:lnTo>
                      <a:lnTo>
                        <a:pt x="1451" y="1002"/>
                      </a:lnTo>
                      <a:lnTo>
                        <a:pt x="1352" y="1021"/>
                      </a:lnTo>
                      <a:lnTo>
                        <a:pt x="1250" y="1042"/>
                      </a:lnTo>
                      <a:lnTo>
                        <a:pt x="1147" y="1063"/>
                      </a:lnTo>
                      <a:lnTo>
                        <a:pt x="1044" y="1085"/>
                      </a:lnTo>
                      <a:lnTo>
                        <a:pt x="941" y="1107"/>
                      </a:lnTo>
                      <a:lnTo>
                        <a:pt x="839" y="1131"/>
                      </a:lnTo>
                      <a:lnTo>
                        <a:pt x="739" y="1157"/>
                      </a:lnTo>
                      <a:lnTo>
                        <a:pt x="642" y="1182"/>
                      </a:lnTo>
                      <a:lnTo>
                        <a:pt x="549" y="1209"/>
                      </a:lnTo>
                      <a:lnTo>
                        <a:pt x="461" y="1239"/>
                      </a:lnTo>
                      <a:lnTo>
                        <a:pt x="392" y="1260"/>
                      </a:lnTo>
                      <a:lnTo>
                        <a:pt x="331" y="1275"/>
                      </a:lnTo>
                      <a:lnTo>
                        <a:pt x="276" y="1286"/>
                      </a:lnTo>
                      <a:lnTo>
                        <a:pt x="227" y="1290"/>
                      </a:lnTo>
                      <a:lnTo>
                        <a:pt x="183" y="1289"/>
                      </a:lnTo>
                      <a:lnTo>
                        <a:pt x="145" y="1283"/>
                      </a:lnTo>
                      <a:lnTo>
                        <a:pt x="113" y="1271"/>
                      </a:lnTo>
                      <a:lnTo>
                        <a:pt x="84" y="1255"/>
                      </a:lnTo>
                      <a:lnTo>
                        <a:pt x="61" y="1232"/>
                      </a:lnTo>
                      <a:lnTo>
                        <a:pt x="42" y="1205"/>
                      </a:lnTo>
                      <a:lnTo>
                        <a:pt x="27" y="1173"/>
                      </a:lnTo>
                      <a:lnTo>
                        <a:pt x="16" y="1136"/>
                      </a:lnTo>
                      <a:lnTo>
                        <a:pt x="7" y="1093"/>
                      </a:lnTo>
                      <a:lnTo>
                        <a:pt x="2" y="1047"/>
                      </a:lnTo>
                      <a:lnTo>
                        <a:pt x="0" y="994"/>
                      </a:lnTo>
                      <a:lnTo>
                        <a:pt x="0" y="939"/>
                      </a:lnTo>
                      <a:lnTo>
                        <a:pt x="3" y="880"/>
                      </a:lnTo>
                      <a:lnTo>
                        <a:pt x="11" y="823"/>
                      </a:lnTo>
                      <a:lnTo>
                        <a:pt x="24" y="765"/>
                      </a:lnTo>
                      <a:lnTo>
                        <a:pt x="41" y="709"/>
                      </a:lnTo>
                      <a:lnTo>
                        <a:pt x="61" y="655"/>
                      </a:lnTo>
                      <a:lnTo>
                        <a:pt x="86" y="602"/>
                      </a:lnTo>
                      <a:lnTo>
                        <a:pt x="114" y="552"/>
                      </a:lnTo>
                      <a:lnTo>
                        <a:pt x="145" y="504"/>
                      </a:lnTo>
                      <a:lnTo>
                        <a:pt x="178" y="458"/>
                      </a:lnTo>
                      <a:lnTo>
                        <a:pt x="214" y="416"/>
                      </a:lnTo>
                      <a:lnTo>
                        <a:pt x="252" y="375"/>
                      </a:lnTo>
                      <a:lnTo>
                        <a:pt x="291" y="339"/>
                      </a:lnTo>
                      <a:lnTo>
                        <a:pt x="332" y="307"/>
                      </a:lnTo>
                      <a:lnTo>
                        <a:pt x="373" y="278"/>
                      </a:lnTo>
                      <a:lnTo>
                        <a:pt x="416" y="254"/>
                      </a:lnTo>
                      <a:lnTo>
                        <a:pt x="458" y="235"/>
                      </a:lnTo>
                      <a:lnTo>
                        <a:pt x="504" y="217"/>
                      </a:lnTo>
                      <a:lnTo>
                        <a:pt x="561" y="199"/>
                      </a:lnTo>
                      <a:lnTo>
                        <a:pt x="625" y="179"/>
                      </a:lnTo>
                      <a:lnTo>
                        <a:pt x="694" y="160"/>
                      </a:lnTo>
                      <a:lnTo>
                        <a:pt x="768" y="141"/>
                      </a:lnTo>
                      <a:lnTo>
                        <a:pt x="845" y="122"/>
                      </a:lnTo>
                      <a:lnTo>
                        <a:pt x="922" y="104"/>
                      </a:lnTo>
                      <a:lnTo>
                        <a:pt x="997" y="86"/>
                      </a:lnTo>
                      <a:lnTo>
                        <a:pt x="1070" y="69"/>
                      </a:lnTo>
                      <a:lnTo>
                        <a:pt x="1139" y="54"/>
                      </a:lnTo>
                      <a:lnTo>
                        <a:pt x="1201" y="41"/>
                      </a:lnTo>
                      <a:lnTo>
                        <a:pt x="1257" y="29"/>
                      </a:lnTo>
                      <a:lnTo>
                        <a:pt x="1302" y="20"/>
                      </a:lnTo>
                      <a:lnTo>
                        <a:pt x="1338" y="12"/>
                      </a:lnTo>
                      <a:lnTo>
                        <a:pt x="1360" y="8"/>
                      </a:lnTo>
                      <a:lnTo>
                        <a:pt x="1368" y="7"/>
                      </a:lnTo>
                      <a:close/>
                    </a:path>
                  </a:pathLst>
                </a:custGeom>
                <a:solidFill>
                  <a:srgbClr val="DF9E00"/>
                </a:solidFill>
                <a:ln w="9525">
                  <a:solidFill>
                    <a:srgbClr val="CC3300"/>
                  </a:solidFill>
                  <a:round/>
                  <a:headEnd/>
                  <a:tailEnd/>
                </a:ln>
              </p:spPr>
              <p:txBody>
                <a:bodyPr/>
                <a:lstStyle/>
                <a:p>
                  <a:endParaRPr lang="en-US">
                    <a:latin typeface="+mj-lt"/>
                  </a:endParaRPr>
                </a:p>
              </p:txBody>
            </p:sp>
            <p:sp>
              <p:nvSpPr>
                <p:cNvPr id="197" name="Freeform 393"/>
                <p:cNvSpPr>
                  <a:spLocks/>
                </p:cNvSpPr>
                <p:nvPr/>
              </p:nvSpPr>
              <p:spPr bwMode="auto">
                <a:xfrm>
                  <a:off x="1115" y="3240"/>
                  <a:ext cx="52" cy="28"/>
                </a:xfrm>
                <a:custGeom>
                  <a:avLst/>
                  <a:gdLst/>
                  <a:ahLst/>
                  <a:cxnLst>
                    <a:cxn ang="0">
                      <a:pos x="1201" y="4"/>
                    </a:cxn>
                    <a:cxn ang="0">
                      <a:pos x="1238" y="1"/>
                    </a:cxn>
                    <a:cxn ang="0">
                      <a:pos x="1301" y="2"/>
                    </a:cxn>
                    <a:cxn ang="0">
                      <a:pos x="1388" y="13"/>
                    </a:cxn>
                    <a:cxn ang="0">
                      <a:pos x="1488" y="41"/>
                    </a:cxn>
                    <a:cxn ang="0">
                      <a:pos x="1596" y="95"/>
                    </a:cxn>
                    <a:cxn ang="0">
                      <a:pos x="1705" y="180"/>
                    </a:cxn>
                    <a:cxn ang="0">
                      <a:pos x="1807" y="302"/>
                    </a:cxn>
                    <a:cxn ang="0">
                      <a:pos x="1894" y="458"/>
                    </a:cxn>
                    <a:cxn ang="0">
                      <a:pos x="1955" y="587"/>
                    </a:cxn>
                    <a:cxn ang="0">
                      <a:pos x="1990" y="681"/>
                    </a:cxn>
                    <a:cxn ang="0">
                      <a:pos x="1999" y="747"/>
                    </a:cxn>
                    <a:cxn ang="0">
                      <a:pos x="1983" y="793"/>
                    </a:cxn>
                    <a:cxn ang="0">
                      <a:pos x="1943" y="824"/>
                    </a:cxn>
                    <a:cxn ang="0">
                      <a:pos x="1877" y="847"/>
                    </a:cxn>
                    <a:cxn ang="0">
                      <a:pos x="1788" y="870"/>
                    </a:cxn>
                    <a:cxn ang="0">
                      <a:pos x="1675" y="897"/>
                    </a:cxn>
                    <a:cxn ang="0">
                      <a:pos x="1537" y="926"/>
                    </a:cxn>
                    <a:cxn ang="0">
                      <a:pos x="1378" y="956"/>
                    </a:cxn>
                    <a:cxn ang="0">
                      <a:pos x="1206" y="989"/>
                    </a:cxn>
                    <a:cxn ang="0">
                      <a:pos x="1024" y="1025"/>
                    </a:cxn>
                    <a:cxn ang="0">
                      <a:pos x="841" y="1063"/>
                    </a:cxn>
                    <a:cxn ang="0">
                      <a:pos x="662" y="1106"/>
                    </a:cxn>
                    <a:cxn ang="0">
                      <a:pos x="495" y="1153"/>
                    </a:cxn>
                    <a:cxn ang="0">
                      <a:pos x="356" y="1198"/>
                    </a:cxn>
                    <a:cxn ang="0">
                      <a:pos x="253" y="1222"/>
                    </a:cxn>
                    <a:cxn ang="0">
                      <a:pos x="171" y="1223"/>
                    </a:cxn>
                    <a:cxn ang="0">
                      <a:pos x="108" y="1205"/>
                    </a:cxn>
                    <a:cxn ang="0">
                      <a:pos x="61" y="1165"/>
                    </a:cxn>
                    <a:cxn ang="0">
                      <a:pos x="30" y="1107"/>
                    </a:cxn>
                    <a:cxn ang="0">
                      <a:pos x="10" y="1029"/>
                    </a:cxn>
                    <a:cxn ang="0">
                      <a:pos x="1" y="934"/>
                    </a:cxn>
                    <a:cxn ang="0">
                      <a:pos x="1" y="822"/>
                    </a:cxn>
                    <a:cxn ang="0">
                      <a:pos x="18" y="711"/>
                    </a:cxn>
                    <a:cxn ang="0">
                      <a:pos x="49" y="605"/>
                    </a:cxn>
                    <a:cxn ang="0">
                      <a:pos x="95" y="506"/>
                    </a:cxn>
                    <a:cxn ang="0">
                      <a:pos x="149" y="417"/>
                    </a:cxn>
                    <a:cxn ang="0">
                      <a:pos x="213" y="338"/>
                    </a:cxn>
                    <a:cxn ang="0">
                      <a:pos x="283" y="274"/>
                    </a:cxn>
                    <a:cxn ang="0">
                      <a:pos x="355" y="224"/>
                    </a:cxn>
                    <a:cxn ang="0">
                      <a:pos x="434" y="191"/>
                    </a:cxn>
                    <a:cxn ang="0">
                      <a:pos x="540" y="157"/>
                    </a:cxn>
                    <a:cxn ang="0">
                      <a:pos x="667" y="122"/>
                    </a:cxn>
                    <a:cxn ang="0">
                      <a:pos x="802" y="90"/>
                    </a:cxn>
                    <a:cxn ang="0">
                      <a:pos x="934" y="60"/>
                    </a:cxn>
                    <a:cxn ang="0">
                      <a:pos x="1050" y="34"/>
                    </a:cxn>
                    <a:cxn ang="0">
                      <a:pos x="1140" y="16"/>
                    </a:cxn>
                    <a:cxn ang="0">
                      <a:pos x="1190" y="6"/>
                    </a:cxn>
                  </a:cxnLst>
                  <a:rect l="0" t="0" r="r" b="b"/>
                  <a:pathLst>
                    <a:path w="1999" h="1225">
                      <a:moveTo>
                        <a:pt x="1197" y="5"/>
                      </a:moveTo>
                      <a:lnTo>
                        <a:pt x="1201" y="4"/>
                      </a:lnTo>
                      <a:lnTo>
                        <a:pt x="1216" y="2"/>
                      </a:lnTo>
                      <a:lnTo>
                        <a:pt x="1238" y="1"/>
                      </a:lnTo>
                      <a:lnTo>
                        <a:pt x="1266" y="0"/>
                      </a:lnTo>
                      <a:lnTo>
                        <a:pt x="1301" y="2"/>
                      </a:lnTo>
                      <a:lnTo>
                        <a:pt x="1343" y="5"/>
                      </a:lnTo>
                      <a:lnTo>
                        <a:pt x="1388" y="13"/>
                      </a:lnTo>
                      <a:lnTo>
                        <a:pt x="1437" y="24"/>
                      </a:lnTo>
                      <a:lnTo>
                        <a:pt x="1488" y="41"/>
                      </a:lnTo>
                      <a:lnTo>
                        <a:pt x="1542" y="65"/>
                      </a:lnTo>
                      <a:lnTo>
                        <a:pt x="1596" y="95"/>
                      </a:lnTo>
                      <a:lnTo>
                        <a:pt x="1652" y="132"/>
                      </a:lnTo>
                      <a:lnTo>
                        <a:pt x="1705" y="180"/>
                      </a:lnTo>
                      <a:lnTo>
                        <a:pt x="1758" y="235"/>
                      </a:lnTo>
                      <a:lnTo>
                        <a:pt x="1807" y="302"/>
                      </a:lnTo>
                      <a:lnTo>
                        <a:pt x="1854" y="381"/>
                      </a:lnTo>
                      <a:lnTo>
                        <a:pt x="1894" y="458"/>
                      </a:lnTo>
                      <a:lnTo>
                        <a:pt x="1928" y="527"/>
                      </a:lnTo>
                      <a:lnTo>
                        <a:pt x="1955" y="587"/>
                      </a:lnTo>
                      <a:lnTo>
                        <a:pt x="1976" y="637"/>
                      </a:lnTo>
                      <a:lnTo>
                        <a:pt x="1990" y="681"/>
                      </a:lnTo>
                      <a:lnTo>
                        <a:pt x="1997" y="717"/>
                      </a:lnTo>
                      <a:lnTo>
                        <a:pt x="1999" y="747"/>
                      </a:lnTo>
                      <a:lnTo>
                        <a:pt x="1994" y="771"/>
                      </a:lnTo>
                      <a:lnTo>
                        <a:pt x="1983" y="793"/>
                      </a:lnTo>
                      <a:lnTo>
                        <a:pt x="1966" y="809"/>
                      </a:lnTo>
                      <a:lnTo>
                        <a:pt x="1943" y="824"/>
                      </a:lnTo>
                      <a:lnTo>
                        <a:pt x="1912" y="836"/>
                      </a:lnTo>
                      <a:lnTo>
                        <a:pt x="1877" y="847"/>
                      </a:lnTo>
                      <a:lnTo>
                        <a:pt x="1836" y="858"/>
                      </a:lnTo>
                      <a:lnTo>
                        <a:pt x="1788" y="870"/>
                      </a:lnTo>
                      <a:lnTo>
                        <a:pt x="1736" y="883"/>
                      </a:lnTo>
                      <a:lnTo>
                        <a:pt x="1675" y="897"/>
                      </a:lnTo>
                      <a:lnTo>
                        <a:pt x="1609" y="912"/>
                      </a:lnTo>
                      <a:lnTo>
                        <a:pt x="1537" y="926"/>
                      </a:lnTo>
                      <a:lnTo>
                        <a:pt x="1460" y="941"/>
                      </a:lnTo>
                      <a:lnTo>
                        <a:pt x="1378" y="956"/>
                      </a:lnTo>
                      <a:lnTo>
                        <a:pt x="1293" y="972"/>
                      </a:lnTo>
                      <a:lnTo>
                        <a:pt x="1206" y="989"/>
                      </a:lnTo>
                      <a:lnTo>
                        <a:pt x="1116" y="1007"/>
                      </a:lnTo>
                      <a:lnTo>
                        <a:pt x="1024" y="1025"/>
                      </a:lnTo>
                      <a:lnTo>
                        <a:pt x="932" y="1043"/>
                      </a:lnTo>
                      <a:lnTo>
                        <a:pt x="841" y="1063"/>
                      </a:lnTo>
                      <a:lnTo>
                        <a:pt x="751" y="1083"/>
                      </a:lnTo>
                      <a:lnTo>
                        <a:pt x="662" y="1106"/>
                      </a:lnTo>
                      <a:lnTo>
                        <a:pt x="576" y="1129"/>
                      </a:lnTo>
                      <a:lnTo>
                        <a:pt x="495" y="1153"/>
                      </a:lnTo>
                      <a:lnTo>
                        <a:pt x="417" y="1179"/>
                      </a:lnTo>
                      <a:lnTo>
                        <a:pt x="356" y="1198"/>
                      </a:lnTo>
                      <a:lnTo>
                        <a:pt x="302" y="1213"/>
                      </a:lnTo>
                      <a:lnTo>
                        <a:pt x="253" y="1222"/>
                      </a:lnTo>
                      <a:lnTo>
                        <a:pt x="210" y="1225"/>
                      </a:lnTo>
                      <a:lnTo>
                        <a:pt x="171" y="1223"/>
                      </a:lnTo>
                      <a:lnTo>
                        <a:pt x="137" y="1216"/>
                      </a:lnTo>
                      <a:lnTo>
                        <a:pt x="108" y="1205"/>
                      </a:lnTo>
                      <a:lnTo>
                        <a:pt x="83" y="1187"/>
                      </a:lnTo>
                      <a:lnTo>
                        <a:pt x="61" y="1165"/>
                      </a:lnTo>
                      <a:lnTo>
                        <a:pt x="44" y="1138"/>
                      </a:lnTo>
                      <a:lnTo>
                        <a:pt x="30" y="1107"/>
                      </a:lnTo>
                      <a:lnTo>
                        <a:pt x="18" y="1070"/>
                      </a:lnTo>
                      <a:lnTo>
                        <a:pt x="10" y="1029"/>
                      </a:lnTo>
                      <a:lnTo>
                        <a:pt x="4" y="983"/>
                      </a:lnTo>
                      <a:lnTo>
                        <a:pt x="1" y="934"/>
                      </a:lnTo>
                      <a:lnTo>
                        <a:pt x="0" y="879"/>
                      </a:lnTo>
                      <a:lnTo>
                        <a:pt x="1" y="822"/>
                      </a:lnTo>
                      <a:lnTo>
                        <a:pt x="8" y="766"/>
                      </a:lnTo>
                      <a:lnTo>
                        <a:pt x="18" y="711"/>
                      </a:lnTo>
                      <a:lnTo>
                        <a:pt x="32" y="657"/>
                      </a:lnTo>
                      <a:lnTo>
                        <a:pt x="49" y="605"/>
                      </a:lnTo>
                      <a:lnTo>
                        <a:pt x="70" y="554"/>
                      </a:lnTo>
                      <a:lnTo>
                        <a:pt x="95" y="506"/>
                      </a:lnTo>
                      <a:lnTo>
                        <a:pt x="121" y="460"/>
                      </a:lnTo>
                      <a:lnTo>
                        <a:pt x="149" y="417"/>
                      </a:lnTo>
                      <a:lnTo>
                        <a:pt x="181" y="376"/>
                      </a:lnTo>
                      <a:lnTo>
                        <a:pt x="213" y="338"/>
                      </a:lnTo>
                      <a:lnTo>
                        <a:pt x="247" y="304"/>
                      </a:lnTo>
                      <a:lnTo>
                        <a:pt x="283" y="274"/>
                      </a:lnTo>
                      <a:lnTo>
                        <a:pt x="318" y="247"/>
                      </a:lnTo>
                      <a:lnTo>
                        <a:pt x="355" y="224"/>
                      </a:lnTo>
                      <a:lnTo>
                        <a:pt x="393" y="207"/>
                      </a:lnTo>
                      <a:lnTo>
                        <a:pt x="434" y="191"/>
                      </a:lnTo>
                      <a:lnTo>
                        <a:pt x="483" y="174"/>
                      </a:lnTo>
                      <a:lnTo>
                        <a:pt x="540" y="157"/>
                      </a:lnTo>
                      <a:lnTo>
                        <a:pt x="602" y="139"/>
                      </a:lnTo>
                      <a:lnTo>
                        <a:pt x="667" y="122"/>
                      </a:lnTo>
                      <a:lnTo>
                        <a:pt x="734" y="106"/>
                      </a:lnTo>
                      <a:lnTo>
                        <a:pt x="802" y="90"/>
                      </a:lnTo>
                      <a:lnTo>
                        <a:pt x="869" y="74"/>
                      </a:lnTo>
                      <a:lnTo>
                        <a:pt x="934" y="60"/>
                      </a:lnTo>
                      <a:lnTo>
                        <a:pt x="994" y="47"/>
                      </a:lnTo>
                      <a:lnTo>
                        <a:pt x="1050" y="34"/>
                      </a:lnTo>
                      <a:lnTo>
                        <a:pt x="1099" y="24"/>
                      </a:lnTo>
                      <a:lnTo>
                        <a:pt x="1140" y="16"/>
                      </a:lnTo>
                      <a:lnTo>
                        <a:pt x="1170" y="10"/>
                      </a:lnTo>
                      <a:lnTo>
                        <a:pt x="1190" y="6"/>
                      </a:lnTo>
                      <a:lnTo>
                        <a:pt x="1197" y="5"/>
                      </a:lnTo>
                      <a:close/>
                    </a:path>
                  </a:pathLst>
                </a:custGeom>
                <a:solidFill>
                  <a:srgbClr val="E9A608"/>
                </a:solidFill>
                <a:ln w="9525">
                  <a:solidFill>
                    <a:srgbClr val="CC3300"/>
                  </a:solidFill>
                  <a:round/>
                  <a:headEnd/>
                  <a:tailEnd/>
                </a:ln>
              </p:spPr>
              <p:txBody>
                <a:bodyPr/>
                <a:lstStyle/>
                <a:p>
                  <a:endParaRPr lang="en-US">
                    <a:latin typeface="+mj-lt"/>
                  </a:endParaRPr>
                </a:p>
              </p:txBody>
            </p:sp>
            <p:sp>
              <p:nvSpPr>
                <p:cNvPr id="198" name="Freeform 394"/>
                <p:cNvSpPr>
                  <a:spLocks/>
                </p:cNvSpPr>
                <p:nvPr/>
              </p:nvSpPr>
              <p:spPr bwMode="auto">
                <a:xfrm>
                  <a:off x="1118" y="3241"/>
                  <a:ext cx="46" cy="26"/>
                </a:xfrm>
                <a:custGeom>
                  <a:avLst/>
                  <a:gdLst/>
                  <a:ahLst/>
                  <a:cxnLst>
                    <a:cxn ang="0">
                      <a:pos x="1031" y="2"/>
                    </a:cxn>
                    <a:cxn ang="0">
                      <a:pos x="1062" y="0"/>
                    </a:cxn>
                    <a:cxn ang="0">
                      <a:pos x="1118" y="2"/>
                    </a:cxn>
                    <a:cxn ang="0">
                      <a:pos x="1194" y="16"/>
                    </a:cxn>
                    <a:cxn ang="0">
                      <a:pos x="1284" y="46"/>
                    </a:cxn>
                    <a:cxn ang="0">
                      <a:pos x="1379" y="100"/>
                    </a:cxn>
                    <a:cxn ang="0">
                      <a:pos x="1476" y="185"/>
                    </a:cxn>
                    <a:cxn ang="0">
                      <a:pos x="1568" y="306"/>
                    </a:cxn>
                    <a:cxn ang="0">
                      <a:pos x="1648" y="460"/>
                    </a:cxn>
                    <a:cxn ang="0">
                      <a:pos x="1705" y="585"/>
                    </a:cxn>
                    <a:cxn ang="0">
                      <a:pos x="1737" y="677"/>
                    </a:cxn>
                    <a:cxn ang="0">
                      <a:pos x="1747" y="741"/>
                    </a:cxn>
                    <a:cxn ang="0">
                      <a:pos x="1734" y="785"/>
                    </a:cxn>
                    <a:cxn ang="0">
                      <a:pos x="1699" y="814"/>
                    </a:cxn>
                    <a:cxn ang="0">
                      <a:pos x="1643" y="835"/>
                    </a:cxn>
                    <a:cxn ang="0">
                      <a:pos x="1565" y="856"/>
                    </a:cxn>
                    <a:cxn ang="0">
                      <a:pos x="1467" y="879"/>
                    </a:cxn>
                    <a:cxn ang="0">
                      <a:pos x="1347" y="904"/>
                    </a:cxn>
                    <a:cxn ang="0">
                      <a:pos x="1209" y="929"/>
                    </a:cxn>
                    <a:cxn ang="0">
                      <a:pos x="1058" y="957"/>
                    </a:cxn>
                    <a:cxn ang="0">
                      <a:pos x="901" y="986"/>
                    </a:cxn>
                    <a:cxn ang="0">
                      <a:pos x="741" y="1019"/>
                    </a:cxn>
                    <a:cxn ang="0">
                      <a:pos x="587" y="1056"/>
                    </a:cxn>
                    <a:cxn ang="0">
                      <a:pos x="440" y="1098"/>
                    </a:cxn>
                    <a:cxn ang="0">
                      <a:pos x="321" y="1139"/>
                    </a:cxn>
                    <a:cxn ang="0">
                      <a:pos x="231" y="1158"/>
                    </a:cxn>
                    <a:cxn ang="0">
                      <a:pos x="159" y="1157"/>
                    </a:cxn>
                    <a:cxn ang="0">
                      <a:pos x="103" y="1137"/>
                    </a:cxn>
                    <a:cxn ang="0">
                      <a:pos x="61" y="1099"/>
                    </a:cxn>
                    <a:cxn ang="0">
                      <a:pos x="31" y="1041"/>
                    </a:cxn>
                    <a:cxn ang="0">
                      <a:pos x="13" y="966"/>
                    </a:cxn>
                    <a:cxn ang="0">
                      <a:pos x="2" y="873"/>
                    </a:cxn>
                    <a:cxn ang="0">
                      <a:pos x="0" y="765"/>
                    </a:cxn>
                    <a:cxn ang="0">
                      <a:pos x="11" y="658"/>
                    </a:cxn>
                    <a:cxn ang="0">
                      <a:pos x="36" y="556"/>
                    </a:cxn>
                    <a:cxn ang="0">
                      <a:pos x="73" y="462"/>
                    </a:cxn>
                    <a:cxn ang="0">
                      <a:pos x="119" y="376"/>
                    </a:cxn>
                    <a:cxn ang="0">
                      <a:pos x="173" y="301"/>
                    </a:cxn>
                    <a:cxn ang="0">
                      <a:pos x="232" y="241"/>
                    </a:cxn>
                    <a:cxn ang="0">
                      <a:pos x="296" y="195"/>
                    </a:cxn>
                    <a:cxn ang="0">
                      <a:pos x="364" y="164"/>
                    </a:cxn>
                    <a:cxn ang="0">
                      <a:pos x="455" y="135"/>
                    </a:cxn>
                    <a:cxn ang="0">
                      <a:pos x="566" y="104"/>
                    </a:cxn>
                    <a:cxn ang="0">
                      <a:pos x="684" y="76"/>
                    </a:cxn>
                    <a:cxn ang="0">
                      <a:pos x="798" y="50"/>
                    </a:cxn>
                    <a:cxn ang="0">
                      <a:pos x="899" y="29"/>
                    </a:cxn>
                    <a:cxn ang="0">
                      <a:pos x="977" y="13"/>
                    </a:cxn>
                    <a:cxn ang="0">
                      <a:pos x="1021" y="4"/>
                    </a:cxn>
                  </a:cxnLst>
                  <a:rect l="0" t="0" r="r" b="b"/>
                  <a:pathLst>
                    <a:path w="1747" h="1160">
                      <a:moveTo>
                        <a:pt x="1027" y="3"/>
                      </a:moveTo>
                      <a:lnTo>
                        <a:pt x="1031" y="2"/>
                      </a:lnTo>
                      <a:lnTo>
                        <a:pt x="1043" y="1"/>
                      </a:lnTo>
                      <a:lnTo>
                        <a:pt x="1062" y="0"/>
                      </a:lnTo>
                      <a:lnTo>
                        <a:pt x="1088" y="0"/>
                      </a:lnTo>
                      <a:lnTo>
                        <a:pt x="1118" y="2"/>
                      </a:lnTo>
                      <a:lnTo>
                        <a:pt x="1154" y="8"/>
                      </a:lnTo>
                      <a:lnTo>
                        <a:pt x="1194" y="16"/>
                      </a:lnTo>
                      <a:lnTo>
                        <a:pt x="1237" y="29"/>
                      </a:lnTo>
                      <a:lnTo>
                        <a:pt x="1284" y="46"/>
                      </a:lnTo>
                      <a:lnTo>
                        <a:pt x="1331" y="70"/>
                      </a:lnTo>
                      <a:lnTo>
                        <a:pt x="1379" y="100"/>
                      </a:lnTo>
                      <a:lnTo>
                        <a:pt x="1428" y="139"/>
                      </a:lnTo>
                      <a:lnTo>
                        <a:pt x="1476" y="185"/>
                      </a:lnTo>
                      <a:lnTo>
                        <a:pt x="1523" y="241"/>
                      </a:lnTo>
                      <a:lnTo>
                        <a:pt x="1568" y="306"/>
                      </a:lnTo>
                      <a:lnTo>
                        <a:pt x="1611" y="383"/>
                      </a:lnTo>
                      <a:lnTo>
                        <a:pt x="1648" y="460"/>
                      </a:lnTo>
                      <a:lnTo>
                        <a:pt x="1679" y="527"/>
                      </a:lnTo>
                      <a:lnTo>
                        <a:pt x="1705" y="585"/>
                      </a:lnTo>
                      <a:lnTo>
                        <a:pt x="1724" y="634"/>
                      </a:lnTo>
                      <a:lnTo>
                        <a:pt x="1737" y="677"/>
                      </a:lnTo>
                      <a:lnTo>
                        <a:pt x="1745" y="712"/>
                      </a:lnTo>
                      <a:lnTo>
                        <a:pt x="1747" y="741"/>
                      </a:lnTo>
                      <a:lnTo>
                        <a:pt x="1743" y="766"/>
                      </a:lnTo>
                      <a:lnTo>
                        <a:pt x="1734" y="785"/>
                      </a:lnTo>
                      <a:lnTo>
                        <a:pt x="1719" y="801"/>
                      </a:lnTo>
                      <a:lnTo>
                        <a:pt x="1699" y="814"/>
                      </a:lnTo>
                      <a:lnTo>
                        <a:pt x="1673" y="825"/>
                      </a:lnTo>
                      <a:lnTo>
                        <a:pt x="1643" y="835"/>
                      </a:lnTo>
                      <a:lnTo>
                        <a:pt x="1607" y="845"/>
                      </a:lnTo>
                      <a:lnTo>
                        <a:pt x="1565" y="856"/>
                      </a:lnTo>
                      <a:lnTo>
                        <a:pt x="1520" y="868"/>
                      </a:lnTo>
                      <a:lnTo>
                        <a:pt x="1467" y="879"/>
                      </a:lnTo>
                      <a:lnTo>
                        <a:pt x="1410" y="891"/>
                      </a:lnTo>
                      <a:lnTo>
                        <a:pt x="1347" y="904"/>
                      </a:lnTo>
                      <a:lnTo>
                        <a:pt x="1279" y="916"/>
                      </a:lnTo>
                      <a:lnTo>
                        <a:pt x="1209" y="929"/>
                      </a:lnTo>
                      <a:lnTo>
                        <a:pt x="1135" y="942"/>
                      </a:lnTo>
                      <a:lnTo>
                        <a:pt x="1058" y="957"/>
                      </a:lnTo>
                      <a:lnTo>
                        <a:pt x="980" y="971"/>
                      </a:lnTo>
                      <a:lnTo>
                        <a:pt x="901" y="986"/>
                      </a:lnTo>
                      <a:lnTo>
                        <a:pt x="821" y="1002"/>
                      </a:lnTo>
                      <a:lnTo>
                        <a:pt x="741" y="1019"/>
                      </a:lnTo>
                      <a:lnTo>
                        <a:pt x="663" y="1037"/>
                      </a:lnTo>
                      <a:lnTo>
                        <a:pt x="587" y="1056"/>
                      </a:lnTo>
                      <a:lnTo>
                        <a:pt x="512" y="1077"/>
                      </a:lnTo>
                      <a:lnTo>
                        <a:pt x="440" y="1098"/>
                      </a:lnTo>
                      <a:lnTo>
                        <a:pt x="374" y="1122"/>
                      </a:lnTo>
                      <a:lnTo>
                        <a:pt x="321" y="1139"/>
                      </a:lnTo>
                      <a:lnTo>
                        <a:pt x="274" y="1151"/>
                      </a:lnTo>
                      <a:lnTo>
                        <a:pt x="231" y="1158"/>
                      </a:lnTo>
                      <a:lnTo>
                        <a:pt x="193" y="1160"/>
                      </a:lnTo>
                      <a:lnTo>
                        <a:pt x="159" y="1157"/>
                      </a:lnTo>
                      <a:lnTo>
                        <a:pt x="129" y="1150"/>
                      </a:lnTo>
                      <a:lnTo>
                        <a:pt x="103" y="1137"/>
                      </a:lnTo>
                      <a:lnTo>
                        <a:pt x="81" y="1121"/>
                      </a:lnTo>
                      <a:lnTo>
                        <a:pt x="61" y="1099"/>
                      </a:lnTo>
                      <a:lnTo>
                        <a:pt x="45" y="1073"/>
                      </a:lnTo>
                      <a:lnTo>
                        <a:pt x="31" y="1041"/>
                      </a:lnTo>
                      <a:lnTo>
                        <a:pt x="21" y="1006"/>
                      </a:lnTo>
                      <a:lnTo>
                        <a:pt x="13" y="966"/>
                      </a:lnTo>
                      <a:lnTo>
                        <a:pt x="6" y="921"/>
                      </a:lnTo>
                      <a:lnTo>
                        <a:pt x="2" y="873"/>
                      </a:lnTo>
                      <a:lnTo>
                        <a:pt x="0" y="820"/>
                      </a:lnTo>
                      <a:lnTo>
                        <a:pt x="0" y="765"/>
                      </a:lnTo>
                      <a:lnTo>
                        <a:pt x="4" y="711"/>
                      </a:lnTo>
                      <a:lnTo>
                        <a:pt x="11" y="658"/>
                      </a:lnTo>
                      <a:lnTo>
                        <a:pt x="22" y="606"/>
                      </a:lnTo>
                      <a:lnTo>
                        <a:pt x="36" y="556"/>
                      </a:lnTo>
                      <a:lnTo>
                        <a:pt x="54" y="507"/>
                      </a:lnTo>
                      <a:lnTo>
                        <a:pt x="73" y="462"/>
                      </a:lnTo>
                      <a:lnTo>
                        <a:pt x="95" y="417"/>
                      </a:lnTo>
                      <a:lnTo>
                        <a:pt x="119" y="376"/>
                      </a:lnTo>
                      <a:lnTo>
                        <a:pt x="145" y="338"/>
                      </a:lnTo>
                      <a:lnTo>
                        <a:pt x="173" y="301"/>
                      </a:lnTo>
                      <a:lnTo>
                        <a:pt x="202" y="269"/>
                      </a:lnTo>
                      <a:lnTo>
                        <a:pt x="232" y="241"/>
                      </a:lnTo>
                      <a:lnTo>
                        <a:pt x="264" y="215"/>
                      </a:lnTo>
                      <a:lnTo>
                        <a:pt x="296" y="195"/>
                      </a:lnTo>
                      <a:lnTo>
                        <a:pt x="328" y="179"/>
                      </a:lnTo>
                      <a:lnTo>
                        <a:pt x="364" y="164"/>
                      </a:lnTo>
                      <a:lnTo>
                        <a:pt x="407" y="149"/>
                      </a:lnTo>
                      <a:lnTo>
                        <a:pt x="455" y="135"/>
                      </a:lnTo>
                      <a:lnTo>
                        <a:pt x="509" y="120"/>
                      </a:lnTo>
                      <a:lnTo>
                        <a:pt x="566" y="104"/>
                      </a:lnTo>
                      <a:lnTo>
                        <a:pt x="624" y="89"/>
                      </a:lnTo>
                      <a:lnTo>
                        <a:pt x="684" y="76"/>
                      </a:lnTo>
                      <a:lnTo>
                        <a:pt x="741" y="62"/>
                      </a:lnTo>
                      <a:lnTo>
                        <a:pt x="798" y="50"/>
                      </a:lnTo>
                      <a:lnTo>
                        <a:pt x="850" y="39"/>
                      </a:lnTo>
                      <a:lnTo>
                        <a:pt x="899" y="29"/>
                      </a:lnTo>
                      <a:lnTo>
                        <a:pt x="941" y="20"/>
                      </a:lnTo>
                      <a:lnTo>
                        <a:pt x="977" y="13"/>
                      </a:lnTo>
                      <a:lnTo>
                        <a:pt x="1004" y="8"/>
                      </a:lnTo>
                      <a:lnTo>
                        <a:pt x="1021" y="4"/>
                      </a:lnTo>
                      <a:lnTo>
                        <a:pt x="1027" y="3"/>
                      </a:lnTo>
                      <a:close/>
                    </a:path>
                  </a:pathLst>
                </a:custGeom>
                <a:solidFill>
                  <a:srgbClr val="F4AF11"/>
                </a:solidFill>
                <a:ln w="9525">
                  <a:solidFill>
                    <a:srgbClr val="CC3300"/>
                  </a:solidFill>
                  <a:round/>
                  <a:headEnd/>
                  <a:tailEnd/>
                </a:ln>
              </p:spPr>
              <p:txBody>
                <a:bodyPr/>
                <a:lstStyle/>
                <a:p>
                  <a:endParaRPr lang="en-US">
                    <a:latin typeface="+mj-lt"/>
                  </a:endParaRPr>
                </a:p>
              </p:txBody>
            </p:sp>
            <p:sp>
              <p:nvSpPr>
                <p:cNvPr id="199" name="Freeform 395"/>
                <p:cNvSpPr>
                  <a:spLocks/>
                </p:cNvSpPr>
                <p:nvPr/>
              </p:nvSpPr>
              <p:spPr bwMode="auto">
                <a:xfrm>
                  <a:off x="1121" y="3242"/>
                  <a:ext cx="40" cy="24"/>
                </a:xfrm>
                <a:custGeom>
                  <a:avLst/>
                  <a:gdLst/>
                  <a:ahLst/>
                  <a:cxnLst>
                    <a:cxn ang="0">
                      <a:pos x="862" y="1"/>
                    </a:cxn>
                    <a:cxn ang="0">
                      <a:pos x="888" y="0"/>
                    </a:cxn>
                    <a:cxn ang="0">
                      <a:pos x="936" y="4"/>
                    </a:cxn>
                    <a:cxn ang="0">
                      <a:pos x="1002" y="19"/>
                    </a:cxn>
                    <a:cxn ang="0">
                      <a:pos x="1079" y="50"/>
                    </a:cxn>
                    <a:cxn ang="0">
                      <a:pos x="1163" y="106"/>
                    </a:cxn>
                    <a:cxn ang="0">
                      <a:pos x="1248" y="191"/>
                    </a:cxn>
                    <a:cxn ang="0">
                      <a:pos x="1331" y="312"/>
                    </a:cxn>
                    <a:cxn ang="0">
                      <a:pos x="1404" y="462"/>
                    </a:cxn>
                    <a:cxn ang="0">
                      <a:pos x="1456" y="585"/>
                    </a:cxn>
                    <a:cxn ang="0">
                      <a:pos x="1487" y="674"/>
                    </a:cxn>
                    <a:cxn ang="0">
                      <a:pos x="1498" y="737"/>
                    </a:cxn>
                    <a:cxn ang="0">
                      <a:pos x="1488" y="778"/>
                    </a:cxn>
                    <a:cxn ang="0">
                      <a:pos x="1458" y="805"/>
                    </a:cxn>
                    <a:cxn ang="0">
                      <a:pos x="1411" y="825"/>
                    </a:cxn>
                    <a:cxn ang="0">
                      <a:pos x="1345" y="842"/>
                    </a:cxn>
                    <a:cxn ang="0">
                      <a:pos x="1263" y="862"/>
                    </a:cxn>
                    <a:cxn ang="0">
                      <a:pos x="1160" y="881"/>
                    </a:cxn>
                    <a:cxn ang="0">
                      <a:pos x="1041" y="902"/>
                    </a:cxn>
                    <a:cxn ang="0">
                      <a:pos x="913" y="924"/>
                    </a:cxn>
                    <a:cxn ang="0">
                      <a:pos x="779" y="948"/>
                    </a:cxn>
                    <a:cxn ang="0">
                      <a:pos x="643" y="975"/>
                    </a:cxn>
                    <a:cxn ang="0">
                      <a:pos x="511" y="1006"/>
                    </a:cxn>
                    <a:cxn ang="0">
                      <a:pos x="387" y="1043"/>
                    </a:cxn>
                    <a:cxn ang="0">
                      <a:pos x="286" y="1079"/>
                    </a:cxn>
                    <a:cxn ang="0">
                      <a:pos x="209" y="1095"/>
                    </a:cxn>
                    <a:cxn ang="0">
                      <a:pos x="148" y="1092"/>
                    </a:cxn>
                    <a:cxn ang="0">
                      <a:pos x="99" y="1071"/>
                    </a:cxn>
                    <a:cxn ang="0">
                      <a:pos x="63" y="1033"/>
                    </a:cxn>
                    <a:cxn ang="0">
                      <a:pos x="36" y="976"/>
                    </a:cxn>
                    <a:cxn ang="0">
                      <a:pos x="17" y="902"/>
                    </a:cxn>
                    <a:cxn ang="0">
                      <a:pos x="5" y="811"/>
                    </a:cxn>
                    <a:cxn ang="0">
                      <a:pos x="0" y="707"/>
                    </a:cxn>
                    <a:cxn ang="0">
                      <a:pos x="7" y="604"/>
                    </a:cxn>
                    <a:cxn ang="0">
                      <a:pos x="26" y="508"/>
                    </a:cxn>
                    <a:cxn ang="0">
                      <a:pos x="55" y="417"/>
                    </a:cxn>
                    <a:cxn ang="0">
                      <a:pos x="92" y="335"/>
                    </a:cxn>
                    <a:cxn ang="0">
                      <a:pos x="136" y="265"/>
                    </a:cxn>
                    <a:cxn ang="0">
                      <a:pos x="185" y="208"/>
                    </a:cxn>
                    <a:cxn ang="0">
                      <a:pos x="238" y="165"/>
                    </a:cxn>
                    <a:cxn ang="0">
                      <a:pos x="295" y="137"/>
                    </a:cxn>
                    <a:cxn ang="0">
                      <a:pos x="373" y="111"/>
                    </a:cxn>
                    <a:cxn ang="0">
                      <a:pos x="467" y="86"/>
                    </a:cxn>
                    <a:cxn ang="0">
                      <a:pos x="566" y="61"/>
                    </a:cxn>
                    <a:cxn ang="0">
                      <a:pos x="664" y="40"/>
                    </a:cxn>
                    <a:cxn ang="0">
                      <a:pos x="750" y="22"/>
                    </a:cxn>
                    <a:cxn ang="0">
                      <a:pos x="816" y="9"/>
                    </a:cxn>
                    <a:cxn ang="0">
                      <a:pos x="853" y="2"/>
                    </a:cxn>
                  </a:cxnLst>
                  <a:rect l="0" t="0" r="r" b="b"/>
                  <a:pathLst>
                    <a:path w="1498" h="1096">
                      <a:moveTo>
                        <a:pt x="859" y="2"/>
                      </a:moveTo>
                      <a:lnTo>
                        <a:pt x="862" y="1"/>
                      </a:lnTo>
                      <a:lnTo>
                        <a:pt x="872" y="0"/>
                      </a:lnTo>
                      <a:lnTo>
                        <a:pt x="888" y="0"/>
                      </a:lnTo>
                      <a:lnTo>
                        <a:pt x="910" y="1"/>
                      </a:lnTo>
                      <a:lnTo>
                        <a:pt x="936" y="4"/>
                      </a:lnTo>
                      <a:lnTo>
                        <a:pt x="968" y="10"/>
                      </a:lnTo>
                      <a:lnTo>
                        <a:pt x="1002" y="19"/>
                      </a:lnTo>
                      <a:lnTo>
                        <a:pt x="1039" y="32"/>
                      </a:lnTo>
                      <a:lnTo>
                        <a:pt x="1079" y="50"/>
                      </a:lnTo>
                      <a:lnTo>
                        <a:pt x="1120" y="75"/>
                      </a:lnTo>
                      <a:lnTo>
                        <a:pt x="1163" y="106"/>
                      </a:lnTo>
                      <a:lnTo>
                        <a:pt x="1206" y="144"/>
                      </a:lnTo>
                      <a:lnTo>
                        <a:pt x="1248" y="191"/>
                      </a:lnTo>
                      <a:lnTo>
                        <a:pt x="1290" y="246"/>
                      </a:lnTo>
                      <a:lnTo>
                        <a:pt x="1331" y="312"/>
                      </a:lnTo>
                      <a:lnTo>
                        <a:pt x="1370" y="387"/>
                      </a:lnTo>
                      <a:lnTo>
                        <a:pt x="1404" y="462"/>
                      </a:lnTo>
                      <a:lnTo>
                        <a:pt x="1432" y="529"/>
                      </a:lnTo>
                      <a:lnTo>
                        <a:pt x="1456" y="585"/>
                      </a:lnTo>
                      <a:lnTo>
                        <a:pt x="1475" y="634"/>
                      </a:lnTo>
                      <a:lnTo>
                        <a:pt x="1487" y="674"/>
                      </a:lnTo>
                      <a:lnTo>
                        <a:pt x="1495" y="708"/>
                      </a:lnTo>
                      <a:lnTo>
                        <a:pt x="1498" y="737"/>
                      </a:lnTo>
                      <a:lnTo>
                        <a:pt x="1495" y="760"/>
                      </a:lnTo>
                      <a:lnTo>
                        <a:pt x="1488" y="778"/>
                      </a:lnTo>
                      <a:lnTo>
                        <a:pt x="1476" y="793"/>
                      </a:lnTo>
                      <a:lnTo>
                        <a:pt x="1458" y="805"/>
                      </a:lnTo>
                      <a:lnTo>
                        <a:pt x="1437" y="815"/>
                      </a:lnTo>
                      <a:lnTo>
                        <a:pt x="1411" y="825"/>
                      </a:lnTo>
                      <a:lnTo>
                        <a:pt x="1381" y="833"/>
                      </a:lnTo>
                      <a:lnTo>
                        <a:pt x="1345" y="842"/>
                      </a:lnTo>
                      <a:lnTo>
                        <a:pt x="1307" y="852"/>
                      </a:lnTo>
                      <a:lnTo>
                        <a:pt x="1263" y="862"/>
                      </a:lnTo>
                      <a:lnTo>
                        <a:pt x="1213" y="871"/>
                      </a:lnTo>
                      <a:lnTo>
                        <a:pt x="1160" y="881"/>
                      </a:lnTo>
                      <a:lnTo>
                        <a:pt x="1102" y="891"/>
                      </a:lnTo>
                      <a:lnTo>
                        <a:pt x="1041" y="902"/>
                      </a:lnTo>
                      <a:lnTo>
                        <a:pt x="978" y="912"/>
                      </a:lnTo>
                      <a:lnTo>
                        <a:pt x="913" y="924"/>
                      </a:lnTo>
                      <a:lnTo>
                        <a:pt x="846" y="936"/>
                      </a:lnTo>
                      <a:lnTo>
                        <a:pt x="779" y="948"/>
                      </a:lnTo>
                      <a:lnTo>
                        <a:pt x="711" y="961"/>
                      </a:lnTo>
                      <a:lnTo>
                        <a:pt x="643" y="975"/>
                      </a:lnTo>
                      <a:lnTo>
                        <a:pt x="577" y="990"/>
                      </a:lnTo>
                      <a:lnTo>
                        <a:pt x="511" y="1006"/>
                      </a:lnTo>
                      <a:lnTo>
                        <a:pt x="448" y="1024"/>
                      </a:lnTo>
                      <a:lnTo>
                        <a:pt x="387" y="1043"/>
                      </a:lnTo>
                      <a:lnTo>
                        <a:pt x="330" y="1064"/>
                      </a:lnTo>
                      <a:lnTo>
                        <a:pt x="286" y="1079"/>
                      </a:lnTo>
                      <a:lnTo>
                        <a:pt x="246" y="1089"/>
                      </a:lnTo>
                      <a:lnTo>
                        <a:pt x="209" y="1095"/>
                      </a:lnTo>
                      <a:lnTo>
                        <a:pt x="177" y="1096"/>
                      </a:lnTo>
                      <a:lnTo>
                        <a:pt x="148" y="1092"/>
                      </a:lnTo>
                      <a:lnTo>
                        <a:pt x="122" y="1084"/>
                      </a:lnTo>
                      <a:lnTo>
                        <a:pt x="99" y="1071"/>
                      </a:lnTo>
                      <a:lnTo>
                        <a:pt x="80" y="1054"/>
                      </a:lnTo>
                      <a:lnTo>
                        <a:pt x="63" y="1033"/>
                      </a:lnTo>
                      <a:lnTo>
                        <a:pt x="48" y="1006"/>
                      </a:lnTo>
                      <a:lnTo>
                        <a:pt x="36" y="976"/>
                      </a:lnTo>
                      <a:lnTo>
                        <a:pt x="25" y="941"/>
                      </a:lnTo>
                      <a:lnTo>
                        <a:pt x="17" y="902"/>
                      </a:lnTo>
                      <a:lnTo>
                        <a:pt x="10" y="859"/>
                      </a:lnTo>
                      <a:lnTo>
                        <a:pt x="5" y="811"/>
                      </a:lnTo>
                      <a:lnTo>
                        <a:pt x="2" y="761"/>
                      </a:lnTo>
                      <a:lnTo>
                        <a:pt x="0" y="707"/>
                      </a:lnTo>
                      <a:lnTo>
                        <a:pt x="2" y="656"/>
                      </a:lnTo>
                      <a:lnTo>
                        <a:pt x="7" y="604"/>
                      </a:lnTo>
                      <a:lnTo>
                        <a:pt x="15" y="555"/>
                      </a:lnTo>
                      <a:lnTo>
                        <a:pt x="26" y="508"/>
                      </a:lnTo>
                      <a:lnTo>
                        <a:pt x="40" y="461"/>
                      </a:lnTo>
                      <a:lnTo>
                        <a:pt x="55" y="417"/>
                      </a:lnTo>
                      <a:lnTo>
                        <a:pt x="73" y="375"/>
                      </a:lnTo>
                      <a:lnTo>
                        <a:pt x="92" y="335"/>
                      </a:lnTo>
                      <a:lnTo>
                        <a:pt x="113" y="299"/>
                      </a:lnTo>
                      <a:lnTo>
                        <a:pt x="136" y="265"/>
                      </a:lnTo>
                      <a:lnTo>
                        <a:pt x="160" y="235"/>
                      </a:lnTo>
                      <a:lnTo>
                        <a:pt x="185" y="208"/>
                      </a:lnTo>
                      <a:lnTo>
                        <a:pt x="210" y="185"/>
                      </a:lnTo>
                      <a:lnTo>
                        <a:pt x="238" y="165"/>
                      </a:lnTo>
                      <a:lnTo>
                        <a:pt x="265" y="150"/>
                      </a:lnTo>
                      <a:lnTo>
                        <a:pt x="295" y="137"/>
                      </a:lnTo>
                      <a:lnTo>
                        <a:pt x="331" y="124"/>
                      </a:lnTo>
                      <a:lnTo>
                        <a:pt x="373" y="111"/>
                      </a:lnTo>
                      <a:lnTo>
                        <a:pt x="418" y="98"/>
                      </a:lnTo>
                      <a:lnTo>
                        <a:pt x="467" y="86"/>
                      </a:lnTo>
                      <a:lnTo>
                        <a:pt x="516" y="73"/>
                      </a:lnTo>
                      <a:lnTo>
                        <a:pt x="566" y="61"/>
                      </a:lnTo>
                      <a:lnTo>
                        <a:pt x="616" y="50"/>
                      </a:lnTo>
                      <a:lnTo>
                        <a:pt x="664" y="40"/>
                      </a:lnTo>
                      <a:lnTo>
                        <a:pt x="708" y="30"/>
                      </a:lnTo>
                      <a:lnTo>
                        <a:pt x="750" y="22"/>
                      </a:lnTo>
                      <a:lnTo>
                        <a:pt x="786" y="15"/>
                      </a:lnTo>
                      <a:lnTo>
                        <a:pt x="816" y="9"/>
                      </a:lnTo>
                      <a:lnTo>
                        <a:pt x="838" y="5"/>
                      </a:lnTo>
                      <a:lnTo>
                        <a:pt x="853" y="2"/>
                      </a:lnTo>
                      <a:lnTo>
                        <a:pt x="859" y="2"/>
                      </a:lnTo>
                      <a:close/>
                    </a:path>
                  </a:pathLst>
                </a:custGeom>
                <a:solidFill>
                  <a:srgbClr val="FFB719"/>
                </a:solidFill>
                <a:ln w="9525">
                  <a:solidFill>
                    <a:srgbClr val="CC3300"/>
                  </a:solidFill>
                  <a:round/>
                  <a:headEnd/>
                  <a:tailEnd/>
                </a:ln>
              </p:spPr>
              <p:txBody>
                <a:bodyPr/>
                <a:lstStyle/>
                <a:p>
                  <a:endParaRPr lang="en-US">
                    <a:latin typeface="+mj-lt"/>
                  </a:endParaRPr>
                </a:p>
              </p:txBody>
            </p:sp>
            <p:sp>
              <p:nvSpPr>
                <p:cNvPr id="200" name="Freeform 396"/>
                <p:cNvSpPr>
                  <a:spLocks/>
                </p:cNvSpPr>
                <p:nvPr/>
              </p:nvSpPr>
              <p:spPr bwMode="auto">
                <a:xfrm>
                  <a:off x="971" y="3255"/>
                  <a:ext cx="384" cy="98"/>
                </a:xfrm>
                <a:custGeom>
                  <a:avLst/>
                  <a:gdLst/>
                  <a:ahLst/>
                  <a:cxnLst>
                    <a:cxn ang="0">
                      <a:pos x="13719" y="161"/>
                    </a:cxn>
                    <a:cxn ang="0">
                      <a:pos x="13246" y="499"/>
                    </a:cxn>
                    <a:cxn ang="0">
                      <a:pos x="12625" y="850"/>
                    </a:cxn>
                    <a:cxn ang="0">
                      <a:pos x="11877" y="1206"/>
                    </a:cxn>
                    <a:cxn ang="0">
                      <a:pos x="11019" y="1557"/>
                    </a:cxn>
                    <a:cxn ang="0">
                      <a:pos x="10071" y="1894"/>
                    </a:cxn>
                    <a:cxn ang="0">
                      <a:pos x="9051" y="2209"/>
                    </a:cxn>
                    <a:cxn ang="0">
                      <a:pos x="7978" y="2492"/>
                    </a:cxn>
                    <a:cxn ang="0">
                      <a:pos x="6835" y="2741"/>
                    </a:cxn>
                    <a:cxn ang="0">
                      <a:pos x="5719" y="2935"/>
                    </a:cxn>
                    <a:cxn ang="0">
                      <a:pos x="4704" y="3067"/>
                    </a:cxn>
                    <a:cxn ang="0">
                      <a:pos x="3799" y="3148"/>
                    </a:cxn>
                    <a:cxn ang="0">
                      <a:pos x="3014" y="3187"/>
                    </a:cxn>
                    <a:cxn ang="0">
                      <a:pos x="2356" y="3192"/>
                    </a:cxn>
                    <a:cxn ang="0">
                      <a:pos x="1836" y="3173"/>
                    </a:cxn>
                    <a:cxn ang="0">
                      <a:pos x="1463" y="3142"/>
                    </a:cxn>
                    <a:cxn ang="0">
                      <a:pos x="1219" y="3107"/>
                    </a:cxn>
                    <a:cxn ang="0">
                      <a:pos x="958" y="3077"/>
                    </a:cxn>
                    <a:cxn ang="0">
                      <a:pos x="680" y="3065"/>
                    </a:cxn>
                    <a:cxn ang="0">
                      <a:pos x="416" y="3081"/>
                    </a:cxn>
                    <a:cxn ang="0">
                      <a:pos x="195" y="3133"/>
                    </a:cxn>
                    <a:cxn ang="0">
                      <a:pos x="47" y="3234"/>
                    </a:cxn>
                    <a:cxn ang="0">
                      <a:pos x="0" y="3392"/>
                    </a:cxn>
                    <a:cxn ang="0">
                      <a:pos x="87" y="3622"/>
                    </a:cxn>
                    <a:cxn ang="0">
                      <a:pos x="348" y="3909"/>
                    </a:cxn>
                    <a:cxn ang="0">
                      <a:pos x="871" y="4145"/>
                    </a:cxn>
                    <a:cxn ang="0">
                      <a:pos x="1627" y="4308"/>
                    </a:cxn>
                    <a:cxn ang="0">
                      <a:pos x="2573" y="4399"/>
                    </a:cxn>
                    <a:cxn ang="0">
                      <a:pos x="3666" y="4415"/>
                    </a:cxn>
                    <a:cxn ang="0">
                      <a:pos x="4861" y="4357"/>
                    </a:cxn>
                    <a:cxn ang="0">
                      <a:pos x="6112" y="4222"/>
                    </a:cxn>
                    <a:cxn ang="0">
                      <a:pos x="7377" y="4010"/>
                    </a:cxn>
                    <a:cxn ang="0">
                      <a:pos x="8722" y="3698"/>
                    </a:cxn>
                    <a:cxn ang="0">
                      <a:pos x="10003" y="3347"/>
                    </a:cxn>
                    <a:cxn ang="0">
                      <a:pos x="11083" y="2997"/>
                    </a:cxn>
                    <a:cxn ang="0">
                      <a:pos x="11985" y="2646"/>
                    </a:cxn>
                    <a:cxn ang="0">
                      <a:pos x="12726" y="2298"/>
                    </a:cxn>
                    <a:cxn ang="0">
                      <a:pos x="13327" y="1951"/>
                    </a:cxn>
                    <a:cxn ang="0">
                      <a:pos x="13807" y="1605"/>
                    </a:cxn>
                    <a:cxn ang="0">
                      <a:pos x="14186" y="1258"/>
                    </a:cxn>
                    <a:cxn ang="0">
                      <a:pos x="14471" y="921"/>
                    </a:cxn>
                    <a:cxn ang="0">
                      <a:pos x="14600" y="640"/>
                    </a:cxn>
                    <a:cxn ang="0">
                      <a:pos x="14595" y="422"/>
                    </a:cxn>
                    <a:cxn ang="0">
                      <a:pos x="14494" y="258"/>
                    </a:cxn>
                    <a:cxn ang="0">
                      <a:pos x="14336" y="142"/>
                    </a:cxn>
                    <a:cxn ang="0">
                      <a:pos x="14159" y="65"/>
                    </a:cxn>
                    <a:cxn ang="0">
                      <a:pos x="14005" y="21"/>
                    </a:cxn>
                    <a:cxn ang="0">
                      <a:pos x="13908" y="1"/>
                    </a:cxn>
                  </a:cxnLst>
                  <a:rect l="0" t="0" r="r" b="b"/>
                  <a:pathLst>
                    <a:path w="14612" h="4416">
                      <a:moveTo>
                        <a:pt x="13895" y="0"/>
                      </a:moveTo>
                      <a:lnTo>
                        <a:pt x="13719" y="161"/>
                      </a:lnTo>
                      <a:lnTo>
                        <a:pt x="13502" y="327"/>
                      </a:lnTo>
                      <a:lnTo>
                        <a:pt x="13246" y="499"/>
                      </a:lnTo>
                      <a:lnTo>
                        <a:pt x="12953" y="674"/>
                      </a:lnTo>
                      <a:lnTo>
                        <a:pt x="12625" y="850"/>
                      </a:lnTo>
                      <a:lnTo>
                        <a:pt x="12266" y="1028"/>
                      </a:lnTo>
                      <a:lnTo>
                        <a:pt x="11877" y="1206"/>
                      </a:lnTo>
                      <a:lnTo>
                        <a:pt x="11461" y="1382"/>
                      </a:lnTo>
                      <a:lnTo>
                        <a:pt x="11019" y="1557"/>
                      </a:lnTo>
                      <a:lnTo>
                        <a:pt x="10555" y="1728"/>
                      </a:lnTo>
                      <a:lnTo>
                        <a:pt x="10071" y="1894"/>
                      </a:lnTo>
                      <a:lnTo>
                        <a:pt x="9569" y="2055"/>
                      </a:lnTo>
                      <a:lnTo>
                        <a:pt x="9051" y="2209"/>
                      </a:lnTo>
                      <a:lnTo>
                        <a:pt x="8519" y="2355"/>
                      </a:lnTo>
                      <a:lnTo>
                        <a:pt x="7978" y="2492"/>
                      </a:lnTo>
                      <a:lnTo>
                        <a:pt x="7428" y="2619"/>
                      </a:lnTo>
                      <a:lnTo>
                        <a:pt x="6835" y="2741"/>
                      </a:lnTo>
                      <a:lnTo>
                        <a:pt x="6265" y="2847"/>
                      </a:lnTo>
                      <a:lnTo>
                        <a:pt x="5719" y="2935"/>
                      </a:lnTo>
                      <a:lnTo>
                        <a:pt x="5199" y="3009"/>
                      </a:lnTo>
                      <a:lnTo>
                        <a:pt x="4704" y="3067"/>
                      </a:lnTo>
                      <a:lnTo>
                        <a:pt x="4238" y="3114"/>
                      </a:lnTo>
                      <a:lnTo>
                        <a:pt x="3799" y="3148"/>
                      </a:lnTo>
                      <a:lnTo>
                        <a:pt x="3391" y="3171"/>
                      </a:lnTo>
                      <a:lnTo>
                        <a:pt x="3014" y="3187"/>
                      </a:lnTo>
                      <a:lnTo>
                        <a:pt x="2668" y="3193"/>
                      </a:lnTo>
                      <a:lnTo>
                        <a:pt x="2356" y="3192"/>
                      </a:lnTo>
                      <a:lnTo>
                        <a:pt x="2078" y="3185"/>
                      </a:lnTo>
                      <a:lnTo>
                        <a:pt x="1836" y="3173"/>
                      </a:lnTo>
                      <a:lnTo>
                        <a:pt x="1631" y="3159"/>
                      </a:lnTo>
                      <a:lnTo>
                        <a:pt x="1463" y="3142"/>
                      </a:lnTo>
                      <a:lnTo>
                        <a:pt x="1335" y="3125"/>
                      </a:lnTo>
                      <a:lnTo>
                        <a:pt x="1219" y="3107"/>
                      </a:lnTo>
                      <a:lnTo>
                        <a:pt x="1093" y="3091"/>
                      </a:lnTo>
                      <a:lnTo>
                        <a:pt x="958" y="3077"/>
                      </a:lnTo>
                      <a:lnTo>
                        <a:pt x="819" y="3068"/>
                      </a:lnTo>
                      <a:lnTo>
                        <a:pt x="680" y="3065"/>
                      </a:lnTo>
                      <a:lnTo>
                        <a:pt x="544" y="3068"/>
                      </a:lnTo>
                      <a:lnTo>
                        <a:pt x="416" y="3081"/>
                      </a:lnTo>
                      <a:lnTo>
                        <a:pt x="298" y="3101"/>
                      </a:lnTo>
                      <a:lnTo>
                        <a:pt x="195" y="3133"/>
                      </a:lnTo>
                      <a:lnTo>
                        <a:pt x="109" y="3176"/>
                      </a:lnTo>
                      <a:lnTo>
                        <a:pt x="47" y="3234"/>
                      </a:lnTo>
                      <a:lnTo>
                        <a:pt x="9" y="3306"/>
                      </a:lnTo>
                      <a:lnTo>
                        <a:pt x="0" y="3392"/>
                      </a:lnTo>
                      <a:lnTo>
                        <a:pt x="25" y="3497"/>
                      </a:lnTo>
                      <a:lnTo>
                        <a:pt x="87" y="3622"/>
                      </a:lnTo>
                      <a:lnTo>
                        <a:pt x="189" y="3765"/>
                      </a:lnTo>
                      <a:lnTo>
                        <a:pt x="348" y="3909"/>
                      </a:lnTo>
                      <a:lnTo>
                        <a:pt x="577" y="4036"/>
                      </a:lnTo>
                      <a:lnTo>
                        <a:pt x="871" y="4145"/>
                      </a:lnTo>
                      <a:lnTo>
                        <a:pt x="1222" y="4235"/>
                      </a:lnTo>
                      <a:lnTo>
                        <a:pt x="1627" y="4308"/>
                      </a:lnTo>
                      <a:lnTo>
                        <a:pt x="2079" y="4363"/>
                      </a:lnTo>
                      <a:lnTo>
                        <a:pt x="2573" y="4399"/>
                      </a:lnTo>
                      <a:lnTo>
                        <a:pt x="3104" y="4416"/>
                      </a:lnTo>
                      <a:lnTo>
                        <a:pt x="3666" y="4415"/>
                      </a:lnTo>
                      <a:lnTo>
                        <a:pt x="4254" y="4396"/>
                      </a:lnTo>
                      <a:lnTo>
                        <a:pt x="4861" y="4357"/>
                      </a:lnTo>
                      <a:lnTo>
                        <a:pt x="5482" y="4299"/>
                      </a:lnTo>
                      <a:lnTo>
                        <a:pt x="6112" y="4222"/>
                      </a:lnTo>
                      <a:lnTo>
                        <a:pt x="6746" y="4125"/>
                      </a:lnTo>
                      <a:lnTo>
                        <a:pt x="7377" y="4010"/>
                      </a:lnTo>
                      <a:lnTo>
                        <a:pt x="8001" y="3875"/>
                      </a:lnTo>
                      <a:lnTo>
                        <a:pt x="8722" y="3698"/>
                      </a:lnTo>
                      <a:lnTo>
                        <a:pt x="9389" y="3523"/>
                      </a:lnTo>
                      <a:lnTo>
                        <a:pt x="10003" y="3347"/>
                      </a:lnTo>
                      <a:lnTo>
                        <a:pt x="10566" y="3171"/>
                      </a:lnTo>
                      <a:lnTo>
                        <a:pt x="11083" y="2997"/>
                      </a:lnTo>
                      <a:lnTo>
                        <a:pt x="11555" y="2821"/>
                      </a:lnTo>
                      <a:lnTo>
                        <a:pt x="11985" y="2646"/>
                      </a:lnTo>
                      <a:lnTo>
                        <a:pt x="12374" y="2473"/>
                      </a:lnTo>
                      <a:lnTo>
                        <a:pt x="12726" y="2298"/>
                      </a:lnTo>
                      <a:lnTo>
                        <a:pt x="13043" y="2124"/>
                      </a:lnTo>
                      <a:lnTo>
                        <a:pt x="13327" y="1951"/>
                      </a:lnTo>
                      <a:lnTo>
                        <a:pt x="13581" y="1777"/>
                      </a:lnTo>
                      <a:lnTo>
                        <a:pt x="13807" y="1605"/>
                      </a:lnTo>
                      <a:lnTo>
                        <a:pt x="14008" y="1431"/>
                      </a:lnTo>
                      <a:lnTo>
                        <a:pt x="14186" y="1258"/>
                      </a:lnTo>
                      <a:lnTo>
                        <a:pt x="14344" y="1087"/>
                      </a:lnTo>
                      <a:lnTo>
                        <a:pt x="14471" y="921"/>
                      </a:lnTo>
                      <a:lnTo>
                        <a:pt x="14554" y="773"/>
                      </a:lnTo>
                      <a:lnTo>
                        <a:pt x="14600" y="640"/>
                      </a:lnTo>
                      <a:lnTo>
                        <a:pt x="14612" y="524"/>
                      </a:lnTo>
                      <a:lnTo>
                        <a:pt x="14595" y="422"/>
                      </a:lnTo>
                      <a:lnTo>
                        <a:pt x="14553" y="333"/>
                      </a:lnTo>
                      <a:lnTo>
                        <a:pt x="14494" y="258"/>
                      </a:lnTo>
                      <a:lnTo>
                        <a:pt x="14419" y="194"/>
                      </a:lnTo>
                      <a:lnTo>
                        <a:pt x="14336" y="142"/>
                      </a:lnTo>
                      <a:lnTo>
                        <a:pt x="14247" y="98"/>
                      </a:lnTo>
                      <a:lnTo>
                        <a:pt x="14159" y="65"/>
                      </a:lnTo>
                      <a:lnTo>
                        <a:pt x="14078" y="39"/>
                      </a:lnTo>
                      <a:lnTo>
                        <a:pt x="14005" y="21"/>
                      </a:lnTo>
                      <a:lnTo>
                        <a:pt x="13946" y="8"/>
                      </a:lnTo>
                      <a:lnTo>
                        <a:pt x="13908" y="1"/>
                      </a:lnTo>
                      <a:lnTo>
                        <a:pt x="13895" y="0"/>
                      </a:lnTo>
                      <a:close/>
                    </a:path>
                  </a:pathLst>
                </a:custGeom>
                <a:solidFill>
                  <a:srgbClr val="F2BF19"/>
                </a:solidFill>
                <a:ln w="9525">
                  <a:solidFill>
                    <a:srgbClr val="CC3300"/>
                  </a:solidFill>
                  <a:round/>
                  <a:headEnd/>
                  <a:tailEnd/>
                </a:ln>
              </p:spPr>
              <p:txBody>
                <a:bodyPr/>
                <a:lstStyle/>
                <a:p>
                  <a:endParaRPr lang="en-US">
                    <a:latin typeface="+mj-lt"/>
                  </a:endParaRPr>
                </a:p>
              </p:txBody>
            </p:sp>
            <p:sp>
              <p:nvSpPr>
                <p:cNvPr id="201" name="Freeform 397"/>
                <p:cNvSpPr>
                  <a:spLocks/>
                </p:cNvSpPr>
                <p:nvPr/>
              </p:nvSpPr>
              <p:spPr bwMode="auto">
                <a:xfrm>
                  <a:off x="976" y="3258"/>
                  <a:ext cx="374" cy="94"/>
                </a:xfrm>
                <a:custGeom>
                  <a:avLst/>
                  <a:gdLst/>
                  <a:ahLst/>
                  <a:cxnLst>
                    <a:cxn ang="0">
                      <a:pos x="13360" y="155"/>
                    </a:cxn>
                    <a:cxn ang="0">
                      <a:pos x="12897" y="479"/>
                    </a:cxn>
                    <a:cxn ang="0">
                      <a:pos x="12291" y="817"/>
                    </a:cxn>
                    <a:cxn ang="0">
                      <a:pos x="11561" y="1160"/>
                    </a:cxn>
                    <a:cxn ang="0">
                      <a:pos x="10725" y="1499"/>
                    </a:cxn>
                    <a:cxn ang="0">
                      <a:pos x="9800" y="1826"/>
                    </a:cxn>
                    <a:cxn ang="0">
                      <a:pos x="8806" y="2131"/>
                    </a:cxn>
                    <a:cxn ang="0">
                      <a:pos x="7762" y="2405"/>
                    </a:cxn>
                    <a:cxn ang="0">
                      <a:pos x="6650" y="2650"/>
                    </a:cxn>
                    <a:cxn ang="0">
                      <a:pos x="5565" y="2839"/>
                    </a:cxn>
                    <a:cxn ang="0">
                      <a:pos x="4576" y="2970"/>
                    </a:cxn>
                    <a:cxn ang="0">
                      <a:pos x="3694" y="3050"/>
                    </a:cxn>
                    <a:cxn ang="0">
                      <a:pos x="2929" y="3091"/>
                    </a:cxn>
                    <a:cxn ang="0">
                      <a:pos x="2289" y="3098"/>
                    </a:cxn>
                    <a:cxn ang="0">
                      <a:pos x="1782" y="3084"/>
                    </a:cxn>
                    <a:cxn ang="0">
                      <a:pos x="1418" y="3055"/>
                    </a:cxn>
                    <a:cxn ang="0">
                      <a:pos x="1182" y="3022"/>
                    </a:cxn>
                    <a:cxn ang="0">
                      <a:pos x="928" y="2995"/>
                    </a:cxn>
                    <a:cxn ang="0">
                      <a:pos x="659" y="2985"/>
                    </a:cxn>
                    <a:cxn ang="0">
                      <a:pos x="403" y="2999"/>
                    </a:cxn>
                    <a:cxn ang="0">
                      <a:pos x="189" y="3050"/>
                    </a:cxn>
                    <a:cxn ang="0">
                      <a:pos x="46" y="3146"/>
                    </a:cxn>
                    <a:cxn ang="0">
                      <a:pos x="0" y="3299"/>
                    </a:cxn>
                    <a:cxn ang="0">
                      <a:pos x="83" y="3516"/>
                    </a:cxn>
                    <a:cxn ang="0">
                      <a:pos x="337" y="3790"/>
                    </a:cxn>
                    <a:cxn ang="0">
                      <a:pos x="843" y="4013"/>
                    </a:cxn>
                    <a:cxn ang="0">
                      <a:pos x="1579" y="4166"/>
                    </a:cxn>
                    <a:cxn ang="0">
                      <a:pos x="2499" y="4249"/>
                    </a:cxn>
                    <a:cxn ang="0">
                      <a:pos x="3561" y="4260"/>
                    </a:cxn>
                    <a:cxn ang="0">
                      <a:pos x="4722" y="4198"/>
                    </a:cxn>
                    <a:cxn ang="0">
                      <a:pos x="5939" y="4064"/>
                    </a:cxn>
                    <a:cxn ang="0">
                      <a:pos x="7170" y="3856"/>
                    </a:cxn>
                    <a:cxn ang="0">
                      <a:pos x="8479" y="3553"/>
                    </a:cxn>
                    <a:cxn ang="0">
                      <a:pos x="9725" y="3212"/>
                    </a:cxn>
                    <a:cxn ang="0">
                      <a:pos x="10779" y="2873"/>
                    </a:cxn>
                    <a:cxn ang="0">
                      <a:pos x="11656" y="2534"/>
                    </a:cxn>
                    <a:cxn ang="0">
                      <a:pos x="12378" y="2199"/>
                    </a:cxn>
                    <a:cxn ang="0">
                      <a:pos x="12964" y="1864"/>
                    </a:cxn>
                    <a:cxn ang="0">
                      <a:pos x="13432" y="1532"/>
                    </a:cxn>
                    <a:cxn ang="0">
                      <a:pos x="13802" y="1200"/>
                    </a:cxn>
                    <a:cxn ang="0">
                      <a:pos x="14080" y="876"/>
                    </a:cxn>
                    <a:cxn ang="0">
                      <a:pos x="14207" y="608"/>
                    </a:cxn>
                    <a:cxn ang="0">
                      <a:pos x="14204" y="399"/>
                    </a:cxn>
                    <a:cxn ang="0">
                      <a:pos x="14108" y="244"/>
                    </a:cxn>
                    <a:cxn ang="0">
                      <a:pos x="13957" y="133"/>
                    </a:cxn>
                    <a:cxn ang="0">
                      <a:pos x="13787" y="60"/>
                    </a:cxn>
                    <a:cxn ang="0">
                      <a:pos x="13637" y="19"/>
                    </a:cxn>
                    <a:cxn ang="0">
                      <a:pos x="13545" y="1"/>
                    </a:cxn>
                  </a:cxnLst>
                  <a:rect l="0" t="0" r="r" b="b"/>
                  <a:pathLst>
                    <a:path w="14220" h="4263">
                      <a:moveTo>
                        <a:pt x="13531" y="0"/>
                      </a:moveTo>
                      <a:lnTo>
                        <a:pt x="13360" y="155"/>
                      </a:lnTo>
                      <a:lnTo>
                        <a:pt x="13148" y="314"/>
                      </a:lnTo>
                      <a:lnTo>
                        <a:pt x="12897" y="479"/>
                      </a:lnTo>
                      <a:lnTo>
                        <a:pt x="12611" y="648"/>
                      </a:lnTo>
                      <a:lnTo>
                        <a:pt x="12291" y="817"/>
                      </a:lnTo>
                      <a:lnTo>
                        <a:pt x="11941" y="989"/>
                      </a:lnTo>
                      <a:lnTo>
                        <a:pt x="11561" y="1160"/>
                      </a:lnTo>
                      <a:lnTo>
                        <a:pt x="11155" y="1331"/>
                      </a:lnTo>
                      <a:lnTo>
                        <a:pt x="10725" y="1499"/>
                      </a:lnTo>
                      <a:lnTo>
                        <a:pt x="10273" y="1664"/>
                      </a:lnTo>
                      <a:lnTo>
                        <a:pt x="9800" y="1826"/>
                      </a:lnTo>
                      <a:lnTo>
                        <a:pt x="9311" y="1981"/>
                      </a:lnTo>
                      <a:lnTo>
                        <a:pt x="8806" y="2131"/>
                      </a:lnTo>
                      <a:lnTo>
                        <a:pt x="8289" y="2272"/>
                      </a:lnTo>
                      <a:lnTo>
                        <a:pt x="7762" y="2405"/>
                      </a:lnTo>
                      <a:lnTo>
                        <a:pt x="7227" y="2529"/>
                      </a:lnTo>
                      <a:lnTo>
                        <a:pt x="6650" y="2650"/>
                      </a:lnTo>
                      <a:lnTo>
                        <a:pt x="6096" y="2753"/>
                      </a:lnTo>
                      <a:lnTo>
                        <a:pt x="5565" y="2839"/>
                      </a:lnTo>
                      <a:lnTo>
                        <a:pt x="5058" y="2911"/>
                      </a:lnTo>
                      <a:lnTo>
                        <a:pt x="4576" y="2970"/>
                      </a:lnTo>
                      <a:lnTo>
                        <a:pt x="4121" y="3016"/>
                      </a:lnTo>
                      <a:lnTo>
                        <a:pt x="3694" y="3050"/>
                      </a:lnTo>
                      <a:lnTo>
                        <a:pt x="3296" y="3075"/>
                      </a:lnTo>
                      <a:lnTo>
                        <a:pt x="2929" y="3091"/>
                      </a:lnTo>
                      <a:lnTo>
                        <a:pt x="2593" y="3098"/>
                      </a:lnTo>
                      <a:lnTo>
                        <a:pt x="2289" y="3098"/>
                      </a:lnTo>
                      <a:lnTo>
                        <a:pt x="2018" y="3093"/>
                      </a:lnTo>
                      <a:lnTo>
                        <a:pt x="1782" y="3084"/>
                      </a:lnTo>
                      <a:lnTo>
                        <a:pt x="1582" y="3071"/>
                      </a:lnTo>
                      <a:lnTo>
                        <a:pt x="1418" y="3055"/>
                      </a:lnTo>
                      <a:lnTo>
                        <a:pt x="1294" y="3039"/>
                      </a:lnTo>
                      <a:lnTo>
                        <a:pt x="1182" y="3022"/>
                      </a:lnTo>
                      <a:lnTo>
                        <a:pt x="1059" y="3007"/>
                      </a:lnTo>
                      <a:lnTo>
                        <a:pt x="928" y="2995"/>
                      </a:lnTo>
                      <a:lnTo>
                        <a:pt x="794" y="2987"/>
                      </a:lnTo>
                      <a:lnTo>
                        <a:pt x="659" y="2985"/>
                      </a:lnTo>
                      <a:lnTo>
                        <a:pt x="527" y="2988"/>
                      </a:lnTo>
                      <a:lnTo>
                        <a:pt x="403" y="2999"/>
                      </a:lnTo>
                      <a:lnTo>
                        <a:pt x="289" y="3020"/>
                      </a:lnTo>
                      <a:lnTo>
                        <a:pt x="189" y="3050"/>
                      </a:lnTo>
                      <a:lnTo>
                        <a:pt x="106" y="3092"/>
                      </a:lnTo>
                      <a:lnTo>
                        <a:pt x="46" y="3146"/>
                      </a:lnTo>
                      <a:lnTo>
                        <a:pt x="8" y="3215"/>
                      </a:lnTo>
                      <a:lnTo>
                        <a:pt x="0" y="3299"/>
                      </a:lnTo>
                      <a:lnTo>
                        <a:pt x="24" y="3399"/>
                      </a:lnTo>
                      <a:lnTo>
                        <a:pt x="83" y="3516"/>
                      </a:lnTo>
                      <a:lnTo>
                        <a:pt x="182" y="3653"/>
                      </a:lnTo>
                      <a:lnTo>
                        <a:pt x="337" y="3790"/>
                      </a:lnTo>
                      <a:lnTo>
                        <a:pt x="559" y="3911"/>
                      </a:lnTo>
                      <a:lnTo>
                        <a:pt x="843" y="4013"/>
                      </a:lnTo>
                      <a:lnTo>
                        <a:pt x="1185" y="4098"/>
                      </a:lnTo>
                      <a:lnTo>
                        <a:pt x="1579" y="4166"/>
                      </a:lnTo>
                      <a:lnTo>
                        <a:pt x="2018" y="4216"/>
                      </a:lnTo>
                      <a:lnTo>
                        <a:pt x="2499" y="4249"/>
                      </a:lnTo>
                      <a:lnTo>
                        <a:pt x="3015" y="4263"/>
                      </a:lnTo>
                      <a:lnTo>
                        <a:pt x="3561" y="4260"/>
                      </a:lnTo>
                      <a:lnTo>
                        <a:pt x="4132" y="4238"/>
                      </a:lnTo>
                      <a:lnTo>
                        <a:pt x="4722" y="4198"/>
                      </a:lnTo>
                      <a:lnTo>
                        <a:pt x="5326" y="4141"/>
                      </a:lnTo>
                      <a:lnTo>
                        <a:pt x="5939" y="4064"/>
                      </a:lnTo>
                      <a:lnTo>
                        <a:pt x="6556" y="3969"/>
                      </a:lnTo>
                      <a:lnTo>
                        <a:pt x="7170" y="3856"/>
                      </a:lnTo>
                      <a:lnTo>
                        <a:pt x="7777" y="3725"/>
                      </a:lnTo>
                      <a:lnTo>
                        <a:pt x="8479" y="3553"/>
                      </a:lnTo>
                      <a:lnTo>
                        <a:pt x="9127" y="3382"/>
                      </a:lnTo>
                      <a:lnTo>
                        <a:pt x="9725" y="3212"/>
                      </a:lnTo>
                      <a:lnTo>
                        <a:pt x="10275" y="3042"/>
                      </a:lnTo>
                      <a:lnTo>
                        <a:pt x="10779" y="2873"/>
                      </a:lnTo>
                      <a:lnTo>
                        <a:pt x="11238" y="2703"/>
                      </a:lnTo>
                      <a:lnTo>
                        <a:pt x="11656" y="2534"/>
                      </a:lnTo>
                      <a:lnTo>
                        <a:pt x="12036" y="2367"/>
                      </a:lnTo>
                      <a:lnTo>
                        <a:pt x="12378" y="2199"/>
                      </a:lnTo>
                      <a:lnTo>
                        <a:pt x="12687" y="2032"/>
                      </a:lnTo>
                      <a:lnTo>
                        <a:pt x="12964" y="1864"/>
                      </a:lnTo>
                      <a:lnTo>
                        <a:pt x="13211" y="1698"/>
                      </a:lnTo>
                      <a:lnTo>
                        <a:pt x="13432" y="1532"/>
                      </a:lnTo>
                      <a:lnTo>
                        <a:pt x="13628" y="1365"/>
                      </a:lnTo>
                      <a:lnTo>
                        <a:pt x="13802" y="1200"/>
                      </a:lnTo>
                      <a:lnTo>
                        <a:pt x="13957" y="1035"/>
                      </a:lnTo>
                      <a:lnTo>
                        <a:pt x="14080" y="876"/>
                      </a:lnTo>
                      <a:lnTo>
                        <a:pt x="14163" y="734"/>
                      </a:lnTo>
                      <a:lnTo>
                        <a:pt x="14207" y="608"/>
                      </a:lnTo>
                      <a:lnTo>
                        <a:pt x="14220" y="497"/>
                      </a:lnTo>
                      <a:lnTo>
                        <a:pt x="14204" y="399"/>
                      </a:lnTo>
                      <a:lnTo>
                        <a:pt x="14166" y="315"/>
                      </a:lnTo>
                      <a:lnTo>
                        <a:pt x="14108" y="244"/>
                      </a:lnTo>
                      <a:lnTo>
                        <a:pt x="14037" y="183"/>
                      </a:lnTo>
                      <a:lnTo>
                        <a:pt x="13957" y="133"/>
                      </a:lnTo>
                      <a:lnTo>
                        <a:pt x="13872" y="92"/>
                      </a:lnTo>
                      <a:lnTo>
                        <a:pt x="13787" y="60"/>
                      </a:lnTo>
                      <a:lnTo>
                        <a:pt x="13707" y="36"/>
                      </a:lnTo>
                      <a:lnTo>
                        <a:pt x="13637" y="19"/>
                      </a:lnTo>
                      <a:lnTo>
                        <a:pt x="13581" y="7"/>
                      </a:lnTo>
                      <a:lnTo>
                        <a:pt x="13545" y="1"/>
                      </a:lnTo>
                      <a:lnTo>
                        <a:pt x="13531" y="0"/>
                      </a:lnTo>
                      <a:close/>
                    </a:path>
                  </a:pathLst>
                </a:custGeom>
                <a:solidFill>
                  <a:srgbClr val="F3C324"/>
                </a:solidFill>
                <a:ln w="9525">
                  <a:solidFill>
                    <a:srgbClr val="CC3300"/>
                  </a:solidFill>
                  <a:round/>
                  <a:headEnd/>
                  <a:tailEnd/>
                </a:ln>
              </p:spPr>
              <p:txBody>
                <a:bodyPr/>
                <a:lstStyle/>
                <a:p>
                  <a:endParaRPr lang="en-US">
                    <a:latin typeface="+mj-lt"/>
                  </a:endParaRPr>
                </a:p>
              </p:txBody>
            </p:sp>
            <p:sp>
              <p:nvSpPr>
                <p:cNvPr id="202" name="Freeform 398"/>
                <p:cNvSpPr>
                  <a:spLocks/>
                </p:cNvSpPr>
                <p:nvPr/>
              </p:nvSpPr>
              <p:spPr bwMode="auto">
                <a:xfrm>
                  <a:off x="982" y="3260"/>
                  <a:ext cx="364" cy="91"/>
                </a:xfrm>
                <a:custGeom>
                  <a:avLst/>
                  <a:gdLst/>
                  <a:ahLst/>
                  <a:cxnLst>
                    <a:cxn ang="0">
                      <a:pos x="12998" y="147"/>
                    </a:cxn>
                    <a:cxn ang="0">
                      <a:pos x="12548" y="459"/>
                    </a:cxn>
                    <a:cxn ang="0">
                      <a:pos x="11957" y="784"/>
                    </a:cxn>
                    <a:cxn ang="0">
                      <a:pos x="11246" y="1114"/>
                    </a:cxn>
                    <a:cxn ang="0">
                      <a:pos x="10431" y="1441"/>
                    </a:cxn>
                    <a:cxn ang="0">
                      <a:pos x="9530" y="1757"/>
                    </a:cxn>
                    <a:cxn ang="0">
                      <a:pos x="8564" y="2052"/>
                    </a:cxn>
                    <a:cxn ang="0">
                      <a:pos x="7547" y="2320"/>
                    </a:cxn>
                    <a:cxn ang="0">
                      <a:pos x="6465" y="2557"/>
                    </a:cxn>
                    <a:cxn ang="0">
                      <a:pos x="5409" y="2743"/>
                    </a:cxn>
                    <a:cxn ang="0">
                      <a:pos x="4447" y="2872"/>
                    </a:cxn>
                    <a:cxn ang="0">
                      <a:pos x="3588" y="2953"/>
                    </a:cxn>
                    <a:cxn ang="0">
                      <a:pos x="2843" y="2994"/>
                    </a:cxn>
                    <a:cxn ang="0">
                      <a:pos x="2219" y="3004"/>
                    </a:cxn>
                    <a:cxn ang="0">
                      <a:pos x="1726" y="2992"/>
                    </a:cxn>
                    <a:cxn ang="0">
                      <a:pos x="1373" y="2967"/>
                    </a:cxn>
                    <a:cxn ang="0">
                      <a:pos x="1142" y="2936"/>
                    </a:cxn>
                    <a:cxn ang="0">
                      <a:pos x="897" y="2911"/>
                    </a:cxn>
                    <a:cxn ang="0">
                      <a:pos x="637" y="2902"/>
                    </a:cxn>
                    <a:cxn ang="0">
                      <a:pos x="389" y="2917"/>
                    </a:cxn>
                    <a:cxn ang="0">
                      <a:pos x="182" y="2967"/>
                    </a:cxn>
                    <a:cxn ang="0">
                      <a:pos x="43" y="3059"/>
                    </a:cxn>
                    <a:cxn ang="0">
                      <a:pos x="0" y="3204"/>
                    </a:cxn>
                    <a:cxn ang="0">
                      <a:pos x="80" y="3410"/>
                    </a:cxn>
                    <a:cxn ang="0">
                      <a:pos x="324" y="3670"/>
                    </a:cxn>
                    <a:cxn ang="0">
                      <a:pos x="815" y="3880"/>
                    </a:cxn>
                    <a:cxn ang="0">
                      <a:pos x="1529" y="4023"/>
                    </a:cxn>
                    <a:cxn ang="0">
                      <a:pos x="2422" y="4097"/>
                    </a:cxn>
                    <a:cxn ang="0">
                      <a:pos x="3454" y="4103"/>
                    </a:cxn>
                    <a:cxn ang="0">
                      <a:pos x="4582" y="4040"/>
                    </a:cxn>
                    <a:cxn ang="0">
                      <a:pos x="5766" y="3906"/>
                    </a:cxn>
                    <a:cxn ang="0">
                      <a:pos x="6962" y="3702"/>
                    </a:cxn>
                    <a:cxn ang="0">
                      <a:pos x="8235" y="3407"/>
                    </a:cxn>
                    <a:cxn ang="0">
                      <a:pos x="9448" y="3076"/>
                    </a:cxn>
                    <a:cxn ang="0">
                      <a:pos x="10472" y="2749"/>
                    </a:cxn>
                    <a:cxn ang="0">
                      <a:pos x="11326" y="2423"/>
                    </a:cxn>
                    <a:cxn ang="0">
                      <a:pos x="12029" y="2099"/>
                    </a:cxn>
                    <a:cxn ang="0">
                      <a:pos x="12599" y="1777"/>
                    </a:cxn>
                    <a:cxn ang="0">
                      <a:pos x="13056" y="1457"/>
                    </a:cxn>
                    <a:cxn ang="0">
                      <a:pos x="13416" y="1139"/>
                    </a:cxn>
                    <a:cxn ang="0">
                      <a:pos x="13689" y="829"/>
                    </a:cxn>
                    <a:cxn ang="0">
                      <a:pos x="13814" y="574"/>
                    </a:cxn>
                    <a:cxn ang="0">
                      <a:pos x="13813" y="375"/>
                    </a:cxn>
                    <a:cxn ang="0">
                      <a:pos x="13721" y="228"/>
                    </a:cxn>
                    <a:cxn ang="0">
                      <a:pos x="13576" y="123"/>
                    </a:cxn>
                    <a:cxn ang="0">
                      <a:pos x="13412" y="55"/>
                    </a:cxn>
                    <a:cxn ang="0">
                      <a:pos x="13268" y="17"/>
                    </a:cxn>
                    <a:cxn ang="0">
                      <a:pos x="13178" y="1"/>
                    </a:cxn>
                  </a:cxnLst>
                  <a:rect l="0" t="0" r="r" b="b"/>
                  <a:pathLst>
                    <a:path w="13827" h="4110">
                      <a:moveTo>
                        <a:pt x="13166" y="0"/>
                      </a:moveTo>
                      <a:lnTo>
                        <a:pt x="12998" y="147"/>
                      </a:lnTo>
                      <a:lnTo>
                        <a:pt x="12791" y="300"/>
                      </a:lnTo>
                      <a:lnTo>
                        <a:pt x="12548" y="459"/>
                      </a:lnTo>
                      <a:lnTo>
                        <a:pt x="12269" y="619"/>
                      </a:lnTo>
                      <a:lnTo>
                        <a:pt x="11957" y="784"/>
                      </a:lnTo>
                      <a:lnTo>
                        <a:pt x="11616" y="949"/>
                      </a:lnTo>
                      <a:lnTo>
                        <a:pt x="11246" y="1114"/>
                      </a:lnTo>
                      <a:lnTo>
                        <a:pt x="10850" y="1279"/>
                      </a:lnTo>
                      <a:lnTo>
                        <a:pt x="10431" y="1441"/>
                      </a:lnTo>
                      <a:lnTo>
                        <a:pt x="9991" y="1601"/>
                      </a:lnTo>
                      <a:lnTo>
                        <a:pt x="9530" y="1757"/>
                      </a:lnTo>
                      <a:lnTo>
                        <a:pt x="9055" y="1908"/>
                      </a:lnTo>
                      <a:lnTo>
                        <a:pt x="8564" y="2052"/>
                      </a:lnTo>
                      <a:lnTo>
                        <a:pt x="8060" y="2189"/>
                      </a:lnTo>
                      <a:lnTo>
                        <a:pt x="7547" y="2320"/>
                      </a:lnTo>
                      <a:lnTo>
                        <a:pt x="7027" y="2440"/>
                      </a:lnTo>
                      <a:lnTo>
                        <a:pt x="6465" y="2557"/>
                      </a:lnTo>
                      <a:lnTo>
                        <a:pt x="5926" y="2657"/>
                      </a:lnTo>
                      <a:lnTo>
                        <a:pt x="5409" y="2743"/>
                      </a:lnTo>
                      <a:lnTo>
                        <a:pt x="4915" y="2813"/>
                      </a:lnTo>
                      <a:lnTo>
                        <a:pt x="4447" y="2872"/>
                      </a:lnTo>
                      <a:lnTo>
                        <a:pt x="4004" y="2917"/>
                      </a:lnTo>
                      <a:lnTo>
                        <a:pt x="3588" y="2953"/>
                      </a:lnTo>
                      <a:lnTo>
                        <a:pt x="3202" y="2978"/>
                      </a:lnTo>
                      <a:lnTo>
                        <a:pt x="2843" y="2994"/>
                      </a:lnTo>
                      <a:lnTo>
                        <a:pt x="2515" y="3002"/>
                      </a:lnTo>
                      <a:lnTo>
                        <a:pt x="2219" y="3004"/>
                      </a:lnTo>
                      <a:lnTo>
                        <a:pt x="1955" y="3000"/>
                      </a:lnTo>
                      <a:lnTo>
                        <a:pt x="1726" y="2992"/>
                      </a:lnTo>
                      <a:lnTo>
                        <a:pt x="1531" y="2980"/>
                      </a:lnTo>
                      <a:lnTo>
                        <a:pt x="1373" y="2967"/>
                      </a:lnTo>
                      <a:lnTo>
                        <a:pt x="1252" y="2952"/>
                      </a:lnTo>
                      <a:lnTo>
                        <a:pt x="1142" y="2936"/>
                      </a:lnTo>
                      <a:lnTo>
                        <a:pt x="1023" y="2922"/>
                      </a:lnTo>
                      <a:lnTo>
                        <a:pt x="897" y="2911"/>
                      </a:lnTo>
                      <a:lnTo>
                        <a:pt x="767" y="2904"/>
                      </a:lnTo>
                      <a:lnTo>
                        <a:pt x="637" y="2902"/>
                      </a:lnTo>
                      <a:lnTo>
                        <a:pt x="509" y="2906"/>
                      </a:lnTo>
                      <a:lnTo>
                        <a:pt x="389" y="2917"/>
                      </a:lnTo>
                      <a:lnTo>
                        <a:pt x="279" y="2937"/>
                      </a:lnTo>
                      <a:lnTo>
                        <a:pt x="182" y="2967"/>
                      </a:lnTo>
                      <a:lnTo>
                        <a:pt x="102" y="3007"/>
                      </a:lnTo>
                      <a:lnTo>
                        <a:pt x="43" y="3059"/>
                      </a:lnTo>
                      <a:lnTo>
                        <a:pt x="7" y="3124"/>
                      </a:lnTo>
                      <a:lnTo>
                        <a:pt x="0" y="3204"/>
                      </a:lnTo>
                      <a:lnTo>
                        <a:pt x="23" y="3299"/>
                      </a:lnTo>
                      <a:lnTo>
                        <a:pt x="80" y="3410"/>
                      </a:lnTo>
                      <a:lnTo>
                        <a:pt x="175" y="3540"/>
                      </a:lnTo>
                      <a:lnTo>
                        <a:pt x="324" y="3670"/>
                      </a:lnTo>
                      <a:lnTo>
                        <a:pt x="540" y="3783"/>
                      </a:lnTo>
                      <a:lnTo>
                        <a:pt x="815" y="3880"/>
                      </a:lnTo>
                      <a:lnTo>
                        <a:pt x="1148" y="3960"/>
                      </a:lnTo>
                      <a:lnTo>
                        <a:pt x="1529" y="4023"/>
                      </a:lnTo>
                      <a:lnTo>
                        <a:pt x="1955" y="4069"/>
                      </a:lnTo>
                      <a:lnTo>
                        <a:pt x="2422" y="4097"/>
                      </a:lnTo>
                      <a:lnTo>
                        <a:pt x="2924" y="4110"/>
                      </a:lnTo>
                      <a:lnTo>
                        <a:pt x="3454" y="4103"/>
                      </a:lnTo>
                      <a:lnTo>
                        <a:pt x="4008" y="4080"/>
                      </a:lnTo>
                      <a:lnTo>
                        <a:pt x="4582" y="4040"/>
                      </a:lnTo>
                      <a:lnTo>
                        <a:pt x="5170" y="3981"/>
                      </a:lnTo>
                      <a:lnTo>
                        <a:pt x="5766" y="3906"/>
                      </a:lnTo>
                      <a:lnTo>
                        <a:pt x="6365" y="3813"/>
                      </a:lnTo>
                      <a:lnTo>
                        <a:pt x="6962" y="3702"/>
                      </a:lnTo>
                      <a:lnTo>
                        <a:pt x="7553" y="3573"/>
                      </a:lnTo>
                      <a:lnTo>
                        <a:pt x="8235" y="3407"/>
                      </a:lnTo>
                      <a:lnTo>
                        <a:pt x="8866" y="3241"/>
                      </a:lnTo>
                      <a:lnTo>
                        <a:pt x="9448" y="3076"/>
                      </a:lnTo>
                      <a:lnTo>
                        <a:pt x="9982" y="2912"/>
                      </a:lnTo>
                      <a:lnTo>
                        <a:pt x="10472" y="2749"/>
                      </a:lnTo>
                      <a:lnTo>
                        <a:pt x="10919" y="2585"/>
                      </a:lnTo>
                      <a:lnTo>
                        <a:pt x="11326" y="2423"/>
                      </a:lnTo>
                      <a:lnTo>
                        <a:pt x="11695" y="2261"/>
                      </a:lnTo>
                      <a:lnTo>
                        <a:pt x="12029" y="2099"/>
                      </a:lnTo>
                      <a:lnTo>
                        <a:pt x="12330" y="1938"/>
                      </a:lnTo>
                      <a:lnTo>
                        <a:pt x="12599" y="1777"/>
                      </a:lnTo>
                      <a:lnTo>
                        <a:pt x="12841" y="1618"/>
                      </a:lnTo>
                      <a:lnTo>
                        <a:pt x="13056" y="1457"/>
                      </a:lnTo>
                      <a:lnTo>
                        <a:pt x="13247" y="1299"/>
                      </a:lnTo>
                      <a:lnTo>
                        <a:pt x="13416" y="1139"/>
                      </a:lnTo>
                      <a:lnTo>
                        <a:pt x="13568" y="982"/>
                      </a:lnTo>
                      <a:lnTo>
                        <a:pt x="13689" y="829"/>
                      </a:lnTo>
                      <a:lnTo>
                        <a:pt x="13770" y="694"/>
                      </a:lnTo>
                      <a:lnTo>
                        <a:pt x="13814" y="574"/>
                      </a:lnTo>
                      <a:lnTo>
                        <a:pt x="13827" y="468"/>
                      </a:lnTo>
                      <a:lnTo>
                        <a:pt x="13813" y="375"/>
                      </a:lnTo>
                      <a:lnTo>
                        <a:pt x="13776" y="295"/>
                      </a:lnTo>
                      <a:lnTo>
                        <a:pt x="13721" y="228"/>
                      </a:lnTo>
                      <a:lnTo>
                        <a:pt x="13653" y="170"/>
                      </a:lnTo>
                      <a:lnTo>
                        <a:pt x="13576" y="123"/>
                      </a:lnTo>
                      <a:lnTo>
                        <a:pt x="13494" y="85"/>
                      </a:lnTo>
                      <a:lnTo>
                        <a:pt x="13412" y="55"/>
                      </a:lnTo>
                      <a:lnTo>
                        <a:pt x="13336" y="33"/>
                      </a:lnTo>
                      <a:lnTo>
                        <a:pt x="13268" y="17"/>
                      </a:lnTo>
                      <a:lnTo>
                        <a:pt x="13214" y="7"/>
                      </a:lnTo>
                      <a:lnTo>
                        <a:pt x="13178" y="1"/>
                      </a:lnTo>
                      <a:lnTo>
                        <a:pt x="13166" y="0"/>
                      </a:lnTo>
                      <a:close/>
                    </a:path>
                  </a:pathLst>
                </a:custGeom>
                <a:solidFill>
                  <a:srgbClr val="F3C72F"/>
                </a:solidFill>
                <a:ln w="9525">
                  <a:solidFill>
                    <a:srgbClr val="CC3300"/>
                  </a:solidFill>
                  <a:round/>
                  <a:headEnd/>
                  <a:tailEnd/>
                </a:ln>
              </p:spPr>
              <p:txBody>
                <a:bodyPr/>
                <a:lstStyle/>
                <a:p>
                  <a:endParaRPr lang="en-US">
                    <a:latin typeface="+mj-lt"/>
                  </a:endParaRPr>
                </a:p>
              </p:txBody>
            </p:sp>
            <p:sp>
              <p:nvSpPr>
                <p:cNvPr id="203" name="Freeform 399"/>
                <p:cNvSpPr>
                  <a:spLocks/>
                </p:cNvSpPr>
                <p:nvPr/>
              </p:nvSpPr>
              <p:spPr bwMode="auto">
                <a:xfrm>
                  <a:off x="987" y="3263"/>
                  <a:ext cx="354" cy="88"/>
                </a:xfrm>
                <a:custGeom>
                  <a:avLst/>
                  <a:gdLst/>
                  <a:ahLst/>
                  <a:cxnLst>
                    <a:cxn ang="0">
                      <a:pos x="12638" y="141"/>
                    </a:cxn>
                    <a:cxn ang="0">
                      <a:pos x="12199" y="440"/>
                    </a:cxn>
                    <a:cxn ang="0">
                      <a:pos x="11623" y="752"/>
                    </a:cxn>
                    <a:cxn ang="0">
                      <a:pos x="10929" y="1070"/>
                    </a:cxn>
                    <a:cxn ang="0">
                      <a:pos x="10136" y="1386"/>
                    </a:cxn>
                    <a:cxn ang="0">
                      <a:pos x="9260" y="1691"/>
                    </a:cxn>
                    <a:cxn ang="0">
                      <a:pos x="8319" y="1976"/>
                    </a:cxn>
                    <a:cxn ang="0">
                      <a:pos x="7331" y="2236"/>
                    </a:cxn>
                    <a:cxn ang="0">
                      <a:pos x="6281" y="2466"/>
                    </a:cxn>
                    <a:cxn ang="0">
                      <a:pos x="5254" y="2649"/>
                    </a:cxn>
                    <a:cxn ang="0">
                      <a:pos x="4318" y="2776"/>
                    </a:cxn>
                    <a:cxn ang="0">
                      <a:pos x="3483" y="2857"/>
                    </a:cxn>
                    <a:cxn ang="0">
                      <a:pos x="2757" y="2900"/>
                    </a:cxn>
                    <a:cxn ang="0">
                      <a:pos x="2150" y="2912"/>
                    </a:cxn>
                    <a:cxn ang="0">
                      <a:pos x="1671" y="2904"/>
                    </a:cxn>
                    <a:cxn ang="0">
                      <a:pos x="1327" y="2881"/>
                    </a:cxn>
                    <a:cxn ang="0">
                      <a:pos x="1104" y="2854"/>
                    </a:cxn>
                    <a:cxn ang="0">
                      <a:pos x="867" y="2831"/>
                    </a:cxn>
                    <a:cxn ang="0">
                      <a:pos x="614" y="2823"/>
                    </a:cxn>
                    <a:cxn ang="0">
                      <a:pos x="376" y="2839"/>
                    </a:cxn>
                    <a:cxn ang="0">
                      <a:pos x="176" y="2886"/>
                    </a:cxn>
                    <a:cxn ang="0">
                      <a:pos x="42" y="2974"/>
                    </a:cxn>
                    <a:cxn ang="0">
                      <a:pos x="0" y="3111"/>
                    </a:cxn>
                    <a:cxn ang="0">
                      <a:pos x="77" y="3307"/>
                    </a:cxn>
                    <a:cxn ang="0">
                      <a:pos x="313" y="3553"/>
                    </a:cxn>
                    <a:cxn ang="0">
                      <a:pos x="789" y="3750"/>
                    </a:cxn>
                    <a:cxn ang="0">
                      <a:pos x="1481" y="3882"/>
                    </a:cxn>
                    <a:cxn ang="0">
                      <a:pos x="2347" y="3949"/>
                    </a:cxn>
                    <a:cxn ang="0">
                      <a:pos x="3348" y="3949"/>
                    </a:cxn>
                    <a:cxn ang="0">
                      <a:pos x="4444" y="3883"/>
                    </a:cxn>
                    <a:cxn ang="0">
                      <a:pos x="5592" y="3751"/>
                    </a:cxn>
                    <a:cxn ang="0">
                      <a:pos x="6754" y="3551"/>
                    </a:cxn>
                    <a:cxn ang="0">
                      <a:pos x="7990" y="3264"/>
                    </a:cxn>
                    <a:cxn ang="0">
                      <a:pos x="9169" y="2944"/>
                    </a:cxn>
                    <a:cxn ang="0">
                      <a:pos x="10165" y="2627"/>
                    </a:cxn>
                    <a:cxn ang="0">
                      <a:pos x="10996" y="2313"/>
                    </a:cxn>
                    <a:cxn ang="0">
                      <a:pos x="11679" y="2002"/>
                    </a:cxn>
                    <a:cxn ang="0">
                      <a:pos x="12235" y="1694"/>
                    </a:cxn>
                    <a:cxn ang="0">
                      <a:pos x="12679" y="1387"/>
                    </a:cxn>
                    <a:cxn ang="0">
                      <a:pos x="13031" y="1083"/>
                    </a:cxn>
                    <a:cxn ang="0">
                      <a:pos x="13296" y="787"/>
                    </a:cxn>
                    <a:cxn ang="0">
                      <a:pos x="13419" y="544"/>
                    </a:cxn>
                    <a:cxn ang="0">
                      <a:pos x="13420" y="355"/>
                    </a:cxn>
                    <a:cxn ang="0">
                      <a:pos x="13335" y="215"/>
                    </a:cxn>
                    <a:cxn ang="0">
                      <a:pos x="13195" y="116"/>
                    </a:cxn>
                    <a:cxn ang="0">
                      <a:pos x="13039" y="51"/>
                    </a:cxn>
                    <a:cxn ang="0">
                      <a:pos x="12899" y="16"/>
                    </a:cxn>
                    <a:cxn ang="0">
                      <a:pos x="12814" y="1"/>
                    </a:cxn>
                  </a:cxnLst>
                  <a:rect l="0" t="0" r="r" b="b"/>
                  <a:pathLst>
                    <a:path w="13434" h="3958">
                      <a:moveTo>
                        <a:pt x="12801" y="0"/>
                      </a:moveTo>
                      <a:lnTo>
                        <a:pt x="12638" y="141"/>
                      </a:lnTo>
                      <a:lnTo>
                        <a:pt x="12436" y="288"/>
                      </a:lnTo>
                      <a:lnTo>
                        <a:pt x="12199" y="440"/>
                      </a:lnTo>
                      <a:lnTo>
                        <a:pt x="11926" y="594"/>
                      </a:lnTo>
                      <a:lnTo>
                        <a:pt x="11623" y="752"/>
                      </a:lnTo>
                      <a:lnTo>
                        <a:pt x="11290" y="910"/>
                      </a:lnTo>
                      <a:lnTo>
                        <a:pt x="10929" y="1070"/>
                      </a:lnTo>
                      <a:lnTo>
                        <a:pt x="10544" y="1228"/>
                      </a:lnTo>
                      <a:lnTo>
                        <a:pt x="10136" y="1386"/>
                      </a:lnTo>
                      <a:lnTo>
                        <a:pt x="9707" y="1539"/>
                      </a:lnTo>
                      <a:lnTo>
                        <a:pt x="9260" y="1691"/>
                      </a:lnTo>
                      <a:lnTo>
                        <a:pt x="8796" y="1836"/>
                      </a:lnTo>
                      <a:lnTo>
                        <a:pt x="8319" y="1976"/>
                      </a:lnTo>
                      <a:lnTo>
                        <a:pt x="7830" y="2110"/>
                      </a:lnTo>
                      <a:lnTo>
                        <a:pt x="7331" y="2236"/>
                      </a:lnTo>
                      <a:lnTo>
                        <a:pt x="6826" y="2353"/>
                      </a:lnTo>
                      <a:lnTo>
                        <a:pt x="6281" y="2466"/>
                      </a:lnTo>
                      <a:lnTo>
                        <a:pt x="5757" y="2565"/>
                      </a:lnTo>
                      <a:lnTo>
                        <a:pt x="5254" y="2649"/>
                      </a:lnTo>
                      <a:lnTo>
                        <a:pt x="4774" y="2718"/>
                      </a:lnTo>
                      <a:lnTo>
                        <a:pt x="4318" y="2776"/>
                      </a:lnTo>
                      <a:lnTo>
                        <a:pt x="3887" y="2821"/>
                      </a:lnTo>
                      <a:lnTo>
                        <a:pt x="3483" y="2857"/>
                      </a:lnTo>
                      <a:lnTo>
                        <a:pt x="3106" y="2883"/>
                      </a:lnTo>
                      <a:lnTo>
                        <a:pt x="2757" y="2900"/>
                      </a:lnTo>
                      <a:lnTo>
                        <a:pt x="2438" y="2909"/>
                      </a:lnTo>
                      <a:lnTo>
                        <a:pt x="2150" y="2912"/>
                      </a:lnTo>
                      <a:lnTo>
                        <a:pt x="1894" y="2910"/>
                      </a:lnTo>
                      <a:lnTo>
                        <a:pt x="1671" y="2904"/>
                      </a:lnTo>
                      <a:lnTo>
                        <a:pt x="1482" y="2894"/>
                      </a:lnTo>
                      <a:lnTo>
                        <a:pt x="1327" y="2881"/>
                      </a:lnTo>
                      <a:lnTo>
                        <a:pt x="1210" y="2868"/>
                      </a:lnTo>
                      <a:lnTo>
                        <a:pt x="1104" y="2854"/>
                      </a:lnTo>
                      <a:lnTo>
                        <a:pt x="989" y="2842"/>
                      </a:lnTo>
                      <a:lnTo>
                        <a:pt x="867" y="2831"/>
                      </a:lnTo>
                      <a:lnTo>
                        <a:pt x="741" y="2825"/>
                      </a:lnTo>
                      <a:lnTo>
                        <a:pt x="614" y="2823"/>
                      </a:lnTo>
                      <a:lnTo>
                        <a:pt x="492" y="2827"/>
                      </a:lnTo>
                      <a:lnTo>
                        <a:pt x="376" y="2839"/>
                      </a:lnTo>
                      <a:lnTo>
                        <a:pt x="269" y="2858"/>
                      </a:lnTo>
                      <a:lnTo>
                        <a:pt x="176" y="2886"/>
                      </a:lnTo>
                      <a:lnTo>
                        <a:pt x="98" y="2924"/>
                      </a:lnTo>
                      <a:lnTo>
                        <a:pt x="42" y="2974"/>
                      </a:lnTo>
                      <a:lnTo>
                        <a:pt x="7" y="3035"/>
                      </a:lnTo>
                      <a:lnTo>
                        <a:pt x="0" y="3111"/>
                      </a:lnTo>
                      <a:lnTo>
                        <a:pt x="22" y="3201"/>
                      </a:lnTo>
                      <a:lnTo>
                        <a:pt x="77" y="3307"/>
                      </a:lnTo>
                      <a:lnTo>
                        <a:pt x="169" y="3430"/>
                      </a:lnTo>
                      <a:lnTo>
                        <a:pt x="313" y="3553"/>
                      </a:lnTo>
                      <a:lnTo>
                        <a:pt x="521" y="3660"/>
                      </a:lnTo>
                      <a:lnTo>
                        <a:pt x="789" y="3750"/>
                      </a:lnTo>
                      <a:lnTo>
                        <a:pt x="1110" y="3825"/>
                      </a:lnTo>
                      <a:lnTo>
                        <a:pt x="1481" y="3882"/>
                      </a:lnTo>
                      <a:lnTo>
                        <a:pt x="1895" y="3924"/>
                      </a:lnTo>
                      <a:lnTo>
                        <a:pt x="2347" y="3949"/>
                      </a:lnTo>
                      <a:lnTo>
                        <a:pt x="2833" y="3958"/>
                      </a:lnTo>
                      <a:lnTo>
                        <a:pt x="3348" y="3949"/>
                      </a:lnTo>
                      <a:lnTo>
                        <a:pt x="3886" y="3925"/>
                      </a:lnTo>
                      <a:lnTo>
                        <a:pt x="4444" y="3883"/>
                      </a:lnTo>
                      <a:lnTo>
                        <a:pt x="5013" y="3826"/>
                      </a:lnTo>
                      <a:lnTo>
                        <a:pt x="5592" y="3751"/>
                      </a:lnTo>
                      <a:lnTo>
                        <a:pt x="6175" y="3659"/>
                      </a:lnTo>
                      <a:lnTo>
                        <a:pt x="6754" y="3551"/>
                      </a:lnTo>
                      <a:lnTo>
                        <a:pt x="7328" y="3426"/>
                      </a:lnTo>
                      <a:lnTo>
                        <a:pt x="7990" y="3264"/>
                      </a:lnTo>
                      <a:lnTo>
                        <a:pt x="8604" y="3103"/>
                      </a:lnTo>
                      <a:lnTo>
                        <a:pt x="9169" y="2944"/>
                      </a:lnTo>
                      <a:lnTo>
                        <a:pt x="9689" y="2785"/>
                      </a:lnTo>
                      <a:lnTo>
                        <a:pt x="10165" y="2627"/>
                      </a:lnTo>
                      <a:lnTo>
                        <a:pt x="10600" y="2469"/>
                      </a:lnTo>
                      <a:lnTo>
                        <a:pt x="10996" y="2313"/>
                      </a:lnTo>
                      <a:lnTo>
                        <a:pt x="11354" y="2157"/>
                      </a:lnTo>
                      <a:lnTo>
                        <a:pt x="11679" y="2002"/>
                      </a:lnTo>
                      <a:lnTo>
                        <a:pt x="11972" y="1847"/>
                      </a:lnTo>
                      <a:lnTo>
                        <a:pt x="12235" y="1694"/>
                      </a:lnTo>
                      <a:lnTo>
                        <a:pt x="12469" y="1540"/>
                      </a:lnTo>
                      <a:lnTo>
                        <a:pt x="12679" y="1387"/>
                      </a:lnTo>
                      <a:lnTo>
                        <a:pt x="12865" y="1235"/>
                      </a:lnTo>
                      <a:lnTo>
                        <a:pt x="13031" y="1083"/>
                      </a:lnTo>
                      <a:lnTo>
                        <a:pt x="13178" y="932"/>
                      </a:lnTo>
                      <a:lnTo>
                        <a:pt x="13296" y="787"/>
                      </a:lnTo>
                      <a:lnTo>
                        <a:pt x="13376" y="658"/>
                      </a:lnTo>
                      <a:lnTo>
                        <a:pt x="13419" y="544"/>
                      </a:lnTo>
                      <a:lnTo>
                        <a:pt x="13434" y="443"/>
                      </a:lnTo>
                      <a:lnTo>
                        <a:pt x="13420" y="355"/>
                      </a:lnTo>
                      <a:lnTo>
                        <a:pt x="13386" y="279"/>
                      </a:lnTo>
                      <a:lnTo>
                        <a:pt x="13335" y="215"/>
                      </a:lnTo>
                      <a:lnTo>
                        <a:pt x="13269" y="160"/>
                      </a:lnTo>
                      <a:lnTo>
                        <a:pt x="13195" y="116"/>
                      </a:lnTo>
                      <a:lnTo>
                        <a:pt x="13116" y="79"/>
                      </a:lnTo>
                      <a:lnTo>
                        <a:pt x="13039" y="51"/>
                      </a:lnTo>
                      <a:lnTo>
                        <a:pt x="12965" y="30"/>
                      </a:lnTo>
                      <a:lnTo>
                        <a:pt x="12899" y="16"/>
                      </a:lnTo>
                      <a:lnTo>
                        <a:pt x="12848" y="6"/>
                      </a:lnTo>
                      <a:lnTo>
                        <a:pt x="12814" y="1"/>
                      </a:lnTo>
                      <a:lnTo>
                        <a:pt x="12801" y="0"/>
                      </a:lnTo>
                      <a:close/>
                    </a:path>
                  </a:pathLst>
                </a:custGeom>
                <a:solidFill>
                  <a:srgbClr val="F4CB3A"/>
                </a:solidFill>
                <a:ln w="9525">
                  <a:solidFill>
                    <a:srgbClr val="CC3300"/>
                  </a:solidFill>
                  <a:round/>
                  <a:headEnd/>
                  <a:tailEnd/>
                </a:ln>
              </p:spPr>
              <p:txBody>
                <a:bodyPr/>
                <a:lstStyle/>
                <a:p>
                  <a:endParaRPr lang="en-US">
                    <a:latin typeface="+mj-lt"/>
                  </a:endParaRPr>
                </a:p>
              </p:txBody>
            </p:sp>
            <p:sp>
              <p:nvSpPr>
                <p:cNvPr id="204" name="Freeform 400"/>
                <p:cNvSpPr>
                  <a:spLocks/>
                </p:cNvSpPr>
                <p:nvPr/>
              </p:nvSpPr>
              <p:spPr bwMode="auto">
                <a:xfrm>
                  <a:off x="993" y="3265"/>
                  <a:ext cx="343" cy="85"/>
                </a:xfrm>
                <a:custGeom>
                  <a:avLst/>
                  <a:gdLst/>
                  <a:ahLst/>
                  <a:cxnLst>
                    <a:cxn ang="0">
                      <a:pos x="12278" y="134"/>
                    </a:cxn>
                    <a:cxn ang="0">
                      <a:pos x="11850" y="420"/>
                    </a:cxn>
                    <a:cxn ang="0">
                      <a:pos x="11291" y="720"/>
                    </a:cxn>
                    <a:cxn ang="0">
                      <a:pos x="10616" y="1024"/>
                    </a:cxn>
                    <a:cxn ang="0">
                      <a:pos x="9844" y="1328"/>
                    </a:cxn>
                    <a:cxn ang="0">
                      <a:pos x="8991" y="1622"/>
                    </a:cxn>
                    <a:cxn ang="0">
                      <a:pos x="8077" y="1899"/>
                    </a:cxn>
                    <a:cxn ang="0">
                      <a:pos x="7117" y="2149"/>
                    </a:cxn>
                    <a:cxn ang="0">
                      <a:pos x="6097" y="2374"/>
                    </a:cxn>
                    <a:cxn ang="0">
                      <a:pos x="5099" y="2552"/>
                    </a:cxn>
                    <a:cxn ang="0">
                      <a:pos x="4190" y="2678"/>
                    </a:cxn>
                    <a:cxn ang="0">
                      <a:pos x="3378" y="2760"/>
                    </a:cxn>
                    <a:cxn ang="0">
                      <a:pos x="2674" y="2804"/>
                    </a:cxn>
                    <a:cxn ang="0">
                      <a:pos x="2084" y="2819"/>
                    </a:cxn>
                    <a:cxn ang="0">
                      <a:pos x="1617" y="2814"/>
                    </a:cxn>
                    <a:cxn ang="0">
                      <a:pos x="1284" y="2794"/>
                    </a:cxn>
                    <a:cxn ang="0">
                      <a:pos x="1067" y="2769"/>
                    </a:cxn>
                    <a:cxn ang="0">
                      <a:pos x="838" y="2750"/>
                    </a:cxn>
                    <a:cxn ang="0">
                      <a:pos x="594" y="2743"/>
                    </a:cxn>
                    <a:cxn ang="0">
                      <a:pos x="363" y="2758"/>
                    </a:cxn>
                    <a:cxn ang="0">
                      <a:pos x="170" y="2803"/>
                    </a:cxn>
                    <a:cxn ang="0">
                      <a:pos x="41" y="2887"/>
                    </a:cxn>
                    <a:cxn ang="0">
                      <a:pos x="0" y="3017"/>
                    </a:cxn>
                    <a:cxn ang="0">
                      <a:pos x="75" y="3203"/>
                    </a:cxn>
                    <a:cxn ang="0">
                      <a:pos x="302" y="3434"/>
                    </a:cxn>
                    <a:cxn ang="0">
                      <a:pos x="763" y="3619"/>
                    </a:cxn>
                    <a:cxn ang="0">
                      <a:pos x="1432" y="3740"/>
                    </a:cxn>
                    <a:cxn ang="0">
                      <a:pos x="2273" y="3799"/>
                    </a:cxn>
                    <a:cxn ang="0">
                      <a:pos x="3243" y="3794"/>
                    </a:cxn>
                    <a:cxn ang="0">
                      <a:pos x="4305" y="3725"/>
                    </a:cxn>
                    <a:cxn ang="0">
                      <a:pos x="5420" y="3593"/>
                    </a:cxn>
                    <a:cxn ang="0">
                      <a:pos x="6548" y="3398"/>
                    </a:cxn>
                    <a:cxn ang="0">
                      <a:pos x="7749" y="3119"/>
                    </a:cxn>
                    <a:cxn ang="0">
                      <a:pos x="8893" y="2809"/>
                    </a:cxn>
                    <a:cxn ang="0">
                      <a:pos x="9860" y="2503"/>
                    </a:cxn>
                    <a:cxn ang="0">
                      <a:pos x="10667" y="2202"/>
                    </a:cxn>
                    <a:cxn ang="0">
                      <a:pos x="11331" y="1903"/>
                    </a:cxn>
                    <a:cxn ang="0">
                      <a:pos x="11871" y="1607"/>
                    </a:cxn>
                    <a:cxn ang="0">
                      <a:pos x="12304" y="1314"/>
                    </a:cxn>
                    <a:cxn ang="0">
                      <a:pos x="12647" y="1024"/>
                    </a:cxn>
                    <a:cxn ang="0">
                      <a:pos x="12905" y="743"/>
                    </a:cxn>
                    <a:cxn ang="0">
                      <a:pos x="13028" y="511"/>
                    </a:cxn>
                    <a:cxn ang="0">
                      <a:pos x="13031" y="332"/>
                    </a:cxn>
                    <a:cxn ang="0">
                      <a:pos x="12949" y="200"/>
                    </a:cxn>
                    <a:cxn ang="0">
                      <a:pos x="12816" y="107"/>
                    </a:cxn>
                    <a:cxn ang="0">
                      <a:pos x="12666" y="47"/>
                    </a:cxn>
                    <a:cxn ang="0">
                      <a:pos x="12532" y="14"/>
                    </a:cxn>
                    <a:cxn ang="0">
                      <a:pos x="12449" y="1"/>
                    </a:cxn>
                  </a:cxnLst>
                  <a:rect l="0" t="0" r="r" b="b"/>
                  <a:pathLst>
                    <a:path w="13042" h="3804">
                      <a:moveTo>
                        <a:pt x="12438" y="0"/>
                      </a:moveTo>
                      <a:lnTo>
                        <a:pt x="12278" y="134"/>
                      </a:lnTo>
                      <a:lnTo>
                        <a:pt x="12082" y="275"/>
                      </a:lnTo>
                      <a:lnTo>
                        <a:pt x="11850" y="420"/>
                      </a:lnTo>
                      <a:lnTo>
                        <a:pt x="11586" y="568"/>
                      </a:lnTo>
                      <a:lnTo>
                        <a:pt x="11291" y="720"/>
                      </a:lnTo>
                      <a:lnTo>
                        <a:pt x="10967" y="872"/>
                      </a:lnTo>
                      <a:lnTo>
                        <a:pt x="10616" y="1024"/>
                      </a:lnTo>
                      <a:lnTo>
                        <a:pt x="10240" y="1177"/>
                      </a:lnTo>
                      <a:lnTo>
                        <a:pt x="9844" y="1328"/>
                      </a:lnTo>
                      <a:lnTo>
                        <a:pt x="9427" y="1477"/>
                      </a:lnTo>
                      <a:lnTo>
                        <a:pt x="8991" y="1622"/>
                      </a:lnTo>
                      <a:lnTo>
                        <a:pt x="8541" y="1762"/>
                      </a:lnTo>
                      <a:lnTo>
                        <a:pt x="8077" y="1899"/>
                      </a:lnTo>
                      <a:lnTo>
                        <a:pt x="7602" y="2027"/>
                      </a:lnTo>
                      <a:lnTo>
                        <a:pt x="7117" y="2149"/>
                      </a:lnTo>
                      <a:lnTo>
                        <a:pt x="6626" y="2263"/>
                      </a:lnTo>
                      <a:lnTo>
                        <a:pt x="6097" y="2374"/>
                      </a:lnTo>
                      <a:lnTo>
                        <a:pt x="5587" y="2470"/>
                      </a:lnTo>
                      <a:lnTo>
                        <a:pt x="5099" y="2552"/>
                      </a:lnTo>
                      <a:lnTo>
                        <a:pt x="4633" y="2621"/>
                      </a:lnTo>
                      <a:lnTo>
                        <a:pt x="4190" y="2678"/>
                      </a:lnTo>
                      <a:lnTo>
                        <a:pt x="3772" y="2724"/>
                      </a:lnTo>
                      <a:lnTo>
                        <a:pt x="3378" y="2760"/>
                      </a:lnTo>
                      <a:lnTo>
                        <a:pt x="3013" y="2786"/>
                      </a:lnTo>
                      <a:lnTo>
                        <a:pt x="2674" y="2804"/>
                      </a:lnTo>
                      <a:lnTo>
                        <a:pt x="2364" y="2815"/>
                      </a:lnTo>
                      <a:lnTo>
                        <a:pt x="2084" y="2819"/>
                      </a:lnTo>
                      <a:lnTo>
                        <a:pt x="1834" y="2819"/>
                      </a:lnTo>
                      <a:lnTo>
                        <a:pt x="1617" y="2814"/>
                      </a:lnTo>
                      <a:lnTo>
                        <a:pt x="1433" y="2805"/>
                      </a:lnTo>
                      <a:lnTo>
                        <a:pt x="1284" y="2794"/>
                      </a:lnTo>
                      <a:lnTo>
                        <a:pt x="1170" y="2782"/>
                      </a:lnTo>
                      <a:lnTo>
                        <a:pt x="1067" y="2769"/>
                      </a:lnTo>
                      <a:lnTo>
                        <a:pt x="956" y="2758"/>
                      </a:lnTo>
                      <a:lnTo>
                        <a:pt x="838" y="2750"/>
                      </a:lnTo>
                      <a:lnTo>
                        <a:pt x="715" y="2744"/>
                      </a:lnTo>
                      <a:lnTo>
                        <a:pt x="594" y="2743"/>
                      </a:lnTo>
                      <a:lnTo>
                        <a:pt x="475" y="2748"/>
                      </a:lnTo>
                      <a:lnTo>
                        <a:pt x="363" y="2758"/>
                      </a:lnTo>
                      <a:lnTo>
                        <a:pt x="261" y="2777"/>
                      </a:lnTo>
                      <a:lnTo>
                        <a:pt x="170" y="2803"/>
                      </a:lnTo>
                      <a:lnTo>
                        <a:pt x="96" y="2841"/>
                      </a:lnTo>
                      <a:lnTo>
                        <a:pt x="41" y="2887"/>
                      </a:lnTo>
                      <a:lnTo>
                        <a:pt x="9" y="2947"/>
                      </a:lnTo>
                      <a:lnTo>
                        <a:pt x="0" y="3017"/>
                      </a:lnTo>
                      <a:lnTo>
                        <a:pt x="23" y="3103"/>
                      </a:lnTo>
                      <a:lnTo>
                        <a:pt x="75" y="3203"/>
                      </a:lnTo>
                      <a:lnTo>
                        <a:pt x="164" y="3319"/>
                      </a:lnTo>
                      <a:lnTo>
                        <a:pt x="302" y="3434"/>
                      </a:lnTo>
                      <a:lnTo>
                        <a:pt x="504" y="3535"/>
                      </a:lnTo>
                      <a:lnTo>
                        <a:pt x="763" y="3619"/>
                      </a:lnTo>
                      <a:lnTo>
                        <a:pt x="1074" y="3688"/>
                      </a:lnTo>
                      <a:lnTo>
                        <a:pt x="1432" y="3740"/>
                      </a:lnTo>
                      <a:lnTo>
                        <a:pt x="1834" y="3778"/>
                      </a:lnTo>
                      <a:lnTo>
                        <a:pt x="2273" y="3799"/>
                      </a:lnTo>
                      <a:lnTo>
                        <a:pt x="2744" y="3804"/>
                      </a:lnTo>
                      <a:lnTo>
                        <a:pt x="3243" y="3794"/>
                      </a:lnTo>
                      <a:lnTo>
                        <a:pt x="3765" y="3767"/>
                      </a:lnTo>
                      <a:lnTo>
                        <a:pt x="4305" y="3725"/>
                      </a:lnTo>
                      <a:lnTo>
                        <a:pt x="4859" y="3668"/>
                      </a:lnTo>
                      <a:lnTo>
                        <a:pt x="5420" y="3593"/>
                      </a:lnTo>
                      <a:lnTo>
                        <a:pt x="5986" y="3504"/>
                      </a:lnTo>
                      <a:lnTo>
                        <a:pt x="6548" y="3398"/>
                      </a:lnTo>
                      <a:lnTo>
                        <a:pt x="7106" y="3277"/>
                      </a:lnTo>
                      <a:lnTo>
                        <a:pt x="7749" y="3119"/>
                      </a:lnTo>
                      <a:lnTo>
                        <a:pt x="8345" y="2964"/>
                      </a:lnTo>
                      <a:lnTo>
                        <a:pt x="8893" y="2809"/>
                      </a:lnTo>
                      <a:lnTo>
                        <a:pt x="9397" y="2656"/>
                      </a:lnTo>
                      <a:lnTo>
                        <a:pt x="9860" y="2503"/>
                      </a:lnTo>
                      <a:lnTo>
                        <a:pt x="10282" y="2352"/>
                      </a:lnTo>
                      <a:lnTo>
                        <a:pt x="10667" y="2202"/>
                      </a:lnTo>
                      <a:lnTo>
                        <a:pt x="11016" y="2051"/>
                      </a:lnTo>
                      <a:lnTo>
                        <a:pt x="11331" y="1903"/>
                      </a:lnTo>
                      <a:lnTo>
                        <a:pt x="11616" y="1754"/>
                      </a:lnTo>
                      <a:lnTo>
                        <a:pt x="11871" y="1607"/>
                      </a:lnTo>
                      <a:lnTo>
                        <a:pt x="12100" y="1461"/>
                      </a:lnTo>
                      <a:lnTo>
                        <a:pt x="12304" y="1314"/>
                      </a:lnTo>
                      <a:lnTo>
                        <a:pt x="12485" y="1170"/>
                      </a:lnTo>
                      <a:lnTo>
                        <a:pt x="12647" y="1024"/>
                      </a:lnTo>
                      <a:lnTo>
                        <a:pt x="12790" y="881"/>
                      </a:lnTo>
                      <a:lnTo>
                        <a:pt x="12905" y="743"/>
                      </a:lnTo>
                      <a:lnTo>
                        <a:pt x="12984" y="620"/>
                      </a:lnTo>
                      <a:lnTo>
                        <a:pt x="13028" y="511"/>
                      </a:lnTo>
                      <a:lnTo>
                        <a:pt x="13042" y="416"/>
                      </a:lnTo>
                      <a:lnTo>
                        <a:pt x="13031" y="332"/>
                      </a:lnTo>
                      <a:lnTo>
                        <a:pt x="12998" y="260"/>
                      </a:lnTo>
                      <a:lnTo>
                        <a:pt x="12949" y="200"/>
                      </a:lnTo>
                      <a:lnTo>
                        <a:pt x="12886" y="149"/>
                      </a:lnTo>
                      <a:lnTo>
                        <a:pt x="12816" y="107"/>
                      </a:lnTo>
                      <a:lnTo>
                        <a:pt x="12741" y="73"/>
                      </a:lnTo>
                      <a:lnTo>
                        <a:pt x="12666" y="47"/>
                      </a:lnTo>
                      <a:lnTo>
                        <a:pt x="12594" y="28"/>
                      </a:lnTo>
                      <a:lnTo>
                        <a:pt x="12532" y="14"/>
                      </a:lnTo>
                      <a:lnTo>
                        <a:pt x="12482" y="5"/>
                      </a:lnTo>
                      <a:lnTo>
                        <a:pt x="12449" y="1"/>
                      </a:lnTo>
                      <a:lnTo>
                        <a:pt x="12438" y="0"/>
                      </a:lnTo>
                      <a:close/>
                    </a:path>
                  </a:pathLst>
                </a:custGeom>
                <a:solidFill>
                  <a:srgbClr val="F5CF44"/>
                </a:solidFill>
                <a:ln w="9525">
                  <a:solidFill>
                    <a:srgbClr val="CC3300"/>
                  </a:solidFill>
                  <a:round/>
                  <a:headEnd/>
                  <a:tailEnd/>
                </a:ln>
              </p:spPr>
              <p:txBody>
                <a:bodyPr/>
                <a:lstStyle/>
                <a:p>
                  <a:endParaRPr lang="en-US">
                    <a:latin typeface="+mj-lt"/>
                  </a:endParaRPr>
                </a:p>
              </p:txBody>
            </p:sp>
            <p:sp>
              <p:nvSpPr>
                <p:cNvPr id="205" name="Freeform 401"/>
                <p:cNvSpPr>
                  <a:spLocks/>
                </p:cNvSpPr>
                <p:nvPr/>
              </p:nvSpPr>
              <p:spPr bwMode="auto">
                <a:xfrm>
                  <a:off x="998" y="3268"/>
                  <a:ext cx="333" cy="81"/>
                </a:xfrm>
                <a:custGeom>
                  <a:avLst/>
                  <a:gdLst/>
                  <a:ahLst/>
                  <a:cxnLst>
                    <a:cxn ang="0">
                      <a:pos x="11919" y="128"/>
                    </a:cxn>
                    <a:cxn ang="0">
                      <a:pos x="11502" y="401"/>
                    </a:cxn>
                    <a:cxn ang="0">
                      <a:pos x="10957" y="687"/>
                    </a:cxn>
                    <a:cxn ang="0">
                      <a:pos x="10301" y="979"/>
                    </a:cxn>
                    <a:cxn ang="0">
                      <a:pos x="9550" y="1271"/>
                    </a:cxn>
                    <a:cxn ang="0">
                      <a:pos x="8722" y="1555"/>
                    </a:cxn>
                    <a:cxn ang="0">
                      <a:pos x="7834" y="1821"/>
                    </a:cxn>
                    <a:cxn ang="0">
                      <a:pos x="6903" y="2063"/>
                    </a:cxn>
                    <a:cxn ang="0">
                      <a:pos x="5912" y="2282"/>
                    </a:cxn>
                    <a:cxn ang="0">
                      <a:pos x="4945" y="2456"/>
                    </a:cxn>
                    <a:cxn ang="0">
                      <a:pos x="4062" y="2580"/>
                    </a:cxn>
                    <a:cxn ang="0">
                      <a:pos x="3273" y="2663"/>
                    </a:cxn>
                    <a:cxn ang="0">
                      <a:pos x="2589" y="2710"/>
                    </a:cxn>
                    <a:cxn ang="0">
                      <a:pos x="2015" y="2728"/>
                    </a:cxn>
                    <a:cxn ang="0">
                      <a:pos x="1562" y="2726"/>
                    </a:cxn>
                    <a:cxn ang="0">
                      <a:pos x="1239" y="2709"/>
                    </a:cxn>
                    <a:cxn ang="0">
                      <a:pos x="1030" y="2686"/>
                    </a:cxn>
                    <a:cxn ang="0">
                      <a:pos x="807" y="2668"/>
                    </a:cxn>
                    <a:cxn ang="0">
                      <a:pos x="573" y="2663"/>
                    </a:cxn>
                    <a:cxn ang="0">
                      <a:pos x="351" y="2679"/>
                    </a:cxn>
                    <a:cxn ang="0">
                      <a:pos x="165" y="2723"/>
                    </a:cxn>
                    <a:cxn ang="0">
                      <a:pos x="40" y="2801"/>
                    </a:cxn>
                    <a:cxn ang="0">
                      <a:pos x="0" y="2925"/>
                    </a:cxn>
                    <a:cxn ang="0">
                      <a:pos x="72" y="3099"/>
                    </a:cxn>
                    <a:cxn ang="0">
                      <a:pos x="291" y="3316"/>
                    </a:cxn>
                    <a:cxn ang="0">
                      <a:pos x="737" y="3488"/>
                    </a:cxn>
                    <a:cxn ang="0">
                      <a:pos x="1385" y="3599"/>
                    </a:cxn>
                    <a:cxn ang="0">
                      <a:pos x="2198" y="3649"/>
                    </a:cxn>
                    <a:cxn ang="0">
                      <a:pos x="3138" y="3638"/>
                    </a:cxn>
                    <a:cxn ang="0">
                      <a:pos x="4168" y="3568"/>
                    </a:cxn>
                    <a:cxn ang="0">
                      <a:pos x="5249" y="3436"/>
                    </a:cxn>
                    <a:cxn ang="0">
                      <a:pos x="6342" y="3245"/>
                    </a:cxn>
                    <a:cxn ang="0">
                      <a:pos x="7507" y="2974"/>
                    </a:cxn>
                    <a:cxn ang="0">
                      <a:pos x="8617" y="2675"/>
                    </a:cxn>
                    <a:cxn ang="0">
                      <a:pos x="9555" y="2380"/>
                    </a:cxn>
                    <a:cxn ang="0">
                      <a:pos x="10337" y="2090"/>
                    </a:cxn>
                    <a:cxn ang="0">
                      <a:pos x="10984" y="1804"/>
                    </a:cxn>
                    <a:cxn ang="0">
                      <a:pos x="11508" y="1521"/>
                    </a:cxn>
                    <a:cxn ang="0">
                      <a:pos x="11929" y="1243"/>
                    </a:cxn>
                    <a:cxn ang="0">
                      <a:pos x="12262" y="966"/>
                    </a:cxn>
                    <a:cxn ang="0">
                      <a:pos x="12516" y="698"/>
                    </a:cxn>
                    <a:cxn ang="0">
                      <a:pos x="12636" y="478"/>
                    </a:cxn>
                    <a:cxn ang="0">
                      <a:pos x="12641" y="310"/>
                    </a:cxn>
                    <a:cxn ang="0">
                      <a:pos x="12563" y="186"/>
                    </a:cxn>
                    <a:cxn ang="0">
                      <a:pos x="12437" y="99"/>
                    </a:cxn>
                    <a:cxn ang="0">
                      <a:pos x="12293" y="43"/>
                    </a:cxn>
                    <a:cxn ang="0">
                      <a:pos x="12165" y="13"/>
                    </a:cxn>
                    <a:cxn ang="0">
                      <a:pos x="12086" y="1"/>
                    </a:cxn>
                  </a:cxnLst>
                  <a:rect l="0" t="0" r="r" b="b"/>
                  <a:pathLst>
                    <a:path w="12650" h="3651">
                      <a:moveTo>
                        <a:pt x="12074" y="0"/>
                      </a:moveTo>
                      <a:lnTo>
                        <a:pt x="11919" y="128"/>
                      </a:lnTo>
                      <a:lnTo>
                        <a:pt x="11728" y="262"/>
                      </a:lnTo>
                      <a:lnTo>
                        <a:pt x="11502" y="401"/>
                      </a:lnTo>
                      <a:lnTo>
                        <a:pt x="11244" y="542"/>
                      </a:lnTo>
                      <a:lnTo>
                        <a:pt x="10957" y="687"/>
                      </a:lnTo>
                      <a:lnTo>
                        <a:pt x="10641" y="833"/>
                      </a:lnTo>
                      <a:lnTo>
                        <a:pt x="10301" y="979"/>
                      </a:lnTo>
                      <a:lnTo>
                        <a:pt x="9937" y="1127"/>
                      </a:lnTo>
                      <a:lnTo>
                        <a:pt x="9550" y="1271"/>
                      </a:lnTo>
                      <a:lnTo>
                        <a:pt x="9145" y="1414"/>
                      </a:lnTo>
                      <a:lnTo>
                        <a:pt x="8722" y="1555"/>
                      </a:lnTo>
                      <a:lnTo>
                        <a:pt x="8284" y="1690"/>
                      </a:lnTo>
                      <a:lnTo>
                        <a:pt x="7834" y="1821"/>
                      </a:lnTo>
                      <a:lnTo>
                        <a:pt x="7372" y="1945"/>
                      </a:lnTo>
                      <a:lnTo>
                        <a:pt x="6903" y="2063"/>
                      </a:lnTo>
                      <a:lnTo>
                        <a:pt x="6426" y="2174"/>
                      </a:lnTo>
                      <a:lnTo>
                        <a:pt x="5912" y="2282"/>
                      </a:lnTo>
                      <a:lnTo>
                        <a:pt x="5418" y="2375"/>
                      </a:lnTo>
                      <a:lnTo>
                        <a:pt x="4945" y="2456"/>
                      </a:lnTo>
                      <a:lnTo>
                        <a:pt x="4491" y="2525"/>
                      </a:lnTo>
                      <a:lnTo>
                        <a:pt x="4062" y="2580"/>
                      </a:lnTo>
                      <a:lnTo>
                        <a:pt x="3655" y="2627"/>
                      </a:lnTo>
                      <a:lnTo>
                        <a:pt x="3273" y="2663"/>
                      </a:lnTo>
                      <a:lnTo>
                        <a:pt x="2918" y="2690"/>
                      </a:lnTo>
                      <a:lnTo>
                        <a:pt x="2589" y="2710"/>
                      </a:lnTo>
                      <a:lnTo>
                        <a:pt x="2287" y="2722"/>
                      </a:lnTo>
                      <a:lnTo>
                        <a:pt x="2015" y="2728"/>
                      </a:lnTo>
                      <a:lnTo>
                        <a:pt x="1773" y="2729"/>
                      </a:lnTo>
                      <a:lnTo>
                        <a:pt x="1562" y="2726"/>
                      </a:lnTo>
                      <a:lnTo>
                        <a:pt x="1384" y="2719"/>
                      </a:lnTo>
                      <a:lnTo>
                        <a:pt x="1239" y="2709"/>
                      </a:lnTo>
                      <a:lnTo>
                        <a:pt x="1129" y="2698"/>
                      </a:lnTo>
                      <a:lnTo>
                        <a:pt x="1030" y="2686"/>
                      </a:lnTo>
                      <a:lnTo>
                        <a:pt x="921" y="2676"/>
                      </a:lnTo>
                      <a:lnTo>
                        <a:pt x="807" y="2668"/>
                      </a:lnTo>
                      <a:lnTo>
                        <a:pt x="690" y="2664"/>
                      </a:lnTo>
                      <a:lnTo>
                        <a:pt x="573" y="2663"/>
                      </a:lnTo>
                      <a:lnTo>
                        <a:pt x="459" y="2668"/>
                      </a:lnTo>
                      <a:lnTo>
                        <a:pt x="351" y="2679"/>
                      </a:lnTo>
                      <a:lnTo>
                        <a:pt x="252" y="2696"/>
                      </a:lnTo>
                      <a:lnTo>
                        <a:pt x="165" y="2723"/>
                      </a:lnTo>
                      <a:lnTo>
                        <a:pt x="93" y="2757"/>
                      </a:lnTo>
                      <a:lnTo>
                        <a:pt x="40" y="2801"/>
                      </a:lnTo>
                      <a:lnTo>
                        <a:pt x="9" y="2857"/>
                      </a:lnTo>
                      <a:lnTo>
                        <a:pt x="0" y="2925"/>
                      </a:lnTo>
                      <a:lnTo>
                        <a:pt x="21" y="3005"/>
                      </a:lnTo>
                      <a:lnTo>
                        <a:pt x="72" y="3099"/>
                      </a:lnTo>
                      <a:lnTo>
                        <a:pt x="157" y="3208"/>
                      </a:lnTo>
                      <a:lnTo>
                        <a:pt x="291" y="3316"/>
                      </a:lnTo>
                      <a:lnTo>
                        <a:pt x="486" y="3410"/>
                      </a:lnTo>
                      <a:lnTo>
                        <a:pt x="737" y="3488"/>
                      </a:lnTo>
                      <a:lnTo>
                        <a:pt x="1038" y="3552"/>
                      </a:lnTo>
                      <a:lnTo>
                        <a:pt x="1385" y="3599"/>
                      </a:lnTo>
                      <a:lnTo>
                        <a:pt x="1773" y="3631"/>
                      </a:lnTo>
                      <a:lnTo>
                        <a:pt x="2198" y="3649"/>
                      </a:lnTo>
                      <a:lnTo>
                        <a:pt x="2654" y="3651"/>
                      </a:lnTo>
                      <a:lnTo>
                        <a:pt x="3138" y="3638"/>
                      </a:lnTo>
                      <a:lnTo>
                        <a:pt x="3645" y="3611"/>
                      </a:lnTo>
                      <a:lnTo>
                        <a:pt x="4168" y="3568"/>
                      </a:lnTo>
                      <a:lnTo>
                        <a:pt x="4704" y="3509"/>
                      </a:lnTo>
                      <a:lnTo>
                        <a:pt x="5249" y="3436"/>
                      </a:lnTo>
                      <a:lnTo>
                        <a:pt x="5796" y="3348"/>
                      </a:lnTo>
                      <a:lnTo>
                        <a:pt x="6342" y="3245"/>
                      </a:lnTo>
                      <a:lnTo>
                        <a:pt x="6883" y="3126"/>
                      </a:lnTo>
                      <a:lnTo>
                        <a:pt x="7507" y="2974"/>
                      </a:lnTo>
                      <a:lnTo>
                        <a:pt x="8084" y="2824"/>
                      </a:lnTo>
                      <a:lnTo>
                        <a:pt x="8617" y="2675"/>
                      </a:lnTo>
                      <a:lnTo>
                        <a:pt x="9106" y="2527"/>
                      </a:lnTo>
                      <a:lnTo>
                        <a:pt x="9555" y="2380"/>
                      </a:lnTo>
                      <a:lnTo>
                        <a:pt x="9965" y="2235"/>
                      </a:lnTo>
                      <a:lnTo>
                        <a:pt x="10337" y="2090"/>
                      </a:lnTo>
                      <a:lnTo>
                        <a:pt x="10677" y="1946"/>
                      </a:lnTo>
                      <a:lnTo>
                        <a:pt x="10984" y="1804"/>
                      </a:lnTo>
                      <a:lnTo>
                        <a:pt x="11259" y="1663"/>
                      </a:lnTo>
                      <a:lnTo>
                        <a:pt x="11508" y="1521"/>
                      </a:lnTo>
                      <a:lnTo>
                        <a:pt x="11730" y="1382"/>
                      </a:lnTo>
                      <a:lnTo>
                        <a:pt x="11929" y="1243"/>
                      </a:lnTo>
                      <a:lnTo>
                        <a:pt x="12106" y="1104"/>
                      </a:lnTo>
                      <a:lnTo>
                        <a:pt x="12262" y="966"/>
                      </a:lnTo>
                      <a:lnTo>
                        <a:pt x="12403" y="830"/>
                      </a:lnTo>
                      <a:lnTo>
                        <a:pt x="12516" y="698"/>
                      </a:lnTo>
                      <a:lnTo>
                        <a:pt x="12591" y="581"/>
                      </a:lnTo>
                      <a:lnTo>
                        <a:pt x="12636" y="478"/>
                      </a:lnTo>
                      <a:lnTo>
                        <a:pt x="12650" y="389"/>
                      </a:lnTo>
                      <a:lnTo>
                        <a:pt x="12641" y="310"/>
                      </a:lnTo>
                      <a:lnTo>
                        <a:pt x="12611" y="242"/>
                      </a:lnTo>
                      <a:lnTo>
                        <a:pt x="12563" y="186"/>
                      </a:lnTo>
                      <a:lnTo>
                        <a:pt x="12505" y="137"/>
                      </a:lnTo>
                      <a:lnTo>
                        <a:pt x="12437" y="99"/>
                      </a:lnTo>
                      <a:lnTo>
                        <a:pt x="12365" y="67"/>
                      </a:lnTo>
                      <a:lnTo>
                        <a:pt x="12293" y="43"/>
                      </a:lnTo>
                      <a:lnTo>
                        <a:pt x="12225" y="25"/>
                      </a:lnTo>
                      <a:lnTo>
                        <a:pt x="12165" y="13"/>
                      </a:lnTo>
                      <a:lnTo>
                        <a:pt x="12117" y="5"/>
                      </a:lnTo>
                      <a:lnTo>
                        <a:pt x="12086" y="1"/>
                      </a:lnTo>
                      <a:lnTo>
                        <a:pt x="12074" y="0"/>
                      </a:lnTo>
                      <a:close/>
                    </a:path>
                  </a:pathLst>
                </a:custGeom>
                <a:solidFill>
                  <a:srgbClr val="F6D34F"/>
                </a:solidFill>
                <a:ln w="9525">
                  <a:solidFill>
                    <a:srgbClr val="CC3300"/>
                  </a:solidFill>
                  <a:round/>
                  <a:headEnd/>
                  <a:tailEnd/>
                </a:ln>
              </p:spPr>
              <p:txBody>
                <a:bodyPr/>
                <a:lstStyle/>
                <a:p>
                  <a:endParaRPr lang="en-US">
                    <a:latin typeface="+mj-lt"/>
                  </a:endParaRPr>
                </a:p>
              </p:txBody>
            </p:sp>
            <p:sp>
              <p:nvSpPr>
                <p:cNvPr id="206" name="Freeform 402"/>
                <p:cNvSpPr>
                  <a:spLocks/>
                </p:cNvSpPr>
                <p:nvPr/>
              </p:nvSpPr>
              <p:spPr bwMode="auto">
                <a:xfrm>
                  <a:off x="1004" y="3270"/>
                  <a:ext cx="322" cy="78"/>
                </a:xfrm>
                <a:custGeom>
                  <a:avLst/>
                  <a:gdLst/>
                  <a:ahLst/>
                  <a:cxnLst>
                    <a:cxn ang="0">
                      <a:pos x="11556" y="122"/>
                    </a:cxn>
                    <a:cxn ang="0">
                      <a:pos x="11151" y="382"/>
                    </a:cxn>
                    <a:cxn ang="0">
                      <a:pos x="10621" y="654"/>
                    </a:cxn>
                    <a:cxn ang="0">
                      <a:pos x="9984" y="935"/>
                    </a:cxn>
                    <a:cxn ang="0">
                      <a:pos x="9254" y="1214"/>
                    </a:cxn>
                    <a:cxn ang="0">
                      <a:pos x="8450" y="1487"/>
                    </a:cxn>
                    <a:cxn ang="0">
                      <a:pos x="7589" y="1743"/>
                    </a:cxn>
                    <a:cxn ang="0">
                      <a:pos x="6685" y="1979"/>
                    </a:cxn>
                    <a:cxn ang="0">
                      <a:pos x="5725" y="2191"/>
                    </a:cxn>
                    <a:cxn ang="0">
                      <a:pos x="4787" y="2360"/>
                    </a:cxn>
                    <a:cxn ang="0">
                      <a:pos x="3932" y="2484"/>
                    </a:cxn>
                    <a:cxn ang="0">
                      <a:pos x="3166" y="2565"/>
                    </a:cxn>
                    <a:cxn ang="0">
                      <a:pos x="2502" y="2614"/>
                    </a:cxn>
                    <a:cxn ang="0">
                      <a:pos x="1946" y="2635"/>
                    </a:cxn>
                    <a:cxn ang="0">
                      <a:pos x="1505" y="2635"/>
                    </a:cxn>
                    <a:cxn ang="0">
                      <a:pos x="1192" y="2622"/>
                    </a:cxn>
                    <a:cxn ang="0">
                      <a:pos x="989" y="2602"/>
                    </a:cxn>
                    <a:cxn ang="0">
                      <a:pos x="775" y="2586"/>
                    </a:cxn>
                    <a:cxn ang="0">
                      <a:pos x="549" y="2582"/>
                    </a:cxn>
                    <a:cxn ang="0">
                      <a:pos x="335" y="2598"/>
                    </a:cxn>
                    <a:cxn ang="0">
                      <a:pos x="156" y="2640"/>
                    </a:cxn>
                    <a:cxn ang="0">
                      <a:pos x="37" y="2715"/>
                    </a:cxn>
                    <a:cxn ang="0">
                      <a:pos x="0" y="2831"/>
                    </a:cxn>
                    <a:cxn ang="0">
                      <a:pos x="68" y="2994"/>
                    </a:cxn>
                    <a:cxn ang="0">
                      <a:pos x="278" y="3197"/>
                    </a:cxn>
                    <a:cxn ang="0">
                      <a:pos x="707" y="3357"/>
                    </a:cxn>
                    <a:cxn ang="0">
                      <a:pos x="1335" y="3457"/>
                    </a:cxn>
                    <a:cxn ang="0">
                      <a:pos x="2120" y="3499"/>
                    </a:cxn>
                    <a:cxn ang="0">
                      <a:pos x="3030" y="3483"/>
                    </a:cxn>
                    <a:cxn ang="0">
                      <a:pos x="4027" y="3410"/>
                    </a:cxn>
                    <a:cxn ang="0">
                      <a:pos x="5073" y="3279"/>
                    </a:cxn>
                    <a:cxn ang="0">
                      <a:pos x="6132" y="3091"/>
                    </a:cxn>
                    <a:cxn ang="0">
                      <a:pos x="7261" y="2830"/>
                    </a:cxn>
                    <a:cxn ang="0">
                      <a:pos x="8337" y="2541"/>
                    </a:cxn>
                    <a:cxn ang="0">
                      <a:pos x="9247" y="2257"/>
                    </a:cxn>
                    <a:cxn ang="0">
                      <a:pos x="10006" y="1979"/>
                    </a:cxn>
                    <a:cxn ang="0">
                      <a:pos x="10632" y="1705"/>
                    </a:cxn>
                    <a:cxn ang="0">
                      <a:pos x="11142" y="1437"/>
                    </a:cxn>
                    <a:cxn ang="0">
                      <a:pos x="11551" y="1171"/>
                    </a:cxn>
                    <a:cxn ang="0">
                      <a:pos x="11877" y="909"/>
                    </a:cxn>
                    <a:cxn ang="0">
                      <a:pos x="12123" y="654"/>
                    </a:cxn>
                    <a:cxn ang="0">
                      <a:pos x="12241" y="447"/>
                    </a:cxn>
                    <a:cxn ang="0">
                      <a:pos x="12248" y="288"/>
                    </a:cxn>
                    <a:cxn ang="0">
                      <a:pos x="12175" y="171"/>
                    </a:cxn>
                    <a:cxn ang="0">
                      <a:pos x="12054" y="90"/>
                    </a:cxn>
                    <a:cxn ang="0">
                      <a:pos x="11917" y="39"/>
                    </a:cxn>
                    <a:cxn ang="0">
                      <a:pos x="11795" y="11"/>
                    </a:cxn>
                    <a:cxn ang="0">
                      <a:pos x="11718" y="1"/>
                    </a:cxn>
                  </a:cxnLst>
                  <a:rect l="0" t="0" r="r" b="b"/>
                  <a:pathLst>
                    <a:path w="12256" h="3499">
                      <a:moveTo>
                        <a:pt x="11708" y="0"/>
                      </a:moveTo>
                      <a:lnTo>
                        <a:pt x="11556" y="122"/>
                      </a:lnTo>
                      <a:lnTo>
                        <a:pt x="11371" y="249"/>
                      </a:lnTo>
                      <a:lnTo>
                        <a:pt x="11151" y="382"/>
                      </a:lnTo>
                      <a:lnTo>
                        <a:pt x="10901" y="517"/>
                      </a:lnTo>
                      <a:lnTo>
                        <a:pt x="10621" y="654"/>
                      </a:lnTo>
                      <a:lnTo>
                        <a:pt x="10315" y="794"/>
                      </a:lnTo>
                      <a:lnTo>
                        <a:pt x="9984" y="935"/>
                      </a:lnTo>
                      <a:lnTo>
                        <a:pt x="9630" y="1075"/>
                      </a:lnTo>
                      <a:lnTo>
                        <a:pt x="9254" y="1214"/>
                      </a:lnTo>
                      <a:lnTo>
                        <a:pt x="8861" y="1352"/>
                      </a:lnTo>
                      <a:lnTo>
                        <a:pt x="8450" y="1487"/>
                      </a:lnTo>
                      <a:lnTo>
                        <a:pt x="8026" y="1617"/>
                      </a:lnTo>
                      <a:lnTo>
                        <a:pt x="7589" y="1743"/>
                      </a:lnTo>
                      <a:lnTo>
                        <a:pt x="7140" y="1865"/>
                      </a:lnTo>
                      <a:lnTo>
                        <a:pt x="6685" y="1979"/>
                      </a:lnTo>
                      <a:lnTo>
                        <a:pt x="6223" y="2086"/>
                      </a:lnTo>
                      <a:lnTo>
                        <a:pt x="5725" y="2191"/>
                      </a:lnTo>
                      <a:lnTo>
                        <a:pt x="5247" y="2282"/>
                      </a:lnTo>
                      <a:lnTo>
                        <a:pt x="4787" y="2360"/>
                      </a:lnTo>
                      <a:lnTo>
                        <a:pt x="4349" y="2427"/>
                      </a:lnTo>
                      <a:lnTo>
                        <a:pt x="3932" y="2484"/>
                      </a:lnTo>
                      <a:lnTo>
                        <a:pt x="3537" y="2529"/>
                      </a:lnTo>
                      <a:lnTo>
                        <a:pt x="3166" y="2565"/>
                      </a:lnTo>
                      <a:lnTo>
                        <a:pt x="2821" y="2594"/>
                      </a:lnTo>
                      <a:lnTo>
                        <a:pt x="2502" y="2614"/>
                      </a:lnTo>
                      <a:lnTo>
                        <a:pt x="2209" y="2627"/>
                      </a:lnTo>
                      <a:lnTo>
                        <a:pt x="1946" y="2635"/>
                      </a:lnTo>
                      <a:lnTo>
                        <a:pt x="1710" y="2637"/>
                      </a:lnTo>
                      <a:lnTo>
                        <a:pt x="1505" y="2635"/>
                      </a:lnTo>
                      <a:lnTo>
                        <a:pt x="1333" y="2630"/>
                      </a:lnTo>
                      <a:lnTo>
                        <a:pt x="1192" y="2622"/>
                      </a:lnTo>
                      <a:lnTo>
                        <a:pt x="1085" y="2613"/>
                      </a:lnTo>
                      <a:lnTo>
                        <a:pt x="989" y="2602"/>
                      </a:lnTo>
                      <a:lnTo>
                        <a:pt x="885" y="2594"/>
                      </a:lnTo>
                      <a:lnTo>
                        <a:pt x="775" y="2586"/>
                      </a:lnTo>
                      <a:lnTo>
                        <a:pt x="662" y="2582"/>
                      </a:lnTo>
                      <a:lnTo>
                        <a:pt x="549" y="2582"/>
                      </a:lnTo>
                      <a:lnTo>
                        <a:pt x="439" y="2587"/>
                      </a:lnTo>
                      <a:lnTo>
                        <a:pt x="335" y="2598"/>
                      </a:lnTo>
                      <a:lnTo>
                        <a:pt x="240" y="2615"/>
                      </a:lnTo>
                      <a:lnTo>
                        <a:pt x="156" y="2640"/>
                      </a:lnTo>
                      <a:lnTo>
                        <a:pt x="87" y="2672"/>
                      </a:lnTo>
                      <a:lnTo>
                        <a:pt x="37" y="2715"/>
                      </a:lnTo>
                      <a:lnTo>
                        <a:pt x="7" y="2767"/>
                      </a:lnTo>
                      <a:lnTo>
                        <a:pt x="0" y="2831"/>
                      </a:lnTo>
                      <a:lnTo>
                        <a:pt x="19" y="2906"/>
                      </a:lnTo>
                      <a:lnTo>
                        <a:pt x="68" y="2994"/>
                      </a:lnTo>
                      <a:lnTo>
                        <a:pt x="150" y="3096"/>
                      </a:lnTo>
                      <a:lnTo>
                        <a:pt x="278" y="3197"/>
                      </a:lnTo>
                      <a:lnTo>
                        <a:pt x="466" y="3284"/>
                      </a:lnTo>
                      <a:lnTo>
                        <a:pt x="707" y="3357"/>
                      </a:lnTo>
                      <a:lnTo>
                        <a:pt x="998" y="3414"/>
                      </a:lnTo>
                      <a:lnTo>
                        <a:pt x="1335" y="3457"/>
                      </a:lnTo>
                      <a:lnTo>
                        <a:pt x="1709" y="3485"/>
                      </a:lnTo>
                      <a:lnTo>
                        <a:pt x="2120" y="3499"/>
                      </a:lnTo>
                      <a:lnTo>
                        <a:pt x="2563" y="3498"/>
                      </a:lnTo>
                      <a:lnTo>
                        <a:pt x="3030" y="3483"/>
                      </a:lnTo>
                      <a:lnTo>
                        <a:pt x="3520" y="3454"/>
                      </a:lnTo>
                      <a:lnTo>
                        <a:pt x="4027" y="3410"/>
                      </a:lnTo>
                      <a:lnTo>
                        <a:pt x="4546" y="3352"/>
                      </a:lnTo>
                      <a:lnTo>
                        <a:pt x="5073" y="3279"/>
                      </a:lnTo>
                      <a:lnTo>
                        <a:pt x="5604" y="3192"/>
                      </a:lnTo>
                      <a:lnTo>
                        <a:pt x="6132" y="3091"/>
                      </a:lnTo>
                      <a:lnTo>
                        <a:pt x="6657" y="2977"/>
                      </a:lnTo>
                      <a:lnTo>
                        <a:pt x="7261" y="2830"/>
                      </a:lnTo>
                      <a:lnTo>
                        <a:pt x="7821" y="2684"/>
                      </a:lnTo>
                      <a:lnTo>
                        <a:pt x="8337" y="2541"/>
                      </a:lnTo>
                      <a:lnTo>
                        <a:pt x="8812" y="2399"/>
                      </a:lnTo>
                      <a:lnTo>
                        <a:pt x="9247" y="2257"/>
                      </a:lnTo>
                      <a:lnTo>
                        <a:pt x="9644" y="2118"/>
                      </a:lnTo>
                      <a:lnTo>
                        <a:pt x="10006" y="1979"/>
                      </a:lnTo>
                      <a:lnTo>
                        <a:pt x="10336" y="1841"/>
                      </a:lnTo>
                      <a:lnTo>
                        <a:pt x="10632" y="1705"/>
                      </a:lnTo>
                      <a:lnTo>
                        <a:pt x="10901" y="1571"/>
                      </a:lnTo>
                      <a:lnTo>
                        <a:pt x="11142" y="1437"/>
                      </a:lnTo>
                      <a:lnTo>
                        <a:pt x="11359" y="1303"/>
                      </a:lnTo>
                      <a:lnTo>
                        <a:pt x="11551" y="1171"/>
                      </a:lnTo>
                      <a:lnTo>
                        <a:pt x="11723" y="1040"/>
                      </a:lnTo>
                      <a:lnTo>
                        <a:pt x="11877" y="909"/>
                      </a:lnTo>
                      <a:lnTo>
                        <a:pt x="12013" y="779"/>
                      </a:lnTo>
                      <a:lnTo>
                        <a:pt x="12123" y="654"/>
                      </a:lnTo>
                      <a:lnTo>
                        <a:pt x="12198" y="544"/>
                      </a:lnTo>
                      <a:lnTo>
                        <a:pt x="12241" y="447"/>
                      </a:lnTo>
                      <a:lnTo>
                        <a:pt x="12256" y="361"/>
                      </a:lnTo>
                      <a:lnTo>
                        <a:pt x="12248" y="288"/>
                      </a:lnTo>
                      <a:lnTo>
                        <a:pt x="12220" y="224"/>
                      </a:lnTo>
                      <a:lnTo>
                        <a:pt x="12175" y="171"/>
                      </a:lnTo>
                      <a:lnTo>
                        <a:pt x="12119" y="126"/>
                      </a:lnTo>
                      <a:lnTo>
                        <a:pt x="12054" y="90"/>
                      </a:lnTo>
                      <a:lnTo>
                        <a:pt x="11986" y="62"/>
                      </a:lnTo>
                      <a:lnTo>
                        <a:pt x="11917" y="39"/>
                      </a:lnTo>
                      <a:lnTo>
                        <a:pt x="11852" y="23"/>
                      </a:lnTo>
                      <a:lnTo>
                        <a:pt x="11795" y="11"/>
                      </a:lnTo>
                      <a:lnTo>
                        <a:pt x="11749" y="4"/>
                      </a:lnTo>
                      <a:lnTo>
                        <a:pt x="11718" y="1"/>
                      </a:lnTo>
                      <a:lnTo>
                        <a:pt x="11708" y="0"/>
                      </a:lnTo>
                      <a:close/>
                    </a:path>
                  </a:pathLst>
                </a:custGeom>
                <a:solidFill>
                  <a:srgbClr val="F7D75A"/>
                </a:solidFill>
                <a:ln w="9525">
                  <a:solidFill>
                    <a:srgbClr val="CC3300"/>
                  </a:solidFill>
                  <a:round/>
                  <a:headEnd/>
                  <a:tailEnd/>
                </a:ln>
              </p:spPr>
              <p:txBody>
                <a:bodyPr/>
                <a:lstStyle/>
                <a:p>
                  <a:endParaRPr lang="en-US">
                    <a:latin typeface="+mj-lt"/>
                  </a:endParaRPr>
                </a:p>
              </p:txBody>
            </p:sp>
            <p:sp>
              <p:nvSpPr>
                <p:cNvPr id="207" name="Freeform 403"/>
                <p:cNvSpPr>
                  <a:spLocks/>
                </p:cNvSpPr>
                <p:nvPr/>
              </p:nvSpPr>
              <p:spPr bwMode="auto">
                <a:xfrm>
                  <a:off x="1009" y="3273"/>
                  <a:ext cx="313" cy="75"/>
                </a:xfrm>
                <a:custGeom>
                  <a:avLst/>
                  <a:gdLst/>
                  <a:ahLst/>
                  <a:cxnLst>
                    <a:cxn ang="0">
                      <a:pos x="11197" y="115"/>
                    </a:cxn>
                    <a:cxn ang="0">
                      <a:pos x="10803" y="362"/>
                    </a:cxn>
                    <a:cxn ang="0">
                      <a:pos x="10288" y="623"/>
                    </a:cxn>
                    <a:cxn ang="0">
                      <a:pos x="9668" y="891"/>
                    </a:cxn>
                    <a:cxn ang="0">
                      <a:pos x="8961" y="1159"/>
                    </a:cxn>
                    <a:cxn ang="0">
                      <a:pos x="8181" y="1421"/>
                    </a:cxn>
                    <a:cxn ang="0">
                      <a:pos x="7345" y="1668"/>
                    </a:cxn>
                    <a:cxn ang="0">
                      <a:pos x="6470" y="1895"/>
                    </a:cxn>
                    <a:cxn ang="0">
                      <a:pos x="5542" y="2101"/>
                    </a:cxn>
                    <a:cxn ang="0">
                      <a:pos x="4633" y="2267"/>
                    </a:cxn>
                    <a:cxn ang="0">
                      <a:pos x="3804" y="2388"/>
                    </a:cxn>
                    <a:cxn ang="0">
                      <a:pos x="3062" y="2470"/>
                    </a:cxn>
                    <a:cxn ang="0">
                      <a:pos x="2417" y="2520"/>
                    </a:cxn>
                    <a:cxn ang="0">
                      <a:pos x="1877" y="2543"/>
                    </a:cxn>
                    <a:cxn ang="0">
                      <a:pos x="1451" y="2547"/>
                    </a:cxn>
                    <a:cxn ang="0">
                      <a:pos x="1147" y="2537"/>
                    </a:cxn>
                    <a:cxn ang="0">
                      <a:pos x="952" y="2520"/>
                    </a:cxn>
                    <a:cxn ang="0">
                      <a:pos x="745" y="2506"/>
                    </a:cxn>
                    <a:cxn ang="0">
                      <a:pos x="528" y="2504"/>
                    </a:cxn>
                    <a:cxn ang="0">
                      <a:pos x="323" y="2519"/>
                    </a:cxn>
                    <a:cxn ang="0">
                      <a:pos x="151" y="2559"/>
                    </a:cxn>
                    <a:cxn ang="0">
                      <a:pos x="36" y="2630"/>
                    </a:cxn>
                    <a:cxn ang="0">
                      <a:pos x="0" y="2738"/>
                    </a:cxn>
                    <a:cxn ang="0">
                      <a:pos x="65" y="2890"/>
                    </a:cxn>
                    <a:cxn ang="0">
                      <a:pos x="267" y="3080"/>
                    </a:cxn>
                    <a:cxn ang="0">
                      <a:pos x="681" y="3227"/>
                    </a:cxn>
                    <a:cxn ang="0">
                      <a:pos x="1285" y="3316"/>
                    </a:cxn>
                    <a:cxn ang="0">
                      <a:pos x="2046" y="3351"/>
                    </a:cxn>
                    <a:cxn ang="0">
                      <a:pos x="2925" y="3330"/>
                    </a:cxn>
                    <a:cxn ang="0">
                      <a:pos x="3889" y="3254"/>
                    </a:cxn>
                    <a:cxn ang="0">
                      <a:pos x="4902" y="3124"/>
                    </a:cxn>
                    <a:cxn ang="0">
                      <a:pos x="5927" y="2941"/>
                    </a:cxn>
                    <a:cxn ang="0">
                      <a:pos x="7019" y="2688"/>
                    </a:cxn>
                    <a:cxn ang="0">
                      <a:pos x="8060" y="2408"/>
                    </a:cxn>
                    <a:cxn ang="0">
                      <a:pos x="8942" y="2135"/>
                    </a:cxn>
                    <a:cxn ang="0">
                      <a:pos x="9677" y="1869"/>
                    </a:cxn>
                    <a:cxn ang="0">
                      <a:pos x="10285" y="1608"/>
                    </a:cxn>
                    <a:cxn ang="0">
                      <a:pos x="10779" y="1352"/>
                    </a:cxn>
                    <a:cxn ang="0">
                      <a:pos x="11176" y="1099"/>
                    </a:cxn>
                    <a:cxn ang="0">
                      <a:pos x="11491" y="851"/>
                    </a:cxn>
                    <a:cxn ang="0">
                      <a:pos x="11731" y="611"/>
                    </a:cxn>
                    <a:cxn ang="0">
                      <a:pos x="11847" y="416"/>
                    </a:cxn>
                    <a:cxn ang="0">
                      <a:pos x="11856" y="267"/>
                    </a:cxn>
                    <a:cxn ang="0">
                      <a:pos x="11789" y="158"/>
                    </a:cxn>
                    <a:cxn ang="0">
                      <a:pos x="11675" y="83"/>
                    </a:cxn>
                    <a:cxn ang="0">
                      <a:pos x="11544" y="35"/>
                    </a:cxn>
                    <a:cxn ang="0">
                      <a:pos x="11427" y="10"/>
                    </a:cxn>
                    <a:cxn ang="0">
                      <a:pos x="11355" y="0"/>
                    </a:cxn>
                  </a:cxnLst>
                  <a:rect l="0" t="0" r="r" b="b"/>
                  <a:pathLst>
                    <a:path w="11864" h="3351">
                      <a:moveTo>
                        <a:pt x="11344" y="0"/>
                      </a:moveTo>
                      <a:lnTo>
                        <a:pt x="11197" y="115"/>
                      </a:lnTo>
                      <a:lnTo>
                        <a:pt x="11016" y="236"/>
                      </a:lnTo>
                      <a:lnTo>
                        <a:pt x="10803" y="362"/>
                      </a:lnTo>
                      <a:lnTo>
                        <a:pt x="10560" y="492"/>
                      </a:lnTo>
                      <a:lnTo>
                        <a:pt x="10288" y="623"/>
                      </a:lnTo>
                      <a:lnTo>
                        <a:pt x="9990" y="756"/>
                      </a:lnTo>
                      <a:lnTo>
                        <a:pt x="9668" y="891"/>
                      </a:lnTo>
                      <a:lnTo>
                        <a:pt x="9325" y="1026"/>
                      </a:lnTo>
                      <a:lnTo>
                        <a:pt x="8961" y="1159"/>
                      </a:lnTo>
                      <a:lnTo>
                        <a:pt x="8578" y="1291"/>
                      </a:lnTo>
                      <a:lnTo>
                        <a:pt x="8181" y="1421"/>
                      </a:lnTo>
                      <a:lnTo>
                        <a:pt x="7770" y="1547"/>
                      </a:lnTo>
                      <a:lnTo>
                        <a:pt x="7345" y="1668"/>
                      </a:lnTo>
                      <a:lnTo>
                        <a:pt x="6912" y="1785"/>
                      </a:lnTo>
                      <a:lnTo>
                        <a:pt x="6470" y="1895"/>
                      </a:lnTo>
                      <a:lnTo>
                        <a:pt x="6023" y="1999"/>
                      </a:lnTo>
                      <a:lnTo>
                        <a:pt x="5542" y="2101"/>
                      </a:lnTo>
                      <a:lnTo>
                        <a:pt x="5077" y="2190"/>
                      </a:lnTo>
                      <a:lnTo>
                        <a:pt x="4633" y="2267"/>
                      </a:lnTo>
                      <a:lnTo>
                        <a:pt x="4208" y="2332"/>
                      </a:lnTo>
                      <a:lnTo>
                        <a:pt x="3804" y="2388"/>
                      </a:lnTo>
                      <a:lnTo>
                        <a:pt x="3421" y="2433"/>
                      </a:lnTo>
                      <a:lnTo>
                        <a:pt x="3062" y="2470"/>
                      </a:lnTo>
                      <a:lnTo>
                        <a:pt x="2727" y="2499"/>
                      </a:lnTo>
                      <a:lnTo>
                        <a:pt x="2417" y="2520"/>
                      </a:lnTo>
                      <a:lnTo>
                        <a:pt x="2133" y="2534"/>
                      </a:lnTo>
                      <a:lnTo>
                        <a:pt x="1877" y="2543"/>
                      </a:lnTo>
                      <a:lnTo>
                        <a:pt x="1650" y="2547"/>
                      </a:lnTo>
                      <a:lnTo>
                        <a:pt x="1451" y="2547"/>
                      </a:lnTo>
                      <a:lnTo>
                        <a:pt x="1283" y="2543"/>
                      </a:lnTo>
                      <a:lnTo>
                        <a:pt x="1147" y="2537"/>
                      </a:lnTo>
                      <a:lnTo>
                        <a:pt x="1044" y="2529"/>
                      </a:lnTo>
                      <a:lnTo>
                        <a:pt x="952" y="2520"/>
                      </a:lnTo>
                      <a:lnTo>
                        <a:pt x="851" y="2512"/>
                      </a:lnTo>
                      <a:lnTo>
                        <a:pt x="745" y="2506"/>
                      </a:lnTo>
                      <a:lnTo>
                        <a:pt x="637" y="2504"/>
                      </a:lnTo>
                      <a:lnTo>
                        <a:pt x="528" y="2504"/>
                      </a:lnTo>
                      <a:lnTo>
                        <a:pt x="423" y="2509"/>
                      </a:lnTo>
                      <a:lnTo>
                        <a:pt x="323" y="2519"/>
                      </a:lnTo>
                      <a:lnTo>
                        <a:pt x="231" y="2536"/>
                      </a:lnTo>
                      <a:lnTo>
                        <a:pt x="151" y="2559"/>
                      </a:lnTo>
                      <a:lnTo>
                        <a:pt x="84" y="2591"/>
                      </a:lnTo>
                      <a:lnTo>
                        <a:pt x="36" y="2630"/>
                      </a:lnTo>
                      <a:lnTo>
                        <a:pt x="7" y="2678"/>
                      </a:lnTo>
                      <a:lnTo>
                        <a:pt x="0" y="2738"/>
                      </a:lnTo>
                      <a:lnTo>
                        <a:pt x="19" y="2809"/>
                      </a:lnTo>
                      <a:lnTo>
                        <a:pt x="65" y="2890"/>
                      </a:lnTo>
                      <a:lnTo>
                        <a:pt x="144" y="2986"/>
                      </a:lnTo>
                      <a:lnTo>
                        <a:pt x="267" y="3080"/>
                      </a:lnTo>
                      <a:lnTo>
                        <a:pt x="448" y="3161"/>
                      </a:lnTo>
                      <a:lnTo>
                        <a:pt x="681" y="3227"/>
                      </a:lnTo>
                      <a:lnTo>
                        <a:pt x="962" y="3279"/>
                      </a:lnTo>
                      <a:lnTo>
                        <a:pt x="1285" y="3316"/>
                      </a:lnTo>
                      <a:lnTo>
                        <a:pt x="1649" y="3341"/>
                      </a:lnTo>
                      <a:lnTo>
                        <a:pt x="2046" y="3351"/>
                      </a:lnTo>
                      <a:lnTo>
                        <a:pt x="2473" y="3347"/>
                      </a:lnTo>
                      <a:lnTo>
                        <a:pt x="2925" y="3330"/>
                      </a:lnTo>
                      <a:lnTo>
                        <a:pt x="3399" y="3298"/>
                      </a:lnTo>
                      <a:lnTo>
                        <a:pt x="3889" y="3254"/>
                      </a:lnTo>
                      <a:lnTo>
                        <a:pt x="4392" y="3195"/>
                      </a:lnTo>
                      <a:lnTo>
                        <a:pt x="4902" y="3124"/>
                      </a:lnTo>
                      <a:lnTo>
                        <a:pt x="5415" y="3039"/>
                      </a:lnTo>
                      <a:lnTo>
                        <a:pt x="5927" y="2941"/>
                      </a:lnTo>
                      <a:lnTo>
                        <a:pt x="6433" y="2830"/>
                      </a:lnTo>
                      <a:lnTo>
                        <a:pt x="7019" y="2688"/>
                      </a:lnTo>
                      <a:lnTo>
                        <a:pt x="7560" y="2547"/>
                      </a:lnTo>
                      <a:lnTo>
                        <a:pt x="8060" y="2408"/>
                      </a:lnTo>
                      <a:lnTo>
                        <a:pt x="8520" y="2272"/>
                      </a:lnTo>
                      <a:lnTo>
                        <a:pt x="8942" y="2135"/>
                      </a:lnTo>
                      <a:lnTo>
                        <a:pt x="9327" y="2002"/>
                      </a:lnTo>
                      <a:lnTo>
                        <a:pt x="9677" y="1869"/>
                      </a:lnTo>
                      <a:lnTo>
                        <a:pt x="9996" y="1739"/>
                      </a:lnTo>
                      <a:lnTo>
                        <a:pt x="10285" y="1608"/>
                      </a:lnTo>
                      <a:lnTo>
                        <a:pt x="10545" y="1479"/>
                      </a:lnTo>
                      <a:lnTo>
                        <a:pt x="10779" y="1352"/>
                      </a:lnTo>
                      <a:lnTo>
                        <a:pt x="10988" y="1226"/>
                      </a:lnTo>
                      <a:lnTo>
                        <a:pt x="11176" y="1099"/>
                      </a:lnTo>
                      <a:lnTo>
                        <a:pt x="11342" y="975"/>
                      </a:lnTo>
                      <a:lnTo>
                        <a:pt x="11491" y="851"/>
                      </a:lnTo>
                      <a:lnTo>
                        <a:pt x="11624" y="729"/>
                      </a:lnTo>
                      <a:lnTo>
                        <a:pt x="11731" y="611"/>
                      </a:lnTo>
                      <a:lnTo>
                        <a:pt x="11805" y="507"/>
                      </a:lnTo>
                      <a:lnTo>
                        <a:pt x="11847" y="416"/>
                      </a:lnTo>
                      <a:lnTo>
                        <a:pt x="11864" y="335"/>
                      </a:lnTo>
                      <a:lnTo>
                        <a:pt x="11856" y="267"/>
                      </a:lnTo>
                      <a:lnTo>
                        <a:pt x="11831" y="207"/>
                      </a:lnTo>
                      <a:lnTo>
                        <a:pt x="11789" y="158"/>
                      </a:lnTo>
                      <a:lnTo>
                        <a:pt x="11736" y="116"/>
                      </a:lnTo>
                      <a:lnTo>
                        <a:pt x="11675" y="83"/>
                      </a:lnTo>
                      <a:lnTo>
                        <a:pt x="11610" y="56"/>
                      </a:lnTo>
                      <a:lnTo>
                        <a:pt x="11544" y="35"/>
                      </a:lnTo>
                      <a:lnTo>
                        <a:pt x="11482" y="20"/>
                      </a:lnTo>
                      <a:lnTo>
                        <a:pt x="11427" y="10"/>
                      </a:lnTo>
                      <a:lnTo>
                        <a:pt x="11384" y="4"/>
                      </a:lnTo>
                      <a:lnTo>
                        <a:pt x="11355" y="0"/>
                      </a:lnTo>
                      <a:lnTo>
                        <a:pt x="11344" y="0"/>
                      </a:lnTo>
                      <a:close/>
                    </a:path>
                  </a:pathLst>
                </a:custGeom>
                <a:solidFill>
                  <a:srgbClr val="F7DB65"/>
                </a:solidFill>
                <a:ln w="9525">
                  <a:solidFill>
                    <a:srgbClr val="CC3300"/>
                  </a:solidFill>
                  <a:round/>
                  <a:headEnd/>
                  <a:tailEnd/>
                </a:ln>
              </p:spPr>
              <p:txBody>
                <a:bodyPr/>
                <a:lstStyle/>
                <a:p>
                  <a:endParaRPr lang="en-US">
                    <a:latin typeface="+mj-lt"/>
                  </a:endParaRPr>
                </a:p>
              </p:txBody>
            </p:sp>
            <p:sp>
              <p:nvSpPr>
                <p:cNvPr id="208" name="Freeform 404"/>
                <p:cNvSpPr>
                  <a:spLocks/>
                </p:cNvSpPr>
                <p:nvPr/>
              </p:nvSpPr>
              <p:spPr bwMode="auto">
                <a:xfrm>
                  <a:off x="1015" y="3276"/>
                  <a:ext cx="302" cy="71"/>
                </a:xfrm>
                <a:custGeom>
                  <a:avLst/>
                  <a:gdLst/>
                  <a:ahLst/>
                  <a:cxnLst>
                    <a:cxn ang="0">
                      <a:pos x="10837" y="109"/>
                    </a:cxn>
                    <a:cxn ang="0">
                      <a:pos x="10454" y="342"/>
                    </a:cxn>
                    <a:cxn ang="0">
                      <a:pos x="9955" y="590"/>
                    </a:cxn>
                    <a:cxn ang="0">
                      <a:pos x="9353" y="845"/>
                    </a:cxn>
                    <a:cxn ang="0">
                      <a:pos x="8667" y="1102"/>
                    </a:cxn>
                    <a:cxn ang="0">
                      <a:pos x="7911" y="1352"/>
                    </a:cxn>
                    <a:cxn ang="0">
                      <a:pos x="7102" y="1589"/>
                    </a:cxn>
                    <a:cxn ang="0">
                      <a:pos x="6255" y="1808"/>
                    </a:cxn>
                    <a:cxn ang="0">
                      <a:pos x="5356" y="2008"/>
                    </a:cxn>
                    <a:cxn ang="0">
                      <a:pos x="4477" y="2170"/>
                    </a:cxn>
                    <a:cxn ang="0">
                      <a:pos x="3675" y="2290"/>
                    </a:cxn>
                    <a:cxn ang="0">
                      <a:pos x="2957" y="2373"/>
                    </a:cxn>
                    <a:cxn ang="0">
                      <a:pos x="2332" y="2424"/>
                    </a:cxn>
                    <a:cxn ang="0">
                      <a:pos x="1809" y="2450"/>
                    </a:cxn>
                    <a:cxn ang="0">
                      <a:pos x="1396" y="2457"/>
                    </a:cxn>
                    <a:cxn ang="0">
                      <a:pos x="1102" y="2450"/>
                    </a:cxn>
                    <a:cxn ang="0">
                      <a:pos x="914" y="2435"/>
                    </a:cxn>
                    <a:cxn ang="0">
                      <a:pos x="715" y="2424"/>
                    </a:cxn>
                    <a:cxn ang="0">
                      <a:pos x="507" y="2423"/>
                    </a:cxn>
                    <a:cxn ang="0">
                      <a:pos x="309" y="2439"/>
                    </a:cxn>
                    <a:cxn ang="0">
                      <a:pos x="144" y="2477"/>
                    </a:cxn>
                    <a:cxn ang="0">
                      <a:pos x="34" y="2543"/>
                    </a:cxn>
                    <a:cxn ang="0">
                      <a:pos x="0" y="2644"/>
                    </a:cxn>
                    <a:cxn ang="0">
                      <a:pos x="62" y="2786"/>
                    </a:cxn>
                    <a:cxn ang="0">
                      <a:pos x="256" y="2961"/>
                    </a:cxn>
                    <a:cxn ang="0">
                      <a:pos x="655" y="3094"/>
                    </a:cxn>
                    <a:cxn ang="0">
                      <a:pos x="1238" y="3174"/>
                    </a:cxn>
                    <a:cxn ang="0">
                      <a:pos x="1971" y="3201"/>
                    </a:cxn>
                    <a:cxn ang="0">
                      <a:pos x="2820" y="3173"/>
                    </a:cxn>
                    <a:cxn ang="0">
                      <a:pos x="3750" y="3096"/>
                    </a:cxn>
                    <a:cxn ang="0">
                      <a:pos x="4728" y="2966"/>
                    </a:cxn>
                    <a:cxn ang="0">
                      <a:pos x="5719" y="2788"/>
                    </a:cxn>
                    <a:cxn ang="0">
                      <a:pos x="6775" y="2542"/>
                    </a:cxn>
                    <a:cxn ang="0">
                      <a:pos x="7783" y="2274"/>
                    </a:cxn>
                    <a:cxn ang="0">
                      <a:pos x="8635" y="2012"/>
                    </a:cxn>
                    <a:cxn ang="0">
                      <a:pos x="9348" y="1758"/>
                    </a:cxn>
                    <a:cxn ang="0">
                      <a:pos x="9936" y="1509"/>
                    </a:cxn>
                    <a:cxn ang="0">
                      <a:pos x="10415" y="1266"/>
                    </a:cxn>
                    <a:cxn ang="0">
                      <a:pos x="10800" y="1028"/>
                    </a:cxn>
                    <a:cxn ang="0">
                      <a:pos x="11107" y="793"/>
                    </a:cxn>
                    <a:cxn ang="0">
                      <a:pos x="11340" y="567"/>
                    </a:cxn>
                    <a:cxn ang="0">
                      <a:pos x="11456" y="383"/>
                    </a:cxn>
                    <a:cxn ang="0">
                      <a:pos x="11467" y="243"/>
                    </a:cxn>
                    <a:cxn ang="0">
                      <a:pos x="11403" y="143"/>
                    </a:cxn>
                    <a:cxn ang="0">
                      <a:pos x="11295" y="74"/>
                    </a:cxn>
                    <a:cxn ang="0">
                      <a:pos x="11171" y="31"/>
                    </a:cxn>
                    <a:cxn ang="0">
                      <a:pos x="11059" y="8"/>
                    </a:cxn>
                    <a:cxn ang="0">
                      <a:pos x="10989" y="0"/>
                    </a:cxn>
                  </a:cxnLst>
                  <a:rect l="0" t="0" r="r" b="b"/>
                  <a:pathLst>
                    <a:path w="11472" h="3201">
                      <a:moveTo>
                        <a:pt x="10980" y="0"/>
                      </a:moveTo>
                      <a:lnTo>
                        <a:pt x="10837" y="109"/>
                      </a:lnTo>
                      <a:lnTo>
                        <a:pt x="10661" y="223"/>
                      </a:lnTo>
                      <a:lnTo>
                        <a:pt x="10454" y="342"/>
                      </a:lnTo>
                      <a:lnTo>
                        <a:pt x="10219" y="465"/>
                      </a:lnTo>
                      <a:lnTo>
                        <a:pt x="9955" y="590"/>
                      </a:lnTo>
                      <a:lnTo>
                        <a:pt x="9666" y="717"/>
                      </a:lnTo>
                      <a:lnTo>
                        <a:pt x="9353" y="845"/>
                      </a:lnTo>
                      <a:lnTo>
                        <a:pt x="9020" y="973"/>
                      </a:lnTo>
                      <a:lnTo>
                        <a:pt x="8667" y="1102"/>
                      </a:lnTo>
                      <a:lnTo>
                        <a:pt x="8297" y="1228"/>
                      </a:lnTo>
                      <a:lnTo>
                        <a:pt x="7911" y="1352"/>
                      </a:lnTo>
                      <a:lnTo>
                        <a:pt x="7512" y="1472"/>
                      </a:lnTo>
                      <a:lnTo>
                        <a:pt x="7102" y="1589"/>
                      </a:lnTo>
                      <a:lnTo>
                        <a:pt x="6682" y="1702"/>
                      </a:lnTo>
                      <a:lnTo>
                        <a:pt x="6255" y="1808"/>
                      </a:lnTo>
                      <a:lnTo>
                        <a:pt x="5823" y="1909"/>
                      </a:lnTo>
                      <a:lnTo>
                        <a:pt x="5356" y="2008"/>
                      </a:lnTo>
                      <a:lnTo>
                        <a:pt x="4908" y="2095"/>
                      </a:lnTo>
                      <a:lnTo>
                        <a:pt x="4477" y="2170"/>
                      </a:lnTo>
                      <a:lnTo>
                        <a:pt x="4065" y="2235"/>
                      </a:lnTo>
                      <a:lnTo>
                        <a:pt x="3675" y="2290"/>
                      </a:lnTo>
                      <a:lnTo>
                        <a:pt x="3305" y="2335"/>
                      </a:lnTo>
                      <a:lnTo>
                        <a:pt x="2957" y="2373"/>
                      </a:lnTo>
                      <a:lnTo>
                        <a:pt x="2632" y="2402"/>
                      </a:lnTo>
                      <a:lnTo>
                        <a:pt x="2332" y="2424"/>
                      </a:lnTo>
                      <a:lnTo>
                        <a:pt x="2058" y="2440"/>
                      </a:lnTo>
                      <a:lnTo>
                        <a:pt x="1809" y="2450"/>
                      </a:lnTo>
                      <a:lnTo>
                        <a:pt x="1588" y="2456"/>
                      </a:lnTo>
                      <a:lnTo>
                        <a:pt x="1396" y="2457"/>
                      </a:lnTo>
                      <a:lnTo>
                        <a:pt x="1234" y="2455"/>
                      </a:lnTo>
                      <a:lnTo>
                        <a:pt x="1102" y="2450"/>
                      </a:lnTo>
                      <a:lnTo>
                        <a:pt x="1002" y="2443"/>
                      </a:lnTo>
                      <a:lnTo>
                        <a:pt x="914" y="2435"/>
                      </a:lnTo>
                      <a:lnTo>
                        <a:pt x="817" y="2429"/>
                      </a:lnTo>
                      <a:lnTo>
                        <a:pt x="715" y="2424"/>
                      </a:lnTo>
                      <a:lnTo>
                        <a:pt x="611" y="2422"/>
                      </a:lnTo>
                      <a:lnTo>
                        <a:pt x="507" y="2423"/>
                      </a:lnTo>
                      <a:lnTo>
                        <a:pt x="405" y="2429"/>
                      </a:lnTo>
                      <a:lnTo>
                        <a:pt x="309" y="2439"/>
                      </a:lnTo>
                      <a:lnTo>
                        <a:pt x="221" y="2454"/>
                      </a:lnTo>
                      <a:lnTo>
                        <a:pt x="144" y="2477"/>
                      </a:lnTo>
                      <a:lnTo>
                        <a:pt x="80" y="2506"/>
                      </a:lnTo>
                      <a:lnTo>
                        <a:pt x="34" y="2543"/>
                      </a:lnTo>
                      <a:lnTo>
                        <a:pt x="6" y="2589"/>
                      </a:lnTo>
                      <a:lnTo>
                        <a:pt x="0" y="2644"/>
                      </a:lnTo>
                      <a:lnTo>
                        <a:pt x="17" y="2710"/>
                      </a:lnTo>
                      <a:lnTo>
                        <a:pt x="62" y="2786"/>
                      </a:lnTo>
                      <a:lnTo>
                        <a:pt x="137" y="2874"/>
                      </a:lnTo>
                      <a:lnTo>
                        <a:pt x="256" y="2961"/>
                      </a:lnTo>
                      <a:lnTo>
                        <a:pt x="430" y="3035"/>
                      </a:lnTo>
                      <a:lnTo>
                        <a:pt x="655" y="3094"/>
                      </a:lnTo>
                      <a:lnTo>
                        <a:pt x="926" y="3141"/>
                      </a:lnTo>
                      <a:lnTo>
                        <a:pt x="1238" y="3174"/>
                      </a:lnTo>
                      <a:lnTo>
                        <a:pt x="1587" y="3193"/>
                      </a:lnTo>
                      <a:lnTo>
                        <a:pt x="1971" y="3201"/>
                      </a:lnTo>
                      <a:lnTo>
                        <a:pt x="2383" y="3193"/>
                      </a:lnTo>
                      <a:lnTo>
                        <a:pt x="2820" y="3173"/>
                      </a:lnTo>
                      <a:lnTo>
                        <a:pt x="3277" y="3141"/>
                      </a:lnTo>
                      <a:lnTo>
                        <a:pt x="3750" y="3096"/>
                      </a:lnTo>
                      <a:lnTo>
                        <a:pt x="4235" y="3038"/>
                      </a:lnTo>
                      <a:lnTo>
                        <a:pt x="4728" y="2966"/>
                      </a:lnTo>
                      <a:lnTo>
                        <a:pt x="5224" y="2883"/>
                      </a:lnTo>
                      <a:lnTo>
                        <a:pt x="5719" y="2788"/>
                      </a:lnTo>
                      <a:lnTo>
                        <a:pt x="6208" y="2681"/>
                      </a:lnTo>
                      <a:lnTo>
                        <a:pt x="6775" y="2542"/>
                      </a:lnTo>
                      <a:lnTo>
                        <a:pt x="7299" y="2407"/>
                      </a:lnTo>
                      <a:lnTo>
                        <a:pt x="7783" y="2274"/>
                      </a:lnTo>
                      <a:lnTo>
                        <a:pt x="8227" y="2142"/>
                      </a:lnTo>
                      <a:lnTo>
                        <a:pt x="8635" y="2012"/>
                      </a:lnTo>
                      <a:lnTo>
                        <a:pt x="9008" y="1885"/>
                      </a:lnTo>
                      <a:lnTo>
                        <a:pt x="9348" y="1758"/>
                      </a:lnTo>
                      <a:lnTo>
                        <a:pt x="9657" y="1634"/>
                      </a:lnTo>
                      <a:lnTo>
                        <a:pt x="9936" y="1509"/>
                      </a:lnTo>
                      <a:lnTo>
                        <a:pt x="10188" y="1387"/>
                      </a:lnTo>
                      <a:lnTo>
                        <a:pt x="10415" y="1266"/>
                      </a:lnTo>
                      <a:lnTo>
                        <a:pt x="10618" y="1146"/>
                      </a:lnTo>
                      <a:lnTo>
                        <a:pt x="10800" y="1028"/>
                      </a:lnTo>
                      <a:lnTo>
                        <a:pt x="10963" y="910"/>
                      </a:lnTo>
                      <a:lnTo>
                        <a:pt x="11107" y="793"/>
                      </a:lnTo>
                      <a:lnTo>
                        <a:pt x="11236" y="678"/>
                      </a:lnTo>
                      <a:lnTo>
                        <a:pt x="11340" y="567"/>
                      </a:lnTo>
                      <a:lnTo>
                        <a:pt x="11413" y="469"/>
                      </a:lnTo>
                      <a:lnTo>
                        <a:pt x="11456" y="383"/>
                      </a:lnTo>
                      <a:lnTo>
                        <a:pt x="11472" y="308"/>
                      </a:lnTo>
                      <a:lnTo>
                        <a:pt x="11467" y="243"/>
                      </a:lnTo>
                      <a:lnTo>
                        <a:pt x="11442" y="189"/>
                      </a:lnTo>
                      <a:lnTo>
                        <a:pt x="11403" y="143"/>
                      </a:lnTo>
                      <a:lnTo>
                        <a:pt x="11354" y="104"/>
                      </a:lnTo>
                      <a:lnTo>
                        <a:pt x="11295" y="74"/>
                      </a:lnTo>
                      <a:lnTo>
                        <a:pt x="11233" y="50"/>
                      </a:lnTo>
                      <a:lnTo>
                        <a:pt x="11171" y="31"/>
                      </a:lnTo>
                      <a:lnTo>
                        <a:pt x="11111" y="17"/>
                      </a:lnTo>
                      <a:lnTo>
                        <a:pt x="11059" y="8"/>
                      </a:lnTo>
                      <a:lnTo>
                        <a:pt x="11017" y="3"/>
                      </a:lnTo>
                      <a:lnTo>
                        <a:pt x="10989" y="0"/>
                      </a:lnTo>
                      <a:lnTo>
                        <a:pt x="10980" y="0"/>
                      </a:lnTo>
                      <a:close/>
                    </a:path>
                  </a:pathLst>
                </a:custGeom>
                <a:solidFill>
                  <a:srgbClr val="F8DF70"/>
                </a:solidFill>
                <a:ln w="9525">
                  <a:solidFill>
                    <a:srgbClr val="CC3300"/>
                  </a:solidFill>
                  <a:round/>
                  <a:headEnd/>
                  <a:tailEnd/>
                </a:ln>
              </p:spPr>
              <p:txBody>
                <a:bodyPr/>
                <a:lstStyle/>
                <a:p>
                  <a:endParaRPr lang="en-US">
                    <a:latin typeface="+mj-lt"/>
                  </a:endParaRPr>
                </a:p>
              </p:txBody>
            </p:sp>
            <p:sp>
              <p:nvSpPr>
                <p:cNvPr id="209" name="Freeform 405"/>
                <p:cNvSpPr>
                  <a:spLocks/>
                </p:cNvSpPr>
                <p:nvPr/>
              </p:nvSpPr>
              <p:spPr bwMode="auto">
                <a:xfrm>
                  <a:off x="1021" y="3278"/>
                  <a:ext cx="291" cy="68"/>
                </a:xfrm>
                <a:custGeom>
                  <a:avLst/>
                  <a:gdLst/>
                  <a:ahLst/>
                  <a:cxnLst>
                    <a:cxn ang="0">
                      <a:pos x="10478" y="102"/>
                    </a:cxn>
                    <a:cxn ang="0">
                      <a:pos x="10106" y="322"/>
                    </a:cxn>
                    <a:cxn ang="0">
                      <a:pos x="9622" y="558"/>
                    </a:cxn>
                    <a:cxn ang="0">
                      <a:pos x="9039" y="800"/>
                    </a:cxn>
                    <a:cxn ang="0">
                      <a:pos x="8374" y="1044"/>
                    </a:cxn>
                    <a:cxn ang="0">
                      <a:pos x="7641" y="1284"/>
                    </a:cxn>
                    <a:cxn ang="0">
                      <a:pos x="6859" y="1513"/>
                    </a:cxn>
                    <a:cxn ang="0">
                      <a:pos x="6040" y="1724"/>
                    </a:cxn>
                    <a:cxn ang="0">
                      <a:pos x="5172" y="1916"/>
                    </a:cxn>
                    <a:cxn ang="0">
                      <a:pos x="4322" y="2074"/>
                    </a:cxn>
                    <a:cxn ang="0">
                      <a:pos x="3546" y="2192"/>
                    </a:cxn>
                    <a:cxn ang="0">
                      <a:pos x="2852" y="2276"/>
                    </a:cxn>
                    <a:cxn ang="0">
                      <a:pos x="2247" y="2328"/>
                    </a:cxn>
                    <a:cxn ang="0">
                      <a:pos x="1741" y="2358"/>
                    </a:cxn>
                    <a:cxn ang="0">
                      <a:pos x="1342" y="2367"/>
                    </a:cxn>
                    <a:cxn ang="0">
                      <a:pos x="1057" y="2362"/>
                    </a:cxn>
                    <a:cxn ang="0">
                      <a:pos x="875" y="2350"/>
                    </a:cxn>
                    <a:cxn ang="0">
                      <a:pos x="684" y="2341"/>
                    </a:cxn>
                    <a:cxn ang="0">
                      <a:pos x="484" y="2341"/>
                    </a:cxn>
                    <a:cxn ang="0">
                      <a:pos x="296" y="2358"/>
                    </a:cxn>
                    <a:cxn ang="0">
                      <a:pos x="138" y="2394"/>
                    </a:cxn>
                    <a:cxn ang="0">
                      <a:pos x="33" y="2457"/>
                    </a:cxn>
                    <a:cxn ang="0">
                      <a:pos x="0" y="2550"/>
                    </a:cxn>
                    <a:cxn ang="0">
                      <a:pos x="60" y="2682"/>
                    </a:cxn>
                    <a:cxn ang="0">
                      <a:pos x="246" y="2843"/>
                    </a:cxn>
                    <a:cxn ang="0">
                      <a:pos x="629" y="2963"/>
                    </a:cxn>
                    <a:cxn ang="0">
                      <a:pos x="1189" y="3032"/>
                    </a:cxn>
                    <a:cxn ang="0">
                      <a:pos x="1896" y="3049"/>
                    </a:cxn>
                    <a:cxn ang="0">
                      <a:pos x="2714" y="3018"/>
                    </a:cxn>
                    <a:cxn ang="0">
                      <a:pos x="3612" y="2937"/>
                    </a:cxn>
                    <a:cxn ang="0">
                      <a:pos x="4555" y="2809"/>
                    </a:cxn>
                    <a:cxn ang="0">
                      <a:pos x="5512" y="2634"/>
                    </a:cxn>
                    <a:cxn ang="0">
                      <a:pos x="6533" y="2397"/>
                    </a:cxn>
                    <a:cxn ang="0">
                      <a:pos x="7506" y="2139"/>
                    </a:cxn>
                    <a:cxn ang="0">
                      <a:pos x="8329" y="1889"/>
                    </a:cxn>
                    <a:cxn ang="0">
                      <a:pos x="9019" y="1646"/>
                    </a:cxn>
                    <a:cxn ang="0">
                      <a:pos x="9587" y="1410"/>
                    </a:cxn>
                    <a:cxn ang="0">
                      <a:pos x="10052" y="1179"/>
                    </a:cxn>
                    <a:cxn ang="0">
                      <a:pos x="10425" y="954"/>
                    </a:cxn>
                    <a:cxn ang="0">
                      <a:pos x="10722" y="734"/>
                    </a:cxn>
                    <a:cxn ang="0">
                      <a:pos x="10950" y="521"/>
                    </a:cxn>
                    <a:cxn ang="0">
                      <a:pos x="11063" y="350"/>
                    </a:cxn>
                    <a:cxn ang="0">
                      <a:pos x="11076" y="220"/>
                    </a:cxn>
                    <a:cxn ang="0">
                      <a:pos x="11017" y="127"/>
                    </a:cxn>
                    <a:cxn ang="0">
                      <a:pos x="10915" y="65"/>
                    </a:cxn>
                    <a:cxn ang="0">
                      <a:pos x="10798" y="27"/>
                    </a:cxn>
                    <a:cxn ang="0">
                      <a:pos x="10692" y="7"/>
                    </a:cxn>
                    <a:cxn ang="0">
                      <a:pos x="10626" y="0"/>
                    </a:cxn>
                  </a:cxnLst>
                  <a:rect l="0" t="0" r="r" b="b"/>
                  <a:pathLst>
                    <a:path w="11080" h="3049">
                      <a:moveTo>
                        <a:pt x="10616" y="0"/>
                      </a:moveTo>
                      <a:lnTo>
                        <a:pt x="10478" y="102"/>
                      </a:lnTo>
                      <a:lnTo>
                        <a:pt x="10307" y="210"/>
                      </a:lnTo>
                      <a:lnTo>
                        <a:pt x="10106" y="322"/>
                      </a:lnTo>
                      <a:lnTo>
                        <a:pt x="9877" y="438"/>
                      </a:lnTo>
                      <a:lnTo>
                        <a:pt x="9622" y="558"/>
                      </a:lnTo>
                      <a:lnTo>
                        <a:pt x="9341" y="678"/>
                      </a:lnTo>
                      <a:lnTo>
                        <a:pt x="9039" y="800"/>
                      </a:lnTo>
                      <a:lnTo>
                        <a:pt x="8716" y="922"/>
                      </a:lnTo>
                      <a:lnTo>
                        <a:pt x="8374" y="1044"/>
                      </a:lnTo>
                      <a:lnTo>
                        <a:pt x="8015" y="1165"/>
                      </a:lnTo>
                      <a:lnTo>
                        <a:pt x="7641" y="1284"/>
                      </a:lnTo>
                      <a:lnTo>
                        <a:pt x="7256" y="1400"/>
                      </a:lnTo>
                      <a:lnTo>
                        <a:pt x="6859" y="1513"/>
                      </a:lnTo>
                      <a:lnTo>
                        <a:pt x="6453" y="1621"/>
                      </a:lnTo>
                      <a:lnTo>
                        <a:pt x="6040" y="1724"/>
                      </a:lnTo>
                      <a:lnTo>
                        <a:pt x="5623" y="1821"/>
                      </a:lnTo>
                      <a:lnTo>
                        <a:pt x="5172" y="1916"/>
                      </a:lnTo>
                      <a:lnTo>
                        <a:pt x="4739" y="2000"/>
                      </a:lnTo>
                      <a:lnTo>
                        <a:pt x="4322" y="2074"/>
                      </a:lnTo>
                      <a:lnTo>
                        <a:pt x="3924" y="2139"/>
                      </a:lnTo>
                      <a:lnTo>
                        <a:pt x="3546" y="2192"/>
                      </a:lnTo>
                      <a:lnTo>
                        <a:pt x="3188" y="2237"/>
                      </a:lnTo>
                      <a:lnTo>
                        <a:pt x="2852" y="2276"/>
                      </a:lnTo>
                      <a:lnTo>
                        <a:pt x="2538" y="2305"/>
                      </a:lnTo>
                      <a:lnTo>
                        <a:pt x="2247" y="2328"/>
                      </a:lnTo>
                      <a:lnTo>
                        <a:pt x="1981" y="2346"/>
                      </a:lnTo>
                      <a:lnTo>
                        <a:pt x="1741" y="2358"/>
                      </a:lnTo>
                      <a:lnTo>
                        <a:pt x="1528" y="2364"/>
                      </a:lnTo>
                      <a:lnTo>
                        <a:pt x="1342" y="2367"/>
                      </a:lnTo>
                      <a:lnTo>
                        <a:pt x="1184" y="2366"/>
                      </a:lnTo>
                      <a:lnTo>
                        <a:pt x="1057" y="2362"/>
                      </a:lnTo>
                      <a:lnTo>
                        <a:pt x="961" y="2357"/>
                      </a:lnTo>
                      <a:lnTo>
                        <a:pt x="875" y="2350"/>
                      </a:lnTo>
                      <a:lnTo>
                        <a:pt x="782" y="2344"/>
                      </a:lnTo>
                      <a:lnTo>
                        <a:pt x="684" y="2341"/>
                      </a:lnTo>
                      <a:lnTo>
                        <a:pt x="584" y="2340"/>
                      </a:lnTo>
                      <a:lnTo>
                        <a:pt x="484" y="2341"/>
                      </a:lnTo>
                      <a:lnTo>
                        <a:pt x="388" y="2348"/>
                      </a:lnTo>
                      <a:lnTo>
                        <a:pt x="296" y="2358"/>
                      </a:lnTo>
                      <a:lnTo>
                        <a:pt x="212" y="2373"/>
                      </a:lnTo>
                      <a:lnTo>
                        <a:pt x="138" y="2394"/>
                      </a:lnTo>
                      <a:lnTo>
                        <a:pt x="79" y="2421"/>
                      </a:lnTo>
                      <a:lnTo>
                        <a:pt x="33" y="2457"/>
                      </a:lnTo>
                      <a:lnTo>
                        <a:pt x="7" y="2499"/>
                      </a:lnTo>
                      <a:lnTo>
                        <a:pt x="0" y="2550"/>
                      </a:lnTo>
                      <a:lnTo>
                        <a:pt x="17" y="2611"/>
                      </a:lnTo>
                      <a:lnTo>
                        <a:pt x="60" y="2682"/>
                      </a:lnTo>
                      <a:lnTo>
                        <a:pt x="132" y="2763"/>
                      </a:lnTo>
                      <a:lnTo>
                        <a:pt x="246" y="2843"/>
                      </a:lnTo>
                      <a:lnTo>
                        <a:pt x="413" y="2910"/>
                      </a:lnTo>
                      <a:lnTo>
                        <a:pt x="629" y="2963"/>
                      </a:lnTo>
                      <a:lnTo>
                        <a:pt x="888" y="3004"/>
                      </a:lnTo>
                      <a:lnTo>
                        <a:pt x="1189" y="3032"/>
                      </a:lnTo>
                      <a:lnTo>
                        <a:pt x="1527" y="3047"/>
                      </a:lnTo>
                      <a:lnTo>
                        <a:pt x="1896" y="3049"/>
                      </a:lnTo>
                      <a:lnTo>
                        <a:pt x="2293" y="3040"/>
                      </a:lnTo>
                      <a:lnTo>
                        <a:pt x="2714" y="3018"/>
                      </a:lnTo>
                      <a:lnTo>
                        <a:pt x="3156" y="2984"/>
                      </a:lnTo>
                      <a:lnTo>
                        <a:pt x="3612" y="2937"/>
                      </a:lnTo>
                      <a:lnTo>
                        <a:pt x="4080" y="2879"/>
                      </a:lnTo>
                      <a:lnTo>
                        <a:pt x="4555" y="2809"/>
                      </a:lnTo>
                      <a:lnTo>
                        <a:pt x="5034" y="2727"/>
                      </a:lnTo>
                      <a:lnTo>
                        <a:pt x="5512" y="2634"/>
                      </a:lnTo>
                      <a:lnTo>
                        <a:pt x="5985" y="2530"/>
                      </a:lnTo>
                      <a:lnTo>
                        <a:pt x="6533" y="2397"/>
                      </a:lnTo>
                      <a:lnTo>
                        <a:pt x="7039" y="2267"/>
                      </a:lnTo>
                      <a:lnTo>
                        <a:pt x="7506" y="2139"/>
                      </a:lnTo>
                      <a:lnTo>
                        <a:pt x="7935" y="2013"/>
                      </a:lnTo>
                      <a:lnTo>
                        <a:pt x="8329" y="1889"/>
                      </a:lnTo>
                      <a:lnTo>
                        <a:pt x="8690" y="1767"/>
                      </a:lnTo>
                      <a:lnTo>
                        <a:pt x="9019" y="1646"/>
                      </a:lnTo>
                      <a:lnTo>
                        <a:pt x="9318" y="1528"/>
                      </a:lnTo>
                      <a:lnTo>
                        <a:pt x="9587" y="1410"/>
                      </a:lnTo>
                      <a:lnTo>
                        <a:pt x="9832" y="1295"/>
                      </a:lnTo>
                      <a:lnTo>
                        <a:pt x="10052" y="1179"/>
                      </a:lnTo>
                      <a:lnTo>
                        <a:pt x="10249" y="1066"/>
                      </a:lnTo>
                      <a:lnTo>
                        <a:pt x="10425" y="954"/>
                      </a:lnTo>
                      <a:lnTo>
                        <a:pt x="10582" y="843"/>
                      </a:lnTo>
                      <a:lnTo>
                        <a:pt x="10722" y="734"/>
                      </a:lnTo>
                      <a:lnTo>
                        <a:pt x="10848" y="625"/>
                      </a:lnTo>
                      <a:lnTo>
                        <a:pt x="10950" y="521"/>
                      </a:lnTo>
                      <a:lnTo>
                        <a:pt x="11020" y="430"/>
                      </a:lnTo>
                      <a:lnTo>
                        <a:pt x="11063" y="350"/>
                      </a:lnTo>
                      <a:lnTo>
                        <a:pt x="11080" y="281"/>
                      </a:lnTo>
                      <a:lnTo>
                        <a:pt x="11076" y="220"/>
                      </a:lnTo>
                      <a:lnTo>
                        <a:pt x="11054" y="170"/>
                      </a:lnTo>
                      <a:lnTo>
                        <a:pt x="11017" y="127"/>
                      </a:lnTo>
                      <a:lnTo>
                        <a:pt x="10971" y="93"/>
                      </a:lnTo>
                      <a:lnTo>
                        <a:pt x="10915" y="65"/>
                      </a:lnTo>
                      <a:lnTo>
                        <a:pt x="10857" y="44"/>
                      </a:lnTo>
                      <a:lnTo>
                        <a:pt x="10798" y="27"/>
                      </a:lnTo>
                      <a:lnTo>
                        <a:pt x="10742" y="15"/>
                      </a:lnTo>
                      <a:lnTo>
                        <a:pt x="10692" y="7"/>
                      </a:lnTo>
                      <a:lnTo>
                        <a:pt x="10652" y="2"/>
                      </a:lnTo>
                      <a:lnTo>
                        <a:pt x="10626" y="0"/>
                      </a:lnTo>
                      <a:lnTo>
                        <a:pt x="10616" y="0"/>
                      </a:lnTo>
                      <a:close/>
                    </a:path>
                  </a:pathLst>
                </a:custGeom>
                <a:solidFill>
                  <a:srgbClr val="F9E37B"/>
                </a:solidFill>
                <a:ln w="9525">
                  <a:solidFill>
                    <a:srgbClr val="CC3300"/>
                  </a:solidFill>
                  <a:round/>
                  <a:headEnd/>
                  <a:tailEnd/>
                </a:ln>
              </p:spPr>
              <p:txBody>
                <a:bodyPr/>
                <a:lstStyle/>
                <a:p>
                  <a:endParaRPr lang="en-US">
                    <a:latin typeface="+mj-lt"/>
                  </a:endParaRPr>
                </a:p>
              </p:txBody>
            </p:sp>
            <p:sp>
              <p:nvSpPr>
                <p:cNvPr id="210" name="Freeform 406"/>
                <p:cNvSpPr>
                  <a:spLocks/>
                </p:cNvSpPr>
                <p:nvPr/>
              </p:nvSpPr>
              <p:spPr bwMode="auto">
                <a:xfrm>
                  <a:off x="1026" y="3281"/>
                  <a:ext cx="281" cy="64"/>
                </a:xfrm>
                <a:custGeom>
                  <a:avLst/>
                  <a:gdLst/>
                  <a:ahLst/>
                  <a:cxnLst>
                    <a:cxn ang="0">
                      <a:pos x="10118" y="96"/>
                    </a:cxn>
                    <a:cxn ang="0">
                      <a:pos x="9757" y="303"/>
                    </a:cxn>
                    <a:cxn ang="0">
                      <a:pos x="9288" y="525"/>
                    </a:cxn>
                    <a:cxn ang="0">
                      <a:pos x="8723" y="756"/>
                    </a:cxn>
                    <a:cxn ang="0">
                      <a:pos x="8080" y="988"/>
                    </a:cxn>
                    <a:cxn ang="0">
                      <a:pos x="7372" y="1216"/>
                    </a:cxn>
                    <a:cxn ang="0">
                      <a:pos x="6614" y="1435"/>
                    </a:cxn>
                    <a:cxn ang="0">
                      <a:pos x="5825" y="1638"/>
                    </a:cxn>
                    <a:cxn ang="0">
                      <a:pos x="4988" y="1825"/>
                    </a:cxn>
                    <a:cxn ang="0">
                      <a:pos x="4168" y="1979"/>
                    </a:cxn>
                    <a:cxn ang="0">
                      <a:pos x="3418" y="2095"/>
                    </a:cxn>
                    <a:cxn ang="0">
                      <a:pos x="2747" y="2179"/>
                    </a:cxn>
                    <a:cxn ang="0">
                      <a:pos x="2162" y="2234"/>
                    </a:cxn>
                    <a:cxn ang="0">
                      <a:pos x="1673" y="2266"/>
                    </a:cxn>
                    <a:cxn ang="0">
                      <a:pos x="1286" y="2278"/>
                    </a:cxn>
                    <a:cxn ang="0">
                      <a:pos x="1013" y="2277"/>
                    </a:cxn>
                    <a:cxn ang="0">
                      <a:pos x="837" y="2267"/>
                    </a:cxn>
                    <a:cxn ang="0">
                      <a:pos x="655" y="2261"/>
                    </a:cxn>
                    <a:cxn ang="0">
                      <a:pos x="463" y="2263"/>
                    </a:cxn>
                    <a:cxn ang="0">
                      <a:pos x="283" y="2278"/>
                    </a:cxn>
                    <a:cxn ang="0">
                      <a:pos x="132" y="2312"/>
                    </a:cxn>
                    <a:cxn ang="0">
                      <a:pos x="32" y="2371"/>
                    </a:cxn>
                    <a:cxn ang="0">
                      <a:pos x="0" y="2457"/>
                    </a:cxn>
                    <a:cxn ang="0">
                      <a:pos x="57" y="2578"/>
                    </a:cxn>
                    <a:cxn ang="0">
                      <a:pos x="234" y="2725"/>
                    </a:cxn>
                    <a:cxn ang="0">
                      <a:pos x="602" y="2833"/>
                    </a:cxn>
                    <a:cxn ang="0">
                      <a:pos x="1141" y="2891"/>
                    </a:cxn>
                    <a:cxn ang="0">
                      <a:pos x="1821" y="2901"/>
                    </a:cxn>
                    <a:cxn ang="0">
                      <a:pos x="2608" y="2864"/>
                    </a:cxn>
                    <a:cxn ang="0">
                      <a:pos x="3474" y="2781"/>
                    </a:cxn>
                    <a:cxn ang="0">
                      <a:pos x="4383" y="2653"/>
                    </a:cxn>
                    <a:cxn ang="0">
                      <a:pos x="5305" y="2482"/>
                    </a:cxn>
                    <a:cxn ang="0">
                      <a:pos x="6289" y="2253"/>
                    </a:cxn>
                    <a:cxn ang="0">
                      <a:pos x="7228" y="2004"/>
                    </a:cxn>
                    <a:cxn ang="0">
                      <a:pos x="8024" y="1766"/>
                    </a:cxn>
                    <a:cxn ang="0">
                      <a:pos x="8690" y="1535"/>
                    </a:cxn>
                    <a:cxn ang="0">
                      <a:pos x="9239" y="1312"/>
                    </a:cxn>
                    <a:cxn ang="0">
                      <a:pos x="9687" y="1095"/>
                    </a:cxn>
                    <a:cxn ang="0">
                      <a:pos x="10049" y="883"/>
                    </a:cxn>
                    <a:cxn ang="0">
                      <a:pos x="10338" y="676"/>
                    </a:cxn>
                    <a:cxn ang="0">
                      <a:pos x="10559" y="478"/>
                    </a:cxn>
                    <a:cxn ang="0">
                      <a:pos x="10669" y="318"/>
                    </a:cxn>
                    <a:cxn ang="0">
                      <a:pos x="10684" y="199"/>
                    </a:cxn>
                    <a:cxn ang="0">
                      <a:pos x="10631" y="113"/>
                    </a:cxn>
                    <a:cxn ang="0">
                      <a:pos x="10536" y="57"/>
                    </a:cxn>
                    <a:cxn ang="0">
                      <a:pos x="10424" y="24"/>
                    </a:cxn>
                    <a:cxn ang="0">
                      <a:pos x="10324" y="6"/>
                    </a:cxn>
                    <a:cxn ang="0">
                      <a:pos x="10261" y="0"/>
                    </a:cxn>
                  </a:cxnLst>
                  <a:rect l="0" t="0" r="r" b="b"/>
                  <a:pathLst>
                    <a:path w="10687" h="2902">
                      <a:moveTo>
                        <a:pt x="10252" y="0"/>
                      </a:moveTo>
                      <a:lnTo>
                        <a:pt x="10118" y="96"/>
                      </a:lnTo>
                      <a:lnTo>
                        <a:pt x="9952" y="197"/>
                      </a:lnTo>
                      <a:lnTo>
                        <a:pt x="9757" y="303"/>
                      </a:lnTo>
                      <a:lnTo>
                        <a:pt x="9535" y="413"/>
                      </a:lnTo>
                      <a:lnTo>
                        <a:pt x="9288" y="525"/>
                      </a:lnTo>
                      <a:lnTo>
                        <a:pt x="9016" y="639"/>
                      </a:lnTo>
                      <a:lnTo>
                        <a:pt x="8723" y="756"/>
                      </a:lnTo>
                      <a:lnTo>
                        <a:pt x="8410" y="872"/>
                      </a:lnTo>
                      <a:lnTo>
                        <a:pt x="8080" y="988"/>
                      </a:lnTo>
                      <a:lnTo>
                        <a:pt x="7732" y="1103"/>
                      </a:lnTo>
                      <a:lnTo>
                        <a:pt x="7372" y="1216"/>
                      </a:lnTo>
                      <a:lnTo>
                        <a:pt x="6998" y="1327"/>
                      </a:lnTo>
                      <a:lnTo>
                        <a:pt x="6614" y="1435"/>
                      </a:lnTo>
                      <a:lnTo>
                        <a:pt x="6223" y="1539"/>
                      </a:lnTo>
                      <a:lnTo>
                        <a:pt x="5825" y="1638"/>
                      </a:lnTo>
                      <a:lnTo>
                        <a:pt x="5422" y="1732"/>
                      </a:lnTo>
                      <a:lnTo>
                        <a:pt x="4988" y="1825"/>
                      </a:lnTo>
                      <a:lnTo>
                        <a:pt x="4569" y="1906"/>
                      </a:lnTo>
                      <a:lnTo>
                        <a:pt x="4168" y="1979"/>
                      </a:lnTo>
                      <a:lnTo>
                        <a:pt x="3784" y="2042"/>
                      </a:lnTo>
                      <a:lnTo>
                        <a:pt x="3418" y="2095"/>
                      </a:lnTo>
                      <a:lnTo>
                        <a:pt x="3072" y="2141"/>
                      </a:lnTo>
                      <a:lnTo>
                        <a:pt x="2747" y="2179"/>
                      </a:lnTo>
                      <a:lnTo>
                        <a:pt x="2444" y="2209"/>
                      </a:lnTo>
                      <a:lnTo>
                        <a:pt x="2162" y="2234"/>
                      </a:lnTo>
                      <a:lnTo>
                        <a:pt x="1905" y="2253"/>
                      </a:lnTo>
                      <a:lnTo>
                        <a:pt x="1673" y="2266"/>
                      </a:lnTo>
                      <a:lnTo>
                        <a:pt x="1466" y="2274"/>
                      </a:lnTo>
                      <a:lnTo>
                        <a:pt x="1286" y="2278"/>
                      </a:lnTo>
                      <a:lnTo>
                        <a:pt x="1135" y="2279"/>
                      </a:lnTo>
                      <a:lnTo>
                        <a:pt x="1013" y="2277"/>
                      </a:lnTo>
                      <a:lnTo>
                        <a:pt x="920" y="2273"/>
                      </a:lnTo>
                      <a:lnTo>
                        <a:pt x="837" y="2267"/>
                      </a:lnTo>
                      <a:lnTo>
                        <a:pt x="748" y="2263"/>
                      </a:lnTo>
                      <a:lnTo>
                        <a:pt x="655" y="2261"/>
                      </a:lnTo>
                      <a:lnTo>
                        <a:pt x="559" y="2260"/>
                      </a:lnTo>
                      <a:lnTo>
                        <a:pt x="463" y="2263"/>
                      </a:lnTo>
                      <a:lnTo>
                        <a:pt x="370" y="2268"/>
                      </a:lnTo>
                      <a:lnTo>
                        <a:pt x="283" y="2278"/>
                      </a:lnTo>
                      <a:lnTo>
                        <a:pt x="203" y="2293"/>
                      </a:lnTo>
                      <a:lnTo>
                        <a:pt x="132" y="2312"/>
                      </a:lnTo>
                      <a:lnTo>
                        <a:pt x="75" y="2339"/>
                      </a:lnTo>
                      <a:lnTo>
                        <a:pt x="32" y="2371"/>
                      </a:lnTo>
                      <a:lnTo>
                        <a:pt x="6" y="2410"/>
                      </a:lnTo>
                      <a:lnTo>
                        <a:pt x="0" y="2457"/>
                      </a:lnTo>
                      <a:lnTo>
                        <a:pt x="17" y="2513"/>
                      </a:lnTo>
                      <a:lnTo>
                        <a:pt x="57" y="2578"/>
                      </a:lnTo>
                      <a:lnTo>
                        <a:pt x="126" y="2653"/>
                      </a:lnTo>
                      <a:lnTo>
                        <a:pt x="234" y="2725"/>
                      </a:lnTo>
                      <a:lnTo>
                        <a:pt x="395" y="2786"/>
                      </a:lnTo>
                      <a:lnTo>
                        <a:pt x="602" y="2833"/>
                      </a:lnTo>
                      <a:lnTo>
                        <a:pt x="852" y="2869"/>
                      </a:lnTo>
                      <a:lnTo>
                        <a:pt x="1141" y="2891"/>
                      </a:lnTo>
                      <a:lnTo>
                        <a:pt x="1465" y="2902"/>
                      </a:lnTo>
                      <a:lnTo>
                        <a:pt x="1821" y="2901"/>
                      </a:lnTo>
                      <a:lnTo>
                        <a:pt x="2203" y="2888"/>
                      </a:lnTo>
                      <a:lnTo>
                        <a:pt x="2608" y="2864"/>
                      </a:lnTo>
                      <a:lnTo>
                        <a:pt x="3033" y="2827"/>
                      </a:lnTo>
                      <a:lnTo>
                        <a:pt x="3474" y="2781"/>
                      </a:lnTo>
                      <a:lnTo>
                        <a:pt x="3924" y="2722"/>
                      </a:lnTo>
                      <a:lnTo>
                        <a:pt x="4383" y="2653"/>
                      </a:lnTo>
                      <a:lnTo>
                        <a:pt x="4844" y="2573"/>
                      </a:lnTo>
                      <a:lnTo>
                        <a:pt x="5305" y="2482"/>
                      </a:lnTo>
                      <a:lnTo>
                        <a:pt x="5761" y="2381"/>
                      </a:lnTo>
                      <a:lnTo>
                        <a:pt x="6289" y="2253"/>
                      </a:lnTo>
                      <a:lnTo>
                        <a:pt x="6778" y="2128"/>
                      </a:lnTo>
                      <a:lnTo>
                        <a:pt x="7228" y="2004"/>
                      </a:lnTo>
                      <a:lnTo>
                        <a:pt x="7643" y="1884"/>
                      </a:lnTo>
                      <a:lnTo>
                        <a:pt x="8024" y="1766"/>
                      </a:lnTo>
                      <a:lnTo>
                        <a:pt x="8372" y="1650"/>
                      </a:lnTo>
                      <a:lnTo>
                        <a:pt x="8690" y="1535"/>
                      </a:lnTo>
                      <a:lnTo>
                        <a:pt x="8979" y="1423"/>
                      </a:lnTo>
                      <a:lnTo>
                        <a:pt x="9239" y="1312"/>
                      </a:lnTo>
                      <a:lnTo>
                        <a:pt x="9475" y="1203"/>
                      </a:lnTo>
                      <a:lnTo>
                        <a:pt x="9687" y="1095"/>
                      </a:lnTo>
                      <a:lnTo>
                        <a:pt x="9878" y="988"/>
                      </a:lnTo>
                      <a:lnTo>
                        <a:pt x="10049" y="883"/>
                      </a:lnTo>
                      <a:lnTo>
                        <a:pt x="10201" y="779"/>
                      </a:lnTo>
                      <a:lnTo>
                        <a:pt x="10338" y="676"/>
                      </a:lnTo>
                      <a:lnTo>
                        <a:pt x="10460" y="575"/>
                      </a:lnTo>
                      <a:lnTo>
                        <a:pt x="10559" y="478"/>
                      </a:lnTo>
                      <a:lnTo>
                        <a:pt x="10628" y="393"/>
                      </a:lnTo>
                      <a:lnTo>
                        <a:pt x="10669" y="318"/>
                      </a:lnTo>
                      <a:lnTo>
                        <a:pt x="10687" y="254"/>
                      </a:lnTo>
                      <a:lnTo>
                        <a:pt x="10684" y="199"/>
                      </a:lnTo>
                      <a:lnTo>
                        <a:pt x="10665" y="153"/>
                      </a:lnTo>
                      <a:lnTo>
                        <a:pt x="10631" y="113"/>
                      </a:lnTo>
                      <a:lnTo>
                        <a:pt x="10587" y="82"/>
                      </a:lnTo>
                      <a:lnTo>
                        <a:pt x="10536" y="57"/>
                      </a:lnTo>
                      <a:lnTo>
                        <a:pt x="10480" y="38"/>
                      </a:lnTo>
                      <a:lnTo>
                        <a:pt x="10424" y="24"/>
                      </a:lnTo>
                      <a:lnTo>
                        <a:pt x="10371" y="12"/>
                      </a:lnTo>
                      <a:lnTo>
                        <a:pt x="10324" y="6"/>
                      </a:lnTo>
                      <a:lnTo>
                        <a:pt x="10285" y="2"/>
                      </a:lnTo>
                      <a:lnTo>
                        <a:pt x="10261" y="0"/>
                      </a:lnTo>
                      <a:lnTo>
                        <a:pt x="10252" y="0"/>
                      </a:lnTo>
                      <a:close/>
                    </a:path>
                  </a:pathLst>
                </a:custGeom>
                <a:solidFill>
                  <a:srgbClr val="FAE785"/>
                </a:solidFill>
                <a:ln w="9525">
                  <a:solidFill>
                    <a:srgbClr val="CC3300"/>
                  </a:solidFill>
                  <a:round/>
                  <a:headEnd/>
                  <a:tailEnd/>
                </a:ln>
              </p:spPr>
              <p:txBody>
                <a:bodyPr/>
                <a:lstStyle/>
                <a:p>
                  <a:endParaRPr lang="en-US">
                    <a:latin typeface="+mj-lt"/>
                  </a:endParaRPr>
                </a:p>
              </p:txBody>
            </p:sp>
            <p:sp>
              <p:nvSpPr>
                <p:cNvPr id="211" name="Freeform 407"/>
                <p:cNvSpPr>
                  <a:spLocks/>
                </p:cNvSpPr>
                <p:nvPr/>
              </p:nvSpPr>
              <p:spPr bwMode="auto">
                <a:xfrm>
                  <a:off x="1032" y="3283"/>
                  <a:ext cx="270" cy="62"/>
                </a:xfrm>
                <a:custGeom>
                  <a:avLst/>
                  <a:gdLst/>
                  <a:ahLst/>
                  <a:cxnLst>
                    <a:cxn ang="0">
                      <a:pos x="9756" y="90"/>
                    </a:cxn>
                    <a:cxn ang="0">
                      <a:pos x="9408" y="284"/>
                    </a:cxn>
                    <a:cxn ang="0">
                      <a:pos x="8953" y="493"/>
                    </a:cxn>
                    <a:cxn ang="0">
                      <a:pos x="8407" y="710"/>
                    </a:cxn>
                    <a:cxn ang="0">
                      <a:pos x="7785" y="931"/>
                    </a:cxn>
                    <a:cxn ang="0">
                      <a:pos x="7101" y="1149"/>
                    </a:cxn>
                    <a:cxn ang="0">
                      <a:pos x="6371" y="1358"/>
                    </a:cxn>
                    <a:cxn ang="0">
                      <a:pos x="5609" y="1552"/>
                    </a:cxn>
                    <a:cxn ang="0">
                      <a:pos x="4803" y="1733"/>
                    </a:cxn>
                    <a:cxn ang="0">
                      <a:pos x="4012" y="1883"/>
                    </a:cxn>
                    <a:cxn ang="0">
                      <a:pos x="3289" y="1998"/>
                    </a:cxn>
                    <a:cxn ang="0">
                      <a:pos x="2641" y="2082"/>
                    </a:cxn>
                    <a:cxn ang="0">
                      <a:pos x="2077" y="2139"/>
                    </a:cxn>
                    <a:cxn ang="0">
                      <a:pos x="1605" y="2173"/>
                    </a:cxn>
                    <a:cxn ang="0">
                      <a:pos x="1232" y="2189"/>
                    </a:cxn>
                    <a:cxn ang="0">
                      <a:pos x="967" y="2190"/>
                    </a:cxn>
                    <a:cxn ang="0">
                      <a:pos x="800" y="2184"/>
                    </a:cxn>
                    <a:cxn ang="0">
                      <a:pos x="624" y="2179"/>
                    </a:cxn>
                    <a:cxn ang="0">
                      <a:pos x="441" y="2183"/>
                    </a:cxn>
                    <a:cxn ang="0">
                      <a:pos x="270" y="2198"/>
                    </a:cxn>
                    <a:cxn ang="0">
                      <a:pos x="126" y="2232"/>
                    </a:cxn>
                    <a:cxn ang="0">
                      <a:pos x="30" y="2285"/>
                    </a:cxn>
                    <a:cxn ang="0">
                      <a:pos x="0" y="2364"/>
                    </a:cxn>
                    <a:cxn ang="0">
                      <a:pos x="54" y="2474"/>
                    </a:cxn>
                    <a:cxn ang="0">
                      <a:pos x="223" y="2607"/>
                    </a:cxn>
                    <a:cxn ang="0">
                      <a:pos x="574" y="2702"/>
                    </a:cxn>
                    <a:cxn ang="0">
                      <a:pos x="1092" y="2750"/>
                    </a:cxn>
                    <a:cxn ang="0">
                      <a:pos x="1745" y="2752"/>
                    </a:cxn>
                    <a:cxn ang="0">
                      <a:pos x="2502" y="2709"/>
                    </a:cxn>
                    <a:cxn ang="0">
                      <a:pos x="3334" y="2623"/>
                    </a:cxn>
                    <a:cxn ang="0">
                      <a:pos x="4209" y="2496"/>
                    </a:cxn>
                    <a:cxn ang="0">
                      <a:pos x="5098" y="2330"/>
                    </a:cxn>
                    <a:cxn ang="0">
                      <a:pos x="6045" y="2109"/>
                    </a:cxn>
                    <a:cxn ang="0">
                      <a:pos x="6951" y="1871"/>
                    </a:cxn>
                    <a:cxn ang="0">
                      <a:pos x="7717" y="1644"/>
                    </a:cxn>
                    <a:cxn ang="0">
                      <a:pos x="8360" y="1425"/>
                    </a:cxn>
                    <a:cxn ang="0">
                      <a:pos x="8890" y="1214"/>
                    </a:cxn>
                    <a:cxn ang="0">
                      <a:pos x="9323" y="1009"/>
                    </a:cxn>
                    <a:cxn ang="0">
                      <a:pos x="9672" y="811"/>
                    </a:cxn>
                    <a:cxn ang="0">
                      <a:pos x="9952" y="618"/>
                    </a:cxn>
                    <a:cxn ang="0">
                      <a:pos x="10166" y="435"/>
                    </a:cxn>
                    <a:cxn ang="0">
                      <a:pos x="10275" y="287"/>
                    </a:cxn>
                    <a:cxn ang="0">
                      <a:pos x="10292" y="177"/>
                    </a:cxn>
                    <a:cxn ang="0">
                      <a:pos x="10244" y="100"/>
                    </a:cxn>
                    <a:cxn ang="0">
                      <a:pos x="10154" y="49"/>
                    </a:cxn>
                    <a:cxn ang="0">
                      <a:pos x="10049" y="20"/>
                    </a:cxn>
                    <a:cxn ang="0">
                      <a:pos x="9954" y="5"/>
                    </a:cxn>
                    <a:cxn ang="0">
                      <a:pos x="9895" y="0"/>
                    </a:cxn>
                  </a:cxnLst>
                  <a:rect l="0" t="0" r="r" b="b"/>
                  <a:pathLst>
                    <a:path w="10294" h="2757">
                      <a:moveTo>
                        <a:pt x="9886" y="0"/>
                      </a:moveTo>
                      <a:lnTo>
                        <a:pt x="9756" y="90"/>
                      </a:lnTo>
                      <a:lnTo>
                        <a:pt x="9596" y="185"/>
                      </a:lnTo>
                      <a:lnTo>
                        <a:pt x="9408" y="284"/>
                      </a:lnTo>
                      <a:lnTo>
                        <a:pt x="9193" y="387"/>
                      </a:lnTo>
                      <a:lnTo>
                        <a:pt x="8953" y="493"/>
                      </a:lnTo>
                      <a:lnTo>
                        <a:pt x="8691" y="601"/>
                      </a:lnTo>
                      <a:lnTo>
                        <a:pt x="8407" y="710"/>
                      </a:lnTo>
                      <a:lnTo>
                        <a:pt x="8105" y="821"/>
                      </a:lnTo>
                      <a:lnTo>
                        <a:pt x="7785" y="931"/>
                      </a:lnTo>
                      <a:lnTo>
                        <a:pt x="7451" y="1040"/>
                      </a:lnTo>
                      <a:lnTo>
                        <a:pt x="7101" y="1149"/>
                      </a:lnTo>
                      <a:lnTo>
                        <a:pt x="6742" y="1254"/>
                      </a:lnTo>
                      <a:lnTo>
                        <a:pt x="6371" y="1358"/>
                      </a:lnTo>
                      <a:lnTo>
                        <a:pt x="5993" y="1457"/>
                      </a:lnTo>
                      <a:lnTo>
                        <a:pt x="5609" y="1552"/>
                      </a:lnTo>
                      <a:lnTo>
                        <a:pt x="5221" y="1643"/>
                      </a:lnTo>
                      <a:lnTo>
                        <a:pt x="4803" y="1733"/>
                      </a:lnTo>
                      <a:lnTo>
                        <a:pt x="4399" y="1813"/>
                      </a:lnTo>
                      <a:lnTo>
                        <a:pt x="4012" y="1883"/>
                      </a:lnTo>
                      <a:lnTo>
                        <a:pt x="3641" y="1945"/>
                      </a:lnTo>
                      <a:lnTo>
                        <a:pt x="3289" y="1998"/>
                      </a:lnTo>
                      <a:lnTo>
                        <a:pt x="2955" y="2044"/>
                      </a:lnTo>
                      <a:lnTo>
                        <a:pt x="2641" y="2082"/>
                      </a:lnTo>
                      <a:lnTo>
                        <a:pt x="2348" y="2114"/>
                      </a:lnTo>
                      <a:lnTo>
                        <a:pt x="2077" y="2139"/>
                      </a:lnTo>
                      <a:lnTo>
                        <a:pt x="1829" y="2159"/>
                      </a:lnTo>
                      <a:lnTo>
                        <a:pt x="1605" y="2173"/>
                      </a:lnTo>
                      <a:lnTo>
                        <a:pt x="1405" y="2183"/>
                      </a:lnTo>
                      <a:lnTo>
                        <a:pt x="1232" y="2189"/>
                      </a:lnTo>
                      <a:lnTo>
                        <a:pt x="1085" y="2191"/>
                      </a:lnTo>
                      <a:lnTo>
                        <a:pt x="967" y="2190"/>
                      </a:lnTo>
                      <a:lnTo>
                        <a:pt x="878" y="2188"/>
                      </a:lnTo>
                      <a:lnTo>
                        <a:pt x="800" y="2184"/>
                      </a:lnTo>
                      <a:lnTo>
                        <a:pt x="714" y="2181"/>
                      </a:lnTo>
                      <a:lnTo>
                        <a:pt x="624" y="2179"/>
                      </a:lnTo>
                      <a:lnTo>
                        <a:pt x="533" y="2180"/>
                      </a:lnTo>
                      <a:lnTo>
                        <a:pt x="441" y="2183"/>
                      </a:lnTo>
                      <a:lnTo>
                        <a:pt x="353" y="2189"/>
                      </a:lnTo>
                      <a:lnTo>
                        <a:pt x="270" y="2198"/>
                      </a:lnTo>
                      <a:lnTo>
                        <a:pt x="193" y="2212"/>
                      </a:lnTo>
                      <a:lnTo>
                        <a:pt x="126" y="2232"/>
                      </a:lnTo>
                      <a:lnTo>
                        <a:pt x="71" y="2255"/>
                      </a:lnTo>
                      <a:lnTo>
                        <a:pt x="30" y="2285"/>
                      </a:lnTo>
                      <a:lnTo>
                        <a:pt x="5" y="2321"/>
                      </a:lnTo>
                      <a:lnTo>
                        <a:pt x="0" y="2364"/>
                      </a:lnTo>
                      <a:lnTo>
                        <a:pt x="15" y="2414"/>
                      </a:lnTo>
                      <a:lnTo>
                        <a:pt x="54" y="2474"/>
                      </a:lnTo>
                      <a:lnTo>
                        <a:pt x="119" y="2542"/>
                      </a:lnTo>
                      <a:lnTo>
                        <a:pt x="223" y="2607"/>
                      </a:lnTo>
                      <a:lnTo>
                        <a:pt x="376" y="2661"/>
                      </a:lnTo>
                      <a:lnTo>
                        <a:pt x="574" y="2702"/>
                      </a:lnTo>
                      <a:lnTo>
                        <a:pt x="814" y="2732"/>
                      </a:lnTo>
                      <a:lnTo>
                        <a:pt x="1092" y="2750"/>
                      </a:lnTo>
                      <a:lnTo>
                        <a:pt x="1404" y="2757"/>
                      </a:lnTo>
                      <a:lnTo>
                        <a:pt x="1745" y="2752"/>
                      </a:lnTo>
                      <a:lnTo>
                        <a:pt x="2113" y="2735"/>
                      </a:lnTo>
                      <a:lnTo>
                        <a:pt x="2502" y="2709"/>
                      </a:lnTo>
                      <a:lnTo>
                        <a:pt x="2911" y="2672"/>
                      </a:lnTo>
                      <a:lnTo>
                        <a:pt x="3334" y="2623"/>
                      </a:lnTo>
                      <a:lnTo>
                        <a:pt x="3769" y="2565"/>
                      </a:lnTo>
                      <a:lnTo>
                        <a:pt x="4209" y="2496"/>
                      </a:lnTo>
                      <a:lnTo>
                        <a:pt x="4653" y="2418"/>
                      </a:lnTo>
                      <a:lnTo>
                        <a:pt x="5098" y="2330"/>
                      </a:lnTo>
                      <a:lnTo>
                        <a:pt x="5537" y="2233"/>
                      </a:lnTo>
                      <a:lnTo>
                        <a:pt x="6045" y="2109"/>
                      </a:lnTo>
                      <a:lnTo>
                        <a:pt x="6517" y="1989"/>
                      </a:lnTo>
                      <a:lnTo>
                        <a:pt x="6951" y="1871"/>
                      </a:lnTo>
                      <a:lnTo>
                        <a:pt x="7351" y="1756"/>
                      </a:lnTo>
                      <a:lnTo>
                        <a:pt x="7717" y="1644"/>
                      </a:lnTo>
                      <a:lnTo>
                        <a:pt x="8054" y="1533"/>
                      </a:lnTo>
                      <a:lnTo>
                        <a:pt x="8360" y="1425"/>
                      </a:lnTo>
                      <a:lnTo>
                        <a:pt x="8638" y="1318"/>
                      </a:lnTo>
                      <a:lnTo>
                        <a:pt x="8890" y="1214"/>
                      </a:lnTo>
                      <a:lnTo>
                        <a:pt x="9118" y="1111"/>
                      </a:lnTo>
                      <a:lnTo>
                        <a:pt x="9323" y="1009"/>
                      </a:lnTo>
                      <a:lnTo>
                        <a:pt x="9508" y="910"/>
                      </a:lnTo>
                      <a:lnTo>
                        <a:pt x="9672" y="811"/>
                      </a:lnTo>
                      <a:lnTo>
                        <a:pt x="9821" y="714"/>
                      </a:lnTo>
                      <a:lnTo>
                        <a:pt x="9952" y="618"/>
                      </a:lnTo>
                      <a:lnTo>
                        <a:pt x="10070" y="524"/>
                      </a:lnTo>
                      <a:lnTo>
                        <a:pt x="10166" y="435"/>
                      </a:lnTo>
                      <a:lnTo>
                        <a:pt x="10234" y="356"/>
                      </a:lnTo>
                      <a:lnTo>
                        <a:pt x="10275" y="287"/>
                      </a:lnTo>
                      <a:lnTo>
                        <a:pt x="10294" y="228"/>
                      </a:lnTo>
                      <a:lnTo>
                        <a:pt x="10292" y="177"/>
                      </a:lnTo>
                      <a:lnTo>
                        <a:pt x="10275" y="135"/>
                      </a:lnTo>
                      <a:lnTo>
                        <a:pt x="10244" y="100"/>
                      </a:lnTo>
                      <a:lnTo>
                        <a:pt x="10203" y="71"/>
                      </a:lnTo>
                      <a:lnTo>
                        <a:pt x="10154" y="49"/>
                      </a:lnTo>
                      <a:lnTo>
                        <a:pt x="10103" y="32"/>
                      </a:lnTo>
                      <a:lnTo>
                        <a:pt x="10049" y="20"/>
                      </a:lnTo>
                      <a:lnTo>
                        <a:pt x="9999" y="11"/>
                      </a:lnTo>
                      <a:lnTo>
                        <a:pt x="9954" y="5"/>
                      </a:lnTo>
                      <a:lnTo>
                        <a:pt x="9919" y="1"/>
                      </a:lnTo>
                      <a:lnTo>
                        <a:pt x="9895" y="0"/>
                      </a:lnTo>
                      <a:lnTo>
                        <a:pt x="9886" y="0"/>
                      </a:lnTo>
                      <a:close/>
                    </a:path>
                  </a:pathLst>
                </a:custGeom>
                <a:solidFill>
                  <a:srgbClr val="FBEB90"/>
                </a:solidFill>
                <a:ln w="9525">
                  <a:solidFill>
                    <a:srgbClr val="CC3300"/>
                  </a:solidFill>
                  <a:round/>
                  <a:headEnd/>
                  <a:tailEnd/>
                </a:ln>
              </p:spPr>
              <p:txBody>
                <a:bodyPr/>
                <a:lstStyle/>
                <a:p>
                  <a:endParaRPr lang="en-US">
                    <a:latin typeface="+mj-lt"/>
                  </a:endParaRPr>
                </a:p>
              </p:txBody>
            </p:sp>
            <p:sp>
              <p:nvSpPr>
                <p:cNvPr id="212" name="Freeform 408"/>
                <p:cNvSpPr>
                  <a:spLocks/>
                </p:cNvSpPr>
                <p:nvPr/>
              </p:nvSpPr>
              <p:spPr bwMode="auto">
                <a:xfrm>
                  <a:off x="1037" y="3286"/>
                  <a:ext cx="261" cy="58"/>
                </a:xfrm>
                <a:custGeom>
                  <a:avLst/>
                  <a:gdLst/>
                  <a:ahLst/>
                  <a:cxnLst>
                    <a:cxn ang="0">
                      <a:pos x="9397" y="82"/>
                    </a:cxn>
                    <a:cxn ang="0">
                      <a:pos x="9059" y="264"/>
                    </a:cxn>
                    <a:cxn ang="0">
                      <a:pos x="8619" y="460"/>
                    </a:cxn>
                    <a:cxn ang="0">
                      <a:pos x="8092" y="665"/>
                    </a:cxn>
                    <a:cxn ang="0">
                      <a:pos x="7491" y="874"/>
                    </a:cxn>
                    <a:cxn ang="0">
                      <a:pos x="6832" y="1081"/>
                    </a:cxn>
                    <a:cxn ang="0">
                      <a:pos x="6127" y="1281"/>
                    </a:cxn>
                    <a:cxn ang="0">
                      <a:pos x="5394" y="1467"/>
                    </a:cxn>
                    <a:cxn ang="0">
                      <a:pos x="4617" y="1641"/>
                    </a:cxn>
                    <a:cxn ang="0">
                      <a:pos x="3857" y="1788"/>
                    </a:cxn>
                    <a:cxn ang="0">
                      <a:pos x="3160" y="1902"/>
                    </a:cxn>
                    <a:cxn ang="0">
                      <a:pos x="2536" y="1985"/>
                    </a:cxn>
                    <a:cxn ang="0">
                      <a:pos x="1991" y="2043"/>
                    </a:cxn>
                    <a:cxn ang="0">
                      <a:pos x="1536" y="2080"/>
                    </a:cxn>
                    <a:cxn ang="0">
                      <a:pos x="1177" y="2098"/>
                    </a:cxn>
                    <a:cxn ang="0">
                      <a:pos x="922" y="2104"/>
                    </a:cxn>
                    <a:cxn ang="0">
                      <a:pos x="761" y="2099"/>
                    </a:cxn>
                    <a:cxn ang="0">
                      <a:pos x="595" y="2097"/>
                    </a:cxn>
                    <a:cxn ang="0">
                      <a:pos x="420" y="2103"/>
                    </a:cxn>
                    <a:cxn ang="0">
                      <a:pos x="256" y="2118"/>
                    </a:cxn>
                    <a:cxn ang="0">
                      <a:pos x="120" y="2149"/>
                    </a:cxn>
                    <a:cxn ang="0">
                      <a:pos x="28" y="2197"/>
                    </a:cxn>
                    <a:cxn ang="0">
                      <a:pos x="0" y="2270"/>
                    </a:cxn>
                    <a:cxn ang="0">
                      <a:pos x="51" y="2369"/>
                    </a:cxn>
                    <a:cxn ang="0">
                      <a:pos x="211" y="2488"/>
                    </a:cxn>
                    <a:cxn ang="0">
                      <a:pos x="547" y="2570"/>
                    </a:cxn>
                    <a:cxn ang="0">
                      <a:pos x="1043" y="2607"/>
                    </a:cxn>
                    <a:cxn ang="0">
                      <a:pos x="1669" y="2600"/>
                    </a:cxn>
                    <a:cxn ang="0">
                      <a:pos x="2396" y="2553"/>
                    </a:cxn>
                    <a:cxn ang="0">
                      <a:pos x="3195" y="2464"/>
                    </a:cxn>
                    <a:cxn ang="0">
                      <a:pos x="4036" y="2339"/>
                    </a:cxn>
                    <a:cxn ang="0">
                      <a:pos x="4890" y="2176"/>
                    </a:cxn>
                    <a:cxn ang="0">
                      <a:pos x="5802" y="1964"/>
                    </a:cxn>
                    <a:cxn ang="0">
                      <a:pos x="6673" y="1736"/>
                    </a:cxn>
                    <a:cxn ang="0">
                      <a:pos x="7411" y="1520"/>
                    </a:cxn>
                    <a:cxn ang="0">
                      <a:pos x="8030" y="1313"/>
                    </a:cxn>
                    <a:cxn ang="0">
                      <a:pos x="8541" y="1114"/>
                    </a:cxn>
                    <a:cxn ang="0">
                      <a:pos x="8960" y="923"/>
                    </a:cxn>
                    <a:cxn ang="0">
                      <a:pos x="9298" y="739"/>
                    </a:cxn>
                    <a:cxn ang="0">
                      <a:pos x="9568" y="559"/>
                    </a:cxn>
                    <a:cxn ang="0">
                      <a:pos x="9776" y="389"/>
                    </a:cxn>
                    <a:cxn ang="0">
                      <a:pos x="9883" y="254"/>
                    </a:cxn>
                    <a:cxn ang="0">
                      <a:pos x="9903" y="154"/>
                    </a:cxn>
                    <a:cxn ang="0">
                      <a:pos x="9858" y="84"/>
                    </a:cxn>
                    <a:cxn ang="0">
                      <a:pos x="9775" y="40"/>
                    </a:cxn>
                    <a:cxn ang="0">
                      <a:pos x="9676" y="14"/>
                    </a:cxn>
                    <a:cxn ang="0">
                      <a:pos x="9587" y="3"/>
                    </a:cxn>
                    <a:cxn ang="0">
                      <a:pos x="9531" y="0"/>
                    </a:cxn>
                  </a:cxnLst>
                  <a:rect l="0" t="0" r="r" b="b"/>
                  <a:pathLst>
                    <a:path w="9903" h="2609">
                      <a:moveTo>
                        <a:pt x="9523" y="0"/>
                      </a:moveTo>
                      <a:lnTo>
                        <a:pt x="9397" y="82"/>
                      </a:lnTo>
                      <a:lnTo>
                        <a:pt x="9241" y="171"/>
                      </a:lnTo>
                      <a:lnTo>
                        <a:pt x="9059" y="264"/>
                      </a:lnTo>
                      <a:lnTo>
                        <a:pt x="8851" y="361"/>
                      </a:lnTo>
                      <a:lnTo>
                        <a:pt x="8619" y="460"/>
                      </a:lnTo>
                      <a:lnTo>
                        <a:pt x="8366" y="562"/>
                      </a:lnTo>
                      <a:lnTo>
                        <a:pt x="8092" y="665"/>
                      </a:lnTo>
                      <a:lnTo>
                        <a:pt x="7800" y="770"/>
                      </a:lnTo>
                      <a:lnTo>
                        <a:pt x="7491" y="874"/>
                      </a:lnTo>
                      <a:lnTo>
                        <a:pt x="7168" y="978"/>
                      </a:lnTo>
                      <a:lnTo>
                        <a:pt x="6832" y="1081"/>
                      </a:lnTo>
                      <a:lnTo>
                        <a:pt x="6484" y="1182"/>
                      </a:lnTo>
                      <a:lnTo>
                        <a:pt x="6127" y="1281"/>
                      </a:lnTo>
                      <a:lnTo>
                        <a:pt x="5763" y="1376"/>
                      </a:lnTo>
                      <a:lnTo>
                        <a:pt x="5394" y="1467"/>
                      </a:lnTo>
                      <a:lnTo>
                        <a:pt x="5020" y="1554"/>
                      </a:lnTo>
                      <a:lnTo>
                        <a:pt x="4617" y="1641"/>
                      </a:lnTo>
                      <a:lnTo>
                        <a:pt x="4229" y="1719"/>
                      </a:lnTo>
                      <a:lnTo>
                        <a:pt x="3857" y="1788"/>
                      </a:lnTo>
                      <a:lnTo>
                        <a:pt x="3500" y="1848"/>
                      </a:lnTo>
                      <a:lnTo>
                        <a:pt x="3160" y="1902"/>
                      </a:lnTo>
                      <a:lnTo>
                        <a:pt x="2839" y="1947"/>
                      </a:lnTo>
                      <a:lnTo>
                        <a:pt x="2536" y="1985"/>
                      </a:lnTo>
                      <a:lnTo>
                        <a:pt x="2253" y="2018"/>
                      </a:lnTo>
                      <a:lnTo>
                        <a:pt x="1991" y="2043"/>
                      </a:lnTo>
                      <a:lnTo>
                        <a:pt x="1752" y="2064"/>
                      </a:lnTo>
                      <a:lnTo>
                        <a:pt x="1536" y="2080"/>
                      </a:lnTo>
                      <a:lnTo>
                        <a:pt x="1344" y="2091"/>
                      </a:lnTo>
                      <a:lnTo>
                        <a:pt x="1177" y="2098"/>
                      </a:lnTo>
                      <a:lnTo>
                        <a:pt x="1036" y="2103"/>
                      </a:lnTo>
                      <a:lnTo>
                        <a:pt x="922" y="2104"/>
                      </a:lnTo>
                      <a:lnTo>
                        <a:pt x="837" y="2103"/>
                      </a:lnTo>
                      <a:lnTo>
                        <a:pt x="761" y="2099"/>
                      </a:lnTo>
                      <a:lnTo>
                        <a:pt x="680" y="2097"/>
                      </a:lnTo>
                      <a:lnTo>
                        <a:pt x="595" y="2097"/>
                      </a:lnTo>
                      <a:lnTo>
                        <a:pt x="507" y="2098"/>
                      </a:lnTo>
                      <a:lnTo>
                        <a:pt x="420" y="2103"/>
                      </a:lnTo>
                      <a:lnTo>
                        <a:pt x="336" y="2109"/>
                      </a:lnTo>
                      <a:lnTo>
                        <a:pt x="256" y="2118"/>
                      </a:lnTo>
                      <a:lnTo>
                        <a:pt x="184" y="2131"/>
                      </a:lnTo>
                      <a:lnTo>
                        <a:pt x="120" y="2149"/>
                      </a:lnTo>
                      <a:lnTo>
                        <a:pt x="68" y="2170"/>
                      </a:lnTo>
                      <a:lnTo>
                        <a:pt x="28" y="2197"/>
                      </a:lnTo>
                      <a:lnTo>
                        <a:pt x="5" y="2231"/>
                      </a:lnTo>
                      <a:lnTo>
                        <a:pt x="0" y="2270"/>
                      </a:lnTo>
                      <a:lnTo>
                        <a:pt x="14" y="2316"/>
                      </a:lnTo>
                      <a:lnTo>
                        <a:pt x="51" y="2369"/>
                      </a:lnTo>
                      <a:lnTo>
                        <a:pt x="113" y="2430"/>
                      </a:lnTo>
                      <a:lnTo>
                        <a:pt x="211" y="2488"/>
                      </a:lnTo>
                      <a:lnTo>
                        <a:pt x="357" y="2535"/>
                      </a:lnTo>
                      <a:lnTo>
                        <a:pt x="547" y="2570"/>
                      </a:lnTo>
                      <a:lnTo>
                        <a:pt x="778" y="2594"/>
                      </a:lnTo>
                      <a:lnTo>
                        <a:pt x="1043" y="2607"/>
                      </a:lnTo>
                      <a:lnTo>
                        <a:pt x="1342" y="2609"/>
                      </a:lnTo>
                      <a:lnTo>
                        <a:pt x="1669" y="2600"/>
                      </a:lnTo>
                      <a:lnTo>
                        <a:pt x="2023" y="2581"/>
                      </a:lnTo>
                      <a:lnTo>
                        <a:pt x="2396" y="2553"/>
                      </a:lnTo>
                      <a:lnTo>
                        <a:pt x="2789" y="2513"/>
                      </a:lnTo>
                      <a:lnTo>
                        <a:pt x="3195" y="2464"/>
                      </a:lnTo>
                      <a:lnTo>
                        <a:pt x="3612" y="2406"/>
                      </a:lnTo>
                      <a:lnTo>
                        <a:pt x="4036" y="2339"/>
                      </a:lnTo>
                      <a:lnTo>
                        <a:pt x="4464" y="2262"/>
                      </a:lnTo>
                      <a:lnTo>
                        <a:pt x="4890" y="2176"/>
                      </a:lnTo>
                      <a:lnTo>
                        <a:pt x="5313" y="2082"/>
                      </a:lnTo>
                      <a:lnTo>
                        <a:pt x="5802" y="1964"/>
                      </a:lnTo>
                      <a:lnTo>
                        <a:pt x="6255" y="1849"/>
                      </a:lnTo>
                      <a:lnTo>
                        <a:pt x="6673" y="1736"/>
                      </a:lnTo>
                      <a:lnTo>
                        <a:pt x="7058" y="1627"/>
                      </a:lnTo>
                      <a:lnTo>
                        <a:pt x="7411" y="1520"/>
                      </a:lnTo>
                      <a:lnTo>
                        <a:pt x="7734" y="1415"/>
                      </a:lnTo>
                      <a:lnTo>
                        <a:pt x="8030" y="1313"/>
                      </a:lnTo>
                      <a:lnTo>
                        <a:pt x="8299" y="1212"/>
                      </a:lnTo>
                      <a:lnTo>
                        <a:pt x="8541" y="1114"/>
                      </a:lnTo>
                      <a:lnTo>
                        <a:pt x="8762" y="1017"/>
                      </a:lnTo>
                      <a:lnTo>
                        <a:pt x="8960" y="923"/>
                      </a:lnTo>
                      <a:lnTo>
                        <a:pt x="9138" y="829"/>
                      </a:lnTo>
                      <a:lnTo>
                        <a:pt x="9298" y="739"/>
                      </a:lnTo>
                      <a:lnTo>
                        <a:pt x="9440" y="649"/>
                      </a:lnTo>
                      <a:lnTo>
                        <a:pt x="9568" y="559"/>
                      </a:lnTo>
                      <a:lnTo>
                        <a:pt x="9683" y="472"/>
                      </a:lnTo>
                      <a:lnTo>
                        <a:pt x="9776" y="389"/>
                      </a:lnTo>
                      <a:lnTo>
                        <a:pt x="9842" y="317"/>
                      </a:lnTo>
                      <a:lnTo>
                        <a:pt x="9883" y="254"/>
                      </a:lnTo>
                      <a:lnTo>
                        <a:pt x="9903" y="199"/>
                      </a:lnTo>
                      <a:lnTo>
                        <a:pt x="9903" y="154"/>
                      </a:lnTo>
                      <a:lnTo>
                        <a:pt x="9888" y="116"/>
                      </a:lnTo>
                      <a:lnTo>
                        <a:pt x="9858" y="84"/>
                      </a:lnTo>
                      <a:lnTo>
                        <a:pt x="9821" y="59"/>
                      </a:lnTo>
                      <a:lnTo>
                        <a:pt x="9775" y="40"/>
                      </a:lnTo>
                      <a:lnTo>
                        <a:pt x="9726" y="25"/>
                      </a:lnTo>
                      <a:lnTo>
                        <a:pt x="9676" y="14"/>
                      </a:lnTo>
                      <a:lnTo>
                        <a:pt x="9629" y="7"/>
                      </a:lnTo>
                      <a:lnTo>
                        <a:pt x="9587" y="3"/>
                      </a:lnTo>
                      <a:lnTo>
                        <a:pt x="9553" y="1"/>
                      </a:lnTo>
                      <a:lnTo>
                        <a:pt x="9531" y="0"/>
                      </a:lnTo>
                      <a:lnTo>
                        <a:pt x="9523" y="0"/>
                      </a:lnTo>
                      <a:close/>
                    </a:path>
                  </a:pathLst>
                </a:custGeom>
                <a:solidFill>
                  <a:srgbClr val="FBEF9B"/>
                </a:solidFill>
                <a:ln w="9525">
                  <a:solidFill>
                    <a:srgbClr val="CC3300"/>
                  </a:solidFill>
                  <a:round/>
                  <a:headEnd/>
                  <a:tailEnd/>
                </a:ln>
              </p:spPr>
              <p:txBody>
                <a:bodyPr/>
                <a:lstStyle/>
                <a:p>
                  <a:endParaRPr lang="en-US">
                    <a:latin typeface="+mj-lt"/>
                  </a:endParaRPr>
                </a:p>
              </p:txBody>
            </p:sp>
            <p:sp>
              <p:nvSpPr>
                <p:cNvPr id="213" name="Freeform 409"/>
                <p:cNvSpPr>
                  <a:spLocks/>
                </p:cNvSpPr>
                <p:nvPr/>
              </p:nvSpPr>
              <p:spPr bwMode="auto">
                <a:xfrm>
                  <a:off x="1043" y="3288"/>
                  <a:ext cx="250" cy="55"/>
                </a:xfrm>
                <a:custGeom>
                  <a:avLst/>
                  <a:gdLst/>
                  <a:ahLst/>
                  <a:cxnLst>
                    <a:cxn ang="0">
                      <a:pos x="9036" y="77"/>
                    </a:cxn>
                    <a:cxn ang="0">
                      <a:pos x="8710" y="245"/>
                    </a:cxn>
                    <a:cxn ang="0">
                      <a:pos x="8286" y="429"/>
                    </a:cxn>
                    <a:cxn ang="0">
                      <a:pos x="7777" y="621"/>
                    </a:cxn>
                    <a:cxn ang="0">
                      <a:pos x="7198" y="817"/>
                    </a:cxn>
                    <a:cxn ang="0">
                      <a:pos x="6562" y="1014"/>
                    </a:cxn>
                    <a:cxn ang="0">
                      <a:pos x="5884" y="1204"/>
                    </a:cxn>
                    <a:cxn ang="0">
                      <a:pos x="5179" y="1383"/>
                    </a:cxn>
                    <a:cxn ang="0">
                      <a:pos x="4433" y="1550"/>
                    </a:cxn>
                    <a:cxn ang="0">
                      <a:pos x="3702" y="1693"/>
                    </a:cxn>
                    <a:cxn ang="0">
                      <a:pos x="3032" y="1805"/>
                    </a:cxn>
                    <a:cxn ang="0">
                      <a:pos x="2431" y="1889"/>
                    </a:cxn>
                    <a:cxn ang="0">
                      <a:pos x="1907" y="1949"/>
                    </a:cxn>
                    <a:cxn ang="0">
                      <a:pos x="1468" y="1988"/>
                    </a:cxn>
                    <a:cxn ang="0">
                      <a:pos x="1123" y="2010"/>
                    </a:cxn>
                    <a:cxn ang="0">
                      <a:pos x="878" y="2018"/>
                    </a:cxn>
                    <a:cxn ang="0">
                      <a:pos x="723" y="2016"/>
                    </a:cxn>
                    <a:cxn ang="0">
                      <a:pos x="565" y="2016"/>
                    </a:cxn>
                    <a:cxn ang="0">
                      <a:pos x="399" y="2022"/>
                    </a:cxn>
                    <a:cxn ang="0">
                      <a:pos x="243" y="2038"/>
                    </a:cxn>
                    <a:cxn ang="0">
                      <a:pos x="114" y="2067"/>
                    </a:cxn>
                    <a:cxn ang="0">
                      <a:pos x="27" y="2113"/>
                    </a:cxn>
                    <a:cxn ang="0">
                      <a:pos x="0" y="2177"/>
                    </a:cxn>
                    <a:cxn ang="0">
                      <a:pos x="48" y="2265"/>
                    </a:cxn>
                    <a:cxn ang="0">
                      <a:pos x="201" y="2370"/>
                    </a:cxn>
                    <a:cxn ang="0">
                      <a:pos x="521" y="2440"/>
                    </a:cxn>
                    <a:cxn ang="0">
                      <a:pos x="996" y="2466"/>
                    </a:cxn>
                    <a:cxn ang="0">
                      <a:pos x="1595" y="2451"/>
                    </a:cxn>
                    <a:cxn ang="0">
                      <a:pos x="2291" y="2397"/>
                    </a:cxn>
                    <a:cxn ang="0">
                      <a:pos x="3058" y="2308"/>
                    </a:cxn>
                    <a:cxn ang="0">
                      <a:pos x="3864" y="2182"/>
                    </a:cxn>
                    <a:cxn ang="0">
                      <a:pos x="4684" y="2024"/>
                    </a:cxn>
                    <a:cxn ang="0">
                      <a:pos x="5559" y="1820"/>
                    </a:cxn>
                    <a:cxn ang="0">
                      <a:pos x="6396" y="1604"/>
                    </a:cxn>
                    <a:cxn ang="0">
                      <a:pos x="7106" y="1398"/>
                    </a:cxn>
                    <a:cxn ang="0">
                      <a:pos x="7701" y="1203"/>
                    </a:cxn>
                    <a:cxn ang="0">
                      <a:pos x="8194" y="1016"/>
                    </a:cxn>
                    <a:cxn ang="0">
                      <a:pos x="8597" y="839"/>
                    </a:cxn>
                    <a:cxn ang="0">
                      <a:pos x="8922" y="668"/>
                    </a:cxn>
                    <a:cxn ang="0">
                      <a:pos x="9184" y="502"/>
                    </a:cxn>
                    <a:cxn ang="0">
                      <a:pos x="9386" y="346"/>
                    </a:cxn>
                    <a:cxn ang="0">
                      <a:pos x="9491" y="223"/>
                    </a:cxn>
                    <a:cxn ang="0">
                      <a:pos x="9512" y="133"/>
                    </a:cxn>
                    <a:cxn ang="0">
                      <a:pos x="9473" y="71"/>
                    </a:cxn>
                    <a:cxn ang="0">
                      <a:pos x="9395" y="32"/>
                    </a:cxn>
                    <a:cxn ang="0">
                      <a:pos x="9303" y="11"/>
                    </a:cxn>
                    <a:cxn ang="0">
                      <a:pos x="9219" y="2"/>
                    </a:cxn>
                    <a:cxn ang="0">
                      <a:pos x="9166" y="0"/>
                    </a:cxn>
                  </a:cxnLst>
                  <a:rect l="0" t="0" r="r" b="b"/>
                  <a:pathLst>
                    <a:path w="9512" h="2466">
                      <a:moveTo>
                        <a:pt x="9158" y="1"/>
                      </a:moveTo>
                      <a:lnTo>
                        <a:pt x="9036" y="77"/>
                      </a:lnTo>
                      <a:lnTo>
                        <a:pt x="8887" y="159"/>
                      </a:lnTo>
                      <a:lnTo>
                        <a:pt x="8710" y="245"/>
                      </a:lnTo>
                      <a:lnTo>
                        <a:pt x="8510" y="335"/>
                      </a:lnTo>
                      <a:lnTo>
                        <a:pt x="8286" y="429"/>
                      </a:lnTo>
                      <a:lnTo>
                        <a:pt x="8042" y="524"/>
                      </a:lnTo>
                      <a:lnTo>
                        <a:pt x="7777" y="621"/>
                      </a:lnTo>
                      <a:lnTo>
                        <a:pt x="7495" y="719"/>
                      </a:lnTo>
                      <a:lnTo>
                        <a:pt x="7198" y="817"/>
                      </a:lnTo>
                      <a:lnTo>
                        <a:pt x="6886" y="916"/>
                      </a:lnTo>
                      <a:lnTo>
                        <a:pt x="6562" y="1014"/>
                      </a:lnTo>
                      <a:lnTo>
                        <a:pt x="6228" y="1110"/>
                      </a:lnTo>
                      <a:lnTo>
                        <a:pt x="5884" y="1204"/>
                      </a:lnTo>
                      <a:lnTo>
                        <a:pt x="5534" y="1295"/>
                      </a:lnTo>
                      <a:lnTo>
                        <a:pt x="5179" y="1383"/>
                      </a:lnTo>
                      <a:lnTo>
                        <a:pt x="4820" y="1467"/>
                      </a:lnTo>
                      <a:lnTo>
                        <a:pt x="4433" y="1550"/>
                      </a:lnTo>
                      <a:lnTo>
                        <a:pt x="4061" y="1625"/>
                      </a:lnTo>
                      <a:lnTo>
                        <a:pt x="3702" y="1693"/>
                      </a:lnTo>
                      <a:lnTo>
                        <a:pt x="3359" y="1752"/>
                      </a:lnTo>
                      <a:lnTo>
                        <a:pt x="3032" y="1805"/>
                      </a:lnTo>
                      <a:lnTo>
                        <a:pt x="2722" y="1850"/>
                      </a:lnTo>
                      <a:lnTo>
                        <a:pt x="2431" y="1889"/>
                      </a:lnTo>
                      <a:lnTo>
                        <a:pt x="2159" y="1922"/>
                      </a:lnTo>
                      <a:lnTo>
                        <a:pt x="1907" y="1949"/>
                      </a:lnTo>
                      <a:lnTo>
                        <a:pt x="1676" y="1970"/>
                      </a:lnTo>
                      <a:lnTo>
                        <a:pt x="1468" y="1988"/>
                      </a:lnTo>
                      <a:lnTo>
                        <a:pt x="1284" y="2001"/>
                      </a:lnTo>
                      <a:lnTo>
                        <a:pt x="1123" y="2010"/>
                      </a:lnTo>
                      <a:lnTo>
                        <a:pt x="987" y="2015"/>
                      </a:lnTo>
                      <a:lnTo>
                        <a:pt x="878" y="2018"/>
                      </a:lnTo>
                      <a:lnTo>
                        <a:pt x="796" y="2018"/>
                      </a:lnTo>
                      <a:lnTo>
                        <a:pt x="723" y="2016"/>
                      </a:lnTo>
                      <a:lnTo>
                        <a:pt x="645" y="2016"/>
                      </a:lnTo>
                      <a:lnTo>
                        <a:pt x="565" y="2016"/>
                      </a:lnTo>
                      <a:lnTo>
                        <a:pt x="482" y="2018"/>
                      </a:lnTo>
                      <a:lnTo>
                        <a:pt x="399" y="2022"/>
                      </a:lnTo>
                      <a:lnTo>
                        <a:pt x="319" y="2029"/>
                      </a:lnTo>
                      <a:lnTo>
                        <a:pt x="243" y="2038"/>
                      </a:lnTo>
                      <a:lnTo>
                        <a:pt x="174" y="2051"/>
                      </a:lnTo>
                      <a:lnTo>
                        <a:pt x="114" y="2067"/>
                      </a:lnTo>
                      <a:lnTo>
                        <a:pt x="65" y="2087"/>
                      </a:lnTo>
                      <a:lnTo>
                        <a:pt x="27" y="2113"/>
                      </a:lnTo>
                      <a:lnTo>
                        <a:pt x="5" y="2142"/>
                      </a:lnTo>
                      <a:lnTo>
                        <a:pt x="0" y="2177"/>
                      </a:lnTo>
                      <a:lnTo>
                        <a:pt x="14" y="2219"/>
                      </a:lnTo>
                      <a:lnTo>
                        <a:pt x="48" y="2265"/>
                      </a:lnTo>
                      <a:lnTo>
                        <a:pt x="107" y="2320"/>
                      </a:lnTo>
                      <a:lnTo>
                        <a:pt x="201" y="2370"/>
                      </a:lnTo>
                      <a:lnTo>
                        <a:pt x="340" y="2411"/>
                      </a:lnTo>
                      <a:lnTo>
                        <a:pt x="521" y="2440"/>
                      </a:lnTo>
                      <a:lnTo>
                        <a:pt x="741" y="2458"/>
                      </a:lnTo>
                      <a:lnTo>
                        <a:pt x="996" y="2466"/>
                      </a:lnTo>
                      <a:lnTo>
                        <a:pt x="1282" y="2463"/>
                      </a:lnTo>
                      <a:lnTo>
                        <a:pt x="1595" y="2451"/>
                      </a:lnTo>
                      <a:lnTo>
                        <a:pt x="1933" y="2430"/>
                      </a:lnTo>
                      <a:lnTo>
                        <a:pt x="2291" y="2397"/>
                      </a:lnTo>
                      <a:lnTo>
                        <a:pt x="2668" y="2357"/>
                      </a:lnTo>
                      <a:lnTo>
                        <a:pt x="3058" y="2308"/>
                      </a:lnTo>
                      <a:lnTo>
                        <a:pt x="3458" y="2249"/>
                      </a:lnTo>
                      <a:lnTo>
                        <a:pt x="3864" y="2182"/>
                      </a:lnTo>
                      <a:lnTo>
                        <a:pt x="4274" y="2108"/>
                      </a:lnTo>
                      <a:lnTo>
                        <a:pt x="4684" y="2024"/>
                      </a:lnTo>
                      <a:lnTo>
                        <a:pt x="5090" y="1934"/>
                      </a:lnTo>
                      <a:lnTo>
                        <a:pt x="5559" y="1820"/>
                      </a:lnTo>
                      <a:lnTo>
                        <a:pt x="5995" y="1711"/>
                      </a:lnTo>
                      <a:lnTo>
                        <a:pt x="6396" y="1604"/>
                      </a:lnTo>
                      <a:lnTo>
                        <a:pt x="6767" y="1499"/>
                      </a:lnTo>
                      <a:lnTo>
                        <a:pt x="7106" y="1398"/>
                      </a:lnTo>
                      <a:lnTo>
                        <a:pt x="7417" y="1299"/>
                      </a:lnTo>
                      <a:lnTo>
                        <a:pt x="7701" y="1203"/>
                      </a:lnTo>
                      <a:lnTo>
                        <a:pt x="7960" y="1108"/>
                      </a:lnTo>
                      <a:lnTo>
                        <a:pt x="8194" y="1016"/>
                      </a:lnTo>
                      <a:lnTo>
                        <a:pt x="8405" y="926"/>
                      </a:lnTo>
                      <a:lnTo>
                        <a:pt x="8597" y="839"/>
                      </a:lnTo>
                      <a:lnTo>
                        <a:pt x="8769" y="753"/>
                      </a:lnTo>
                      <a:lnTo>
                        <a:pt x="8922" y="668"/>
                      </a:lnTo>
                      <a:lnTo>
                        <a:pt x="9061" y="584"/>
                      </a:lnTo>
                      <a:lnTo>
                        <a:pt x="9184" y="502"/>
                      </a:lnTo>
                      <a:lnTo>
                        <a:pt x="9295" y="423"/>
                      </a:lnTo>
                      <a:lnTo>
                        <a:pt x="9386" y="346"/>
                      </a:lnTo>
                      <a:lnTo>
                        <a:pt x="9450" y="280"/>
                      </a:lnTo>
                      <a:lnTo>
                        <a:pt x="9491" y="223"/>
                      </a:lnTo>
                      <a:lnTo>
                        <a:pt x="9510" y="174"/>
                      </a:lnTo>
                      <a:lnTo>
                        <a:pt x="9512" y="133"/>
                      </a:lnTo>
                      <a:lnTo>
                        <a:pt x="9499" y="99"/>
                      </a:lnTo>
                      <a:lnTo>
                        <a:pt x="9473" y="71"/>
                      </a:lnTo>
                      <a:lnTo>
                        <a:pt x="9437" y="49"/>
                      </a:lnTo>
                      <a:lnTo>
                        <a:pt x="9395" y="32"/>
                      </a:lnTo>
                      <a:lnTo>
                        <a:pt x="9349" y="20"/>
                      </a:lnTo>
                      <a:lnTo>
                        <a:pt x="9303" y="11"/>
                      </a:lnTo>
                      <a:lnTo>
                        <a:pt x="9258" y="6"/>
                      </a:lnTo>
                      <a:lnTo>
                        <a:pt x="9219" y="2"/>
                      </a:lnTo>
                      <a:lnTo>
                        <a:pt x="9187" y="1"/>
                      </a:lnTo>
                      <a:lnTo>
                        <a:pt x="9166" y="0"/>
                      </a:lnTo>
                      <a:lnTo>
                        <a:pt x="9158" y="1"/>
                      </a:lnTo>
                      <a:close/>
                    </a:path>
                  </a:pathLst>
                </a:custGeom>
                <a:solidFill>
                  <a:srgbClr val="FCF3A6"/>
                </a:solidFill>
                <a:ln w="9525">
                  <a:solidFill>
                    <a:srgbClr val="CC3300"/>
                  </a:solidFill>
                  <a:round/>
                  <a:headEnd/>
                  <a:tailEnd/>
                </a:ln>
              </p:spPr>
              <p:txBody>
                <a:bodyPr/>
                <a:lstStyle/>
                <a:p>
                  <a:endParaRPr lang="en-US">
                    <a:latin typeface="+mj-lt"/>
                  </a:endParaRPr>
                </a:p>
              </p:txBody>
            </p:sp>
            <p:sp>
              <p:nvSpPr>
                <p:cNvPr id="214" name="Freeform 410"/>
                <p:cNvSpPr>
                  <a:spLocks/>
                </p:cNvSpPr>
                <p:nvPr/>
              </p:nvSpPr>
              <p:spPr bwMode="auto">
                <a:xfrm>
                  <a:off x="1048" y="3291"/>
                  <a:ext cx="240" cy="52"/>
                </a:xfrm>
                <a:custGeom>
                  <a:avLst/>
                  <a:gdLst/>
                  <a:ahLst/>
                  <a:cxnLst>
                    <a:cxn ang="0">
                      <a:pos x="8676" y="70"/>
                    </a:cxn>
                    <a:cxn ang="0">
                      <a:pos x="8361" y="226"/>
                    </a:cxn>
                    <a:cxn ang="0">
                      <a:pos x="7951" y="397"/>
                    </a:cxn>
                    <a:cxn ang="0">
                      <a:pos x="7461" y="576"/>
                    </a:cxn>
                    <a:cxn ang="0">
                      <a:pos x="6902" y="761"/>
                    </a:cxn>
                    <a:cxn ang="0">
                      <a:pos x="6292" y="947"/>
                    </a:cxn>
                    <a:cxn ang="0">
                      <a:pos x="5640" y="1126"/>
                    </a:cxn>
                    <a:cxn ang="0">
                      <a:pos x="4963" y="1297"/>
                    </a:cxn>
                    <a:cxn ang="0">
                      <a:pos x="4248" y="1459"/>
                    </a:cxn>
                    <a:cxn ang="0">
                      <a:pos x="3546" y="1597"/>
                    </a:cxn>
                    <a:cxn ang="0">
                      <a:pos x="2902" y="1708"/>
                    </a:cxn>
                    <a:cxn ang="0">
                      <a:pos x="2325" y="1792"/>
                    </a:cxn>
                    <a:cxn ang="0">
                      <a:pos x="1821" y="1854"/>
                    </a:cxn>
                    <a:cxn ang="0">
                      <a:pos x="1399" y="1896"/>
                    </a:cxn>
                    <a:cxn ang="0">
                      <a:pos x="1066" y="1921"/>
                    </a:cxn>
                    <a:cxn ang="0">
                      <a:pos x="831" y="1931"/>
                    </a:cxn>
                    <a:cxn ang="0">
                      <a:pos x="685" y="1933"/>
                    </a:cxn>
                    <a:cxn ang="0">
                      <a:pos x="533" y="1935"/>
                    </a:cxn>
                    <a:cxn ang="0">
                      <a:pos x="377" y="1943"/>
                    </a:cxn>
                    <a:cxn ang="0">
                      <a:pos x="229" y="1958"/>
                    </a:cxn>
                    <a:cxn ang="0">
                      <a:pos x="107" y="1986"/>
                    </a:cxn>
                    <a:cxn ang="0">
                      <a:pos x="25" y="2027"/>
                    </a:cxn>
                    <a:cxn ang="0">
                      <a:pos x="0" y="2085"/>
                    </a:cxn>
                    <a:cxn ang="0">
                      <a:pos x="46" y="2161"/>
                    </a:cxn>
                    <a:cxn ang="0">
                      <a:pos x="189" y="2252"/>
                    </a:cxn>
                    <a:cxn ang="0">
                      <a:pos x="494" y="2310"/>
                    </a:cxn>
                    <a:cxn ang="0">
                      <a:pos x="946" y="2325"/>
                    </a:cxn>
                    <a:cxn ang="0">
                      <a:pos x="1519" y="2303"/>
                    </a:cxn>
                    <a:cxn ang="0">
                      <a:pos x="2185" y="2244"/>
                    </a:cxn>
                    <a:cxn ang="0">
                      <a:pos x="2919" y="2151"/>
                    </a:cxn>
                    <a:cxn ang="0">
                      <a:pos x="3691" y="2026"/>
                    </a:cxn>
                    <a:cxn ang="0">
                      <a:pos x="4476" y="1872"/>
                    </a:cxn>
                    <a:cxn ang="0">
                      <a:pos x="5316" y="1676"/>
                    </a:cxn>
                    <a:cxn ang="0">
                      <a:pos x="6119" y="1470"/>
                    </a:cxn>
                    <a:cxn ang="0">
                      <a:pos x="6799" y="1275"/>
                    </a:cxn>
                    <a:cxn ang="0">
                      <a:pos x="7371" y="1091"/>
                    </a:cxn>
                    <a:cxn ang="0">
                      <a:pos x="7845" y="918"/>
                    </a:cxn>
                    <a:cxn ang="0">
                      <a:pos x="8232" y="753"/>
                    </a:cxn>
                    <a:cxn ang="0">
                      <a:pos x="8547" y="595"/>
                    </a:cxn>
                    <a:cxn ang="0">
                      <a:pos x="8799" y="444"/>
                    </a:cxn>
                    <a:cxn ang="0">
                      <a:pos x="8994" y="302"/>
                    </a:cxn>
                    <a:cxn ang="0">
                      <a:pos x="9097" y="191"/>
                    </a:cxn>
                    <a:cxn ang="0">
                      <a:pos x="9120" y="111"/>
                    </a:cxn>
                    <a:cxn ang="0">
                      <a:pos x="9086" y="57"/>
                    </a:cxn>
                    <a:cxn ang="0">
                      <a:pos x="9014" y="24"/>
                    </a:cxn>
                    <a:cxn ang="0">
                      <a:pos x="8929" y="7"/>
                    </a:cxn>
                    <a:cxn ang="0">
                      <a:pos x="8851" y="1"/>
                    </a:cxn>
                    <a:cxn ang="0">
                      <a:pos x="8801" y="0"/>
                    </a:cxn>
                  </a:cxnLst>
                  <a:rect l="0" t="0" r="r" b="b"/>
                  <a:pathLst>
                    <a:path w="9120" h="2325">
                      <a:moveTo>
                        <a:pt x="8794" y="1"/>
                      </a:moveTo>
                      <a:lnTo>
                        <a:pt x="8676" y="70"/>
                      </a:lnTo>
                      <a:lnTo>
                        <a:pt x="8531" y="146"/>
                      </a:lnTo>
                      <a:lnTo>
                        <a:pt x="8361" y="226"/>
                      </a:lnTo>
                      <a:lnTo>
                        <a:pt x="8167" y="310"/>
                      </a:lnTo>
                      <a:lnTo>
                        <a:pt x="7951" y="397"/>
                      </a:lnTo>
                      <a:lnTo>
                        <a:pt x="7715" y="485"/>
                      </a:lnTo>
                      <a:lnTo>
                        <a:pt x="7461" y="576"/>
                      </a:lnTo>
                      <a:lnTo>
                        <a:pt x="7189" y="668"/>
                      </a:lnTo>
                      <a:lnTo>
                        <a:pt x="6902" y="761"/>
                      </a:lnTo>
                      <a:lnTo>
                        <a:pt x="6603" y="854"/>
                      </a:lnTo>
                      <a:lnTo>
                        <a:pt x="6292" y="947"/>
                      </a:lnTo>
                      <a:lnTo>
                        <a:pt x="5969" y="1038"/>
                      </a:lnTo>
                      <a:lnTo>
                        <a:pt x="5640" y="1126"/>
                      </a:lnTo>
                      <a:lnTo>
                        <a:pt x="5303" y="1213"/>
                      </a:lnTo>
                      <a:lnTo>
                        <a:pt x="4963" y="1297"/>
                      </a:lnTo>
                      <a:lnTo>
                        <a:pt x="4618" y="1378"/>
                      </a:lnTo>
                      <a:lnTo>
                        <a:pt x="4248" y="1459"/>
                      </a:lnTo>
                      <a:lnTo>
                        <a:pt x="3890" y="1531"/>
                      </a:lnTo>
                      <a:lnTo>
                        <a:pt x="3546" y="1597"/>
                      </a:lnTo>
                      <a:lnTo>
                        <a:pt x="3216" y="1655"/>
                      </a:lnTo>
                      <a:lnTo>
                        <a:pt x="2902" y="1708"/>
                      </a:lnTo>
                      <a:lnTo>
                        <a:pt x="2605" y="1753"/>
                      </a:lnTo>
                      <a:lnTo>
                        <a:pt x="2325" y="1792"/>
                      </a:lnTo>
                      <a:lnTo>
                        <a:pt x="2063" y="1826"/>
                      </a:lnTo>
                      <a:lnTo>
                        <a:pt x="1821" y="1854"/>
                      </a:lnTo>
                      <a:lnTo>
                        <a:pt x="1600" y="1878"/>
                      </a:lnTo>
                      <a:lnTo>
                        <a:pt x="1399" y="1896"/>
                      </a:lnTo>
                      <a:lnTo>
                        <a:pt x="1221" y="1910"/>
                      </a:lnTo>
                      <a:lnTo>
                        <a:pt x="1066" y="1921"/>
                      </a:lnTo>
                      <a:lnTo>
                        <a:pt x="936" y="1928"/>
                      </a:lnTo>
                      <a:lnTo>
                        <a:pt x="831" y="1931"/>
                      </a:lnTo>
                      <a:lnTo>
                        <a:pt x="753" y="1933"/>
                      </a:lnTo>
                      <a:lnTo>
                        <a:pt x="685" y="1933"/>
                      </a:lnTo>
                      <a:lnTo>
                        <a:pt x="611" y="1933"/>
                      </a:lnTo>
                      <a:lnTo>
                        <a:pt x="533" y="1935"/>
                      </a:lnTo>
                      <a:lnTo>
                        <a:pt x="455" y="1938"/>
                      </a:lnTo>
                      <a:lnTo>
                        <a:pt x="377" y="1943"/>
                      </a:lnTo>
                      <a:lnTo>
                        <a:pt x="301" y="1949"/>
                      </a:lnTo>
                      <a:lnTo>
                        <a:pt x="229" y="1958"/>
                      </a:lnTo>
                      <a:lnTo>
                        <a:pt x="164" y="1970"/>
                      </a:lnTo>
                      <a:lnTo>
                        <a:pt x="107" y="1986"/>
                      </a:lnTo>
                      <a:lnTo>
                        <a:pt x="60" y="2005"/>
                      </a:lnTo>
                      <a:lnTo>
                        <a:pt x="25" y="2027"/>
                      </a:lnTo>
                      <a:lnTo>
                        <a:pt x="4" y="2053"/>
                      </a:lnTo>
                      <a:lnTo>
                        <a:pt x="0" y="2085"/>
                      </a:lnTo>
                      <a:lnTo>
                        <a:pt x="13" y="2121"/>
                      </a:lnTo>
                      <a:lnTo>
                        <a:pt x="46" y="2161"/>
                      </a:lnTo>
                      <a:lnTo>
                        <a:pt x="101" y="2209"/>
                      </a:lnTo>
                      <a:lnTo>
                        <a:pt x="189" y="2252"/>
                      </a:lnTo>
                      <a:lnTo>
                        <a:pt x="322" y="2286"/>
                      </a:lnTo>
                      <a:lnTo>
                        <a:pt x="494" y="2310"/>
                      </a:lnTo>
                      <a:lnTo>
                        <a:pt x="704" y="2322"/>
                      </a:lnTo>
                      <a:lnTo>
                        <a:pt x="946" y="2325"/>
                      </a:lnTo>
                      <a:lnTo>
                        <a:pt x="1220" y="2319"/>
                      </a:lnTo>
                      <a:lnTo>
                        <a:pt x="1519" y="2303"/>
                      </a:lnTo>
                      <a:lnTo>
                        <a:pt x="1842" y="2277"/>
                      </a:lnTo>
                      <a:lnTo>
                        <a:pt x="2185" y="2244"/>
                      </a:lnTo>
                      <a:lnTo>
                        <a:pt x="2545" y="2202"/>
                      </a:lnTo>
                      <a:lnTo>
                        <a:pt x="2919" y="2151"/>
                      </a:lnTo>
                      <a:lnTo>
                        <a:pt x="3301" y="2093"/>
                      </a:lnTo>
                      <a:lnTo>
                        <a:pt x="3691" y="2026"/>
                      </a:lnTo>
                      <a:lnTo>
                        <a:pt x="4084" y="1952"/>
                      </a:lnTo>
                      <a:lnTo>
                        <a:pt x="4476" y="1872"/>
                      </a:lnTo>
                      <a:lnTo>
                        <a:pt x="4866" y="1785"/>
                      </a:lnTo>
                      <a:lnTo>
                        <a:pt x="5316" y="1676"/>
                      </a:lnTo>
                      <a:lnTo>
                        <a:pt x="5733" y="1571"/>
                      </a:lnTo>
                      <a:lnTo>
                        <a:pt x="6119" y="1470"/>
                      </a:lnTo>
                      <a:lnTo>
                        <a:pt x="6473" y="1371"/>
                      </a:lnTo>
                      <a:lnTo>
                        <a:pt x="6799" y="1275"/>
                      </a:lnTo>
                      <a:lnTo>
                        <a:pt x="7098" y="1182"/>
                      </a:lnTo>
                      <a:lnTo>
                        <a:pt x="7371" y="1091"/>
                      </a:lnTo>
                      <a:lnTo>
                        <a:pt x="7619" y="1003"/>
                      </a:lnTo>
                      <a:lnTo>
                        <a:pt x="7845" y="918"/>
                      </a:lnTo>
                      <a:lnTo>
                        <a:pt x="8049" y="835"/>
                      </a:lnTo>
                      <a:lnTo>
                        <a:pt x="8232" y="753"/>
                      </a:lnTo>
                      <a:lnTo>
                        <a:pt x="8398" y="673"/>
                      </a:lnTo>
                      <a:lnTo>
                        <a:pt x="8547" y="595"/>
                      </a:lnTo>
                      <a:lnTo>
                        <a:pt x="8680" y="520"/>
                      </a:lnTo>
                      <a:lnTo>
                        <a:pt x="8799" y="444"/>
                      </a:lnTo>
                      <a:lnTo>
                        <a:pt x="8906" y="371"/>
                      </a:lnTo>
                      <a:lnTo>
                        <a:pt x="8994" y="302"/>
                      </a:lnTo>
                      <a:lnTo>
                        <a:pt x="9057" y="242"/>
                      </a:lnTo>
                      <a:lnTo>
                        <a:pt x="9097" y="191"/>
                      </a:lnTo>
                      <a:lnTo>
                        <a:pt x="9117" y="147"/>
                      </a:lnTo>
                      <a:lnTo>
                        <a:pt x="9120" y="111"/>
                      </a:lnTo>
                      <a:lnTo>
                        <a:pt x="9109" y="81"/>
                      </a:lnTo>
                      <a:lnTo>
                        <a:pt x="9086" y="57"/>
                      </a:lnTo>
                      <a:lnTo>
                        <a:pt x="9054" y="38"/>
                      </a:lnTo>
                      <a:lnTo>
                        <a:pt x="9014" y="24"/>
                      </a:lnTo>
                      <a:lnTo>
                        <a:pt x="8972" y="14"/>
                      </a:lnTo>
                      <a:lnTo>
                        <a:pt x="8929" y="7"/>
                      </a:lnTo>
                      <a:lnTo>
                        <a:pt x="8888" y="3"/>
                      </a:lnTo>
                      <a:lnTo>
                        <a:pt x="8851" y="1"/>
                      </a:lnTo>
                      <a:lnTo>
                        <a:pt x="8820" y="0"/>
                      </a:lnTo>
                      <a:lnTo>
                        <a:pt x="8801" y="0"/>
                      </a:lnTo>
                      <a:lnTo>
                        <a:pt x="8794" y="1"/>
                      </a:lnTo>
                      <a:close/>
                    </a:path>
                  </a:pathLst>
                </a:custGeom>
                <a:solidFill>
                  <a:srgbClr val="FDF7B1"/>
                </a:solidFill>
                <a:ln w="9525">
                  <a:solidFill>
                    <a:srgbClr val="CC3300"/>
                  </a:solidFill>
                  <a:round/>
                  <a:headEnd/>
                  <a:tailEnd/>
                </a:ln>
              </p:spPr>
              <p:txBody>
                <a:bodyPr/>
                <a:lstStyle/>
                <a:p>
                  <a:endParaRPr lang="en-US">
                    <a:latin typeface="+mj-lt"/>
                  </a:endParaRPr>
                </a:p>
              </p:txBody>
            </p:sp>
            <p:sp>
              <p:nvSpPr>
                <p:cNvPr id="215" name="Freeform 411"/>
                <p:cNvSpPr>
                  <a:spLocks/>
                </p:cNvSpPr>
                <p:nvPr/>
              </p:nvSpPr>
              <p:spPr bwMode="auto">
                <a:xfrm>
                  <a:off x="1054" y="3294"/>
                  <a:ext cx="230" cy="48"/>
                </a:xfrm>
                <a:custGeom>
                  <a:avLst/>
                  <a:gdLst/>
                  <a:ahLst/>
                  <a:cxnLst>
                    <a:cxn ang="0">
                      <a:pos x="8316" y="65"/>
                    </a:cxn>
                    <a:cxn ang="0">
                      <a:pos x="8012" y="208"/>
                    </a:cxn>
                    <a:cxn ang="0">
                      <a:pos x="7619" y="364"/>
                    </a:cxn>
                    <a:cxn ang="0">
                      <a:pos x="7147" y="532"/>
                    </a:cxn>
                    <a:cxn ang="0">
                      <a:pos x="6611" y="705"/>
                    </a:cxn>
                    <a:cxn ang="0">
                      <a:pos x="6023" y="879"/>
                    </a:cxn>
                    <a:cxn ang="0">
                      <a:pos x="5398" y="1050"/>
                    </a:cxn>
                    <a:cxn ang="0">
                      <a:pos x="4749" y="1212"/>
                    </a:cxn>
                    <a:cxn ang="0">
                      <a:pos x="4064" y="1368"/>
                    </a:cxn>
                    <a:cxn ang="0">
                      <a:pos x="3392" y="1502"/>
                    </a:cxn>
                    <a:cxn ang="0">
                      <a:pos x="2775" y="1611"/>
                    </a:cxn>
                    <a:cxn ang="0">
                      <a:pos x="2221" y="1696"/>
                    </a:cxn>
                    <a:cxn ang="0">
                      <a:pos x="1737" y="1760"/>
                    </a:cxn>
                    <a:cxn ang="0">
                      <a:pos x="1332" y="1804"/>
                    </a:cxn>
                    <a:cxn ang="0">
                      <a:pos x="1013" y="1832"/>
                    </a:cxn>
                    <a:cxn ang="0">
                      <a:pos x="788" y="1846"/>
                    </a:cxn>
                    <a:cxn ang="0">
                      <a:pos x="647" y="1850"/>
                    </a:cxn>
                    <a:cxn ang="0">
                      <a:pos x="504" y="1854"/>
                    </a:cxn>
                    <a:cxn ang="0">
                      <a:pos x="356" y="1864"/>
                    </a:cxn>
                    <a:cxn ang="0">
                      <a:pos x="217" y="1880"/>
                    </a:cxn>
                    <a:cxn ang="0">
                      <a:pos x="102" y="1904"/>
                    </a:cxn>
                    <a:cxn ang="0">
                      <a:pos x="24" y="1941"/>
                    </a:cxn>
                    <a:cxn ang="0">
                      <a:pos x="0" y="1991"/>
                    </a:cxn>
                    <a:cxn ang="0">
                      <a:pos x="44" y="2057"/>
                    </a:cxn>
                    <a:cxn ang="0">
                      <a:pos x="179" y="2134"/>
                    </a:cxn>
                    <a:cxn ang="0">
                      <a:pos x="468" y="2179"/>
                    </a:cxn>
                    <a:cxn ang="0">
                      <a:pos x="899" y="2184"/>
                    </a:cxn>
                    <a:cxn ang="0">
                      <a:pos x="1445" y="2152"/>
                    </a:cxn>
                    <a:cxn ang="0">
                      <a:pos x="2080" y="2089"/>
                    </a:cxn>
                    <a:cxn ang="0">
                      <a:pos x="2780" y="1993"/>
                    </a:cxn>
                    <a:cxn ang="0">
                      <a:pos x="3518" y="1869"/>
                    </a:cxn>
                    <a:cxn ang="0">
                      <a:pos x="4270" y="1719"/>
                    </a:cxn>
                    <a:cxn ang="0">
                      <a:pos x="5074" y="1531"/>
                    </a:cxn>
                    <a:cxn ang="0">
                      <a:pos x="5842" y="1336"/>
                    </a:cxn>
                    <a:cxn ang="0">
                      <a:pos x="6496" y="1153"/>
                    </a:cxn>
                    <a:cxn ang="0">
                      <a:pos x="7043" y="981"/>
                    </a:cxn>
                    <a:cxn ang="0">
                      <a:pos x="7497" y="820"/>
                    </a:cxn>
                    <a:cxn ang="0">
                      <a:pos x="7869" y="668"/>
                    </a:cxn>
                    <a:cxn ang="0">
                      <a:pos x="8171" y="524"/>
                    </a:cxn>
                    <a:cxn ang="0">
                      <a:pos x="8414" y="387"/>
                    </a:cxn>
                    <a:cxn ang="0">
                      <a:pos x="8603" y="258"/>
                    </a:cxn>
                    <a:cxn ang="0">
                      <a:pos x="8704" y="159"/>
                    </a:cxn>
                    <a:cxn ang="0">
                      <a:pos x="8730" y="89"/>
                    </a:cxn>
                    <a:cxn ang="0">
                      <a:pos x="8700" y="43"/>
                    </a:cxn>
                    <a:cxn ang="0">
                      <a:pos x="8635" y="16"/>
                    </a:cxn>
                    <a:cxn ang="0">
                      <a:pos x="8557" y="4"/>
                    </a:cxn>
                    <a:cxn ang="0">
                      <a:pos x="8483" y="0"/>
                    </a:cxn>
                    <a:cxn ang="0">
                      <a:pos x="8437" y="1"/>
                    </a:cxn>
                  </a:cxnLst>
                  <a:rect l="0" t="0" r="r" b="b"/>
                  <a:pathLst>
                    <a:path w="8730" h="2186">
                      <a:moveTo>
                        <a:pt x="8430" y="2"/>
                      </a:moveTo>
                      <a:lnTo>
                        <a:pt x="8316" y="65"/>
                      </a:lnTo>
                      <a:lnTo>
                        <a:pt x="8177" y="134"/>
                      </a:lnTo>
                      <a:lnTo>
                        <a:pt x="8012" y="208"/>
                      </a:lnTo>
                      <a:lnTo>
                        <a:pt x="7827" y="285"/>
                      </a:lnTo>
                      <a:lnTo>
                        <a:pt x="7619" y="364"/>
                      </a:lnTo>
                      <a:lnTo>
                        <a:pt x="7391" y="447"/>
                      </a:lnTo>
                      <a:lnTo>
                        <a:pt x="7147" y="532"/>
                      </a:lnTo>
                      <a:lnTo>
                        <a:pt x="6885" y="618"/>
                      </a:lnTo>
                      <a:lnTo>
                        <a:pt x="6611" y="705"/>
                      </a:lnTo>
                      <a:lnTo>
                        <a:pt x="6322" y="792"/>
                      </a:lnTo>
                      <a:lnTo>
                        <a:pt x="6023" y="879"/>
                      </a:lnTo>
                      <a:lnTo>
                        <a:pt x="5714" y="965"/>
                      </a:lnTo>
                      <a:lnTo>
                        <a:pt x="5398" y="1050"/>
                      </a:lnTo>
                      <a:lnTo>
                        <a:pt x="5076" y="1133"/>
                      </a:lnTo>
                      <a:lnTo>
                        <a:pt x="4749" y="1212"/>
                      </a:lnTo>
                      <a:lnTo>
                        <a:pt x="4419" y="1290"/>
                      </a:lnTo>
                      <a:lnTo>
                        <a:pt x="4064" y="1368"/>
                      </a:lnTo>
                      <a:lnTo>
                        <a:pt x="3721" y="1439"/>
                      </a:lnTo>
                      <a:lnTo>
                        <a:pt x="3392" y="1502"/>
                      </a:lnTo>
                      <a:lnTo>
                        <a:pt x="3076" y="1560"/>
                      </a:lnTo>
                      <a:lnTo>
                        <a:pt x="2775" y="1611"/>
                      </a:lnTo>
                      <a:lnTo>
                        <a:pt x="2489" y="1657"/>
                      </a:lnTo>
                      <a:lnTo>
                        <a:pt x="2221" y="1696"/>
                      </a:lnTo>
                      <a:lnTo>
                        <a:pt x="1969" y="1730"/>
                      </a:lnTo>
                      <a:lnTo>
                        <a:pt x="1737" y="1760"/>
                      </a:lnTo>
                      <a:lnTo>
                        <a:pt x="1524" y="1784"/>
                      </a:lnTo>
                      <a:lnTo>
                        <a:pt x="1332" y="1804"/>
                      </a:lnTo>
                      <a:lnTo>
                        <a:pt x="1161" y="1820"/>
                      </a:lnTo>
                      <a:lnTo>
                        <a:pt x="1013" y="1832"/>
                      </a:lnTo>
                      <a:lnTo>
                        <a:pt x="888" y="1841"/>
                      </a:lnTo>
                      <a:lnTo>
                        <a:pt x="788" y="1846"/>
                      </a:lnTo>
                      <a:lnTo>
                        <a:pt x="713" y="1849"/>
                      </a:lnTo>
                      <a:lnTo>
                        <a:pt x="647" y="1850"/>
                      </a:lnTo>
                      <a:lnTo>
                        <a:pt x="578" y="1851"/>
                      </a:lnTo>
                      <a:lnTo>
                        <a:pt x="504" y="1854"/>
                      </a:lnTo>
                      <a:lnTo>
                        <a:pt x="430" y="1858"/>
                      </a:lnTo>
                      <a:lnTo>
                        <a:pt x="356" y="1864"/>
                      </a:lnTo>
                      <a:lnTo>
                        <a:pt x="284" y="1871"/>
                      </a:lnTo>
                      <a:lnTo>
                        <a:pt x="217" y="1880"/>
                      </a:lnTo>
                      <a:lnTo>
                        <a:pt x="156" y="1891"/>
                      </a:lnTo>
                      <a:lnTo>
                        <a:pt x="102" y="1904"/>
                      </a:lnTo>
                      <a:lnTo>
                        <a:pt x="58" y="1921"/>
                      </a:lnTo>
                      <a:lnTo>
                        <a:pt x="24" y="1941"/>
                      </a:lnTo>
                      <a:lnTo>
                        <a:pt x="5" y="1964"/>
                      </a:lnTo>
                      <a:lnTo>
                        <a:pt x="0" y="1991"/>
                      </a:lnTo>
                      <a:lnTo>
                        <a:pt x="12" y="2022"/>
                      </a:lnTo>
                      <a:lnTo>
                        <a:pt x="44" y="2057"/>
                      </a:lnTo>
                      <a:lnTo>
                        <a:pt x="95" y="2098"/>
                      </a:lnTo>
                      <a:lnTo>
                        <a:pt x="179" y="2134"/>
                      </a:lnTo>
                      <a:lnTo>
                        <a:pt x="304" y="2161"/>
                      </a:lnTo>
                      <a:lnTo>
                        <a:pt x="468" y="2179"/>
                      </a:lnTo>
                      <a:lnTo>
                        <a:pt x="668" y="2186"/>
                      </a:lnTo>
                      <a:lnTo>
                        <a:pt x="899" y="2184"/>
                      </a:lnTo>
                      <a:lnTo>
                        <a:pt x="1159" y="2172"/>
                      </a:lnTo>
                      <a:lnTo>
                        <a:pt x="1445" y="2152"/>
                      </a:lnTo>
                      <a:lnTo>
                        <a:pt x="1753" y="2125"/>
                      </a:lnTo>
                      <a:lnTo>
                        <a:pt x="2080" y="2089"/>
                      </a:lnTo>
                      <a:lnTo>
                        <a:pt x="2425" y="2044"/>
                      </a:lnTo>
                      <a:lnTo>
                        <a:pt x="2780" y="1993"/>
                      </a:lnTo>
                      <a:lnTo>
                        <a:pt x="3147" y="1934"/>
                      </a:lnTo>
                      <a:lnTo>
                        <a:pt x="3518" y="1869"/>
                      </a:lnTo>
                      <a:lnTo>
                        <a:pt x="3894" y="1797"/>
                      </a:lnTo>
                      <a:lnTo>
                        <a:pt x="4270" y="1719"/>
                      </a:lnTo>
                      <a:lnTo>
                        <a:pt x="4642" y="1635"/>
                      </a:lnTo>
                      <a:lnTo>
                        <a:pt x="5074" y="1531"/>
                      </a:lnTo>
                      <a:lnTo>
                        <a:pt x="5474" y="1431"/>
                      </a:lnTo>
                      <a:lnTo>
                        <a:pt x="5842" y="1336"/>
                      </a:lnTo>
                      <a:lnTo>
                        <a:pt x="6183" y="1243"/>
                      </a:lnTo>
                      <a:lnTo>
                        <a:pt x="6496" y="1153"/>
                      </a:lnTo>
                      <a:lnTo>
                        <a:pt x="6781" y="1065"/>
                      </a:lnTo>
                      <a:lnTo>
                        <a:pt x="7043" y="981"/>
                      </a:lnTo>
                      <a:lnTo>
                        <a:pt x="7281" y="899"/>
                      </a:lnTo>
                      <a:lnTo>
                        <a:pt x="7497" y="820"/>
                      </a:lnTo>
                      <a:lnTo>
                        <a:pt x="7692" y="743"/>
                      </a:lnTo>
                      <a:lnTo>
                        <a:pt x="7869" y="668"/>
                      </a:lnTo>
                      <a:lnTo>
                        <a:pt x="8029" y="596"/>
                      </a:lnTo>
                      <a:lnTo>
                        <a:pt x="8171" y="524"/>
                      </a:lnTo>
                      <a:lnTo>
                        <a:pt x="8299" y="455"/>
                      </a:lnTo>
                      <a:lnTo>
                        <a:pt x="8414" y="387"/>
                      </a:lnTo>
                      <a:lnTo>
                        <a:pt x="8517" y="321"/>
                      </a:lnTo>
                      <a:lnTo>
                        <a:pt x="8603" y="258"/>
                      </a:lnTo>
                      <a:lnTo>
                        <a:pt x="8665" y="205"/>
                      </a:lnTo>
                      <a:lnTo>
                        <a:pt x="8704" y="159"/>
                      </a:lnTo>
                      <a:lnTo>
                        <a:pt x="8725" y="121"/>
                      </a:lnTo>
                      <a:lnTo>
                        <a:pt x="8730" y="89"/>
                      </a:lnTo>
                      <a:lnTo>
                        <a:pt x="8721" y="63"/>
                      </a:lnTo>
                      <a:lnTo>
                        <a:pt x="8700" y="43"/>
                      </a:lnTo>
                      <a:lnTo>
                        <a:pt x="8671" y="28"/>
                      </a:lnTo>
                      <a:lnTo>
                        <a:pt x="8635" y="16"/>
                      </a:lnTo>
                      <a:lnTo>
                        <a:pt x="8596" y="9"/>
                      </a:lnTo>
                      <a:lnTo>
                        <a:pt x="8557" y="4"/>
                      </a:lnTo>
                      <a:lnTo>
                        <a:pt x="8517" y="1"/>
                      </a:lnTo>
                      <a:lnTo>
                        <a:pt x="8483" y="0"/>
                      </a:lnTo>
                      <a:lnTo>
                        <a:pt x="8456" y="1"/>
                      </a:lnTo>
                      <a:lnTo>
                        <a:pt x="8437" y="1"/>
                      </a:lnTo>
                      <a:lnTo>
                        <a:pt x="8430" y="2"/>
                      </a:lnTo>
                      <a:close/>
                    </a:path>
                  </a:pathLst>
                </a:custGeom>
                <a:solidFill>
                  <a:srgbClr val="FEFBBC"/>
                </a:solidFill>
                <a:ln w="9525">
                  <a:solidFill>
                    <a:srgbClr val="CC3300"/>
                  </a:solidFill>
                  <a:round/>
                  <a:headEnd/>
                  <a:tailEnd/>
                </a:ln>
              </p:spPr>
              <p:txBody>
                <a:bodyPr/>
                <a:lstStyle/>
                <a:p>
                  <a:endParaRPr lang="en-US">
                    <a:latin typeface="+mj-lt"/>
                  </a:endParaRPr>
                </a:p>
              </p:txBody>
            </p:sp>
            <p:sp>
              <p:nvSpPr>
                <p:cNvPr id="216" name="Freeform 412"/>
                <p:cNvSpPr>
                  <a:spLocks/>
                </p:cNvSpPr>
                <p:nvPr/>
              </p:nvSpPr>
              <p:spPr bwMode="auto">
                <a:xfrm>
                  <a:off x="1060" y="3296"/>
                  <a:ext cx="219" cy="46"/>
                </a:xfrm>
                <a:custGeom>
                  <a:avLst/>
                  <a:gdLst/>
                  <a:ahLst/>
                  <a:cxnLst>
                    <a:cxn ang="0">
                      <a:pos x="7957" y="61"/>
                    </a:cxn>
                    <a:cxn ang="0">
                      <a:pos x="7665" y="190"/>
                    </a:cxn>
                    <a:cxn ang="0">
                      <a:pos x="7285" y="334"/>
                    </a:cxn>
                    <a:cxn ang="0">
                      <a:pos x="6832" y="490"/>
                    </a:cxn>
                    <a:cxn ang="0">
                      <a:pos x="6317" y="650"/>
                    </a:cxn>
                    <a:cxn ang="0">
                      <a:pos x="5753" y="814"/>
                    </a:cxn>
                    <a:cxn ang="0">
                      <a:pos x="5155" y="975"/>
                    </a:cxn>
                    <a:cxn ang="0">
                      <a:pos x="4533" y="1130"/>
                    </a:cxn>
                    <a:cxn ang="0">
                      <a:pos x="3879" y="1278"/>
                    </a:cxn>
                    <a:cxn ang="0">
                      <a:pos x="3237" y="1409"/>
                    </a:cxn>
                    <a:cxn ang="0">
                      <a:pos x="2646" y="1516"/>
                    </a:cxn>
                    <a:cxn ang="0">
                      <a:pos x="2116" y="1601"/>
                    </a:cxn>
                    <a:cxn ang="0">
                      <a:pos x="1652" y="1667"/>
                    </a:cxn>
                    <a:cxn ang="0">
                      <a:pos x="1265" y="1714"/>
                    </a:cxn>
                    <a:cxn ang="0">
                      <a:pos x="959" y="1746"/>
                    </a:cxn>
                    <a:cxn ang="0">
                      <a:pos x="742" y="1763"/>
                    </a:cxn>
                    <a:cxn ang="0">
                      <a:pos x="609" y="1769"/>
                    </a:cxn>
                    <a:cxn ang="0">
                      <a:pos x="475" y="1775"/>
                    </a:cxn>
                    <a:cxn ang="0">
                      <a:pos x="334" y="1786"/>
                    </a:cxn>
                    <a:cxn ang="0">
                      <a:pos x="204" y="1802"/>
                    </a:cxn>
                    <a:cxn ang="0">
                      <a:pos x="96" y="1824"/>
                    </a:cxn>
                    <a:cxn ang="0">
                      <a:pos x="23" y="1857"/>
                    </a:cxn>
                    <a:cxn ang="0">
                      <a:pos x="0" y="1900"/>
                    </a:cxn>
                    <a:cxn ang="0">
                      <a:pos x="41" y="1955"/>
                    </a:cxn>
                    <a:cxn ang="0">
                      <a:pos x="167" y="2018"/>
                    </a:cxn>
                    <a:cxn ang="0">
                      <a:pos x="442" y="2049"/>
                    </a:cxn>
                    <a:cxn ang="0">
                      <a:pos x="850" y="2044"/>
                    </a:cxn>
                    <a:cxn ang="0">
                      <a:pos x="1370" y="2005"/>
                    </a:cxn>
                    <a:cxn ang="0">
                      <a:pos x="1974" y="1935"/>
                    </a:cxn>
                    <a:cxn ang="0">
                      <a:pos x="2642" y="1838"/>
                    </a:cxn>
                    <a:cxn ang="0">
                      <a:pos x="3346" y="1715"/>
                    </a:cxn>
                    <a:cxn ang="0">
                      <a:pos x="4063" y="1569"/>
                    </a:cxn>
                    <a:cxn ang="0">
                      <a:pos x="4831" y="1390"/>
                    </a:cxn>
                    <a:cxn ang="0">
                      <a:pos x="5566" y="1204"/>
                    </a:cxn>
                    <a:cxn ang="0">
                      <a:pos x="6190" y="1032"/>
                    </a:cxn>
                    <a:cxn ang="0">
                      <a:pos x="6714" y="872"/>
                    </a:cxn>
                    <a:cxn ang="0">
                      <a:pos x="7149" y="724"/>
                    </a:cxn>
                    <a:cxn ang="0">
                      <a:pos x="7505" y="584"/>
                    </a:cxn>
                    <a:cxn ang="0">
                      <a:pos x="7796" y="454"/>
                    </a:cxn>
                    <a:cxn ang="0">
                      <a:pos x="8030" y="331"/>
                    </a:cxn>
                    <a:cxn ang="0">
                      <a:pos x="8212" y="217"/>
                    </a:cxn>
                    <a:cxn ang="0">
                      <a:pos x="8312" y="129"/>
                    </a:cxn>
                    <a:cxn ang="0">
                      <a:pos x="8340" y="69"/>
                    </a:cxn>
                    <a:cxn ang="0">
                      <a:pos x="8315" y="31"/>
                    </a:cxn>
                    <a:cxn ang="0">
                      <a:pos x="8257" y="10"/>
                    </a:cxn>
                    <a:cxn ang="0">
                      <a:pos x="8183" y="1"/>
                    </a:cxn>
                    <a:cxn ang="0">
                      <a:pos x="8115" y="0"/>
                    </a:cxn>
                    <a:cxn ang="0">
                      <a:pos x="8073" y="2"/>
                    </a:cxn>
                  </a:cxnLst>
                  <a:rect l="0" t="0" r="r" b="b"/>
                  <a:pathLst>
                    <a:path w="8340" h="2051">
                      <a:moveTo>
                        <a:pt x="8067" y="3"/>
                      </a:moveTo>
                      <a:lnTo>
                        <a:pt x="7957" y="61"/>
                      </a:lnTo>
                      <a:lnTo>
                        <a:pt x="7823" y="123"/>
                      </a:lnTo>
                      <a:lnTo>
                        <a:pt x="7665" y="190"/>
                      </a:lnTo>
                      <a:lnTo>
                        <a:pt x="7485" y="260"/>
                      </a:lnTo>
                      <a:lnTo>
                        <a:pt x="7285" y="334"/>
                      </a:lnTo>
                      <a:lnTo>
                        <a:pt x="7067" y="411"/>
                      </a:lnTo>
                      <a:lnTo>
                        <a:pt x="6832" y="490"/>
                      </a:lnTo>
                      <a:lnTo>
                        <a:pt x="6581" y="569"/>
                      </a:lnTo>
                      <a:lnTo>
                        <a:pt x="6317" y="650"/>
                      </a:lnTo>
                      <a:lnTo>
                        <a:pt x="6040" y="732"/>
                      </a:lnTo>
                      <a:lnTo>
                        <a:pt x="5753" y="814"/>
                      </a:lnTo>
                      <a:lnTo>
                        <a:pt x="5457" y="895"/>
                      </a:lnTo>
                      <a:lnTo>
                        <a:pt x="5155" y="975"/>
                      </a:lnTo>
                      <a:lnTo>
                        <a:pt x="4846" y="1054"/>
                      </a:lnTo>
                      <a:lnTo>
                        <a:pt x="4533" y="1130"/>
                      </a:lnTo>
                      <a:lnTo>
                        <a:pt x="4218" y="1203"/>
                      </a:lnTo>
                      <a:lnTo>
                        <a:pt x="3879" y="1278"/>
                      </a:lnTo>
                      <a:lnTo>
                        <a:pt x="3552" y="1347"/>
                      </a:lnTo>
                      <a:lnTo>
                        <a:pt x="3237" y="1409"/>
                      </a:lnTo>
                      <a:lnTo>
                        <a:pt x="2935" y="1466"/>
                      </a:lnTo>
                      <a:lnTo>
                        <a:pt x="2646" y="1516"/>
                      </a:lnTo>
                      <a:lnTo>
                        <a:pt x="2373" y="1562"/>
                      </a:lnTo>
                      <a:lnTo>
                        <a:pt x="2116" y="1601"/>
                      </a:lnTo>
                      <a:lnTo>
                        <a:pt x="1876" y="1636"/>
                      </a:lnTo>
                      <a:lnTo>
                        <a:pt x="1652" y="1667"/>
                      </a:lnTo>
                      <a:lnTo>
                        <a:pt x="1448" y="1692"/>
                      </a:lnTo>
                      <a:lnTo>
                        <a:pt x="1265" y="1714"/>
                      </a:lnTo>
                      <a:lnTo>
                        <a:pt x="1101" y="1731"/>
                      </a:lnTo>
                      <a:lnTo>
                        <a:pt x="959" y="1746"/>
                      </a:lnTo>
                      <a:lnTo>
                        <a:pt x="839" y="1756"/>
                      </a:lnTo>
                      <a:lnTo>
                        <a:pt x="742" y="1763"/>
                      </a:lnTo>
                      <a:lnTo>
                        <a:pt x="672" y="1767"/>
                      </a:lnTo>
                      <a:lnTo>
                        <a:pt x="609" y="1769"/>
                      </a:lnTo>
                      <a:lnTo>
                        <a:pt x="543" y="1772"/>
                      </a:lnTo>
                      <a:lnTo>
                        <a:pt x="475" y="1775"/>
                      </a:lnTo>
                      <a:lnTo>
                        <a:pt x="404" y="1780"/>
                      </a:lnTo>
                      <a:lnTo>
                        <a:pt x="334" y="1786"/>
                      </a:lnTo>
                      <a:lnTo>
                        <a:pt x="268" y="1793"/>
                      </a:lnTo>
                      <a:lnTo>
                        <a:pt x="204" y="1802"/>
                      </a:lnTo>
                      <a:lnTo>
                        <a:pt x="147" y="1812"/>
                      </a:lnTo>
                      <a:lnTo>
                        <a:pt x="96" y="1824"/>
                      </a:lnTo>
                      <a:lnTo>
                        <a:pt x="55" y="1839"/>
                      </a:lnTo>
                      <a:lnTo>
                        <a:pt x="23" y="1857"/>
                      </a:lnTo>
                      <a:lnTo>
                        <a:pt x="5" y="1877"/>
                      </a:lnTo>
                      <a:lnTo>
                        <a:pt x="0" y="1900"/>
                      </a:lnTo>
                      <a:lnTo>
                        <a:pt x="12" y="1926"/>
                      </a:lnTo>
                      <a:lnTo>
                        <a:pt x="41" y="1955"/>
                      </a:lnTo>
                      <a:lnTo>
                        <a:pt x="89" y="1989"/>
                      </a:lnTo>
                      <a:lnTo>
                        <a:pt x="167" y="2018"/>
                      </a:lnTo>
                      <a:lnTo>
                        <a:pt x="286" y="2038"/>
                      </a:lnTo>
                      <a:lnTo>
                        <a:pt x="442" y="2049"/>
                      </a:lnTo>
                      <a:lnTo>
                        <a:pt x="630" y="2051"/>
                      </a:lnTo>
                      <a:lnTo>
                        <a:pt x="850" y="2044"/>
                      </a:lnTo>
                      <a:lnTo>
                        <a:pt x="1098" y="2029"/>
                      </a:lnTo>
                      <a:lnTo>
                        <a:pt x="1370" y="2005"/>
                      </a:lnTo>
                      <a:lnTo>
                        <a:pt x="1663" y="1975"/>
                      </a:lnTo>
                      <a:lnTo>
                        <a:pt x="1974" y="1935"/>
                      </a:lnTo>
                      <a:lnTo>
                        <a:pt x="2303" y="1890"/>
                      </a:lnTo>
                      <a:lnTo>
                        <a:pt x="2642" y="1838"/>
                      </a:lnTo>
                      <a:lnTo>
                        <a:pt x="2991" y="1780"/>
                      </a:lnTo>
                      <a:lnTo>
                        <a:pt x="3346" y="1715"/>
                      </a:lnTo>
                      <a:lnTo>
                        <a:pt x="3704" y="1645"/>
                      </a:lnTo>
                      <a:lnTo>
                        <a:pt x="4063" y="1569"/>
                      </a:lnTo>
                      <a:lnTo>
                        <a:pt x="4419" y="1489"/>
                      </a:lnTo>
                      <a:lnTo>
                        <a:pt x="4831" y="1390"/>
                      </a:lnTo>
                      <a:lnTo>
                        <a:pt x="5213" y="1295"/>
                      </a:lnTo>
                      <a:lnTo>
                        <a:pt x="5566" y="1204"/>
                      </a:lnTo>
                      <a:lnTo>
                        <a:pt x="5891" y="1117"/>
                      </a:lnTo>
                      <a:lnTo>
                        <a:pt x="6190" y="1032"/>
                      </a:lnTo>
                      <a:lnTo>
                        <a:pt x="6463" y="951"/>
                      </a:lnTo>
                      <a:lnTo>
                        <a:pt x="6714" y="872"/>
                      </a:lnTo>
                      <a:lnTo>
                        <a:pt x="6942" y="797"/>
                      </a:lnTo>
                      <a:lnTo>
                        <a:pt x="7149" y="724"/>
                      </a:lnTo>
                      <a:lnTo>
                        <a:pt x="7337" y="653"/>
                      </a:lnTo>
                      <a:lnTo>
                        <a:pt x="7505" y="584"/>
                      </a:lnTo>
                      <a:lnTo>
                        <a:pt x="7659" y="519"/>
                      </a:lnTo>
                      <a:lnTo>
                        <a:pt x="7796" y="454"/>
                      </a:lnTo>
                      <a:lnTo>
                        <a:pt x="7920" y="393"/>
                      </a:lnTo>
                      <a:lnTo>
                        <a:pt x="8030" y="331"/>
                      </a:lnTo>
                      <a:lnTo>
                        <a:pt x="8130" y="273"/>
                      </a:lnTo>
                      <a:lnTo>
                        <a:pt x="8212" y="217"/>
                      </a:lnTo>
                      <a:lnTo>
                        <a:pt x="8273" y="170"/>
                      </a:lnTo>
                      <a:lnTo>
                        <a:pt x="8312" y="129"/>
                      </a:lnTo>
                      <a:lnTo>
                        <a:pt x="8334" y="96"/>
                      </a:lnTo>
                      <a:lnTo>
                        <a:pt x="8340" y="69"/>
                      </a:lnTo>
                      <a:lnTo>
                        <a:pt x="8333" y="47"/>
                      </a:lnTo>
                      <a:lnTo>
                        <a:pt x="8315" y="31"/>
                      </a:lnTo>
                      <a:lnTo>
                        <a:pt x="8289" y="18"/>
                      </a:lnTo>
                      <a:lnTo>
                        <a:pt x="8257" y="10"/>
                      </a:lnTo>
                      <a:lnTo>
                        <a:pt x="8220" y="4"/>
                      </a:lnTo>
                      <a:lnTo>
                        <a:pt x="8183" y="1"/>
                      </a:lnTo>
                      <a:lnTo>
                        <a:pt x="8148" y="0"/>
                      </a:lnTo>
                      <a:lnTo>
                        <a:pt x="8115" y="0"/>
                      </a:lnTo>
                      <a:lnTo>
                        <a:pt x="8090" y="1"/>
                      </a:lnTo>
                      <a:lnTo>
                        <a:pt x="8073" y="2"/>
                      </a:lnTo>
                      <a:lnTo>
                        <a:pt x="8067" y="3"/>
                      </a:lnTo>
                      <a:close/>
                    </a:path>
                  </a:pathLst>
                </a:custGeom>
                <a:solidFill>
                  <a:srgbClr val="FFFFC6"/>
                </a:solidFill>
                <a:ln w="9525">
                  <a:solidFill>
                    <a:srgbClr val="CC3300"/>
                  </a:solidFill>
                  <a:round/>
                  <a:headEnd/>
                  <a:tailEnd/>
                </a:ln>
              </p:spPr>
              <p:txBody>
                <a:bodyPr/>
                <a:lstStyle/>
                <a:p>
                  <a:endParaRPr lang="en-US">
                    <a:latin typeface="+mj-lt"/>
                  </a:endParaRPr>
                </a:p>
              </p:txBody>
            </p:sp>
          </p:grpSp>
        </p:grpSp>
      </p:grpSp>
      <p:grpSp>
        <p:nvGrpSpPr>
          <p:cNvPr id="417" name="Group 18"/>
          <p:cNvGrpSpPr>
            <a:grpSpLocks/>
          </p:cNvGrpSpPr>
          <p:nvPr/>
        </p:nvGrpSpPr>
        <p:grpSpPr bwMode="auto">
          <a:xfrm>
            <a:off x="5764481" y="1161980"/>
            <a:ext cx="2335213" cy="2400300"/>
            <a:chOff x="2151" y="603"/>
            <a:chExt cx="1471" cy="1512"/>
          </a:xfrm>
        </p:grpSpPr>
        <p:pic>
          <p:nvPicPr>
            <p:cNvPr id="418" name="Picture 19" descr="C10_16mix 80000X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1" y="848"/>
              <a:ext cx="1471" cy="1267"/>
            </a:xfrm>
            <a:prstGeom prst="rect">
              <a:avLst/>
            </a:prstGeom>
            <a:noFill/>
          </p:spPr>
        </p:pic>
        <p:sp>
          <p:nvSpPr>
            <p:cNvPr id="419" name="Text Box 20"/>
            <p:cNvSpPr txBox="1">
              <a:spLocks noChangeArrowheads="1"/>
            </p:cNvSpPr>
            <p:nvPr/>
          </p:nvSpPr>
          <p:spPr bwMode="auto">
            <a:xfrm>
              <a:off x="2356" y="603"/>
              <a:ext cx="1123" cy="213"/>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pPr>
              <a:r>
                <a:rPr lang="en-US" sz="1600" dirty="0">
                  <a:solidFill>
                    <a:schemeClr val="tx1"/>
                  </a:solidFill>
                  <a:latin typeface="Tahoma" pitchFamily="34" charset="0"/>
                </a:rPr>
                <a:t>Gold (~ 10 nm)</a:t>
              </a:r>
            </a:p>
          </p:txBody>
        </p:sp>
      </p:grpSp>
      <p:sp>
        <p:nvSpPr>
          <p:cNvPr id="421" name="Right Arrow 420"/>
          <p:cNvSpPr/>
          <p:nvPr/>
        </p:nvSpPr>
        <p:spPr>
          <a:xfrm>
            <a:off x="3916910" y="224115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ight Arrow 421"/>
          <p:cNvSpPr/>
          <p:nvPr/>
        </p:nvSpPr>
        <p:spPr>
          <a:xfrm>
            <a:off x="3916910" y="4315617"/>
            <a:ext cx="1132764"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18</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14" y="1825832"/>
            <a:ext cx="2587256"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wipe(left)">
                                      <p:cBhvr>
                                        <p:cTn id="7" dur="500"/>
                                        <p:tgtEl>
                                          <p:spTgt spid="421"/>
                                        </p:tgtEl>
                                      </p:cBhvr>
                                    </p:animEffect>
                                  </p:childTnLst>
                                </p:cTn>
                              </p:par>
                              <p:par>
                                <p:cTn id="8" presetID="1"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2"/>
                                        </p:tgtEl>
                                        <p:attrNameLst>
                                          <p:attrName>style.visibility</p:attrName>
                                        </p:attrNameLst>
                                      </p:cBhvr>
                                      <p:to>
                                        <p:strVal val="visible"/>
                                      </p:to>
                                    </p:set>
                                    <p:animEffect transition="in" filter="wipe(left)">
                                      <p:cBhvr>
                                        <p:cTn id="14" dur="500"/>
                                        <p:tgtEl>
                                          <p:spTgt spid="422"/>
                                        </p:tgtEl>
                                      </p:cBhvr>
                                    </p:animEffect>
                                  </p:childTnLst>
                                </p:cTn>
                              </p:par>
                              <p:par>
                                <p:cTn id="15" presetID="3" presetClass="entr" presetSubtype="1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blinds(horizontal)">
                                      <p:cBhvr>
                                        <p:cTn id="1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animBg="1"/>
      <p:bldP spid="4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and Chemical Properties that can Change at the Nanoscale</a:t>
            </a:r>
            <a:endParaRPr lang="en-US" dirty="0"/>
          </a:p>
        </p:txBody>
      </p:sp>
      <p:sp>
        <p:nvSpPr>
          <p:cNvPr id="4" name="Content Placeholder 3"/>
          <p:cNvSpPr>
            <a:spLocks noGrp="1"/>
          </p:cNvSpPr>
          <p:nvPr>
            <p:ph idx="1"/>
          </p:nvPr>
        </p:nvSpPr>
        <p:spPr>
          <a:xfrm>
            <a:off x="658905" y="1638794"/>
            <a:ext cx="8310923" cy="4609605"/>
          </a:xfrm>
        </p:spPr>
        <p:txBody>
          <a:bodyPr/>
          <a:lstStyle/>
          <a:p>
            <a:r>
              <a:rPr lang="en-US" dirty="0" smtClean="0"/>
              <a:t>Color</a:t>
            </a:r>
          </a:p>
          <a:p>
            <a:r>
              <a:rPr lang="en-US" dirty="0" smtClean="0"/>
              <a:t>Melting temperature</a:t>
            </a:r>
          </a:p>
          <a:p>
            <a:r>
              <a:rPr lang="en-US" dirty="0" smtClean="0"/>
              <a:t>Crystal structure</a:t>
            </a:r>
          </a:p>
          <a:p>
            <a:r>
              <a:rPr lang="en-US" dirty="0" smtClean="0"/>
              <a:t>Chemical reactivity</a:t>
            </a:r>
          </a:p>
          <a:p>
            <a:r>
              <a:rPr lang="en-US" dirty="0" smtClean="0"/>
              <a:t>Electrical conductivity</a:t>
            </a:r>
          </a:p>
          <a:p>
            <a:r>
              <a:rPr lang="en-US" dirty="0" smtClean="0"/>
              <a:t>Magnetism</a:t>
            </a:r>
          </a:p>
          <a:p>
            <a:r>
              <a:rPr lang="en-US" dirty="0" smtClean="0"/>
              <a:t>Mechanical strength</a:t>
            </a:r>
          </a:p>
          <a:p>
            <a:r>
              <a:rPr lang="en-US" dirty="0" smtClean="0"/>
              <a:t>…</a:t>
            </a:r>
          </a:p>
        </p:txBody>
      </p:sp>
      <p:sp>
        <p:nvSpPr>
          <p:cNvPr id="5"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06" y="381000"/>
            <a:ext cx="8275544" cy="6096000"/>
          </a:xfrm>
        </p:spPr>
        <p:txBody>
          <a:bodyPr/>
          <a:lstStyle/>
          <a:p>
            <a:pPr marL="0" indent="0">
              <a:buNone/>
            </a:pPr>
            <a:r>
              <a:rPr lang="en-US" sz="3600"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632012" y="230778"/>
            <a:ext cx="8301676" cy="756194"/>
          </a:xfrm>
        </p:spPr>
        <p:txBody>
          <a:bodyPr>
            <a:normAutofit fontScale="90000"/>
          </a:bodyPr>
          <a:lstStyle/>
          <a:p>
            <a:r>
              <a:rPr lang="en-US" sz="4000" dirty="0" smtClean="0"/>
              <a:t>Some Other Size-Dependent Properties</a:t>
            </a:r>
            <a:endParaRPr lang="en-US" sz="4000" dirty="0"/>
          </a:p>
        </p:txBody>
      </p:sp>
      <p:grpSp>
        <p:nvGrpSpPr>
          <p:cNvPr id="2" name="Group 4"/>
          <p:cNvGrpSpPr>
            <a:grpSpLocks/>
          </p:cNvGrpSpPr>
          <p:nvPr/>
        </p:nvGrpSpPr>
        <p:grpSpPr bwMode="auto">
          <a:xfrm>
            <a:off x="2088589" y="1328738"/>
            <a:ext cx="2380677" cy="1866395"/>
            <a:chOff x="418" y="603"/>
            <a:chExt cx="1608" cy="1539"/>
          </a:xfrm>
        </p:grpSpPr>
        <p:graphicFrame>
          <p:nvGraphicFramePr>
            <p:cNvPr id="1022981" name="Object 5"/>
            <p:cNvGraphicFramePr>
              <a:graphicFrameLocks noChangeAspect="1"/>
            </p:cNvGraphicFramePr>
            <p:nvPr/>
          </p:nvGraphicFramePr>
          <p:xfrm>
            <a:off x="432" y="890"/>
            <a:ext cx="1547" cy="1252"/>
          </p:xfrm>
          <a:graphic>
            <a:graphicData uri="http://schemas.openxmlformats.org/presentationml/2006/ole">
              <mc:AlternateContent xmlns:mc="http://schemas.openxmlformats.org/markup-compatibility/2006">
                <mc:Choice xmlns:v="urn:schemas-microsoft-com:vml" Requires="v">
                  <p:oleObj spid="_x0000_s41042" name="Image" r:id="rId4" imgW="868317" imgH="699834" progId="">
                    <p:embed/>
                  </p:oleObj>
                </mc:Choice>
                <mc:Fallback>
                  <p:oleObj name="Image" r:id="rId4" imgW="868317" imgH="699834" progId="">
                    <p:embed/>
                    <p:pic>
                      <p:nvPicPr>
                        <p:cNvPr id="0" name="Picture 72"/>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32" y="890"/>
                          <a:ext cx="1547" cy="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2" name="Text Box 6"/>
            <p:cNvSpPr txBox="1">
              <a:spLocks noChangeArrowheads="1"/>
            </p:cNvSpPr>
            <p:nvPr/>
          </p:nvSpPr>
          <p:spPr bwMode="auto">
            <a:xfrm>
              <a:off x="418" y="603"/>
              <a:ext cx="1608" cy="272"/>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a:solidFill>
                    <a:schemeClr val="tx1"/>
                  </a:solidFill>
                  <a:latin typeface="Tahoma" pitchFamily="34" charset="0"/>
                </a:rPr>
                <a:t>Fe</a:t>
              </a:r>
              <a:r>
                <a:rPr lang="en-US" sz="1600" b="0" baseline="-25000">
                  <a:solidFill>
                    <a:schemeClr val="tx1"/>
                  </a:solidFill>
                  <a:latin typeface="Tahoma" pitchFamily="34" charset="0"/>
                </a:rPr>
                <a:t>3</a:t>
              </a:r>
              <a:r>
                <a:rPr lang="en-US" sz="1600" b="0">
                  <a:solidFill>
                    <a:schemeClr val="tx1"/>
                  </a:solidFill>
                  <a:latin typeface="Tahoma" pitchFamily="34" charset="0"/>
                </a:rPr>
                <a:t>O</a:t>
              </a:r>
              <a:r>
                <a:rPr lang="en-US" sz="1600" b="0" baseline="-25000">
                  <a:solidFill>
                    <a:schemeClr val="tx1"/>
                  </a:solidFill>
                  <a:latin typeface="Tahoma" pitchFamily="34" charset="0"/>
                </a:rPr>
                <a:t>4</a:t>
              </a:r>
              <a:r>
                <a:rPr lang="en-US" sz="1600" b="0">
                  <a:solidFill>
                    <a:schemeClr val="tx1"/>
                  </a:solidFill>
                  <a:latin typeface="Tahoma" pitchFamily="34" charset="0"/>
                </a:rPr>
                <a:t>, Magnetite (4 nm)</a:t>
              </a:r>
            </a:p>
          </p:txBody>
        </p:sp>
      </p:grpSp>
      <p:grpSp>
        <p:nvGrpSpPr>
          <p:cNvPr id="3" name="Group 7"/>
          <p:cNvGrpSpPr>
            <a:grpSpLocks/>
          </p:cNvGrpSpPr>
          <p:nvPr/>
        </p:nvGrpSpPr>
        <p:grpSpPr bwMode="auto">
          <a:xfrm>
            <a:off x="2083253" y="3594104"/>
            <a:ext cx="2286001" cy="2392365"/>
            <a:chOff x="458" y="2437"/>
            <a:chExt cx="1440" cy="1507"/>
          </a:xfrm>
        </p:grpSpPr>
        <p:graphicFrame>
          <p:nvGraphicFramePr>
            <p:cNvPr id="1022984" name="Object 8"/>
            <p:cNvGraphicFramePr>
              <a:graphicFrameLocks noChangeAspect="1"/>
            </p:cNvGraphicFramePr>
            <p:nvPr/>
          </p:nvGraphicFramePr>
          <p:xfrm>
            <a:off x="458" y="2437"/>
            <a:ext cx="1440" cy="1034"/>
          </p:xfrm>
          <a:graphic>
            <a:graphicData uri="http://schemas.openxmlformats.org/presentationml/2006/ole">
              <mc:AlternateContent xmlns:mc="http://schemas.openxmlformats.org/markup-compatibility/2006">
                <mc:Choice xmlns:v="urn:schemas-microsoft-com:vml" Requires="v">
                  <p:oleObj spid="_x0000_s41043" name="Photo Editor Photo" r:id="rId6" imgW="1843810" imgH="1325995" progId="">
                    <p:embed/>
                  </p:oleObj>
                </mc:Choice>
                <mc:Fallback>
                  <p:oleObj name="Photo Editor Photo" r:id="rId6" imgW="1843810" imgH="1325995" progId="">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 y="2437"/>
                          <a:ext cx="1440" cy="1034"/>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5" name="Text Box 9"/>
            <p:cNvSpPr txBox="1">
              <a:spLocks noChangeArrowheads="1"/>
            </p:cNvSpPr>
            <p:nvPr/>
          </p:nvSpPr>
          <p:spPr bwMode="auto">
            <a:xfrm>
              <a:off x="573" y="3731"/>
              <a:ext cx="1210"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smtClean="0">
                  <a:solidFill>
                    <a:schemeClr val="bg1"/>
                  </a:solidFill>
                  <a:latin typeface="Tahoma" pitchFamily="34" charset="0"/>
                </a:rPr>
                <a:t>Magnetism</a:t>
              </a:r>
            </a:p>
          </p:txBody>
        </p:sp>
      </p:grpSp>
      <p:grpSp>
        <p:nvGrpSpPr>
          <p:cNvPr id="4" name="Group 10"/>
          <p:cNvGrpSpPr>
            <a:grpSpLocks/>
          </p:cNvGrpSpPr>
          <p:nvPr/>
        </p:nvGrpSpPr>
        <p:grpSpPr bwMode="auto">
          <a:xfrm>
            <a:off x="5409520" y="3617914"/>
            <a:ext cx="2209800" cy="2370138"/>
            <a:chOff x="3900" y="2452"/>
            <a:chExt cx="1392" cy="1493"/>
          </a:xfrm>
        </p:grpSpPr>
        <p:grpSp>
          <p:nvGrpSpPr>
            <p:cNvPr id="5" name="Group 11"/>
            <p:cNvGrpSpPr>
              <a:grpSpLocks/>
            </p:cNvGrpSpPr>
            <p:nvPr/>
          </p:nvGrpSpPr>
          <p:grpSpPr bwMode="auto">
            <a:xfrm>
              <a:off x="3900" y="2452"/>
              <a:ext cx="1392" cy="1056"/>
              <a:chOff x="765" y="1421"/>
              <a:chExt cx="2883" cy="1379"/>
            </a:xfrm>
          </p:grpSpPr>
          <p:graphicFrame>
            <p:nvGraphicFramePr>
              <p:cNvPr id="1022988" name="Object 12"/>
              <p:cNvGraphicFramePr>
                <a:graphicFrameLocks noChangeAspect="1"/>
              </p:cNvGraphicFramePr>
              <p:nvPr/>
            </p:nvGraphicFramePr>
            <p:xfrm>
              <a:off x="768" y="2112"/>
              <a:ext cx="2880" cy="688"/>
            </p:xfrm>
            <a:graphic>
              <a:graphicData uri="http://schemas.openxmlformats.org/presentationml/2006/ole">
                <mc:AlternateContent xmlns:mc="http://schemas.openxmlformats.org/markup-compatibility/2006">
                  <mc:Choice xmlns:v="urn:schemas-microsoft-com:vml" Requires="v">
                    <p:oleObj spid="_x0000_s41044" name="Image" r:id="rId8" imgW="25092063" imgH="5993651" progId="">
                      <p:embed/>
                    </p:oleObj>
                  </mc:Choice>
                  <mc:Fallback>
                    <p:oleObj name="Image" r:id="rId8" imgW="25092063" imgH="5993651" progId="">
                      <p:embed/>
                      <p:pic>
                        <p:nvPicPr>
                          <p:cNvPr id="0" name="Picture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2112"/>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2989" name="Object 13"/>
              <p:cNvGraphicFramePr>
                <a:graphicFrameLocks noChangeAspect="1"/>
              </p:cNvGraphicFramePr>
              <p:nvPr/>
            </p:nvGraphicFramePr>
            <p:xfrm>
              <a:off x="765" y="1421"/>
              <a:ext cx="2880" cy="688"/>
            </p:xfrm>
            <a:graphic>
              <a:graphicData uri="http://schemas.openxmlformats.org/presentationml/2006/ole">
                <mc:AlternateContent xmlns:mc="http://schemas.openxmlformats.org/markup-compatibility/2006">
                  <mc:Choice xmlns:v="urn:schemas-microsoft-com:vml" Requires="v">
                    <p:oleObj spid="_x0000_s41045" name="Image" r:id="rId10" imgW="25092063" imgH="5993651" progId="">
                      <p:embed/>
                    </p:oleObj>
                  </mc:Choice>
                  <mc:Fallback>
                    <p:oleObj name="Image" r:id="rId10" imgW="25092063" imgH="5993651" progId="">
                      <p:embed/>
                      <p:pic>
                        <p:nvPicPr>
                          <p:cNvPr id="0"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 y="1421"/>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2990" name="Text Box 14"/>
            <p:cNvSpPr txBox="1">
              <a:spLocks noChangeArrowheads="1"/>
            </p:cNvSpPr>
            <p:nvPr/>
          </p:nvSpPr>
          <p:spPr bwMode="auto">
            <a:xfrm>
              <a:off x="4070" y="3732"/>
              <a:ext cx="1152"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smtClean="0">
                  <a:solidFill>
                    <a:schemeClr val="bg1"/>
                  </a:solidFill>
                  <a:latin typeface="Tahoma" pitchFamily="34" charset="0"/>
                </a:rPr>
                <a:t>Emission</a:t>
              </a:r>
              <a:endParaRPr lang="en-US" sz="1600" dirty="0">
                <a:solidFill>
                  <a:schemeClr val="bg1"/>
                </a:solidFill>
                <a:latin typeface="Tahoma" pitchFamily="34" charset="0"/>
              </a:endParaRPr>
            </a:p>
          </p:txBody>
        </p:sp>
      </p:grpSp>
      <p:grpSp>
        <p:nvGrpSpPr>
          <p:cNvPr id="6" name="Group 15"/>
          <p:cNvGrpSpPr>
            <a:grpSpLocks/>
          </p:cNvGrpSpPr>
          <p:nvPr/>
        </p:nvGrpSpPr>
        <p:grpSpPr bwMode="auto">
          <a:xfrm>
            <a:off x="5662613" y="1384753"/>
            <a:ext cx="1673199" cy="1818035"/>
            <a:chOff x="3842" y="603"/>
            <a:chExt cx="1244" cy="1512"/>
          </a:xfrm>
        </p:grpSpPr>
        <p:sp>
          <p:nvSpPr>
            <p:cNvPr id="1022992" name="Text Box 16"/>
            <p:cNvSpPr txBox="1">
              <a:spLocks noChangeArrowheads="1"/>
            </p:cNvSpPr>
            <p:nvPr/>
          </p:nvSpPr>
          <p:spPr bwMode="auto">
            <a:xfrm>
              <a:off x="4031" y="603"/>
              <a:ext cx="978" cy="27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dirty="0">
                  <a:solidFill>
                    <a:schemeClr val="tx1"/>
                  </a:solidFill>
                  <a:latin typeface="Tahoma" pitchFamily="34" charset="0"/>
                </a:rPr>
                <a:t>CdSe (8 nm)</a:t>
              </a:r>
            </a:p>
          </p:txBody>
        </p:sp>
        <p:graphicFrame>
          <p:nvGraphicFramePr>
            <p:cNvPr id="1022993" name="Object 17"/>
            <p:cNvGraphicFramePr>
              <a:graphicFrameLocks noChangeAspect="1"/>
            </p:cNvGraphicFramePr>
            <p:nvPr/>
          </p:nvGraphicFramePr>
          <p:xfrm>
            <a:off x="3842" y="860"/>
            <a:ext cx="1244" cy="1255"/>
          </p:xfrm>
          <a:graphic>
            <a:graphicData uri="http://schemas.openxmlformats.org/presentationml/2006/ole">
              <mc:AlternateContent xmlns:mc="http://schemas.openxmlformats.org/markup-compatibility/2006">
                <mc:Choice xmlns:v="urn:schemas-microsoft-com:vml" Requires="v">
                  <p:oleObj spid="_x0000_s41046" name="Image" r:id="rId12" imgW="2361905" imgH="2361905" progId="">
                    <p:embed/>
                  </p:oleObj>
                </mc:Choice>
                <mc:Fallback>
                  <p:oleObj name="Image" r:id="rId12" imgW="2361905" imgH="2361905" progId="">
                    <p:embed/>
                    <p:pic>
                      <p:nvPicPr>
                        <p:cNvPr id="0" name="Picture 76"/>
                        <p:cNvPicPr>
                          <a:picLocks noChangeAspect="1" noChangeArrowheads="1"/>
                        </p:cNvPicPr>
                        <p:nvPr/>
                      </p:nvPicPr>
                      <p:blipFill>
                        <a:blip r:embed="rId13">
                          <a:extLst>
                            <a:ext uri="{28A0092B-C50C-407E-A947-70E740481C1C}">
                              <a14:useLocalDpi xmlns:a14="http://schemas.microsoft.com/office/drawing/2010/main" val="0"/>
                            </a:ext>
                          </a:extLst>
                        </a:blip>
                        <a:srcRect l="7742" t="19357" r="54201" b="38715"/>
                        <a:stretch>
                          <a:fillRect/>
                        </a:stretch>
                      </p:blipFill>
                      <p:spPr bwMode="auto">
                        <a:xfrm>
                          <a:off x="3842" y="860"/>
                          <a:ext cx="1244"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Nanomaterials Exhibit Diversity in…</a:t>
            </a:r>
            <a:endParaRPr lang="en-US" dirty="0"/>
          </a:p>
        </p:txBody>
      </p:sp>
      <p:sp>
        <p:nvSpPr>
          <p:cNvPr id="5" name="Content Placeholder 4"/>
          <p:cNvSpPr>
            <a:spLocks noGrp="1"/>
          </p:cNvSpPr>
          <p:nvPr>
            <p:ph sz="half" idx="2"/>
          </p:nvPr>
        </p:nvSpPr>
        <p:spPr>
          <a:xfrm>
            <a:off x="890650" y="3352805"/>
            <a:ext cx="5786727" cy="1737360"/>
          </a:xfrm>
        </p:spPr>
        <p:txBody>
          <a:bodyPr anchor="ctr" anchorCtr="0"/>
          <a:lstStyle/>
          <a:p>
            <a:pPr>
              <a:buNone/>
            </a:pPr>
            <a:r>
              <a:rPr lang="en-US" dirty="0" smtClean="0"/>
              <a:t>Form or shape</a:t>
            </a:r>
          </a:p>
        </p:txBody>
      </p:sp>
      <p:pic>
        <p:nvPicPr>
          <p:cNvPr id="6" name="Picture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48321" y="3398525"/>
            <a:ext cx="1970662" cy="1645920"/>
          </a:xfrm>
          <a:prstGeom prst="rect">
            <a:avLst/>
          </a:prstGeom>
          <a:noFill/>
          <a:ln w="9525" algn="ctr">
            <a:noFill/>
            <a:miter lim="800000"/>
            <a:headEnd/>
            <a:tailEnd/>
          </a:ln>
          <a:effectLst/>
        </p:spPr>
      </p:pic>
      <p:sp>
        <p:nvSpPr>
          <p:cNvPr id="9" name="Content Placeholder 4"/>
          <p:cNvSpPr>
            <a:spLocks noGrp="1"/>
          </p:cNvSpPr>
          <p:nvPr>
            <p:ph sz="half" idx="2"/>
          </p:nvPr>
        </p:nvSpPr>
        <p:spPr>
          <a:xfrm>
            <a:off x="890650" y="1393249"/>
            <a:ext cx="4753574" cy="1737360"/>
          </a:xfrm>
        </p:spPr>
        <p:txBody>
          <a:bodyPr anchor="ctr" anchorCtr="0"/>
          <a:lstStyle/>
          <a:p>
            <a:pPr>
              <a:buNone/>
            </a:pPr>
            <a:r>
              <a:rPr lang="en-US" dirty="0" smtClean="0"/>
              <a:t>Chemical composition</a:t>
            </a:r>
            <a:endParaRPr lang="en-US" dirty="0"/>
          </a:p>
        </p:txBody>
      </p:sp>
      <p:sp>
        <p:nvSpPr>
          <p:cNvPr id="10" name="Content Placeholder 4"/>
          <p:cNvSpPr>
            <a:spLocks noGrp="1"/>
          </p:cNvSpPr>
          <p:nvPr>
            <p:ph sz="half" idx="2"/>
          </p:nvPr>
        </p:nvSpPr>
        <p:spPr>
          <a:xfrm>
            <a:off x="890650" y="4864499"/>
            <a:ext cx="5786727" cy="1737360"/>
          </a:xfrm>
        </p:spPr>
        <p:txBody>
          <a:bodyPr anchor="ctr" anchorCtr="0"/>
          <a:lstStyle/>
          <a:p>
            <a:pPr>
              <a:buNone/>
            </a:pPr>
            <a:r>
              <a:rPr lang="en-US" dirty="0" smtClean="0"/>
              <a:t>Surface treatments</a:t>
            </a:r>
            <a:endParaRPr lang="en-US" dirty="0"/>
          </a:p>
        </p:txBody>
      </p:sp>
      <p:pic>
        <p:nvPicPr>
          <p:cNvPr id="645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6999" y="1353793"/>
            <a:ext cx="2651760" cy="1816273"/>
          </a:xfrm>
          <a:prstGeom prst="rect">
            <a:avLst/>
          </a:prstGeom>
          <a:noFill/>
          <a:ln w="9525">
            <a:noFill/>
            <a:miter lim="800000"/>
            <a:headEnd/>
            <a:tailEnd/>
          </a:ln>
        </p:spPr>
      </p:pic>
      <p:sp>
        <p:nvSpPr>
          <p:cNvPr id="11"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21</a:t>
            </a:fld>
            <a:endParaRPr lang="en-US" dirty="0"/>
          </a:p>
        </p:txBody>
      </p:sp>
      <p:pic>
        <p:nvPicPr>
          <p:cNvPr id="12" name="Picture 11" descr="800px-Nanostructure_geometrie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6650" y="3357849"/>
            <a:ext cx="2286000" cy="1708784"/>
          </a:xfrm>
          <a:prstGeom prst="rect">
            <a:avLst/>
          </a:prstGeom>
        </p:spPr>
      </p:pic>
      <p:pic>
        <p:nvPicPr>
          <p:cNvPr id="14" name="Picture 13" descr="800px-Nanostructure_geometries.jpg"/>
          <p:cNvPicPr>
            <a:picLocks noChangeAspect="1"/>
          </p:cNvPicPr>
          <p:nvPr/>
        </p:nvPicPr>
        <p:blipFill>
          <a:blip r:embed="rId6" cstate="print"/>
          <a:stretch>
            <a:fillRect/>
          </a:stretch>
        </p:blipFill>
        <p:spPr>
          <a:xfrm>
            <a:off x="699265" y="381000"/>
            <a:ext cx="8018522" cy="6189610"/>
          </a:xfrm>
          <a:prstGeom prst="rect">
            <a:avLst/>
          </a:prstGeom>
        </p:spPr>
      </p:pic>
      <p:pic>
        <p:nvPicPr>
          <p:cNvPr id="15" name="Picture 15" descr="misel"/>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08526" y="5175302"/>
            <a:ext cx="1520824" cy="139530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792288" y="274320"/>
            <a:ext cx="8301676" cy="1143000"/>
          </a:xfrm>
        </p:spPr>
        <p:txBody>
          <a:bodyPr>
            <a:normAutofit/>
          </a:bodyPr>
          <a:lstStyle/>
          <a:p>
            <a:r>
              <a:rPr lang="en-US" dirty="0" smtClean="0"/>
              <a:t>Surface Area is a Big Factor</a:t>
            </a:r>
            <a:endParaRPr lang="en-US" dirty="0"/>
          </a:p>
        </p:txBody>
      </p:sp>
      <p:sp>
        <p:nvSpPr>
          <p:cNvPr id="294" name="TextBox 293"/>
          <p:cNvSpPr txBox="1"/>
          <p:nvPr/>
        </p:nvSpPr>
        <p:spPr>
          <a:xfrm>
            <a:off x="823680" y="4419600"/>
            <a:ext cx="2362200" cy="1027974"/>
          </a:xfrm>
          <a:prstGeom prst="rect">
            <a:avLst/>
          </a:prstGeom>
          <a:noFill/>
        </p:spPr>
        <p:txBody>
          <a:bodyPr>
            <a:spAutoFit/>
          </a:bodyPr>
          <a:lstStyle/>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 </a:t>
            </a:r>
            <a:r>
              <a:rPr lang="en-US" sz="1600" dirty="0" smtClean="0">
                <a:solidFill>
                  <a:schemeClr val="tx1"/>
                </a:solidFill>
                <a:latin typeface="+mn-lt"/>
              </a:rPr>
              <a:t>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a:solidFill>
                  <a:schemeClr val="tx1"/>
                </a:solidFill>
                <a:latin typeface="+mn-lt"/>
              </a:rPr>
              <a:t>Surface Area (SA</a:t>
            </a:r>
            <a:r>
              <a:rPr lang="en-US" sz="1600" dirty="0" smtClean="0">
                <a:solidFill>
                  <a:schemeClr val="tx1"/>
                </a:solidFill>
                <a:latin typeface="+mn-lt"/>
              </a:rPr>
              <a:t>) = 6 </a:t>
            </a:r>
            <a:r>
              <a:rPr lang="en-US" sz="1600" dirty="0">
                <a:solidFill>
                  <a:schemeClr val="tx1"/>
                </a:solidFill>
                <a:latin typeface="+mn-lt"/>
              </a:rPr>
              <a:t>m</a:t>
            </a:r>
            <a:r>
              <a:rPr lang="en-US" sz="1600" baseline="30000" dirty="0">
                <a:solidFill>
                  <a:schemeClr val="tx1"/>
                </a:solidFill>
                <a:latin typeface="+mn-lt"/>
              </a:rPr>
              <a:t>2</a:t>
            </a:r>
            <a:endParaRPr lang="en-US" sz="1600" dirty="0">
              <a:solidFill>
                <a:schemeClr val="tx1"/>
              </a:solidFill>
              <a:latin typeface="+mn-lt"/>
            </a:endParaRPr>
          </a:p>
          <a:p>
            <a:pPr>
              <a:defRPr/>
            </a:pPr>
            <a:r>
              <a:rPr lang="en-US" sz="1600" b="1" dirty="0">
                <a:solidFill>
                  <a:schemeClr val="tx1"/>
                </a:solidFill>
                <a:latin typeface="+mn-lt"/>
              </a:rPr>
              <a:t>≈ </a:t>
            </a:r>
            <a:r>
              <a:rPr lang="en-US" sz="1600" dirty="0">
                <a:solidFill>
                  <a:schemeClr val="tx1"/>
                </a:solidFill>
                <a:latin typeface="+mn-lt"/>
              </a:rPr>
              <a:t>8 ft x 8 ft room</a:t>
            </a:r>
          </a:p>
        </p:txBody>
      </p:sp>
      <p:sp>
        <p:nvSpPr>
          <p:cNvPr id="295" name="TextBox 294"/>
          <p:cNvSpPr txBox="1"/>
          <p:nvPr/>
        </p:nvSpPr>
        <p:spPr>
          <a:xfrm>
            <a:off x="3566880" y="4229100"/>
            <a:ext cx="2133600" cy="1027974"/>
          </a:xfrm>
          <a:prstGeom prst="rect">
            <a:avLst/>
          </a:prstGeom>
          <a:noFill/>
        </p:spPr>
        <p:txBody>
          <a:bodyPr>
            <a:spAutoFit/>
          </a:bodyPr>
          <a:lstStyle/>
          <a:p>
            <a:pPr>
              <a:defRPr/>
            </a:pPr>
            <a:endParaRPr lang="en-US" sz="1600" dirty="0">
              <a:solidFill>
                <a:schemeClr val="tx1"/>
              </a:solidFill>
              <a:latin typeface="+mn-lt"/>
            </a:endParaRPr>
          </a:p>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1/4 </a:t>
            </a:r>
            <a:r>
              <a:rPr lang="en-US" sz="1600" dirty="0" smtClean="0">
                <a:solidFill>
                  <a:schemeClr val="tx1"/>
                </a:solidFill>
                <a:latin typeface="+mn-lt"/>
              </a:rPr>
              <a:t>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smtClean="0">
                <a:solidFill>
                  <a:schemeClr val="tx1"/>
                </a:solidFill>
                <a:latin typeface="+mn-lt"/>
              </a:rPr>
              <a:t>SA = 24 </a:t>
            </a:r>
            <a:r>
              <a:rPr lang="en-US" sz="1600" dirty="0">
                <a:solidFill>
                  <a:schemeClr val="tx1"/>
                </a:solidFill>
                <a:latin typeface="+mn-lt"/>
              </a:rPr>
              <a:t>m</a:t>
            </a:r>
            <a:r>
              <a:rPr lang="en-US" sz="1600" baseline="30000" dirty="0">
                <a:solidFill>
                  <a:schemeClr val="tx1"/>
                </a:solidFill>
                <a:latin typeface="+mn-lt"/>
              </a:rPr>
              <a:t>2</a:t>
            </a:r>
            <a:endParaRPr lang="en-US" sz="1600" dirty="0">
              <a:solidFill>
                <a:schemeClr val="tx1"/>
              </a:solidFill>
              <a:latin typeface="+mn-lt"/>
            </a:endParaRPr>
          </a:p>
        </p:txBody>
      </p:sp>
      <p:sp>
        <p:nvSpPr>
          <p:cNvPr id="296" name="TextBox 295"/>
          <p:cNvSpPr txBox="1"/>
          <p:nvPr/>
        </p:nvSpPr>
        <p:spPr>
          <a:xfrm>
            <a:off x="6096000" y="4229100"/>
            <a:ext cx="3048000" cy="1323975"/>
          </a:xfrm>
          <a:prstGeom prst="rect">
            <a:avLst/>
          </a:prstGeom>
          <a:noFill/>
        </p:spPr>
        <p:txBody>
          <a:bodyPr>
            <a:spAutoFit/>
          </a:bodyPr>
          <a:lstStyle/>
          <a:p>
            <a:pPr>
              <a:defRPr/>
            </a:pPr>
            <a:endParaRPr lang="en-US" sz="1600" dirty="0">
              <a:solidFill>
                <a:schemeClr val="tx1"/>
              </a:solidFill>
              <a:latin typeface="+mn-lt"/>
            </a:endParaRPr>
          </a:p>
          <a:p>
            <a:pPr>
              <a:defRPr/>
            </a:pPr>
            <a:r>
              <a:rPr lang="en-US" sz="1600" dirty="0">
                <a:solidFill>
                  <a:schemeClr val="tx1"/>
                </a:solidFill>
                <a:latin typeface="+mn-lt"/>
              </a:rPr>
              <a:t>Each </a:t>
            </a:r>
            <a:r>
              <a:rPr lang="en-US" sz="1600" dirty="0" smtClean="0">
                <a:solidFill>
                  <a:schemeClr val="tx1"/>
                </a:solidFill>
                <a:latin typeface="+mn-lt"/>
              </a:rPr>
              <a:t>side =</a:t>
            </a:r>
            <a:r>
              <a:rPr lang="en-US" sz="1600" dirty="0">
                <a:solidFill>
                  <a:schemeClr val="tx1"/>
                </a:solidFill>
                <a:latin typeface="+mn-lt"/>
              </a:rPr>
              <a:t>1 </a:t>
            </a:r>
            <a:r>
              <a:rPr lang="en-US" sz="1600" dirty="0" smtClean="0">
                <a:solidFill>
                  <a:schemeClr val="tx1"/>
                </a:solidFill>
                <a:latin typeface="+mn-lt"/>
              </a:rPr>
              <a:t>nm</a:t>
            </a:r>
            <a:endParaRPr lang="en-US" sz="1600" dirty="0">
              <a:solidFill>
                <a:schemeClr val="tx1"/>
              </a:solidFill>
              <a:latin typeface="+mn-lt"/>
            </a:endParaRPr>
          </a:p>
          <a:p>
            <a:pPr>
              <a:defRPr/>
            </a:pPr>
            <a:r>
              <a:rPr lang="en-US" sz="1600" dirty="0" smtClean="0">
                <a:solidFill>
                  <a:schemeClr val="tx1"/>
                </a:solidFill>
                <a:latin typeface="+mn-lt"/>
              </a:rPr>
              <a:t>Mass </a:t>
            </a:r>
            <a:r>
              <a:rPr lang="en-US" sz="1600" b="1" dirty="0" smtClean="0">
                <a:solidFill>
                  <a:schemeClr val="tx1"/>
                </a:solidFill>
                <a:latin typeface="+mn-lt"/>
              </a:rPr>
              <a:t>≈ </a:t>
            </a:r>
            <a:r>
              <a:rPr lang="en-US" sz="1600" dirty="0" smtClean="0">
                <a:solidFill>
                  <a:schemeClr val="tx1"/>
                </a:solidFill>
                <a:latin typeface="+mn-lt"/>
              </a:rPr>
              <a:t>43,000 </a:t>
            </a:r>
            <a:r>
              <a:rPr lang="en-US" sz="1600" dirty="0">
                <a:solidFill>
                  <a:schemeClr val="tx1"/>
                </a:solidFill>
                <a:latin typeface="+mn-lt"/>
              </a:rPr>
              <a:t>lb</a:t>
            </a:r>
          </a:p>
          <a:p>
            <a:pPr>
              <a:defRPr/>
            </a:pPr>
            <a:r>
              <a:rPr lang="en-US" sz="1600" dirty="0" smtClean="0">
                <a:solidFill>
                  <a:schemeClr val="tx1"/>
                </a:solidFill>
                <a:latin typeface="+mn-lt"/>
              </a:rPr>
              <a:t>SA = 6 </a:t>
            </a:r>
            <a:r>
              <a:rPr lang="en-US" sz="1600" dirty="0">
                <a:solidFill>
                  <a:schemeClr val="tx1"/>
                </a:solidFill>
                <a:latin typeface="+mn-lt"/>
              </a:rPr>
              <a:t>billion m</a:t>
            </a:r>
            <a:r>
              <a:rPr lang="en-US" sz="1600" baseline="30000" dirty="0">
                <a:solidFill>
                  <a:schemeClr val="tx1"/>
                </a:solidFill>
                <a:latin typeface="+mn-lt"/>
              </a:rPr>
              <a:t>2</a:t>
            </a:r>
            <a:r>
              <a:rPr lang="en-US" sz="1600" b="1" dirty="0">
                <a:solidFill>
                  <a:schemeClr val="tx1"/>
                </a:solidFill>
                <a:latin typeface="+mn-lt"/>
              </a:rPr>
              <a:t> </a:t>
            </a:r>
            <a:r>
              <a:rPr lang="en-US" sz="1600" b="1" dirty="0" smtClean="0">
                <a:solidFill>
                  <a:schemeClr val="tx1"/>
                </a:solidFill>
                <a:latin typeface="+mn-lt"/>
              </a:rPr>
              <a:t>≈ </a:t>
            </a:r>
            <a:r>
              <a:rPr lang="en-US" sz="1600" dirty="0">
                <a:solidFill>
                  <a:schemeClr val="tx1"/>
                </a:solidFill>
                <a:latin typeface="+mn-lt"/>
              </a:rPr>
              <a:t>2500 miles</a:t>
            </a:r>
            <a:r>
              <a:rPr lang="en-US" sz="1600" baseline="30000" dirty="0">
                <a:solidFill>
                  <a:schemeClr val="tx1"/>
                </a:solidFill>
                <a:latin typeface="+mn-lt"/>
              </a:rPr>
              <a:t>2</a:t>
            </a:r>
          </a:p>
          <a:p>
            <a:pPr>
              <a:defRPr/>
            </a:pPr>
            <a:r>
              <a:rPr lang="en-US" sz="1600" dirty="0">
                <a:solidFill>
                  <a:schemeClr val="tx1"/>
                </a:solidFill>
                <a:latin typeface="+mn-lt"/>
              </a:rPr>
              <a:t>State of </a:t>
            </a:r>
            <a:r>
              <a:rPr lang="en-US" sz="1600" dirty="0" smtClean="0">
                <a:solidFill>
                  <a:schemeClr val="tx1"/>
                </a:solidFill>
                <a:latin typeface="+mn-lt"/>
              </a:rPr>
              <a:t>Delaware = </a:t>
            </a:r>
            <a:r>
              <a:rPr lang="en-US" sz="1600" dirty="0">
                <a:solidFill>
                  <a:schemeClr val="tx1"/>
                </a:solidFill>
                <a:latin typeface="+mn-lt"/>
              </a:rPr>
              <a:t>2490 miles</a:t>
            </a:r>
            <a:r>
              <a:rPr lang="en-US" sz="1600" baseline="30000" dirty="0">
                <a:solidFill>
                  <a:schemeClr val="tx1"/>
                </a:solidFill>
                <a:latin typeface="+mn-lt"/>
              </a:rPr>
              <a:t>2</a:t>
            </a:r>
            <a:endParaRPr lang="en-US" sz="1600" dirty="0">
              <a:solidFill>
                <a:schemeClr val="tx1"/>
              </a:solidFill>
              <a:latin typeface="+mn-lt"/>
            </a:endParaRPr>
          </a:p>
        </p:txBody>
      </p:sp>
      <p:sp>
        <p:nvSpPr>
          <p:cNvPr id="100"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22</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 y="2156460"/>
            <a:ext cx="7638288" cy="2072640"/>
          </a:xfrm>
          <a:prstGeom prst="rect">
            <a:avLst/>
          </a:prstGeom>
        </p:spPr>
      </p:pic>
    </p:spTree>
  </p:cSld>
  <p:clrMapOvr>
    <a:masterClrMapping/>
  </p:clrMapOvr>
  <p:transition advTm="17886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cap="small" dirty="0" smtClean="0"/>
              <a:t>Major classes of nanomaterials and their benefits</a:t>
            </a:r>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Classes of Nanomaterials and Sample Applications</a:t>
            </a:r>
            <a:endParaRPr lang="en-US" dirty="0"/>
          </a:p>
        </p:txBody>
      </p:sp>
      <p:graphicFrame>
        <p:nvGraphicFramePr>
          <p:cNvPr id="4" name="Group 3"/>
          <p:cNvGraphicFramePr>
            <a:graphicFrameLocks/>
          </p:cNvGraphicFramePr>
          <p:nvPr/>
        </p:nvGraphicFramePr>
        <p:xfrm>
          <a:off x="623447" y="1584838"/>
          <a:ext cx="8247420" cy="3555683"/>
        </p:xfrm>
        <a:graphic>
          <a:graphicData uri="http://schemas.openxmlformats.org/drawingml/2006/table">
            <a:tbl>
              <a:tblPr firstRow="1">
                <a:tableStyleId>{10A1B5D5-9B99-4C35-A422-299274C87663}</a:tableStyleId>
              </a:tblPr>
              <a:tblGrid>
                <a:gridCol w="2749140"/>
                <a:gridCol w="2749140"/>
                <a:gridCol w="2749140"/>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Category</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lt1"/>
                          </a:solidFill>
                          <a:effectLst/>
                          <a:latin typeface="+mn-lt"/>
                        </a:rPr>
                        <a:t>Chemical Composition</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Product example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Fullerenes, Nanotubes; </a:t>
                      </a:r>
                      <a:r>
                        <a:rPr kumimoji="0" lang="en-US" sz="1800" u="none" strike="noStrike" cap="none" normalizeH="0" baseline="0" dirty="0" err="1" smtClean="0">
                          <a:ln>
                            <a:noFill/>
                          </a:ln>
                          <a:effectLst/>
                        </a:rPr>
                        <a:t>Nanowires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carbon, boron nitrides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Anti-static fabrics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Metals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silver, gold, iron, copper</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Anti-microbial wound dressings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Ceramics (metal oxides)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titanium dioxide, zinc oxide, cerium oxide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Sunscreen filters, self-cleaning glass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Semiconductors (Quantum dots)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cadmium </a:t>
                      </a:r>
                      <a:r>
                        <a:rPr kumimoji="0" lang="en-US" sz="1800" u="none" strike="noStrike" cap="none" normalizeH="0" baseline="0" dirty="0" err="1" smtClean="0">
                          <a:ln>
                            <a:noFill/>
                          </a:ln>
                          <a:effectLst/>
                        </a:rPr>
                        <a:t>selenide</a:t>
                      </a:r>
                      <a:r>
                        <a:rPr kumimoji="0" lang="en-US" sz="1800" u="none" strike="noStrike" cap="none" normalizeH="0" baseline="0" dirty="0" smtClean="0">
                          <a:ln>
                            <a:noFill/>
                          </a:ln>
                          <a:effectLst/>
                        </a:rPr>
                        <a:t>, cadmium telluride</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smtClean="0">
                          <a:ln>
                            <a:noFill/>
                          </a:ln>
                          <a:effectLst/>
                        </a:rPr>
                        <a:t>Medical imaging agents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Polymeric</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hydrocarbon polymers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Drug delivery devices</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tc>
              </a:tr>
            </a:tbl>
          </a:graphicData>
        </a:graphic>
      </p:graphicFrame>
      <p:sp>
        <p:nvSpPr>
          <p:cNvPr id="5" name="Slide Number Placeholder 8"/>
          <p:cNvSpPr>
            <a:spLocks noGrp="1"/>
          </p:cNvSpPr>
          <p:nvPr>
            <p:ph type="sldNum" sz="quarter" idx="4"/>
          </p:nvPr>
        </p:nvSpPr>
        <p:spPr>
          <a:xfrm>
            <a:off x="8371823" y="6400800"/>
            <a:ext cx="638827" cy="457200"/>
          </a:xfrm>
        </p:spPr>
        <p:txBody>
          <a:bodyPr/>
          <a:lstStyle/>
          <a:p>
            <a:pPr algn="r">
              <a:defRPr/>
            </a:pPr>
            <a:r>
              <a:rPr lang="en-US" dirty="0" smtClean="0"/>
              <a:t>1-</a:t>
            </a:r>
            <a:fld id="{A5B96567-BFE0-47FD-90FD-A9064614BBFE}" type="slidenum">
              <a:rPr lang="en-US" smtClean="0"/>
              <a:pPr algn="r">
                <a:defRPr/>
              </a:pPr>
              <a:t>24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7" y="5026663"/>
            <a:ext cx="8429625" cy="24098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8565" y="274320"/>
            <a:ext cx="8315123" cy="899387"/>
          </a:xfrm>
        </p:spPr>
        <p:txBody>
          <a:bodyPr>
            <a:normAutofit/>
          </a:bodyPr>
          <a:lstStyle/>
          <a:p>
            <a:pPr eaLnBrk="1" hangingPunct="1"/>
            <a:r>
              <a:rPr lang="en-US" sz="4000" dirty="0" smtClean="0"/>
              <a:t>Detecting Cancer Cells</a:t>
            </a:r>
          </a:p>
        </p:txBody>
      </p:sp>
      <p:pic>
        <p:nvPicPr>
          <p:cNvPr id="20" name="Picture 19" descr="NanoSpectraBiosciences.gif"/>
          <p:cNvPicPr>
            <a:picLocks noChangeAspect="1"/>
          </p:cNvPicPr>
          <p:nvPr/>
        </p:nvPicPr>
        <p:blipFill>
          <a:blip r:embed="rId3" cstate="print"/>
          <a:stretch>
            <a:fillRect/>
          </a:stretch>
        </p:blipFill>
        <p:spPr>
          <a:xfrm>
            <a:off x="2565633" y="1303845"/>
            <a:ext cx="970047" cy="861333"/>
          </a:xfrm>
          <a:prstGeom prst="rect">
            <a:avLst/>
          </a:prstGeom>
        </p:spPr>
      </p:pic>
      <p:sp>
        <p:nvSpPr>
          <p:cNvPr id="30" name="Content Placeholder 6"/>
          <p:cNvSpPr>
            <a:spLocks noGrp="1"/>
          </p:cNvSpPr>
          <p:nvPr>
            <p:ph idx="1"/>
          </p:nvPr>
        </p:nvSpPr>
        <p:spPr>
          <a:xfrm>
            <a:off x="658906" y="1545075"/>
            <a:ext cx="4185468" cy="5153606"/>
          </a:xfrm>
        </p:spPr>
        <p:txBody>
          <a:bodyPr>
            <a:normAutofit/>
          </a:bodyPr>
          <a:lstStyle/>
          <a:p>
            <a:pPr>
              <a:buNone/>
            </a:pPr>
            <a:r>
              <a:rPr lang="en-US" sz="2800" dirty="0" smtClean="0"/>
              <a:t>What is it?</a:t>
            </a:r>
          </a:p>
          <a:p>
            <a:r>
              <a:rPr lang="en-US" dirty="0" smtClean="0"/>
              <a:t>Small SiO</a:t>
            </a:r>
            <a:r>
              <a:rPr lang="en-US" baseline="-25000" dirty="0" smtClean="0"/>
              <a:t>2</a:t>
            </a:r>
            <a:r>
              <a:rPr lang="en-US" dirty="0" smtClean="0"/>
              <a:t> (</a:t>
            </a:r>
            <a:r>
              <a:rPr lang="en-US" sz="2800" dirty="0" smtClean="0"/>
              <a:t>silica) sphere with thin gold coating</a:t>
            </a:r>
          </a:p>
          <a:p>
            <a:pPr>
              <a:buNone/>
            </a:pPr>
            <a:r>
              <a:rPr lang="en-US" sz="2800" dirty="0" smtClean="0"/>
              <a:t>Advantages</a:t>
            </a:r>
          </a:p>
          <a:p>
            <a:pPr lvl="0"/>
            <a:r>
              <a:rPr lang="en-US" sz="2800" dirty="0" smtClean="0"/>
              <a:t>Enhances the detection of cancer cells in real time</a:t>
            </a:r>
          </a:p>
          <a:p>
            <a:pPr lvl="0">
              <a:buNone/>
            </a:pPr>
            <a:r>
              <a:rPr lang="en-US" dirty="0" smtClean="0"/>
              <a:t>Why Nano?</a:t>
            </a:r>
          </a:p>
          <a:p>
            <a:pPr lvl="0"/>
            <a:r>
              <a:rPr lang="en-US" dirty="0" smtClean="0"/>
              <a:t>Particle si</a:t>
            </a:r>
            <a:r>
              <a:rPr lang="en-US" sz="2800" dirty="0" smtClean="0"/>
              <a:t>ze affects its response to light</a:t>
            </a:r>
          </a:p>
        </p:txBody>
      </p:sp>
      <p:sp>
        <p:nvSpPr>
          <p:cNvPr id="1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25</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213" y="1734511"/>
            <a:ext cx="4145280" cy="4419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Self-Cleaning Glass</a:t>
            </a:r>
            <a:endParaRPr lang="en-US" dirty="0"/>
          </a:p>
        </p:txBody>
      </p:sp>
      <p:sp>
        <p:nvSpPr>
          <p:cNvPr id="7" name="Content Placeholder 6"/>
          <p:cNvSpPr>
            <a:spLocks noGrp="1"/>
          </p:cNvSpPr>
          <p:nvPr>
            <p:ph idx="1"/>
          </p:nvPr>
        </p:nvSpPr>
        <p:spPr>
          <a:xfrm>
            <a:off x="658906" y="1389435"/>
            <a:ext cx="3562898" cy="4272064"/>
          </a:xfrm>
        </p:spPr>
        <p:txBody>
          <a:bodyPr>
            <a:normAutofit/>
          </a:bodyPr>
          <a:lstStyle/>
          <a:p>
            <a:pPr>
              <a:buNone/>
            </a:pPr>
            <a:r>
              <a:rPr lang="en-US" sz="2800" dirty="0" smtClean="0"/>
              <a:t>What is it?</a:t>
            </a:r>
          </a:p>
          <a:p>
            <a:r>
              <a:rPr lang="en-US" sz="2800" dirty="0" smtClean="0"/>
              <a:t>Thin film of titanium dioxide bonded to glass</a:t>
            </a:r>
          </a:p>
          <a:p>
            <a:pPr>
              <a:buNone/>
            </a:pPr>
            <a:r>
              <a:rPr lang="en-US" sz="2800" dirty="0" smtClean="0"/>
              <a:t>Advantages</a:t>
            </a:r>
          </a:p>
          <a:p>
            <a:pPr lvl="0"/>
            <a:r>
              <a:rPr lang="en-US" sz="2800" dirty="0" smtClean="0"/>
              <a:t>Reduces energy usage</a:t>
            </a:r>
          </a:p>
        </p:txBody>
      </p:sp>
      <p:pic>
        <p:nvPicPr>
          <p:cNvPr id="8" name="Picture 5" descr="null"/>
          <p:cNvPicPr>
            <a:picLocks noChangeAspect="1" noChangeArrowheads="1"/>
          </p:cNvPicPr>
          <p:nvPr/>
        </p:nvPicPr>
        <p:blipFill>
          <a:blip r:embed="rId3" cstate="print"/>
          <a:srcRect/>
          <a:stretch>
            <a:fillRect/>
          </a:stretch>
        </p:blipFill>
        <p:spPr bwMode="auto">
          <a:xfrm>
            <a:off x="4405006" y="1506168"/>
            <a:ext cx="4343400" cy="3074988"/>
          </a:xfrm>
          <a:prstGeom prst="rect">
            <a:avLst/>
          </a:prstGeom>
          <a:noFill/>
        </p:spPr>
      </p:pic>
      <p:sp>
        <p:nvSpPr>
          <p:cNvPr id="9" name="Text Box 6"/>
          <p:cNvSpPr txBox="1">
            <a:spLocks noChangeArrowheads="1"/>
          </p:cNvSpPr>
          <p:nvPr/>
        </p:nvSpPr>
        <p:spPr bwMode="auto">
          <a:xfrm>
            <a:off x="5760731" y="4133481"/>
            <a:ext cx="1903085" cy="369332"/>
          </a:xfrm>
          <a:prstGeom prst="rect">
            <a:avLst/>
          </a:prstGeom>
          <a:solidFill>
            <a:srgbClr val="FFFFFF"/>
          </a:solidFill>
          <a:ln w="9525">
            <a:noFill/>
            <a:miter lim="800000"/>
            <a:headEnd/>
            <a:tailEnd/>
          </a:ln>
          <a:effectLst/>
        </p:spPr>
        <p:txBody>
          <a:bodyPr wrap="none">
            <a:spAutoFit/>
          </a:bodyPr>
          <a:lstStyle/>
          <a:p>
            <a:pPr algn="l" rtl="0" eaLnBrk="0" fontAlgn="base" hangingPunct="0">
              <a:spcBef>
                <a:spcPct val="0"/>
              </a:spcBef>
              <a:spcAft>
                <a:spcPct val="0"/>
              </a:spcAft>
            </a:pPr>
            <a:r>
              <a:rPr lang="en-US" i="1" kern="1200" dirty="0">
                <a:latin typeface="Calibri" pitchFamily="34" charset="0"/>
                <a:ea typeface="+mn-ea"/>
                <a:cs typeface="+mn-cs"/>
              </a:rPr>
              <a:t>Self-cleaning glass</a:t>
            </a:r>
          </a:p>
        </p:txBody>
      </p:sp>
      <p:sp>
        <p:nvSpPr>
          <p:cNvPr id="10" name="Text Box 10"/>
          <p:cNvSpPr txBox="1">
            <a:spLocks noChangeArrowheads="1"/>
          </p:cNvSpPr>
          <p:nvPr/>
        </p:nvSpPr>
        <p:spPr bwMode="auto">
          <a:xfrm>
            <a:off x="7453006" y="4554168"/>
            <a:ext cx="1093441" cy="276999"/>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200" kern="1200" dirty="0">
                <a:latin typeface="Calibri" pitchFamily="34" charset="0"/>
                <a:ea typeface="+mn-ea"/>
                <a:cs typeface="+mn-cs"/>
              </a:rPr>
              <a:t>PPG Industries</a:t>
            </a:r>
          </a:p>
        </p:txBody>
      </p:sp>
      <p:sp>
        <p:nvSpPr>
          <p:cNvPr id="12" name="Content Placeholder 6"/>
          <p:cNvSpPr txBox="1">
            <a:spLocks/>
          </p:cNvSpPr>
          <p:nvPr/>
        </p:nvSpPr>
        <p:spPr bwMode="auto">
          <a:xfrm>
            <a:off x="658906" y="4688734"/>
            <a:ext cx="7979256" cy="1809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5125" indent="-282575">
              <a:spcBef>
                <a:spcPts val="600"/>
              </a:spcBef>
              <a:buClr>
                <a:schemeClr val="accent1"/>
              </a:buClr>
              <a:buSzPct val="80000"/>
              <a:buFont typeface="Wingdings 2" pitchFamily="18" charset="2"/>
              <a:buChar char=""/>
            </a:pPr>
            <a:r>
              <a:rPr lang="en-US" sz="2800" dirty="0" smtClean="0">
                <a:latin typeface="+mn-lt"/>
              </a:rPr>
              <a:t>Reduces cost and effort of cleaning glass</a:t>
            </a:r>
          </a:p>
          <a:p>
            <a:pPr marL="365125" indent="-282575">
              <a:spcBef>
                <a:spcPts val="600"/>
              </a:spcBef>
              <a:buClr>
                <a:schemeClr val="accent1"/>
              </a:buClr>
              <a:buSzPct val="80000"/>
            </a:pPr>
            <a:r>
              <a:rPr lang="en-US" sz="2800" dirty="0" smtClean="0">
                <a:latin typeface="+mn-lt"/>
              </a:rPr>
              <a:t>Why Nano?</a:t>
            </a:r>
          </a:p>
          <a:p>
            <a:pPr marL="365125" indent="-282575">
              <a:spcBef>
                <a:spcPts val="600"/>
              </a:spcBef>
              <a:buClr>
                <a:schemeClr val="accent1"/>
              </a:buClr>
              <a:buSzPct val="80000"/>
              <a:buFont typeface="Wingdings 2" pitchFamily="18" charset="2"/>
              <a:buChar char=""/>
            </a:pPr>
            <a:r>
              <a:rPr lang="en-US" sz="2800" dirty="0" smtClean="0">
                <a:latin typeface="+mn-lt"/>
              </a:rPr>
              <a:t>Film doesn’t change glass color</a:t>
            </a:r>
          </a:p>
          <a:p>
            <a:pPr marL="365125" indent="-282575">
              <a:spcBef>
                <a:spcPts val="600"/>
              </a:spcBef>
              <a:buClr>
                <a:schemeClr val="accent1"/>
              </a:buClr>
              <a:buSzPct val="80000"/>
              <a:buFont typeface="Wingdings 2" pitchFamily="18" charset="2"/>
              <a:buChar char=""/>
            </a:pPr>
            <a:r>
              <a:rPr lang="en-US" sz="2800" dirty="0" smtClean="0">
                <a:latin typeface="+mn-lt"/>
              </a:rPr>
              <a:t>Nano-size enhances the photocatalytic effect</a:t>
            </a:r>
          </a:p>
        </p:txBody>
      </p:sp>
      <p:sp>
        <p:nvSpPr>
          <p:cNvPr id="11"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Change, Big Savings</a:t>
            </a:r>
            <a:endParaRPr lang="en-US" dirty="0"/>
          </a:p>
        </p:txBody>
      </p:sp>
      <p:sp>
        <p:nvSpPr>
          <p:cNvPr id="8" name="Content Placeholder 6"/>
          <p:cNvSpPr txBox="1">
            <a:spLocks/>
          </p:cNvSpPr>
          <p:nvPr/>
        </p:nvSpPr>
        <p:spPr bwMode="auto">
          <a:xfrm>
            <a:off x="658906" y="1569936"/>
            <a:ext cx="3562898" cy="3002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What is it?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Thin film of polymer bonded to paint</a:t>
            </a:r>
          </a:p>
          <a:p>
            <a:pPr marL="365125" marR="0" lvl="0" indent="-282575"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Advantages</a:t>
            </a:r>
          </a:p>
          <a:p>
            <a:pPr marL="365125" lvl="0" indent="-282575">
              <a:spcBef>
                <a:spcPts val="600"/>
              </a:spcBef>
              <a:buClr>
                <a:srgbClr val="D34817"/>
              </a:buClr>
              <a:buSzPct val="80000"/>
              <a:buFont typeface="Wingdings 2" pitchFamily="18" charset="2"/>
              <a:buChar char=""/>
            </a:pPr>
            <a:r>
              <a:rPr lang="en-US" sz="2400" dirty="0" smtClean="0">
                <a:solidFill>
                  <a:prstClr val="black"/>
                </a:solidFill>
                <a:latin typeface="Gill Sans MT"/>
              </a:rPr>
              <a:t>Reduces friction-causing debris build-up on plane surface</a:t>
            </a:r>
          </a:p>
        </p:txBody>
      </p:sp>
      <p:sp>
        <p:nvSpPr>
          <p:cNvPr id="9" name="Content Placeholder 6"/>
          <p:cNvSpPr txBox="1">
            <a:spLocks/>
          </p:cNvSpPr>
          <p:nvPr/>
        </p:nvSpPr>
        <p:spPr bwMode="auto">
          <a:xfrm>
            <a:off x="658906" y="4351862"/>
            <a:ext cx="7979256" cy="1401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5125" lvl="0" indent="-282575">
              <a:spcBef>
                <a:spcPts val="600"/>
              </a:spcBef>
              <a:buClr>
                <a:schemeClr val="accent1"/>
              </a:buClr>
              <a:buSzPct val="80000"/>
              <a:buFont typeface="Wingdings 2" pitchFamily="18" charset="2"/>
              <a:buChar char=""/>
            </a:pPr>
            <a:r>
              <a:rPr lang="en-US" sz="2400" dirty="0" smtClean="0">
                <a:latin typeface="+mn-lt"/>
              </a:rPr>
              <a:t>Reduces fuel consumption 1-2% </a:t>
            </a:r>
            <a:r>
              <a:rPr lang="en-US" sz="2400" dirty="0" smtClean="0">
                <a:latin typeface="+mn-lt"/>
                <a:sym typeface="Wingdings 3"/>
              </a:rPr>
              <a:t> ~$22 million</a:t>
            </a:r>
            <a:endParaRPr lang="en-US" sz="2400" dirty="0" smtClean="0">
              <a:latin typeface="+mn-lt"/>
            </a:endParaRPr>
          </a:p>
          <a:p>
            <a:pPr marL="365125" indent="-282575">
              <a:spcBef>
                <a:spcPts val="600"/>
              </a:spcBef>
              <a:buClr>
                <a:schemeClr val="accent1"/>
              </a:buClr>
              <a:buSzPct val="80000"/>
            </a:pPr>
            <a:r>
              <a:rPr lang="en-US" sz="2400" dirty="0" smtClean="0">
                <a:latin typeface="+mn-lt"/>
              </a:rPr>
              <a:t>Why Nano?</a:t>
            </a:r>
          </a:p>
          <a:p>
            <a:pPr marL="365125" indent="-282575">
              <a:spcBef>
                <a:spcPts val="600"/>
              </a:spcBef>
              <a:buClr>
                <a:schemeClr val="accent1"/>
              </a:buClr>
              <a:buSzPct val="80000"/>
              <a:buFont typeface="Wingdings 2" pitchFamily="18" charset="2"/>
              <a:buChar char=""/>
            </a:pPr>
            <a:r>
              <a:rPr lang="en-US" sz="2400" dirty="0" smtClean="0">
                <a:latin typeface="+mn-lt"/>
              </a:rPr>
              <a:t>Film adds a mere 4 oz to weight of the jet (compared to 176 pounds of paint)</a:t>
            </a:r>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27</a:t>
            </a:fld>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1516" y="1720884"/>
            <a:ext cx="4186646" cy="235784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smtClean="0"/>
              <a:t>Balancing the Benefits and Risks</a:t>
            </a:r>
            <a:endParaRPr lang="en-US" dirty="0"/>
          </a:p>
        </p:txBody>
      </p:sp>
      <p:sp>
        <p:nvSpPr>
          <p:cNvPr id="26"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smtClean="0">
                <a:solidFill>
                  <a:schemeClr val="bg1">
                    <a:lumMod val="95000"/>
                  </a:schemeClr>
                </a:solidFill>
                <a:latin typeface="+mn-lt"/>
              </a:rPr>
              <a:t>Nanomaterials’ special physical and chemical properties may lead to unexpected interactions with biological and environmental systems.</a:t>
            </a:r>
          </a:p>
        </p:txBody>
      </p:sp>
      <p:sp>
        <p:nvSpPr>
          <p:cNvPr id="5"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666" y="1368722"/>
            <a:ext cx="4510667" cy="41205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99880467"/>
              </p:ext>
            </p:extLst>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2204937"/>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75065165"/>
              </p:ext>
            </p:extLst>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smtClean="0"/>
                        <a:t>BREAK</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1524000"/>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At the end of this module you should be able to </a:t>
            </a:r>
          </a:p>
          <a:p>
            <a:r>
              <a:rPr lang="en-US" dirty="0" smtClean="0"/>
              <a:t>Contrast objects at the nanoscale with larger and smaller forms of matter</a:t>
            </a:r>
          </a:p>
          <a:p>
            <a:r>
              <a:rPr lang="en-US" dirty="0" smtClean="0"/>
              <a:t>Define key terms in nanotechnology</a:t>
            </a:r>
          </a:p>
          <a:p>
            <a:r>
              <a:rPr lang="en-US" dirty="0" smtClean="0"/>
              <a:t>Explain some of the ways nanomaterial properties differ from molecules and microscale particles</a:t>
            </a:r>
          </a:p>
          <a:p>
            <a:r>
              <a:rPr lang="en-US" dirty="0" smtClean="0"/>
              <a:t>Describe some of the physical and chemical characteristics that can change at the nanoscale</a:t>
            </a:r>
          </a:p>
          <a:p>
            <a:r>
              <a:rPr lang="en-US" dirty="0" smtClean="0"/>
              <a:t>Describe some of the major classes of nanomaterials produced today and their properties and potential benefits</a:t>
            </a:r>
          </a:p>
          <a:p>
            <a:endParaRPr lang="en-US" dirty="0"/>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Purpose</a:t>
            </a:r>
          </a:p>
          <a:p>
            <a:pPr marL="117475" indent="0">
              <a:buNone/>
            </a:pPr>
            <a:r>
              <a:rPr lang="en-US" dirty="0" smtClean="0"/>
              <a:t>To provide workers with introductory information about nanotechnology and nanomaterials</a:t>
            </a:r>
          </a:p>
          <a:p>
            <a:pPr>
              <a:buNone/>
            </a:pPr>
            <a:r>
              <a:rPr lang="en-US" dirty="0" smtClean="0"/>
              <a:t>Topics</a:t>
            </a:r>
          </a:p>
          <a:p>
            <a:pPr marL="871538" lvl="1" indent="-514350">
              <a:buFont typeface="+mj-lt"/>
              <a:buAutoNum type="arabicPeriod"/>
            </a:pPr>
            <a:r>
              <a:rPr lang="en-US" dirty="0" smtClean="0"/>
              <a:t>How small is a nanometer?</a:t>
            </a:r>
          </a:p>
          <a:p>
            <a:pPr marL="871538" lvl="1" indent="-514350">
              <a:buFont typeface="+mj-lt"/>
              <a:buAutoNum type="arabicPeriod"/>
            </a:pPr>
            <a:r>
              <a:rPr lang="en-US" dirty="0" smtClean="0"/>
              <a:t>Definitions and commonly used terms</a:t>
            </a:r>
          </a:p>
          <a:p>
            <a:pPr marL="871538" lvl="1" indent="-514350">
              <a:buFont typeface="+mj-lt"/>
              <a:buAutoNum type="arabicPeriod"/>
            </a:pPr>
            <a:r>
              <a:rPr lang="en-US" dirty="0" smtClean="0"/>
              <a:t>How is the nanoscale different from the </a:t>
            </a:r>
            <a:r>
              <a:rPr lang="en-US" dirty="0" err="1" smtClean="0"/>
              <a:t>macroscale</a:t>
            </a:r>
            <a:r>
              <a:rPr lang="en-US" dirty="0" smtClean="0"/>
              <a:t> or the atomic scale?</a:t>
            </a:r>
          </a:p>
          <a:p>
            <a:pPr marL="871538" lvl="1" indent="-514350">
              <a:buFont typeface="+mj-lt"/>
              <a:buAutoNum type="arabicPeriod"/>
            </a:pPr>
            <a:r>
              <a:rPr lang="en-US" dirty="0" smtClean="0"/>
              <a:t>Major classes of nanomaterials and their benefits</a:t>
            </a:r>
          </a:p>
        </p:txBody>
      </p:sp>
      <p:sp>
        <p:nvSpPr>
          <p:cNvPr id="6"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fontScale="92500" lnSpcReduction="20000"/>
          </a:bodyPr>
          <a:lstStyle/>
          <a:p>
            <a:pPr>
              <a:buNone/>
            </a:pPr>
            <a:r>
              <a:rPr lang="en-US" dirty="0" smtClean="0"/>
              <a:t>At the end of this module you should be able to </a:t>
            </a:r>
          </a:p>
          <a:p>
            <a:r>
              <a:rPr lang="en-US" dirty="0" smtClean="0"/>
              <a:t>Contrast objects at the nanoscale with larger and smaller forms of matter</a:t>
            </a:r>
          </a:p>
          <a:p>
            <a:r>
              <a:rPr lang="en-US" dirty="0" smtClean="0"/>
              <a:t>Define key terms in nanotechnology</a:t>
            </a:r>
          </a:p>
          <a:p>
            <a:r>
              <a:rPr lang="en-US" dirty="0" smtClean="0"/>
              <a:t>Explain some of the ways nanomaterial properties differ from molecules and microscale particles</a:t>
            </a:r>
          </a:p>
          <a:p>
            <a:r>
              <a:rPr lang="en-US" dirty="0" smtClean="0"/>
              <a:t>Describe some of the physical and chemical characteristics that can change at the nanoscale</a:t>
            </a:r>
          </a:p>
          <a:p>
            <a:r>
              <a:rPr lang="en-US" dirty="0" smtClean="0"/>
              <a:t>Describe some of the major classes of nanomaterials produced today and their properties and potential benefits</a:t>
            </a:r>
          </a:p>
          <a:p>
            <a:endParaRPr lang="en-US" dirty="0"/>
          </a:p>
        </p:txBody>
      </p:sp>
      <p:sp>
        <p:nvSpPr>
          <p:cNvPr id="7"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cap="small" dirty="0" smtClean="0"/>
              <a:t>How small is a nanometer?</a:t>
            </a:r>
            <a:endParaRPr lang="en-US" cap="small"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Topic 1: How small is a nanometer?</a:t>
            </a:r>
          </a:p>
        </p:txBody>
      </p:sp>
      <p:sp>
        <p:nvSpPr>
          <p:cNvPr id="5" name="Content Placeholder 4"/>
          <p:cNvSpPr>
            <a:spLocks noGrp="1"/>
          </p:cNvSpPr>
          <p:nvPr>
            <p:ph idx="1"/>
          </p:nvPr>
        </p:nvSpPr>
        <p:spPr>
          <a:xfrm>
            <a:off x="4890654" y="2937164"/>
            <a:ext cx="4043795" cy="3311236"/>
          </a:xfrm>
        </p:spPr>
        <p:txBody>
          <a:bodyPr/>
          <a:lstStyle/>
          <a:p>
            <a:pPr marL="914400" indent="-914400">
              <a:buNone/>
              <a:tabLst>
                <a:tab pos="914400" algn="l"/>
              </a:tabLst>
            </a:pPr>
            <a:r>
              <a:rPr lang="en-US" sz="2400" dirty="0" smtClean="0"/>
              <a:t>1 nm 	= 0.000000001 m</a:t>
            </a:r>
          </a:p>
          <a:p>
            <a:pPr marL="914400" indent="-914400">
              <a:buNone/>
              <a:tabLst>
                <a:tab pos="914400" algn="l"/>
              </a:tabLst>
            </a:pPr>
            <a:r>
              <a:rPr lang="en-US" sz="2400" dirty="0" smtClean="0"/>
              <a:t>	= 10</a:t>
            </a:r>
            <a:r>
              <a:rPr lang="en-US" sz="2400" baseline="30000" dirty="0" smtClean="0"/>
              <a:t>-9 </a:t>
            </a:r>
            <a:r>
              <a:rPr lang="en-US" sz="2400" dirty="0" smtClean="0"/>
              <a:t>m</a:t>
            </a:r>
          </a:p>
          <a:p>
            <a:pPr marL="914400" indent="-914400">
              <a:buNone/>
              <a:tabLst>
                <a:tab pos="914400" algn="l"/>
                <a:tab pos="1260475" algn="l"/>
              </a:tabLst>
            </a:pPr>
            <a:r>
              <a:rPr lang="en-US" sz="2400" dirty="0" smtClean="0"/>
              <a:t>	= one billionth meter</a:t>
            </a:r>
            <a:endParaRPr lang="en-US" sz="2400" dirty="0"/>
          </a:p>
        </p:txBody>
      </p:sp>
      <p:sp>
        <p:nvSpPr>
          <p:cNvPr id="8" name="Rectangle 7"/>
          <p:cNvSpPr/>
          <p:nvPr/>
        </p:nvSpPr>
        <p:spPr>
          <a:xfrm>
            <a:off x="724980" y="6331527"/>
            <a:ext cx="4094020" cy="369332"/>
          </a:xfrm>
          <a:prstGeom prst="rect">
            <a:avLst/>
          </a:prstGeom>
        </p:spPr>
        <p:txBody>
          <a:bodyPr wrap="square">
            <a:spAutoFit/>
          </a:bodyPr>
          <a:lstStyle/>
          <a:p>
            <a:pPr algn="ctr"/>
            <a:r>
              <a:rPr lang="en-US" sz="1800" dirty="0" smtClean="0">
                <a:solidFill>
                  <a:schemeClr val="tx1"/>
                </a:solidFill>
                <a:latin typeface="+mn-lt"/>
              </a:rPr>
              <a:t>http://www.sniffcode.com/view.php?id=8</a:t>
            </a:r>
            <a:endParaRPr lang="en-US" sz="1800" dirty="0">
              <a:solidFill>
                <a:schemeClr val="tx1"/>
              </a:solidFill>
              <a:latin typeface="+mn-lt"/>
            </a:endParaRPr>
          </a:p>
        </p:txBody>
      </p:sp>
      <p:sp>
        <p:nvSpPr>
          <p:cNvPr id="9"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913" y="1333646"/>
            <a:ext cx="4110087" cy="48319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906" y="274638"/>
            <a:ext cx="8275544" cy="734765"/>
          </a:xfrm>
        </p:spPr>
        <p:txBody>
          <a:bodyPr>
            <a:normAutofit fontScale="90000"/>
          </a:bodyPr>
          <a:lstStyle/>
          <a:p>
            <a:r>
              <a:rPr lang="en-US" dirty="0" smtClean="0"/>
              <a:t>Handout 1</a:t>
            </a:r>
            <a:endParaRPr lang="en-US" dirty="0"/>
          </a:p>
        </p:txBody>
      </p:sp>
      <p:pic>
        <p:nvPicPr>
          <p:cNvPr id="5" name="Picture 3" descr="scale_of_Things_09-27-03"/>
          <p:cNvPicPr>
            <a:picLocks noChangeAspect="1" noChangeArrowheads="1"/>
          </p:cNvPicPr>
          <p:nvPr/>
        </p:nvPicPr>
        <p:blipFill>
          <a:blip r:embed="rId3" cstate="print"/>
          <a:srcRect/>
          <a:stretch>
            <a:fillRect/>
          </a:stretch>
        </p:blipFill>
        <p:spPr bwMode="auto">
          <a:xfrm>
            <a:off x="1179513" y="1064135"/>
            <a:ext cx="7070725" cy="5464175"/>
          </a:xfrm>
          <a:prstGeom prst="rect">
            <a:avLst/>
          </a:prstGeom>
          <a:noFill/>
        </p:spPr>
      </p:pic>
      <p:sp>
        <p:nvSpPr>
          <p:cNvPr id="6" name="Rectangle 4"/>
          <p:cNvSpPr>
            <a:spLocks noChangeArrowheads="1"/>
          </p:cNvSpPr>
          <p:nvPr/>
        </p:nvSpPr>
        <p:spPr bwMode="auto">
          <a:xfrm>
            <a:off x="766186" y="6498903"/>
            <a:ext cx="4092575" cy="244475"/>
          </a:xfrm>
          <a:prstGeom prst="rect">
            <a:avLst/>
          </a:prstGeom>
          <a:noFill/>
          <a:ln w="9525">
            <a:noFill/>
            <a:miter lim="800000"/>
            <a:headEnd/>
            <a:tailEnd/>
          </a:ln>
          <a:effectLst/>
        </p:spPr>
        <p:txBody>
          <a:bodyPr anchor="ctr">
            <a:spAutoFit/>
          </a:bodyPr>
          <a:lstStyle/>
          <a:p>
            <a:pPr algn="ctr">
              <a:lnSpc>
                <a:spcPct val="100000"/>
              </a:lnSpc>
              <a:spcBef>
                <a:spcPct val="0"/>
              </a:spcBef>
            </a:pPr>
            <a:r>
              <a:rPr lang="en-US" sz="1000" dirty="0">
                <a:solidFill>
                  <a:schemeClr val="tx1"/>
                </a:solidFill>
                <a:latin typeface="Tahoma" pitchFamily="34" charset="0"/>
              </a:rPr>
              <a:t>Courtesy Office of Basic Energy Sciences, Office of Science, U.S. DOE</a:t>
            </a:r>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8</a:t>
            </a:fld>
            <a:endParaRPr lang="en-US" dirty="0"/>
          </a:p>
        </p:txBody>
      </p:sp>
      <p:sp>
        <p:nvSpPr>
          <p:cNvPr id="2" name="TextBox 1"/>
          <p:cNvSpPr txBox="1"/>
          <p:nvPr/>
        </p:nvSpPr>
        <p:spPr>
          <a:xfrm>
            <a:off x="570016" y="4940135"/>
            <a:ext cx="890649" cy="369332"/>
          </a:xfrm>
          <a:prstGeom prst="rect">
            <a:avLst/>
          </a:prstGeom>
          <a:noFill/>
        </p:spPr>
        <p:txBody>
          <a:bodyPr wrap="square" rtlCol="0">
            <a:spAutoFit/>
          </a:bodyPr>
          <a:lstStyle/>
          <a:p>
            <a:r>
              <a:rPr lang="en-US" dirty="0" smtClean="0"/>
              <a:t>VIRUS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r>
              <a:rPr lang="en-US" dirty="0" smtClean="0"/>
              <a:t>Where does each of these fit?</a:t>
            </a:r>
            <a:endParaRPr lang="en-US" dirty="0"/>
          </a:p>
        </p:txBody>
      </p:sp>
      <p:sp>
        <p:nvSpPr>
          <p:cNvPr id="214020" name="Rectangle 4"/>
          <p:cNvSpPr>
            <a:spLocks noGrp="1" noChangeArrowheads="1"/>
          </p:cNvSpPr>
          <p:nvPr>
            <p:ph type="body" sz="half" idx="1"/>
          </p:nvPr>
        </p:nvSpPr>
        <p:spPr>
          <a:xfrm>
            <a:off x="754075" y="2198688"/>
            <a:ext cx="4205288" cy="3074987"/>
          </a:xfrm>
        </p:spPr>
        <p:txBody>
          <a:bodyPr/>
          <a:lstStyle/>
          <a:p>
            <a:pPr marL="533400" indent="-533400">
              <a:buFont typeface="Wingdings" pitchFamily="2" charset="2"/>
              <a:buAutoNum type="arabicPeriod"/>
            </a:pPr>
            <a:r>
              <a:rPr lang="en-US" sz="2400" dirty="0"/>
              <a:t>Bacterium</a:t>
            </a:r>
          </a:p>
          <a:p>
            <a:pPr marL="533400" indent="-533400">
              <a:buFont typeface="Wingdings" pitchFamily="2" charset="2"/>
              <a:buAutoNum type="arabicPeriod"/>
            </a:pPr>
            <a:r>
              <a:rPr lang="en-US" sz="2400" dirty="0"/>
              <a:t>Ant</a:t>
            </a:r>
          </a:p>
          <a:p>
            <a:pPr marL="533400" indent="-533400">
              <a:buFont typeface="Wingdings" pitchFamily="2" charset="2"/>
              <a:buAutoNum type="arabicPeriod"/>
            </a:pPr>
            <a:r>
              <a:rPr lang="en-US" sz="2400" dirty="0" smtClean="0"/>
              <a:t>Molecule</a:t>
            </a:r>
          </a:p>
          <a:p>
            <a:pPr marL="533400" indent="-533400">
              <a:buFont typeface="Wingdings" pitchFamily="2" charset="2"/>
              <a:buAutoNum type="arabicPeriod"/>
            </a:pPr>
            <a:r>
              <a:rPr lang="en-US" sz="2400" dirty="0" smtClean="0"/>
              <a:t>Buckyball (C</a:t>
            </a:r>
            <a:r>
              <a:rPr lang="en-US" sz="2400" baseline="-25000" dirty="0" smtClean="0"/>
              <a:t>60</a:t>
            </a:r>
            <a:r>
              <a:rPr lang="en-US" sz="2400" dirty="0" smtClean="0"/>
              <a:t>)</a:t>
            </a:r>
            <a:endParaRPr lang="en-US" sz="2400" dirty="0"/>
          </a:p>
        </p:txBody>
      </p:sp>
      <p:sp>
        <p:nvSpPr>
          <p:cNvPr id="214022" name="Text Box 6"/>
          <p:cNvSpPr txBox="1">
            <a:spLocks noChangeArrowheads="1"/>
          </p:cNvSpPr>
          <p:nvPr/>
        </p:nvSpPr>
        <p:spPr bwMode="auto">
          <a:xfrm>
            <a:off x="724395" y="1267338"/>
            <a:ext cx="8078293" cy="707886"/>
          </a:xfrm>
          <a:prstGeom prst="rect">
            <a:avLst/>
          </a:prstGeom>
          <a:noFill/>
          <a:ln w="9525">
            <a:noFill/>
            <a:miter lim="800000"/>
            <a:headEnd/>
            <a:tailEnd/>
          </a:ln>
          <a:effectLst/>
        </p:spPr>
        <p:txBody>
          <a:bodyPr wrap="square">
            <a:spAutoFit/>
          </a:bodyPr>
          <a:lstStyle/>
          <a:p>
            <a:pPr eaLnBrk="0" hangingPunct="0">
              <a:lnSpc>
                <a:spcPct val="100000"/>
              </a:lnSpc>
              <a:spcBef>
                <a:spcPct val="0"/>
              </a:spcBef>
            </a:pPr>
            <a:r>
              <a:rPr lang="en-US" sz="2000" dirty="0">
                <a:solidFill>
                  <a:schemeClr val="tx1"/>
                </a:solidFill>
              </a:rPr>
              <a:t>Place the following objects on the ruler according to their approximate size. (Use diameter unless otherwise specified.)</a:t>
            </a:r>
          </a:p>
        </p:txBody>
      </p:sp>
      <p:sp>
        <p:nvSpPr>
          <p:cNvPr id="214024" name="Rectangle 8"/>
          <p:cNvSpPr>
            <a:spLocks noGrp="1" noChangeArrowheads="1"/>
          </p:cNvSpPr>
          <p:nvPr>
            <p:ph type="body" sz="half" idx="2"/>
          </p:nvPr>
        </p:nvSpPr>
        <p:spPr>
          <a:xfrm>
            <a:off x="5527688" y="2198688"/>
            <a:ext cx="3455987" cy="2697162"/>
          </a:xfrm>
        </p:spPr>
        <p:txBody>
          <a:bodyPr/>
          <a:lstStyle/>
          <a:p>
            <a:pPr marL="533400" indent="-533400">
              <a:buFont typeface="+mj-lt"/>
              <a:buAutoNum type="arabicPeriod" startAt="5"/>
            </a:pPr>
            <a:r>
              <a:rPr lang="en-US" sz="2400" dirty="0"/>
              <a:t>Virus</a:t>
            </a:r>
          </a:p>
          <a:p>
            <a:pPr marL="533400" indent="-533400">
              <a:buFont typeface="Wingdings" pitchFamily="2" charset="2"/>
              <a:buAutoNum type="arabicPeriod" startAt="5"/>
            </a:pPr>
            <a:r>
              <a:rPr lang="en-US" sz="2400" dirty="0"/>
              <a:t>Human hair</a:t>
            </a:r>
          </a:p>
          <a:p>
            <a:pPr marL="533400" indent="-533400">
              <a:buFont typeface="Wingdings" pitchFamily="2" charset="2"/>
              <a:buAutoNum type="arabicPeriod" startAt="5"/>
            </a:pPr>
            <a:r>
              <a:rPr lang="en-US" sz="2400" dirty="0" smtClean="0"/>
              <a:t>Atom</a:t>
            </a:r>
            <a:endParaRPr lang="en-US" sz="2400" dirty="0"/>
          </a:p>
        </p:txBody>
      </p:sp>
      <p:sp>
        <p:nvSpPr>
          <p:cNvPr id="8"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95" y="5070712"/>
            <a:ext cx="8026400" cy="635431"/>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4893</Words>
  <Application>Microsoft Office PowerPoint</Application>
  <PresentationFormat>On-screen Show (4:3)</PresentationFormat>
  <Paragraphs>416</Paragraphs>
  <Slides>30</Slides>
  <Notes>26</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OSHA_Training</vt:lpstr>
      <vt:lpstr>Image</vt:lpstr>
      <vt:lpstr>Photo Editor Photo</vt:lpstr>
      <vt:lpstr>Introduction to Nanomaterials and Occupational Health      Kristen M. Kulinowski, Ph.D.  </vt:lpstr>
      <vt:lpstr>PowerPoint Presentation</vt:lpstr>
      <vt:lpstr>Eight-Hour Training Course</vt:lpstr>
      <vt:lpstr>Lesson Overview</vt:lpstr>
      <vt:lpstr>Learning Objectives</vt:lpstr>
      <vt:lpstr>How small is a nanometer?</vt:lpstr>
      <vt:lpstr>Topic 1: How small is a nanometer?</vt:lpstr>
      <vt:lpstr>Handout 1</vt:lpstr>
      <vt:lpstr>Where does each of these fit?</vt:lpstr>
      <vt:lpstr>Definitions and commonly used terms</vt:lpstr>
      <vt:lpstr>Topic 2: Definitions and Commonly Used Terms</vt:lpstr>
      <vt:lpstr>What is it?</vt:lpstr>
      <vt:lpstr>Different Types of Nanomaterials</vt:lpstr>
      <vt:lpstr>How is the nanoscale different from the macroscale or the atomic scale?</vt:lpstr>
      <vt:lpstr>Topic 3: How is the nanoscale different from the macroscale or the atomic scale?</vt:lpstr>
      <vt:lpstr>Nanomaterial Properties Can Change with Size</vt:lpstr>
      <vt:lpstr>Early Nanotechnologists</vt:lpstr>
      <vt:lpstr>Would you buy this gold?</vt:lpstr>
      <vt:lpstr>Physical and Chemical Properties that can Change at the Nanoscale</vt:lpstr>
      <vt:lpstr>Some Other Size-Dependent Properties</vt:lpstr>
      <vt:lpstr>Nanomaterials Exhibit Diversity in…</vt:lpstr>
      <vt:lpstr>Surface Area is a Big Factor</vt:lpstr>
      <vt:lpstr>Major classes of nanomaterials and their benefits</vt:lpstr>
      <vt:lpstr>Major Classes of Nanomaterials and Sample Applications</vt:lpstr>
      <vt:lpstr>Detecting Cancer Cells</vt:lpstr>
      <vt:lpstr>Self-Cleaning Glass</vt:lpstr>
      <vt:lpstr>Small Change, Big Savings</vt:lpstr>
      <vt:lpstr>Balancing the Benefits and Risks</vt:lpstr>
      <vt:lpstr>Eight-Hour Training Course</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2012-05-18T14:26:48Z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