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8" r:id="rId2"/>
  </p:sldMasterIdLst>
  <p:notesMasterIdLst>
    <p:notesMasterId r:id="rId31"/>
  </p:notesMasterIdLst>
  <p:handoutMasterIdLst>
    <p:handoutMasterId r:id="rId32"/>
  </p:handoutMasterIdLst>
  <p:sldIdLst>
    <p:sldId id="256" r:id="rId3"/>
    <p:sldId id="343" r:id="rId4"/>
    <p:sldId id="264" r:id="rId5"/>
    <p:sldId id="263" r:id="rId6"/>
    <p:sldId id="257" r:id="rId7"/>
    <p:sldId id="320" r:id="rId8"/>
    <p:sldId id="321" r:id="rId9"/>
    <p:sldId id="322" r:id="rId10"/>
    <p:sldId id="323" r:id="rId11"/>
    <p:sldId id="318" r:id="rId12"/>
    <p:sldId id="326" r:id="rId13"/>
    <p:sldId id="325" r:id="rId14"/>
    <p:sldId id="327" r:id="rId15"/>
    <p:sldId id="328" r:id="rId16"/>
    <p:sldId id="329" r:id="rId17"/>
    <p:sldId id="332" r:id="rId18"/>
    <p:sldId id="342" r:id="rId19"/>
    <p:sldId id="333" r:id="rId20"/>
    <p:sldId id="340" r:id="rId21"/>
    <p:sldId id="334" r:id="rId22"/>
    <p:sldId id="336" r:id="rId23"/>
    <p:sldId id="335" r:id="rId24"/>
    <p:sldId id="337" r:id="rId25"/>
    <p:sldId id="338" r:id="rId26"/>
    <p:sldId id="339" r:id="rId27"/>
    <p:sldId id="341" r:id="rId28"/>
    <p:sldId id="317" r:id="rId29"/>
    <p:sldId id="316"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CC66"/>
    <a:srgbClr val="99CCFF"/>
    <a:srgbClr val="B77513"/>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58" autoAdjust="0"/>
    <p:restoredTop sz="87692" autoAdjust="0"/>
  </p:normalViewPr>
  <p:slideViewPr>
    <p:cSldViewPr snapToGrid="0">
      <p:cViewPr>
        <p:scale>
          <a:sx n="59" d="100"/>
          <a:sy n="59" d="100"/>
        </p:scale>
        <p:origin x="-1866" y="-390"/>
      </p:cViewPr>
      <p:guideLst>
        <p:guide orient="horz" pos="2160"/>
        <p:guide pos="2880"/>
      </p:guideLst>
    </p:cSldViewPr>
  </p:slideViewPr>
  <p:outlineViewPr>
    <p:cViewPr>
      <p:scale>
        <a:sx n="33" d="100"/>
        <a:sy n="33" d="100"/>
      </p:scale>
      <p:origin x="0" y="4314"/>
    </p:cViewPr>
  </p:outlineViewPr>
  <p:notesTextViewPr>
    <p:cViewPr>
      <p:scale>
        <a:sx n="100" d="100"/>
        <a:sy n="100" d="100"/>
      </p:scale>
      <p:origin x="0" y="0"/>
    </p:cViewPr>
  </p:notesTextViewPr>
  <p:sorterViewPr>
    <p:cViewPr>
      <p:scale>
        <a:sx n="100" d="100"/>
        <a:sy n="100" d="100"/>
      </p:scale>
      <p:origin x="0" y="1446"/>
    </p:cViewPr>
  </p:sorterViewPr>
  <p:notesViewPr>
    <p:cSldViewPr snapToGrid="0">
      <p:cViewPr varScale="1">
        <p:scale>
          <a:sx n="53" d="100"/>
          <a:sy n="53" d="100"/>
        </p:scale>
        <p:origin x="-184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A44EEBB-316D-4652-A96A-FAFFBB3EFD07}" type="datetimeFigureOut">
              <a:rPr lang="en-US"/>
              <a:pPr>
                <a:defRPr/>
              </a:pPr>
              <a:t>5/18/2012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9CE33F3-FA65-4487-A852-D574F070C8B2}" type="slidenum">
              <a:rPr lang="en-US"/>
              <a:pPr>
                <a:defRPr/>
              </a:pPr>
              <a:t>‹#›</a:t>
            </a:fld>
            <a:endParaRPr lang="en-US"/>
          </a:p>
        </p:txBody>
      </p:sp>
    </p:spTree>
    <p:extLst>
      <p:ext uri="{BB962C8B-B14F-4D97-AF65-F5344CB8AC3E}">
        <p14:creationId xmlns:p14="http://schemas.microsoft.com/office/powerpoint/2010/main" val="3596086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fontAlgn="auto">
              <a:spcBef>
                <a:spcPts val="0"/>
              </a:spcBef>
              <a:spcAft>
                <a:spcPts val="0"/>
              </a:spcAft>
              <a:defRPr sz="1200" smtClean="0">
                <a:latin typeface="+mn-lt"/>
              </a:defRPr>
            </a:lvl1pPr>
          </a:lstStyle>
          <a:p>
            <a:pPr>
              <a:defRPr/>
            </a:pPr>
            <a:fld id="{BEE5CBB8-6D00-4BF9-B1AD-1CF416F6D62D}" type="datetimeFigureOut">
              <a:rPr lang="en-US"/>
              <a:pPr>
                <a:defRPr/>
              </a:pPr>
              <a:t>5/18/2012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fontAlgn="auto">
              <a:spcBef>
                <a:spcPts val="0"/>
              </a:spcBef>
              <a:spcAft>
                <a:spcPts val="0"/>
              </a:spcAft>
              <a:defRPr sz="1200" smtClean="0">
                <a:latin typeface="+mn-lt"/>
              </a:defRPr>
            </a:lvl1pPr>
          </a:lstStyle>
          <a:p>
            <a:pPr>
              <a:defRPr/>
            </a:pPr>
            <a:fld id="{1269C058-4577-42A1-B360-321A5B2BDD34}" type="slidenum">
              <a:rPr lang="en-US"/>
              <a:pPr>
                <a:defRPr/>
              </a:pPr>
              <a:t>‹#›</a:t>
            </a:fld>
            <a:endParaRPr lang="en-US"/>
          </a:p>
        </p:txBody>
      </p:sp>
    </p:spTree>
    <p:extLst>
      <p:ext uri="{BB962C8B-B14F-4D97-AF65-F5344CB8AC3E}">
        <p14:creationId xmlns:p14="http://schemas.microsoft.com/office/powerpoint/2010/main" val="2153117113"/>
      </p:ext>
    </p:extLst>
  </p:cSld>
  <p:clrMap bg1="lt1" tx1="dk1" bg2="lt2" tx2="dk2" accent1="accent1" accent2="accent2" accent3="accent3" accent4="accent4" accent5="accent5" accent6="accent6" hlink="hlink" folHlink="folHlink"/>
  <p:notesStyle>
    <a:lvl1pPr marL="0" marR="0" indent="0" algn="l" defTabSz="914400" rtl="0" eaLnBrk="0" fontAlgn="base" latinLnBrk="0" hangingPunct="0">
      <a:lnSpc>
        <a:spcPct val="100000"/>
      </a:lnSpc>
      <a:spcBef>
        <a:spcPct val="30000"/>
      </a:spcBef>
      <a:spcAft>
        <a:spcPct val="0"/>
      </a:spcAft>
      <a:buClrTx/>
      <a:buSzTx/>
      <a:buFontTx/>
      <a:buNone/>
      <a:tabLs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u="sng" dirty="0" smtClean="0"/>
              <a:t>Trainer Notes:</a:t>
            </a:r>
          </a:p>
        </p:txBody>
      </p:sp>
      <p:sp>
        <p:nvSpPr>
          <p:cNvPr id="20484" name="Slide Number Placeholder 3"/>
          <p:cNvSpPr>
            <a:spLocks noGrp="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832C17E-D0C0-4381-A90E-F519D0BD310C}"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International Council on Nanotechnology (ICON), a group based at Rice University in Houston, TX, maintains a comprehensive website</a:t>
            </a:r>
            <a:r>
              <a:rPr lang="en-US" baseline="0" dirty="0" smtClean="0"/>
              <a:t> on all aspects of nanomaterial environmental, health and safety impacts</a:t>
            </a:r>
            <a:r>
              <a:rPr lang="en-US" i="0" baseline="0" dirty="0" smtClean="0"/>
              <a:t>. Appearance on the ICON website does not endorse the material as authoritative, merely that it is relevant to the subject of NanoEHS.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Either navigate your browser to http://icon.rice.edu or use the screen shot to point out the following features:</a:t>
            </a:r>
          </a:p>
          <a:p>
            <a:pPr marL="0" marR="0" indent="27432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smtClean="0"/>
              <a:t>News Digest: Collects media stories, reports and other news </a:t>
            </a:r>
          </a:p>
          <a:p>
            <a:pPr marL="0" marR="0" indent="27432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smtClean="0"/>
              <a:t>Items of Interest: News</a:t>
            </a:r>
            <a:r>
              <a:rPr lang="en-US" baseline="0" dirty="0" smtClean="0"/>
              <a:t> items of particular interest to ICON members</a:t>
            </a:r>
          </a:p>
          <a:p>
            <a:pPr marL="0" marR="0" indent="27432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ICON News: New offerings from ICON </a:t>
            </a:r>
          </a:p>
          <a:p>
            <a:pPr marL="0" marR="0" indent="27432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Above ICON News there is a list of shortcuts to ICON’s most popular information products, including an industrial survey on nanomaterial handling practices and the GoodNanoGuide, about which more will be presented later</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6493" tIns="43247" rIns="86493" bIns="43247">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i="1" baseline="0" dirty="0" smtClean="0"/>
              <a:t>Prior to the course, update the slide as needed to reflect the current total number of papers. Do this by going to the Virtual Journal and selecting </a:t>
            </a:r>
            <a:r>
              <a:rPr lang="en-US" i="1" u="sng" baseline="0" dirty="0" smtClean="0"/>
              <a:t>Browse by Author</a:t>
            </a:r>
            <a:r>
              <a:rPr lang="en-US" i="1" u="none" baseline="0" dirty="0" smtClean="0"/>
              <a:t> from </a:t>
            </a:r>
            <a:r>
              <a:rPr lang="en-US" i="1" baseline="0" dirty="0" smtClean="0"/>
              <a:t>the right-hand column. The total number of papers will appear above the first search result. </a:t>
            </a:r>
            <a:endParaRPr lang="en-US" i="1" dirty="0" smtClean="0"/>
          </a:p>
          <a:p>
            <a:endParaRPr lang="en-US" dirty="0" smtClean="0"/>
          </a:p>
          <a:p>
            <a:r>
              <a:rPr lang="en-US" dirty="0" smtClean="0"/>
              <a:t>An easy way</a:t>
            </a:r>
            <a:r>
              <a:rPr lang="en-US" baseline="0" dirty="0" smtClean="0"/>
              <a:t> to keep track of the current nano-EHS research is provided by the “Virtual Journal of NanoEHS,” </a:t>
            </a:r>
            <a:r>
              <a:rPr lang="en-US" dirty="0" smtClean="0"/>
              <a:t>a repository</a:t>
            </a:r>
            <a:r>
              <a:rPr lang="en-US" baseline="0" dirty="0" smtClean="0"/>
              <a:t> of citations to research papers that study some aspect of NanoEHS impacts. This is called a virtual journal the because it collects work published in other journals, filters it by topical relevance and organizes it into a searchable format. The database is updated weekly and contains thousands of citations. The VJ does not provide the papers themselves but posts the abstracts and links to the source journal where the papers can be obtained. </a:t>
            </a:r>
          </a:p>
          <a:p>
            <a:endParaRPr lang="en-US" i="1" baseline="0" dirty="0" smtClean="0"/>
          </a:p>
          <a:p>
            <a:r>
              <a:rPr lang="en-US" i="1" baseline="0" dirty="0" smtClean="0"/>
              <a:t>If you have Internet access, pull up the VJ and demonstrate a few of the features. </a:t>
            </a:r>
          </a:p>
          <a:p>
            <a:pPr indent="-182880">
              <a:buFont typeface="Arial" pitchFamily="34" charset="0"/>
              <a:buChar char="•"/>
            </a:pPr>
            <a:r>
              <a:rPr lang="en-US" i="1" baseline="0" dirty="0" smtClean="0"/>
              <a:t>Click </a:t>
            </a:r>
            <a:r>
              <a:rPr lang="en-US" i="1" u="sng" baseline="0" dirty="0" smtClean="0"/>
              <a:t>Details</a:t>
            </a:r>
            <a:r>
              <a:rPr lang="en-US" i="1" baseline="0" dirty="0" smtClean="0"/>
              <a:t> for one of the entries to display the full record</a:t>
            </a:r>
          </a:p>
          <a:p>
            <a:pPr indent="-182880">
              <a:buFont typeface="Arial" pitchFamily="34" charset="0"/>
              <a:buChar char="•"/>
            </a:pPr>
            <a:r>
              <a:rPr lang="en-US" i="1" baseline="0" dirty="0" smtClean="0"/>
              <a:t>Highlight the </a:t>
            </a:r>
            <a:r>
              <a:rPr lang="en-US" i="1" u="sng" baseline="0" dirty="0" smtClean="0"/>
              <a:t>Link to Journal Abstract</a:t>
            </a:r>
            <a:r>
              <a:rPr lang="en-US" i="1" u="none" baseline="0" dirty="0" smtClean="0"/>
              <a:t>, which brings you to the source journal, and the tags below the Non-technical Summary, such as Content Emphasis, Exposure or Hazard Target, etc.</a:t>
            </a:r>
            <a:endParaRPr lang="en-US" i="1" baseline="0" dirty="0" smtClean="0"/>
          </a:p>
          <a:p>
            <a:endParaRPr lang="en-US" i="1" baseline="0" dirty="0" smtClean="0"/>
          </a:p>
        </p:txBody>
      </p:sp>
      <p:sp>
        <p:nvSpPr>
          <p:cNvPr id="4" name="Slide Number Placeholder 3"/>
          <p:cNvSpPr>
            <a:spLocks noGrp="1"/>
          </p:cNvSpPr>
          <p:nvPr>
            <p:ph type="sldNum" sz="quarter" idx="10"/>
          </p:nvPr>
        </p:nvSpPr>
        <p:spPr/>
        <p:txBody>
          <a:bodyPr lIns="86493" tIns="43247" rIns="86493" bIns="43247"/>
          <a:lstStyle/>
          <a:p>
            <a:pPr>
              <a:defRPr/>
            </a:pPr>
            <a:fld id="{5065583D-F6FB-4B86-8CB4-606AAB954172}"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Each</a:t>
            </a:r>
            <a:r>
              <a:rPr lang="en-US" baseline="0" dirty="0" smtClean="0"/>
              <a:t> entry into the VJ is tagged according to 9 indices, including particle type, exposure pathway and risk exposure group. The Database Analysis Tool allows one to search and do comparative analyses of the database. </a:t>
            </a:r>
          </a:p>
          <a:p>
            <a:endParaRPr lang="en-US" baseline="0" dirty="0" smtClean="0"/>
          </a:p>
          <a:p>
            <a:r>
              <a:rPr lang="en-US" i="1" baseline="0" dirty="0" smtClean="0"/>
              <a:t>Example question (feel free to make up your own): </a:t>
            </a:r>
            <a:r>
              <a:rPr lang="en-US" i="1" dirty="0" smtClean="0"/>
              <a:t>How many peer-reviewed</a:t>
            </a:r>
            <a:r>
              <a:rPr lang="en-US" i="1" baseline="0" dirty="0" smtClean="0"/>
              <a:t> publications in each year of the last decade addressed the hazards of carbon-based nanomaterials vs. semiconducting quantum dots? </a:t>
            </a:r>
          </a:p>
          <a:p>
            <a:endParaRPr lang="en-US" i="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i="1" baseline="0" dirty="0" smtClean="0"/>
              <a:t>If  you do NOT have Internet access, use the next slide to demonstrate the results.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i="1" baseline="0" dirty="0" smtClean="0"/>
              <a:t>If you have Internet access do the search live:</a:t>
            </a:r>
          </a:p>
          <a:p>
            <a:pPr lvl="1" indent="-182880">
              <a:buFont typeface="Arial" pitchFamily="34" charset="0"/>
              <a:buChar char="•"/>
            </a:pPr>
            <a:r>
              <a:rPr lang="en-US" i="1" baseline="0" dirty="0" smtClean="0"/>
              <a:t>Select dates From 2001 January to 2010 December</a:t>
            </a:r>
          </a:p>
          <a:p>
            <a:pPr lvl="1" indent="-182880">
              <a:buFont typeface="Arial" pitchFamily="34" charset="0"/>
              <a:buChar char="•"/>
            </a:pPr>
            <a:r>
              <a:rPr lang="en-US" i="1" baseline="0" dirty="0" smtClean="0"/>
              <a:t>Select Time Progressive Distribution Analysis (histogram)</a:t>
            </a:r>
          </a:p>
          <a:p>
            <a:pPr lvl="1" indent="-182880">
              <a:buFont typeface="Arial" pitchFamily="34" charset="0"/>
              <a:buChar char="•"/>
            </a:pPr>
            <a:r>
              <a:rPr lang="en-US" i="1" baseline="0" dirty="0" smtClean="0"/>
              <a:t>Keep Data Grouping Period at One Year</a:t>
            </a:r>
          </a:p>
          <a:p>
            <a:pPr lvl="1" indent="-182880">
              <a:buFont typeface="Arial" pitchFamily="34" charset="0"/>
              <a:buChar char="•"/>
            </a:pPr>
            <a:r>
              <a:rPr lang="en-US" i="1" baseline="0" dirty="0" smtClean="0"/>
              <a:t>Select </a:t>
            </a:r>
            <a:r>
              <a:rPr lang="en-US" i="1" u="none" baseline="0" dirty="0" smtClean="0"/>
              <a:t>Particle Type: Carbon / Paper Type: Hazard / Content Emphasis: Peer Reviewed Journal Article. Leave the others unchecked. Replace the text in the box Series 0 with “Carbon”</a:t>
            </a:r>
          </a:p>
          <a:p>
            <a:pPr lvl="1" indent="-182880">
              <a:buFont typeface="Arial" pitchFamily="34" charset="0"/>
              <a:buChar char="•"/>
            </a:pPr>
            <a:r>
              <a:rPr lang="en-US" i="1" u="none" baseline="0" dirty="0" smtClean="0"/>
              <a:t>Then Click Add a Series and repeat the search but select Particle Type: Semiconductor instead of Carbon. Replace the text in the box Series 1 with Quantum Dots</a:t>
            </a:r>
          </a:p>
          <a:p>
            <a:pPr lvl="1" indent="-182880">
              <a:buFont typeface="Arial" pitchFamily="34" charset="0"/>
              <a:buChar char="•"/>
            </a:pPr>
            <a:r>
              <a:rPr lang="en-US" i="1" u="none" baseline="0" dirty="0" smtClean="0"/>
              <a:t>Click Generate Report</a:t>
            </a:r>
          </a:p>
          <a:p>
            <a:pPr lvl="0" indent="-182880">
              <a:buFont typeface="Arial" pitchFamily="34" charset="0"/>
              <a:buNone/>
            </a:pPr>
            <a:endParaRPr lang="en-US" i="1" u="none" baseline="0" dirty="0" smtClean="0"/>
          </a:p>
          <a:p>
            <a:pPr lvl="0" indent="-182880">
              <a:buFont typeface="Arial" pitchFamily="34" charset="0"/>
              <a:buNone/>
            </a:pPr>
            <a:r>
              <a:rPr lang="en-US" i="1" u="none" dirty="0" smtClean="0"/>
              <a:t>Discuss the results</a:t>
            </a:r>
            <a:r>
              <a:rPr lang="en-US" i="1" u="none" baseline="0" dirty="0" smtClean="0"/>
              <a:t> with the class. Note that if you click on the hyperlinks in the table below the graph the papers that resulted in that number will be returned.</a:t>
            </a:r>
            <a:endParaRPr lang="en-US" i="1" u="none"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i="1" u="none" dirty="0" smtClean="0"/>
              <a:t>Discuss the results</a:t>
            </a:r>
            <a:r>
              <a:rPr lang="en-US" i="1" u="none" baseline="0" dirty="0" smtClean="0"/>
              <a:t> with the class. Note you can hide this slide if you have Internet access and are able to do the search live. </a:t>
            </a:r>
          </a:p>
          <a:p>
            <a:endParaRPr lang="en-US" i="0" u="none" baseline="0" dirty="0" smtClean="0"/>
          </a:p>
          <a:p>
            <a:endParaRPr lang="en-US" i="0"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6493" tIns="43247" rIns="86493" bIns="43247">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Mining</a:t>
            </a:r>
            <a:r>
              <a:rPr lang="en-US" baseline="0" dirty="0" smtClean="0"/>
              <a:t> a literature database is not a substitute for detailed analysis of the knowledge base in an area; however, it can illuminate some trends that are real. For nanomaterials, several knowledge gaps in the published research correspond closely with gaps that researchers in the field have agreed are critical to fill. </a:t>
            </a:r>
            <a:r>
              <a:rPr lang="en-US" i="1" baseline="0" dirty="0" smtClean="0"/>
              <a:t>These graphs were produced using the analysis tool.</a:t>
            </a:r>
          </a:p>
          <a:p>
            <a:endParaRPr lang="en-US" baseline="0" dirty="0" smtClean="0"/>
          </a:p>
          <a:p>
            <a:r>
              <a:rPr lang="en-US" baseline="0" dirty="0" smtClean="0"/>
              <a:t>The first gap is one of hazard vs. exposure. Many papers in the database assess the toxicity of a particular nanomaterial in a laboratory setting. </a:t>
            </a:r>
            <a:r>
              <a:rPr lang="en-US" u="sng" baseline="0" dirty="0" smtClean="0"/>
              <a:t>Hazard</a:t>
            </a:r>
            <a:r>
              <a:rPr lang="en-US" baseline="0" dirty="0" smtClean="0"/>
              <a:t> papers represent more than 60% of all the published nanomaterial risk research over the last decade. Many of these studies were done in cell culture. In contrast, a much more limited body of work has explored the potential for </a:t>
            </a:r>
            <a:r>
              <a:rPr lang="en-US" u="sng" baseline="0" dirty="0" smtClean="0"/>
              <a:t>exposure</a:t>
            </a:r>
            <a:r>
              <a:rPr lang="en-US" u="none" baseline="0" dirty="0" smtClean="0"/>
              <a:t> to nanomaterials by documenting sources and releases, translocation within the body or an ecosystem, etc. </a:t>
            </a:r>
            <a:r>
              <a:rPr lang="en-US" u="sng" baseline="0" dirty="0" smtClean="0"/>
              <a:t>Just because a substance kills cells in a Petri dish doesn’t mean it will cause harm to a worker.</a:t>
            </a:r>
            <a:r>
              <a:rPr lang="en-US" u="none" baseline="0" dirty="0" smtClean="0"/>
              <a:t> The exposure research needs to catch up with the hazard research so a more complete assessment of risk can be made.</a:t>
            </a:r>
          </a:p>
          <a:p>
            <a:endParaRPr lang="en-US" u="none" baseline="0" dirty="0" smtClean="0"/>
          </a:p>
          <a:p>
            <a:r>
              <a:rPr lang="en-US" u="none" baseline="0" dirty="0" smtClean="0"/>
              <a:t>Two other gaps revealed by the database and supported by expert analysis are knowledge about the impacts of nanomaterials on the environment and </a:t>
            </a:r>
            <a:r>
              <a:rPr lang="en-US" u="sng" baseline="0" dirty="0" smtClean="0"/>
              <a:t>research of direct relevance to occupational practice.</a:t>
            </a:r>
            <a:r>
              <a:rPr lang="en-US" u="none" baseline="0" dirty="0" smtClean="0"/>
              <a:t> In this analysis, environmental research comprises 13% of all papers published in the last decade and </a:t>
            </a:r>
            <a:r>
              <a:rPr lang="en-US" b="1" u="none" baseline="0" dirty="0" smtClean="0"/>
              <a:t>occupationally relevant research comes in at a mere 4%.</a:t>
            </a:r>
            <a:r>
              <a:rPr lang="en-US" b="0" u="none" baseline="0" dirty="0" smtClean="0"/>
              <a:t> Examples of occupationally relevant research are studies that measure nanomaterial flow in a fume hood, field studies of workplace exposure, tests of personal protective equipment against nanomaterials or efficacy of particle counters, etc. </a:t>
            </a:r>
          </a:p>
          <a:p>
            <a:endParaRPr lang="en-US" b="0" u="none" baseline="0" dirty="0" smtClean="0"/>
          </a:p>
          <a:p>
            <a:r>
              <a:rPr lang="en-US" b="0" u="none" baseline="0" dirty="0" smtClean="0"/>
              <a:t>So, while nearly 5000 papers seems like a lot, this knowledge base still has little practical application to human health.</a:t>
            </a:r>
            <a:endParaRPr lang="en-US" b="1" dirty="0"/>
          </a:p>
        </p:txBody>
      </p:sp>
      <p:sp>
        <p:nvSpPr>
          <p:cNvPr id="4" name="Slide Number Placeholder 3"/>
          <p:cNvSpPr>
            <a:spLocks noGrp="1"/>
          </p:cNvSpPr>
          <p:nvPr>
            <p:ph type="sldNum" sz="quarter" idx="10"/>
          </p:nvPr>
        </p:nvSpPr>
        <p:spPr/>
        <p:txBody>
          <a:bodyPr lIns="86493" tIns="43247" rIns="86493" bIns="43247"/>
          <a:lstStyle/>
          <a:p>
            <a:pPr>
              <a:defRPr/>
            </a:pPr>
            <a:fld id="{5065583D-F6FB-4B86-8CB4-606AAB954172}"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Remember</a:t>
            </a:r>
            <a:r>
              <a:rPr lang="en-US" baseline="0" dirty="0" smtClean="0"/>
              <a:t> this slide from Module 1? We’re focusing in this course on the human origin or engineered nanoscale materials but when it comes to occupational health there is much we can learn from research on the health effects of incidentally produced nanoscale particles.</a:t>
            </a:r>
          </a:p>
          <a:p>
            <a:endParaRPr lang="en-US" b="1" baseline="0" dirty="0" smtClean="0"/>
          </a:p>
          <a:p>
            <a:r>
              <a:rPr lang="en-US" b="0" i="1" baseline="0" dirty="0" smtClean="0"/>
              <a:t>Prompt the audience to share what they might know about the health effects of any of these categories. Each item in this list has a wealth of scientific research linking exposure to unwanted health outcomes such as cardiovascular disease, pulmonary illnesses and other diseases.</a:t>
            </a:r>
            <a:endParaRPr lang="en-US" b="0" i="1"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Here are some of the documented effects from small particulate matter of</a:t>
            </a:r>
            <a:r>
              <a:rPr lang="en-US" baseline="0" dirty="0" smtClean="0"/>
              <a:t> human origin. </a:t>
            </a:r>
          </a:p>
          <a:p>
            <a:endParaRPr lang="en-US" b="1" baseline="0" dirty="0" smtClean="0"/>
          </a:p>
          <a:p>
            <a:r>
              <a:rPr lang="en-US" b="0" i="1" baseline="0" dirty="0" smtClean="0"/>
              <a:t>Sources</a:t>
            </a:r>
          </a:p>
          <a:p>
            <a:r>
              <a:rPr lang="en-US" b="0" i="1" baseline="0" dirty="0" smtClean="0"/>
              <a:t>Cooking smoke: http://www.who.int/mediacentre/factsheets/fs292/en/index.html</a:t>
            </a:r>
          </a:p>
          <a:p>
            <a:r>
              <a:rPr lang="en-US" b="0" i="1" baseline="0" dirty="0" smtClean="0"/>
              <a:t>Diesel exhaust: http://www.arb.ca.gov/research/diesel/diesel-health.htm </a:t>
            </a:r>
          </a:p>
          <a:p>
            <a:r>
              <a:rPr lang="en-US" b="0" i="1" baseline="0" dirty="0" smtClean="0"/>
              <a:t>Welding fumes: http://www.osha.gov/SLTC/healthguidelines/weldingfumes/recognition.html</a:t>
            </a:r>
          </a:p>
          <a:p>
            <a:r>
              <a:rPr lang="en-US" b="0" i="1" baseline="0" dirty="0" smtClean="0"/>
              <a:t>Industrial effluents: http://oehha.ca.gov/public_info/facts/airkids.html </a:t>
            </a:r>
          </a:p>
          <a:p>
            <a:r>
              <a:rPr lang="en-US" b="0" i="1" baseline="0" dirty="0" smtClean="0"/>
              <a:t>Silicosis: http://www.cdc.gov/niosh/92-102.html </a:t>
            </a:r>
            <a:endParaRPr lang="en-US" b="0" i="1"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Here are some of the documented effects from small particulate matter of</a:t>
            </a:r>
            <a:r>
              <a:rPr lang="en-US" baseline="0" dirty="0" smtClean="0"/>
              <a:t> human origin. </a:t>
            </a:r>
          </a:p>
          <a:p>
            <a:endParaRPr lang="en-US" b="1" baseline="0" dirty="0" smtClean="0"/>
          </a:p>
          <a:p>
            <a:r>
              <a:rPr lang="en-US" b="0" i="1" baseline="0" dirty="0" smtClean="0"/>
              <a:t>Sources</a:t>
            </a:r>
          </a:p>
          <a:p>
            <a:r>
              <a:rPr lang="en-US" b="0" i="1" baseline="0" dirty="0" smtClean="0"/>
              <a:t>Cooking smoke: http://www.who.int/mediacentre/factsheets/fs292/en/index.html</a:t>
            </a:r>
          </a:p>
          <a:p>
            <a:r>
              <a:rPr lang="en-US" b="0" i="1" baseline="0" dirty="0" smtClean="0"/>
              <a:t>Diesel exhaust: http://www.arb.ca.gov/research/diesel/diesel-health.htm </a:t>
            </a:r>
          </a:p>
          <a:p>
            <a:r>
              <a:rPr lang="en-US" b="0" i="1" baseline="0" dirty="0" smtClean="0"/>
              <a:t>Welding fumes: http://www.osha.gov/SLTC/healthguidelines/weldingfumes/recognition.html</a:t>
            </a:r>
          </a:p>
          <a:p>
            <a:r>
              <a:rPr lang="en-US" b="0" i="1" baseline="0" dirty="0" smtClean="0"/>
              <a:t>Industrial effluents: http://oehha.ca.gov/public_info/facts/airkids.html </a:t>
            </a:r>
          </a:p>
          <a:p>
            <a:r>
              <a:rPr lang="en-US" b="0" i="1" baseline="0" dirty="0" smtClean="0"/>
              <a:t>Silicosis: http://www.cdc.gov/niosh/92-102.html </a:t>
            </a:r>
            <a:endParaRPr lang="en-US" b="0" i="1"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The ability of a particle to deposit in</a:t>
            </a:r>
            <a:r>
              <a:rPr lang="en-US" baseline="0" dirty="0" smtClean="0"/>
              <a:t> the respiratory tract depends on its size. Particles larger than about 10 microns (10,000 nm) get trapped by the mouth, nose and throat; only particles less than ~10 microns enter the conductive airways (trachea and bronchi). Many of these particles are trapped by mucus and ultimately ingested. </a:t>
            </a:r>
            <a:r>
              <a:rPr lang="en-US" dirty="0" smtClean="0"/>
              <a:t>Nanoparticles’ small size permits them to be inhaled into the alveolar (deep) region of the lung where gas exchange occurs. For this reason,</a:t>
            </a:r>
            <a:r>
              <a:rPr lang="en-US" baseline="0" dirty="0" smtClean="0"/>
              <a:t> many studies and guidance documents have focused on inhalation as the primary route of exposure to nanoparticles in the workplace.</a:t>
            </a:r>
            <a:endParaRPr lang="en-US" dirty="0" smtClean="0"/>
          </a:p>
          <a:p>
            <a:endParaRPr lang="en-US" dirty="0" smtClean="0"/>
          </a:p>
          <a:p>
            <a:r>
              <a:rPr lang="en-US" dirty="0" smtClean="0"/>
              <a:t>Animal</a:t>
            </a:r>
            <a:r>
              <a:rPr lang="en-US" baseline="0" dirty="0" smtClean="0"/>
              <a:t> studies have indicated that nanoparticles in the lung may be able to enter the bloodstream and </a:t>
            </a:r>
            <a:r>
              <a:rPr lang="en-US" baseline="0" dirty="0" err="1" smtClean="0"/>
              <a:t>translocate</a:t>
            </a:r>
            <a:r>
              <a:rPr lang="en-US" baseline="0" dirty="0" smtClean="0"/>
              <a:t> to other organs.</a:t>
            </a:r>
          </a:p>
          <a:p>
            <a:endParaRPr lang="en-US" baseline="0" dirty="0" smtClean="0"/>
          </a:p>
          <a:p>
            <a:r>
              <a:rPr lang="en-US" dirty="0" smtClean="0"/>
              <a:t>In many of these studies the nanoparticles were modified to prevent them from</a:t>
            </a:r>
            <a:r>
              <a:rPr lang="en-US" baseline="0" dirty="0" smtClean="0"/>
              <a:t> agglomerating together into particles larger than 2-3 microns. Some studies have shown that the primary effect of nanoparticles in the lung was asphyxiation when the particles clumped together and physically blocked the airways. The actual impact of a nanoparticle encountered in the workplace will depend critically on whether or not that nanoparticle agglomerates prior to or after entering the body. </a:t>
            </a:r>
          </a:p>
          <a:p>
            <a:endParaRPr lang="en-US" baseline="0" dirty="0" smtClean="0"/>
          </a:p>
          <a:p>
            <a:r>
              <a:rPr lang="en-US" baseline="0" dirty="0" smtClean="0"/>
              <a:t>SOURCE</a:t>
            </a:r>
          </a:p>
          <a:p>
            <a:r>
              <a:rPr lang="en-US" baseline="0" dirty="0" smtClean="0"/>
              <a:t>Image: http://upload.wikimedia.org/wikipedia/commons/3/36/Respiratory_Tract.png </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The growing body of research into</a:t>
            </a:r>
            <a:r>
              <a:rPr lang="en-US" baseline="0" dirty="0" smtClean="0"/>
              <a:t> the hazards of inhalation exposure of nanomaterials demonstrates the potential for unwanted health outcomes </a:t>
            </a:r>
            <a:r>
              <a:rPr lang="en-US" i="1" baseline="0" dirty="0" smtClean="0"/>
              <a:t>IF</a:t>
            </a:r>
            <a:r>
              <a:rPr lang="en-US" i="0" baseline="0" dirty="0" smtClean="0"/>
              <a:t> there is exposure. Not all types of nanoparticles have demonstrated these hazards and not all the research has been done on commercially relevant forms of the nanoparticles. With those caveats in mind here are some examples of significant findings from the hazard literature.</a:t>
            </a:r>
          </a:p>
          <a:p>
            <a:endParaRPr lang="en-US" i="0" baseline="0" dirty="0" smtClean="0"/>
          </a:p>
          <a:p>
            <a:r>
              <a:rPr lang="en-US" i="0" baseline="0" dirty="0" smtClean="0"/>
              <a:t>The image shows a multi-walled carbon nanotube penetrating the alveolar epithelium. This is significant because it suggests that MWNTs that get into the lung have the potential to penetrate the </a:t>
            </a:r>
            <a:r>
              <a:rPr lang="en-US" i="0" baseline="0" dirty="0" err="1" smtClean="0"/>
              <a:t>epitehlium</a:t>
            </a:r>
            <a:r>
              <a:rPr lang="en-US" i="0" baseline="0" dirty="0" smtClean="0"/>
              <a:t> and get into the space where </a:t>
            </a:r>
            <a:r>
              <a:rPr lang="en-US" i="0" baseline="0" dirty="0" err="1" smtClean="0"/>
              <a:t>mesothelioma</a:t>
            </a:r>
            <a:r>
              <a:rPr lang="en-US" i="0" baseline="0" dirty="0" smtClean="0"/>
              <a:t> originates.</a:t>
            </a:r>
          </a:p>
          <a:p>
            <a:endParaRPr lang="en-US" i="0" baseline="0" dirty="0" smtClean="0"/>
          </a:p>
          <a:p>
            <a:pPr indent="182880">
              <a:buFont typeface="Arial" pitchFamily="34" charset="0"/>
              <a:buChar char="•"/>
            </a:pPr>
            <a:r>
              <a:rPr lang="en-US" i="0" baseline="0" dirty="0" smtClean="0"/>
              <a:t>Certain multi-walled carbon nanotubes were able to induce fibrosis and </a:t>
            </a:r>
            <a:r>
              <a:rPr lang="en-US" i="0" baseline="0" dirty="0" err="1" smtClean="0"/>
              <a:t>mesothelioma</a:t>
            </a:r>
            <a:r>
              <a:rPr lang="en-US" i="0" baseline="0" dirty="0" smtClean="0"/>
              <a:t>-like symptoms when instilled in rodent lungs. The effect was observed for long, stiff nanotubes (that resemble the shape of the harmful form of asbestos) but not for short, tangled nanotubes. The researchers hypothesized that the mechanism of injury was similar to asbestos because of the fibrous nature of stiff nanotubes. </a:t>
            </a:r>
          </a:p>
          <a:p>
            <a:pPr indent="182880">
              <a:buFont typeface="Arial" pitchFamily="34" charset="0"/>
              <a:buChar char="•"/>
            </a:pPr>
            <a:r>
              <a:rPr lang="en-US" i="0" baseline="0" dirty="0" smtClean="0"/>
              <a:t>Single-walled carbon nanotubes and titanium dioxide nanoparticles have been implicated in the formation of arterial plaques</a:t>
            </a:r>
          </a:p>
          <a:p>
            <a:pPr indent="182880">
              <a:buFont typeface="Arial" pitchFamily="34" charset="0"/>
              <a:buChar char="•"/>
            </a:pPr>
            <a:r>
              <a:rPr lang="en-US" i="0" baseline="0" dirty="0" smtClean="0"/>
              <a:t>Certain nanoscale metals and metal oxides have been shown to travel along the olfactory nerve and get into the brain. </a:t>
            </a:r>
          </a:p>
          <a:p>
            <a:pPr indent="182880">
              <a:buFont typeface="Arial" pitchFamily="34" charset="0"/>
              <a:buNone/>
            </a:pPr>
            <a:endParaRPr lang="en-US" i="0" baseline="0" dirty="0" smtClean="0"/>
          </a:p>
          <a:p>
            <a:pPr indent="182880">
              <a:buFont typeface="Arial" pitchFamily="34" charset="0"/>
              <a:buNone/>
            </a:pPr>
            <a:r>
              <a:rPr lang="en-US" i="0" baseline="0" dirty="0" smtClean="0"/>
              <a:t>Sources</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err="1" smtClean="0"/>
              <a:t>Mesothelioma</a:t>
            </a:r>
            <a:r>
              <a:rPr lang="en-US" dirty="0" smtClean="0"/>
              <a:t>: Nature Nanotechnology 3, 423 - 428 (2008)  and The Journal of Toxicological Sciences Vol. 33 (2008) , No. 1 February 105-116</a:t>
            </a:r>
          </a:p>
          <a:p>
            <a:pPr indent="182880">
              <a:buFont typeface="Arial" pitchFamily="34" charset="0"/>
              <a:buChar char="•"/>
            </a:pPr>
            <a:r>
              <a:rPr lang="en-US" dirty="0" smtClean="0"/>
              <a:t>Cardiovascular: Environ Health </a:t>
            </a:r>
            <a:r>
              <a:rPr lang="en-US" dirty="0" err="1" smtClean="0"/>
              <a:t>Perspect</a:t>
            </a:r>
            <a:r>
              <a:rPr lang="en-US" dirty="0" smtClean="0"/>
              <a:t> 115 (3): 377–382 (2007)</a:t>
            </a:r>
          </a:p>
          <a:p>
            <a:pPr indent="182880">
              <a:buFont typeface="Arial" pitchFamily="34" charset="0"/>
              <a:buChar char="•"/>
            </a:pPr>
            <a:r>
              <a:rPr lang="en-US" dirty="0" smtClean="0"/>
              <a:t>Olfactory: Journal of Nanoscience and Nanotechnology, 9(8): 4996-5007 (August 2009) and Environmental Health Perspectives Volume 114, Number 8, August 2006 </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[insert a disclaimer</a:t>
            </a:r>
            <a:r>
              <a:rPr lang="en-US" baseline="0" dirty="0" smtClean="0"/>
              <a:t> about the limitations of these materials]</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Research on skin as a route of exposure is more limited than that on inhalation. The methods for measuring</a:t>
            </a:r>
            <a:r>
              <a:rPr lang="en-US" baseline="0" dirty="0" smtClean="0"/>
              <a:t> skin penetration are still evolving and better validation and standardization are needed.</a:t>
            </a:r>
          </a:p>
          <a:p>
            <a:r>
              <a:rPr lang="en-US" baseline="0" dirty="0" smtClean="0"/>
              <a:t>Dozens of papers demonstrate the ability of intact skin to protect against penetration of nanoparticles beyond the surface layers of the skin. This is particularly evident for titanium dioxide and zinc oxide nanoparticles used in topical sunscreens. </a:t>
            </a:r>
          </a:p>
          <a:p>
            <a:endParaRPr lang="en-US" baseline="0" dirty="0" smtClean="0"/>
          </a:p>
          <a:p>
            <a:r>
              <a:rPr lang="en-US" baseline="0" dirty="0" smtClean="0"/>
              <a:t>Fluorescently tagged polysaccharide (</a:t>
            </a:r>
            <a:r>
              <a:rPr lang="en-US" baseline="0" dirty="0" err="1" smtClean="0"/>
              <a:t>dextran</a:t>
            </a:r>
            <a:r>
              <a:rPr lang="en-US" baseline="0" dirty="0" smtClean="0"/>
              <a:t>) beads of 500- and 1000-nm diameter were found to penetrate to the dermis when the skin was mechanically flexed. Silver nanoparticles embedded in a wound dressing caused elevated levels of silver to be detected in plasma and urine and graying of the skin (</a:t>
            </a:r>
            <a:r>
              <a:rPr lang="en-US" baseline="0" dirty="0" err="1" smtClean="0"/>
              <a:t>argyria</a:t>
            </a:r>
            <a:r>
              <a:rPr lang="en-US" baseline="0" dirty="0" smtClean="0"/>
              <a:t>) of a burn patient.</a:t>
            </a:r>
          </a:p>
          <a:p>
            <a:endParaRPr lang="en-US" baseline="0" dirty="0" smtClean="0"/>
          </a:p>
          <a:p>
            <a:r>
              <a:rPr lang="en-US" baseline="0" dirty="0" smtClean="0"/>
              <a:t>Quantum dots of various sizes, surface coatings and shapes were found to penetrate intact skin to the epidermal and dermal layers within 8 hours. The researchers concluded that the time scale (typical work day) and dosage were relevant for occupational exposures. </a:t>
            </a:r>
            <a:endParaRPr lang="en-US" dirty="0" smtClean="0"/>
          </a:p>
          <a:p>
            <a:endParaRPr lang="en-US" dirty="0" smtClean="0"/>
          </a:p>
          <a:p>
            <a:r>
              <a:rPr lang="en-US" dirty="0" smtClean="0"/>
              <a:t>Sources</a:t>
            </a:r>
          </a:p>
          <a:p>
            <a:r>
              <a:rPr lang="en-US" sz="1200" kern="1200" baseline="0" dirty="0" err="1" smtClean="0">
                <a:solidFill>
                  <a:schemeClr val="tx1"/>
                </a:solidFill>
                <a:latin typeface="+mn-lt"/>
                <a:ea typeface="+mn-ea"/>
                <a:cs typeface="+mn-cs"/>
              </a:rPr>
              <a:t>Int</a:t>
            </a:r>
            <a:r>
              <a:rPr lang="en-US" sz="1200" kern="1200" baseline="0" dirty="0" smtClean="0">
                <a:solidFill>
                  <a:schemeClr val="tx1"/>
                </a:solidFill>
                <a:latin typeface="+mn-lt"/>
                <a:ea typeface="+mn-ea"/>
                <a:cs typeface="+mn-cs"/>
              </a:rPr>
              <a:t> Arch </a:t>
            </a:r>
            <a:r>
              <a:rPr lang="en-US" sz="1200" kern="1200" baseline="0" dirty="0" err="1" smtClean="0">
                <a:solidFill>
                  <a:schemeClr val="tx1"/>
                </a:solidFill>
                <a:latin typeface="+mn-lt"/>
                <a:ea typeface="+mn-ea"/>
                <a:cs typeface="+mn-cs"/>
              </a:rPr>
              <a:t>Occup</a:t>
            </a:r>
            <a:r>
              <a:rPr lang="en-US" sz="1200" kern="1200" baseline="0" dirty="0" smtClean="0">
                <a:solidFill>
                  <a:schemeClr val="tx1"/>
                </a:solidFill>
                <a:latin typeface="+mn-lt"/>
                <a:ea typeface="+mn-ea"/>
                <a:cs typeface="+mn-cs"/>
              </a:rPr>
              <a:t> Environ Health (2009) 82:1043–1055</a:t>
            </a:r>
          </a:p>
          <a:p>
            <a:r>
              <a:rPr lang="en-US" sz="1200" kern="1200" baseline="0" dirty="0" smtClean="0">
                <a:solidFill>
                  <a:schemeClr val="tx1"/>
                </a:solidFill>
                <a:latin typeface="+mn-lt"/>
                <a:ea typeface="+mn-ea"/>
                <a:cs typeface="+mn-cs"/>
              </a:rPr>
              <a:t>IMAGE: http://en.wikipedia.org/wiki/File:HumanSkinDiagram.jpg </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Dozens of studies have</a:t>
            </a:r>
            <a:r>
              <a:rPr lang="en-US" baseline="0" dirty="0" smtClean="0"/>
              <a:t> tested toxicity of various nanoparticles to human skin cells in culture. Oxides, metals, quantum dots and carbonaceous nanoparticles have all demonstrated the ability to damage skin cells through a variety of mechanisms, most notably as a result of oxidative stress. </a:t>
            </a:r>
            <a:endParaRPr lang="en-US" dirty="0" smtClean="0"/>
          </a:p>
          <a:p>
            <a:r>
              <a:rPr lang="en-US" dirty="0" smtClean="0"/>
              <a:t>Source</a:t>
            </a:r>
          </a:p>
          <a:p>
            <a:pPr indent="182880">
              <a:buFont typeface="Arial" pitchFamily="34" charset="0"/>
              <a:buChar char="•"/>
            </a:pPr>
            <a:r>
              <a:rPr lang="en-US" sz="1200" kern="1200" baseline="0" dirty="0" smtClean="0">
                <a:solidFill>
                  <a:schemeClr val="tx1"/>
                </a:solidFill>
                <a:latin typeface="+mn-lt"/>
                <a:ea typeface="+mn-ea"/>
                <a:cs typeface="+mn-cs"/>
              </a:rPr>
              <a:t>Review of dermal toxicity literature: </a:t>
            </a:r>
            <a:r>
              <a:rPr lang="en-US" sz="1200" kern="1200" baseline="0" dirty="0" err="1" smtClean="0">
                <a:solidFill>
                  <a:schemeClr val="tx1"/>
                </a:solidFill>
                <a:latin typeface="+mn-lt"/>
                <a:ea typeface="+mn-ea"/>
                <a:cs typeface="+mn-cs"/>
              </a:rPr>
              <a:t>Int</a:t>
            </a:r>
            <a:r>
              <a:rPr lang="en-US" sz="1200" kern="1200" baseline="0" dirty="0" smtClean="0">
                <a:solidFill>
                  <a:schemeClr val="tx1"/>
                </a:solidFill>
                <a:latin typeface="+mn-lt"/>
                <a:ea typeface="+mn-ea"/>
                <a:cs typeface="+mn-cs"/>
              </a:rPr>
              <a:t> Arch </a:t>
            </a:r>
            <a:r>
              <a:rPr lang="en-US" sz="1200" kern="1200" baseline="0" dirty="0" err="1" smtClean="0">
                <a:solidFill>
                  <a:schemeClr val="tx1"/>
                </a:solidFill>
                <a:latin typeface="+mn-lt"/>
                <a:ea typeface="+mn-ea"/>
                <a:cs typeface="+mn-cs"/>
              </a:rPr>
              <a:t>Occup</a:t>
            </a:r>
            <a:r>
              <a:rPr lang="en-US" sz="1200" kern="1200" baseline="0" dirty="0" smtClean="0">
                <a:solidFill>
                  <a:schemeClr val="tx1"/>
                </a:solidFill>
                <a:latin typeface="+mn-lt"/>
                <a:ea typeface="+mn-ea"/>
                <a:cs typeface="+mn-cs"/>
              </a:rPr>
              <a:t> Environ Health (2009) 82:1043–1055</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Unintentional ingestion of nanoparticles may result subsequent</a:t>
            </a:r>
            <a:r>
              <a:rPr lang="en-US" baseline="0" dirty="0" smtClean="0"/>
              <a:t> to inhalation  when mucus moves up out of the respiratory tract and is swallowed. (This clearance mechanism is called the </a:t>
            </a:r>
            <a:r>
              <a:rPr lang="en-US" baseline="0" dirty="0" err="1" smtClean="0"/>
              <a:t>mucociliary</a:t>
            </a:r>
            <a:r>
              <a:rPr lang="en-US" baseline="0" dirty="0" smtClean="0"/>
              <a:t> escalator.)</a:t>
            </a:r>
          </a:p>
          <a:p>
            <a:endParaRPr lang="en-US" dirty="0" smtClean="0"/>
          </a:p>
          <a:p>
            <a:r>
              <a:rPr lang="en-US" dirty="0" smtClean="0"/>
              <a:t>And, as is the case with other substances in the workplace, poor work practices, such</a:t>
            </a:r>
            <a:r>
              <a:rPr lang="en-US" baseline="0" dirty="0" smtClean="0"/>
              <a:t> as eating or smoking in the work area, can result in unintentional ingestion.</a:t>
            </a:r>
            <a:endParaRPr lang="en-US" dirty="0" smtClean="0"/>
          </a:p>
          <a:p>
            <a:endParaRPr lang="en-US" dirty="0" smtClean="0"/>
          </a:p>
          <a:p>
            <a:r>
              <a:rPr lang="en-US" dirty="0" smtClean="0"/>
              <a:t>Occupational</a:t>
            </a:r>
            <a:r>
              <a:rPr lang="en-US" baseline="0" dirty="0" smtClean="0"/>
              <a:t> exposure via ingestion is perhaps the least well researched of the three pathways discussed in this module. However, the use of nanoparticles as drug delivery agents is a huge area in medical research. Some of these agents are meant to be ingested and then </a:t>
            </a:r>
            <a:r>
              <a:rPr lang="en-US" baseline="0" dirty="0" err="1" smtClean="0"/>
              <a:t>translocate</a:t>
            </a:r>
            <a:r>
              <a:rPr lang="en-US" baseline="0" dirty="0" smtClean="0"/>
              <a:t> to other areas of the body. This is itself demonstrates that ingested nanoparticles have routes out of the digestive tract and into other bodily systems. For example recently a single-walled carbon nanotube (SWCNT) agent introduced into rodent stomachs through </a:t>
            </a:r>
            <a:r>
              <a:rPr lang="en-US" baseline="0" dirty="0" err="1" smtClean="0"/>
              <a:t>gastrogavage</a:t>
            </a:r>
            <a:r>
              <a:rPr lang="en-US" baseline="0" dirty="0" smtClean="0"/>
              <a:t> was subsequently found in the liver, heart and brain as well as the lower intestine. </a:t>
            </a:r>
          </a:p>
          <a:p>
            <a:endParaRPr lang="en-US" baseline="0" dirty="0" smtClean="0"/>
          </a:p>
          <a:p>
            <a:r>
              <a:rPr lang="en-US" baseline="0" dirty="0" smtClean="0"/>
              <a:t>Excess ingestion of “colloidal” silver (much of which contains </a:t>
            </a:r>
            <a:r>
              <a:rPr lang="en-US" baseline="0" dirty="0" err="1" smtClean="0"/>
              <a:t>nanosilver</a:t>
            </a:r>
            <a:r>
              <a:rPr lang="en-US" baseline="0" dirty="0" smtClean="0"/>
              <a:t>) can result in a permanent discoloration of the skin (</a:t>
            </a:r>
            <a:r>
              <a:rPr lang="en-US" baseline="0" dirty="0" err="1" smtClean="0"/>
              <a:t>argyria</a:t>
            </a:r>
            <a:r>
              <a:rPr lang="en-US" baseline="0" dirty="0" smtClean="0"/>
              <a:t>) and eyes (</a:t>
            </a:r>
            <a:r>
              <a:rPr lang="en-US" baseline="0" dirty="0" err="1" smtClean="0"/>
              <a:t>argyrosis</a:t>
            </a:r>
            <a:r>
              <a:rPr lang="en-US" baseline="0" dirty="0" smtClean="0"/>
              <a:t>) from silver depositing into these tissues. </a:t>
            </a:r>
          </a:p>
          <a:p>
            <a:endParaRPr lang="en-US" baseline="0" dirty="0" smtClean="0"/>
          </a:p>
          <a:p>
            <a:r>
              <a:rPr lang="en-US" dirty="0" smtClean="0"/>
              <a:t>Sources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IMAGE: Microsoft image gallery</a:t>
            </a:r>
          </a:p>
          <a:p>
            <a:r>
              <a:rPr lang="en-US" sz="1200" kern="1200" baseline="0" dirty="0" smtClean="0">
                <a:solidFill>
                  <a:schemeClr val="tx1"/>
                </a:solidFill>
                <a:latin typeface="+mn-lt"/>
                <a:ea typeface="+mn-ea"/>
                <a:cs typeface="+mn-cs"/>
              </a:rPr>
              <a:t>SWCNT: </a:t>
            </a:r>
            <a:r>
              <a:rPr lang="en-US" sz="1200" kern="1200" baseline="0" dirty="0" err="1" smtClean="0">
                <a:solidFill>
                  <a:schemeClr val="tx1"/>
                </a:solidFill>
                <a:latin typeface="+mn-lt"/>
                <a:ea typeface="+mn-ea"/>
                <a:cs typeface="+mn-cs"/>
              </a:rPr>
              <a:t>Nanomedicine</a:t>
            </a:r>
            <a:r>
              <a:rPr lang="en-US" sz="1200" kern="1200" baseline="0" dirty="0" smtClean="0">
                <a:solidFill>
                  <a:schemeClr val="tx1"/>
                </a:solidFill>
                <a:latin typeface="+mn-lt"/>
                <a:ea typeface="+mn-ea"/>
                <a:cs typeface="+mn-cs"/>
              </a:rPr>
              <a:t>: Nanotechnology, Biology, and Medicine 6 (2010) 427–441</a:t>
            </a:r>
          </a:p>
          <a:p>
            <a:r>
              <a:rPr lang="en-US" sz="1200" kern="1200" baseline="0" dirty="0" smtClean="0">
                <a:solidFill>
                  <a:schemeClr val="tx1"/>
                </a:solidFill>
                <a:latin typeface="+mn-lt"/>
                <a:ea typeface="+mn-ea"/>
                <a:cs typeface="+mn-cs"/>
              </a:rPr>
              <a:t>Silver: </a:t>
            </a:r>
            <a:r>
              <a:rPr lang="en-US" dirty="0" smtClean="0"/>
              <a:t>Journal of Applied Biomedicine 2008, 6(3): 117-129</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There is limited research</a:t>
            </a:r>
            <a:r>
              <a:rPr lang="en-US" baseline="0" dirty="0" smtClean="0"/>
              <a:t> about the effects of nanoparticles post-ingestion. However, some studies indicate that certain nanoparticles have the potential to damage intestinal cells and, after </a:t>
            </a:r>
            <a:r>
              <a:rPr lang="en-US" baseline="0" dirty="0" err="1" smtClean="0"/>
              <a:t>translocating</a:t>
            </a:r>
            <a:r>
              <a:rPr lang="en-US" baseline="0" dirty="0" smtClean="0"/>
              <a:t> out of the gut, induce unwanted health effects in other organs. This research is too preliminary to draw major conclusions and most papers conclude that more research is needed to better understand the effects of ingested nanoparticles.</a:t>
            </a:r>
            <a:endParaRPr lang="en-US" dirty="0" smtClean="0"/>
          </a:p>
          <a:p>
            <a:endParaRPr lang="en-US" dirty="0" smtClean="0"/>
          </a:p>
          <a:p>
            <a:r>
              <a:rPr lang="en-US" dirty="0" smtClean="0"/>
              <a:t>Sources</a:t>
            </a:r>
          </a:p>
          <a:p>
            <a:r>
              <a:rPr lang="en-US" sz="1200" kern="1200" baseline="0" dirty="0" smtClean="0">
                <a:solidFill>
                  <a:schemeClr val="tx1"/>
                </a:solidFill>
                <a:latin typeface="+mn-lt"/>
                <a:ea typeface="+mn-ea"/>
                <a:cs typeface="+mn-cs"/>
              </a:rPr>
              <a:t>Silver liver damage: </a:t>
            </a:r>
            <a:r>
              <a:rPr lang="en-US" dirty="0" smtClean="0"/>
              <a:t>Particle and </a:t>
            </a:r>
            <a:r>
              <a:rPr lang="en-US" dirty="0" err="1" smtClean="0"/>
              <a:t>Fibre</a:t>
            </a:r>
            <a:r>
              <a:rPr lang="en-US" dirty="0" smtClean="0"/>
              <a:t> Toxicology, 2010, 7:20 (11 pp)</a:t>
            </a:r>
          </a:p>
          <a:p>
            <a:r>
              <a:rPr lang="en-US" sz="1200" kern="1200" baseline="0" dirty="0" smtClean="0">
                <a:solidFill>
                  <a:schemeClr val="tx1"/>
                </a:solidFill>
                <a:latin typeface="+mn-lt"/>
                <a:ea typeface="+mn-ea"/>
                <a:cs typeface="+mn-cs"/>
              </a:rPr>
              <a:t>Intestinal </a:t>
            </a:r>
            <a:r>
              <a:rPr lang="en-US" sz="1200" kern="1200" baseline="0" dirty="0" err="1" smtClean="0">
                <a:solidFill>
                  <a:schemeClr val="tx1"/>
                </a:solidFill>
                <a:latin typeface="+mn-lt"/>
                <a:ea typeface="+mn-ea"/>
                <a:cs typeface="+mn-cs"/>
              </a:rPr>
              <a:t>dendritic</a:t>
            </a:r>
            <a:r>
              <a:rPr lang="en-US" sz="1200" kern="1200" baseline="0" dirty="0" smtClean="0">
                <a:solidFill>
                  <a:schemeClr val="tx1"/>
                </a:solidFill>
                <a:latin typeface="+mn-lt"/>
                <a:ea typeface="+mn-ea"/>
                <a:cs typeface="+mn-cs"/>
              </a:rPr>
              <a:t> cells: </a:t>
            </a:r>
            <a:r>
              <a:rPr lang="en-US" dirty="0" err="1" smtClean="0"/>
              <a:t>Nanotoxicology</a:t>
            </a:r>
            <a:r>
              <a:rPr lang="en-US" dirty="0" smtClean="0"/>
              <a:t>, 2010 Early Online, DOI: 10.3109/17435390.2010.506957</a:t>
            </a:r>
          </a:p>
          <a:p>
            <a:r>
              <a:rPr lang="en-US" dirty="0" err="1" smtClean="0"/>
              <a:t>Cytotoxic</a:t>
            </a:r>
            <a:r>
              <a:rPr lang="en-US" dirty="0" smtClean="0"/>
              <a:t>: </a:t>
            </a:r>
            <a:r>
              <a:rPr lang="en-US" dirty="0" err="1" smtClean="0"/>
              <a:t>Nanotoxicology</a:t>
            </a:r>
            <a:r>
              <a:rPr lang="en-US" dirty="0" smtClean="0"/>
              <a:t>, 2009 3(4): 355-364</a:t>
            </a:r>
          </a:p>
          <a:p>
            <a:r>
              <a:rPr lang="en-US" dirty="0" smtClean="0"/>
              <a:t>DNA damage: </a:t>
            </a:r>
            <a:r>
              <a:rPr lang="en-US" dirty="0" err="1" smtClean="0"/>
              <a:t>Nanotoxicology</a:t>
            </a:r>
            <a:r>
              <a:rPr lang="en-US" dirty="0" smtClean="0"/>
              <a:t>, 2009 3(4): 355-364</a:t>
            </a:r>
          </a:p>
          <a:p>
            <a:r>
              <a:rPr lang="en-US" dirty="0" err="1" smtClean="0"/>
              <a:t>Genotoxicity</a:t>
            </a:r>
            <a:r>
              <a:rPr lang="en-US" dirty="0" smtClean="0"/>
              <a:t>:</a:t>
            </a:r>
            <a:r>
              <a:rPr lang="en-US" baseline="0" dirty="0" smtClean="0"/>
              <a:t> </a:t>
            </a:r>
            <a:r>
              <a:rPr lang="en-US" dirty="0" smtClean="0"/>
              <a:t>Environ Health </a:t>
            </a:r>
            <a:r>
              <a:rPr lang="en-US" dirty="0" err="1" smtClean="0"/>
              <a:t>Perspect</a:t>
            </a:r>
            <a:r>
              <a:rPr lang="en-US" dirty="0" smtClean="0"/>
              <a:t> 117(5), 703-708 May 2009</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i="1" smtClean="0"/>
              <a:t>Go </a:t>
            </a:r>
            <a:r>
              <a:rPr lang="en-US" i="1" dirty="0" smtClean="0"/>
              <a:t>over conclusions</a:t>
            </a:r>
            <a:r>
              <a:rPr lang="en-US" i="1" baseline="0" dirty="0" smtClean="0"/>
              <a:t> and ask </a:t>
            </a:r>
            <a:r>
              <a:rPr lang="en-US" i="1" baseline="0" smtClean="0"/>
              <a:t>for questions</a:t>
            </a:r>
            <a:endParaRPr lang="en-US" i="1"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u="sng" dirty="0" smtClean="0"/>
              <a:t>Trainer Notes:</a:t>
            </a:r>
          </a:p>
          <a:p>
            <a:pPr eaLnBrk="1" hangingPunct="1">
              <a:spcBef>
                <a:spcPct val="0"/>
              </a:spcBef>
            </a:pPr>
            <a:r>
              <a:rPr lang="en-US" dirty="0" smtClean="0"/>
              <a:t>This</a:t>
            </a:r>
            <a:r>
              <a:rPr lang="en-US" baseline="0" dirty="0" smtClean="0"/>
              <a:t> slide is identical to the one posted at the beginning. Take this opportunity to probe the class for any topics that may be unclear. </a:t>
            </a:r>
            <a:endParaRPr lang="en-US" dirty="0" smtClean="0"/>
          </a:p>
        </p:txBody>
      </p:sp>
      <p:sp>
        <p:nvSpPr>
          <p:cNvPr id="21508" name="Slide Number Placeholder 3"/>
          <p:cNvSpPr>
            <a:spLocks noGrp="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B101B91-DF89-4A46-9479-F47EFFA87892}" type="slidenum">
              <a:rPr lang="en-US"/>
              <a:pPr fontAlgn="base">
                <a:spcBef>
                  <a:spcPct val="0"/>
                </a:spcBef>
                <a:spcAft>
                  <a:spcPct val="0"/>
                </a:spcAft>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The next module</a:t>
            </a:r>
            <a:r>
              <a:rPr lang="en-US" baseline="0" dirty="0" smtClean="0"/>
              <a:t> will review current thinking about assessing exposure to nanomaterials in the workplace. But before we move on, let’s review our learning objectives from this segment.</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Explain where the current module fits within the full eight-hour course, where appropriate. If this module is being offered as a standalone training, you</a:t>
            </a:r>
            <a:r>
              <a:rPr lang="en-US" baseline="0" dirty="0" smtClean="0"/>
              <a:t> can modify or hide the slide or use it to describe the other available modules.</a:t>
            </a:r>
          </a:p>
          <a:p>
            <a:endParaRPr lang="en-US" baseline="0" dirty="0" smtClean="0"/>
          </a:p>
          <a:p>
            <a:r>
              <a:rPr lang="en-US" baseline="0" dirty="0" smtClean="0"/>
              <a:t>Use this opportunity to explain where the restrooms and water fountains are located and what emergency evacuation procedures should be followed should the need arise.</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u="sng" dirty="0" smtClean="0"/>
              <a:t>Trainer Notes:</a:t>
            </a:r>
          </a:p>
          <a:p>
            <a:pPr eaLnBrk="1" hangingPunct="1">
              <a:spcBef>
                <a:spcPct val="0"/>
              </a:spcBef>
            </a:pPr>
            <a:r>
              <a:rPr lang="en-US" dirty="0" smtClean="0"/>
              <a:t>This module will give</a:t>
            </a:r>
            <a:r>
              <a:rPr lang="en-US" baseline="0" dirty="0" smtClean="0"/>
              <a:t> you an overview of the current understanding of nanomaterials’ health and safety impacts with an emphasis on human health. </a:t>
            </a:r>
            <a:endParaRPr lang="en-US" dirty="0" smtClean="0"/>
          </a:p>
        </p:txBody>
      </p:sp>
      <p:sp>
        <p:nvSpPr>
          <p:cNvPr id="21508" name="Slide Number Placeholder 3"/>
          <p:cNvSpPr>
            <a:spLocks noGrp="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B101B91-DF89-4A46-9479-F47EFFA87892}"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u="sng" dirty="0" smtClean="0"/>
              <a:t>Trainer Notes:</a:t>
            </a:r>
          </a:p>
          <a:p>
            <a:pPr eaLnBrk="1" hangingPunct="1">
              <a:spcBef>
                <a:spcPct val="0"/>
              </a:spcBef>
            </a:pPr>
            <a:r>
              <a:rPr lang="en-US" dirty="0" smtClean="0"/>
              <a:t>Review</a:t>
            </a:r>
            <a:r>
              <a:rPr lang="en-US" baseline="0" dirty="0" smtClean="0"/>
              <a:t> these objectives with the class and explain that you will return to them at the end of the module to see if the learning objectives have been achieved. You can also post them on a flipchart or repeat this slide as you move between Topics to indicate where you are in the timeline of the module if desired.</a:t>
            </a:r>
            <a:endParaRPr lang="en-US" dirty="0" smtClean="0"/>
          </a:p>
        </p:txBody>
      </p:sp>
      <p:sp>
        <p:nvSpPr>
          <p:cNvPr id="21508" name="Slide Number Placeholder 3"/>
          <p:cNvSpPr>
            <a:spLocks noGrp="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B101B91-DF89-4A46-9479-F47EFFA87892}"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The</a:t>
            </a:r>
            <a:r>
              <a:rPr lang="en-US" baseline="0" dirty="0" smtClean="0"/>
              <a:t> National Nanotechnology Initiative (NNI) was created in 2001 under President Clinton to organize the loose federation of federal agencies that were then supporting research and development of nanotechnologies. Twenty-five different agencies are part of the NNI. Each of them has its own funding for nanotechnology R&amp;D activities. The numbers on these graphs are the sums of all agencies’ nanotechnology activities. </a:t>
            </a:r>
          </a:p>
          <a:p>
            <a:endParaRPr lang="en-US" baseline="0" dirty="0" smtClean="0"/>
          </a:p>
          <a:p>
            <a:r>
              <a:rPr lang="en-US" baseline="0" dirty="0" smtClean="0"/>
              <a:t>MIN: $464 million in 2001</a:t>
            </a:r>
          </a:p>
          <a:p>
            <a:r>
              <a:rPr lang="en-US" baseline="0" dirty="0" smtClean="0"/>
              <a:t>MAX: $2.2 billion in 2009*</a:t>
            </a:r>
          </a:p>
          <a:p>
            <a:endParaRPr lang="en-US" baseline="0" dirty="0" smtClean="0"/>
          </a:p>
          <a:p>
            <a:r>
              <a:rPr lang="en-US" baseline="0" dirty="0" smtClean="0"/>
              <a:t>Additional Facts:</a:t>
            </a:r>
          </a:p>
          <a:p>
            <a:pPr indent="182880">
              <a:buFont typeface="Arial" pitchFamily="34" charset="0"/>
              <a:buChar char="•"/>
            </a:pPr>
            <a:r>
              <a:rPr lang="en-US" baseline="0" dirty="0" smtClean="0"/>
              <a:t>*The bump in 2009 funding is the result of additional funding from the American Reinvestment and Recovery Act (“stimulus”).</a:t>
            </a:r>
          </a:p>
          <a:p>
            <a:pPr indent="182880">
              <a:buFont typeface="Arial" pitchFamily="34" charset="0"/>
              <a:buChar char="•"/>
            </a:pPr>
            <a:r>
              <a:rPr lang="en-US" dirty="0" smtClean="0"/>
              <a:t>** The 2011 numbers</a:t>
            </a:r>
            <a:r>
              <a:rPr lang="en-US" baseline="0" dirty="0" smtClean="0"/>
              <a:t> are proposed and won’t be finalized until the agencies receive their formal budgets from Congress (due in October 2010)</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Here is the same graph presented before showing total NNI funding since its inception in 2001. Superimposed on top of that are</a:t>
            </a:r>
            <a:r>
              <a:rPr lang="en-US" baseline="0" dirty="0" smtClean="0"/>
              <a:t> the portions of those dollars that went toward NanoEHS research. Note that the NanoEHS numbers correspond to the right-hand y axis which is 10 times smaller than the left-hand y axis. The bottom line is that NanoEHS research has made up between 3-7% of the total NNI budget.</a:t>
            </a:r>
          </a:p>
          <a:p>
            <a:endParaRPr lang="en-US" baseline="0" dirty="0" smtClean="0"/>
          </a:p>
          <a:p>
            <a:r>
              <a:rPr lang="en-US" baseline="0" dirty="0" smtClean="0"/>
              <a:t>Additional Facts:</a:t>
            </a:r>
          </a:p>
          <a:p>
            <a:pPr indent="182880">
              <a:buFont typeface="Arial" pitchFamily="34" charset="0"/>
              <a:buChar char="•"/>
            </a:pPr>
            <a:r>
              <a:rPr lang="en-US" baseline="0" dirty="0" smtClean="0"/>
              <a:t>NanoEHS numbers are not provided for the early years of the NNI before 2004 but probably did not exceed 4% of the total NNI budget. During this time, EHS research was funded but often combined for reporting purposes with educational and social science funding.</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This graph represents levels of funding for nano-EHS research by</a:t>
            </a:r>
            <a:r>
              <a:rPr lang="en-US" baseline="0" dirty="0" smtClean="0"/>
              <a:t> agency. Over 40% of federally sponsored </a:t>
            </a:r>
            <a:r>
              <a:rPr lang="en-US" baseline="0" dirty="0" err="1" smtClean="0"/>
              <a:t>nanoEHS</a:t>
            </a:r>
            <a:r>
              <a:rPr lang="en-US" baseline="0" dirty="0" smtClean="0"/>
              <a:t> research has been funded by the National Science Foundation (NSF) which greatly exceeds any other agency.  Here are the rest:</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Environmental Protection Agency – 16%</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National Institutes of Health – 15%</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National Institute for Occupational Safety and Health – 10%</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Food and Drug Administration – 6%</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National Institute for Standards and Technology – 5%</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Department of Energy – 3%</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Consumer Product Safety Commission – 1%</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US Department of Agriculture/National Institute of Food and Agriculture – 1%</a:t>
            </a:r>
          </a:p>
          <a:p>
            <a:pPr marL="0" marR="0" indent="18288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Department of Defense – 2%</a:t>
            </a:r>
          </a:p>
          <a:p>
            <a:pPr marL="0" marR="0" indent="182880" algn="l" defTabSz="914400" rtl="0" eaLnBrk="0" fontAlgn="base" latinLnBrk="0" hangingPunct="0">
              <a:lnSpc>
                <a:spcPct val="100000"/>
              </a:lnSpc>
              <a:spcBef>
                <a:spcPct val="30000"/>
              </a:spcBef>
              <a:spcAft>
                <a:spcPct val="0"/>
              </a:spcAft>
              <a:buClrTx/>
              <a:buSzTx/>
              <a:buFont typeface="Arial" pitchFamily="34" charset="0"/>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OSHA does not fund NanoEHS research. Though the regulatory side of HHS/FDA had been active in nanotechnology issues for several years prior, FDA only began to fund NanoEHS research in 2009.</a:t>
            </a:r>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So, what can almost 10 years of NanoEHS research tell us about how to handle these materials?</a:t>
            </a:r>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a:t>
            </a:r>
          </a:p>
          <a:p>
            <a:r>
              <a:rPr lang="en-US" dirty="0" smtClean="0"/>
              <a:t>Topic</a:t>
            </a:r>
            <a:r>
              <a:rPr lang="en-US" baseline="0" dirty="0" smtClean="0"/>
              <a:t> 2 will provide participants practical tools for finding the latest research on nanomaterial toxicity and environmental impact. It is highly desirable to do this segment with access to the Internet so that live searches can be performed. In cases where this is impracticable, screen shots have been provided.</a:t>
            </a:r>
            <a:endParaRPr lang="en-US" dirty="0"/>
          </a:p>
        </p:txBody>
      </p:sp>
      <p:sp>
        <p:nvSpPr>
          <p:cNvPr id="4" name="Slide Number Placeholder 3"/>
          <p:cNvSpPr>
            <a:spLocks noGrp="1"/>
          </p:cNvSpPr>
          <p:nvPr>
            <p:ph type="sldNum" sz="quarter" idx="10"/>
          </p:nvPr>
        </p:nvSpPr>
        <p:spPr/>
        <p:txBody>
          <a:bodyPr/>
          <a:lstStyle/>
          <a:p>
            <a:pPr>
              <a:defRPr/>
            </a:pPr>
            <a:fld id="{1269C058-4577-42A1-B360-321A5B2BDD34}"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alphaModFix amt="83000"/>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08670" y="2600325"/>
            <a:ext cx="7570522" cy="2286000"/>
          </a:xfrm>
          <a:solidFill>
            <a:schemeClr val="bg2">
              <a:alpha val="80000"/>
            </a:schemeClr>
          </a:solidFill>
        </p:spPr>
        <p:txBody>
          <a:bodyPr anchor="t"/>
          <a:lstStyle>
            <a:lvl1pPr algn="l">
              <a:lnSpc>
                <a:spcPts val="4500"/>
              </a:lnSpc>
              <a:buNone/>
              <a:defRPr sz="4000" b="1" cap="small" baseline="0"/>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1408670" y="1066800"/>
            <a:ext cx="7570522" cy="1509712"/>
          </a:xfrm>
          <a:solidFill>
            <a:schemeClr val="bg2">
              <a:alpha val="80000"/>
            </a:schemeClr>
          </a:solidFill>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18565" y="274320"/>
            <a:ext cx="8315123"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615338" y="1524000"/>
            <a:ext cx="4010450" cy="4755776"/>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6812" y="1524000"/>
            <a:ext cx="4186876" cy="4755776"/>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90600" y="5160336"/>
            <a:ext cx="7696200" cy="1143000"/>
          </a:xfrm>
        </p:spPr>
        <p:txBody>
          <a:bodyPr/>
          <a:lstStyle>
            <a:lvl1pPr algn="ctr">
              <a:defRPr sz="4500" b="1" cap="none" baseline="0"/>
            </a:lvl1pPr>
            <a:extLst/>
          </a:lstStyle>
          <a:p>
            <a:r>
              <a:rPr lang="en-US" smtClean="0"/>
              <a:t>Click to edit Master title style</a:t>
            </a:r>
            <a:endParaRPr lang="en-US" dirty="0"/>
          </a:p>
        </p:txBody>
      </p:sp>
      <p:sp>
        <p:nvSpPr>
          <p:cNvPr id="3" name="Text Placeholder 2"/>
          <p:cNvSpPr>
            <a:spLocks noGrp="1"/>
          </p:cNvSpPr>
          <p:nvPr>
            <p:ph type="body" idx="1"/>
          </p:nvPr>
        </p:nvSpPr>
        <p:spPr>
          <a:xfrm>
            <a:off x="1219200" y="328278"/>
            <a:ext cx="34899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892040" y="328278"/>
            <a:ext cx="35661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1219200" y="969336"/>
            <a:ext cx="34899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892040" y="969336"/>
            <a:ext cx="35661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19"/>
          <p:cNvSpPr>
            <a:spLocks noGrp="1"/>
          </p:cNvSpPr>
          <p:nvPr>
            <p:ph type="ftr" sz="quarter" idx="10"/>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2012" y="274320"/>
            <a:ext cx="8301676" cy="1143000"/>
          </a:xfrm>
        </p:spPr>
        <p:txBody>
          <a:bodyPr/>
          <a:lstStyle>
            <a:extLst/>
          </a:lstStyle>
          <a:p>
            <a:r>
              <a:rPr lang="en-US" smtClean="0"/>
              <a:t>Click to edit Master title style</a:t>
            </a:r>
            <a:endParaRPr lang="en-US"/>
          </a:p>
        </p:txBody>
      </p:sp>
      <p:sp>
        <p:nvSpPr>
          <p:cNvPr id="8"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7" y="216778"/>
            <a:ext cx="4217894" cy="1162050"/>
          </a:xfrm>
          <a:ln>
            <a:noFill/>
          </a:ln>
        </p:spPr>
        <p:txBody>
          <a:bodyPr anchor="b"/>
          <a:lstStyle>
            <a:lvl1pPr algn="l">
              <a:lnSpc>
                <a:spcPts val="2000"/>
              </a:lnSpc>
              <a:buNone/>
              <a:defRPr sz="2200" b="1" cap="all" baseline="0"/>
            </a:lvl1pPr>
            <a:extLst/>
          </a:lstStyle>
          <a:p>
            <a:r>
              <a:rPr lang="en-US" dirty="0" smtClean="0"/>
              <a:t>Click to edit Master title style</a:t>
            </a:r>
            <a:endParaRPr lang="en-US" dirty="0"/>
          </a:p>
        </p:txBody>
      </p:sp>
      <p:sp>
        <p:nvSpPr>
          <p:cNvPr id="3" name="Text Placeholder 2"/>
          <p:cNvSpPr>
            <a:spLocks noGrp="1"/>
          </p:cNvSpPr>
          <p:nvPr>
            <p:ph type="body" idx="2"/>
          </p:nvPr>
        </p:nvSpPr>
        <p:spPr>
          <a:xfrm>
            <a:off x="658907" y="1406964"/>
            <a:ext cx="4217894"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645460" y="2133600"/>
            <a:ext cx="8256978" cy="4199965"/>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864663"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2" name="Title 1"/>
          <p:cNvSpPr>
            <a:spLocks noGrp="1"/>
          </p:cNvSpPr>
          <p:nvPr>
            <p:ph type="title"/>
          </p:nvPr>
        </p:nvSpPr>
        <p:spPr>
          <a:xfrm>
            <a:off x="5679143"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940863"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940863"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19"/>
          <p:cNvSpPr>
            <a:spLocks noGrp="1"/>
          </p:cNvSpPr>
          <p:nvPr>
            <p:ph type="ftr" sz="quarter" idx="3"/>
          </p:nvPr>
        </p:nvSpPr>
        <p:spPr>
          <a:xfrm>
            <a:off x="5486034" y="6400800"/>
            <a:ext cx="2895600" cy="327212"/>
          </a:xfrm>
          <a:prstGeom prst="rect">
            <a:avLst/>
          </a:prstGeom>
        </p:spPr>
        <p:txBody>
          <a:bodyPr/>
          <a:lstStyle>
            <a:lvl1pPr algn="ctr">
              <a:defRPr sz="1200">
                <a:solidFill>
                  <a:schemeClr val="bg2">
                    <a:shade val="50000"/>
                    <a:satMod val="200000"/>
                  </a:schemeClr>
                </a:solidFill>
              </a:defRPr>
            </a:lvl1pPr>
            <a:extLst/>
          </a:lstStyle>
          <a:p>
            <a:pPr>
              <a:defRPr/>
            </a:pP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cstate="print">
            <a:alphaModFix amt="83000"/>
            <a:lum/>
            <a:extLst>
              <a:ext uri="{28A0092B-C50C-407E-A947-70E740481C1C}">
                <a14:useLocalDpi xmlns:a14="http://schemas.microsoft.com/office/drawing/2010/main" val="0"/>
              </a:ext>
            </a:extLst>
          </a:blip>
          <a:srcRect/>
          <a:tile tx="-260350" ty="1270000" sx="100000" sy="100000" flip="xy" algn="tl"/>
        </a:blipFill>
        <a:effectLst/>
      </p:bgPr>
    </p:bg>
    <p:spTree>
      <p:nvGrpSpPr>
        <p:cNvPr id="1" name=""/>
        <p:cNvGrpSpPr/>
        <p:nvPr/>
      </p:nvGrpSpPr>
      <p:grpSpPr>
        <a:xfrm>
          <a:off x="0" y="0"/>
          <a:ext cx="0" cy="0"/>
          <a:chOff x="0" y="0"/>
          <a:chExt cx="0" cy="0"/>
        </a:xfrm>
      </p:grpSpPr>
      <p:sp>
        <p:nvSpPr>
          <p:cNvPr id="12" name="Rectangle 11"/>
          <p:cNvSpPr/>
          <p:nvPr userDrawn="1"/>
        </p:nvSpPr>
        <p:spPr>
          <a:xfrm>
            <a:off x="438150" y="0"/>
            <a:ext cx="8705851"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658906" y="274638"/>
            <a:ext cx="8275544"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658906" y="1447800"/>
            <a:ext cx="8275544"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Rectangle 14"/>
          <p:cNvSpPr/>
          <p:nvPr/>
        </p:nvSpPr>
        <p:spPr bwMode="invGray">
          <a:xfrm>
            <a:off x="4429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Rounded Rectangle 12"/>
          <p:cNvSpPr/>
          <p:nvPr userDrawn="1"/>
        </p:nvSpPr>
        <p:spPr>
          <a:xfrm>
            <a:off x="537882" y="147484"/>
            <a:ext cx="8471418" cy="6583680"/>
          </a:xfrm>
          <a:prstGeom prst="roundRect">
            <a:avLst>
              <a:gd name="adj" fmla="val 5914"/>
            </a:avLst>
          </a:prstGeom>
          <a:noFill/>
          <a:ln>
            <a:solidFill>
              <a:srgbClr val="B77513">
                <a:alpha val="8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lide Number Placeholder 4"/>
          <p:cNvSpPr txBox="1">
            <a:spLocks/>
          </p:cNvSpPr>
          <p:nvPr userDrawn="1"/>
        </p:nvSpPr>
        <p:spPr>
          <a:xfrm>
            <a:off x="8356782" y="6400800"/>
            <a:ext cx="638827" cy="261257"/>
          </a:xfrm>
          <a:prstGeom prst="rect">
            <a:avLst/>
          </a:prstGeo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US" sz="1100" b="1" dirty="0" smtClean="0">
                <a:solidFill>
                  <a:schemeClr val="accent2">
                    <a:lumMod val="50000"/>
                  </a:schemeClr>
                </a:solidFill>
              </a:rPr>
              <a:t>2-</a:t>
            </a:r>
            <a:fld id="{D0496D5C-A6DF-4BA2-A2FF-14655C18F937}" type="slidenum">
              <a:rPr lang="en-US" sz="1100" b="1" smtClean="0">
                <a:solidFill>
                  <a:schemeClr val="accent2">
                    <a:lumMod val="50000"/>
                  </a:schemeClr>
                </a:solidFill>
              </a:rPr>
              <a:pPr marL="0" marR="0" lvl="0" indent="0" algn="r" defTabSz="914400" rtl="0" eaLnBrk="1" fontAlgn="base" latinLnBrk="0" hangingPunct="1">
                <a:lnSpc>
                  <a:spcPct val="100000"/>
                </a:lnSpc>
                <a:spcBef>
                  <a:spcPct val="0"/>
                </a:spcBef>
                <a:spcAft>
                  <a:spcPct val="0"/>
                </a:spcAft>
                <a:buClrTx/>
                <a:buSzTx/>
                <a:buFontTx/>
                <a:buNone/>
                <a:tabLst/>
                <a:defRPr/>
              </a:pPr>
              <a:t>‹#›</a:t>
            </a:fld>
            <a:endParaRPr lang="en-US" sz="1100" b="1" dirty="0">
              <a:solidFill>
                <a:schemeClr val="accent2">
                  <a:lumMod val="50000"/>
                </a:schemeClr>
              </a:solidFill>
            </a:endParaRP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79" r:id="rId9"/>
    <p:sldLayoutId id="2147483680" r:id="rId10"/>
  </p:sldLayoutIdLst>
  <p:timing>
    <p:tnLst>
      <p:par>
        <p:cTn id="1" dur="indefinite" restart="never" nodeType="tmRoot"/>
      </p:par>
    </p:tnLst>
  </p:timing>
  <p:hf hdr="0" ftr="0" dt="0"/>
  <p:txStyles>
    <p:titleStyle>
      <a:lvl1pPr algn="l" rtl="0" eaLnBrk="1" fontAlgn="base" hangingPunct="1">
        <a:spcBef>
          <a:spcPct val="0"/>
        </a:spcBef>
        <a:spcAft>
          <a:spcPct val="0"/>
        </a:spcAft>
        <a:defRPr sz="4300" kern="1200">
          <a:solidFill>
            <a:srgbClr val="533A2C"/>
          </a:solidFill>
          <a:effectLst/>
          <a:latin typeface="+mj-lt"/>
          <a:ea typeface="+mj-ea"/>
          <a:cs typeface="+mj-cs"/>
        </a:defRPr>
      </a:lvl1pPr>
      <a:lvl2pPr algn="l" rtl="0" eaLnBrk="1" fontAlgn="base" hangingPunct="1">
        <a:spcBef>
          <a:spcPct val="0"/>
        </a:spcBef>
        <a:spcAft>
          <a:spcPct val="0"/>
        </a:spcAft>
        <a:defRPr sz="4300">
          <a:solidFill>
            <a:srgbClr val="533A2C"/>
          </a:solidFill>
          <a:latin typeface="Gill Sans MT" pitchFamily="34" charset="0"/>
        </a:defRPr>
      </a:lvl2pPr>
      <a:lvl3pPr algn="l" rtl="0" eaLnBrk="1" fontAlgn="base" hangingPunct="1">
        <a:spcBef>
          <a:spcPct val="0"/>
        </a:spcBef>
        <a:spcAft>
          <a:spcPct val="0"/>
        </a:spcAft>
        <a:defRPr sz="4300">
          <a:solidFill>
            <a:srgbClr val="533A2C"/>
          </a:solidFill>
          <a:latin typeface="Gill Sans MT" pitchFamily="34" charset="0"/>
        </a:defRPr>
      </a:lvl3pPr>
      <a:lvl4pPr algn="l" rtl="0" eaLnBrk="1" fontAlgn="base" hangingPunct="1">
        <a:spcBef>
          <a:spcPct val="0"/>
        </a:spcBef>
        <a:spcAft>
          <a:spcPct val="0"/>
        </a:spcAft>
        <a:defRPr sz="4300">
          <a:solidFill>
            <a:srgbClr val="533A2C"/>
          </a:solidFill>
          <a:latin typeface="Gill Sans MT" pitchFamily="34" charset="0"/>
        </a:defRPr>
      </a:lvl4pPr>
      <a:lvl5pPr algn="l" rtl="0" eaLnBrk="1" fontAlgn="base" hangingPunct="1">
        <a:spcBef>
          <a:spcPct val="0"/>
        </a:spcBef>
        <a:spcAft>
          <a:spcPct val="0"/>
        </a:spcAft>
        <a:defRPr sz="4300">
          <a:solidFill>
            <a:srgbClr val="533A2C"/>
          </a:solidFill>
          <a:latin typeface="Gill Sans MT" pitchFamily="34" charset="0"/>
        </a:defRPr>
      </a:lvl5pPr>
      <a:lvl6pPr marL="457200" algn="l" rtl="0" eaLnBrk="1" fontAlgn="base" hangingPunct="1">
        <a:spcBef>
          <a:spcPct val="0"/>
        </a:spcBef>
        <a:spcAft>
          <a:spcPct val="0"/>
        </a:spcAft>
        <a:defRPr sz="4300">
          <a:solidFill>
            <a:srgbClr val="533A2C"/>
          </a:solidFill>
          <a:latin typeface="Gill Sans MT" pitchFamily="34" charset="0"/>
        </a:defRPr>
      </a:lvl6pPr>
      <a:lvl7pPr marL="914400" algn="l" rtl="0" eaLnBrk="1" fontAlgn="base" hangingPunct="1">
        <a:spcBef>
          <a:spcPct val="0"/>
        </a:spcBef>
        <a:spcAft>
          <a:spcPct val="0"/>
        </a:spcAft>
        <a:defRPr sz="4300">
          <a:solidFill>
            <a:srgbClr val="533A2C"/>
          </a:solidFill>
          <a:latin typeface="Gill Sans MT" pitchFamily="34" charset="0"/>
        </a:defRPr>
      </a:lvl7pPr>
      <a:lvl8pPr marL="1371600" algn="l" rtl="0" eaLnBrk="1" fontAlgn="base" hangingPunct="1">
        <a:spcBef>
          <a:spcPct val="0"/>
        </a:spcBef>
        <a:spcAft>
          <a:spcPct val="0"/>
        </a:spcAft>
        <a:defRPr sz="4300">
          <a:solidFill>
            <a:srgbClr val="533A2C"/>
          </a:solidFill>
          <a:latin typeface="Gill Sans MT" pitchFamily="34" charset="0"/>
        </a:defRPr>
      </a:lvl8pPr>
      <a:lvl9pPr marL="1828800" algn="l" rtl="0" eaLnBrk="1" fontAlgn="base" hangingPunct="1">
        <a:spcBef>
          <a:spcPct val="0"/>
        </a:spcBef>
        <a:spcAft>
          <a:spcPct val="0"/>
        </a:spcAft>
        <a:defRPr sz="4300">
          <a:solidFill>
            <a:srgbClr val="533A2C"/>
          </a:solidFill>
          <a:latin typeface="Gill Sans MT" pitchFamily="34" charset="0"/>
        </a:defRPr>
      </a:lvl9pPr>
      <a:extLst/>
    </p:titleStyle>
    <p:bodyStyle>
      <a:lvl1pPr marL="365125" indent="-282575" algn="l" rtl="0" eaLnBrk="1" fontAlgn="base" hangingPunct="1">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1" fontAlgn="base" hangingPunct="1">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1" fontAlgn="base" hangingPunct="1">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1" fontAlgn="base" hangingPunct="1">
        <a:spcBef>
          <a:spcPct val="20000"/>
        </a:spcBef>
        <a:spcAft>
          <a:spcPct val="0"/>
        </a:spcAft>
        <a:buClr>
          <a:srgbClr val="B58B80"/>
        </a:buClr>
        <a:buFont typeface="Wingdings 2" pitchFamily="18" charset="2"/>
        <a:buChar char=""/>
        <a:defRPr sz="2000" kern="1200">
          <a:solidFill>
            <a:schemeClr val="tx1"/>
          </a:solidFill>
          <a:latin typeface="+mn-lt"/>
          <a:ea typeface="+mn-ea"/>
          <a:cs typeface="+mn-cs"/>
        </a:defRPr>
      </a:lvl4pPr>
      <a:lvl5pPr marL="1296988" indent="-182563" algn="l" rtl="0" eaLnBrk="1" fontAlgn="base" hangingPunct="1">
        <a:spcBef>
          <a:spcPct val="20000"/>
        </a:spcBef>
        <a:spcAft>
          <a:spcPct val="0"/>
        </a:spcAft>
        <a:buClr>
          <a:srgbClr val="C3986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10.jpeg"/><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3.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1532238" y="2080383"/>
            <a:ext cx="7446954" cy="3640795"/>
          </a:xfrm>
          <a:solidFill>
            <a:schemeClr val="bg2">
              <a:alpha val="80000"/>
            </a:schemeClr>
          </a:solidFill>
        </p:spPr>
        <p:txBody>
          <a:bodyPr anchor="t">
            <a:normAutofit fontScale="90000"/>
          </a:bodyPr>
          <a:lstStyle/>
          <a:p>
            <a:pPr>
              <a:lnSpc>
                <a:spcPct val="100000"/>
              </a:lnSpc>
              <a:defRPr/>
            </a:pPr>
            <a:r>
              <a:rPr lang="en-US" cap="small" dirty="0" smtClean="0"/>
              <a:t>Module 2: What Workers Need to Know about Nanomaterial Toxicology </a:t>
            </a:r>
            <a:br>
              <a:rPr lang="en-US" cap="small" dirty="0" smtClean="0"/>
            </a:br>
            <a:r>
              <a:rPr lang="en-US" cap="small" dirty="0" smtClean="0"/>
              <a:t/>
            </a:r>
            <a:br>
              <a:rPr lang="en-US" cap="small" dirty="0" smtClean="0"/>
            </a:br>
            <a:r>
              <a:rPr lang="en-US" sz="2200" cap="small" dirty="0" smtClean="0"/>
              <a:t>Introduction to Nanomaterials and </a:t>
            </a:r>
            <a:r>
              <a:rPr lang="en-US" sz="2200" cap="small" smtClean="0"/>
              <a:t>Occupational Health</a:t>
            </a:r>
            <a:br>
              <a:rPr lang="en-US" sz="2200" cap="small" smtClean="0"/>
            </a:br>
            <a:r>
              <a:rPr lang="en-US" sz="2200" cap="small" dirty="0" smtClean="0"/>
              <a:t/>
            </a:r>
            <a:br>
              <a:rPr lang="en-US" sz="2200" cap="small" dirty="0" smtClean="0"/>
            </a:br>
            <a:r>
              <a:rPr lang="en-US" sz="2200" dirty="0" smtClean="0"/>
              <a:t>Kristen M. Kulinowski, Ph.D.</a:t>
            </a:r>
            <a:endParaRPr lang="en-US" cap="small" dirty="0"/>
          </a:p>
        </p:txBody>
      </p:sp>
      <p:sp>
        <p:nvSpPr>
          <p:cNvPr id="3" name="Rectangle 2"/>
          <p:cNvSpPr>
            <a:spLocks noGrp="1"/>
          </p:cNvSpPr>
          <p:nvPr>
            <p:ph type="body" idx="1"/>
          </p:nvPr>
        </p:nvSpPr>
        <p:spPr>
          <a:xfrm>
            <a:off x="1532238" y="546859"/>
            <a:ext cx="7446954" cy="1509712"/>
          </a:xfrm>
          <a:solidFill>
            <a:schemeClr val="bg2">
              <a:alpha val="80000"/>
            </a:schemeClr>
          </a:solidFill>
        </p:spPr>
        <p:txBody>
          <a:bodyPr>
            <a:normAutofit/>
          </a:bodyPr>
          <a:lstStyle/>
          <a:p>
            <a:pPr fontAlgn="auto">
              <a:spcAft>
                <a:spcPts val="0"/>
              </a:spcAft>
              <a:buFont typeface="Wingdings 2"/>
              <a:buNone/>
              <a:defRPr/>
            </a:pPr>
            <a:r>
              <a:rPr lang="en-US" dirty="0" smtClean="0"/>
              <a:t>8-Hour Training Course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08670" y="2600324"/>
            <a:ext cx="7570522" cy="3059071"/>
          </a:xfrm>
          <a:solidFill>
            <a:schemeClr val="bg2">
              <a:alpha val="80000"/>
            </a:schemeClr>
          </a:solidFill>
        </p:spPr>
        <p:txBody>
          <a:bodyPr>
            <a:normAutofit/>
          </a:bodyPr>
          <a:lstStyle/>
          <a:p>
            <a:pPr lvl="1">
              <a:lnSpc>
                <a:spcPts val="4500"/>
              </a:lnSpc>
            </a:pPr>
            <a:r>
              <a:rPr lang="en-US" b="1" cap="small" dirty="0" smtClean="0"/>
              <a:t>Tools for finding the most up-to-date information on </a:t>
            </a:r>
            <a:r>
              <a:rPr lang="en-US" b="1" cap="small" dirty="0" err="1" smtClean="0"/>
              <a:t>nanoEHS</a:t>
            </a:r>
            <a:r>
              <a:rPr lang="en-US" b="1" cap="small" dirty="0" smtClean="0"/>
              <a:t> impacts research</a:t>
            </a:r>
            <a:endParaRPr lang="en-US" b="1" cap="small" dirty="0"/>
          </a:p>
        </p:txBody>
      </p:sp>
      <p:sp>
        <p:nvSpPr>
          <p:cNvPr id="7" name="Text Placeholder 6"/>
          <p:cNvSpPr>
            <a:spLocks noGrp="1"/>
          </p:cNvSpPr>
          <p:nvPr>
            <p:ph type="body" idx="1"/>
          </p:nvPr>
        </p:nvSpPr>
        <p:spPr>
          <a:solidFill>
            <a:schemeClr val="bg2">
              <a:alpha val="80000"/>
            </a:schemeClr>
          </a:solidFill>
        </p:spPr>
        <p:txBody>
          <a:bodyPr/>
          <a:lstStyle/>
          <a:p>
            <a:r>
              <a:rPr lang="en-US" dirty="0" smtClean="0"/>
              <a:t>Topic 2</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One-Stop Shop for NanoEHS Info</a:t>
            </a:r>
            <a:endParaRPr lang="en-US" dirty="0"/>
          </a:p>
        </p:txBody>
      </p:sp>
      <p:sp>
        <p:nvSpPr>
          <p:cNvPr id="6" name="TextBox 5"/>
          <p:cNvSpPr txBox="1"/>
          <p:nvPr/>
        </p:nvSpPr>
        <p:spPr>
          <a:xfrm>
            <a:off x="3242567" y="6201384"/>
            <a:ext cx="2699777" cy="387798"/>
          </a:xfrm>
          <a:prstGeom prst="rect">
            <a:avLst/>
          </a:prstGeom>
          <a:solidFill>
            <a:schemeClr val="accent1">
              <a:lumMod val="60000"/>
              <a:lumOff val="40000"/>
            </a:schemeClr>
          </a:solidFill>
        </p:spPr>
        <p:txBody>
          <a:bodyPr wrap="none" rtlCol="0">
            <a:spAutoFit/>
          </a:bodyPr>
          <a:lstStyle/>
          <a:p>
            <a:pPr algn="ctr"/>
            <a:r>
              <a:rPr lang="en-US" dirty="0" smtClean="0"/>
              <a:t>http://icon.rice.edu</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02327" y="1626108"/>
            <a:ext cx="6388608" cy="4443984"/>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5364" y="2166557"/>
            <a:ext cx="3041904" cy="4248912"/>
          </a:xfrm>
          <a:prstGeom prst="rect">
            <a:avLst/>
          </a:prstGeom>
        </p:spPr>
      </p:pic>
      <p:sp>
        <p:nvSpPr>
          <p:cNvPr id="22530" name="Rectangle 2"/>
          <p:cNvSpPr>
            <a:spLocks noGrp="1" noChangeArrowheads="1"/>
          </p:cNvSpPr>
          <p:nvPr>
            <p:ph type="title"/>
          </p:nvPr>
        </p:nvSpPr>
        <p:spPr/>
        <p:txBody>
          <a:bodyPr/>
          <a:lstStyle/>
          <a:p>
            <a:r>
              <a:rPr lang="en-US" dirty="0" smtClean="0"/>
              <a:t>Virtual Journal of </a:t>
            </a:r>
            <a:r>
              <a:rPr lang="en-US" dirty="0" err="1" smtClean="0"/>
              <a:t>NanoEHS</a:t>
            </a:r>
            <a:endParaRPr lang="en-US" dirty="0" smtClean="0"/>
          </a:p>
        </p:txBody>
      </p:sp>
      <p:sp>
        <p:nvSpPr>
          <p:cNvPr id="22531" name="Rectangle 3"/>
          <p:cNvSpPr>
            <a:spLocks noGrp="1" noChangeArrowheads="1"/>
          </p:cNvSpPr>
          <p:nvPr>
            <p:ph type="body" sz="half" idx="4294967295"/>
          </p:nvPr>
        </p:nvSpPr>
        <p:spPr>
          <a:xfrm>
            <a:off x="4906963" y="2000250"/>
            <a:ext cx="4237037" cy="2122488"/>
          </a:xfrm>
        </p:spPr>
        <p:txBody>
          <a:bodyPr/>
          <a:lstStyle/>
          <a:p>
            <a:pPr>
              <a:lnSpc>
                <a:spcPct val="90000"/>
              </a:lnSpc>
            </a:pPr>
            <a:r>
              <a:rPr lang="en-US" sz="2400" dirty="0" smtClean="0"/>
              <a:t>Weekly updates</a:t>
            </a:r>
          </a:p>
          <a:p>
            <a:pPr>
              <a:lnSpc>
                <a:spcPct val="90000"/>
              </a:lnSpc>
            </a:pPr>
            <a:r>
              <a:rPr lang="en-US" sz="2400" dirty="0" smtClean="0"/>
              <a:t>Over 5100 records</a:t>
            </a:r>
          </a:p>
          <a:p>
            <a:pPr>
              <a:lnSpc>
                <a:spcPct val="90000"/>
              </a:lnSpc>
            </a:pPr>
            <a:r>
              <a:rPr lang="en-US" sz="2400" dirty="0" smtClean="0"/>
              <a:t>Rating system</a:t>
            </a:r>
          </a:p>
          <a:p>
            <a:pPr>
              <a:lnSpc>
                <a:spcPct val="90000"/>
              </a:lnSpc>
            </a:pPr>
            <a:r>
              <a:rPr lang="en-US" sz="2400" dirty="0" smtClean="0"/>
              <a:t>9 tags applied to each entry</a:t>
            </a:r>
          </a:p>
        </p:txBody>
      </p:sp>
      <p:pic>
        <p:nvPicPr>
          <p:cNvPr id="22534" name="Picture 8"/>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5122863" y="3890963"/>
            <a:ext cx="422275" cy="422275"/>
          </a:xfrm>
          <a:prstGeom prst="rect">
            <a:avLst/>
          </a:prstGeom>
          <a:noFill/>
          <a:ln w="9525" algn="ctr">
            <a:noFill/>
            <a:miter lim="800000"/>
            <a:headEnd/>
            <a:tailEnd/>
          </a:ln>
        </p:spPr>
      </p:pic>
      <p:pic>
        <p:nvPicPr>
          <p:cNvPr id="22535" name="Picture 8" descr="twitter_logo.jpg"/>
          <p:cNvPicPr>
            <a:picLocks noChangeAspect="1"/>
          </p:cNvPicPr>
          <p:nvPr/>
        </p:nvPicPr>
        <p:blipFill>
          <a:blip r:embed="rId5" cstate="screen">
            <a:extLst>
              <a:ext uri="{28A0092B-C50C-407E-A947-70E740481C1C}">
                <a14:useLocalDpi xmlns:a14="http://schemas.microsoft.com/office/drawing/2010/main" val="0"/>
              </a:ext>
            </a:extLst>
          </a:blip>
          <a:srcRect/>
          <a:stretch>
            <a:fillRect/>
          </a:stretch>
        </p:blipFill>
        <p:spPr bwMode="auto">
          <a:xfrm>
            <a:off x="5803900" y="3905250"/>
            <a:ext cx="1479550" cy="385763"/>
          </a:xfrm>
          <a:prstGeom prst="rect">
            <a:avLst/>
          </a:prstGeom>
          <a:noFill/>
          <a:ln w="9525">
            <a:noFill/>
            <a:miter lim="800000"/>
            <a:headEnd/>
            <a:tailEnd/>
          </a:ln>
        </p:spPr>
      </p:pic>
      <p:sp>
        <p:nvSpPr>
          <p:cNvPr id="10" name="AutoShape 4"/>
          <p:cNvSpPr>
            <a:spLocks noChangeArrowheads="1"/>
          </p:cNvSpPr>
          <p:nvPr/>
        </p:nvSpPr>
        <p:spPr bwMode="auto">
          <a:xfrm>
            <a:off x="1162491" y="1327150"/>
            <a:ext cx="7117719" cy="437212"/>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none" rtlCol="0">
            <a:spAutoFit/>
          </a:bodyPr>
          <a:lstStyle/>
          <a:p>
            <a:pPr algn="ctr" eaLnBrk="0" hangingPunct="0">
              <a:defRPr/>
            </a:pPr>
            <a:r>
              <a:rPr lang="en-US" i="1" dirty="0">
                <a:solidFill>
                  <a:schemeClr val="dk1"/>
                </a:solidFill>
                <a:latin typeface="+mn-lt"/>
              </a:rPr>
              <a:t>Database of citations to peer-reviewed </a:t>
            </a:r>
            <a:r>
              <a:rPr lang="en-US" i="1" dirty="0" err="1">
                <a:solidFill>
                  <a:schemeClr val="dk1"/>
                </a:solidFill>
                <a:latin typeface="+mn-lt"/>
              </a:rPr>
              <a:t>nanoEHS</a:t>
            </a:r>
            <a:r>
              <a:rPr lang="en-US" i="1" dirty="0">
                <a:solidFill>
                  <a:schemeClr val="dk1"/>
                </a:solidFill>
                <a:latin typeface="+mn-lt"/>
              </a:rPr>
              <a:t> papers</a:t>
            </a:r>
          </a:p>
        </p:txBody>
      </p:sp>
      <p:sp>
        <p:nvSpPr>
          <p:cNvPr id="11" name="AutoShape 4"/>
          <p:cNvSpPr>
            <a:spLocks noChangeArrowheads="1"/>
          </p:cNvSpPr>
          <p:nvPr/>
        </p:nvSpPr>
        <p:spPr bwMode="auto">
          <a:xfrm>
            <a:off x="4282811" y="6300788"/>
            <a:ext cx="4156586" cy="381381"/>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none" rtlCol="0">
            <a:spAutoFit/>
          </a:bodyPr>
          <a:lstStyle/>
          <a:p>
            <a:pPr algn="ctr" eaLnBrk="0" hangingPunct="0">
              <a:defRPr/>
            </a:pPr>
            <a:r>
              <a:rPr lang="en-US" sz="2000" i="1" dirty="0">
                <a:solidFill>
                  <a:schemeClr val="dk1"/>
                </a:solidFill>
                <a:latin typeface="+mn-lt"/>
              </a:rPr>
              <a:t>http://icon.rice.edu/virtualjournal.cfm</a:t>
            </a:r>
          </a:p>
        </p:txBody>
      </p:sp>
      <p:sp>
        <p:nvSpPr>
          <p:cNvPr id="12" name="AutoShape 6"/>
          <p:cNvSpPr>
            <a:spLocks/>
          </p:cNvSpPr>
          <p:nvPr/>
        </p:nvSpPr>
        <p:spPr bwMode="auto">
          <a:xfrm>
            <a:off x="4616450" y="4486275"/>
            <a:ext cx="3949700" cy="1158875"/>
          </a:xfrm>
          <a:prstGeom prst="borderCallout2">
            <a:avLst>
              <a:gd name="adj1" fmla="val 8759"/>
              <a:gd name="adj2" fmla="val -3148"/>
              <a:gd name="adj3" fmla="val 17125"/>
              <a:gd name="adj4" fmla="val -28644"/>
              <a:gd name="adj5" fmla="val 73750"/>
              <a:gd name="adj6" fmla="val -71736"/>
            </a:avLst>
          </a:prstGeom>
          <a:noFill/>
          <a:ln w="9525" algn="ctr">
            <a:solidFill>
              <a:srgbClr val="003399"/>
            </a:solidFill>
            <a:miter lim="800000"/>
            <a:headEnd/>
            <a:tailEnd/>
          </a:ln>
        </p:spPr>
        <p:txBody>
          <a:bodyPr anchor="ctr"/>
          <a:lstStyle/>
          <a:p>
            <a:pPr algn="l"/>
            <a:r>
              <a:rPr lang="en-US" sz="1600" b="0" dirty="0" smtClean="0">
                <a:solidFill>
                  <a:schemeClr val="tx1"/>
                </a:solidFill>
                <a:sym typeface="Wingdings 2" pitchFamily="18" charset="2"/>
              </a:rPr>
              <a:t></a:t>
            </a:r>
            <a:r>
              <a:rPr lang="en-US" sz="1600" b="0" dirty="0">
                <a:solidFill>
                  <a:schemeClr val="tx1"/>
                </a:solidFill>
                <a:sym typeface="Wingdings 2" pitchFamily="18" charset="2"/>
              </a:rPr>
              <a:t>	</a:t>
            </a:r>
            <a:r>
              <a:rPr lang="en-US" sz="1600" b="0" dirty="0">
                <a:solidFill>
                  <a:schemeClr val="tx1"/>
                </a:solidFill>
              </a:rPr>
              <a:t>[out of five]</a:t>
            </a:r>
          </a:p>
          <a:p>
            <a:pPr algn="l"/>
            <a:r>
              <a:rPr lang="en-US" sz="1600" b="0" dirty="0">
                <a:solidFill>
                  <a:schemeClr val="tx1"/>
                </a:solidFill>
              </a:rPr>
              <a:t>“This paper makes a major contribution to the literature …”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Your Own Analyses</a:t>
            </a:r>
            <a:endParaRPr lang="en-US" dirty="0"/>
          </a:p>
        </p:txBody>
      </p:sp>
      <p:sp>
        <p:nvSpPr>
          <p:cNvPr id="5" name="AutoShape 4"/>
          <p:cNvSpPr>
            <a:spLocks noChangeArrowheads="1"/>
          </p:cNvSpPr>
          <p:nvPr/>
        </p:nvSpPr>
        <p:spPr bwMode="auto">
          <a:xfrm>
            <a:off x="3511448" y="6232548"/>
            <a:ext cx="3063832" cy="442674"/>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none" rtlCol="0">
            <a:spAutoFit/>
          </a:bodyPr>
          <a:lstStyle/>
          <a:p>
            <a:pPr algn="ctr" eaLnBrk="0" hangingPunct="0">
              <a:defRPr/>
            </a:pPr>
            <a:r>
              <a:rPr lang="en-US" sz="2000" i="1" dirty="0">
                <a:solidFill>
                  <a:schemeClr val="dk1"/>
                </a:solidFill>
                <a:latin typeface="+mn-lt"/>
              </a:rPr>
              <a:t>http://</a:t>
            </a:r>
            <a:r>
              <a:rPr lang="en-US" sz="2000" i="1" dirty="0" smtClean="0">
                <a:solidFill>
                  <a:schemeClr val="dk1"/>
                </a:solidFill>
                <a:latin typeface="+mn-lt"/>
              </a:rPr>
              <a:t>icon.rice.edu/report.cfm</a:t>
            </a:r>
            <a:endParaRPr lang="en-US" sz="2000" i="1" dirty="0">
              <a:solidFill>
                <a:schemeClr val="dk1"/>
              </a:solidFill>
              <a:latin typeface="+mn-l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58615" y="1821180"/>
            <a:ext cx="7876032" cy="405384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Results</a:t>
            </a:r>
            <a:endParaRPr lang="en-US" dirty="0"/>
          </a:p>
        </p:txBody>
      </p:sp>
      <p:sp>
        <p:nvSpPr>
          <p:cNvPr id="6" name="AutoShape 4"/>
          <p:cNvSpPr>
            <a:spLocks noChangeArrowheads="1"/>
          </p:cNvSpPr>
          <p:nvPr/>
        </p:nvSpPr>
        <p:spPr bwMode="auto">
          <a:xfrm>
            <a:off x="1201446" y="4915489"/>
            <a:ext cx="6677958" cy="1464231"/>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eaLnBrk="0" hangingPunct="0">
              <a:defRPr/>
            </a:pPr>
            <a:r>
              <a:rPr lang="en-US" sz="2000" i="1" u="sng" dirty="0" smtClean="0">
                <a:solidFill>
                  <a:schemeClr val="dk1"/>
                </a:solidFill>
                <a:latin typeface="+mn-lt"/>
              </a:rPr>
              <a:t>Search fields</a:t>
            </a:r>
          </a:p>
          <a:p>
            <a:pPr eaLnBrk="0" hangingPunct="0">
              <a:defRPr/>
            </a:pPr>
            <a:r>
              <a:rPr lang="en-US" sz="2000" i="1" dirty="0" smtClean="0"/>
              <a:t>Particle Type: Carbon </a:t>
            </a:r>
            <a:r>
              <a:rPr lang="en-US" sz="2000" dirty="0" smtClean="0"/>
              <a:t>or</a:t>
            </a:r>
            <a:r>
              <a:rPr lang="en-US" sz="2000" i="1" dirty="0" smtClean="0"/>
              <a:t> Semiconductor </a:t>
            </a:r>
          </a:p>
          <a:p>
            <a:pPr eaLnBrk="0" hangingPunct="0">
              <a:defRPr/>
            </a:pPr>
            <a:r>
              <a:rPr lang="en-US" sz="2000" i="1" dirty="0" smtClean="0"/>
              <a:t>Paper Type: Hazard </a:t>
            </a:r>
          </a:p>
          <a:p>
            <a:pPr eaLnBrk="0" hangingPunct="0">
              <a:defRPr/>
            </a:pPr>
            <a:r>
              <a:rPr lang="en-US" sz="2000" i="1" dirty="0" smtClean="0"/>
              <a:t>Content Emphasis: Peer Reviewed Journal Article</a:t>
            </a:r>
            <a:endParaRPr lang="en-US" sz="2000" i="1" dirty="0">
              <a:solidFill>
                <a:schemeClr val="dk1"/>
              </a:solidFill>
              <a:latin typeface="+mn-l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10687" y="1755692"/>
            <a:ext cx="8275637" cy="2484352"/>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z="3200" dirty="0" smtClean="0"/>
              <a:t>What Does All This Research Tell Us? </a:t>
            </a:r>
          </a:p>
        </p:txBody>
      </p:sp>
      <p:sp>
        <p:nvSpPr>
          <p:cNvPr id="11" name="Content Placeholder 10"/>
          <p:cNvSpPr>
            <a:spLocks noGrp="1"/>
          </p:cNvSpPr>
          <p:nvPr>
            <p:ph idx="1"/>
          </p:nvPr>
        </p:nvSpPr>
        <p:spPr>
          <a:xfrm>
            <a:off x="633046" y="1639070"/>
            <a:ext cx="3046323" cy="3841976"/>
          </a:xfrm>
        </p:spPr>
        <p:txBody>
          <a:bodyPr/>
          <a:lstStyle/>
          <a:p>
            <a:pPr>
              <a:spcBef>
                <a:spcPct val="30000"/>
              </a:spcBef>
              <a:buNone/>
            </a:pPr>
            <a:r>
              <a:rPr lang="en-US" sz="2000" b="1" dirty="0" smtClean="0"/>
              <a:t>Gaps</a:t>
            </a:r>
          </a:p>
          <a:p>
            <a:pPr>
              <a:spcBef>
                <a:spcPts val="0"/>
              </a:spcBef>
            </a:pPr>
            <a:r>
              <a:rPr lang="en-US" sz="2200" dirty="0" smtClean="0"/>
              <a:t>Greater knowledge base on hazard than exposure</a:t>
            </a:r>
          </a:p>
          <a:p>
            <a:pPr>
              <a:spcBef>
                <a:spcPts val="0"/>
              </a:spcBef>
            </a:pPr>
            <a:r>
              <a:rPr lang="en-US" sz="2200" dirty="0" smtClean="0"/>
              <a:t>Most hazard studies done in cell culture</a:t>
            </a:r>
          </a:p>
          <a:p>
            <a:pPr>
              <a:spcBef>
                <a:spcPts val="0"/>
              </a:spcBef>
            </a:pPr>
            <a:r>
              <a:rPr lang="en-US" sz="2200" dirty="0" smtClean="0"/>
              <a:t>Occupational and environmental research is almost non-existent</a:t>
            </a:r>
          </a:p>
        </p:txBody>
      </p:sp>
      <p:sp>
        <p:nvSpPr>
          <p:cNvPr id="24580" name="TextBox 6"/>
          <p:cNvSpPr txBox="1">
            <a:spLocks noChangeArrowheads="1"/>
          </p:cNvSpPr>
          <p:nvPr/>
        </p:nvSpPr>
        <p:spPr bwMode="auto">
          <a:xfrm>
            <a:off x="815930" y="6469713"/>
            <a:ext cx="4513943" cy="289310"/>
          </a:xfrm>
          <a:prstGeom prst="rect">
            <a:avLst/>
          </a:prstGeom>
          <a:noFill/>
          <a:ln w="9525">
            <a:noFill/>
            <a:miter lim="800000"/>
            <a:headEnd/>
            <a:tailEnd/>
          </a:ln>
        </p:spPr>
        <p:txBody>
          <a:bodyPr wrap="square">
            <a:spAutoFit/>
          </a:bodyPr>
          <a:lstStyle/>
          <a:p>
            <a:r>
              <a:rPr lang="en-US" sz="1600" dirty="0">
                <a:solidFill>
                  <a:schemeClr val="tx1"/>
                </a:solidFill>
                <a:latin typeface="+mn-lt"/>
              </a:rPr>
              <a:t>Source: http://icon.rice.edu/report.cfm</a:t>
            </a:r>
          </a:p>
        </p:txBody>
      </p:sp>
      <p:sp>
        <p:nvSpPr>
          <p:cNvPr id="17" name="AutoShape 4"/>
          <p:cNvSpPr>
            <a:spLocks noChangeArrowheads="1"/>
          </p:cNvSpPr>
          <p:nvPr/>
        </p:nvSpPr>
        <p:spPr bwMode="auto">
          <a:xfrm>
            <a:off x="795300" y="5624287"/>
            <a:ext cx="8011878" cy="783193"/>
          </a:xfrm>
          <a:prstGeom prst="roundRect">
            <a:avLst>
              <a:gd name="adj" fmla="val 16667"/>
            </a:avLst>
          </a:prstGeom>
          <a:solidFill>
            <a:schemeClr val="accent2">
              <a:lumMod val="75000"/>
            </a:schemeClr>
          </a:solidFill>
          <a:ln w="9525" algn="ctr">
            <a:noFill/>
            <a:round/>
            <a:headEnd/>
            <a:tailEnd/>
          </a:ln>
          <a:effectLst/>
          <a:scene3d>
            <a:camera prst="orthographicFront">
              <a:rot lat="0" lon="0" rev="0"/>
            </a:camera>
            <a:lightRig rig="contrasting" dir="t">
              <a:rot lat="0" lon="0" rev="7800000"/>
            </a:lightRig>
          </a:scene3d>
          <a:sp3d>
            <a:bevelT w="139700" h="139700"/>
          </a:sp3d>
        </p:spPr>
        <p:txBody>
          <a:bodyPr wrap="square" anchor="ctr">
            <a:spAutoFit/>
          </a:bodyPr>
          <a:lstStyle/>
          <a:p>
            <a:pPr algn="ctr">
              <a:defRPr/>
            </a:pPr>
            <a:r>
              <a:rPr lang="en-US" sz="2000" dirty="0" smtClean="0">
                <a:solidFill>
                  <a:schemeClr val="bg1">
                    <a:lumMod val="95000"/>
                  </a:schemeClr>
                </a:solidFill>
                <a:latin typeface="+mn-lt"/>
              </a:rPr>
              <a:t>RESULT: Research knowledge base </a:t>
            </a:r>
          </a:p>
          <a:p>
            <a:pPr algn="ctr">
              <a:lnSpc>
                <a:spcPct val="100000"/>
              </a:lnSpc>
              <a:defRPr/>
            </a:pPr>
            <a:r>
              <a:rPr lang="en-US" sz="2000" dirty="0" smtClean="0">
                <a:solidFill>
                  <a:schemeClr val="bg1">
                    <a:lumMod val="95000"/>
                  </a:schemeClr>
                </a:solidFill>
                <a:latin typeface="+mn-lt"/>
              </a:rPr>
              <a:t>has little practical application to human health</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3658" y="1257626"/>
            <a:ext cx="5303520" cy="4206240"/>
          </a:xfrm>
          <a:prstGeom prst="rect">
            <a:avLst/>
          </a:prstGeom>
        </p:spPr>
      </p:pic>
    </p:spTree>
    <p:custDataLst>
      <p:tags r:id="rId1"/>
    </p:custDataLst>
  </p:cSld>
  <p:clrMapOvr>
    <a:masterClrMapping/>
  </p:clrMapOvr>
  <p:transition advTm="195891"/>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a:t>Different Types of Nanomaterials</a:t>
            </a:r>
          </a:p>
        </p:txBody>
      </p:sp>
      <p:graphicFrame>
        <p:nvGraphicFramePr>
          <p:cNvPr id="307203" name="Group 3"/>
          <p:cNvGraphicFramePr>
            <a:graphicFrameLocks noGrp="1"/>
          </p:cNvGraphicFramePr>
          <p:nvPr>
            <p:ph idx="1"/>
          </p:nvPr>
        </p:nvGraphicFramePr>
        <p:xfrm>
          <a:off x="623450" y="2022988"/>
          <a:ext cx="8229600" cy="3258186"/>
        </p:xfrm>
        <a:graphic>
          <a:graphicData uri="http://schemas.openxmlformats.org/drawingml/2006/table">
            <a:tbl>
              <a:tblPr firstRow="1">
                <a:tableStyleId>{912C8C85-51F0-491E-9774-3900AFEF0FD7}</a:tableStyleId>
              </a:tblPr>
              <a:tblGrid>
                <a:gridCol w="2743200"/>
                <a:gridCol w="2743200"/>
                <a:gridCol w="2743200"/>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Naturally Occurring</a:t>
                      </a:r>
                      <a:endParaRPr kumimoji="0" lang="en-US" sz="2400" b="0" i="0" u="none" strike="noStrike" cap="none" normalizeH="0" baseline="0" dirty="0" smtClean="0">
                        <a:ln>
                          <a:noFill/>
                        </a:ln>
                        <a:solidFill>
                          <a:srgbClr val="000066"/>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Human Origin (Incidental)</a:t>
                      </a:r>
                      <a:endParaRPr kumimoji="0" lang="en-US" sz="2400" b="0" i="0" u="none" strike="noStrike" cap="none" normalizeH="0" baseline="0" dirty="0" smtClean="0">
                        <a:ln>
                          <a:noFill/>
                        </a:ln>
                        <a:solidFill>
                          <a:srgbClr val="000066"/>
                        </a:solidFill>
                        <a:effectLst/>
                        <a:latin typeface="Calibri"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Human Origin (Engineered)</a:t>
                      </a:r>
                      <a:endParaRPr kumimoji="0" lang="en-US" sz="2400" b="0" i="0" u="none" strike="noStrike" cap="none" normalizeH="0" baseline="0" dirty="0" smtClean="0">
                        <a:ln>
                          <a:noFill/>
                        </a:ln>
                        <a:solidFill>
                          <a:srgbClr val="000066"/>
                        </a:solidFill>
                        <a:effectLst/>
                        <a:latin typeface="Calibri" pitchFamily="34" charset="0"/>
                      </a:endParaRPr>
                    </a:p>
                  </a:txBody>
                  <a:tcPr horzOverflow="overflow"/>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Forest fires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Cooking smoke</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Metals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Sea spray</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Diesel exhaust</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Quantum dots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Mineral composites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Welding fumes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err="1" smtClean="0">
                          <a:ln>
                            <a:noFill/>
                          </a:ln>
                          <a:effectLst/>
                        </a:rPr>
                        <a:t>Buckyballs</a:t>
                      </a:r>
                      <a:r>
                        <a:rPr kumimoji="0" lang="en-US" sz="2000" u="none" strike="noStrike" cap="none" normalizeH="0" baseline="0" dirty="0" smtClean="0">
                          <a:ln>
                            <a:noFill/>
                          </a:ln>
                          <a:effectLst/>
                        </a:rPr>
                        <a:t>/</a:t>
                      </a:r>
                      <a:r>
                        <a:rPr kumimoji="0" lang="en-US" sz="2000" u="none" strike="noStrike" cap="none" normalizeH="0" baseline="0" dirty="0" err="1" smtClean="0">
                          <a:ln>
                            <a:noFill/>
                          </a:ln>
                          <a:effectLst/>
                        </a:rPr>
                        <a:t>Nanotubes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Volcanic ash</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Industrial effluents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u="none" strike="noStrike" cap="none" normalizeH="0" baseline="0" dirty="0" smtClean="0">
                          <a:ln>
                            <a:noFill/>
                          </a:ln>
                          <a:effectLst/>
                        </a:rPr>
                        <a:t>Sunscreen pigments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Viruses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Sandblasting</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err="1" smtClean="0">
                          <a:ln>
                            <a:noFill/>
                          </a:ln>
                          <a:effectLst/>
                        </a:rPr>
                        <a:t>Nanocapsules</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tc>
              </a:tr>
            </a:tbl>
          </a:graphicData>
        </a:graphic>
      </p:graphicFrame>
      <p:sp>
        <p:nvSpPr>
          <p:cNvPr id="307229" name="Rectangle 29"/>
          <p:cNvSpPr>
            <a:spLocks noChangeArrowheads="1"/>
          </p:cNvSpPr>
          <p:nvPr/>
        </p:nvSpPr>
        <p:spPr bwMode="auto">
          <a:xfrm>
            <a:off x="5939988" y="1759463"/>
            <a:ext cx="2952750" cy="3759201"/>
          </a:xfrm>
          <a:prstGeom prst="rect">
            <a:avLst/>
          </a:prstGeom>
          <a:noFill/>
          <a:ln w="38100" algn="ctr">
            <a:solidFill>
              <a:schemeClr val="accent2"/>
            </a:solidFill>
            <a:miter lim="800000"/>
            <a:headEnd/>
            <a:tailEnd/>
          </a:ln>
          <a:effectLst/>
        </p:spPr>
        <p:txBody>
          <a:bodyPr wrap="none" anchor="ctr"/>
          <a:lstStyle/>
          <a:p>
            <a:pPr algn="l" rtl="0" fontAlgn="base">
              <a:lnSpc>
                <a:spcPct val="80000"/>
              </a:lnSpc>
              <a:spcBef>
                <a:spcPct val="20000"/>
              </a:spcBef>
              <a:spcAft>
                <a:spcPct val="0"/>
              </a:spcAft>
            </a:pPr>
            <a:endParaRPr lang="en-US" sz="2400" b="1" kern="1200" dirty="0">
              <a:latin typeface="Calibri" pitchFamily="34" charset="0"/>
              <a:ea typeface="+mn-ea"/>
              <a:cs typeface="+mn-cs"/>
            </a:endParaRPr>
          </a:p>
        </p:txBody>
      </p:sp>
      <p:grpSp>
        <p:nvGrpSpPr>
          <p:cNvPr id="3" name="Group 30"/>
          <p:cNvGrpSpPr>
            <a:grpSpLocks/>
          </p:cNvGrpSpPr>
          <p:nvPr/>
        </p:nvGrpSpPr>
        <p:grpSpPr bwMode="auto">
          <a:xfrm>
            <a:off x="2682438" y="5518664"/>
            <a:ext cx="4733925" cy="682625"/>
            <a:chOff x="1585" y="3319"/>
            <a:chExt cx="2982" cy="430"/>
          </a:xfrm>
        </p:grpSpPr>
        <p:sp>
          <p:nvSpPr>
            <p:cNvPr id="307231" name="Text Box 31"/>
            <p:cNvSpPr txBox="1">
              <a:spLocks noChangeArrowheads="1"/>
            </p:cNvSpPr>
            <p:nvPr/>
          </p:nvSpPr>
          <p:spPr bwMode="auto">
            <a:xfrm>
              <a:off x="1585" y="3497"/>
              <a:ext cx="1512" cy="252"/>
            </a:xfrm>
            <a:prstGeom prst="rect">
              <a:avLst/>
            </a:prstGeom>
            <a:noFill/>
            <a:ln w="9525" algn="ctr">
              <a:solidFill>
                <a:schemeClr val="accent2"/>
              </a:solidFill>
              <a:miter lim="800000"/>
              <a:headEnd/>
              <a:tailEnd/>
            </a:ln>
            <a:effectLst/>
          </p:spPr>
          <p:txBody>
            <a:bodyPr>
              <a:spAutoFit/>
            </a:bodyPr>
            <a:lstStyle/>
            <a:p>
              <a:pPr algn="ctr" rtl="0" fontAlgn="base">
                <a:spcBef>
                  <a:spcPct val="20000"/>
                </a:spcBef>
                <a:spcAft>
                  <a:spcPct val="20000"/>
                </a:spcAft>
              </a:pPr>
              <a:r>
                <a:rPr lang="en-US" sz="2000" b="1" kern="1200" dirty="0">
                  <a:latin typeface="Calibri" pitchFamily="34" charset="0"/>
                  <a:ea typeface="+mn-ea"/>
                  <a:cs typeface="+mn-cs"/>
                </a:rPr>
                <a:t>Nanotechnology</a:t>
              </a:r>
            </a:p>
          </p:txBody>
        </p:sp>
        <p:cxnSp>
          <p:nvCxnSpPr>
            <p:cNvPr id="307232" name="AutoShape 32"/>
            <p:cNvCxnSpPr>
              <a:cxnSpLocks noChangeShapeType="1"/>
              <a:stCxn id="307231" idx="3"/>
              <a:endCxn id="307229" idx="2"/>
            </p:cNvCxnSpPr>
            <p:nvPr/>
          </p:nvCxnSpPr>
          <p:spPr bwMode="auto">
            <a:xfrm flipV="1">
              <a:off x="3097" y="3319"/>
              <a:ext cx="1470" cy="304"/>
            </a:xfrm>
            <a:prstGeom prst="bentConnector2">
              <a:avLst/>
            </a:prstGeom>
            <a:noFill/>
            <a:ln w="9525">
              <a:solidFill>
                <a:schemeClr val="accent2"/>
              </a:solidFill>
              <a:miter lim="800000"/>
              <a:headEnd/>
              <a:tailEnd type="triangl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1.11111E-6 -2.19653E-6 L -0.30798 -2.19653E-6 " pathEditMode="relative" rAng="0" ptsTypes="AA">
                                      <p:cBhvr>
                                        <p:cTn id="6" dur="500" fill="hold"/>
                                        <p:tgtEl>
                                          <p:spTgt spid="307229"/>
                                        </p:tgtEl>
                                        <p:attrNameLst>
                                          <p:attrName>ppt_x</p:attrName>
                                          <p:attrName>ppt_y</p:attrName>
                                        </p:attrNameLst>
                                      </p:cBhvr>
                                      <p:rCtr x="-154" y="0"/>
                                    </p:animMotion>
                                  </p:childTnLst>
                                </p:cTn>
                              </p:par>
                              <p:par>
                                <p:cTn id="7" presetID="1" presetClass="exit" presetSubtype="0" fill="hold"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normAutofit fontScale="90000"/>
          </a:bodyPr>
          <a:lstStyle/>
          <a:p>
            <a:r>
              <a:rPr lang="en-US" dirty="0" smtClean="0"/>
              <a:t>Incidental Nanoparticles’ Health Effects</a:t>
            </a:r>
            <a:endParaRPr lang="en-US" dirty="0"/>
          </a:p>
        </p:txBody>
      </p:sp>
      <p:graphicFrame>
        <p:nvGraphicFramePr>
          <p:cNvPr id="307203" name="Group 3"/>
          <p:cNvGraphicFramePr>
            <a:graphicFrameLocks noGrp="1"/>
          </p:cNvGraphicFramePr>
          <p:nvPr>
            <p:ph idx="1"/>
            <p:extLst>
              <p:ext uri="{D42A27DB-BD31-4B8C-83A1-F6EECF244321}">
                <p14:modId xmlns:p14="http://schemas.microsoft.com/office/powerpoint/2010/main" val="4066774018"/>
              </p:ext>
            </p:extLst>
          </p:nvPr>
        </p:nvGraphicFramePr>
        <p:xfrm>
          <a:off x="717577" y="2022988"/>
          <a:ext cx="8141728" cy="3508376"/>
        </p:xfrm>
        <a:graphic>
          <a:graphicData uri="http://schemas.openxmlformats.org/drawingml/2006/table">
            <a:tbl>
              <a:tblPr firstRow="1">
                <a:tableStyleId>{912C8C85-51F0-491E-9774-3900AFEF0FD7}</a:tableStyleId>
              </a:tblPr>
              <a:tblGrid>
                <a:gridCol w="2375247"/>
                <a:gridCol w="5766481"/>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Human Origin (Incidental)</a:t>
                      </a:r>
                      <a:endParaRPr kumimoji="0" lang="en-US" sz="2400" b="0" i="0" u="none" strike="noStrike" cap="none" normalizeH="0" baseline="0" dirty="0" smtClean="0">
                        <a:ln>
                          <a:noFill/>
                        </a:ln>
                        <a:solidFill>
                          <a:srgbClr val="000066"/>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Health Impacts</a:t>
                      </a:r>
                      <a:endParaRPr kumimoji="0" lang="en-US" sz="2400" b="0" i="0" u="none" strike="noStrike" cap="none" normalizeH="0" baseline="0" dirty="0" smtClean="0">
                        <a:ln>
                          <a:noFill/>
                        </a:ln>
                        <a:solidFill>
                          <a:srgbClr val="000066"/>
                        </a:solidFill>
                        <a:effectLst/>
                        <a:latin typeface="Calibri" pitchFamily="34" charset="0"/>
                      </a:endParaRPr>
                    </a:p>
                  </a:txBody>
                  <a:tcPr anchor="ctr" horzOverflow="overflow"/>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Cooking smoke</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kern="1200" dirty="0" smtClean="0">
                        <a:solidFill>
                          <a:schemeClr val="tx1"/>
                        </a:solidFill>
                        <a:latin typeface="+mn-lt"/>
                        <a:ea typeface="+mn-ea"/>
                        <a:cs typeface="+mn-cs"/>
                      </a:endParaRPr>
                    </a:p>
                  </a:txBody>
                  <a:tcPr anchor="ct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Diesel exhaust</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kern="1200" dirty="0" smtClean="0">
                        <a:solidFill>
                          <a:schemeClr val="tx1"/>
                        </a:solidFill>
                        <a:latin typeface="+mn-lt"/>
                        <a:ea typeface="+mn-ea"/>
                        <a:cs typeface="+mn-cs"/>
                      </a:endParaRPr>
                    </a:p>
                  </a:txBody>
                  <a:tcPr anchor="ctr" horzOverflow="overflow"/>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Welding fumes</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kern="1200" dirty="0" smtClean="0">
                        <a:solidFill>
                          <a:schemeClr val="tx1"/>
                        </a:solidFill>
                        <a:latin typeface="+mn-lt"/>
                        <a:ea typeface="+mn-ea"/>
                        <a:cs typeface="+mn-cs"/>
                      </a:endParaRPr>
                    </a:p>
                  </a:txBody>
                  <a:tcPr anchor="ctr" horzOverflow="overflow"/>
                </a:tc>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Industrial emissions/effluents</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sz="2000" kern="1200" dirty="0" smtClean="0">
                        <a:solidFill>
                          <a:schemeClr val="tx1"/>
                        </a:solidFill>
                        <a:latin typeface="+mn-lt"/>
                        <a:ea typeface="+mn-ea"/>
                        <a:cs typeface="+mn-cs"/>
                      </a:endParaRPr>
                    </a:p>
                  </a:txBody>
                  <a:tcPr anchor="ct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Sandblasting</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kern="1200" dirty="0" smtClean="0">
                        <a:solidFill>
                          <a:schemeClr val="tx1"/>
                        </a:solidFill>
                        <a:latin typeface="+mn-lt"/>
                        <a:ea typeface="+mn-ea"/>
                        <a:cs typeface="+mn-cs"/>
                      </a:endParaRPr>
                    </a:p>
                  </a:txBody>
                  <a:tcPr anchor="ctr" horzOverflow="overflow"/>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normAutofit fontScale="90000"/>
          </a:bodyPr>
          <a:lstStyle/>
          <a:p>
            <a:r>
              <a:rPr lang="en-US" dirty="0" smtClean="0"/>
              <a:t>Incidental Nanoparticles’ Health Effects</a:t>
            </a:r>
            <a:endParaRPr lang="en-US" dirty="0"/>
          </a:p>
        </p:txBody>
      </p:sp>
      <p:graphicFrame>
        <p:nvGraphicFramePr>
          <p:cNvPr id="307203" name="Group 3"/>
          <p:cNvGraphicFramePr>
            <a:graphicFrameLocks noGrp="1"/>
          </p:cNvGraphicFramePr>
          <p:nvPr>
            <p:ph idx="1"/>
            <p:extLst>
              <p:ext uri="{D42A27DB-BD31-4B8C-83A1-F6EECF244321}">
                <p14:modId xmlns:p14="http://schemas.microsoft.com/office/powerpoint/2010/main" val="3017492410"/>
              </p:ext>
            </p:extLst>
          </p:nvPr>
        </p:nvGraphicFramePr>
        <p:xfrm>
          <a:off x="717577" y="2022988"/>
          <a:ext cx="8141728" cy="3508376"/>
        </p:xfrm>
        <a:graphic>
          <a:graphicData uri="http://schemas.openxmlformats.org/drawingml/2006/table">
            <a:tbl>
              <a:tblPr firstRow="1">
                <a:tableStyleId>{912C8C85-51F0-491E-9774-3900AFEF0FD7}</a:tableStyleId>
              </a:tblPr>
              <a:tblGrid>
                <a:gridCol w="2375247"/>
                <a:gridCol w="5766481"/>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Human Origin (Incidental)</a:t>
                      </a:r>
                      <a:endParaRPr kumimoji="0" lang="en-US" sz="2400" b="0" i="0" u="none" strike="noStrike" cap="none" normalizeH="0" baseline="0" dirty="0" smtClean="0">
                        <a:ln>
                          <a:noFill/>
                        </a:ln>
                        <a:solidFill>
                          <a:srgbClr val="000066"/>
                        </a:solidFill>
                        <a:effectLst/>
                        <a:latin typeface="Calibri" pitchFamily="34" charset="0"/>
                      </a:endParaRPr>
                    </a:p>
                  </a:txBody>
                  <a:tcPr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Health Impacts</a:t>
                      </a:r>
                      <a:endParaRPr kumimoji="0" lang="en-US" sz="2400" b="0" i="0" u="none" strike="noStrike" cap="none" normalizeH="0" baseline="0" dirty="0" smtClean="0">
                        <a:ln>
                          <a:noFill/>
                        </a:ln>
                        <a:solidFill>
                          <a:srgbClr val="000066"/>
                        </a:solidFill>
                        <a:effectLst/>
                        <a:latin typeface="Calibri" pitchFamily="34" charset="0"/>
                      </a:endParaRPr>
                    </a:p>
                  </a:txBody>
                  <a:tcPr anchor="ctr" horzOverflow="overflow"/>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Cooking smoke</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kern="1200" dirty="0" smtClean="0">
                          <a:solidFill>
                            <a:schemeClr val="tx1"/>
                          </a:solidFill>
                          <a:latin typeface="+mn-lt"/>
                          <a:ea typeface="+mn-ea"/>
                          <a:cs typeface="+mn-cs"/>
                        </a:rPr>
                        <a:t>Pneumonia; chronic respiratory disease; lung cancer</a:t>
                      </a:r>
                    </a:p>
                  </a:txBody>
                  <a:tcPr anchor="ct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Diesel exhaust</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kern="1200" dirty="0" smtClean="0">
                          <a:solidFill>
                            <a:schemeClr val="tx1"/>
                          </a:solidFill>
                          <a:latin typeface="+mn-lt"/>
                          <a:ea typeface="+mn-ea"/>
                          <a:cs typeface="+mn-cs"/>
                        </a:rPr>
                        <a:t>Cancer; respiratory</a:t>
                      </a:r>
                      <a:r>
                        <a:rPr kumimoji="0" lang="en-US" sz="2000" kern="1200" baseline="0" dirty="0" smtClean="0">
                          <a:solidFill>
                            <a:schemeClr val="tx1"/>
                          </a:solidFill>
                          <a:latin typeface="+mn-lt"/>
                          <a:ea typeface="+mn-ea"/>
                          <a:cs typeface="+mn-cs"/>
                        </a:rPr>
                        <a:t> disease</a:t>
                      </a:r>
                      <a:endParaRPr kumimoji="0" lang="en-US" sz="2000" kern="1200" dirty="0" smtClean="0">
                        <a:solidFill>
                          <a:schemeClr val="tx1"/>
                        </a:solidFill>
                        <a:latin typeface="+mn-lt"/>
                        <a:ea typeface="+mn-ea"/>
                        <a:cs typeface="+mn-cs"/>
                      </a:endParaRPr>
                    </a:p>
                  </a:txBody>
                  <a:tcPr anchor="ctr" horzOverflow="overflow"/>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Welding fumes</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kern="1200" dirty="0" smtClean="0">
                          <a:solidFill>
                            <a:schemeClr val="tx1"/>
                          </a:solidFill>
                          <a:latin typeface="+mn-lt"/>
                          <a:ea typeface="+mn-ea"/>
                          <a:cs typeface="+mn-cs"/>
                        </a:rPr>
                        <a:t>Metal fume fever; infertility; benign pneumoconiosis</a:t>
                      </a:r>
                    </a:p>
                  </a:txBody>
                  <a:tcPr anchor="ctr" horzOverflow="overflow"/>
                </a:tc>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Industrial emissions/effluents</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kern="1200" dirty="0" smtClean="0">
                          <a:solidFill>
                            <a:schemeClr val="tx1"/>
                          </a:solidFill>
                          <a:latin typeface="+mn-lt"/>
                          <a:ea typeface="+mn-ea"/>
                          <a:cs typeface="+mn-cs"/>
                        </a:rPr>
                        <a:t>Asthma,  atherosclerosis, chronic obstructive pulmonary disease</a:t>
                      </a:r>
                    </a:p>
                  </a:txBody>
                  <a:tcPr anchor="ctr" horzOverflow="overflow"/>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u="none" strike="noStrike" cap="none" normalizeH="0" baseline="0" dirty="0" smtClean="0">
                          <a:ln>
                            <a:noFill/>
                          </a:ln>
                          <a:effectLst/>
                        </a:rPr>
                        <a:t>Sandblasting</a:t>
                      </a:r>
                      <a:endParaRPr kumimoji="0" lang="en-US" sz="2000" b="1" i="0" u="none" strike="noStrike" cap="none" normalizeH="0" baseline="0" dirty="0" smtClean="0">
                        <a:ln>
                          <a:noFill/>
                        </a:ln>
                        <a:solidFill>
                          <a:schemeClr val="tx1"/>
                        </a:solidFill>
                        <a:effectLst/>
                        <a:latin typeface="Calibri" pitchFamily="34"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kern="1200" dirty="0" smtClean="0">
                          <a:solidFill>
                            <a:schemeClr val="tx1"/>
                          </a:solidFill>
                          <a:latin typeface="+mn-lt"/>
                          <a:ea typeface="+mn-ea"/>
                          <a:cs typeface="+mn-cs"/>
                        </a:rPr>
                        <a:t>Silicosis</a:t>
                      </a:r>
                    </a:p>
                  </a:txBody>
                  <a:tcPr anchor="ctr" horzOverflow="overflow"/>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23319" y="2600324"/>
            <a:ext cx="7755873" cy="3876675"/>
          </a:xfrm>
          <a:solidFill>
            <a:schemeClr val="bg2">
              <a:alpha val="80000"/>
            </a:schemeClr>
          </a:solidFill>
        </p:spPr>
        <p:txBody>
          <a:bodyPr>
            <a:normAutofit/>
          </a:bodyPr>
          <a:lstStyle/>
          <a:p>
            <a:pPr marL="236538" lvl="1"/>
            <a:r>
              <a:rPr lang="en-US" sz="4000" b="1" kern="1200" cap="small" dirty="0" smtClean="0">
                <a:effectLst>
                  <a:outerShdw blurRad="50000" dist="30000" dir="5400000" algn="tl" rotWithShape="0">
                    <a:srgbClr val="000000">
                      <a:alpha val="30000"/>
                    </a:srgbClr>
                  </a:outerShdw>
                </a:effectLst>
                <a:latin typeface="+mj-lt"/>
                <a:ea typeface="+mj-ea"/>
                <a:cs typeface="+mj-cs"/>
              </a:rPr>
              <a:t>Significant findings from the </a:t>
            </a:r>
            <a:r>
              <a:rPr lang="en-US" sz="4000" b="1" kern="1200" cap="small" dirty="0" err="1" smtClean="0">
                <a:effectLst>
                  <a:outerShdw blurRad="50000" dist="30000" dir="5400000" algn="tl" rotWithShape="0">
                    <a:srgbClr val="000000">
                      <a:alpha val="30000"/>
                    </a:srgbClr>
                  </a:outerShdw>
                </a:effectLst>
                <a:latin typeface="+mj-lt"/>
                <a:ea typeface="+mj-ea"/>
                <a:cs typeface="+mj-cs"/>
              </a:rPr>
              <a:t>nanoEHS</a:t>
            </a:r>
            <a:r>
              <a:rPr lang="en-US" sz="4000" b="1" kern="1200" cap="small" dirty="0" smtClean="0">
                <a:effectLst>
                  <a:outerShdw blurRad="50000" dist="30000" dir="5400000" algn="tl" rotWithShape="0">
                    <a:srgbClr val="000000">
                      <a:alpha val="30000"/>
                    </a:srgbClr>
                  </a:outerShdw>
                </a:effectLst>
                <a:latin typeface="+mj-lt"/>
                <a:ea typeface="+mj-ea"/>
                <a:cs typeface="+mj-cs"/>
              </a:rPr>
              <a:t> literature</a:t>
            </a:r>
          </a:p>
        </p:txBody>
      </p:sp>
      <p:sp>
        <p:nvSpPr>
          <p:cNvPr id="7" name="Text Placeholder 6"/>
          <p:cNvSpPr>
            <a:spLocks noGrp="1"/>
          </p:cNvSpPr>
          <p:nvPr>
            <p:ph type="body" idx="1"/>
          </p:nvPr>
        </p:nvSpPr>
        <p:spPr>
          <a:xfrm>
            <a:off x="1223319" y="1066800"/>
            <a:ext cx="7755873" cy="1509712"/>
          </a:xfrm>
          <a:solidFill>
            <a:schemeClr val="bg2">
              <a:alpha val="80000"/>
            </a:schemeClr>
          </a:solidFill>
        </p:spPr>
        <p:txBody>
          <a:bodyPr/>
          <a:lstStyle/>
          <a:p>
            <a:r>
              <a:rPr lang="en-US" dirty="0" smtClean="0"/>
              <a:t>Topic 3</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0" indent="0">
              <a:buNone/>
            </a:pPr>
            <a:r>
              <a:rPr lang="en-US" dirty="0" smtClean="0"/>
              <a:t>This material was produced under grant number SH-21008-10-60-F-48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dirty="0"/>
          </a:p>
        </p:txBody>
      </p:sp>
    </p:spTree>
    <p:extLst>
      <p:ext uri="{BB962C8B-B14F-4D97-AF65-F5344CB8AC3E}">
        <p14:creationId xmlns:p14="http://schemas.microsoft.com/office/powerpoint/2010/main" val="3814347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Routes of Exposure: Inhalation</a:t>
            </a:r>
            <a:endParaRPr lang="en-US" dirty="0"/>
          </a:p>
        </p:txBody>
      </p:sp>
      <p:sp>
        <p:nvSpPr>
          <p:cNvPr id="3" name="Content Placeholder 2"/>
          <p:cNvSpPr>
            <a:spLocks noGrp="1"/>
          </p:cNvSpPr>
          <p:nvPr>
            <p:ph sz="half" idx="1"/>
          </p:nvPr>
        </p:nvSpPr>
        <p:spPr>
          <a:xfrm>
            <a:off x="615338" y="2360153"/>
            <a:ext cx="4010450" cy="3595804"/>
          </a:xfrm>
        </p:spPr>
        <p:txBody>
          <a:bodyPr/>
          <a:lstStyle/>
          <a:p>
            <a:pPr marL="349250" indent="-347663"/>
            <a:r>
              <a:rPr lang="en-US" dirty="0" smtClean="0"/>
              <a:t>Airborne NPs can be inhaled and deposit in the respiratory tract</a:t>
            </a:r>
          </a:p>
          <a:p>
            <a:pPr marL="349250" indent="-347663"/>
            <a:r>
              <a:rPr lang="en-US" dirty="0" smtClean="0"/>
              <a:t>Inhaled NPs may enter the blood stream and </a:t>
            </a:r>
            <a:r>
              <a:rPr lang="en-US" dirty="0" err="1" smtClean="0"/>
              <a:t>translocate</a:t>
            </a:r>
            <a:r>
              <a:rPr lang="en-US" dirty="0" smtClean="0"/>
              <a:t> to other organs</a:t>
            </a:r>
          </a:p>
        </p:txBody>
      </p:sp>
      <p:sp>
        <p:nvSpPr>
          <p:cNvPr id="16" name="AutoShape 4"/>
          <p:cNvSpPr>
            <a:spLocks noChangeArrowheads="1"/>
          </p:cNvSpPr>
          <p:nvPr/>
        </p:nvSpPr>
        <p:spPr bwMode="auto">
          <a:xfrm>
            <a:off x="1201446" y="1369649"/>
            <a:ext cx="7170394" cy="783193"/>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eaLnBrk="0" hangingPunct="0">
              <a:defRPr/>
            </a:pPr>
            <a:r>
              <a:rPr lang="en-US" sz="2000" i="1" dirty="0" smtClean="0"/>
              <a:t>Inhalation has been a major focus of the </a:t>
            </a:r>
            <a:r>
              <a:rPr lang="en-US" sz="2000" i="1" dirty="0" err="1" smtClean="0"/>
              <a:t>nanotoxicology</a:t>
            </a:r>
            <a:r>
              <a:rPr lang="en-US" sz="2000" i="1" dirty="0" smtClean="0"/>
              <a:t> community;</a:t>
            </a:r>
          </a:p>
          <a:p>
            <a:pPr algn="ctr" eaLnBrk="0" hangingPunct="0">
              <a:defRPr/>
            </a:pPr>
            <a:r>
              <a:rPr lang="en-US" sz="2000" i="1" dirty="0" smtClean="0">
                <a:solidFill>
                  <a:schemeClr val="dk1"/>
                </a:solidFill>
                <a:latin typeface="+mn-lt"/>
              </a:rPr>
              <a:t>NP penetration into the lung depends on its aggregation state</a:t>
            </a:r>
            <a:endParaRPr lang="en-US" sz="2000" i="1" dirty="0">
              <a:solidFill>
                <a:schemeClr val="dk1"/>
              </a:solidFill>
              <a:latin typeface="+mn-lt"/>
            </a:endParaRPr>
          </a:p>
        </p:txBody>
      </p:sp>
      <p:sp>
        <p:nvSpPr>
          <p:cNvPr id="1026" name="Text Box 2"/>
          <p:cNvSpPr txBox="1">
            <a:spLocks noChangeArrowheads="1"/>
          </p:cNvSpPr>
          <p:nvPr/>
        </p:nvSpPr>
        <p:spPr bwMode="auto">
          <a:xfrm>
            <a:off x="4598988" y="5657851"/>
            <a:ext cx="4240212" cy="138499"/>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US" sz="900" b="1" i="0" u="none" strike="noStrike" cap="none" normalizeH="0" baseline="0" noProof="1" smtClean="0">
                <a:ln>
                  <a:noFill/>
                </a:ln>
                <a:solidFill>
                  <a:schemeClr val="tx1"/>
                </a:solidFill>
                <a:effectLst/>
                <a:latin typeface="Calibri" pitchFamily="34" charset="0"/>
              </a:rPr>
              <a:t>Image: http://upload.wikimedia.org/wikipedia/commons/3/36/Respiratory_Tract.png</a:t>
            </a:r>
            <a:endParaRPr kumimoji="0" lang="en-US" sz="900" b="0" i="0" u="none" strike="noStrike" cap="none" normalizeH="0" baseline="0" dirty="0" smtClean="0">
              <a:ln>
                <a:noFill/>
              </a:ln>
              <a:solidFill>
                <a:schemeClr val="tx1"/>
              </a:solidFill>
              <a:effectLst/>
              <a:latin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8129" y="2361390"/>
            <a:ext cx="4171071" cy="3179298"/>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Inhalation Hazards</a:t>
            </a:r>
            <a:endParaRPr lang="en-US" dirty="0"/>
          </a:p>
        </p:txBody>
      </p:sp>
      <p:sp>
        <p:nvSpPr>
          <p:cNvPr id="5" name="Content Placeholder 4"/>
          <p:cNvSpPr>
            <a:spLocks noGrp="1"/>
          </p:cNvSpPr>
          <p:nvPr>
            <p:ph idx="1"/>
          </p:nvPr>
        </p:nvSpPr>
        <p:spPr>
          <a:xfrm>
            <a:off x="658906" y="1583727"/>
            <a:ext cx="3925451" cy="4800600"/>
          </a:xfrm>
        </p:spPr>
        <p:txBody>
          <a:bodyPr>
            <a:normAutofit fontScale="85000" lnSpcReduction="10000"/>
          </a:bodyPr>
          <a:lstStyle/>
          <a:p>
            <a:pPr marL="0" indent="0">
              <a:buNone/>
            </a:pPr>
            <a:r>
              <a:rPr lang="en-US" dirty="0" smtClean="0"/>
              <a:t>Certain nanomaterials can </a:t>
            </a:r>
          </a:p>
          <a:p>
            <a:pPr marL="282575"/>
            <a:r>
              <a:rPr lang="en-US" dirty="0" smtClean="0"/>
              <a:t>Induce cancers, including </a:t>
            </a:r>
            <a:r>
              <a:rPr lang="en-US" dirty="0" err="1" smtClean="0"/>
              <a:t>mesothelioma</a:t>
            </a:r>
            <a:r>
              <a:rPr lang="en-US" dirty="0" smtClean="0"/>
              <a:t> </a:t>
            </a:r>
          </a:p>
          <a:p>
            <a:pPr marL="282575"/>
            <a:r>
              <a:rPr lang="en-US" dirty="0" smtClean="0"/>
              <a:t>Cause rapid and persistent pulmonary fibrosis</a:t>
            </a:r>
          </a:p>
          <a:p>
            <a:pPr marL="282575"/>
            <a:r>
              <a:rPr lang="en-US" dirty="0" smtClean="0"/>
              <a:t>Cause cardiovascular dysfunction</a:t>
            </a:r>
          </a:p>
          <a:p>
            <a:pPr marL="282575"/>
            <a:r>
              <a:rPr lang="en-US" dirty="0" smtClean="0"/>
              <a:t>Migrate along the olfactory nerve into the brain</a:t>
            </a:r>
          </a:p>
          <a:p>
            <a:endParaRPr lang="en-US" dirty="0"/>
          </a:p>
        </p:txBody>
      </p:sp>
      <p:sp>
        <p:nvSpPr>
          <p:cNvPr id="6" name="TextBox 6"/>
          <p:cNvSpPr txBox="1">
            <a:spLocks noChangeArrowheads="1"/>
          </p:cNvSpPr>
          <p:nvPr/>
        </p:nvSpPr>
        <p:spPr bwMode="auto">
          <a:xfrm>
            <a:off x="5171490" y="5603060"/>
            <a:ext cx="2400300" cy="215444"/>
          </a:xfrm>
          <a:prstGeom prst="rect">
            <a:avLst/>
          </a:prstGeom>
          <a:noFill/>
          <a:ln w="9525">
            <a:noFill/>
            <a:miter lim="800000"/>
            <a:headEnd/>
            <a:tailEnd/>
          </a:ln>
        </p:spPr>
        <p:txBody>
          <a:bodyPr wrap="square">
            <a:spAutoFit/>
          </a:bodyPr>
          <a:lstStyle/>
          <a:p>
            <a:r>
              <a:rPr lang="en-US" sz="1000" dirty="0">
                <a:solidFill>
                  <a:schemeClr val="tx1"/>
                </a:solidFill>
              </a:rPr>
              <a:t>Courtesy of </a:t>
            </a:r>
            <a:r>
              <a:rPr lang="en-US" sz="1000" dirty="0" smtClean="0">
                <a:solidFill>
                  <a:schemeClr val="tx1"/>
                </a:solidFill>
              </a:rPr>
              <a:t>R</a:t>
            </a:r>
            <a:r>
              <a:rPr lang="en-US" sz="1000" dirty="0">
                <a:solidFill>
                  <a:schemeClr val="tx1"/>
                </a:solidFill>
              </a:rPr>
              <a:t>. Mercer, NIOSH</a:t>
            </a:r>
          </a:p>
        </p:txBody>
      </p:sp>
      <p:sp>
        <p:nvSpPr>
          <p:cNvPr id="8" name="Rectangle 7"/>
          <p:cNvSpPr/>
          <p:nvPr/>
        </p:nvSpPr>
        <p:spPr>
          <a:xfrm>
            <a:off x="4864958" y="4905828"/>
            <a:ext cx="4095750" cy="588944"/>
          </a:xfrm>
          <a:prstGeom prst="rect">
            <a:avLst/>
          </a:prstGeom>
        </p:spPr>
        <p:txBody>
          <a:bodyPr wrap="square">
            <a:spAutoFit/>
          </a:bodyPr>
          <a:lstStyle/>
          <a:p>
            <a:pPr algn="ctr"/>
            <a:r>
              <a:rPr lang="en-US" sz="2000" kern="0" dirty="0" smtClean="0">
                <a:solidFill>
                  <a:srgbClr val="000000"/>
                </a:solidFill>
                <a:latin typeface="Calibri"/>
                <a:ea typeface="+mj-ea"/>
                <a:cs typeface="+mj-cs"/>
              </a:rPr>
              <a:t>Alveolar Epithelial Penetration by Multi-walled Carbon Nanotube</a:t>
            </a:r>
            <a:endParaRPr lang="en-US" sz="16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4958" y="1809060"/>
            <a:ext cx="3889248" cy="3096768"/>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Routes of Exposure: Dermal</a:t>
            </a:r>
            <a:endParaRPr lang="en-US" dirty="0"/>
          </a:p>
        </p:txBody>
      </p:sp>
      <p:sp>
        <p:nvSpPr>
          <p:cNvPr id="3" name="Content Placeholder 2"/>
          <p:cNvSpPr>
            <a:spLocks noGrp="1"/>
          </p:cNvSpPr>
          <p:nvPr>
            <p:ph idx="1"/>
          </p:nvPr>
        </p:nvSpPr>
        <p:spPr>
          <a:xfrm>
            <a:off x="618266" y="2407920"/>
            <a:ext cx="4522694" cy="3962400"/>
          </a:xfrm>
        </p:spPr>
        <p:txBody>
          <a:bodyPr>
            <a:normAutofit fontScale="77500" lnSpcReduction="20000"/>
          </a:bodyPr>
          <a:lstStyle/>
          <a:p>
            <a:pPr marL="349250" indent="-347663"/>
            <a:r>
              <a:rPr lang="en-US" dirty="0" smtClean="0"/>
              <a:t>Several studies show little to no penetration of nanoscale oxides beyond surface skin layers</a:t>
            </a:r>
          </a:p>
          <a:p>
            <a:pPr marL="349250" indent="-347663"/>
            <a:r>
              <a:rPr lang="en-US" dirty="0" smtClean="0"/>
              <a:t>Polysaccharide and metal nanoparticles have been shown to penetrate flexed, damaged or diseased skin</a:t>
            </a:r>
          </a:p>
          <a:p>
            <a:pPr marL="349250" indent="-347663"/>
            <a:r>
              <a:rPr lang="en-US" dirty="0" smtClean="0"/>
              <a:t>Quantum dots were found to penetrate intact pig skin within 8-24 hours at occupationally relevant doses</a:t>
            </a:r>
            <a:endParaRPr lang="en-US" dirty="0"/>
          </a:p>
        </p:txBody>
      </p:sp>
      <p:sp>
        <p:nvSpPr>
          <p:cNvPr id="7" name="AutoShape 4"/>
          <p:cNvSpPr>
            <a:spLocks noChangeArrowheads="1"/>
          </p:cNvSpPr>
          <p:nvPr/>
        </p:nvSpPr>
        <p:spPr bwMode="auto">
          <a:xfrm>
            <a:off x="1201446" y="1369649"/>
            <a:ext cx="7170394" cy="783193"/>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eaLnBrk="0" hangingPunct="0">
              <a:defRPr/>
            </a:pPr>
            <a:r>
              <a:rPr lang="en-US" sz="2000" i="1" dirty="0" smtClean="0"/>
              <a:t>Available </a:t>
            </a:r>
            <a:r>
              <a:rPr lang="en-US" sz="2000" i="1" dirty="0" smtClean="0">
                <a:solidFill>
                  <a:schemeClr val="dk1"/>
                </a:solidFill>
                <a:latin typeface="+mn-lt"/>
              </a:rPr>
              <a:t>data are limited and often conflict;</a:t>
            </a:r>
          </a:p>
          <a:p>
            <a:pPr algn="ctr" eaLnBrk="0" hangingPunct="0">
              <a:defRPr/>
            </a:pPr>
            <a:r>
              <a:rPr lang="en-US" sz="2000" i="1" dirty="0" smtClean="0"/>
              <a:t>S</a:t>
            </a:r>
            <a:r>
              <a:rPr lang="en-US" sz="2000" i="1" dirty="0" smtClean="0">
                <a:solidFill>
                  <a:schemeClr val="dk1"/>
                </a:solidFill>
                <a:latin typeface="+mn-lt"/>
              </a:rPr>
              <a:t>kin cannot be ruled out as a potential route of exposure</a:t>
            </a:r>
            <a:endParaRPr lang="en-US" sz="2000" i="1" dirty="0">
              <a:solidFill>
                <a:schemeClr val="dk1"/>
              </a:solidFill>
              <a:latin typeface="+mn-lt"/>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5132" y="2292256"/>
            <a:ext cx="3706368" cy="3621024"/>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Dermal Hazards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Various nanoparticles have been shown to</a:t>
            </a:r>
          </a:p>
          <a:p>
            <a:r>
              <a:rPr lang="en-US" dirty="0" smtClean="0"/>
              <a:t>Inhibit cell proliferation (iron oxide, nanotubes, TiO</a:t>
            </a:r>
            <a:r>
              <a:rPr lang="en-US" baseline="-25000" dirty="0" smtClean="0"/>
              <a:t>2</a:t>
            </a:r>
            <a:r>
              <a:rPr lang="en-US" dirty="0" smtClean="0"/>
              <a:t>, silver)</a:t>
            </a:r>
          </a:p>
          <a:p>
            <a:r>
              <a:rPr lang="en-US" dirty="0" smtClean="0"/>
              <a:t>Affect cell morphology (silver, nanotubes)</a:t>
            </a:r>
          </a:p>
          <a:p>
            <a:r>
              <a:rPr lang="en-US" dirty="0" smtClean="0"/>
              <a:t>Initiate irritation response (quantum dots, nanotubes)</a:t>
            </a:r>
          </a:p>
          <a:p>
            <a:r>
              <a:rPr lang="en-US" dirty="0" smtClean="0"/>
              <a:t>Damage cell membrane (fullerenes)</a:t>
            </a:r>
          </a:p>
          <a:p>
            <a:r>
              <a:rPr lang="en-US" dirty="0" smtClean="0"/>
              <a:t>Induce DNA damage (cobalt chrome alloy)</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Routes of Exposure: Ingestion</a:t>
            </a:r>
            <a:endParaRPr lang="en-US" dirty="0"/>
          </a:p>
        </p:txBody>
      </p:sp>
      <p:sp>
        <p:nvSpPr>
          <p:cNvPr id="3" name="Content Placeholder 2"/>
          <p:cNvSpPr>
            <a:spLocks noGrp="1"/>
          </p:cNvSpPr>
          <p:nvPr>
            <p:ph idx="1"/>
          </p:nvPr>
        </p:nvSpPr>
        <p:spPr>
          <a:xfrm>
            <a:off x="618266" y="2407920"/>
            <a:ext cx="5226480" cy="3962400"/>
          </a:xfrm>
        </p:spPr>
        <p:txBody>
          <a:bodyPr>
            <a:normAutofit fontScale="70000" lnSpcReduction="20000"/>
          </a:bodyPr>
          <a:lstStyle/>
          <a:p>
            <a:pPr marL="349250" indent="-347663"/>
            <a:r>
              <a:rPr lang="en-US" dirty="0" smtClean="0"/>
              <a:t>Ingestion may occur after inhalation exposure when mucus is brought up the respiratory tract and swallowed.</a:t>
            </a:r>
          </a:p>
          <a:p>
            <a:pPr marL="349250" indent="-347663"/>
            <a:r>
              <a:rPr lang="en-US" dirty="0" smtClean="0"/>
              <a:t>Poor work practice can result in hand-to-mouth transfer</a:t>
            </a:r>
          </a:p>
          <a:p>
            <a:pPr marL="349250" indent="-347663"/>
            <a:r>
              <a:rPr lang="en-US" dirty="0" smtClean="0"/>
              <a:t>Ingested nanoparticles do </a:t>
            </a:r>
            <a:r>
              <a:rPr lang="en-US" dirty="0" err="1" smtClean="0"/>
              <a:t>translocate</a:t>
            </a:r>
            <a:r>
              <a:rPr lang="en-US" dirty="0" smtClean="0"/>
              <a:t> to other organ systems</a:t>
            </a:r>
          </a:p>
          <a:p>
            <a:pPr marL="623888" lvl="1" indent="-347663"/>
            <a:r>
              <a:rPr lang="en-US" dirty="0" smtClean="0"/>
              <a:t>SWCNT delivered into gut for treating Alzheimer’s disease were found in liver, brain and heart</a:t>
            </a:r>
          </a:p>
          <a:p>
            <a:pPr marL="623888" lvl="1" indent="-347663"/>
            <a:r>
              <a:rPr lang="en-US" dirty="0" smtClean="0"/>
              <a:t>Ingestion of colloidal silver can result in permanent discoloration of skin, nails and eyes</a:t>
            </a:r>
          </a:p>
        </p:txBody>
      </p:sp>
      <p:sp>
        <p:nvSpPr>
          <p:cNvPr id="7" name="AutoShape 4"/>
          <p:cNvSpPr>
            <a:spLocks noChangeArrowheads="1"/>
          </p:cNvSpPr>
          <p:nvPr/>
        </p:nvSpPr>
        <p:spPr bwMode="auto">
          <a:xfrm>
            <a:off x="1201446" y="1369649"/>
            <a:ext cx="7170394" cy="783193"/>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eaLnBrk="0" hangingPunct="0">
              <a:defRPr/>
            </a:pPr>
            <a:r>
              <a:rPr lang="en-US" sz="2000" i="1" dirty="0" smtClean="0">
                <a:solidFill>
                  <a:schemeClr val="dk1"/>
                </a:solidFill>
                <a:latin typeface="+mn-lt"/>
              </a:rPr>
              <a:t>Ingestion is a viable route of exposure;  </a:t>
            </a:r>
            <a:br>
              <a:rPr lang="en-US" sz="2000" i="1" dirty="0" smtClean="0">
                <a:solidFill>
                  <a:schemeClr val="dk1"/>
                </a:solidFill>
                <a:latin typeface="+mn-lt"/>
              </a:rPr>
            </a:br>
            <a:r>
              <a:rPr lang="en-US" sz="2000" i="1" dirty="0" smtClean="0">
                <a:solidFill>
                  <a:schemeClr val="dk1"/>
                </a:solidFill>
                <a:latin typeface="+mn-lt"/>
              </a:rPr>
              <a:t>Ingested nanoparticles can </a:t>
            </a:r>
            <a:r>
              <a:rPr lang="en-US" sz="2000" i="1" dirty="0" err="1" smtClean="0">
                <a:solidFill>
                  <a:schemeClr val="dk1"/>
                </a:solidFill>
                <a:latin typeface="+mn-lt"/>
              </a:rPr>
              <a:t>translocate</a:t>
            </a:r>
            <a:r>
              <a:rPr lang="en-US" sz="2000" i="1" dirty="0" smtClean="0">
                <a:solidFill>
                  <a:schemeClr val="dk1"/>
                </a:solidFill>
                <a:latin typeface="+mn-lt"/>
              </a:rPr>
              <a:t> throughout the body</a:t>
            </a:r>
            <a:endParaRPr lang="en-US" sz="2000" i="1" dirty="0">
              <a:solidFill>
                <a:schemeClr val="dk1"/>
              </a:solidFill>
              <a:latin typeface="+mn-lt"/>
            </a:endParaRPr>
          </a:p>
        </p:txBody>
      </p:sp>
      <p:pic>
        <p:nvPicPr>
          <p:cNvPr id="3077" name="Picture 5" descr="C:\Documents and Settings\Kristen Kulinowski\Local Settings\Temporary Internet Files\Content.IE5\1RVBIPKJ\MP900430469[1].jpg"/>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5857101" y="2737022"/>
            <a:ext cx="2897659" cy="2897659"/>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Ingestion Hazards</a:t>
            </a:r>
            <a:endParaRPr lang="en-US" dirty="0"/>
          </a:p>
        </p:txBody>
      </p:sp>
      <p:sp>
        <p:nvSpPr>
          <p:cNvPr id="3" name="Content Placeholder 2"/>
          <p:cNvSpPr>
            <a:spLocks noGrp="1"/>
          </p:cNvSpPr>
          <p:nvPr>
            <p:ph idx="1"/>
          </p:nvPr>
        </p:nvSpPr>
        <p:spPr/>
        <p:txBody>
          <a:bodyPr>
            <a:normAutofit lnSpcReduction="10000"/>
          </a:bodyPr>
          <a:lstStyle/>
          <a:p>
            <a:pPr marL="349250" indent="-347663">
              <a:buNone/>
            </a:pPr>
            <a:r>
              <a:rPr lang="en-US" dirty="0" smtClean="0"/>
              <a:t>Various nanoparticles have been shown to</a:t>
            </a:r>
          </a:p>
          <a:p>
            <a:pPr marL="349250" indent="-347663"/>
            <a:r>
              <a:rPr lang="en-US" dirty="0" smtClean="0"/>
              <a:t>Slightly damage liver (silver) </a:t>
            </a:r>
          </a:p>
          <a:p>
            <a:pPr marL="349250" indent="-347663"/>
            <a:r>
              <a:rPr lang="en-US" dirty="0" smtClean="0"/>
              <a:t>Trigger immune response in intestinal </a:t>
            </a:r>
            <a:r>
              <a:rPr lang="en-US" dirty="0" err="1" smtClean="0"/>
              <a:t>dendritic</a:t>
            </a:r>
            <a:r>
              <a:rPr lang="en-US" dirty="0" smtClean="0"/>
              <a:t> cells (TiO</a:t>
            </a:r>
            <a:r>
              <a:rPr lang="en-US" baseline="-25000" dirty="0" smtClean="0"/>
              <a:t>2</a:t>
            </a:r>
            <a:r>
              <a:rPr lang="en-US" dirty="0" smtClean="0"/>
              <a:t> and SiO</a:t>
            </a:r>
            <a:r>
              <a:rPr lang="en-US" baseline="-25000" dirty="0" smtClean="0"/>
              <a:t>2</a:t>
            </a:r>
            <a:r>
              <a:rPr lang="en-US" dirty="0" smtClean="0"/>
              <a:t>)</a:t>
            </a:r>
          </a:p>
          <a:p>
            <a:pPr marL="349250" indent="-347663"/>
            <a:r>
              <a:rPr lang="en-US" dirty="0" smtClean="0"/>
              <a:t>Be </a:t>
            </a:r>
            <a:r>
              <a:rPr lang="en-US" dirty="0" err="1" smtClean="0"/>
              <a:t>cytotoxic</a:t>
            </a:r>
            <a:r>
              <a:rPr lang="en-US" dirty="0" smtClean="0"/>
              <a:t> to human intestinal cells (TiO</a:t>
            </a:r>
            <a:r>
              <a:rPr lang="en-US" baseline="-25000" dirty="0" smtClean="0"/>
              <a:t>2</a:t>
            </a:r>
            <a:r>
              <a:rPr lang="en-US" dirty="0" smtClean="0"/>
              <a:t>, SiO</a:t>
            </a:r>
            <a:r>
              <a:rPr lang="en-US" baseline="-25000" dirty="0" smtClean="0"/>
              <a:t>2</a:t>
            </a:r>
            <a:r>
              <a:rPr lang="en-US" dirty="0" smtClean="0"/>
              <a:t> and </a:t>
            </a:r>
            <a:r>
              <a:rPr lang="en-US" dirty="0" err="1" smtClean="0"/>
              <a:t>ZnO</a:t>
            </a:r>
            <a:r>
              <a:rPr lang="en-US" dirty="0" smtClean="0"/>
              <a:t>)</a:t>
            </a:r>
          </a:p>
          <a:p>
            <a:pPr marL="349250" indent="-347663"/>
            <a:r>
              <a:rPr lang="en-US" dirty="0" smtClean="0"/>
              <a:t>Damage DNA of human intestinal cells (</a:t>
            </a:r>
            <a:r>
              <a:rPr lang="en-US" dirty="0" err="1" smtClean="0"/>
              <a:t>ZnO</a:t>
            </a:r>
            <a:r>
              <a:rPr lang="en-US" dirty="0" smtClean="0"/>
              <a:t>)</a:t>
            </a:r>
          </a:p>
          <a:p>
            <a:pPr marL="349250" indent="-347663"/>
            <a:r>
              <a:rPr lang="en-US" dirty="0" smtClean="0"/>
              <a:t>Be </a:t>
            </a:r>
            <a:r>
              <a:rPr lang="en-US" dirty="0" err="1" smtClean="0"/>
              <a:t>genotoxic</a:t>
            </a:r>
            <a:r>
              <a:rPr lang="en-US" dirty="0" smtClean="0"/>
              <a:t> to liver and lungs after oral </a:t>
            </a:r>
            <a:r>
              <a:rPr lang="en-US" dirty="0" err="1" smtClean="0"/>
              <a:t>adminstration</a:t>
            </a:r>
            <a:r>
              <a:rPr lang="en-US" dirty="0" smtClean="0"/>
              <a:t> (C</a:t>
            </a:r>
            <a:r>
              <a:rPr lang="en-US" baseline="-25000" dirty="0" smtClean="0"/>
              <a:t>60</a:t>
            </a:r>
            <a:r>
              <a:rPr lang="en-US" dirty="0" smtClean="0"/>
              <a:t> and SWNT)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658906" y="1447800"/>
            <a:ext cx="8275544" cy="3445476"/>
          </a:xfrm>
        </p:spPr>
        <p:txBody>
          <a:bodyPr>
            <a:normAutofit lnSpcReduction="10000"/>
          </a:bodyPr>
          <a:lstStyle/>
          <a:p>
            <a:r>
              <a:rPr lang="en-US" sz="2800" dirty="0" smtClean="0"/>
              <a:t>Much of the early </a:t>
            </a:r>
            <a:r>
              <a:rPr lang="en-US" sz="2800" dirty="0" err="1" smtClean="0"/>
              <a:t>nanoEHS</a:t>
            </a:r>
            <a:r>
              <a:rPr lang="en-US" sz="2800" dirty="0" smtClean="0"/>
              <a:t> research has focused on simple systems of limited relevance to human health (e.g., </a:t>
            </a:r>
            <a:r>
              <a:rPr lang="en-US" sz="2800" dirty="0" err="1" smtClean="0"/>
              <a:t>cytotoxicity</a:t>
            </a:r>
            <a:r>
              <a:rPr lang="en-US" sz="2800" dirty="0" smtClean="0"/>
              <a:t>)</a:t>
            </a:r>
          </a:p>
          <a:p>
            <a:r>
              <a:rPr lang="en-US" sz="2800" dirty="0" smtClean="0"/>
              <a:t>Some nanoparticles can </a:t>
            </a:r>
            <a:r>
              <a:rPr lang="en-US" sz="2800" dirty="0" err="1" smtClean="0"/>
              <a:t>translocate</a:t>
            </a:r>
            <a:r>
              <a:rPr lang="en-US" sz="2800" dirty="0" smtClean="0"/>
              <a:t> throughout the body after exposure via inhalation, contact with skin or ingestion</a:t>
            </a:r>
          </a:p>
          <a:p>
            <a:r>
              <a:rPr lang="en-US" sz="2800" dirty="0" smtClean="0"/>
              <a:t>Some nanoparticles can induce unwanted health effects in animals or cell cultures</a:t>
            </a:r>
            <a:endParaRPr lang="en-US" sz="2800" dirty="0"/>
          </a:p>
        </p:txBody>
      </p:sp>
      <p:sp>
        <p:nvSpPr>
          <p:cNvPr id="5" name="AutoShape 4"/>
          <p:cNvSpPr>
            <a:spLocks noChangeArrowheads="1"/>
          </p:cNvSpPr>
          <p:nvPr/>
        </p:nvSpPr>
        <p:spPr bwMode="auto">
          <a:xfrm>
            <a:off x="902043" y="5078628"/>
            <a:ext cx="7769200" cy="1328023"/>
          </a:xfrm>
          <a:prstGeom prst="roundRect">
            <a:avLst>
              <a:gd name="adj" fmla="val 16667"/>
            </a:avLst>
          </a:prstGeom>
          <a:solidFill>
            <a:schemeClr val="bg2"/>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eaLnBrk="0" hangingPunct="0">
              <a:defRPr/>
            </a:pPr>
            <a:r>
              <a:rPr lang="en-US" sz="2400" i="1" dirty="0" smtClean="0">
                <a:solidFill>
                  <a:schemeClr val="dk1"/>
                </a:solidFill>
                <a:latin typeface="+mn-lt"/>
              </a:rPr>
              <a:t>It makes sense to control exposure to those nanomaterials for </a:t>
            </a:r>
            <a:r>
              <a:rPr lang="en-US" sz="2400" i="1" dirty="0" smtClean="0"/>
              <a:t>which preliminary hazard data show unwanted health effects or hazards </a:t>
            </a:r>
            <a:r>
              <a:rPr lang="en-US" sz="2400" i="1" dirty="0" smtClean="0">
                <a:solidFill>
                  <a:schemeClr val="dk1"/>
                </a:solidFill>
                <a:latin typeface="+mn-lt"/>
              </a:rPr>
              <a:t>are unknown</a:t>
            </a:r>
            <a:endParaRPr lang="en-US" sz="2400" i="1" dirty="0">
              <a:solidFill>
                <a:schemeClr val="dk1"/>
              </a:solidFill>
              <a:latin typeface="+mn-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pPr fontAlgn="auto">
              <a:spcAft>
                <a:spcPts val="0"/>
              </a:spcAft>
              <a:defRPr/>
            </a:pPr>
            <a:r>
              <a:rPr lang="en-US" dirty="0" smtClean="0"/>
              <a:t>Learning Objectives</a:t>
            </a:r>
            <a:endParaRPr lang="en-US" dirty="0"/>
          </a:p>
        </p:txBody>
      </p:sp>
      <p:sp>
        <p:nvSpPr>
          <p:cNvPr id="6" name="Content Placeholder 5"/>
          <p:cNvSpPr>
            <a:spLocks noGrp="1"/>
          </p:cNvSpPr>
          <p:nvPr>
            <p:ph idx="1"/>
          </p:nvPr>
        </p:nvSpPr>
        <p:spPr/>
        <p:txBody>
          <a:bodyPr>
            <a:normAutofit/>
          </a:bodyPr>
          <a:lstStyle/>
          <a:p>
            <a:pPr>
              <a:buNone/>
            </a:pPr>
            <a:r>
              <a:rPr lang="en-US" dirty="0" smtClean="0"/>
              <a:t>At the end of this module you should be able to </a:t>
            </a:r>
          </a:p>
          <a:p>
            <a:r>
              <a:rPr lang="en-US" dirty="0" smtClean="0"/>
              <a:t>Find the latest research on the environmental, health and safety (EHS) impacts of nanomaterials using freely available web resources</a:t>
            </a:r>
          </a:p>
          <a:p>
            <a:r>
              <a:rPr lang="en-US" dirty="0" smtClean="0"/>
              <a:t>Summarize some of the significant EHS research of the past few years </a:t>
            </a:r>
          </a:p>
          <a:p>
            <a:r>
              <a:rPr lang="en-US" dirty="0" smtClean="0"/>
              <a:t>Understand the significance of the EHS research to occupational safety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Eight-Hour Training Course</a:t>
            </a:r>
            <a:endParaRPr lang="en-US" dirty="0"/>
          </a:p>
        </p:txBody>
      </p:sp>
      <p:graphicFrame>
        <p:nvGraphicFramePr>
          <p:cNvPr id="7" name="Table 6"/>
          <p:cNvGraphicFramePr>
            <a:graphicFrameLocks noGrp="1"/>
          </p:cNvGraphicFramePr>
          <p:nvPr/>
        </p:nvGraphicFramePr>
        <p:xfrm>
          <a:off x="1143000" y="1363725"/>
          <a:ext cx="7239000" cy="5246625"/>
        </p:xfrm>
        <a:graphic>
          <a:graphicData uri="http://schemas.openxmlformats.org/drawingml/2006/table">
            <a:tbl>
              <a:tblPr>
                <a:tableStyleId>{1FECB4D8-DB02-4DC6-A0A2-4F2EBAE1DC90}</a:tableStyleId>
              </a:tblPr>
              <a:tblGrid>
                <a:gridCol w="1221581"/>
                <a:gridCol w="6017419"/>
              </a:tblGrid>
              <a:tr h="628701">
                <a:tc>
                  <a:txBody>
                    <a:bodyPr/>
                    <a:lstStyle/>
                    <a:p>
                      <a:r>
                        <a:rPr lang="en-US" sz="2000" dirty="0" smtClean="0"/>
                        <a:t>Module 1</a:t>
                      </a:r>
                      <a:endParaRPr lang="en-US" sz="2000" dirty="0"/>
                    </a:p>
                  </a:txBody>
                  <a:tcPr anchor="ctr"/>
                </a:tc>
                <a:tc>
                  <a:txBody>
                    <a:bodyPr/>
                    <a:lstStyle/>
                    <a:p>
                      <a:r>
                        <a:rPr lang="en-US" sz="2000" dirty="0" smtClean="0"/>
                        <a:t>Introduction to Nanotechnology and Nanomaterials</a:t>
                      </a:r>
                      <a:endParaRPr lang="en-US" sz="2000" dirty="0"/>
                    </a:p>
                  </a:txBody>
                  <a:tcPr anchor="ctr"/>
                </a:tc>
              </a:tr>
              <a:tr h="685714">
                <a:tc>
                  <a:txBody>
                    <a:bodyPr/>
                    <a:lstStyle/>
                    <a:p>
                      <a:r>
                        <a:rPr lang="en-US" sz="2000" dirty="0" smtClean="0"/>
                        <a:t>Module 2</a:t>
                      </a:r>
                      <a:endParaRPr lang="en-US" sz="2000" dirty="0"/>
                    </a:p>
                  </a:txBody>
                  <a:tcPr anchor="ctr"/>
                </a:tc>
                <a:tc>
                  <a:txBody>
                    <a:bodyPr/>
                    <a:lstStyle/>
                    <a:p>
                      <a:r>
                        <a:rPr lang="en-US" sz="2000" dirty="0" smtClean="0"/>
                        <a:t>What Workers Need to Know about Nanomaterial</a:t>
                      </a:r>
                      <a:r>
                        <a:rPr lang="en-US" sz="2000" baseline="0" dirty="0" smtClean="0"/>
                        <a:t> Toxicology and Environmental Impacts</a:t>
                      </a:r>
                      <a:endParaRPr lang="en-US" sz="2000" dirty="0"/>
                    </a:p>
                  </a:txBody>
                  <a:tcPr anchor="ctr"/>
                </a:tc>
              </a:tr>
              <a:tr h="6287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Module 3</a:t>
                      </a:r>
                      <a:endParaRPr lang="en-US" sz="2000" dirty="0"/>
                    </a:p>
                  </a:txBody>
                  <a:tcPr anchor="ctr"/>
                </a:tc>
                <a:tc>
                  <a:txBody>
                    <a:bodyPr/>
                    <a:lstStyle/>
                    <a:p>
                      <a:r>
                        <a:rPr lang="en-US" sz="2000" dirty="0" smtClean="0"/>
                        <a:t>Assessing Exposure to Nanomaterials</a:t>
                      </a:r>
                      <a:r>
                        <a:rPr lang="en-US" sz="2000" baseline="0" dirty="0" smtClean="0"/>
                        <a:t> in the Workplace</a:t>
                      </a:r>
                      <a:endParaRPr lang="en-US" sz="2000" dirty="0"/>
                    </a:p>
                  </a:txBody>
                  <a:tcPr anchor="ctr"/>
                </a:tc>
              </a:tr>
              <a:tr h="628701">
                <a:tc>
                  <a:txBody>
                    <a:bodyPr/>
                    <a:lstStyle/>
                    <a:p>
                      <a:r>
                        <a:rPr lang="en-US" sz="2000" dirty="0" smtClean="0"/>
                        <a:t>Module 4</a:t>
                      </a:r>
                      <a:endParaRPr lang="en-US" sz="2000" dirty="0"/>
                    </a:p>
                  </a:txBody>
                  <a:tcPr anchor="ctr"/>
                </a:tc>
                <a:tc>
                  <a:txBody>
                    <a:bodyPr/>
                    <a:lstStyle/>
                    <a:p>
                      <a:r>
                        <a:rPr lang="en-US" sz="2000" dirty="0" smtClean="0"/>
                        <a:t>Controlling Exposure to Nanomaterials</a:t>
                      </a:r>
                      <a:endParaRPr lang="en-US" sz="2000" dirty="0"/>
                    </a:p>
                  </a:txBody>
                  <a:tcPr anchor="ctr"/>
                </a:tc>
              </a:tr>
              <a:tr h="628701">
                <a:tc gridSpan="2">
                  <a:txBody>
                    <a:bodyPr/>
                    <a:lstStyle/>
                    <a:p>
                      <a:pPr algn="ctr"/>
                      <a:r>
                        <a:rPr lang="en-US" sz="2000" dirty="0" smtClean="0"/>
                        <a:t>LUNCH (on</a:t>
                      </a:r>
                      <a:r>
                        <a:rPr lang="en-US" sz="2000" baseline="0" dirty="0" smtClean="0"/>
                        <a:t> your own)</a:t>
                      </a:r>
                      <a:endParaRPr lang="en-US" sz="2000" dirty="0"/>
                    </a:p>
                  </a:txBody>
                  <a:tcPr anchor="ctr"/>
                </a:tc>
                <a:tc hMerge="1">
                  <a:txBody>
                    <a:bodyPr/>
                    <a:lstStyle/>
                    <a:p>
                      <a:endParaRPr lang="en-US" sz="2000" dirty="0"/>
                    </a:p>
                  </a:txBody>
                  <a:tcPr anchor="ctr"/>
                </a:tc>
              </a:tr>
              <a:tr h="685714">
                <a:tc>
                  <a:txBody>
                    <a:bodyPr/>
                    <a:lstStyle/>
                    <a:p>
                      <a:r>
                        <a:rPr lang="en-US" sz="2000" dirty="0" smtClean="0"/>
                        <a:t>Module 5</a:t>
                      </a:r>
                      <a:endParaRPr lang="en-US" sz="2000" dirty="0"/>
                    </a:p>
                  </a:txBody>
                  <a:tcPr anchor="ctr"/>
                </a:tc>
                <a:tc>
                  <a:txBody>
                    <a:bodyPr/>
                    <a:lstStyle/>
                    <a:p>
                      <a:r>
                        <a:rPr lang="en-US" sz="2000" dirty="0" smtClean="0"/>
                        <a:t>Risk</a:t>
                      </a:r>
                      <a:r>
                        <a:rPr lang="en-US" sz="2000" baseline="0" dirty="0" smtClean="0"/>
                        <a:t> Management Approaches for Nanomaterial Workplaces</a:t>
                      </a:r>
                      <a:endParaRPr lang="en-US" sz="2000" dirty="0"/>
                    </a:p>
                  </a:txBody>
                  <a:tcPr anchor="ctr"/>
                </a:tc>
              </a:tr>
              <a:tr h="6857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Module 6</a:t>
                      </a:r>
                    </a:p>
                  </a:txBody>
                  <a:tcPr anchor="ctr"/>
                </a:tc>
                <a:tc>
                  <a:txBody>
                    <a:bodyPr/>
                    <a:lstStyle/>
                    <a:p>
                      <a:r>
                        <a:rPr lang="en-US" sz="2000" dirty="0" smtClean="0"/>
                        <a:t>Regulations and Standards Relevant to Nanomaterial Workplaces</a:t>
                      </a:r>
                      <a:endParaRPr lang="en-US" sz="2000" dirty="0"/>
                    </a:p>
                  </a:txBody>
                  <a:tcPr anchor="ctr"/>
                </a:tc>
              </a:tr>
              <a:tr h="628701">
                <a:tc>
                  <a:txBody>
                    <a:bodyPr/>
                    <a:lstStyle/>
                    <a:p>
                      <a:r>
                        <a:rPr lang="en-US" sz="2000" dirty="0" smtClean="0"/>
                        <a:t>Module 7</a:t>
                      </a:r>
                      <a:endParaRPr lang="en-US" sz="2000" dirty="0"/>
                    </a:p>
                  </a:txBody>
                  <a:tcPr anchor="ctr"/>
                </a:tc>
                <a:tc>
                  <a:txBody>
                    <a:bodyPr/>
                    <a:lstStyle/>
                    <a:p>
                      <a:r>
                        <a:rPr lang="en-US" sz="2000" dirty="0" smtClean="0"/>
                        <a:t>Tools and Resources for Further </a:t>
                      </a:r>
                      <a:r>
                        <a:rPr lang="en-US" sz="2000" baseline="0" dirty="0" smtClean="0"/>
                        <a:t>Study</a:t>
                      </a:r>
                      <a:endParaRPr lang="en-US" sz="2000" dirty="0"/>
                    </a:p>
                  </a:txBody>
                  <a:tcPr anchor="ctr"/>
                </a:tc>
              </a:tr>
            </a:tbl>
          </a:graphicData>
        </a:graphic>
      </p:graphicFrame>
      <p:sp>
        <p:nvSpPr>
          <p:cNvPr id="9" name="Right Arrow 8"/>
          <p:cNvSpPr/>
          <p:nvPr/>
        </p:nvSpPr>
        <p:spPr>
          <a:xfrm>
            <a:off x="628650" y="2868325"/>
            <a:ext cx="438150" cy="342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Eight-Hour Training Course</a:t>
            </a:r>
            <a:endParaRPr lang="en-US" dirty="0"/>
          </a:p>
        </p:txBody>
      </p:sp>
      <p:graphicFrame>
        <p:nvGraphicFramePr>
          <p:cNvPr id="7" name="Table 6"/>
          <p:cNvGraphicFramePr>
            <a:graphicFrameLocks noGrp="1"/>
          </p:cNvGraphicFramePr>
          <p:nvPr/>
        </p:nvGraphicFramePr>
        <p:xfrm>
          <a:off x="1143000" y="1363725"/>
          <a:ext cx="7239000" cy="5246625"/>
        </p:xfrm>
        <a:graphic>
          <a:graphicData uri="http://schemas.openxmlformats.org/drawingml/2006/table">
            <a:tbl>
              <a:tblPr>
                <a:tableStyleId>{1FECB4D8-DB02-4DC6-A0A2-4F2EBAE1DC90}</a:tableStyleId>
              </a:tblPr>
              <a:tblGrid>
                <a:gridCol w="1221581"/>
                <a:gridCol w="6017419"/>
              </a:tblGrid>
              <a:tr h="628701">
                <a:tc>
                  <a:txBody>
                    <a:bodyPr/>
                    <a:lstStyle/>
                    <a:p>
                      <a:r>
                        <a:rPr lang="en-US" sz="2000" dirty="0" smtClean="0"/>
                        <a:t>Module 1</a:t>
                      </a:r>
                      <a:endParaRPr lang="en-US" sz="2000" dirty="0"/>
                    </a:p>
                  </a:txBody>
                  <a:tcPr anchor="ctr"/>
                </a:tc>
                <a:tc>
                  <a:txBody>
                    <a:bodyPr/>
                    <a:lstStyle/>
                    <a:p>
                      <a:r>
                        <a:rPr lang="en-US" sz="2000" dirty="0" smtClean="0"/>
                        <a:t>Introduction to Nanotechnology and Nanomaterials</a:t>
                      </a:r>
                      <a:endParaRPr lang="en-US" sz="2000" dirty="0"/>
                    </a:p>
                  </a:txBody>
                  <a:tcPr anchor="ctr"/>
                </a:tc>
              </a:tr>
              <a:tr h="685714">
                <a:tc>
                  <a:txBody>
                    <a:bodyPr/>
                    <a:lstStyle/>
                    <a:p>
                      <a:r>
                        <a:rPr lang="en-US" sz="2000" dirty="0" smtClean="0"/>
                        <a:t>Module 2</a:t>
                      </a:r>
                      <a:endParaRPr lang="en-US" sz="2000" dirty="0"/>
                    </a:p>
                  </a:txBody>
                  <a:tcPr anchor="ctr"/>
                </a:tc>
                <a:tc>
                  <a:txBody>
                    <a:bodyPr/>
                    <a:lstStyle/>
                    <a:p>
                      <a:r>
                        <a:rPr lang="en-US" sz="2000" dirty="0" smtClean="0"/>
                        <a:t>What Workers Need to Know about </a:t>
                      </a:r>
                      <a:r>
                        <a:rPr lang="en-US" sz="2000" smtClean="0"/>
                        <a:t>Nanomaterial</a:t>
                      </a:r>
                      <a:r>
                        <a:rPr lang="en-US" sz="2000" baseline="0" smtClean="0"/>
                        <a:t> Toxicology</a:t>
                      </a:r>
                      <a:endParaRPr lang="en-US" sz="2000" dirty="0"/>
                    </a:p>
                  </a:txBody>
                  <a:tcPr anchor="ctr"/>
                </a:tc>
              </a:tr>
              <a:tr h="6287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Module 3</a:t>
                      </a:r>
                      <a:endParaRPr lang="en-US" sz="2000" dirty="0"/>
                    </a:p>
                  </a:txBody>
                  <a:tcPr anchor="ctr"/>
                </a:tc>
                <a:tc>
                  <a:txBody>
                    <a:bodyPr/>
                    <a:lstStyle/>
                    <a:p>
                      <a:r>
                        <a:rPr lang="en-US" sz="2000" dirty="0" smtClean="0"/>
                        <a:t>Assessing Exposure to Nanomaterials</a:t>
                      </a:r>
                      <a:r>
                        <a:rPr lang="en-US" sz="2000" baseline="0" dirty="0" smtClean="0"/>
                        <a:t> in the Workplace</a:t>
                      </a:r>
                      <a:endParaRPr lang="en-US" sz="2000" dirty="0"/>
                    </a:p>
                  </a:txBody>
                  <a:tcPr anchor="ctr"/>
                </a:tc>
              </a:tr>
              <a:tr h="628701">
                <a:tc>
                  <a:txBody>
                    <a:bodyPr/>
                    <a:lstStyle/>
                    <a:p>
                      <a:r>
                        <a:rPr lang="en-US" sz="2000" dirty="0" smtClean="0"/>
                        <a:t>Module 4</a:t>
                      </a:r>
                      <a:endParaRPr lang="en-US" sz="2000" dirty="0"/>
                    </a:p>
                  </a:txBody>
                  <a:tcPr anchor="ctr"/>
                </a:tc>
                <a:tc>
                  <a:txBody>
                    <a:bodyPr/>
                    <a:lstStyle/>
                    <a:p>
                      <a:r>
                        <a:rPr lang="en-US" sz="2000" dirty="0" smtClean="0"/>
                        <a:t>Controlling Exposure to Nanomaterials</a:t>
                      </a:r>
                      <a:endParaRPr lang="en-US" sz="2000" dirty="0"/>
                    </a:p>
                  </a:txBody>
                  <a:tcPr anchor="ctr"/>
                </a:tc>
              </a:tr>
              <a:tr h="628701">
                <a:tc gridSpan="2">
                  <a:txBody>
                    <a:bodyPr/>
                    <a:lstStyle/>
                    <a:p>
                      <a:pPr algn="ctr"/>
                      <a:r>
                        <a:rPr lang="en-US" sz="2000" dirty="0" smtClean="0"/>
                        <a:t>LUNCH (on</a:t>
                      </a:r>
                      <a:r>
                        <a:rPr lang="en-US" sz="2000" baseline="0" dirty="0" smtClean="0"/>
                        <a:t> your own)</a:t>
                      </a:r>
                      <a:endParaRPr lang="en-US" sz="2000" dirty="0"/>
                    </a:p>
                  </a:txBody>
                  <a:tcPr anchor="ctr"/>
                </a:tc>
                <a:tc hMerge="1">
                  <a:txBody>
                    <a:bodyPr/>
                    <a:lstStyle/>
                    <a:p>
                      <a:endParaRPr lang="en-US" sz="2000" dirty="0"/>
                    </a:p>
                  </a:txBody>
                  <a:tcPr anchor="ctr"/>
                </a:tc>
              </a:tr>
              <a:tr h="685714">
                <a:tc>
                  <a:txBody>
                    <a:bodyPr/>
                    <a:lstStyle/>
                    <a:p>
                      <a:r>
                        <a:rPr lang="en-US" sz="2000" dirty="0" smtClean="0"/>
                        <a:t>Module 5</a:t>
                      </a:r>
                      <a:endParaRPr lang="en-US" sz="2000" dirty="0"/>
                    </a:p>
                  </a:txBody>
                  <a:tcPr anchor="ctr"/>
                </a:tc>
                <a:tc>
                  <a:txBody>
                    <a:bodyPr/>
                    <a:lstStyle/>
                    <a:p>
                      <a:r>
                        <a:rPr lang="en-US" sz="2000" dirty="0" smtClean="0"/>
                        <a:t>Risk</a:t>
                      </a:r>
                      <a:r>
                        <a:rPr lang="en-US" sz="2000" baseline="0" dirty="0" smtClean="0"/>
                        <a:t> Management Approaches for Nanomaterial Workplaces</a:t>
                      </a:r>
                      <a:endParaRPr lang="en-US" sz="2000" dirty="0"/>
                    </a:p>
                  </a:txBody>
                  <a:tcPr anchor="ctr"/>
                </a:tc>
              </a:tr>
              <a:tr h="6857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Module 6</a:t>
                      </a:r>
                    </a:p>
                  </a:txBody>
                  <a:tcPr anchor="ctr"/>
                </a:tc>
                <a:tc>
                  <a:txBody>
                    <a:bodyPr/>
                    <a:lstStyle/>
                    <a:p>
                      <a:r>
                        <a:rPr lang="en-US" sz="2000" dirty="0" smtClean="0"/>
                        <a:t>Regulations and Standards Relevant to Nanomaterial Workplaces</a:t>
                      </a:r>
                      <a:endParaRPr lang="en-US" sz="2000" dirty="0"/>
                    </a:p>
                  </a:txBody>
                  <a:tcPr anchor="ctr"/>
                </a:tc>
              </a:tr>
              <a:tr h="628701">
                <a:tc>
                  <a:txBody>
                    <a:bodyPr/>
                    <a:lstStyle/>
                    <a:p>
                      <a:r>
                        <a:rPr lang="en-US" sz="2000" dirty="0" smtClean="0"/>
                        <a:t>Module 7</a:t>
                      </a:r>
                      <a:endParaRPr lang="en-US" sz="2000" dirty="0"/>
                    </a:p>
                  </a:txBody>
                  <a:tcPr anchor="ctr"/>
                </a:tc>
                <a:tc>
                  <a:txBody>
                    <a:bodyPr/>
                    <a:lstStyle/>
                    <a:p>
                      <a:r>
                        <a:rPr lang="en-US" sz="2000" dirty="0" smtClean="0"/>
                        <a:t>Tools and Resources for Further </a:t>
                      </a:r>
                      <a:r>
                        <a:rPr lang="en-US" sz="2000" baseline="0" dirty="0" smtClean="0"/>
                        <a:t>Study</a:t>
                      </a:r>
                      <a:endParaRPr lang="en-US" sz="2000" dirty="0"/>
                    </a:p>
                  </a:txBody>
                  <a:tcPr anchor="ctr"/>
                </a:tc>
              </a:tr>
            </a:tbl>
          </a:graphicData>
        </a:graphic>
      </p:graphicFrame>
      <p:sp>
        <p:nvSpPr>
          <p:cNvPr id="9" name="Right Arrow 8"/>
          <p:cNvSpPr/>
          <p:nvPr/>
        </p:nvSpPr>
        <p:spPr>
          <a:xfrm>
            <a:off x="628650" y="2169459"/>
            <a:ext cx="438150" cy="342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pPr fontAlgn="auto">
              <a:spcAft>
                <a:spcPts val="0"/>
              </a:spcAft>
              <a:defRPr/>
            </a:pPr>
            <a:r>
              <a:rPr lang="en-US" dirty="0" smtClean="0"/>
              <a:t>Lesson Overview</a:t>
            </a:r>
            <a:endParaRPr lang="en-US" dirty="0"/>
          </a:p>
        </p:txBody>
      </p:sp>
      <p:sp>
        <p:nvSpPr>
          <p:cNvPr id="12291" name="Rectangle 2"/>
          <p:cNvSpPr>
            <a:spLocks noGrp="1"/>
          </p:cNvSpPr>
          <p:nvPr>
            <p:ph idx="1"/>
          </p:nvPr>
        </p:nvSpPr>
        <p:spPr/>
        <p:txBody>
          <a:bodyPr>
            <a:normAutofit fontScale="92500" lnSpcReduction="20000"/>
          </a:bodyPr>
          <a:lstStyle/>
          <a:p>
            <a:pPr>
              <a:buNone/>
            </a:pPr>
            <a:r>
              <a:rPr lang="en-US" dirty="0" smtClean="0"/>
              <a:t>Purpose</a:t>
            </a:r>
          </a:p>
          <a:p>
            <a:pPr marL="117475" indent="0">
              <a:buNone/>
            </a:pPr>
            <a:r>
              <a:rPr lang="en-US" dirty="0" smtClean="0"/>
              <a:t>To provide workers with information on the environmental, health and safety impacts of nanomaterials</a:t>
            </a:r>
          </a:p>
          <a:p>
            <a:pPr>
              <a:buNone/>
            </a:pPr>
            <a:endParaRPr lang="en-US" dirty="0" smtClean="0"/>
          </a:p>
          <a:p>
            <a:pPr>
              <a:buNone/>
            </a:pPr>
            <a:r>
              <a:rPr lang="en-US" dirty="0" smtClean="0"/>
              <a:t>Topics</a:t>
            </a:r>
          </a:p>
          <a:p>
            <a:pPr marL="871538" lvl="1" indent="-514350">
              <a:buFont typeface="+mj-lt"/>
              <a:buAutoNum type="arabicPeriod"/>
            </a:pPr>
            <a:r>
              <a:rPr lang="en-US" dirty="0" smtClean="0"/>
              <a:t>Federal support for nanotechnology and nano- environmental, health and safety (EHS) impacts research</a:t>
            </a:r>
          </a:p>
          <a:p>
            <a:pPr marL="871538" lvl="1" indent="-514350">
              <a:buFont typeface="+mj-lt"/>
              <a:buAutoNum type="arabicPeriod"/>
            </a:pPr>
            <a:r>
              <a:rPr lang="en-US" dirty="0" smtClean="0"/>
              <a:t>Tools for finding the most up-to-date information on nano-EHS impacts research</a:t>
            </a:r>
          </a:p>
          <a:p>
            <a:pPr marL="871538" lvl="1" indent="-514350">
              <a:buFont typeface="+mj-lt"/>
              <a:buAutoNum type="arabicPeriod"/>
            </a:pPr>
            <a:r>
              <a:rPr lang="en-US" dirty="0" smtClean="0"/>
              <a:t>Significant findings from the </a:t>
            </a:r>
            <a:r>
              <a:rPr lang="en-US" dirty="0" err="1" smtClean="0"/>
              <a:t>nanoEHS</a:t>
            </a:r>
            <a:r>
              <a:rPr lang="en-US" dirty="0" smtClean="0"/>
              <a:t> literature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pPr fontAlgn="auto">
              <a:spcAft>
                <a:spcPts val="0"/>
              </a:spcAft>
              <a:defRPr/>
            </a:pPr>
            <a:r>
              <a:rPr lang="en-US" dirty="0" smtClean="0"/>
              <a:t>Learning Objectives</a:t>
            </a:r>
            <a:endParaRPr lang="en-US" dirty="0"/>
          </a:p>
        </p:txBody>
      </p:sp>
      <p:sp>
        <p:nvSpPr>
          <p:cNvPr id="6" name="Content Placeholder 5"/>
          <p:cNvSpPr>
            <a:spLocks noGrp="1"/>
          </p:cNvSpPr>
          <p:nvPr>
            <p:ph idx="1"/>
          </p:nvPr>
        </p:nvSpPr>
        <p:spPr/>
        <p:txBody>
          <a:bodyPr>
            <a:normAutofit/>
          </a:bodyPr>
          <a:lstStyle/>
          <a:p>
            <a:pPr>
              <a:buNone/>
            </a:pPr>
            <a:r>
              <a:rPr lang="en-US" dirty="0" smtClean="0"/>
              <a:t>At the end of this module you should be able to </a:t>
            </a:r>
          </a:p>
          <a:p>
            <a:r>
              <a:rPr lang="en-US" dirty="0" smtClean="0"/>
              <a:t>Find the latest research on the environmental, health and safety (EHS) impacts of nanomaterials using freely available web resources</a:t>
            </a:r>
          </a:p>
          <a:p>
            <a:r>
              <a:rPr lang="en-US" dirty="0" smtClean="0"/>
              <a:t>Summarize some of the significant EHS research of the past few years </a:t>
            </a:r>
          </a:p>
          <a:p>
            <a:r>
              <a:rPr lang="en-US" dirty="0" smtClean="0"/>
              <a:t>Articulate the significance of the EHS research to occupational safety</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33384" y="2600324"/>
            <a:ext cx="7545808" cy="3876675"/>
          </a:xfrm>
          <a:solidFill>
            <a:schemeClr val="bg2">
              <a:alpha val="80000"/>
            </a:schemeClr>
          </a:solidFill>
        </p:spPr>
        <p:txBody>
          <a:bodyPr>
            <a:normAutofit/>
          </a:bodyPr>
          <a:lstStyle/>
          <a:p>
            <a:pPr marL="236538" lvl="1"/>
            <a:r>
              <a:rPr lang="en-US" sz="4000" b="1" kern="1200" cap="small" dirty="0" smtClean="0">
                <a:effectLst>
                  <a:outerShdw blurRad="50000" dist="30000" dir="5400000" algn="tl" rotWithShape="0">
                    <a:srgbClr val="000000">
                      <a:alpha val="30000"/>
                    </a:srgbClr>
                  </a:outerShdw>
                </a:effectLst>
                <a:latin typeface="+mj-lt"/>
                <a:ea typeface="+mj-ea"/>
                <a:cs typeface="+mj-cs"/>
              </a:rPr>
              <a:t>Federal support for nanotechnology and nano-environmental, health and safety (EHS) impacts research</a:t>
            </a:r>
          </a:p>
        </p:txBody>
      </p:sp>
      <p:sp>
        <p:nvSpPr>
          <p:cNvPr id="7" name="Text Placeholder 6"/>
          <p:cNvSpPr>
            <a:spLocks noGrp="1"/>
          </p:cNvSpPr>
          <p:nvPr>
            <p:ph type="body" idx="1"/>
          </p:nvPr>
        </p:nvSpPr>
        <p:spPr>
          <a:xfrm>
            <a:off x="1433384" y="1066800"/>
            <a:ext cx="7545808" cy="1509712"/>
          </a:xfrm>
          <a:solidFill>
            <a:schemeClr val="bg2">
              <a:alpha val="80000"/>
            </a:schemeClr>
          </a:solidFill>
        </p:spPr>
        <p:txBody>
          <a:bodyPr/>
          <a:lstStyle/>
          <a:p>
            <a:r>
              <a:rPr lang="en-US" dirty="0" smtClean="0"/>
              <a:t>Topic 1</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012" y="274320"/>
            <a:ext cx="8301676" cy="907366"/>
          </a:xfrm>
        </p:spPr>
        <p:txBody>
          <a:bodyPr>
            <a:normAutofit fontScale="90000"/>
          </a:bodyPr>
          <a:lstStyle/>
          <a:p>
            <a:r>
              <a:rPr lang="en-US" sz="3600" dirty="0" smtClean="0"/>
              <a:t>Federal Investment in Nanotechnology Research</a:t>
            </a:r>
            <a:endParaRPr lang="en-US" sz="3600" dirty="0"/>
          </a:p>
        </p:txBody>
      </p:sp>
      <p:sp>
        <p:nvSpPr>
          <p:cNvPr id="9" name="AutoShape 4"/>
          <p:cNvSpPr>
            <a:spLocks noChangeArrowheads="1"/>
          </p:cNvSpPr>
          <p:nvPr/>
        </p:nvSpPr>
        <p:spPr bwMode="auto">
          <a:xfrm>
            <a:off x="807766" y="5846207"/>
            <a:ext cx="7658902" cy="783193"/>
          </a:xfrm>
          <a:prstGeom prst="roundRect">
            <a:avLst>
              <a:gd name="adj" fmla="val 16667"/>
            </a:avLst>
          </a:prstGeom>
          <a:solidFill>
            <a:schemeClr val="accent2">
              <a:lumMod val="75000"/>
            </a:schemeClr>
          </a:solidFill>
          <a:ln w="9525" algn="ctr">
            <a:noFill/>
            <a:round/>
            <a:headEnd/>
            <a:tailEnd/>
          </a:ln>
          <a:effectLst/>
          <a:scene3d>
            <a:camera prst="orthographicFront">
              <a:rot lat="0" lon="0" rev="0"/>
            </a:camera>
            <a:lightRig rig="contrasting" dir="t">
              <a:rot lat="0" lon="0" rev="7800000"/>
            </a:lightRig>
          </a:scene3d>
          <a:sp3d>
            <a:bevelT w="139700" h="139700"/>
          </a:sp3d>
        </p:spPr>
        <p:txBody>
          <a:bodyPr wrap="square" anchor="ctr">
            <a:spAutoFit/>
          </a:bodyPr>
          <a:lstStyle/>
          <a:p>
            <a:pPr algn="ctr">
              <a:lnSpc>
                <a:spcPct val="100000"/>
              </a:lnSpc>
              <a:defRPr/>
            </a:pPr>
            <a:r>
              <a:rPr lang="en-US" sz="2000" dirty="0" smtClean="0">
                <a:solidFill>
                  <a:schemeClr val="bg1">
                    <a:lumMod val="95000"/>
                  </a:schemeClr>
                </a:solidFill>
                <a:latin typeface="+mn-lt"/>
              </a:rPr>
              <a:t>The National Nanotechnology Initiative (NNI) was created in 2001 to organize federal investments in nanotechnology research</a:t>
            </a:r>
            <a:endParaRPr lang="en-US" sz="2000" dirty="0">
              <a:solidFill>
                <a:schemeClr val="bg1">
                  <a:lumMod val="95000"/>
                </a:schemeClr>
              </a:solidFill>
              <a:latin typeface="+mn-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3312" y="1085088"/>
            <a:ext cx="6437376" cy="4687824"/>
          </a:xfrm>
          <a:prstGeom prst="rect">
            <a:avLst/>
          </a:prstGeom>
        </p:spPr>
      </p:pic>
    </p:spTree>
  </p:cSld>
  <p:clrMapOvr>
    <a:masterClrMapping/>
  </p:clrMapOvr>
  <p:transition advTm="52031"/>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012" y="274320"/>
            <a:ext cx="8301676" cy="907366"/>
          </a:xfrm>
        </p:spPr>
        <p:txBody>
          <a:bodyPr/>
          <a:lstStyle/>
          <a:p>
            <a:r>
              <a:rPr lang="en-US" sz="3600" dirty="0" smtClean="0"/>
              <a:t>Federal Investment in NanoEHS Research</a:t>
            </a:r>
            <a:endParaRPr lang="en-US" sz="3600" dirty="0"/>
          </a:p>
        </p:txBody>
      </p:sp>
      <p:sp>
        <p:nvSpPr>
          <p:cNvPr id="9" name="AutoShape 4"/>
          <p:cNvSpPr>
            <a:spLocks noChangeArrowheads="1"/>
          </p:cNvSpPr>
          <p:nvPr/>
        </p:nvSpPr>
        <p:spPr bwMode="auto">
          <a:xfrm>
            <a:off x="717454" y="5848084"/>
            <a:ext cx="7877920" cy="783193"/>
          </a:xfrm>
          <a:prstGeom prst="roundRect">
            <a:avLst>
              <a:gd name="adj" fmla="val 16667"/>
            </a:avLst>
          </a:prstGeom>
          <a:solidFill>
            <a:schemeClr val="accent2">
              <a:lumMod val="75000"/>
            </a:schemeClr>
          </a:solidFill>
          <a:ln w="9525" algn="ctr">
            <a:noFill/>
            <a:round/>
            <a:headEnd/>
            <a:tailEnd/>
          </a:ln>
          <a:effectLst/>
          <a:scene3d>
            <a:camera prst="orthographicFront">
              <a:rot lat="0" lon="0" rev="0"/>
            </a:camera>
            <a:lightRig rig="contrasting" dir="t">
              <a:rot lat="0" lon="0" rev="7800000"/>
            </a:lightRig>
          </a:scene3d>
          <a:sp3d>
            <a:bevelT w="139700" h="139700"/>
          </a:sp3d>
        </p:spPr>
        <p:txBody>
          <a:bodyPr wrap="square" anchor="ctr">
            <a:spAutoFit/>
          </a:bodyPr>
          <a:lstStyle/>
          <a:p>
            <a:pPr algn="ctr">
              <a:lnSpc>
                <a:spcPct val="100000"/>
              </a:lnSpc>
              <a:defRPr/>
            </a:pPr>
            <a:r>
              <a:rPr lang="en-US" sz="2000" dirty="0" smtClean="0">
                <a:solidFill>
                  <a:schemeClr val="bg1">
                    <a:lumMod val="95000"/>
                  </a:schemeClr>
                </a:solidFill>
                <a:latin typeface="+mn-lt"/>
              </a:rPr>
              <a:t>Environmental, Health and Safety (EHS) research has made up 3-7% of the federal nanotechnology budget</a:t>
            </a:r>
            <a:endParaRPr lang="en-US" sz="2000" dirty="0">
              <a:solidFill>
                <a:schemeClr val="bg1">
                  <a:lumMod val="95000"/>
                </a:schemeClr>
              </a:solidFill>
              <a:latin typeface="+mn-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0264" y="1069848"/>
            <a:ext cx="6443472" cy="4718304"/>
          </a:xfrm>
          <a:prstGeom prst="rect">
            <a:avLst/>
          </a:prstGeom>
        </p:spPr>
      </p:pic>
    </p:spTree>
  </p:cSld>
  <p:clrMapOvr>
    <a:masterClrMapping/>
  </p:clrMapOvr>
  <p:transition advTm="52031"/>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NanoEHS Funding by Federal Agency</a:t>
            </a:r>
            <a:endParaRPr lang="en-US" dirty="0"/>
          </a:p>
        </p:txBody>
      </p:sp>
      <p:pic>
        <p:nvPicPr>
          <p:cNvPr id="4" name="Content Placeholder 3"/>
          <p:cNvPicPr>
            <a:picLocks noGrp="1" noChangeAspect="1"/>
          </p:cNvPicPr>
          <p:nvPr>
            <p:ph idx="1"/>
          </p:nvPr>
        </p:nvPicPr>
        <p:blipFill>
          <a:blip r:embed="rId3" cstate="screen">
            <a:extLst>
              <a:ext uri="{28A0092B-C50C-407E-A947-70E740481C1C}">
                <a14:useLocalDpi xmlns:a14="http://schemas.microsoft.com/office/drawing/2010/main" val="0"/>
              </a:ext>
            </a:extLst>
          </a:blip>
          <a:stretch>
            <a:fillRect/>
          </a:stretch>
        </p:blipFill>
        <p:spPr>
          <a:xfrm>
            <a:off x="929956" y="1447800"/>
            <a:ext cx="7733350" cy="4800600"/>
          </a:xfrm>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0|82.4|37.3"/>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SHA_Training">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ailored">
      <a:fillStyleLst>
        <a:gradFill rotWithShape="1">
          <a:gsLst>
            <a:gs pos="0">
              <a:schemeClr val="phClr">
                <a:tint val="90000"/>
                <a:satMod val="125000"/>
              </a:schemeClr>
            </a:gs>
            <a:gs pos="100000">
              <a:schemeClr val="phClr">
                <a:shade val="80000"/>
                <a:satMod val="115000"/>
              </a:schemeClr>
            </a:gs>
          </a:gsLst>
          <a:lin ang="5400000" scaled="0"/>
        </a:gradFill>
        <a:gradFill rotWithShape="1">
          <a:gsLst>
            <a:gs pos="0">
              <a:schemeClr val="phClr">
                <a:tint val="85000"/>
                <a:satMod val="150000"/>
              </a:schemeClr>
            </a:gs>
            <a:gs pos="35000">
              <a:schemeClr val="phClr">
                <a:tint val="65000"/>
                <a:satMod val="175000"/>
              </a:schemeClr>
            </a:gs>
            <a:gs pos="100000">
              <a:schemeClr val="phClr">
                <a:tint val="55000"/>
                <a:satMod val="200000"/>
              </a:schemeClr>
            </a:gs>
            <a:gs pos="100000">
              <a:schemeClr val="phClr">
                <a:tint val="50000"/>
                <a:satMod val="225000"/>
              </a:schemeClr>
            </a:gs>
          </a:gsLst>
          <a:path path="circle">
            <a:fillToRect l="100000" t="100000" r="100000" b="100000"/>
          </a:path>
        </a:gradFill>
        <a:blipFill rotWithShape="1">
          <a:blip xmlns:r="http://schemas.openxmlformats.org/officeDocument/2006/relationships" r:embed="rId1">
            <a:duotone>
              <a:schemeClr val="phClr">
                <a:shade val="78000"/>
                <a:satMod val="115000"/>
              </a:schemeClr>
              <a:schemeClr val="phClr">
                <a:tint val="84000"/>
                <a:satMod val="135000"/>
              </a:schemeClr>
            </a:duotone>
          </a:blip>
          <a:tile tx="0" ty="0" sx="100000" sy="100000" flip="none" algn="tl"/>
        </a:blipFill>
      </a:fillStyleLst>
      <a:lnStyleLst>
        <a:ln w="6350" cap="flat" cmpd="sng" algn="ctr">
          <a:solidFill>
            <a:schemeClr val="phClr">
              <a:shade val="95000"/>
              <a:alpha val="90000"/>
              <a:satMod val="115000"/>
            </a:schemeClr>
          </a:solidFill>
          <a:prstDash val="solid"/>
        </a:ln>
        <a:ln w="12700" cap="flat" cmpd="sng" algn="ctr">
          <a:solidFill>
            <a:schemeClr val="phClr">
              <a:shade val="95000"/>
              <a:alpha val="90000"/>
              <a:satMod val="115000"/>
            </a:schemeClr>
          </a:solidFill>
          <a:prstDash val="solid"/>
        </a:ln>
        <a:ln w="19050" cap="flat" cmpd="sng" algn="ctr">
          <a:solidFill>
            <a:schemeClr val="phClr">
              <a:shade val="95000"/>
              <a:alpha val="90000"/>
              <a:satMod val="115000"/>
            </a:schemeClr>
          </a:solidFill>
          <a:prstDash val="solid"/>
        </a:ln>
      </a:lnStyleLst>
      <a:effectStyleLst>
        <a:effectStyle>
          <a:effectLst>
            <a:softEdge rad="25400"/>
          </a:effectLst>
        </a:effectStyle>
        <a:effectStyle>
          <a:effectLst>
            <a:innerShdw blurRad="76200" dist="12700" dir="13500000">
              <a:srgbClr val="FFFFFF">
                <a:alpha val="60000"/>
              </a:srgbClr>
            </a:innerShdw>
          </a:effectLst>
          <a:scene3d>
            <a:camera prst="orthographicFront">
              <a:rot lat="0" lon="0" rev="0"/>
            </a:camera>
            <a:lightRig rig="balanced" dir="tl">
              <a:rot lat="0" lon="0" rev="3600000"/>
            </a:lightRig>
          </a:scene3d>
          <a:sp3d>
            <a:bevelT w="12700" h="25400" prst="softRound"/>
          </a:sp3d>
        </a:effectStyle>
        <a:effectStyle>
          <a:effectLst>
            <a:outerShdw blurRad="38100" dist="25400" dir="5400000" sx="102000" sy="102000" rotWithShape="0">
              <a:srgbClr val="808080">
                <a:alpha val="75000"/>
              </a:srgbClr>
            </a:outerShdw>
          </a:effectLst>
          <a:scene3d>
            <a:camera prst="orthographicFront">
              <a:rot lat="0" lon="0" rev="0"/>
            </a:camera>
            <a:lightRig rig="twoPt" dir="l">
              <a:rot lat="0" lon="0" rev="4200000"/>
            </a:lightRig>
          </a:scene3d>
          <a:sp3d prstMaterial="softmetal">
            <a:bevelT w="12700" h="50800" prst="softRound"/>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2">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3C36621-6C65-4A61-A938-FD74A2B05B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4169</Words>
  <Application>Microsoft Office PowerPoint</Application>
  <PresentationFormat>On-screen Show (4:3)</PresentationFormat>
  <Paragraphs>376</Paragraphs>
  <Slides>28</Slides>
  <Notes>26</Notes>
  <HiddenSlides>1</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OSHA_Training</vt:lpstr>
      <vt:lpstr>Module 2: What Workers Need to Know about Nanomaterial Toxicology   Introduction to Nanomaterials and Occupational Health  Kristen M. Kulinowski, Ph.D.</vt:lpstr>
      <vt:lpstr>PowerPoint Presentation</vt:lpstr>
      <vt:lpstr>Eight-Hour Training Course</vt:lpstr>
      <vt:lpstr>Lesson Overview</vt:lpstr>
      <vt:lpstr>Learning Objectives</vt:lpstr>
      <vt:lpstr>Federal support for nanotechnology and nano-environmental, health and safety (EHS) impacts research</vt:lpstr>
      <vt:lpstr>Federal Investment in Nanotechnology Research</vt:lpstr>
      <vt:lpstr>Federal Investment in NanoEHS Research</vt:lpstr>
      <vt:lpstr>NanoEHS Funding by Federal Agency</vt:lpstr>
      <vt:lpstr>Tools for finding the most up-to-date information on nanoEHS impacts research</vt:lpstr>
      <vt:lpstr>One-Stop Shop for NanoEHS Info</vt:lpstr>
      <vt:lpstr>Virtual Journal of NanoEHS</vt:lpstr>
      <vt:lpstr>Do Your Own Analyses</vt:lpstr>
      <vt:lpstr>Search Results</vt:lpstr>
      <vt:lpstr>What Does All This Research Tell Us? </vt:lpstr>
      <vt:lpstr>Different Types of Nanomaterials</vt:lpstr>
      <vt:lpstr>Incidental Nanoparticles’ Health Effects</vt:lpstr>
      <vt:lpstr>Incidental Nanoparticles’ Health Effects</vt:lpstr>
      <vt:lpstr>Significant findings from the nanoEHS literature</vt:lpstr>
      <vt:lpstr>Routes of Exposure: Inhalation</vt:lpstr>
      <vt:lpstr>Inhalation Hazards</vt:lpstr>
      <vt:lpstr>Routes of Exposure: Dermal</vt:lpstr>
      <vt:lpstr>Dermal Hazards</vt:lpstr>
      <vt:lpstr>Routes of Exposure: Ingestion</vt:lpstr>
      <vt:lpstr>Ingestion Hazards</vt:lpstr>
      <vt:lpstr>Conclusions</vt:lpstr>
      <vt:lpstr>Learning Objectives</vt:lpstr>
      <vt:lpstr>Eight-Hour Training Course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Custom template for OSHA Susan Harwood training materials</dc:description>
  <cp:lastModifiedBy/>
  <cp:revision>1</cp:revision>
  <dcterms:created xsi:type="dcterms:W3CDTF">2010-11-23T17:01:55Z</dcterms:created>
  <dcterms:modified xsi:type="dcterms:W3CDTF">2012-05-18T14:36:26Z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TC101671289990</vt:lpwstr>
  </property>
</Properties>
</file>