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52"/>
  </p:notesMasterIdLst>
  <p:handoutMasterIdLst>
    <p:handoutMasterId r:id="rId53"/>
  </p:handoutMasterIdLst>
  <p:sldIdLst>
    <p:sldId id="256" r:id="rId3"/>
    <p:sldId id="314" r:id="rId4"/>
    <p:sldId id="264" r:id="rId5"/>
    <p:sldId id="263" r:id="rId6"/>
    <p:sldId id="265" r:id="rId7"/>
    <p:sldId id="257" r:id="rId8"/>
    <p:sldId id="266" r:id="rId9"/>
    <p:sldId id="267" r:id="rId10"/>
    <p:sldId id="268" r:id="rId11"/>
    <p:sldId id="290" r:id="rId12"/>
    <p:sldId id="294" r:id="rId13"/>
    <p:sldId id="295" r:id="rId14"/>
    <p:sldId id="296" r:id="rId15"/>
    <p:sldId id="297" r:id="rId16"/>
    <p:sldId id="289" r:id="rId17"/>
    <p:sldId id="269" r:id="rId18"/>
    <p:sldId id="292" r:id="rId19"/>
    <p:sldId id="301" r:id="rId20"/>
    <p:sldId id="302" r:id="rId21"/>
    <p:sldId id="304" r:id="rId22"/>
    <p:sldId id="303" r:id="rId23"/>
    <p:sldId id="293" r:id="rId24"/>
    <p:sldId id="271" r:id="rId25"/>
    <p:sldId id="272" r:id="rId26"/>
    <p:sldId id="273" r:id="rId27"/>
    <p:sldId id="274" r:id="rId28"/>
    <p:sldId id="275" r:id="rId29"/>
    <p:sldId id="276" r:id="rId30"/>
    <p:sldId id="277" r:id="rId31"/>
    <p:sldId id="278" r:id="rId32"/>
    <p:sldId id="322" r:id="rId33"/>
    <p:sldId id="279" r:id="rId34"/>
    <p:sldId id="280" r:id="rId35"/>
    <p:sldId id="298" r:id="rId36"/>
    <p:sldId id="309" r:id="rId37"/>
    <p:sldId id="308" r:id="rId38"/>
    <p:sldId id="299" r:id="rId39"/>
    <p:sldId id="300" r:id="rId40"/>
    <p:sldId id="283" r:id="rId41"/>
    <p:sldId id="323" r:id="rId42"/>
    <p:sldId id="284" r:id="rId43"/>
    <p:sldId id="305" r:id="rId44"/>
    <p:sldId id="306" r:id="rId45"/>
    <p:sldId id="287" r:id="rId46"/>
    <p:sldId id="310" r:id="rId47"/>
    <p:sldId id="311" r:id="rId48"/>
    <p:sldId id="313" r:id="rId49"/>
    <p:sldId id="321" r:id="rId50"/>
    <p:sldId id="312"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008"/>
    <a:srgbClr val="CCECFF"/>
    <a:srgbClr val="FFCC66"/>
    <a:srgbClr val="99CCFF"/>
    <a:srgbClr val="B77513"/>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7" autoAdjust="0"/>
    <p:restoredTop sz="84753" autoAdjust="0"/>
  </p:normalViewPr>
  <p:slideViewPr>
    <p:cSldViewPr snapToGrid="0">
      <p:cViewPr varScale="1">
        <p:scale>
          <a:sx n="70" d="100"/>
          <a:sy n="70" d="100"/>
        </p:scale>
        <p:origin x="-1398" y="-108"/>
      </p:cViewPr>
      <p:guideLst>
        <p:guide orient="horz" pos="4038"/>
        <p:guide pos="4359"/>
      </p:guideLst>
    </p:cSldViewPr>
  </p:slideViewPr>
  <p:outlineViewPr>
    <p:cViewPr>
      <p:scale>
        <a:sx n="33" d="100"/>
        <a:sy n="33" d="100"/>
      </p:scale>
      <p:origin x="0" y="175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3" d="100"/>
          <a:sy n="53" d="100"/>
        </p:scale>
        <p:origin x="-18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17E24C-14DF-4940-B98B-41FCB6B47D4F}" type="doc">
      <dgm:prSet loTypeId="urn:microsoft.com/office/officeart/2005/8/layout/vList5" loCatId="list" qsTypeId="urn:microsoft.com/office/officeart/2005/8/quickstyle/simple2" qsCatId="simple" csTypeId="urn:microsoft.com/office/officeart/2005/8/colors/colorful1#1" csCatId="colorful" phldr="1"/>
      <dgm:spPr/>
      <dgm:t>
        <a:bodyPr/>
        <a:lstStyle/>
        <a:p>
          <a:endParaRPr lang="en-US"/>
        </a:p>
      </dgm:t>
    </dgm:pt>
    <dgm:pt modelId="{4E472DE6-D68D-0644-A82C-7172A45A6067}">
      <dgm:prSet phldrT="[Text]"/>
      <dgm:spPr/>
      <dgm:t>
        <a:bodyPr/>
        <a:lstStyle/>
        <a:p>
          <a:r>
            <a:rPr lang="en-US" dirty="0" smtClean="0"/>
            <a:t>Inhalable</a:t>
          </a:r>
          <a:endParaRPr lang="en-US" dirty="0"/>
        </a:p>
      </dgm:t>
    </dgm:pt>
    <dgm:pt modelId="{C81E6284-0ABA-5043-9077-48DFE8BC16DB}" type="parTrans" cxnId="{87367FC3-2DC4-4348-8A0B-3B0052DA9708}">
      <dgm:prSet/>
      <dgm:spPr/>
      <dgm:t>
        <a:bodyPr/>
        <a:lstStyle/>
        <a:p>
          <a:endParaRPr lang="en-US"/>
        </a:p>
      </dgm:t>
    </dgm:pt>
    <dgm:pt modelId="{D97EAFC1-13F0-494D-A522-064DB26C71C4}" type="sibTrans" cxnId="{87367FC3-2DC4-4348-8A0B-3B0052DA9708}">
      <dgm:prSet/>
      <dgm:spPr/>
      <dgm:t>
        <a:bodyPr/>
        <a:lstStyle/>
        <a:p>
          <a:endParaRPr lang="en-US"/>
        </a:p>
      </dgm:t>
    </dgm:pt>
    <dgm:pt modelId="{AC4CFC8C-0555-ED4C-B3F8-F3B2E602980F}">
      <dgm:prSet phldrT="[Text]"/>
      <dgm:spPr/>
      <dgm:t>
        <a:bodyPr/>
        <a:lstStyle/>
        <a:p>
          <a:r>
            <a:rPr lang="en-US" dirty="0" smtClean="0"/>
            <a:t>100 </a:t>
          </a:r>
          <a:r>
            <a:rPr lang="en-US" dirty="0" err="1" smtClean="0"/>
            <a:t>μm</a:t>
          </a:r>
          <a:r>
            <a:rPr lang="en-US" dirty="0" smtClean="0"/>
            <a:t> diameter</a:t>
          </a:r>
          <a:endParaRPr lang="en-US" dirty="0"/>
        </a:p>
      </dgm:t>
    </dgm:pt>
    <dgm:pt modelId="{4E78AD76-D9FF-A247-8E65-D0F627A5CED6}" type="parTrans" cxnId="{687CD51E-967A-494A-829A-4CFE793FAE63}">
      <dgm:prSet/>
      <dgm:spPr/>
      <dgm:t>
        <a:bodyPr/>
        <a:lstStyle/>
        <a:p>
          <a:endParaRPr lang="en-US"/>
        </a:p>
      </dgm:t>
    </dgm:pt>
    <dgm:pt modelId="{10BDBA9C-6AAC-4B4A-ACEB-363C381D7589}" type="sibTrans" cxnId="{687CD51E-967A-494A-829A-4CFE793FAE63}">
      <dgm:prSet/>
      <dgm:spPr/>
      <dgm:t>
        <a:bodyPr/>
        <a:lstStyle/>
        <a:p>
          <a:endParaRPr lang="en-US"/>
        </a:p>
      </dgm:t>
    </dgm:pt>
    <dgm:pt modelId="{52DFCDE1-2A91-1A48-BBB3-87804E971300}">
      <dgm:prSet phldrT="[Text]"/>
      <dgm:spPr/>
      <dgm:t>
        <a:bodyPr/>
        <a:lstStyle/>
        <a:p>
          <a:r>
            <a:rPr lang="en-US" dirty="0" smtClean="0"/>
            <a:t>Thoracic</a:t>
          </a:r>
          <a:endParaRPr lang="en-US" dirty="0"/>
        </a:p>
      </dgm:t>
    </dgm:pt>
    <dgm:pt modelId="{13319EDB-A36C-1B4A-ABE4-5DE0E676383C}" type="parTrans" cxnId="{BE53614E-FD7F-0F44-AD4D-58B0EC721C0B}">
      <dgm:prSet/>
      <dgm:spPr/>
      <dgm:t>
        <a:bodyPr/>
        <a:lstStyle/>
        <a:p>
          <a:endParaRPr lang="en-US"/>
        </a:p>
      </dgm:t>
    </dgm:pt>
    <dgm:pt modelId="{8F20D948-D493-A242-937D-16CA0DFE7FE3}" type="sibTrans" cxnId="{BE53614E-FD7F-0F44-AD4D-58B0EC721C0B}">
      <dgm:prSet/>
      <dgm:spPr/>
      <dgm:t>
        <a:bodyPr/>
        <a:lstStyle/>
        <a:p>
          <a:endParaRPr lang="en-US"/>
        </a:p>
      </dgm:t>
    </dgm:pt>
    <dgm:pt modelId="{75AC525B-0A03-F346-82D7-3DE142C35AB6}">
      <dgm:prSet phldrT="[Text]"/>
      <dgm:spPr/>
      <dgm:t>
        <a:bodyPr/>
        <a:lstStyle/>
        <a:p>
          <a:r>
            <a:rPr lang="en-US" dirty="0" smtClean="0"/>
            <a:t>10 </a:t>
          </a:r>
          <a:r>
            <a:rPr lang="en-US" dirty="0" err="1" smtClean="0"/>
            <a:t>μm</a:t>
          </a:r>
          <a:r>
            <a:rPr lang="en-US" dirty="0" smtClean="0"/>
            <a:t> diameter</a:t>
          </a:r>
          <a:endParaRPr lang="en-US" dirty="0"/>
        </a:p>
      </dgm:t>
    </dgm:pt>
    <dgm:pt modelId="{3DC1B984-FA7B-124E-9443-362B698801AE}" type="parTrans" cxnId="{CE438B43-2D42-A442-BE3D-D0CB0CDE0615}">
      <dgm:prSet/>
      <dgm:spPr/>
      <dgm:t>
        <a:bodyPr/>
        <a:lstStyle/>
        <a:p>
          <a:endParaRPr lang="en-US"/>
        </a:p>
      </dgm:t>
    </dgm:pt>
    <dgm:pt modelId="{7E39800B-8C67-B24F-9B23-5FBE9636FE80}" type="sibTrans" cxnId="{CE438B43-2D42-A442-BE3D-D0CB0CDE0615}">
      <dgm:prSet/>
      <dgm:spPr/>
      <dgm:t>
        <a:bodyPr/>
        <a:lstStyle/>
        <a:p>
          <a:endParaRPr lang="en-US"/>
        </a:p>
      </dgm:t>
    </dgm:pt>
    <dgm:pt modelId="{4590826F-1877-794D-B060-6BAB34DED979}">
      <dgm:prSet phldrT="[Text]"/>
      <dgm:spPr/>
      <dgm:t>
        <a:bodyPr/>
        <a:lstStyle/>
        <a:p>
          <a:r>
            <a:rPr lang="en-US" dirty="0" err="1" smtClean="0"/>
            <a:t>Respirable</a:t>
          </a:r>
          <a:endParaRPr lang="en-US" dirty="0"/>
        </a:p>
      </dgm:t>
    </dgm:pt>
    <dgm:pt modelId="{6C4E5093-17CF-0D48-830A-1DF6B891A588}" type="parTrans" cxnId="{C634D078-F718-B147-9237-F3BFEF39ADB5}">
      <dgm:prSet/>
      <dgm:spPr/>
      <dgm:t>
        <a:bodyPr/>
        <a:lstStyle/>
        <a:p>
          <a:endParaRPr lang="en-US"/>
        </a:p>
      </dgm:t>
    </dgm:pt>
    <dgm:pt modelId="{48116EFE-AA00-F142-A838-975E481B8467}" type="sibTrans" cxnId="{C634D078-F718-B147-9237-F3BFEF39ADB5}">
      <dgm:prSet/>
      <dgm:spPr/>
      <dgm:t>
        <a:bodyPr/>
        <a:lstStyle/>
        <a:p>
          <a:endParaRPr lang="en-US"/>
        </a:p>
      </dgm:t>
    </dgm:pt>
    <dgm:pt modelId="{4F834CCD-BBC6-8C4C-9340-5726E9EA8659}">
      <dgm:prSet phldrT="[Text]"/>
      <dgm:spPr/>
      <dgm:t>
        <a:bodyPr/>
        <a:lstStyle/>
        <a:p>
          <a:r>
            <a:rPr lang="en-US" dirty="0" smtClean="0"/>
            <a:t>4 </a:t>
          </a:r>
          <a:r>
            <a:rPr lang="en-US" dirty="0" err="1" smtClean="0"/>
            <a:t>μm</a:t>
          </a:r>
          <a:r>
            <a:rPr lang="en-US" dirty="0" smtClean="0"/>
            <a:t> diameter</a:t>
          </a:r>
          <a:endParaRPr lang="en-US" dirty="0"/>
        </a:p>
      </dgm:t>
    </dgm:pt>
    <dgm:pt modelId="{DF0E6423-0228-9F44-BBFF-E2DE3649D8A0}" type="parTrans" cxnId="{93CAA051-17A8-D84B-B563-65FE0A8EA6DD}">
      <dgm:prSet/>
      <dgm:spPr/>
      <dgm:t>
        <a:bodyPr/>
        <a:lstStyle/>
        <a:p>
          <a:endParaRPr lang="en-US"/>
        </a:p>
      </dgm:t>
    </dgm:pt>
    <dgm:pt modelId="{055CA485-2011-2144-A59E-A7F08CF5C184}" type="sibTrans" cxnId="{93CAA051-17A8-D84B-B563-65FE0A8EA6DD}">
      <dgm:prSet/>
      <dgm:spPr/>
      <dgm:t>
        <a:bodyPr/>
        <a:lstStyle/>
        <a:p>
          <a:endParaRPr lang="en-US"/>
        </a:p>
      </dgm:t>
    </dgm:pt>
    <dgm:pt modelId="{77CB1970-1977-FE46-ADA1-AE235A00BCBC}" type="pres">
      <dgm:prSet presAssocID="{8517E24C-14DF-4940-B98B-41FCB6B47D4F}" presName="Name0" presStyleCnt="0">
        <dgm:presLayoutVars>
          <dgm:dir/>
          <dgm:animLvl val="lvl"/>
          <dgm:resizeHandles val="exact"/>
        </dgm:presLayoutVars>
      </dgm:prSet>
      <dgm:spPr/>
      <dgm:t>
        <a:bodyPr/>
        <a:lstStyle/>
        <a:p>
          <a:endParaRPr lang="en-US"/>
        </a:p>
      </dgm:t>
    </dgm:pt>
    <dgm:pt modelId="{0FA5042B-4E96-C049-8443-A6EEFC08906B}" type="pres">
      <dgm:prSet presAssocID="{4E472DE6-D68D-0644-A82C-7172A45A6067}" presName="linNode" presStyleCnt="0"/>
      <dgm:spPr/>
      <dgm:t>
        <a:bodyPr/>
        <a:lstStyle/>
        <a:p>
          <a:endParaRPr lang="en-US"/>
        </a:p>
      </dgm:t>
    </dgm:pt>
    <dgm:pt modelId="{EA5DF27C-4F86-7C45-99D0-E5F0C5CC2165}" type="pres">
      <dgm:prSet presAssocID="{4E472DE6-D68D-0644-A82C-7172A45A6067}" presName="parentText" presStyleLbl="node1" presStyleIdx="0" presStyleCnt="3">
        <dgm:presLayoutVars>
          <dgm:chMax val="1"/>
          <dgm:bulletEnabled val="1"/>
        </dgm:presLayoutVars>
      </dgm:prSet>
      <dgm:spPr/>
      <dgm:t>
        <a:bodyPr/>
        <a:lstStyle/>
        <a:p>
          <a:endParaRPr lang="en-US"/>
        </a:p>
      </dgm:t>
    </dgm:pt>
    <dgm:pt modelId="{075AEDEE-A2B3-5341-8534-D223F9BB76B2}" type="pres">
      <dgm:prSet presAssocID="{4E472DE6-D68D-0644-A82C-7172A45A6067}" presName="descendantText" presStyleLbl="alignAccFollowNode1" presStyleIdx="0" presStyleCnt="3">
        <dgm:presLayoutVars>
          <dgm:bulletEnabled val="1"/>
        </dgm:presLayoutVars>
      </dgm:prSet>
      <dgm:spPr/>
      <dgm:t>
        <a:bodyPr/>
        <a:lstStyle/>
        <a:p>
          <a:endParaRPr lang="en-US"/>
        </a:p>
      </dgm:t>
    </dgm:pt>
    <dgm:pt modelId="{83814E1E-B101-514B-99C9-19FEDBC199B8}" type="pres">
      <dgm:prSet presAssocID="{D97EAFC1-13F0-494D-A522-064DB26C71C4}" presName="sp" presStyleCnt="0"/>
      <dgm:spPr/>
      <dgm:t>
        <a:bodyPr/>
        <a:lstStyle/>
        <a:p>
          <a:endParaRPr lang="en-US"/>
        </a:p>
      </dgm:t>
    </dgm:pt>
    <dgm:pt modelId="{4EB8F11B-CCC9-1544-9ED5-DC500B191928}" type="pres">
      <dgm:prSet presAssocID="{52DFCDE1-2A91-1A48-BBB3-87804E971300}" presName="linNode" presStyleCnt="0"/>
      <dgm:spPr/>
      <dgm:t>
        <a:bodyPr/>
        <a:lstStyle/>
        <a:p>
          <a:endParaRPr lang="en-US"/>
        </a:p>
      </dgm:t>
    </dgm:pt>
    <dgm:pt modelId="{B754EDC1-FF57-804F-881C-7FDB4701AED1}" type="pres">
      <dgm:prSet presAssocID="{52DFCDE1-2A91-1A48-BBB3-87804E971300}" presName="parentText" presStyleLbl="node1" presStyleIdx="1" presStyleCnt="3">
        <dgm:presLayoutVars>
          <dgm:chMax val="1"/>
          <dgm:bulletEnabled val="1"/>
        </dgm:presLayoutVars>
      </dgm:prSet>
      <dgm:spPr/>
      <dgm:t>
        <a:bodyPr/>
        <a:lstStyle/>
        <a:p>
          <a:endParaRPr lang="en-US"/>
        </a:p>
      </dgm:t>
    </dgm:pt>
    <dgm:pt modelId="{0535290E-AD72-DC48-A8A6-DF9C3A50CDEC}" type="pres">
      <dgm:prSet presAssocID="{52DFCDE1-2A91-1A48-BBB3-87804E971300}" presName="descendantText" presStyleLbl="alignAccFollowNode1" presStyleIdx="1" presStyleCnt="3">
        <dgm:presLayoutVars>
          <dgm:bulletEnabled val="1"/>
        </dgm:presLayoutVars>
      </dgm:prSet>
      <dgm:spPr/>
      <dgm:t>
        <a:bodyPr/>
        <a:lstStyle/>
        <a:p>
          <a:endParaRPr lang="en-US"/>
        </a:p>
      </dgm:t>
    </dgm:pt>
    <dgm:pt modelId="{60B53040-F016-8A48-9504-02E62544DB44}" type="pres">
      <dgm:prSet presAssocID="{8F20D948-D493-A242-937D-16CA0DFE7FE3}" presName="sp" presStyleCnt="0"/>
      <dgm:spPr/>
      <dgm:t>
        <a:bodyPr/>
        <a:lstStyle/>
        <a:p>
          <a:endParaRPr lang="en-US"/>
        </a:p>
      </dgm:t>
    </dgm:pt>
    <dgm:pt modelId="{882A06E6-E403-1F40-807A-3757FC7D8DDB}" type="pres">
      <dgm:prSet presAssocID="{4590826F-1877-794D-B060-6BAB34DED979}" presName="linNode" presStyleCnt="0"/>
      <dgm:spPr/>
      <dgm:t>
        <a:bodyPr/>
        <a:lstStyle/>
        <a:p>
          <a:endParaRPr lang="en-US"/>
        </a:p>
      </dgm:t>
    </dgm:pt>
    <dgm:pt modelId="{BA2D1387-DC4A-EF45-B976-49F72B388430}" type="pres">
      <dgm:prSet presAssocID="{4590826F-1877-794D-B060-6BAB34DED979}" presName="parentText" presStyleLbl="node1" presStyleIdx="2" presStyleCnt="3">
        <dgm:presLayoutVars>
          <dgm:chMax val="1"/>
          <dgm:bulletEnabled val="1"/>
        </dgm:presLayoutVars>
      </dgm:prSet>
      <dgm:spPr/>
      <dgm:t>
        <a:bodyPr/>
        <a:lstStyle/>
        <a:p>
          <a:endParaRPr lang="en-US"/>
        </a:p>
      </dgm:t>
    </dgm:pt>
    <dgm:pt modelId="{A36669C0-1DBC-9947-908F-81CFCE0808F6}" type="pres">
      <dgm:prSet presAssocID="{4590826F-1877-794D-B060-6BAB34DED979}" presName="descendantText" presStyleLbl="alignAccFollowNode1" presStyleIdx="2" presStyleCnt="3">
        <dgm:presLayoutVars>
          <dgm:bulletEnabled val="1"/>
        </dgm:presLayoutVars>
      </dgm:prSet>
      <dgm:spPr/>
      <dgm:t>
        <a:bodyPr/>
        <a:lstStyle/>
        <a:p>
          <a:endParaRPr lang="en-US"/>
        </a:p>
      </dgm:t>
    </dgm:pt>
  </dgm:ptLst>
  <dgm:cxnLst>
    <dgm:cxn modelId="{CE438B43-2D42-A442-BE3D-D0CB0CDE0615}" srcId="{52DFCDE1-2A91-1A48-BBB3-87804E971300}" destId="{75AC525B-0A03-F346-82D7-3DE142C35AB6}" srcOrd="0" destOrd="0" parTransId="{3DC1B984-FA7B-124E-9443-362B698801AE}" sibTransId="{7E39800B-8C67-B24F-9B23-5FBE9636FE80}"/>
    <dgm:cxn modelId="{C634D078-F718-B147-9237-F3BFEF39ADB5}" srcId="{8517E24C-14DF-4940-B98B-41FCB6B47D4F}" destId="{4590826F-1877-794D-B060-6BAB34DED979}" srcOrd="2" destOrd="0" parTransId="{6C4E5093-17CF-0D48-830A-1DF6B891A588}" sibTransId="{48116EFE-AA00-F142-A838-975E481B8467}"/>
    <dgm:cxn modelId="{A8087FC8-45B8-934E-9CF9-6C0F03ACDEED}" type="presOf" srcId="{4590826F-1877-794D-B060-6BAB34DED979}" destId="{BA2D1387-DC4A-EF45-B976-49F72B388430}" srcOrd="0" destOrd="0" presId="urn:microsoft.com/office/officeart/2005/8/layout/vList5"/>
    <dgm:cxn modelId="{0292E473-6434-4F43-B869-E2D6CA7643FD}" type="presOf" srcId="{8517E24C-14DF-4940-B98B-41FCB6B47D4F}" destId="{77CB1970-1977-FE46-ADA1-AE235A00BCBC}" srcOrd="0" destOrd="0" presId="urn:microsoft.com/office/officeart/2005/8/layout/vList5"/>
    <dgm:cxn modelId="{732DF021-9ED4-324C-8294-1BDA5B378D2D}" type="presOf" srcId="{4F834CCD-BBC6-8C4C-9340-5726E9EA8659}" destId="{A36669C0-1DBC-9947-908F-81CFCE0808F6}" srcOrd="0" destOrd="0" presId="urn:microsoft.com/office/officeart/2005/8/layout/vList5"/>
    <dgm:cxn modelId="{68D7691D-88FF-2C4A-A400-75A7FB44DEFE}" type="presOf" srcId="{AC4CFC8C-0555-ED4C-B3F8-F3B2E602980F}" destId="{075AEDEE-A2B3-5341-8534-D223F9BB76B2}" srcOrd="0" destOrd="0" presId="urn:microsoft.com/office/officeart/2005/8/layout/vList5"/>
    <dgm:cxn modelId="{87367FC3-2DC4-4348-8A0B-3B0052DA9708}" srcId="{8517E24C-14DF-4940-B98B-41FCB6B47D4F}" destId="{4E472DE6-D68D-0644-A82C-7172A45A6067}" srcOrd="0" destOrd="0" parTransId="{C81E6284-0ABA-5043-9077-48DFE8BC16DB}" sibTransId="{D97EAFC1-13F0-494D-A522-064DB26C71C4}"/>
    <dgm:cxn modelId="{F1BA1B11-1AFE-EB43-8A58-19066A89BFCB}" type="presOf" srcId="{4E472DE6-D68D-0644-A82C-7172A45A6067}" destId="{EA5DF27C-4F86-7C45-99D0-E5F0C5CC2165}" srcOrd="0" destOrd="0" presId="urn:microsoft.com/office/officeart/2005/8/layout/vList5"/>
    <dgm:cxn modelId="{D4C328CF-C8C9-1F43-BCB8-861A0420925C}" type="presOf" srcId="{52DFCDE1-2A91-1A48-BBB3-87804E971300}" destId="{B754EDC1-FF57-804F-881C-7FDB4701AED1}" srcOrd="0" destOrd="0" presId="urn:microsoft.com/office/officeart/2005/8/layout/vList5"/>
    <dgm:cxn modelId="{BE53614E-FD7F-0F44-AD4D-58B0EC721C0B}" srcId="{8517E24C-14DF-4940-B98B-41FCB6B47D4F}" destId="{52DFCDE1-2A91-1A48-BBB3-87804E971300}" srcOrd="1" destOrd="0" parTransId="{13319EDB-A36C-1B4A-ABE4-5DE0E676383C}" sibTransId="{8F20D948-D493-A242-937D-16CA0DFE7FE3}"/>
    <dgm:cxn modelId="{6F413579-3B70-CF47-A590-938CF5D63D40}" type="presOf" srcId="{75AC525B-0A03-F346-82D7-3DE142C35AB6}" destId="{0535290E-AD72-DC48-A8A6-DF9C3A50CDEC}" srcOrd="0" destOrd="0" presId="urn:microsoft.com/office/officeart/2005/8/layout/vList5"/>
    <dgm:cxn modelId="{93CAA051-17A8-D84B-B563-65FE0A8EA6DD}" srcId="{4590826F-1877-794D-B060-6BAB34DED979}" destId="{4F834CCD-BBC6-8C4C-9340-5726E9EA8659}" srcOrd="0" destOrd="0" parTransId="{DF0E6423-0228-9F44-BBFF-E2DE3649D8A0}" sibTransId="{055CA485-2011-2144-A59E-A7F08CF5C184}"/>
    <dgm:cxn modelId="{687CD51E-967A-494A-829A-4CFE793FAE63}" srcId="{4E472DE6-D68D-0644-A82C-7172A45A6067}" destId="{AC4CFC8C-0555-ED4C-B3F8-F3B2E602980F}" srcOrd="0" destOrd="0" parTransId="{4E78AD76-D9FF-A247-8E65-D0F627A5CED6}" sibTransId="{10BDBA9C-6AAC-4B4A-ACEB-363C381D7589}"/>
    <dgm:cxn modelId="{D613F72C-71A4-CB44-B2CE-9CDB14D66C11}" type="presParOf" srcId="{77CB1970-1977-FE46-ADA1-AE235A00BCBC}" destId="{0FA5042B-4E96-C049-8443-A6EEFC08906B}" srcOrd="0" destOrd="0" presId="urn:microsoft.com/office/officeart/2005/8/layout/vList5"/>
    <dgm:cxn modelId="{A3ECA105-8FDD-4C4D-ADE6-E169CC138787}" type="presParOf" srcId="{0FA5042B-4E96-C049-8443-A6EEFC08906B}" destId="{EA5DF27C-4F86-7C45-99D0-E5F0C5CC2165}" srcOrd="0" destOrd="0" presId="urn:microsoft.com/office/officeart/2005/8/layout/vList5"/>
    <dgm:cxn modelId="{8B6542A1-BA0D-1140-8BF0-DFC5ADF51031}" type="presParOf" srcId="{0FA5042B-4E96-C049-8443-A6EEFC08906B}" destId="{075AEDEE-A2B3-5341-8534-D223F9BB76B2}" srcOrd="1" destOrd="0" presId="urn:microsoft.com/office/officeart/2005/8/layout/vList5"/>
    <dgm:cxn modelId="{5CEA520D-3FA2-DF45-A65F-2E1D087C3805}" type="presParOf" srcId="{77CB1970-1977-FE46-ADA1-AE235A00BCBC}" destId="{83814E1E-B101-514B-99C9-19FEDBC199B8}" srcOrd="1" destOrd="0" presId="urn:microsoft.com/office/officeart/2005/8/layout/vList5"/>
    <dgm:cxn modelId="{EF7E91DD-0145-C64B-AB5A-02723FDCD7B3}" type="presParOf" srcId="{77CB1970-1977-FE46-ADA1-AE235A00BCBC}" destId="{4EB8F11B-CCC9-1544-9ED5-DC500B191928}" srcOrd="2" destOrd="0" presId="urn:microsoft.com/office/officeart/2005/8/layout/vList5"/>
    <dgm:cxn modelId="{AEE6FB67-9BFC-D54B-A670-C46DF52BA437}" type="presParOf" srcId="{4EB8F11B-CCC9-1544-9ED5-DC500B191928}" destId="{B754EDC1-FF57-804F-881C-7FDB4701AED1}" srcOrd="0" destOrd="0" presId="urn:microsoft.com/office/officeart/2005/8/layout/vList5"/>
    <dgm:cxn modelId="{C890B259-3597-2F46-8FBD-78FB62B88A7D}" type="presParOf" srcId="{4EB8F11B-CCC9-1544-9ED5-DC500B191928}" destId="{0535290E-AD72-DC48-A8A6-DF9C3A50CDEC}" srcOrd="1" destOrd="0" presId="urn:microsoft.com/office/officeart/2005/8/layout/vList5"/>
    <dgm:cxn modelId="{0134B8D0-3258-6544-B897-7B5D62C5CA71}" type="presParOf" srcId="{77CB1970-1977-FE46-ADA1-AE235A00BCBC}" destId="{60B53040-F016-8A48-9504-02E62544DB44}" srcOrd="3" destOrd="0" presId="urn:microsoft.com/office/officeart/2005/8/layout/vList5"/>
    <dgm:cxn modelId="{C45BBD75-6FE0-4A4D-9F12-0B85FCE2ABD1}" type="presParOf" srcId="{77CB1970-1977-FE46-ADA1-AE235A00BCBC}" destId="{882A06E6-E403-1F40-807A-3757FC7D8DDB}" srcOrd="4" destOrd="0" presId="urn:microsoft.com/office/officeart/2005/8/layout/vList5"/>
    <dgm:cxn modelId="{3D0401D8-DEAD-B54E-880E-E4832C53C3A8}" type="presParOf" srcId="{882A06E6-E403-1F40-807A-3757FC7D8DDB}" destId="{BA2D1387-DC4A-EF45-B976-49F72B388430}" srcOrd="0" destOrd="0" presId="urn:microsoft.com/office/officeart/2005/8/layout/vList5"/>
    <dgm:cxn modelId="{1443C71A-DF6C-7342-AE02-72FBB6FF3970}" type="presParOf" srcId="{882A06E6-E403-1F40-807A-3757FC7D8DDB}" destId="{A36669C0-1DBC-9947-908F-81CFCE0808F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88848-8A4A-2F41-9D7F-F757A87FBE42}" type="doc">
      <dgm:prSet loTypeId="urn:microsoft.com/office/officeart/2005/8/layout/process4" loCatId="process" qsTypeId="urn:microsoft.com/office/officeart/2005/8/quickstyle/simple5" qsCatId="simple" csTypeId="urn:microsoft.com/office/officeart/2005/8/colors/accent2_2" csCatId="accent2" phldr="1"/>
      <dgm:spPr/>
      <dgm:t>
        <a:bodyPr/>
        <a:lstStyle/>
        <a:p>
          <a:endParaRPr lang="en-US"/>
        </a:p>
      </dgm:t>
    </dgm:pt>
    <dgm:pt modelId="{FA691C67-A52E-D54B-B2D5-4F6D27BA3C36}">
      <dgm:prSet phldrT="[Text]" custT="1"/>
      <dgm:spPr/>
      <dgm:t>
        <a:bodyPr/>
        <a:lstStyle/>
        <a:p>
          <a:r>
            <a:rPr lang="en-US" sz="2800" b="1" dirty="0" smtClean="0"/>
            <a:t>Step 1: screen area and process</a:t>
          </a:r>
          <a:endParaRPr lang="en-US" sz="2800" b="1" dirty="0"/>
        </a:p>
      </dgm:t>
    </dgm:pt>
    <dgm:pt modelId="{71B3AD57-FF9A-8549-BD00-8C8584E4A2C1}" type="parTrans" cxnId="{CDFA4697-A962-BA40-9243-32EA8E2FEA95}">
      <dgm:prSet/>
      <dgm:spPr/>
      <dgm:t>
        <a:bodyPr/>
        <a:lstStyle/>
        <a:p>
          <a:endParaRPr lang="en-US"/>
        </a:p>
      </dgm:t>
    </dgm:pt>
    <dgm:pt modelId="{C242357B-258F-ED49-959A-F50338E828C9}" type="sibTrans" cxnId="{CDFA4697-A962-BA40-9243-32EA8E2FEA95}">
      <dgm:prSet/>
      <dgm:spPr/>
      <dgm:t>
        <a:bodyPr/>
        <a:lstStyle/>
        <a:p>
          <a:endParaRPr lang="en-US"/>
        </a:p>
      </dgm:t>
    </dgm:pt>
    <dgm:pt modelId="{8ECCAEC2-F9C3-C048-8C54-093E88A3CA58}">
      <dgm:prSet phldrT="[Text]" custT="1"/>
      <dgm:spPr/>
      <dgm:t>
        <a:bodyPr/>
        <a:lstStyle/>
        <a:p>
          <a:r>
            <a:rPr lang="en-US" sz="2400" b="1" dirty="0" smtClean="0"/>
            <a:t>Particle counters and simple size analyzers</a:t>
          </a:r>
          <a:endParaRPr lang="en-US" sz="2400" b="1" dirty="0"/>
        </a:p>
      </dgm:t>
    </dgm:pt>
    <dgm:pt modelId="{3B36138F-77BF-C54F-8260-441B0C9DB980}" type="parTrans" cxnId="{647B58AB-8E5B-F84D-9E06-82ECFEDB7950}">
      <dgm:prSet/>
      <dgm:spPr/>
      <dgm:t>
        <a:bodyPr/>
        <a:lstStyle/>
        <a:p>
          <a:endParaRPr lang="en-US"/>
        </a:p>
      </dgm:t>
    </dgm:pt>
    <dgm:pt modelId="{A0C74AB2-1573-854B-B716-E4541A069441}" type="sibTrans" cxnId="{647B58AB-8E5B-F84D-9E06-82ECFEDB7950}">
      <dgm:prSet/>
      <dgm:spPr/>
      <dgm:t>
        <a:bodyPr/>
        <a:lstStyle/>
        <a:p>
          <a:endParaRPr lang="en-US"/>
        </a:p>
      </dgm:t>
    </dgm:pt>
    <dgm:pt modelId="{143267B2-D0E7-2442-901B-E232863EB020}">
      <dgm:prSet phldrT="[Text]" custT="1"/>
      <dgm:spPr/>
      <dgm:t>
        <a:bodyPr/>
        <a:lstStyle/>
        <a:p>
          <a:r>
            <a:rPr lang="en-US" sz="2800" b="1" dirty="0" smtClean="0"/>
            <a:t>Step 2: collect samples at source</a:t>
          </a:r>
          <a:endParaRPr lang="en-US" sz="2800" b="1" dirty="0"/>
        </a:p>
      </dgm:t>
    </dgm:pt>
    <dgm:pt modelId="{9B7D5A92-C99D-0A44-ABBF-A39CDCC5AF1E}" type="parTrans" cxnId="{E26F37ED-A17A-6C44-92F6-8B5D349FDA86}">
      <dgm:prSet/>
      <dgm:spPr/>
      <dgm:t>
        <a:bodyPr/>
        <a:lstStyle/>
        <a:p>
          <a:endParaRPr lang="en-US"/>
        </a:p>
      </dgm:t>
    </dgm:pt>
    <dgm:pt modelId="{DF2200D3-2AB3-9945-A90D-B9431BB684CF}" type="sibTrans" cxnId="{E26F37ED-A17A-6C44-92F6-8B5D349FDA86}">
      <dgm:prSet/>
      <dgm:spPr/>
      <dgm:t>
        <a:bodyPr/>
        <a:lstStyle/>
        <a:p>
          <a:endParaRPr lang="en-US"/>
        </a:p>
      </dgm:t>
    </dgm:pt>
    <dgm:pt modelId="{56E3C814-E7FA-C94B-AFE7-8BED29CEC1CC}">
      <dgm:prSet phldrT="[Text]" custT="1"/>
      <dgm:spPr/>
      <dgm:t>
        <a:bodyPr/>
        <a:lstStyle/>
        <a:p>
          <a:r>
            <a:rPr lang="en-US" sz="2400" b="1" dirty="0" smtClean="0"/>
            <a:t>Filter based samples for EM and elemental analysis</a:t>
          </a:r>
          <a:endParaRPr lang="en-US" sz="2400" b="1" dirty="0"/>
        </a:p>
      </dgm:t>
    </dgm:pt>
    <dgm:pt modelId="{4776D590-CCC5-1244-92AD-6B3D7AC4D585}" type="parTrans" cxnId="{E5410B29-142A-B54A-8169-37872471B7C3}">
      <dgm:prSet/>
      <dgm:spPr/>
      <dgm:t>
        <a:bodyPr/>
        <a:lstStyle/>
        <a:p>
          <a:endParaRPr lang="en-US"/>
        </a:p>
      </dgm:t>
    </dgm:pt>
    <dgm:pt modelId="{0D851553-FFB0-E64E-9973-7DD73D73F53F}" type="sibTrans" cxnId="{E5410B29-142A-B54A-8169-37872471B7C3}">
      <dgm:prSet/>
      <dgm:spPr/>
      <dgm:t>
        <a:bodyPr/>
        <a:lstStyle/>
        <a:p>
          <a:endParaRPr lang="en-US"/>
        </a:p>
      </dgm:t>
    </dgm:pt>
    <dgm:pt modelId="{25C5813C-4417-1C49-B98F-96557857218C}">
      <dgm:prSet phldrT="[Text]" custT="1"/>
      <dgm:spPr/>
      <dgm:t>
        <a:bodyPr/>
        <a:lstStyle/>
        <a:p>
          <a:r>
            <a:rPr lang="en-US" sz="2800" b="1" dirty="0" smtClean="0"/>
            <a:t>Step 3: collect personal samples</a:t>
          </a:r>
          <a:endParaRPr lang="en-US" sz="2800" b="1" dirty="0"/>
        </a:p>
      </dgm:t>
    </dgm:pt>
    <dgm:pt modelId="{97B113F7-FB84-A647-9152-057D0B4C2D0E}" type="parTrans" cxnId="{73E44DF7-3C77-C148-B15F-B7F6465A12D1}">
      <dgm:prSet/>
      <dgm:spPr/>
      <dgm:t>
        <a:bodyPr/>
        <a:lstStyle/>
        <a:p>
          <a:endParaRPr lang="en-US"/>
        </a:p>
      </dgm:t>
    </dgm:pt>
    <dgm:pt modelId="{E8221AE6-7E94-8E48-88C6-746433135FED}" type="sibTrans" cxnId="{73E44DF7-3C77-C148-B15F-B7F6465A12D1}">
      <dgm:prSet/>
      <dgm:spPr/>
      <dgm:t>
        <a:bodyPr/>
        <a:lstStyle/>
        <a:p>
          <a:endParaRPr lang="en-US"/>
        </a:p>
      </dgm:t>
    </dgm:pt>
    <dgm:pt modelId="{5BF31188-B5EB-434D-9850-99CBAB5730AB}">
      <dgm:prSet phldrT="[Text]" custT="1"/>
      <dgm:spPr/>
      <dgm:t>
        <a:bodyPr/>
        <a:lstStyle/>
        <a:p>
          <a:r>
            <a:rPr lang="en-US" sz="2400" b="1" dirty="0" smtClean="0"/>
            <a:t>Filter-based samples for EM and elemental analysis </a:t>
          </a:r>
          <a:endParaRPr lang="en-US" sz="2400" b="1" dirty="0"/>
        </a:p>
      </dgm:t>
    </dgm:pt>
    <dgm:pt modelId="{CECF58F0-0BBD-3245-83F6-9D6A9D46D514}" type="parTrans" cxnId="{8F21B6CF-BD6D-684A-856A-894C7A889EFC}">
      <dgm:prSet/>
      <dgm:spPr/>
      <dgm:t>
        <a:bodyPr/>
        <a:lstStyle/>
        <a:p>
          <a:endParaRPr lang="en-US"/>
        </a:p>
      </dgm:t>
    </dgm:pt>
    <dgm:pt modelId="{A82EC2ED-14F0-5C4C-BAA6-E70A7AB492D8}" type="sibTrans" cxnId="{8F21B6CF-BD6D-684A-856A-894C7A889EFC}">
      <dgm:prSet/>
      <dgm:spPr/>
      <dgm:t>
        <a:bodyPr/>
        <a:lstStyle/>
        <a:p>
          <a:endParaRPr lang="en-US"/>
        </a:p>
      </dgm:t>
    </dgm:pt>
    <dgm:pt modelId="{249B81D0-FD9D-3A42-883A-D7D547A06E61}">
      <dgm:prSet phldrT="[Text]" custT="1"/>
      <dgm:spPr/>
      <dgm:t>
        <a:bodyPr/>
        <a:lstStyle/>
        <a:p>
          <a:r>
            <a:rPr lang="en-US" sz="2800" b="1" dirty="0" smtClean="0"/>
            <a:t>Step 4: use less portable equipment</a:t>
          </a:r>
          <a:endParaRPr lang="en-US" sz="2800" dirty="0"/>
        </a:p>
      </dgm:t>
    </dgm:pt>
    <dgm:pt modelId="{756A235B-A393-1F40-9749-BA20D9442E8F}" type="parTrans" cxnId="{3216ABC6-95CB-B148-AF45-452724EF77D2}">
      <dgm:prSet/>
      <dgm:spPr/>
      <dgm:t>
        <a:bodyPr/>
        <a:lstStyle/>
        <a:p>
          <a:endParaRPr lang="en-US"/>
        </a:p>
      </dgm:t>
    </dgm:pt>
    <dgm:pt modelId="{42409ED6-0DB7-E14C-96DD-21A119B72AAC}" type="sibTrans" cxnId="{3216ABC6-95CB-B148-AF45-452724EF77D2}">
      <dgm:prSet/>
      <dgm:spPr/>
      <dgm:t>
        <a:bodyPr/>
        <a:lstStyle/>
        <a:p>
          <a:endParaRPr lang="en-US"/>
        </a:p>
      </dgm:t>
    </dgm:pt>
    <dgm:pt modelId="{7B189CD9-B04E-F345-9D8C-DAADAD85FC65}">
      <dgm:prSet phldrT="[Text]" custT="1"/>
      <dgm:spPr/>
      <dgm:t>
        <a:bodyPr/>
        <a:lstStyle/>
        <a:p>
          <a:r>
            <a:rPr lang="en-US" sz="2400" b="1" dirty="0" smtClean="0"/>
            <a:t>More sensitive aerosol sizing equipment </a:t>
          </a:r>
          <a:endParaRPr lang="en-US" sz="2400" dirty="0"/>
        </a:p>
      </dgm:t>
    </dgm:pt>
    <dgm:pt modelId="{1B9F6980-A598-914D-B053-6B3C38FC9E5C}" type="parTrans" cxnId="{DC19CE66-F050-AB42-BC40-AA90CD71D18C}">
      <dgm:prSet/>
      <dgm:spPr/>
      <dgm:t>
        <a:bodyPr/>
        <a:lstStyle/>
        <a:p>
          <a:endParaRPr lang="en-US"/>
        </a:p>
      </dgm:t>
    </dgm:pt>
    <dgm:pt modelId="{F5083BB5-8F2F-CB42-904E-F3734636593A}" type="sibTrans" cxnId="{DC19CE66-F050-AB42-BC40-AA90CD71D18C}">
      <dgm:prSet/>
      <dgm:spPr/>
      <dgm:t>
        <a:bodyPr/>
        <a:lstStyle/>
        <a:p>
          <a:endParaRPr lang="en-US"/>
        </a:p>
      </dgm:t>
    </dgm:pt>
    <dgm:pt modelId="{4DD0C51C-7F38-584F-83DD-FB161B4ED430}" type="pres">
      <dgm:prSet presAssocID="{7C388848-8A4A-2F41-9D7F-F757A87FBE42}" presName="Name0" presStyleCnt="0">
        <dgm:presLayoutVars>
          <dgm:dir/>
          <dgm:animLvl val="lvl"/>
          <dgm:resizeHandles val="exact"/>
        </dgm:presLayoutVars>
      </dgm:prSet>
      <dgm:spPr/>
      <dgm:t>
        <a:bodyPr/>
        <a:lstStyle/>
        <a:p>
          <a:endParaRPr lang="en-US"/>
        </a:p>
      </dgm:t>
    </dgm:pt>
    <dgm:pt modelId="{8EC19F65-7A53-4745-A50C-CC5750B39F98}" type="pres">
      <dgm:prSet presAssocID="{249B81D0-FD9D-3A42-883A-D7D547A06E61}" presName="boxAndChildren" presStyleCnt="0"/>
      <dgm:spPr/>
      <dgm:t>
        <a:bodyPr/>
        <a:lstStyle/>
        <a:p>
          <a:endParaRPr lang="en-US"/>
        </a:p>
      </dgm:t>
    </dgm:pt>
    <dgm:pt modelId="{3E4FB322-E3A5-DB40-8DAE-F6698F2C74F4}" type="pres">
      <dgm:prSet presAssocID="{249B81D0-FD9D-3A42-883A-D7D547A06E61}" presName="parentTextBox" presStyleLbl="node1" presStyleIdx="0" presStyleCnt="4"/>
      <dgm:spPr/>
      <dgm:t>
        <a:bodyPr/>
        <a:lstStyle/>
        <a:p>
          <a:endParaRPr lang="en-US"/>
        </a:p>
      </dgm:t>
    </dgm:pt>
    <dgm:pt modelId="{C1C2976C-70FE-6449-A12C-EB7248C11D13}" type="pres">
      <dgm:prSet presAssocID="{249B81D0-FD9D-3A42-883A-D7D547A06E61}" presName="entireBox" presStyleLbl="node1" presStyleIdx="0" presStyleCnt="4"/>
      <dgm:spPr/>
      <dgm:t>
        <a:bodyPr/>
        <a:lstStyle/>
        <a:p>
          <a:endParaRPr lang="en-US"/>
        </a:p>
      </dgm:t>
    </dgm:pt>
    <dgm:pt modelId="{B32F8F51-C5D7-4744-BF04-776DC473D19A}" type="pres">
      <dgm:prSet presAssocID="{249B81D0-FD9D-3A42-883A-D7D547A06E61}" presName="descendantBox" presStyleCnt="0"/>
      <dgm:spPr/>
      <dgm:t>
        <a:bodyPr/>
        <a:lstStyle/>
        <a:p>
          <a:endParaRPr lang="en-US"/>
        </a:p>
      </dgm:t>
    </dgm:pt>
    <dgm:pt modelId="{5EE0E755-09DA-8D45-BF09-10D5138F2B95}" type="pres">
      <dgm:prSet presAssocID="{7B189CD9-B04E-F345-9D8C-DAADAD85FC65}" presName="childTextBox" presStyleLbl="fgAccFollowNode1" presStyleIdx="0" presStyleCnt="4">
        <dgm:presLayoutVars>
          <dgm:bulletEnabled val="1"/>
        </dgm:presLayoutVars>
      </dgm:prSet>
      <dgm:spPr/>
      <dgm:t>
        <a:bodyPr/>
        <a:lstStyle/>
        <a:p>
          <a:endParaRPr lang="en-US"/>
        </a:p>
      </dgm:t>
    </dgm:pt>
    <dgm:pt modelId="{2A3FAABA-8216-B84F-BBC8-82894EF0725F}" type="pres">
      <dgm:prSet presAssocID="{E8221AE6-7E94-8E48-88C6-746433135FED}" presName="sp" presStyleCnt="0"/>
      <dgm:spPr/>
      <dgm:t>
        <a:bodyPr/>
        <a:lstStyle/>
        <a:p>
          <a:endParaRPr lang="en-US"/>
        </a:p>
      </dgm:t>
    </dgm:pt>
    <dgm:pt modelId="{F967E580-FC3D-354C-AF54-C3BDC68E656F}" type="pres">
      <dgm:prSet presAssocID="{25C5813C-4417-1C49-B98F-96557857218C}" presName="arrowAndChildren" presStyleCnt="0"/>
      <dgm:spPr/>
      <dgm:t>
        <a:bodyPr/>
        <a:lstStyle/>
        <a:p>
          <a:endParaRPr lang="en-US"/>
        </a:p>
      </dgm:t>
    </dgm:pt>
    <dgm:pt modelId="{1A0BB08C-DFE3-0F40-A7AD-506F013B1509}" type="pres">
      <dgm:prSet presAssocID="{25C5813C-4417-1C49-B98F-96557857218C}" presName="parentTextArrow" presStyleLbl="node1" presStyleIdx="0" presStyleCnt="4"/>
      <dgm:spPr/>
      <dgm:t>
        <a:bodyPr/>
        <a:lstStyle/>
        <a:p>
          <a:endParaRPr lang="en-US"/>
        </a:p>
      </dgm:t>
    </dgm:pt>
    <dgm:pt modelId="{23080944-6015-F349-9895-D89FC6C7E621}" type="pres">
      <dgm:prSet presAssocID="{25C5813C-4417-1C49-B98F-96557857218C}" presName="arrow" presStyleLbl="node1" presStyleIdx="1" presStyleCnt="4"/>
      <dgm:spPr/>
      <dgm:t>
        <a:bodyPr/>
        <a:lstStyle/>
        <a:p>
          <a:endParaRPr lang="en-US"/>
        </a:p>
      </dgm:t>
    </dgm:pt>
    <dgm:pt modelId="{841F7B6F-732A-404D-B9B6-C1B220CA99EE}" type="pres">
      <dgm:prSet presAssocID="{25C5813C-4417-1C49-B98F-96557857218C}" presName="descendantArrow" presStyleCnt="0"/>
      <dgm:spPr/>
      <dgm:t>
        <a:bodyPr/>
        <a:lstStyle/>
        <a:p>
          <a:endParaRPr lang="en-US"/>
        </a:p>
      </dgm:t>
    </dgm:pt>
    <dgm:pt modelId="{FCC731DB-D814-384B-A556-8FE0F4465CB2}" type="pres">
      <dgm:prSet presAssocID="{5BF31188-B5EB-434D-9850-99CBAB5730AB}" presName="childTextArrow" presStyleLbl="fgAccFollowNode1" presStyleIdx="1" presStyleCnt="4">
        <dgm:presLayoutVars>
          <dgm:bulletEnabled val="1"/>
        </dgm:presLayoutVars>
      </dgm:prSet>
      <dgm:spPr/>
      <dgm:t>
        <a:bodyPr/>
        <a:lstStyle/>
        <a:p>
          <a:endParaRPr lang="en-US"/>
        </a:p>
      </dgm:t>
    </dgm:pt>
    <dgm:pt modelId="{7C464A9C-362B-DC41-BC0A-2C6869FF6C51}" type="pres">
      <dgm:prSet presAssocID="{DF2200D3-2AB3-9945-A90D-B9431BB684CF}" presName="sp" presStyleCnt="0"/>
      <dgm:spPr/>
      <dgm:t>
        <a:bodyPr/>
        <a:lstStyle/>
        <a:p>
          <a:endParaRPr lang="en-US"/>
        </a:p>
      </dgm:t>
    </dgm:pt>
    <dgm:pt modelId="{DBDF5279-C13D-BE4F-9602-1DA57FAB0F9A}" type="pres">
      <dgm:prSet presAssocID="{143267B2-D0E7-2442-901B-E232863EB020}" presName="arrowAndChildren" presStyleCnt="0"/>
      <dgm:spPr/>
      <dgm:t>
        <a:bodyPr/>
        <a:lstStyle/>
        <a:p>
          <a:endParaRPr lang="en-US"/>
        </a:p>
      </dgm:t>
    </dgm:pt>
    <dgm:pt modelId="{A093A4F1-8FFC-BE49-8837-F0470A5EFBD9}" type="pres">
      <dgm:prSet presAssocID="{143267B2-D0E7-2442-901B-E232863EB020}" presName="parentTextArrow" presStyleLbl="node1" presStyleIdx="1" presStyleCnt="4"/>
      <dgm:spPr/>
      <dgm:t>
        <a:bodyPr/>
        <a:lstStyle/>
        <a:p>
          <a:endParaRPr lang="en-US"/>
        </a:p>
      </dgm:t>
    </dgm:pt>
    <dgm:pt modelId="{9B2816A1-8541-6E42-B911-1B7A9BD0044F}" type="pres">
      <dgm:prSet presAssocID="{143267B2-D0E7-2442-901B-E232863EB020}" presName="arrow" presStyleLbl="node1" presStyleIdx="2" presStyleCnt="4"/>
      <dgm:spPr/>
      <dgm:t>
        <a:bodyPr/>
        <a:lstStyle/>
        <a:p>
          <a:endParaRPr lang="en-US"/>
        </a:p>
      </dgm:t>
    </dgm:pt>
    <dgm:pt modelId="{2D65DC23-7ECF-AC42-A47B-D64AF7345100}" type="pres">
      <dgm:prSet presAssocID="{143267B2-D0E7-2442-901B-E232863EB020}" presName="descendantArrow" presStyleCnt="0"/>
      <dgm:spPr/>
      <dgm:t>
        <a:bodyPr/>
        <a:lstStyle/>
        <a:p>
          <a:endParaRPr lang="en-US"/>
        </a:p>
      </dgm:t>
    </dgm:pt>
    <dgm:pt modelId="{653BF1A5-6788-2941-AD9F-F78EA27B5B75}" type="pres">
      <dgm:prSet presAssocID="{56E3C814-E7FA-C94B-AFE7-8BED29CEC1CC}" presName="childTextArrow" presStyleLbl="fgAccFollowNode1" presStyleIdx="2" presStyleCnt="4">
        <dgm:presLayoutVars>
          <dgm:bulletEnabled val="1"/>
        </dgm:presLayoutVars>
      </dgm:prSet>
      <dgm:spPr/>
      <dgm:t>
        <a:bodyPr/>
        <a:lstStyle/>
        <a:p>
          <a:endParaRPr lang="en-US"/>
        </a:p>
      </dgm:t>
    </dgm:pt>
    <dgm:pt modelId="{5B995A8F-32DA-B94F-8048-4F0AB9CB0980}" type="pres">
      <dgm:prSet presAssocID="{C242357B-258F-ED49-959A-F50338E828C9}" presName="sp" presStyleCnt="0"/>
      <dgm:spPr/>
      <dgm:t>
        <a:bodyPr/>
        <a:lstStyle/>
        <a:p>
          <a:endParaRPr lang="en-US"/>
        </a:p>
      </dgm:t>
    </dgm:pt>
    <dgm:pt modelId="{5A6E5365-1DF5-7D43-ADAC-592FE8DC872F}" type="pres">
      <dgm:prSet presAssocID="{FA691C67-A52E-D54B-B2D5-4F6D27BA3C36}" presName="arrowAndChildren" presStyleCnt="0"/>
      <dgm:spPr/>
      <dgm:t>
        <a:bodyPr/>
        <a:lstStyle/>
        <a:p>
          <a:endParaRPr lang="en-US"/>
        </a:p>
      </dgm:t>
    </dgm:pt>
    <dgm:pt modelId="{2C372297-8AD4-6A48-BBA9-232B72CD17EE}" type="pres">
      <dgm:prSet presAssocID="{FA691C67-A52E-D54B-B2D5-4F6D27BA3C36}" presName="parentTextArrow" presStyleLbl="node1" presStyleIdx="2" presStyleCnt="4"/>
      <dgm:spPr/>
      <dgm:t>
        <a:bodyPr/>
        <a:lstStyle/>
        <a:p>
          <a:endParaRPr lang="en-US"/>
        </a:p>
      </dgm:t>
    </dgm:pt>
    <dgm:pt modelId="{44949AD4-B477-424E-B6D3-70DF4CE98182}" type="pres">
      <dgm:prSet presAssocID="{FA691C67-A52E-D54B-B2D5-4F6D27BA3C36}" presName="arrow" presStyleLbl="node1" presStyleIdx="3" presStyleCnt="4" custLinFactNeighborX="-1887" custLinFactNeighborY="-11103"/>
      <dgm:spPr/>
      <dgm:t>
        <a:bodyPr/>
        <a:lstStyle/>
        <a:p>
          <a:endParaRPr lang="en-US"/>
        </a:p>
      </dgm:t>
    </dgm:pt>
    <dgm:pt modelId="{FC1EB1FB-922E-F641-A3E0-23023008AACA}" type="pres">
      <dgm:prSet presAssocID="{FA691C67-A52E-D54B-B2D5-4F6D27BA3C36}" presName="descendantArrow" presStyleCnt="0"/>
      <dgm:spPr/>
      <dgm:t>
        <a:bodyPr/>
        <a:lstStyle/>
        <a:p>
          <a:endParaRPr lang="en-US"/>
        </a:p>
      </dgm:t>
    </dgm:pt>
    <dgm:pt modelId="{61A23BB8-00B9-674E-A408-738A1D3ED9E8}" type="pres">
      <dgm:prSet presAssocID="{8ECCAEC2-F9C3-C048-8C54-093E88A3CA58}" presName="childTextArrow" presStyleLbl="fgAccFollowNode1" presStyleIdx="3" presStyleCnt="4">
        <dgm:presLayoutVars>
          <dgm:bulletEnabled val="1"/>
        </dgm:presLayoutVars>
      </dgm:prSet>
      <dgm:spPr/>
      <dgm:t>
        <a:bodyPr/>
        <a:lstStyle/>
        <a:p>
          <a:endParaRPr lang="en-US"/>
        </a:p>
      </dgm:t>
    </dgm:pt>
  </dgm:ptLst>
  <dgm:cxnLst>
    <dgm:cxn modelId="{3895352C-B9E6-6D47-B57F-A029EE6BC68A}" type="presOf" srcId="{249B81D0-FD9D-3A42-883A-D7D547A06E61}" destId="{3E4FB322-E3A5-DB40-8DAE-F6698F2C74F4}" srcOrd="0" destOrd="0" presId="urn:microsoft.com/office/officeart/2005/8/layout/process4"/>
    <dgm:cxn modelId="{DC19CE66-F050-AB42-BC40-AA90CD71D18C}" srcId="{249B81D0-FD9D-3A42-883A-D7D547A06E61}" destId="{7B189CD9-B04E-F345-9D8C-DAADAD85FC65}" srcOrd="0" destOrd="0" parTransId="{1B9F6980-A598-914D-B053-6B3C38FC9E5C}" sibTransId="{F5083BB5-8F2F-CB42-904E-F3734636593A}"/>
    <dgm:cxn modelId="{1AFE1612-4557-9846-A557-6F37C04F1C78}" type="presOf" srcId="{8ECCAEC2-F9C3-C048-8C54-093E88A3CA58}" destId="{61A23BB8-00B9-674E-A408-738A1D3ED9E8}" srcOrd="0" destOrd="0" presId="urn:microsoft.com/office/officeart/2005/8/layout/process4"/>
    <dgm:cxn modelId="{9FF1CB79-710A-5442-AA33-AA4D57928651}" type="presOf" srcId="{FA691C67-A52E-D54B-B2D5-4F6D27BA3C36}" destId="{2C372297-8AD4-6A48-BBA9-232B72CD17EE}" srcOrd="0" destOrd="0" presId="urn:microsoft.com/office/officeart/2005/8/layout/process4"/>
    <dgm:cxn modelId="{E26F37ED-A17A-6C44-92F6-8B5D349FDA86}" srcId="{7C388848-8A4A-2F41-9D7F-F757A87FBE42}" destId="{143267B2-D0E7-2442-901B-E232863EB020}" srcOrd="1" destOrd="0" parTransId="{9B7D5A92-C99D-0A44-ABBF-A39CDCC5AF1E}" sibTransId="{DF2200D3-2AB3-9945-A90D-B9431BB684CF}"/>
    <dgm:cxn modelId="{9B20B59B-2673-3E43-A6F8-2973068B03C2}" type="presOf" srcId="{7C388848-8A4A-2F41-9D7F-F757A87FBE42}" destId="{4DD0C51C-7F38-584F-83DD-FB161B4ED430}" srcOrd="0" destOrd="0" presId="urn:microsoft.com/office/officeart/2005/8/layout/process4"/>
    <dgm:cxn modelId="{2EF75628-7B8C-8E4B-B715-573F1BF06FC1}" type="presOf" srcId="{5BF31188-B5EB-434D-9850-99CBAB5730AB}" destId="{FCC731DB-D814-384B-A556-8FE0F4465CB2}" srcOrd="0" destOrd="0" presId="urn:microsoft.com/office/officeart/2005/8/layout/process4"/>
    <dgm:cxn modelId="{CDFA4697-A962-BA40-9243-32EA8E2FEA95}" srcId="{7C388848-8A4A-2F41-9D7F-F757A87FBE42}" destId="{FA691C67-A52E-D54B-B2D5-4F6D27BA3C36}" srcOrd="0" destOrd="0" parTransId="{71B3AD57-FF9A-8549-BD00-8C8584E4A2C1}" sibTransId="{C242357B-258F-ED49-959A-F50338E828C9}"/>
    <dgm:cxn modelId="{3216ABC6-95CB-B148-AF45-452724EF77D2}" srcId="{7C388848-8A4A-2F41-9D7F-F757A87FBE42}" destId="{249B81D0-FD9D-3A42-883A-D7D547A06E61}" srcOrd="3" destOrd="0" parTransId="{756A235B-A393-1F40-9749-BA20D9442E8F}" sibTransId="{42409ED6-0DB7-E14C-96DD-21A119B72AAC}"/>
    <dgm:cxn modelId="{A9ABAE8A-78C3-5F45-88BF-CA66BB846532}" type="presOf" srcId="{7B189CD9-B04E-F345-9D8C-DAADAD85FC65}" destId="{5EE0E755-09DA-8D45-BF09-10D5138F2B95}" srcOrd="0" destOrd="0" presId="urn:microsoft.com/office/officeart/2005/8/layout/process4"/>
    <dgm:cxn modelId="{98E8C699-11B4-0D41-8908-CBA96EA6376B}" type="presOf" srcId="{25C5813C-4417-1C49-B98F-96557857218C}" destId="{1A0BB08C-DFE3-0F40-A7AD-506F013B1509}" srcOrd="0" destOrd="0" presId="urn:microsoft.com/office/officeart/2005/8/layout/process4"/>
    <dgm:cxn modelId="{5176C82E-5524-4249-A280-B270C39A135A}" type="presOf" srcId="{143267B2-D0E7-2442-901B-E232863EB020}" destId="{A093A4F1-8FFC-BE49-8837-F0470A5EFBD9}" srcOrd="0" destOrd="0" presId="urn:microsoft.com/office/officeart/2005/8/layout/process4"/>
    <dgm:cxn modelId="{687140C1-D465-B84E-B781-5721BB251C04}" type="presOf" srcId="{249B81D0-FD9D-3A42-883A-D7D547A06E61}" destId="{C1C2976C-70FE-6449-A12C-EB7248C11D13}" srcOrd="1" destOrd="0" presId="urn:microsoft.com/office/officeart/2005/8/layout/process4"/>
    <dgm:cxn modelId="{647B58AB-8E5B-F84D-9E06-82ECFEDB7950}" srcId="{FA691C67-A52E-D54B-B2D5-4F6D27BA3C36}" destId="{8ECCAEC2-F9C3-C048-8C54-093E88A3CA58}" srcOrd="0" destOrd="0" parTransId="{3B36138F-77BF-C54F-8260-441B0C9DB980}" sibTransId="{A0C74AB2-1573-854B-B716-E4541A069441}"/>
    <dgm:cxn modelId="{DF829126-24F9-DB40-BA56-CE8E9A0557E4}" type="presOf" srcId="{56E3C814-E7FA-C94B-AFE7-8BED29CEC1CC}" destId="{653BF1A5-6788-2941-AD9F-F78EA27B5B75}" srcOrd="0" destOrd="0" presId="urn:microsoft.com/office/officeart/2005/8/layout/process4"/>
    <dgm:cxn modelId="{D6BACB21-2E85-C940-881D-80BE43C0C3FF}" type="presOf" srcId="{FA691C67-A52E-D54B-B2D5-4F6D27BA3C36}" destId="{44949AD4-B477-424E-B6D3-70DF4CE98182}" srcOrd="1" destOrd="0" presId="urn:microsoft.com/office/officeart/2005/8/layout/process4"/>
    <dgm:cxn modelId="{8F21B6CF-BD6D-684A-856A-894C7A889EFC}" srcId="{25C5813C-4417-1C49-B98F-96557857218C}" destId="{5BF31188-B5EB-434D-9850-99CBAB5730AB}" srcOrd="0" destOrd="0" parTransId="{CECF58F0-0BBD-3245-83F6-9D6A9D46D514}" sibTransId="{A82EC2ED-14F0-5C4C-BAA6-E70A7AB492D8}"/>
    <dgm:cxn modelId="{F879B1D6-A714-C344-9927-F4277BB37F09}" type="presOf" srcId="{143267B2-D0E7-2442-901B-E232863EB020}" destId="{9B2816A1-8541-6E42-B911-1B7A9BD0044F}" srcOrd="1" destOrd="0" presId="urn:microsoft.com/office/officeart/2005/8/layout/process4"/>
    <dgm:cxn modelId="{E5410B29-142A-B54A-8169-37872471B7C3}" srcId="{143267B2-D0E7-2442-901B-E232863EB020}" destId="{56E3C814-E7FA-C94B-AFE7-8BED29CEC1CC}" srcOrd="0" destOrd="0" parTransId="{4776D590-CCC5-1244-92AD-6B3D7AC4D585}" sibTransId="{0D851553-FFB0-E64E-9973-7DD73D73F53F}"/>
    <dgm:cxn modelId="{AB62B833-3603-4646-8CEB-9691809B511C}" type="presOf" srcId="{25C5813C-4417-1C49-B98F-96557857218C}" destId="{23080944-6015-F349-9895-D89FC6C7E621}" srcOrd="1" destOrd="0" presId="urn:microsoft.com/office/officeart/2005/8/layout/process4"/>
    <dgm:cxn modelId="{73E44DF7-3C77-C148-B15F-B7F6465A12D1}" srcId="{7C388848-8A4A-2F41-9D7F-F757A87FBE42}" destId="{25C5813C-4417-1C49-B98F-96557857218C}" srcOrd="2" destOrd="0" parTransId="{97B113F7-FB84-A647-9152-057D0B4C2D0E}" sibTransId="{E8221AE6-7E94-8E48-88C6-746433135FED}"/>
    <dgm:cxn modelId="{97DFDEEE-5E54-9347-BF3C-53190D1A7F3F}" type="presParOf" srcId="{4DD0C51C-7F38-584F-83DD-FB161B4ED430}" destId="{8EC19F65-7A53-4745-A50C-CC5750B39F98}" srcOrd="0" destOrd="0" presId="urn:microsoft.com/office/officeart/2005/8/layout/process4"/>
    <dgm:cxn modelId="{A1F0B181-F74E-E84B-AADD-88A6170B8608}" type="presParOf" srcId="{8EC19F65-7A53-4745-A50C-CC5750B39F98}" destId="{3E4FB322-E3A5-DB40-8DAE-F6698F2C74F4}" srcOrd="0" destOrd="0" presId="urn:microsoft.com/office/officeart/2005/8/layout/process4"/>
    <dgm:cxn modelId="{71D7DCC5-F80A-1642-B907-AA1623498E2B}" type="presParOf" srcId="{8EC19F65-7A53-4745-A50C-CC5750B39F98}" destId="{C1C2976C-70FE-6449-A12C-EB7248C11D13}" srcOrd="1" destOrd="0" presId="urn:microsoft.com/office/officeart/2005/8/layout/process4"/>
    <dgm:cxn modelId="{0F74AF09-A152-A74E-A2D4-9D77D2C1EFEB}" type="presParOf" srcId="{8EC19F65-7A53-4745-A50C-CC5750B39F98}" destId="{B32F8F51-C5D7-4744-BF04-776DC473D19A}" srcOrd="2" destOrd="0" presId="urn:microsoft.com/office/officeart/2005/8/layout/process4"/>
    <dgm:cxn modelId="{5873D82A-E3A7-134A-95AD-9BB9D64E061E}" type="presParOf" srcId="{B32F8F51-C5D7-4744-BF04-776DC473D19A}" destId="{5EE0E755-09DA-8D45-BF09-10D5138F2B95}" srcOrd="0" destOrd="0" presId="urn:microsoft.com/office/officeart/2005/8/layout/process4"/>
    <dgm:cxn modelId="{DA949FEC-338C-104A-97EC-7A6FB88591BE}" type="presParOf" srcId="{4DD0C51C-7F38-584F-83DD-FB161B4ED430}" destId="{2A3FAABA-8216-B84F-BBC8-82894EF0725F}" srcOrd="1" destOrd="0" presId="urn:microsoft.com/office/officeart/2005/8/layout/process4"/>
    <dgm:cxn modelId="{8FE42AEA-BFEF-EC43-9675-11F7EAD7B780}" type="presParOf" srcId="{4DD0C51C-7F38-584F-83DD-FB161B4ED430}" destId="{F967E580-FC3D-354C-AF54-C3BDC68E656F}" srcOrd="2" destOrd="0" presId="urn:microsoft.com/office/officeart/2005/8/layout/process4"/>
    <dgm:cxn modelId="{336FEA9E-DA2F-6244-BBE1-19168E0F2B04}" type="presParOf" srcId="{F967E580-FC3D-354C-AF54-C3BDC68E656F}" destId="{1A0BB08C-DFE3-0F40-A7AD-506F013B1509}" srcOrd="0" destOrd="0" presId="urn:microsoft.com/office/officeart/2005/8/layout/process4"/>
    <dgm:cxn modelId="{C078B83E-2508-0F4C-828C-80A6C178E24E}" type="presParOf" srcId="{F967E580-FC3D-354C-AF54-C3BDC68E656F}" destId="{23080944-6015-F349-9895-D89FC6C7E621}" srcOrd="1" destOrd="0" presId="urn:microsoft.com/office/officeart/2005/8/layout/process4"/>
    <dgm:cxn modelId="{2F8EE770-B8D0-9548-9349-BA0E9CF40EE8}" type="presParOf" srcId="{F967E580-FC3D-354C-AF54-C3BDC68E656F}" destId="{841F7B6F-732A-404D-B9B6-C1B220CA99EE}" srcOrd="2" destOrd="0" presId="urn:microsoft.com/office/officeart/2005/8/layout/process4"/>
    <dgm:cxn modelId="{D5C96F10-8084-4244-8A37-DA8F0B2461E1}" type="presParOf" srcId="{841F7B6F-732A-404D-B9B6-C1B220CA99EE}" destId="{FCC731DB-D814-384B-A556-8FE0F4465CB2}" srcOrd="0" destOrd="0" presId="urn:microsoft.com/office/officeart/2005/8/layout/process4"/>
    <dgm:cxn modelId="{F4415CEF-86A9-2143-81D0-4DFC16185382}" type="presParOf" srcId="{4DD0C51C-7F38-584F-83DD-FB161B4ED430}" destId="{7C464A9C-362B-DC41-BC0A-2C6869FF6C51}" srcOrd="3" destOrd="0" presId="urn:microsoft.com/office/officeart/2005/8/layout/process4"/>
    <dgm:cxn modelId="{9463A688-35A4-5441-BD60-7091C03ABD58}" type="presParOf" srcId="{4DD0C51C-7F38-584F-83DD-FB161B4ED430}" destId="{DBDF5279-C13D-BE4F-9602-1DA57FAB0F9A}" srcOrd="4" destOrd="0" presId="urn:microsoft.com/office/officeart/2005/8/layout/process4"/>
    <dgm:cxn modelId="{91179327-EDD1-7344-8344-75EF61C09615}" type="presParOf" srcId="{DBDF5279-C13D-BE4F-9602-1DA57FAB0F9A}" destId="{A093A4F1-8FFC-BE49-8837-F0470A5EFBD9}" srcOrd="0" destOrd="0" presId="urn:microsoft.com/office/officeart/2005/8/layout/process4"/>
    <dgm:cxn modelId="{6FE1B83C-FFDF-3A46-BD8E-ED4281DD15D2}" type="presParOf" srcId="{DBDF5279-C13D-BE4F-9602-1DA57FAB0F9A}" destId="{9B2816A1-8541-6E42-B911-1B7A9BD0044F}" srcOrd="1" destOrd="0" presId="urn:microsoft.com/office/officeart/2005/8/layout/process4"/>
    <dgm:cxn modelId="{76DF1638-99A3-7A44-B861-A45E3D4EAE86}" type="presParOf" srcId="{DBDF5279-C13D-BE4F-9602-1DA57FAB0F9A}" destId="{2D65DC23-7ECF-AC42-A47B-D64AF7345100}" srcOrd="2" destOrd="0" presId="urn:microsoft.com/office/officeart/2005/8/layout/process4"/>
    <dgm:cxn modelId="{7F72F6F9-2288-1A42-87DB-350B5AE51989}" type="presParOf" srcId="{2D65DC23-7ECF-AC42-A47B-D64AF7345100}" destId="{653BF1A5-6788-2941-AD9F-F78EA27B5B75}" srcOrd="0" destOrd="0" presId="urn:microsoft.com/office/officeart/2005/8/layout/process4"/>
    <dgm:cxn modelId="{B4217276-CD05-0144-B407-6622E22DFA0D}" type="presParOf" srcId="{4DD0C51C-7F38-584F-83DD-FB161B4ED430}" destId="{5B995A8F-32DA-B94F-8048-4F0AB9CB0980}" srcOrd="5" destOrd="0" presId="urn:microsoft.com/office/officeart/2005/8/layout/process4"/>
    <dgm:cxn modelId="{49F125C1-869F-DE4C-A6FF-61BE080A65BE}" type="presParOf" srcId="{4DD0C51C-7F38-584F-83DD-FB161B4ED430}" destId="{5A6E5365-1DF5-7D43-ADAC-592FE8DC872F}" srcOrd="6" destOrd="0" presId="urn:microsoft.com/office/officeart/2005/8/layout/process4"/>
    <dgm:cxn modelId="{AB3DC6CD-2B65-BE42-95B4-F6905614E5E0}" type="presParOf" srcId="{5A6E5365-1DF5-7D43-ADAC-592FE8DC872F}" destId="{2C372297-8AD4-6A48-BBA9-232B72CD17EE}" srcOrd="0" destOrd="0" presId="urn:microsoft.com/office/officeart/2005/8/layout/process4"/>
    <dgm:cxn modelId="{8C9231D3-D623-924B-8EFE-CD5C95EB89C9}" type="presParOf" srcId="{5A6E5365-1DF5-7D43-ADAC-592FE8DC872F}" destId="{44949AD4-B477-424E-B6D3-70DF4CE98182}" srcOrd="1" destOrd="0" presId="urn:microsoft.com/office/officeart/2005/8/layout/process4"/>
    <dgm:cxn modelId="{885BC002-1919-A346-9388-FAFC0F9A20EA}" type="presParOf" srcId="{5A6E5365-1DF5-7D43-ADAC-592FE8DC872F}" destId="{FC1EB1FB-922E-F641-A3E0-23023008AACA}" srcOrd="2" destOrd="0" presId="urn:microsoft.com/office/officeart/2005/8/layout/process4"/>
    <dgm:cxn modelId="{801C11E3-B357-4F46-A496-968065966697}" type="presParOf" srcId="{FC1EB1FB-922E-F641-A3E0-23023008AACA}" destId="{61A23BB8-00B9-674E-A408-738A1D3ED9E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AEDEE-A2B3-5341-8534-D223F9BB76B2}">
      <dsp:nvSpPr>
        <dsp:cNvPr id="0" name=""/>
        <dsp:cNvSpPr/>
      </dsp:nvSpPr>
      <dsp:spPr>
        <a:xfrm rot="5400000">
          <a:off x="3621405" y="-1293891"/>
          <a:ext cx="1047750" cy="3901440"/>
        </a:xfrm>
        <a:prstGeom prst="round2SameRect">
          <a:avLst/>
        </a:prstGeom>
        <a:gradFill rotWithShape="0">
          <a:gsLst>
            <a:gs pos="0">
              <a:schemeClr val="accent2">
                <a:tint val="40000"/>
                <a:alpha val="90000"/>
                <a:hueOff val="0"/>
                <a:satOff val="0"/>
                <a:lumOff val="0"/>
                <a:alphaOff val="0"/>
                <a:tint val="90000"/>
                <a:satMod val="125000"/>
              </a:schemeClr>
            </a:gs>
            <a:gs pos="100000">
              <a:schemeClr val="accent2">
                <a:tint val="40000"/>
                <a:alpha val="90000"/>
                <a:hueOff val="0"/>
                <a:satOff val="0"/>
                <a:lumOff val="0"/>
                <a:alphaOff val="0"/>
                <a:shade val="80000"/>
                <a:satMod val="115000"/>
              </a:schemeClr>
            </a:gs>
          </a:gsLst>
          <a:lin ang="5400000" scaled="0"/>
        </a:gra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100 </a:t>
          </a:r>
          <a:r>
            <a:rPr lang="en-US" sz="3600" kern="1200" dirty="0" err="1" smtClean="0"/>
            <a:t>μm</a:t>
          </a:r>
          <a:r>
            <a:rPr lang="en-US" sz="3600" kern="1200" dirty="0" smtClean="0"/>
            <a:t> diameter</a:t>
          </a:r>
          <a:endParaRPr lang="en-US" sz="3600" kern="1200" dirty="0"/>
        </a:p>
      </dsp:txBody>
      <dsp:txXfrm rot="-5400000">
        <a:off x="2194561" y="184100"/>
        <a:ext cx="3850293" cy="945456"/>
      </dsp:txXfrm>
    </dsp:sp>
    <dsp:sp modelId="{EA5DF27C-4F86-7C45-99D0-E5F0C5CC2165}">
      <dsp:nvSpPr>
        <dsp:cNvPr id="0" name=""/>
        <dsp:cNvSpPr/>
      </dsp:nvSpPr>
      <dsp:spPr>
        <a:xfrm>
          <a:off x="0" y="1984"/>
          <a:ext cx="2194560" cy="1309687"/>
        </a:xfrm>
        <a:prstGeom prst="roundRect">
          <a:avLst/>
        </a:prstGeom>
        <a:gradFill rotWithShape="0">
          <a:gsLst>
            <a:gs pos="0">
              <a:schemeClr val="accent2">
                <a:hueOff val="0"/>
                <a:satOff val="0"/>
                <a:lumOff val="0"/>
                <a:alphaOff val="0"/>
                <a:tint val="90000"/>
                <a:satMod val="125000"/>
              </a:schemeClr>
            </a:gs>
            <a:gs pos="100000">
              <a:schemeClr val="accent2">
                <a:hueOff val="0"/>
                <a:satOff val="0"/>
                <a:lumOff val="0"/>
                <a:alphaOff val="0"/>
                <a:shade val="80000"/>
                <a:satMod val="115000"/>
              </a:schemeClr>
            </a:gs>
          </a:gsLst>
          <a:lin ang="5400000" scaled="0"/>
        </a:gradFill>
        <a:ln w="19050" cap="flat" cmpd="sng" algn="ctr">
          <a:solidFill>
            <a:schemeClr val="lt1">
              <a:hueOff val="0"/>
              <a:satOff val="0"/>
              <a:lumOff val="0"/>
              <a:alphaOff val="0"/>
            </a:schemeClr>
          </a:solidFill>
          <a:prstDash val="solid"/>
        </a:ln>
        <a:effectLst>
          <a:softEdge rad="25400"/>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Inhalable</a:t>
          </a:r>
          <a:endParaRPr lang="en-US" sz="3200" kern="1200" dirty="0"/>
        </a:p>
      </dsp:txBody>
      <dsp:txXfrm>
        <a:off x="63934" y="65918"/>
        <a:ext cx="2066692" cy="1181819"/>
      </dsp:txXfrm>
    </dsp:sp>
    <dsp:sp modelId="{0535290E-AD72-DC48-A8A6-DF9C3A50CDEC}">
      <dsp:nvSpPr>
        <dsp:cNvPr id="0" name=""/>
        <dsp:cNvSpPr/>
      </dsp:nvSpPr>
      <dsp:spPr>
        <a:xfrm rot="5400000">
          <a:off x="3621405" y="81279"/>
          <a:ext cx="1047750" cy="3901440"/>
        </a:xfrm>
        <a:prstGeom prst="round2SameRect">
          <a:avLst/>
        </a:prstGeom>
        <a:gradFill rotWithShape="0">
          <a:gsLst>
            <a:gs pos="0">
              <a:schemeClr val="accent3">
                <a:tint val="40000"/>
                <a:alpha val="90000"/>
                <a:hueOff val="0"/>
                <a:satOff val="0"/>
                <a:lumOff val="0"/>
                <a:alphaOff val="0"/>
                <a:tint val="90000"/>
                <a:satMod val="125000"/>
              </a:schemeClr>
            </a:gs>
            <a:gs pos="100000">
              <a:schemeClr val="accent3">
                <a:tint val="40000"/>
                <a:alpha val="90000"/>
                <a:hueOff val="0"/>
                <a:satOff val="0"/>
                <a:lumOff val="0"/>
                <a:alphaOff val="0"/>
                <a:shade val="80000"/>
                <a:satMod val="115000"/>
              </a:schemeClr>
            </a:gs>
          </a:gsLst>
          <a:lin ang="5400000" scaled="0"/>
        </a:gra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10 </a:t>
          </a:r>
          <a:r>
            <a:rPr lang="en-US" sz="3600" kern="1200" dirty="0" err="1" smtClean="0"/>
            <a:t>μm</a:t>
          </a:r>
          <a:r>
            <a:rPr lang="en-US" sz="3600" kern="1200" dirty="0" smtClean="0"/>
            <a:t> diameter</a:t>
          </a:r>
          <a:endParaRPr lang="en-US" sz="3600" kern="1200" dirty="0"/>
        </a:p>
      </dsp:txBody>
      <dsp:txXfrm rot="-5400000">
        <a:off x="2194561" y="1559271"/>
        <a:ext cx="3850293" cy="945456"/>
      </dsp:txXfrm>
    </dsp:sp>
    <dsp:sp modelId="{B754EDC1-FF57-804F-881C-7FDB4701AED1}">
      <dsp:nvSpPr>
        <dsp:cNvPr id="0" name=""/>
        <dsp:cNvSpPr/>
      </dsp:nvSpPr>
      <dsp:spPr>
        <a:xfrm>
          <a:off x="0" y="1377156"/>
          <a:ext cx="2194560" cy="1309687"/>
        </a:xfrm>
        <a:prstGeom prst="roundRect">
          <a:avLst/>
        </a:prstGeom>
        <a:gradFill rotWithShape="0">
          <a:gsLst>
            <a:gs pos="0">
              <a:schemeClr val="accent3">
                <a:hueOff val="0"/>
                <a:satOff val="0"/>
                <a:lumOff val="0"/>
                <a:alphaOff val="0"/>
                <a:tint val="90000"/>
                <a:satMod val="125000"/>
              </a:schemeClr>
            </a:gs>
            <a:gs pos="100000">
              <a:schemeClr val="accent3">
                <a:hueOff val="0"/>
                <a:satOff val="0"/>
                <a:lumOff val="0"/>
                <a:alphaOff val="0"/>
                <a:shade val="80000"/>
                <a:satMod val="115000"/>
              </a:schemeClr>
            </a:gs>
          </a:gsLst>
          <a:lin ang="5400000" scaled="0"/>
        </a:gradFill>
        <a:ln w="19050" cap="flat" cmpd="sng" algn="ctr">
          <a:solidFill>
            <a:schemeClr val="lt1">
              <a:hueOff val="0"/>
              <a:satOff val="0"/>
              <a:lumOff val="0"/>
              <a:alphaOff val="0"/>
            </a:schemeClr>
          </a:solidFill>
          <a:prstDash val="solid"/>
        </a:ln>
        <a:effectLst>
          <a:softEdge rad="25400"/>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Thoracic</a:t>
          </a:r>
          <a:endParaRPr lang="en-US" sz="3200" kern="1200" dirty="0"/>
        </a:p>
      </dsp:txBody>
      <dsp:txXfrm>
        <a:off x="63934" y="1441090"/>
        <a:ext cx="2066692" cy="1181819"/>
      </dsp:txXfrm>
    </dsp:sp>
    <dsp:sp modelId="{A36669C0-1DBC-9947-908F-81CFCE0808F6}">
      <dsp:nvSpPr>
        <dsp:cNvPr id="0" name=""/>
        <dsp:cNvSpPr/>
      </dsp:nvSpPr>
      <dsp:spPr>
        <a:xfrm rot="5400000">
          <a:off x="3621405" y="1456451"/>
          <a:ext cx="1047750" cy="3901440"/>
        </a:xfrm>
        <a:prstGeom prst="round2SameRect">
          <a:avLst/>
        </a:prstGeom>
        <a:gradFill rotWithShape="0">
          <a:gsLst>
            <a:gs pos="0">
              <a:schemeClr val="accent4">
                <a:tint val="40000"/>
                <a:alpha val="90000"/>
                <a:hueOff val="0"/>
                <a:satOff val="0"/>
                <a:lumOff val="0"/>
                <a:alphaOff val="0"/>
                <a:tint val="90000"/>
                <a:satMod val="125000"/>
              </a:schemeClr>
            </a:gs>
            <a:gs pos="100000">
              <a:schemeClr val="accent4">
                <a:tint val="40000"/>
                <a:alpha val="90000"/>
                <a:hueOff val="0"/>
                <a:satOff val="0"/>
                <a:lumOff val="0"/>
                <a:alphaOff val="0"/>
                <a:shade val="80000"/>
                <a:satMod val="115000"/>
              </a:schemeClr>
            </a:gs>
          </a:gsLst>
          <a:lin ang="5400000" scaled="0"/>
        </a:gra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4 </a:t>
          </a:r>
          <a:r>
            <a:rPr lang="en-US" sz="3600" kern="1200" dirty="0" err="1" smtClean="0"/>
            <a:t>μm</a:t>
          </a:r>
          <a:r>
            <a:rPr lang="en-US" sz="3600" kern="1200" dirty="0" smtClean="0"/>
            <a:t> diameter</a:t>
          </a:r>
          <a:endParaRPr lang="en-US" sz="3600" kern="1200" dirty="0"/>
        </a:p>
      </dsp:txBody>
      <dsp:txXfrm rot="-5400000">
        <a:off x="2194561" y="2934443"/>
        <a:ext cx="3850293" cy="945456"/>
      </dsp:txXfrm>
    </dsp:sp>
    <dsp:sp modelId="{BA2D1387-DC4A-EF45-B976-49F72B388430}">
      <dsp:nvSpPr>
        <dsp:cNvPr id="0" name=""/>
        <dsp:cNvSpPr/>
      </dsp:nvSpPr>
      <dsp:spPr>
        <a:xfrm>
          <a:off x="0" y="2752328"/>
          <a:ext cx="2194560" cy="1309687"/>
        </a:xfrm>
        <a:prstGeom prst="roundRect">
          <a:avLst/>
        </a:prstGeom>
        <a:gradFill rotWithShape="0">
          <a:gsLst>
            <a:gs pos="0">
              <a:schemeClr val="accent4">
                <a:hueOff val="0"/>
                <a:satOff val="0"/>
                <a:lumOff val="0"/>
                <a:alphaOff val="0"/>
                <a:tint val="90000"/>
                <a:satMod val="125000"/>
              </a:schemeClr>
            </a:gs>
            <a:gs pos="100000">
              <a:schemeClr val="accent4">
                <a:hueOff val="0"/>
                <a:satOff val="0"/>
                <a:lumOff val="0"/>
                <a:alphaOff val="0"/>
                <a:shade val="80000"/>
                <a:satMod val="115000"/>
              </a:schemeClr>
            </a:gs>
          </a:gsLst>
          <a:lin ang="5400000" scaled="0"/>
        </a:gradFill>
        <a:ln w="19050" cap="flat" cmpd="sng" algn="ctr">
          <a:solidFill>
            <a:schemeClr val="lt1">
              <a:hueOff val="0"/>
              <a:satOff val="0"/>
              <a:lumOff val="0"/>
              <a:alphaOff val="0"/>
            </a:schemeClr>
          </a:solidFill>
          <a:prstDash val="solid"/>
        </a:ln>
        <a:effectLst>
          <a:softEdge rad="25400"/>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err="1" smtClean="0"/>
            <a:t>Respirable</a:t>
          </a:r>
          <a:endParaRPr lang="en-US" sz="3200" kern="1200" dirty="0"/>
        </a:p>
      </dsp:txBody>
      <dsp:txXfrm>
        <a:off x="63934" y="2816262"/>
        <a:ext cx="2066692" cy="1181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2976C-70FE-6449-A12C-EB7248C11D13}">
      <dsp:nvSpPr>
        <dsp:cNvPr id="0" name=""/>
        <dsp:cNvSpPr/>
      </dsp:nvSpPr>
      <dsp:spPr>
        <a:xfrm>
          <a:off x="0" y="4125033"/>
          <a:ext cx="8077200" cy="902456"/>
        </a:xfrm>
        <a:prstGeom prst="rect">
          <a:avLst/>
        </a:prstGeom>
        <a:blipFill rotWithShape="0">
          <a:blip xmlns:r="http://schemas.openxmlformats.org/officeDocument/2006/relationships" r:embed="rId1">
            <a:duotone>
              <a:schemeClr val="accent2">
                <a:hueOff val="0"/>
                <a:satOff val="0"/>
                <a:lumOff val="0"/>
                <a:alphaOff val="0"/>
                <a:shade val="78000"/>
                <a:satMod val="115000"/>
              </a:schemeClr>
              <a:schemeClr val="accent2">
                <a:hueOff val="0"/>
                <a:satOff val="0"/>
                <a:lumOff val="0"/>
                <a:alphaOff val="0"/>
                <a:tint val="84000"/>
                <a:satMod val="135000"/>
              </a:schemeClr>
            </a:duotone>
          </a:blip>
          <a:tile tx="0" ty="0" sx="100000" sy="100000" flip="none" algn="tl"/>
        </a:blipFill>
        <a:ln>
          <a:noFill/>
        </a:ln>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Step 4: use less portable equipment</a:t>
          </a:r>
          <a:endParaRPr lang="en-US" sz="2800" kern="1200" dirty="0"/>
        </a:p>
      </dsp:txBody>
      <dsp:txXfrm>
        <a:off x="0" y="4125033"/>
        <a:ext cx="8077200" cy="487326"/>
      </dsp:txXfrm>
    </dsp:sp>
    <dsp:sp modelId="{5EE0E755-09DA-8D45-BF09-10D5138F2B95}">
      <dsp:nvSpPr>
        <dsp:cNvPr id="0" name=""/>
        <dsp:cNvSpPr/>
      </dsp:nvSpPr>
      <dsp:spPr>
        <a:xfrm>
          <a:off x="0" y="4594311"/>
          <a:ext cx="8077200" cy="415130"/>
        </a:xfrm>
        <a:prstGeom prst="rect">
          <a:avLst/>
        </a:prstGeom>
        <a:gradFill rotWithShape="0">
          <a:gsLst>
            <a:gs pos="0">
              <a:schemeClr val="accent2">
                <a:alpha val="90000"/>
                <a:tint val="40000"/>
                <a:hueOff val="0"/>
                <a:satOff val="0"/>
                <a:lumOff val="0"/>
                <a:alphaOff val="0"/>
                <a:tint val="90000"/>
                <a:satMod val="125000"/>
              </a:schemeClr>
            </a:gs>
            <a:gs pos="100000">
              <a:schemeClr val="accent2">
                <a:alpha val="90000"/>
                <a:tint val="40000"/>
                <a:hueOff val="0"/>
                <a:satOff val="0"/>
                <a:lumOff val="0"/>
                <a:alphaOff val="0"/>
                <a:shade val="80000"/>
                <a:satMod val="115000"/>
              </a:schemeClr>
            </a:gs>
          </a:gsLst>
          <a:lin ang="5400000" scaled="0"/>
        </a:gradFill>
        <a:ln w="6350" cap="flat" cmpd="sng" algn="ctr">
          <a:solidFill>
            <a:schemeClr val="accent2">
              <a:alpha val="90000"/>
              <a:tint val="40000"/>
              <a:hueOff val="0"/>
              <a:satOff val="0"/>
              <a:lumOff val="0"/>
              <a:alphaOff val="0"/>
            </a:schemeClr>
          </a:solidFill>
          <a:prstDash val="solid"/>
        </a:ln>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b="1" kern="1200" dirty="0" smtClean="0"/>
            <a:t>More sensitive aerosol sizing equipment </a:t>
          </a:r>
          <a:endParaRPr lang="en-US" sz="2400" kern="1200" dirty="0"/>
        </a:p>
      </dsp:txBody>
      <dsp:txXfrm>
        <a:off x="0" y="4594311"/>
        <a:ext cx="8077200" cy="415130"/>
      </dsp:txXfrm>
    </dsp:sp>
    <dsp:sp modelId="{23080944-6015-F349-9895-D89FC6C7E621}">
      <dsp:nvSpPr>
        <dsp:cNvPr id="0" name=""/>
        <dsp:cNvSpPr/>
      </dsp:nvSpPr>
      <dsp:spPr>
        <a:xfrm rot="10800000">
          <a:off x="0" y="2750592"/>
          <a:ext cx="8077200" cy="1387978"/>
        </a:xfrm>
        <a:prstGeom prst="upArrowCallout">
          <a:avLst/>
        </a:prstGeom>
        <a:blipFill rotWithShape="0">
          <a:blip xmlns:r="http://schemas.openxmlformats.org/officeDocument/2006/relationships" r:embed="rId1">
            <a:duotone>
              <a:schemeClr val="accent2">
                <a:hueOff val="0"/>
                <a:satOff val="0"/>
                <a:lumOff val="0"/>
                <a:alphaOff val="0"/>
                <a:shade val="78000"/>
                <a:satMod val="115000"/>
              </a:schemeClr>
              <a:schemeClr val="accent2">
                <a:hueOff val="0"/>
                <a:satOff val="0"/>
                <a:lumOff val="0"/>
                <a:alphaOff val="0"/>
                <a:tint val="84000"/>
                <a:satMod val="135000"/>
              </a:schemeClr>
            </a:duotone>
          </a:blip>
          <a:tile tx="0" ty="0" sx="100000" sy="100000" flip="none" algn="tl"/>
        </a:blipFill>
        <a:ln>
          <a:noFill/>
        </a:ln>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Step 3: collect personal samples</a:t>
          </a:r>
          <a:endParaRPr lang="en-US" sz="2800" b="1" kern="1200" dirty="0"/>
        </a:p>
      </dsp:txBody>
      <dsp:txXfrm rot="-10800000">
        <a:off x="0" y="2750592"/>
        <a:ext cx="8077200" cy="487180"/>
      </dsp:txXfrm>
    </dsp:sp>
    <dsp:sp modelId="{FCC731DB-D814-384B-A556-8FE0F4465CB2}">
      <dsp:nvSpPr>
        <dsp:cNvPr id="0" name=""/>
        <dsp:cNvSpPr/>
      </dsp:nvSpPr>
      <dsp:spPr>
        <a:xfrm>
          <a:off x="0" y="3237772"/>
          <a:ext cx="8077200" cy="415005"/>
        </a:xfrm>
        <a:prstGeom prst="rect">
          <a:avLst/>
        </a:prstGeom>
        <a:gradFill rotWithShape="0">
          <a:gsLst>
            <a:gs pos="0">
              <a:schemeClr val="accent2">
                <a:alpha val="90000"/>
                <a:tint val="40000"/>
                <a:hueOff val="0"/>
                <a:satOff val="0"/>
                <a:lumOff val="0"/>
                <a:alphaOff val="0"/>
                <a:tint val="90000"/>
                <a:satMod val="125000"/>
              </a:schemeClr>
            </a:gs>
            <a:gs pos="100000">
              <a:schemeClr val="accent2">
                <a:alpha val="90000"/>
                <a:tint val="40000"/>
                <a:hueOff val="0"/>
                <a:satOff val="0"/>
                <a:lumOff val="0"/>
                <a:alphaOff val="0"/>
                <a:shade val="80000"/>
                <a:satMod val="115000"/>
              </a:schemeClr>
            </a:gs>
          </a:gsLst>
          <a:lin ang="5400000" scaled="0"/>
        </a:gradFill>
        <a:ln w="6350" cap="flat" cmpd="sng" algn="ctr">
          <a:solidFill>
            <a:schemeClr val="accent2">
              <a:alpha val="90000"/>
              <a:tint val="40000"/>
              <a:hueOff val="0"/>
              <a:satOff val="0"/>
              <a:lumOff val="0"/>
              <a:alphaOff val="0"/>
            </a:schemeClr>
          </a:solidFill>
          <a:prstDash val="solid"/>
        </a:ln>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b="1" kern="1200" dirty="0" smtClean="0"/>
            <a:t>Filter-based samples for EM and elemental analysis </a:t>
          </a:r>
          <a:endParaRPr lang="en-US" sz="2400" b="1" kern="1200" dirty="0"/>
        </a:p>
      </dsp:txBody>
      <dsp:txXfrm>
        <a:off x="0" y="3237772"/>
        <a:ext cx="8077200" cy="415005"/>
      </dsp:txXfrm>
    </dsp:sp>
    <dsp:sp modelId="{9B2816A1-8541-6E42-B911-1B7A9BD0044F}">
      <dsp:nvSpPr>
        <dsp:cNvPr id="0" name=""/>
        <dsp:cNvSpPr/>
      </dsp:nvSpPr>
      <dsp:spPr>
        <a:xfrm rot="10800000">
          <a:off x="0" y="1376151"/>
          <a:ext cx="8077200" cy="1387978"/>
        </a:xfrm>
        <a:prstGeom prst="upArrowCallout">
          <a:avLst/>
        </a:prstGeom>
        <a:blipFill rotWithShape="0">
          <a:blip xmlns:r="http://schemas.openxmlformats.org/officeDocument/2006/relationships" r:embed="rId1">
            <a:duotone>
              <a:schemeClr val="accent2">
                <a:hueOff val="0"/>
                <a:satOff val="0"/>
                <a:lumOff val="0"/>
                <a:alphaOff val="0"/>
                <a:shade val="78000"/>
                <a:satMod val="115000"/>
              </a:schemeClr>
              <a:schemeClr val="accent2">
                <a:hueOff val="0"/>
                <a:satOff val="0"/>
                <a:lumOff val="0"/>
                <a:alphaOff val="0"/>
                <a:tint val="84000"/>
                <a:satMod val="135000"/>
              </a:schemeClr>
            </a:duotone>
          </a:blip>
          <a:tile tx="0" ty="0" sx="100000" sy="100000" flip="none" algn="tl"/>
        </a:blipFill>
        <a:ln>
          <a:noFill/>
        </a:ln>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Step 2: collect samples at source</a:t>
          </a:r>
          <a:endParaRPr lang="en-US" sz="2800" b="1" kern="1200" dirty="0"/>
        </a:p>
      </dsp:txBody>
      <dsp:txXfrm rot="-10800000">
        <a:off x="0" y="1376151"/>
        <a:ext cx="8077200" cy="487180"/>
      </dsp:txXfrm>
    </dsp:sp>
    <dsp:sp modelId="{653BF1A5-6788-2941-AD9F-F78EA27B5B75}">
      <dsp:nvSpPr>
        <dsp:cNvPr id="0" name=""/>
        <dsp:cNvSpPr/>
      </dsp:nvSpPr>
      <dsp:spPr>
        <a:xfrm>
          <a:off x="0" y="1863331"/>
          <a:ext cx="8077200" cy="415005"/>
        </a:xfrm>
        <a:prstGeom prst="rect">
          <a:avLst/>
        </a:prstGeom>
        <a:gradFill rotWithShape="0">
          <a:gsLst>
            <a:gs pos="0">
              <a:schemeClr val="accent2">
                <a:alpha val="90000"/>
                <a:tint val="40000"/>
                <a:hueOff val="0"/>
                <a:satOff val="0"/>
                <a:lumOff val="0"/>
                <a:alphaOff val="0"/>
                <a:tint val="90000"/>
                <a:satMod val="125000"/>
              </a:schemeClr>
            </a:gs>
            <a:gs pos="100000">
              <a:schemeClr val="accent2">
                <a:alpha val="90000"/>
                <a:tint val="40000"/>
                <a:hueOff val="0"/>
                <a:satOff val="0"/>
                <a:lumOff val="0"/>
                <a:alphaOff val="0"/>
                <a:shade val="80000"/>
                <a:satMod val="115000"/>
              </a:schemeClr>
            </a:gs>
          </a:gsLst>
          <a:lin ang="5400000" scaled="0"/>
        </a:gradFill>
        <a:ln w="6350" cap="flat" cmpd="sng" algn="ctr">
          <a:solidFill>
            <a:schemeClr val="accent2">
              <a:alpha val="90000"/>
              <a:tint val="40000"/>
              <a:hueOff val="0"/>
              <a:satOff val="0"/>
              <a:lumOff val="0"/>
              <a:alphaOff val="0"/>
            </a:schemeClr>
          </a:solidFill>
          <a:prstDash val="solid"/>
        </a:ln>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b="1" kern="1200" dirty="0" smtClean="0"/>
            <a:t>Filter based samples for EM and elemental analysis</a:t>
          </a:r>
          <a:endParaRPr lang="en-US" sz="2400" b="1" kern="1200" dirty="0"/>
        </a:p>
      </dsp:txBody>
      <dsp:txXfrm>
        <a:off x="0" y="1863331"/>
        <a:ext cx="8077200" cy="415005"/>
      </dsp:txXfrm>
    </dsp:sp>
    <dsp:sp modelId="{44949AD4-B477-424E-B6D3-70DF4CE98182}">
      <dsp:nvSpPr>
        <dsp:cNvPr id="0" name=""/>
        <dsp:cNvSpPr/>
      </dsp:nvSpPr>
      <dsp:spPr>
        <a:xfrm rot="10800000">
          <a:off x="0" y="0"/>
          <a:ext cx="8077200" cy="1387978"/>
        </a:xfrm>
        <a:prstGeom prst="upArrowCallout">
          <a:avLst/>
        </a:prstGeom>
        <a:blipFill rotWithShape="0">
          <a:blip xmlns:r="http://schemas.openxmlformats.org/officeDocument/2006/relationships" r:embed="rId1">
            <a:duotone>
              <a:schemeClr val="accent2">
                <a:hueOff val="0"/>
                <a:satOff val="0"/>
                <a:lumOff val="0"/>
                <a:alphaOff val="0"/>
                <a:shade val="78000"/>
                <a:satMod val="115000"/>
              </a:schemeClr>
              <a:schemeClr val="accent2">
                <a:hueOff val="0"/>
                <a:satOff val="0"/>
                <a:lumOff val="0"/>
                <a:alphaOff val="0"/>
                <a:tint val="84000"/>
                <a:satMod val="135000"/>
              </a:schemeClr>
            </a:duotone>
          </a:blip>
          <a:tile tx="0" ty="0" sx="100000" sy="100000" flip="none" algn="tl"/>
        </a:blipFill>
        <a:ln>
          <a:noFill/>
        </a:ln>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Step 1: screen area and process</a:t>
          </a:r>
          <a:endParaRPr lang="en-US" sz="2800" b="1" kern="1200" dirty="0"/>
        </a:p>
      </dsp:txBody>
      <dsp:txXfrm rot="-10800000">
        <a:off x="0" y="0"/>
        <a:ext cx="8077200" cy="487180"/>
      </dsp:txXfrm>
    </dsp:sp>
    <dsp:sp modelId="{61A23BB8-00B9-674E-A408-738A1D3ED9E8}">
      <dsp:nvSpPr>
        <dsp:cNvPr id="0" name=""/>
        <dsp:cNvSpPr/>
      </dsp:nvSpPr>
      <dsp:spPr>
        <a:xfrm>
          <a:off x="0" y="488890"/>
          <a:ext cx="8077200" cy="415005"/>
        </a:xfrm>
        <a:prstGeom prst="rect">
          <a:avLst/>
        </a:prstGeom>
        <a:gradFill rotWithShape="0">
          <a:gsLst>
            <a:gs pos="0">
              <a:schemeClr val="accent2">
                <a:alpha val="90000"/>
                <a:tint val="40000"/>
                <a:hueOff val="0"/>
                <a:satOff val="0"/>
                <a:lumOff val="0"/>
                <a:alphaOff val="0"/>
                <a:tint val="90000"/>
                <a:satMod val="125000"/>
              </a:schemeClr>
            </a:gs>
            <a:gs pos="100000">
              <a:schemeClr val="accent2">
                <a:alpha val="90000"/>
                <a:tint val="40000"/>
                <a:hueOff val="0"/>
                <a:satOff val="0"/>
                <a:lumOff val="0"/>
                <a:alphaOff val="0"/>
                <a:shade val="80000"/>
                <a:satMod val="115000"/>
              </a:schemeClr>
            </a:gs>
          </a:gsLst>
          <a:lin ang="5400000" scaled="0"/>
        </a:gradFill>
        <a:ln w="6350" cap="flat" cmpd="sng" algn="ctr">
          <a:solidFill>
            <a:schemeClr val="accent2">
              <a:alpha val="90000"/>
              <a:tint val="40000"/>
              <a:hueOff val="0"/>
              <a:satOff val="0"/>
              <a:lumOff val="0"/>
              <a:alphaOff val="0"/>
            </a:schemeClr>
          </a:solidFill>
          <a:prstDash val="solid"/>
        </a:ln>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dsp:spPr>
      <dsp:style>
        <a:lnRef idx="1">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b="1" kern="1200" dirty="0" smtClean="0"/>
            <a:t>Particle counters and simple size analyzers</a:t>
          </a:r>
          <a:endParaRPr lang="en-US" sz="2400" b="1" kern="1200" dirty="0"/>
        </a:p>
      </dsp:txBody>
      <dsp:txXfrm>
        <a:off x="0" y="488890"/>
        <a:ext cx="8077200" cy="41500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A44EEBB-316D-4652-A96A-FAFFBB3EFD07}" type="datetimeFigureOut">
              <a:rPr lang="en-US"/>
              <a:pPr>
                <a:defRPr/>
              </a:pPr>
              <a:t>5/18/2012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9CE33F3-FA65-4487-A852-D574F070C8B2}" type="slidenum">
              <a:rPr lang="en-US"/>
              <a:pPr>
                <a:defRPr/>
              </a:pPr>
              <a:t>‹#›</a:t>
            </a:fld>
            <a:endParaRPr lang="en-US"/>
          </a:p>
        </p:txBody>
      </p:sp>
    </p:spTree>
    <p:extLst>
      <p:ext uri="{BB962C8B-B14F-4D97-AF65-F5344CB8AC3E}">
        <p14:creationId xmlns:p14="http://schemas.microsoft.com/office/powerpoint/2010/main" val="2652153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smtClean="0">
                <a:latin typeface="+mn-lt"/>
              </a:defRPr>
            </a:lvl1pPr>
          </a:lstStyle>
          <a:p>
            <a:pPr>
              <a:defRPr/>
            </a:pPr>
            <a:fld id="{BEE5CBB8-6D00-4BF9-B1AD-1CF416F6D62D}" type="datetimeFigureOut">
              <a:rPr lang="en-US"/>
              <a:pPr>
                <a:defRPr/>
              </a:pPr>
              <a:t>5/18/2012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a:spcBef>
                <a:spcPts val="0"/>
              </a:spcBef>
              <a:spcAft>
                <a:spcPts val="0"/>
              </a:spcAft>
              <a:defRPr sz="1200" smtClean="0">
                <a:latin typeface="+mn-lt"/>
              </a:defRPr>
            </a:lvl1pPr>
          </a:lstStyle>
          <a:p>
            <a:pPr>
              <a:defRPr/>
            </a:pPr>
            <a:fld id="{1269C058-4577-42A1-B360-321A5B2BDD34}" type="slidenum">
              <a:rPr lang="en-US"/>
              <a:pPr>
                <a:defRPr/>
              </a:pPr>
              <a:t>‹#›</a:t>
            </a:fld>
            <a:endParaRPr lang="en-US"/>
          </a:p>
        </p:txBody>
      </p:sp>
    </p:spTree>
    <p:extLst>
      <p:ext uri="{BB962C8B-B14F-4D97-AF65-F5344CB8AC3E}">
        <p14:creationId xmlns:p14="http://schemas.microsoft.com/office/powerpoint/2010/main" val="3874401684"/>
      </p:ext>
    </p:extLst>
  </p:cSld>
  <p:clrMap bg1="lt1" tx1="dk1" bg2="lt2" tx2="dk2" accent1="accent1" accent2="accent2" accent3="accent3" accent4="accent4" accent5="accent5" accent6="accent6" hlink="hlink" folHlink="folHlink"/>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p:txBody>
      </p:sp>
      <p:sp>
        <p:nvSpPr>
          <p:cNvPr id="20484"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832C17E-D0C0-4381-A90E-F519D0BD310C}"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a:t>
            </a:r>
            <a:r>
              <a:rPr lang="en-US" baseline="0" dirty="0" smtClean="0"/>
              <a:t> Notes:</a:t>
            </a:r>
          </a:p>
          <a:p>
            <a:endParaRPr lang="en-US" baseline="0" dirty="0" smtClean="0"/>
          </a:p>
          <a:p>
            <a:r>
              <a:rPr lang="en-US" baseline="0" dirty="0" smtClean="0"/>
              <a:t>This model is helpful for thinking about how inhalation hazards can also be problems associated with ingestion and absorption. Ask for examples of each of the pathways of exposure.</a:t>
            </a:r>
            <a:endParaRPr lang="en-US" dirty="0"/>
          </a:p>
        </p:txBody>
      </p:sp>
      <p:sp>
        <p:nvSpPr>
          <p:cNvPr id="4" name="Slide Number Placeholder 3"/>
          <p:cNvSpPr>
            <a:spLocks noGrp="1"/>
          </p:cNvSpPr>
          <p:nvPr>
            <p:ph type="sldNum" sz="quarter" idx="10"/>
          </p:nvPr>
        </p:nvSpPr>
        <p:spPr/>
        <p:txBody>
          <a:bodyPr/>
          <a:lstStyle/>
          <a:p>
            <a:fld id="{6C578172-66C0-5C4D-A0E8-E91A95B339D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w="9525"/>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Trainer notes:</a:t>
            </a:r>
          </a:p>
          <a:p>
            <a:endParaRPr lang="en-US" dirty="0" smtClean="0"/>
          </a:p>
          <a:p>
            <a:r>
              <a:rPr lang="en-US" dirty="0" smtClean="0"/>
              <a:t>Personal monitoring is the most common but area and biological monitoring also serve important purposes in ensuring occupational health.  </a:t>
            </a:r>
          </a:p>
          <a:p>
            <a:pPr eaLnBrk="1" hangingPunct="1">
              <a:spcBef>
                <a:spcPct val="0"/>
              </a:spcBef>
            </a:pPr>
            <a:endParaRPr lang="en-US" dirty="0" smtClean="0"/>
          </a:p>
          <a:p>
            <a:pPr eaLnBrk="1" hangingPunct="1">
              <a:spcBef>
                <a:spcPct val="0"/>
              </a:spcBef>
            </a:pPr>
            <a:r>
              <a:rPr lang="en-US" dirty="0" smtClean="0"/>
              <a:t>Fundamentals</a:t>
            </a:r>
            <a:r>
              <a:rPr lang="en-US" baseline="0" dirty="0" smtClean="0"/>
              <a:t> of Industrial Hygiene: Chapter 15 - Evaluation</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8675EA35-A37A-4EB7-808D-2516881DCE9F}"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w="9525"/>
        </p:spPr>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371FC5-3157-406A-BC07-67E6A036E24C}" type="slidenum">
              <a:rPr lang="en-US" smtClean="0"/>
              <a:pPr fontAlgn="base">
                <a:spcBef>
                  <a:spcPct val="0"/>
                </a:spcBef>
                <a:spcAft>
                  <a:spcPct val="0"/>
                </a:spcAft>
                <a:defRPr/>
              </a:pPr>
              <a:t>12</a:t>
            </a:fld>
            <a:endParaRPr lang="en-US" dirty="0" smtClean="0"/>
          </a:p>
        </p:txBody>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solidFill>
                  <a:srgbClr val="FFCC00"/>
                </a:solidFill>
              </a:rPr>
              <a:t>Trainer notes:</a:t>
            </a:r>
          </a:p>
          <a:p>
            <a:pPr eaLnBrk="1" hangingPunct="1">
              <a:spcBef>
                <a:spcPct val="0"/>
              </a:spcBef>
            </a:pPr>
            <a:endParaRPr lang="en-US" dirty="0" smtClean="0">
              <a:solidFill>
                <a:srgbClr val="FFCC00"/>
              </a:solidFill>
            </a:endParaRPr>
          </a:p>
          <a:p>
            <a:pPr eaLnBrk="1" hangingPunct="1">
              <a:spcBef>
                <a:spcPct val="0"/>
              </a:spcBef>
            </a:pPr>
            <a:r>
              <a:rPr lang="en-US" dirty="0" smtClean="0">
                <a:solidFill>
                  <a:srgbClr val="FFCC00"/>
                </a:solidFill>
              </a:rPr>
              <a:t>Area monitoring</a:t>
            </a:r>
            <a:r>
              <a:rPr lang="en-US" dirty="0" smtClean="0"/>
              <a:t> is often used to measure concentration in ambient air prior to, during or after a job or event.  Area monitoring can be used to establish background concentrations, trigger alarms in the event of elevated concentrations and monitor long-term changes in air quality.</a:t>
            </a: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w="9525"/>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Trainer notes:</a:t>
            </a:r>
          </a:p>
          <a:p>
            <a:endParaRPr lang="en-US" dirty="0" smtClean="0"/>
          </a:p>
          <a:p>
            <a:r>
              <a:rPr lang="en-US" dirty="0" smtClean="0"/>
              <a:t>Wipe sampling is another form of area monitoring.  Instead of sampling a known volume of air, a known surface area is sampled or wiped.  Notice the template being used to ensure the area sampled is consistent between samples.  A clean template should be used for each sample to reduce the likelihood of contaminating samples. Currently, there are no standards for nanoparticles</a:t>
            </a:r>
            <a:r>
              <a:rPr lang="en-US" baseline="0" dirty="0" smtClean="0"/>
              <a:t> on surfaces. </a:t>
            </a:r>
            <a:endParaRPr lang="en-US" dirty="0" smtClean="0"/>
          </a:p>
        </p:txBody>
      </p:sp>
      <p:sp>
        <p:nvSpPr>
          <p:cNvPr id="4" name="Slide Number Placeholder 3"/>
          <p:cNvSpPr>
            <a:spLocks noGrp="1"/>
          </p:cNvSpPr>
          <p:nvPr>
            <p:ph type="sldNum" sz="quarter" idx="5"/>
          </p:nvPr>
        </p:nvSpPr>
        <p:spPr/>
        <p:txBody>
          <a:bodyPr/>
          <a:lstStyle/>
          <a:p>
            <a:pPr>
              <a:defRPr/>
            </a:pPr>
            <a:fld id="{4B219D4A-2D54-4BB2-BE78-2B516C1AA36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w="9525"/>
        </p:spPr>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4EFDB3-3CA9-4718-B2D1-9AB85A415F09}" type="slidenum">
              <a:rPr lang="en-US" smtClean="0"/>
              <a:pPr fontAlgn="base">
                <a:spcBef>
                  <a:spcPct val="0"/>
                </a:spcBef>
                <a:spcAft>
                  <a:spcPct val="0"/>
                </a:spcAft>
                <a:defRPr/>
              </a:pPr>
              <a:t>14</a:t>
            </a:fld>
            <a:endParaRPr lang="en-US" smtClean="0"/>
          </a:p>
        </p:txBody>
      </p:sp>
      <p:sp>
        <p:nvSpPr>
          <p:cNvPr id="62468" name="Rectangle 3"/>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solidFill>
                  <a:srgbClr val="FFCC00"/>
                </a:solidFill>
              </a:rPr>
              <a:t>Trainer notes:</a:t>
            </a:r>
          </a:p>
          <a:p>
            <a:pPr eaLnBrk="1" hangingPunct="1">
              <a:spcBef>
                <a:spcPct val="0"/>
              </a:spcBef>
              <a:defRPr/>
            </a:pPr>
            <a:endParaRPr lang="en-US" dirty="0" smtClean="0">
              <a:solidFill>
                <a:srgbClr val="FFCC00"/>
              </a:solidFill>
            </a:endParaRPr>
          </a:p>
          <a:p>
            <a:pPr marL="0" lvl="1" eaLnBrk="1" hangingPunct="1">
              <a:spcBef>
                <a:spcPct val="0"/>
              </a:spcBef>
              <a:buFont typeface="Arial" charset="0"/>
              <a:buNone/>
              <a:defRPr/>
            </a:pPr>
            <a:r>
              <a:rPr lang="en-US" dirty="0" smtClean="0"/>
              <a:t>Biological monitoring measures contaminants, metabolites or enzymes in the blood, urine or exhaled breath</a:t>
            </a:r>
            <a:r>
              <a:rPr lang="en-US" sz="3600" dirty="0" smtClean="0">
                <a:solidFill>
                  <a:schemeClr val="bg2">
                    <a:lumMod val="10000"/>
                  </a:schemeClr>
                </a:solidFill>
                <a:latin typeface="Arial" pitchFamily="34" charset="0"/>
                <a:cs typeface="Arial" pitchFamily="34" charset="0"/>
              </a:rPr>
              <a:t>.  </a:t>
            </a:r>
            <a:endParaRPr lang="en-US" dirty="0" smtClean="0"/>
          </a:p>
          <a:p>
            <a:pPr eaLnBrk="1" hangingPunct="1">
              <a:spcBef>
                <a:spcPct val="0"/>
              </a:spcBef>
              <a:defRPr/>
            </a:pPr>
            <a:endParaRPr lang="en-US" dirty="0" smtClean="0">
              <a:solidFill>
                <a:srgbClr val="FFCC00"/>
              </a:solidFill>
            </a:endParaRPr>
          </a:p>
          <a:p>
            <a:pPr eaLnBrk="1" hangingPunct="1">
              <a:spcBef>
                <a:spcPct val="0"/>
              </a:spcBef>
              <a:defRPr/>
            </a:pPr>
            <a:r>
              <a:rPr lang="en-US" dirty="0" smtClean="0">
                <a:solidFill>
                  <a:srgbClr val="FFCC00"/>
                </a:solidFill>
              </a:rPr>
              <a:t>[Ask</a:t>
            </a:r>
            <a:r>
              <a:rPr lang="en-US" baseline="0" dirty="0" smtClean="0">
                <a:solidFill>
                  <a:srgbClr val="FFCC00"/>
                </a:solidFill>
              </a:rPr>
              <a:t> the class the question, “What does NIOSH recommend for nanoworkers?]</a:t>
            </a:r>
          </a:p>
          <a:p>
            <a:pPr eaLnBrk="1" hangingPunct="1">
              <a:spcBef>
                <a:spcPct val="0"/>
              </a:spcBef>
              <a:defRPr/>
            </a:pPr>
            <a:endParaRPr lang="en-US" baseline="0" dirty="0" smtClean="0">
              <a:solidFill>
                <a:srgbClr val="FFCC00"/>
              </a:solidFill>
            </a:endParaRPr>
          </a:p>
          <a:p>
            <a:pPr eaLnBrk="1" hangingPunct="1">
              <a:spcBef>
                <a:spcPct val="0"/>
              </a:spcBef>
              <a:defRPr/>
            </a:pPr>
            <a:r>
              <a:rPr lang="en-US" baseline="0" dirty="0" smtClean="0">
                <a:solidFill>
                  <a:srgbClr val="FFCC00"/>
                </a:solidFill>
              </a:rPr>
              <a:t>Currently, there are no specific biological tests to show nanoparticle exposures.</a:t>
            </a:r>
            <a:endParaRPr lang="en-US" dirty="0" smtClean="0">
              <a:solidFill>
                <a:srgbClr val="FFCC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Group</a:t>
            </a:r>
            <a:r>
              <a:rPr lang="en-US" baseline="0" dirty="0" smtClean="0"/>
              <a:t> exercise: What could we sample?</a:t>
            </a:r>
          </a:p>
          <a:p>
            <a:endParaRPr lang="en-US" dirty="0" smtClean="0"/>
          </a:p>
          <a:p>
            <a:r>
              <a:rPr lang="en-US" dirty="0" smtClean="0"/>
              <a:t>[Ask</a:t>
            </a:r>
            <a:r>
              <a:rPr lang="en-US" baseline="0" dirty="0" smtClean="0"/>
              <a:t> the class to work in their group or pair up and discuss what industrial hygiene sampling method they know about and whether they could be applied to nanoparticles. Tell them to specifically consider these various structures of nanoparticles].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15</a:t>
            </a:fld>
            <a:endParaRPr lang="en-US"/>
          </a:p>
        </p:txBody>
      </p:sp>
    </p:spTree>
    <p:extLst>
      <p:ext uri="{BB962C8B-B14F-4D97-AF65-F5344CB8AC3E}">
        <p14:creationId xmlns:p14="http://schemas.microsoft.com/office/powerpoint/2010/main" val="984144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Point out that there are limitations</a:t>
            </a:r>
            <a:r>
              <a:rPr lang="en-US" baseline="0" dirty="0" smtClean="0"/>
              <a:t> to any metric we choose.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16</a:t>
            </a:fld>
            <a:endParaRPr lang="en-US"/>
          </a:p>
        </p:txBody>
      </p:sp>
    </p:spTree>
    <p:extLst>
      <p:ext uri="{BB962C8B-B14F-4D97-AF65-F5344CB8AC3E}">
        <p14:creationId xmlns:p14="http://schemas.microsoft.com/office/powerpoint/2010/main" val="478894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a:t>
            </a:r>
            <a:r>
              <a:rPr lang="en-US" baseline="0" dirty="0" smtClean="0"/>
              <a:t> Notes:</a:t>
            </a:r>
          </a:p>
          <a:p>
            <a:endParaRPr lang="en-US" baseline="0" dirty="0" smtClean="0"/>
          </a:p>
          <a:p>
            <a:r>
              <a:rPr lang="en-US" baseline="0" dirty="0" smtClean="0"/>
              <a:t>Take the opportunity to pass out sampling cassettes so folks can see them and make sure they understand that we can definitely use much of the equipment and many of the techniques we have always used in industrial hygiene.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17</a:t>
            </a:fld>
            <a:endParaRPr lang="en-US"/>
          </a:p>
        </p:txBody>
      </p:sp>
    </p:spTree>
    <p:extLst>
      <p:ext uri="{BB962C8B-B14F-4D97-AF65-F5344CB8AC3E}">
        <p14:creationId xmlns:p14="http://schemas.microsoft.com/office/powerpoint/2010/main" val="413089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w="9525"/>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Trainer notes:</a:t>
            </a:r>
          </a:p>
          <a:p>
            <a:pPr eaLnBrk="1" hangingPunct="1">
              <a:spcBef>
                <a:spcPct val="0"/>
              </a:spcBef>
            </a:pPr>
            <a:endParaRPr lang="en-US" dirty="0" smtClean="0"/>
          </a:p>
          <a:p>
            <a:pPr eaLnBrk="1" hangingPunct="1">
              <a:spcBef>
                <a:spcPct val="0"/>
              </a:spcBef>
            </a:pPr>
            <a:r>
              <a:rPr lang="en-US" dirty="0" smtClean="0"/>
              <a:t>Active sampling uses a pump to pass contaminated air through media.  Pumps are generally classified as “high flow” if they draw more than 1 liter per minute and “low flow” if they draw less than 1 liter per minute. </a:t>
            </a:r>
          </a:p>
          <a:p>
            <a:pPr eaLnBrk="1" hangingPunct="1">
              <a:spcBef>
                <a:spcPct val="0"/>
              </a:spcBef>
            </a:pPr>
            <a:endParaRPr lang="en-US" dirty="0" smtClean="0"/>
          </a:p>
          <a:p>
            <a:pPr eaLnBrk="1" hangingPunct="1">
              <a:spcBef>
                <a:spcPct val="0"/>
              </a:spcBef>
            </a:pPr>
            <a:r>
              <a:rPr lang="en-US" dirty="0" smtClean="0"/>
              <a:t>[Pass</a:t>
            </a:r>
            <a:r>
              <a:rPr lang="en-US" baseline="0" dirty="0" smtClean="0"/>
              <a:t> around sampling pumps if you have any available.[]</a:t>
            </a: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EB0AAC-4330-4C11-A68B-5179B0A6C7B5}"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[If</a:t>
            </a:r>
            <a:r>
              <a:rPr lang="en-US" baseline="0" dirty="0" smtClean="0"/>
              <a:t> time permits you should bring a volunteer out of the audience to wear a sampling pump and cassette. Best to let one person volunteer to wear it and another volunteer to hang it. You could prepare for nano-sampling using 25 mm MCE 0.45 um cassettes. Point out that this person is left-handed so we are hanging the pump on his or her right.</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19</a:t>
            </a:fld>
            <a:endParaRPr lang="en-US"/>
          </a:p>
        </p:txBody>
      </p:sp>
    </p:spTree>
    <p:extLst>
      <p:ext uri="{BB962C8B-B14F-4D97-AF65-F5344CB8AC3E}">
        <p14:creationId xmlns:p14="http://schemas.microsoft.com/office/powerpoint/2010/main" val="44895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[insert a disclaimer</a:t>
            </a:r>
            <a:r>
              <a:rPr lang="en-US" baseline="0" dirty="0" smtClean="0"/>
              <a:t> about the limitations of these materials]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7747" name="Rectangle 3"/>
          <p:cNvSpPr>
            <a:spLocks noGrp="1" noChangeArrowheads="1"/>
          </p:cNvSpPr>
          <p:nvPr>
            <p:ph type="body" idx="1"/>
          </p:nvPr>
        </p:nvSpPr>
        <p:spPr>
          <a:xfrm>
            <a:off x="914920" y="4191522"/>
            <a:ext cx="5028161" cy="4114800"/>
          </a:xfrm>
        </p:spPr>
        <p:txBody>
          <a:bodyPr lIns="90004" tIns="45002" rIns="90004" bIns="45002"/>
          <a:lstStyle/>
          <a:p>
            <a:r>
              <a:rPr lang="en-US" dirty="0"/>
              <a:t>Draw a line that goes above and below the exposure limit. Show the dip for work stopping at </a:t>
            </a:r>
            <a:r>
              <a:rPr lang="en-US" dirty="0" smtClean="0"/>
              <a:t>lunch.</a:t>
            </a:r>
            <a:endParaRPr lang="en-US" dirty="0"/>
          </a:p>
        </p:txBody>
      </p:sp>
      <p:sp>
        <p:nvSpPr>
          <p:cNvPr id="287748" name="Freeform 4"/>
          <p:cNvSpPr>
            <a:spLocks/>
          </p:cNvSpPr>
          <p:nvPr/>
        </p:nvSpPr>
        <p:spPr bwMode="auto">
          <a:xfrm>
            <a:off x="1524347" y="4850705"/>
            <a:ext cx="1675535" cy="330374"/>
          </a:xfrm>
          <a:custGeom>
            <a:avLst/>
            <a:gdLst>
              <a:gd name="T0" fmla="*/ 0 w 1056"/>
              <a:gd name="T1" fmla="*/ 208 h 208"/>
              <a:gd name="T2" fmla="*/ 528 w 1056"/>
              <a:gd name="T3" fmla="*/ 16 h 208"/>
              <a:gd name="T4" fmla="*/ 864 w 1056"/>
              <a:gd name="T5" fmla="*/ 112 h 208"/>
              <a:gd name="T6" fmla="*/ 1056 w 1056"/>
              <a:gd name="T7" fmla="*/ 16 h 208"/>
            </a:gdLst>
            <a:ahLst/>
            <a:cxnLst>
              <a:cxn ang="0">
                <a:pos x="T0" y="T1"/>
              </a:cxn>
              <a:cxn ang="0">
                <a:pos x="T2" y="T3"/>
              </a:cxn>
              <a:cxn ang="0">
                <a:pos x="T4" y="T5"/>
              </a:cxn>
              <a:cxn ang="0">
                <a:pos x="T6" y="T7"/>
              </a:cxn>
            </a:cxnLst>
            <a:rect l="0" t="0" r="r" b="b"/>
            <a:pathLst>
              <a:path w="1056" h="208">
                <a:moveTo>
                  <a:pt x="0" y="208"/>
                </a:moveTo>
                <a:cubicBezTo>
                  <a:pt x="192" y="120"/>
                  <a:pt x="384" y="32"/>
                  <a:pt x="528" y="16"/>
                </a:cubicBezTo>
                <a:cubicBezTo>
                  <a:pt x="672" y="0"/>
                  <a:pt x="776" y="112"/>
                  <a:pt x="864" y="112"/>
                </a:cubicBezTo>
                <a:cubicBezTo>
                  <a:pt x="952" y="112"/>
                  <a:pt x="1004" y="64"/>
                  <a:pt x="1056" y="16"/>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4" tIns="45002" rIns="90004" bIns="45002" anchor="ctr"/>
          <a:lstStyle/>
          <a:p>
            <a:endParaRPr lang="en-US"/>
          </a:p>
        </p:txBody>
      </p:sp>
      <p:sp>
        <p:nvSpPr>
          <p:cNvPr id="287749" name="Freeform 5"/>
          <p:cNvSpPr>
            <a:spLocks/>
          </p:cNvSpPr>
          <p:nvPr/>
        </p:nvSpPr>
        <p:spPr bwMode="auto">
          <a:xfrm>
            <a:off x="3199881" y="4800601"/>
            <a:ext cx="2133773" cy="1244774"/>
          </a:xfrm>
          <a:custGeom>
            <a:avLst/>
            <a:gdLst>
              <a:gd name="T0" fmla="*/ 0 w 1344"/>
              <a:gd name="T1" fmla="*/ 152 h 784"/>
              <a:gd name="T2" fmla="*/ 96 w 1344"/>
              <a:gd name="T3" fmla="*/ 488 h 784"/>
              <a:gd name="T4" fmla="*/ 288 w 1344"/>
              <a:gd name="T5" fmla="*/ 536 h 784"/>
              <a:gd name="T6" fmla="*/ 720 w 1344"/>
              <a:gd name="T7" fmla="*/ 56 h 784"/>
              <a:gd name="T8" fmla="*/ 864 w 1344"/>
              <a:gd name="T9" fmla="*/ 344 h 784"/>
              <a:gd name="T10" fmla="*/ 1056 w 1344"/>
              <a:gd name="T11" fmla="*/ 56 h 784"/>
              <a:gd name="T12" fmla="*/ 1248 w 1344"/>
              <a:gd name="T13" fmla="*/ 680 h 784"/>
              <a:gd name="T14" fmla="*/ 1344 w 1344"/>
              <a:gd name="T15" fmla="*/ 680 h 7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4" h="784">
                <a:moveTo>
                  <a:pt x="0" y="152"/>
                </a:moveTo>
                <a:cubicBezTo>
                  <a:pt x="24" y="288"/>
                  <a:pt x="48" y="424"/>
                  <a:pt x="96" y="488"/>
                </a:cubicBezTo>
                <a:cubicBezTo>
                  <a:pt x="144" y="552"/>
                  <a:pt x="184" y="608"/>
                  <a:pt x="288" y="536"/>
                </a:cubicBezTo>
                <a:cubicBezTo>
                  <a:pt x="392" y="464"/>
                  <a:pt x="624" y="88"/>
                  <a:pt x="720" y="56"/>
                </a:cubicBezTo>
                <a:cubicBezTo>
                  <a:pt x="816" y="24"/>
                  <a:pt x="808" y="344"/>
                  <a:pt x="864" y="344"/>
                </a:cubicBezTo>
                <a:cubicBezTo>
                  <a:pt x="920" y="344"/>
                  <a:pt x="992" y="0"/>
                  <a:pt x="1056" y="56"/>
                </a:cubicBezTo>
                <a:cubicBezTo>
                  <a:pt x="1120" y="112"/>
                  <a:pt x="1200" y="576"/>
                  <a:pt x="1248" y="680"/>
                </a:cubicBezTo>
                <a:cubicBezTo>
                  <a:pt x="1296" y="784"/>
                  <a:pt x="1320" y="732"/>
                  <a:pt x="1344" y="680"/>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4" tIns="45002" rIns="90004" bIns="45002" anchor="ctr"/>
          <a:lstStyle/>
          <a:p>
            <a:endParaRPr lang="en-US"/>
          </a:p>
        </p:txBody>
      </p:sp>
      <p:sp>
        <p:nvSpPr>
          <p:cNvPr id="287750" name="Line 6"/>
          <p:cNvSpPr>
            <a:spLocks noChangeShapeType="1"/>
          </p:cNvSpPr>
          <p:nvPr/>
        </p:nvSpPr>
        <p:spPr bwMode="auto">
          <a:xfrm>
            <a:off x="1218853" y="5029200"/>
            <a:ext cx="419117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4" tIns="45002" rIns="90004" bIns="45002" anchor="ctr"/>
          <a:lstStyle/>
          <a:p>
            <a:endParaRPr lang="en-US"/>
          </a:p>
        </p:txBody>
      </p:sp>
      <p:sp>
        <p:nvSpPr>
          <p:cNvPr id="287751" name="Freeform 7"/>
          <p:cNvSpPr>
            <a:spLocks/>
          </p:cNvSpPr>
          <p:nvPr/>
        </p:nvSpPr>
        <p:spPr bwMode="auto">
          <a:xfrm>
            <a:off x="3179618" y="4952479"/>
            <a:ext cx="20263" cy="76721"/>
          </a:xfrm>
          <a:custGeom>
            <a:avLst/>
            <a:gdLst>
              <a:gd name="T0" fmla="*/ 13 w 13"/>
              <a:gd name="T1" fmla="*/ 48 h 48"/>
              <a:gd name="T2" fmla="*/ 0 w 13"/>
              <a:gd name="T3" fmla="*/ 0 h 48"/>
            </a:gdLst>
            <a:ahLst/>
            <a:cxnLst>
              <a:cxn ang="0">
                <a:pos x="T0" y="T1"/>
              </a:cxn>
              <a:cxn ang="0">
                <a:pos x="T2" y="T3"/>
              </a:cxn>
            </a:cxnLst>
            <a:rect l="0" t="0" r="r" b="b"/>
            <a:pathLst>
              <a:path w="13" h="48">
                <a:moveTo>
                  <a:pt x="13" y="48"/>
                </a:moveTo>
                <a:cubicBezTo>
                  <a:pt x="6" y="28"/>
                  <a:pt x="0" y="8"/>
                  <a:pt x="0" y="0"/>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4" tIns="45002" rIns="90004" bIns="45002" anchor="ctr"/>
          <a:lstStyle/>
          <a:p>
            <a:endParaRPr lang="en-US"/>
          </a:p>
        </p:txBody>
      </p:sp>
      <p:sp>
        <p:nvSpPr>
          <p:cNvPr id="287752" name="Line 8"/>
          <p:cNvSpPr>
            <a:spLocks noChangeShapeType="1"/>
          </p:cNvSpPr>
          <p:nvPr/>
        </p:nvSpPr>
        <p:spPr bwMode="auto">
          <a:xfrm>
            <a:off x="2590454" y="4572000"/>
            <a:ext cx="838546" cy="106627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4" tIns="45002" rIns="90004" bIns="45002"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w="9525"/>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solidFill>
                  <a:srgbClr val="FFCC00"/>
                </a:solidFill>
              </a:rPr>
              <a:t>Trainer notes:</a:t>
            </a:r>
          </a:p>
          <a:p>
            <a:pPr eaLnBrk="1" hangingPunct="1">
              <a:spcBef>
                <a:spcPct val="0"/>
              </a:spcBef>
            </a:pPr>
            <a:endParaRPr lang="en-US" dirty="0" smtClean="0">
              <a:solidFill>
                <a:srgbClr val="FFCC00"/>
              </a:solidFill>
            </a:endParaRPr>
          </a:p>
          <a:p>
            <a:pPr eaLnBrk="1" hangingPunct="1">
              <a:spcBef>
                <a:spcPct val="0"/>
              </a:spcBef>
            </a:pPr>
            <a:r>
              <a:rPr lang="en-US" dirty="0" smtClean="0"/>
              <a:t>Pumps must be calibrated before and after sampling.  Calibration devices are classified as “primary” or “secondary”.  Primary calibration devices are preferred because they directly measure the dimensions of a physical space and are traceable to a standard.  The National Institute of Standards Technology’s (NIST) standards are the most common in the United States.  Examples of primary calibration instruments include a glass bubble burette, a </a:t>
            </a:r>
            <a:r>
              <a:rPr lang="en-US" dirty="0" err="1" smtClean="0"/>
              <a:t>spirometer</a:t>
            </a:r>
            <a:r>
              <a:rPr lang="en-US" dirty="0" smtClean="0"/>
              <a:t>, similar to those used in doctor’s offices to test lung capacity, and an electronic bubble meter, such as the Bios Defender show here.  Secondary calibration devices do not have a fixed volume, are likely to become less accurate with use and are not traceable to a NIST or other standard.  Examples of secondary calibration devices include </a:t>
            </a:r>
            <a:r>
              <a:rPr lang="en-US" dirty="0" err="1" smtClean="0"/>
              <a:t>rotameters</a:t>
            </a:r>
            <a:r>
              <a:rPr lang="en-US" dirty="0" smtClean="0"/>
              <a:t>, wet-test meters and dry gas meters.  The dry gas meter used by industrial hygienist operates in much the same way as the natural gas meter on a home.  </a:t>
            </a:r>
          </a:p>
          <a:p>
            <a:pPr eaLnBrk="1" hangingPunct="1">
              <a:spcBef>
                <a:spcPct val="0"/>
              </a:spcBef>
            </a:pPr>
            <a:r>
              <a:rPr lang="en-US" dirty="0" smtClean="0">
                <a:solidFill>
                  <a:srgbClr val="FFCC00"/>
                </a:solidFill>
              </a:rPr>
              <a:t>Calibration of sampling pumps should be performed before and after air sampling and with all sampling media inline.  In most cases the post use flow rate is within a few percent of the pre use flow rate and an average flow rate can be determined.  If the flow rates are more than a few percent different then we can not be sure of the sample volume and the sample will likely be considered invalid. </a:t>
            </a:r>
          </a:p>
          <a:p>
            <a:pPr eaLnBrk="1" hangingPunct="1">
              <a:spcBef>
                <a:spcPct val="0"/>
              </a:spcBef>
            </a:pPr>
            <a:endParaRPr lang="en-US" dirty="0" smtClean="0"/>
          </a:p>
          <a:p>
            <a:pPr eaLnBrk="1" hangingPunct="1">
              <a:spcBef>
                <a:spcPct val="0"/>
              </a:spcBef>
            </a:pPr>
            <a:endParaRPr lang="en-US" dirty="0"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495A9E-B241-4EF8-91C0-5D52B804BE94}"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[Ask the</a:t>
            </a:r>
            <a:r>
              <a:rPr lang="en-US" baseline="0" dirty="0" smtClean="0"/>
              <a:t> question and let the class tell you that nanoparticles are well below 4 micrometers in at least one dimension so they are respirable.] </a:t>
            </a:r>
          </a:p>
          <a:p>
            <a:endParaRPr lang="en-US" baseline="0" dirty="0" smtClean="0"/>
          </a:p>
          <a:p>
            <a:endParaRPr lang="en-US" baseline="0" dirty="0" smtClean="0"/>
          </a:p>
          <a:p>
            <a:r>
              <a:rPr lang="en-US" dirty="0" smtClean="0"/>
              <a:t>Particles are classified by their penetration. Where do nanoparticles fit?</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22</a:t>
            </a:fld>
            <a:endParaRPr lang="en-US"/>
          </a:p>
        </p:txBody>
      </p:sp>
    </p:spTree>
    <p:extLst>
      <p:ext uri="{BB962C8B-B14F-4D97-AF65-F5344CB8AC3E}">
        <p14:creationId xmlns:p14="http://schemas.microsoft.com/office/powerpoint/2010/main" val="3004200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60456-2FB2-EC4D-8FA4-2F714AA40B7D}" type="slidenum">
              <a:rPr lang="en-US"/>
              <a:pPr/>
              <a:t>23</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dirty="0" smtClean="0"/>
              <a:t>Trainer Notes: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accent6">
                    <a:lumMod val="50000"/>
                  </a:schemeClr>
                </a:solidFill>
                <a:latin typeface="Arial" charset="0"/>
              </a:rPr>
              <a:t>[The entire</a:t>
            </a:r>
            <a:r>
              <a:rPr lang="en-US" sz="1200" baseline="0" dirty="0" smtClean="0">
                <a:solidFill>
                  <a:schemeClr val="accent6">
                    <a:lumMod val="50000"/>
                  </a:schemeClr>
                </a:solidFill>
                <a:latin typeface="Arial" charset="0"/>
              </a:rPr>
              <a:t> point of this graphic is to demonstrate that nanoparticles have almost no mass.]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accent6">
                  <a:lumMod val="50000"/>
                </a:schemeClr>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accent6">
                    <a:lumMod val="50000"/>
                  </a:schemeClr>
                </a:solidFill>
                <a:latin typeface="Arial" charset="0"/>
              </a:rPr>
              <a:t>A 10 </a:t>
            </a:r>
            <a:r>
              <a:rPr lang="en-US" sz="1200" dirty="0" smtClean="0">
                <a:solidFill>
                  <a:schemeClr val="accent6">
                    <a:lumMod val="50000"/>
                  </a:schemeClr>
                </a:solidFill>
                <a:latin typeface="Symbol" charset="2"/>
              </a:rPr>
              <a:t>m</a:t>
            </a:r>
            <a:r>
              <a:rPr lang="en-US" sz="1200" dirty="0" smtClean="0">
                <a:solidFill>
                  <a:schemeClr val="accent6">
                    <a:lumMod val="50000"/>
                  </a:schemeClr>
                </a:solidFill>
                <a:latin typeface="Arial" charset="0"/>
              </a:rPr>
              <a:t>m particle weighs the same as one billion 10 nm particles</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D3CA4E-9AC2-6445-A7B5-E392CD94518B}" type="slidenum">
              <a:rPr lang="en-US"/>
              <a:pPr/>
              <a:t>24</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dirty="0" smtClean="0"/>
              <a:t>Trainer Notes:</a:t>
            </a:r>
          </a:p>
          <a:p>
            <a:endParaRPr lang="en-US" dirty="0" smtClean="0"/>
          </a:p>
          <a:p>
            <a:r>
              <a:rPr lang="en-US" sz="1200" b="0" dirty="0" smtClean="0"/>
              <a:t>Large particles bias mass measurements</a:t>
            </a:r>
            <a:endParaRPr lang="en-US" b="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[Discuss the examples of potential</a:t>
            </a:r>
            <a:r>
              <a:rPr lang="en-US" baseline="0" dirty="0" smtClean="0"/>
              <a:t> exposures and make the point that these are mostly research scale and not large production units.]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25</a:t>
            </a:fld>
            <a:endParaRPr lang="en-US"/>
          </a:p>
        </p:txBody>
      </p:sp>
    </p:spTree>
    <p:extLst>
      <p:ext uri="{BB962C8B-B14F-4D97-AF65-F5344CB8AC3E}">
        <p14:creationId xmlns:p14="http://schemas.microsoft.com/office/powerpoint/2010/main" val="2515897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a:t>
            </a:r>
            <a:r>
              <a:rPr lang="en-US" baseline="0" dirty="0" smtClean="0"/>
              <a:t> Notes:</a:t>
            </a:r>
          </a:p>
          <a:p>
            <a:endParaRPr lang="en-US" baseline="0" dirty="0" smtClean="0"/>
          </a:p>
          <a:p>
            <a:r>
              <a:rPr lang="en-US" baseline="0" dirty="0" smtClean="0"/>
              <a:t>NIOSH recommends a graded approach to measurement.</a:t>
            </a:r>
            <a:endParaRPr lang="en-US" dirty="0"/>
          </a:p>
        </p:txBody>
      </p:sp>
      <p:sp>
        <p:nvSpPr>
          <p:cNvPr id="4" name="Slide Number Placeholder 3"/>
          <p:cNvSpPr>
            <a:spLocks noGrp="1"/>
          </p:cNvSpPr>
          <p:nvPr>
            <p:ph type="sldNum" sz="quarter" idx="10"/>
          </p:nvPr>
        </p:nvSpPr>
        <p:spPr/>
        <p:txBody>
          <a:bodyPr/>
          <a:lstStyle/>
          <a:p>
            <a:fld id="{B5601CBF-62E6-4B1C-8A9C-8EBCE022AC8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NIOSH’s Nanoparticle</a:t>
            </a:r>
            <a:r>
              <a:rPr lang="en-US" baseline="0" dirty="0" smtClean="0"/>
              <a:t> Emission Assessment Technique (NEAT)</a:t>
            </a:r>
          </a:p>
          <a:p>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Initial assessment is semi-quantitative comparing particle numbers at sources to background</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dirty="0" smtClean="0">
                <a:latin typeface="+mn-lt"/>
              </a:rPr>
              <a:t>Extended investigation using less portable, more expensive analyzers</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dirty="0" smtClean="0">
                <a:latin typeface="+mn-lt"/>
              </a:rPr>
              <a:t>Focused on determining leakage from operations, not personal exposures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27</a:t>
            </a:fld>
            <a:endParaRPr lang="en-US"/>
          </a:p>
        </p:txBody>
      </p:sp>
    </p:spTree>
    <p:extLst>
      <p:ext uri="{BB962C8B-B14F-4D97-AF65-F5344CB8AC3E}">
        <p14:creationId xmlns:p14="http://schemas.microsoft.com/office/powerpoint/2010/main" val="2885139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8F2D02E-70C0-C74F-8867-3987F525D14A}" type="slidenum">
              <a:rPr lang="en-US"/>
              <a:pPr/>
              <a:t>28</a:t>
            </a:fld>
            <a:endParaRPr lang="en-US"/>
          </a:p>
        </p:txBody>
      </p:sp>
      <p:sp>
        <p:nvSpPr>
          <p:cNvPr id="101379" name="Rectangle 7"/>
          <p:cNvSpPr txBox="1">
            <a:spLocks noGrp="1" noChangeArrowheads="1"/>
          </p:cNvSpPr>
          <p:nvPr/>
        </p:nvSpPr>
        <p:spPr bwMode="auto">
          <a:xfrm>
            <a:off x="3884028" y="8684927"/>
            <a:ext cx="2972421" cy="457513"/>
          </a:xfrm>
          <a:prstGeom prst="rect">
            <a:avLst/>
          </a:prstGeom>
          <a:noFill/>
          <a:ln w="9525">
            <a:noFill/>
            <a:miter lim="800000"/>
            <a:headEnd/>
            <a:tailEnd/>
          </a:ln>
        </p:spPr>
        <p:txBody>
          <a:bodyPr lIns="90036" tIns="45018" rIns="90036" bIns="45018" anchor="b">
            <a:prstTxWarp prst="textNoShape">
              <a:avLst/>
            </a:prstTxWarp>
          </a:bodyPr>
          <a:lstStyle/>
          <a:p>
            <a:pPr algn="r" defTabSz="898847"/>
            <a:fld id="{7EFB6B33-AF5B-A243-BFA7-A714B4289063}" type="slidenum">
              <a:rPr lang="en-US" sz="1200"/>
              <a:pPr algn="r" defTabSz="898847"/>
              <a:t>28</a:t>
            </a:fld>
            <a:endParaRPr lang="en-US" sz="1200" dirty="0"/>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p:spPr>
        <p:txBody>
          <a:bodyPr lIns="90036" tIns="45018" rIns="90036" bIns="45018"/>
          <a:lstStyle/>
          <a:p>
            <a:pPr eaLnBrk="1" hangingPunct="1"/>
            <a:r>
              <a:rPr lang="en-US" dirty="0" smtClean="0"/>
              <a:t>Trainer Notes:</a:t>
            </a:r>
          </a:p>
          <a:p>
            <a:pPr eaLnBrk="1" hangingPunct="1"/>
            <a:endParaRPr lang="en-US" dirty="0" smtClean="0"/>
          </a:p>
          <a:p>
            <a:pPr eaLnBrk="1" hangingPunct="1"/>
            <a:r>
              <a:rPr lang="en-US" dirty="0" smtClean="0"/>
              <a:t>NEAT</a:t>
            </a:r>
            <a:r>
              <a:rPr lang="en-US" baseline="0" dirty="0" smtClean="0"/>
              <a:t> correlates simple and complex measurements. [Point out that NIOSH recommends generally starting with particle counters to detect increases of particle counts that could be associated with leaks of particles from glove boxes or process enclosures.]</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The NEAT protocol</a:t>
            </a:r>
            <a:r>
              <a:rPr lang="en-US" baseline="0" dirty="0" smtClean="0"/>
              <a:t> has some difficulties. TEM sample can be overloaded (as we learned at WTC). Nominally collect at 7 </a:t>
            </a:r>
            <a:r>
              <a:rPr lang="en-US" baseline="0" dirty="0" err="1" smtClean="0"/>
              <a:t>lpm</a:t>
            </a:r>
            <a:r>
              <a:rPr lang="en-US" baseline="0" dirty="0" smtClean="0"/>
              <a:t> for duration of task (15-30 minutes)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29</a:t>
            </a:fld>
            <a:endParaRPr lang="en-US"/>
          </a:p>
        </p:txBody>
      </p:sp>
    </p:spTree>
    <p:extLst>
      <p:ext uri="{BB962C8B-B14F-4D97-AF65-F5344CB8AC3E}">
        <p14:creationId xmlns:p14="http://schemas.microsoft.com/office/powerpoint/2010/main" val="415076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Explain where the current module fits within the full eight-hour course, where appropriate. If this module is being offered as a standalone training, you</a:t>
            </a:r>
            <a:r>
              <a:rPr lang="en-US" baseline="0" dirty="0" smtClean="0"/>
              <a:t> can modify or hide the slide or use it to describe the other available modules.</a:t>
            </a:r>
          </a:p>
          <a:p>
            <a:endParaRPr lang="en-US" baseline="0" dirty="0" smtClean="0"/>
          </a:p>
          <a:p>
            <a:r>
              <a:rPr lang="en-US" baseline="0" dirty="0" smtClean="0"/>
              <a:t>Use this opportunity to explain where the restrooms and water fountains are located and what emergency evacuation procedures should be followed should the need arise.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Trainer Notes: </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effectLst/>
                <a:latin typeface="+mn-lt"/>
                <a:ea typeface="+mn-ea"/>
                <a:cs typeface="+mn-cs"/>
              </a:rPr>
              <a:t>Condensation particle counters have been used for a long time to perform quantitative fit testing. The technology uses alcohol to coat particles, which renders them large enough to count with a laser. This also allows the counting of smaller particles than the optical counter. The TSI AEROTRAK 9303 Handheld Particle Counter is an example of the latter type. It has an internal memory that can store up to 1,500 sample records of particle count data that can be viewed on screen or downloaded using a USB port. The instrument reports up to 3 particle sizes simultaneously and comes with an internal alarm. It measures particles in the size range 0.3 - 10μm at a flow rate of 2.8 liter per minute. </a:t>
            </a:r>
            <a:r>
              <a:rPr lang="en-US" sz="1200" b="0" kern="1200" dirty="0" smtClean="0">
                <a:solidFill>
                  <a:schemeClr val="tx1"/>
                </a:solidFill>
                <a:latin typeface="Times New Roman" pitchFamily="18" charset="0"/>
                <a:ea typeface="+mn-ea"/>
                <a:cs typeface="+mn-cs"/>
              </a:rPr>
              <a:t>.</a:t>
            </a:r>
            <a:endParaRPr lang="en-US" b="0" dirty="0"/>
          </a:p>
        </p:txBody>
      </p:sp>
      <p:sp>
        <p:nvSpPr>
          <p:cNvPr id="4" name="Slide Number Placeholder 3"/>
          <p:cNvSpPr>
            <a:spLocks noGrp="1"/>
          </p:cNvSpPr>
          <p:nvPr>
            <p:ph type="sldNum" sz="quarter" idx="10"/>
          </p:nvPr>
        </p:nvSpPr>
        <p:spPr/>
        <p:txBody>
          <a:bodyPr/>
          <a:lstStyle/>
          <a:p>
            <a:fld id="{B5601CBF-62E6-4B1C-8A9C-8EBCE022AC8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[Review</a:t>
            </a:r>
            <a:r>
              <a:rPr lang="en-US" baseline="0" dirty="0" smtClean="0"/>
              <a:t> this diagram to help students understand why condensation particle counters are able to measure smaller particles than optical counters, but why they can’t provide particle size ranges. The alcohol droplets are all about the same size.]</a:t>
            </a:r>
            <a:endParaRPr lang="en-US" dirty="0" smtClean="0"/>
          </a:p>
          <a:p>
            <a:r>
              <a:rPr lang="en-US" dirty="0" smtClean="0"/>
              <a:t>This</a:t>
            </a:r>
            <a:r>
              <a:rPr lang="en-US" baseline="0" dirty="0" smtClean="0"/>
              <a:t> diagram is reconstituted from a more detailed explanation on the TSI website. They also have a good description of the process: “</a:t>
            </a:r>
            <a:r>
              <a:rPr lang="en-US" sz="1200" b="0" i="0" u="none" strike="noStrike" kern="1200" baseline="0" dirty="0" smtClean="0">
                <a:solidFill>
                  <a:schemeClr val="tx1"/>
                </a:solidFill>
                <a:latin typeface="+mn-lt"/>
                <a:ea typeface="+mn-ea"/>
                <a:cs typeface="+mn-cs"/>
              </a:rPr>
              <a:t>In general, laminar-flow CPCs operate by drawing an aerosol sample continuously through a heated saturator, in which alcohol is vaporized and diffuses into the sample stream. Together, the aerosol sample and alcohol vapor pass into a cooled condenser where the alcohol vapor becomes supersaturated and ready to condense. Particles present in the sample stream serve as condensation sites for the alcohol vapor. Once condensation begins, particles grow quickly into larger alcohol droplets and pass through an optical detector where they are counted easily.</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31</a:t>
            </a:fld>
            <a:endParaRPr lang="en-US"/>
          </a:p>
        </p:txBody>
      </p:sp>
    </p:spTree>
    <p:extLst>
      <p:ext uri="{BB962C8B-B14F-4D97-AF65-F5344CB8AC3E}">
        <p14:creationId xmlns:p14="http://schemas.microsoft.com/office/powerpoint/2010/main" val="935695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Times New Roman" pitchFamily="18" charset="0"/>
                <a:ea typeface="+mn-ea"/>
                <a:cs typeface="+mn-cs"/>
              </a:rPr>
              <a:t>Trainer Notes:</a:t>
            </a:r>
          </a:p>
          <a:p>
            <a:endParaRPr lang="en-US" sz="1200" b="1" kern="1200" dirty="0" smtClean="0">
              <a:solidFill>
                <a:schemeClr val="tx1"/>
              </a:solidFill>
              <a:latin typeface="Times New Roman" pitchFamily="18" charset="0"/>
              <a:ea typeface="+mn-ea"/>
              <a:cs typeface="+mn-cs"/>
            </a:endParaRPr>
          </a:p>
          <a:p>
            <a:r>
              <a:rPr lang="en-US" sz="1200" b="1" kern="1200" dirty="0" smtClean="0">
                <a:solidFill>
                  <a:schemeClr val="tx1"/>
                </a:solidFill>
                <a:latin typeface="Times New Roman" pitchFamily="18" charset="0"/>
                <a:ea typeface="+mn-ea"/>
                <a:cs typeface="+mn-cs"/>
              </a:rPr>
              <a:t>[The following is a description of this equipment from the manufacturer, TSI,</a:t>
            </a:r>
            <a:r>
              <a:rPr lang="en-US" sz="1200" b="1" kern="1200" baseline="0" dirty="0" smtClean="0">
                <a:solidFill>
                  <a:schemeClr val="tx1"/>
                </a:solidFill>
                <a:latin typeface="Times New Roman" pitchFamily="18" charset="0"/>
                <a:ea typeface="+mn-ea"/>
                <a:cs typeface="+mn-cs"/>
              </a:rPr>
              <a:t> but doesn’t represent an endorsement.]</a:t>
            </a:r>
            <a:r>
              <a:rPr lang="en-US" sz="1200" b="1" kern="1200" dirty="0" smtClean="0">
                <a:solidFill>
                  <a:schemeClr val="tx1"/>
                </a:solidFill>
                <a:latin typeface="Times New Roman" pitchFamily="18" charset="0"/>
                <a:ea typeface="+mn-ea"/>
                <a:cs typeface="+mn-cs"/>
              </a:rPr>
              <a:t> </a:t>
            </a:r>
          </a:p>
          <a:p>
            <a:endParaRPr lang="en-US" sz="1200" b="1" kern="1200" dirty="0" smtClean="0">
              <a:solidFill>
                <a:schemeClr val="tx1"/>
              </a:solidFill>
              <a:latin typeface="Times New Roman" pitchFamily="18" charset="0"/>
              <a:ea typeface="+mn-ea"/>
              <a:cs typeface="+mn-cs"/>
            </a:endParaRPr>
          </a:p>
          <a:p>
            <a:r>
              <a:rPr lang="en-US" sz="1200" b="1" kern="1200" dirty="0" smtClean="0">
                <a:solidFill>
                  <a:schemeClr val="tx1"/>
                </a:solidFill>
                <a:latin typeface="Times New Roman" pitchFamily="18" charset="0"/>
                <a:ea typeface="+mn-ea"/>
                <a:cs typeface="+mn-cs"/>
              </a:rPr>
              <a:t>The Series 3936 Scanning Mobility Particle </a:t>
            </a:r>
            <a:r>
              <a:rPr lang="en-US" sz="1200" b="0" u="none" kern="1200" dirty="0" smtClean="0">
                <a:solidFill>
                  <a:srgbClr val="644646"/>
                </a:solidFill>
                <a:latin typeface="Times New Roman" pitchFamily="18" charset="0"/>
                <a:ea typeface="+mn-ea"/>
                <a:cs typeface="+mn-cs"/>
              </a:rPr>
              <a:t>Sizer TSI Series 3936 systems feature a versatile Series 3080 Electrostatic Classifier and your choice of Condensation Particle Counter (CPC). The end result is unmatched flexibility due to the many configurations possible. Collectively, SMPS systems measure particles from 2.5 to 1000 nm and display data using up to 167 actual size channels (up to 64 channels per decade).Model 3034 Scanning Mobility Particle SizerThe Model 3034 Scanning Mobility Particle Sizer (SMPS) spectrometer from TSI is a simple alternative to multicomponent systems. It houses an Electrostatic Classifier and a Condensation Particle Counter in the same cabinet. The integrated design means easy transport and quick set up. Th Model 3034 SMPS measures aerosol particles in the size range from 10 to 487 nm. It displays data using 54 size channels (32 channels per decade).Submicrometer Particle </a:t>
            </a:r>
            <a:r>
              <a:rPr lang="en-US" sz="1200" b="0" u="none" kern="1200" dirty="0" err="1" smtClean="0">
                <a:solidFill>
                  <a:srgbClr val="644646"/>
                </a:solidFill>
                <a:latin typeface="Times New Roman" pitchFamily="18" charset="0"/>
                <a:ea typeface="+mn-ea"/>
                <a:cs typeface="+mn-cs"/>
              </a:rPr>
              <a:t>SizingTSI</a:t>
            </a:r>
            <a:r>
              <a:rPr lang="en-US" sz="1200" b="0" u="none" kern="1200" dirty="0" smtClean="0">
                <a:solidFill>
                  <a:srgbClr val="644646"/>
                </a:solidFill>
                <a:latin typeface="Times New Roman" pitchFamily="18" charset="0"/>
                <a:ea typeface="+mn-ea"/>
                <a:cs typeface="+mn-cs"/>
              </a:rPr>
              <a:t> offers many choices for applications involving submicrometer particle sizing. See detailed descriptions Series 3936 systems and Model 3034.Features and Benefits·  High-resolution measurements of ultrafine particles·         Component and single-box options for specific measurement needs·         Choice of CPC and DMA (Series 3936 systems only) provides the ultimate in sizing flexibility</a:t>
            </a:r>
            <a:endParaRPr lang="en-US" b="0" u="none" dirty="0">
              <a:solidFill>
                <a:srgbClr val="644646"/>
              </a:solidFill>
            </a:endParaRPr>
          </a:p>
        </p:txBody>
      </p:sp>
      <p:sp>
        <p:nvSpPr>
          <p:cNvPr id="4" name="Slide Number Placeholder 3"/>
          <p:cNvSpPr>
            <a:spLocks noGrp="1"/>
          </p:cNvSpPr>
          <p:nvPr>
            <p:ph type="sldNum" sz="quarter" idx="10"/>
          </p:nvPr>
        </p:nvSpPr>
        <p:spPr/>
        <p:txBody>
          <a:bodyPr/>
          <a:lstStyle/>
          <a:p>
            <a:fld id="{B5601CBF-62E6-4B1C-8A9C-8EBCE022AC8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[The</a:t>
            </a:r>
            <a:r>
              <a:rPr lang="en-US" baseline="0" dirty="0" smtClean="0"/>
              <a:t> key point with this slide is that the graphic of a carbon nanotube on the left doesn’t represent the reality of what they look like in airborne samples, like the aggregated mass of nanotubes on the right.]</a:t>
            </a:r>
          </a:p>
          <a:p>
            <a:endParaRPr lang="en-US" baseline="0" dirty="0" smtClean="0"/>
          </a:p>
          <a:p>
            <a:r>
              <a:rPr lang="en-US" baseline="0" dirty="0" smtClean="0"/>
              <a:t>NIOSH says 10,000 carbon nanotube combinations are possible.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36</a:t>
            </a:fld>
            <a:endParaRPr lang="en-US"/>
          </a:p>
        </p:txBody>
      </p:sp>
    </p:spTree>
    <p:extLst>
      <p:ext uri="{BB962C8B-B14F-4D97-AF65-F5344CB8AC3E}">
        <p14:creationId xmlns:p14="http://schemas.microsoft.com/office/powerpoint/2010/main" val="1957594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a:t>
            </a:r>
            <a:r>
              <a:rPr lang="en-US" baseline="0" dirty="0" smtClean="0"/>
              <a:t> Notes:</a:t>
            </a:r>
          </a:p>
          <a:p>
            <a:endParaRPr lang="en-US" baseline="0" dirty="0" smtClean="0"/>
          </a:p>
          <a:p>
            <a:r>
              <a:rPr lang="en-US" dirty="0" smtClean="0"/>
              <a:t>The counting protocols will be similar to asbestos TEM methods now in place.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37</a:t>
            </a:fld>
            <a:endParaRPr lang="en-US"/>
          </a:p>
        </p:txBody>
      </p:sp>
    </p:spTree>
    <p:extLst>
      <p:ext uri="{BB962C8B-B14F-4D97-AF65-F5344CB8AC3E}">
        <p14:creationId xmlns:p14="http://schemas.microsoft.com/office/powerpoint/2010/main" val="3719563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Electron microscopy is the gold standard. It allows:</a:t>
            </a:r>
          </a:p>
          <a:p>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Characterization of bulk material for comparison to airborne particles</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dirty="0" smtClean="0">
                <a:latin typeface="+mn-lt"/>
              </a:rPr>
              <a:t>Indication of the presence of specific engineered nanomaterial (ENM)</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39</a:t>
            </a:fld>
            <a:endParaRPr lang="en-US"/>
          </a:p>
        </p:txBody>
      </p:sp>
    </p:spTree>
    <p:extLst>
      <p:ext uri="{BB962C8B-B14F-4D97-AF65-F5344CB8AC3E}">
        <p14:creationId xmlns:p14="http://schemas.microsoft.com/office/powerpoint/2010/main" val="2894423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sz="800" kern="1200" dirty="0" smtClean="0">
                <a:solidFill>
                  <a:schemeClr val="tx1"/>
                </a:solidFill>
                <a:latin typeface="+mn-lt"/>
                <a:ea typeface="+mn-ea"/>
                <a:cs typeface="+mn-cs"/>
              </a:rPr>
              <a:t>Transmission electron microscopy methods resemble asbestos analysis.</a:t>
            </a:r>
          </a:p>
          <a:p>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[Make the point of indicating how small the TEM grid that holds the sample.</a:t>
            </a:r>
            <a:r>
              <a:rPr lang="en-US" sz="800" kern="1200" baseline="0" dirty="0" smtClean="0">
                <a:solidFill>
                  <a:schemeClr val="tx1"/>
                </a:solidFill>
                <a:latin typeface="+mn-lt"/>
                <a:ea typeface="+mn-ea"/>
                <a:cs typeface="+mn-cs"/>
              </a:rPr>
              <a:t> It is helpful for those familiar with phase contrast microscopy to see how much smaller the section of filter is that gets onto the grid compared with the pie wedge that is cut out and mounted on a standard glass slide for PCM.]</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40</a:t>
            </a:fld>
            <a:endParaRPr lang="en-US"/>
          </a:p>
        </p:txBody>
      </p:sp>
    </p:spTree>
    <p:extLst>
      <p:ext uri="{BB962C8B-B14F-4D97-AF65-F5344CB8AC3E}">
        <p14:creationId xmlns:p14="http://schemas.microsoft.com/office/powerpoint/2010/main" val="3850535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TEM</a:t>
            </a:r>
            <a:r>
              <a:rPr lang="en-US" baseline="0" dirty="0" smtClean="0"/>
              <a:t> allows several measurements:</a:t>
            </a:r>
          </a:p>
          <a:p>
            <a:pPr marL="171450" indent="-171450" eaLnBrk="1" hangingPunct="1">
              <a:buFont typeface="Arial"/>
              <a:buChar char="•"/>
            </a:pPr>
            <a:r>
              <a:rPr lang="en-US" dirty="0" smtClean="0"/>
              <a:t>Morphology </a:t>
            </a:r>
          </a:p>
          <a:p>
            <a:pPr marL="171450" indent="-171450" eaLnBrk="1" hangingPunct="1">
              <a:buFont typeface="Arial"/>
              <a:buChar char="•"/>
            </a:pPr>
            <a:r>
              <a:rPr lang="en-US" dirty="0" smtClean="0"/>
              <a:t>EDS (EDXA) for chemical composition</a:t>
            </a:r>
          </a:p>
          <a:p>
            <a:pPr marL="171450" indent="-171450">
              <a:buFont typeface="Arial"/>
              <a:buChar char="•"/>
            </a:pPr>
            <a:r>
              <a:rPr lang="en-US" dirty="0" smtClean="0"/>
              <a:t>Particle count </a:t>
            </a:r>
          </a:p>
          <a:p>
            <a:pPr marL="171450" indent="-171450">
              <a:buFont typeface="Arial"/>
              <a:buChar char="•"/>
            </a:pPr>
            <a:r>
              <a:rPr lang="en-US" dirty="0" smtClean="0"/>
              <a:t>Particle length and diameter</a:t>
            </a:r>
          </a:p>
          <a:p>
            <a:endParaRPr lang="en-US" dirty="0" smtClean="0"/>
          </a:p>
          <a:p>
            <a:r>
              <a:rPr lang="en-US" dirty="0" smtClean="0"/>
              <a:t>[Point out</a:t>
            </a:r>
            <a:r>
              <a:rPr lang="en-US" baseline="0" dirty="0" smtClean="0"/>
              <a:t> that this is the strength of TEM: you can see the shape of the particles to compare to the raw stock, you can use the electron beam to generate x-rays that are characteristic for each element thus identifying the chemical composition, you can count particles (as long as you have counting rules) and you can measure the particles length and diameter. For a tube, with a measured length and diameter, you can determine volume and choose a density to calculate mass.]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41</a:t>
            </a:fld>
            <a:endParaRPr lang="en-US"/>
          </a:p>
        </p:txBody>
      </p:sp>
    </p:spTree>
    <p:extLst>
      <p:ext uri="{BB962C8B-B14F-4D97-AF65-F5344CB8AC3E}">
        <p14:creationId xmlns:p14="http://schemas.microsoft.com/office/powerpoint/2010/main" val="2705544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b="1" dirty="0" smtClean="0"/>
              <a:t>Elemental analysis for metals allows better characterization:</a:t>
            </a:r>
          </a:p>
          <a:p>
            <a:endParaRPr lang="en-US" b="1" dirty="0" smtClean="0"/>
          </a:p>
          <a:p>
            <a:pPr>
              <a:buSzPct val="100000"/>
              <a:buFont typeface="Arial" pitchFamily="34" charset="0"/>
              <a:buChar char="•"/>
              <a:defRPr/>
            </a:pPr>
            <a:r>
              <a:rPr lang="en-US" sz="1200" dirty="0" smtClean="0"/>
              <a:t> NIOSH recommends sampling high emission areas: both breathing zone and area</a:t>
            </a:r>
          </a:p>
          <a:p>
            <a:pPr>
              <a:buSzPct val="100000"/>
              <a:buFont typeface="Arial" pitchFamily="34" charset="0"/>
              <a:buChar char="•"/>
              <a:defRPr/>
            </a:pPr>
            <a:r>
              <a:rPr lang="en-US" sz="1200" dirty="0" smtClean="0"/>
              <a:t> Conduct elemental analysis (NIOSH 7300, metals with ICP)</a:t>
            </a:r>
          </a:p>
          <a:p>
            <a:pPr>
              <a:buSzPct val="100000"/>
              <a:buFont typeface="Arial" pitchFamily="34" charset="0"/>
              <a:buChar char="•"/>
              <a:defRPr/>
            </a:pPr>
            <a:r>
              <a:rPr lang="en-US" sz="1200" dirty="0" smtClean="0"/>
              <a:t> Characterize and verify by TEM</a:t>
            </a:r>
          </a:p>
          <a:p>
            <a:pPr>
              <a:buSzPct val="100000"/>
              <a:buFont typeface="Arial" pitchFamily="34" charset="0"/>
              <a:buChar char="•"/>
              <a:defRPr/>
            </a:pPr>
            <a:endParaRPr lang="en-US" sz="1200" dirty="0" smtClean="0"/>
          </a:p>
          <a:p>
            <a:pPr>
              <a:buSzPct val="100000"/>
              <a:buFont typeface="Arial" pitchFamily="34" charset="0"/>
              <a:buNone/>
              <a:defRPr/>
            </a:pPr>
            <a:r>
              <a:rPr lang="en-US" sz="1200" dirty="0" smtClean="0"/>
              <a:t>[Some nanoparticles are metal</a:t>
            </a:r>
            <a:r>
              <a:rPr lang="en-US" sz="1200" baseline="0" dirty="0" smtClean="0"/>
              <a:t>s or oxides of metals so Inductively coupled plasma analysis will detect them in low concentrations. Additionally, metals, such as iron, nickel and cobalt, are used as catalysts for the production of  carbon nanotubes.]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42</a:t>
            </a:fld>
            <a:endParaRPr lang="en-US"/>
          </a:p>
        </p:txBody>
      </p:sp>
    </p:spTree>
    <p:extLst>
      <p:ext uri="{BB962C8B-B14F-4D97-AF65-F5344CB8AC3E}">
        <p14:creationId xmlns:p14="http://schemas.microsoft.com/office/powerpoint/2010/main" val="399757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sz="1200" dirty="0" smtClean="0"/>
              <a:t>NIOSH analysis of metal reactor cleanout provides good example of EM capabilities</a:t>
            </a:r>
          </a:p>
          <a:p>
            <a:endParaRPr lang="en-US" sz="1200" dirty="0" smtClean="0"/>
          </a:p>
          <a:p>
            <a:r>
              <a:rPr lang="en-US" sz="1200" dirty="0" smtClean="0"/>
              <a:t>[Use a laser pointer to illustrate</a:t>
            </a:r>
            <a:r>
              <a:rPr lang="en-US" sz="1200" baseline="0" dirty="0" smtClean="0"/>
              <a:t> how focused the beam of a TEM is to perform Energy Dispersive analysis of the materials to determine its elemental composition. Production of many </a:t>
            </a:r>
            <a:r>
              <a:rPr lang="en-US" sz="1200" baseline="0" dirty="0" err="1" smtClean="0"/>
              <a:t>nanomaterials</a:t>
            </a:r>
            <a:r>
              <a:rPr lang="en-US" sz="1200" baseline="0" dirty="0" smtClean="0"/>
              <a:t> requires metal catalysts and EDS analysis will show that as a peak.]</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43</a:t>
            </a:fld>
            <a:endParaRPr lang="en-US"/>
          </a:p>
        </p:txBody>
      </p:sp>
    </p:spTree>
    <p:extLst>
      <p:ext uri="{BB962C8B-B14F-4D97-AF65-F5344CB8AC3E}">
        <p14:creationId xmlns:p14="http://schemas.microsoft.com/office/powerpoint/2010/main" val="23810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eaLnBrk="1" hangingPunct="1">
              <a:spcBef>
                <a:spcPct val="0"/>
              </a:spcBef>
            </a:pPr>
            <a:r>
              <a:rPr lang="en-US" dirty="0" smtClean="0"/>
              <a:t>Explain that this is intended to be an introduction</a:t>
            </a:r>
            <a:r>
              <a:rPr lang="en-US" baseline="0" dirty="0" smtClean="0"/>
              <a:t> to a very broad and diverse area. This module can in no way cover all of nanotechnology and nanomaterials but will provide a basic understanding of what they are, some of the types of materials workers may encounter and some of the features that warrant focused health and safety training. Some of this material may be well understood by those who have a background in chemical safety. These students should be encouraged to share their knowledge with their peers and provide examples for discussion.</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[These</a:t>
            </a:r>
            <a:r>
              <a:rPr lang="en-US" baseline="0" dirty="0" smtClean="0"/>
              <a:t> are shots from NIOSH of a worker in full protective clothing harvesting single-walled carbon nanotubes from a carbon arc reactor inside an enclosed work area. Note the reflection in the glass. The lower image is a TEM shot of SWCNTs collected in the breathing zone of that worker. Point out that the black dots are metal catalyst that wasn’t cleaned from the final product.]</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44</a:t>
            </a:fld>
            <a:endParaRPr lang="en-US"/>
          </a:p>
        </p:txBody>
      </p:sp>
    </p:spTree>
    <p:extLst>
      <p:ext uri="{BB962C8B-B14F-4D97-AF65-F5344CB8AC3E}">
        <p14:creationId xmlns:p14="http://schemas.microsoft.com/office/powerpoint/2010/main" val="3764420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There are no OSHA PELs, but there are several recommended OELs. </a:t>
            </a:r>
          </a:p>
          <a:p>
            <a:endParaRPr lang="en-US" dirty="0" smtClean="0"/>
          </a:p>
          <a:p>
            <a:r>
              <a:rPr lang="en-US" dirty="0" smtClean="0"/>
              <a:t>[This</a:t>
            </a:r>
            <a:r>
              <a:rPr lang="en-US" baseline="0" dirty="0" smtClean="0"/>
              <a:t> table from Dr. Paul Schulte of NIOSH was updated to reflect the revised REL set by NIOSH for titanium dioxide. You may want to point out that several firms set their own recommended OELs, like Bayer and </a:t>
            </a:r>
            <a:r>
              <a:rPr lang="en-US" baseline="0" dirty="0" err="1" smtClean="0"/>
              <a:t>Nanocyl</a:t>
            </a:r>
            <a:r>
              <a:rPr lang="en-US" baseline="0" dirty="0" smtClean="0"/>
              <a:t>. The NIOSH draft REL for carbon nanotubes came after these firms set their company OELs and it is lower than the Bayer OEL.]</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45</a:t>
            </a:fld>
            <a:endParaRPr lang="en-US"/>
          </a:p>
        </p:txBody>
      </p:sp>
    </p:spTree>
    <p:extLst>
      <p:ext uri="{BB962C8B-B14F-4D97-AF65-F5344CB8AC3E}">
        <p14:creationId xmlns:p14="http://schemas.microsoft.com/office/powerpoint/2010/main" val="969729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[Sample reports need to be provided. Have each group decide on a spokesperson and a scribe.  If</a:t>
            </a:r>
            <a:r>
              <a:rPr lang="en-US" baseline="0" dirty="0" smtClean="0"/>
              <a:t> possible, give a different report to each group. Allow at least 20 minutes for them to answer the questions and at least 10 minutes per group to report back.]</a:t>
            </a:r>
          </a:p>
          <a:p>
            <a:endParaRPr lang="en-US" baseline="0" dirty="0" smtClean="0"/>
          </a:p>
          <a:p>
            <a:pPr marL="596900" indent="-514350">
              <a:buFont typeface="+mj-lt"/>
              <a:buAutoNum type="arabicPeriod"/>
            </a:pPr>
            <a:r>
              <a:rPr lang="en-US" dirty="0" smtClean="0"/>
              <a:t>What kind of samples were collected?</a:t>
            </a:r>
          </a:p>
          <a:p>
            <a:pPr marL="596900" indent="-514350">
              <a:buFont typeface="+mj-lt"/>
              <a:buAutoNum type="arabicPeriod"/>
            </a:pPr>
            <a:r>
              <a:rPr lang="en-US" dirty="0" smtClean="0"/>
              <a:t>What media did they use?</a:t>
            </a:r>
          </a:p>
          <a:p>
            <a:pPr marL="596900" indent="-514350">
              <a:buFont typeface="+mj-lt"/>
              <a:buAutoNum type="arabicPeriod"/>
            </a:pPr>
            <a:r>
              <a:rPr lang="en-US" dirty="0" smtClean="0"/>
              <a:t>What method did they use to analyze them?</a:t>
            </a:r>
          </a:p>
          <a:p>
            <a:pPr marL="596900" indent="-514350">
              <a:buFont typeface="+mj-lt"/>
              <a:buAutoNum type="arabicPeriod"/>
            </a:pPr>
            <a:r>
              <a:rPr lang="en-US" dirty="0" smtClean="0"/>
              <a:t>What types of structures did they find?</a:t>
            </a:r>
          </a:p>
          <a:p>
            <a:pPr marL="596900" marR="0" indent="-51435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Is there anything in the report that you don’t understand?</a:t>
            </a:r>
          </a:p>
          <a:p>
            <a:pPr marL="82550" indent="0">
              <a:buFont typeface="+mj-lt"/>
              <a:buNone/>
            </a:pPr>
            <a:endParaRPr lang="en-US"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46</a:t>
            </a:fld>
            <a:endParaRPr lang="en-US"/>
          </a:p>
        </p:txBody>
      </p:sp>
    </p:spTree>
    <p:extLst>
      <p:ext uri="{BB962C8B-B14F-4D97-AF65-F5344CB8AC3E}">
        <p14:creationId xmlns:p14="http://schemas.microsoft.com/office/powerpoint/2010/main" val="724651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eaLnBrk="1" hangingPunct="1">
              <a:spcBef>
                <a:spcPct val="0"/>
              </a:spcBef>
            </a:pPr>
            <a:endParaRPr lang="en-US" dirty="0" smtClean="0"/>
          </a:p>
          <a:p>
            <a:pPr eaLnBrk="1" hangingPunct="1">
              <a:spcBef>
                <a:spcPct val="0"/>
              </a:spcBef>
            </a:pPr>
            <a:r>
              <a:rPr lang="en-US" dirty="0" smtClean="0"/>
              <a:t>[Review</a:t>
            </a:r>
            <a:r>
              <a:rPr lang="en-US" baseline="0" dirty="0" smtClean="0"/>
              <a:t> these objectives with the class and explain that you will return to them at the end of the module to see if the learning objectives have been achieved. You can also post them on a flipchart or repeat this slide as you move between Topics to indicate where you are in the timeline of the module if desired.]</a:t>
            </a:r>
          </a:p>
          <a:p>
            <a:pPr eaLnBrk="1" hangingPunct="1">
              <a:spcBef>
                <a:spcPct val="0"/>
              </a:spcBef>
            </a:pPr>
            <a:endParaRPr lang="en-US" baseline="0" dirty="0" smtClean="0"/>
          </a:p>
          <a:p>
            <a:pPr eaLnBrk="1" hangingPunct="1">
              <a:spcBef>
                <a:spcPct val="0"/>
              </a:spcBef>
            </a:pPr>
            <a:r>
              <a:rPr lang="en-US" baseline="0" dirty="0" smtClean="0"/>
              <a:t>Learning Objectives</a:t>
            </a:r>
          </a:p>
          <a:p>
            <a:pPr eaLnBrk="1" hangingPunct="1">
              <a:spcBef>
                <a:spcPct val="0"/>
              </a:spcBef>
            </a:pPr>
            <a:endParaRPr lang="en-US" baseline="0" dirty="0" smtClean="0"/>
          </a:p>
          <a:p>
            <a:pPr marL="0" indent="0">
              <a:buFont typeface="Arial"/>
              <a:buNone/>
            </a:pPr>
            <a:r>
              <a:rPr lang="en-US" dirty="0" smtClean="0"/>
              <a:t>At the end of this module you will be able to </a:t>
            </a:r>
          </a:p>
          <a:p>
            <a:pPr marL="171450" indent="-171450">
              <a:buFont typeface="Arial"/>
              <a:buChar char="•"/>
            </a:pPr>
            <a:r>
              <a:rPr lang="en-US" dirty="0" smtClean="0"/>
              <a:t>Compare and contrast standard IH sampling and analytical methods with those used for nanoparticles</a:t>
            </a:r>
          </a:p>
          <a:p>
            <a:pPr marL="171450" indent="-171450">
              <a:buFont typeface="Arial"/>
              <a:buChar char="•"/>
            </a:pPr>
            <a:r>
              <a:rPr lang="en-US" dirty="0" smtClean="0"/>
              <a:t>Describe the equipment used for nanoparticle sampling and analysis</a:t>
            </a:r>
          </a:p>
          <a:p>
            <a:pPr marL="171450" indent="-171450">
              <a:buFont typeface="Arial"/>
              <a:buChar char="•"/>
            </a:pPr>
            <a:r>
              <a:rPr lang="en-US" dirty="0" smtClean="0"/>
              <a:t>Evaluate sampling results and compare them to recommended occupational exposure limits</a:t>
            </a:r>
          </a:p>
          <a:p>
            <a:pPr marL="171450" indent="-171450">
              <a:buFont typeface="Arial"/>
              <a:buChar char="•"/>
            </a:pPr>
            <a:r>
              <a:rPr lang="en-US" dirty="0" smtClean="0"/>
              <a:t>Discuss the limitations of nanoparticle sampling and analysis</a:t>
            </a:r>
          </a:p>
          <a:p>
            <a:pPr marL="171450" indent="-171450">
              <a:buFont typeface="Arial"/>
              <a:buChar char="•"/>
            </a:pPr>
            <a:r>
              <a:rPr lang="en-US" dirty="0" smtClean="0"/>
              <a:t>Describe alternative methods of hazard assessment like control banding</a:t>
            </a:r>
          </a:p>
          <a:p>
            <a:pPr marL="171450" indent="-171450" eaLnBrk="1" hangingPunct="1">
              <a:spcBef>
                <a:spcPct val="0"/>
              </a:spcBef>
              <a:buFont typeface="Arial"/>
              <a:buChar char="•"/>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eaLnBrk="1" hangingPunct="1">
              <a:spcBef>
                <a:spcPct val="0"/>
              </a:spcBef>
            </a:pPr>
            <a:endParaRPr lang="en-US" dirty="0" smtClean="0"/>
          </a:p>
          <a:p>
            <a:pPr eaLnBrk="1" hangingPunct="1">
              <a:spcBef>
                <a:spcPct val="0"/>
              </a:spcBef>
            </a:pPr>
            <a:r>
              <a:rPr lang="en-US" dirty="0" smtClean="0"/>
              <a:t>[Review</a:t>
            </a:r>
            <a:r>
              <a:rPr lang="en-US" baseline="0" dirty="0" smtClean="0"/>
              <a:t> these objectives with the class and explain that you will return to them at the end of the module to see if the learning objectives have been achieved. You can also post them on a flipchart or repeat this slide as you move between Topics to indicate where you are in the timeline of the module if desired.]</a:t>
            </a:r>
          </a:p>
          <a:p>
            <a:pPr eaLnBrk="1" hangingPunct="1">
              <a:spcBef>
                <a:spcPct val="0"/>
              </a:spcBef>
            </a:pPr>
            <a:endParaRPr lang="en-US" baseline="0" dirty="0" smtClean="0"/>
          </a:p>
          <a:p>
            <a:pPr eaLnBrk="1" hangingPunct="1">
              <a:spcBef>
                <a:spcPct val="0"/>
              </a:spcBef>
            </a:pPr>
            <a:r>
              <a:rPr lang="en-US" baseline="0" dirty="0" smtClean="0"/>
              <a:t>Learning Objectives</a:t>
            </a:r>
          </a:p>
          <a:p>
            <a:pPr eaLnBrk="1" hangingPunct="1">
              <a:spcBef>
                <a:spcPct val="0"/>
              </a:spcBef>
            </a:pPr>
            <a:endParaRPr lang="en-US" baseline="0" dirty="0" smtClean="0"/>
          </a:p>
          <a:p>
            <a:pPr marL="0" indent="0">
              <a:buFont typeface="Arial"/>
              <a:buNone/>
            </a:pPr>
            <a:r>
              <a:rPr lang="en-US" dirty="0" smtClean="0"/>
              <a:t>At the end of this module you will be able to </a:t>
            </a:r>
          </a:p>
          <a:p>
            <a:pPr marL="171450" indent="-171450">
              <a:buFont typeface="Arial"/>
              <a:buChar char="•"/>
            </a:pPr>
            <a:r>
              <a:rPr lang="en-US" dirty="0" smtClean="0"/>
              <a:t>Compare and contrast standard IH sampling and analytical methods with those used for nanoparticles</a:t>
            </a:r>
          </a:p>
          <a:p>
            <a:pPr marL="171450" indent="-171450">
              <a:buFont typeface="Arial"/>
              <a:buChar char="•"/>
            </a:pPr>
            <a:r>
              <a:rPr lang="en-US" dirty="0" smtClean="0"/>
              <a:t>Describe the equipment used for nanoparticle sampling and analysis</a:t>
            </a:r>
          </a:p>
          <a:p>
            <a:pPr marL="171450" indent="-171450">
              <a:buFont typeface="Arial"/>
              <a:buChar char="•"/>
            </a:pPr>
            <a:r>
              <a:rPr lang="en-US" dirty="0" smtClean="0"/>
              <a:t>Evaluate sampling results and compare them to recommended occupational exposure limits</a:t>
            </a:r>
          </a:p>
          <a:p>
            <a:pPr marL="171450" indent="-171450">
              <a:buFont typeface="Arial"/>
              <a:buChar char="•"/>
            </a:pPr>
            <a:r>
              <a:rPr lang="en-US" dirty="0" smtClean="0"/>
              <a:t>Discuss the limitations of nanoparticle sampling and analysis</a:t>
            </a:r>
          </a:p>
          <a:p>
            <a:pPr marL="171450" indent="-171450">
              <a:buFont typeface="Arial"/>
              <a:buChar char="•"/>
            </a:pPr>
            <a:r>
              <a:rPr lang="en-US" dirty="0" smtClean="0"/>
              <a:t>Describe alternative methods of hazard assessment like control banding</a:t>
            </a:r>
          </a:p>
          <a:p>
            <a:pPr marL="171450" indent="-171450" eaLnBrk="1" hangingPunct="1">
              <a:spcBef>
                <a:spcPct val="0"/>
              </a:spcBef>
              <a:buFont typeface="Arial"/>
              <a:buChar char="•"/>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marL="0" marR="0" indent="0" algn="l" defTabSz="914400" rtl="0" eaLnBrk="1" fontAlgn="base" latinLnBrk="0" hangingPunct="1">
              <a:lnSpc>
                <a:spcPct val="100000"/>
              </a:lnSpc>
              <a:spcBef>
                <a:spcPct val="0"/>
              </a:spcBef>
              <a:spcAft>
                <a:spcPct val="0"/>
              </a:spcAft>
              <a:buClrTx/>
              <a:buSzTx/>
              <a:buFontTx/>
              <a:buNone/>
              <a:tabLst/>
              <a:defRPr/>
            </a:pPr>
            <a:endParaRPr lang="en-US" b="1" u="sng"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0" u="none" dirty="0" smtClean="0"/>
              <a:t>[Review</a:t>
            </a:r>
            <a:r>
              <a:rPr lang="en-US" b="0" u="none" baseline="0" dirty="0" smtClean="0"/>
              <a:t> these topics and see if they are of interest to your audience.]</a:t>
            </a:r>
          </a:p>
          <a:p>
            <a:pPr marL="0" marR="0" indent="0" algn="l" defTabSz="914400" rtl="0" eaLnBrk="1" fontAlgn="base" latinLnBrk="0" hangingPunct="1">
              <a:lnSpc>
                <a:spcPct val="100000"/>
              </a:lnSpc>
              <a:spcBef>
                <a:spcPct val="0"/>
              </a:spcBef>
              <a:spcAft>
                <a:spcPct val="0"/>
              </a:spcAft>
              <a:buClrTx/>
              <a:buSzTx/>
              <a:buFontTx/>
              <a:buNone/>
              <a:tabLst/>
              <a:defRPr/>
            </a:pPr>
            <a:endParaRPr lang="en-US" b="0" u="none" dirty="0" smtClean="0"/>
          </a:p>
          <a:p>
            <a:pPr>
              <a:buNone/>
            </a:pPr>
            <a:r>
              <a:rPr lang="en-US" dirty="0" smtClean="0"/>
              <a:t>Topics</a:t>
            </a:r>
          </a:p>
          <a:p>
            <a:pPr marL="871538" lvl="1" indent="-514350">
              <a:buFont typeface="+mj-lt"/>
              <a:buAutoNum type="arabicPeriod"/>
            </a:pPr>
            <a:r>
              <a:rPr lang="en-US" dirty="0" smtClean="0"/>
              <a:t>Methods currently being used to sample and analyze nanoparticles</a:t>
            </a:r>
          </a:p>
          <a:p>
            <a:pPr marL="871538" lvl="1" indent="-514350">
              <a:buFont typeface="+mj-lt"/>
              <a:buAutoNum type="arabicPeriod"/>
            </a:pPr>
            <a:r>
              <a:rPr lang="en-US" dirty="0" smtClean="0"/>
              <a:t>Value of standard IH procedures and equipment for nanoparticle sampling </a:t>
            </a:r>
          </a:p>
          <a:p>
            <a:pPr marL="871538" lvl="1" indent="-514350">
              <a:buFont typeface="+mj-lt"/>
              <a:buAutoNum type="arabicPeriod"/>
            </a:pPr>
            <a:r>
              <a:rPr lang="en-US" dirty="0" smtClean="0"/>
              <a:t>Use and limitation of sampling data</a:t>
            </a:r>
          </a:p>
          <a:p>
            <a:pPr marL="871538" lvl="1" indent="-514350">
              <a:buFont typeface="+mj-lt"/>
              <a:buAutoNum type="arabicPeriod"/>
            </a:pPr>
            <a:r>
              <a:rPr lang="en-US" dirty="0" smtClean="0"/>
              <a:t>Status on NIOSH, OSHA and international occupational exposure limits</a:t>
            </a:r>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eaLnBrk="1" hangingPunct="1">
              <a:spcBef>
                <a:spcPct val="0"/>
              </a:spcBef>
            </a:pPr>
            <a:endParaRPr lang="en-US" dirty="0" smtClean="0"/>
          </a:p>
          <a:p>
            <a:pPr eaLnBrk="1" hangingPunct="1">
              <a:spcBef>
                <a:spcPct val="0"/>
              </a:spcBef>
            </a:pPr>
            <a:r>
              <a:rPr lang="en-US" dirty="0" smtClean="0"/>
              <a:t>[Review</a:t>
            </a:r>
            <a:r>
              <a:rPr lang="en-US" baseline="0" dirty="0" smtClean="0"/>
              <a:t> these objectives with the class and explain that you will return to them at the end of the module to see if the learning objectives have been achieved. You can also post them on a flipchart or repeat this slide as you move between Topics to indicate where you are in the timeline of the module if desired.]</a:t>
            </a:r>
          </a:p>
          <a:p>
            <a:pPr eaLnBrk="1" hangingPunct="1">
              <a:spcBef>
                <a:spcPct val="0"/>
              </a:spcBef>
            </a:pPr>
            <a:endParaRPr lang="en-US" baseline="0" dirty="0" smtClean="0"/>
          </a:p>
          <a:p>
            <a:pPr eaLnBrk="1" hangingPunct="1">
              <a:spcBef>
                <a:spcPct val="0"/>
              </a:spcBef>
            </a:pPr>
            <a:r>
              <a:rPr lang="en-US" baseline="0" dirty="0" smtClean="0"/>
              <a:t>Learning Objectives</a:t>
            </a:r>
          </a:p>
          <a:p>
            <a:pPr eaLnBrk="1" hangingPunct="1">
              <a:spcBef>
                <a:spcPct val="0"/>
              </a:spcBef>
            </a:pPr>
            <a:endParaRPr lang="en-US" baseline="0" dirty="0" smtClean="0"/>
          </a:p>
          <a:p>
            <a:pPr marL="0" indent="0">
              <a:buFont typeface="Arial"/>
              <a:buNone/>
            </a:pPr>
            <a:r>
              <a:rPr lang="en-US" dirty="0" smtClean="0"/>
              <a:t>At the end of this module you will be able to </a:t>
            </a:r>
          </a:p>
          <a:p>
            <a:pPr marL="171450" indent="-171450">
              <a:buFont typeface="Arial"/>
              <a:buChar char="•"/>
            </a:pPr>
            <a:r>
              <a:rPr lang="en-US" dirty="0" smtClean="0"/>
              <a:t>Compare and contrast standard IH sampling and analytical methods with those used for nanoparticles</a:t>
            </a:r>
          </a:p>
          <a:p>
            <a:pPr marL="171450" indent="-171450">
              <a:buFont typeface="Arial"/>
              <a:buChar char="•"/>
            </a:pPr>
            <a:r>
              <a:rPr lang="en-US" dirty="0" smtClean="0"/>
              <a:t>Describe the equipment used for nanoparticle sampling and analysis</a:t>
            </a:r>
          </a:p>
          <a:p>
            <a:pPr marL="171450" indent="-171450">
              <a:buFont typeface="Arial"/>
              <a:buChar char="•"/>
            </a:pPr>
            <a:r>
              <a:rPr lang="en-US" dirty="0" smtClean="0"/>
              <a:t>Evaluate sampling results and compare them to recommended occupational exposure limits</a:t>
            </a:r>
          </a:p>
          <a:p>
            <a:pPr marL="171450" indent="-171450">
              <a:buFont typeface="Arial"/>
              <a:buChar char="•"/>
            </a:pPr>
            <a:r>
              <a:rPr lang="en-US" dirty="0" smtClean="0"/>
              <a:t>Discuss the limitations of nanoparticle sampling and analysis</a:t>
            </a:r>
          </a:p>
          <a:p>
            <a:pPr marL="171450" indent="-171450">
              <a:buFont typeface="Arial"/>
              <a:buChar char="•"/>
            </a:pPr>
            <a:r>
              <a:rPr lang="en-US" dirty="0" smtClean="0"/>
              <a:t>Describe alternative methods of hazard assessment like control banding</a:t>
            </a:r>
          </a:p>
          <a:p>
            <a:pPr marL="171450" indent="-171450" eaLnBrk="1" hangingPunct="1">
              <a:spcBef>
                <a:spcPct val="0"/>
              </a:spcBef>
              <a:buFont typeface="Arial"/>
              <a:buChar char="•"/>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Special thanks to NIOSH for their kind assistance and particularly to </a:t>
            </a:r>
            <a:r>
              <a:rPr lang="en-US" sz="1600" dirty="0" smtClean="0"/>
              <a:t>Charles L. </a:t>
            </a:r>
            <a:r>
              <a:rPr lang="en-US" sz="1600" dirty="0" err="1" smtClean="0"/>
              <a:t>Geraci</a:t>
            </a:r>
            <a:r>
              <a:rPr lang="en-US" sz="1600" dirty="0" smtClean="0"/>
              <a:t>, </a:t>
            </a:r>
            <a:r>
              <a:rPr lang="en-US" sz="1600" dirty="0" err="1" smtClean="0"/>
              <a:t>Jr</a:t>
            </a:r>
            <a:r>
              <a:rPr lang="en-US" sz="1600" dirty="0" smtClean="0"/>
              <a:t>, Ph.D., CIH,</a:t>
            </a:r>
            <a:r>
              <a:rPr lang="en-US" sz="1600" baseline="0" dirty="0" smtClean="0"/>
              <a:t> </a:t>
            </a:r>
            <a:r>
              <a:rPr lang="en-US" dirty="0" smtClean="0"/>
              <a:t>Coordinator,</a:t>
            </a:r>
            <a:r>
              <a:rPr lang="en-US" baseline="0" dirty="0" smtClean="0"/>
              <a:t> </a:t>
            </a:r>
            <a:r>
              <a:rPr lang="en-US" dirty="0" smtClean="0"/>
              <a:t>Nanotechnology Research Center </a:t>
            </a:r>
            <a:r>
              <a:rPr lang="en-US" baseline="0" dirty="0" smtClean="0"/>
              <a:t> </a:t>
            </a:r>
            <a:r>
              <a:rPr lang="en-US" dirty="0" smtClean="0"/>
              <a:t>for the generous use of his slides</a:t>
            </a:r>
          </a:p>
          <a:p>
            <a:endParaRPr lang="en-US"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a:t>
            </a:fld>
            <a:endParaRPr lang="en-US"/>
          </a:p>
        </p:txBody>
      </p:sp>
    </p:spTree>
    <p:extLst>
      <p:ext uri="{BB962C8B-B14F-4D97-AF65-F5344CB8AC3E}">
        <p14:creationId xmlns:p14="http://schemas.microsoft.com/office/powerpoint/2010/main" val="337194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3"/>
          <p:cNvSpPr>
            <a:spLocks noGrp="1" noChangeArrowheads="1"/>
          </p:cNvSpPr>
          <p:nvPr>
            <p:ph type="sldNum" sz="quarter" idx="5"/>
          </p:nvPr>
        </p:nvSpPr>
        <p:spPr>
          <a:ln/>
        </p:spPr>
        <p:txBody>
          <a:bodyPr/>
          <a:lstStyle/>
          <a:p>
            <a:fld id="{D7CF9E2F-4516-406C-B02B-E8C61BA642D7}" type="slidenum">
              <a:rPr lang="en-US"/>
              <a:pPr/>
              <a:t>8</a:t>
            </a:fld>
            <a:endParaRPr lang="en-US"/>
          </a:p>
        </p:txBody>
      </p:sp>
      <p:sp>
        <p:nvSpPr>
          <p:cNvPr id="845826" name="Rectangle 2"/>
          <p:cNvSpPr>
            <a:spLocks noGrp="1" noRot="1" noChangeAspect="1" noChangeArrowheads="1" noTextEdit="1"/>
          </p:cNvSpPr>
          <p:nvPr>
            <p:ph type="sldImg"/>
          </p:nvPr>
        </p:nvSpPr>
        <p:spPr>
          <a:xfrm>
            <a:off x="1143000" y="685800"/>
            <a:ext cx="4573588" cy="3429000"/>
          </a:xfrm>
          <a:ln/>
        </p:spPr>
      </p:sp>
      <p:sp>
        <p:nvSpPr>
          <p:cNvPr id="845827" name="Rectangle 3"/>
          <p:cNvSpPr>
            <a:spLocks noGrp="1" noChangeArrowheads="1"/>
          </p:cNvSpPr>
          <p:nvPr>
            <p:ph type="body" idx="1"/>
          </p:nvPr>
        </p:nvSpPr>
        <p:spPr>
          <a:xfrm>
            <a:off x="914400" y="4343992"/>
            <a:ext cx="5029200" cy="4113616"/>
          </a:xfrm>
        </p:spPr>
        <p:txBody>
          <a:bodyPr/>
          <a:lstStyle/>
          <a:p>
            <a:r>
              <a:rPr lang="en-US" dirty="0" smtClean="0"/>
              <a:t>Trainer Notes:</a:t>
            </a:r>
          </a:p>
          <a:p>
            <a:endParaRPr lang="en-US" dirty="0" smtClean="0"/>
          </a:p>
          <a:p>
            <a:r>
              <a:rPr lang="en-US" sz="1200" dirty="0" smtClean="0"/>
              <a:t>“In the long term, nanotechnology will demand a revolutionary re-thinking of occupational health and safety.” </a:t>
            </a:r>
            <a:r>
              <a:rPr lang="en-US" sz="1200" dirty="0" smtClean="0">
                <a:solidFill>
                  <a:schemeClr val="tx1"/>
                </a:solidFill>
              </a:rPr>
              <a:t>John Howard, MD, NIOSH</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Trainer Notes:</a:t>
            </a:r>
          </a:p>
          <a:p>
            <a:endParaRPr lang="en-US" sz="1200" dirty="0" smtClean="0"/>
          </a:p>
          <a:p>
            <a:r>
              <a:rPr lang="en-US" sz="1200" dirty="0" smtClean="0"/>
              <a:t>[Emphasize with the class that this is the main message from this module.]</a:t>
            </a:r>
          </a:p>
          <a:p>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“It is likely that no single metric will completely characterize exposure.” </a:t>
            </a:r>
            <a:r>
              <a:rPr lang="en-US" dirty="0" smtClean="0"/>
              <a:t>Linda Abbott and Andrew Maynard, </a:t>
            </a:r>
            <a:r>
              <a:rPr lang="en-US" i="1" dirty="0" smtClean="0"/>
              <a:t>Risk Analysis, </a:t>
            </a:r>
            <a:r>
              <a:rPr lang="en-US" dirty="0" smtClean="0"/>
              <a:t>2010</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9</a:t>
            </a:fld>
            <a:endParaRPr lang="en-US"/>
          </a:p>
        </p:txBody>
      </p:sp>
    </p:spTree>
    <p:extLst>
      <p:ext uri="{BB962C8B-B14F-4D97-AF65-F5344CB8AC3E}">
        <p14:creationId xmlns:p14="http://schemas.microsoft.com/office/powerpoint/2010/main" val="2367470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4"/>
          </p:nvPr>
        </p:nvSpPr>
        <p:spPr>
          <a:xfrm>
            <a:off x="8331200" y="6415314"/>
            <a:ext cx="551519" cy="319314"/>
          </a:xfrm>
          <a:prstGeom prst="rect">
            <a:avLst/>
          </a:prstGeom>
        </p:spPr>
        <p:txBody>
          <a:bodyPr/>
          <a:lstStyle>
            <a:lvl1pPr>
              <a:defRPr sz="1200" b="1">
                <a:solidFill>
                  <a:schemeClr val="accent6">
                    <a:lumMod val="50000"/>
                  </a:schemeClr>
                </a:solidFill>
              </a:defRPr>
            </a:lvl1pPr>
          </a:lstStyle>
          <a:p>
            <a:pPr algn="r">
              <a:defRPr/>
            </a:pPr>
            <a:r>
              <a:rPr lang="en-US" smtClean="0"/>
              <a:t>3-</a:t>
            </a:r>
            <a:fld id="{D0496D5C-A6DF-4BA2-A2FF-14655C18F937}" type="slidenum">
              <a:rPr lang="en-US" smtClean="0"/>
              <a:pPr algn="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Act I Sketch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4"/>
          </p:nvPr>
        </p:nvSpPr>
        <p:spPr>
          <a:xfrm>
            <a:off x="8331200" y="6415314"/>
            <a:ext cx="551519" cy="319314"/>
          </a:xfrm>
          <a:prstGeom prst="rect">
            <a:avLst/>
          </a:prstGeom>
        </p:spPr>
        <p:txBody>
          <a:bodyPr/>
          <a:lstStyle>
            <a:lvl1pPr>
              <a:defRPr sz="1200" b="1">
                <a:solidFill>
                  <a:schemeClr val="accent6">
                    <a:lumMod val="50000"/>
                  </a:schemeClr>
                </a:solidFill>
              </a:defRPr>
            </a:lvl1pPr>
          </a:lstStyle>
          <a:p>
            <a:pPr algn="r">
              <a:defRPr/>
            </a:pPr>
            <a:r>
              <a:rPr lang="en-US" smtClean="0"/>
              <a:t>3-</a:t>
            </a:r>
            <a:fld id="{D0496D5C-A6DF-4BA2-A2FF-14655C18F937}" type="slidenum">
              <a:rPr lang="en-US" smtClean="0"/>
              <a:pPr algn="r">
                <a:defRPr/>
              </a:pPr>
              <a:t>‹#›</a:t>
            </a:fld>
            <a:endParaRPr lang="en-US" dirty="0"/>
          </a:p>
        </p:txBody>
      </p:sp>
    </p:spTree>
    <p:extLst>
      <p:ext uri="{BB962C8B-B14F-4D97-AF65-F5344CB8AC3E}">
        <p14:creationId xmlns:p14="http://schemas.microsoft.com/office/powerpoint/2010/main" val="286825178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Detail Sketch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4"/>
          </p:nvPr>
        </p:nvSpPr>
        <p:spPr>
          <a:xfrm>
            <a:off x="8331200" y="6415314"/>
            <a:ext cx="551519" cy="319314"/>
          </a:xfrm>
          <a:prstGeom prst="rect">
            <a:avLst/>
          </a:prstGeom>
        </p:spPr>
        <p:txBody>
          <a:bodyPr/>
          <a:lstStyle>
            <a:lvl1pPr>
              <a:defRPr sz="1200" b="1">
                <a:solidFill>
                  <a:schemeClr val="accent6">
                    <a:lumMod val="50000"/>
                  </a:schemeClr>
                </a:solidFill>
              </a:defRPr>
            </a:lvl1pPr>
          </a:lstStyle>
          <a:p>
            <a:pPr algn="r">
              <a:defRPr/>
            </a:pPr>
            <a:r>
              <a:rPr lang="en-US" smtClean="0"/>
              <a:t>3-</a:t>
            </a:r>
            <a:fld id="{D0496D5C-A6DF-4BA2-A2FF-14655C18F937}" type="slidenum">
              <a:rPr lang="en-US" smtClean="0"/>
              <a:pPr algn="r">
                <a:defRPr/>
              </a:pPr>
              <a:t>‹#›</a:t>
            </a:fld>
            <a:endParaRPr lang="en-US" dirty="0"/>
          </a:p>
        </p:txBody>
      </p:sp>
    </p:spTree>
    <p:extLst>
      <p:ext uri="{BB962C8B-B14F-4D97-AF65-F5344CB8AC3E}">
        <p14:creationId xmlns:p14="http://schemas.microsoft.com/office/powerpoint/2010/main" val="31943995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5"/>
            <a:ext cx="6400800" cy="2286000"/>
          </a:xfrm>
          <a:solidFill>
            <a:schemeClr val="bg2">
              <a:alpha val="60000"/>
            </a:schemeClr>
          </a:solidFill>
        </p:spPr>
        <p:txBody>
          <a:bodyPr anchor="t"/>
          <a:lstStyle>
            <a:lvl1pPr algn="l">
              <a:lnSpc>
                <a:spcPts val="4500"/>
              </a:lnSpc>
              <a:buNone/>
              <a:defRPr sz="4000" b="1" cap="all"/>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2578392" y="1066800"/>
            <a:ext cx="6400800" cy="1509712"/>
          </a:xfrm>
          <a:solidFill>
            <a:schemeClr val="bg2">
              <a:alpha val="60000"/>
            </a:schemeClr>
          </a:solidFill>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565" y="274320"/>
            <a:ext cx="8315123" cy="1143000"/>
          </a:xfrm>
        </p:spPr>
        <p:txBody>
          <a:bodyPr/>
          <a:lstStyle>
            <a:extLst/>
          </a:lstStyle>
          <a:p>
            <a:r>
              <a:rPr lang="en-US" dirty="0" smtClean="0"/>
              <a:t>Click to edit Master title style</a:t>
            </a:r>
            <a:endParaRPr lang="en-US" dirty="0"/>
          </a:p>
        </p:txBody>
      </p:sp>
      <p:sp>
        <p:nvSpPr>
          <p:cNvPr id="3" name="Content Placeholder 2"/>
          <p:cNvSpPr>
            <a:spLocks noGrp="1"/>
          </p:cNvSpPr>
          <p:nvPr>
            <p:ph sz="half" idx="1"/>
          </p:nvPr>
        </p:nvSpPr>
        <p:spPr>
          <a:xfrm>
            <a:off x="615338" y="1524000"/>
            <a:ext cx="4010450"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6812" y="1524000"/>
            <a:ext cx="4186876"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4"/>
          </p:nvPr>
        </p:nvSpPr>
        <p:spPr>
          <a:xfrm>
            <a:off x="8331200" y="6415314"/>
            <a:ext cx="551519" cy="319314"/>
          </a:xfrm>
          <a:prstGeom prst="rect">
            <a:avLst/>
          </a:prstGeom>
        </p:spPr>
        <p:txBody>
          <a:bodyPr/>
          <a:lstStyle>
            <a:lvl1pPr>
              <a:defRPr sz="1200" b="1">
                <a:solidFill>
                  <a:schemeClr val="accent6">
                    <a:lumMod val="50000"/>
                  </a:schemeClr>
                </a:solidFill>
              </a:defRPr>
            </a:lvl1pPr>
          </a:lstStyle>
          <a:p>
            <a:pPr algn="r">
              <a:defRPr/>
            </a:pPr>
            <a:r>
              <a:rPr lang="en-US" smtClean="0"/>
              <a:t>3-</a:t>
            </a:r>
            <a:fld id="{D0496D5C-A6DF-4BA2-A2FF-14655C18F937}" type="slidenum">
              <a:rPr lang="en-US" smtClean="0"/>
              <a:pPr algn="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5160336"/>
            <a:ext cx="7696200" cy="1143000"/>
          </a:xfrm>
        </p:spPr>
        <p:txBody>
          <a:bodyP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1219200" y="328278"/>
            <a:ext cx="34899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892040" y="328278"/>
            <a:ext cx="35661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1219200" y="969336"/>
            <a:ext cx="34899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92040" y="969336"/>
            <a:ext cx="35661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4"/>
          <p:cNvSpPr>
            <a:spLocks noGrp="1"/>
          </p:cNvSpPr>
          <p:nvPr>
            <p:ph type="sldNum" sz="quarter" idx="10"/>
          </p:nvPr>
        </p:nvSpPr>
        <p:spPr>
          <a:xfrm>
            <a:off x="8331200" y="6415314"/>
            <a:ext cx="551519" cy="319314"/>
          </a:xfrm>
          <a:prstGeom prst="rect">
            <a:avLst/>
          </a:prstGeom>
        </p:spPr>
        <p:txBody>
          <a:bodyPr/>
          <a:lstStyle>
            <a:lvl1pPr>
              <a:defRPr sz="1200" b="1">
                <a:solidFill>
                  <a:schemeClr val="accent6">
                    <a:lumMod val="50000"/>
                  </a:schemeClr>
                </a:solidFill>
              </a:defRPr>
            </a:lvl1pPr>
          </a:lstStyle>
          <a:p>
            <a:pPr algn="r">
              <a:defRPr/>
            </a:pPr>
            <a:r>
              <a:rPr lang="en-US" smtClean="0"/>
              <a:t>3-</a:t>
            </a:r>
            <a:fld id="{D0496D5C-A6DF-4BA2-A2FF-14655C18F937}" type="slidenum">
              <a:rPr lang="en-US" smtClean="0"/>
              <a:pPr algn="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1143000"/>
          </a:xfrm>
        </p:spPr>
        <p:txBody>
          <a:bodyPr/>
          <a:lstStyle>
            <a:extLst/>
          </a:lstStyle>
          <a:p>
            <a:r>
              <a:rPr lang="en-US" smtClean="0"/>
              <a:t>Click to edit Master title style</a:t>
            </a:r>
            <a:endParaRPr lang="en-US"/>
          </a:p>
        </p:txBody>
      </p:sp>
      <p:sp>
        <p:nvSpPr>
          <p:cNvPr id="8" name="Slide Number Placeholder 4"/>
          <p:cNvSpPr>
            <a:spLocks noGrp="1"/>
          </p:cNvSpPr>
          <p:nvPr>
            <p:ph type="sldNum" sz="quarter" idx="4"/>
          </p:nvPr>
        </p:nvSpPr>
        <p:spPr>
          <a:xfrm>
            <a:off x="8331200" y="6415314"/>
            <a:ext cx="551519" cy="319314"/>
          </a:xfrm>
          <a:prstGeom prst="rect">
            <a:avLst/>
          </a:prstGeom>
        </p:spPr>
        <p:txBody>
          <a:bodyPr/>
          <a:lstStyle>
            <a:lvl1pPr>
              <a:defRPr sz="1200" b="1">
                <a:solidFill>
                  <a:schemeClr val="accent6">
                    <a:lumMod val="50000"/>
                  </a:schemeClr>
                </a:solidFill>
              </a:defRPr>
            </a:lvl1pPr>
          </a:lstStyle>
          <a:p>
            <a:pPr algn="r">
              <a:defRPr/>
            </a:pPr>
            <a:r>
              <a:rPr lang="en-US" smtClean="0"/>
              <a:t>3-</a:t>
            </a:r>
            <a:fld id="{D0496D5C-A6DF-4BA2-A2FF-14655C18F937}" type="slidenum">
              <a:rPr lang="en-US" smtClean="0"/>
              <a:pPr algn="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331200" y="6415314"/>
            <a:ext cx="551519" cy="319314"/>
          </a:xfrm>
          <a:prstGeom prst="rect">
            <a:avLst/>
          </a:prstGeom>
        </p:spPr>
        <p:txBody>
          <a:bodyPr/>
          <a:lstStyle>
            <a:lvl1pPr>
              <a:defRPr sz="1200" b="1">
                <a:solidFill>
                  <a:schemeClr val="accent6">
                    <a:lumMod val="50000"/>
                  </a:schemeClr>
                </a:solidFill>
              </a:defRPr>
            </a:lvl1pPr>
          </a:lstStyle>
          <a:p>
            <a:pPr algn="r">
              <a:defRPr/>
            </a:pPr>
            <a:r>
              <a:rPr lang="en-US" smtClean="0"/>
              <a:t>3-</a:t>
            </a:r>
            <a:fld id="{D0496D5C-A6DF-4BA2-A2FF-14655C18F937}" type="slidenum">
              <a:rPr lang="en-US" smtClean="0"/>
              <a:pPr algn="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7" y="216778"/>
            <a:ext cx="4217894" cy="1162050"/>
          </a:xfrm>
          <a:ln>
            <a:noFill/>
          </a:ln>
        </p:spPr>
        <p:txBody>
          <a:bodyPr anchor="b"/>
          <a:lstStyle>
            <a:lvl1pPr algn="l">
              <a:lnSpc>
                <a:spcPts val="2000"/>
              </a:lnSpc>
              <a:buNone/>
              <a:defRPr sz="2200" b="1" cap="all" baseline="0"/>
            </a:lvl1pPr>
            <a:extLst/>
          </a:lstStyle>
          <a:p>
            <a:r>
              <a:rPr lang="en-US" dirty="0" smtClean="0"/>
              <a:t>Click to edit Master title style</a:t>
            </a:r>
            <a:endParaRPr lang="en-US" dirty="0"/>
          </a:p>
        </p:txBody>
      </p:sp>
      <p:sp>
        <p:nvSpPr>
          <p:cNvPr id="3" name="Text Placeholder 2"/>
          <p:cNvSpPr>
            <a:spLocks noGrp="1"/>
          </p:cNvSpPr>
          <p:nvPr>
            <p:ph type="body" idx="2"/>
          </p:nvPr>
        </p:nvSpPr>
        <p:spPr>
          <a:xfrm>
            <a:off x="658907" y="1406964"/>
            <a:ext cx="4217894"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45460" y="2133600"/>
            <a:ext cx="8256978" cy="4199965"/>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4"/>
          </p:nvPr>
        </p:nvSpPr>
        <p:spPr>
          <a:xfrm>
            <a:off x="8331200" y="6415314"/>
            <a:ext cx="551519" cy="319314"/>
          </a:xfrm>
          <a:prstGeom prst="rect">
            <a:avLst/>
          </a:prstGeom>
        </p:spPr>
        <p:txBody>
          <a:bodyPr/>
          <a:lstStyle>
            <a:lvl1pPr>
              <a:defRPr sz="1200" b="1">
                <a:solidFill>
                  <a:schemeClr val="accent6">
                    <a:lumMod val="50000"/>
                  </a:schemeClr>
                </a:solidFill>
              </a:defRPr>
            </a:lvl1pPr>
          </a:lstStyle>
          <a:p>
            <a:pPr algn="r">
              <a:defRPr/>
            </a:pPr>
            <a:r>
              <a:rPr lang="en-US" smtClean="0"/>
              <a:t>3-</a:t>
            </a:r>
            <a:fld id="{D0496D5C-A6DF-4BA2-A2FF-14655C18F937}" type="slidenum">
              <a:rPr lang="en-US" smtClean="0"/>
              <a:pPr algn="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64663"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2" name="Title 1"/>
          <p:cNvSpPr>
            <a:spLocks noGrp="1"/>
          </p:cNvSpPr>
          <p:nvPr>
            <p:ph type="title"/>
          </p:nvPr>
        </p:nvSpPr>
        <p:spPr>
          <a:xfrm>
            <a:off x="5679143"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940863"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40863"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1" name="Slide Number Placeholder 4"/>
          <p:cNvSpPr>
            <a:spLocks noGrp="1"/>
          </p:cNvSpPr>
          <p:nvPr>
            <p:ph type="sldNum" sz="quarter" idx="4"/>
          </p:nvPr>
        </p:nvSpPr>
        <p:spPr>
          <a:xfrm>
            <a:off x="8331200" y="6415314"/>
            <a:ext cx="551519" cy="319314"/>
          </a:xfrm>
          <a:prstGeom prst="rect">
            <a:avLst/>
          </a:prstGeom>
        </p:spPr>
        <p:txBody>
          <a:bodyPr/>
          <a:lstStyle>
            <a:lvl1pPr>
              <a:defRPr sz="1200" b="1">
                <a:solidFill>
                  <a:schemeClr val="accent6">
                    <a:lumMod val="50000"/>
                  </a:schemeClr>
                </a:solidFill>
              </a:defRPr>
            </a:lvl1pPr>
          </a:lstStyle>
          <a:p>
            <a:pPr algn="r">
              <a:defRPr/>
            </a:pPr>
            <a:r>
              <a:rPr lang="en-US" smtClean="0"/>
              <a:t>3-</a:t>
            </a:r>
            <a:fld id="{D0496D5C-A6DF-4BA2-A2FF-14655C18F937}" type="slidenum">
              <a:rPr lang="en-US" smtClean="0"/>
              <a:pPr algn="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4"/>
          <p:cNvSpPr>
            <a:spLocks noGrp="1"/>
          </p:cNvSpPr>
          <p:nvPr>
            <p:ph type="sldNum" sz="quarter" idx="4"/>
          </p:nvPr>
        </p:nvSpPr>
        <p:spPr>
          <a:xfrm>
            <a:off x="8331200" y="6415314"/>
            <a:ext cx="551519" cy="319314"/>
          </a:xfrm>
          <a:prstGeom prst="rect">
            <a:avLst/>
          </a:prstGeom>
        </p:spPr>
        <p:txBody>
          <a:bodyPr/>
          <a:lstStyle>
            <a:lvl1pPr>
              <a:defRPr sz="1200" b="1">
                <a:solidFill>
                  <a:schemeClr val="accent6">
                    <a:lumMod val="50000"/>
                  </a:schemeClr>
                </a:solidFill>
              </a:defRPr>
            </a:lvl1pPr>
          </a:lstStyle>
          <a:p>
            <a:pPr algn="r">
              <a:defRPr/>
            </a:pPr>
            <a:r>
              <a:rPr lang="en-US" smtClean="0"/>
              <a:t>3-</a:t>
            </a:r>
            <a:fld id="{D0496D5C-A6DF-4BA2-A2FF-14655C18F937}" type="slidenum">
              <a:rPr lang="en-US" smtClean="0"/>
              <a:pPr algn="r">
                <a:defRPr/>
              </a:pPr>
              <a:t>‹#›</a:t>
            </a:fld>
            <a:endParaRPr lang="en-US" dirty="0"/>
          </a:p>
        </p:txBody>
      </p:sp>
    </p:spTree>
    <p:extLst>
      <p:ext uri="{BB962C8B-B14F-4D97-AF65-F5344CB8AC3E}">
        <p14:creationId xmlns:p14="http://schemas.microsoft.com/office/powerpoint/2010/main" val="418980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3000"/>
            <a:lum/>
          </a:blip>
          <a:srcRect/>
          <a:tile tx="-260350" ty="1270000" sx="100000" sy="100000" flip="xy" algn="tl"/>
        </a:blipFill>
        <a:effectLst/>
      </p:bgPr>
    </p:bg>
    <p:spTree>
      <p:nvGrpSpPr>
        <p:cNvPr id="1" name=""/>
        <p:cNvGrpSpPr/>
        <p:nvPr/>
      </p:nvGrpSpPr>
      <p:grpSpPr>
        <a:xfrm>
          <a:off x="0" y="0"/>
          <a:ext cx="0" cy="0"/>
          <a:chOff x="0" y="0"/>
          <a:chExt cx="0" cy="0"/>
        </a:xfrm>
      </p:grpSpPr>
      <p:sp>
        <p:nvSpPr>
          <p:cNvPr id="12" name="Rectangle 11"/>
          <p:cNvSpPr/>
          <p:nvPr userDrawn="1"/>
        </p:nvSpPr>
        <p:spPr>
          <a:xfrm>
            <a:off x="438150" y="0"/>
            <a:ext cx="870585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658906" y="274638"/>
            <a:ext cx="8275544" cy="1143000"/>
          </a:xfrm>
          <a:prstGeom prst="rect">
            <a:avLst/>
          </a:prstGeom>
        </p:spPr>
        <p:txBody>
          <a:bodyPr anchor="ctr">
            <a:normAutofit/>
          </a:bodyPr>
          <a:lstStyle>
            <a:extLst/>
          </a:lstStyle>
          <a:p>
            <a:r>
              <a:rPr lang="en-US" dirty="0" smtClean="0"/>
              <a:t>Click to edit Master title style</a:t>
            </a:r>
            <a:endParaRPr lang="en-US" dirty="0"/>
          </a:p>
        </p:txBody>
      </p:sp>
      <p:sp>
        <p:nvSpPr>
          <p:cNvPr id="1028" name="Text Placeholder 8"/>
          <p:cNvSpPr>
            <a:spLocks noGrp="1"/>
          </p:cNvSpPr>
          <p:nvPr>
            <p:ph type="body" idx="1"/>
          </p:nvPr>
        </p:nvSpPr>
        <p:spPr bwMode="auto">
          <a:xfrm>
            <a:off x="658906" y="1447800"/>
            <a:ext cx="8275544"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14"/>
          <p:cNvSpPr/>
          <p:nvPr/>
        </p:nvSpPr>
        <p:spPr bwMode="invGray">
          <a:xfrm>
            <a:off x="4429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ounded Rectangle 12"/>
          <p:cNvSpPr/>
          <p:nvPr userDrawn="1"/>
        </p:nvSpPr>
        <p:spPr>
          <a:xfrm>
            <a:off x="537882" y="147484"/>
            <a:ext cx="8471418" cy="6583680"/>
          </a:xfrm>
          <a:prstGeom prst="roundRect">
            <a:avLst>
              <a:gd name="adj" fmla="val 5914"/>
            </a:avLst>
          </a:prstGeom>
          <a:noFill/>
          <a:ln>
            <a:solidFill>
              <a:srgbClr val="B77513">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4"/>
          <p:cNvSpPr>
            <a:spLocks noGrp="1"/>
          </p:cNvSpPr>
          <p:nvPr>
            <p:ph type="sldNum" sz="quarter" idx="4"/>
          </p:nvPr>
        </p:nvSpPr>
        <p:spPr>
          <a:xfrm>
            <a:off x="8331200" y="6415314"/>
            <a:ext cx="551519" cy="319314"/>
          </a:xfrm>
          <a:prstGeom prst="rect">
            <a:avLst/>
          </a:prstGeom>
        </p:spPr>
        <p:txBody>
          <a:bodyPr/>
          <a:lstStyle>
            <a:lvl1pPr>
              <a:defRPr sz="1200" b="1">
                <a:solidFill>
                  <a:schemeClr val="accent6">
                    <a:lumMod val="50000"/>
                  </a:schemeClr>
                </a:solidFill>
              </a:defRPr>
            </a:lvl1pPr>
          </a:lstStyle>
          <a:p>
            <a:pPr algn="r">
              <a:defRPr/>
            </a:pPr>
            <a:r>
              <a:rPr lang="en-US" smtClean="0"/>
              <a:t>3-</a:t>
            </a:r>
            <a:fld id="{D0496D5C-A6DF-4BA2-A2FF-14655C18F937}" type="slidenum">
              <a:rPr lang="en-US" smtClean="0"/>
              <a:pPr algn="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rtl="0" eaLnBrk="1" fontAlgn="base" hangingPunct="1">
        <a:spcBef>
          <a:spcPct val="0"/>
        </a:spcBef>
        <a:spcAft>
          <a:spcPct val="0"/>
        </a:spcAft>
        <a:defRPr sz="4300" kern="1200">
          <a:solidFill>
            <a:srgbClr val="533A2C"/>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33A2C"/>
          </a:solidFill>
          <a:latin typeface="Gill Sans MT" pitchFamily="34" charset="0"/>
        </a:defRPr>
      </a:lvl2pPr>
      <a:lvl3pPr algn="l" rtl="0" eaLnBrk="1" fontAlgn="base" hangingPunct="1">
        <a:spcBef>
          <a:spcPct val="0"/>
        </a:spcBef>
        <a:spcAft>
          <a:spcPct val="0"/>
        </a:spcAft>
        <a:defRPr sz="4300">
          <a:solidFill>
            <a:srgbClr val="533A2C"/>
          </a:solidFill>
          <a:latin typeface="Gill Sans MT" pitchFamily="34" charset="0"/>
        </a:defRPr>
      </a:lvl3pPr>
      <a:lvl4pPr algn="l" rtl="0" eaLnBrk="1" fontAlgn="base" hangingPunct="1">
        <a:spcBef>
          <a:spcPct val="0"/>
        </a:spcBef>
        <a:spcAft>
          <a:spcPct val="0"/>
        </a:spcAft>
        <a:defRPr sz="4300">
          <a:solidFill>
            <a:srgbClr val="533A2C"/>
          </a:solidFill>
          <a:latin typeface="Gill Sans MT" pitchFamily="34" charset="0"/>
        </a:defRPr>
      </a:lvl4pPr>
      <a:lvl5pPr algn="l" rtl="0" eaLnBrk="1" fontAlgn="base" hangingPunct="1">
        <a:spcBef>
          <a:spcPct val="0"/>
        </a:spcBef>
        <a:spcAft>
          <a:spcPct val="0"/>
        </a:spcAft>
        <a:defRPr sz="4300">
          <a:solidFill>
            <a:srgbClr val="533A2C"/>
          </a:solidFill>
          <a:latin typeface="Gill Sans MT" pitchFamily="34" charset="0"/>
        </a:defRPr>
      </a:lvl5pPr>
      <a:lvl6pPr marL="457200" algn="l" rtl="0" eaLnBrk="1" fontAlgn="base" hangingPunct="1">
        <a:spcBef>
          <a:spcPct val="0"/>
        </a:spcBef>
        <a:spcAft>
          <a:spcPct val="0"/>
        </a:spcAft>
        <a:defRPr sz="4300">
          <a:solidFill>
            <a:srgbClr val="533A2C"/>
          </a:solidFill>
          <a:latin typeface="Gill Sans MT" pitchFamily="34" charset="0"/>
        </a:defRPr>
      </a:lvl6pPr>
      <a:lvl7pPr marL="914400" algn="l" rtl="0" eaLnBrk="1" fontAlgn="base" hangingPunct="1">
        <a:spcBef>
          <a:spcPct val="0"/>
        </a:spcBef>
        <a:spcAft>
          <a:spcPct val="0"/>
        </a:spcAft>
        <a:defRPr sz="4300">
          <a:solidFill>
            <a:srgbClr val="533A2C"/>
          </a:solidFill>
          <a:latin typeface="Gill Sans MT" pitchFamily="34" charset="0"/>
        </a:defRPr>
      </a:lvl7pPr>
      <a:lvl8pPr marL="1371600" algn="l" rtl="0" eaLnBrk="1" fontAlgn="base" hangingPunct="1">
        <a:spcBef>
          <a:spcPct val="0"/>
        </a:spcBef>
        <a:spcAft>
          <a:spcPct val="0"/>
        </a:spcAft>
        <a:defRPr sz="4300">
          <a:solidFill>
            <a:srgbClr val="533A2C"/>
          </a:solidFill>
          <a:latin typeface="Gill Sans MT" pitchFamily="34" charset="0"/>
        </a:defRPr>
      </a:lvl8pPr>
      <a:lvl9pPr marL="1828800" algn="l" rtl="0" eaLnBrk="1" fontAlgn="base" hangingPunct="1">
        <a:spcBef>
          <a:spcPct val="0"/>
        </a:spcBef>
        <a:spcAft>
          <a:spcPct val="0"/>
        </a:spcAft>
        <a:defRPr sz="4300">
          <a:solidFill>
            <a:srgbClr val="533A2C"/>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wmf"/><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9.jpg"/></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3.jpg"/></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578392" y="2600324"/>
            <a:ext cx="6400800" cy="3800476"/>
          </a:xfrm>
        </p:spPr>
        <p:txBody>
          <a:bodyPr>
            <a:normAutofit fontScale="90000"/>
          </a:bodyPr>
          <a:lstStyle/>
          <a:p>
            <a:pPr>
              <a:lnSpc>
                <a:spcPct val="100000"/>
              </a:lnSpc>
            </a:pPr>
            <a:r>
              <a:rPr lang="en-US" dirty="0" smtClean="0"/>
              <a:t>Module 3: </a:t>
            </a:r>
            <a:br>
              <a:rPr lang="en-US" dirty="0" smtClean="0"/>
            </a:br>
            <a:r>
              <a:rPr lang="en-US" cap="small" dirty="0" smtClean="0"/>
              <a:t>Assessing Exposure to Nanomaterials in the Workplace</a:t>
            </a:r>
            <a:r>
              <a:rPr lang="en-US" dirty="0" smtClean="0"/>
              <a:t/>
            </a:r>
            <a:br>
              <a:rPr lang="en-US" dirty="0" smtClean="0"/>
            </a:br>
            <a:r>
              <a:rPr lang="en-US" sz="2400" dirty="0" smtClean="0"/>
              <a:t>Introduction to Nanomaterials and Occupational Health</a:t>
            </a:r>
            <a:br>
              <a:rPr lang="en-US" sz="2400" dirty="0" smtClean="0"/>
            </a:br>
            <a:r>
              <a:rPr lang="en-US" sz="2400" dirty="0" smtClean="0"/>
              <a:t/>
            </a:r>
            <a:br>
              <a:rPr lang="en-US" sz="2400" dirty="0" smtClean="0"/>
            </a:br>
            <a:r>
              <a:rPr lang="en-US" sz="2000" dirty="0" smtClean="0"/>
              <a:t>Module created by Bruce Lippy, Ph.D., CIH, CSP</a:t>
            </a:r>
            <a:endParaRPr lang="en-US" sz="2000" dirty="0"/>
          </a:p>
        </p:txBody>
      </p:sp>
      <p:sp>
        <p:nvSpPr>
          <p:cNvPr id="3" name="Rectangle 2"/>
          <p:cNvSpPr>
            <a:spLocks noGrp="1"/>
          </p:cNvSpPr>
          <p:nvPr>
            <p:ph type="body" idx="1"/>
          </p:nvPr>
        </p:nvSpPr>
        <p:spPr/>
        <p:txBody>
          <a:bodyPr>
            <a:normAutofit/>
          </a:bodyPr>
          <a:lstStyle/>
          <a:p>
            <a:pPr fontAlgn="auto">
              <a:spcAft>
                <a:spcPts val="0"/>
              </a:spcAft>
              <a:buFont typeface="Wingdings 2"/>
              <a:buNone/>
              <a:defRPr/>
            </a:pPr>
            <a:r>
              <a:rPr lang="en-US" dirty="0" smtClean="0"/>
              <a:t>8-Hour Training Course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66" y="1613210"/>
            <a:ext cx="7876032" cy="5132832"/>
          </a:xfrm>
          <a:prstGeom prst="rect">
            <a:avLst/>
          </a:prstGeom>
        </p:spPr>
      </p:pic>
      <p:sp>
        <p:nvSpPr>
          <p:cNvPr id="4" name="Title 3"/>
          <p:cNvSpPr>
            <a:spLocks noGrp="1"/>
          </p:cNvSpPr>
          <p:nvPr>
            <p:ph type="title"/>
          </p:nvPr>
        </p:nvSpPr>
        <p:spPr>
          <a:xfrm>
            <a:off x="839894" y="159174"/>
            <a:ext cx="8686800" cy="1143000"/>
          </a:xfrm>
        </p:spPr>
        <p:txBody>
          <a:bodyPr>
            <a:normAutofit fontScale="90000"/>
          </a:bodyPr>
          <a:lstStyle/>
          <a:p>
            <a:pPr algn="l"/>
            <a:r>
              <a:rPr lang="en-US" dirty="0" smtClean="0"/>
              <a:t>Let’s start with an exposure pathway model  </a:t>
            </a:r>
            <a:r>
              <a:rPr lang="en-US" sz="3111" dirty="0" smtClean="0"/>
              <a:t>(</a:t>
            </a:r>
            <a:r>
              <a:rPr lang="en-US" sz="3111" dirty="0" err="1" smtClean="0"/>
              <a:t>Mulhausen</a:t>
            </a:r>
            <a:r>
              <a:rPr lang="en-US" sz="3111" dirty="0" smtClean="0"/>
              <a:t> and </a:t>
            </a:r>
            <a:r>
              <a:rPr lang="en-US" sz="3111" dirty="0" err="1" smtClean="0"/>
              <a:t>Damiano</a:t>
            </a:r>
            <a:r>
              <a:rPr lang="en-US" sz="3111" dirty="0" smtClean="0"/>
              <a:t>)</a:t>
            </a:r>
            <a:endParaRPr lang="en-US" sz="3111" dirty="0"/>
          </a:p>
        </p:txBody>
      </p:sp>
      <p:sp>
        <p:nvSpPr>
          <p:cNvPr id="11" name="Slide Number Placeholder 3"/>
          <p:cNvSpPr>
            <a:spLocks noGrp="1"/>
          </p:cNvSpPr>
          <p:nvPr>
            <p:ph type="sldNum" sz="quarter" idx="4"/>
          </p:nvPr>
        </p:nvSpPr>
        <p:spPr>
          <a:xfrm>
            <a:off x="8331200" y="6415314"/>
            <a:ext cx="551519" cy="319314"/>
          </a:xfrm>
        </p:spPr>
        <p:txBody>
          <a:bodyPr/>
          <a:lstStyle/>
          <a:p>
            <a:pPr algn="r">
              <a:defRPr/>
            </a:pPr>
            <a:r>
              <a:rPr lang="en-US" dirty="0" smtClean="0"/>
              <a:t>3-</a:t>
            </a:r>
            <a:fld id="{D0496D5C-A6DF-4BA2-A2FF-14655C18F937}" type="slidenum">
              <a:rPr lang="en-US" smtClean="0"/>
              <a:pPr algn="r">
                <a:defRPr/>
              </a:pPr>
              <a:t>10</a:t>
            </a:fld>
            <a:endParaRPr lang="en-US" dirty="0"/>
          </a:p>
        </p:txBody>
      </p:sp>
    </p:spTree>
    <p:extLst>
      <p:ext uri="{BB962C8B-B14F-4D97-AF65-F5344CB8AC3E}">
        <p14:creationId xmlns:p14="http://schemas.microsoft.com/office/powerpoint/2010/main" val="2244952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58906" y="491894"/>
            <a:ext cx="8275544" cy="1143000"/>
          </a:xfrm>
        </p:spPr>
        <p:txBody>
          <a:bodyPr>
            <a:normAutofit fontScale="90000"/>
          </a:bodyPr>
          <a:lstStyle/>
          <a:p>
            <a:pPr eaLnBrk="1" hangingPunct="1"/>
            <a:r>
              <a:rPr lang="en-US" dirty="0" smtClean="0"/>
              <a:t>Monitoring is classified as personal, area or biological</a:t>
            </a:r>
          </a:p>
        </p:txBody>
      </p:sp>
      <p:pic>
        <p:nvPicPr>
          <p:cNvPr id="1638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l="11571" r="7425" b="1784"/>
          <a:stretch>
            <a:fillRect/>
          </a:stretch>
        </p:blipFill>
        <p:spPr bwMode="auto">
          <a:xfrm>
            <a:off x="3092903" y="2123864"/>
            <a:ext cx="3062288" cy="2784475"/>
          </a:xfrm>
          <a:prstGeom prst="rect">
            <a:avLst/>
          </a:prstGeom>
          <a:noFill/>
          <a:ln w="9525">
            <a:noFill/>
            <a:miter lim="800000"/>
            <a:headEnd/>
            <a:tailEnd/>
          </a:ln>
        </p:spPr>
      </p:pic>
      <p:pic>
        <p:nvPicPr>
          <p:cNvPr id="16389" name="Picture 4" descr="C:\Documents and Settings\Mikw\Local Settings\Temporary Internet Files\Content.IE5\32K7KC0U\MPj04073420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5028" y="2121482"/>
            <a:ext cx="2844800" cy="2789238"/>
          </a:xfrm>
          <a:prstGeom prst="rect">
            <a:avLst/>
          </a:prstGeom>
          <a:noFill/>
          <a:ln w="9525">
            <a:noFill/>
            <a:miter lim="800000"/>
            <a:headEnd/>
            <a:tailEnd/>
          </a:ln>
        </p:spPr>
      </p:pic>
      <p:sp>
        <p:nvSpPr>
          <p:cNvPr id="11" name="TextBox 10"/>
          <p:cNvSpPr txBox="1"/>
          <p:nvPr/>
        </p:nvSpPr>
        <p:spPr>
          <a:xfrm>
            <a:off x="899880" y="5105400"/>
            <a:ext cx="1905000" cy="584200"/>
          </a:xfrm>
          <a:prstGeom prst="rect">
            <a:avLst/>
          </a:prstGeom>
          <a:noFill/>
        </p:spPr>
        <p:txBody>
          <a:bodyPr>
            <a:spAutoFit/>
          </a:bodyPr>
          <a:lstStyle/>
          <a:p>
            <a:pPr>
              <a:defRPr/>
            </a:pPr>
            <a:r>
              <a:rPr lang="en-US" sz="3200" b="1" dirty="0">
                <a:solidFill>
                  <a:schemeClr val="accent1">
                    <a:lumMod val="50000"/>
                  </a:schemeClr>
                </a:solidFill>
              </a:rPr>
              <a:t>personal</a:t>
            </a:r>
          </a:p>
        </p:txBody>
      </p:sp>
      <p:sp>
        <p:nvSpPr>
          <p:cNvPr id="14" name="TextBox 13"/>
          <p:cNvSpPr txBox="1"/>
          <p:nvPr/>
        </p:nvSpPr>
        <p:spPr>
          <a:xfrm>
            <a:off x="4038600" y="5105400"/>
            <a:ext cx="1066800" cy="584200"/>
          </a:xfrm>
          <a:prstGeom prst="rect">
            <a:avLst/>
          </a:prstGeom>
          <a:noFill/>
        </p:spPr>
        <p:txBody>
          <a:bodyPr>
            <a:spAutoFit/>
          </a:bodyPr>
          <a:lstStyle/>
          <a:p>
            <a:pPr>
              <a:defRPr/>
            </a:pPr>
            <a:r>
              <a:rPr lang="en-US" sz="3200" b="1" dirty="0">
                <a:solidFill>
                  <a:schemeClr val="accent1">
                    <a:lumMod val="50000"/>
                  </a:schemeClr>
                </a:solidFill>
              </a:rPr>
              <a:t>area</a:t>
            </a:r>
          </a:p>
        </p:txBody>
      </p:sp>
      <p:sp>
        <p:nvSpPr>
          <p:cNvPr id="15" name="TextBox 14"/>
          <p:cNvSpPr txBox="1"/>
          <p:nvPr/>
        </p:nvSpPr>
        <p:spPr>
          <a:xfrm>
            <a:off x="6553200" y="5105400"/>
            <a:ext cx="2133600" cy="584200"/>
          </a:xfrm>
          <a:prstGeom prst="rect">
            <a:avLst/>
          </a:prstGeom>
          <a:noFill/>
        </p:spPr>
        <p:txBody>
          <a:bodyPr>
            <a:spAutoFit/>
          </a:bodyPr>
          <a:lstStyle/>
          <a:p>
            <a:pPr>
              <a:defRPr/>
            </a:pPr>
            <a:r>
              <a:rPr lang="en-US" sz="3200" b="1" dirty="0">
                <a:solidFill>
                  <a:schemeClr val="accent1">
                    <a:lumMod val="50000"/>
                  </a:schemeClr>
                </a:solidFill>
              </a:rPr>
              <a:t>biological</a:t>
            </a: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169" y="2121641"/>
            <a:ext cx="2727498" cy="2788920"/>
          </a:xfrm>
          <a:prstGeom prst="rect">
            <a:avLst/>
          </a:prstGeom>
          <a:noFill/>
          <a:ln w="9525">
            <a:noFill/>
            <a:miter lim="800000"/>
            <a:headEnd/>
            <a:tailEnd/>
          </a:ln>
        </p:spPr>
      </p:pic>
      <p:sp>
        <p:nvSpPr>
          <p:cNvPr id="2" name="Left Arrow 1"/>
          <p:cNvSpPr/>
          <p:nvPr/>
        </p:nvSpPr>
        <p:spPr>
          <a:xfrm>
            <a:off x="1280287" y="3282677"/>
            <a:ext cx="1251259" cy="46684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lang="en-US" sz="1400" b="1" dirty="0">
              <a:solidFill>
                <a:schemeClr val="accent2">
                  <a:lumMod val="50000"/>
                </a:schemeClr>
              </a:solidFill>
            </a:endParaRPr>
          </a:p>
        </p:txBody>
      </p:sp>
    </p:spTree>
    <p:extLst>
      <p:ext uri="{BB962C8B-B14F-4D97-AF65-F5344CB8AC3E}">
        <p14:creationId xmlns:p14="http://schemas.microsoft.com/office/powerpoint/2010/main" val="3252380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58460" y="457200"/>
            <a:ext cx="8229600" cy="1143000"/>
          </a:xfrm>
        </p:spPr>
        <p:txBody>
          <a:bodyPr>
            <a:normAutofit fontScale="90000"/>
          </a:bodyPr>
          <a:lstStyle/>
          <a:p>
            <a:pPr eaLnBrk="1" hangingPunct="1"/>
            <a:r>
              <a:rPr lang="en-US" dirty="0" smtClean="0"/>
              <a:t>Area monitoring determines concentration at a location over time</a:t>
            </a:r>
          </a:p>
        </p:txBody>
      </p:sp>
      <p:sp>
        <p:nvSpPr>
          <p:cNvPr id="19459" name="TextBox 2"/>
          <p:cNvSpPr txBox="1">
            <a:spLocks noChangeArrowheads="1"/>
          </p:cNvSpPr>
          <p:nvPr/>
        </p:nvSpPr>
        <p:spPr bwMode="auto">
          <a:xfrm>
            <a:off x="2467434" y="6095960"/>
            <a:ext cx="4474169" cy="369887"/>
          </a:xfrm>
          <a:prstGeom prst="rect">
            <a:avLst/>
          </a:prstGeom>
          <a:noFill/>
          <a:ln w="9525">
            <a:noFill/>
            <a:miter lim="800000"/>
            <a:headEnd/>
            <a:tailEnd/>
          </a:ln>
        </p:spPr>
        <p:txBody>
          <a:bodyPr wrap="square">
            <a:spAutoFit/>
          </a:bodyPr>
          <a:lstStyle/>
          <a:p>
            <a:pPr algn="ctr"/>
            <a:r>
              <a:rPr lang="en-US" dirty="0">
                <a:latin typeface="Calibri" pitchFamily="34" charset="0"/>
              </a:rPr>
              <a:t>Photo courtesy </a:t>
            </a:r>
            <a:r>
              <a:rPr lang="en-US" dirty="0" smtClean="0">
                <a:latin typeface="Calibri" pitchFamily="34" charset="0"/>
              </a:rPr>
              <a:t>NIOSH</a:t>
            </a:r>
            <a:endParaRPr lang="en-US" dirty="0">
              <a:latin typeface="Calibri" pitchFamily="34" charset="0"/>
            </a:endParaRPr>
          </a:p>
        </p:txBody>
      </p:sp>
      <p:pic>
        <p:nvPicPr>
          <p:cNvPr id="8"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13585" y="1979439"/>
            <a:ext cx="4427840" cy="39873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lang="en-US" sz="1400" b="1" dirty="0">
              <a:solidFill>
                <a:schemeClr val="accent2">
                  <a:lumMod val="50000"/>
                </a:schemeClr>
              </a:solidFill>
            </a:endParaRPr>
          </a:p>
        </p:txBody>
      </p:sp>
    </p:spTree>
    <p:extLst>
      <p:ext uri="{BB962C8B-B14F-4D97-AF65-F5344CB8AC3E}">
        <p14:creationId xmlns:p14="http://schemas.microsoft.com/office/powerpoint/2010/main" val="2147815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56016" y="228600"/>
            <a:ext cx="8229600" cy="1143000"/>
          </a:xfrm>
        </p:spPr>
        <p:txBody>
          <a:bodyPr>
            <a:normAutofit fontScale="90000"/>
          </a:bodyPr>
          <a:lstStyle/>
          <a:p>
            <a:r>
              <a:rPr lang="en-US" dirty="0" smtClean="0"/>
              <a:t>Wipe sampling is another form of area monitoring</a:t>
            </a:r>
          </a:p>
        </p:txBody>
      </p:sp>
      <p:pic>
        <p:nvPicPr>
          <p:cNvPr id="20483" name="Picture 2"/>
          <p:cNvPicPr>
            <a:picLocks noChangeAspect="1" noChangeArrowheads="1"/>
          </p:cNvPicPr>
          <p:nvPr/>
        </p:nvPicPr>
        <p:blipFill>
          <a:blip r:embed="rId3"/>
          <a:srcRect/>
          <a:stretch>
            <a:fillRect/>
          </a:stretch>
        </p:blipFill>
        <p:spPr bwMode="auto">
          <a:xfrm>
            <a:off x="1211263" y="1497013"/>
            <a:ext cx="6721475" cy="5029200"/>
          </a:xfrm>
          <a:prstGeom prst="rect">
            <a:avLst/>
          </a:prstGeom>
          <a:noFill/>
          <a:ln w="9525">
            <a:noFill/>
            <a:miter lim="800000"/>
            <a:headEnd/>
            <a:tailEnd/>
          </a:ln>
        </p:spPr>
      </p:pic>
      <p:sp>
        <p:nvSpPr>
          <p:cNvPr id="20484" name="TextBox 3"/>
          <p:cNvSpPr txBox="1">
            <a:spLocks noChangeArrowheads="1"/>
          </p:cNvSpPr>
          <p:nvPr/>
        </p:nvSpPr>
        <p:spPr bwMode="auto">
          <a:xfrm>
            <a:off x="1266825" y="6058612"/>
            <a:ext cx="3733800" cy="369888"/>
          </a:xfrm>
          <a:prstGeom prst="rect">
            <a:avLst/>
          </a:prstGeom>
          <a:noFill/>
          <a:ln w="9525">
            <a:noFill/>
            <a:miter lim="800000"/>
            <a:headEnd/>
            <a:tailEnd/>
          </a:ln>
        </p:spPr>
        <p:txBody>
          <a:bodyPr>
            <a:spAutoFit/>
          </a:bodyPr>
          <a:lstStyle/>
          <a:p>
            <a:r>
              <a:rPr lang="en-US" dirty="0">
                <a:solidFill>
                  <a:schemeClr val="bg1"/>
                </a:solidFill>
              </a:rPr>
              <a:t>Photo courtesy NIOSH</a:t>
            </a:r>
          </a:p>
        </p:txBody>
      </p:sp>
      <p:sp>
        <p:nvSpPr>
          <p:cNvPr id="5"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lang="en-US" sz="1400" b="1" dirty="0">
              <a:solidFill>
                <a:schemeClr val="accent2">
                  <a:lumMod val="50000"/>
                </a:schemeClr>
              </a:solidFill>
            </a:endParaRPr>
          </a:p>
        </p:txBody>
      </p:sp>
    </p:spTree>
    <p:extLst>
      <p:ext uri="{BB962C8B-B14F-4D97-AF65-F5344CB8AC3E}">
        <p14:creationId xmlns:p14="http://schemas.microsoft.com/office/powerpoint/2010/main" val="2960046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37340" y="555082"/>
            <a:ext cx="8229600" cy="1143000"/>
          </a:xfrm>
        </p:spPr>
        <p:txBody>
          <a:bodyPr>
            <a:normAutofit fontScale="90000"/>
          </a:bodyPr>
          <a:lstStyle/>
          <a:p>
            <a:pPr eaLnBrk="1" hangingPunct="1"/>
            <a:r>
              <a:rPr lang="en-US" sz="3600" dirty="0" smtClean="0"/>
              <a:t>Biological monitoring measures contaminants, metabolites or enzymes in the blood, urine or exhaled breath </a:t>
            </a:r>
          </a:p>
        </p:txBody>
      </p:sp>
      <p:sp>
        <p:nvSpPr>
          <p:cNvPr id="19459" name="TextBox 2"/>
          <p:cNvSpPr txBox="1">
            <a:spLocks noChangeArrowheads="1"/>
          </p:cNvSpPr>
          <p:nvPr/>
        </p:nvSpPr>
        <p:spPr bwMode="auto">
          <a:xfrm>
            <a:off x="685800" y="5374719"/>
            <a:ext cx="8458200" cy="1200329"/>
          </a:xfrm>
          <a:prstGeom prst="rect">
            <a:avLst/>
          </a:prstGeom>
          <a:noFill/>
          <a:ln w="9525">
            <a:noFill/>
            <a:miter lim="800000"/>
            <a:headEnd/>
            <a:tailEnd/>
          </a:ln>
        </p:spPr>
        <p:txBody>
          <a:bodyPr>
            <a:spAutoFit/>
          </a:bodyPr>
          <a:lstStyle/>
          <a:p>
            <a:pPr lvl="1">
              <a:defRPr/>
            </a:pPr>
            <a:r>
              <a:rPr lang="en-US" sz="3600" b="1" dirty="0" smtClean="0">
                <a:solidFill>
                  <a:schemeClr val="accent1">
                    <a:lumMod val="50000"/>
                  </a:schemeClr>
                </a:solidFill>
                <a:latin typeface="Arial" pitchFamily="34" charset="0"/>
                <a:cs typeface="Arial" pitchFamily="34" charset="0"/>
              </a:rPr>
              <a:t>What does NIOSH recommend for </a:t>
            </a:r>
            <a:r>
              <a:rPr lang="en-US" sz="3600" b="1" dirty="0" err="1" smtClean="0">
                <a:solidFill>
                  <a:schemeClr val="accent1">
                    <a:lumMod val="50000"/>
                  </a:schemeClr>
                </a:solidFill>
                <a:latin typeface="Arial" pitchFamily="34" charset="0"/>
                <a:cs typeface="Arial" pitchFamily="34" charset="0"/>
              </a:rPr>
              <a:t>nanoworkers</a:t>
            </a:r>
            <a:r>
              <a:rPr lang="en-US" sz="3600" b="1" dirty="0" smtClean="0">
                <a:solidFill>
                  <a:schemeClr val="accent1">
                    <a:lumMod val="50000"/>
                  </a:schemeClr>
                </a:solidFill>
                <a:latin typeface="Arial" pitchFamily="34" charset="0"/>
                <a:cs typeface="Arial" pitchFamily="34" charset="0"/>
              </a:rPr>
              <a:t>?</a:t>
            </a:r>
            <a:endParaRPr lang="en-US" sz="3600" b="1" dirty="0">
              <a:solidFill>
                <a:schemeClr val="accent1">
                  <a:lumMod val="50000"/>
                </a:schemeClr>
              </a:solidFill>
              <a:latin typeface="Arial" pitchFamily="34" charset="0"/>
              <a:cs typeface="Arial" pitchFamily="34" charset="0"/>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6622" y="1979436"/>
            <a:ext cx="4121589" cy="3350054"/>
          </a:xfrm>
          <a:prstGeom prst="rect">
            <a:avLst/>
          </a:prstGeom>
          <a:noFill/>
          <a:ln w="9525">
            <a:noFill/>
            <a:miter lim="800000"/>
            <a:headEnd/>
            <a:tailEnd/>
          </a:ln>
        </p:spPr>
      </p:pic>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lang="en-US" sz="1400" b="1" dirty="0">
              <a:solidFill>
                <a:schemeClr val="accent2">
                  <a:lumMod val="50000"/>
                </a:schemeClr>
              </a:solidFill>
            </a:endParaRPr>
          </a:p>
        </p:txBody>
      </p:sp>
    </p:spTree>
    <p:extLst>
      <p:ext uri="{BB962C8B-B14F-4D97-AF65-F5344CB8AC3E}">
        <p14:creationId xmlns:p14="http://schemas.microsoft.com/office/powerpoint/2010/main" val="1762695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180" y="274320"/>
            <a:ext cx="8301676" cy="1143000"/>
          </a:xfrm>
        </p:spPr>
        <p:txBody>
          <a:bodyPr>
            <a:normAutofit fontScale="90000"/>
          </a:bodyPr>
          <a:lstStyle/>
          <a:p>
            <a:r>
              <a:rPr lang="en-US" dirty="0" smtClean="0"/>
              <a:t>Group exercise: </a:t>
            </a:r>
            <a:br>
              <a:rPr lang="en-US" dirty="0" smtClean="0"/>
            </a:br>
            <a:r>
              <a:rPr lang="en-US" dirty="0" smtClean="0"/>
              <a:t>What could we sample?</a:t>
            </a:r>
            <a:endParaRPr lang="en-US" dirty="0"/>
          </a:p>
        </p:txBody>
      </p:sp>
      <p:sp>
        <p:nvSpPr>
          <p:cNvPr id="6" name="TextBox 5"/>
          <p:cNvSpPr txBox="1"/>
          <p:nvPr/>
        </p:nvSpPr>
        <p:spPr>
          <a:xfrm>
            <a:off x="1190625" y="6052919"/>
            <a:ext cx="7318375" cy="584775"/>
          </a:xfrm>
          <a:prstGeom prst="rect">
            <a:avLst/>
          </a:prstGeom>
          <a:noFill/>
        </p:spPr>
        <p:txBody>
          <a:bodyPr wrap="square" rtlCol="0">
            <a:spAutoFit/>
          </a:bodyPr>
          <a:lstStyle/>
          <a:p>
            <a:r>
              <a:rPr lang="en-US" dirty="0">
                <a:solidFill>
                  <a:schemeClr val="accent6">
                    <a:lumMod val="50000"/>
                  </a:schemeClr>
                </a:solidFill>
              </a:rPr>
              <a:t>T</a:t>
            </a:r>
            <a:r>
              <a:rPr lang="en-US" dirty="0" smtClean="0">
                <a:solidFill>
                  <a:schemeClr val="accent6">
                    <a:lumMod val="50000"/>
                  </a:schemeClr>
                </a:solidFill>
              </a:rPr>
              <a:t>ypical </a:t>
            </a:r>
            <a:r>
              <a:rPr lang="en-US" dirty="0">
                <a:solidFill>
                  <a:schemeClr val="accent6">
                    <a:lumMod val="50000"/>
                  </a:schemeClr>
                </a:solidFill>
              </a:rPr>
              <a:t>nanostructure </a:t>
            </a:r>
            <a:r>
              <a:rPr lang="en-US" dirty="0" smtClean="0">
                <a:solidFill>
                  <a:schemeClr val="accent6">
                    <a:lumMod val="50000"/>
                  </a:schemeClr>
                </a:solidFill>
              </a:rPr>
              <a:t>geometries. </a:t>
            </a:r>
            <a:br>
              <a:rPr lang="en-US" dirty="0" smtClean="0">
                <a:solidFill>
                  <a:schemeClr val="accent6">
                    <a:lumMod val="50000"/>
                  </a:schemeClr>
                </a:solidFill>
              </a:rPr>
            </a:br>
            <a:r>
              <a:rPr lang="en-US" sz="1400" dirty="0" smtClean="0">
                <a:solidFill>
                  <a:schemeClr val="accent6">
                    <a:lumMod val="50000"/>
                  </a:schemeClr>
                </a:solidFill>
              </a:rPr>
              <a:t>Illustration courtesy of the </a:t>
            </a:r>
            <a:r>
              <a:rPr lang="en-US" sz="1400" dirty="0">
                <a:solidFill>
                  <a:schemeClr val="accent6">
                    <a:lumMod val="50000"/>
                  </a:schemeClr>
                </a:solidFill>
              </a:rPr>
              <a:t>Opensource Handbook of Nanoscience and Nanotechnology</a:t>
            </a:r>
            <a:endParaRPr lang="en-US" dirty="0">
              <a:solidFill>
                <a:schemeClr val="accent6">
                  <a:lumMod val="50000"/>
                </a:schemeClr>
              </a:solidFill>
            </a:endParaRPr>
          </a:p>
        </p:txBody>
      </p:sp>
      <p:sp>
        <p:nvSpPr>
          <p:cNvPr id="5"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lang="en-US" sz="1400" b="1" dirty="0">
              <a:solidFill>
                <a:schemeClr val="accent2">
                  <a:lumMod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175" y="1611218"/>
            <a:ext cx="5581650" cy="4181475"/>
          </a:xfrm>
          <a:prstGeom prst="rect">
            <a:avLst/>
          </a:prstGeom>
        </p:spPr>
      </p:pic>
    </p:spTree>
    <p:extLst>
      <p:ext uri="{BB962C8B-B14F-4D97-AF65-F5344CB8AC3E}">
        <p14:creationId xmlns:p14="http://schemas.microsoft.com/office/powerpoint/2010/main" val="152476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3750" y="274638"/>
            <a:ext cx="8275544" cy="1143000"/>
          </a:xfrm>
        </p:spPr>
        <p:txBody>
          <a:bodyPr/>
          <a:lstStyle/>
          <a:p>
            <a:r>
              <a:rPr lang="en-US" dirty="0" smtClean="0"/>
              <a:t>What should we sample?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1042852"/>
              </p:ext>
            </p:extLst>
          </p:nvPr>
        </p:nvGraphicFramePr>
        <p:xfrm>
          <a:off x="872560" y="1831808"/>
          <a:ext cx="7772400" cy="4053840"/>
        </p:xfrm>
        <a:graphic>
          <a:graphicData uri="http://schemas.openxmlformats.org/drawingml/2006/table">
            <a:tbl>
              <a:tblPr firstRow="1" bandRow="1">
                <a:tableStyleId>{10A1B5D5-9B99-4C35-A422-299274C87663}</a:tableStyleId>
              </a:tblPr>
              <a:tblGrid>
                <a:gridCol w="3886200"/>
                <a:gridCol w="3886200"/>
              </a:tblGrid>
              <a:tr h="370840">
                <a:tc>
                  <a:txBody>
                    <a:bodyPr/>
                    <a:lstStyle/>
                    <a:p>
                      <a:pPr algn="ctr"/>
                      <a:r>
                        <a:rPr lang="en-US" sz="3200" dirty="0" smtClean="0"/>
                        <a:t>Metric</a:t>
                      </a:r>
                      <a:endParaRPr lang="en-US" sz="3200" dirty="0"/>
                    </a:p>
                  </a:txBody>
                  <a:tcPr/>
                </a:tc>
                <a:tc>
                  <a:txBody>
                    <a:bodyPr/>
                    <a:lstStyle/>
                    <a:p>
                      <a:pPr algn="ctr"/>
                      <a:r>
                        <a:rPr lang="en-US" sz="3200" dirty="0" smtClean="0"/>
                        <a:t>Qualification</a:t>
                      </a:r>
                      <a:endParaRPr lang="en-US" sz="3200" dirty="0"/>
                    </a:p>
                  </a:txBody>
                  <a:tcPr/>
                </a:tc>
              </a:tr>
              <a:tr h="370840">
                <a:tc>
                  <a:txBody>
                    <a:bodyPr/>
                    <a:lstStyle/>
                    <a:p>
                      <a:pPr algn="ctr"/>
                      <a:r>
                        <a:rPr lang="en-US" sz="2400" b="1" dirty="0" smtClean="0"/>
                        <a:t>Mass</a:t>
                      </a:r>
                      <a:endParaRPr lang="en-US" sz="2400" b="1" dirty="0"/>
                    </a:p>
                  </a:txBody>
                  <a:tcPr/>
                </a:tc>
                <a:tc>
                  <a:txBody>
                    <a:bodyPr/>
                    <a:lstStyle/>
                    <a:p>
                      <a:r>
                        <a:rPr lang="en-US" sz="2400" b="1" dirty="0" smtClean="0"/>
                        <a:t>Not always relevant</a:t>
                      </a:r>
                      <a:endParaRPr lang="en-US" sz="2400" b="1" dirty="0"/>
                    </a:p>
                  </a:txBody>
                  <a:tcPr/>
                </a:tc>
              </a:tr>
              <a:tr h="370840">
                <a:tc>
                  <a:txBody>
                    <a:bodyPr/>
                    <a:lstStyle/>
                    <a:p>
                      <a:pPr algn="ctr"/>
                      <a:r>
                        <a:rPr lang="en-US" sz="2400" b="1" dirty="0" smtClean="0"/>
                        <a:t>Surface area</a:t>
                      </a:r>
                      <a:endParaRPr lang="en-US" sz="2400" b="1" dirty="0"/>
                    </a:p>
                  </a:txBody>
                  <a:tcPr/>
                </a:tc>
                <a:tc>
                  <a:txBody>
                    <a:bodyPr/>
                    <a:lstStyle/>
                    <a:p>
                      <a:r>
                        <a:rPr lang="en-US" sz="2400" b="1" dirty="0" smtClean="0"/>
                        <a:t>Better for low</a:t>
                      </a:r>
                      <a:r>
                        <a:rPr lang="en-US" sz="2400" b="1" baseline="0" dirty="0" smtClean="0"/>
                        <a:t> solubility particles</a:t>
                      </a:r>
                      <a:endParaRPr lang="en-US" sz="2400" b="1" dirty="0"/>
                    </a:p>
                  </a:txBody>
                  <a:tcPr/>
                </a:tc>
              </a:tr>
              <a:tr h="370840">
                <a:tc>
                  <a:txBody>
                    <a:bodyPr/>
                    <a:lstStyle/>
                    <a:p>
                      <a:pPr algn="ctr"/>
                      <a:r>
                        <a:rPr lang="en-US" sz="2400" b="1" dirty="0" smtClean="0"/>
                        <a:t>Surface</a:t>
                      </a:r>
                      <a:r>
                        <a:rPr lang="en-US" sz="2400" b="1" baseline="0" dirty="0" smtClean="0"/>
                        <a:t> chemistry</a:t>
                      </a:r>
                      <a:endParaRPr lang="en-US" sz="2400" b="1" dirty="0"/>
                    </a:p>
                  </a:txBody>
                  <a:tcPr/>
                </a:tc>
                <a:tc>
                  <a:txBody>
                    <a:bodyPr/>
                    <a:lstStyle/>
                    <a:p>
                      <a:r>
                        <a:rPr lang="en-US" sz="2400" b="1" dirty="0" smtClean="0"/>
                        <a:t> </a:t>
                      </a:r>
                      <a:r>
                        <a:rPr lang="en-US" sz="2400" b="1" dirty="0" err="1" smtClean="0"/>
                        <a:t>Tox</a:t>
                      </a:r>
                      <a:r>
                        <a:rPr lang="en-US" sz="2400" b="1" baseline="0" dirty="0" smtClean="0"/>
                        <a:t> studies show effects</a:t>
                      </a:r>
                      <a:endParaRPr lang="en-US" sz="2400" b="1" dirty="0"/>
                    </a:p>
                  </a:txBody>
                  <a:tcPr/>
                </a:tc>
              </a:tr>
              <a:tr h="370840">
                <a:tc>
                  <a:txBody>
                    <a:bodyPr/>
                    <a:lstStyle/>
                    <a:p>
                      <a:pPr algn="ctr"/>
                      <a:r>
                        <a:rPr lang="en-US" sz="2400" b="1" dirty="0" smtClean="0"/>
                        <a:t>Particle number</a:t>
                      </a:r>
                      <a:endParaRPr lang="en-US" sz="2400" b="1" dirty="0"/>
                    </a:p>
                  </a:txBody>
                  <a:tcPr/>
                </a:tc>
                <a:tc>
                  <a:txBody>
                    <a:bodyPr/>
                    <a:lstStyle/>
                    <a:p>
                      <a:r>
                        <a:rPr lang="en-US" sz="2400" b="1" dirty="0" smtClean="0"/>
                        <a:t>Within ranges </a:t>
                      </a:r>
                      <a:endParaRPr lang="en-US" sz="2400" b="1" dirty="0"/>
                    </a:p>
                  </a:txBody>
                  <a:tcPr/>
                </a:tc>
              </a:tr>
              <a:tr h="370840">
                <a:tc>
                  <a:txBody>
                    <a:bodyPr/>
                    <a:lstStyle/>
                    <a:p>
                      <a:pPr algn="ctr"/>
                      <a:r>
                        <a:rPr lang="en-US" sz="2400" b="1" dirty="0" smtClean="0"/>
                        <a:t>Particle size</a:t>
                      </a:r>
                      <a:endParaRPr lang="en-US" sz="2400" b="1" dirty="0"/>
                    </a:p>
                  </a:txBody>
                  <a:tcPr/>
                </a:tc>
                <a:tc>
                  <a:txBody>
                    <a:bodyPr/>
                    <a:lstStyle/>
                    <a:p>
                      <a:r>
                        <a:rPr lang="en-US" sz="2400" b="1" dirty="0" smtClean="0"/>
                        <a:t>Implicated</a:t>
                      </a:r>
                      <a:r>
                        <a:rPr lang="en-US" sz="2400" b="1" baseline="0" dirty="0" smtClean="0"/>
                        <a:t> in particles </a:t>
                      </a:r>
                      <a:r>
                        <a:rPr lang="en-US" sz="2400" b="1" baseline="0" dirty="0" err="1" smtClean="0"/>
                        <a:t>translocating</a:t>
                      </a:r>
                      <a:endParaRPr lang="en-US" sz="2400" b="1" dirty="0"/>
                    </a:p>
                  </a:txBody>
                  <a:tcPr/>
                </a:tc>
              </a:tr>
              <a:tr h="370840">
                <a:tc>
                  <a:txBody>
                    <a:bodyPr/>
                    <a:lstStyle/>
                    <a:p>
                      <a:pPr algn="ctr"/>
                      <a:r>
                        <a:rPr lang="en-US" sz="2400" b="1" dirty="0" smtClean="0"/>
                        <a:t>Particle</a:t>
                      </a:r>
                      <a:r>
                        <a:rPr lang="en-US" sz="2400" b="1" baseline="0" dirty="0" smtClean="0"/>
                        <a:t> shape</a:t>
                      </a:r>
                      <a:endParaRPr lang="en-US" sz="2400" b="1" dirty="0"/>
                    </a:p>
                  </a:txBody>
                  <a:tcPr/>
                </a:tc>
                <a:tc>
                  <a:txBody>
                    <a:bodyPr/>
                    <a:lstStyle/>
                    <a:p>
                      <a:r>
                        <a:rPr lang="en-US" sz="2400" b="1" dirty="0" smtClean="0"/>
                        <a:t>Fiber-like</a:t>
                      </a:r>
                      <a:r>
                        <a:rPr lang="en-US" sz="2400" b="1" baseline="0" dirty="0" smtClean="0"/>
                        <a:t>, spheres, mats</a:t>
                      </a:r>
                      <a:endParaRPr lang="en-US" sz="2400" b="1" dirty="0"/>
                    </a:p>
                  </a:txBody>
                  <a:tcPr/>
                </a:tc>
              </a:tr>
            </a:tbl>
          </a:graphicData>
        </a:graphic>
      </p:graphicFrame>
      <p:sp>
        <p:nvSpPr>
          <p:cNvPr id="5"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lang="en-US" sz="1400" b="1" dirty="0">
              <a:solidFill>
                <a:schemeClr val="accent2">
                  <a:lumMod val="50000"/>
                </a:schemeClr>
              </a:solidFill>
            </a:endParaRPr>
          </a:p>
        </p:txBody>
      </p:sp>
    </p:spTree>
    <p:extLst>
      <p:ext uri="{BB962C8B-B14F-4D97-AF65-F5344CB8AC3E}">
        <p14:creationId xmlns:p14="http://schemas.microsoft.com/office/powerpoint/2010/main" val="4032097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880" y="563295"/>
            <a:ext cx="8229600" cy="1143000"/>
          </a:xfrm>
        </p:spPr>
        <p:txBody>
          <a:bodyPr>
            <a:normAutofit fontScale="90000"/>
          </a:bodyPr>
          <a:lstStyle/>
          <a:p>
            <a:pPr algn="l"/>
            <a:r>
              <a:rPr lang="en-US" dirty="0" smtClean="0"/>
              <a:t>Can we use standard industrial hygiene methods? </a:t>
            </a:r>
            <a:endParaRPr lang="en-US" dirty="0"/>
          </a:p>
        </p:txBody>
      </p:sp>
      <p:pic>
        <p:nvPicPr>
          <p:cNvPr id="3" name="Picture 2" descr="DSC_0029.JPG"/>
          <p:cNvPicPr>
            <a:picLocks noChangeAspect="1"/>
          </p:cNvPicPr>
          <p:nvPr/>
        </p:nvPicPr>
        <p:blipFill>
          <a:blip r:embed="rId3" cstate="email">
            <a:lum bright="15000" contrast="38000"/>
            <a:extLst>
              <a:ext uri="{28A0092B-C50C-407E-A947-70E740481C1C}">
                <a14:useLocalDpi xmlns:a14="http://schemas.microsoft.com/office/drawing/2010/main"/>
              </a:ext>
            </a:extLst>
          </a:blip>
          <a:srcRect/>
          <a:stretch>
            <a:fillRect/>
          </a:stretch>
        </p:blipFill>
        <p:spPr>
          <a:xfrm>
            <a:off x="4115906" y="3174566"/>
            <a:ext cx="4724250" cy="2821643"/>
          </a:xfrm>
          <a:prstGeom prst="rect">
            <a:avLst/>
          </a:prstGeom>
        </p:spPr>
      </p:pic>
      <p:pic>
        <p:nvPicPr>
          <p:cNvPr id="4" name="Picture 3" descr="DSC_0034.JPG"/>
          <p:cNvPicPr>
            <a:picLocks noChangeAspect="1"/>
          </p:cNvPicPr>
          <p:nvPr/>
        </p:nvPicPr>
        <p:blipFill>
          <a:blip r:embed="rId4" cstate="email">
            <a:lum bright="9000" contrast="41000"/>
            <a:extLst>
              <a:ext uri="{28A0092B-C50C-407E-A947-70E740481C1C}">
                <a14:useLocalDpi xmlns:a14="http://schemas.microsoft.com/office/drawing/2010/main"/>
              </a:ext>
            </a:extLst>
          </a:blip>
          <a:stretch>
            <a:fillRect/>
          </a:stretch>
        </p:blipFill>
        <p:spPr>
          <a:xfrm rot="5400000">
            <a:off x="222685" y="2586322"/>
            <a:ext cx="4432712" cy="294728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59066" y="6237094"/>
            <a:ext cx="3451469" cy="400110"/>
          </a:xfrm>
          <a:prstGeom prst="rect">
            <a:avLst/>
          </a:prstGeom>
          <a:noFill/>
        </p:spPr>
        <p:txBody>
          <a:bodyPr wrap="square" rtlCol="0">
            <a:spAutoFit/>
          </a:bodyPr>
          <a:lstStyle/>
          <a:p>
            <a:r>
              <a:rPr lang="en-US" sz="2000" b="1" dirty="0" err="1" smtClean="0"/>
              <a:t>Respirable</a:t>
            </a:r>
            <a:r>
              <a:rPr lang="en-US" sz="2000" b="1" dirty="0" smtClean="0"/>
              <a:t> dust sampling</a:t>
            </a:r>
            <a:endParaRPr lang="en-US" sz="2000" b="1" dirty="0"/>
          </a:p>
        </p:txBody>
      </p:sp>
      <p:sp>
        <p:nvSpPr>
          <p:cNvPr id="6" name="TextBox 5"/>
          <p:cNvSpPr txBox="1"/>
          <p:nvPr/>
        </p:nvSpPr>
        <p:spPr>
          <a:xfrm>
            <a:off x="4783920" y="5959992"/>
            <a:ext cx="3451469" cy="707886"/>
          </a:xfrm>
          <a:prstGeom prst="rect">
            <a:avLst/>
          </a:prstGeom>
          <a:noFill/>
        </p:spPr>
        <p:txBody>
          <a:bodyPr wrap="square" rtlCol="0">
            <a:spAutoFit/>
          </a:bodyPr>
          <a:lstStyle/>
          <a:p>
            <a:pPr algn="ctr"/>
            <a:r>
              <a:rPr lang="en-US" sz="2000" b="1" dirty="0" smtClean="0"/>
              <a:t>Pre-weighed cassettes for gravimetric sampling</a:t>
            </a:r>
            <a:endParaRPr lang="en-US" sz="2000" b="1" dirty="0"/>
          </a:p>
        </p:txBody>
      </p:sp>
      <p:sp>
        <p:nvSpPr>
          <p:cNvPr id="7" name="TextBox 6"/>
          <p:cNvSpPr txBox="1"/>
          <p:nvPr/>
        </p:nvSpPr>
        <p:spPr>
          <a:xfrm rot="20488440">
            <a:off x="4315509" y="1587372"/>
            <a:ext cx="3892189" cy="1200329"/>
          </a:xfrm>
          <a:prstGeom prst="rect">
            <a:avLst/>
          </a:prstGeom>
          <a:noFill/>
        </p:spPr>
        <p:txBody>
          <a:bodyPr wrap="square" rtlCol="0">
            <a:spAutoFit/>
          </a:bodyPr>
          <a:lstStyle/>
          <a:p>
            <a:pPr algn="ctr"/>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badi MT Condensed Extra Bold"/>
                <a:cs typeface="Abadi MT Condensed Extra Bold"/>
              </a:rPr>
              <a:t>Yes!</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badi MT Condensed Extra Bold"/>
              <a:cs typeface="Abadi MT Condensed Extra Bold"/>
            </a:endParaRPr>
          </a:p>
        </p:txBody>
      </p:sp>
      <p:sp>
        <p:nvSpPr>
          <p:cNvPr id="8"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lang="en-US" sz="1400" b="1" dirty="0">
              <a:solidFill>
                <a:schemeClr val="accent2">
                  <a:lumMod val="50000"/>
                </a:schemeClr>
              </a:solidFill>
            </a:endParaRPr>
          </a:p>
        </p:txBody>
      </p:sp>
    </p:spTree>
    <p:extLst>
      <p:ext uri="{BB962C8B-B14F-4D97-AF65-F5344CB8AC3E}">
        <p14:creationId xmlns:p14="http://schemas.microsoft.com/office/powerpoint/2010/main" val="3156246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95074" y="274638"/>
            <a:ext cx="8275544" cy="1143000"/>
          </a:xfrm>
        </p:spPr>
        <p:txBody>
          <a:bodyPr>
            <a:normAutofit/>
          </a:bodyPr>
          <a:lstStyle/>
          <a:p>
            <a:pPr eaLnBrk="1" hangingPunct="1"/>
            <a:r>
              <a:rPr lang="en-US" sz="3400" dirty="0" smtClean="0"/>
              <a:t>Active sampling uses pumps to pull contaminated air through appropriate media</a:t>
            </a:r>
          </a:p>
        </p:txBody>
      </p:sp>
      <p:pic>
        <p:nvPicPr>
          <p:cNvPr id="28675" name="Picture 6" descr="Pump Group.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447800"/>
            <a:ext cx="8001000" cy="4389438"/>
          </a:xfrm>
          <a:prstGeom prst="rect">
            <a:avLst/>
          </a:prstGeom>
          <a:noFill/>
          <a:ln w="9525">
            <a:noFill/>
            <a:miter lim="800000"/>
            <a:headEnd/>
            <a:tailEnd/>
          </a:ln>
        </p:spPr>
      </p:pic>
      <p:sp>
        <p:nvSpPr>
          <p:cNvPr id="28676" name="TextBox 2"/>
          <p:cNvSpPr txBox="1">
            <a:spLocks noChangeArrowheads="1"/>
          </p:cNvSpPr>
          <p:nvPr/>
        </p:nvSpPr>
        <p:spPr bwMode="auto">
          <a:xfrm>
            <a:off x="3737516" y="5791200"/>
            <a:ext cx="3048000" cy="461963"/>
          </a:xfrm>
          <a:prstGeom prst="rect">
            <a:avLst/>
          </a:prstGeom>
          <a:noFill/>
          <a:ln w="9525">
            <a:noFill/>
            <a:miter lim="800000"/>
            <a:headEnd/>
            <a:tailEnd/>
          </a:ln>
        </p:spPr>
        <p:txBody>
          <a:bodyPr>
            <a:spAutoFit/>
          </a:bodyPr>
          <a:lstStyle/>
          <a:p>
            <a:r>
              <a:rPr lang="en-US" sz="2400" dirty="0">
                <a:latin typeface="Calibri" pitchFamily="34" charset="0"/>
              </a:rPr>
              <a:t>Photo courtesy SKC</a:t>
            </a:r>
          </a:p>
        </p:txBody>
      </p:sp>
      <p:sp>
        <p:nvSpPr>
          <p:cNvPr id="5"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lang="en-US" sz="1400" b="1" dirty="0">
              <a:solidFill>
                <a:schemeClr val="accent2">
                  <a:lumMod val="50000"/>
                </a:schemeClr>
              </a:solidFill>
            </a:endParaRPr>
          </a:p>
        </p:txBody>
      </p:sp>
    </p:spTree>
    <p:extLst>
      <p:ext uri="{BB962C8B-B14F-4D97-AF65-F5344CB8AC3E}">
        <p14:creationId xmlns:p14="http://schemas.microsoft.com/office/powerpoint/2010/main" val="3624032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357" y="1613799"/>
            <a:ext cx="1779639" cy="4611329"/>
          </a:xfrm>
          <a:prstGeom prst="rect">
            <a:avLst/>
          </a:prstGeom>
        </p:spPr>
      </p:pic>
      <p:sp>
        <p:nvSpPr>
          <p:cNvPr id="29698" name="Title 1"/>
          <p:cNvSpPr>
            <a:spLocks noGrp="1"/>
          </p:cNvSpPr>
          <p:nvPr>
            <p:ph type="title"/>
          </p:nvPr>
        </p:nvSpPr>
        <p:spPr>
          <a:xfrm>
            <a:off x="847042" y="525518"/>
            <a:ext cx="8275544" cy="1143000"/>
          </a:xfrm>
        </p:spPr>
        <p:txBody>
          <a:bodyPr>
            <a:normAutofit fontScale="90000"/>
          </a:bodyPr>
          <a:lstStyle/>
          <a:p>
            <a:r>
              <a:rPr lang="en-US" dirty="0" smtClean="0"/>
              <a:t>Personal pumps are hung on a worker’s belt with the media in the breathing zone</a:t>
            </a:r>
          </a:p>
        </p:txBody>
      </p:sp>
      <p:sp>
        <p:nvSpPr>
          <p:cNvPr id="29699" name="TextBox 2"/>
          <p:cNvSpPr txBox="1">
            <a:spLocks noChangeArrowheads="1"/>
          </p:cNvSpPr>
          <p:nvPr/>
        </p:nvSpPr>
        <p:spPr bwMode="auto">
          <a:xfrm>
            <a:off x="5163457" y="6008916"/>
            <a:ext cx="3657600" cy="584775"/>
          </a:xfrm>
          <a:prstGeom prst="rect">
            <a:avLst/>
          </a:prstGeom>
          <a:noFill/>
          <a:ln w="9525">
            <a:noFill/>
            <a:miter lim="800000"/>
            <a:headEnd/>
            <a:tailEnd/>
          </a:ln>
        </p:spPr>
        <p:txBody>
          <a:bodyPr>
            <a:spAutoFit/>
          </a:bodyPr>
          <a:lstStyle/>
          <a:p>
            <a:r>
              <a:rPr lang="en-US" sz="1600" dirty="0">
                <a:latin typeface="Calibri" pitchFamily="34" charset="0"/>
              </a:rPr>
              <a:t>Photo courtesy Lawrence Berkeley National Laboratory</a:t>
            </a:r>
          </a:p>
        </p:txBody>
      </p:sp>
      <p:sp>
        <p:nvSpPr>
          <p:cNvPr id="10" name="TextBox 2"/>
          <p:cNvSpPr txBox="1">
            <a:spLocks noChangeArrowheads="1"/>
          </p:cNvSpPr>
          <p:nvPr/>
        </p:nvSpPr>
        <p:spPr bwMode="auto">
          <a:xfrm>
            <a:off x="1360609" y="6203266"/>
            <a:ext cx="3657600" cy="400110"/>
          </a:xfrm>
          <a:prstGeom prst="rect">
            <a:avLst/>
          </a:prstGeom>
          <a:noFill/>
          <a:ln w="9525">
            <a:noFill/>
            <a:miter lim="800000"/>
            <a:headEnd/>
            <a:tailEnd/>
          </a:ln>
        </p:spPr>
        <p:txBody>
          <a:bodyPr>
            <a:spAutoFit/>
          </a:bodyPr>
          <a:lstStyle/>
          <a:p>
            <a:r>
              <a:rPr lang="en-US" sz="2000" dirty="0" smtClean="0">
                <a:latin typeface="Calibri" pitchFamily="34" charset="0"/>
              </a:rPr>
              <a:t>Image  </a:t>
            </a:r>
            <a:r>
              <a:rPr lang="en-US" sz="2000" dirty="0">
                <a:latin typeface="Calibri" pitchFamily="34" charset="0"/>
              </a:rPr>
              <a:t>courtesy </a:t>
            </a:r>
            <a:r>
              <a:rPr lang="en-US" sz="2000" dirty="0" smtClean="0">
                <a:latin typeface="Calibri" pitchFamily="34" charset="0"/>
              </a:rPr>
              <a:t>Wikimedia</a:t>
            </a:r>
            <a:endParaRPr lang="en-US" sz="2000" dirty="0">
              <a:latin typeface="Calibri" pitchFamily="34" charset="0"/>
            </a:endParaRPr>
          </a:p>
        </p:txBody>
      </p:sp>
      <p:sp>
        <p:nvSpPr>
          <p:cNvPr id="6" name="Cube 5"/>
          <p:cNvSpPr/>
          <p:nvPr/>
        </p:nvSpPr>
        <p:spPr>
          <a:xfrm>
            <a:off x="2208775" y="3454677"/>
            <a:ext cx="254156" cy="4295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nut 16"/>
          <p:cNvSpPr/>
          <p:nvPr/>
        </p:nvSpPr>
        <p:spPr>
          <a:xfrm>
            <a:off x="3041467" y="2367667"/>
            <a:ext cx="235165" cy="219518"/>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9" name="Curved Connector 18"/>
          <p:cNvCxnSpPr>
            <a:endCxn id="17" idx="3"/>
          </p:cNvCxnSpPr>
          <p:nvPr/>
        </p:nvCxnSpPr>
        <p:spPr>
          <a:xfrm rot="5400000" flipH="1" flipV="1">
            <a:off x="2339329" y="2673315"/>
            <a:ext cx="854855" cy="618300"/>
          </a:xfrm>
          <a:prstGeom prst="curvedConnector3">
            <a:avLst>
              <a:gd name="adj1" fmla="val 50000"/>
            </a:avLst>
          </a:prstGeom>
          <a:ln>
            <a:prstDash val="dash"/>
          </a:ln>
        </p:spPr>
        <p:style>
          <a:lnRef idx="1">
            <a:schemeClr val="accent6"/>
          </a:lnRef>
          <a:fillRef idx="0">
            <a:schemeClr val="accent6"/>
          </a:fillRef>
          <a:effectRef idx="0">
            <a:schemeClr val="accent6"/>
          </a:effectRef>
          <a:fontRef idx="minor">
            <a:schemeClr val="tx1"/>
          </a:fontRef>
        </p:style>
      </p:cxnSp>
      <p:sp>
        <p:nvSpPr>
          <p:cNvPr id="11"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lang="en-US" sz="1400" b="1" dirty="0">
              <a:solidFill>
                <a:schemeClr val="accent2">
                  <a:lumMod val="50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1540" y="2031811"/>
            <a:ext cx="3667027" cy="3704734"/>
          </a:xfrm>
          <a:prstGeom prst="rect">
            <a:avLst/>
          </a:prstGeom>
        </p:spPr>
      </p:pic>
    </p:spTree>
    <p:extLst>
      <p:ext uri="{BB962C8B-B14F-4D97-AF65-F5344CB8AC3E}">
        <p14:creationId xmlns:p14="http://schemas.microsoft.com/office/powerpoint/2010/main" val="2867779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This material was produced under grant number SH-21008-10-60-F-48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0" indent="0">
              <a:buNone/>
            </a:pPr>
            <a:endParaRPr lang="en-US" dirty="0"/>
          </a:p>
        </p:txBody>
      </p:sp>
      <p:sp>
        <p:nvSpPr>
          <p:cNvPr id="4" name="Slide Number Placeholder 8"/>
          <p:cNvSpPr>
            <a:spLocks noGrp="1"/>
          </p:cNvSpPr>
          <p:nvPr>
            <p:ph type="sldNum" sz="quarter" idx="4"/>
          </p:nvPr>
        </p:nvSpPr>
        <p:spPr>
          <a:xfrm>
            <a:off x="8371823" y="6343650"/>
            <a:ext cx="638827" cy="457200"/>
          </a:xfrm>
        </p:spPr>
        <p:txBody>
          <a:bodyPr/>
          <a:lstStyle/>
          <a:p>
            <a:pPr algn="r">
              <a:defRPr/>
            </a:pPr>
            <a:r>
              <a:rPr lang="en-US" dirty="0" smtClean="0"/>
              <a:t>1-</a:t>
            </a:r>
            <a:fld id="{A5B96567-BFE0-47FD-90FD-A9064614BBFE}" type="slidenum">
              <a:rPr lang="en-US" smtClean="0"/>
              <a:pPr algn="r">
                <a:defRPr/>
              </a:pPr>
              <a:t>2</a:t>
            </a:fld>
            <a:endParaRPr lang="en-US" dirty="0"/>
          </a:p>
        </p:txBody>
      </p:sp>
    </p:spTree>
    <p:extLst>
      <p:ext uri="{BB962C8B-B14F-4D97-AF65-F5344CB8AC3E}">
        <p14:creationId xmlns:p14="http://schemas.microsoft.com/office/powerpoint/2010/main" val="3814347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930140" y="305680"/>
            <a:ext cx="8301676" cy="1143000"/>
          </a:xfrm>
          <a:noFill/>
          <a:ln/>
        </p:spPr>
        <p:txBody>
          <a:bodyPr anchor="b">
            <a:normAutofit fontScale="90000"/>
          </a:bodyPr>
          <a:lstStyle/>
          <a:p>
            <a:r>
              <a:rPr lang="en-US" dirty="0" smtClean="0"/>
              <a:t>Most exposure limits are based on 8 hour time-weighted averages</a:t>
            </a:r>
            <a:endParaRPr lang="en-US" dirty="0"/>
          </a:p>
        </p:txBody>
      </p:sp>
      <p:sp>
        <p:nvSpPr>
          <p:cNvPr id="286723" name="Line 3"/>
          <p:cNvSpPr>
            <a:spLocks noChangeShapeType="1"/>
          </p:cNvSpPr>
          <p:nvPr/>
        </p:nvSpPr>
        <p:spPr bwMode="auto">
          <a:xfrm>
            <a:off x="1600200" y="1689100"/>
            <a:ext cx="0" cy="2489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24" name="Line 4"/>
          <p:cNvSpPr>
            <a:spLocks noChangeShapeType="1"/>
          </p:cNvSpPr>
          <p:nvPr/>
        </p:nvSpPr>
        <p:spPr bwMode="auto">
          <a:xfrm>
            <a:off x="1606550" y="4191000"/>
            <a:ext cx="5549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25" name="Rectangle 5"/>
          <p:cNvSpPr>
            <a:spLocks noChangeArrowheads="1"/>
          </p:cNvSpPr>
          <p:nvPr/>
        </p:nvSpPr>
        <p:spPr bwMode="auto">
          <a:xfrm>
            <a:off x="7377113" y="4176713"/>
            <a:ext cx="10271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a:r>
              <a:rPr lang="en-US" sz="2400" b="1" i="1">
                <a:latin typeface="Arial" charset="0"/>
              </a:rPr>
              <a:t>hours</a:t>
            </a:r>
          </a:p>
        </p:txBody>
      </p:sp>
      <p:sp>
        <p:nvSpPr>
          <p:cNvPr id="286726" name="Rectangle 6"/>
          <p:cNvSpPr>
            <a:spLocks noChangeArrowheads="1"/>
          </p:cNvSpPr>
          <p:nvPr/>
        </p:nvSpPr>
        <p:spPr bwMode="auto">
          <a:xfrm>
            <a:off x="1890713" y="4176713"/>
            <a:ext cx="54943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a:r>
              <a:rPr lang="en-US" sz="2400" b="1">
                <a:latin typeface="Arial" charset="0"/>
              </a:rPr>
              <a:t>1       2       3       4       5       6      7     8 </a:t>
            </a:r>
          </a:p>
        </p:txBody>
      </p:sp>
      <p:sp>
        <p:nvSpPr>
          <p:cNvPr id="286727" name="Line 7"/>
          <p:cNvSpPr>
            <a:spLocks noChangeShapeType="1"/>
          </p:cNvSpPr>
          <p:nvPr/>
        </p:nvSpPr>
        <p:spPr bwMode="auto">
          <a:xfrm>
            <a:off x="1606550" y="2743200"/>
            <a:ext cx="554990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28" name="Rectangle 8"/>
          <p:cNvSpPr>
            <a:spLocks noChangeArrowheads="1"/>
          </p:cNvSpPr>
          <p:nvPr/>
        </p:nvSpPr>
        <p:spPr bwMode="auto">
          <a:xfrm>
            <a:off x="7148513" y="2568575"/>
            <a:ext cx="11207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a:r>
              <a:rPr lang="en-US" sz="1800" i="1">
                <a:latin typeface="Arial" charset="0"/>
              </a:rPr>
              <a:t>exposure</a:t>
            </a:r>
          </a:p>
          <a:p>
            <a:pPr algn="l"/>
            <a:r>
              <a:rPr lang="en-US" sz="1800" i="1">
                <a:latin typeface="Arial" charset="0"/>
              </a:rPr>
              <a:t>limit</a:t>
            </a:r>
          </a:p>
        </p:txBody>
      </p:sp>
      <p:sp>
        <p:nvSpPr>
          <p:cNvPr id="286729" name="Rectangle 9"/>
          <p:cNvSpPr>
            <a:spLocks noChangeArrowheads="1"/>
          </p:cNvSpPr>
          <p:nvPr/>
        </p:nvSpPr>
        <p:spPr bwMode="auto">
          <a:xfrm>
            <a:off x="665522" y="4347232"/>
            <a:ext cx="1417459" cy="64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a:r>
              <a:rPr lang="en-US" b="1" i="1" dirty="0">
                <a:solidFill>
                  <a:srgbClr val="FF6600"/>
                </a:solidFill>
                <a:latin typeface="Arial" charset="0"/>
              </a:rPr>
              <a:t>Increasing</a:t>
            </a:r>
          </a:p>
          <a:p>
            <a:pPr algn="l"/>
            <a:r>
              <a:rPr lang="en-US" b="1" i="1" dirty="0">
                <a:solidFill>
                  <a:srgbClr val="FF6600"/>
                </a:solidFill>
                <a:latin typeface="Arial" charset="0"/>
              </a:rPr>
              <a:t>Exposures</a:t>
            </a:r>
          </a:p>
        </p:txBody>
      </p:sp>
      <p:sp>
        <p:nvSpPr>
          <p:cNvPr id="286730" name="Line 10"/>
          <p:cNvSpPr>
            <a:spLocks noChangeShapeType="1"/>
          </p:cNvSpPr>
          <p:nvPr/>
        </p:nvSpPr>
        <p:spPr bwMode="auto">
          <a:xfrm flipV="1">
            <a:off x="914400" y="1879599"/>
            <a:ext cx="0" cy="2434077"/>
          </a:xfrm>
          <a:prstGeom prst="line">
            <a:avLst/>
          </a:prstGeom>
          <a:noFill/>
          <a:ln w="50800">
            <a:solidFill>
              <a:schemeClr val="tx1"/>
            </a:solidFill>
            <a:round/>
            <a:headEnd/>
            <a:tailEnd type="triangle" w="med" len="med"/>
          </a:ln>
          <a:effectLst>
            <a:glow rad="139700">
              <a:schemeClr val="accent1">
                <a:satMod val="175000"/>
                <a:alpha val="40000"/>
              </a:schemeClr>
            </a:glow>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6731" name="Rectangle 11"/>
          <p:cNvSpPr>
            <a:spLocks noChangeArrowheads="1"/>
          </p:cNvSpPr>
          <p:nvPr/>
        </p:nvSpPr>
        <p:spPr bwMode="auto">
          <a:xfrm>
            <a:off x="899437" y="5248554"/>
            <a:ext cx="78933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a:r>
              <a:rPr lang="en-US" sz="2000" b="1" dirty="0" smtClean="0">
                <a:solidFill>
                  <a:srgbClr val="800000"/>
                </a:solidFill>
                <a:latin typeface="Arial" charset="0"/>
              </a:rPr>
              <a:t>This includes NIOSH’s recommendation for carbon nanotubes</a:t>
            </a:r>
            <a:endParaRPr lang="en-US" sz="2000" b="1" dirty="0">
              <a:solidFill>
                <a:srgbClr val="800000"/>
              </a:solidFill>
              <a:latin typeface="Arial" charset="0"/>
            </a:endParaRPr>
          </a:p>
        </p:txBody>
      </p:sp>
      <p:sp>
        <p:nvSpPr>
          <p:cNvPr id="12"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lang="en-US" sz="1400" b="1" dirty="0">
              <a:solidFill>
                <a:schemeClr val="accent2">
                  <a:lumMod val="50000"/>
                </a:schemeClr>
              </a:solidFill>
            </a:endParaRPr>
          </a:p>
        </p:txBody>
      </p:sp>
    </p:spTree>
    <p:extLst>
      <p:ext uri="{BB962C8B-B14F-4D97-AF65-F5344CB8AC3E}">
        <p14:creationId xmlns:p14="http://schemas.microsoft.com/office/powerpoint/2010/main" val="181288779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43218" y="304800"/>
            <a:ext cx="8229600" cy="1143000"/>
          </a:xfrm>
        </p:spPr>
        <p:txBody>
          <a:bodyPr>
            <a:normAutofit fontScale="90000"/>
          </a:bodyPr>
          <a:lstStyle/>
          <a:p>
            <a:pPr eaLnBrk="1" hangingPunct="1"/>
            <a:r>
              <a:rPr lang="en-US" dirty="0" smtClean="0"/>
              <a:t>Pumps must be calibrated before and after sampling</a:t>
            </a:r>
            <a:endParaRPr lang="en-US" dirty="0" smtClean="0">
              <a:solidFill>
                <a:srgbClr val="C00000"/>
              </a:solidFill>
            </a:endParaRPr>
          </a:p>
        </p:txBody>
      </p:sp>
      <p:pic>
        <p:nvPicPr>
          <p:cNvPr id="30723" name="Picture 3" descr="717-XX Bios Defender 52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1814513"/>
            <a:ext cx="3657600" cy="4281487"/>
          </a:xfrm>
          <a:prstGeom prst="rect">
            <a:avLst/>
          </a:prstGeom>
          <a:noFill/>
          <a:ln w="9525">
            <a:noFill/>
            <a:miter lim="800000"/>
            <a:headEnd/>
            <a:tailEnd/>
          </a:ln>
        </p:spPr>
      </p:pic>
      <p:sp>
        <p:nvSpPr>
          <p:cNvPr id="30724" name="TextBox 6"/>
          <p:cNvSpPr txBox="1">
            <a:spLocks noChangeArrowheads="1"/>
          </p:cNvSpPr>
          <p:nvPr/>
        </p:nvSpPr>
        <p:spPr bwMode="auto">
          <a:xfrm>
            <a:off x="5486400" y="6248400"/>
            <a:ext cx="2895600" cy="381000"/>
          </a:xfrm>
          <a:prstGeom prst="rect">
            <a:avLst/>
          </a:prstGeom>
          <a:noFill/>
          <a:ln w="9525">
            <a:noFill/>
            <a:miter lim="800000"/>
            <a:headEnd/>
            <a:tailEnd/>
          </a:ln>
        </p:spPr>
        <p:txBody>
          <a:bodyPr>
            <a:spAutoFit/>
          </a:bodyPr>
          <a:lstStyle/>
          <a:p>
            <a:r>
              <a:rPr lang="en-US"/>
              <a:t>Photo courtesy SKC, Inc.</a:t>
            </a:r>
          </a:p>
        </p:txBody>
      </p:sp>
      <p:pic>
        <p:nvPicPr>
          <p:cNvPr id="30725" name="Picture 4" descr="BIOS DryCal from IUO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1752600"/>
            <a:ext cx="3200400" cy="4818063"/>
          </a:xfrm>
          <a:prstGeom prst="rect">
            <a:avLst/>
          </a:prstGeom>
          <a:noFill/>
          <a:ln w="9525">
            <a:noFill/>
            <a:miter lim="800000"/>
            <a:headEnd/>
            <a:tailEnd/>
          </a:ln>
        </p:spPr>
      </p:pic>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lang="en-US" sz="1400" b="1" dirty="0">
              <a:solidFill>
                <a:schemeClr val="accent2">
                  <a:lumMod val="50000"/>
                </a:schemeClr>
              </a:solidFill>
            </a:endParaRPr>
          </a:p>
        </p:txBody>
      </p:sp>
    </p:spTree>
    <p:extLst>
      <p:ext uri="{BB962C8B-B14F-4D97-AF65-F5344CB8AC3E}">
        <p14:creationId xmlns:p14="http://schemas.microsoft.com/office/powerpoint/2010/main" val="352422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33" y="308061"/>
            <a:ext cx="8275544" cy="1143000"/>
          </a:xfrm>
        </p:spPr>
        <p:txBody>
          <a:bodyPr>
            <a:normAutofit fontScale="90000"/>
          </a:bodyPr>
          <a:lstStyle/>
          <a:p>
            <a:r>
              <a:rPr lang="en-US" dirty="0" smtClean="0"/>
              <a:t>Particles are classified by their penetration. Where do nanoparticles fit?</a:t>
            </a:r>
            <a:endParaRPr lang="en-US" dirty="0"/>
          </a:p>
        </p:txBody>
      </p:sp>
      <p:graphicFrame>
        <p:nvGraphicFramePr>
          <p:cNvPr id="3" name="Diagram 2"/>
          <p:cNvGraphicFramePr/>
          <p:nvPr>
            <p:extLst>
              <p:ext uri="{D42A27DB-BD31-4B8C-83A1-F6EECF244321}">
                <p14:modId xmlns:p14="http://schemas.microsoft.com/office/powerpoint/2010/main" val="3756948401"/>
              </p:ext>
            </p:extLst>
          </p:nvPr>
        </p:nvGraphicFramePr>
        <p:xfrm>
          <a:off x="1423746" y="187169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lang="en-US" sz="1400" b="1" dirty="0">
              <a:solidFill>
                <a:schemeClr val="accent2">
                  <a:lumMod val="50000"/>
                </a:schemeClr>
              </a:solidFill>
            </a:endParaRPr>
          </a:p>
        </p:txBody>
      </p:sp>
    </p:spTree>
    <p:extLst>
      <p:ext uri="{BB962C8B-B14F-4D97-AF65-F5344CB8AC3E}">
        <p14:creationId xmlns:p14="http://schemas.microsoft.com/office/powerpoint/2010/main" val="2168169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133600" y="152400"/>
            <a:ext cx="7315200" cy="669925"/>
          </a:xfrm>
        </p:spPr>
        <p:txBody>
          <a:bodyPr/>
          <a:lstStyle/>
          <a:p>
            <a:pPr algn="l"/>
            <a:r>
              <a:rPr lang="en-US" sz="2800" dirty="0" err="1"/>
              <a:t>Nanoparticles</a:t>
            </a:r>
            <a:r>
              <a:rPr lang="en-US" sz="2800" dirty="0"/>
              <a:t> Have Almost No Mass</a:t>
            </a:r>
          </a:p>
        </p:txBody>
      </p:sp>
      <p:sp>
        <p:nvSpPr>
          <p:cNvPr id="129027" name="Rectangle 3"/>
          <p:cNvSpPr>
            <a:spLocks noGrp="1" noChangeArrowheads="1"/>
          </p:cNvSpPr>
          <p:nvPr>
            <p:ph type="body" idx="1"/>
          </p:nvPr>
        </p:nvSpPr>
        <p:spPr>
          <a:xfrm>
            <a:off x="3048000" y="1066800"/>
            <a:ext cx="5867400" cy="533400"/>
          </a:xfrm>
        </p:spPr>
        <p:txBody>
          <a:bodyPr/>
          <a:lstStyle/>
          <a:p>
            <a:pPr>
              <a:buFontTx/>
              <a:buNone/>
            </a:pPr>
            <a:r>
              <a:rPr lang="en-US" sz="2800"/>
              <a:t>Edge of a single 10 micron particle</a:t>
            </a:r>
          </a:p>
        </p:txBody>
      </p:sp>
      <p:sp>
        <p:nvSpPr>
          <p:cNvPr id="129028" name="Freeform 4"/>
          <p:cNvSpPr>
            <a:spLocks/>
          </p:cNvSpPr>
          <p:nvPr/>
        </p:nvSpPr>
        <p:spPr bwMode="auto">
          <a:xfrm>
            <a:off x="-2514600" y="-609600"/>
            <a:ext cx="4575175" cy="8083550"/>
          </a:xfrm>
          <a:custGeom>
            <a:avLst/>
            <a:gdLst/>
            <a:ahLst/>
            <a:cxnLst>
              <a:cxn ang="0">
                <a:pos x="4130" y="192"/>
              </a:cxn>
              <a:cxn ang="0">
                <a:pos x="4226" y="3384"/>
              </a:cxn>
              <a:cxn ang="0">
                <a:pos x="4046" y="4680"/>
              </a:cxn>
              <a:cxn ang="0">
                <a:pos x="734" y="4368"/>
              </a:cxn>
              <a:cxn ang="0">
                <a:pos x="566" y="696"/>
              </a:cxn>
              <a:cxn ang="0">
                <a:pos x="4130" y="192"/>
              </a:cxn>
            </a:cxnLst>
            <a:rect l="0" t="0" r="r" b="b"/>
            <a:pathLst>
              <a:path w="4322" h="5092">
                <a:moveTo>
                  <a:pt x="4130" y="192"/>
                </a:moveTo>
                <a:cubicBezTo>
                  <a:pt x="4322" y="1632"/>
                  <a:pt x="4310" y="2352"/>
                  <a:pt x="4226" y="3384"/>
                </a:cubicBezTo>
                <a:cubicBezTo>
                  <a:pt x="4161" y="4084"/>
                  <a:pt x="4139" y="4268"/>
                  <a:pt x="4046" y="4680"/>
                </a:cubicBezTo>
                <a:cubicBezTo>
                  <a:pt x="3953" y="5092"/>
                  <a:pt x="1314" y="5032"/>
                  <a:pt x="734" y="4368"/>
                </a:cubicBezTo>
                <a:cubicBezTo>
                  <a:pt x="154" y="3704"/>
                  <a:pt x="0" y="1392"/>
                  <a:pt x="566" y="696"/>
                </a:cubicBezTo>
                <a:cubicBezTo>
                  <a:pt x="1132" y="0"/>
                  <a:pt x="3388" y="297"/>
                  <a:pt x="4130" y="192"/>
                </a:cubicBezTo>
                <a:close/>
              </a:path>
            </a:pathLst>
          </a:custGeom>
          <a:solidFill>
            <a:schemeClr val="accent2"/>
          </a:solidFill>
          <a:ln w="9525">
            <a:solidFill>
              <a:schemeClr val="tx1"/>
            </a:solidFill>
            <a:round/>
            <a:headEnd/>
            <a:tailEnd/>
          </a:ln>
          <a:effectLst/>
        </p:spPr>
        <p:txBody>
          <a:bodyPr>
            <a:prstTxWarp prst="textNoShape">
              <a:avLst/>
            </a:prstTxWarp>
          </a:bodyPr>
          <a:lstStyle/>
          <a:p>
            <a:endParaRPr lang="en-US"/>
          </a:p>
        </p:txBody>
      </p:sp>
      <p:sp>
        <p:nvSpPr>
          <p:cNvPr id="129029" name="Freeform 5"/>
          <p:cNvSpPr>
            <a:spLocks/>
          </p:cNvSpPr>
          <p:nvPr/>
        </p:nvSpPr>
        <p:spPr bwMode="auto">
          <a:xfrm>
            <a:off x="2088958" y="1327150"/>
            <a:ext cx="1042988" cy="1588"/>
          </a:xfrm>
          <a:custGeom>
            <a:avLst/>
            <a:gdLst/>
            <a:ahLst/>
            <a:cxnLst>
              <a:cxn ang="0">
                <a:pos x="657" y="0"/>
              </a:cxn>
              <a:cxn ang="0">
                <a:pos x="0" y="0"/>
              </a:cxn>
            </a:cxnLst>
            <a:rect l="0" t="0" r="r" b="b"/>
            <a:pathLst>
              <a:path w="657" h="1">
                <a:moveTo>
                  <a:pt x="657" y="0"/>
                </a:moveTo>
                <a:lnTo>
                  <a:pt x="0" y="0"/>
                </a:lnTo>
              </a:path>
            </a:pathLst>
          </a:custGeom>
          <a:noFill/>
          <a:ln w="38100" cmpd="sng">
            <a:solidFill>
              <a:schemeClr val="accent2"/>
            </a:solidFill>
            <a:round/>
            <a:headEnd type="none" w="med" len="med"/>
            <a:tailEnd type="triangle" w="med" len="med"/>
          </a:ln>
          <a:effectLst/>
        </p:spPr>
        <p:txBody>
          <a:bodyPr>
            <a:prstTxWarp prst="textNoShape">
              <a:avLst/>
            </a:prstTxWarp>
          </a:bodyPr>
          <a:lstStyle/>
          <a:p>
            <a:endParaRPr lang="en-US"/>
          </a:p>
        </p:txBody>
      </p:sp>
      <p:sp>
        <p:nvSpPr>
          <p:cNvPr id="129030" name="Rectangle 6"/>
          <p:cNvSpPr>
            <a:spLocks noRot="1" noChangeArrowheads="1"/>
          </p:cNvSpPr>
          <p:nvPr/>
        </p:nvSpPr>
        <p:spPr bwMode="auto">
          <a:xfrm>
            <a:off x="4581525" y="2495550"/>
            <a:ext cx="4191000" cy="914400"/>
          </a:xfrm>
          <a:prstGeom prst="rect">
            <a:avLst/>
          </a:prstGeom>
          <a:noFill/>
          <a:ln w="9525">
            <a:noFill/>
            <a:miter lim="800000"/>
            <a:headEnd/>
            <a:tailEnd/>
          </a:ln>
          <a:effectLst/>
        </p:spPr>
        <p:txBody>
          <a:bodyPr>
            <a:prstTxWarp prst="textNoShape">
              <a:avLst/>
            </a:prstTxWarp>
          </a:bodyPr>
          <a:lstStyle/>
          <a:p>
            <a:pPr eaLnBrk="1" hangingPunct="1">
              <a:spcBef>
                <a:spcPct val="20000"/>
              </a:spcBef>
            </a:pPr>
            <a:r>
              <a:rPr lang="en-US" sz="2400" dirty="0">
                <a:solidFill>
                  <a:srgbClr val="422E2E"/>
                </a:solidFill>
                <a:latin typeface="Arial" charset="0"/>
              </a:rPr>
              <a:t>Relative size of 10 nanometer particles for comparison</a:t>
            </a:r>
          </a:p>
        </p:txBody>
      </p:sp>
      <p:grpSp>
        <p:nvGrpSpPr>
          <p:cNvPr id="2" name="Group 7"/>
          <p:cNvGrpSpPr>
            <a:grpSpLocks/>
          </p:cNvGrpSpPr>
          <p:nvPr/>
        </p:nvGrpSpPr>
        <p:grpSpPr bwMode="auto">
          <a:xfrm>
            <a:off x="2438400" y="2209800"/>
            <a:ext cx="1339850" cy="1387475"/>
            <a:chOff x="1854" y="1296"/>
            <a:chExt cx="844" cy="874"/>
          </a:xfrm>
        </p:grpSpPr>
        <p:sp>
          <p:nvSpPr>
            <p:cNvPr id="129032" name="Oval 8"/>
            <p:cNvSpPr>
              <a:spLocks noChangeAspect="1" noChangeArrowheads="1"/>
            </p:cNvSpPr>
            <p:nvPr/>
          </p:nvSpPr>
          <p:spPr bwMode="auto">
            <a:xfrm>
              <a:off x="2208" y="1488"/>
              <a:ext cx="58" cy="5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29033" name="Oval 9"/>
            <p:cNvSpPr>
              <a:spLocks noChangeAspect="1" noChangeArrowheads="1"/>
            </p:cNvSpPr>
            <p:nvPr/>
          </p:nvSpPr>
          <p:spPr bwMode="auto">
            <a:xfrm>
              <a:off x="2160" y="1920"/>
              <a:ext cx="58" cy="5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29034" name="Oval 10"/>
            <p:cNvSpPr>
              <a:spLocks noChangeAspect="1" noChangeArrowheads="1"/>
            </p:cNvSpPr>
            <p:nvPr/>
          </p:nvSpPr>
          <p:spPr bwMode="auto">
            <a:xfrm>
              <a:off x="2064" y="1680"/>
              <a:ext cx="58" cy="5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29035" name="Oval 11"/>
            <p:cNvSpPr>
              <a:spLocks noChangeAspect="1" noChangeArrowheads="1"/>
            </p:cNvSpPr>
            <p:nvPr/>
          </p:nvSpPr>
          <p:spPr bwMode="auto">
            <a:xfrm>
              <a:off x="2496" y="1440"/>
              <a:ext cx="58" cy="5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29036" name="Oval 12"/>
            <p:cNvSpPr>
              <a:spLocks noChangeAspect="1" noChangeArrowheads="1"/>
            </p:cNvSpPr>
            <p:nvPr/>
          </p:nvSpPr>
          <p:spPr bwMode="auto">
            <a:xfrm>
              <a:off x="2640" y="2112"/>
              <a:ext cx="58" cy="5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29037" name="Oval 13"/>
            <p:cNvSpPr>
              <a:spLocks noChangeAspect="1" noChangeArrowheads="1"/>
            </p:cNvSpPr>
            <p:nvPr/>
          </p:nvSpPr>
          <p:spPr bwMode="auto">
            <a:xfrm>
              <a:off x="2496" y="1680"/>
              <a:ext cx="58" cy="5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29038" name="Oval 14"/>
            <p:cNvSpPr>
              <a:spLocks noChangeAspect="1" noChangeArrowheads="1"/>
            </p:cNvSpPr>
            <p:nvPr/>
          </p:nvSpPr>
          <p:spPr bwMode="auto">
            <a:xfrm>
              <a:off x="1854" y="1824"/>
              <a:ext cx="58" cy="5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29039" name="Oval 15"/>
            <p:cNvSpPr>
              <a:spLocks noChangeAspect="1" noChangeArrowheads="1"/>
            </p:cNvSpPr>
            <p:nvPr/>
          </p:nvSpPr>
          <p:spPr bwMode="auto">
            <a:xfrm>
              <a:off x="2256" y="2112"/>
              <a:ext cx="58" cy="5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29040" name="Oval 16"/>
            <p:cNvSpPr>
              <a:spLocks noChangeAspect="1" noChangeArrowheads="1"/>
            </p:cNvSpPr>
            <p:nvPr/>
          </p:nvSpPr>
          <p:spPr bwMode="auto">
            <a:xfrm>
              <a:off x="2016" y="2112"/>
              <a:ext cx="58" cy="5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29041" name="Oval 17"/>
            <p:cNvSpPr>
              <a:spLocks noChangeAspect="1" noChangeArrowheads="1"/>
            </p:cNvSpPr>
            <p:nvPr/>
          </p:nvSpPr>
          <p:spPr bwMode="auto">
            <a:xfrm>
              <a:off x="2112" y="1296"/>
              <a:ext cx="58" cy="5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29042" name="Oval 18"/>
            <p:cNvSpPr>
              <a:spLocks noChangeAspect="1" noChangeArrowheads="1"/>
            </p:cNvSpPr>
            <p:nvPr/>
          </p:nvSpPr>
          <p:spPr bwMode="auto">
            <a:xfrm>
              <a:off x="1872" y="1296"/>
              <a:ext cx="58" cy="5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grpSp>
      <p:sp>
        <p:nvSpPr>
          <p:cNvPr id="129043" name="Rectangle 19"/>
          <p:cNvSpPr>
            <a:spLocks noRot="1" noChangeArrowheads="1"/>
          </p:cNvSpPr>
          <p:nvPr/>
        </p:nvSpPr>
        <p:spPr bwMode="auto">
          <a:xfrm>
            <a:off x="2209800" y="4114800"/>
            <a:ext cx="6705600" cy="914400"/>
          </a:xfrm>
          <a:prstGeom prst="rect">
            <a:avLst/>
          </a:prstGeom>
          <a:noFill/>
          <a:ln w="9525">
            <a:noFill/>
            <a:miter lim="800000"/>
            <a:headEnd/>
            <a:tailEnd/>
          </a:ln>
          <a:effectLst/>
        </p:spPr>
        <p:txBody>
          <a:bodyPr>
            <a:prstTxWarp prst="textNoShape">
              <a:avLst/>
            </a:prstTxWarp>
          </a:bodyPr>
          <a:lstStyle/>
          <a:p>
            <a:pPr algn="l" eaLnBrk="1" hangingPunct="1">
              <a:spcBef>
                <a:spcPct val="20000"/>
              </a:spcBef>
            </a:pPr>
            <a:r>
              <a:rPr lang="en-US" sz="3200" dirty="0" smtClean="0">
                <a:solidFill>
                  <a:schemeClr val="accent6">
                    <a:lumMod val="50000"/>
                  </a:schemeClr>
                </a:solidFill>
                <a:latin typeface="Arial" charset="0"/>
              </a:rPr>
              <a:t>A 10 </a:t>
            </a:r>
            <a:r>
              <a:rPr lang="en-US" sz="3200" dirty="0">
                <a:solidFill>
                  <a:schemeClr val="accent6">
                    <a:lumMod val="50000"/>
                  </a:schemeClr>
                </a:solidFill>
                <a:latin typeface="Symbol" charset="2"/>
              </a:rPr>
              <a:t>m</a:t>
            </a:r>
            <a:r>
              <a:rPr lang="en-US" sz="3200" dirty="0">
                <a:solidFill>
                  <a:schemeClr val="accent6">
                    <a:lumMod val="50000"/>
                  </a:schemeClr>
                </a:solidFill>
                <a:latin typeface="Arial" charset="0"/>
              </a:rPr>
              <a:t>m particle weighs the same </a:t>
            </a:r>
            <a:r>
              <a:rPr lang="en-US" sz="3200" dirty="0" smtClean="0">
                <a:solidFill>
                  <a:schemeClr val="accent6">
                    <a:lumMod val="50000"/>
                  </a:schemeClr>
                </a:solidFill>
                <a:latin typeface="Arial" charset="0"/>
              </a:rPr>
              <a:t>as one </a:t>
            </a:r>
            <a:r>
              <a:rPr lang="en-US" sz="3200" dirty="0">
                <a:solidFill>
                  <a:schemeClr val="accent6">
                    <a:lumMod val="50000"/>
                  </a:schemeClr>
                </a:solidFill>
                <a:latin typeface="Arial" charset="0"/>
              </a:rPr>
              <a:t>billion 10 nm particles</a:t>
            </a:r>
          </a:p>
        </p:txBody>
      </p:sp>
      <p:sp>
        <p:nvSpPr>
          <p:cNvPr id="129044" name="AutoShape 20"/>
          <p:cNvSpPr>
            <a:spLocks/>
          </p:cNvSpPr>
          <p:nvPr/>
        </p:nvSpPr>
        <p:spPr bwMode="auto">
          <a:xfrm>
            <a:off x="3962400" y="2133600"/>
            <a:ext cx="533400" cy="1600200"/>
          </a:xfrm>
          <a:prstGeom prst="rightBrace">
            <a:avLst>
              <a:gd name="adj1" fmla="val 25000"/>
              <a:gd name="adj2" fmla="val 50000"/>
            </a:avLst>
          </a:prstGeom>
          <a:noFill/>
          <a:ln w="28575">
            <a:solidFill>
              <a:schemeClr val="accent2"/>
            </a:solidFill>
            <a:round/>
            <a:headEnd/>
            <a:tailEnd/>
          </a:ln>
          <a:effectLst/>
        </p:spPr>
        <p:txBody>
          <a:bodyPr wrap="none" anchor="ctr">
            <a:prstTxWarp prst="textNoShape">
              <a:avLst/>
            </a:prstTxWarp>
          </a:bodyPr>
          <a:lstStyle/>
          <a:p>
            <a:endParaRPr lang="en-US">
              <a:solidFill>
                <a:schemeClr val="accent2"/>
              </a:solidFill>
            </a:endParaRPr>
          </a:p>
        </p:txBody>
      </p:sp>
      <p:sp>
        <p:nvSpPr>
          <p:cNvPr id="21" name="Rectangle 33"/>
          <p:cNvSpPr>
            <a:spLocks noChangeArrowheads="1"/>
          </p:cNvSpPr>
          <p:nvPr/>
        </p:nvSpPr>
        <p:spPr bwMode="auto">
          <a:xfrm>
            <a:off x="5638800" y="6188075"/>
            <a:ext cx="2233867" cy="369332"/>
          </a:xfrm>
          <a:prstGeom prst="rect">
            <a:avLst/>
          </a:prstGeom>
          <a:noFill/>
          <a:ln w="12700" cap="sq">
            <a:noFill/>
            <a:miter lim="800000"/>
            <a:headEnd type="none" w="sm" len="sm"/>
            <a:tailEnd type="none" w="sm" len="sm"/>
          </a:ln>
          <a:effectLst/>
        </p:spPr>
        <p:txBody>
          <a:bodyPr wrap="none">
            <a:prstTxWarp prst="textNoShape">
              <a:avLst/>
            </a:prstTxWarp>
            <a:spAutoFit/>
          </a:bodyPr>
          <a:lstStyle/>
          <a:p>
            <a:r>
              <a:rPr kumimoji="1" lang="en-US" dirty="0">
                <a:solidFill>
                  <a:srgbClr val="9B2D1F"/>
                </a:solidFill>
                <a:latin typeface="+mn-lt"/>
              </a:rPr>
              <a:t>Courtesy </a:t>
            </a:r>
            <a:r>
              <a:rPr kumimoji="1" lang="en-US" dirty="0" smtClean="0">
                <a:solidFill>
                  <a:srgbClr val="9B2D1F"/>
                </a:solidFill>
                <a:latin typeface="+mn-lt"/>
              </a:rPr>
              <a:t>Larry </a:t>
            </a:r>
            <a:r>
              <a:rPr kumimoji="1" lang="en-US" dirty="0">
                <a:solidFill>
                  <a:srgbClr val="9B2D1F"/>
                </a:solidFill>
                <a:latin typeface="+mn-lt"/>
              </a:rPr>
              <a:t>Gibbs</a:t>
            </a:r>
          </a:p>
        </p:txBody>
      </p:sp>
      <p:sp>
        <p:nvSpPr>
          <p:cNvPr id="22"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lang="en-US" sz="1400" b="1" dirty="0">
              <a:solidFill>
                <a:schemeClr val="accent2">
                  <a:lumMod val="50000"/>
                </a:schemeClr>
              </a:solidFill>
            </a:endParaRPr>
          </a:p>
        </p:txBody>
      </p:sp>
    </p:spTree>
    <p:extLst>
      <p:ext uri="{BB962C8B-B14F-4D97-AF65-F5344CB8AC3E}">
        <p14:creationId xmlns:p14="http://schemas.microsoft.com/office/powerpoint/2010/main" val="3676303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562600" y="1066800"/>
            <a:ext cx="3429000" cy="3200400"/>
            <a:chOff x="3504" y="768"/>
            <a:chExt cx="2160" cy="2016"/>
          </a:xfrm>
        </p:grpSpPr>
        <p:sp>
          <p:nvSpPr>
            <p:cNvPr id="131075" name="Oval 3" descr="Weave"/>
            <p:cNvSpPr>
              <a:spLocks noChangeArrowheads="1"/>
            </p:cNvSpPr>
            <p:nvPr/>
          </p:nvSpPr>
          <p:spPr bwMode="auto">
            <a:xfrm>
              <a:off x="3936" y="816"/>
              <a:ext cx="240" cy="1968"/>
            </a:xfrm>
            <a:prstGeom prst="ellipse">
              <a:avLst/>
            </a:prstGeom>
            <a:pattFill prst="weave">
              <a:fgClr>
                <a:srgbClr val="3333FF"/>
              </a:fgClr>
              <a:bgClr>
                <a:schemeClr val="tx1"/>
              </a:bgClr>
            </a:pattFill>
            <a:ln w="9525">
              <a:solidFill>
                <a:schemeClr val="tx1"/>
              </a:solidFill>
              <a:round/>
              <a:headEnd/>
              <a:tailEnd/>
            </a:ln>
            <a:effectLst/>
          </p:spPr>
          <p:txBody>
            <a:bodyPr wrap="none" anchor="ctr">
              <a:prstTxWarp prst="textNoShape">
                <a:avLst/>
              </a:prstTxWarp>
            </a:bodyPr>
            <a:lstStyle/>
            <a:p>
              <a:endParaRPr lang="en-US"/>
            </a:p>
          </p:txBody>
        </p:sp>
        <p:sp>
          <p:nvSpPr>
            <p:cNvPr id="131076" name="AutoShape 4"/>
            <p:cNvSpPr>
              <a:spLocks noChangeArrowheads="1"/>
            </p:cNvSpPr>
            <p:nvPr/>
          </p:nvSpPr>
          <p:spPr bwMode="auto">
            <a:xfrm rot="-5400000">
              <a:off x="2904" y="1416"/>
              <a:ext cx="1968" cy="768"/>
            </a:xfrm>
            <a:prstGeom prst="can">
              <a:avLst>
                <a:gd name="adj" fmla="val 36065"/>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31077" name="Text Box 5"/>
            <p:cNvSpPr txBox="1">
              <a:spLocks noChangeArrowheads="1"/>
            </p:cNvSpPr>
            <p:nvPr/>
          </p:nvSpPr>
          <p:spPr bwMode="auto">
            <a:xfrm>
              <a:off x="4464" y="768"/>
              <a:ext cx="1200" cy="634"/>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solidFill>
                    <a:srgbClr val="000090"/>
                  </a:solidFill>
                  <a:latin typeface="Arial" charset="0"/>
                </a:rPr>
                <a:t>Standard </a:t>
              </a:r>
              <a:r>
                <a:rPr lang="en-US" sz="2000" dirty="0" smtClean="0">
                  <a:solidFill>
                    <a:srgbClr val="000090"/>
                  </a:solidFill>
                  <a:latin typeface="Arial" charset="0"/>
                </a:rPr>
                <a:t/>
              </a:r>
              <a:br>
                <a:rPr lang="en-US" sz="2000" dirty="0" smtClean="0">
                  <a:solidFill>
                    <a:srgbClr val="000090"/>
                  </a:solidFill>
                  <a:latin typeface="Arial" charset="0"/>
                </a:rPr>
              </a:br>
              <a:r>
                <a:rPr lang="en-US" sz="2000" dirty="0" smtClean="0">
                  <a:solidFill>
                    <a:srgbClr val="000090"/>
                  </a:solidFill>
                  <a:latin typeface="Arial" charset="0"/>
                </a:rPr>
                <a:t>37-mm </a:t>
              </a:r>
              <a:r>
                <a:rPr lang="en-US" sz="2000" dirty="0">
                  <a:solidFill>
                    <a:srgbClr val="000090"/>
                  </a:solidFill>
                  <a:latin typeface="Arial" charset="0"/>
                </a:rPr>
                <a:t>filter cassette</a:t>
              </a:r>
            </a:p>
          </p:txBody>
        </p:sp>
      </p:grpSp>
      <p:sp>
        <p:nvSpPr>
          <p:cNvPr id="131078" name="Rectangle 6"/>
          <p:cNvSpPr>
            <a:spLocks noGrp="1" noChangeArrowheads="1"/>
          </p:cNvSpPr>
          <p:nvPr>
            <p:ph type="title"/>
          </p:nvPr>
        </p:nvSpPr>
        <p:spPr>
          <a:xfrm>
            <a:off x="71820" y="121040"/>
            <a:ext cx="8915400" cy="914400"/>
          </a:xfrm>
        </p:spPr>
        <p:txBody>
          <a:bodyPr/>
          <a:lstStyle/>
          <a:p>
            <a:pPr algn="ctr"/>
            <a:r>
              <a:rPr lang="en-US" sz="3200" b="1" dirty="0"/>
              <a:t>Large</a:t>
            </a:r>
            <a:r>
              <a:rPr lang="en-US" sz="3200" b="1" dirty="0" smtClean="0"/>
              <a:t> particles </a:t>
            </a:r>
            <a:r>
              <a:rPr lang="en-US" sz="3200" b="1" dirty="0"/>
              <a:t>b</a:t>
            </a:r>
            <a:r>
              <a:rPr lang="en-US" sz="3200" b="1" dirty="0" smtClean="0"/>
              <a:t>ias </a:t>
            </a:r>
            <a:r>
              <a:rPr lang="en-US" sz="3200" b="1" dirty="0"/>
              <a:t>m</a:t>
            </a:r>
            <a:r>
              <a:rPr lang="en-US" sz="3200" b="1" dirty="0" smtClean="0"/>
              <a:t>ass measurements</a:t>
            </a:r>
            <a:endParaRPr lang="en-US" sz="3200" b="1" dirty="0"/>
          </a:p>
        </p:txBody>
      </p:sp>
      <p:sp>
        <p:nvSpPr>
          <p:cNvPr id="131079" name="Rectangle 7"/>
          <p:cNvSpPr>
            <a:spLocks noGrp="1" noChangeArrowheads="1"/>
          </p:cNvSpPr>
          <p:nvPr>
            <p:ph type="body" idx="1"/>
          </p:nvPr>
        </p:nvSpPr>
        <p:spPr>
          <a:xfrm>
            <a:off x="595086" y="4876800"/>
            <a:ext cx="8250464" cy="990600"/>
          </a:xfrm>
        </p:spPr>
        <p:txBody>
          <a:bodyPr/>
          <a:lstStyle/>
          <a:p>
            <a:pPr>
              <a:buNone/>
            </a:pPr>
            <a:r>
              <a:rPr lang="en-US" sz="2800" dirty="0" smtClean="0"/>
              <a:t>	If </a:t>
            </a:r>
            <a:r>
              <a:rPr lang="en-US" sz="2800" dirty="0"/>
              <a:t>you’re carrying a grocery bag full of cantaloupes, you’re not going to notice a handful of grapes</a:t>
            </a:r>
          </a:p>
        </p:txBody>
      </p:sp>
      <p:sp>
        <p:nvSpPr>
          <p:cNvPr id="131080" name="Oval 8"/>
          <p:cNvSpPr>
            <a:spLocks noChangeAspect="1" noChangeArrowheads="1"/>
          </p:cNvSpPr>
          <p:nvPr/>
        </p:nvSpPr>
        <p:spPr bwMode="auto">
          <a:xfrm>
            <a:off x="2304132" y="22098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81" name="Oval 9"/>
          <p:cNvSpPr>
            <a:spLocks noChangeAspect="1" noChangeArrowheads="1"/>
          </p:cNvSpPr>
          <p:nvPr/>
        </p:nvSpPr>
        <p:spPr bwMode="auto">
          <a:xfrm>
            <a:off x="1364332" y="1730375"/>
            <a:ext cx="384175" cy="384175"/>
          </a:xfrm>
          <a:prstGeom prst="ellipse">
            <a:avLst/>
          </a:prstGeom>
          <a:solidFill>
            <a:srgbClr val="000099"/>
          </a:solidFill>
          <a:ln w="9525">
            <a:solidFill>
              <a:schemeClr val="tx1"/>
            </a:solidFill>
            <a:round/>
            <a:headEnd/>
            <a:tailEnd/>
          </a:ln>
          <a:effectLst/>
        </p:spPr>
        <p:txBody>
          <a:bodyPr wrap="none" anchor="ctr">
            <a:prstTxWarp prst="textNoShape">
              <a:avLst/>
            </a:prstTxWarp>
          </a:bodyPr>
          <a:lstStyle/>
          <a:p>
            <a:endParaRPr lang="en-US"/>
          </a:p>
        </p:txBody>
      </p:sp>
      <p:sp>
        <p:nvSpPr>
          <p:cNvPr id="131082" name="Oval 10"/>
          <p:cNvSpPr>
            <a:spLocks noChangeAspect="1" noChangeArrowheads="1"/>
          </p:cNvSpPr>
          <p:nvPr/>
        </p:nvSpPr>
        <p:spPr bwMode="auto">
          <a:xfrm>
            <a:off x="2304132" y="26670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83" name="Oval 11"/>
          <p:cNvSpPr>
            <a:spLocks noChangeAspect="1" noChangeArrowheads="1"/>
          </p:cNvSpPr>
          <p:nvPr/>
        </p:nvSpPr>
        <p:spPr bwMode="auto">
          <a:xfrm>
            <a:off x="2761332" y="16764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84" name="Oval 12"/>
          <p:cNvSpPr>
            <a:spLocks noChangeAspect="1" noChangeArrowheads="1"/>
          </p:cNvSpPr>
          <p:nvPr/>
        </p:nvSpPr>
        <p:spPr bwMode="auto">
          <a:xfrm>
            <a:off x="1237332" y="32004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85" name="Oval 13"/>
          <p:cNvSpPr>
            <a:spLocks noChangeAspect="1" noChangeArrowheads="1"/>
          </p:cNvSpPr>
          <p:nvPr/>
        </p:nvSpPr>
        <p:spPr bwMode="auto">
          <a:xfrm>
            <a:off x="1313532" y="20574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86" name="Oval 14"/>
          <p:cNvSpPr>
            <a:spLocks noChangeAspect="1" noChangeArrowheads="1"/>
          </p:cNvSpPr>
          <p:nvPr/>
        </p:nvSpPr>
        <p:spPr bwMode="auto">
          <a:xfrm>
            <a:off x="2227932" y="31242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87" name="Oval 15"/>
          <p:cNvSpPr>
            <a:spLocks noChangeAspect="1" noChangeArrowheads="1"/>
          </p:cNvSpPr>
          <p:nvPr/>
        </p:nvSpPr>
        <p:spPr bwMode="auto">
          <a:xfrm>
            <a:off x="1542132" y="2362200"/>
            <a:ext cx="381000" cy="381000"/>
          </a:xfrm>
          <a:prstGeom prst="ellipse">
            <a:avLst/>
          </a:prstGeom>
          <a:solidFill>
            <a:srgbClr val="000099"/>
          </a:solidFill>
          <a:ln w="9525">
            <a:solidFill>
              <a:schemeClr val="tx1"/>
            </a:solidFill>
            <a:round/>
            <a:headEnd/>
            <a:tailEnd/>
          </a:ln>
          <a:effectLst/>
        </p:spPr>
        <p:txBody>
          <a:bodyPr wrap="none" anchor="ctr">
            <a:prstTxWarp prst="textNoShape">
              <a:avLst/>
            </a:prstTxWarp>
          </a:bodyPr>
          <a:lstStyle/>
          <a:p>
            <a:endParaRPr lang="en-US"/>
          </a:p>
        </p:txBody>
      </p:sp>
      <p:sp>
        <p:nvSpPr>
          <p:cNvPr id="131088" name="Oval 16"/>
          <p:cNvSpPr>
            <a:spLocks noChangeAspect="1" noChangeArrowheads="1"/>
          </p:cNvSpPr>
          <p:nvPr/>
        </p:nvSpPr>
        <p:spPr bwMode="auto">
          <a:xfrm>
            <a:off x="1084932" y="25908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89" name="Oval 17"/>
          <p:cNvSpPr>
            <a:spLocks noChangeAspect="1" noChangeArrowheads="1"/>
          </p:cNvSpPr>
          <p:nvPr/>
        </p:nvSpPr>
        <p:spPr bwMode="auto">
          <a:xfrm>
            <a:off x="3066132" y="26670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90" name="Oval 18"/>
          <p:cNvSpPr>
            <a:spLocks noChangeAspect="1" noChangeArrowheads="1"/>
          </p:cNvSpPr>
          <p:nvPr/>
        </p:nvSpPr>
        <p:spPr bwMode="auto">
          <a:xfrm>
            <a:off x="2685132" y="26670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91" name="Oval 19"/>
          <p:cNvSpPr>
            <a:spLocks noChangeAspect="1" noChangeArrowheads="1"/>
          </p:cNvSpPr>
          <p:nvPr/>
        </p:nvSpPr>
        <p:spPr bwMode="auto">
          <a:xfrm>
            <a:off x="2608932" y="19812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92" name="Oval 20"/>
          <p:cNvSpPr>
            <a:spLocks noChangeAspect="1" noChangeArrowheads="1"/>
          </p:cNvSpPr>
          <p:nvPr/>
        </p:nvSpPr>
        <p:spPr bwMode="auto">
          <a:xfrm>
            <a:off x="2989932" y="3124200"/>
            <a:ext cx="381000" cy="381000"/>
          </a:xfrm>
          <a:prstGeom prst="ellipse">
            <a:avLst/>
          </a:prstGeom>
          <a:solidFill>
            <a:srgbClr val="000099"/>
          </a:solidFill>
          <a:ln w="9525">
            <a:solidFill>
              <a:schemeClr val="tx1"/>
            </a:solidFill>
            <a:round/>
            <a:headEnd/>
            <a:tailEnd/>
          </a:ln>
          <a:effectLst/>
        </p:spPr>
        <p:txBody>
          <a:bodyPr wrap="none" anchor="ctr">
            <a:prstTxWarp prst="textNoShape">
              <a:avLst/>
            </a:prstTxWarp>
          </a:bodyPr>
          <a:lstStyle/>
          <a:p>
            <a:endParaRPr lang="en-US"/>
          </a:p>
        </p:txBody>
      </p:sp>
      <p:sp>
        <p:nvSpPr>
          <p:cNvPr id="131093" name="Oval 21"/>
          <p:cNvSpPr>
            <a:spLocks noChangeAspect="1" noChangeArrowheads="1"/>
          </p:cNvSpPr>
          <p:nvPr/>
        </p:nvSpPr>
        <p:spPr bwMode="auto">
          <a:xfrm>
            <a:off x="1694532" y="32766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94" name="Oval 22"/>
          <p:cNvSpPr>
            <a:spLocks noChangeAspect="1" noChangeArrowheads="1"/>
          </p:cNvSpPr>
          <p:nvPr/>
        </p:nvSpPr>
        <p:spPr bwMode="auto">
          <a:xfrm>
            <a:off x="1770732" y="36576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95" name="Oval 23"/>
          <p:cNvSpPr>
            <a:spLocks noChangeAspect="1" noChangeArrowheads="1"/>
          </p:cNvSpPr>
          <p:nvPr/>
        </p:nvSpPr>
        <p:spPr bwMode="auto">
          <a:xfrm>
            <a:off x="2532732" y="32766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96" name="Oval 24"/>
          <p:cNvSpPr>
            <a:spLocks noChangeAspect="1" noChangeArrowheads="1"/>
          </p:cNvSpPr>
          <p:nvPr/>
        </p:nvSpPr>
        <p:spPr bwMode="auto">
          <a:xfrm>
            <a:off x="2151732" y="18288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97" name="Oval 25"/>
          <p:cNvSpPr>
            <a:spLocks noChangeAspect="1" noChangeArrowheads="1"/>
          </p:cNvSpPr>
          <p:nvPr/>
        </p:nvSpPr>
        <p:spPr bwMode="auto">
          <a:xfrm>
            <a:off x="1618332" y="28956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98" name="Oval 26"/>
          <p:cNvSpPr>
            <a:spLocks noChangeAspect="1" noChangeArrowheads="1"/>
          </p:cNvSpPr>
          <p:nvPr/>
        </p:nvSpPr>
        <p:spPr bwMode="auto">
          <a:xfrm>
            <a:off x="3294732" y="28194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099" name="Oval 27"/>
          <p:cNvSpPr>
            <a:spLocks noChangeAspect="1" noChangeArrowheads="1"/>
          </p:cNvSpPr>
          <p:nvPr/>
        </p:nvSpPr>
        <p:spPr bwMode="auto">
          <a:xfrm>
            <a:off x="1999332" y="28194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100" name="Oval 28"/>
          <p:cNvSpPr>
            <a:spLocks noChangeAspect="1" noChangeArrowheads="1"/>
          </p:cNvSpPr>
          <p:nvPr/>
        </p:nvSpPr>
        <p:spPr bwMode="auto">
          <a:xfrm>
            <a:off x="2075532" y="20574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101" name="Oval 29"/>
          <p:cNvSpPr>
            <a:spLocks noChangeAspect="1" noChangeArrowheads="1"/>
          </p:cNvSpPr>
          <p:nvPr/>
        </p:nvSpPr>
        <p:spPr bwMode="auto">
          <a:xfrm>
            <a:off x="1389732" y="23622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102" name="Oval 30"/>
          <p:cNvSpPr>
            <a:spLocks noChangeAspect="1" noChangeArrowheads="1"/>
          </p:cNvSpPr>
          <p:nvPr/>
        </p:nvSpPr>
        <p:spPr bwMode="auto">
          <a:xfrm>
            <a:off x="1008732" y="33528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endParaRPr lang="en-US"/>
          </a:p>
        </p:txBody>
      </p:sp>
      <p:sp>
        <p:nvSpPr>
          <p:cNvPr id="131103" name="Oval 31"/>
          <p:cNvSpPr>
            <a:spLocks noChangeAspect="1" noChangeArrowheads="1"/>
          </p:cNvSpPr>
          <p:nvPr/>
        </p:nvSpPr>
        <p:spPr bwMode="auto">
          <a:xfrm>
            <a:off x="703932" y="3352800"/>
            <a:ext cx="46038" cy="46038"/>
          </a:xfrm>
          <a:prstGeom prst="ellipse">
            <a:avLst/>
          </a:prstGeom>
          <a:solidFill>
            <a:srgbClr val="FF6600"/>
          </a:solidFill>
          <a:ln w="9525">
            <a:solidFill>
              <a:schemeClr val="tx1"/>
            </a:solidFill>
            <a:round/>
            <a:headEnd/>
            <a:tailEnd/>
          </a:ln>
          <a:effectLst/>
        </p:spPr>
        <p:txBody>
          <a:bodyPr wrap="none" anchor="ctr">
            <a:prstTxWarp prst="textNoShape">
              <a:avLst/>
            </a:prstTxWarp>
          </a:bodyPr>
          <a:lstStyle/>
          <a:p>
            <a:pPr algn="ctr"/>
            <a:endParaRPr lang="en-US">
              <a:latin typeface="Arial" charset="0"/>
            </a:endParaRPr>
          </a:p>
        </p:txBody>
      </p:sp>
      <p:sp>
        <p:nvSpPr>
          <p:cNvPr id="131104" name="Text Box 32"/>
          <p:cNvSpPr txBox="1">
            <a:spLocks noChangeArrowheads="1"/>
          </p:cNvSpPr>
          <p:nvPr/>
        </p:nvSpPr>
        <p:spPr bwMode="auto">
          <a:xfrm>
            <a:off x="7070725" y="1103313"/>
            <a:ext cx="1616075" cy="366712"/>
          </a:xfrm>
          <a:prstGeom prst="rect">
            <a:avLst/>
          </a:prstGeom>
          <a:noFill/>
          <a:ln w="9525">
            <a:noFill/>
            <a:miter lim="800000"/>
            <a:headEnd/>
            <a:tailEnd/>
          </a:ln>
          <a:effectLst/>
        </p:spPr>
        <p:txBody>
          <a:bodyPr>
            <a:prstTxWarp prst="textNoShape">
              <a:avLst/>
            </a:prstTxWarp>
            <a:spAutoFit/>
          </a:bodyPr>
          <a:lstStyle/>
          <a:p>
            <a:endParaRPr lang="en-US">
              <a:latin typeface="Arial" charset="0"/>
            </a:endParaRPr>
          </a:p>
        </p:txBody>
      </p:sp>
      <p:sp>
        <p:nvSpPr>
          <p:cNvPr id="131105" name="Rectangle 33"/>
          <p:cNvSpPr>
            <a:spLocks noChangeArrowheads="1"/>
          </p:cNvSpPr>
          <p:nvPr/>
        </p:nvSpPr>
        <p:spPr bwMode="auto">
          <a:xfrm>
            <a:off x="5638800" y="6188075"/>
            <a:ext cx="1874319" cy="369332"/>
          </a:xfrm>
          <a:prstGeom prst="rect">
            <a:avLst/>
          </a:prstGeom>
          <a:noFill/>
          <a:ln w="12700" cap="sq">
            <a:noFill/>
            <a:miter lim="800000"/>
            <a:headEnd type="none" w="sm" len="sm"/>
            <a:tailEnd type="none" w="sm" len="sm"/>
          </a:ln>
          <a:effectLst/>
        </p:spPr>
        <p:txBody>
          <a:bodyPr wrap="none">
            <a:prstTxWarp prst="textNoShape">
              <a:avLst/>
            </a:prstTxWarp>
            <a:spAutoFit/>
          </a:bodyPr>
          <a:lstStyle/>
          <a:p>
            <a:r>
              <a:rPr kumimoji="1" lang="en-US" dirty="0">
                <a:solidFill>
                  <a:srgbClr val="9B2D1F"/>
                </a:solidFill>
                <a:latin typeface="+mn-lt"/>
              </a:rPr>
              <a:t>Courtesy L. Gibbs</a:t>
            </a:r>
          </a:p>
        </p:txBody>
      </p:sp>
      <p:sp>
        <p:nvSpPr>
          <p:cNvPr id="34"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lang="en-US" sz="1400" b="1" dirty="0">
              <a:solidFill>
                <a:schemeClr val="accent2">
                  <a:lumMod val="50000"/>
                </a:schemeClr>
              </a:solidFill>
            </a:endParaRPr>
          </a:p>
        </p:txBody>
      </p:sp>
    </p:spTree>
    <p:extLst>
      <p:ext uri="{BB962C8B-B14F-4D97-AF65-F5344CB8AC3E}">
        <p14:creationId xmlns:p14="http://schemas.microsoft.com/office/powerpoint/2010/main" val="674657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pPr eaLnBrk="1" hangingPunct="1">
              <a:defRPr/>
            </a:pPr>
            <a:r>
              <a:rPr lang="en-US" dirty="0" smtClean="0"/>
              <a:t>Examples of Potential Exposures</a:t>
            </a:r>
          </a:p>
        </p:txBody>
      </p:sp>
      <p:pic>
        <p:nvPicPr>
          <p:cNvPr id="57347" name="Picture 2" descr="\\cdc\private\L603\mmm5\NANOTECHNOLOGY\Carbon Solutions - Riverside, CA\Photo's\DSC0089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3788" y="1559844"/>
            <a:ext cx="2641600" cy="1981200"/>
          </a:xfrm>
          <a:prstGeom prst="rect">
            <a:avLst/>
          </a:prstGeom>
          <a:noFill/>
          <a:ln w="9525">
            <a:noFill/>
            <a:miter lim="800000"/>
            <a:headEnd/>
            <a:tailEnd/>
          </a:ln>
        </p:spPr>
      </p:pic>
      <p:pic>
        <p:nvPicPr>
          <p:cNvPr id="57348" name="Picture 3" descr="\\cdc\private\L603\mmm5\NANOTECHNOLOGY\Carbon Solutions - Riverside, CA\Photo's\DSC0089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1752600"/>
            <a:ext cx="2711450" cy="2209800"/>
          </a:xfrm>
          <a:prstGeom prst="rect">
            <a:avLst/>
          </a:prstGeom>
          <a:noFill/>
          <a:ln w="9525">
            <a:noFill/>
            <a:miter lim="800000"/>
            <a:headEnd/>
            <a:tailEnd/>
          </a:ln>
        </p:spPr>
      </p:pic>
      <p:pic>
        <p:nvPicPr>
          <p:cNvPr id="5734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5112" y="3620252"/>
            <a:ext cx="2608263" cy="2667000"/>
          </a:xfrm>
          <a:prstGeom prst="rect">
            <a:avLst/>
          </a:prstGeom>
          <a:noFill/>
          <a:ln w="9525">
            <a:noFill/>
            <a:miter lim="800000"/>
            <a:headEnd/>
            <a:tailEnd/>
          </a:ln>
        </p:spPr>
      </p:pic>
      <p:pic>
        <p:nvPicPr>
          <p:cNvPr id="57350" name="Picture 2" descr="\\cdc\private\L603\mmm5\NANOTECHNOLOGY\US Army - Picatinny Arsenal\US Army Picatinny Photos trip #2\DSC0060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50431" y="1676400"/>
            <a:ext cx="2395538" cy="2667000"/>
          </a:xfrm>
          <a:prstGeom prst="rect">
            <a:avLst/>
          </a:prstGeom>
          <a:noFill/>
          <a:ln w="9525">
            <a:noFill/>
            <a:miter lim="800000"/>
            <a:headEnd/>
            <a:tailEnd/>
          </a:ln>
        </p:spPr>
      </p:pic>
      <p:sp>
        <p:nvSpPr>
          <p:cNvPr id="57351" name="TextBox 7"/>
          <p:cNvSpPr txBox="1">
            <a:spLocks noChangeArrowheads="1"/>
          </p:cNvSpPr>
          <p:nvPr/>
        </p:nvSpPr>
        <p:spPr bwMode="auto">
          <a:xfrm>
            <a:off x="993607" y="6384842"/>
            <a:ext cx="2844574" cy="276999"/>
          </a:xfrm>
          <a:prstGeom prst="rect">
            <a:avLst/>
          </a:prstGeom>
          <a:noFill/>
          <a:ln w="9525">
            <a:noFill/>
            <a:miter lim="800000"/>
            <a:headEnd/>
            <a:tailEnd/>
          </a:ln>
        </p:spPr>
        <p:txBody>
          <a:bodyPr wrap="none">
            <a:prstTxWarp prst="textNoShape">
              <a:avLst/>
            </a:prstTxWarp>
            <a:spAutoFit/>
          </a:bodyPr>
          <a:lstStyle/>
          <a:p>
            <a:r>
              <a:rPr lang="en-US" sz="1200" dirty="0">
                <a:solidFill>
                  <a:schemeClr val="tx1"/>
                </a:solidFill>
              </a:rPr>
              <a:t>Photos courtesy of M. </a:t>
            </a:r>
            <a:r>
              <a:rPr lang="en-US" sz="1200" dirty="0" err="1">
                <a:solidFill>
                  <a:schemeClr val="tx1"/>
                </a:solidFill>
              </a:rPr>
              <a:t>Methner</a:t>
            </a:r>
            <a:r>
              <a:rPr lang="en-US" sz="1200" dirty="0">
                <a:solidFill>
                  <a:schemeClr val="tx1"/>
                </a:solidFill>
              </a:rPr>
              <a:t>, </a:t>
            </a:r>
            <a:r>
              <a:rPr lang="en-US" sz="1200" dirty="0" smtClean="0">
                <a:solidFill>
                  <a:schemeClr val="tx1"/>
                </a:solidFill>
              </a:rPr>
              <a:t>NIOSH</a:t>
            </a:r>
            <a:endParaRPr lang="en-US" sz="1200" dirty="0">
              <a:solidFill>
                <a:schemeClr val="tx1"/>
              </a:solidFill>
            </a:endParaRPr>
          </a:p>
        </p:txBody>
      </p:sp>
      <p:pic>
        <p:nvPicPr>
          <p:cNvPr id="57352" name="Picture 5" descr="NIOSH_Nanotech_Strategic_Plan"/>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888038" y="4267200"/>
            <a:ext cx="3057535" cy="2195513"/>
          </a:xfrm>
          <a:prstGeom prst="rect">
            <a:avLst/>
          </a:prstGeom>
          <a:noFill/>
          <a:ln w="9525">
            <a:noFill/>
            <a:miter lim="800000"/>
            <a:headEnd/>
            <a:tailEnd/>
          </a:ln>
        </p:spPr>
      </p:pic>
      <p:pic>
        <p:nvPicPr>
          <p:cNvPr id="57353" name="Picture 3" descr="Nanowork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56428" y="4648200"/>
            <a:ext cx="2544763" cy="1598613"/>
          </a:xfrm>
          <a:prstGeom prst="rect">
            <a:avLst/>
          </a:prstGeom>
          <a:noFill/>
          <a:ln w="9525">
            <a:noFill/>
            <a:miter lim="800000"/>
            <a:headEnd/>
            <a:tailEnd/>
          </a:ln>
        </p:spPr>
      </p:pic>
      <p:sp>
        <p:nvSpPr>
          <p:cNvPr id="10"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lang="en-US" sz="1400" b="1" dirty="0">
              <a:solidFill>
                <a:schemeClr val="accent2">
                  <a:lumMod val="50000"/>
                </a:schemeClr>
              </a:solidFill>
            </a:endParaRPr>
          </a:p>
        </p:txBody>
      </p:sp>
    </p:spTree>
    <p:extLst>
      <p:ext uri="{BB962C8B-B14F-4D97-AF65-F5344CB8AC3E}">
        <p14:creationId xmlns:p14="http://schemas.microsoft.com/office/powerpoint/2010/main" val="2628054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762000" y="228600"/>
            <a:ext cx="7772400" cy="1143000"/>
          </a:xfrm>
        </p:spPr>
        <p:txBody>
          <a:bodyPr anchor="t"/>
          <a:lstStyle/>
          <a:p>
            <a:pPr algn="l">
              <a:defRPr/>
            </a:pPr>
            <a:r>
              <a:rPr lang="en-US" sz="3200" b="1" dirty="0" smtClean="0"/>
              <a:t>NIOSH recommends a graded approach to measurement </a:t>
            </a:r>
          </a:p>
        </p:txBody>
      </p:sp>
      <p:graphicFrame>
        <p:nvGraphicFramePr>
          <p:cNvPr id="5" name="Diagram 4"/>
          <p:cNvGraphicFramePr/>
          <p:nvPr>
            <p:extLst>
              <p:ext uri="{D42A27DB-BD31-4B8C-83A1-F6EECF244321}">
                <p14:modId xmlns:p14="http://schemas.microsoft.com/office/powerpoint/2010/main" val="4070981878"/>
              </p:ext>
            </p:extLst>
          </p:nvPr>
        </p:nvGraphicFramePr>
        <p:xfrm>
          <a:off x="762000" y="1404258"/>
          <a:ext cx="8077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lang="en-US" sz="1400" b="1" dirty="0">
              <a:solidFill>
                <a:schemeClr val="accent2">
                  <a:lumMod val="50000"/>
                </a:schemeClr>
              </a:solidFill>
            </a:endParaRPr>
          </a:p>
        </p:txBody>
      </p:sp>
    </p:spTree>
    <p:extLst>
      <p:ext uri="{BB962C8B-B14F-4D97-AF65-F5344CB8AC3E}">
        <p14:creationId xmlns:p14="http://schemas.microsoft.com/office/powerpoint/2010/main" val="4084528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052" y="609600"/>
            <a:ext cx="8458200" cy="1143000"/>
          </a:xfrm>
        </p:spPr>
        <p:txBody>
          <a:bodyPr>
            <a:normAutofit fontScale="90000"/>
          </a:bodyPr>
          <a:lstStyle/>
          <a:p>
            <a:r>
              <a:rPr lang="en-US" dirty="0" err="1" smtClean="0"/>
              <a:t>NIOSH’s</a:t>
            </a:r>
            <a:r>
              <a:rPr lang="en-US" dirty="0" smtClean="0"/>
              <a:t> </a:t>
            </a:r>
            <a:r>
              <a:rPr lang="en-US" dirty="0" err="1" smtClean="0"/>
              <a:t>Nanoparticle</a:t>
            </a:r>
            <a:r>
              <a:rPr lang="en-US" dirty="0" smtClean="0"/>
              <a:t> Emission Assessment Technique (NEAT)</a:t>
            </a:r>
            <a:r>
              <a:rPr lang="en-US" dirty="0" smtClean="0">
                <a:solidFill>
                  <a:srgbClr val="FF0000"/>
                </a:solidFill>
              </a:rPr>
              <a:t>*</a:t>
            </a:r>
            <a:endParaRPr lang="en-US" dirty="0">
              <a:solidFill>
                <a:srgbClr val="FF0000"/>
              </a:solidFill>
            </a:endParaRPr>
          </a:p>
        </p:txBody>
      </p:sp>
      <p:sp>
        <p:nvSpPr>
          <p:cNvPr id="5" name="Content Placeholder 4"/>
          <p:cNvSpPr>
            <a:spLocks noGrp="1"/>
          </p:cNvSpPr>
          <p:nvPr>
            <p:ph idx="1"/>
          </p:nvPr>
        </p:nvSpPr>
        <p:spPr>
          <a:xfrm>
            <a:off x="795418" y="2310072"/>
            <a:ext cx="7620000" cy="1524001"/>
          </a:xfrm>
        </p:spPr>
        <p:txBody>
          <a:bodyPr/>
          <a:lstStyle/>
          <a:p>
            <a:r>
              <a:rPr lang="en-US" dirty="0" smtClean="0"/>
              <a:t>Initial assessment is semi-quantitative comparing particle numbers at sources to background</a:t>
            </a:r>
            <a:endParaRPr lang="en-US" dirty="0"/>
          </a:p>
        </p:txBody>
      </p:sp>
      <p:sp>
        <p:nvSpPr>
          <p:cNvPr id="6" name="TextBox 5"/>
          <p:cNvSpPr txBox="1"/>
          <p:nvPr/>
        </p:nvSpPr>
        <p:spPr>
          <a:xfrm>
            <a:off x="1143000" y="6106180"/>
            <a:ext cx="5715000" cy="523220"/>
          </a:xfrm>
          <a:prstGeom prst="rect">
            <a:avLst/>
          </a:prstGeom>
          <a:noFill/>
        </p:spPr>
        <p:txBody>
          <a:bodyPr wrap="square" rtlCol="0">
            <a:spAutoFit/>
          </a:bodyPr>
          <a:lstStyle/>
          <a:p>
            <a:r>
              <a:rPr lang="en-US" dirty="0" smtClean="0">
                <a:solidFill>
                  <a:srgbClr val="FF0000"/>
                </a:solidFill>
              </a:rPr>
              <a:t>* </a:t>
            </a:r>
            <a:r>
              <a:rPr lang="en-US" dirty="0" smtClean="0">
                <a:solidFill>
                  <a:schemeClr val="tx2"/>
                </a:solidFill>
              </a:rPr>
              <a:t>Nifty government acronym</a:t>
            </a:r>
            <a:endParaRPr lang="en-US" dirty="0">
              <a:solidFill>
                <a:schemeClr val="tx2"/>
              </a:solidFill>
            </a:endParaRPr>
          </a:p>
        </p:txBody>
      </p:sp>
      <p:sp>
        <p:nvSpPr>
          <p:cNvPr id="7" name="Content Placeholder 4"/>
          <p:cNvSpPr txBox="1">
            <a:spLocks/>
          </p:cNvSpPr>
          <p:nvPr/>
        </p:nvSpPr>
        <p:spPr bwMode="auto">
          <a:xfrm>
            <a:off x="762000" y="3810000"/>
            <a:ext cx="7772400" cy="1066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365125" marR="0" lvl="0" indent="-282575" defTabSz="914400" latinLnBrk="0">
              <a:lnSpc>
                <a:spcPct val="100000"/>
              </a:lnSpc>
              <a:spcBef>
                <a:spcPts val="600"/>
              </a:spcBef>
              <a:buClr>
                <a:schemeClr val="accent1"/>
              </a:buClr>
              <a:buSzPct val="80000"/>
              <a:buFont typeface="Wingdings 2" pitchFamily="18" charset="2"/>
              <a:buChar char=""/>
              <a:tabLst/>
              <a:defRPr/>
            </a:pPr>
            <a:r>
              <a:rPr lang="en-US" sz="3200" dirty="0" smtClean="0">
                <a:latin typeface="+mn-lt"/>
              </a:rPr>
              <a:t>Extended investigation using less portable, more expensive analyzers</a:t>
            </a:r>
          </a:p>
        </p:txBody>
      </p:sp>
      <p:sp>
        <p:nvSpPr>
          <p:cNvPr id="8" name="Content Placeholder 4"/>
          <p:cNvSpPr txBox="1">
            <a:spLocks/>
          </p:cNvSpPr>
          <p:nvPr/>
        </p:nvSpPr>
        <p:spPr bwMode="auto">
          <a:xfrm>
            <a:off x="762000" y="4876800"/>
            <a:ext cx="7772400" cy="12192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
                <a:schemeClr val="accent2"/>
              </a:buClr>
              <a:buSzPct val="75000"/>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9"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lang="en-US" sz="1400" b="1" dirty="0">
              <a:solidFill>
                <a:schemeClr val="accent2">
                  <a:lumMod val="50000"/>
                </a:schemeClr>
              </a:solidFill>
            </a:endParaRPr>
          </a:p>
        </p:txBody>
      </p:sp>
      <p:sp>
        <p:nvSpPr>
          <p:cNvPr id="10" name="Content Placeholder 4"/>
          <p:cNvSpPr txBox="1">
            <a:spLocks/>
          </p:cNvSpPr>
          <p:nvPr/>
        </p:nvSpPr>
        <p:spPr bwMode="auto">
          <a:xfrm>
            <a:off x="832547" y="4887921"/>
            <a:ext cx="7772400" cy="1066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365125" marR="0" lvl="0" indent="-282575" defTabSz="914400" latinLnBrk="0">
              <a:lnSpc>
                <a:spcPct val="100000"/>
              </a:lnSpc>
              <a:spcBef>
                <a:spcPts val="600"/>
              </a:spcBef>
              <a:buClr>
                <a:schemeClr val="accent1"/>
              </a:buClr>
              <a:buSzPct val="80000"/>
              <a:buFont typeface="Wingdings 2" pitchFamily="18" charset="2"/>
              <a:buChar char=""/>
              <a:tabLst/>
              <a:defRPr/>
            </a:pPr>
            <a:r>
              <a:rPr lang="en-US" sz="3200" dirty="0" smtClean="0">
                <a:latin typeface="+mn-lt"/>
              </a:rPr>
              <a:t>Focused on determining leakage from operations, not personal exposures</a:t>
            </a:r>
          </a:p>
        </p:txBody>
      </p:sp>
    </p:spTree>
    <p:extLst>
      <p:ext uri="{BB962C8B-B14F-4D97-AF65-F5344CB8AC3E}">
        <p14:creationId xmlns:p14="http://schemas.microsoft.com/office/powerpoint/2010/main" val="3358924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idx="4294967295"/>
          </p:nvPr>
        </p:nvSpPr>
        <p:spPr>
          <a:xfrm>
            <a:off x="1125027" y="261384"/>
            <a:ext cx="8171850" cy="1081088"/>
          </a:xfrm>
        </p:spPr>
        <p:txBody>
          <a:bodyPr>
            <a:noAutofit/>
          </a:bodyPr>
          <a:lstStyle/>
          <a:p>
            <a:pPr algn="l" eaLnBrk="1" hangingPunct="1">
              <a:defRPr/>
            </a:pPr>
            <a:r>
              <a:rPr lang="en-US" sz="3600" dirty="0" smtClean="0"/>
              <a:t>NEAT correlates simple and complex measurements</a:t>
            </a:r>
          </a:p>
        </p:txBody>
      </p:sp>
      <p:pic>
        <p:nvPicPr>
          <p:cNvPr id="59395" name="Picture 3" descr="The Hand-held Condensation Particle Counter makes it easy to measure ultrafine particles in unusual or remote locations."/>
          <p:cNvPicPr>
            <a:picLocks noGrp="1" noChangeAspect="1" noChangeArrowheads="1"/>
          </p:cNvPicPr>
          <p:nvPr>
            <p:ph type="body" idx="4294967295"/>
          </p:nvPr>
        </p:nvPicPr>
        <p:blipFill>
          <a:blip r:embed="rId3" cstate="print"/>
          <a:srcRect/>
          <a:stretch>
            <a:fillRect/>
          </a:stretch>
        </p:blipFill>
        <p:spPr>
          <a:xfrm>
            <a:off x="854075" y="1335126"/>
            <a:ext cx="1906588" cy="1957388"/>
          </a:xfrm>
        </p:spPr>
      </p:pic>
      <p:sp>
        <p:nvSpPr>
          <p:cNvPr id="59396" name="AutoShape 4"/>
          <p:cNvSpPr>
            <a:spLocks noChangeArrowheads="1"/>
          </p:cNvSpPr>
          <p:nvPr/>
        </p:nvSpPr>
        <p:spPr bwMode="auto">
          <a:xfrm>
            <a:off x="3197353" y="2869380"/>
            <a:ext cx="1438275" cy="390525"/>
          </a:xfrm>
          <a:prstGeom prst="rightArrow">
            <a:avLst>
              <a:gd name="adj1" fmla="val 50000"/>
              <a:gd name="adj2" fmla="val 92073"/>
            </a:avLst>
          </a:prstGeom>
          <a:solidFill>
            <a:srgbClr val="993300"/>
          </a:solidFill>
          <a:ln w="9525">
            <a:solidFill>
              <a:schemeClr val="tx1"/>
            </a:solidFill>
            <a:miter lim="800000"/>
            <a:headEnd/>
            <a:tailEnd/>
          </a:ln>
        </p:spPr>
        <p:txBody>
          <a:bodyPr wrap="none" anchor="ctr">
            <a:prstTxWarp prst="textNoShape">
              <a:avLst/>
            </a:prstTxWarp>
          </a:bodyPr>
          <a:lstStyle/>
          <a:p>
            <a:pPr algn="ctr"/>
            <a:endParaRPr lang="en-US" b="1"/>
          </a:p>
        </p:txBody>
      </p:sp>
      <p:sp>
        <p:nvSpPr>
          <p:cNvPr id="59397" name="Text Box 6"/>
          <p:cNvSpPr txBox="1">
            <a:spLocks noChangeArrowheads="1"/>
          </p:cNvSpPr>
          <p:nvPr/>
        </p:nvSpPr>
        <p:spPr bwMode="auto">
          <a:xfrm>
            <a:off x="739404" y="4953000"/>
            <a:ext cx="1865313" cy="400050"/>
          </a:xfrm>
          <a:prstGeom prst="rect">
            <a:avLst/>
          </a:prstGeom>
          <a:noFill/>
          <a:ln w="9525">
            <a:noFill/>
            <a:miter lim="800000"/>
            <a:headEnd/>
            <a:tailEnd/>
          </a:ln>
        </p:spPr>
        <p:txBody>
          <a:bodyPr wrap="none">
            <a:prstTxWarp prst="textNoShape">
              <a:avLst/>
            </a:prstTxWarp>
            <a:spAutoFit/>
          </a:bodyPr>
          <a:lstStyle/>
          <a:p>
            <a:pPr eaLnBrk="0" hangingPunct="0"/>
            <a:r>
              <a:rPr lang="en-US" sz="2000" b="1" i="1" dirty="0"/>
              <a:t>Starting Point</a:t>
            </a:r>
          </a:p>
        </p:txBody>
      </p:sp>
      <p:sp>
        <p:nvSpPr>
          <p:cNvPr id="59398" name="Text Box 7"/>
          <p:cNvSpPr txBox="1">
            <a:spLocks noChangeArrowheads="1"/>
          </p:cNvSpPr>
          <p:nvPr/>
        </p:nvSpPr>
        <p:spPr bwMode="auto">
          <a:xfrm>
            <a:off x="4648200" y="5715000"/>
            <a:ext cx="4267200" cy="830997"/>
          </a:xfrm>
          <a:prstGeom prst="rect">
            <a:avLst/>
          </a:prstGeom>
          <a:noFill/>
          <a:ln w="9525">
            <a:noFill/>
            <a:miter lim="800000"/>
            <a:headEnd/>
            <a:tailEnd/>
          </a:ln>
        </p:spPr>
        <p:txBody>
          <a:bodyPr wrap="square">
            <a:prstTxWarp prst="textNoShape">
              <a:avLst/>
            </a:prstTxWarp>
            <a:spAutoFit/>
          </a:bodyPr>
          <a:lstStyle/>
          <a:p>
            <a:pPr eaLnBrk="0" hangingPunct="0"/>
            <a:r>
              <a:rPr lang="en-US" sz="2400" dirty="0">
                <a:solidFill>
                  <a:srgbClr val="FFFFFF"/>
                </a:solidFill>
              </a:rPr>
              <a:t>TEM </a:t>
            </a:r>
            <a:r>
              <a:rPr lang="en-US" sz="2400" dirty="0" smtClean="0">
                <a:solidFill>
                  <a:srgbClr val="FFFFFF"/>
                </a:solidFill>
              </a:rPr>
              <a:t>and Elemental </a:t>
            </a:r>
            <a:r>
              <a:rPr lang="en-US" sz="2400" dirty="0">
                <a:solidFill>
                  <a:srgbClr val="FFFFFF"/>
                </a:solidFill>
              </a:rPr>
              <a:t>Analysis</a:t>
            </a:r>
          </a:p>
        </p:txBody>
      </p:sp>
      <p:sp>
        <p:nvSpPr>
          <p:cNvPr id="59399" name="Text Box 14"/>
          <p:cNvSpPr txBox="1">
            <a:spLocks noChangeArrowheads="1"/>
          </p:cNvSpPr>
          <p:nvPr/>
        </p:nvSpPr>
        <p:spPr bwMode="auto">
          <a:xfrm>
            <a:off x="1373442" y="5506480"/>
            <a:ext cx="3124200" cy="830263"/>
          </a:xfrm>
          <a:prstGeom prst="rect">
            <a:avLst/>
          </a:prstGeom>
          <a:noFill/>
          <a:ln w="9525">
            <a:noFill/>
            <a:miter lim="800000"/>
            <a:headEnd/>
            <a:tailEnd/>
          </a:ln>
        </p:spPr>
        <p:txBody>
          <a:bodyPr>
            <a:prstTxWarp prst="textNoShape">
              <a:avLst/>
            </a:prstTxWarp>
            <a:spAutoFit/>
          </a:bodyPr>
          <a:lstStyle/>
          <a:p>
            <a:pPr algn="ctr"/>
            <a:r>
              <a:rPr lang="en-US" sz="2400" dirty="0">
                <a:solidFill>
                  <a:schemeClr val="tx1"/>
                </a:solidFill>
              </a:rPr>
              <a:t>Particle Counters and Size Analyzers</a:t>
            </a:r>
          </a:p>
        </p:txBody>
      </p:sp>
      <p:pic>
        <p:nvPicPr>
          <p:cNvPr id="59400" name="Picture 9" descr="Sonicated MWCNT.jpg"/>
          <p:cNvPicPr>
            <a:picLocks noChangeAspect="1"/>
          </p:cNvPicPr>
          <p:nvPr/>
        </p:nvPicPr>
        <p:blipFill>
          <a:blip r:embed="rId4" cstate="email">
            <a:extLst>
              <a:ext uri="{28A0092B-C50C-407E-A947-70E740481C1C}">
                <a14:useLocalDpi xmlns:a14="http://schemas.microsoft.com/office/drawing/2010/main"/>
              </a:ext>
            </a:extLst>
          </a:blip>
          <a:srcRect l="4893" t="16730" r="26917" b="16730"/>
          <a:stretch>
            <a:fillRect/>
          </a:stretch>
        </p:blipFill>
        <p:spPr bwMode="auto">
          <a:xfrm>
            <a:off x="4953000" y="1600200"/>
            <a:ext cx="2132013" cy="1825625"/>
          </a:xfrm>
          <a:prstGeom prst="rect">
            <a:avLst/>
          </a:prstGeom>
          <a:noFill/>
          <a:ln w="9525">
            <a:noFill/>
            <a:miter lim="800000"/>
            <a:headEnd/>
            <a:tailEnd/>
          </a:ln>
        </p:spPr>
      </p:pic>
      <p:pic>
        <p:nvPicPr>
          <p:cNvPr id="5940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67600" y="1600200"/>
            <a:ext cx="1285875" cy="1800225"/>
          </a:xfrm>
          <a:prstGeom prst="rect">
            <a:avLst/>
          </a:prstGeom>
          <a:noFill/>
          <a:ln w="9525">
            <a:noFill/>
            <a:miter lim="800000"/>
            <a:headEnd/>
            <a:tailEnd/>
          </a:ln>
        </p:spPr>
      </p:pic>
      <p:pic>
        <p:nvPicPr>
          <p:cNvPr id="59402" name="Picture 10" descr="220px-ICP-MS.jpg"/>
          <p:cNvPicPr>
            <a:picLocks noChangeAspect="1"/>
          </p:cNvPicPr>
          <p:nvPr/>
        </p:nvPicPr>
        <p:blipFill>
          <a:blip r:embed="rId6" cstate="print"/>
          <a:srcRect/>
          <a:stretch>
            <a:fillRect/>
          </a:stretch>
        </p:blipFill>
        <p:spPr bwMode="auto">
          <a:xfrm>
            <a:off x="5943600" y="3657600"/>
            <a:ext cx="2794000" cy="2095500"/>
          </a:xfrm>
          <a:prstGeom prst="rect">
            <a:avLst/>
          </a:prstGeom>
          <a:noFill/>
          <a:ln w="9525">
            <a:noFill/>
            <a:miter lim="800000"/>
            <a:headEnd/>
            <a:tailEnd/>
          </a:ln>
        </p:spPr>
      </p:pic>
      <p:pic>
        <p:nvPicPr>
          <p:cNvPr id="59403"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l="17844" r="24980"/>
          <a:stretch>
            <a:fillRect/>
          </a:stretch>
        </p:blipFill>
        <p:spPr bwMode="auto">
          <a:xfrm>
            <a:off x="2351513" y="3174804"/>
            <a:ext cx="942975" cy="1871663"/>
          </a:xfrm>
          <a:prstGeom prst="rect">
            <a:avLst/>
          </a:prstGeom>
          <a:noFill/>
          <a:ln w="9525">
            <a:noFill/>
            <a:miter lim="800000"/>
            <a:headEnd/>
            <a:tailEnd/>
          </a:ln>
        </p:spPr>
      </p:pic>
      <p:sp>
        <p:nvSpPr>
          <p:cNvPr id="12"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lang="en-US" sz="1400" b="1" dirty="0">
              <a:solidFill>
                <a:schemeClr val="accent2">
                  <a:lumMod val="50000"/>
                </a:schemeClr>
              </a:solidFill>
            </a:endParaRPr>
          </a:p>
        </p:txBody>
      </p:sp>
      <p:sp>
        <p:nvSpPr>
          <p:cNvPr id="13" name="Text Box 6"/>
          <p:cNvSpPr txBox="1">
            <a:spLocks noChangeArrowheads="1"/>
          </p:cNvSpPr>
          <p:nvPr/>
        </p:nvSpPr>
        <p:spPr bwMode="auto">
          <a:xfrm>
            <a:off x="6272102" y="5874131"/>
            <a:ext cx="1971837" cy="400110"/>
          </a:xfrm>
          <a:prstGeom prst="rect">
            <a:avLst/>
          </a:prstGeom>
          <a:noFill/>
          <a:ln w="9525">
            <a:noFill/>
            <a:miter lim="800000"/>
            <a:headEnd/>
            <a:tailEnd/>
          </a:ln>
        </p:spPr>
        <p:txBody>
          <a:bodyPr wrap="none">
            <a:prstTxWarp prst="textNoShape">
              <a:avLst/>
            </a:prstTxWarp>
            <a:spAutoFit/>
          </a:bodyPr>
          <a:lstStyle/>
          <a:p>
            <a:pPr eaLnBrk="0" hangingPunct="0"/>
            <a:r>
              <a:rPr lang="en-US" sz="2000" b="1" i="1" dirty="0" smtClean="0"/>
              <a:t>More complex</a:t>
            </a:r>
            <a:endParaRPr lang="en-US" sz="2000" b="1" i="1" dirty="0"/>
          </a:p>
        </p:txBody>
      </p:sp>
    </p:spTree>
    <p:extLst>
      <p:ext uri="{BB962C8B-B14F-4D97-AF65-F5344CB8AC3E}">
        <p14:creationId xmlns:p14="http://schemas.microsoft.com/office/powerpoint/2010/main" val="3450171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1143000"/>
          </a:xfrm>
        </p:spPr>
        <p:txBody>
          <a:bodyPr>
            <a:normAutofit fontScale="90000"/>
          </a:bodyPr>
          <a:lstStyle/>
          <a:p>
            <a:pPr algn="l"/>
            <a:r>
              <a:rPr lang="en-US" dirty="0" smtClean="0"/>
              <a:t>The NEAT protocol has some difficulties</a:t>
            </a:r>
            <a:endParaRPr lang="en-US" dirty="0"/>
          </a:p>
        </p:txBody>
      </p:sp>
      <p:sp>
        <p:nvSpPr>
          <p:cNvPr id="3" name="Content Placeholder 2"/>
          <p:cNvSpPr>
            <a:spLocks noGrp="1"/>
          </p:cNvSpPr>
          <p:nvPr>
            <p:ph idx="1"/>
          </p:nvPr>
        </p:nvSpPr>
        <p:spPr>
          <a:xfrm>
            <a:off x="762000" y="1828800"/>
            <a:ext cx="7772400" cy="4114800"/>
          </a:xfrm>
        </p:spPr>
        <p:txBody>
          <a:bodyPr/>
          <a:lstStyle/>
          <a:p>
            <a:r>
              <a:rPr lang="en-US" dirty="0" smtClean="0"/>
              <a:t>TEM sample can be overloaded (as we learned at WTC)</a:t>
            </a:r>
          </a:p>
          <a:p>
            <a:r>
              <a:rPr lang="en-US" dirty="0" smtClean="0"/>
              <a:t>Nominally collect at 7 </a:t>
            </a:r>
            <a:r>
              <a:rPr lang="en-US" dirty="0" err="1" smtClean="0"/>
              <a:t>lpm</a:t>
            </a:r>
            <a:r>
              <a:rPr lang="en-US" dirty="0" smtClean="0"/>
              <a:t> for duration of task (15-30 minutes)</a:t>
            </a:r>
          </a:p>
          <a:p>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41688" y="3628572"/>
            <a:ext cx="3657600" cy="3048000"/>
          </a:xfrm>
          <a:prstGeom prst="rect">
            <a:avLst/>
          </a:prstGeom>
          <a:ln>
            <a:noFill/>
          </a:ln>
          <a:effectLst>
            <a:outerShdw blurRad="190500" algn="tl" rotWithShape="0">
              <a:srgbClr val="000000">
                <a:alpha val="70000"/>
              </a:srgbClr>
            </a:outerShdw>
          </a:effectLst>
        </p:spPr>
      </p:pic>
      <p:sp>
        <p:nvSpPr>
          <p:cNvPr id="8" name="TextBox 7"/>
          <p:cNvSpPr txBox="1"/>
          <p:nvPr/>
        </p:nvSpPr>
        <p:spPr>
          <a:xfrm>
            <a:off x="1600200" y="5943600"/>
            <a:ext cx="2667000" cy="369332"/>
          </a:xfrm>
          <a:prstGeom prst="rect">
            <a:avLst/>
          </a:prstGeom>
          <a:noFill/>
        </p:spPr>
        <p:txBody>
          <a:bodyPr wrap="square" rtlCol="0">
            <a:spAutoFit/>
          </a:bodyPr>
          <a:lstStyle/>
          <a:p>
            <a:pPr algn="r"/>
            <a:r>
              <a:rPr lang="en-US" dirty="0" err="1" smtClean="0">
                <a:solidFill>
                  <a:srgbClr val="9E3611"/>
                </a:solidFill>
              </a:rPr>
              <a:t>MWCNTs</a:t>
            </a:r>
            <a:endParaRPr lang="en-US" dirty="0">
              <a:solidFill>
                <a:srgbClr val="9E3611"/>
              </a:solidFill>
            </a:endParaRPr>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lang="en-US" sz="1400" b="1" dirty="0">
              <a:solidFill>
                <a:schemeClr val="accent2">
                  <a:lumMod val="50000"/>
                </a:schemeClr>
              </a:solidFill>
            </a:endParaRPr>
          </a:p>
        </p:txBody>
      </p:sp>
    </p:spTree>
    <p:extLst>
      <p:ext uri="{BB962C8B-B14F-4D97-AF65-F5344CB8AC3E}">
        <p14:creationId xmlns:p14="http://schemas.microsoft.com/office/powerpoint/2010/main" val="183077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Eight-Hour Training Course</a:t>
            </a:r>
            <a:endParaRPr lang="en-US" dirty="0"/>
          </a:p>
        </p:txBody>
      </p:sp>
      <p:graphicFrame>
        <p:nvGraphicFramePr>
          <p:cNvPr id="7" name="Table 6"/>
          <p:cNvGraphicFramePr>
            <a:graphicFrameLocks noGrp="1"/>
          </p:cNvGraphicFramePr>
          <p:nvPr/>
        </p:nvGraphicFramePr>
        <p:xfrm>
          <a:off x="1143000" y="1363725"/>
          <a:ext cx="7239000" cy="5246625"/>
        </p:xfrm>
        <a:graphic>
          <a:graphicData uri="http://schemas.openxmlformats.org/drawingml/2006/table">
            <a:tbl>
              <a:tblPr>
                <a:tableStyleId>{1FECB4D8-DB02-4DC6-A0A2-4F2EBAE1DC90}</a:tableStyleId>
              </a:tblPr>
              <a:tblGrid>
                <a:gridCol w="1221581"/>
                <a:gridCol w="6017419"/>
              </a:tblGrid>
              <a:tr h="628701">
                <a:tc>
                  <a:txBody>
                    <a:bodyPr/>
                    <a:lstStyle/>
                    <a:p>
                      <a:r>
                        <a:rPr lang="en-US" sz="2000" dirty="0" smtClean="0"/>
                        <a:t>Module 1</a:t>
                      </a:r>
                      <a:endParaRPr lang="en-US" sz="2000" dirty="0"/>
                    </a:p>
                  </a:txBody>
                  <a:tcPr anchor="ctr"/>
                </a:tc>
                <a:tc>
                  <a:txBody>
                    <a:bodyPr/>
                    <a:lstStyle/>
                    <a:p>
                      <a:r>
                        <a:rPr lang="en-US" sz="2000" dirty="0" smtClean="0"/>
                        <a:t>Introduction to Nanotechnology and Nanomaterials</a:t>
                      </a:r>
                      <a:endParaRPr lang="en-US" sz="2000" dirty="0"/>
                    </a:p>
                  </a:txBody>
                  <a:tcPr anchor="ctr"/>
                </a:tc>
              </a:tr>
              <a:tr h="685714">
                <a:tc>
                  <a:txBody>
                    <a:bodyPr/>
                    <a:lstStyle/>
                    <a:p>
                      <a:r>
                        <a:rPr lang="en-US" sz="2000" dirty="0" smtClean="0"/>
                        <a:t>Module 2</a:t>
                      </a:r>
                      <a:endParaRPr lang="en-US" sz="2000" dirty="0"/>
                    </a:p>
                  </a:txBody>
                  <a:tcPr anchor="ctr"/>
                </a:tc>
                <a:tc>
                  <a:txBody>
                    <a:bodyPr/>
                    <a:lstStyle/>
                    <a:p>
                      <a:r>
                        <a:rPr lang="en-US" sz="2000" dirty="0" smtClean="0"/>
                        <a:t>What Workers Need to Know about Nanomaterial</a:t>
                      </a:r>
                      <a:r>
                        <a:rPr lang="en-US" sz="2000" baseline="0" dirty="0" smtClean="0"/>
                        <a:t> Toxicology and Environmental Impacts</a:t>
                      </a:r>
                      <a:endParaRPr lang="en-US" sz="2000" dirty="0"/>
                    </a:p>
                  </a:txBody>
                  <a:tcPr anchor="ctr"/>
                </a:tc>
              </a:tr>
              <a:tr h="628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3</a:t>
                      </a:r>
                      <a:endParaRPr lang="en-US" sz="2000" dirty="0"/>
                    </a:p>
                  </a:txBody>
                  <a:tcPr anchor="ctr"/>
                </a:tc>
                <a:tc>
                  <a:txBody>
                    <a:bodyPr/>
                    <a:lstStyle/>
                    <a:p>
                      <a:r>
                        <a:rPr lang="en-US" sz="2000" dirty="0" smtClean="0"/>
                        <a:t>Assessing Exposure to Nanomaterials</a:t>
                      </a:r>
                      <a:r>
                        <a:rPr lang="en-US" sz="2000" baseline="0" dirty="0" smtClean="0"/>
                        <a:t> in the Workplace</a:t>
                      </a:r>
                      <a:endParaRPr lang="en-US" sz="2000" dirty="0"/>
                    </a:p>
                  </a:txBody>
                  <a:tcPr anchor="ctr"/>
                </a:tc>
              </a:tr>
              <a:tr h="628701">
                <a:tc>
                  <a:txBody>
                    <a:bodyPr/>
                    <a:lstStyle/>
                    <a:p>
                      <a:r>
                        <a:rPr lang="en-US" sz="2000" dirty="0" smtClean="0"/>
                        <a:t>Module 4</a:t>
                      </a:r>
                      <a:endParaRPr lang="en-US" sz="2000" dirty="0"/>
                    </a:p>
                  </a:txBody>
                  <a:tcPr anchor="ctr"/>
                </a:tc>
                <a:tc>
                  <a:txBody>
                    <a:bodyPr/>
                    <a:lstStyle/>
                    <a:p>
                      <a:r>
                        <a:rPr lang="en-US" sz="2000" dirty="0" smtClean="0"/>
                        <a:t>Controlling Exposure to Nanomaterials</a:t>
                      </a:r>
                      <a:endParaRPr lang="en-US" sz="2000" dirty="0"/>
                    </a:p>
                  </a:txBody>
                  <a:tcPr anchor="ctr"/>
                </a:tc>
              </a:tr>
              <a:tr h="628701">
                <a:tc gridSpan="2">
                  <a:txBody>
                    <a:bodyPr/>
                    <a:lstStyle/>
                    <a:p>
                      <a:pPr algn="ctr"/>
                      <a:r>
                        <a:rPr lang="en-US" sz="2000" dirty="0" smtClean="0"/>
                        <a:t>LUNCH (on</a:t>
                      </a:r>
                      <a:r>
                        <a:rPr lang="en-US" sz="2000" baseline="0" dirty="0" smtClean="0"/>
                        <a:t> your own)</a:t>
                      </a:r>
                      <a:endParaRPr lang="en-US" sz="2000" dirty="0"/>
                    </a:p>
                  </a:txBody>
                  <a:tcPr anchor="ctr"/>
                </a:tc>
                <a:tc hMerge="1">
                  <a:txBody>
                    <a:bodyPr/>
                    <a:lstStyle/>
                    <a:p>
                      <a:endParaRPr lang="en-US" sz="2000" dirty="0"/>
                    </a:p>
                  </a:txBody>
                  <a:tcPr anchor="ctr"/>
                </a:tc>
              </a:tr>
              <a:tr h="685714">
                <a:tc>
                  <a:txBody>
                    <a:bodyPr/>
                    <a:lstStyle/>
                    <a:p>
                      <a:r>
                        <a:rPr lang="en-US" sz="2000" dirty="0" smtClean="0"/>
                        <a:t>Module 5</a:t>
                      </a:r>
                      <a:endParaRPr lang="en-US" sz="2000" dirty="0"/>
                    </a:p>
                  </a:txBody>
                  <a:tcPr anchor="ctr"/>
                </a:tc>
                <a:tc>
                  <a:txBody>
                    <a:bodyPr/>
                    <a:lstStyle/>
                    <a:p>
                      <a:r>
                        <a:rPr lang="en-US" sz="2000" dirty="0" smtClean="0"/>
                        <a:t>Risk</a:t>
                      </a:r>
                      <a:r>
                        <a:rPr lang="en-US" sz="2000" baseline="0" dirty="0" smtClean="0"/>
                        <a:t> Management Approaches for Nanomaterial Workplaces</a:t>
                      </a:r>
                      <a:endParaRPr lang="en-US" sz="2000" dirty="0"/>
                    </a:p>
                  </a:txBody>
                  <a:tcPr anchor="ctr"/>
                </a:tc>
              </a:tr>
              <a:tr h="685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6</a:t>
                      </a:r>
                    </a:p>
                  </a:txBody>
                  <a:tcPr anchor="ctr"/>
                </a:tc>
                <a:tc>
                  <a:txBody>
                    <a:bodyPr/>
                    <a:lstStyle/>
                    <a:p>
                      <a:r>
                        <a:rPr lang="en-US" sz="2000" dirty="0" smtClean="0"/>
                        <a:t>Regulations and Standards Relevant to Nanomaterial Workplaces</a:t>
                      </a:r>
                      <a:endParaRPr lang="en-US" sz="2000" dirty="0"/>
                    </a:p>
                  </a:txBody>
                  <a:tcPr anchor="ctr"/>
                </a:tc>
              </a:tr>
              <a:tr h="628701">
                <a:tc>
                  <a:txBody>
                    <a:bodyPr/>
                    <a:lstStyle/>
                    <a:p>
                      <a:r>
                        <a:rPr lang="en-US" sz="2000" dirty="0" smtClean="0"/>
                        <a:t>Module 7</a:t>
                      </a:r>
                      <a:endParaRPr lang="en-US" sz="2000" dirty="0"/>
                    </a:p>
                  </a:txBody>
                  <a:tcPr anchor="ctr"/>
                </a:tc>
                <a:tc>
                  <a:txBody>
                    <a:bodyPr/>
                    <a:lstStyle/>
                    <a:p>
                      <a:r>
                        <a:rPr lang="en-US" sz="2000" dirty="0" smtClean="0"/>
                        <a:t>Tools and Resources for Further </a:t>
                      </a:r>
                      <a:r>
                        <a:rPr lang="en-US" sz="2000" baseline="0" dirty="0" smtClean="0"/>
                        <a:t>Study</a:t>
                      </a:r>
                      <a:endParaRPr lang="en-US" sz="2000" dirty="0"/>
                    </a:p>
                  </a:txBody>
                  <a:tcPr anchor="ctr"/>
                </a:tc>
              </a:tr>
            </a:tbl>
          </a:graphicData>
        </a:graphic>
      </p:graphicFrame>
      <p:sp>
        <p:nvSpPr>
          <p:cNvPr id="9" name="Right Arrow 8"/>
          <p:cNvSpPr/>
          <p:nvPr/>
        </p:nvSpPr>
        <p:spPr>
          <a:xfrm>
            <a:off x="628650" y="2857500"/>
            <a:ext cx="43815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24760"/>
            <a:ext cx="8229600" cy="1143000"/>
          </a:xfrm>
        </p:spPr>
        <p:txBody>
          <a:bodyPr/>
          <a:lstStyle/>
          <a:p>
            <a:r>
              <a:rPr lang="en-US" dirty="0" smtClean="0"/>
              <a:t>NEAT instrumentation</a:t>
            </a:r>
            <a:endParaRPr lang="en-US" dirty="0"/>
          </a:p>
        </p:txBody>
      </p:sp>
      <p:sp>
        <p:nvSpPr>
          <p:cNvPr id="11" name="Content Placeholder 10"/>
          <p:cNvSpPr>
            <a:spLocks noGrp="1"/>
          </p:cNvSpPr>
          <p:nvPr>
            <p:ph sz="quarter" idx="4"/>
          </p:nvPr>
        </p:nvSpPr>
        <p:spPr>
          <a:xfrm>
            <a:off x="4199208" y="1444336"/>
            <a:ext cx="4724400" cy="3951288"/>
          </a:xfrm>
        </p:spPr>
        <p:txBody>
          <a:bodyPr/>
          <a:lstStyle/>
          <a:p>
            <a:pPr marL="118872" lvl="0" indent="0">
              <a:buNone/>
            </a:pPr>
            <a:r>
              <a:rPr lang="en-US" sz="2800" b="1" dirty="0" smtClean="0"/>
              <a:t>Condensation Particle Counter (10 -1000nm range, </a:t>
            </a:r>
            <a:r>
              <a:rPr lang="en-US" sz="2800" b="1" dirty="0" err="1" smtClean="0"/>
              <a:t>p</a:t>
            </a:r>
            <a:r>
              <a:rPr lang="en-US" sz="2800" b="1" dirty="0" smtClean="0"/>
              <a:t>/cc)</a:t>
            </a:r>
          </a:p>
          <a:p>
            <a:pPr lvl="0">
              <a:buNone/>
            </a:pPr>
            <a:endParaRPr lang="en-US" sz="2800" b="1" dirty="0" smtClean="0"/>
          </a:p>
          <a:p>
            <a:pPr lvl="0"/>
            <a:endParaRPr lang="en-US" sz="2800" b="1" dirty="0" smtClean="0"/>
          </a:p>
          <a:p>
            <a:pPr lvl="0"/>
            <a:endParaRPr lang="en-US" sz="2800" b="1" dirty="0" smtClean="0"/>
          </a:p>
          <a:p>
            <a:pPr marL="118872" indent="0">
              <a:buNone/>
            </a:pPr>
            <a:r>
              <a:rPr lang="en-US" sz="2800" b="1" dirty="0" smtClean="0"/>
              <a:t>Optical Particle Counter  (300-10,000nm, </a:t>
            </a:r>
            <a:r>
              <a:rPr lang="en-US" sz="2800" b="1" dirty="0" err="1" smtClean="0"/>
              <a:t>p/l</a:t>
            </a:r>
            <a:r>
              <a:rPr lang="en-US" sz="2800" b="1" dirty="0" smtClean="0"/>
              <a:t>)</a:t>
            </a:r>
          </a:p>
          <a:p>
            <a:r>
              <a:rPr lang="en-US" sz="2800" b="1" dirty="0" smtClean="0"/>
              <a:t>Reports 3 particle sizes</a:t>
            </a:r>
          </a:p>
          <a:p>
            <a:endParaRPr lang="en-US" sz="2800" b="1" dirty="0" smtClean="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4075" y="3656816"/>
            <a:ext cx="2439184" cy="2439184"/>
          </a:xfrm>
          <a:prstGeom prst="rect">
            <a:avLst/>
          </a:prstGeom>
        </p:spPr>
      </p:pic>
      <p:sp>
        <p:nvSpPr>
          <p:cNvPr id="14" name="TextBox 13"/>
          <p:cNvSpPr txBox="1"/>
          <p:nvPr/>
        </p:nvSpPr>
        <p:spPr>
          <a:xfrm>
            <a:off x="1066800" y="6096000"/>
            <a:ext cx="2667000" cy="369332"/>
          </a:xfrm>
          <a:prstGeom prst="rect">
            <a:avLst/>
          </a:prstGeom>
          <a:noFill/>
        </p:spPr>
        <p:txBody>
          <a:bodyPr wrap="square" rtlCol="0">
            <a:spAutoFit/>
          </a:bodyPr>
          <a:lstStyle/>
          <a:p>
            <a:r>
              <a:rPr lang="en-US" sz="1800" dirty="0" smtClean="0">
                <a:solidFill>
                  <a:schemeClr val="tx1"/>
                </a:solidFill>
              </a:rPr>
              <a:t>TSI </a:t>
            </a:r>
            <a:r>
              <a:rPr lang="en-US" sz="1800" dirty="0" err="1" smtClean="0">
                <a:solidFill>
                  <a:schemeClr val="tx1"/>
                </a:solidFill>
              </a:rPr>
              <a:t>Aerotrak</a:t>
            </a:r>
            <a:r>
              <a:rPr lang="en-US" sz="1800" dirty="0" smtClean="0">
                <a:solidFill>
                  <a:schemeClr val="tx1"/>
                </a:solidFill>
              </a:rPr>
              <a:t> 9303</a:t>
            </a:r>
            <a:endParaRPr lang="en-US" sz="1800" dirty="0">
              <a:solidFill>
                <a:schemeClr val="tx1"/>
              </a:solidFill>
            </a:endParaRPr>
          </a:p>
        </p:txBody>
      </p:sp>
      <p:pic>
        <p:nvPicPr>
          <p:cNvPr id="15" name="Picture 14"/>
          <p:cNvPicPr>
            <a:picLocks noChangeAspect="1"/>
          </p:cNvPicPr>
          <p:nvPr/>
        </p:nvPicPr>
        <p:blipFill>
          <a:blip r:embed="rId4" cstate="print"/>
          <a:stretch>
            <a:fillRect/>
          </a:stretch>
        </p:blipFill>
        <p:spPr>
          <a:xfrm>
            <a:off x="629737" y="871352"/>
            <a:ext cx="2032000" cy="2235200"/>
          </a:xfrm>
          <a:prstGeom prst="rect">
            <a:avLst/>
          </a:prstGeom>
        </p:spPr>
      </p:pic>
      <p:sp>
        <p:nvSpPr>
          <p:cNvPr id="16" name="TextBox 15"/>
          <p:cNvSpPr txBox="1"/>
          <p:nvPr/>
        </p:nvSpPr>
        <p:spPr>
          <a:xfrm>
            <a:off x="1143000" y="3200400"/>
            <a:ext cx="2667000" cy="369332"/>
          </a:xfrm>
          <a:prstGeom prst="rect">
            <a:avLst/>
          </a:prstGeom>
          <a:noFill/>
        </p:spPr>
        <p:txBody>
          <a:bodyPr wrap="square" rtlCol="0">
            <a:spAutoFit/>
          </a:bodyPr>
          <a:lstStyle/>
          <a:p>
            <a:r>
              <a:rPr lang="en-US" sz="1800" dirty="0" smtClean="0">
                <a:solidFill>
                  <a:schemeClr val="tx1"/>
                </a:solidFill>
              </a:rPr>
              <a:t>TSI 3700 CPC</a:t>
            </a:r>
            <a:endParaRPr lang="en-US" sz="1800" dirty="0">
              <a:solidFill>
                <a:schemeClr val="tx1"/>
              </a:solidFill>
            </a:endParaRPr>
          </a:p>
        </p:txBody>
      </p:sp>
      <p:sp>
        <p:nvSpPr>
          <p:cNvPr id="9"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lang="en-US" sz="1400" b="1" dirty="0">
              <a:solidFill>
                <a:schemeClr val="accent2">
                  <a:lumMod val="50000"/>
                </a:schemeClr>
              </a:solidFill>
            </a:endParaRPr>
          </a:p>
        </p:txBody>
      </p:sp>
      <p:pic>
        <p:nvPicPr>
          <p:cNvPr id="2" name="Picture 1"/>
          <p:cNvPicPr>
            <a:picLocks noChangeAspect="1"/>
          </p:cNvPicPr>
          <p:nvPr/>
        </p:nvPicPr>
        <p:blipFill>
          <a:blip r:embed="rId5"/>
          <a:stretch>
            <a:fillRect/>
          </a:stretch>
        </p:blipFill>
        <p:spPr>
          <a:xfrm>
            <a:off x="3035442" y="1523430"/>
            <a:ext cx="1161912" cy="1626677"/>
          </a:xfrm>
          <a:prstGeom prst="rect">
            <a:avLst/>
          </a:prstGeom>
        </p:spPr>
      </p:pic>
      <p:sp>
        <p:nvSpPr>
          <p:cNvPr id="3" name="TextBox 2"/>
          <p:cNvSpPr txBox="1"/>
          <p:nvPr/>
        </p:nvSpPr>
        <p:spPr>
          <a:xfrm>
            <a:off x="3013914" y="3250084"/>
            <a:ext cx="3164610" cy="923330"/>
          </a:xfrm>
          <a:prstGeom prst="rect">
            <a:avLst/>
          </a:prstGeom>
          <a:noFill/>
        </p:spPr>
        <p:txBody>
          <a:bodyPr wrap="square" rtlCol="0">
            <a:spAutoFit/>
          </a:bodyPr>
          <a:lstStyle/>
          <a:p>
            <a:r>
              <a:rPr lang="en-US" dirty="0" err="1"/>
              <a:t>Kanomax</a:t>
            </a:r>
            <a:r>
              <a:rPr lang="en-US" dirty="0"/>
              <a:t> Model 3800 </a:t>
            </a:r>
            <a:r>
              <a:rPr lang="en-US" dirty="0" smtClean="0"/>
              <a:t> </a:t>
            </a:r>
            <a:r>
              <a:rPr lang="en-US" dirty="0"/>
              <a:t>Condensation Particle </a:t>
            </a:r>
            <a:r>
              <a:rPr lang="en-US" dirty="0" smtClean="0"/>
              <a:t>Counter</a:t>
            </a:r>
            <a:endParaRPr lang="en-US" dirty="0"/>
          </a:p>
        </p:txBody>
      </p:sp>
    </p:spTree>
    <p:extLst>
      <p:ext uri="{BB962C8B-B14F-4D97-AF65-F5344CB8AC3E}">
        <p14:creationId xmlns:p14="http://schemas.microsoft.com/office/powerpoint/2010/main" val="2046710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4056893" y="3645418"/>
            <a:ext cx="941126" cy="179986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854075" y="-136493"/>
            <a:ext cx="8275544" cy="1143000"/>
          </a:xfrm>
        </p:spPr>
        <p:txBody>
          <a:bodyPr>
            <a:normAutofit/>
          </a:bodyPr>
          <a:lstStyle/>
          <a:p>
            <a:r>
              <a:rPr lang="en-US" sz="3200" b="1" dirty="0" smtClean="0"/>
              <a:t>Condensation particle counter operation</a:t>
            </a:r>
            <a:endParaRPr lang="en-US" sz="3200" b="1" dirty="0"/>
          </a:p>
        </p:txBody>
      </p:sp>
      <p:sp>
        <p:nvSpPr>
          <p:cNvPr id="7" name="Slide Number Placeholder 6"/>
          <p:cNvSpPr>
            <a:spLocks noGrp="1"/>
          </p:cNvSpPr>
          <p:nvPr>
            <p:ph type="sldNum" sz="quarter" idx="4"/>
          </p:nvPr>
        </p:nvSpPr>
        <p:spPr/>
        <p:txBody>
          <a:bodyPr/>
          <a:lstStyle/>
          <a:p>
            <a:pPr algn="r">
              <a:defRPr/>
            </a:pPr>
            <a:r>
              <a:rPr lang="en-US" smtClean="0"/>
              <a:t>3-</a:t>
            </a:r>
            <a:fld id="{D0496D5C-A6DF-4BA2-A2FF-14655C18F937}" type="slidenum">
              <a:rPr lang="en-US" smtClean="0"/>
              <a:pPr algn="r">
                <a:defRPr/>
              </a:pPr>
              <a:t>31</a:t>
            </a:fld>
            <a:endParaRPr lang="en-US" dirty="0"/>
          </a:p>
        </p:txBody>
      </p:sp>
      <p:sp>
        <p:nvSpPr>
          <p:cNvPr id="12" name="Oval 11"/>
          <p:cNvSpPr/>
          <p:nvPr/>
        </p:nvSpPr>
        <p:spPr>
          <a:xfrm>
            <a:off x="4384764" y="2323636"/>
            <a:ext cx="173164" cy="173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614649" y="2575565"/>
            <a:ext cx="173164" cy="173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263753" y="2801840"/>
            <a:ext cx="173164" cy="173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473874" y="3339116"/>
            <a:ext cx="173164" cy="173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375299" y="1849520"/>
            <a:ext cx="173164" cy="173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018407" y="3656319"/>
            <a:ext cx="384808" cy="17981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655675" y="3635526"/>
            <a:ext cx="402526" cy="18281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011202" y="2518991"/>
            <a:ext cx="269366" cy="111613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788835" y="2519382"/>
            <a:ext cx="269366" cy="111613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99020" y="3645416"/>
            <a:ext cx="272490" cy="182728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424533" y="3660770"/>
            <a:ext cx="254217" cy="182728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016294" y="5472696"/>
            <a:ext cx="667012" cy="411138"/>
          </a:xfrm>
          <a:prstGeom prst="rect">
            <a:avLst/>
          </a:prstGeom>
          <a:solidFill>
            <a:srgbClr val="6964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405225" y="5460640"/>
            <a:ext cx="667012" cy="411138"/>
          </a:xfrm>
          <a:prstGeom prst="rect">
            <a:avLst/>
          </a:prstGeom>
          <a:solidFill>
            <a:srgbClr val="6964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399019" y="3325645"/>
            <a:ext cx="365486" cy="301500"/>
          </a:xfrm>
          <a:prstGeom prst="rect">
            <a:avLst/>
          </a:prstGeom>
          <a:solidFill>
            <a:srgbClr val="6964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305751" y="3331861"/>
            <a:ext cx="365486" cy="301500"/>
          </a:xfrm>
          <a:prstGeom prst="rect">
            <a:avLst/>
          </a:prstGeom>
          <a:solidFill>
            <a:srgbClr val="6964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Triangle 29"/>
          <p:cNvSpPr/>
          <p:nvPr/>
        </p:nvSpPr>
        <p:spPr>
          <a:xfrm>
            <a:off x="5016293" y="2028278"/>
            <a:ext cx="246703" cy="484228"/>
          </a:xfrm>
          <a:prstGeom prst="rtTriangle">
            <a:avLst/>
          </a:prstGeom>
          <a:solidFill>
            <a:srgbClr val="6964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Triangle 30"/>
          <p:cNvSpPr/>
          <p:nvPr/>
        </p:nvSpPr>
        <p:spPr>
          <a:xfrm flipH="1">
            <a:off x="3801052" y="2043632"/>
            <a:ext cx="243771" cy="459737"/>
          </a:xfrm>
          <a:prstGeom prst="rtTriangle">
            <a:avLst/>
          </a:prstGeom>
          <a:solidFill>
            <a:srgbClr val="6964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495476" y="5691969"/>
            <a:ext cx="109679" cy="109636"/>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647876" y="5213958"/>
            <a:ext cx="45719" cy="45719"/>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306870" y="5220176"/>
            <a:ext cx="45719" cy="45719"/>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4395310" y="4303619"/>
            <a:ext cx="45719" cy="45719"/>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711836" y="5844369"/>
            <a:ext cx="45719" cy="45719"/>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404106" y="4632147"/>
            <a:ext cx="146194" cy="54819"/>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690973" y="4885048"/>
            <a:ext cx="66549" cy="82228"/>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4639082" y="4309837"/>
            <a:ext cx="45719" cy="45719"/>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544779" y="3886645"/>
            <a:ext cx="78617" cy="105956"/>
          </a:xfrm>
          <a:prstGeom prst="ellipse">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Up Arrow 41"/>
          <p:cNvSpPr/>
          <p:nvPr/>
        </p:nvSpPr>
        <p:spPr>
          <a:xfrm>
            <a:off x="4285323" y="5975196"/>
            <a:ext cx="520817" cy="593865"/>
          </a:xfrm>
          <a:prstGeom prst="up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3289370" y="1507506"/>
            <a:ext cx="201018" cy="475092"/>
          </a:xfrm>
          <a:prstGeom prst="rect">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5397122" y="1550267"/>
            <a:ext cx="201018" cy="475092"/>
          </a:xfrm>
          <a:prstGeom prst="rect">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Isosceles Triangle 46"/>
          <p:cNvSpPr/>
          <p:nvPr/>
        </p:nvSpPr>
        <p:spPr>
          <a:xfrm rot="16008295">
            <a:off x="3444707" y="1635417"/>
            <a:ext cx="402034" cy="246682"/>
          </a:xfrm>
          <a:prstGeom prst="triangl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3782779" y="1534913"/>
            <a:ext cx="118783" cy="420274"/>
          </a:xfrm>
          <a:prstGeom prst="rect">
            <a:avLst/>
          </a:prstGeom>
          <a:noFill/>
          <a:ln>
            <a:solidFill>
              <a:schemeClr val="tx1">
                <a:lumMod val="65000"/>
                <a:lumOff val="35000"/>
                <a:alpha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8"/>
          <p:cNvSpPr/>
          <p:nvPr/>
        </p:nvSpPr>
        <p:spPr>
          <a:xfrm rot="5400000">
            <a:off x="5049913" y="1641633"/>
            <a:ext cx="402034" cy="246682"/>
          </a:xfrm>
          <a:prstGeom prst="triangle">
            <a:avLst/>
          </a:prstGeom>
          <a:solidFill>
            <a:srgbClr val="9E361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4995088" y="1541131"/>
            <a:ext cx="118783" cy="420274"/>
          </a:xfrm>
          <a:prstGeom prst="rect">
            <a:avLst/>
          </a:prstGeom>
          <a:noFill/>
          <a:ln>
            <a:solidFill>
              <a:schemeClr val="tx1">
                <a:lumMod val="65000"/>
                <a:lumOff val="35000"/>
                <a:alpha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Isosceles Triangle 50"/>
          <p:cNvSpPr/>
          <p:nvPr/>
        </p:nvSpPr>
        <p:spPr>
          <a:xfrm rot="5400000">
            <a:off x="3970104" y="1484641"/>
            <a:ext cx="420297" cy="520801"/>
          </a:xfrm>
          <a:prstGeom prst="triangle">
            <a:avLst/>
          </a:prstGeom>
          <a:solidFill>
            <a:srgbClr val="9E361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Isosceles Triangle 51"/>
          <p:cNvSpPr/>
          <p:nvPr/>
        </p:nvSpPr>
        <p:spPr>
          <a:xfrm rot="16200000">
            <a:off x="4519963" y="1489217"/>
            <a:ext cx="395802" cy="499591"/>
          </a:xfrm>
          <a:prstGeom prst="triangle">
            <a:avLst/>
          </a:prstGeom>
          <a:solidFill>
            <a:srgbClr val="9E361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2311698" y="1525777"/>
            <a:ext cx="794932" cy="369332"/>
          </a:xfrm>
          <a:prstGeom prst="rect">
            <a:avLst/>
          </a:prstGeom>
          <a:noFill/>
        </p:spPr>
        <p:txBody>
          <a:bodyPr wrap="square" rtlCol="0">
            <a:spAutoFit/>
          </a:bodyPr>
          <a:lstStyle/>
          <a:p>
            <a:r>
              <a:rPr lang="en-US" dirty="0" smtClean="0"/>
              <a:t>Laser</a:t>
            </a:r>
            <a:endParaRPr lang="en-US" dirty="0"/>
          </a:p>
        </p:txBody>
      </p:sp>
      <p:sp>
        <p:nvSpPr>
          <p:cNvPr id="54" name="TextBox 53"/>
          <p:cNvSpPr txBox="1"/>
          <p:nvPr/>
        </p:nvSpPr>
        <p:spPr>
          <a:xfrm>
            <a:off x="5652963" y="1577676"/>
            <a:ext cx="1190760" cy="369332"/>
          </a:xfrm>
          <a:prstGeom prst="rect">
            <a:avLst/>
          </a:prstGeom>
          <a:noFill/>
        </p:spPr>
        <p:txBody>
          <a:bodyPr wrap="square" rtlCol="0">
            <a:spAutoFit/>
          </a:bodyPr>
          <a:lstStyle/>
          <a:p>
            <a:r>
              <a:rPr lang="en-US" dirty="0" smtClean="0"/>
              <a:t>Detector</a:t>
            </a:r>
            <a:endParaRPr lang="en-US" dirty="0"/>
          </a:p>
        </p:txBody>
      </p:sp>
      <p:sp>
        <p:nvSpPr>
          <p:cNvPr id="55" name="TextBox 54"/>
          <p:cNvSpPr txBox="1"/>
          <p:nvPr/>
        </p:nvSpPr>
        <p:spPr>
          <a:xfrm>
            <a:off x="2412202" y="2710584"/>
            <a:ext cx="1303680" cy="369332"/>
          </a:xfrm>
          <a:prstGeom prst="rect">
            <a:avLst/>
          </a:prstGeom>
          <a:noFill/>
        </p:spPr>
        <p:txBody>
          <a:bodyPr wrap="square" rtlCol="0">
            <a:spAutoFit/>
          </a:bodyPr>
          <a:lstStyle/>
          <a:p>
            <a:r>
              <a:rPr lang="en-US" dirty="0" smtClean="0"/>
              <a:t>Condenser</a:t>
            </a:r>
            <a:endParaRPr lang="en-US" dirty="0"/>
          </a:p>
        </p:txBody>
      </p:sp>
      <p:sp>
        <p:nvSpPr>
          <p:cNvPr id="56" name="TextBox 55"/>
          <p:cNvSpPr txBox="1"/>
          <p:nvPr/>
        </p:nvSpPr>
        <p:spPr>
          <a:xfrm>
            <a:off x="1970688" y="4343077"/>
            <a:ext cx="1303680" cy="646331"/>
          </a:xfrm>
          <a:prstGeom prst="rect">
            <a:avLst/>
          </a:prstGeom>
          <a:noFill/>
        </p:spPr>
        <p:txBody>
          <a:bodyPr wrap="square" rtlCol="0">
            <a:spAutoFit/>
          </a:bodyPr>
          <a:lstStyle/>
          <a:p>
            <a:pPr algn="r"/>
            <a:r>
              <a:rPr lang="en-US" dirty="0" smtClean="0"/>
              <a:t>Heated</a:t>
            </a:r>
          </a:p>
          <a:p>
            <a:pPr algn="r"/>
            <a:r>
              <a:rPr lang="en-US" dirty="0"/>
              <a:t>s</a:t>
            </a:r>
            <a:r>
              <a:rPr lang="en-US" dirty="0" smtClean="0"/>
              <a:t>aturator</a:t>
            </a:r>
            <a:endParaRPr lang="en-US" dirty="0"/>
          </a:p>
        </p:txBody>
      </p:sp>
      <p:sp>
        <p:nvSpPr>
          <p:cNvPr id="57" name="TextBox 56"/>
          <p:cNvSpPr txBox="1"/>
          <p:nvPr/>
        </p:nvSpPr>
        <p:spPr>
          <a:xfrm>
            <a:off x="5887593" y="4257932"/>
            <a:ext cx="1303680" cy="646331"/>
          </a:xfrm>
          <a:prstGeom prst="rect">
            <a:avLst/>
          </a:prstGeom>
          <a:noFill/>
        </p:spPr>
        <p:txBody>
          <a:bodyPr wrap="square" rtlCol="0">
            <a:spAutoFit/>
          </a:bodyPr>
          <a:lstStyle/>
          <a:p>
            <a:r>
              <a:rPr lang="en-US" dirty="0" smtClean="0"/>
              <a:t>Alcohol-soaked felt</a:t>
            </a:r>
            <a:endParaRPr lang="en-US" dirty="0"/>
          </a:p>
        </p:txBody>
      </p:sp>
      <p:sp>
        <p:nvSpPr>
          <p:cNvPr id="58" name="Left Arrow 57"/>
          <p:cNvSpPr/>
          <p:nvPr/>
        </p:nvSpPr>
        <p:spPr>
          <a:xfrm>
            <a:off x="5226448" y="4431147"/>
            <a:ext cx="648738" cy="301501"/>
          </a:xfrm>
          <a:prstGeom prst="leftArrow">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4363230" y="1490283"/>
            <a:ext cx="173164" cy="173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Up Arrow 60"/>
          <p:cNvSpPr/>
          <p:nvPr/>
        </p:nvSpPr>
        <p:spPr>
          <a:xfrm>
            <a:off x="4239635" y="858820"/>
            <a:ext cx="426515" cy="536128"/>
          </a:xfrm>
          <a:prstGeom prst="upArrow">
            <a:avLst/>
          </a:prstGeom>
          <a:solidFill>
            <a:srgbClr val="DC40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4876305" y="938129"/>
            <a:ext cx="794932" cy="369332"/>
          </a:xfrm>
          <a:prstGeom prst="rect">
            <a:avLst/>
          </a:prstGeom>
          <a:noFill/>
        </p:spPr>
        <p:txBody>
          <a:bodyPr wrap="square" rtlCol="0">
            <a:spAutoFit/>
          </a:bodyPr>
          <a:lstStyle/>
          <a:p>
            <a:r>
              <a:rPr lang="en-US" dirty="0" smtClean="0"/>
              <a:t>Pump</a:t>
            </a:r>
            <a:endParaRPr lang="en-US" dirty="0"/>
          </a:p>
        </p:txBody>
      </p:sp>
      <p:sp>
        <p:nvSpPr>
          <p:cNvPr id="63" name="TextBox 62"/>
          <p:cNvSpPr txBox="1"/>
          <p:nvPr/>
        </p:nvSpPr>
        <p:spPr>
          <a:xfrm rot="20449756">
            <a:off x="6115539" y="2021278"/>
            <a:ext cx="2708497" cy="830997"/>
          </a:xfrm>
          <a:prstGeom prst="rect">
            <a:avLst/>
          </a:prstGeom>
          <a:noFill/>
        </p:spPr>
        <p:txBody>
          <a:bodyPr wrap="square" rtlCol="0">
            <a:spAutoFit/>
          </a:bodyPr>
          <a:lstStyle/>
          <a:p>
            <a:r>
              <a:rPr lang="en-US" sz="2400" b="1" dirty="0" smtClean="0">
                <a:solidFill>
                  <a:schemeClr val="accent3">
                    <a:lumMod val="50000"/>
                  </a:schemeClr>
                </a:solidFill>
                <a:latin typeface="+mj-lt"/>
              </a:rPr>
              <a:t>What difference does this make?</a:t>
            </a:r>
            <a:endParaRPr lang="en-US" sz="2400" b="1" dirty="0">
              <a:solidFill>
                <a:schemeClr val="accent3">
                  <a:lumMod val="50000"/>
                </a:schemeClr>
              </a:solidFill>
              <a:latin typeface="+mj-lt"/>
            </a:endParaRPr>
          </a:p>
        </p:txBody>
      </p:sp>
    </p:spTree>
    <p:extLst>
      <p:ext uri="{BB962C8B-B14F-4D97-AF65-F5344CB8AC3E}">
        <p14:creationId xmlns:p14="http://schemas.microsoft.com/office/powerpoint/2010/main" val="75143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0528" y="542480"/>
            <a:ext cx="8610600" cy="1143000"/>
          </a:xfrm>
        </p:spPr>
        <p:txBody>
          <a:bodyPr>
            <a:normAutofit fontScale="90000"/>
          </a:bodyPr>
          <a:lstStyle/>
          <a:p>
            <a:pPr algn="l"/>
            <a:r>
              <a:rPr lang="en-US" sz="3600" b="1" dirty="0" smtClean="0"/>
              <a:t>Scanning mobility particle </a:t>
            </a:r>
            <a:r>
              <a:rPr lang="en-US" sz="3600" b="1" dirty="0" err="1" smtClean="0"/>
              <a:t>sizers</a:t>
            </a:r>
            <a:r>
              <a:rPr lang="en-US" sz="3600" b="1" dirty="0" smtClean="0"/>
              <a:t> provide more data, but are more difficult to use in the field </a:t>
            </a:r>
            <a:endParaRPr lang="en-US" sz="3600" b="1" dirty="0"/>
          </a:p>
        </p:txBody>
      </p:sp>
      <p:sp>
        <p:nvSpPr>
          <p:cNvPr id="8" name="Content Placeholder 7"/>
          <p:cNvSpPr>
            <a:spLocks noGrp="1"/>
          </p:cNvSpPr>
          <p:nvPr>
            <p:ph sz="half" idx="1"/>
          </p:nvPr>
        </p:nvSpPr>
        <p:spPr>
          <a:xfrm>
            <a:off x="6171388" y="3200400"/>
            <a:ext cx="2667812" cy="2111829"/>
          </a:xfrm>
        </p:spPr>
        <p:txBody>
          <a:bodyPr/>
          <a:lstStyle/>
          <a:p>
            <a:r>
              <a:rPr lang="en-US" dirty="0" smtClean="0"/>
              <a:t>2.5 - to 1,000 nm particles</a:t>
            </a:r>
          </a:p>
          <a:p>
            <a:r>
              <a:rPr lang="en-US" dirty="0" smtClean="0"/>
              <a:t>167 size channels</a:t>
            </a:r>
            <a:endParaRPr lang="en-US" dirty="0"/>
          </a:p>
        </p:txBody>
      </p:sp>
      <p:sp>
        <p:nvSpPr>
          <p:cNvPr id="11" name="TextBox 10"/>
          <p:cNvSpPr txBox="1"/>
          <p:nvPr/>
        </p:nvSpPr>
        <p:spPr>
          <a:xfrm>
            <a:off x="533400" y="5619690"/>
            <a:ext cx="5029200" cy="400110"/>
          </a:xfrm>
          <a:prstGeom prst="rect">
            <a:avLst/>
          </a:prstGeom>
          <a:noFill/>
        </p:spPr>
        <p:txBody>
          <a:bodyPr wrap="square" rtlCol="0">
            <a:spAutoFit/>
          </a:bodyPr>
          <a:lstStyle/>
          <a:p>
            <a:r>
              <a:rPr lang="en-US" sz="2000" dirty="0" smtClean="0">
                <a:solidFill>
                  <a:srgbClr val="FFFFFF"/>
                </a:solidFill>
              </a:rPr>
              <a:t>TSI Series 3936</a:t>
            </a:r>
            <a:endParaRPr lang="en-US" sz="2000" dirty="0">
              <a:solidFill>
                <a:srgbClr val="FFFFFF"/>
              </a:solidFill>
            </a:endParaRPr>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lang="en-US" sz="1400" b="1" dirty="0">
              <a:solidFill>
                <a:schemeClr val="accent2">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77" y="2506260"/>
            <a:ext cx="5501511" cy="2543412"/>
          </a:xfrm>
          <a:prstGeom prst="rect">
            <a:avLst/>
          </a:prstGeom>
        </p:spPr>
      </p:pic>
    </p:spTree>
    <p:extLst>
      <p:ext uri="{BB962C8B-B14F-4D97-AF65-F5344CB8AC3E}">
        <p14:creationId xmlns:p14="http://schemas.microsoft.com/office/powerpoint/2010/main" val="2082976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735" y="540880"/>
            <a:ext cx="8315123" cy="1143000"/>
          </a:xfrm>
        </p:spPr>
        <p:txBody>
          <a:bodyPr>
            <a:normAutofit fontScale="90000"/>
          </a:bodyPr>
          <a:lstStyle/>
          <a:p>
            <a:pPr algn="l"/>
            <a:r>
              <a:rPr lang="en-US" sz="3200" b="1" dirty="0" smtClean="0"/>
              <a:t>NIOSH recommends </a:t>
            </a:r>
            <a:r>
              <a:rPr lang="en-US" sz="3200" b="1" dirty="0"/>
              <a:t>M</a:t>
            </a:r>
            <a:r>
              <a:rPr lang="en-US" sz="3200" b="1" dirty="0" smtClean="0"/>
              <a:t>ethod 5040 to quantify exposure to airborne carbon nanotubes</a:t>
            </a:r>
            <a:r>
              <a:rPr lang="en-US" sz="3200" b="1" dirty="0" smtClean="0">
                <a:solidFill>
                  <a:srgbClr val="9E3611"/>
                </a:solidFill>
              </a:rPr>
              <a:t>*</a:t>
            </a:r>
            <a:endParaRPr lang="en-US" sz="3200" b="1" dirty="0">
              <a:solidFill>
                <a:srgbClr val="9E3611"/>
              </a:solidFill>
            </a:endParaRPr>
          </a:p>
        </p:txBody>
      </p:sp>
      <p:sp>
        <p:nvSpPr>
          <p:cNvPr id="3" name="Content Placeholder 2"/>
          <p:cNvSpPr>
            <a:spLocks noGrp="1"/>
          </p:cNvSpPr>
          <p:nvPr>
            <p:ph sz="half" idx="1"/>
          </p:nvPr>
        </p:nvSpPr>
        <p:spPr>
          <a:xfrm>
            <a:off x="909906" y="2360696"/>
            <a:ext cx="6018710" cy="4114800"/>
          </a:xfrm>
        </p:spPr>
        <p:txBody>
          <a:bodyPr/>
          <a:lstStyle/>
          <a:p>
            <a:r>
              <a:rPr lang="en-US" dirty="0" smtClean="0"/>
              <a:t>37-mm quartz-fiber filter </a:t>
            </a:r>
          </a:p>
          <a:p>
            <a:r>
              <a:rPr lang="en-US" dirty="0" smtClean="0"/>
              <a:t>Flow rate of 2 to 4 liters per minute</a:t>
            </a:r>
          </a:p>
          <a:p>
            <a:r>
              <a:rPr lang="en-US" dirty="0" smtClean="0"/>
              <a:t>Size selective samplers may be needed</a:t>
            </a:r>
          </a:p>
          <a:p>
            <a:r>
              <a:rPr lang="en-US" dirty="0" smtClean="0"/>
              <a:t>Reported as elemental carbon</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33785" y="4374694"/>
            <a:ext cx="2288940" cy="1928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269891" y="5487968"/>
            <a:ext cx="3919417" cy="830997"/>
          </a:xfrm>
          <a:prstGeom prst="rect">
            <a:avLst/>
          </a:prstGeom>
          <a:noFill/>
        </p:spPr>
        <p:txBody>
          <a:bodyPr wrap="square" rtlCol="0">
            <a:spAutoFit/>
          </a:bodyPr>
          <a:lstStyle/>
          <a:p>
            <a:r>
              <a:rPr lang="en-US" sz="2400" dirty="0" smtClean="0">
                <a:solidFill>
                  <a:srgbClr val="9E3611"/>
                </a:solidFill>
              </a:rPr>
              <a:t>*</a:t>
            </a:r>
            <a:r>
              <a:rPr lang="en-US" sz="2400" dirty="0" smtClean="0"/>
              <a:t> NIOSH Draft Current Intelligence Bulletin, 2010</a:t>
            </a:r>
            <a:endParaRPr lang="en-US" sz="2400" dirty="0"/>
          </a:p>
        </p:txBody>
      </p:sp>
      <p:sp>
        <p:nvSpPr>
          <p:cNvPr id="6" name="TextBox 5"/>
          <p:cNvSpPr txBox="1"/>
          <p:nvPr/>
        </p:nvSpPr>
        <p:spPr>
          <a:xfrm>
            <a:off x="6615983" y="5770205"/>
            <a:ext cx="1852340" cy="646331"/>
          </a:xfrm>
          <a:prstGeom prst="rect">
            <a:avLst/>
          </a:prstGeom>
          <a:noFill/>
        </p:spPr>
        <p:txBody>
          <a:bodyPr wrap="none" rtlCol="0">
            <a:spAutoFit/>
          </a:bodyPr>
          <a:lstStyle/>
          <a:p>
            <a:pPr algn="ctr"/>
            <a:r>
              <a:rPr lang="en-US" dirty="0"/>
              <a:t>37-mm </a:t>
            </a:r>
            <a:endParaRPr lang="en-US" dirty="0" smtClean="0"/>
          </a:p>
          <a:p>
            <a:pPr algn="ctr"/>
            <a:r>
              <a:rPr lang="en-US" dirty="0" smtClean="0"/>
              <a:t>quartz</a:t>
            </a:r>
            <a:r>
              <a:rPr lang="en-US" dirty="0"/>
              <a:t>-fiber filter</a:t>
            </a:r>
          </a:p>
        </p:txBody>
      </p:sp>
      <p:sp>
        <p:nvSpPr>
          <p:cNvPr id="7"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lang="en-US" sz="1400" b="1" dirty="0">
              <a:solidFill>
                <a:schemeClr val="accent2">
                  <a:lumMod val="50000"/>
                </a:schemeClr>
              </a:solidFill>
            </a:endParaRPr>
          </a:p>
        </p:txBody>
      </p:sp>
    </p:spTree>
    <p:extLst>
      <p:ext uri="{BB962C8B-B14F-4D97-AF65-F5344CB8AC3E}">
        <p14:creationId xmlns:p14="http://schemas.microsoft.com/office/powerpoint/2010/main" val="7456691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10" y="349334"/>
            <a:ext cx="8275544" cy="1143000"/>
          </a:xfrm>
        </p:spPr>
        <p:txBody>
          <a:bodyPr>
            <a:noAutofit/>
          </a:bodyPr>
          <a:lstStyle/>
          <a:p>
            <a:r>
              <a:rPr lang="en-US" sz="3600" b="1" dirty="0" smtClean="0"/>
              <a:t>NIOSH chose mass-based REL over counting with electron microscopy</a:t>
            </a:r>
            <a:endParaRPr lang="en-US" sz="3600" b="1" dirty="0"/>
          </a:p>
        </p:txBody>
      </p:sp>
      <p:sp>
        <p:nvSpPr>
          <p:cNvPr id="6" name="Content Placeholder 5"/>
          <p:cNvSpPr>
            <a:spLocks noGrp="1"/>
          </p:cNvSpPr>
          <p:nvPr>
            <p:ph idx="1"/>
          </p:nvPr>
        </p:nvSpPr>
        <p:spPr>
          <a:xfrm>
            <a:off x="658906" y="1754188"/>
            <a:ext cx="5653419" cy="4800600"/>
          </a:xfrm>
        </p:spPr>
        <p:txBody>
          <a:bodyPr/>
          <a:lstStyle/>
          <a:p>
            <a:r>
              <a:rPr lang="en-US" dirty="0" smtClean="0"/>
              <a:t>Animal toxicology studies are mass-based</a:t>
            </a:r>
          </a:p>
          <a:p>
            <a:r>
              <a:rPr lang="en-US" dirty="0" smtClean="0"/>
              <a:t>Counting protocols haven’t been developed, although ASTM has a committee working on it</a:t>
            </a:r>
          </a:p>
        </p:txBody>
      </p:sp>
      <p:sp>
        <p:nvSpPr>
          <p:cNvPr id="7"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lang="en-US" sz="1400" b="1" dirty="0">
              <a:solidFill>
                <a:schemeClr val="accent2">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571" y="2233748"/>
            <a:ext cx="3484148" cy="4023360"/>
          </a:xfrm>
          <a:prstGeom prst="rect">
            <a:avLst/>
          </a:prstGeom>
        </p:spPr>
      </p:pic>
    </p:spTree>
    <p:extLst>
      <p:ext uri="{BB962C8B-B14F-4D97-AF65-F5344CB8AC3E}">
        <p14:creationId xmlns:p14="http://schemas.microsoft.com/office/powerpoint/2010/main" val="226291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4470" y="449943"/>
            <a:ext cx="7880962" cy="1500497"/>
          </a:xfrm>
        </p:spPr>
        <p:txBody>
          <a:bodyPr>
            <a:noAutofit/>
          </a:bodyPr>
          <a:lstStyle/>
          <a:p>
            <a:r>
              <a:rPr lang="en-US" sz="3200" dirty="0" smtClean="0"/>
              <a:t>But mesotheliomas have been produced in mice with MWCNTs that are </a:t>
            </a:r>
            <a:r>
              <a:rPr lang="en-US" sz="3200" dirty="0" smtClean="0">
                <a:effectLst>
                  <a:glow rad="63500">
                    <a:schemeClr val="accent1">
                      <a:satMod val="175000"/>
                      <a:alpha val="40000"/>
                    </a:schemeClr>
                  </a:glow>
                  <a:outerShdw blurRad="50000" dist="30000" dir="5400000" algn="tl" rotWithShape="0">
                    <a:srgbClr val="000000">
                      <a:alpha val="30000"/>
                    </a:srgbClr>
                  </a:outerShdw>
                </a:effectLst>
              </a:rPr>
              <a:t>fibers</a:t>
            </a:r>
            <a:r>
              <a:rPr lang="en-US" sz="3200" dirty="0" smtClean="0"/>
              <a:t> with long aspect ratios (Takagi 2008, Poland 2008)</a:t>
            </a:r>
            <a:endParaRPr lang="en-US" sz="3200" dirty="0"/>
          </a:p>
        </p:txBody>
      </p:sp>
      <p:sp>
        <p:nvSpPr>
          <p:cNvPr id="7" name="TextBox 6"/>
          <p:cNvSpPr txBox="1"/>
          <p:nvPr/>
        </p:nvSpPr>
        <p:spPr>
          <a:xfrm>
            <a:off x="1019075" y="5613404"/>
            <a:ext cx="7211727" cy="923330"/>
          </a:xfrm>
          <a:prstGeom prst="rect">
            <a:avLst/>
          </a:prstGeom>
          <a:noFill/>
        </p:spPr>
        <p:txBody>
          <a:bodyPr wrap="square" rtlCol="0">
            <a:spAutoFit/>
          </a:bodyPr>
          <a:lstStyle/>
          <a:p>
            <a:pPr algn="ctr"/>
            <a:r>
              <a:rPr lang="en-US" b="1" i="1" dirty="0"/>
              <a:t> </a:t>
            </a:r>
            <a:endParaRPr lang="en-US" i="1" dirty="0"/>
          </a:p>
          <a:p>
            <a:pPr algn="ctr"/>
            <a:r>
              <a:rPr lang="en-US" dirty="0"/>
              <a:t>M</a:t>
            </a:r>
            <a:r>
              <a:rPr lang="en-US" dirty="0" smtClean="0"/>
              <a:t>ulti</a:t>
            </a:r>
            <a:r>
              <a:rPr lang="en-US" dirty="0"/>
              <a:t>-walled carbon  </a:t>
            </a:r>
            <a:r>
              <a:rPr lang="en-US" dirty="0" smtClean="0"/>
              <a:t>nanotube </a:t>
            </a:r>
            <a:r>
              <a:rPr lang="en-US" dirty="0"/>
              <a:t>penetrating the pleura of the lung.  </a:t>
            </a:r>
            <a:r>
              <a:rPr lang="en-US" dirty="0" smtClean="0"/>
              <a:t>Courtesy </a:t>
            </a:r>
            <a:r>
              <a:rPr lang="en-US" dirty="0"/>
              <a:t>of Robert Mercer, and Diane </a:t>
            </a:r>
            <a:r>
              <a:rPr lang="en-US" dirty="0" err="1"/>
              <a:t>Schwegler</a:t>
            </a:r>
            <a:r>
              <a:rPr lang="en-US" dirty="0"/>
              <a:t>- </a:t>
            </a:r>
            <a:r>
              <a:rPr lang="en-US" dirty="0" smtClean="0"/>
              <a:t>Berry</a:t>
            </a:r>
            <a:r>
              <a:rPr lang="en-US" dirty="0"/>
              <a:t>, </a:t>
            </a:r>
            <a:r>
              <a:rPr lang="en-US" dirty="0" smtClean="0"/>
              <a:t>NIOSH </a:t>
            </a:r>
            <a:endParaRPr lang="en-US" dirty="0"/>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lang="en-US" sz="1400" b="1" dirty="0">
              <a:solidFill>
                <a:schemeClr val="accent2">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953" y="1991785"/>
            <a:ext cx="4149969" cy="3938954"/>
          </a:xfrm>
          <a:prstGeom prst="rect">
            <a:avLst/>
          </a:prstGeom>
        </p:spPr>
      </p:pic>
    </p:spTree>
    <p:extLst>
      <p:ext uri="{BB962C8B-B14F-4D97-AF65-F5344CB8AC3E}">
        <p14:creationId xmlns:p14="http://schemas.microsoft.com/office/powerpoint/2010/main" val="34791941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15547" y="2179278"/>
            <a:ext cx="4167312" cy="3472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p:txBody>
          <a:bodyPr>
            <a:normAutofit fontScale="90000"/>
          </a:bodyPr>
          <a:lstStyle/>
          <a:p>
            <a:pPr algn="l"/>
            <a:r>
              <a:rPr lang="en-US" dirty="0" smtClean="0"/>
              <a:t>NIOSH says 10,000 carbon </a:t>
            </a:r>
            <a:r>
              <a:rPr lang="en-US" dirty="0" err="1" smtClean="0"/>
              <a:t>nanotube</a:t>
            </a:r>
            <a:r>
              <a:rPr lang="en-US" dirty="0" smtClean="0"/>
              <a:t> combinations are possible</a:t>
            </a:r>
            <a:endParaRPr lang="en-US" dirty="0"/>
          </a:p>
        </p:txBody>
      </p:sp>
      <p:sp>
        <p:nvSpPr>
          <p:cNvPr id="4" name="TextBox 3"/>
          <p:cNvSpPr txBox="1"/>
          <p:nvPr/>
        </p:nvSpPr>
        <p:spPr>
          <a:xfrm>
            <a:off x="3602990" y="3130828"/>
            <a:ext cx="969009" cy="1569660"/>
          </a:xfrm>
          <a:prstGeom prst="rect">
            <a:avLst/>
          </a:prstGeom>
          <a:noFill/>
          <a:effectLst>
            <a:outerShdw blurRad="355600" dist="38100" dir="2700000">
              <a:srgbClr val="000000">
                <a:alpha val="85000"/>
              </a:srgbClr>
            </a:outerShdw>
          </a:effectLst>
        </p:spPr>
        <p:txBody>
          <a:bodyPr wrap="square" rtlCol="0">
            <a:spAutoFit/>
          </a:bodyPr>
          <a:lstStyle/>
          <a:p>
            <a:r>
              <a:rPr lang="en-US" sz="9600" dirty="0" smtClean="0"/>
              <a:t>≠</a:t>
            </a:r>
            <a:endParaRPr lang="en-US" sz="9600" dirty="0"/>
          </a:p>
        </p:txBody>
      </p:sp>
      <p:sp>
        <p:nvSpPr>
          <p:cNvPr id="7"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lang="en-US" sz="1400" b="1" dirty="0">
              <a:solidFill>
                <a:schemeClr val="accent2">
                  <a:lumMod val="50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064" y="2873242"/>
            <a:ext cx="2755392" cy="2084832"/>
          </a:xfrm>
          <a:prstGeom prst="rect">
            <a:avLst/>
          </a:prstGeom>
        </p:spPr>
      </p:pic>
    </p:spTree>
    <p:extLst>
      <p:ext uri="{BB962C8B-B14F-4D97-AF65-F5344CB8AC3E}">
        <p14:creationId xmlns:p14="http://schemas.microsoft.com/office/powerpoint/2010/main" val="1296567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counting protocols will be similar to asbestos TEM methods now in place</a:t>
            </a:r>
            <a:endParaRPr lang="en-US" dirty="0"/>
          </a:p>
        </p:txBody>
      </p:sp>
      <p:pic>
        <p:nvPicPr>
          <p:cNvPr id="9" name="Picture 8"/>
          <p:cNvPicPr>
            <a:picLocks noChangeAspect="1"/>
          </p:cNvPicPr>
          <p:nvPr/>
        </p:nvPicPr>
        <p:blipFill>
          <a:blip r:embed="rId3"/>
          <a:stretch>
            <a:fillRect/>
          </a:stretch>
        </p:blipFill>
        <p:spPr>
          <a:xfrm>
            <a:off x="1099739" y="1957434"/>
            <a:ext cx="3550466" cy="726950"/>
          </a:xfrm>
          <a:prstGeom prst="rect">
            <a:avLst/>
          </a:prstGeom>
        </p:spPr>
      </p:pic>
      <p:pic>
        <p:nvPicPr>
          <p:cNvPr id="11" name="Picture 10"/>
          <p:cNvPicPr>
            <a:picLocks noChangeAspect="1"/>
          </p:cNvPicPr>
          <p:nvPr/>
        </p:nvPicPr>
        <p:blipFill>
          <a:blip r:embed="rId4"/>
          <a:stretch>
            <a:fillRect/>
          </a:stretch>
        </p:blipFill>
        <p:spPr>
          <a:xfrm>
            <a:off x="777458" y="5023286"/>
            <a:ext cx="3943034" cy="955145"/>
          </a:xfrm>
          <a:prstGeom prst="rect">
            <a:avLst/>
          </a:prstGeom>
        </p:spPr>
      </p:pic>
      <p:sp>
        <p:nvSpPr>
          <p:cNvPr id="15" name="TextBox 14"/>
          <p:cNvSpPr txBox="1"/>
          <p:nvPr/>
        </p:nvSpPr>
        <p:spPr>
          <a:xfrm>
            <a:off x="896425" y="6311788"/>
            <a:ext cx="6443054" cy="369332"/>
          </a:xfrm>
          <a:prstGeom prst="rect">
            <a:avLst/>
          </a:prstGeom>
          <a:noFill/>
        </p:spPr>
        <p:txBody>
          <a:bodyPr wrap="square" rtlCol="0">
            <a:spAutoFit/>
          </a:bodyPr>
          <a:lstStyle/>
          <a:p>
            <a:r>
              <a:rPr lang="en-US" b="1" dirty="0" smtClean="0">
                <a:solidFill>
                  <a:schemeClr val="accent6">
                    <a:lumMod val="75000"/>
                  </a:schemeClr>
                </a:solidFill>
              </a:rPr>
              <a:t>EPA AHERA Method Appendix </a:t>
            </a:r>
            <a:r>
              <a:rPr lang="en-US" b="1" dirty="0">
                <a:solidFill>
                  <a:schemeClr val="accent6">
                    <a:lumMod val="75000"/>
                  </a:schemeClr>
                </a:solidFill>
              </a:rPr>
              <a:t>A to Subpart E of Part </a:t>
            </a:r>
            <a:r>
              <a:rPr lang="en-US" b="1" dirty="0" smtClean="0">
                <a:solidFill>
                  <a:schemeClr val="accent6">
                    <a:lumMod val="75000"/>
                  </a:schemeClr>
                </a:solidFill>
              </a:rPr>
              <a:t>763</a:t>
            </a:r>
            <a:endParaRPr lang="en-US" b="1" dirty="0">
              <a:solidFill>
                <a:schemeClr val="accent6">
                  <a:lumMod val="75000"/>
                </a:schemeClr>
              </a:solidFill>
            </a:endParaRPr>
          </a:p>
        </p:txBody>
      </p:sp>
      <p:grpSp>
        <p:nvGrpSpPr>
          <p:cNvPr id="2" name="Group 1"/>
          <p:cNvGrpSpPr/>
          <p:nvPr/>
        </p:nvGrpSpPr>
        <p:grpSpPr>
          <a:xfrm>
            <a:off x="952450" y="1680653"/>
            <a:ext cx="7923189" cy="4442700"/>
            <a:chOff x="952450" y="1680653"/>
            <a:chExt cx="7923189" cy="4442700"/>
          </a:xfrm>
        </p:grpSpPr>
        <p:pic>
          <p:nvPicPr>
            <p:cNvPr id="10" name="Picture 9"/>
            <p:cNvPicPr>
              <a:picLocks noChangeAspect="1"/>
            </p:cNvPicPr>
            <p:nvPr/>
          </p:nvPicPr>
          <p:blipFill>
            <a:blip r:embed="rId5"/>
            <a:stretch>
              <a:fillRect/>
            </a:stretch>
          </p:blipFill>
          <p:spPr>
            <a:xfrm>
              <a:off x="995736" y="3193241"/>
              <a:ext cx="4008144" cy="1143389"/>
            </a:xfrm>
            <a:prstGeom prst="rect">
              <a:avLst/>
            </a:prstGeom>
          </p:spPr>
        </p:pic>
        <p:pic>
          <p:nvPicPr>
            <p:cNvPr id="12" name="Picture 11"/>
            <p:cNvPicPr>
              <a:picLocks noChangeAspect="1"/>
            </p:cNvPicPr>
            <p:nvPr/>
          </p:nvPicPr>
          <p:blipFill>
            <a:blip r:embed="rId6"/>
            <a:stretch>
              <a:fillRect/>
            </a:stretch>
          </p:blipFill>
          <p:spPr>
            <a:xfrm>
              <a:off x="5266496" y="2116611"/>
              <a:ext cx="3338780" cy="648401"/>
            </a:xfrm>
            <a:prstGeom prst="rect">
              <a:avLst/>
            </a:prstGeom>
          </p:spPr>
        </p:pic>
        <p:pic>
          <p:nvPicPr>
            <p:cNvPr id="13" name="Picture 12"/>
            <p:cNvPicPr>
              <a:picLocks noChangeAspect="1"/>
            </p:cNvPicPr>
            <p:nvPr/>
          </p:nvPicPr>
          <p:blipFill>
            <a:blip r:embed="rId7"/>
            <a:stretch>
              <a:fillRect/>
            </a:stretch>
          </p:blipFill>
          <p:spPr>
            <a:xfrm>
              <a:off x="5467277" y="3586717"/>
              <a:ext cx="3408362" cy="689788"/>
            </a:xfrm>
            <a:prstGeom prst="rect">
              <a:avLst/>
            </a:prstGeom>
          </p:spPr>
        </p:pic>
        <p:pic>
          <p:nvPicPr>
            <p:cNvPr id="14" name="Picture 13"/>
            <p:cNvPicPr>
              <a:picLocks noChangeAspect="1"/>
            </p:cNvPicPr>
            <p:nvPr/>
          </p:nvPicPr>
          <p:blipFill>
            <a:blip r:embed="rId8"/>
            <a:stretch>
              <a:fillRect/>
            </a:stretch>
          </p:blipFill>
          <p:spPr>
            <a:xfrm>
              <a:off x="5303846" y="5143420"/>
              <a:ext cx="3466643" cy="979933"/>
            </a:xfrm>
            <a:prstGeom prst="rect">
              <a:avLst/>
            </a:prstGeom>
          </p:spPr>
        </p:pic>
        <p:sp>
          <p:nvSpPr>
            <p:cNvPr id="16" name="TextBox 15"/>
            <p:cNvSpPr txBox="1"/>
            <p:nvPr/>
          </p:nvSpPr>
          <p:spPr>
            <a:xfrm>
              <a:off x="952450" y="1680653"/>
              <a:ext cx="2670599" cy="369332"/>
            </a:xfrm>
            <a:prstGeom prst="rect">
              <a:avLst/>
            </a:prstGeom>
            <a:noFill/>
          </p:spPr>
          <p:txBody>
            <a:bodyPr wrap="square" rtlCol="0">
              <a:spAutoFit/>
            </a:bodyPr>
            <a:lstStyle/>
            <a:p>
              <a:r>
                <a:rPr lang="en-US" b="1" dirty="0" smtClean="0">
                  <a:solidFill>
                    <a:schemeClr val="accent1"/>
                  </a:solidFill>
                </a:rPr>
                <a:t>1 structure (fiber)</a:t>
              </a:r>
              <a:endParaRPr lang="en-US" b="1" dirty="0">
                <a:solidFill>
                  <a:schemeClr val="accent1"/>
                </a:solidFill>
              </a:endParaRPr>
            </a:p>
          </p:txBody>
        </p:sp>
        <p:sp>
          <p:nvSpPr>
            <p:cNvPr id="17" name="TextBox 16"/>
            <p:cNvSpPr txBox="1"/>
            <p:nvPr/>
          </p:nvSpPr>
          <p:spPr>
            <a:xfrm>
              <a:off x="974119" y="3084206"/>
              <a:ext cx="2670599" cy="369332"/>
            </a:xfrm>
            <a:prstGeom prst="rect">
              <a:avLst/>
            </a:prstGeom>
            <a:noFill/>
          </p:spPr>
          <p:txBody>
            <a:bodyPr wrap="square" rtlCol="0">
              <a:spAutoFit/>
            </a:bodyPr>
            <a:lstStyle/>
            <a:p>
              <a:r>
                <a:rPr lang="en-US" b="1" dirty="0" smtClean="0">
                  <a:solidFill>
                    <a:schemeClr val="accent1"/>
                  </a:solidFill>
                </a:rPr>
                <a:t> 2 structures (fibers)</a:t>
              </a:r>
              <a:endParaRPr lang="en-US" b="1" dirty="0">
                <a:solidFill>
                  <a:schemeClr val="accent1"/>
                </a:solidFill>
              </a:endParaRPr>
            </a:p>
          </p:txBody>
        </p:sp>
        <p:sp>
          <p:nvSpPr>
            <p:cNvPr id="18" name="TextBox 17"/>
            <p:cNvSpPr txBox="1"/>
            <p:nvPr/>
          </p:nvSpPr>
          <p:spPr>
            <a:xfrm>
              <a:off x="995793" y="4786542"/>
              <a:ext cx="2670599" cy="369332"/>
            </a:xfrm>
            <a:prstGeom prst="rect">
              <a:avLst/>
            </a:prstGeom>
            <a:noFill/>
          </p:spPr>
          <p:txBody>
            <a:bodyPr wrap="square" rtlCol="0">
              <a:spAutoFit/>
            </a:bodyPr>
            <a:lstStyle/>
            <a:p>
              <a:r>
                <a:rPr lang="en-US" b="1" dirty="0" smtClean="0">
                  <a:solidFill>
                    <a:schemeClr val="accent1"/>
                  </a:solidFill>
                </a:rPr>
                <a:t>3 structures (fibers)</a:t>
              </a:r>
              <a:endParaRPr lang="en-US" b="1" dirty="0">
                <a:solidFill>
                  <a:schemeClr val="accent1"/>
                </a:solidFill>
              </a:endParaRPr>
            </a:p>
          </p:txBody>
        </p:sp>
        <p:sp>
          <p:nvSpPr>
            <p:cNvPr id="19" name="TextBox 18"/>
            <p:cNvSpPr txBox="1"/>
            <p:nvPr/>
          </p:nvSpPr>
          <p:spPr>
            <a:xfrm>
              <a:off x="5699028" y="1702335"/>
              <a:ext cx="2670599" cy="369332"/>
            </a:xfrm>
            <a:prstGeom prst="rect">
              <a:avLst/>
            </a:prstGeom>
            <a:noFill/>
          </p:spPr>
          <p:txBody>
            <a:bodyPr wrap="square" rtlCol="0">
              <a:spAutoFit/>
            </a:bodyPr>
            <a:lstStyle/>
            <a:p>
              <a:r>
                <a:rPr lang="en-US" b="1" dirty="0" smtClean="0">
                  <a:solidFill>
                    <a:schemeClr val="accent1"/>
                  </a:solidFill>
                </a:rPr>
                <a:t>1 structure (bundle)</a:t>
              </a:r>
              <a:endParaRPr lang="en-US" b="1" dirty="0">
                <a:solidFill>
                  <a:schemeClr val="accent1"/>
                </a:solidFill>
              </a:endParaRPr>
            </a:p>
          </p:txBody>
        </p:sp>
        <p:sp>
          <p:nvSpPr>
            <p:cNvPr id="20" name="TextBox 19"/>
            <p:cNvSpPr txBox="1"/>
            <p:nvPr/>
          </p:nvSpPr>
          <p:spPr>
            <a:xfrm>
              <a:off x="5767296" y="3087214"/>
              <a:ext cx="2670599" cy="369332"/>
            </a:xfrm>
            <a:prstGeom prst="rect">
              <a:avLst/>
            </a:prstGeom>
            <a:noFill/>
          </p:spPr>
          <p:txBody>
            <a:bodyPr wrap="square" rtlCol="0">
              <a:spAutoFit/>
            </a:bodyPr>
            <a:lstStyle/>
            <a:p>
              <a:r>
                <a:rPr lang="en-US" b="1" dirty="0" smtClean="0">
                  <a:solidFill>
                    <a:schemeClr val="accent1"/>
                  </a:solidFill>
                </a:rPr>
                <a:t>1 structure (cluster)</a:t>
              </a:r>
              <a:endParaRPr lang="en-US" b="1" dirty="0">
                <a:solidFill>
                  <a:schemeClr val="accent1"/>
                </a:solidFill>
              </a:endParaRPr>
            </a:p>
          </p:txBody>
        </p:sp>
        <p:sp>
          <p:nvSpPr>
            <p:cNvPr id="21" name="TextBox 20"/>
            <p:cNvSpPr txBox="1"/>
            <p:nvPr/>
          </p:nvSpPr>
          <p:spPr>
            <a:xfrm>
              <a:off x="5767296" y="4793191"/>
              <a:ext cx="2670599" cy="369332"/>
            </a:xfrm>
            <a:prstGeom prst="rect">
              <a:avLst/>
            </a:prstGeom>
            <a:noFill/>
          </p:spPr>
          <p:txBody>
            <a:bodyPr wrap="square" rtlCol="0">
              <a:spAutoFit/>
            </a:bodyPr>
            <a:lstStyle/>
            <a:p>
              <a:r>
                <a:rPr lang="en-US" b="1" dirty="0" smtClean="0">
                  <a:solidFill>
                    <a:schemeClr val="accent1"/>
                  </a:solidFill>
                </a:rPr>
                <a:t>1 structure (matrix)</a:t>
              </a:r>
              <a:endParaRPr lang="en-US" b="1" dirty="0">
                <a:solidFill>
                  <a:schemeClr val="accent1"/>
                </a:solidFill>
              </a:endParaRPr>
            </a:p>
          </p:txBody>
        </p:sp>
      </p:grpSp>
      <p:sp>
        <p:nvSpPr>
          <p:cNvPr id="22"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lang="en-US" sz="1400" b="1" dirty="0">
              <a:solidFill>
                <a:schemeClr val="accent2">
                  <a:lumMod val="50000"/>
                </a:schemeClr>
              </a:solidFill>
            </a:endParaRPr>
          </a:p>
        </p:txBody>
      </p:sp>
    </p:spTree>
    <p:extLst>
      <p:ext uri="{BB962C8B-B14F-4D97-AF65-F5344CB8AC3E}">
        <p14:creationId xmlns:p14="http://schemas.microsoft.com/office/powerpoint/2010/main" val="3370216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2" y="274320"/>
            <a:ext cx="8301676" cy="1143000"/>
          </a:xfrm>
        </p:spPr>
        <p:txBody>
          <a:bodyPr>
            <a:normAutofit fontScale="90000"/>
          </a:bodyPr>
          <a:lstStyle/>
          <a:p>
            <a:r>
              <a:rPr lang="en-US" dirty="0" smtClean="0"/>
              <a:t>Your turn! Categorize and count the following structures </a:t>
            </a:r>
            <a:endParaRPr lang="en-US" dirty="0"/>
          </a:p>
        </p:txBody>
      </p:sp>
      <p:pic>
        <p:nvPicPr>
          <p:cNvPr id="4"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10800000" flipH="1">
            <a:off x="1093492" y="1653708"/>
            <a:ext cx="3301543" cy="1440275"/>
          </a:xfrm>
          <a:prstGeom prst="rect">
            <a:avLst/>
          </a:prstGeom>
          <a:noFill/>
          <a:ln w="9525">
            <a:noFill/>
            <a:miter lim="800000"/>
            <a:headEnd/>
            <a:tailEnd/>
          </a:ln>
        </p:spPr>
      </p:pic>
      <p:sp>
        <p:nvSpPr>
          <p:cNvPr id="7" name="TextBox 6"/>
          <p:cNvSpPr txBox="1"/>
          <p:nvPr/>
        </p:nvSpPr>
        <p:spPr>
          <a:xfrm>
            <a:off x="1400665" y="3155893"/>
            <a:ext cx="2670599" cy="369332"/>
          </a:xfrm>
          <a:prstGeom prst="rect">
            <a:avLst/>
          </a:prstGeom>
          <a:noFill/>
          <a:ln>
            <a:noFill/>
          </a:ln>
        </p:spPr>
        <p:txBody>
          <a:bodyPr wrap="square" rtlCol="0">
            <a:spAutoFit/>
          </a:bodyPr>
          <a:lstStyle/>
          <a:p>
            <a:r>
              <a:rPr lang="en-US" dirty="0" smtClean="0"/>
              <a:t>1.__________________</a:t>
            </a:r>
            <a:endParaRPr lang="en-US" dirty="0"/>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0800000" flipH="1">
            <a:off x="5722349" y="1459557"/>
            <a:ext cx="2177386" cy="1750587"/>
          </a:xfrm>
          <a:prstGeom prst="rect">
            <a:avLst/>
          </a:prstGeom>
          <a:noFill/>
          <a:ln w="9525">
            <a:noFill/>
            <a:miter lim="800000"/>
            <a:headEnd/>
            <a:tailEnd/>
          </a:ln>
        </p:spPr>
      </p:pic>
      <p:sp>
        <p:nvSpPr>
          <p:cNvPr id="9" name="TextBox 8"/>
          <p:cNvSpPr txBox="1"/>
          <p:nvPr/>
        </p:nvSpPr>
        <p:spPr>
          <a:xfrm>
            <a:off x="5400222" y="3252423"/>
            <a:ext cx="2670599" cy="369332"/>
          </a:xfrm>
          <a:prstGeom prst="rect">
            <a:avLst/>
          </a:prstGeom>
          <a:noFill/>
          <a:ln>
            <a:noFill/>
          </a:ln>
        </p:spPr>
        <p:txBody>
          <a:bodyPr wrap="square" rtlCol="0">
            <a:spAutoFit/>
          </a:bodyPr>
          <a:lstStyle/>
          <a:p>
            <a:r>
              <a:rPr lang="en-US" dirty="0"/>
              <a:t>2</a:t>
            </a:r>
            <a:r>
              <a:rPr lang="en-US" dirty="0" smtClean="0"/>
              <a:t>.__________________</a:t>
            </a:r>
            <a:endParaRPr lang="en-US" dirty="0"/>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36113" y="4139498"/>
            <a:ext cx="2624408" cy="1756150"/>
          </a:xfrm>
          <a:prstGeom prst="rect">
            <a:avLst/>
          </a:prstGeom>
          <a:ln>
            <a:noFill/>
          </a:ln>
          <a:effectLst/>
        </p:spPr>
      </p:pic>
      <p:sp>
        <p:nvSpPr>
          <p:cNvPr id="11" name="TextBox 10"/>
          <p:cNvSpPr txBox="1"/>
          <p:nvPr/>
        </p:nvSpPr>
        <p:spPr>
          <a:xfrm>
            <a:off x="1413718" y="6023370"/>
            <a:ext cx="2670599" cy="369332"/>
          </a:xfrm>
          <a:prstGeom prst="rect">
            <a:avLst/>
          </a:prstGeom>
          <a:noFill/>
          <a:ln>
            <a:noFill/>
          </a:ln>
        </p:spPr>
        <p:txBody>
          <a:bodyPr wrap="square" rtlCol="0">
            <a:spAutoFit/>
          </a:bodyPr>
          <a:lstStyle/>
          <a:p>
            <a:r>
              <a:rPr lang="en-US" dirty="0" smtClean="0"/>
              <a:t>3.__________________</a:t>
            </a:r>
            <a:endParaRPr lang="en-US" dirty="0"/>
          </a:p>
        </p:txBody>
      </p:sp>
      <p:pic>
        <p:nvPicPr>
          <p:cNvPr id="12" name="Picture 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626718" y="4029735"/>
            <a:ext cx="2321858" cy="1959991"/>
          </a:xfrm>
          <a:prstGeom prst="rect">
            <a:avLst/>
          </a:prstGeom>
          <a:noFill/>
          <a:ln w="9525">
            <a:noFill/>
            <a:miter lim="800000"/>
            <a:headEnd/>
            <a:tailEnd/>
          </a:ln>
        </p:spPr>
      </p:pic>
      <p:sp>
        <p:nvSpPr>
          <p:cNvPr id="13" name="TextBox 12"/>
          <p:cNvSpPr txBox="1"/>
          <p:nvPr/>
        </p:nvSpPr>
        <p:spPr>
          <a:xfrm>
            <a:off x="5532568" y="6066010"/>
            <a:ext cx="2670599" cy="369332"/>
          </a:xfrm>
          <a:prstGeom prst="rect">
            <a:avLst/>
          </a:prstGeom>
          <a:noFill/>
          <a:ln>
            <a:noFill/>
          </a:ln>
        </p:spPr>
        <p:txBody>
          <a:bodyPr wrap="square" rtlCol="0">
            <a:spAutoFit/>
          </a:bodyPr>
          <a:lstStyle/>
          <a:p>
            <a:r>
              <a:rPr lang="en-US" dirty="0"/>
              <a:t>4</a:t>
            </a:r>
            <a:r>
              <a:rPr lang="en-US" dirty="0" smtClean="0"/>
              <a:t>.__________________</a:t>
            </a:r>
            <a:endParaRPr lang="en-US" dirty="0"/>
          </a:p>
        </p:txBody>
      </p:sp>
      <p:sp>
        <p:nvSpPr>
          <p:cNvPr id="14"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lang="en-US" sz="1400" b="1" dirty="0">
              <a:solidFill>
                <a:schemeClr val="accent2">
                  <a:lumMod val="50000"/>
                </a:schemeClr>
              </a:solidFill>
            </a:endParaRPr>
          </a:p>
        </p:txBody>
      </p:sp>
    </p:spTree>
    <p:extLst>
      <p:ext uri="{BB962C8B-B14F-4D97-AF65-F5344CB8AC3E}">
        <p14:creationId xmlns:p14="http://schemas.microsoft.com/office/powerpoint/2010/main" val="19984155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364" y="447118"/>
            <a:ext cx="8275544" cy="1143000"/>
          </a:xfrm>
        </p:spPr>
        <p:txBody>
          <a:bodyPr>
            <a:normAutofit fontScale="90000"/>
          </a:bodyPr>
          <a:lstStyle/>
          <a:p>
            <a:pPr algn="l">
              <a:defRPr/>
            </a:pPr>
            <a:r>
              <a:rPr lang="en-US" dirty="0" smtClean="0"/>
              <a:t>Electron microscopy is the gold standard. It allows:</a:t>
            </a:r>
            <a:endParaRPr lang="en-US" dirty="0"/>
          </a:p>
        </p:txBody>
      </p:sp>
      <p:sp>
        <p:nvSpPr>
          <p:cNvPr id="3" name="Content Placeholder 2"/>
          <p:cNvSpPr>
            <a:spLocks noGrp="1"/>
          </p:cNvSpPr>
          <p:nvPr>
            <p:ph idx="1"/>
          </p:nvPr>
        </p:nvSpPr>
        <p:spPr>
          <a:xfrm>
            <a:off x="609600" y="2027237"/>
            <a:ext cx="8229600" cy="1096963"/>
          </a:xfrm>
        </p:spPr>
        <p:txBody>
          <a:bodyPr/>
          <a:lstStyle/>
          <a:p>
            <a:pPr eaLnBrk="1" hangingPunct="1"/>
            <a:r>
              <a:rPr lang="en-US" dirty="0"/>
              <a:t>Characterization of bulk material for comparison to airborne </a:t>
            </a:r>
            <a:r>
              <a:rPr lang="en-US" dirty="0" smtClean="0"/>
              <a:t>particles</a:t>
            </a:r>
            <a:endParaRPr lang="en-US" dirty="0"/>
          </a:p>
        </p:txBody>
      </p:sp>
      <p:sp>
        <p:nvSpPr>
          <p:cNvPr id="4" name="Content Placeholder 2"/>
          <p:cNvSpPr txBox="1">
            <a:spLocks/>
          </p:cNvSpPr>
          <p:nvPr/>
        </p:nvSpPr>
        <p:spPr bwMode="auto">
          <a:xfrm>
            <a:off x="609600" y="3200400"/>
            <a:ext cx="8229600" cy="12954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365125" marR="0" lvl="0" indent="-282575" defTabSz="914400" latinLnBrk="0">
              <a:lnSpc>
                <a:spcPct val="100000"/>
              </a:lnSpc>
              <a:spcBef>
                <a:spcPts val="600"/>
              </a:spcBef>
              <a:buClr>
                <a:schemeClr val="accent1"/>
              </a:buClr>
              <a:buSzPct val="80000"/>
              <a:buFont typeface="Wingdings 2" pitchFamily="18" charset="2"/>
              <a:buChar char=""/>
              <a:tabLst/>
              <a:defRPr/>
            </a:pPr>
            <a:r>
              <a:rPr lang="en-US" sz="3200" dirty="0" smtClean="0">
                <a:latin typeface="+mn-lt"/>
              </a:rPr>
              <a:t>Indication of the presence of specific engineered </a:t>
            </a:r>
            <a:r>
              <a:rPr lang="en-US" sz="3200" dirty="0" err="1" smtClean="0">
                <a:latin typeface="+mn-lt"/>
              </a:rPr>
              <a:t>nanomaterial</a:t>
            </a:r>
            <a:r>
              <a:rPr lang="en-US" sz="3200" dirty="0" smtClean="0">
                <a:latin typeface="+mn-lt"/>
              </a:rPr>
              <a:t> (ENM)</a:t>
            </a:r>
            <a:endParaRPr lang="en-US" sz="3200" dirty="0">
              <a:latin typeface="+mn-lt"/>
            </a:endParaRPr>
          </a:p>
        </p:txBody>
      </p:sp>
      <p:sp>
        <p:nvSpPr>
          <p:cNvPr id="5" name="Content Placeholder 2"/>
          <p:cNvSpPr txBox="1">
            <a:spLocks/>
          </p:cNvSpPr>
          <p:nvPr/>
        </p:nvSpPr>
        <p:spPr bwMode="auto">
          <a:xfrm>
            <a:off x="609600" y="4343400"/>
            <a:ext cx="8229600" cy="12192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2"/>
              </a:buClr>
              <a:buSzPct val="75000"/>
              <a:buFont typeface="Monotype Sorts" pitchFamily="2" charset="2"/>
              <a:buChar char="l"/>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lang="en-US" sz="1400" b="1" dirty="0">
              <a:solidFill>
                <a:schemeClr val="accent2">
                  <a:lumMod val="50000"/>
                </a:schemeClr>
              </a:solidFill>
            </a:endParaRPr>
          </a:p>
        </p:txBody>
      </p:sp>
    </p:spTree>
    <p:extLst>
      <p:ext uri="{BB962C8B-B14F-4D97-AF65-F5344CB8AC3E}">
        <p14:creationId xmlns:p14="http://schemas.microsoft.com/office/powerpoint/2010/main" val="290246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smtClean="0"/>
              <a:t>Lesson Overview</a:t>
            </a:r>
            <a:endParaRPr lang="en-US" dirty="0"/>
          </a:p>
        </p:txBody>
      </p:sp>
      <p:sp>
        <p:nvSpPr>
          <p:cNvPr id="12291" name="Rectangle 2"/>
          <p:cNvSpPr>
            <a:spLocks noGrp="1"/>
          </p:cNvSpPr>
          <p:nvPr>
            <p:ph idx="1"/>
          </p:nvPr>
        </p:nvSpPr>
        <p:spPr/>
        <p:txBody>
          <a:bodyPr/>
          <a:lstStyle/>
          <a:p>
            <a:pPr>
              <a:buNone/>
            </a:pPr>
            <a:r>
              <a:rPr lang="en-US" dirty="0" smtClean="0"/>
              <a:t>Purpose</a:t>
            </a:r>
          </a:p>
          <a:p>
            <a:pPr marL="117475" indent="0">
              <a:buNone/>
            </a:pPr>
            <a:r>
              <a:rPr lang="en-US" dirty="0" smtClean="0"/>
              <a:t>To provide </a:t>
            </a:r>
            <a:r>
              <a:rPr lang="en-US" dirty="0" err="1" smtClean="0"/>
              <a:t>nanoworkers</a:t>
            </a:r>
            <a:r>
              <a:rPr lang="en-US" dirty="0" smtClean="0"/>
              <a:t> with a basic awareness of sampling and analytical approaches being used for nanoparticles, the limitations of the results and the viability of alternative hazard assessment methods.</a:t>
            </a:r>
          </a:p>
        </p:txBody>
      </p:sp>
      <p:sp>
        <p:nvSpPr>
          <p:cNvPr id="12" name="Slide Number Placeholder 3"/>
          <p:cNvSpPr>
            <a:spLocks noGrp="1"/>
          </p:cNvSpPr>
          <p:nvPr>
            <p:ph type="sldNum" sz="quarter" idx="4"/>
          </p:nvPr>
        </p:nvSpPr>
        <p:spPr>
          <a:xfrm>
            <a:off x="8331200" y="6415314"/>
            <a:ext cx="551519" cy="319314"/>
          </a:xfrm>
        </p:spPr>
        <p:txBody>
          <a:bodyPr/>
          <a:lstStyle/>
          <a:p>
            <a:pPr algn="r">
              <a:defRPr/>
            </a:pPr>
            <a:r>
              <a:rPr lang="en-US" dirty="0" smtClean="0"/>
              <a:t>3-</a:t>
            </a:r>
            <a:fld id="{D0496D5C-A6DF-4BA2-A2FF-14655C18F937}" type="slidenum">
              <a:rPr lang="en-US" smtClean="0"/>
              <a:pPr algn="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854075" y="500247"/>
            <a:ext cx="8226425" cy="854075"/>
          </a:xfrm>
        </p:spPr>
        <p:txBody>
          <a:bodyPr>
            <a:normAutofit fontScale="90000"/>
          </a:bodyPr>
          <a:lstStyle/>
          <a:p>
            <a:pPr>
              <a:defRPr/>
            </a:pPr>
            <a:r>
              <a:rPr lang="en-US" dirty="0" smtClean="0">
                <a:ea typeface="+mj-ea"/>
                <a:cs typeface="+mj-cs"/>
              </a:rPr>
              <a:t>Transmission electron microscopy methods resemble asbestos analysis</a:t>
            </a:r>
            <a:endParaRPr lang="en-US" sz="2800" dirty="0" smtClean="0">
              <a:solidFill>
                <a:srgbClr val="FFC000"/>
              </a:solidFill>
              <a:ea typeface="+mj-ea"/>
              <a:cs typeface="+mj-cs"/>
            </a:endParaRPr>
          </a:p>
        </p:txBody>
      </p:sp>
      <p:pic>
        <p:nvPicPr>
          <p:cNvPr id="125955" name="Picture 4" descr="Gridholder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0208" y="2590800"/>
            <a:ext cx="5648325" cy="3786188"/>
          </a:xfrm>
          <a:prstGeom prst="rect">
            <a:avLst/>
          </a:prstGeom>
          <a:noFill/>
          <a:ln w="9525">
            <a:noFill/>
            <a:miter lim="800000"/>
            <a:headEnd/>
            <a:tailEnd/>
          </a:ln>
        </p:spPr>
      </p:pic>
      <p:pic>
        <p:nvPicPr>
          <p:cNvPr id="125956" name="Picture 5" descr="TEM analys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825" y="4130675"/>
            <a:ext cx="4067175" cy="2727325"/>
          </a:xfrm>
          <a:prstGeom prst="rect">
            <a:avLst/>
          </a:prstGeom>
          <a:noFill/>
          <a:ln w="9525">
            <a:noFill/>
            <a:miter lim="800000"/>
            <a:headEnd/>
            <a:tailEnd/>
          </a:ln>
        </p:spPr>
      </p:pic>
      <p:sp>
        <p:nvSpPr>
          <p:cNvPr id="125957" name="Right Arrow 5"/>
          <p:cNvSpPr>
            <a:spLocks noChangeArrowheads="1"/>
          </p:cNvSpPr>
          <p:nvPr/>
        </p:nvSpPr>
        <p:spPr bwMode="auto">
          <a:xfrm rot="-3951759">
            <a:off x="2781184" y="5073836"/>
            <a:ext cx="1066800" cy="609600"/>
          </a:xfrm>
          <a:prstGeom prst="rightArrow">
            <a:avLst>
              <a:gd name="adj1" fmla="val 50000"/>
              <a:gd name="adj2" fmla="val 49997"/>
            </a:avLst>
          </a:prstGeom>
          <a:solidFill>
            <a:schemeClr val="accent1"/>
          </a:solidFill>
          <a:ln w="12700">
            <a:solidFill>
              <a:schemeClr val="tx1"/>
            </a:solidFill>
            <a:round/>
            <a:headEnd/>
            <a:tailEnd/>
          </a:ln>
        </p:spPr>
        <p:txBody>
          <a:bodyPr>
            <a:prstTxWarp prst="textNoShape">
              <a:avLst/>
            </a:prstTxWarp>
          </a:bodyPr>
          <a:lstStyle/>
          <a:p>
            <a:endParaRPr lang="en-US"/>
          </a:p>
        </p:txBody>
      </p:sp>
      <p:sp>
        <p:nvSpPr>
          <p:cNvPr id="125958" name="TextBox 6"/>
          <p:cNvSpPr txBox="1">
            <a:spLocks noChangeArrowheads="1"/>
          </p:cNvSpPr>
          <p:nvPr/>
        </p:nvSpPr>
        <p:spPr bwMode="auto">
          <a:xfrm>
            <a:off x="1220904" y="5845876"/>
            <a:ext cx="2971800" cy="369332"/>
          </a:xfrm>
          <a:prstGeom prst="rect">
            <a:avLst/>
          </a:prstGeom>
          <a:noFill/>
          <a:ln w="9525">
            <a:noFill/>
            <a:miter lim="800000"/>
            <a:headEnd/>
            <a:tailEnd/>
          </a:ln>
        </p:spPr>
        <p:txBody>
          <a:bodyPr>
            <a:prstTxWarp prst="textNoShape">
              <a:avLst/>
            </a:prstTxWarp>
            <a:spAutoFit/>
          </a:bodyPr>
          <a:lstStyle/>
          <a:p>
            <a:r>
              <a:rPr lang="en-US" dirty="0">
                <a:solidFill>
                  <a:srgbClr val="534733"/>
                </a:solidFill>
              </a:rPr>
              <a:t>Grid with sample</a:t>
            </a:r>
          </a:p>
        </p:txBody>
      </p:sp>
      <p:sp>
        <p:nvSpPr>
          <p:cNvPr id="125959" name="Right Arrow 7"/>
          <p:cNvSpPr>
            <a:spLocks noChangeArrowheads="1"/>
          </p:cNvSpPr>
          <p:nvPr/>
        </p:nvSpPr>
        <p:spPr bwMode="auto">
          <a:xfrm rot="-956206">
            <a:off x="1847539" y="2801939"/>
            <a:ext cx="1066800" cy="609600"/>
          </a:xfrm>
          <a:prstGeom prst="rightArrow">
            <a:avLst>
              <a:gd name="adj1" fmla="val 50000"/>
              <a:gd name="adj2" fmla="val 49997"/>
            </a:avLst>
          </a:prstGeom>
          <a:solidFill>
            <a:schemeClr val="accent1"/>
          </a:solidFill>
          <a:ln w="12700">
            <a:solidFill>
              <a:schemeClr val="tx1"/>
            </a:solidFill>
            <a:round/>
            <a:headEnd/>
            <a:tailEnd/>
          </a:ln>
        </p:spPr>
        <p:txBody>
          <a:bodyPr>
            <a:prstTxWarp prst="textNoShape">
              <a:avLst/>
            </a:prstTxWarp>
          </a:bodyPr>
          <a:lstStyle/>
          <a:p>
            <a:endParaRPr lang="en-US"/>
          </a:p>
        </p:txBody>
      </p:sp>
      <p:sp>
        <p:nvSpPr>
          <p:cNvPr id="125960" name="TextBox 8"/>
          <p:cNvSpPr txBox="1">
            <a:spLocks noChangeArrowheads="1"/>
          </p:cNvSpPr>
          <p:nvPr/>
        </p:nvSpPr>
        <p:spPr bwMode="auto">
          <a:xfrm>
            <a:off x="1040160" y="3472048"/>
            <a:ext cx="2971800" cy="369332"/>
          </a:xfrm>
          <a:prstGeom prst="rect">
            <a:avLst/>
          </a:prstGeom>
          <a:noFill/>
          <a:ln w="9525">
            <a:noFill/>
            <a:miter lim="800000"/>
            <a:headEnd/>
            <a:tailEnd/>
          </a:ln>
        </p:spPr>
        <p:txBody>
          <a:bodyPr>
            <a:prstTxWarp prst="textNoShape">
              <a:avLst/>
            </a:prstTxWarp>
            <a:spAutoFit/>
          </a:bodyPr>
          <a:lstStyle/>
          <a:p>
            <a:r>
              <a:rPr lang="en-US" dirty="0">
                <a:solidFill>
                  <a:srgbClr val="534733"/>
                </a:solidFill>
              </a:rPr>
              <a:t>Grid inserted into holder</a:t>
            </a:r>
          </a:p>
        </p:txBody>
      </p:sp>
    </p:spTree>
    <p:extLst>
      <p:ext uri="{BB962C8B-B14F-4D97-AF65-F5344CB8AC3E}">
        <p14:creationId xmlns:p14="http://schemas.microsoft.com/office/powerpoint/2010/main" val="1327891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40" y="304800"/>
            <a:ext cx="8534400" cy="1143000"/>
          </a:xfrm>
        </p:spPr>
        <p:txBody>
          <a:bodyPr/>
          <a:lstStyle/>
          <a:p>
            <a:pPr algn="l">
              <a:defRPr/>
            </a:pPr>
            <a:r>
              <a:rPr lang="en-US" sz="3600" dirty="0" smtClean="0"/>
              <a:t>TEM allows several measurements</a:t>
            </a:r>
            <a:endParaRPr lang="en-US" sz="3600" dirty="0"/>
          </a:p>
        </p:txBody>
      </p:sp>
      <p:sp>
        <p:nvSpPr>
          <p:cNvPr id="3" name="Content Placeholder 2"/>
          <p:cNvSpPr>
            <a:spLocks noGrp="1"/>
          </p:cNvSpPr>
          <p:nvPr>
            <p:ph idx="1"/>
          </p:nvPr>
        </p:nvSpPr>
        <p:spPr>
          <a:xfrm>
            <a:off x="588378" y="1798637"/>
            <a:ext cx="4495800" cy="4449763"/>
          </a:xfrm>
        </p:spPr>
        <p:txBody>
          <a:bodyPr/>
          <a:lstStyle/>
          <a:p>
            <a:pPr eaLnBrk="1" hangingPunct="1"/>
            <a:r>
              <a:rPr lang="en-US" dirty="0"/>
              <a:t>Morphology </a:t>
            </a:r>
          </a:p>
          <a:p>
            <a:pPr eaLnBrk="1" hangingPunct="1"/>
            <a:r>
              <a:rPr lang="en-US" dirty="0"/>
              <a:t>EDS (</a:t>
            </a:r>
            <a:r>
              <a:rPr lang="en-US" dirty="0" smtClean="0"/>
              <a:t>EDXA) for </a:t>
            </a:r>
            <a:r>
              <a:rPr lang="en-US" dirty="0"/>
              <a:t>chemical </a:t>
            </a:r>
            <a:r>
              <a:rPr lang="en-US" dirty="0" smtClean="0"/>
              <a:t>composition</a:t>
            </a:r>
          </a:p>
          <a:p>
            <a:r>
              <a:rPr lang="en-US" dirty="0" smtClean="0"/>
              <a:t>Particle count </a:t>
            </a:r>
          </a:p>
          <a:p>
            <a:r>
              <a:rPr lang="en-US" dirty="0" smtClean="0"/>
              <a:t>Particle length and diameter</a:t>
            </a:r>
          </a:p>
        </p:txBody>
      </p:sp>
      <p:sp>
        <p:nvSpPr>
          <p:cNvPr id="5" name="TextBox 4"/>
          <p:cNvSpPr txBox="1"/>
          <p:nvPr/>
        </p:nvSpPr>
        <p:spPr>
          <a:xfrm>
            <a:off x="2119098" y="6059269"/>
            <a:ext cx="2895600" cy="369332"/>
          </a:xfrm>
          <a:prstGeom prst="rect">
            <a:avLst/>
          </a:prstGeom>
          <a:noFill/>
        </p:spPr>
        <p:txBody>
          <a:bodyPr wrap="square" rtlCol="0">
            <a:spAutoFit/>
          </a:bodyPr>
          <a:lstStyle/>
          <a:p>
            <a:pPr algn="r"/>
            <a:r>
              <a:rPr lang="en-US" sz="1800" dirty="0" smtClean="0">
                <a:solidFill>
                  <a:schemeClr val="accent2">
                    <a:lumMod val="50000"/>
                  </a:schemeClr>
                </a:solidFill>
              </a:rPr>
              <a:t>NIOSH image of MWCNT</a:t>
            </a:r>
            <a:endParaRPr lang="en-US" sz="1800" dirty="0">
              <a:solidFill>
                <a:schemeClr val="accent2">
                  <a:lumMod val="50000"/>
                </a:schemeClr>
              </a:solidFill>
            </a:endParaRPr>
          </a:p>
        </p:txBody>
      </p:sp>
      <p:pic>
        <p:nvPicPr>
          <p:cNvPr id="6" name="Picture 5" descr="AsbestosSpectr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6854" y="1473912"/>
            <a:ext cx="3941203" cy="235919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669980" y="1828800"/>
            <a:ext cx="2895600" cy="369332"/>
          </a:xfrm>
          <a:prstGeom prst="rect">
            <a:avLst/>
          </a:prstGeom>
          <a:noFill/>
        </p:spPr>
        <p:txBody>
          <a:bodyPr wrap="square" rtlCol="0">
            <a:spAutoFit/>
          </a:bodyPr>
          <a:lstStyle/>
          <a:p>
            <a:pPr algn="r"/>
            <a:r>
              <a:rPr lang="en-US" sz="1800" dirty="0" smtClean="0">
                <a:solidFill>
                  <a:schemeClr val="bg2"/>
                </a:solidFill>
              </a:rPr>
              <a:t>EDS</a:t>
            </a:r>
            <a:endParaRPr lang="en-US" sz="1800" dirty="0">
              <a:solidFill>
                <a:schemeClr val="bg2"/>
              </a:solidFill>
            </a:endParaRPr>
          </a:p>
        </p:txBody>
      </p:sp>
      <p:sp>
        <p:nvSpPr>
          <p:cNvPr id="8" name="Slide Number Placeholder 4"/>
          <p:cNvSpPr txBox="1">
            <a:spLocks/>
          </p:cNvSpPr>
          <p:nvPr/>
        </p:nvSpPr>
        <p:spPr>
          <a:xfrm>
            <a:off x="8229378"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lang="en-US" sz="1400" b="1" dirty="0">
              <a:solidFill>
                <a:schemeClr val="accent2">
                  <a:lumMod val="50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8297" y="3988253"/>
            <a:ext cx="3076575" cy="2543175"/>
          </a:xfrm>
          <a:prstGeom prst="rect">
            <a:avLst/>
          </a:prstGeom>
        </p:spPr>
      </p:pic>
    </p:spTree>
    <p:extLst>
      <p:ext uri="{BB962C8B-B14F-4D97-AF65-F5344CB8AC3E}">
        <p14:creationId xmlns:p14="http://schemas.microsoft.com/office/powerpoint/2010/main" val="31753600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24800" cy="1143000"/>
          </a:xfrm>
        </p:spPr>
        <p:txBody>
          <a:bodyPr>
            <a:normAutofit fontScale="90000"/>
          </a:bodyPr>
          <a:lstStyle/>
          <a:p>
            <a:pPr algn="l">
              <a:defRPr/>
            </a:pPr>
            <a:r>
              <a:rPr lang="en-US" b="1" dirty="0" smtClean="0"/>
              <a:t>Elemental analysis for metals allows better characterization</a:t>
            </a:r>
            <a:endParaRPr lang="en-US" b="1" dirty="0"/>
          </a:p>
        </p:txBody>
      </p:sp>
      <p:sp>
        <p:nvSpPr>
          <p:cNvPr id="3" name="Content Placeholder 2"/>
          <p:cNvSpPr>
            <a:spLocks noGrp="1"/>
          </p:cNvSpPr>
          <p:nvPr>
            <p:ph idx="1"/>
          </p:nvPr>
        </p:nvSpPr>
        <p:spPr>
          <a:xfrm>
            <a:off x="833820" y="2041720"/>
            <a:ext cx="4465231" cy="4114800"/>
          </a:xfrm>
        </p:spPr>
        <p:txBody>
          <a:bodyPr/>
          <a:lstStyle/>
          <a:p>
            <a:pPr>
              <a:buSzPct val="100000"/>
              <a:buFont typeface="Arial" pitchFamily="34" charset="0"/>
              <a:buChar char="•"/>
              <a:defRPr/>
            </a:pPr>
            <a:r>
              <a:rPr lang="en-US" sz="2800" dirty="0" smtClean="0"/>
              <a:t>NIOSH recommends sampling high emission areas: both breathing zone and area</a:t>
            </a:r>
          </a:p>
          <a:p>
            <a:pPr>
              <a:buSzPct val="100000"/>
              <a:buFont typeface="Arial" pitchFamily="34" charset="0"/>
              <a:buChar char="•"/>
              <a:defRPr/>
            </a:pPr>
            <a:r>
              <a:rPr lang="en-US" sz="2800" dirty="0" smtClean="0"/>
              <a:t>Conduct elemental analysis (NIOSH 7300, metals with ICP)</a:t>
            </a:r>
          </a:p>
          <a:p>
            <a:pPr>
              <a:buSzPct val="100000"/>
              <a:buFont typeface="Arial" pitchFamily="34" charset="0"/>
              <a:buChar char="•"/>
              <a:defRPr/>
            </a:pPr>
            <a:r>
              <a:rPr lang="en-US" sz="2800" dirty="0" smtClean="0"/>
              <a:t>Characterize and verify by TEM</a:t>
            </a:r>
          </a:p>
        </p:txBody>
      </p:sp>
      <p:pic>
        <p:nvPicPr>
          <p:cNvPr id="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71507" y="2559776"/>
            <a:ext cx="3182021" cy="28654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5189296" y="5500162"/>
            <a:ext cx="3987550" cy="63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70000"/>
              </a:lnSpc>
              <a:spcBef>
                <a:spcPct val="50000"/>
              </a:spcBef>
            </a:pPr>
            <a:r>
              <a:rPr lang="en-US" dirty="0">
                <a:solidFill>
                  <a:srgbClr val="000000"/>
                </a:solidFill>
              </a:rPr>
              <a:t>Raw single walled </a:t>
            </a:r>
            <a:r>
              <a:rPr lang="en-US" dirty="0" smtClean="0">
                <a:solidFill>
                  <a:srgbClr val="000000"/>
                </a:solidFill>
              </a:rPr>
              <a:t>nanotubes, </a:t>
            </a:r>
          </a:p>
          <a:p>
            <a:pPr algn="ctr">
              <a:lnSpc>
                <a:spcPct val="70000"/>
              </a:lnSpc>
              <a:spcBef>
                <a:spcPct val="50000"/>
              </a:spcBef>
            </a:pPr>
            <a:r>
              <a:rPr lang="en-US" dirty="0" smtClean="0">
                <a:solidFill>
                  <a:srgbClr val="000000"/>
                </a:solidFill>
              </a:rPr>
              <a:t>photo courtesy NIOSH</a:t>
            </a:r>
            <a:endParaRPr lang="en-US" dirty="0">
              <a:solidFill>
                <a:srgbClr val="000000"/>
              </a:solidFill>
            </a:endParaRPr>
          </a:p>
        </p:txBody>
      </p:sp>
      <p:sp>
        <p:nvSpPr>
          <p:cNvPr id="7" name="Right Arrow 6"/>
          <p:cNvSpPr/>
          <p:nvPr/>
        </p:nvSpPr>
        <p:spPr>
          <a:xfrm rot="1407203">
            <a:off x="6474877" y="2932141"/>
            <a:ext cx="830916" cy="4233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lang="en-US" sz="1400" b="1" dirty="0">
              <a:solidFill>
                <a:schemeClr val="accent2">
                  <a:lumMod val="50000"/>
                </a:schemeClr>
              </a:solidFill>
            </a:endParaRPr>
          </a:p>
        </p:txBody>
      </p:sp>
    </p:spTree>
    <p:extLst>
      <p:ext uri="{BB962C8B-B14F-4D97-AF65-F5344CB8AC3E}">
        <p14:creationId xmlns:p14="http://schemas.microsoft.com/office/powerpoint/2010/main" val="20109004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8680" y="457200"/>
            <a:ext cx="8229600" cy="1143000"/>
          </a:xfrm>
        </p:spPr>
        <p:txBody>
          <a:bodyPr>
            <a:normAutofit fontScale="90000"/>
          </a:bodyPr>
          <a:lstStyle/>
          <a:p>
            <a:pPr algn="l">
              <a:defRPr/>
            </a:pPr>
            <a:r>
              <a:rPr lang="en-US" sz="3600" dirty="0" smtClean="0"/>
              <a:t>NIOSH analysis of metal reactor cleanout provides good example of EM capabilities</a:t>
            </a:r>
            <a:endParaRPr lang="en-US" sz="3600" dirty="0"/>
          </a:p>
        </p:txBody>
      </p:sp>
      <p:sp>
        <p:nvSpPr>
          <p:cNvPr id="66564" name="TextBox 5"/>
          <p:cNvSpPr txBox="1">
            <a:spLocks noChangeArrowheads="1"/>
          </p:cNvSpPr>
          <p:nvPr/>
        </p:nvSpPr>
        <p:spPr bwMode="auto">
          <a:xfrm>
            <a:off x="5929950" y="5512130"/>
            <a:ext cx="1651313" cy="461665"/>
          </a:xfrm>
          <a:prstGeom prst="rect">
            <a:avLst/>
          </a:prstGeom>
          <a:noFill/>
          <a:ln w="9525">
            <a:noFill/>
            <a:miter lim="800000"/>
            <a:headEnd/>
            <a:tailEnd/>
          </a:ln>
        </p:spPr>
        <p:txBody>
          <a:bodyPr wrap="none">
            <a:prstTxWarp prst="textNoShape">
              <a:avLst/>
            </a:prstTxWarp>
            <a:spAutoFit/>
          </a:bodyPr>
          <a:lstStyle/>
          <a:p>
            <a:r>
              <a:rPr lang="en-US" sz="2400" dirty="0" smtClean="0">
                <a:solidFill>
                  <a:srgbClr val="9E3611"/>
                </a:solidFill>
              </a:rPr>
              <a:t>Air </a:t>
            </a:r>
            <a:r>
              <a:rPr lang="en-US" sz="2400" dirty="0">
                <a:solidFill>
                  <a:srgbClr val="9E3611"/>
                </a:solidFill>
              </a:rPr>
              <a:t>sample</a:t>
            </a:r>
          </a:p>
        </p:txBody>
      </p:sp>
      <p:pic>
        <p:nvPicPr>
          <p:cNvPr id="6656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2205037"/>
            <a:ext cx="3605213" cy="3205163"/>
          </a:xfrm>
          <a:prstGeom prst="rect">
            <a:avLst/>
          </a:prstGeom>
          <a:noFill/>
          <a:ln w="9525">
            <a:noFill/>
            <a:miter lim="800000"/>
            <a:headEnd/>
            <a:tailEnd/>
          </a:ln>
        </p:spPr>
      </p:pic>
      <p:sp>
        <p:nvSpPr>
          <p:cNvPr id="66567" name="TextBox 9"/>
          <p:cNvSpPr txBox="1">
            <a:spLocks noChangeArrowheads="1"/>
          </p:cNvSpPr>
          <p:nvPr/>
        </p:nvSpPr>
        <p:spPr bwMode="auto">
          <a:xfrm>
            <a:off x="427002" y="5467290"/>
            <a:ext cx="44958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9E3611"/>
                </a:solidFill>
              </a:rPr>
              <a:t>Bulk product </a:t>
            </a:r>
            <a:r>
              <a:rPr lang="en-US" sz="2400" dirty="0">
                <a:solidFill>
                  <a:srgbClr val="9E3611"/>
                </a:solidFill>
              </a:rPr>
              <a:t>s</a:t>
            </a:r>
            <a:r>
              <a:rPr lang="en-US" sz="2400" dirty="0" smtClean="0">
                <a:solidFill>
                  <a:srgbClr val="9E3611"/>
                </a:solidFill>
              </a:rPr>
              <a:t>ample</a:t>
            </a:r>
            <a:endParaRPr lang="en-US" sz="2400" dirty="0">
              <a:solidFill>
                <a:srgbClr val="9E3611"/>
              </a:solidFill>
            </a:endParaRPr>
          </a:p>
        </p:txBody>
      </p:sp>
      <p:sp>
        <p:nvSpPr>
          <p:cNvPr id="9"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lang="en-US" sz="1400" b="1" dirty="0">
              <a:solidFill>
                <a:schemeClr val="accent2">
                  <a:lumMod val="50000"/>
                </a:schemeClr>
              </a:solidFill>
            </a:endParaRPr>
          </a:p>
        </p:txBody>
      </p:sp>
      <p:grpSp>
        <p:nvGrpSpPr>
          <p:cNvPr id="7" name="Group 6"/>
          <p:cNvGrpSpPr/>
          <p:nvPr/>
        </p:nvGrpSpPr>
        <p:grpSpPr>
          <a:xfrm>
            <a:off x="823680" y="2209800"/>
            <a:ext cx="7405920" cy="3124200"/>
            <a:chOff x="823680" y="2209800"/>
            <a:chExt cx="7405920" cy="3124200"/>
          </a:xfrm>
        </p:grpSpPr>
        <p:pic>
          <p:nvPicPr>
            <p:cNvPr id="6656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3680" y="2209800"/>
              <a:ext cx="3738563" cy="3124200"/>
            </a:xfrm>
            <a:prstGeom prst="rect">
              <a:avLst/>
            </a:prstGeom>
            <a:noFill/>
            <a:ln w="9525">
              <a:noFill/>
              <a:miter lim="800000"/>
              <a:headEnd/>
              <a:tailEnd/>
            </a:ln>
          </p:spPr>
        </p:pic>
        <p:grpSp>
          <p:nvGrpSpPr>
            <p:cNvPr id="5" name="Group 4"/>
            <p:cNvGrpSpPr/>
            <p:nvPr/>
          </p:nvGrpSpPr>
          <p:grpSpPr>
            <a:xfrm>
              <a:off x="2606604" y="3425867"/>
              <a:ext cx="5622996" cy="1146133"/>
              <a:chOff x="2606604" y="3425867"/>
              <a:chExt cx="5622996" cy="1146133"/>
            </a:xfrm>
          </p:grpSpPr>
          <p:sp>
            <p:nvSpPr>
              <p:cNvPr id="11" name="Rectangle 10"/>
              <p:cNvSpPr/>
              <p:nvPr/>
            </p:nvSpPr>
            <p:spPr>
              <a:xfrm>
                <a:off x="3262080" y="4495800"/>
                <a:ext cx="914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7696200" y="4343400"/>
                <a:ext cx="533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Donut 2"/>
              <p:cNvSpPr/>
              <p:nvPr/>
            </p:nvSpPr>
            <p:spPr>
              <a:xfrm>
                <a:off x="2606604" y="3425867"/>
                <a:ext cx="300762" cy="267384"/>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Donut 3"/>
              <p:cNvSpPr/>
              <p:nvPr/>
            </p:nvSpPr>
            <p:spPr>
              <a:xfrm>
                <a:off x="6533219" y="3726674"/>
                <a:ext cx="386694" cy="384366"/>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3332494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2667000"/>
            <a:ext cx="4119563" cy="3357563"/>
          </a:xfrm>
          <a:prstGeom prst="rect">
            <a:avLst/>
          </a:prstGeom>
          <a:noFill/>
          <a:ln w="9525">
            <a:noFill/>
            <a:miter lim="800000"/>
            <a:headEnd/>
            <a:tailEnd/>
          </a:ln>
        </p:spPr>
      </p:pic>
      <p:pic>
        <p:nvPicPr>
          <p:cNvPr id="77827" name="Picture 4" descr="\\cdc\private\L603\mmm5\NANOTECHNOLOGY\Carbon Solutions - Riverside, CA\Photo's\DSC009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998" y="381000"/>
            <a:ext cx="3860800" cy="2895600"/>
          </a:xfrm>
          <a:prstGeom prst="rect">
            <a:avLst/>
          </a:prstGeom>
          <a:noFill/>
          <a:ln w="9525">
            <a:noFill/>
            <a:miter lim="800000"/>
            <a:headEnd/>
            <a:tailEnd/>
          </a:ln>
        </p:spPr>
      </p:pic>
      <p:sp>
        <p:nvSpPr>
          <p:cNvPr id="77828" name="TextBox 3"/>
          <p:cNvSpPr txBox="1">
            <a:spLocks noChangeArrowheads="1"/>
          </p:cNvSpPr>
          <p:nvPr/>
        </p:nvSpPr>
        <p:spPr bwMode="auto">
          <a:xfrm>
            <a:off x="5622630" y="838200"/>
            <a:ext cx="3145789" cy="1200328"/>
          </a:xfrm>
          <a:prstGeom prst="rect">
            <a:avLst/>
          </a:prstGeom>
          <a:noFill/>
          <a:ln w="9525">
            <a:noFill/>
            <a:miter lim="800000"/>
            <a:headEnd/>
            <a:tailEnd/>
          </a:ln>
        </p:spPr>
        <p:txBody>
          <a:bodyPr wrap="square">
            <a:prstTxWarp prst="textNoShape">
              <a:avLst/>
            </a:prstTxWarp>
            <a:spAutoFit/>
          </a:bodyPr>
          <a:lstStyle/>
          <a:p>
            <a:r>
              <a:rPr lang="en-US" sz="2400" dirty="0">
                <a:solidFill>
                  <a:srgbClr val="9E3611"/>
                </a:solidFill>
              </a:rPr>
              <a:t>Harvesting SWCNTs from a </a:t>
            </a:r>
            <a:r>
              <a:rPr lang="en-US" sz="2400" dirty="0" smtClean="0">
                <a:solidFill>
                  <a:srgbClr val="9E3611"/>
                </a:solidFill>
              </a:rPr>
              <a:t>Carbon </a:t>
            </a:r>
            <a:r>
              <a:rPr lang="en-US" sz="2400" dirty="0">
                <a:solidFill>
                  <a:srgbClr val="9E3611"/>
                </a:solidFill>
              </a:rPr>
              <a:t>Arc Reactor</a:t>
            </a:r>
          </a:p>
        </p:txBody>
      </p:sp>
      <p:sp>
        <p:nvSpPr>
          <p:cNvPr id="77829" name="TextBox 5"/>
          <p:cNvSpPr txBox="1">
            <a:spLocks noChangeArrowheads="1"/>
          </p:cNvSpPr>
          <p:nvPr/>
        </p:nvSpPr>
        <p:spPr bwMode="auto">
          <a:xfrm>
            <a:off x="569136" y="4519742"/>
            <a:ext cx="3198813" cy="1200329"/>
          </a:xfrm>
          <a:prstGeom prst="rect">
            <a:avLst/>
          </a:prstGeom>
          <a:noFill/>
          <a:ln w="9525">
            <a:noFill/>
            <a:miter lim="800000"/>
            <a:headEnd/>
            <a:tailEnd/>
          </a:ln>
        </p:spPr>
        <p:txBody>
          <a:bodyPr>
            <a:prstTxWarp prst="textNoShape">
              <a:avLst/>
            </a:prstTxWarp>
            <a:spAutoFit/>
          </a:bodyPr>
          <a:lstStyle/>
          <a:p>
            <a:pPr algn="ctr"/>
            <a:r>
              <a:rPr lang="en-US" sz="2400" dirty="0">
                <a:solidFill>
                  <a:srgbClr val="9E3611"/>
                </a:solidFill>
              </a:rPr>
              <a:t>Task-based</a:t>
            </a:r>
            <a:r>
              <a:rPr lang="en-US" sz="2400" dirty="0" smtClean="0">
                <a:solidFill>
                  <a:srgbClr val="9E3611"/>
                </a:solidFill>
              </a:rPr>
              <a:t> BZ </a:t>
            </a:r>
            <a:r>
              <a:rPr lang="en-US" sz="2400" dirty="0">
                <a:solidFill>
                  <a:srgbClr val="9E3611"/>
                </a:solidFill>
              </a:rPr>
              <a:t>air sample analyzed via TEM </a:t>
            </a:r>
            <a:r>
              <a:rPr lang="en-US" sz="2400" dirty="0" err="1">
                <a:solidFill>
                  <a:srgbClr val="9E3611"/>
                </a:solidFill>
              </a:rPr>
              <a:t>w</a:t>
            </a:r>
            <a:r>
              <a:rPr lang="en-US" sz="2400" dirty="0" smtClean="0">
                <a:solidFill>
                  <a:srgbClr val="9E3611"/>
                </a:solidFill>
              </a:rPr>
              <a:t>/EDS</a:t>
            </a:r>
            <a:endParaRPr lang="en-US" sz="2400" dirty="0">
              <a:solidFill>
                <a:srgbClr val="9E3611"/>
              </a:solidFill>
            </a:endParaRPr>
          </a:p>
        </p:txBody>
      </p:sp>
      <p:sp>
        <p:nvSpPr>
          <p:cNvPr id="7" name="Left Arrow 6"/>
          <p:cNvSpPr/>
          <p:nvPr/>
        </p:nvSpPr>
        <p:spPr>
          <a:xfrm>
            <a:off x="4628236" y="121920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Left Arrow 7"/>
          <p:cNvSpPr/>
          <p:nvPr/>
        </p:nvSpPr>
        <p:spPr>
          <a:xfrm rot="10800000">
            <a:off x="3701142" y="4876800"/>
            <a:ext cx="977900" cy="484188"/>
          </a:xfrm>
          <a:prstGeom prst="leftArrow">
            <a:avLst>
              <a:gd name="adj1" fmla="val 55990"/>
              <a:gd name="adj2" fmla="val 559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lang="en-US" sz="1400" b="1" dirty="0">
              <a:solidFill>
                <a:schemeClr val="accent2">
                  <a:lumMod val="50000"/>
                </a:schemeClr>
              </a:solidFill>
            </a:endParaRPr>
          </a:p>
        </p:txBody>
      </p:sp>
      <p:sp>
        <p:nvSpPr>
          <p:cNvPr id="2" name="TextBox 1"/>
          <p:cNvSpPr txBox="1"/>
          <p:nvPr/>
        </p:nvSpPr>
        <p:spPr>
          <a:xfrm>
            <a:off x="701778" y="6082997"/>
            <a:ext cx="3893197" cy="369332"/>
          </a:xfrm>
          <a:prstGeom prst="rect">
            <a:avLst/>
          </a:prstGeom>
          <a:noFill/>
        </p:spPr>
        <p:txBody>
          <a:bodyPr wrap="square" rtlCol="0">
            <a:spAutoFit/>
          </a:bodyPr>
          <a:lstStyle/>
          <a:p>
            <a:pPr algn="r"/>
            <a:r>
              <a:rPr lang="en-US" dirty="0" smtClean="0"/>
              <a:t>Images courtesy NIOSH</a:t>
            </a:r>
            <a:endParaRPr lang="en-US" dirty="0"/>
          </a:p>
        </p:txBody>
      </p:sp>
    </p:spTree>
    <p:extLst>
      <p:ext uri="{BB962C8B-B14F-4D97-AF65-F5344CB8AC3E}">
        <p14:creationId xmlns:p14="http://schemas.microsoft.com/office/powerpoint/2010/main" val="10742904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3680" y="384080"/>
            <a:ext cx="7890137" cy="1143000"/>
          </a:xfrm>
        </p:spPr>
        <p:txBody>
          <a:bodyPr>
            <a:normAutofit fontScale="90000"/>
          </a:bodyPr>
          <a:lstStyle/>
          <a:p>
            <a:r>
              <a:rPr lang="en-US" dirty="0" smtClean="0"/>
              <a:t>There are no OSHA PELs, but there are several recommended OELs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65823081"/>
              </p:ext>
            </p:extLst>
          </p:nvPr>
        </p:nvGraphicFramePr>
        <p:xfrm>
          <a:off x="1356427" y="1783187"/>
          <a:ext cx="6652538" cy="4038600"/>
        </p:xfrm>
        <a:graphic>
          <a:graphicData uri="http://schemas.openxmlformats.org/drawingml/2006/table">
            <a:tbl>
              <a:tblPr firstRow="1" bandRow="1">
                <a:tableStyleId>{00A15C55-8517-42AA-B614-E9B94910E393}</a:tableStyleId>
              </a:tblPr>
              <a:tblGrid>
                <a:gridCol w="2399231"/>
                <a:gridCol w="1964941"/>
                <a:gridCol w="1331245"/>
                <a:gridCol w="957121"/>
              </a:tblGrid>
              <a:tr h="0">
                <a:tc>
                  <a:txBody>
                    <a:bodyPr/>
                    <a:lstStyle/>
                    <a:p>
                      <a:pPr algn="ctr"/>
                      <a:r>
                        <a:rPr lang="en-US" dirty="0" smtClean="0"/>
                        <a:t>Nanomaterial</a:t>
                      </a:r>
                      <a:endParaRPr lang="en-US" b="0" dirty="0"/>
                    </a:p>
                  </a:txBody>
                  <a:tcPr/>
                </a:tc>
                <a:tc>
                  <a:txBody>
                    <a:bodyPr/>
                    <a:lstStyle/>
                    <a:p>
                      <a:pPr algn="ctr"/>
                      <a:r>
                        <a:rPr lang="en-US" dirty="0" smtClean="0"/>
                        <a:t>OEL</a:t>
                      </a:r>
                      <a:endParaRPr lang="en-US" b="0" dirty="0"/>
                    </a:p>
                  </a:txBody>
                  <a:tcPr/>
                </a:tc>
                <a:tc>
                  <a:txBody>
                    <a:bodyPr/>
                    <a:lstStyle/>
                    <a:p>
                      <a:pPr algn="ctr"/>
                      <a:r>
                        <a:rPr lang="en-US" dirty="0" smtClean="0"/>
                        <a:t>Ref.</a:t>
                      </a:r>
                      <a:endParaRPr lang="en-US" b="0" dirty="0"/>
                    </a:p>
                  </a:txBody>
                  <a:tcPr/>
                </a:tc>
                <a:tc>
                  <a:txBody>
                    <a:bodyPr/>
                    <a:lstStyle/>
                    <a:p>
                      <a:pPr algn="ctr"/>
                      <a:r>
                        <a:rPr lang="en-US" dirty="0" smtClean="0"/>
                        <a:t>Year</a:t>
                      </a:r>
                      <a:endParaRPr lang="en-US" b="0" dirty="0"/>
                    </a:p>
                  </a:txBody>
                  <a:tcPr/>
                </a:tc>
              </a:tr>
              <a:tr h="370840">
                <a:tc>
                  <a:txBody>
                    <a:bodyPr/>
                    <a:lstStyle/>
                    <a:p>
                      <a:r>
                        <a:rPr lang="en-US" dirty="0" smtClean="0"/>
                        <a:t>Titaniu</a:t>
                      </a:r>
                      <a:r>
                        <a:rPr lang="en-US" baseline="0" dirty="0" smtClean="0"/>
                        <a:t>m dioxide</a:t>
                      </a:r>
                    </a:p>
                  </a:txBody>
                  <a:tcPr/>
                </a:tc>
                <a:tc>
                  <a:txBody>
                    <a:bodyPr/>
                    <a:lstStyle/>
                    <a:p>
                      <a:r>
                        <a:rPr lang="en-US" dirty="0" smtClean="0"/>
                        <a:t>0.3</a:t>
                      </a:r>
                      <a:r>
                        <a:rPr lang="en-US" baseline="0" dirty="0" smtClean="0"/>
                        <a:t> mg/m</a:t>
                      </a:r>
                      <a:r>
                        <a:rPr lang="en-US" baseline="30000" dirty="0" smtClean="0"/>
                        <a:t>3 </a:t>
                      </a:r>
                      <a:r>
                        <a:rPr lang="en-US" baseline="0" dirty="0" smtClean="0"/>
                        <a:t>ultrafine</a:t>
                      </a:r>
                      <a:endParaRPr lang="en-US"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2.4 </a:t>
                      </a:r>
                      <a:r>
                        <a:rPr lang="en-US" baseline="0" dirty="0" smtClean="0"/>
                        <a:t>mg/m</a:t>
                      </a:r>
                      <a:r>
                        <a:rPr lang="en-US" baseline="30000" dirty="0" smtClean="0"/>
                        <a:t>3</a:t>
                      </a:r>
                      <a:r>
                        <a:rPr lang="en-US" baseline="0" dirty="0" smtClean="0"/>
                        <a:t>  fine</a:t>
                      </a:r>
                      <a:endParaRPr lang="en-US" baseline="30000" dirty="0" smtClean="0"/>
                    </a:p>
                  </a:txBody>
                  <a:tcPr/>
                </a:tc>
                <a:tc>
                  <a:txBody>
                    <a:bodyPr/>
                    <a:lstStyle/>
                    <a:p>
                      <a:r>
                        <a:rPr lang="en-US" dirty="0" smtClean="0"/>
                        <a:t>NIOSH</a:t>
                      </a:r>
                      <a:endParaRPr lang="en-US" b="0" dirty="0"/>
                    </a:p>
                  </a:txBody>
                  <a:tcPr/>
                </a:tc>
                <a:tc>
                  <a:txBody>
                    <a:bodyPr/>
                    <a:lstStyle/>
                    <a:p>
                      <a:pPr algn="ctr"/>
                      <a:r>
                        <a:rPr lang="en-US" dirty="0" smtClean="0"/>
                        <a:t>2011</a:t>
                      </a:r>
                      <a:endParaRPr lang="en-US" b="0" dirty="0"/>
                    </a:p>
                  </a:txBody>
                  <a:tcPr/>
                </a:tc>
              </a:tr>
              <a:tr h="370840">
                <a:tc>
                  <a:txBody>
                    <a:bodyPr/>
                    <a:lstStyle/>
                    <a:p>
                      <a:r>
                        <a:rPr lang="en-US" dirty="0" smtClean="0"/>
                        <a:t>Photocopier toner</a:t>
                      </a:r>
                      <a:endParaRPr lang="en-US" b="0" dirty="0"/>
                    </a:p>
                  </a:txBody>
                  <a:tcPr/>
                </a:tc>
                <a:tc>
                  <a:txBody>
                    <a:bodyPr/>
                    <a:lstStyle/>
                    <a:p>
                      <a:r>
                        <a:rPr lang="en-US" dirty="0" smtClean="0"/>
                        <a:t>0.06 mg/m</a:t>
                      </a:r>
                      <a:r>
                        <a:rPr lang="en-US" baseline="30000" dirty="0" smtClean="0"/>
                        <a:t>3</a:t>
                      </a:r>
                      <a:endParaRPr lang="en-US" b="0" baseline="30000" dirty="0"/>
                    </a:p>
                  </a:txBody>
                  <a:tcPr/>
                </a:tc>
                <a:tc>
                  <a:txBody>
                    <a:bodyPr/>
                    <a:lstStyle/>
                    <a:p>
                      <a:r>
                        <a:rPr lang="en-US" dirty="0" err="1" smtClean="0"/>
                        <a:t>BAuA</a:t>
                      </a:r>
                      <a:endParaRPr lang="en-US" b="0" dirty="0"/>
                    </a:p>
                  </a:txBody>
                  <a:tcPr/>
                </a:tc>
                <a:tc>
                  <a:txBody>
                    <a:bodyPr/>
                    <a:lstStyle/>
                    <a:p>
                      <a:pPr algn="ctr"/>
                      <a:r>
                        <a:rPr lang="en-US" dirty="0" smtClean="0"/>
                        <a:t>2009</a:t>
                      </a:r>
                      <a:endParaRPr lang="en-US" b="0" dirty="0"/>
                    </a:p>
                  </a:txBody>
                  <a:tcPr/>
                </a:tc>
              </a:tr>
              <a:tr h="370840">
                <a:tc>
                  <a:txBody>
                    <a:bodyPr/>
                    <a:lstStyle/>
                    <a:p>
                      <a:r>
                        <a:rPr lang="en-US" dirty="0" smtClean="0"/>
                        <a:t>CNTs</a:t>
                      </a:r>
                      <a:endParaRPr lang="en-US" b="0" dirty="0"/>
                    </a:p>
                  </a:txBody>
                  <a:tcPr/>
                </a:tc>
                <a:tc>
                  <a:txBody>
                    <a:bodyPr/>
                    <a:lstStyle/>
                    <a:p>
                      <a:r>
                        <a:rPr lang="en-US" dirty="0" smtClean="0"/>
                        <a:t>0.01</a:t>
                      </a:r>
                      <a:r>
                        <a:rPr lang="en-US" baseline="0" dirty="0" smtClean="0"/>
                        <a:t> f/cm</a:t>
                      </a:r>
                      <a:r>
                        <a:rPr lang="en-US" baseline="30000" dirty="0" smtClean="0"/>
                        <a:t>3</a:t>
                      </a:r>
                      <a:endParaRPr lang="en-US" b="0" dirty="0"/>
                    </a:p>
                  </a:txBody>
                  <a:tcPr/>
                </a:tc>
                <a:tc>
                  <a:txBody>
                    <a:bodyPr/>
                    <a:lstStyle/>
                    <a:p>
                      <a:r>
                        <a:rPr lang="en-US" dirty="0" smtClean="0"/>
                        <a:t>IFA</a:t>
                      </a:r>
                      <a:endParaRPr lang="en-US" b="0" dirty="0"/>
                    </a:p>
                  </a:txBody>
                  <a:tcPr/>
                </a:tc>
                <a:tc>
                  <a:txBody>
                    <a:bodyPr/>
                    <a:lstStyle/>
                    <a:p>
                      <a:pPr algn="ctr"/>
                      <a:r>
                        <a:rPr lang="en-US" dirty="0" smtClean="0"/>
                        <a:t>2009</a:t>
                      </a:r>
                      <a:endParaRPr lang="en-US" b="0" dirty="0"/>
                    </a:p>
                  </a:txBody>
                  <a:tcPr/>
                </a:tc>
              </a:tr>
              <a:tr h="370840">
                <a:tc>
                  <a:txBody>
                    <a:bodyPr/>
                    <a:lstStyle/>
                    <a:p>
                      <a:r>
                        <a:rPr lang="en-US" dirty="0" smtClean="0"/>
                        <a:t>Fibrous (3:1 aspect</a:t>
                      </a:r>
                      <a:r>
                        <a:rPr lang="en-US" baseline="0" dirty="0" smtClean="0"/>
                        <a:t> ratio</a:t>
                      </a:r>
                      <a:r>
                        <a:rPr lang="en-US" dirty="0" smtClean="0"/>
                        <a:t>, length 75,000 nm)</a:t>
                      </a:r>
                      <a:endParaRPr lang="en-US" b="0" dirty="0"/>
                    </a:p>
                  </a:txBody>
                  <a:tcPr/>
                </a:tc>
                <a:tc>
                  <a:txBody>
                    <a:bodyPr/>
                    <a:lstStyle/>
                    <a:p>
                      <a:r>
                        <a:rPr lang="en-US" dirty="0" smtClean="0"/>
                        <a:t>0.01 f/cm</a:t>
                      </a:r>
                      <a:r>
                        <a:rPr lang="en-US" baseline="30000" dirty="0" smtClean="0"/>
                        <a:t>3</a:t>
                      </a:r>
                      <a:endParaRPr lang="en-US" b="0" dirty="0"/>
                    </a:p>
                  </a:txBody>
                  <a:tcPr/>
                </a:tc>
                <a:tc>
                  <a:txBody>
                    <a:bodyPr/>
                    <a:lstStyle/>
                    <a:p>
                      <a:r>
                        <a:rPr lang="en-US" dirty="0" smtClean="0"/>
                        <a:t>BSI</a:t>
                      </a:r>
                      <a:endParaRPr lang="en-US" b="0" dirty="0"/>
                    </a:p>
                  </a:txBody>
                  <a:tcPr/>
                </a:tc>
                <a:tc>
                  <a:txBody>
                    <a:bodyPr/>
                    <a:lstStyle/>
                    <a:p>
                      <a:pPr algn="ctr"/>
                      <a:r>
                        <a:rPr lang="en-US" dirty="0" smtClean="0"/>
                        <a:t>2007</a:t>
                      </a:r>
                      <a:endParaRPr lang="en-US" b="0" dirty="0"/>
                    </a:p>
                  </a:txBody>
                  <a:tcPr/>
                </a:tc>
              </a:tr>
              <a:tr h="370840">
                <a:tc>
                  <a:txBody>
                    <a:bodyPr/>
                    <a:lstStyle/>
                    <a:p>
                      <a:r>
                        <a:rPr lang="en-US" dirty="0" smtClean="0"/>
                        <a:t>MWCNTs</a:t>
                      </a:r>
                      <a:endParaRPr lang="en-US" b="0" dirty="0"/>
                    </a:p>
                  </a:txBody>
                  <a:tcPr/>
                </a:tc>
                <a:tc>
                  <a:txBody>
                    <a:bodyPr/>
                    <a:lstStyle/>
                    <a:p>
                      <a:r>
                        <a:rPr lang="en-US" dirty="0" smtClean="0"/>
                        <a:t>0.05 mg/m</a:t>
                      </a:r>
                      <a:r>
                        <a:rPr lang="en-US" baseline="30000" dirty="0" smtClean="0"/>
                        <a:t>3</a:t>
                      </a:r>
                      <a:endParaRPr lang="en-US" b="0" dirty="0"/>
                    </a:p>
                  </a:txBody>
                  <a:tcPr/>
                </a:tc>
                <a:tc>
                  <a:txBody>
                    <a:bodyPr/>
                    <a:lstStyle/>
                    <a:p>
                      <a:r>
                        <a:rPr lang="en-US" dirty="0" smtClean="0"/>
                        <a:t>Bayer only</a:t>
                      </a:r>
                      <a:endParaRPr lang="en-US" b="0" dirty="0"/>
                    </a:p>
                  </a:txBody>
                  <a:tcPr/>
                </a:tc>
                <a:tc>
                  <a:txBody>
                    <a:bodyPr/>
                    <a:lstStyle/>
                    <a:p>
                      <a:pPr algn="ctr"/>
                      <a:r>
                        <a:rPr lang="en-US" dirty="0" smtClean="0"/>
                        <a:t>2010</a:t>
                      </a:r>
                      <a:endParaRPr lang="en-US" b="0" dirty="0"/>
                    </a:p>
                  </a:txBody>
                  <a:tcPr/>
                </a:tc>
              </a:tr>
              <a:tr h="370840">
                <a:tc>
                  <a:txBody>
                    <a:bodyPr/>
                    <a:lstStyle/>
                    <a:p>
                      <a:r>
                        <a:rPr lang="en-US" dirty="0" smtClean="0"/>
                        <a:t>MWCNTs</a:t>
                      </a:r>
                      <a:endParaRPr lang="en-US" b="0" dirty="0"/>
                    </a:p>
                  </a:txBody>
                  <a:tcPr/>
                </a:tc>
                <a:tc>
                  <a:txBody>
                    <a:bodyPr/>
                    <a:lstStyle/>
                    <a:p>
                      <a:r>
                        <a:rPr lang="en-US" dirty="0" smtClean="0"/>
                        <a:t>0.0025 mg/m</a:t>
                      </a:r>
                      <a:r>
                        <a:rPr lang="en-US" baseline="30000" dirty="0" smtClean="0"/>
                        <a:t>3</a:t>
                      </a:r>
                      <a:endParaRPr lang="en-US" b="0" dirty="0"/>
                    </a:p>
                  </a:txBody>
                  <a:tcPr/>
                </a:tc>
                <a:tc>
                  <a:txBody>
                    <a:bodyPr/>
                    <a:lstStyle/>
                    <a:p>
                      <a:r>
                        <a:rPr lang="en-US" dirty="0" err="1" smtClean="0"/>
                        <a:t>Nanocyl</a:t>
                      </a:r>
                      <a:r>
                        <a:rPr lang="en-US" baseline="0" dirty="0" smtClean="0"/>
                        <a:t> only</a:t>
                      </a:r>
                      <a:endParaRPr lang="en-US" b="0" dirty="0"/>
                    </a:p>
                  </a:txBody>
                  <a:tcPr/>
                </a:tc>
                <a:tc>
                  <a:txBody>
                    <a:bodyPr/>
                    <a:lstStyle/>
                    <a:p>
                      <a:pPr algn="ctr"/>
                      <a:r>
                        <a:rPr lang="en-US" dirty="0" smtClean="0"/>
                        <a:t>2009</a:t>
                      </a:r>
                      <a:endParaRPr lang="en-US" b="0" dirty="0"/>
                    </a:p>
                  </a:txBody>
                  <a:tcPr/>
                </a:tc>
              </a:tr>
              <a:tr h="370840">
                <a:tc>
                  <a:txBody>
                    <a:bodyPr/>
                    <a:lstStyle/>
                    <a:p>
                      <a:r>
                        <a:rPr lang="en-US" dirty="0" smtClean="0"/>
                        <a:t>CNTs and </a:t>
                      </a:r>
                      <a:r>
                        <a:rPr lang="en-US" dirty="0" err="1" smtClean="0"/>
                        <a:t>nanofibers</a:t>
                      </a:r>
                      <a:endParaRPr lang="en-US" b="0" dirty="0"/>
                    </a:p>
                  </a:txBody>
                  <a:tcPr/>
                </a:tc>
                <a:tc>
                  <a:txBody>
                    <a:bodyPr/>
                    <a:lstStyle/>
                    <a:p>
                      <a:r>
                        <a:rPr lang="en-US" dirty="0" smtClean="0"/>
                        <a:t>0.007</a:t>
                      </a:r>
                      <a:r>
                        <a:rPr lang="en-US" baseline="0" dirty="0" smtClean="0"/>
                        <a:t> mg/m</a:t>
                      </a:r>
                      <a:r>
                        <a:rPr lang="en-US" baseline="30000" dirty="0" smtClean="0"/>
                        <a:t>3</a:t>
                      </a:r>
                      <a:endParaRPr lang="en-US" b="0" dirty="0"/>
                    </a:p>
                  </a:txBody>
                  <a:tcPr/>
                </a:tc>
                <a:tc>
                  <a:txBody>
                    <a:bodyPr/>
                    <a:lstStyle/>
                    <a:p>
                      <a:r>
                        <a:rPr lang="en-US" dirty="0" smtClean="0"/>
                        <a:t>NIOSH Draft REL</a:t>
                      </a:r>
                      <a:endParaRPr lang="en-US" b="0" dirty="0"/>
                    </a:p>
                  </a:txBody>
                  <a:tcPr/>
                </a:tc>
                <a:tc>
                  <a:txBody>
                    <a:bodyPr/>
                    <a:lstStyle/>
                    <a:p>
                      <a:pPr algn="ctr"/>
                      <a:r>
                        <a:rPr lang="en-US" dirty="0" smtClean="0"/>
                        <a:t>2010</a:t>
                      </a:r>
                      <a:endParaRPr lang="en-US" b="0" dirty="0"/>
                    </a:p>
                  </a:txBody>
                  <a:tcPr/>
                </a:tc>
              </a:tr>
            </a:tbl>
          </a:graphicData>
        </a:graphic>
      </p:graphicFrame>
      <p:sp>
        <p:nvSpPr>
          <p:cNvPr id="8" name="TextBox 7"/>
          <p:cNvSpPr txBox="1"/>
          <p:nvPr/>
        </p:nvSpPr>
        <p:spPr>
          <a:xfrm>
            <a:off x="1054039" y="5940778"/>
            <a:ext cx="7259563" cy="369332"/>
          </a:xfrm>
          <a:prstGeom prst="rect">
            <a:avLst/>
          </a:prstGeom>
          <a:noFill/>
        </p:spPr>
        <p:txBody>
          <a:bodyPr wrap="square" rtlCol="0">
            <a:spAutoFit/>
          </a:bodyPr>
          <a:lstStyle/>
          <a:p>
            <a:r>
              <a:rPr lang="en-US" dirty="0" smtClean="0"/>
              <a:t>Adapted and updated from Schulte et al. J </a:t>
            </a:r>
            <a:r>
              <a:rPr lang="en-US" dirty="0" err="1"/>
              <a:t>Nanopart</a:t>
            </a:r>
            <a:r>
              <a:rPr lang="en-US" dirty="0"/>
              <a:t> Res (2010) </a:t>
            </a:r>
            <a:r>
              <a:rPr lang="en-US" dirty="0" smtClean="0"/>
              <a:t>v.12 </a:t>
            </a:r>
            <a:endParaRPr lang="en-US" dirty="0"/>
          </a:p>
        </p:txBody>
      </p:sp>
      <p:sp>
        <p:nvSpPr>
          <p:cNvPr id="11"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lang="en-US" sz="1400" b="1" dirty="0">
              <a:solidFill>
                <a:schemeClr val="accent2">
                  <a:lumMod val="50000"/>
                </a:schemeClr>
              </a:solidFill>
            </a:endParaRPr>
          </a:p>
        </p:txBody>
      </p:sp>
    </p:spTree>
    <p:extLst>
      <p:ext uri="{BB962C8B-B14F-4D97-AF65-F5344CB8AC3E}">
        <p14:creationId xmlns:p14="http://schemas.microsoft.com/office/powerpoint/2010/main" val="35666823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Possible Group Exercise: Review sampling reports and answer the following questions:</a:t>
            </a:r>
            <a:endParaRPr lang="en-US" sz="2800" dirty="0"/>
          </a:p>
        </p:txBody>
      </p:sp>
      <p:sp>
        <p:nvSpPr>
          <p:cNvPr id="5" name="Content Placeholder 4"/>
          <p:cNvSpPr>
            <a:spLocks noGrp="1"/>
          </p:cNvSpPr>
          <p:nvPr>
            <p:ph idx="1"/>
          </p:nvPr>
        </p:nvSpPr>
        <p:spPr/>
        <p:txBody>
          <a:bodyPr/>
          <a:lstStyle/>
          <a:p>
            <a:pPr marL="596900" indent="-514350">
              <a:buFont typeface="+mj-lt"/>
              <a:buAutoNum type="arabicPeriod"/>
            </a:pPr>
            <a:r>
              <a:rPr lang="en-US" dirty="0" smtClean="0"/>
              <a:t>What kind of samples were collected?</a:t>
            </a:r>
          </a:p>
          <a:p>
            <a:pPr marL="596900" indent="-514350">
              <a:buFont typeface="+mj-lt"/>
              <a:buAutoNum type="arabicPeriod"/>
            </a:pPr>
            <a:r>
              <a:rPr lang="en-US" dirty="0" smtClean="0"/>
              <a:t>What media did they use?</a:t>
            </a:r>
          </a:p>
          <a:p>
            <a:pPr marL="596900" indent="-514350">
              <a:buFont typeface="+mj-lt"/>
              <a:buAutoNum type="arabicPeriod"/>
            </a:pPr>
            <a:r>
              <a:rPr lang="en-US" dirty="0" smtClean="0"/>
              <a:t>What method did they use to analyze them?</a:t>
            </a:r>
          </a:p>
          <a:p>
            <a:pPr marL="596900" indent="-514350">
              <a:buFont typeface="+mj-lt"/>
              <a:buAutoNum type="arabicPeriod"/>
            </a:pPr>
            <a:r>
              <a:rPr lang="en-US" dirty="0" smtClean="0"/>
              <a:t>What types of structures did they find?</a:t>
            </a:r>
          </a:p>
          <a:p>
            <a:pPr marL="596900" indent="-514350">
              <a:buFont typeface="+mj-lt"/>
              <a:buAutoNum type="arabicPeriod"/>
            </a:pPr>
            <a:r>
              <a:rPr lang="en-US" dirty="0" smtClean="0"/>
              <a:t>Is there anything in the report that you don’t understand?</a:t>
            </a:r>
          </a:p>
          <a:p>
            <a:pPr marL="82550" indent="0">
              <a:buNone/>
            </a:pPr>
            <a:endParaRPr lang="en-US" dirty="0"/>
          </a:p>
          <a:p>
            <a:pPr marL="82550" indent="0">
              <a:buNone/>
            </a:pPr>
            <a:endParaRPr lang="en-US" dirty="0" smtClean="0"/>
          </a:p>
        </p:txBody>
      </p:sp>
      <p:sp>
        <p:nvSpPr>
          <p:cNvPr id="6" name="Slide Number Placeholder 4"/>
          <p:cNvSpPr txBox="1">
            <a:spLocks/>
          </p:cNvSpPr>
          <p:nvPr/>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3-</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lang="en-US" sz="1400" b="1" dirty="0">
              <a:solidFill>
                <a:schemeClr val="accent2">
                  <a:lumMod val="50000"/>
                </a:schemeClr>
              </a:solidFill>
            </a:endParaRPr>
          </a:p>
        </p:txBody>
      </p:sp>
    </p:spTree>
    <p:extLst>
      <p:ext uri="{BB962C8B-B14F-4D97-AF65-F5344CB8AC3E}">
        <p14:creationId xmlns:p14="http://schemas.microsoft.com/office/powerpoint/2010/main" val="4231575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976406" y="179388"/>
            <a:ext cx="8275544" cy="1143000"/>
          </a:xfrm>
        </p:spPr>
        <p:txBody>
          <a:bodyPr>
            <a:normAutofit/>
          </a:bodyPr>
          <a:lstStyle/>
          <a:p>
            <a:pPr fontAlgn="auto">
              <a:spcAft>
                <a:spcPts val="0"/>
              </a:spcAft>
              <a:defRPr/>
            </a:pPr>
            <a:r>
              <a:rPr lang="en-US" dirty="0" smtClean="0"/>
              <a:t>Learning Objectives</a:t>
            </a:r>
            <a:endParaRPr lang="en-US" dirty="0"/>
          </a:p>
        </p:txBody>
      </p:sp>
      <p:sp>
        <p:nvSpPr>
          <p:cNvPr id="6" name="Content Placeholder 5"/>
          <p:cNvSpPr>
            <a:spLocks noGrp="1"/>
          </p:cNvSpPr>
          <p:nvPr>
            <p:ph idx="1"/>
          </p:nvPr>
        </p:nvSpPr>
        <p:spPr>
          <a:xfrm>
            <a:off x="804956" y="1273175"/>
            <a:ext cx="8275544" cy="4800600"/>
          </a:xfrm>
        </p:spPr>
        <p:txBody>
          <a:bodyPr>
            <a:normAutofit fontScale="92500" lnSpcReduction="10000"/>
          </a:bodyPr>
          <a:lstStyle/>
          <a:p>
            <a:pPr>
              <a:buNone/>
            </a:pPr>
            <a:r>
              <a:rPr lang="en-US" dirty="0" smtClean="0"/>
              <a:t>At the end of this module you will be able to </a:t>
            </a:r>
          </a:p>
          <a:p>
            <a:r>
              <a:rPr lang="en-US" dirty="0" smtClean="0"/>
              <a:t>Compare and </a:t>
            </a:r>
            <a:r>
              <a:rPr lang="en-US" dirty="0"/>
              <a:t>c</a:t>
            </a:r>
            <a:r>
              <a:rPr lang="en-US" dirty="0" smtClean="0"/>
              <a:t>ontrast standard IH sampling and analytical methods with those used for nanoparticles</a:t>
            </a:r>
          </a:p>
          <a:p>
            <a:r>
              <a:rPr lang="en-US" dirty="0" smtClean="0"/>
              <a:t>Describe the equipment used for nanoparticle sampling and analysis</a:t>
            </a:r>
          </a:p>
          <a:p>
            <a:r>
              <a:rPr lang="en-US" dirty="0" smtClean="0"/>
              <a:t>Evaluate sampling results and compare them to recommended occupational exposure limits</a:t>
            </a:r>
          </a:p>
          <a:p>
            <a:r>
              <a:rPr lang="en-US" dirty="0" smtClean="0"/>
              <a:t>Discuss the limitations of nanoparticle sampling and analysis</a:t>
            </a:r>
          </a:p>
          <a:p>
            <a:endParaRPr lang="en-US" dirty="0"/>
          </a:p>
        </p:txBody>
      </p:sp>
      <p:sp>
        <p:nvSpPr>
          <p:cNvPr id="5" name="Slide Number Placeholder 3"/>
          <p:cNvSpPr>
            <a:spLocks noGrp="1"/>
          </p:cNvSpPr>
          <p:nvPr>
            <p:ph type="sldNum" sz="quarter" idx="4"/>
          </p:nvPr>
        </p:nvSpPr>
        <p:spPr>
          <a:xfrm>
            <a:off x="8331200" y="6415314"/>
            <a:ext cx="551519" cy="319314"/>
          </a:xfrm>
        </p:spPr>
        <p:txBody>
          <a:bodyPr/>
          <a:lstStyle/>
          <a:p>
            <a:pPr algn="r">
              <a:defRPr/>
            </a:pPr>
            <a:r>
              <a:rPr lang="en-US" dirty="0" smtClean="0"/>
              <a:t>3-</a:t>
            </a:r>
            <a:fld id="{D0496D5C-A6DF-4BA2-A2FF-14655C18F937}" type="slidenum">
              <a:rPr lang="en-US" smtClean="0"/>
              <a:pPr algn="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976406" y="179388"/>
            <a:ext cx="8275544" cy="1143000"/>
          </a:xfrm>
        </p:spPr>
        <p:txBody>
          <a:bodyPr>
            <a:normAutofit/>
          </a:bodyPr>
          <a:lstStyle/>
          <a:p>
            <a:pPr fontAlgn="auto">
              <a:spcAft>
                <a:spcPts val="0"/>
              </a:spcAft>
              <a:defRPr/>
            </a:pPr>
            <a:r>
              <a:rPr lang="en-US" dirty="0" smtClean="0"/>
              <a:t>Learning Objectives</a:t>
            </a:r>
            <a:endParaRPr lang="en-US" dirty="0"/>
          </a:p>
        </p:txBody>
      </p:sp>
      <p:sp>
        <p:nvSpPr>
          <p:cNvPr id="6" name="Content Placeholder 5"/>
          <p:cNvSpPr>
            <a:spLocks noGrp="1"/>
          </p:cNvSpPr>
          <p:nvPr>
            <p:ph idx="1"/>
          </p:nvPr>
        </p:nvSpPr>
        <p:spPr>
          <a:xfrm>
            <a:off x="804956" y="1273175"/>
            <a:ext cx="8275544" cy="4800600"/>
          </a:xfrm>
        </p:spPr>
        <p:txBody>
          <a:bodyPr>
            <a:normAutofit fontScale="92500" lnSpcReduction="10000"/>
          </a:bodyPr>
          <a:lstStyle/>
          <a:p>
            <a:pPr>
              <a:buNone/>
            </a:pPr>
            <a:r>
              <a:rPr lang="en-US" dirty="0" smtClean="0"/>
              <a:t>At the end of this module you will be able to </a:t>
            </a:r>
          </a:p>
          <a:p>
            <a:r>
              <a:rPr lang="en-US" dirty="0" smtClean="0"/>
              <a:t>Compare and </a:t>
            </a:r>
            <a:r>
              <a:rPr lang="en-US" dirty="0"/>
              <a:t>c</a:t>
            </a:r>
            <a:r>
              <a:rPr lang="en-US" dirty="0" smtClean="0"/>
              <a:t>ontrast standard IH sampling and analytical methods with those used for nanoparticles</a:t>
            </a:r>
          </a:p>
          <a:p>
            <a:r>
              <a:rPr lang="en-US" dirty="0" smtClean="0"/>
              <a:t>Describe the equipment used for nanoparticle sampling and analysis</a:t>
            </a:r>
          </a:p>
          <a:p>
            <a:r>
              <a:rPr lang="en-US" dirty="0" smtClean="0"/>
              <a:t>Evaluate sampling results and compare them to recommended occupational exposure limits</a:t>
            </a:r>
          </a:p>
          <a:p>
            <a:r>
              <a:rPr lang="en-US" dirty="0" smtClean="0"/>
              <a:t>Discuss the limitations of nanoparticle sampling and analysis</a:t>
            </a:r>
          </a:p>
          <a:p>
            <a:endParaRPr lang="en-US" dirty="0"/>
          </a:p>
        </p:txBody>
      </p:sp>
      <p:sp>
        <p:nvSpPr>
          <p:cNvPr id="5" name="Slide Number Placeholder 3"/>
          <p:cNvSpPr>
            <a:spLocks noGrp="1"/>
          </p:cNvSpPr>
          <p:nvPr>
            <p:ph type="sldNum" sz="quarter" idx="4"/>
          </p:nvPr>
        </p:nvSpPr>
        <p:spPr>
          <a:xfrm>
            <a:off x="8331200" y="6415314"/>
            <a:ext cx="551519" cy="319314"/>
          </a:xfrm>
        </p:spPr>
        <p:txBody>
          <a:bodyPr/>
          <a:lstStyle/>
          <a:p>
            <a:pPr algn="r">
              <a:defRPr/>
            </a:pPr>
            <a:r>
              <a:rPr lang="en-US" dirty="0" smtClean="0"/>
              <a:t>3-</a:t>
            </a:r>
            <a:fld id="{D0496D5C-A6DF-4BA2-A2FF-14655C18F937}" type="slidenum">
              <a:rPr lang="en-US" smtClean="0"/>
              <a:pPr algn="r">
                <a:defRPr/>
              </a:pPr>
              <a:t>48</a:t>
            </a:fld>
            <a:endParaRPr lang="en-US" dirty="0"/>
          </a:p>
        </p:txBody>
      </p:sp>
    </p:spTree>
    <p:extLst>
      <p:ext uri="{BB962C8B-B14F-4D97-AF65-F5344CB8AC3E}">
        <p14:creationId xmlns:p14="http://schemas.microsoft.com/office/powerpoint/2010/main" val="1050534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5222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Lesson Overview</a:t>
            </a:r>
            <a:endParaRPr lang="en-US" dirty="0"/>
          </a:p>
        </p:txBody>
      </p:sp>
      <p:sp>
        <p:nvSpPr>
          <p:cNvPr id="12291" name="Rectangle 2"/>
          <p:cNvSpPr>
            <a:spLocks noGrp="1"/>
          </p:cNvSpPr>
          <p:nvPr>
            <p:ph idx="1"/>
          </p:nvPr>
        </p:nvSpPr>
        <p:spPr/>
        <p:txBody>
          <a:bodyPr/>
          <a:lstStyle/>
          <a:p>
            <a:pPr>
              <a:buNone/>
            </a:pPr>
            <a:r>
              <a:rPr lang="en-US" dirty="0" smtClean="0"/>
              <a:t>Topics</a:t>
            </a:r>
          </a:p>
          <a:p>
            <a:pPr marL="871538" lvl="1" indent="-514350">
              <a:buFont typeface="+mj-lt"/>
              <a:buAutoNum type="arabicPeriod"/>
            </a:pPr>
            <a:r>
              <a:rPr lang="en-US" dirty="0"/>
              <a:t>M</a:t>
            </a:r>
            <a:r>
              <a:rPr lang="en-US" dirty="0" smtClean="0"/>
              <a:t>ethods currently being used to sample and analyze nanoparticles</a:t>
            </a:r>
          </a:p>
          <a:p>
            <a:pPr marL="871538" lvl="1" indent="-514350">
              <a:buFont typeface="+mj-lt"/>
              <a:buAutoNum type="arabicPeriod"/>
            </a:pPr>
            <a:r>
              <a:rPr lang="en-US" dirty="0" smtClean="0"/>
              <a:t>Value of standard IH procedures and equipment for nanoparticle sampling </a:t>
            </a:r>
          </a:p>
          <a:p>
            <a:pPr marL="871538" lvl="1" indent="-514350">
              <a:buFont typeface="+mj-lt"/>
              <a:buAutoNum type="arabicPeriod"/>
            </a:pPr>
            <a:r>
              <a:rPr lang="en-US" dirty="0"/>
              <a:t>U</a:t>
            </a:r>
            <a:r>
              <a:rPr lang="en-US" dirty="0" smtClean="0"/>
              <a:t>se and limitation of sampling data</a:t>
            </a:r>
          </a:p>
          <a:p>
            <a:pPr marL="871538" lvl="1" indent="-514350">
              <a:buFont typeface="+mj-lt"/>
              <a:buAutoNum type="arabicPeriod"/>
            </a:pPr>
            <a:r>
              <a:rPr lang="en-US" smtClean="0"/>
              <a:t>Status of </a:t>
            </a:r>
            <a:r>
              <a:rPr lang="en-US" dirty="0" smtClean="0"/>
              <a:t>NIOSH, OSHA and international occupational exposure limits</a:t>
            </a:r>
          </a:p>
        </p:txBody>
      </p:sp>
      <p:sp>
        <p:nvSpPr>
          <p:cNvPr id="7" name="Slide Number Placeholder 3"/>
          <p:cNvSpPr>
            <a:spLocks noGrp="1"/>
          </p:cNvSpPr>
          <p:nvPr>
            <p:ph type="sldNum" sz="quarter" idx="4"/>
          </p:nvPr>
        </p:nvSpPr>
        <p:spPr>
          <a:xfrm>
            <a:off x="8331200" y="6415314"/>
            <a:ext cx="551519" cy="319314"/>
          </a:xfrm>
        </p:spPr>
        <p:txBody>
          <a:bodyPr/>
          <a:lstStyle/>
          <a:p>
            <a:pPr algn="r">
              <a:defRPr/>
            </a:pPr>
            <a:r>
              <a:rPr lang="en-US" dirty="0" smtClean="0"/>
              <a:t>3-</a:t>
            </a:r>
            <a:fld id="{D0496D5C-A6DF-4BA2-A2FF-14655C18F937}" type="slidenum">
              <a:rPr lang="en-US" smtClean="0"/>
              <a:pPr algn="r">
                <a:defRPr/>
              </a:pPr>
              <a:t>5</a:t>
            </a:fld>
            <a:endParaRPr lang="en-US" dirty="0"/>
          </a:p>
        </p:txBody>
      </p:sp>
    </p:spTree>
    <p:extLst>
      <p:ext uri="{BB962C8B-B14F-4D97-AF65-F5344CB8AC3E}">
        <p14:creationId xmlns:p14="http://schemas.microsoft.com/office/powerpoint/2010/main" val="3503028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976406" y="179388"/>
            <a:ext cx="8275544" cy="1143000"/>
          </a:xfrm>
        </p:spPr>
        <p:txBody>
          <a:bodyPr>
            <a:normAutofit/>
          </a:bodyPr>
          <a:lstStyle/>
          <a:p>
            <a:pPr fontAlgn="auto">
              <a:spcAft>
                <a:spcPts val="0"/>
              </a:spcAft>
              <a:defRPr/>
            </a:pPr>
            <a:r>
              <a:rPr lang="en-US" dirty="0" smtClean="0"/>
              <a:t>Learning Objectives</a:t>
            </a:r>
            <a:endParaRPr lang="en-US" dirty="0"/>
          </a:p>
        </p:txBody>
      </p:sp>
      <p:sp>
        <p:nvSpPr>
          <p:cNvPr id="6" name="Content Placeholder 5"/>
          <p:cNvSpPr>
            <a:spLocks noGrp="1"/>
          </p:cNvSpPr>
          <p:nvPr>
            <p:ph idx="1"/>
          </p:nvPr>
        </p:nvSpPr>
        <p:spPr>
          <a:xfrm>
            <a:off x="804956" y="1273175"/>
            <a:ext cx="8275544" cy="4800600"/>
          </a:xfrm>
        </p:spPr>
        <p:txBody>
          <a:bodyPr>
            <a:normAutofit fontScale="92500" lnSpcReduction="10000"/>
          </a:bodyPr>
          <a:lstStyle/>
          <a:p>
            <a:pPr>
              <a:buNone/>
            </a:pPr>
            <a:r>
              <a:rPr lang="en-US" dirty="0" smtClean="0"/>
              <a:t>At the end of this module you will be able to </a:t>
            </a:r>
          </a:p>
          <a:p>
            <a:r>
              <a:rPr lang="en-US" dirty="0" smtClean="0"/>
              <a:t>Compare and </a:t>
            </a:r>
            <a:r>
              <a:rPr lang="en-US" dirty="0"/>
              <a:t>c</a:t>
            </a:r>
            <a:r>
              <a:rPr lang="en-US" dirty="0" smtClean="0"/>
              <a:t>ontrast standard IH sampling and analytical methods with those used for nanoparticles</a:t>
            </a:r>
          </a:p>
          <a:p>
            <a:r>
              <a:rPr lang="en-US" dirty="0" smtClean="0"/>
              <a:t>Describe the equipment used for nanoparticle sampling and analysis</a:t>
            </a:r>
          </a:p>
          <a:p>
            <a:r>
              <a:rPr lang="en-US" dirty="0" smtClean="0"/>
              <a:t>Evaluate sampling results and compare them to recommended occupational exposure limits</a:t>
            </a:r>
          </a:p>
          <a:p>
            <a:r>
              <a:rPr lang="en-US" dirty="0" smtClean="0"/>
              <a:t>Discuss the limitations of nanoparticle sampling and analysis</a:t>
            </a:r>
          </a:p>
          <a:p>
            <a:endParaRPr lang="en-US" dirty="0"/>
          </a:p>
        </p:txBody>
      </p:sp>
      <p:sp>
        <p:nvSpPr>
          <p:cNvPr id="5" name="Slide Number Placeholder 3"/>
          <p:cNvSpPr>
            <a:spLocks noGrp="1"/>
          </p:cNvSpPr>
          <p:nvPr>
            <p:ph type="sldNum" sz="quarter" idx="4"/>
          </p:nvPr>
        </p:nvSpPr>
        <p:spPr>
          <a:xfrm>
            <a:off x="8331200" y="6415314"/>
            <a:ext cx="551519" cy="319314"/>
          </a:xfrm>
        </p:spPr>
        <p:txBody>
          <a:bodyPr/>
          <a:lstStyle/>
          <a:p>
            <a:pPr algn="r">
              <a:defRPr/>
            </a:pPr>
            <a:r>
              <a:rPr lang="en-US" dirty="0" smtClean="0"/>
              <a:t>3-</a:t>
            </a:r>
            <a:fld id="{D0496D5C-A6DF-4BA2-A2FF-14655C18F937}" type="slidenum">
              <a:rPr lang="en-US" smtClean="0"/>
              <a:pPr algn="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143000"/>
            <a:ext cx="7772400" cy="1470025"/>
          </a:xfrm>
        </p:spPr>
        <p:txBody>
          <a:bodyPr/>
          <a:lstStyle/>
          <a:p>
            <a:r>
              <a:rPr lang="en-US" dirty="0" smtClean="0"/>
              <a:t>Special thanks to NIOSH for their kind assistance and particularly to</a:t>
            </a:r>
            <a:endParaRPr lang="en-US" dirty="0"/>
          </a:p>
        </p:txBody>
      </p:sp>
      <p:sp>
        <p:nvSpPr>
          <p:cNvPr id="5" name="Subtitle 4"/>
          <p:cNvSpPr>
            <a:spLocks noGrp="1"/>
          </p:cNvSpPr>
          <p:nvPr>
            <p:ph type="subTitle" idx="1"/>
          </p:nvPr>
        </p:nvSpPr>
        <p:spPr>
          <a:xfrm>
            <a:off x="533400" y="3429000"/>
            <a:ext cx="8077200" cy="1752600"/>
          </a:xfrm>
        </p:spPr>
        <p:txBody>
          <a:bodyPr/>
          <a:lstStyle/>
          <a:p>
            <a:r>
              <a:rPr lang="en-US" sz="4000" dirty="0" smtClean="0"/>
              <a:t>Charles L. </a:t>
            </a:r>
            <a:r>
              <a:rPr lang="en-US" sz="4000" dirty="0" err="1" smtClean="0"/>
              <a:t>Geraci</a:t>
            </a:r>
            <a:r>
              <a:rPr lang="en-US" sz="4000" dirty="0" smtClean="0"/>
              <a:t>, </a:t>
            </a:r>
            <a:r>
              <a:rPr lang="en-US" sz="4000" dirty="0" err="1" smtClean="0"/>
              <a:t>Jr</a:t>
            </a:r>
            <a:r>
              <a:rPr lang="en-US" sz="4000" dirty="0" smtClean="0"/>
              <a:t>, Ph.D., CIH</a:t>
            </a:r>
          </a:p>
          <a:p>
            <a:r>
              <a:rPr lang="en-US" dirty="0" smtClean="0"/>
              <a:t>Coordinator,</a:t>
            </a:r>
          </a:p>
          <a:p>
            <a:r>
              <a:rPr lang="en-US" dirty="0" smtClean="0"/>
              <a:t> Nanotechnology Research Center </a:t>
            </a:r>
          </a:p>
          <a:p>
            <a:r>
              <a:rPr lang="en-US" dirty="0" smtClean="0"/>
              <a:t>for the generous use of his slides</a:t>
            </a:r>
          </a:p>
          <a:p>
            <a:endParaRPr lang="en-US" dirty="0"/>
          </a:p>
        </p:txBody>
      </p:sp>
      <p:grpSp>
        <p:nvGrpSpPr>
          <p:cNvPr id="6" name="Group 5"/>
          <p:cNvGrpSpPr>
            <a:grpSpLocks/>
          </p:cNvGrpSpPr>
          <p:nvPr/>
        </p:nvGrpSpPr>
        <p:grpSpPr bwMode="auto">
          <a:xfrm>
            <a:off x="6284913" y="6213475"/>
            <a:ext cx="1225550" cy="327025"/>
            <a:chOff x="4033" y="3793"/>
            <a:chExt cx="928" cy="247"/>
          </a:xfrm>
        </p:grpSpPr>
        <p:sp>
          <p:nvSpPr>
            <p:cNvPr id="7" name="Freeform 6"/>
            <p:cNvSpPr>
              <a:spLocks noEditPoints="1"/>
            </p:cNvSpPr>
            <p:nvPr/>
          </p:nvSpPr>
          <p:spPr bwMode="auto">
            <a:xfrm>
              <a:off x="4033" y="3793"/>
              <a:ext cx="289" cy="247"/>
            </a:xfrm>
            <a:custGeom>
              <a:avLst/>
              <a:gdLst>
                <a:gd name="T0" fmla="*/ 9 w 868"/>
                <a:gd name="T1" fmla="*/ 0 h 743"/>
                <a:gd name="T2" fmla="*/ 32 w 868"/>
                <a:gd name="T3" fmla="*/ 0 h 743"/>
                <a:gd name="T4" fmla="*/ 23 w 868"/>
                <a:gd name="T5" fmla="*/ 27 h 743"/>
                <a:gd name="T6" fmla="*/ 0 w 868"/>
                <a:gd name="T7" fmla="*/ 27 h 743"/>
                <a:gd name="T8" fmla="*/ 9 w 868"/>
                <a:gd name="T9" fmla="*/ 0 h 743"/>
                <a:gd name="T10" fmla="*/ 9 w 868"/>
                <a:gd name="T11" fmla="*/ 0 h 743"/>
                <a:gd name="T12" fmla="*/ 2 w 868"/>
                <a:gd name="T13" fmla="*/ 26 h 743"/>
                <a:gd name="T14" fmla="*/ 7 w 868"/>
                <a:gd name="T15" fmla="*/ 9 h 743"/>
                <a:gd name="T16" fmla="*/ 15 w 868"/>
                <a:gd name="T17" fmla="*/ 9 h 743"/>
                <a:gd name="T18" fmla="*/ 18 w 868"/>
                <a:gd name="T19" fmla="*/ 19 h 743"/>
                <a:gd name="T20" fmla="*/ 22 w 868"/>
                <a:gd name="T21" fmla="*/ 9 h 743"/>
                <a:gd name="T22" fmla="*/ 28 w 868"/>
                <a:gd name="T23" fmla="*/ 9 h 743"/>
                <a:gd name="T24" fmla="*/ 22 w 868"/>
                <a:gd name="T25" fmla="*/ 26 h 743"/>
                <a:gd name="T26" fmla="*/ 15 w 868"/>
                <a:gd name="T27" fmla="*/ 26 h 743"/>
                <a:gd name="T28" fmla="*/ 11 w 868"/>
                <a:gd name="T29" fmla="*/ 16 h 743"/>
                <a:gd name="T30" fmla="*/ 8 w 868"/>
                <a:gd name="T31" fmla="*/ 26 h 743"/>
                <a:gd name="T32" fmla="*/ 2 w 868"/>
                <a:gd name="T33" fmla="*/ 26 h 743"/>
                <a:gd name="T34" fmla="*/ 2 w 868"/>
                <a:gd name="T35" fmla="*/ 26 h 7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8"/>
                <a:gd name="T55" fmla="*/ 0 h 743"/>
                <a:gd name="T56" fmla="*/ 868 w 868"/>
                <a:gd name="T57" fmla="*/ 743 h 7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8" h="743">
                  <a:moveTo>
                    <a:pt x="242" y="0"/>
                  </a:moveTo>
                  <a:lnTo>
                    <a:pt x="868" y="0"/>
                  </a:lnTo>
                  <a:lnTo>
                    <a:pt x="627" y="743"/>
                  </a:lnTo>
                  <a:lnTo>
                    <a:pt x="0" y="743"/>
                  </a:lnTo>
                  <a:lnTo>
                    <a:pt x="242" y="0"/>
                  </a:lnTo>
                  <a:close/>
                  <a:moveTo>
                    <a:pt x="41" y="712"/>
                  </a:moveTo>
                  <a:lnTo>
                    <a:pt x="193" y="245"/>
                  </a:lnTo>
                  <a:lnTo>
                    <a:pt x="406" y="245"/>
                  </a:lnTo>
                  <a:lnTo>
                    <a:pt x="497" y="514"/>
                  </a:lnTo>
                  <a:lnTo>
                    <a:pt x="586" y="245"/>
                  </a:lnTo>
                  <a:lnTo>
                    <a:pt x="759" y="245"/>
                  </a:lnTo>
                  <a:lnTo>
                    <a:pt x="608" y="712"/>
                  </a:lnTo>
                  <a:lnTo>
                    <a:pt x="406" y="712"/>
                  </a:lnTo>
                  <a:lnTo>
                    <a:pt x="299" y="439"/>
                  </a:lnTo>
                  <a:lnTo>
                    <a:pt x="211" y="712"/>
                  </a:lnTo>
                  <a:lnTo>
                    <a:pt x="41" y="712"/>
                  </a:lnTo>
                  <a:close/>
                </a:path>
              </a:pathLst>
            </a:custGeom>
            <a:solidFill>
              <a:schemeClr val="tx1"/>
            </a:solidFill>
            <a:ln w="9525">
              <a:noFill/>
              <a:round/>
              <a:headEnd/>
              <a:tailEnd/>
            </a:ln>
          </p:spPr>
          <p:txBody>
            <a:bodyPr>
              <a:prstTxWarp prst="textNoShape">
                <a:avLst/>
              </a:prstTxWarp>
            </a:bodyPr>
            <a:lstStyle/>
            <a:p>
              <a:endParaRPr lang="en-US"/>
            </a:p>
          </p:txBody>
        </p:sp>
        <p:sp>
          <p:nvSpPr>
            <p:cNvPr id="8" name="Freeform 7"/>
            <p:cNvSpPr>
              <a:spLocks noEditPoints="1"/>
            </p:cNvSpPr>
            <p:nvPr/>
          </p:nvSpPr>
          <p:spPr bwMode="auto">
            <a:xfrm>
              <a:off x="4253" y="3871"/>
              <a:ext cx="708" cy="165"/>
            </a:xfrm>
            <a:custGeom>
              <a:avLst/>
              <a:gdLst>
                <a:gd name="T0" fmla="*/ 0 w 2124"/>
                <a:gd name="T1" fmla="*/ 18 h 494"/>
                <a:gd name="T2" fmla="*/ 17 w 2124"/>
                <a:gd name="T3" fmla="*/ 11 h 494"/>
                <a:gd name="T4" fmla="*/ 17 w 2124"/>
                <a:gd name="T5" fmla="*/ 13 h 494"/>
                <a:gd name="T6" fmla="*/ 19 w 2124"/>
                <a:gd name="T7" fmla="*/ 14 h 494"/>
                <a:gd name="T8" fmla="*/ 22 w 2124"/>
                <a:gd name="T9" fmla="*/ 14 h 494"/>
                <a:gd name="T10" fmla="*/ 24 w 2124"/>
                <a:gd name="T11" fmla="*/ 12 h 494"/>
                <a:gd name="T12" fmla="*/ 26 w 2124"/>
                <a:gd name="T13" fmla="*/ 10 h 494"/>
                <a:gd name="T14" fmla="*/ 26 w 2124"/>
                <a:gd name="T15" fmla="*/ 7 h 494"/>
                <a:gd name="T16" fmla="*/ 26 w 2124"/>
                <a:gd name="T17" fmla="*/ 5 h 494"/>
                <a:gd name="T18" fmla="*/ 23 w 2124"/>
                <a:gd name="T19" fmla="*/ 4 h 494"/>
                <a:gd name="T20" fmla="*/ 21 w 2124"/>
                <a:gd name="T21" fmla="*/ 5 h 494"/>
                <a:gd name="T22" fmla="*/ 19 w 2124"/>
                <a:gd name="T23" fmla="*/ 6 h 494"/>
                <a:gd name="T24" fmla="*/ 17 w 2124"/>
                <a:gd name="T25" fmla="*/ 9 h 494"/>
                <a:gd name="T26" fmla="*/ 11 w 2124"/>
                <a:gd name="T27" fmla="*/ 7 h 494"/>
                <a:gd name="T28" fmla="*/ 15 w 2124"/>
                <a:gd name="T29" fmla="*/ 2 h 494"/>
                <a:gd name="T30" fmla="*/ 20 w 2124"/>
                <a:gd name="T31" fmla="*/ 0 h 494"/>
                <a:gd name="T32" fmla="*/ 27 w 2124"/>
                <a:gd name="T33" fmla="*/ 0 h 494"/>
                <a:gd name="T34" fmla="*/ 31 w 2124"/>
                <a:gd name="T35" fmla="*/ 2 h 494"/>
                <a:gd name="T36" fmla="*/ 33 w 2124"/>
                <a:gd name="T37" fmla="*/ 3 h 494"/>
                <a:gd name="T38" fmla="*/ 34 w 2124"/>
                <a:gd name="T39" fmla="*/ 5 h 494"/>
                <a:gd name="T40" fmla="*/ 33 w 2124"/>
                <a:gd name="T41" fmla="*/ 9 h 494"/>
                <a:gd name="T42" fmla="*/ 30 w 2124"/>
                <a:gd name="T43" fmla="*/ 15 h 494"/>
                <a:gd name="T44" fmla="*/ 25 w 2124"/>
                <a:gd name="T45" fmla="*/ 17 h 494"/>
                <a:gd name="T46" fmla="*/ 18 w 2124"/>
                <a:gd name="T47" fmla="*/ 18 h 494"/>
                <a:gd name="T48" fmla="*/ 12 w 2124"/>
                <a:gd name="T49" fmla="*/ 17 h 494"/>
                <a:gd name="T50" fmla="*/ 11 w 2124"/>
                <a:gd name="T51" fmla="*/ 16 h 494"/>
                <a:gd name="T52" fmla="*/ 9 w 2124"/>
                <a:gd name="T53" fmla="*/ 14 h 494"/>
                <a:gd name="T54" fmla="*/ 10 w 2124"/>
                <a:gd name="T55" fmla="*/ 10 h 494"/>
                <a:gd name="T56" fmla="*/ 40 w 2124"/>
                <a:gd name="T57" fmla="*/ 13 h 494"/>
                <a:gd name="T58" fmla="*/ 41 w 2124"/>
                <a:gd name="T59" fmla="*/ 14 h 494"/>
                <a:gd name="T60" fmla="*/ 44 w 2124"/>
                <a:gd name="T61" fmla="*/ 14 h 494"/>
                <a:gd name="T62" fmla="*/ 46 w 2124"/>
                <a:gd name="T63" fmla="*/ 13 h 494"/>
                <a:gd name="T64" fmla="*/ 45 w 2124"/>
                <a:gd name="T65" fmla="*/ 12 h 494"/>
                <a:gd name="T66" fmla="*/ 39 w 2124"/>
                <a:gd name="T67" fmla="*/ 11 h 494"/>
                <a:gd name="T68" fmla="*/ 35 w 2124"/>
                <a:gd name="T69" fmla="*/ 10 h 494"/>
                <a:gd name="T70" fmla="*/ 34 w 2124"/>
                <a:gd name="T71" fmla="*/ 8 h 494"/>
                <a:gd name="T72" fmla="*/ 34 w 2124"/>
                <a:gd name="T73" fmla="*/ 6 h 494"/>
                <a:gd name="T74" fmla="*/ 37 w 2124"/>
                <a:gd name="T75" fmla="*/ 2 h 494"/>
                <a:gd name="T76" fmla="*/ 40 w 2124"/>
                <a:gd name="T77" fmla="*/ 1 h 494"/>
                <a:gd name="T78" fmla="*/ 46 w 2124"/>
                <a:gd name="T79" fmla="*/ 0 h 494"/>
                <a:gd name="T80" fmla="*/ 52 w 2124"/>
                <a:gd name="T81" fmla="*/ 1 h 494"/>
                <a:gd name="T82" fmla="*/ 55 w 2124"/>
                <a:gd name="T83" fmla="*/ 3 h 494"/>
                <a:gd name="T84" fmla="*/ 47 w 2124"/>
                <a:gd name="T85" fmla="*/ 6 h 494"/>
                <a:gd name="T86" fmla="*/ 47 w 2124"/>
                <a:gd name="T87" fmla="*/ 5 h 494"/>
                <a:gd name="T88" fmla="*/ 44 w 2124"/>
                <a:gd name="T89" fmla="*/ 4 h 494"/>
                <a:gd name="T90" fmla="*/ 43 w 2124"/>
                <a:gd name="T91" fmla="*/ 4 h 494"/>
                <a:gd name="T92" fmla="*/ 42 w 2124"/>
                <a:gd name="T93" fmla="*/ 5 h 494"/>
                <a:gd name="T94" fmla="*/ 43 w 2124"/>
                <a:gd name="T95" fmla="*/ 6 h 494"/>
                <a:gd name="T96" fmla="*/ 51 w 2124"/>
                <a:gd name="T97" fmla="*/ 7 h 494"/>
                <a:gd name="T98" fmla="*/ 53 w 2124"/>
                <a:gd name="T99" fmla="*/ 9 h 494"/>
                <a:gd name="T100" fmla="*/ 54 w 2124"/>
                <a:gd name="T101" fmla="*/ 11 h 494"/>
                <a:gd name="T102" fmla="*/ 53 w 2124"/>
                <a:gd name="T103" fmla="*/ 14 h 494"/>
                <a:gd name="T104" fmla="*/ 49 w 2124"/>
                <a:gd name="T105" fmla="*/ 17 h 494"/>
                <a:gd name="T106" fmla="*/ 44 w 2124"/>
                <a:gd name="T107" fmla="*/ 18 h 494"/>
                <a:gd name="T108" fmla="*/ 38 w 2124"/>
                <a:gd name="T109" fmla="*/ 18 h 494"/>
                <a:gd name="T110" fmla="*/ 33 w 2124"/>
                <a:gd name="T111" fmla="*/ 17 h 494"/>
                <a:gd name="T112" fmla="*/ 32 w 2124"/>
                <a:gd name="T113" fmla="*/ 14 h 494"/>
                <a:gd name="T114" fmla="*/ 58 w 2124"/>
                <a:gd name="T115" fmla="*/ 0 h 494"/>
                <a:gd name="T116" fmla="*/ 73 w 2124"/>
                <a:gd name="T117" fmla="*/ 18 h 494"/>
                <a:gd name="T118" fmla="*/ 52 w 2124"/>
                <a:gd name="T119" fmla="*/ 18 h 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4"/>
                <a:gd name="T181" fmla="*/ 0 h 494"/>
                <a:gd name="T182" fmla="*/ 2124 w 2124"/>
                <a:gd name="T183" fmla="*/ 494 h 4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4" h="494">
                  <a:moveTo>
                    <a:pt x="0" y="486"/>
                  </a:moveTo>
                  <a:lnTo>
                    <a:pt x="151" y="19"/>
                  </a:lnTo>
                  <a:lnTo>
                    <a:pt x="331" y="19"/>
                  </a:lnTo>
                  <a:lnTo>
                    <a:pt x="179" y="486"/>
                  </a:lnTo>
                  <a:lnTo>
                    <a:pt x="0" y="486"/>
                  </a:lnTo>
                  <a:close/>
                  <a:moveTo>
                    <a:pt x="459" y="246"/>
                  </a:moveTo>
                  <a:lnTo>
                    <a:pt x="459" y="246"/>
                  </a:lnTo>
                  <a:lnTo>
                    <a:pt x="454" y="261"/>
                  </a:lnTo>
                  <a:lnTo>
                    <a:pt x="451" y="276"/>
                  </a:lnTo>
                  <a:lnTo>
                    <a:pt x="449" y="288"/>
                  </a:lnTo>
                  <a:lnTo>
                    <a:pt x="449" y="300"/>
                  </a:lnTo>
                  <a:lnTo>
                    <a:pt x="449" y="311"/>
                  </a:lnTo>
                  <a:lnTo>
                    <a:pt x="451" y="321"/>
                  </a:lnTo>
                  <a:lnTo>
                    <a:pt x="455" y="331"/>
                  </a:lnTo>
                  <a:lnTo>
                    <a:pt x="459" y="339"/>
                  </a:lnTo>
                  <a:lnTo>
                    <a:pt x="465" y="347"/>
                  </a:lnTo>
                  <a:lnTo>
                    <a:pt x="471" y="353"/>
                  </a:lnTo>
                  <a:lnTo>
                    <a:pt x="479" y="359"/>
                  </a:lnTo>
                  <a:lnTo>
                    <a:pt x="488" y="364"/>
                  </a:lnTo>
                  <a:lnTo>
                    <a:pt x="499" y="368"/>
                  </a:lnTo>
                  <a:lnTo>
                    <a:pt x="510" y="370"/>
                  </a:lnTo>
                  <a:lnTo>
                    <a:pt x="523" y="371"/>
                  </a:lnTo>
                  <a:lnTo>
                    <a:pt x="537" y="371"/>
                  </a:lnTo>
                  <a:lnTo>
                    <a:pt x="552" y="371"/>
                  </a:lnTo>
                  <a:lnTo>
                    <a:pt x="565" y="370"/>
                  </a:lnTo>
                  <a:lnTo>
                    <a:pt x="579" y="368"/>
                  </a:lnTo>
                  <a:lnTo>
                    <a:pt x="591" y="364"/>
                  </a:lnTo>
                  <a:lnTo>
                    <a:pt x="603" y="359"/>
                  </a:lnTo>
                  <a:lnTo>
                    <a:pt x="614" y="353"/>
                  </a:lnTo>
                  <a:lnTo>
                    <a:pt x="625" y="347"/>
                  </a:lnTo>
                  <a:lnTo>
                    <a:pt x="636" y="339"/>
                  </a:lnTo>
                  <a:lnTo>
                    <a:pt x="646" y="331"/>
                  </a:lnTo>
                  <a:lnTo>
                    <a:pt x="656" y="321"/>
                  </a:lnTo>
                  <a:lnTo>
                    <a:pt x="664" y="311"/>
                  </a:lnTo>
                  <a:lnTo>
                    <a:pt x="672" y="300"/>
                  </a:lnTo>
                  <a:lnTo>
                    <a:pt x="679" y="288"/>
                  </a:lnTo>
                  <a:lnTo>
                    <a:pt x="686" y="276"/>
                  </a:lnTo>
                  <a:lnTo>
                    <a:pt x="691" y="261"/>
                  </a:lnTo>
                  <a:lnTo>
                    <a:pt x="697" y="246"/>
                  </a:lnTo>
                  <a:lnTo>
                    <a:pt x="701" y="231"/>
                  </a:lnTo>
                  <a:lnTo>
                    <a:pt x="705" y="218"/>
                  </a:lnTo>
                  <a:lnTo>
                    <a:pt x="706" y="204"/>
                  </a:lnTo>
                  <a:lnTo>
                    <a:pt x="707" y="192"/>
                  </a:lnTo>
                  <a:lnTo>
                    <a:pt x="706" y="181"/>
                  </a:lnTo>
                  <a:lnTo>
                    <a:pt x="705" y="171"/>
                  </a:lnTo>
                  <a:lnTo>
                    <a:pt x="701" y="161"/>
                  </a:lnTo>
                  <a:lnTo>
                    <a:pt x="696" y="153"/>
                  </a:lnTo>
                  <a:lnTo>
                    <a:pt x="691" y="145"/>
                  </a:lnTo>
                  <a:lnTo>
                    <a:pt x="684" y="138"/>
                  </a:lnTo>
                  <a:lnTo>
                    <a:pt x="677" y="133"/>
                  </a:lnTo>
                  <a:lnTo>
                    <a:pt x="667" y="128"/>
                  </a:lnTo>
                  <a:lnTo>
                    <a:pt x="657" y="124"/>
                  </a:lnTo>
                  <a:lnTo>
                    <a:pt x="646" y="122"/>
                  </a:lnTo>
                  <a:lnTo>
                    <a:pt x="632" y="121"/>
                  </a:lnTo>
                  <a:lnTo>
                    <a:pt x="619" y="120"/>
                  </a:lnTo>
                  <a:lnTo>
                    <a:pt x="604" y="121"/>
                  </a:lnTo>
                  <a:lnTo>
                    <a:pt x="591" y="122"/>
                  </a:lnTo>
                  <a:lnTo>
                    <a:pt x="577" y="124"/>
                  </a:lnTo>
                  <a:lnTo>
                    <a:pt x="565" y="128"/>
                  </a:lnTo>
                  <a:lnTo>
                    <a:pt x="553" y="133"/>
                  </a:lnTo>
                  <a:lnTo>
                    <a:pt x="542" y="138"/>
                  </a:lnTo>
                  <a:lnTo>
                    <a:pt x="530" y="145"/>
                  </a:lnTo>
                  <a:lnTo>
                    <a:pt x="520" y="153"/>
                  </a:lnTo>
                  <a:lnTo>
                    <a:pt x="510" y="161"/>
                  </a:lnTo>
                  <a:lnTo>
                    <a:pt x="500" y="171"/>
                  </a:lnTo>
                  <a:lnTo>
                    <a:pt x="492" y="181"/>
                  </a:lnTo>
                  <a:lnTo>
                    <a:pt x="483" y="192"/>
                  </a:lnTo>
                  <a:lnTo>
                    <a:pt x="477" y="204"/>
                  </a:lnTo>
                  <a:lnTo>
                    <a:pt x="470" y="218"/>
                  </a:lnTo>
                  <a:lnTo>
                    <a:pt x="464" y="231"/>
                  </a:lnTo>
                  <a:lnTo>
                    <a:pt x="459" y="246"/>
                  </a:lnTo>
                  <a:close/>
                  <a:moveTo>
                    <a:pt x="265" y="246"/>
                  </a:moveTo>
                  <a:lnTo>
                    <a:pt x="265" y="246"/>
                  </a:lnTo>
                  <a:lnTo>
                    <a:pt x="275" y="217"/>
                  </a:lnTo>
                  <a:lnTo>
                    <a:pt x="288" y="190"/>
                  </a:lnTo>
                  <a:lnTo>
                    <a:pt x="303" y="164"/>
                  </a:lnTo>
                  <a:lnTo>
                    <a:pt x="319" y="139"/>
                  </a:lnTo>
                  <a:lnTo>
                    <a:pt x="337" y="117"/>
                  </a:lnTo>
                  <a:lnTo>
                    <a:pt x="357" y="97"/>
                  </a:lnTo>
                  <a:lnTo>
                    <a:pt x="379" y="79"/>
                  </a:lnTo>
                  <a:lnTo>
                    <a:pt x="404" y="63"/>
                  </a:lnTo>
                  <a:lnTo>
                    <a:pt x="429" y="48"/>
                  </a:lnTo>
                  <a:lnTo>
                    <a:pt x="456" y="35"/>
                  </a:lnTo>
                  <a:lnTo>
                    <a:pt x="486" y="25"/>
                  </a:lnTo>
                  <a:lnTo>
                    <a:pt x="516" y="16"/>
                  </a:lnTo>
                  <a:lnTo>
                    <a:pt x="549" y="9"/>
                  </a:lnTo>
                  <a:lnTo>
                    <a:pt x="583" y="4"/>
                  </a:lnTo>
                  <a:lnTo>
                    <a:pt x="620" y="2"/>
                  </a:lnTo>
                  <a:lnTo>
                    <a:pt x="658" y="0"/>
                  </a:lnTo>
                  <a:lnTo>
                    <a:pt x="695" y="2"/>
                  </a:lnTo>
                  <a:lnTo>
                    <a:pt x="729" y="4"/>
                  </a:lnTo>
                  <a:lnTo>
                    <a:pt x="760" y="9"/>
                  </a:lnTo>
                  <a:lnTo>
                    <a:pt x="789" y="16"/>
                  </a:lnTo>
                  <a:lnTo>
                    <a:pt x="814" y="25"/>
                  </a:lnTo>
                  <a:lnTo>
                    <a:pt x="826" y="30"/>
                  </a:lnTo>
                  <a:lnTo>
                    <a:pt x="836" y="35"/>
                  </a:lnTo>
                  <a:lnTo>
                    <a:pt x="845" y="41"/>
                  </a:lnTo>
                  <a:lnTo>
                    <a:pt x="855" y="48"/>
                  </a:lnTo>
                  <a:lnTo>
                    <a:pt x="864" y="54"/>
                  </a:lnTo>
                  <a:lnTo>
                    <a:pt x="871" y="63"/>
                  </a:lnTo>
                  <a:lnTo>
                    <a:pt x="879" y="70"/>
                  </a:lnTo>
                  <a:lnTo>
                    <a:pt x="885" y="79"/>
                  </a:lnTo>
                  <a:lnTo>
                    <a:pt x="890" y="88"/>
                  </a:lnTo>
                  <a:lnTo>
                    <a:pt x="894" y="97"/>
                  </a:lnTo>
                  <a:lnTo>
                    <a:pt x="898" y="107"/>
                  </a:lnTo>
                  <a:lnTo>
                    <a:pt x="902" y="117"/>
                  </a:lnTo>
                  <a:lnTo>
                    <a:pt x="904" y="128"/>
                  </a:lnTo>
                  <a:lnTo>
                    <a:pt x="905" y="139"/>
                  </a:lnTo>
                  <a:lnTo>
                    <a:pt x="907" y="151"/>
                  </a:lnTo>
                  <a:lnTo>
                    <a:pt x="907" y="164"/>
                  </a:lnTo>
                  <a:lnTo>
                    <a:pt x="904" y="190"/>
                  </a:lnTo>
                  <a:lnTo>
                    <a:pt x="899" y="217"/>
                  </a:lnTo>
                  <a:lnTo>
                    <a:pt x="891" y="246"/>
                  </a:lnTo>
                  <a:lnTo>
                    <a:pt x="880" y="276"/>
                  </a:lnTo>
                  <a:lnTo>
                    <a:pt x="868" y="304"/>
                  </a:lnTo>
                  <a:lnTo>
                    <a:pt x="853" y="330"/>
                  </a:lnTo>
                  <a:lnTo>
                    <a:pt x="837" y="353"/>
                  </a:lnTo>
                  <a:lnTo>
                    <a:pt x="819" y="375"/>
                  </a:lnTo>
                  <a:lnTo>
                    <a:pt x="798" y="395"/>
                  </a:lnTo>
                  <a:lnTo>
                    <a:pt x="776" y="413"/>
                  </a:lnTo>
                  <a:lnTo>
                    <a:pt x="752" y="430"/>
                  </a:lnTo>
                  <a:lnTo>
                    <a:pt x="727" y="444"/>
                  </a:lnTo>
                  <a:lnTo>
                    <a:pt x="699" y="457"/>
                  </a:lnTo>
                  <a:lnTo>
                    <a:pt x="670" y="467"/>
                  </a:lnTo>
                  <a:lnTo>
                    <a:pt x="639" y="476"/>
                  </a:lnTo>
                  <a:lnTo>
                    <a:pt x="607" y="483"/>
                  </a:lnTo>
                  <a:lnTo>
                    <a:pt x="572" y="488"/>
                  </a:lnTo>
                  <a:lnTo>
                    <a:pt x="536" y="491"/>
                  </a:lnTo>
                  <a:lnTo>
                    <a:pt x="498" y="492"/>
                  </a:lnTo>
                  <a:lnTo>
                    <a:pt x="461" y="491"/>
                  </a:lnTo>
                  <a:lnTo>
                    <a:pt x="427" y="488"/>
                  </a:lnTo>
                  <a:lnTo>
                    <a:pt x="395" y="483"/>
                  </a:lnTo>
                  <a:lnTo>
                    <a:pt x="367" y="476"/>
                  </a:lnTo>
                  <a:lnTo>
                    <a:pt x="342" y="467"/>
                  </a:lnTo>
                  <a:lnTo>
                    <a:pt x="330" y="462"/>
                  </a:lnTo>
                  <a:lnTo>
                    <a:pt x="319" y="457"/>
                  </a:lnTo>
                  <a:lnTo>
                    <a:pt x="309" y="451"/>
                  </a:lnTo>
                  <a:lnTo>
                    <a:pt x="301" y="444"/>
                  </a:lnTo>
                  <a:lnTo>
                    <a:pt x="292" y="438"/>
                  </a:lnTo>
                  <a:lnTo>
                    <a:pt x="284" y="430"/>
                  </a:lnTo>
                  <a:lnTo>
                    <a:pt x="277" y="422"/>
                  </a:lnTo>
                  <a:lnTo>
                    <a:pt x="271" y="413"/>
                  </a:lnTo>
                  <a:lnTo>
                    <a:pt x="265" y="405"/>
                  </a:lnTo>
                  <a:lnTo>
                    <a:pt x="260" y="395"/>
                  </a:lnTo>
                  <a:lnTo>
                    <a:pt x="257" y="385"/>
                  </a:lnTo>
                  <a:lnTo>
                    <a:pt x="254" y="375"/>
                  </a:lnTo>
                  <a:lnTo>
                    <a:pt x="252" y="364"/>
                  </a:lnTo>
                  <a:lnTo>
                    <a:pt x="249" y="353"/>
                  </a:lnTo>
                  <a:lnTo>
                    <a:pt x="249" y="342"/>
                  </a:lnTo>
                  <a:lnTo>
                    <a:pt x="249" y="330"/>
                  </a:lnTo>
                  <a:lnTo>
                    <a:pt x="252" y="304"/>
                  </a:lnTo>
                  <a:lnTo>
                    <a:pt x="257" y="276"/>
                  </a:lnTo>
                  <a:lnTo>
                    <a:pt x="265" y="246"/>
                  </a:lnTo>
                  <a:close/>
                  <a:moveTo>
                    <a:pt x="859" y="338"/>
                  </a:moveTo>
                  <a:lnTo>
                    <a:pt x="1078" y="337"/>
                  </a:lnTo>
                  <a:lnTo>
                    <a:pt x="1077" y="347"/>
                  </a:lnTo>
                  <a:lnTo>
                    <a:pt x="1079" y="354"/>
                  </a:lnTo>
                  <a:lnTo>
                    <a:pt x="1084" y="360"/>
                  </a:lnTo>
                  <a:lnTo>
                    <a:pt x="1092" y="366"/>
                  </a:lnTo>
                  <a:lnTo>
                    <a:pt x="1101" y="371"/>
                  </a:lnTo>
                  <a:lnTo>
                    <a:pt x="1114" y="374"/>
                  </a:lnTo>
                  <a:lnTo>
                    <a:pt x="1128" y="376"/>
                  </a:lnTo>
                  <a:lnTo>
                    <a:pt x="1145" y="376"/>
                  </a:lnTo>
                  <a:lnTo>
                    <a:pt x="1163" y="376"/>
                  </a:lnTo>
                  <a:lnTo>
                    <a:pt x="1178" y="375"/>
                  </a:lnTo>
                  <a:lnTo>
                    <a:pt x="1192" y="373"/>
                  </a:lnTo>
                  <a:lnTo>
                    <a:pt x="1203" y="369"/>
                  </a:lnTo>
                  <a:lnTo>
                    <a:pt x="1213" y="364"/>
                  </a:lnTo>
                  <a:lnTo>
                    <a:pt x="1220" y="358"/>
                  </a:lnTo>
                  <a:lnTo>
                    <a:pt x="1226" y="352"/>
                  </a:lnTo>
                  <a:lnTo>
                    <a:pt x="1230" y="343"/>
                  </a:lnTo>
                  <a:lnTo>
                    <a:pt x="1231" y="336"/>
                  </a:lnTo>
                  <a:lnTo>
                    <a:pt x="1230" y="330"/>
                  </a:lnTo>
                  <a:lnTo>
                    <a:pt x="1226" y="325"/>
                  </a:lnTo>
                  <a:lnTo>
                    <a:pt x="1221" y="320"/>
                  </a:lnTo>
                  <a:lnTo>
                    <a:pt x="1214" y="315"/>
                  </a:lnTo>
                  <a:lnTo>
                    <a:pt x="1204" y="311"/>
                  </a:lnTo>
                  <a:lnTo>
                    <a:pt x="1192" y="309"/>
                  </a:lnTo>
                  <a:lnTo>
                    <a:pt x="1177" y="306"/>
                  </a:lnTo>
                  <a:lnTo>
                    <a:pt x="1047" y="289"/>
                  </a:lnTo>
                  <a:lnTo>
                    <a:pt x="1029" y="287"/>
                  </a:lnTo>
                  <a:lnTo>
                    <a:pt x="1011" y="283"/>
                  </a:lnTo>
                  <a:lnTo>
                    <a:pt x="995" y="278"/>
                  </a:lnTo>
                  <a:lnTo>
                    <a:pt x="980" y="273"/>
                  </a:lnTo>
                  <a:lnTo>
                    <a:pt x="967" y="267"/>
                  </a:lnTo>
                  <a:lnTo>
                    <a:pt x="956" y="261"/>
                  </a:lnTo>
                  <a:lnTo>
                    <a:pt x="945" y="253"/>
                  </a:lnTo>
                  <a:lnTo>
                    <a:pt x="936" y="245"/>
                  </a:lnTo>
                  <a:lnTo>
                    <a:pt x="930" y="235"/>
                  </a:lnTo>
                  <a:lnTo>
                    <a:pt x="924" y="225"/>
                  </a:lnTo>
                  <a:lnTo>
                    <a:pt x="920" y="215"/>
                  </a:lnTo>
                  <a:lnTo>
                    <a:pt x="918" y="203"/>
                  </a:lnTo>
                  <a:lnTo>
                    <a:pt x="918" y="191"/>
                  </a:lnTo>
                  <a:lnTo>
                    <a:pt x="919" y="179"/>
                  </a:lnTo>
                  <a:lnTo>
                    <a:pt x="920" y="165"/>
                  </a:lnTo>
                  <a:lnTo>
                    <a:pt x="925" y="150"/>
                  </a:lnTo>
                  <a:lnTo>
                    <a:pt x="932" y="132"/>
                  </a:lnTo>
                  <a:lnTo>
                    <a:pt x="941" y="115"/>
                  </a:lnTo>
                  <a:lnTo>
                    <a:pt x="951" y="97"/>
                  </a:lnTo>
                  <a:lnTo>
                    <a:pt x="963" y="83"/>
                  </a:lnTo>
                  <a:lnTo>
                    <a:pt x="976" y="69"/>
                  </a:lnTo>
                  <a:lnTo>
                    <a:pt x="991" y="57"/>
                  </a:lnTo>
                  <a:lnTo>
                    <a:pt x="1008" y="46"/>
                  </a:lnTo>
                  <a:lnTo>
                    <a:pt x="1025" y="36"/>
                  </a:lnTo>
                  <a:lnTo>
                    <a:pt x="1046" y="27"/>
                  </a:lnTo>
                  <a:lnTo>
                    <a:pt x="1068" y="20"/>
                  </a:lnTo>
                  <a:lnTo>
                    <a:pt x="1092" y="14"/>
                  </a:lnTo>
                  <a:lnTo>
                    <a:pt x="1117" y="9"/>
                  </a:lnTo>
                  <a:lnTo>
                    <a:pt x="1145" y="5"/>
                  </a:lnTo>
                  <a:lnTo>
                    <a:pt x="1176" y="3"/>
                  </a:lnTo>
                  <a:lnTo>
                    <a:pt x="1208" y="0"/>
                  </a:lnTo>
                  <a:lnTo>
                    <a:pt x="1242" y="0"/>
                  </a:lnTo>
                  <a:lnTo>
                    <a:pt x="1276" y="0"/>
                  </a:lnTo>
                  <a:lnTo>
                    <a:pt x="1308" y="3"/>
                  </a:lnTo>
                  <a:lnTo>
                    <a:pt x="1339" y="5"/>
                  </a:lnTo>
                  <a:lnTo>
                    <a:pt x="1366" y="9"/>
                  </a:lnTo>
                  <a:lnTo>
                    <a:pt x="1389" y="14"/>
                  </a:lnTo>
                  <a:lnTo>
                    <a:pt x="1411" y="20"/>
                  </a:lnTo>
                  <a:lnTo>
                    <a:pt x="1429" y="27"/>
                  </a:lnTo>
                  <a:lnTo>
                    <a:pt x="1447" y="36"/>
                  </a:lnTo>
                  <a:lnTo>
                    <a:pt x="1460" y="46"/>
                  </a:lnTo>
                  <a:lnTo>
                    <a:pt x="1471" y="57"/>
                  </a:lnTo>
                  <a:lnTo>
                    <a:pt x="1480" y="69"/>
                  </a:lnTo>
                  <a:lnTo>
                    <a:pt x="1486" y="83"/>
                  </a:lnTo>
                  <a:lnTo>
                    <a:pt x="1489" y="97"/>
                  </a:lnTo>
                  <a:lnTo>
                    <a:pt x="1491" y="113"/>
                  </a:lnTo>
                  <a:lnTo>
                    <a:pt x="1489" y="131"/>
                  </a:lnTo>
                  <a:lnTo>
                    <a:pt x="1486" y="149"/>
                  </a:lnTo>
                  <a:lnTo>
                    <a:pt x="1276" y="149"/>
                  </a:lnTo>
                  <a:lnTo>
                    <a:pt x="1276" y="138"/>
                  </a:lnTo>
                  <a:lnTo>
                    <a:pt x="1276" y="133"/>
                  </a:lnTo>
                  <a:lnTo>
                    <a:pt x="1274" y="129"/>
                  </a:lnTo>
                  <a:lnTo>
                    <a:pt x="1273" y="126"/>
                  </a:lnTo>
                  <a:lnTo>
                    <a:pt x="1269" y="122"/>
                  </a:lnTo>
                  <a:lnTo>
                    <a:pt x="1260" y="115"/>
                  </a:lnTo>
                  <a:lnTo>
                    <a:pt x="1249" y="110"/>
                  </a:lnTo>
                  <a:lnTo>
                    <a:pt x="1236" y="107"/>
                  </a:lnTo>
                  <a:lnTo>
                    <a:pt x="1220" y="105"/>
                  </a:lnTo>
                  <a:lnTo>
                    <a:pt x="1200" y="104"/>
                  </a:lnTo>
                  <a:lnTo>
                    <a:pt x="1186" y="105"/>
                  </a:lnTo>
                  <a:lnTo>
                    <a:pt x="1172" y="106"/>
                  </a:lnTo>
                  <a:lnTo>
                    <a:pt x="1160" y="108"/>
                  </a:lnTo>
                  <a:lnTo>
                    <a:pt x="1150" y="112"/>
                  </a:lnTo>
                  <a:lnTo>
                    <a:pt x="1141" y="117"/>
                  </a:lnTo>
                  <a:lnTo>
                    <a:pt x="1133" y="122"/>
                  </a:lnTo>
                  <a:lnTo>
                    <a:pt x="1128" y="128"/>
                  </a:lnTo>
                  <a:lnTo>
                    <a:pt x="1126" y="134"/>
                  </a:lnTo>
                  <a:lnTo>
                    <a:pt x="1125" y="142"/>
                  </a:lnTo>
                  <a:lnTo>
                    <a:pt x="1125" y="147"/>
                  </a:lnTo>
                  <a:lnTo>
                    <a:pt x="1127" y="151"/>
                  </a:lnTo>
                  <a:lnTo>
                    <a:pt x="1132" y="155"/>
                  </a:lnTo>
                  <a:lnTo>
                    <a:pt x="1139" y="159"/>
                  </a:lnTo>
                  <a:lnTo>
                    <a:pt x="1150" y="161"/>
                  </a:lnTo>
                  <a:lnTo>
                    <a:pt x="1165" y="165"/>
                  </a:lnTo>
                  <a:lnTo>
                    <a:pt x="1183" y="167"/>
                  </a:lnTo>
                  <a:lnTo>
                    <a:pt x="1340" y="192"/>
                  </a:lnTo>
                  <a:lnTo>
                    <a:pt x="1357" y="194"/>
                  </a:lnTo>
                  <a:lnTo>
                    <a:pt x="1374" y="198"/>
                  </a:lnTo>
                  <a:lnTo>
                    <a:pt x="1389" y="203"/>
                  </a:lnTo>
                  <a:lnTo>
                    <a:pt x="1402" y="208"/>
                  </a:lnTo>
                  <a:lnTo>
                    <a:pt x="1414" y="214"/>
                  </a:lnTo>
                  <a:lnTo>
                    <a:pt x="1425" y="220"/>
                  </a:lnTo>
                  <a:lnTo>
                    <a:pt x="1433" y="228"/>
                  </a:lnTo>
                  <a:lnTo>
                    <a:pt x="1440" y="236"/>
                  </a:lnTo>
                  <a:lnTo>
                    <a:pt x="1447" y="245"/>
                  </a:lnTo>
                  <a:lnTo>
                    <a:pt x="1451" y="255"/>
                  </a:lnTo>
                  <a:lnTo>
                    <a:pt x="1454" y="266"/>
                  </a:lnTo>
                  <a:lnTo>
                    <a:pt x="1456" y="277"/>
                  </a:lnTo>
                  <a:lnTo>
                    <a:pt x="1456" y="288"/>
                  </a:lnTo>
                  <a:lnTo>
                    <a:pt x="1455" y="300"/>
                  </a:lnTo>
                  <a:lnTo>
                    <a:pt x="1453" y="314"/>
                  </a:lnTo>
                  <a:lnTo>
                    <a:pt x="1449" y="328"/>
                  </a:lnTo>
                  <a:lnTo>
                    <a:pt x="1440" y="348"/>
                  </a:lnTo>
                  <a:lnTo>
                    <a:pt x="1431" y="368"/>
                  </a:lnTo>
                  <a:lnTo>
                    <a:pt x="1420" y="386"/>
                  </a:lnTo>
                  <a:lnTo>
                    <a:pt x="1406" y="402"/>
                  </a:lnTo>
                  <a:lnTo>
                    <a:pt x="1390" y="417"/>
                  </a:lnTo>
                  <a:lnTo>
                    <a:pt x="1373" y="430"/>
                  </a:lnTo>
                  <a:lnTo>
                    <a:pt x="1354" y="443"/>
                  </a:lnTo>
                  <a:lnTo>
                    <a:pt x="1331" y="454"/>
                  </a:lnTo>
                  <a:lnTo>
                    <a:pt x="1308" y="464"/>
                  </a:lnTo>
                  <a:lnTo>
                    <a:pt x="1283" y="471"/>
                  </a:lnTo>
                  <a:lnTo>
                    <a:pt x="1254" y="478"/>
                  </a:lnTo>
                  <a:lnTo>
                    <a:pt x="1224" y="484"/>
                  </a:lnTo>
                  <a:lnTo>
                    <a:pt x="1191" y="488"/>
                  </a:lnTo>
                  <a:lnTo>
                    <a:pt x="1156" y="492"/>
                  </a:lnTo>
                  <a:lnTo>
                    <a:pt x="1118" y="493"/>
                  </a:lnTo>
                  <a:lnTo>
                    <a:pt x="1079" y="494"/>
                  </a:lnTo>
                  <a:lnTo>
                    <a:pt x="1047" y="493"/>
                  </a:lnTo>
                  <a:lnTo>
                    <a:pt x="1018" y="492"/>
                  </a:lnTo>
                  <a:lnTo>
                    <a:pt x="991" y="488"/>
                  </a:lnTo>
                  <a:lnTo>
                    <a:pt x="967" y="483"/>
                  </a:lnTo>
                  <a:lnTo>
                    <a:pt x="945" y="478"/>
                  </a:lnTo>
                  <a:lnTo>
                    <a:pt x="925" y="471"/>
                  </a:lnTo>
                  <a:lnTo>
                    <a:pt x="908" y="464"/>
                  </a:lnTo>
                  <a:lnTo>
                    <a:pt x="892" y="454"/>
                  </a:lnTo>
                  <a:lnTo>
                    <a:pt x="880" y="443"/>
                  </a:lnTo>
                  <a:lnTo>
                    <a:pt x="869" y="432"/>
                  </a:lnTo>
                  <a:lnTo>
                    <a:pt x="861" y="418"/>
                  </a:lnTo>
                  <a:lnTo>
                    <a:pt x="855" y="405"/>
                  </a:lnTo>
                  <a:lnTo>
                    <a:pt x="853" y="390"/>
                  </a:lnTo>
                  <a:lnTo>
                    <a:pt x="853" y="373"/>
                  </a:lnTo>
                  <a:lnTo>
                    <a:pt x="854" y="355"/>
                  </a:lnTo>
                  <a:lnTo>
                    <a:pt x="859" y="338"/>
                  </a:lnTo>
                  <a:close/>
                  <a:moveTo>
                    <a:pt x="1405" y="480"/>
                  </a:moveTo>
                  <a:lnTo>
                    <a:pt x="1557" y="13"/>
                  </a:lnTo>
                  <a:lnTo>
                    <a:pt x="1737" y="13"/>
                  </a:lnTo>
                  <a:lnTo>
                    <a:pt x="1684" y="175"/>
                  </a:lnTo>
                  <a:lnTo>
                    <a:pt x="1891" y="175"/>
                  </a:lnTo>
                  <a:lnTo>
                    <a:pt x="1942" y="13"/>
                  </a:lnTo>
                  <a:lnTo>
                    <a:pt x="2124" y="13"/>
                  </a:lnTo>
                  <a:lnTo>
                    <a:pt x="1972" y="480"/>
                  </a:lnTo>
                  <a:lnTo>
                    <a:pt x="1792" y="480"/>
                  </a:lnTo>
                  <a:lnTo>
                    <a:pt x="1853" y="290"/>
                  </a:lnTo>
                  <a:lnTo>
                    <a:pt x="1647" y="290"/>
                  </a:lnTo>
                  <a:lnTo>
                    <a:pt x="1586" y="480"/>
                  </a:lnTo>
                  <a:lnTo>
                    <a:pt x="1405" y="480"/>
                  </a:lnTo>
                  <a:close/>
                </a:path>
              </a:pathLst>
            </a:custGeom>
            <a:solidFill>
              <a:schemeClr val="tx1"/>
            </a:solidFill>
            <a:ln w="9525">
              <a:noFill/>
              <a:round/>
              <a:headEnd/>
              <a:tailEnd/>
            </a:ln>
          </p:spPr>
          <p:txBody>
            <a:bodyPr>
              <a:prstTxWarp prst="textNoShape">
                <a:avLst/>
              </a:prstTxWarp>
            </a:bodyPr>
            <a:lstStyle/>
            <a:p>
              <a:endParaRPr lang="en-US"/>
            </a:p>
          </p:txBody>
        </p:sp>
      </p:grpSp>
      <p:sp>
        <p:nvSpPr>
          <p:cNvPr id="9" name="Slide Number Placeholder 3"/>
          <p:cNvSpPr>
            <a:spLocks noGrp="1"/>
          </p:cNvSpPr>
          <p:nvPr>
            <p:ph type="sldNum" sz="quarter" idx="4"/>
          </p:nvPr>
        </p:nvSpPr>
        <p:spPr>
          <a:xfrm>
            <a:off x="8331200" y="6415314"/>
            <a:ext cx="551519" cy="319314"/>
          </a:xfrm>
        </p:spPr>
        <p:txBody>
          <a:bodyPr/>
          <a:lstStyle/>
          <a:p>
            <a:pPr algn="r">
              <a:defRPr/>
            </a:pPr>
            <a:r>
              <a:rPr lang="en-US" dirty="0" smtClean="0"/>
              <a:t>3-</a:t>
            </a:r>
            <a:fld id="{D0496D5C-A6DF-4BA2-A2FF-14655C18F937}" type="slidenum">
              <a:rPr lang="en-US" smtClean="0"/>
              <a:pPr algn="r">
                <a:defRPr/>
              </a:pPr>
              <a:t>7</a:t>
            </a:fld>
            <a:endParaRPr lang="en-US" dirty="0"/>
          </a:p>
        </p:txBody>
      </p:sp>
    </p:spTree>
    <p:extLst>
      <p:ext uri="{BB962C8B-B14F-4D97-AF65-F5344CB8AC3E}">
        <p14:creationId xmlns:p14="http://schemas.microsoft.com/office/powerpoint/2010/main" val="257000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889000" y="546100"/>
            <a:ext cx="7953375" cy="1143000"/>
          </a:xfrm>
        </p:spPr>
        <p:txBody>
          <a:bodyPr>
            <a:normAutofit fontScale="90000"/>
          </a:bodyPr>
          <a:lstStyle/>
          <a:p>
            <a:r>
              <a:rPr lang="en-US" sz="2800" dirty="0"/>
              <a:t>“In the long term, nanotechnology will demand a </a:t>
            </a:r>
            <a:r>
              <a:rPr lang="en-US" sz="2800" dirty="0" smtClean="0"/>
              <a:t>revolutionary re</a:t>
            </a:r>
            <a:r>
              <a:rPr lang="en-US" sz="2800" dirty="0"/>
              <a:t>-thinking of occupational health and safety.” </a:t>
            </a:r>
            <a:r>
              <a:rPr lang="en-US" sz="2800" dirty="0">
                <a:solidFill>
                  <a:schemeClr val="tx1"/>
                </a:solidFill>
              </a:rPr>
              <a:t>John Howard, MD, NIOSH</a:t>
            </a:r>
          </a:p>
        </p:txBody>
      </p:sp>
      <p:pic>
        <p:nvPicPr>
          <p:cNvPr id="844803" name="Picture 3" descr="einst_2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l="24692" t="2437" b="37782"/>
          <a:stretch>
            <a:fillRect/>
          </a:stretch>
        </p:blipFill>
        <p:spPr>
          <a:xfrm>
            <a:off x="2286000" y="1897295"/>
            <a:ext cx="4611688" cy="4670425"/>
          </a:xfrm>
          <a:noFill/>
          <a:ln/>
        </p:spPr>
      </p:pic>
      <p:sp>
        <p:nvSpPr>
          <p:cNvPr id="5" name="Slide Number Placeholder 3"/>
          <p:cNvSpPr>
            <a:spLocks noGrp="1"/>
          </p:cNvSpPr>
          <p:nvPr>
            <p:ph type="sldNum" sz="quarter" idx="4"/>
          </p:nvPr>
        </p:nvSpPr>
        <p:spPr>
          <a:xfrm>
            <a:off x="8331200" y="6415314"/>
            <a:ext cx="551519" cy="319314"/>
          </a:xfrm>
        </p:spPr>
        <p:txBody>
          <a:bodyPr/>
          <a:lstStyle/>
          <a:p>
            <a:pPr algn="r">
              <a:defRPr/>
            </a:pPr>
            <a:r>
              <a:rPr lang="en-US" dirty="0" smtClean="0"/>
              <a:t>3-</a:t>
            </a:r>
            <a:fld id="{D0496D5C-A6DF-4BA2-A2FF-14655C18F937}" type="slidenum">
              <a:rPr lang="en-US" smtClean="0"/>
              <a:pPr algn="r">
                <a:defRPr/>
              </a:pPr>
              <a:t>8</a:t>
            </a:fld>
            <a:endParaRPr lang="en-US" dirty="0"/>
          </a:p>
        </p:txBody>
      </p:sp>
    </p:spTree>
    <p:extLst>
      <p:ext uri="{BB962C8B-B14F-4D97-AF65-F5344CB8AC3E}">
        <p14:creationId xmlns:p14="http://schemas.microsoft.com/office/powerpoint/2010/main" val="35136428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46125" y="1416050"/>
            <a:ext cx="8302625" cy="1470025"/>
          </a:xfrm>
        </p:spPr>
        <p:txBody>
          <a:bodyPr>
            <a:normAutofit fontScale="90000"/>
          </a:bodyPr>
          <a:lstStyle/>
          <a:p>
            <a:r>
              <a:rPr lang="en-US" sz="4800" dirty="0" smtClean="0"/>
              <a:t>“It is likely that no single metric will completely characterize exposure.” </a:t>
            </a:r>
            <a:endParaRPr lang="en-US" sz="4800" dirty="0"/>
          </a:p>
        </p:txBody>
      </p:sp>
      <p:sp>
        <p:nvSpPr>
          <p:cNvPr id="5" name="Subtitle 4"/>
          <p:cNvSpPr>
            <a:spLocks noGrp="1"/>
          </p:cNvSpPr>
          <p:nvPr>
            <p:ph type="subTitle" idx="1"/>
          </p:nvPr>
        </p:nvSpPr>
        <p:spPr>
          <a:xfrm>
            <a:off x="1498600" y="3886200"/>
            <a:ext cx="6400800" cy="1752600"/>
          </a:xfrm>
        </p:spPr>
        <p:txBody>
          <a:bodyPr/>
          <a:lstStyle/>
          <a:p>
            <a:r>
              <a:rPr lang="en-US" dirty="0" smtClean="0"/>
              <a:t>Linda Abbott and Andrew Maynard, </a:t>
            </a:r>
            <a:r>
              <a:rPr lang="en-US" i="1" dirty="0" smtClean="0"/>
              <a:t>Risk Analysis, </a:t>
            </a:r>
            <a:r>
              <a:rPr lang="en-US" dirty="0" smtClean="0"/>
              <a:t>2010</a:t>
            </a:r>
            <a:endParaRPr lang="en-US" i="1" dirty="0"/>
          </a:p>
        </p:txBody>
      </p:sp>
      <p:sp>
        <p:nvSpPr>
          <p:cNvPr id="6" name="Slide Number Placeholder 3"/>
          <p:cNvSpPr>
            <a:spLocks noGrp="1"/>
          </p:cNvSpPr>
          <p:nvPr>
            <p:ph type="sldNum" sz="quarter" idx="4"/>
          </p:nvPr>
        </p:nvSpPr>
        <p:spPr>
          <a:xfrm>
            <a:off x="8331200" y="6415314"/>
            <a:ext cx="551519" cy="319314"/>
          </a:xfrm>
        </p:spPr>
        <p:txBody>
          <a:bodyPr/>
          <a:lstStyle/>
          <a:p>
            <a:pPr algn="r">
              <a:defRPr/>
            </a:pPr>
            <a:r>
              <a:rPr lang="en-US" dirty="0" smtClean="0"/>
              <a:t>3-</a:t>
            </a:r>
            <a:fld id="{D0496D5C-A6DF-4BA2-A2FF-14655C18F937}" type="slidenum">
              <a:rPr lang="en-US" smtClean="0"/>
              <a:pPr algn="r">
                <a:defRPr/>
              </a:pPr>
              <a:t>9</a:t>
            </a:fld>
            <a:endParaRPr lang="en-US" dirty="0"/>
          </a:p>
        </p:txBody>
      </p:sp>
    </p:spTree>
    <p:extLst>
      <p:ext uri="{BB962C8B-B14F-4D97-AF65-F5344CB8AC3E}">
        <p14:creationId xmlns:p14="http://schemas.microsoft.com/office/powerpoint/2010/main" val="8420865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SHA_Training">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C36621-6C65-4A61-A938-FD74A2B05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4477</Words>
  <Application>Microsoft Office PowerPoint</Application>
  <PresentationFormat>On-screen Show (4:3)</PresentationFormat>
  <Paragraphs>564</Paragraphs>
  <Slides>49</Slides>
  <Notes>44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OSHA_Training</vt:lpstr>
      <vt:lpstr>Module 3:  Assessing Exposure to Nanomaterials in the Workplace Introduction to Nanomaterials and Occupational Health  Module created by Bruce Lippy, Ph.D., CIH, CSP</vt:lpstr>
      <vt:lpstr>PowerPoint Presentation</vt:lpstr>
      <vt:lpstr>Eight-Hour Training Course</vt:lpstr>
      <vt:lpstr>Lesson Overview</vt:lpstr>
      <vt:lpstr>Lesson Overview</vt:lpstr>
      <vt:lpstr>Learning Objectives</vt:lpstr>
      <vt:lpstr>Special thanks to NIOSH for their kind assistance and particularly to</vt:lpstr>
      <vt:lpstr>“In the long term, nanotechnology will demand a revolutionary re-thinking of occupational health and safety.” John Howard, MD, NIOSH</vt:lpstr>
      <vt:lpstr>“It is likely that no single metric will completely characterize exposure.” </vt:lpstr>
      <vt:lpstr>Let’s start with an exposure pathway model  (Mulhausen and Damiano)</vt:lpstr>
      <vt:lpstr>Monitoring is classified as personal, area or biological</vt:lpstr>
      <vt:lpstr>Area monitoring determines concentration at a location over time</vt:lpstr>
      <vt:lpstr>Wipe sampling is another form of area monitoring</vt:lpstr>
      <vt:lpstr>Biological monitoring measures contaminants, metabolites or enzymes in the blood, urine or exhaled breath </vt:lpstr>
      <vt:lpstr>Group exercise:  What could we sample?</vt:lpstr>
      <vt:lpstr>What should we sample?</vt:lpstr>
      <vt:lpstr>Can we use standard industrial hygiene methods? </vt:lpstr>
      <vt:lpstr>Active sampling uses pumps to pull contaminated air through appropriate media</vt:lpstr>
      <vt:lpstr>Personal pumps are hung on a worker’s belt with the media in the breathing zone</vt:lpstr>
      <vt:lpstr>Most exposure limits are based on 8 hour time-weighted averages</vt:lpstr>
      <vt:lpstr>Pumps must be calibrated before and after sampling</vt:lpstr>
      <vt:lpstr>Particles are classified by their penetration. Where do nanoparticles fit?</vt:lpstr>
      <vt:lpstr>Nanoparticles Have Almost No Mass</vt:lpstr>
      <vt:lpstr>Large particles bias mass measurements</vt:lpstr>
      <vt:lpstr>Examples of Potential Exposures</vt:lpstr>
      <vt:lpstr>NIOSH recommends a graded approach to measurement </vt:lpstr>
      <vt:lpstr>NIOSH’s Nanoparticle Emission Assessment Technique (NEAT)*</vt:lpstr>
      <vt:lpstr>NEAT correlates simple and complex measurements</vt:lpstr>
      <vt:lpstr>The NEAT protocol has some difficulties</vt:lpstr>
      <vt:lpstr>NEAT instrumentation</vt:lpstr>
      <vt:lpstr>Condensation particle counter operation</vt:lpstr>
      <vt:lpstr>Scanning mobility particle sizers provide more data, but are more difficult to use in the field </vt:lpstr>
      <vt:lpstr>NIOSH recommends Method 5040 to quantify exposure to airborne carbon nanotubes*</vt:lpstr>
      <vt:lpstr>NIOSH chose mass-based REL over counting with electron microscopy</vt:lpstr>
      <vt:lpstr>But mesotheliomas have been produced in mice with MWCNTs that are fibers with long aspect ratios (Takagi 2008, Poland 2008)</vt:lpstr>
      <vt:lpstr>NIOSH says 10,000 carbon nanotube combinations are possible</vt:lpstr>
      <vt:lpstr>The counting protocols will be similar to asbestos TEM methods now in place</vt:lpstr>
      <vt:lpstr>Your turn! Categorize and count the following structures </vt:lpstr>
      <vt:lpstr>Electron microscopy is the gold standard. It allows:</vt:lpstr>
      <vt:lpstr>Transmission electron microscopy methods resemble asbestos analysis</vt:lpstr>
      <vt:lpstr>TEM allows several measurements</vt:lpstr>
      <vt:lpstr>Elemental analysis for metals allows better characterization</vt:lpstr>
      <vt:lpstr>NIOSH analysis of metal reactor cleanout provides good example of EM capabilities</vt:lpstr>
      <vt:lpstr>PowerPoint Presentation</vt:lpstr>
      <vt:lpstr>There are no OSHA PELs, but there are several recommended OELs</vt:lpstr>
      <vt:lpstr> Possible Group Exercise: Review sampling reports and answer the following questions:</vt:lpstr>
      <vt:lpstr>Learning Objectives</vt:lpstr>
      <vt:lpstr>Learning Objectives</vt:lpstr>
      <vt:lpstr>Questions or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Custom template for OSHA Susan Harwood training materials</dc:description>
  <cp:lastModifiedBy/>
  <cp:revision>1</cp:revision>
  <dcterms:created xsi:type="dcterms:W3CDTF">2010-11-23T17:01:55Z</dcterms:created>
  <dcterms:modified xsi:type="dcterms:W3CDTF">2012-05-18T14:57:24Z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TC101671289990</vt:lpwstr>
  </property>
</Properties>
</file>