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2"/>
  </p:sldMasterIdLst>
  <p:notesMasterIdLst>
    <p:notesMasterId r:id="rId84"/>
  </p:notesMasterIdLst>
  <p:handoutMasterIdLst>
    <p:handoutMasterId r:id="rId85"/>
  </p:handoutMasterIdLst>
  <p:sldIdLst>
    <p:sldId id="256" r:id="rId3"/>
    <p:sldId id="420" r:id="rId4"/>
    <p:sldId id="264" r:id="rId5"/>
    <p:sldId id="263" r:id="rId6"/>
    <p:sldId id="265" r:id="rId7"/>
    <p:sldId id="257" r:id="rId8"/>
    <p:sldId id="350" r:id="rId9"/>
    <p:sldId id="351" r:id="rId10"/>
    <p:sldId id="359" r:id="rId11"/>
    <p:sldId id="401" r:id="rId12"/>
    <p:sldId id="360" r:id="rId13"/>
    <p:sldId id="361" r:id="rId14"/>
    <p:sldId id="362" r:id="rId15"/>
    <p:sldId id="363" r:id="rId16"/>
    <p:sldId id="364" r:id="rId17"/>
    <p:sldId id="367" r:id="rId18"/>
    <p:sldId id="316" r:id="rId19"/>
    <p:sldId id="370" r:id="rId20"/>
    <p:sldId id="438" r:id="rId21"/>
    <p:sldId id="430" r:id="rId22"/>
    <p:sldId id="436" r:id="rId23"/>
    <p:sldId id="369" r:id="rId24"/>
    <p:sldId id="435" r:id="rId25"/>
    <p:sldId id="455" r:id="rId26"/>
    <p:sldId id="412" r:id="rId27"/>
    <p:sldId id="413" r:id="rId28"/>
    <p:sldId id="405" r:id="rId29"/>
    <p:sldId id="368" r:id="rId30"/>
    <p:sldId id="353" r:id="rId31"/>
    <p:sldId id="354" r:id="rId32"/>
    <p:sldId id="456" r:id="rId33"/>
    <p:sldId id="457" r:id="rId34"/>
    <p:sldId id="458" r:id="rId35"/>
    <p:sldId id="407" r:id="rId36"/>
    <p:sldId id="408" r:id="rId37"/>
    <p:sldId id="409" r:id="rId38"/>
    <p:sldId id="440" r:id="rId39"/>
    <p:sldId id="439" r:id="rId40"/>
    <p:sldId id="411" r:id="rId41"/>
    <p:sldId id="366" r:id="rId42"/>
    <p:sldId id="313" r:id="rId43"/>
    <p:sldId id="314" r:id="rId44"/>
    <p:sldId id="315" r:id="rId45"/>
    <p:sldId id="318" r:id="rId46"/>
    <p:sldId id="424" r:id="rId47"/>
    <p:sldId id="425" r:id="rId48"/>
    <p:sldId id="459" r:id="rId49"/>
    <p:sldId id="372" r:id="rId50"/>
    <p:sldId id="404" r:id="rId51"/>
    <p:sldId id="415" r:id="rId52"/>
    <p:sldId id="416" r:id="rId53"/>
    <p:sldId id="374" r:id="rId54"/>
    <p:sldId id="418" r:id="rId55"/>
    <p:sldId id="431" r:id="rId56"/>
    <p:sldId id="375" r:id="rId57"/>
    <p:sldId id="376" r:id="rId58"/>
    <p:sldId id="377" r:id="rId59"/>
    <p:sldId id="414" r:id="rId60"/>
    <p:sldId id="403" r:id="rId61"/>
    <p:sldId id="378" r:id="rId62"/>
    <p:sldId id="379" r:id="rId63"/>
    <p:sldId id="380" r:id="rId64"/>
    <p:sldId id="421" r:id="rId65"/>
    <p:sldId id="381" r:id="rId66"/>
    <p:sldId id="419" r:id="rId67"/>
    <p:sldId id="382" r:id="rId68"/>
    <p:sldId id="383" r:id="rId69"/>
    <p:sldId id="384" r:id="rId70"/>
    <p:sldId id="385" r:id="rId71"/>
    <p:sldId id="386" r:id="rId72"/>
    <p:sldId id="387" r:id="rId73"/>
    <p:sldId id="388" r:id="rId74"/>
    <p:sldId id="426" r:id="rId75"/>
    <p:sldId id="428" r:id="rId76"/>
    <p:sldId id="427" r:id="rId77"/>
    <p:sldId id="429" r:id="rId78"/>
    <p:sldId id="392" r:id="rId79"/>
    <p:sldId id="441" r:id="rId80"/>
    <p:sldId id="454" r:id="rId81"/>
    <p:sldId id="442" r:id="rId82"/>
    <p:sldId id="312" r:id="rId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008"/>
    <a:srgbClr val="CCECFF"/>
    <a:srgbClr val="FFCC66"/>
    <a:srgbClr val="99CCFF"/>
    <a:srgbClr val="B7751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47" autoAdjust="0"/>
    <p:restoredTop sz="88191" autoAdjust="0"/>
  </p:normalViewPr>
  <p:slideViewPr>
    <p:cSldViewPr snapToGrid="0">
      <p:cViewPr>
        <p:scale>
          <a:sx n="68" d="100"/>
          <a:sy n="68" d="100"/>
        </p:scale>
        <p:origin x="-1170" y="-222"/>
      </p:cViewPr>
      <p:guideLst>
        <p:guide orient="horz" pos="3707"/>
        <p:guide pos="5617"/>
      </p:guideLst>
    </p:cSldViewPr>
  </p:slideViewPr>
  <p:outlineViewPr>
    <p:cViewPr>
      <p:scale>
        <a:sx n="33" d="100"/>
        <a:sy n="33" d="100"/>
      </p:scale>
      <p:origin x="0" y="1752"/>
    </p:cViewPr>
  </p:outlineViewPr>
  <p:notesTextViewPr>
    <p:cViewPr>
      <p:scale>
        <a:sx n="100" d="100"/>
        <a:sy n="100" d="100"/>
      </p:scale>
      <p:origin x="0" y="0"/>
    </p:cViewPr>
  </p:notesTextViewPr>
  <p:sorterViewPr>
    <p:cViewPr>
      <p:scale>
        <a:sx n="128" d="100"/>
        <a:sy n="128" d="100"/>
      </p:scale>
      <p:origin x="0" y="28836"/>
    </p:cViewPr>
  </p:sorterViewPr>
  <p:notesViewPr>
    <p:cSldViewPr snapToGrid="0">
      <p:cViewPr varScale="1">
        <p:scale>
          <a:sx n="53" d="100"/>
          <a:sy n="53" d="100"/>
        </p:scale>
        <p:origin x="-18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8884B-001F-4C95-8DE4-37E087582E99}"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8B7DD4B4-2D09-428C-9443-D653FA4CAB7F}">
      <dgm:prSet phldrT="[Text]"/>
      <dgm:spPr>
        <a:solidFill>
          <a:schemeClr val="tx2"/>
        </a:solidFill>
      </dgm:spPr>
      <dgm:t>
        <a:bodyPr/>
        <a:lstStyle/>
        <a:p>
          <a:r>
            <a:rPr lang="en-US" dirty="0" smtClean="0"/>
            <a:t>Elimination</a:t>
          </a:r>
          <a:endParaRPr lang="en-US" dirty="0"/>
        </a:p>
      </dgm:t>
    </dgm:pt>
    <dgm:pt modelId="{7FCC32FF-B0D3-4340-AE22-651BA31A9A43}" type="parTrans" cxnId="{E7513661-F795-402B-88D8-D5808766CB44}">
      <dgm:prSet/>
      <dgm:spPr/>
      <dgm:t>
        <a:bodyPr/>
        <a:lstStyle/>
        <a:p>
          <a:endParaRPr lang="en-US"/>
        </a:p>
      </dgm:t>
    </dgm:pt>
    <dgm:pt modelId="{32120FC8-3E2A-4782-B959-CB9705CDA0F6}" type="sibTrans" cxnId="{E7513661-F795-402B-88D8-D5808766CB44}">
      <dgm:prSet/>
      <dgm:spPr/>
      <dgm:t>
        <a:bodyPr/>
        <a:lstStyle/>
        <a:p>
          <a:endParaRPr lang="en-US"/>
        </a:p>
      </dgm:t>
    </dgm:pt>
    <dgm:pt modelId="{58184CDC-2610-4F94-8BD2-572AF7DAB764}">
      <dgm:prSet phldrT="[Text]"/>
      <dgm:spPr>
        <a:solidFill>
          <a:schemeClr val="tx2"/>
        </a:solidFill>
      </dgm:spPr>
      <dgm:t>
        <a:bodyPr/>
        <a:lstStyle/>
        <a:p>
          <a:r>
            <a:rPr lang="en-US" dirty="0" smtClean="0"/>
            <a:t>Substitution</a:t>
          </a:r>
          <a:endParaRPr lang="en-US" dirty="0"/>
        </a:p>
      </dgm:t>
    </dgm:pt>
    <dgm:pt modelId="{169993F8-7739-4785-9F2E-B0EB0D771026}" type="parTrans" cxnId="{CBFC62F2-6091-431D-8059-544C0BE91B0F}">
      <dgm:prSet/>
      <dgm:spPr/>
      <dgm:t>
        <a:bodyPr/>
        <a:lstStyle/>
        <a:p>
          <a:endParaRPr lang="en-US"/>
        </a:p>
      </dgm:t>
    </dgm:pt>
    <dgm:pt modelId="{EDB041AA-5A3F-4229-A64E-5EF31B35402C}" type="sibTrans" cxnId="{CBFC62F2-6091-431D-8059-544C0BE91B0F}">
      <dgm:prSet/>
      <dgm:spPr/>
      <dgm:t>
        <a:bodyPr/>
        <a:lstStyle/>
        <a:p>
          <a:endParaRPr lang="en-US"/>
        </a:p>
      </dgm:t>
    </dgm:pt>
    <dgm:pt modelId="{F76BE744-9070-4685-AA20-1267B86A1D3F}">
      <dgm:prSet phldrT="[Text]"/>
      <dgm:spPr/>
      <dgm:t>
        <a:bodyPr/>
        <a:lstStyle/>
        <a:p>
          <a:r>
            <a:rPr lang="en-US" dirty="0" smtClean="0"/>
            <a:t>Modification</a:t>
          </a:r>
          <a:endParaRPr lang="en-US" dirty="0"/>
        </a:p>
      </dgm:t>
    </dgm:pt>
    <dgm:pt modelId="{6888233C-4053-44E4-A1F9-CA800212B5FE}" type="parTrans" cxnId="{E3536218-675F-4BA7-A1A5-A4501BFA79C4}">
      <dgm:prSet/>
      <dgm:spPr/>
      <dgm:t>
        <a:bodyPr/>
        <a:lstStyle/>
        <a:p>
          <a:endParaRPr lang="en-US"/>
        </a:p>
      </dgm:t>
    </dgm:pt>
    <dgm:pt modelId="{E12FB092-04E0-47E9-B65A-80B27DB39236}" type="sibTrans" cxnId="{E3536218-675F-4BA7-A1A5-A4501BFA79C4}">
      <dgm:prSet/>
      <dgm:spPr/>
      <dgm:t>
        <a:bodyPr/>
        <a:lstStyle/>
        <a:p>
          <a:endParaRPr lang="en-US"/>
        </a:p>
      </dgm:t>
    </dgm:pt>
    <dgm:pt modelId="{4ED5DEC9-C886-40E6-9514-AA8CA566B08D}">
      <dgm:prSet/>
      <dgm:spPr/>
      <dgm:t>
        <a:bodyPr/>
        <a:lstStyle/>
        <a:p>
          <a:r>
            <a:rPr lang="en-US" dirty="0" smtClean="0"/>
            <a:t>Containment</a:t>
          </a:r>
          <a:endParaRPr lang="en-US" dirty="0"/>
        </a:p>
      </dgm:t>
    </dgm:pt>
    <dgm:pt modelId="{CD4BE595-4F19-455B-AF4F-94DF3A613437}" type="parTrans" cxnId="{44C055B1-F881-42B1-86B8-590719E585FD}">
      <dgm:prSet/>
      <dgm:spPr/>
      <dgm:t>
        <a:bodyPr/>
        <a:lstStyle/>
        <a:p>
          <a:endParaRPr lang="en-US"/>
        </a:p>
      </dgm:t>
    </dgm:pt>
    <dgm:pt modelId="{1E3674AE-DA8A-40DE-84AB-EC9298C6EAD6}" type="sibTrans" cxnId="{44C055B1-F881-42B1-86B8-590719E585FD}">
      <dgm:prSet/>
      <dgm:spPr/>
      <dgm:t>
        <a:bodyPr/>
        <a:lstStyle/>
        <a:p>
          <a:endParaRPr lang="en-US"/>
        </a:p>
      </dgm:t>
    </dgm:pt>
    <dgm:pt modelId="{18643266-68D5-44CC-9F82-86F76BF7017F}">
      <dgm:prSet/>
      <dgm:spPr/>
      <dgm:t>
        <a:bodyPr/>
        <a:lstStyle/>
        <a:p>
          <a:r>
            <a:rPr lang="en-US" dirty="0" smtClean="0"/>
            <a:t>Ventilation</a:t>
          </a:r>
          <a:endParaRPr lang="en-US" dirty="0"/>
        </a:p>
      </dgm:t>
    </dgm:pt>
    <dgm:pt modelId="{699BC353-0402-48E2-893D-048F349CB9B2}" type="parTrans" cxnId="{EEB4B23D-EEC7-443E-BEB5-1969B2F2C090}">
      <dgm:prSet/>
      <dgm:spPr/>
      <dgm:t>
        <a:bodyPr/>
        <a:lstStyle/>
        <a:p>
          <a:endParaRPr lang="en-US"/>
        </a:p>
      </dgm:t>
    </dgm:pt>
    <dgm:pt modelId="{6B1CF5F9-4C5E-4147-A8C8-D5DC5DDCDB68}" type="sibTrans" cxnId="{EEB4B23D-EEC7-443E-BEB5-1969B2F2C090}">
      <dgm:prSet/>
      <dgm:spPr/>
      <dgm:t>
        <a:bodyPr/>
        <a:lstStyle/>
        <a:p>
          <a:endParaRPr lang="en-US"/>
        </a:p>
      </dgm:t>
    </dgm:pt>
    <dgm:pt modelId="{7E5AC482-068B-4E46-A260-D79A9A9194EB}">
      <dgm:prSet/>
      <dgm:spPr>
        <a:solidFill>
          <a:schemeClr val="tx2"/>
        </a:solidFill>
      </dgm:spPr>
      <dgm:t>
        <a:bodyPr/>
        <a:lstStyle/>
        <a:p>
          <a:r>
            <a:rPr lang="en-US" dirty="0" smtClean="0"/>
            <a:t>Work Practices</a:t>
          </a:r>
          <a:endParaRPr lang="en-US" dirty="0"/>
        </a:p>
      </dgm:t>
    </dgm:pt>
    <dgm:pt modelId="{9DAB4143-8215-499B-82BC-417056009AF5}" type="parTrans" cxnId="{580B208B-14D3-4EBB-9566-68083644A435}">
      <dgm:prSet/>
      <dgm:spPr/>
      <dgm:t>
        <a:bodyPr/>
        <a:lstStyle/>
        <a:p>
          <a:endParaRPr lang="en-US"/>
        </a:p>
      </dgm:t>
    </dgm:pt>
    <dgm:pt modelId="{16CE3426-E4EB-461C-BFC7-B5991576ADA9}" type="sibTrans" cxnId="{580B208B-14D3-4EBB-9566-68083644A435}">
      <dgm:prSet/>
      <dgm:spPr/>
      <dgm:t>
        <a:bodyPr/>
        <a:lstStyle/>
        <a:p>
          <a:endParaRPr lang="en-US"/>
        </a:p>
      </dgm:t>
    </dgm:pt>
    <dgm:pt modelId="{F0CA42C7-125F-4A45-AB53-0D7B0C1FB528}">
      <dgm:prSet/>
      <dgm:spPr>
        <a:solidFill>
          <a:schemeClr val="tx2"/>
        </a:solidFill>
      </dgm:spPr>
      <dgm:t>
        <a:bodyPr/>
        <a:lstStyle/>
        <a:p>
          <a:r>
            <a:rPr lang="en-US" dirty="0" smtClean="0"/>
            <a:t>Personal Protection</a:t>
          </a:r>
          <a:endParaRPr lang="en-US" dirty="0"/>
        </a:p>
      </dgm:t>
    </dgm:pt>
    <dgm:pt modelId="{09B897A2-E6E3-4F4E-B492-B40E4545CDDF}" type="parTrans" cxnId="{74D5DD1C-3D21-405B-AFE9-E5B84EA3C077}">
      <dgm:prSet/>
      <dgm:spPr/>
      <dgm:t>
        <a:bodyPr/>
        <a:lstStyle/>
        <a:p>
          <a:endParaRPr lang="en-US"/>
        </a:p>
      </dgm:t>
    </dgm:pt>
    <dgm:pt modelId="{E29C0177-81FD-4F91-A164-5D5FDA5AA3FA}" type="sibTrans" cxnId="{74D5DD1C-3D21-405B-AFE9-E5B84EA3C077}">
      <dgm:prSet/>
      <dgm:spPr/>
      <dgm:t>
        <a:bodyPr/>
        <a:lstStyle/>
        <a:p>
          <a:endParaRPr lang="en-US"/>
        </a:p>
      </dgm:t>
    </dgm:pt>
    <dgm:pt modelId="{6D706B17-3DB5-417E-8187-184A36CDD606}" type="pres">
      <dgm:prSet presAssocID="{ED38884B-001F-4C95-8DE4-37E087582E99}" presName="linearFlow" presStyleCnt="0">
        <dgm:presLayoutVars>
          <dgm:resizeHandles val="exact"/>
        </dgm:presLayoutVars>
      </dgm:prSet>
      <dgm:spPr/>
      <dgm:t>
        <a:bodyPr/>
        <a:lstStyle/>
        <a:p>
          <a:endParaRPr lang="en-US"/>
        </a:p>
      </dgm:t>
    </dgm:pt>
    <dgm:pt modelId="{9389665C-65BA-4D9B-BB99-504A50B50276}" type="pres">
      <dgm:prSet presAssocID="{8B7DD4B4-2D09-428C-9443-D653FA4CAB7F}" presName="node" presStyleLbl="node1" presStyleIdx="0" presStyleCnt="7">
        <dgm:presLayoutVars>
          <dgm:bulletEnabled val="1"/>
        </dgm:presLayoutVars>
      </dgm:prSet>
      <dgm:spPr/>
      <dgm:t>
        <a:bodyPr/>
        <a:lstStyle/>
        <a:p>
          <a:endParaRPr lang="en-US"/>
        </a:p>
      </dgm:t>
    </dgm:pt>
    <dgm:pt modelId="{182A8F57-A4AC-49AA-BA96-1559B53EC01A}" type="pres">
      <dgm:prSet presAssocID="{32120FC8-3E2A-4782-B959-CB9705CDA0F6}" presName="sibTrans" presStyleLbl="sibTrans2D1" presStyleIdx="0" presStyleCnt="6"/>
      <dgm:spPr/>
      <dgm:t>
        <a:bodyPr/>
        <a:lstStyle/>
        <a:p>
          <a:endParaRPr lang="en-US"/>
        </a:p>
      </dgm:t>
    </dgm:pt>
    <dgm:pt modelId="{491CD543-8636-486E-BE03-1D082DF7C818}" type="pres">
      <dgm:prSet presAssocID="{32120FC8-3E2A-4782-B959-CB9705CDA0F6}" presName="connectorText" presStyleLbl="sibTrans2D1" presStyleIdx="0" presStyleCnt="6"/>
      <dgm:spPr/>
      <dgm:t>
        <a:bodyPr/>
        <a:lstStyle/>
        <a:p>
          <a:endParaRPr lang="en-US"/>
        </a:p>
      </dgm:t>
    </dgm:pt>
    <dgm:pt modelId="{DBD01C1B-A207-4665-8500-AC032F874EC2}" type="pres">
      <dgm:prSet presAssocID="{58184CDC-2610-4F94-8BD2-572AF7DAB764}" presName="node" presStyleLbl="node1" presStyleIdx="1" presStyleCnt="7">
        <dgm:presLayoutVars>
          <dgm:bulletEnabled val="1"/>
        </dgm:presLayoutVars>
      </dgm:prSet>
      <dgm:spPr/>
      <dgm:t>
        <a:bodyPr/>
        <a:lstStyle/>
        <a:p>
          <a:endParaRPr lang="en-US"/>
        </a:p>
      </dgm:t>
    </dgm:pt>
    <dgm:pt modelId="{4DBA97E3-559C-44E7-B919-F6ABF5FEEA53}" type="pres">
      <dgm:prSet presAssocID="{EDB041AA-5A3F-4229-A64E-5EF31B35402C}" presName="sibTrans" presStyleLbl="sibTrans2D1" presStyleIdx="1" presStyleCnt="6"/>
      <dgm:spPr/>
      <dgm:t>
        <a:bodyPr/>
        <a:lstStyle/>
        <a:p>
          <a:endParaRPr lang="en-US"/>
        </a:p>
      </dgm:t>
    </dgm:pt>
    <dgm:pt modelId="{D2ACE4D5-D28F-4A7E-A992-1802586A35CD}" type="pres">
      <dgm:prSet presAssocID="{EDB041AA-5A3F-4229-A64E-5EF31B35402C}" presName="connectorText" presStyleLbl="sibTrans2D1" presStyleIdx="1" presStyleCnt="6"/>
      <dgm:spPr/>
      <dgm:t>
        <a:bodyPr/>
        <a:lstStyle/>
        <a:p>
          <a:endParaRPr lang="en-US"/>
        </a:p>
      </dgm:t>
    </dgm:pt>
    <dgm:pt modelId="{0F2F7FE5-89AE-40FF-91AD-16F953BAC9E0}" type="pres">
      <dgm:prSet presAssocID="{F76BE744-9070-4685-AA20-1267B86A1D3F}" presName="node" presStyleLbl="node1" presStyleIdx="2" presStyleCnt="7">
        <dgm:presLayoutVars>
          <dgm:bulletEnabled val="1"/>
        </dgm:presLayoutVars>
      </dgm:prSet>
      <dgm:spPr/>
      <dgm:t>
        <a:bodyPr/>
        <a:lstStyle/>
        <a:p>
          <a:endParaRPr lang="en-US"/>
        </a:p>
      </dgm:t>
    </dgm:pt>
    <dgm:pt modelId="{181C85FC-D2C4-42A1-BB2C-DDC47B6A593C}" type="pres">
      <dgm:prSet presAssocID="{E12FB092-04E0-47E9-B65A-80B27DB39236}" presName="sibTrans" presStyleLbl="sibTrans2D1" presStyleIdx="2" presStyleCnt="6"/>
      <dgm:spPr/>
      <dgm:t>
        <a:bodyPr/>
        <a:lstStyle/>
        <a:p>
          <a:endParaRPr lang="en-US"/>
        </a:p>
      </dgm:t>
    </dgm:pt>
    <dgm:pt modelId="{1CDA3E5D-7B83-4DFE-9037-BC6B2CA3E36A}" type="pres">
      <dgm:prSet presAssocID="{E12FB092-04E0-47E9-B65A-80B27DB39236}" presName="connectorText" presStyleLbl="sibTrans2D1" presStyleIdx="2" presStyleCnt="6"/>
      <dgm:spPr/>
      <dgm:t>
        <a:bodyPr/>
        <a:lstStyle/>
        <a:p>
          <a:endParaRPr lang="en-US"/>
        </a:p>
      </dgm:t>
    </dgm:pt>
    <dgm:pt modelId="{616519FC-990A-44C9-ACE9-D821A4563A1D}" type="pres">
      <dgm:prSet presAssocID="{4ED5DEC9-C886-40E6-9514-AA8CA566B08D}" presName="node" presStyleLbl="node1" presStyleIdx="3" presStyleCnt="7">
        <dgm:presLayoutVars>
          <dgm:bulletEnabled val="1"/>
        </dgm:presLayoutVars>
      </dgm:prSet>
      <dgm:spPr/>
      <dgm:t>
        <a:bodyPr/>
        <a:lstStyle/>
        <a:p>
          <a:endParaRPr lang="en-US"/>
        </a:p>
      </dgm:t>
    </dgm:pt>
    <dgm:pt modelId="{55558946-E439-4D9B-BD01-D28DCCE2A5D0}" type="pres">
      <dgm:prSet presAssocID="{1E3674AE-DA8A-40DE-84AB-EC9298C6EAD6}" presName="sibTrans" presStyleLbl="sibTrans2D1" presStyleIdx="3" presStyleCnt="6"/>
      <dgm:spPr/>
      <dgm:t>
        <a:bodyPr/>
        <a:lstStyle/>
        <a:p>
          <a:endParaRPr lang="en-US"/>
        </a:p>
      </dgm:t>
    </dgm:pt>
    <dgm:pt modelId="{AA5EE196-E533-4BC3-8526-CDA826735439}" type="pres">
      <dgm:prSet presAssocID="{1E3674AE-DA8A-40DE-84AB-EC9298C6EAD6}" presName="connectorText" presStyleLbl="sibTrans2D1" presStyleIdx="3" presStyleCnt="6"/>
      <dgm:spPr/>
      <dgm:t>
        <a:bodyPr/>
        <a:lstStyle/>
        <a:p>
          <a:endParaRPr lang="en-US"/>
        </a:p>
      </dgm:t>
    </dgm:pt>
    <dgm:pt modelId="{3333C0B9-5A71-49F4-B795-3AD2F7554B7A}" type="pres">
      <dgm:prSet presAssocID="{18643266-68D5-44CC-9F82-86F76BF7017F}" presName="node" presStyleLbl="node1" presStyleIdx="4" presStyleCnt="7">
        <dgm:presLayoutVars>
          <dgm:bulletEnabled val="1"/>
        </dgm:presLayoutVars>
      </dgm:prSet>
      <dgm:spPr/>
      <dgm:t>
        <a:bodyPr/>
        <a:lstStyle/>
        <a:p>
          <a:endParaRPr lang="en-US"/>
        </a:p>
      </dgm:t>
    </dgm:pt>
    <dgm:pt modelId="{AF1B553F-D549-4E1E-92FC-3F7A5671989A}" type="pres">
      <dgm:prSet presAssocID="{6B1CF5F9-4C5E-4147-A8C8-D5DC5DDCDB68}" presName="sibTrans" presStyleLbl="sibTrans2D1" presStyleIdx="4" presStyleCnt="6"/>
      <dgm:spPr/>
      <dgm:t>
        <a:bodyPr/>
        <a:lstStyle/>
        <a:p>
          <a:endParaRPr lang="en-US"/>
        </a:p>
      </dgm:t>
    </dgm:pt>
    <dgm:pt modelId="{13AD65FE-C366-4D9D-882F-06D94472A1FF}" type="pres">
      <dgm:prSet presAssocID="{6B1CF5F9-4C5E-4147-A8C8-D5DC5DDCDB68}" presName="connectorText" presStyleLbl="sibTrans2D1" presStyleIdx="4" presStyleCnt="6"/>
      <dgm:spPr/>
      <dgm:t>
        <a:bodyPr/>
        <a:lstStyle/>
        <a:p>
          <a:endParaRPr lang="en-US"/>
        </a:p>
      </dgm:t>
    </dgm:pt>
    <dgm:pt modelId="{FE223C93-EA79-4E6E-8FFB-07A33133C84D}" type="pres">
      <dgm:prSet presAssocID="{7E5AC482-068B-4E46-A260-D79A9A9194EB}" presName="node" presStyleLbl="node1" presStyleIdx="5" presStyleCnt="7">
        <dgm:presLayoutVars>
          <dgm:bulletEnabled val="1"/>
        </dgm:presLayoutVars>
      </dgm:prSet>
      <dgm:spPr/>
      <dgm:t>
        <a:bodyPr/>
        <a:lstStyle/>
        <a:p>
          <a:endParaRPr lang="en-US"/>
        </a:p>
      </dgm:t>
    </dgm:pt>
    <dgm:pt modelId="{32899468-02CB-434A-BC1F-9B7213193E97}" type="pres">
      <dgm:prSet presAssocID="{16CE3426-E4EB-461C-BFC7-B5991576ADA9}" presName="sibTrans" presStyleLbl="sibTrans2D1" presStyleIdx="5" presStyleCnt="6"/>
      <dgm:spPr/>
      <dgm:t>
        <a:bodyPr/>
        <a:lstStyle/>
        <a:p>
          <a:endParaRPr lang="en-US"/>
        </a:p>
      </dgm:t>
    </dgm:pt>
    <dgm:pt modelId="{57AB1905-A6B1-4FA8-A854-0906002A4DCE}" type="pres">
      <dgm:prSet presAssocID="{16CE3426-E4EB-461C-BFC7-B5991576ADA9}" presName="connectorText" presStyleLbl="sibTrans2D1" presStyleIdx="5" presStyleCnt="6"/>
      <dgm:spPr/>
      <dgm:t>
        <a:bodyPr/>
        <a:lstStyle/>
        <a:p>
          <a:endParaRPr lang="en-US"/>
        </a:p>
      </dgm:t>
    </dgm:pt>
    <dgm:pt modelId="{5C7DC5C2-5F81-4A39-9006-A7CB049A832E}" type="pres">
      <dgm:prSet presAssocID="{F0CA42C7-125F-4A45-AB53-0D7B0C1FB528}" presName="node" presStyleLbl="node1" presStyleIdx="6" presStyleCnt="7">
        <dgm:presLayoutVars>
          <dgm:bulletEnabled val="1"/>
        </dgm:presLayoutVars>
      </dgm:prSet>
      <dgm:spPr/>
      <dgm:t>
        <a:bodyPr/>
        <a:lstStyle/>
        <a:p>
          <a:endParaRPr lang="en-US"/>
        </a:p>
      </dgm:t>
    </dgm:pt>
  </dgm:ptLst>
  <dgm:cxnLst>
    <dgm:cxn modelId="{44C055B1-F881-42B1-86B8-590719E585FD}" srcId="{ED38884B-001F-4C95-8DE4-37E087582E99}" destId="{4ED5DEC9-C886-40E6-9514-AA8CA566B08D}" srcOrd="3" destOrd="0" parTransId="{CD4BE595-4F19-455B-AF4F-94DF3A613437}" sibTransId="{1E3674AE-DA8A-40DE-84AB-EC9298C6EAD6}"/>
    <dgm:cxn modelId="{87475F33-E271-B044-B279-DB92DBAB9781}" type="presOf" srcId="{32120FC8-3E2A-4782-B959-CB9705CDA0F6}" destId="{491CD543-8636-486E-BE03-1D082DF7C818}" srcOrd="1" destOrd="0" presId="urn:microsoft.com/office/officeart/2005/8/layout/process2"/>
    <dgm:cxn modelId="{9ED26C24-E1A2-0A47-8724-6D171F1CE66D}" type="presOf" srcId="{7E5AC482-068B-4E46-A260-D79A9A9194EB}" destId="{FE223C93-EA79-4E6E-8FFB-07A33133C84D}" srcOrd="0" destOrd="0" presId="urn:microsoft.com/office/officeart/2005/8/layout/process2"/>
    <dgm:cxn modelId="{3C30D732-5A2B-5946-8EB5-F92CEA8E8C8A}" type="presOf" srcId="{6B1CF5F9-4C5E-4147-A8C8-D5DC5DDCDB68}" destId="{AF1B553F-D549-4E1E-92FC-3F7A5671989A}" srcOrd="0" destOrd="0" presId="urn:microsoft.com/office/officeart/2005/8/layout/process2"/>
    <dgm:cxn modelId="{5E6CD4FE-71BA-EB4A-BB7D-063C124F2369}" type="presOf" srcId="{EDB041AA-5A3F-4229-A64E-5EF31B35402C}" destId="{D2ACE4D5-D28F-4A7E-A992-1802586A35CD}" srcOrd="1" destOrd="0" presId="urn:microsoft.com/office/officeart/2005/8/layout/process2"/>
    <dgm:cxn modelId="{26CA2543-A5D7-E044-AEDD-E5AC98CCB419}" type="presOf" srcId="{16CE3426-E4EB-461C-BFC7-B5991576ADA9}" destId="{57AB1905-A6B1-4FA8-A854-0906002A4DCE}" srcOrd="1" destOrd="0" presId="urn:microsoft.com/office/officeart/2005/8/layout/process2"/>
    <dgm:cxn modelId="{580B208B-14D3-4EBB-9566-68083644A435}" srcId="{ED38884B-001F-4C95-8DE4-37E087582E99}" destId="{7E5AC482-068B-4E46-A260-D79A9A9194EB}" srcOrd="5" destOrd="0" parTransId="{9DAB4143-8215-499B-82BC-417056009AF5}" sibTransId="{16CE3426-E4EB-461C-BFC7-B5991576ADA9}"/>
    <dgm:cxn modelId="{75E76868-A9A0-F148-B3F5-69ABD49EE2AB}" type="presOf" srcId="{E12FB092-04E0-47E9-B65A-80B27DB39236}" destId="{181C85FC-D2C4-42A1-BB2C-DDC47B6A593C}" srcOrd="0" destOrd="0" presId="urn:microsoft.com/office/officeart/2005/8/layout/process2"/>
    <dgm:cxn modelId="{CBFC62F2-6091-431D-8059-544C0BE91B0F}" srcId="{ED38884B-001F-4C95-8DE4-37E087582E99}" destId="{58184CDC-2610-4F94-8BD2-572AF7DAB764}" srcOrd="1" destOrd="0" parTransId="{169993F8-7739-4785-9F2E-B0EB0D771026}" sibTransId="{EDB041AA-5A3F-4229-A64E-5EF31B35402C}"/>
    <dgm:cxn modelId="{4489B8EC-59C9-304D-9BD8-02F11A4BE072}" type="presOf" srcId="{18643266-68D5-44CC-9F82-86F76BF7017F}" destId="{3333C0B9-5A71-49F4-B795-3AD2F7554B7A}" srcOrd="0" destOrd="0" presId="urn:microsoft.com/office/officeart/2005/8/layout/process2"/>
    <dgm:cxn modelId="{74D5DD1C-3D21-405B-AFE9-E5B84EA3C077}" srcId="{ED38884B-001F-4C95-8DE4-37E087582E99}" destId="{F0CA42C7-125F-4A45-AB53-0D7B0C1FB528}" srcOrd="6" destOrd="0" parTransId="{09B897A2-E6E3-4F4E-B492-B40E4545CDDF}" sibTransId="{E29C0177-81FD-4F91-A164-5D5FDA5AA3FA}"/>
    <dgm:cxn modelId="{19559F09-9447-514C-877D-11C2D8944D3C}" type="presOf" srcId="{1E3674AE-DA8A-40DE-84AB-EC9298C6EAD6}" destId="{55558946-E439-4D9B-BD01-D28DCCE2A5D0}" srcOrd="0" destOrd="0" presId="urn:microsoft.com/office/officeart/2005/8/layout/process2"/>
    <dgm:cxn modelId="{67F04BE1-0B93-094A-8DF2-11D81C9E6ADD}" type="presOf" srcId="{6B1CF5F9-4C5E-4147-A8C8-D5DC5DDCDB68}" destId="{13AD65FE-C366-4D9D-882F-06D94472A1FF}" srcOrd="1" destOrd="0" presId="urn:microsoft.com/office/officeart/2005/8/layout/process2"/>
    <dgm:cxn modelId="{698C9D74-1A33-6C44-85DA-7BB1B3B2AFB8}" type="presOf" srcId="{EDB041AA-5A3F-4229-A64E-5EF31B35402C}" destId="{4DBA97E3-559C-44E7-B919-F6ABF5FEEA53}" srcOrd="0" destOrd="0" presId="urn:microsoft.com/office/officeart/2005/8/layout/process2"/>
    <dgm:cxn modelId="{E7513661-F795-402B-88D8-D5808766CB44}" srcId="{ED38884B-001F-4C95-8DE4-37E087582E99}" destId="{8B7DD4B4-2D09-428C-9443-D653FA4CAB7F}" srcOrd="0" destOrd="0" parTransId="{7FCC32FF-B0D3-4340-AE22-651BA31A9A43}" sibTransId="{32120FC8-3E2A-4782-B959-CB9705CDA0F6}"/>
    <dgm:cxn modelId="{38AD6FF6-BCC9-B248-9661-FDDA348414CF}" type="presOf" srcId="{16CE3426-E4EB-461C-BFC7-B5991576ADA9}" destId="{32899468-02CB-434A-BC1F-9B7213193E97}" srcOrd="0" destOrd="0" presId="urn:microsoft.com/office/officeart/2005/8/layout/process2"/>
    <dgm:cxn modelId="{E5A60659-AFE7-204D-8C8F-5BCBBD77AD70}" type="presOf" srcId="{58184CDC-2610-4F94-8BD2-572AF7DAB764}" destId="{DBD01C1B-A207-4665-8500-AC032F874EC2}" srcOrd="0" destOrd="0" presId="urn:microsoft.com/office/officeart/2005/8/layout/process2"/>
    <dgm:cxn modelId="{CA959093-4763-4647-A4D4-ADFE803476AF}" type="presOf" srcId="{1E3674AE-DA8A-40DE-84AB-EC9298C6EAD6}" destId="{AA5EE196-E533-4BC3-8526-CDA826735439}" srcOrd="1" destOrd="0" presId="urn:microsoft.com/office/officeart/2005/8/layout/process2"/>
    <dgm:cxn modelId="{A4C3B77B-0960-FB45-9F47-31A94419B6E0}" type="presOf" srcId="{ED38884B-001F-4C95-8DE4-37E087582E99}" destId="{6D706B17-3DB5-417E-8187-184A36CDD606}" srcOrd="0" destOrd="0" presId="urn:microsoft.com/office/officeart/2005/8/layout/process2"/>
    <dgm:cxn modelId="{FD4149E4-7CEB-274A-8EB7-57A7F8A74D91}" type="presOf" srcId="{F76BE744-9070-4685-AA20-1267B86A1D3F}" destId="{0F2F7FE5-89AE-40FF-91AD-16F953BAC9E0}" srcOrd="0" destOrd="0" presId="urn:microsoft.com/office/officeart/2005/8/layout/process2"/>
    <dgm:cxn modelId="{FB3031ED-A2BB-2540-8642-FEF20EF2FB5C}" type="presOf" srcId="{32120FC8-3E2A-4782-B959-CB9705CDA0F6}" destId="{182A8F57-A4AC-49AA-BA96-1559B53EC01A}" srcOrd="0" destOrd="0" presId="urn:microsoft.com/office/officeart/2005/8/layout/process2"/>
    <dgm:cxn modelId="{856D8D62-10C9-3E45-830E-F36C82C9FF08}" type="presOf" srcId="{E12FB092-04E0-47E9-B65A-80B27DB39236}" destId="{1CDA3E5D-7B83-4DFE-9037-BC6B2CA3E36A}" srcOrd="1" destOrd="0" presId="urn:microsoft.com/office/officeart/2005/8/layout/process2"/>
    <dgm:cxn modelId="{2C2FD1C0-5C12-8D4C-87F6-A73431C41BDD}" type="presOf" srcId="{F0CA42C7-125F-4A45-AB53-0D7B0C1FB528}" destId="{5C7DC5C2-5F81-4A39-9006-A7CB049A832E}" srcOrd="0" destOrd="0" presId="urn:microsoft.com/office/officeart/2005/8/layout/process2"/>
    <dgm:cxn modelId="{CA47FA06-60E7-CF4B-BB3D-DF3F06D13F90}" type="presOf" srcId="{4ED5DEC9-C886-40E6-9514-AA8CA566B08D}" destId="{616519FC-990A-44C9-ACE9-D821A4563A1D}" srcOrd="0" destOrd="0" presId="urn:microsoft.com/office/officeart/2005/8/layout/process2"/>
    <dgm:cxn modelId="{72E9D784-7C30-E046-950D-F879BE1B2DD4}" type="presOf" srcId="{8B7DD4B4-2D09-428C-9443-D653FA4CAB7F}" destId="{9389665C-65BA-4D9B-BB99-504A50B50276}" srcOrd="0" destOrd="0" presId="urn:microsoft.com/office/officeart/2005/8/layout/process2"/>
    <dgm:cxn modelId="{E3536218-675F-4BA7-A1A5-A4501BFA79C4}" srcId="{ED38884B-001F-4C95-8DE4-37E087582E99}" destId="{F76BE744-9070-4685-AA20-1267B86A1D3F}" srcOrd="2" destOrd="0" parTransId="{6888233C-4053-44E4-A1F9-CA800212B5FE}" sibTransId="{E12FB092-04E0-47E9-B65A-80B27DB39236}"/>
    <dgm:cxn modelId="{EEB4B23D-EEC7-443E-BEB5-1969B2F2C090}" srcId="{ED38884B-001F-4C95-8DE4-37E087582E99}" destId="{18643266-68D5-44CC-9F82-86F76BF7017F}" srcOrd="4" destOrd="0" parTransId="{699BC353-0402-48E2-893D-048F349CB9B2}" sibTransId="{6B1CF5F9-4C5E-4147-A8C8-D5DC5DDCDB68}"/>
    <dgm:cxn modelId="{3A0692A0-6DC9-014A-AB3B-BF5D266D5D03}" type="presParOf" srcId="{6D706B17-3DB5-417E-8187-184A36CDD606}" destId="{9389665C-65BA-4D9B-BB99-504A50B50276}" srcOrd="0" destOrd="0" presId="urn:microsoft.com/office/officeart/2005/8/layout/process2"/>
    <dgm:cxn modelId="{5B80EF26-FCDA-0C42-9EB6-E2A6EEDA58A5}" type="presParOf" srcId="{6D706B17-3DB5-417E-8187-184A36CDD606}" destId="{182A8F57-A4AC-49AA-BA96-1559B53EC01A}" srcOrd="1" destOrd="0" presId="urn:microsoft.com/office/officeart/2005/8/layout/process2"/>
    <dgm:cxn modelId="{C2437E57-3B8D-7046-BA7E-6E1B2A6A3BAA}" type="presParOf" srcId="{182A8F57-A4AC-49AA-BA96-1559B53EC01A}" destId="{491CD543-8636-486E-BE03-1D082DF7C818}" srcOrd="0" destOrd="0" presId="urn:microsoft.com/office/officeart/2005/8/layout/process2"/>
    <dgm:cxn modelId="{EBF5766C-94E4-5F4F-8B0A-5C33571EC53B}" type="presParOf" srcId="{6D706B17-3DB5-417E-8187-184A36CDD606}" destId="{DBD01C1B-A207-4665-8500-AC032F874EC2}" srcOrd="2" destOrd="0" presId="urn:microsoft.com/office/officeart/2005/8/layout/process2"/>
    <dgm:cxn modelId="{9F513B56-B30D-2549-901D-EF827A0DFCC1}" type="presParOf" srcId="{6D706B17-3DB5-417E-8187-184A36CDD606}" destId="{4DBA97E3-559C-44E7-B919-F6ABF5FEEA53}" srcOrd="3" destOrd="0" presId="urn:microsoft.com/office/officeart/2005/8/layout/process2"/>
    <dgm:cxn modelId="{034DBFD7-C61A-514D-98B8-260441AAB8D6}" type="presParOf" srcId="{4DBA97E3-559C-44E7-B919-F6ABF5FEEA53}" destId="{D2ACE4D5-D28F-4A7E-A992-1802586A35CD}" srcOrd="0" destOrd="0" presId="urn:microsoft.com/office/officeart/2005/8/layout/process2"/>
    <dgm:cxn modelId="{345412B4-F7A1-A148-B8FD-C5D37DBE45EA}" type="presParOf" srcId="{6D706B17-3DB5-417E-8187-184A36CDD606}" destId="{0F2F7FE5-89AE-40FF-91AD-16F953BAC9E0}" srcOrd="4" destOrd="0" presId="urn:microsoft.com/office/officeart/2005/8/layout/process2"/>
    <dgm:cxn modelId="{746E9F0A-8BFD-3B40-A29C-620DE6C34640}" type="presParOf" srcId="{6D706B17-3DB5-417E-8187-184A36CDD606}" destId="{181C85FC-D2C4-42A1-BB2C-DDC47B6A593C}" srcOrd="5" destOrd="0" presId="urn:microsoft.com/office/officeart/2005/8/layout/process2"/>
    <dgm:cxn modelId="{2617987A-50D5-3349-A85B-3134716F8AD5}" type="presParOf" srcId="{181C85FC-D2C4-42A1-BB2C-DDC47B6A593C}" destId="{1CDA3E5D-7B83-4DFE-9037-BC6B2CA3E36A}" srcOrd="0" destOrd="0" presId="urn:microsoft.com/office/officeart/2005/8/layout/process2"/>
    <dgm:cxn modelId="{5899593C-031F-7048-B7B6-85D0D24B04BA}" type="presParOf" srcId="{6D706B17-3DB5-417E-8187-184A36CDD606}" destId="{616519FC-990A-44C9-ACE9-D821A4563A1D}" srcOrd="6" destOrd="0" presId="urn:microsoft.com/office/officeart/2005/8/layout/process2"/>
    <dgm:cxn modelId="{9810AD90-D78E-8C47-A001-F1799D02B40A}" type="presParOf" srcId="{6D706B17-3DB5-417E-8187-184A36CDD606}" destId="{55558946-E439-4D9B-BD01-D28DCCE2A5D0}" srcOrd="7" destOrd="0" presId="urn:microsoft.com/office/officeart/2005/8/layout/process2"/>
    <dgm:cxn modelId="{00F143DF-9C90-D44E-BB8E-8A270F2A7BBD}" type="presParOf" srcId="{55558946-E439-4D9B-BD01-D28DCCE2A5D0}" destId="{AA5EE196-E533-4BC3-8526-CDA826735439}" srcOrd="0" destOrd="0" presId="urn:microsoft.com/office/officeart/2005/8/layout/process2"/>
    <dgm:cxn modelId="{FA973C3C-84F9-4E48-AC66-1808E0275091}" type="presParOf" srcId="{6D706B17-3DB5-417E-8187-184A36CDD606}" destId="{3333C0B9-5A71-49F4-B795-3AD2F7554B7A}" srcOrd="8" destOrd="0" presId="urn:microsoft.com/office/officeart/2005/8/layout/process2"/>
    <dgm:cxn modelId="{F7110C84-79D3-0749-AE7D-56A462220962}" type="presParOf" srcId="{6D706B17-3DB5-417E-8187-184A36CDD606}" destId="{AF1B553F-D549-4E1E-92FC-3F7A5671989A}" srcOrd="9" destOrd="0" presId="urn:microsoft.com/office/officeart/2005/8/layout/process2"/>
    <dgm:cxn modelId="{828DBBCD-4CAB-914A-925B-B06E95E34B41}" type="presParOf" srcId="{AF1B553F-D549-4E1E-92FC-3F7A5671989A}" destId="{13AD65FE-C366-4D9D-882F-06D94472A1FF}" srcOrd="0" destOrd="0" presId="urn:microsoft.com/office/officeart/2005/8/layout/process2"/>
    <dgm:cxn modelId="{C92C9549-3B77-2A4C-BFFC-791394E9BCAE}" type="presParOf" srcId="{6D706B17-3DB5-417E-8187-184A36CDD606}" destId="{FE223C93-EA79-4E6E-8FFB-07A33133C84D}" srcOrd="10" destOrd="0" presId="urn:microsoft.com/office/officeart/2005/8/layout/process2"/>
    <dgm:cxn modelId="{33B22F9E-93E0-D547-9328-D6552CCB0353}" type="presParOf" srcId="{6D706B17-3DB5-417E-8187-184A36CDD606}" destId="{32899468-02CB-434A-BC1F-9B7213193E97}" srcOrd="11" destOrd="0" presId="urn:microsoft.com/office/officeart/2005/8/layout/process2"/>
    <dgm:cxn modelId="{8D970CA2-1C70-184D-8381-D53E64DC5BCB}" type="presParOf" srcId="{32899468-02CB-434A-BC1F-9B7213193E97}" destId="{57AB1905-A6B1-4FA8-A854-0906002A4DCE}" srcOrd="0" destOrd="0" presId="urn:microsoft.com/office/officeart/2005/8/layout/process2"/>
    <dgm:cxn modelId="{8305A56C-5385-4E42-98DF-E2659F50293F}" type="presParOf" srcId="{6D706B17-3DB5-417E-8187-184A36CDD606}" destId="{5C7DC5C2-5F81-4A39-9006-A7CB049A832E}"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16389E-4265-456B-B956-5843D91256C6}"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4283A848-984A-4660-A35A-BB03C4C04D91}">
      <dgm:prSet phldrT="[Text]"/>
      <dgm:spPr/>
      <dgm:t>
        <a:bodyPr/>
        <a:lstStyle/>
        <a:p>
          <a:r>
            <a:rPr lang="en-US" dirty="0" smtClean="0"/>
            <a:t>N</a:t>
          </a:r>
          <a:endParaRPr lang="en-US" dirty="0"/>
        </a:p>
      </dgm:t>
    </dgm:pt>
    <dgm:pt modelId="{F1CCDA38-883A-45AC-99B3-D11B1B66857D}" type="parTrans" cxnId="{F73CB618-97E8-4ECB-9E13-B255A7B4AF12}">
      <dgm:prSet/>
      <dgm:spPr/>
      <dgm:t>
        <a:bodyPr/>
        <a:lstStyle/>
        <a:p>
          <a:endParaRPr lang="en-US"/>
        </a:p>
      </dgm:t>
    </dgm:pt>
    <dgm:pt modelId="{C3C9760E-3924-458E-858C-68BD539AFEA0}" type="sibTrans" cxnId="{F73CB618-97E8-4ECB-9E13-B255A7B4AF12}">
      <dgm:prSet/>
      <dgm:spPr/>
      <dgm:t>
        <a:bodyPr/>
        <a:lstStyle/>
        <a:p>
          <a:endParaRPr lang="en-US"/>
        </a:p>
      </dgm:t>
    </dgm:pt>
    <dgm:pt modelId="{DFA509F9-710D-4DDA-BA0B-068A0B149F33}">
      <dgm:prSet phldrT="[Text]" custT="1"/>
      <dgm:spPr>
        <a:solidFill>
          <a:schemeClr val="accent3">
            <a:lumMod val="20000"/>
            <a:lumOff val="80000"/>
            <a:alpha val="90000"/>
          </a:schemeClr>
        </a:solidFill>
      </dgm:spPr>
      <dgm:t>
        <a:bodyPr/>
        <a:lstStyle/>
        <a:p>
          <a:r>
            <a:rPr lang="en-US" sz="4000" dirty="0" smtClean="0"/>
            <a:t>Not </a:t>
          </a:r>
          <a:r>
            <a:rPr lang="en-US" sz="2400" dirty="0" smtClean="0"/>
            <a:t>resistant to oil</a:t>
          </a:r>
          <a:endParaRPr lang="en-US" sz="2400" dirty="0"/>
        </a:p>
      </dgm:t>
    </dgm:pt>
    <dgm:pt modelId="{BD732C7D-FD83-4861-B28E-B0B7E58A1739}" type="parTrans" cxnId="{9862965D-3D83-44AB-BCB0-F818C6EDB232}">
      <dgm:prSet/>
      <dgm:spPr/>
      <dgm:t>
        <a:bodyPr/>
        <a:lstStyle/>
        <a:p>
          <a:endParaRPr lang="en-US"/>
        </a:p>
      </dgm:t>
    </dgm:pt>
    <dgm:pt modelId="{111DACFB-6910-47FC-BCFB-F80420AEEDD2}" type="sibTrans" cxnId="{9862965D-3D83-44AB-BCB0-F818C6EDB232}">
      <dgm:prSet/>
      <dgm:spPr/>
      <dgm:t>
        <a:bodyPr/>
        <a:lstStyle/>
        <a:p>
          <a:endParaRPr lang="en-US"/>
        </a:p>
      </dgm:t>
    </dgm:pt>
    <dgm:pt modelId="{B9326A1F-2BFC-4807-BEC1-C9BEBB7978A9}">
      <dgm:prSet phldrT="[Text]"/>
      <dgm:spPr>
        <a:solidFill>
          <a:srgbClr val="0070C0"/>
        </a:solidFill>
      </dgm:spPr>
      <dgm:t>
        <a:bodyPr/>
        <a:lstStyle/>
        <a:p>
          <a:r>
            <a:rPr lang="en-US" dirty="0" smtClean="0"/>
            <a:t>R</a:t>
          </a:r>
          <a:endParaRPr lang="en-US" dirty="0"/>
        </a:p>
      </dgm:t>
    </dgm:pt>
    <dgm:pt modelId="{D925D2C9-C2D9-4704-9624-F56F82D702F8}" type="parTrans" cxnId="{583232A3-8C01-45F5-8626-4D84CF328F7A}">
      <dgm:prSet/>
      <dgm:spPr/>
      <dgm:t>
        <a:bodyPr/>
        <a:lstStyle/>
        <a:p>
          <a:endParaRPr lang="en-US"/>
        </a:p>
      </dgm:t>
    </dgm:pt>
    <dgm:pt modelId="{95126237-9D1A-4F6A-BD78-E10BE6104F3F}" type="sibTrans" cxnId="{583232A3-8C01-45F5-8626-4D84CF328F7A}">
      <dgm:prSet/>
      <dgm:spPr/>
      <dgm:t>
        <a:bodyPr/>
        <a:lstStyle/>
        <a:p>
          <a:endParaRPr lang="en-US"/>
        </a:p>
      </dgm:t>
    </dgm:pt>
    <dgm:pt modelId="{BADB83FF-E19A-4537-964B-3504BA2486C3}">
      <dgm:prSet phldrT="[Text]" custT="1"/>
      <dgm:spPr>
        <a:solidFill>
          <a:schemeClr val="accent3">
            <a:lumMod val="20000"/>
            <a:lumOff val="80000"/>
            <a:alpha val="90000"/>
          </a:schemeClr>
        </a:solidFill>
      </dgm:spPr>
      <dgm:t>
        <a:bodyPr/>
        <a:lstStyle/>
        <a:p>
          <a:r>
            <a:rPr lang="en-US" sz="3600" dirty="0" smtClean="0"/>
            <a:t>Resistant </a:t>
          </a:r>
          <a:r>
            <a:rPr lang="en-US" sz="2400" dirty="0" smtClean="0"/>
            <a:t>to oil</a:t>
          </a:r>
          <a:endParaRPr lang="en-US" sz="2400" dirty="0"/>
        </a:p>
      </dgm:t>
    </dgm:pt>
    <dgm:pt modelId="{9D165C22-902C-463F-986C-1808D984A31A}" type="parTrans" cxnId="{4AB003B8-811D-4171-B28E-64642359E1C3}">
      <dgm:prSet/>
      <dgm:spPr/>
      <dgm:t>
        <a:bodyPr/>
        <a:lstStyle/>
        <a:p>
          <a:endParaRPr lang="en-US"/>
        </a:p>
      </dgm:t>
    </dgm:pt>
    <dgm:pt modelId="{CA6CB2CF-B993-416C-9EAD-3D2FEF749A6A}" type="sibTrans" cxnId="{4AB003B8-811D-4171-B28E-64642359E1C3}">
      <dgm:prSet/>
      <dgm:spPr/>
      <dgm:t>
        <a:bodyPr/>
        <a:lstStyle/>
        <a:p>
          <a:endParaRPr lang="en-US"/>
        </a:p>
      </dgm:t>
    </dgm:pt>
    <dgm:pt modelId="{749295A0-D66C-43B4-A959-5C7BBC1731A8}">
      <dgm:prSet phldrT="[Text]" custT="1"/>
      <dgm:spPr>
        <a:solidFill>
          <a:schemeClr val="accent3">
            <a:lumMod val="20000"/>
            <a:lumOff val="80000"/>
            <a:alpha val="90000"/>
          </a:schemeClr>
        </a:solidFill>
      </dgm:spPr>
      <dgm:t>
        <a:bodyPr/>
        <a:lstStyle/>
        <a:p>
          <a:r>
            <a:rPr lang="en-US" sz="2400" dirty="0" smtClean="0"/>
            <a:t>Good for one shift in oil mist</a:t>
          </a:r>
          <a:endParaRPr lang="en-US" sz="2400" dirty="0"/>
        </a:p>
      </dgm:t>
    </dgm:pt>
    <dgm:pt modelId="{38ED948A-727D-490B-805D-21316EE7D163}" type="parTrans" cxnId="{F0CAE00D-C579-43B2-8AD8-F586D78F829A}">
      <dgm:prSet/>
      <dgm:spPr/>
      <dgm:t>
        <a:bodyPr/>
        <a:lstStyle/>
        <a:p>
          <a:endParaRPr lang="en-US"/>
        </a:p>
      </dgm:t>
    </dgm:pt>
    <dgm:pt modelId="{5B57CF2F-F808-419B-A6EE-8CF2A6CBFD37}" type="sibTrans" cxnId="{F0CAE00D-C579-43B2-8AD8-F586D78F829A}">
      <dgm:prSet/>
      <dgm:spPr/>
      <dgm:t>
        <a:bodyPr/>
        <a:lstStyle/>
        <a:p>
          <a:endParaRPr lang="en-US"/>
        </a:p>
      </dgm:t>
    </dgm:pt>
    <dgm:pt modelId="{A36203E7-6FCB-4235-9A1A-1F997000D672}">
      <dgm:prSet phldrT="[Text]"/>
      <dgm:spPr>
        <a:solidFill>
          <a:srgbClr val="00B0F0"/>
        </a:solidFill>
      </dgm:spPr>
      <dgm:t>
        <a:bodyPr/>
        <a:lstStyle/>
        <a:p>
          <a:r>
            <a:rPr lang="en-US" dirty="0" smtClean="0"/>
            <a:t>P</a:t>
          </a:r>
          <a:endParaRPr lang="en-US" dirty="0"/>
        </a:p>
      </dgm:t>
    </dgm:pt>
    <dgm:pt modelId="{6AB712A3-88D3-4F09-8B10-3C2DCBEF8C2D}" type="parTrans" cxnId="{93C6E753-47DD-4C2E-9D40-D93606450A98}">
      <dgm:prSet/>
      <dgm:spPr/>
      <dgm:t>
        <a:bodyPr/>
        <a:lstStyle/>
        <a:p>
          <a:endParaRPr lang="en-US"/>
        </a:p>
      </dgm:t>
    </dgm:pt>
    <dgm:pt modelId="{0E95FEE8-A65C-42AE-98FB-C69528A49A2A}" type="sibTrans" cxnId="{93C6E753-47DD-4C2E-9D40-D93606450A98}">
      <dgm:prSet/>
      <dgm:spPr/>
      <dgm:t>
        <a:bodyPr/>
        <a:lstStyle/>
        <a:p>
          <a:endParaRPr lang="en-US"/>
        </a:p>
      </dgm:t>
    </dgm:pt>
    <dgm:pt modelId="{D1DA3964-40AE-40C8-B26C-E182077F3591}">
      <dgm:prSet phldrT="[Text]" custT="1"/>
      <dgm:spPr>
        <a:solidFill>
          <a:schemeClr val="accent3">
            <a:lumMod val="20000"/>
            <a:lumOff val="80000"/>
            <a:alpha val="90000"/>
          </a:schemeClr>
        </a:solidFill>
      </dgm:spPr>
      <dgm:t>
        <a:bodyPr/>
        <a:lstStyle/>
        <a:p>
          <a:r>
            <a:rPr lang="en-US" sz="2400" dirty="0" smtClean="0"/>
            <a:t>Oil </a:t>
          </a:r>
          <a:r>
            <a:rPr lang="en-US" sz="4000" dirty="0" smtClean="0"/>
            <a:t>Proof</a:t>
          </a:r>
          <a:endParaRPr lang="en-US" sz="4000" dirty="0"/>
        </a:p>
      </dgm:t>
    </dgm:pt>
    <dgm:pt modelId="{6CC575C1-8861-4691-9C31-8FFDF5850677}" type="parTrans" cxnId="{D76FFA86-3BC2-478F-8C58-CBFF8F9ED23F}">
      <dgm:prSet/>
      <dgm:spPr/>
      <dgm:t>
        <a:bodyPr/>
        <a:lstStyle/>
        <a:p>
          <a:endParaRPr lang="en-US"/>
        </a:p>
      </dgm:t>
    </dgm:pt>
    <dgm:pt modelId="{9BC96052-E180-4733-ADA4-863AB91D424A}" type="sibTrans" cxnId="{D76FFA86-3BC2-478F-8C58-CBFF8F9ED23F}">
      <dgm:prSet/>
      <dgm:spPr/>
      <dgm:t>
        <a:bodyPr/>
        <a:lstStyle/>
        <a:p>
          <a:endParaRPr lang="en-US"/>
        </a:p>
      </dgm:t>
    </dgm:pt>
    <dgm:pt modelId="{3E8CA26E-1EA9-4D50-B8A5-6F501F30C602}">
      <dgm:prSet phldrT="[Text]" custT="1"/>
      <dgm:spPr>
        <a:solidFill>
          <a:schemeClr val="accent3">
            <a:lumMod val="20000"/>
            <a:lumOff val="80000"/>
            <a:alpha val="90000"/>
          </a:schemeClr>
        </a:solidFill>
      </dgm:spPr>
      <dgm:t>
        <a:bodyPr/>
        <a:lstStyle/>
        <a:p>
          <a:r>
            <a:rPr lang="en-US" sz="2400" dirty="0" smtClean="0"/>
            <a:t>Good for prolonged use in mist</a:t>
          </a:r>
          <a:endParaRPr lang="en-US" sz="2400" dirty="0"/>
        </a:p>
      </dgm:t>
    </dgm:pt>
    <dgm:pt modelId="{B0B980FC-5FD9-4DEA-8ABC-11762E73077B}" type="parTrans" cxnId="{97709629-4521-4090-AA18-501D88A7A66A}">
      <dgm:prSet/>
      <dgm:spPr/>
      <dgm:t>
        <a:bodyPr/>
        <a:lstStyle/>
        <a:p>
          <a:endParaRPr lang="en-US"/>
        </a:p>
      </dgm:t>
    </dgm:pt>
    <dgm:pt modelId="{5A140B5C-15F9-4996-8C33-C71E8A53BD10}" type="sibTrans" cxnId="{97709629-4521-4090-AA18-501D88A7A66A}">
      <dgm:prSet/>
      <dgm:spPr/>
      <dgm:t>
        <a:bodyPr/>
        <a:lstStyle/>
        <a:p>
          <a:endParaRPr lang="en-US"/>
        </a:p>
      </dgm:t>
    </dgm:pt>
    <dgm:pt modelId="{FB524C05-DAA8-46C1-8FAF-BE0012C997D1}" type="pres">
      <dgm:prSet presAssocID="{2216389E-4265-456B-B956-5843D91256C6}" presName="Name0" presStyleCnt="0">
        <dgm:presLayoutVars>
          <dgm:dir/>
          <dgm:animLvl val="lvl"/>
          <dgm:resizeHandles val="exact"/>
        </dgm:presLayoutVars>
      </dgm:prSet>
      <dgm:spPr/>
      <dgm:t>
        <a:bodyPr/>
        <a:lstStyle/>
        <a:p>
          <a:endParaRPr lang="en-US"/>
        </a:p>
      </dgm:t>
    </dgm:pt>
    <dgm:pt modelId="{657CD500-F21D-4190-93D1-654C473EE2F9}" type="pres">
      <dgm:prSet presAssocID="{4283A848-984A-4660-A35A-BB03C4C04D91}" presName="linNode" presStyleCnt="0"/>
      <dgm:spPr/>
    </dgm:pt>
    <dgm:pt modelId="{F3A9F09D-A565-4AC8-A7F0-291369D03E10}" type="pres">
      <dgm:prSet presAssocID="{4283A848-984A-4660-A35A-BB03C4C04D91}" presName="parentText" presStyleLbl="node1" presStyleIdx="0" presStyleCnt="3">
        <dgm:presLayoutVars>
          <dgm:chMax val="1"/>
          <dgm:bulletEnabled val="1"/>
        </dgm:presLayoutVars>
      </dgm:prSet>
      <dgm:spPr/>
      <dgm:t>
        <a:bodyPr/>
        <a:lstStyle/>
        <a:p>
          <a:endParaRPr lang="en-US"/>
        </a:p>
      </dgm:t>
    </dgm:pt>
    <dgm:pt modelId="{0F920D5C-29FA-43C3-B57B-A31EF8D78AEB}" type="pres">
      <dgm:prSet presAssocID="{4283A848-984A-4660-A35A-BB03C4C04D91}" presName="descendantText" presStyleLbl="alignAccFollowNode1" presStyleIdx="0" presStyleCnt="3">
        <dgm:presLayoutVars>
          <dgm:bulletEnabled val="1"/>
        </dgm:presLayoutVars>
      </dgm:prSet>
      <dgm:spPr/>
      <dgm:t>
        <a:bodyPr/>
        <a:lstStyle/>
        <a:p>
          <a:endParaRPr lang="en-US"/>
        </a:p>
      </dgm:t>
    </dgm:pt>
    <dgm:pt modelId="{93A3C75D-6760-46D9-9335-6F3E4C9613E9}" type="pres">
      <dgm:prSet presAssocID="{C3C9760E-3924-458E-858C-68BD539AFEA0}" presName="sp" presStyleCnt="0"/>
      <dgm:spPr/>
    </dgm:pt>
    <dgm:pt modelId="{BF930B47-EFF4-411F-AD34-5546A27DF39D}" type="pres">
      <dgm:prSet presAssocID="{B9326A1F-2BFC-4807-BEC1-C9BEBB7978A9}" presName="linNode" presStyleCnt="0"/>
      <dgm:spPr/>
    </dgm:pt>
    <dgm:pt modelId="{7B0FD3F5-5E60-4E75-9A67-2E3DA3BB5C28}" type="pres">
      <dgm:prSet presAssocID="{B9326A1F-2BFC-4807-BEC1-C9BEBB7978A9}" presName="parentText" presStyleLbl="node1" presStyleIdx="1" presStyleCnt="3">
        <dgm:presLayoutVars>
          <dgm:chMax val="1"/>
          <dgm:bulletEnabled val="1"/>
        </dgm:presLayoutVars>
      </dgm:prSet>
      <dgm:spPr/>
      <dgm:t>
        <a:bodyPr/>
        <a:lstStyle/>
        <a:p>
          <a:endParaRPr lang="en-US"/>
        </a:p>
      </dgm:t>
    </dgm:pt>
    <dgm:pt modelId="{CD3A2A2D-D4CD-4B0B-BCBF-E7B9DA49B62E}" type="pres">
      <dgm:prSet presAssocID="{B9326A1F-2BFC-4807-BEC1-C9BEBB7978A9}" presName="descendantText" presStyleLbl="alignAccFollowNode1" presStyleIdx="1" presStyleCnt="3" custLinFactNeighborY="0">
        <dgm:presLayoutVars>
          <dgm:bulletEnabled val="1"/>
        </dgm:presLayoutVars>
      </dgm:prSet>
      <dgm:spPr/>
      <dgm:t>
        <a:bodyPr/>
        <a:lstStyle/>
        <a:p>
          <a:endParaRPr lang="en-US"/>
        </a:p>
      </dgm:t>
    </dgm:pt>
    <dgm:pt modelId="{E5114269-CDF8-4C64-8A1F-92D89033CF06}" type="pres">
      <dgm:prSet presAssocID="{95126237-9D1A-4F6A-BD78-E10BE6104F3F}" presName="sp" presStyleCnt="0"/>
      <dgm:spPr/>
    </dgm:pt>
    <dgm:pt modelId="{E8185347-6B5F-40E4-9A58-348DB5538817}" type="pres">
      <dgm:prSet presAssocID="{A36203E7-6FCB-4235-9A1A-1F997000D672}" presName="linNode" presStyleCnt="0"/>
      <dgm:spPr/>
    </dgm:pt>
    <dgm:pt modelId="{5D41D0A9-27DD-4180-A02C-FCA11F9446C2}" type="pres">
      <dgm:prSet presAssocID="{A36203E7-6FCB-4235-9A1A-1F997000D672}" presName="parentText" presStyleLbl="node1" presStyleIdx="2" presStyleCnt="3">
        <dgm:presLayoutVars>
          <dgm:chMax val="1"/>
          <dgm:bulletEnabled val="1"/>
        </dgm:presLayoutVars>
      </dgm:prSet>
      <dgm:spPr/>
      <dgm:t>
        <a:bodyPr/>
        <a:lstStyle/>
        <a:p>
          <a:endParaRPr lang="en-US"/>
        </a:p>
      </dgm:t>
    </dgm:pt>
    <dgm:pt modelId="{1A8051B5-FD19-4368-ADC9-3797EBEE25F0}" type="pres">
      <dgm:prSet presAssocID="{A36203E7-6FCB-4235-9A1A-1F997000D672}" presName="descendantText" presStyleLbl="alignAccFollowNode1" presStyleIdx="2" presStyleCnt="3">
        <dgm:presLayoutVars>
          <dgm:bulletEnabled val="1"/>
        </dgm:presLayoutVars>
      </dgm:prSet>
      <dgm:spPr/>
      <dgm:t>
        <a:bodyPr/>
        <a:lstStyle/>
        <a:p>
          <a:endParaRPr lang="en-US"/>
        </a:p>
      </dgm:t>
    </dgm:pt>
  </dgm:ptLst>
  <dgm:cxnLst>
    <dgm:cxn modelId="{E98792F1-B05E-4B4A-AFA3-93031B9BBF1F}" type="presOf" srcId="{B9326A1F-2BFC-4807-BEC1-C9BEBB7978A9}" destId="{7B0FD3F5-5E60-4E75-9A67-2E3DA3BB5C28}" srcOrd="0" destOrd="0" presId="urn:microsoft.com/office/officeart/2005/8/layout/vList5"/>
    <dgm:cxn modelId="{9862965D-3D83-44AB-BCB0-F818C6EDB232}" srcId="{4283A848-984A-4660-A35A-BB03C4C04D91}" destId="{DFA509F9-710D-4DDA-BA0B-068A0B149F33}" srcOrd="0" destOrd="0" parTransId="{BD732C7D-FD83-4861-B28E-B0B7E58A1739}" sibTransId="{111DACFB-6910-47FC-BCFB-F80420AEEDD2}"/>
    <dgm:cxn modelId="{F0CAE00D-C579-43B2-8AD8-F586D78F829A}" srcId="{B9326A1F-2BFC-4807-BEC1-C9BEBB7978A9}" destId="{749295A0-D66C-43B4-A959-5C7BBC1731A8}" srcOrd="1" destOrd="0" parTransId="{38ED948A-727D-490B-805D-21316EE7D163}" sibTransId="{5B57CF2F-F808-419B-A6EE-8CF2A6CBFD37}"/>
    <dgm:cxn modelId="{934B66BB-F4C4-394D-BC99-F617ADAA9F6C}" type="presOf" srcId="{D1DA3964-40AE-40C8-B26C-E182077F3591}" destId="{1A8051B5-FD19-4368-ADC9-3797EBEE25F0}" srcOrd="0" destOrd="0" presId="urn:microsoft.com/office/officeart/2005/8/layout/vList5"/>
    <dgm:cxn modelId="{93C6E753-47DD-4C2E-9D40-D93606450A98}" srcId="{2216389E-4265-456B-B956-5843D91256C6}" destId="{A36203E7-6FCB-4235-9A1A-1F997000D672}" srcOrd="2" destOrd="0" parTransId="{6AB712A3-88D3-4F09-8B10-3C2DCBEF8C2D}" sibTransId="{0E95FEE8-A65C-42AE-98FB-C69528A49A2A}"/>
    <dgm:cxn modelId="{97709629-4521-4090-AA18-501D88A7A66A}" srcId="{A36203E7-6FCB-4235-9A1A-1F997000D672}" destId="{3E8CA26E-1EA9-4D50-B8A5-6F501F30C602}" srcOrd="1" destOrd="0" parTransId="{B0B980FC-5FD9-4DEA-8ABC-11762E73077B}" sibTransId="{5A140B5C-15F9-4996-8C33-C71E8A53BD10}"/>
    <dgm:cxn modelId="{79ADCF3E-E7E7-844E-AB19-EF6C2F6ED02B}" type="presOf" srcId="{4283A848-984A-4660-A35A-BB03C4C04D91}" destId="{F3A9F09D-A565-4AC8-A7F0-291369D03E10}" srcOrd="0" destOrd="0" presId="urn:microsoft.com/office/officeart/2005/8/layout/vList5"/>
    <dgm:cxn modelId="{55C1DE6F-78AF-1741-9BAD-37E42D5D30C5}" type="presOf" srcId="{DFA509F9-710D-4DDA-BA0B-068A0B149F33}" destId="{0F920D5C-29FA-43C3-B57B-A31EF8D78AEB}" srcOrd="0" destOrd="0" presId="urn:microsoft.com/office/officeart/2005/8/layout/vList5"/>
    <dgm:cxn modelId="{97B6FA8B-3FA7-284E-882E-C0E9AB026E0E}" type="presOf" srcId="{749295A0-D66C-43B4-A959-5C7BBC1731A8}" destId="{CD3A2A2D-D4CD-4B0B-BCBF-E7B9DA49B62E}" srcOrd="0" destOrd="1" presId="urn:microsoft.com/office/officeart/2005/8/layout/vList5"/>
    <dgm:cxn modelId="{ABC81094-B1EB-4545-B6EF-14BE0E1CEACC}" type="presOf" srcId="{2216389E-4265-456B-B956-5843D91256C6}" destId="{FB524C05-DAA8-46C1-8FAF-BE0012C997D1}" srcOrd="0" destOrd="0" presId="urn:microsoft.com/office/officeart/2005/8/layout/vList5"/>
    <dgm:cxn modelId="{4ED17558-CDBD-984B-A298-34F7DE901D0A}" type="presOf" srcId="{3E8CA26E-1EA9-4D50-B8A5-6F501F30C602}" destId="{1A8051B5-FD19-4368-ADC9-3797EBEE25F0}" srcOrd="0" destOrd="1" presId="urn:microsoft.com/office/officeart/2005/8/layout/vList5"/>
    <dgm:cxn modelId="{FC106574-321B-5C40-B909-5F10A9511008}" type="presOf" srcId="{BADB83FF-E19A-4537-964B-3504BA2486C3}" destId="{CD3A2A2D-D4CD-4B0B-BCBF-E7B9DA49B62E}" srcOrd="0" destOrd="0" presId="urn:microsoft.com/office/officeart/2005/8/layout/vList5"/>
    <dgm:cxn modelId="{F73CB618-97E8-4ECB-9E13-B255A7B4AF12}" srcId="{2216389E-4265-456B-B956-5843D91256C6}" destId="{4283A848-984A-4660-A35A-BB03C4C04D91}" srcOrd="0" destOrd="0" parTransId="{F1CCDA38-883A-45AC-99B3-D11B1B66857D}" sibTransId="{C3C9760E-3924-458E-858C-68BD539AFEA0}"/>
    <dgm:cxn modelId="{4AB003B8-811D-4171-B28E-64642359E1C3}" srcId="{B9326A1F-2BFC-4807-BEC1-C9BEBB7978A9}" destId="{BADB83FF-E19A-4537-964B-3504BA2486C3}" srcOrd="0" destOrd="0" parTransId="{9D165C22-902C-463F-986C-1808D984A31A}" sibTransId="{CA6CB2CF-B993-416C-9EAD-3D2FEF749A6A}"/>
    <dgm:cxn modelId="{583232A3-8C01-45F5-8626-4D84CF328F7A}" srcId="{2216389E-4265-456B-B956-5843D91256C6}" destId="{B9326A1F-2BFC-4807-BEC1-C9BEBB7978A9}" srcOrd="1" destOrd="0" parTransId="{D925D2C9-C2D9-4704-9624-F56F82D702F8}" sibTransId="{95126237-9D1A-4F6A-BD78-E10BE6104F3F}"/>
    <dgm:cxn modelId="{D76FFA86-3BC2-478F-8C58-CBFF8F9ED23F}" srcId="{A36203E7-6FCB-4235-9A1A-1F997000D672}" destId="{D1DA3964-40AE-40C8-B26C-E182077F3591}" srcOrd="0" destOrd="0" parTransId="{6CC575C1-8861-4691-9C31-8FFDF5850677}" sibTransId="{9BC96052-E180-4733-ADA4-863AB91D424A}"/>
    <dgm:cxn modelId="{B7B181BE-82CF-3649-A824-32B81AA71979}" type="presOf" srcId="{A36203E7-6FCB-4235-9A1A-1F997000D672}" destId="{5D41D0A9-27DD-4180-A02C-FCA11F9446C2}" srcOrd="0" destOrd="0" presId="urn:microsoft.com/office/officeart/2005/8/layout/vList5"/>
    <dgm:cxn modelId="{1E2FD66A-BD42-C44E-8A2B-F6E5F540638F}" type="presParOf" srcId="{FB524C05-DAA8-46C1-8FAF-BE0012C997D1}" destId="{657CD500-F21D-4190-93D1-654C473EE2F9}" srcOrd="0" destOrd="0" presId="urn:microsoft.com/office/officeart/2005/8/layout/vList5"/>
    <dgm:cxn modelId="{A06F627A-56E4-9148-B1B0-E335D0F0906A}" type="presParOf" srcId="{657CD500-F21D-4190-93D1-654C473EE2F9}" destId="{F3A9F09D-A565-4AC8-A7F0-291369D03E10}" srcOrd="0" destOrd="0" presId="urn:microsoft.com/office/officeart/2005/8/layout/vList5"/>
    <dgm:cxn modelId="{0E8CEC49-4BDE-D949-B624-BA80B06318FD}" type="presParOf" srcId="{657CD500-F21D-4190-93D1-654C473EE2F9}" destId="{0F920D5C-29FA-43C3-B57B-A31EF8D78AEB}" srcOrd="1" destOrd="0" presId="urn:microsoft.com/office/officeart/2005/8/layout/vList5"/>
    <dgm:cxn modelId="{73A1A8E7-9864-DF40-B6D6-DAD6965D45CE}" type="presParOf" srcId="{FB524C05-DAA8-46C1-8FAF-BE0012C997D1}" destId="{93A3C75D-6760-46D9-9335-6F3E4C9613E9}" srcOrd="1" destOrd="0" presId="urn:microsoft.com/office/officeart/2005/8/layout/vList5"/>
    <dgm:cxn modelId="{933A65F1-D27D-F249-9811-300ECB810433}" type="presParOf" srcId="{FB524C05-DAA8-46C1-8FAF-BE0012C997D1}" destId="{BF930B47-EFF4-411F-AD34-5546A27DF39D}" srcOrd="2" destOrd="0" presId="urn:microsoft.com/office/officeart/2005/8/layout/vList5"/>
    <dgm:cxn modelId="{2129E1F5-46D2-0646-AE1A-7F03A05D1753}" type="presParOf" srcId="{BF930B47-EFF4-411F-AD34-5546A27DF39D}" destId="{7B0FD3F5-5E60-4E75-9A67-2E3DA3BB5C28}" srcOrd="0" destOrd="0" presId="urn:microsoft.com/office/officeart/2005/8/layout/vList5"/>
    <dgm:cxn modelId="{D665FE5A-300D-FC46-A257-04478A82BF6C}" type="presParOf" srcId="{BF930B47-EFF4-411F-AD34-5546A27DF39D}" destId="{CD3A2A2D-D4CD-4B0B-BCBF-E7B9DA49B62E}" srcOrd="1" destOrd="0" presId="urn:microsoft.com/office/officeart/2005/8/layout/vList5"/>
    <dgm:cxn modelId="{7B53BD57-9D8F-4945-B78E-80B21025027E}" type="presParOf" srcId="{FB524C05-DAA8-46C1-8FAF-BE0012C997D1}" destId="{E5114269-CDF8-4C64-8A1F-92D89033CF06}" srcOrd="3" destOrd="0" presId="urn:microsoft.com/office/officeart/2005/8/layout/vList5"/>
    <dgm:cxn modelId="{DADC9EAA-E2FD-754F-AA0A-7EAACC963C30}" type="presParOf" srcId="{FB524C05-DAA8-46C1-8FAF-BE0012C997D1}" destId="{E8185347-6B5F-40E4-9A58-348DB5538817}" srcOrd="4" destOrd="0" presId="urn:microsoft.com/office/officeart/2005/8/layout/vList5"/>
    <dgm:cxn modelId="{45BB1915-FFDF-4444-B809-E4804CF07D4F}" type="presParOf" srcId="{E8185347-6B5F-40E4-9A58-348DB5538817}" destId="{5D41D0A9-27DD-4180-A02C-FCA11F9446C2}" srcOrd="0" destOrd="0" presId="urn:microsoft.com/office/officeart/2005/8/layout/vList5"/>
    <dgm:cxn modelId="{9BF5BF08-B1D1-7042-ACEE-304E7D33DC97}" type="presParOf" srcId="{E8185347-6B5F-40E4-9A58-348DB5538817}" destId="{1A8051B5-FD19-4368-ADC9-3797EBEE25F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9665C-65BA-4D9B-BB99-504A50B50276}">
      <dsp:nvSpPr>
        <dsp:cNvPr id="0" name=""/>
        <dsp:cNvSpPr/>
      </dsp:nvSpPr>
      <dsp:spPr>
        <a:xfrm>
          <a:off x="2097737" y="601"/>
          <a:ext cx="1900525" cy="492639"/>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Elimination</a:t>
          </a:r>
          <a:endParaRPr lang="en-US" sz="1700" kern="1200" dirty="0"/>
        </a:p>
      </dsp:txBody>
      <dsp:txXfrm>
        <a:off x="2112166" y="15030"/>
        <a:ext cx="1871667" cy="463781"/>
      </dsp:txXfrm>
    </dsp:sp>
    <dsp:sp modelId="{182A8F57-A4AC-49AA-BA96-1559B53EC01A}">
      <dsp:nvSpPr>
        <dsp:cNvPr id="0" name=""/>
        <dsp:cNvSpPr/>
      </dsp:nvSpPr>
      <dsp:spPr>
        <a:xfrm rot="5400000">
          <a:off x="2955630" y="505557"/>
          <a:ext cx="184739" cy="221687"/>
        </a:xfrm>
        <a:prstGeom prst="rightArrow">
          <a:avLst>
            <a:gd name="adj1" fmla="val 60000"/>
            <a:gd name="adj2" fmla="val 50000"/>
          </a:avLst>
        </a:prstGeom>
        <a:gradFill rotWithShape="0">
          <a:gsLst>
            <a:gs pos="0">
              <a:schemeClr val="accent1">
                <a:tint val="60000"/>
                <a:hueOff val="0"/>
                <a:satOff val="0"/>
                <a:lumOff val="0"/>
                <a:alphaOff val="0"/>
                <a:tint val="90000"/>
                <a:satMod val="125000"/>
              </a:schemeClr>
            </a:gs>
            <a:gs pos="100000">
              <a:schemeClr val="accent1">
                <a:tint val="60000"/>
                <a:hueOff val="0"/>
                <a:satOff val="0"/>
                <a:lumOff val="0"/>
                <a:alphaOff val="0"/>
                <a:shade val="80000"/>
                <a:satMod val="115000"/>
              </a:schemeClr>
            </a:gs>
          </a:gsLst>
          <a:lin ang="5400000" scaled="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2981493" y="524031"/>
        <a:ext cx="133013" cy="129317"/>
      </dsp:txXfrm>
    </dsp:sp>
    <dsp:sp modelId="{DBD01C1B-A207-4665-8500-AC032F874EC2}">
      <dsp:nvSpPr>
        <dsp:cNvPr id="0" name=""/>
        <dsp:cNvSpPr/>
      </dsp:nvSpPr>
      <dsp:spPr>
        <a:xfrm>
          <a:off x="2097737" y="739561"/>
          <a:ext cx="1900525" cy="492639"/>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Substitution</a:t>
          </a:r>
          <a:endParaRPr lang="en-US" sz="1700" kern="1200" dirty="0"/>
        </a:p>
      </dsp:txBody>
      <dsp:txXfrm>
        <a:off x="2112166" y="753990"/>
        <a:ext cx="1871667" cy="463781"/>
      </dsp:txXfrm>
    </dsp:sp>
    <dsp:sp modelId="{4DBA97E3-559C-44E7-B919-F6ABF5FEEA53}">
      <dsp:nvSpPr>
        <dsp:cNvPr id="0" name=""/>
        <dsp:cNvSpPr/>
      </dsp:nvSpPr>
      <dsp:spPr>
        <a:xfrm rot="5400000">
          <a:off x="2955630" y="1244516"/>
          <a:ext cx="184739" cy="221687"/>
        </a:xfrm>
        <a:prstGeom prst="rightArrow">
          <a:avLst>
            <a:gd name="adj1" fmla="val 60000"/>
            <a:gd name="adj2" fmla="val 50000"/>
          </a:avLst>
        </a:prstGeom>
        <a:gradFill rotWithShape="0">
          <a:gsLst>
            <a:gs pos="0">
              <a:schemeClr val="accent1">
                <a:tint val="60000"/>
                <a:hueOff val="0"/>
                <a:satOff val="0"/>
                <a:lumOff val="0"/>
                <a:alphaOff val="0"/>
                <a:tint val="90000"/>
                <a:satMod val="125000"/>
              </a:schemeClr>
            </a:gs>
            <a:gs pos="100000">
              <a:schemeClr val="accent1">
                <a:tint val="60000"/>
                <a:hueOff val="0"/>
                <a:satOff val="0"/>
                <a:lumOff val="0"/>
                <a:alphaOff val="0"/>
                <a:shade val="80000"/>
                <a:satMod val="115000"/>
              </a:schemeClr>
            </a:gs>
          </a:gsLst>
          <a:lin ang="5400000" scaled="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2981493" y="1262990"/>
        <a:ext cx="133013" cy="129317"/>
      </dsp:txXfrm>
    </dsp:sp>
    <dsp:sp modelId="{0F2F7FE5-89AE-40FF-91AD-16F953BAC9E0}">
      <dsp:nvSpPr>
        <dsp:cNvPr id="0" name=""/>
        <dsp:cNvSpPr/>
      </dsp:nvSpPr>
      <dsp:spPr>
        <a:xfrm>
          <a:off x="2097737" y="1478520"/>
          <a:ext cx="1900525" cy="492639"/>
        </a:xfrm>
        <a:prstGeom prst="roundRect">
          <a:avLst>
            <a:gd name="adj" fmla="val 10000"/>
          </a:avLst>
        </a:prstGeom>
        <a:gradFill rotWithShape="0">
          <a:gsLst>
            <a:gs pos="0">
              <a:schemeClr val="accent1">
                <a:hueOff val="0"/>
                <a:satOff val="0"/>
                <a:lumOff val="0"/>
                <a:alphaOff val="0"/>
                <a:tint val="90000"/>
                <a:satMod val="125000"/>
              </a:schemeClr>
            </a:gs>
            <a:gs pos="100000">
              <a:schemeClr val="accent1">
                <a:hueOff val="0"/>
                <a:satOff val="0"/>
                <a:lumOff val="0"/>
                <a:alphaOff val="0"/>
                <a:shade val="80000"/>
                <a:satMod val="115000"/>
              </a:schemeClr>
            </a:gs>
          </a:gsLst>
          <a:lin ang="5400000" scaled="0"/>
        </a:gra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Modification</a:t>
          </a:r>
          <a:endParaRPr lang="en-US" sz="1700" kern="1200" dirty="0"/>
        </a:p>
      </dsp:txBody>
      <dsp:txXfrm>
        <a:off x="2112166" y="1492949"/>
        <a:ext cx="1871667" cy="463781"/>
      </dsp:txXfrm>
    </dsp:sp>
    <dsp:sp modelId="{181C85FC-D2C4-42A1-BB2C-DDC47B6A593C}">
      <dsp:nvSpPr>
        <dsp:cNvPr id="0" name=""/>
        <dsp:cNvSpPr/>
      </dsp:nvSpPr>
      <dsp:spPr>
        <a:xfrm rot="5400000">
          <a:off x="2955630" y="1983476"/>
          <a:ext cx="184739" cy="221687"/>
        </a:xfrm>
        <a:prstGeom prst="rightArrow">
          <a:avLst>
            <a:gd name="adj1" fmla="val 60000"/>
            <a:gd name="adj2" fmla="val 50000"/>
          </a:avLst>
        </a:prstGeom>
        <a:gradFill rotWithShape="0">
          <a:gsLst>
            <a:gs pos="0">
              <a:schemeClr val="accent1">
                <a:tint val="60000"/>
                <a:hueOff val="0"/>
                <a:satOff val="0"/>
                <a:lumOff val="0"/>
                <a:alphaOff val="0"/>
                <a:tint val="90000"/>
                <a:satMod val="125000"/>
              </a:schemeClr>
            </a:gs>
            <a:gs pos="100000">
              <a:schemeClr val="accent1">
                <a:tint val="60000"/>
                <a:hueOff val="0"/>
                <a:satOff val="0"/>
                <a:lumOff val="0"/>
                <a:alphaOff val="0"/>
                <a:shade val="80000"/>
                <a:satMod val="115000"/>
              </a:schemeClr>
            </a:gs>
          </a:gsLst>
          <a:lin ang="5400000" scaled="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2981493" y="2001950"/>
        <a:ext cx="133013" cy="129317"/>
      </dsp:txXfrm>
    </dsp:sp>
    <dsp:sp modelId="{616519FC-990A-44C9-ACE9-D821A4563A1D}">
      <dsp:nvSpPr>
        <dsp:cNvPr id="0" name=""/>
        <dsp:cNvSpPr/>
      </dsp:nvSpPr>
      <dsp:spPr>
        <a:xfrm>
          <a:off x="2097737" y="2217480"/>
          <a:ext cx="1900525" cy="492639"/>
        </a:xfrm>
        <a:prstGeom prst="roundRect">
          <a:avLst>
            <a:gd name="adj" fmla="val 10000"/>
          </a:avLst>
        </a:prstGeom>
        <a:gradFill rotWithShape="0">
          <a:gsLst>
            <a:gs pos="0">
              <a:schemeClr val="accent1">
                <a:hueOff val="0"/>
                <a:satOff val="0"/>
                <a:lumOff val="0"/>
                <a:alphaOff val="0"/>
                <a:tint val="90000"/>
                <a:satMod val="125000"/>
              </a:schemeClr>
            </a:gs>
            <a:gs pos="100000">
              <a:schemeClr val="accent1">
                <a:hueOff val="0"/>
                <a:satOff val="0"/>
                <a:lumOff val="0"/>
                <a:alphaOff val="0"/>
                <a:shade val="80000"/>
                <a:satMod val="115000"/>
              </a:schemeClr>
            </a:gs>
          </a:gsLst>
          <a:lin ang="5400000" scaled="0"/>
        </a:gra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Containment</a:t>
          </a:r>
          <a:endParaRPr lang="en-US" sz="1700" kern="1200" dirty="0"/>
        </a:p>
      </dsp:txBody>
      <dsp:txXfrm>
        <a:off x="2112166" y="2231909"/>
        <a:ext cx="1871667" cy="463781"/>
      </dsp:txXfrm>
    </dsp:sp>
    <dsp:sp modelId="{55558946-E439-4D9B-BD01-D28DCCE2A5D0}">
      <dsp:nvSpPr>
        <dsp:cNvPr id="0" name=""/>
        <dsp:cNvSpPr/>
      </dsp:nvSpPr>
      <dsp:spPr>
        <a:xfrm rot="5400000">
          <a:off x="2955630" y="2722435"/>
          <a:ext cx="184739" cy="221687"/>
        </a:xfrm>
        <a:prstGeom prst="rightArrow">
          <a:avLst>
            <a:gd name="adj1" fmla="val 60000"/>
            <a:gd name="adj2" fmla="val 50000"/>
          </a:avLst>
        </a:prstGeom>
        <a:gradFill rotWithShape="0">
          <a:gsLst>
            <a:gs pos="0">
              <a:schemeClr val="accent1">
                <a:tint val="60000"/>
                <a:hueOff val="0"/>
                <a:satOff val="0"/>
                <a:lumOff val="0"/>
                <a:alphaOff val="0"/>
                <a:tint val="90000"/>
                <a:satMod val="125000"/>
              </a:schemeClr>
            </a:gs>
            <a:gs pos="100000">
              <a:schemeClr val="accent1">
                <a:tint val="60000"/>
                <a:hueOff val="0"/>
                <a:satOff val="0"/>
                <a:lumOff val="0"/>
                <a:alphaOff val="0"/>
                <a:shade val="80000"/>
                <a:satMod val="115000"/>
              </a:schemeClr>
            </a:gs>
          </a:gsLst>
          <a:lin ang="5400000" scaled="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2981493" y="2740909"/>
        <a:ext cx="133013" cy="129317"/>
      </dsp:txXfrm>
    </dsp:sp>
    <dsp:sp modelId="{3333C0B9-5A71-49F4-B795-3AD2F7554B7A}">
      <dsp:nvSpPr>
        <dsp:cNvPr id="0" name=""/>
        <dsp:cNvSpPr/>
      </dsp:nvSpPr>
      <dsp:spPr>
        <a:xfrm>
          <a:off x="2097737" y="2956439"/>
          <a:ext cx="1900525" cy="492639"/>
        </a:xfrm>
        <a:prstGeom prst="roundRect">
          <a:avLst>
            <a:gd name="adj" fmla="val 10000"/>
          </a:avLst>
        </a:prstGeom>
        <a:gradFill rotWithShape="0">
          <a:gsLst>
            <a:gs pos="0">
              <a:schemeClr val="accent1">
                <a:hueOff val="0"/>
                <a:satOff val="0"/>
                <a:lumOff val="0"/>
                <a:alphaOff val="0"/>
                <a:tint val="90000"/>
                <a:satMod val="125000"/>
              </a:schemeClr>
            </a:gs>
            <a:gs pos="100000">
              <a:schemeClr val="accent1">
                <a:hueOff val="0"/>
                <a:satOff val="0"/>
                <a:lumOff val="0"/>
                <a:alphaOff val="0"/>
                <a:shade val="80000"/>
                <a:satMod val="115000"/>
              </a:schemeClr>
            </a:gs>
          </a:gsLst>
          <a:lin ang="5400000" scaled="0"/>
        </a:gra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Ventilation</a:t>
          </a:r>
          <a:endParaRPr lang="en-US" sz="1700" kern="1200" dirty="0"/>
        </a:p>
      </dsp:txBody>
      <dsp:txXfrm>
        <a:off x="2112166" y="2970868"/>
        <a:ext cx="1871667" cy="463781"/>
      </dsp:txXfrm>
    </dsp:sp>
    <dsp:sp modelId="{AF1B553F-D549-4E1E-92FC-3F7A5671989A}">
      <dsp:nvSpPr>
        <dsp:cNvPr id="0" name=""/>
        <dsp:cNvSpPr/>
      </dsp:nvSpPr>
      <dsp:spPr>
        <a:xfrm rot="5400000">
          <a:off x="2955630" y="3461395"/>
          <a:ext cx="184739" cy="221687"/>
        </a:xfrm>
        <a:prstGeom prst="rightArrow">
          <a:avLst>
            <a:gd name="adj1" fmla="val 60000"/>
            <a:gd name="adj2" fmla="val 50000"/>
          </a:avLst>
        </a:prstGeom>
        <a:gradFill rotWithShape="0">
          <a:gsLst>
            <a:gs pos="0">
              <a:schemeClr val="accent1">
                <a:tint val="60000"/>
                <a:hueOff val="0"/>
                <a:satOff val="0"/>
                <a:lumOff val="0"/>
                <a:alphaOff val="0"/>
                <a:tint val="90000"/>
                <a:satMod val="125000"/>
              </a:schemeClr>
            </a:gs>
            <a:gs pos="100000">
              <a:schemeClr val="accent1">
                <a:tint val="60000"/>
                <a:hueOff val="0"/>
                <a:satOff val="0"/>
                <a:lumOff val="0"/>
                <a:alphaOff val="0"/>
                <a:shade val="80000"/>
                <a:satMod val="115000"/>
              </a:schemeClr>
            </a:gs>
          </a:gsLst>
          <a:lin ang="5400000" scaled="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2981493" y="3479869"/>
        <a:ext cx="133013" cy="129317"/>
      </dsp:txXfrm>
    </dsp:sp>
    <dsp:sp modelId="{FE223C93-EA79-4E6E-8FFB-07A33133C84D}">
      <dsp:nvSpPr>
        <dsp:cNvPr id="0" name=""/>
        <dsp:cNvSpPr/>
      </dsp:nvSpPr>
      <dsp:spPr>
        <a:xfrm>
          <a:off x="2097737" y="3695399"/>
          <a:ext cx="1900525" cy="492639"/>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Work Practices</a:t>
          </a:r>
          <a:endParaRPr lang="en-US" sz="1700" kern="1200" dirty="0"/>
        </a:p>
      </dsp:txBody>
      <dsp:txXfrm>
        <a:off x="2112166" y="3709828"/>
        <a:ext cx="1871667" cy="463781"/>
      </dsp:txXfrm>
    </dsp:sp>
    <dsp:sp modelId="{32899468-02CB-434A-BC1F-9B7213193E97}">
      <dsp:nvSpPr>
        <dsp:cNvPr id="0" name=""/>
        <dsp:cNvSpPr/>
      </dsp:nvSpPr>
      <dsp:spPr>
        <a:xfrm rot="5400000">
          <a:off x="2955630" y="4200354"/>
          <a:ext cx="184739" cy="221687"/>
        </a:xfrm>
        <a:prstGeom prst="rightArrow">
          <a:avLst>
            <a:gd name="adj1" fmla="val 60000"/>
            <a:gd name="adj2" fmla="val 50000"/>
          </a:avLst>
        </a:prstGeom>
        <a:gradFill rotWithShape="0">
          <a:gsLst>
            <a:gs pos="0">
              <a:schemeClr val="accent1">
                <a:tint val="60000"/>
                <a:hueOff val="0"/>
                <a:satOff val="0"/>
                <a:lumOff val="0"/>
                <a:alphaOff val="0"/>
                <a:tint val="90000"/>
                <a:satMod val="125000"/>
              </a:schemeClr>
            </a:gs>
            <a:gs pos="100000">
              <a:schemeClr val="accent1">
                <a:tint val="60000"/>
                <a:hueOff val="0"/>
                <a:satOff val="0"/>
                <a:lumOff val="0"/>
                <a:alphaOff val="0"/>
                <a:shade val="80000"/>
                <a:satMod val="115000"/>
              </a:schemeClr>
            </a:gs>
          </a:gsLst>
          <a:lin ang="5400000" scaled="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2981493" y="4218828"/>
        <a:ext cx="133013" cy="129317"/>
      </dsp:txXfrm>
    </dsp:sp>
    <dsp:sp modelId="{5C7DC5C2-5F81-4A39-9006-A7CB049A832E}">
      <dsp:nvSpPr>
        <dsp:cNvPr id="0" name=""/>
        <dsp:cNvSpPr/>
      </dsp:nvSpPr>
      <dsp:spPr>
        <a:xfrm>
          <a:off x="2097737" y="4434358"/>
          <a:ext cx="1900525" cy="492639"/>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Personal Protection</a:t>
          </a:r>
          <a:endParaRPr lang="en-US" sz="1700" kern="1200" dirty="0"/>
        </a:p>
      </dsp:txBody>
      <dsp:txXfrm>
        <a:off x="2112166" y="4448787"/>
        <a:ext cx="1871667" cy="463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20D5C-29FA-43C3-B57B-A31EF8D78AEB}">
      <dsp:nvSpPr>
        <dsp:cNvPr id="0" name=""/>
        <dsp:cNvSpPr/>
      </dsp:nvSpPr>
      <dsp:spPr>
        <a:xfrm rot="5400000">
          <a:off x="5008605" y="-1872325"/>
          <a:ext cx="1237654" cy="5296407"/>
        </a:xfrm>
        <a:prstGeom prst="round2SameRect">
          <a:avLst/>
        </a:prstGeom>
        <a:solidFill>
          <a:schemeClr val="accent3">
            <a:lumMod val="20000"/>
            <a:lumOff val="80000"/>
            <a:alpha val="90000"/>
          </a:schemeClr>
        </a:solidFill>
        <a:ln w="6350" cap="flat" cmpd="sng" algn="ctr">
          <a:solidFill>
            <a:schemeClr val="accent2">
              <a:alpha val="90000"/>
              <a:tint val="40000"/>
              <a:hueOff val="0"/>
              <a:satOff val="0"/>
              <a:lumOff val="0"/>
              <a:alphaOff val="0"/>
            </a:schemeClr>
          </a:solidFill>
          <a:prstDash val="solid"/>
        </a:ln>
        <a:effectLst>
          <a:innerShdw blurRad="76200" dist="12700" dir="13500000">
            <a:srgbClr val="FFFFFF">
              <a:alpha val="60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smtClean="0"/>
            <a:t>Not </a:t>
          </a:r>
          <a:r>
            <a:rPr lang="en-US" sz="2400" kern="1200" dirty="0" smtClean="0"/>
            <a:t>resistant to oil</a:t>
          </a:r>
          <a:endParaRPr lang="en-US" sz="2400" kern="1200" dirty="0"/>
        </a:p>
      </dsp:txBody>
      <dsp:txXfrm rot="-5400000">
        <a:off x="2979229" y="217468"/>
        <a:ext cx="5235990" cy="1116820"/>
      </dsp:txXfrm>
    </dsp:sp>
    <dsp:sp modelId="{F3A9F09D-A565-4AC8-A7F0-291369D03E10}">
      <dsp:nvSpPr>
        <dsp:cNvPr id="0" name=""/>
        <dsp:cNvSpPr/>
      </dsp:nvSpPr>
      <dsp:spPr>
        <a:xfrm>
          <a:off x="0" y="2344"/>
          <a:ext cx="2979229" cy="1547068"/>
        </a:xfrm>
        <a:prstGeom prst="roundRect">
          <a:avLst/>
        </a:prstGeom>
        <a:blipFill rotWithShape="0">
          <a:blip xmlns:r="http://schemas.openxmlformats.org/officeDocument/2006/relationships" r:embed="rId1">
            <a:duotone>
              <a:schemeClr val="accent2">
                <a:hueOff val="0"/>
                <a:satOff val="0"/>
                <a:lumOff val="0"/>
                <a:alphaOff val="0"/>
                <a:shade val="78000"/>
                <a:satMod val="115000"/>
              </a:schemeClr>
              <a:schemeClr val="accent2">
                <a:hueOff val="0"/>
                <a:satOff val="0"/>
                <a:lumOff val="0"/>
                <a:alphaOff val="0"/>
                <a:tint val="84000"/>
                <a:satMod val="135000"/>
              </a:schemeClr>
            </a:duotone>
          </a:blip>
          <a:tile tx="0" ty="0" sx="100000" sy="100000" flip="none" algn="tl"/>
        </a:blipFill>
        <a:ln>
          <a:noFill/>
        </a:ln>
        <a:effectLst>
          <a:innerShdw blurRad="76200" dist="12700" dir="13500000">
            <a:srgbClr val="FFFFFF">
              <a:alpha val="60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N</a:t>
          </a:r>
          <a:endParaRPr lang="en-US" sz="6500" kern="1200" dirty="0"/>
        </a:p>
      </dsp:txBody>
      <dsp:txXfrm>
        <a:off x="75522" y="77866"/>
        <a:ext cx="2828185" cy="1396024"/>
      </dsp:txXfrm>
    </dsp:sp>
    <dsp:sp modelId="{CD3A2A2D-D4CD-4B0B-BCBF-E7B9DA49B62E}">
      <dsp:nvSpPr>
        <dsp:cNvPr id="0" name=""/>
        <dsp:cNvSpPr/>
      </dsp:nvSpPr>
      <dsp:spPr>
        <a:xfrm rot="5400000">
          <a:off x="5008605" y="-247903"/>
          <a:ext cx="1237654" cy="5296407"/>
        </a:xfrm>
        <a:prstGeom prst="round2SameRect">
          <a:avLst/>
        </a:prstGeom>
        <a:solidFill>
          <a:schemeClr val="accent3">
            <a:lumMod val="20000"/>
            <a:lumOff val="80000"/>
            <a:alpha val="90000"/>
          </a:schemeClr>
        </a:solidFill>
        <a:ln w="6350" cap="flat" cmpd="sng" algn="ctr">
          <a:solidFill>
            <a:schemeClr val="accent2">
              <a:alpha val="90000"/>
              <a:tint val="40000"/>
              <a:hueOff val="0"/>
              <a:satOff val="0"/>
              <a:lumOff val="0"/>
              <a:alphaOff val="0"/>
            </a:schemeClr>
          </a:solidFill>
          <a:prstDash val="solid"/>
        </a:ln>
        <a:effectLst>
          <a:innerShdw blurRad="76200" dist="12700" dir="13500000">
            <a:srgbClr val="FFFFFF">
              <a:alpha val="60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Resistant </a:t>
          </a:r>
          <a:r>
            <a:rPr lang="en-US" sz="2400" kern="1200" dirty="0" smtClean="0"/>
            <a:t>to oil</a:t>
          </a:r>
          <a:endParaRPr lang="en-US" sz="2400" kern="1200" dirty="0"/>
        </a:p>
        <a:p>
          <a:pPr marL="228600" lvl="1" indent="-228600" algn="l" defTabSz="1066800">
            <a:lnSpc>
              <a:spcPct val="90000"/>
            </a:lnSpc>
            <a:spcBef>
              <a:spcPct val="0"/>
            </a:spcBef>
            <a:spcAft>
              <a:spcPct val="15000"/>
            </a:spcAft>
            <a:buChar char="••"/>
          </a:pPr>
          <a:r>
            <a:rPr lang="en-US" sz="2400" kern="1200" dirty="0" smtClean="0"/>
            <a:t>Good for one shift in oil mist</a:t>
          </a:r>
          <a:endParaRPr lang="en-US" sz="2400" kern="1200" dirty="0"/>
        </a:p>
      </dsp:txBody>
      <dsp:txXfrm rot="-5400000">
        <a:off x="2979229" y="1841890"/>
        <a:ext cx="5235990" cy="1116820"/>
      </dsp:txXfrm>
    </dsp:sp>
    <dsp:sp modelId="{7B0FD3F5-5E60-4E75-9A67-2E3DA3BB5C28}">
      <dsp:nvSpPr>
        <dsp:cNvPr id="0" name=""/>
        <dsp:cNvSpPr/>
      </dsp:nvSpPr>
      <dsp:spPr>
        <a:xfrm>
          <a:off x="0" y="1626765"/>
          <a:ext cx="2979229" cy="1547068"/>
        </a:xfrm>
        <a:prstGeom prst="roundRect">
          <a:avLst/>
        </a:prstGeom>
        <a:solidFill>
          <a:srgbClr val="0070C0"/>
        </a:solidFill>
        <a:ln>
          <a:noFill/>
        </a:ln>
        <a:effectLst>
          <a:innerShdw blurRad="76200" dist="12700" dir="13500000">
            <a:srgbClr val="FFFFFF">
              <a:alpha val="60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R</a:t>
          </a:r>
          <a:endParaRPr lang="en-US" sz="6500" kern="1200" dirty="0"/>
        </a:p>
      </dsp:txBody>
      <dsp:txXfrm>
        <a:off x="75522" y="1702287"/>
        <a:ext cx="2828185" cy="1396024"/>
      </dsp:txXfrm>
    </dsp:sp>
    <dsp:sp modelId="{1A8051B5-FD19-4368-ADC9-3797EBEE25F0}">
      <dsp:nvSpPr>
        <dsp:cNvPr id="0" name=""/>
        <dsp:cNvSpPr/>
      </dsp:nvSpPr>
      <dsp:spPr>
        <a:xfrm rot="5400000">
          <a:off x="5008605" y="1376517"/>
          <a:ext cx="1237654" cy="5296407"/>
        </a:xfrm>
        <a:prstGeom prst="round2SameRect">
          <a:avLst/>
        </a:prstGeom>
        <a:solidFill>
          <a:schemeClr val="accent3">
            <a:lumMod val="20000"/>
            <a:lumOff val="80000"/>
            <a:alpha val="90000"/>
          </a:schemeClr>
        </a:solidFill>
        <a:ln w="6350" cap="flat" cmpd="sng" algn="ctr">
          <a:solidFill>
            <a:schemeClr val="accent2">
              <a:alpha val="90000"/>
              <a:tint val="40000"/>
              <a:hueOff val="0"/>
              <a:satOff val="0"/>
              <a:lumOff val="0"/>
              <a:alphaOff val="0"/>
            </a:schemeClr>
          </a:solidFill>
          <a:prstDash val="solid"/>
        </a:ln>
        <a:effectLst>
          <a:innerShdw blurRad="76200" dist="12700" dir="13500000">
            <a:srgbClr val="FFFFFF">
              <a:alpha val="60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Oil </a:t>
          </a:r>
          <a:r>
            <a:rPr lang="en-US" sz="4000" kern="1200" dirty="0" smtClean="0"/>
            <a:t>Proof</a:t>
          </a:r>
          <a:endParaRPr lang="en-US" sz="4000" kern="1200" dirty="0"/>
        </a:p>
        <a:p>
          <a:pPr marL="228600" lvl="1" indent="-228600" algn="l" defTabSz="1066800">
            <a:lnSpc>
              <a:spcPct val="90000"/>
            </a:lnSpc>
            <a:spcBef>
              <a:spcPct val="0"/>
            </a:spcBef>
            <a:spcAft>
              <a:spcPct val="15000"/>
            </a:spcAft>
            <a:buChar char="••"/>
          </a:pPr>
          <a:r>
            <a:rPr lang="en-US" sz="2400" kern="1200" dirty="0" smtClean="0"/>
            <a:t>Good for prolonged use in mist</a:t>
          </a:r>
          <a:endParaRPr lang="en-US" sz="2400" kern="1200" dirty="0"/>
        </a:p>
      </dsp:txBody>
      <dsp:txXfrm rot="-5400000">
        <a:off x="2979229" y="3466311"/>
        <a:ext cx="5235990" cy="1116820"/>
      </dsp:txXfrm>
    </dsp:sp>
    <dsp:sp modelId="{5D41D0A9-27DD-4180-A02C-FCA11F9446C2}">
      <dsp:nvSpPr>
        <dsp:cNvPr id="0" name=""/>
        <dsp:cNvSpPr/>
      </dsp:nvSpPr>
      <dsp:spPr>
        <a:xfrm>
          <a:off x="0" y="3251187"/>
          <a:ext cx="2979229" cy="1547068"/>
        </a:xfrm>
        <a:prstGeom prst="roundRect">
          <a:avLst/>
        </a:prstGeom>
        <a:solidFill>
          <a:srgbClr val="00B0F0"/>
        </a:solidFill>
        <a:ln>
          <a:noFill/>
        </a:ln>
        <a:effectLst>
          <a:innerShdw blurRad="76200" dist="12700" dir="13500000">
            <a:srgbClr val="FFFFFF">
              <a:alpha val="60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P</a:t>
          </a:r>
          <a:endParaRPr lang="en-US" sz="6500" kern="1200" dirty="0"/>
        </a:p>
      </dsp:txBody>
      <dsp:txXfrm>
        <a:off x="75522" y="3326709"/>
        <a:ext cx="2828185" cy="13960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A44EEBB-316D-4652-A96A-FAFFBB3EFD07}" type="datetimeFigureOut">
              <a:rPr lang="en-US"/>
              <a:pPr>
                <a:defRPr/>
              </a:pPr>
              <a:t>5/18/2012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9CE33F3-FA65-4487-A852-D574F070C8B2}" type="slidenum">
              <a:rPr lang="en-US"/>
              <a:pPr>
                <a:defRPr/>
              </a:pPr>
              <a:t>‹#›</a:t>
            </a:fld>
            <a:endParaRPr lang="en-US"/>
          </a:p>
        </p:txBody>
      </p:sp>
    </p:spTree>
    <p:extLst>
      <p:ext uri="{BB962C8B-B14F-4D97-AF65-F5344CB8AC3E}">
        <p14:creationId xmlns:p14="http://schemas.microsoft.com/office/powerpoint/2010/main" val="2652153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smtClean="0">
                <a:latin typeface="+mn-lt"/>
              </a:defRPr>
            </a:lvl1pPr>
          </a:lstStyle>
          <a:p>
            <a:pPr>
              <a:defRPr/>
            </a:pPr>
            <a:fld id="{BEE5CBB8-6D00-4BF9-B1AD-1CF416F6D62D}" type="datetimeFigureOut">
              <a:rPr lang="en-US"/>
              <a:pPr>
                <a:defRPr/>
              </a:pPr>
              <a:t>5/18/2012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a:spcBef>
                <a:spcPts val="0"/>
              </a:spcBef>
              <a:spcAft>
                <a:spcPts val="0"/>
              </a:spcAft>
              <a:defRPr sz="1200" smtClean="0">
                <a:latin typeface="+mn-lt"/>
              </a:defRPr>
            </a:lvl1pPr>
          </a:lstStyle>
          <a:p>
            <a:pPr>
              <a:defRPr/>
            </a:pPr>
            <a:fld id="{1269C058-4577-42A1-B360-321A5B2BDD34}" type="slidenum">
              <a:rPr lang="en-US"/>
              <a:pPr>
                <a:defRPr/>
              </a:pPr>
              <a:t>‹#›</a:t>
            </a:fld>
            <a:endParaRPr lang="en-US"/>
          </a:p>
        </p:txBody>
      </p:sp>
    </p:spTree>
    <p:extLst>
      <p:ext uri="{BB962C8B-B14F-4D97-AF65-F5344CB8AC3E}">
        <p14:creationId xmlns:p14="http://schemas.microsoft.com/office/powerpoint/2010/main" val="3874401684"/>
      </p:ext>
    </p:extLst>
  </p:cSld>
  <p:clrMap bg1="lt1" tx1="dk1" bg2="lt2" tx2="dk2" accent1="accent1" accent2="accent2" accent3="accent3" accent4="accent4" accent5="accent5" accent6="accent6" hlink="hlink" folHlink="folHlink"/>
  <p:notesStyle>
    <a:lvl1pPr marL="0" marR="0" indent="0" algn="l" defTabSz="914400" rtl="0" eaLnBrk="0" fontAlgn="base" latinLnBrk="0" hangingPunct="0">
      <a:lnSpc>
        <a:spcPct val="100000"/>
      </a:lnSpc>
      <a:spcBef>
        <a:spcPct val="30000"/>
      </a:spcBef>
      <a:spcAft>
        <a:spcPct val="0"/>
      </a:spcAft>
      <a:buClrTx/>
      <a:buSzTx/>
      <a:buFontTx/>
      <a:buNone/>
      <a:tabLs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p:txBody>
      </p:sp>
      <p:sp>
        <p:nvSpPr>
          <p:cNvPr id="20484"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832C17E-D0C0-4381-A90E-F519D0BD310C}"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1A582-F662-4368-8310-F4B862DD3995}" type="slidenum">
              <a:rPr lang="en-US"/>
              <a:pPr/>
              <a:t>10</a:t>
            </a:fld>
            <a:endParaRPr lang="en-US"/>
          </a:p>
        </p:txBody>
      </p:sp>
      <p:sp>
        <p:nvSpPr>
          <p:cNvPr id="165890" name="Rectangle 2"/>
          <p:cNvSpPr>
            <a:spLocks noGrp="1" noRot="1" noChangeAspect="1" noChangeArrowheads="1" noTextEdit="1"/>
          </p:cNvSpPr>
          <p:nvPr>
            <p:ph type="sldImg"/>
          </p:nvPr>
        </p:nvSpPr>
        <p:spPr>
          <a:xfrm>
            <a:off x="1143000" y="687388"/>
            <a:ext cx="4572000" cy="3429000"/>
          </a:xfrm>
          <a:ln/>
        </p:spPr>
      </p:sp>
      <p:sp>
        <p:nvSpPr>
          <p:cNvPr id="165891" name="Rectangle 3"/>
          <p:cNvSpPr>
            <a:spLocks noGrp="1" noChangeArrowheads="1"/>
          </p:cNvSpPr>
          <p:nvPr>
            <p:ph type="body" idx="1"/>
          </p:nvPr>
        </p:nvSpPr>
        <p:spPr>
          <a:xfrm>
            <a:off x="685800" y="4343400"/>
            <a:ext cx="5486400" cy="4113213"/>
          </a:xfrm>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dirty="0" smtClean="0"/>
              <a:t>We need to consider these</a:t>
            </a:r>
            <a:r>
              <a:rPr lang="en-US" baseline="0" dirty="0" smtClean="0"/>
              <a:t> factors.</a:t>
            </a:r>
          </a:p>
          <a:p>
            <a:endParaRPr lang="en-US" dirty="0" smtClean="0"/>
          </a:p>
          <a:p>
            <a:r>
              <a:rPr lang="en-US" dirty="0" smtClean="0"/>
              <a:t>[Work</a:t>
            </a:r>
            <a:r>
              <a:rPr lang="en-US" baseline="0" dirty="0" smtClean="0"/>
              <a:t> through each element and describe why the exposure risk would increase. As that risk increases, the controls go from ventilation to a closed system. You should point out that these parameters will be seen later when we review control banding.]</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endParaRPr lang="en-US" dirty="0" smtClean="0"/>
          </a:p>
          <a:p>
            <a:r>
              <a:rPr lang="en-US" dirty="0" smtClean="0"/>
              <a:t>Elimination: Why would we eliminate nanoparticles? Why is this the least practical control approach?</a:t>
            </a:r>
          </a:p>
          <a:p>
            <a:endParaRPr lang="en-US" dirty="0" smtClean="0"/>
          </a:p>
          <a:p>
            <a:r>
              <a:rPr lang="en-US" dirty="0" smtClean="0"/>
              <a:t>[These</a:t>
            </a:r>
            <a:r>
              <a:rPr lang="en-US" baseline="0" dirty="0" smtClean="0"/>
              <a:t> are important questions because engineered nanoparticles have obviously been added because they provide some added capability to the product that will go away if the nanoparticles are eliminated. Consider generating a discussion and writing the answers on the board. They might include:</a:t>
            </a:r>
          </a:p>
          <a:p>
            <a:endParaRPr lang="en-US" baseline="0" dirty="0" smtClean="0"/>
          </a:p>
          <a:p>
            <a:pPr marL="228600" indent="-228600">
              <a:buAutoNum type="arabicPeriod"/>
            </a:pPr>
            <a:r>
              <a:rPr lang="en-US" baseline="0" dirty="0" smtClean="0"/>
              <a:t>Evaluation showed that the product released nanoparticles into the environment.</a:t>
            </a:r>
          </a:p>
          <a:p>
            <a:pPr marL="228600" indent="-228600">
              <a:buAutoNum type="arabicPeriod"/>
            </a:pPr>
            <a:r>
              <a:rPr lang="en-US" baseline="0" dirty="0" smtClean="0"/>
              <a:t>The added benefits were just marginal and the unknown risks weren’t acceptable.</a:t>
            </a:r>
          </a:p>
          <a:p>
            <a:pPr marL="228600" indent="-228600">
              <a:buAutoNum type="arabicPeriod"/>
            </a:pPr>
            <a:r>
              <a:rPr lang="en-US" baseline="0" dirty="0" smtClean="0"/>
              <a:t>Health complaints were being received from users of the product that may have been associated with the nano-sized component.]</a:t>
            </a:r>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11</a:t>
            </a:fld>
            <a:endParaRPr lang="en-US"/>
          </a:p>
        </p:txBody>
      </p:sp>
    </p:spTree>
    <p:extLst>
      <p:ext uri="{BB962C8B-B14F-4D97-AF65-F5344CB8AC3E}">
        <p14:creationId xmlns:p14="http://schemas.microsoft.com/office/powerpoint/2010/main" val="3270588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dirty="0" smtClean="0"/>
              <a:t>[Ask</a:t>
            </a:r>
            <a:r>
              <a:rPr lang="en-US" baseline="0" dirty="0" smtClean="0"/>
              <a:t> these questions and try to generate a response before moving to the answer.]</a:t>
            </a:r>
          </a:p>
          <a:p>
            <a:endParaRPr lang="en-US" baseline="0" dirty="0" smtClean="0"/>
          </a:p>
          <a:p>
            <a:r>
              <a:rPr lang="en-US" baseline="0" dirty="0" smtClean="0"/>
              <a:t>Is substitution more likely than elimination?</a:t>
            </a:r>
          </a:p>
          <a:p>
            <a:endParaRPr lang="en-US" baseline="0" dirty="0" smtClean="0"/>
          </a:p>
          <a:p>
            <a:r>
              <a:rPr lang="en-US" baseline="0" dirty="0" smtClean="0"/>
              <a:t>What are possible difficulties with substitution?</a:t>
            </a:r>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12</a:t>
            </a:fld>
            <a:endParaRPr lang="en-US"/>
          </a:p>
        </p:txBody>
      </p:sp>
    </p:spTree>
    <p:extLst>
      <p:ext uri="{BB962C8B-B14F-4D97-AF65-F5344CB8AC3E}">
        <p14:creationId xmlns:p14="http://schemas.microsoft.com/office/powerpoint/2010/main" val="4201206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Trainer Notes:</a:t>
            </a:r>
          </a:p>
          <a:p>
            <a:endParaRPr lang="en-US" b="1" u="sng" dirty="0" smtClean="0"/>
          </a:p>
          <a:p>
            <a:r>
              <a:rPr lang="en-US" b="0" u="none" dirty="0" smtClean="0"/>
              <a:t>Substitution</a:t>
            </a:r>
            <a:r>
              <a:rPr lang="en-US" b="0" u="none" baseline="0" dirty="0" smtClean="0"/>
              <a:t> isn’t as easy as it sounds.</a:t>
            </a:r>
          </a:p>
          <a:p>
            <a:endParaRPr lang="en-US" b="0" u="none" dirty="0" smtClean="0"/>
          </a:p>
          <a:p>
            <a:r>
              <a:rPr lang="en-US" b="0" u="none" dirty="0" smtClean="0"/>
              <a:t>[It isn’t necessary</a:t>
            </a:r>
            <a:r>
              <a:rPr lang="en-US" b="0" u="none" baseline="0" dirty="0" smtClean="0"/>
              <a:t> to </a:t>
            </a:r>
            <a:r>
              <a:rPr lang="en-US" b="0" u="none" dirty="0" smtClean="0"/>
              <a:t>review all of these chemicals. The main point is to show that replacing</a:t>
            </a:r>
            <a:r>
              <a:rPr lang="en-US" b="0" u="none" baseline="0" dirty="0" smtClean="0"/>
              <a:t> Stoddard solvent in the seventies because it was a fire hazard with chlorofluorocarbons that aren’t flammable led to ozone depletion. They were banned in 1978 and replaced with methylene chloride, which turned out to be a carcinogen, etc.]</a:t>
            </a:r>
            <a:endParaRPr lang="en-US" b="0" u="none"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13</a:t>
            </a:fld>
            <a:endParaRPr lang="en-US"/>
          </a:p>
        </p:txBody>
      </p:sp>
    </p:spTree>
    <p:extLst>
      <p:ext uri="{BB962C8B-B14F-4D97-AF65-F5344CB8AC3E}">
        <p14:creationId xmlns:p14="http://schemas.microsoft.com/office/powerpoint/2010/main" val="2159516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dirty="0" smtClean="0"/>
              <a:t>[Ask</a:t>
            </a:r>
            <a:r>
              <a:rPr lang="en-US" baseline="0" dirty="0" smtClean="0"/>
              <a:t> the question.] “What modifications could we make to a process to reduce airborne nanoparticles?”</a:t>
            </a:r>
          </a:p>
          <a:p>
            <a:endParaRPr lang="en-US" baseline="0" dirty="0" smtClean="0"/>
          </a:p>
          <a:p>
            <a:r>
              <a:rPr lang="en-US" baseline="0" dirty="0" smtClean="0"/>
              <a:t>[The next slide answers this: keeping raw materials wet, if possible, can make a major difference.]</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14</a:t>
            </a:fld>
            <a:endParaRPr lang="en-US"/>
          </a:p>
        </p:txBody>
      </p:sp>
    </p:spTree>
    <p:extLst>
      <p:ext uri="{BB962C8B-B14F-4D97-AF65-F5344CB8AC3E}">
        <p14:creationId xmlns:p14="http://schemas.microsoft.com/office/powerpoint/2010/main" val="4201206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dirty="0" smtClean="0"/>
              <a:t>Nanoparticles are often provided and worked in a wet state to reduce the risks of exposures.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15</a:t>
            </a:fld>
            <a:endParaRPr lang="en-US"/>
          </a:p>
        </p:txBody>
      </p:sp>
    </p:spTree>
    <p:extLst>
      <p:ext uri="{BB962C8B-B14F-4D97-AF65-F5344CB8AC3E}">
        <p14:creationId xmlns:p14="http://schemas.microsoft.com/office/powerpoint/2010/main" val="3554292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dirty="0" smtClean="0"/>
              <a:t>Ask the question: “What are some examples of containment for nanoparticles?” The class should be able to give you some examples.</a:t>
            </a:r>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16</a:t>
            </a:fld>
            <a:endParaRPr lang="en-US"/>
          </a:p>
        </p:txBody>
      </p:sp>
    </p:spTree>
    <p:extLst>
      <p:ext uri="{BB962C8B-B14F-4D97-AF65-F5344CB8AC3E}">
        <p14:creationId xmlns:p14="http://schemas.microsoft.com/office/powerpoint/2010/main" val="4201206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dirty="0" smtClean="0"/>
              <a:t>These</a:t>
            </a:r>
            <a:r>
              <a:rPr lang="en-US" baseline="0" dirty="0" smtClean="0"/>
              <a:t> furnaces are used to produce carbon nanotubes and are enclosed while production is underway. </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17</a:t>
            </a:fld>
            <a:endParaRPr lang="en-US"/>
          </a:p>
        </p:txBody>
      </p:sp>
    </p:spTree>
    <p:extLst>
      <p:ext uri="{BB962C8B-B14F-4D97-AF65-F5344CB8AC3E}">
        <p14:creationId xmlns:p14="http://schemas.microsoft.com/office/powerpoint/2010/main" val="465497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dirty="0" smtClean="0"/>
              <a:t>[This</a:t>
            </a:r>
            <a:r>
              <a:rPr lang="en-US" baseline="0" dirty="0" smtClean="0"/>
              <a:t> shows the ventilation pulling from all of the furnaces up through a high-efficiency filter and then outside.]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18</a:t>
            </a:fld>
            <a:endParaRPr lang="en-US"/>
          </a:p>
        </p:txBody>
      </p:sp>
    </p:spTree>
    <p:extLst>
      <p:ext uri="{BB962C8B-B14F-4D97-AF65-F5344CB8AC3E}">
        <p14:creationId xmlns:p14="http://schemas.microsoft.com/office/powerpoint/2010/main" val="4100587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1" kern="1200" dirty="0" err="1" smtClean="0">
                <a:solidFill>
                  <a:schemeClr val="tx1"/>
                </a:solidFill>
                <a:latin typeface="+mn-lt"/>
                <a:ea typeface="+mn-ea"/>
                <a:cs typeface="+mn-cs"/>
              </a:rPr>
              <a:t>Trainer</a:t>
            </a:r>
            <a:r>
              <a:rPr lang="pl-PL" sz="1200" b="1" kern="1200" dirty="0" smtClean="0">
                <a:solidFill>
                  <a:schemeClr val="tx1"/>
                </a:solidFill>
                <a:latin typeface="+mn-lt"/>
                <a:ea typeface="+mn-ea"/>
                <a:cs typeface="+mn-cs"/>
              </a:rPr>
              <a:t> Notes:</a:t>
            </a:r>
          </a:p>
          <a:p>
            <a:endParaRPr lang="pl-PL" sz="1200" b="1" kern="1200" dirty="0" smtClean="0">
              <a:solidFill>
                <a:schemeClr val="tx1"/>
              </a:solidFill>
              <a:latin typeface="+mn-lt"/>
              <a:ea typeface="+mn-ea"/>
              <a:cs typeface="+mn-cs"/>
            </a:endParaRPr>
          </a:p>
          <a:p>
            <a:endParaRPr lang="pl-PL" sz="1200" b="0" kern="1200" dirty="0" smtClean="0">
              <a:solidFill>
                <a:schemeClr val="tx1"/>
              </a:solidFill>
              <a:latin typeface="+mn-lt"/>
              <a:ea typeface="+mn-ea"/>
              <a:cs typeface="+mn-cs"/>
            </a:endParaRPr>
          </a:p>
          <a:p>
            <a:r>
              <a:rPr lang="pl-PL" sz="1200" b="0" kern="1200" dirty="0" smtClean="0">
                <a:solidFill>
                  <a:schemeClr val="tx1"/>
                </a:solidFill>
                <a:latin typeface="+mn-lt"/>
                <a:ea typeface="+mn-ea"/>
                <a:cs typeface="+mn-cs"/>
              </a:rPr>
              <a:t>[</a:t>
            </a:r>
            <a:r>
              <a:rPr lang="pl-PL" sz="1200" b="0" kern="1200" dirty="0" err="1" smtClean="0">
                <a:solidFill>
                  <a:schemeClr val="tx1"/>
                </a:solidFill>
                <a:latin typeface="+mn-lt"/>
                <a:ea typeface="+mn-ea"/>
                <a:cs typeface="+mn-cs"/>
              </a:rPr>
              <a:t>This</a:t>
            </a:r>
            <a:r>
              <a:rPr lang="pl-PL" sz="1200" b="0" kern="1200" dirty="0" smtClean="0">
                <a:solidFill>
                  <a:schemeClr val="tx1"/>
                </a:solidFill>
                <a:latin typeface="+mn-lt"/>
                <a:ea typeface="+mn-ea"/>
                <a:cs typeface="+mn-cs"/>
              </a:rPr>
              <a:t> </a:t>
            </a:r>
            <a:r>
              <a:rPr lang="pl-PL" sz="1200" b="0" kern="1200" dirty="0" err="1" smtClean="0">
                <a:solidFill>
                  <a:schemeClr val="tx1"/>
                </a:solidFill>
                <a:latin typeface="+mn-lt"/>
                <a:ea typeface="+mn-ea"/>
                <a:cs typeface="+mn-cs"/>
              </a:rPr>
              <a:t>is</a:t>
            </a:r>
            <a:r>
              <a:rPr lang="pl-PL" sz="1200" b="0" kern="1200" dirty="0" smtClean="0">
                <a:solidFill>
                  <a:schemeClr val="tx1"/>
                </a:solidFill>
                <a:latin typeface="+mn-lt"/>
                <a:ea typeface="+mn-ea"/>
                <a:cs typeface="+mn-cs"/>
              </a:rPr>
              <a:t> a </a:t>
            </a:r>
            <a:r>
              <a:rPr lang="pl-PL" sz="1200" b="0" kern="1200" dirty="0" err="1" smtClean="0">
                <a:solidFill>
                  <a:schemeClr val="tx1"/>
                </a:solidFill>
                <a:latin typeface="+mn-lt"/>
                <a:ea typeface="+mn-ea"/>
                <a:cs typeface="+mn-cs"/>
              </a:rPr>
              <a:t>shot</a:t>
            </a:r>
            <a:r>
              <a:rPr lang="pl-PL" sz="1200" b="0" kern="1200" dirty="0" smtClean="0">
                <a:solidFill>
                  <a:schemeClr val="tx1"/>
                </a:solidFill>
                <a:latin typeface="+mn-lt"/>
                <a:ea typeface="+mn-ea"/>
                <a:cs typeface="+mn-cs"/>
              </a:rPr>
              <a:t> of the Center for </a:t>
            </a:r>
            <a:r>
              <a:rPr lang="pl-PL" sz="1200" b="0" kern="1200" dirty="0" err="1" smtClean="0">
                <a:solidFill>
                  <a:schemeClr val="tx1"/>
                </a:solidFill>
                <a:latin typeface="+mn-lt"/>
                <a:ea typeface="+mn-ea"/>
                <a:cs typeface="+mn-cs"/>
              </a:rPr>
              <a:t>Nanophase</a:t>
            </a:r>
            <a:r>
              <a:rPr lang="pl-PL" sz="1200" b="0" kern="1200" baseline="0" dirty="0" smtClean="0">
                <a:solidFill>
                  <a:schemeClr val="tx1"/>
                </a:solidFill>
                <a:latin typeface="+mn-lt"/>
                <a:ea typeface="+mn-ea"/>
                <a:cs typeface="+mn-cs"/>
              </a:rPr>
              <a:t> Materials Science </a:t>
            </a:r>
            <a:r>
              <a:rPr lang="pl-PL" sz="1200" b="0" kern="1200" baseline="0" dirty="0" err="1" smtClean="0">
                <a:solidFill>
                  <a:schemeClr val="tx1"/>
                </a:solidFill>
                <a:latin typeface="+mn-lt"/>
                <a:ea typeface="+mn-ea"/>
                <a:cs typeface="+mn-cs"/>
              </a:rPr>
              <a:t>at</a:t>
            </a:r>
            <a:r>
              <a:rPr lang="pl-PL" sz="1200" b="0" kern="1200" baseline="0" dirty="0" smtClean="0">
                <a:solidFill>
                  <a:schemeClr val="tx1"/>
                </a:solidFill>
                <a:latin typeface="+mn-lt"/>
                <a:ea typeface="+mn-ea"/>
                <a:cs typeface="+mn-cs"/>
              </a:rPr>
              <a:t> </a:t>
            </a:r>
            <a:r>
              <a:rPr lang="pl-PL" sz="1200" b="0" kern="1200" baseline="0" dirty="0" err="1" smtClean="0">
                <a:solidFill>
                  <a:schemeClr val="tx1"/>
                </a:solidFill>
                <a:latin typeface="+mn-lt"/>
                <a:ea typeface="+mn-ea"/>
                <a:cs typeface="+mn-cs"/>
              </a:rPr>
              <a:t>Oak</a:t>
            </a:r>
            <a:r>
              <a:rPr lang="pl-PL" sz="1200" b="0" kern="1200" baseline="0" dirty="0" smtClean="0">
                <a:solidFill>
                  <a:schemeClr val="tx1"/>
                </a:solidFill>
                <a:latin typeface="+mn-lt"/>
                <a:ea typeface="+mn-ea"/>
                <a:cs typeface="+mn-cs"/>
              </a:rPr>
              <a:t> </a:t>
            </a:r>
            <a:r>
              <a:rPr lang="pl-PL" sz="1200" b="0" kern="1200" baseline="0" dirty="0" err="1" smtClean="0">
                <a:solidFill>
                  <a:schemeClr val="tx1"/>
                </a:solidFill>
                <a:latin typeface="+mn-lt"/>
                <a:ea typeface="+mn-ea"/>
                <a:cs typeface="+mn-cs"/>
              </a:rPr>
              <a:t>Ridge</a:t>
            </a:r>
            <a:r>
              <a:rPr lang="pl-PL" sz="1200" b="0" kern="1200" baseline="0" dirty="0" smtClean="0">
                <a:solidFill>
                  <a:schemeClr val="tx1"/>
                </a:solidFill>
                <a:latin typeface="+mn-lt"/>
                <a:ea typeface="+mn-ea"/>
                <a:cs typeface="+mn-cs"/>
              </a:rPr>
              <a:t>. The </a:t>
            </a:r>
            <a:r>
              <a:rPr lang="pl-PL" sz="1200" b="0" kern="1200" baseline="0" dirty="0" err="1" smtClean="0">
                <a:solidFill>
                  <a:schemeClr val="tx1"/>
                </a:solidFill>
                <a:latin typeface="+mn-lt"/>
                <a:ea typeface="+mn-ea"/>
                <a:cs typeface="+mn-cs"/>
              </a:rPr>
              <a:t>photo</a:t>
            </a:r>
            <a:r>
              <a:rPr lang="pl-PL" sz="1200" b="0" kern="1200" baseline="0" dirty="0" smtClean="0">
                <a:solidFill>
                  <a:schemeClr val="tx1"/>
                </a:solidFill>
                <a:latin typeface="+mn-lt"/>
                <a:ea typeface="+mn-ea"/>
                <a:cs typeface="+mn-cs"/>
              </a:rPr>
              <a:t> on the </a:t>
            </a:r>
            <a:r>
              <a:rPr lang="pl-PL" sz="1200" b="0" kern="1200" baseline="0" dirty="0" err="1" smtClean="0">
                <a:solidFill>
                  <a:schemeClr val="tx1"/>
                </a:solidFill>
                <a:latin typeface="+mn-lt"/>
                <a:ea typeface="+mn-ea"/>
                <a:cs typeface="+mn-cs"/>
              </a:rPr>
              <a:t>left</a:t>
            </a:r>
            <a:r>
              <a:rPr lang="pl-PL" sz="1200" b="0" kern="1200" baseline="0" dirty="0" smtClean="0">
                <a:solidFill>
                  <a:schemeClr val="tx1"/>
                </a:solidFill>
                <a:latin typeface="+mn-lt"/>
                <a:ea typeface="+mn-ea"/>
                <a:cs typeface="+mn-cs"/>
              </a:rPr>
              <a:t> </a:t>
            </a:r>
            <a:r>
              <a:rPr lang="pl-PL" sz="1200" b="0" kern="1200" baseline="0" dirty="0" err="1" smtClean="0">
                <a:solidFill>
                  <a:schemeClr val="tx1"/>
                </a:solidFill>
                <a:latin typeface="+mn-lt"/>
                <a:ea typeface="+mn-ea"/>
                <a:cs typeface="+mn-cs"/>
              </a:rPr>
              <a:t>is</a:t>
            </a:r>
            <a:r>
              <a:rPr lang="pl-PL" sz="1200" b="0" kern="1200" baseline="0" dirty="0" smtClean="0">
                <a:solidFill>
                  <a:schemeClr val="tx1"/>
                </a:solidFill>
                <a:latin typeface="+mn-lt"/>
                <a:ea typeface="+mn-ea"/>
                <a:cs typeface="+mn-cs"/>
              </a:rPr>
              <a:t>  a </a:t>
            </a:r>
            <a:r>
              <a:rPr lang="pl-PL" sz="1200" b="0" kern="1200" dirty="0" smtClean="0">
                <a:solidFill>
                  <a:schemeClr val="tx1"/>
                </a:solidFill>
                <a:latin typeface="+mn-lt"/>
                <a:ea typeface="+mn-ea"/>
                <a:cs typeface="+mn-cs"/>
              </a:rPr>
              <a:t>Ga </a:t>
            </a:r>
            <a:r>
              <a:rPr lang="pl-PL" sz="1200" b="0" kern="1200" dirty="0" err="1" smtClean="0">
                <a:solidFill>
                  <a:schemeClr val="tx1"/>
                </a:solidFill>
                <a:latin typeface="+mn-lt"/>
                <a:ea typeface="+mn-ea"/>
                <a:cs typeface="+mn-cs"/>
              </a:rPr>
              <a:t>ball</a:t>
            </a:r>
            <a:r>
              <a:rPr lang="pl-PL" sz="1200" b="0" kern="1200" dirty="0" smtClean="0">
                <a:solidFill>
                  <a:schemeClr val="tx1"/>
                </a:solidFill>
                <a:latin typeface="+mn-lt"/>
                <a:ea typeface="+mn-ea"/>
                <a:cs typeface="+mn-cs"/>
              </a:rPr>
              <a:t>-Si </a:t>
            </a:r>
            <a:r>
              <a:rPr lang="pl-PL" sz="1200" b="0" kern="1200" dirty="0" err="1" smtClean="0">
                <a:solidFill>
                  <a:schemeClr val="tx1"/>
                </a:solidFill>
                <a:latin typeface="+mn-lt"/>
                <a:ea typeface="+mn-ea"/>
                <a:cs typeface="+mn-cs"/>
              </a:rPr>
              <a:t>crystal-SiO</a:t>
            </a:r>
            <a:r>
              <a:rPr lang="pl-PL" sz="1200" b="0" kern="1200" baseline="-25000" dirty="0" err="1" smtClean="0">
                <a:solidFill>
                  <a:schemeClr val="tx1"/>
                </a:solidFill>
                <a:latin typeface="+mn-lt"/>
                <a:ea typeface="+mn-ea"/>
                <a:cs typeface="+mn-cs"/>
              </a:rPr>
              <a:t>x</a:t>
            </a:r>
            <a:r>
              <a:rPr lang="pl-PL" sz="1200" b="0" kern="1200" baseline="0" dirty="0" smtClean="0">
                <a:solidFill>
                  <a:schemeClr val="tx1"/>
                </a:solidFill>
                <a:latin typeface="+mn-lt"/>
                <a:ea typeface="+mn-ea"/>
                <a:cs typeface="+mn-cs"/>
              </a:rPr>
              <a:t> </a:t>
            </a:r>
            <a:r>
              <a:rPr lang="pl-PL" sz="1200" b="0" kern="1200" baseline="0" dirty="0" err="1" smtClean="0">
                <a:solidFill>
                  <a:schemeClr val="tx1"/>
                </a:solidFill>
                <a:latin typeface="+mn-lt"/>
                <a:ea typeface="+mn-ea"/>
                <a:cs typeface="+mn-cs"/>
              </a:rPr>
              <a:t>nanowire</a:t>
            </a:r>
            <a:r>
              <a:rPr lang="pl-PL" sz="1200" b="0" kern="1200" baseline="0" dirty="0" smtClean="0">
                <a:solidFill>
                  <a:schemeClr val="tx1"/>
                </a:solidFill>
                <a:latin typeface="+mn-lt"/>
                <a:ea typeface="+mn-ea"/>
                <a:cs typeface="+mn-cs"/>
              </a:rPr>
              <a:t> </a:t>
            </a:r>
            <a:r>
              <a:rPr lang="pl-PL" sz="1200" b="0" kern="1200" baseline="0" dirty="0" err="1" smtClean="0">
                <a:solidFill>
                  <a:schemeClr val="tx1"/>
                </a:solidFill>
                <a:latin typeface="+mn-lt"/>
                <a:ea typeface="+mn-ea"/>
                <a:cs typeface="+mn-cs"/>
              </a:rPr>
              <a:t>octopus</a:t>
            </a:r>
            <a:r>
              <a:rPr lang="pl-PL" sz="1200" b="0" kern="1200" baseline="0" dirty="0" smtClean="0">
                <a:solidFill>
                  <a:schemeClr val="tx1"/>
                </a:solidFill>
                <a:latin typeface="+mn-lt"/>
                <a:ea typeface="+mn-ea"/>
                <a:cs typeface="+mn-cs"/>
              </a:rPr>
              <a:t>. On the </a:t>
            </a:r>
            <a:r>
              <a:rPr lang="pl-PL" sz="1200" b="0" kern="1200" baseline="0" dirty="0" err="1" smtClean="0">
                <a:solidFill>
                  <a:schemeClr val="tx1"/>
                </a:solidFill>
                <a:latin typeface="+mn-lt"/>
                <a:ea typeface="+mn-ea"/>
                <a:cs typeface="+mn-cs"/>
              </a:rPr>
              <a:t>right</a:t>
            </a:r>
            <a:r>
              <a:rPr lang="pl-PL" sz="1200" b="0" kern="1200" baseline="0" dirty="0" smtClean="0">
                <a:solidFill>
                  <a:schemeClr val="tx1"/>
                </a:solidFill>
                <a:latin typeface="+mn-lt"/>
                <a:ea typeface="+mn-ea"/>
                <a:cs typeface="+mn-cs"/>
              </a:rPr>
              <a:t> </a:t>
            </a:r>
            <a:r>
              <a:rPr lang="pl-PL" sz="1200" b="0" kern="1200" baseline="0" dirty="0" err="1" smtClean="0">
                <a:solidFill>
                  <a:schemeClr val="tx1"/>
                </a:solidFill>
                <a:latin typeface="+mn-lt"/>
                <a:ea typeface="+mn-ea"/>
                <a:cs typeface="+mn-cs"/>
              </a:rPr>
              <a:t>are</a:t>
            </a:r>
            <a:r>
              <a:rPr lang="pl-PL" sz="1200" b="0" kern="1200" baseline="0" dirty="0" smtClean="0">
                <a:solidFill>
                  <a:schemeClr val="tx1"/>
                </a:solidFill>
                <a:latin typeface="+mn-lt"/>
                <a:ea typeface="+mn-ea"/>
                <a:cs typeface="+mn-cs"/>
              </a:rPr>
              <a:t> </a:t>
            </a:r>
            <a:r>
              <a:rPr lang="pl-PL" sz="1200" b="0" kern="1200" baseline="0" dirty="0" err="1" smtClean="0">
                <a:solidFill>
                  <a:schemeClr val="tx1"/>
                </a:solidFill>
                <a:latin typeface="+mn-lt"/>
                <a:ea typeface="+mn-ea"/>
                <a:cs typeface="+mn-cs"/>
              </a:rPr>
              <a:t>c</a:t>
            </a:r>
            <a:r>
              <a:rPr lang="pl-PL" sz="1200" b="0" kern="1200" dirty="0" err="1" smtClean="0">
                <a:solidFill>
                  <a:schemeClr val="tx1"/>
                </a:solidFill>
                <a:latin typeface="+mn-lt"/>
                <a:ea typeface="+mn-ea"/>
                <a:cs typeface="+mn-cs"/>
              </a:rPr>
              <a:t>arbon</a:t>
            </a:r>
            <a:r>
              <a:rPr lang="pl-PL" sz="1200" b="0" kern="1200" dirty="0" smtClean="0">
                <a:solidFill>
                  <a:schemeClr val="tx1"/>
                </a:solidFill>
                <a:latin typeface="+mn-lt"/>
                <a:ea typeface="+mn-ea"/>
                <a:cs typeface="+mn-cs"/>
              </a:rPr>
              <a:t> </a:t>
            </a:r>
            <a:r>
              <a:rPr lang="pl-PL" sz="1200" b="0" kern="1200" dirty="0" err="1" smtClean="0">
                <a:solidFill>
                  <a:schemeClr val="tx1"/>
                </a:solidFill>
                <a:latin typeface="+mn-lt"/>
                <a:ea typeface="+mn-ea"/>
                <a:cs typeface="+mn-cs"/>
              </a:rPr>
              <a:t>nanotube</a:t>
            </a:r>
            <a:r>
              <a:rPr lang="pl-PL" sz="1200" b="0" kern="1200" dirty="0" smtClean="0">
                <a:solidFill>
                  <a:schemeClr val="tx1"/>
                </a:solidFill>
                <a:latin typeface="+mn-lt"/>
                <a:ea typeface="+mn-ea"/>
                <a:cs typeface="+mn-cs"/>
              </a:rPr>
              <a:t> </a:t>
            </a:r>
            <a:r>
              <a:rPr lang="pl-PL" sz="1200" b="0" kern="1200" dirty="0" err="1" smtClean="0">
                <a:solidFill>
                  <a:schemeClr val="tx1"/>
                </a:solidFill>
                <a:latin typeface="+mn-lt"/>
                <a:ea typeface="+mn-ea"/>
                <a:cs typeface="+mn-cs"/>
              </a:rPr>
              <a:t>flowers</a:t>
            </a:r>
            <a:r>
              <a:rPr lang="pl-PL" sz="1200" b="0" kern="1200" dirty="0" smtClean="0">
                <a:solidFill>
                  <a:schemeClr val="tx1"/>
                </a:solidFill>
                <a:latin typeface="+mn-lt"/>
                <a:ea typeface="+mn-ea"/>
                <a:cs typeface="+mn-cs"/>
              </a:rPr>
              <a:t>,</a:t>
            </a:r>
            <a:r>
              <a:rPr lang="pl-PL" sz="1200" b="0" kern="1200" baseline="0" dirty="0" smtClean="0">
                <a:solidFill>
                  <a:schemeClr val="tx1"/>
                </a:solidFill>
                <a:latin typeface="+mn-lt"/>
                <a:ea typeface="+mn-ea"/>
                <a:cs typeface="+mn-cs"/>
              </a:rPr>
              <a:t> </a:t>
            </a:r>
            <a:r>
              <a:rPr lang="pl-PL" sz="1200" b="0" kern="1200" dirty="0" err="1" smtClean="0">
                <a:solidFill>
                  <a:schemeClr val="tx1"/>
                </a:solidFill>
                <a:latin typeface="+mn-lt"/>
                <a:ea typeface="+mn-ea"/>
                <a:cs typeface="+mn-cs"/>
              </a:rPr>
              <a:t>Photos</a:t>
            </a:r>
            <a:r>
              <a:rPr lang="pl-PL" sz="1200" b="0" kern="1200" baseline="0" dirty="0" smtClean="0">
                <a:solidFill>
                  <a:schemeClr val="tx1"/>
                </a:solidFill>
                <a:latin typeface="+mn-lt"/>
                <a:ea typeface="+mn-ea"/>
                <a:cs typeface="+mn-cs"/>
              </a:rPr>
              <a:t> </a:t>
            </a:r>
            <a:r>
              <a:rPr lang="pl-PL" sz="1200" b="0" kern="1200" baseline="0" dirty="0" err="1" smtClean="0">
                <a:solidFill>
                  <a:schemeClr val="tx1"/>
                </a:solidFill>
                <a:latin typeface="+mn-lt"/>
                <a:ea typeface="+mn-ea"/>
                <a:cs typeface="+mn-cs"/>
              </a:rPr>
              <a:t>courtesy</a:t>
            </a:r>
            <a:r>
              <a:rPr lang="pl-PL" sz="1200" b="0" kern="1200" baseline="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Zhengwei</a:t>
            </a:r>
            <a:r>
              <a:rPr lang="de-DE" sz="1200" b="0" kern="1200" dirty="0" smtClean="0">
                <a:solidFill>
                  <a:schemeClr val="tx1"/>
                </a:solidFill>
                <a:latin typeface="+mn-lt"/>
                <a:ea typeface="+mn-ea"/>
                <a:cs typeface="+mn-cs"/>
              </a:rPr>
              <a:t> Pan</a:t>
            </a:r>
            <a:r>
              <a:rPr lang="de-DE" sz="1200" b="0" kern="1200" baseline="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Oak</a:t>
            </a:r>
            <a:r>
              <a:rPr lang="de-DE" sz="1200" b="0" kern="1200" dirty="0" smtClean="0">
                <a:solidFill>
                  <a:schemeClr val="tx1"/>
                </a:solidFill>
                <a:latin typeface="+mn-lt"/>
                <a:ea typeface="+mn-ea"/>
                <a:cs typeface="+mn-cs"/>
              </a:rPr>
              <a:t> </a:t>
            </a:r>
            <a:r>
              <a:rPr lang="de-DE" sz="1200" b="0" kern="1200" dirty="0" err="1" smtClean="0">
                <a:solidFill>
                  <a:schemeClr val="tx1"/>
                </a:solidFill>
                <a:latin typeface="+mn-lt"/>
                <a:ea typeface="+mn-ea"/>
                <a:cs typeface="+mn-cs"/>
              </a:rPr>
              <a:t>Ridge</a:t>
            </a:r>
            <a:r>
              <a:rPr lang="de-DE" sz="1200" b="0" kern="1200" dirty="0" smtClean="0">
                <a:solidFill>
                  <a:schemeClr val="tx1"/>
                </a:solidFill>
                <a:latin typeface="+mn-lt"/>
                <a:ea typeface="+mn-ea"/>
                <a:cs typeface="+mn-cs"/>
              </a:rPr>
              <a:t> National</a:t>
            </a:r>
            <a:r>
              <a:rPr lang="de-DE" sz="1200" b="0" kern="1200" baseline="0" dirty="0" smtClean="0">
                <a:solidFill>
                  <a:schemeClr val="tx1"/>
                </a:solidFill>
                <a:latin typeface="+mn-lt"/>
                <a:ea typeface="+mn-ea"/>
                <a:cs typeface="+mn-cs"/>
              </a:rPr>
              <a:t> Laboratory.]</a:t>
            </a:r>
            <a:endParaRPr lang="en-US" b="0"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19</a:t>
            </a:fld>
            <a:endParaRPr lang="en-US"/>
          </a:p>
        </p:txBody>
      </p:sp>
    </p:spTree>
    <p:extLst>
      <p:ext uri="{BB962C8B-B14F-4D97-AF65-F5344CB8AC3E}">
        <p14:creationId xmlns:p14="http://schemas.microsoft.com/office/powerpoint/2010/main" val="25803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[Note</a:t>
            </a:r>
            <a:r>
              <a:rPr lang="en-US" baseline="0" dirty="0" smtClean="0"/>
              <a:t> that OSHA requires this</a:t>
            </a:r>
            <a:r>
              <a:rPr lang="en-US" dirty="0" smtClean="0"/>
              <a:t> disclaimer</a:t>
            </a:r>
            <a:r>
              <a:rPr lang="en-US" baseline="0" dirty="0" smtClean="0"/>
              <a:t> about the limitations of these materials.]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Oak</a:t>
            </a:r>
            <a:r>
              <a:rPr lang="en-US" baseline="0" dirty="0" smtClean="0"/>
              <a:t> Ridge’s research containment.</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20</a:t>
            </a:fld>
            <a:endParaRPr lang="en-US"/>
          </a:p>
        </p:txBody>
      </p:sp>
    </p:spTree>
    <p:extLst>
      <p:ext uri="{BB962C8B-B14F-4D97-AF65-F5344CB8AC3E}">
        <p14:creationId xmlns:p14="http://schemas.microsoft.com/office/powerpoint/2010/main" val="3033711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Oak</a:t>
            </a:r>
            <a:r>
              <a:rPr lang="en-US" baseline="0" dirty="0" smtClean="0"/>
              <a:t> Ridge’s </a:t>
            </a:r>
            <a:r>
              <a:rPr lang="en-US" baseline="0" dirty="0" err="1" smtClean="0"/>
              <a:t>Nanophase</a:t>
            </a:r>
            <a:r>
              <a:rPr lang="en-US" baseline="0" dirty="0" smtClean="0"/>
              <a:t> Materials Research facility. [Not the signage, card swipe security on the left and status lighting.]</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21</a:t>
            </a:fld>
            <a:endParaRPr lang="en-US"/>
          </a:p>
        </p:txBody>
      </p:sp>
    </p:spTree>
    <p:extLst>
      <p:ext uri="{BB962C8B-B14F-4D97-AF65-F5344CB8AC3E}">
        <p14:creationId xmlns:p14="http://schemas.microsoft.com/office/powerpoint/2010/main" val="258033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dirty="0" err="1" smtClean="0"/>
              <a:t>Gloveboxes</a:t>
            </a:r>
            <a:r>
              <a:rPr lang="en-US" dirty="0" smtClean="0"/>
              <a:t> are a type of containment that can contain work with raw</a:t>
            </a:r>
            <a:r>
              <a:rPr lang="en-US" baseline="0" dirty="0" smtClean="0"/>
              <a:t> nanoparticles. Point out the 25 mm cassette pulling air inside the box to determine how much gets airborne.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22</a:t>
            </a:fld>
            <a:endParaRPr lang="en-US"/>
          </a:p>
        </p:txBody>
      </p:sp>
    </p:spTree>
    <p:extLst>
      <p:ext uri="{BB962C8B-B14F-4D97-AF65-F5344CB8AC3E}">
        <p14:creationId xmlns:p14="http://schemas.microsoft.com/office/powerpoint/2010/main" val="370743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Glove box at ORNL </a:t>
            </a:r>
            <a:r>
              <a:rPr lang="en-US" dirty="0" err="1" smtClean="0"/>
              <a:t>Nanophase</a:t>
            </a:r>
            <a:r>
              <a:rPr lang="en-US" dirty="0" smtClean="0"/>
              <a:t> Materials Research facility</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23</a:t>
            </a:fld>
            <a:endParaRPr lang="en-US"/>
          </a:p>
        </p:txBody>
      </p:sp>
    </p:spTree>
    <p:extLst>
      <p:ext uri="{BB962C8B-B14F-4D97-AF65-F5344CB8AC3E}">
        <p14:creationId xmlns:p14="http://schemas.microsoft.com/office/powerpoint/2010/main" val="2041251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U. Puerto Rico </a:t>
            </a:r>
            <a:r>
              <a:rPr lang="en-US" dirty="0" err="1" smtClean="0"/>
              <a:t>gloveboxes</a:t>
            </a:r>
            <a:r>
              <a:rPr lang="en-US" dirty="0" smtClean="0"/>
              <a:t> for nano.</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24</a:t>
            </a:fld>
            <a:endParaRPr lang="en-US"/>
          </a:p>
        </p:txBody>
      </p:sp>
    </p:spTree>
    <p:extLst>
      <p:ext uri="{BB962C8B-B14F-4D97-AF65-F5344CB8AC3E}">
        <p14:creationId xmlns:p14="http://schemas.microsoft.com/office/powerpoint/2010/main" val="1328952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sz="1200" kern="1200" dirty="0" smtClean="0">
                <a:solidFill>
                  <a:schemeClr val="tx1"/>
                </a:solidFill>
                <a:effectLst/>
                <a:latin typeface="+mn-lt"/>
                <a:ea typeface="+mn-ea"/>
                <a:cs typeface="+mn-cs"/>
              </a:rPr>
              <a:t>Nanoparticle Containment Room.</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Specialized Nanoparticle Containment Room for Carbon Nanotubes and Related materials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Texas</a:t>
            </a:r>
            <a:r>
              <a:rPr lang="en-US" sz="1200" kern="1200" baseline="0" dirty="0" smtClean="0">
                <a:solidFill>
                  <a:schemeClr val="tx1"/>
                </a:solidFill>
                <a:effectLst/>
                <a:latin typeface="+mn-lt"/>
                <a:ea typeface="+mn-ea"/>
                <a:cs typeface="+mn-cs"/>
              </a:rPr>
              <a:t> State University</a:t>
            </a:r>
            <a:r>
              <a:rPr lang="en-US" sz="1200" kern="1200" dirty="0" smtClean="0">
                <a:solidFill>
                  <a:schemeClr val="tx1"/>
                </a:solidFill>
                <a:effectLst/>
                <a:latin typeface="+mn-lt"/>
                <a:ea typeface="+mn-ea"/>
                <a:cs typeface="+mn-cs"/>
              </a:rPr>
              <a:t> does not allow the use of carbon nanotubes in glove boxes with</a:t>
            </a:r>
            <a:r>
              <a:rPr lang="en-US" sz="1200" kern="1200" baseline="0" dirty="0" smtClean="0">
                <a:solidFill>
                  <a:schemeClr val="tx1"/>
                </a:solidFill>
                <a:effectLst/>
                <a:latin typeface="+mn-lt"/>
                <a:ea typeface="+mn-ea"/>
                <a:cs typeface="+mn-cs"/>
              </a:rPr>
              <a:t> other materials, but instead </a:t>
            </a:r>
            <a:r>
              <a:rPr lang="en-US" sz="1200" kern="1200" dirty="0" smtClean="0">
                <a:solidFill>
                  <a:schemeClr val="tx1"/>
                </a:solidFill>
                <a:effectLst/>
                <a:latin typeface="+mn-lt"/>
                <a:ea typeface="+mn-ea"/>
                <a:cs typeface="+mn-cs"/>
              </a:rPr>
              <a:t>isolate the operation</a:t>
            </a:r>
            <a:r>
              <a:rPr lang="en-US" sz="1200" kern="1200" baseline="0" dirty="0" smtClean="0">
                <a:solidFill>
                  <a:schemeClr val="tx1"/>
                </a:solidFill>
                <a:effectLst/>
                <a:latin typeface="+mn-lt"/>
                <a:ea typeface="+mn-ea"/>
                <a:cs typeface="+mn-cs"/>
              </a:rPr>
              <a:t> in </a:t>
            </a:r>
            <a:r>
              <a:rPr lang="en-US" sz="1200" kern="1200" dirty="0" smtClean="0">
                <a:solidFill>
                  <a:schemeClr val="tx1"/>
                </a:solidFill>
                <a:effectLst/>
                <a:latin typeface="+mn-lt"/>
                <a:ea typeface="+mn-ea"/>
                <a:cs typeface="+mn-cs"/>
              </a:rPr>
              <a:t>a portable clean room referred to as the ‘Nanoparticle Containment Room’. This room is designed and manufactured (as per our requirements) by Liberty Industries, Inc. Berlin, CT  06023. This room has been installed in one small room within the lab. Please, refer Figure 2.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Ingram School of Engineering has spent about $6000 on the glove box and $15,000 on the ‘Nanoparticle Containment Room’. The following are the highlights of this nanoparticle containment room.</a:t>
            </a:r>
          </a:p>
          <a:p>
            <a:pPr lvl="0"/>
            <a:r>
              <a:rPr lang="en-US" sz="1200" kern="1200" dirty="0" smtClean="0">
                <a:solidFill>
                  <a:schemeClr val="tx1"/>
                </a:solidFill>
                <a:effectLst/>
                <a:latin typeface="+mn-lt"/>
                <a:ea typeface="+mn-ea"/>
                <a:cs typeface="+mn-cs"/>
              </a:rPr>
              <a:t>This is 8’ x 10’ hard-wall ready-made clean room </a:t>
            </a:r>
          </a:p>
          <a:p>
            <a:pPr lvl="0"/>
            <a:r>
              <a:rPr lang="en-US" sz="1200" kern="1200" dirty="0" smtClean="0">
                <a:solidFill>
                  <a:schemeClr val="tx1"/>
                </a:solidFill>
                <a:effectLst/>
                <a:latin typeface="+mn-lt"/>
                <a:ea typeface="+mn-ea"/>
                <a:cs typeface="+mn-cs"/>
              </a:rPr>
              <a:t>This room maintains negative pressure and there is dedicated exhaust to this room (with blower on the roof). </a:t>
            </a:r>
          </a:p>
          <a:p>
            <a:pPr lvl="0"/>
            <a:r>
              <a:rPr lang="en-US" sz="1200" kern="1200" dirty="0" smtClean="0">
                <a:solidFill>
                  <a:schemeClr val="tx1"/>
                </a:solidFill>
                <a:effectLst/>
                <a:latin typeface="+mn-lt"/>
                <a:ea typeface="+mn-ea"/>
                <a:cs typeface="+mn-cs"/>
              </a:rPr>
              <a:t>The filters used are ULPA (Ultra-Low Penetration Air) Filters rated 99.999% efficient with particles 0.12 microns (120 nm) in diameter. Traditional HEPA filters are good up to 0.3 microns (300 nm) with rated efficiency of 99.98%.</a:t>
            </a:r>
          </a:p>
          <a:p>
            <a:pPr lvl="0"/>
            <a:r>
              <a:rPr lang="en-US" sz="1200" kern="1200" dirty="0" smtClean="0">
                <a:solidFill>
                  <a:schemeClr val="tx1"/>
                </a:solidFill>
                <a:effectLst/>
                <a:latin typeface="+mn-lt"/>
                <a:ea typeface="+mn-ea"/>
                <a:cs typeface="+mn-cs"/>
              </a:rPr>
              <a:t>Researchers who would like to use this room have to wear half-mask respirator, lab suit, and other personal protected equipment (PPE). </a:t>
            </a:r>
          </a:p>
          <a:p>
            <a:pPr lvl="0"/>
            <a:r>
              <a:rPr lang="en-US" sz="1200" kern="1200" dirty="0" smtClean="0">
                <a:solidFill>
                  <a:schemeClr val="tx1"/>
                </a:solidFill>
                <a:effectLst/>
                <a:latin typeface="+mn-lt"/>
                <a:ea typeface="+mn-ea"/>
                <a:cs typeface="+mn-cs"/>
              </a:rPr>
              <a:t>All these people will have to pass ‘Pulmonary Function Test’ and undergo ‘Respirator Training.’</a:t>
            </a:r>
          </a:p>
          <a:p>
            <a:pPr lvl="0"/>
            <a:r>
              <a:rPr lang="en-US" sz="1200" kern="1200" dirty="0" smtClean="0">
                <a:solidFill>
                  <a:schemeClr val="tx1"/>
                </a:solidFill>
                <a:effectLst/>
                <a:latin typeface="+mn-lt"/>
                <a:ea typeface="+mn-ea"/>
                <a:cs typeface="+mn-cs"/>
              </a:rPr>
              <a:t>PI, 3 technicians, and 3 students have undergone this training in summer 08.</a:t>
            </a:r>
          </a:p>
          <a:p>
            <a:r>
              <a:rPr lang="en-US" sz="1200" kern="1200" dirty="0" smtClean="0">
                <a:solidFill>
                  <a:schemeClr val="tx1"/>
                </a:solidFill>
                <a:effectLst/>
                <a:latin typeface="+mn-lt"/>
                <a:ea typeface="+mn-ea"/>
                <a:cs typeface="+mn-cs"/>
              </a:rPr>
              <a:t> </a:t>
            </a:r>
          </a:p>
          <a:p>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25</a:t>
            </a:fld>
            <a:endParaRPr lang="en-US"/>
          </a:p>
        </p:txBody>
      </p:sp>
    </p:spTree>
    <p:extLst>
      <p:ext uri="{BB962C8B-B14F-4D97-AF65-F5344CB8AC3E}">
        <p14:creationId xmlns:p14="http://schemas.microsoft.com/office/powerpoint/2010/main" val="1102927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sz="1200" kern="1200" dirty="0" smtClean="0">
                <a:solidFill>
                  <a:schemeClr val="tx1"/>
                </a:solidFill>
                <a:effectLst/>
                <a:latin typeface="+mn-lt"/>
                <a:ea typeface="+mn-ea"/>
                <a:cs typeface="+mn-cs"/>
              </a:rPr>
              <a:t>Nanoparticle Containment Room.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[Point</a:t>
            </a:r>
            <a:r>
              <a:rPr lang="en-US" sz="1200" kern="1200" baseline="0" dirty="0" smtClean="0">
                <a:solidFill>
                  <a:schemeClr val="tx1"/>
                </a:solidFill>
                <a:effectLst/>
                <a:latin typeface="+mn-lt"/>
                <a:ea typeface="+mn-ea"/>
                <a:cs typeface="+mn-cs"/>
              </a:rPr>
              <a:t> out the seal on the door. The room has ultra high efficiency filtration. Also note the </a:t>
            </a:r>
            <a:r>
              <a:rPr lang="en-US" sz="1200" kern="1200" baseline="0" dirty="0" err="1" smtClean="0">
                <a:solidFill>
                  <a:schemeClr val="tx1"/>
                </a:solidFill>
                <a:effectLst/>
                <a:latin typeface="+mn-lt"/>
                <a:ea typeface="+mn-ea"/>
                <a:cs typeface="+mn-cs"/>
              </a:rPr>
              <a:t>nano</a:t>
            </a:r>
            <a:r>
              <a:rPr lang="en-US" sz="1200" kern="1200" baseline="0" dirty="0" smtClean="0">
                <a:solidFill>
                  <a:schemeClr val="tx1"/>
                </a:solidFill>
                <a:effectLst/>
                <a:latin typeface="+mn-lt"/>
                <a:ea typeface="+mn-ea"/>
                <a:cs typeface="+mn-cs"/>
              </a:rPr>
              <a:t> warning sign. It isn’t required or defined by any consensus standard, but shows good practice.]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quote, “Handling dry nanoparticles in open atmosphere is not allowed” is Texas State University policy.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26</a:t>
            </a:fld>
            <a:endParaRPr lang="en-US"/>
          </a:p>
        </p:txBody>
      </p:sp>
    </p:spTree>
    <p:extLst>
      <p:ext uri="{BB962C8B-B14F-4D97-AF65-F5344CB8AC3E}">
        <p14:creationId xmlns:p14="http://schemas.microsoft.com/office/powerpoint/2010/main" val="1102927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dirty="0" smtClean="0"/>
              <a:t>[Although we have shown excellent enclosures,</a:t>
            </a:r>
            <a:r>
              <a:rPr lang="en-US" baseline="0" dirty="0" smtClean="0"/>
              <a:t> it is critical that the  class understand that all enclosures need to be opened to remove product, wastes or for maintenance and cleaning. Consequently, work practices are needed.[</a:t>
            </a:r>
            <a:endParaRPr lang="en-US"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27</a:t>
            </a:fld>
            <a:endParaRPr lang="en-US"/>
          </a:p>
        </p:txBody>
      </p:sp>
    </p:spTree>
    <p:extLst>
      <p:ext uri="{BB962C8B-B14F-4D97-AF65-F5344CB8AC3E}">
        <p14:creationId xmlns:p14="http://schemas.microsoft.com/office/powerpoint/2010/main" val="3640323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endParaRPr lang="en-US" dirty="0" smtClean="0"/>
          </a:p>
          <a:p>
            <a:r>
              <a:rPr lang="en-US" dirty="0" smtClean="0"/>
              <a:t>[Again, reiterate</a:t>
            </a:r>
            <a:r>
              <a:rPr lang="en-US" baseline="0" dirty="0" smtClean="0"/>
              <a:t> that we are moving from more protective to less protective as we move down the hierarchy.]</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28</a:t>
            </a:fld>
            <a:endParaRPr lang="en-US"/>
          </a:p>
        </p:txBody>
      </p:sp>
    </p:spTree>
    <p:extLst>
      <p:ext uri="{BB962C8B-B14F-4D97-AF65-F5344CB8AC3E}">
        <p14:creationId xmlns:p14="http://schemas.microsoft.com/office/powerpoint/2010/main" val="4201206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dirty="0" smtClean="0"/>
              <a:t>Dilution</a:t>
            </a:r>
            <a:r>
              <a:rPr lang="en-US" baseline="0" dirty="0" smtClean="0"/>
              <a:t> ventilation is used to control less hazardous exposures and to provide conditioned air, but is not okay for nanoparticles.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7949AFE-024F-4595-86A9-04926A2C0E72}"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Explain where the current module fits within the full eight-hour course, where appropriate. If this module is being offered as a stand-alone training, you</a:t>
            </a:r>
            <a:r>
              <a:rPr lang="en-US" baseline="0" dirty="0" smtClean="0"/>
              <a:t> can modify or hide the slide or use it to describe the other available modules.</a:t>
            </a:r>
          </a:p>
          <a:p>
            <a:endParaRPr lang="en-US" baseline="0" dirty="0" smtClean="0"/>
          </a:p>
          <a:p>
            <a:r>
              <a:rPr lang="en-US" baseline="0" dirty="0" smtClean="0"/>
              <a:t>Use this opportunity to explain where the restrooms and water fountains are located and what emergency evacuation procedures should be followed should the need arise.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0" u="none" dirty="0" smtClean="0"/>
              <a:t>Trainer Notes:</a:t>
            </a:r>
          </a:p>
          <a:p>
            <a:endParaRPr lang="en-US" baseline="0" dirty="0" smtClean="0"/>
          </a:p>
          <a:p>
            <a:r>
              <a:rPr lang="en-US" sz="1200" dirty="0" smtClean="0"/>
              <a:t>Dilution ventilation supplies outdoor air.  </a:t>
            </a:r>
            <a:r>
              <a:rPr lang="en-US" baseline="0" dirty="0" smtClean="0"/>
              <a:t>This graphic shows a functioning dilution ventilation system with local exhaust ventilation in the right most room.  The air handling unit mixes outdoor air with return air and conditions it before it is supplied to each of the rooms.  Conditioning may included heating, cooling or adjusting the humidity of the air.  Notice that the air enters each room on one side and leave the other side to ensure good mixing.  The plus signs below the left two rooms indicate the pressure in the these rooms is greater than the right most room which has negative signs below it.  Higher pressure in the offices ensures that if there are leaks between them and the laboratory that air will flow into the lab and minimize the number exposed.  </a:t>
            </a:r>
            <a:endParaRPr lang="en-US" dirty="0" smtClean="0"/>
          </a:p>
          <a:p>
            <a:endParaRPr lang="en-US" dirty="0" smtClean="0"/>
          </a:p>
          <a:p>
            <a:r>
              <a:rPr lang="en-US" dirty="0" smtClean="0"/>
              <a:t>http://www.epa.gov/iaq/largebldgs/i-beam/visual_reference/series_1/index.html</a:t>
            </a:r>
            <a:endParaRPr lang="en-US" dirty="0"/>
          </a:p>
        </p:txBody>
      </p:sp>
      <p:sp>
        <p:nvSpPr>
          <p:cNvPr id="4" name="Slide Number Placeholder 3"/>
          <p:cNvSpPr>
            <a:spLocks noGrp="1"/>
          </p:cNvSpPr>
          <p:nvPr>
            <p:ph type="sldNum" sz="quarter" idx="10"/>
          </p:nvPr>
        </p:nvSpPr>
        <p:spPr/>
        <p:txBody>
          <a:bodyPr/>
          <a:lstStyle/>
          <a:p>
            <a:pPr>
              <a:defRPr/>
            </a:pPr>
            <a:fld id="{F7949AFE-024F-4595-86A9-04926A2C0E72}"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sz="1200" dirty="0" smtClean="0">
                <a:solidFill>
                  <a:srgbClr val="855D5D"/>
                </a:solidFill>
              </a:rPr>
              <a:t>Lab hoods need to be tested for face velocity and the sash height marked.</a:t>
            </a:r>
          </a:p>
          <a:p>
            <a:endParaRPr lang="en-US" sz="1200" dirty="0" smtClean="0">
              <a:solidFill>
                <a:srgbClr val="855D5D"/>
              </a:solidFill>
            </a:endParaRPr>
          </a:p>
          <a:p>
            <a:r>
              <a:rPr lang="en-US" sz="1200" dirty="0" smtClean="0">
                <a:solidFill>
                  <a:srgbClr val="855D5D"/>
                </a:solidFill>
              </a:rPr>
              <a:t>[Ask the question about whether there are any safety issues. They should point</a:t>
            </a:r>
            <a:r>
              <a:rPr lang="en-US" sz="1200" baseline="0" dirty="0" smtClean="0">
                <a:solidFill>
                  <a:srgbClr val="855D5D"/>
                </a:solidFill>
              </a:rPr>
              <a:t> out the pipe used to prop the sash open, no markings on the side to indicate property sash height and cords running  out of the hood.]</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32</a:t>
            </a:fld>
            <a:endParaRPr lang="en-US"/>
          </a:p>
        </p:txBody>
      </p:sp>
    </p:spTree>
    <p:extLst>
      <p:ext uri="{BB962C8B-B14F-4D97-AF65-F5344CB8AC3E}">
        <p14:creationId xmlns:p14="http://schemas.microsoft.com/office/powerpoint/2010/main" val="3011517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sz="1200" dirty="0" smtClean="0">
                <a:solidFill>
                  <a:srgbClr val="855D5D"/>
                </a:solidFill>
              </a:rPr>
              <a:t>Lab hoods need to checked routinely for maintenance. </a:t>
            </a:r>
          </a:p>
          <a:p>
            <a:endParaRPr lang="en-US" sz="1200" dirty="0" smtClean="0">
              <a:solidFill>
                <a:srgbClr val="855D5D"/>
              </a:solidFill>
            </a:endParaRPr>
          </a:p>
          <a:p>
            <a:r>
              <a:rPr lang="en-US" sz="1200" dirty="0" smtClean="0">
                <a:solidFill>
                  <a:srgbClr val="855D5D"/>
                </a:solidFill>
              </a:rPr>
              <a:t>[Belts slip and reduce the actual flow rate or,</a:t>
            </a:r>
            <a:r>
              <a:rPr lang="en-US" sz="1200" baseline="0" dirty="0" smtClean="0">
                <a:solidFill>
                  <a:srgbClr val="855D5D"/>
                </a:solidFill>
              </a:rPr>
              <a:t> like in this case, covers can be removed and not replaced, exposing in-running nip points that can cut off fingers. ]</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33</a:t>
            </a:fld>
            <a:endParaRPr lang="en-US"/>
          </a:p>
        </p:txBody>
      </p:sp>
    </p:spTree>
    <p:extLst>
      <p:ext uri="{BB962C8B-B14F-4D97-AF65-F5344CB8AC3E}">
        <p14:creationId xmlns:p14="http://schemas.microsoft.com/office/powerpoint/2010/main" val="2456094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A9B52-4A57-44D3-AB68-8571EED97FE4}" type="slidenum">
              <a:rPr lang="en-US"/>
              <a:pPr/>
              <a:t>34</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dirty="0" smtClean="0"/>
              <a:t>This graphic from</a:t>
            </a:r>
            <a:r>
              <a:rPr lang="en-US" baseline="0" dirty="0" smtClean="0"/>
              <a:t> NIOSH shows that  1 nanometer-sized particles are captured with local exhaust ventilation, primarily through diffusion. Explain that with particles that are in the micro scale, the forces of inertia may keep them from following the air stream as it turns to go towards the hood. </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dirty="0" smtClean="0"/>
              <a:t>This graphic shows an individual fiber in a</a:t>
            </a:r>
            <a:r>
              <a:rPr lang="en-US" baseline="0" dirty="0" smtClean="0"/>
              <a:t> filter and the manner that particles are captured onto the fiber. Point out the the very small particles are captured by diffusion. Capturing with a charge, i.e. electrostatic attraction, only works with smaller particles. It is the principle of filtration for N-95 filtering face-piece respirators, which have media that are charged.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35</a:t>
            </a:fld>
            <a:endParaRPr lang="en-US"/>
          </a:p>
        </p:txBody>
      </p:sp>
    </p:spTree>
    <p:extLst>
      <p:ext uri="{BB962C8B-B14F-4D97-AF65-F5344CB8AC3E}">
        <p14:creationId xmlns:p14="http://schemas.microsoft.com/office/powerpoint/2010/main" val="1721718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dirty="0" smtClean="0"/>
              <a:t>This</a:t>
            </a:r>
            <a:r>
              <a:rPr lang="en-US" baseline="0" dirty="0" smtClean="0"/>
              <a:t> is a concept that many people don’t understand because it isn’t intuitive.  Most people when they think of filters, think of screens and assume that particles below a certain size naturally get through. This graph points out that the reason HEPA  is defined as a filter that is 99.97 percent efficient at a 0.3 micrometer Median Mass Aerodynamic Diameter. That is the toughest particle size to capture because it is too small to catch with impaction, but too large to operate by diffusion. It operates under Brownian Motion. Consequently, if you can capture particles of 0.3 micrometer dimension at 99.97% efficiency, you do better with larger particles and with smaller </a:t>
            </a:r>
            <a:r>
              <a:rPr lang="en-US" baseline="0" dirty="0" err="1" smtClean="0"/>
              <a:t>partlcles</a:t>
            </a:r>
            <a:r>
              <a:rPr lang="en-US" baseline="0" dirty="0" smtClean="0"/>
              <a:t>, as this graph indicates. </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36</a:t>
            </a:fld>
            <a:endParaRPr lang="en-US"/>
          </a:p>
        </p:txBody>
      </p:sp>
    </p:spTree>
    <p:extLst>
      <p:ext uri="{BB962C8B-B14F-4D97-AF65-F5344CB8AC3E}">
        <p14:creationId xmlns:p14="http://schemas.microsoft.com/office/powerpoint/2010/main" val="2268774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sz="1200" dirty="0" smtClean="0"/>
              <a:t>Nanoparticle</a:t>
            </a:r>
            <a:r>
              <a:rPr lang="en-US" sz="1200" baseline="0" dirty="0" smtClean="0"/>
              <a:t> enclosures and </a:t>
            </a:r>
            <a:r>
              <a:rPr lang="en-US" sz="1200" baseline="0" dirty="0" err="1" smtClean="0"/>
              <a:t>gloveboxes</a:t>
            </a:r>
            <a:r>
              <a:rPr lang="en-US" sz="1200" baseline="0" dirty="0" smtClean="0"/>
              <a:t> often ha</a:t>
            </a:r>
            <a:r>
              <a:rPr lang="en-US" sz="1200" dirty="0" smtClean="0"/>
              <a:t>ve HEPA filters on their exhaust systems.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37</a:t>
            </a:fld>
            <a:endParaRPr lang="en-US"/>
          </a:p>
        </p:txBody>
      </p:sp>
    </p:spTree>
    <p:extLst>
      <p:ext uri="{BB962C8B-B14F-4D97-AF65-F5344CB8AC3E}">
        <p14:creationId xmlns:p14="http://schemas.microsoft.com/office/powerpoint/2010/main" val="4237357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What risks might this HEPA pose?</a:t>
            </a:r>
          </a:p>
          <a:p>
            <a:endParaRPr lang="en-US" dirty="0" smtClean="0"/>
          </a:p>
          <a:p>
            <a:r>
              <a:rPr lang="en-US" dirty="0" smtClean="0"/>
              <a:t>[Ask this question and help the class</a:t>
            </a:r>
            <a:r>
              <a:rPr lang="en-US" baseline="0" dirty="0" smtClean="0"/>
              <a:t> understand that we need to think about safety issues, too. In this case, someone has to work from an elevated work station, e.g. a ladder, baker scaffold or scissor lift, to change this HEPA filter.</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38</a:t>
            </a:fld>
            <a:endParaRPr lang="en-US"/>
          </a:p>
        </p:txBody>
      </p:sp>
    </p:spTree>
    <p:extLst>
      <p:ext uri="{BB962C8B-B14F-4D97-AF65-F5344CB8AC3E}">
        <p14:creationId xmlns:p14="http://schemas.microsoft.com/office/powerpoint/2010/main" val="41159004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dirty="0" smtClean="0"/>
              <a:t>[Make the point that this is a test that was done with particles between 20 and 400</a:t>
            </a:r>
            <a:r>
              <a:rPr lang="en-US" baseline="0" dirty="0" smtClean="0"/>
              <a:t> nanometers in diameter and the most penetrating for both the N-95 and P-100 was around 40 nanometers, but just like we saw on the other graph, smaller and larger particles were both captured more efficiently.</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39</a:t>
            </a:fld>
            <a:endParaRPr lang="en-US"/>
          </a:p>
        </p:txBody>
      </p:sp>
    </p:spTree>
    <p:extLst>
      <p:ext uri="{BB962C8B-B14F-4D97-AF65-F5344CB8AC3E}">
        <p14:creationId xmlns:p14="http://schemas.microsoft.com/office/powerpoint/2010/main" val="2065900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dirty="0" smtClean="0"/>
              <a:t>This</a:t>
            </a:r>
            <a:r>
              <a:rPr lang="en-US" baseline="0" dirty="0" smtClean="0"/>
              <a:t> is a great rule to understand. Capture ability drops off dramatically unless the face is close to the particles. </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40</a:t>
            </a:fld>
            <a:endParaRPr lang="en-US"/>
          </a:p>
        </p:txBody>
      </p:sp>
    </p:spTree>
    <p:extLst>
      <p:ext uri="{BB962C8B-B14F-4D97-AF65-F5344CB8AC3E}">
        <p14:creationId xmlns:p14="http://schemas.microsoft.com/office/powerpoint/2010/main" val="36926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marL="117475" indent="0">
              <a:buNone/>
            </a:pPr>
            <a:r>
              <a:rPr lang="en-US" dirty="0" smtClean="0"/>
              <a:t>To provide </a:t>
            </a:r>
            <a:r>
              <a:rPr lang="en-US" dirty="0" err="1" smtClean="0"/>
              <a:t>nanoworkers</a:t>
            </a:r>
            <a:r>
              <a:rPr lang="en-US" dirty="0" smtClean="0"/>
              <a:t> with a basic awareness of the hierarchy of controls and its application to safely handling engineered nanoparticles. Every level of the hierarchy will be addressed in this module: elimination, substitution, engineering controls, administrative controls and personal protective equipment, the last line of defense.</a:t>
            </a:r>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baseline="0" dirty="0" smtClean="0"/>
          </a:p>
          <a:p>
            <a:r>
              <a:rPr lang="en-US" sz="1200" kern="1200" dirty="0" smtClean="0">
                <a:solidFill>
                  <a:schemeClr val="tx1"/>
                </a:solidFill>
                <a:latin typeface="Times New Roman" pitchFamily="18" charset="0"/>
                <a:ea typeface="+mn-ea"/>
                <a:cs typeface="+mn-cs"/>
              </a:rPr>
              <a:t>An international survey by the International Council on Nanotechnology (ICON) in 2006 of manufacturing firms and research labs found that the principal means of controlling exposure are:  </a:t>
            </a:r>
          </a:p>
          <a:p>
            <a:endParaRPr lang="en-US" sz="1200" kern="1200" dirty="0" smtClean="0">
              <a:solidFill>
                <a:schemeClr val="tx1"/>
              </a:solidFill>
              <a:latin typeface="Times New Roman" pitchFamily="18" charset="0"/>
              <a:ea typeface="+mn-ea"/>
              <a:cs typeface="+mn-cs"/>
            </a:endParaRPr>
          </a:p>
          <a:p>
            <a:pPr marL="171450" indent="-171450">
              <a:buFont typeface="Arial"/>
              <a:buChar char="•"/>
            </a:pPr>
            <a:r>
              <a:rPr lang="en-US" sz="1200" kern="1200" dirty="0" smtClean="0">
                <a:solidFill>
                  <a:schemeClr val="tx1"/>
                </a:solidFill>
                <a:latin typeface="Times New Roman" pitchFamily="18" charset="0"/>
                <a:ea typeface="+mn-ea"/>
                <a:cs typeface="+mn-cs"/>
              </a:rPr>
              <a:t>43% laboratory hoods,</a:t>
            </a:r>
          </a:p>
          <a:p>
            <a:pPr marL="171450" indent="-171450">
              <a:buFont typeface="Arial"/>
              <a:buChar char="•"/>
            </a:pPr>
            <a:r>
              <a:rPr lang="en-US" sz="1200" kern="1200" dirty="0" smtClean="0">
                <a:solidFill>
                  <a:schemeClr val="tx1"/>
                </a:solidFill>
                <a:latin typeface="Times New Roman" pitchFamily="18" charset="0"/>
                <a:ea typeface="+mn-ea"/>
                <a:cs typeface="+mn-cs"/>
              </a:rPr>
              <a:t>32% glove boxes,</a:t>
            </a:r>
          </a:p>
          <a:p>
            <a:pPr marL="171450" indent="-171450">
              <a:buFont typeface="Arial"/>
              <a:buChar char="•"/>
            </a:pPr>
            <a:r>
              <a:rPr lang="en-US" sz="1200" kern="1200" dirty="0" smtClean="0">
                <a:solidFill>
                  <a:schemeClr val="tx1"/>
                </a:solidFill>
                <a:latin typeface="Times New Roman" pitchFamily="18" charset="0"/>
                <a:ea typeface="+mn-ea"/>
                <a:cs typeface="+mn-cs"/>
              </a:rPr>
              <a:t>23% vacuum systems,</a:t>
            </a:r>
          </a:p>
          <a:p>
            <a:pPr marL="171450" indent="-171450">
              <a:buFont typeface="Arial"/>
              <a:buChar char="•"/>
            </a:pPr>
            <a:r>
              <a:rPr lang="en-US" sz="1200" kern="1200" dirty="0" smtClean="0">
                <a:solidFill>
                  <a:schemeClr val="tx1"/>
                </a:solidFill>
                <a:latin typeface="Times New Roman" pitchFamily="18" charset="0"/>
                <a:ea typeface="+mn-ea"/>
                <a:cs typeface="+mn-cs"/>
              </a:rPr>
              <a:t>23% white rooms,</a:t>
            </a:r>
          </a:p>
          <a:p>
            <a:pPr marL="171450" indent="-171450">
              <a:buFont typeface="Arial"/>
              <a:buChar char="•"/>
            </a:pPr>
            <a:r>
              <a:rPr lang="en-US" sz="1200" kern="1200" dirty="0" smtClean="0">
                <a:solidFill>
                  <a:schemeClr val="tx1"/>
                </a:solidFill>
                <a:latin typeface="Times New Roman" pitchFamily="18" charset="0"/>
                <a:ea typeface="+mn-ea"/>
                <a:cs typeface="+mn-cs"/>
              </a:rPr>
              <a:t>20% closed circuits,</a:t>
            </a:r>
          </a:p>
          <a:p>
            <a:pPr marL="171450" indent="-171450">
              <a:buFont typeface="Arial"/>
              <a:buChar char="•"/>
            </a:pPr>
            <a:r>
              <a:rPr lang="en-US" sz="1200" kern="1200" dirty="0" smtClean="0">
                <a:solidFill>
                  <a:schemeClr val="tx1"/>
                </a:solidFill>
                <a:latin typeface="Times New Roman" pitchFamily="18" charset="0"/>
                <a:ea typeface="+mn-ea"/>
                <a:cs typeface="+mn-cs"/>
              </a:rPr>
              <a:t>15% laminar flow ventilation tables,</a:t>
            </a:r>
          </a:p>
          <a:p>
            <a:pPr marL="171450" indent="-171450">
              <a:buFont typeface="Arial"/>
              <a:buChar char="•"/>
            </a:pPr>
            <a:r>
              <a:rPr lang="en-US" sz="1200" kern="1200" dirty="0" smtClean="0">
                <a:solidFill>
                  <a:schemeClr val="tx1"/>
                </a:solidFill>
                <a:latin typeface="Times New Roman" pitchFamily="18" charset="0"/>
                <a:ea typeface="+mn-ea"/>
                <a:cs typeface="+mn-cs"/>
              </a:rPr>
              <a:t>12% biosafety cabinets and</a:t>
            </a:r>
          </a:p>
          <a:p>
            <a:pPr marL="171450" indent="-171450">
              <a:buFont typeface="Arial"/>
              <a:buChar char="•"/>
            </a:pPr>
            <a:r>
              <a:rPr lang="en-US" sz="1200" kern="1200" dirty="0" smtClean="0">
                <a:solidFill>
                  <a:schemeClr val="tx1"/>
                </a:solidFill>
                <a:latin typeface="Times New Roman" pitchFamily="18" charset="0"/>
                <a:ea typeface="+mn-ea"/>
                <a:cs typeface="+mn-cs"/>
              </a:rPr>
              <a:t>12% glove bag.</a:t>
            </a:r>
            <a:endParaRPr lang="en-US" dirty="0"/>
          </a:p>
        </p:txBody>
      </p:sp>
      <p:sp>
        <p:nvSpPr>
          <p:cNvPr id="4" name="Slide Number Placeholder 3"/>
          <p:cNvSpPr>
            <a:spLocks noGrp="1"/>
          </p:cNvSpPr>
          <p:nvPr>
            <p:ph type="sldNum" sz="quarter" idx="10"/>
          </p:nvPr>
        </p:nvSpPr>
        <p:spPr/>
        <p:txBody>
          <a:bodyPr/>
          <a:lstStyle/>
          <a:p>
            <a:fld id="{B5601CBF-62E6-4B1C-8A9C-8EBCE022AC82}"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3000" y="684213"/>
            <a:ext cx="4575175" cy="3430587"/>
          </a:xfrm>
          <a:ln/>
        </p:spPr>
      </p:sp>
      <p:sp>
        <p:nvSpPr>
          <p:cNvPr id="105475" name="Rectangle 3"/>
          <p:cNvSpPr>
            <a:spLocks noGrp="1" noChangeArrowheads="1"/>
          </p:cNvSpPr>
          <p:nvPr>
            <p:ph type="body" idx="1"/>
          </p:nvPr>
        </p:nvSpPr>
        <p:spPr>
          <a:noFill/>
          <a:ln/>
        </p:spPr>
        <p:txBody>
          <a:bodyPr/>
          <a:lstStyle/>
          <a:p>
            <a:pPr eaLnBrk="1" hangingPunct="1"/>
            <a:r>
              <a:rPr lang="en-US" b="1" dirty="0" smtClean="0"/>
              <a:t>Trainer Notes:</a:t>
            </a:r>
          </a:p>
          <a:p>
            <a:pPr eaLnBrk="1" hangingPunct="1"/>
            <a:endParaRPr lang="en-US" dirty="0" smtClean="0"/>
          </a:p>
          <a:p>
            <a:pPr eaLnBrk="1" hangingPunct="1"/>
            <a:r>
              <a:rPr lang="en-US" dirty="0" smtClean="0"/>
              <a:t>[Point out that</a:t>
            </a:r>
            <a:r>
              <a:rPr lang="en-US" baseline="0" dirty="0" smtClean="0"/>
              <a:t> two of these units are disposable and cheap. Not all ventilation units have to be expensive and permanent.]</a:t>
            </a:r>
          </a:p>
          <a:p>
            <a:pPr eaLnBrk="1" hangingPunct="1"/>
            <a:endParaRPr lang="en-US" baseline="0" dirty="0" smtClean="0"/>
          </a:p>
          <a:p>
            <a:pPr eaLnBrk="1" hangingPunct="1"/>
            <a:endParaRPr lang="en-US" baseline="0" dirty="0" smtClean="0"/>
          </a:p>
          <a:p>
            <a:pPr eaLnBrk="1" hangingPunct="1"/>
            <a:r>
              <a:rPr lang="en-US" sz="1200" dirty="0" smtClean="0">
                <a:effectLst/>
              </a:rPr>
              <a:t>Effective controls for lab-scale work are available, including low-flow lab hoods.</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Point out that walk-in</a:t>
            </a:r>
            <a:r>
              <a:rPr lang="en-US" baseline="0" dirty="0" smtClean="0"/>
              <a:t> operations can still be kept under negative pressure and filtered through HEPA. In this image a worker is </a:t>
            </a:r>
            <a:r>
              <a:rPr lang="en-US" sz="1200" b="0" baseline="0" dirty="0" smtClean="0">
                <a:solidFill>
                  <a:srgbClr val="855D5D"/>
                </a:solidFill>
                <a:latin typeface="+mn-lt"/>
              </a:rPr>
              <a:t>m</a:t>
            </a:r>
            <a:r>
              <a:rPr lang="en-US" sz="1200" b="0" dirty="0" smtClean="0">
                <a:solidFill>
                  <a:srgbClr val="855D5D"/>
                </a:solidFill>
                <a:latin typeface="+mn-lt"/>
              </a:rPr>
              <a:t>ixing carbon</a:t>
            </a:r>
            <a:r>
              <a:rPr lang="en-US" sz="1200" b="0" baseline="0" dirty="0" smtClean="0">
                <a:solidFill>
                  <a:srgbClr val="855D5D"/>
                </a:solidFill>
                <a:latin typeface="+mn-lt"/>
              </a:rPr>
              <a:t> </a:t>
            </a:r>
            <a:r>
              <a:rPr lang="en-US" sz="1200" b="0" baseline="0" dirty="0" err="1" smtClean="0">
                <a:solidFill>
                  <a:srgbClr val="855D5D"/>
                </a:solidFill>
                <a:latin typeface="+mn-lt"/>
              </a:rPr>
              <a:t>nanofibers</a:t>
            </a:r>
            <a:r>
              <a:rPr lang="en-US" sz="1200" b="0" dirty="0" smtClean="0">
                <a:solidFill>
                  <a:srgbClr val="855D5D"/>
                </a:solidFill>
                <a:latin typeface="+mn-lt"/>
              </a:rPr>
              <a:t> inside a ventilated enclosure.  Air is drawn underneath plastic strips and up to ceiling exhaust vents where it goes through a HEPA filter before being exhausted out of the building.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dirty="0" smtClean="0">
              <a:solidFill>
                <a:srgbClr val="855D5D"/>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rgbClr val="855D5D"/>
                </a:solidFill>
                <a:latin typeface="+mn-lt"/>
              </a:rPr>
              <a:t>Mixing of CNFs inside ventilated enclosure.  Air is drawn underneath plastic strips and up to ceiling exhaust vents</a:t>
            </a:r>
            <a:endParaRPr lang="en-US" sz="1200" b="0" dirty="0" smtClean="0">
              <a:solidFill>
                <a:srgbClr val="855D5D"/>
              </a:solidFill>
              <a:latin typeface="+mn-lt"/>
            </a:endParaRPr>
          </a:p>
          <a:p>
            <a:pPr eaLnBrk="1" hangingPunct="1"/>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tx2"/>
                </a:solidFill>
                <a:latin typeface="Tahoma" charset="0"/>
                <a:ea typeface="Times New Roman" charset="0"/>
                <a:cs typeface="Times New Roman" charset="0"/>
              </a:rPr>
              <a:t>NIOSH found that LEV use during reactor cleanout achieved significant reductions.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3E73C2"/>
                </a:solidFill>
                <a:latin typeface="Tahoma" charset="0"/>
                <a:ea typeface="Times New Roman" charset="0"/>
                <a:cs typeface="Times New Roman" charset="0"/>
              </a:rPr>
              <a:t>  </a:t>
            </a:r>
            <a:endParaRPr lang="en-US" sz="1200" dirty="0" smtClean="0">
              <a:solidFill>
                <a:srgbClr val="3E73C2"/>
              </a:solidFill>
              <a:latin typeface="Tahoma" charset="0"/>
            </a:endParaRPr>
          </a:p>
          <a:p>
            <a:r>
              <a:rPr lang="en-US" sz="1200" kern="1200" dirty="0" smtClean="0">
                <a:solidFill>
                  <a:schemeClr val="tx1"/>
                </a:solidFill>
                <a:latin typeface="Times New Roman" pitchFamily="18" charset="0"/>
                <a:ea typeface="+mn-ea"/>
                <a:cs typeface="+mn-cs"/>
              </a:rPr>
              <a:t>The operation was producing </a:t>
            </a:r>
            <a:r>
              <a:rPr lang="en-US" sz="1200" kern="1200" dirty="0" err="1" smtClean="0">
                <a:solidFill>
                  <a:schemeClr val="tx1"/>
                </a:solidFill>
                <a:latin typeface="Times New Roman" pitchFamily="18" charset="0"/>
                <a:ea typeface="+mn-ea"/>
                <a:cs typeface="+mn-cs"/>
              </a:rPr>
              <a:t>nanoscale</a:t>
            </a:r>
            <a:r>
              <a:rPr lang="en-US" sz="1200" kern="1200" dirty="0" smtClean="0">
                <a:solidFill>
                  <a:schemeClr val="tx1"/>
                </a:solidFill>
                <a:latin typeface="Times New Roman" pitchFamily="18" charset="0"/>
                <a:ea typeface="+mn-ea"/>
                <a:cs typeface="+mn-cs"/>
              </a:rPr>
              <a:t> metal oxides such as  manganese, iron, silver, nickel and cobalt 15-50 nm diameter spherical particles </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Using gas phase condensation reactors </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Produce approx 1 kg/day per reactor</a:t>
            </a:r>
            <a:endParaRPr lang="en-US" dirty="0"/>
          </a:p>
        </p:txBody>
      </p:sp>
      <p:sp>
        <p:nvSpPr>
          <p:cNvPr id="4" name="Slide Number Placeholder 3"/>
          <p:cNvSpPr>
            <a:spLocks noGrp="1"/>
          </p:cNvSpPr>
          <p:nvPr>
            <p:ph type="sldNum" sz="quarter" idx="10"/>
          </p:nvPr>
        </p:nvSpPr>
        <p:spPr/>
        <p:txBody>
          <a:bodyPr/>
          <a:lstStyle/>
          <a:p>
            <a:fld id="{B5601CBF-62E6-4B1C-8A9C-8EBCE022AC82}"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[Review</a:t>
            </a:r>
            <a:r>
              <a:rPr lang="en-US" baseline="0" dirty="0" smtClean="0"/>
              <a:t> the mass air concentration reductions with the simple local exhaust system.]</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45</a:t>
            </a:fld>
            <a:endParaRPr lang="en-US"/>
          </a:p>
        </p:txBody>
      </p:sp>
    </p:spTree>
    <p:extLst>
      <p:ext uri="{BB962C8B-B14F-4D97-AF65-F5344CB8AC3E}">
        <p14:creationId xmlns:p14="http://schemas.microsoft.com/office/powerpoint/2010/main" val="7589981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The LEV effectiveness as measured in particle count was higher.</a:t>
            </a:r>
          </a:p>
          <a:p>
            <a:endParaRPr lang="en-US" dirty="0" smtClean="0"/>
          </a:p>
          <a:p>
            <a:r>
              <a:rPr lang="en-US" dirty="0" smtClean="0"/>
              <a:t>[This</a:t>
            </a:r>
            <a:r>
              <a:rPr lang="en-US" baseline="0" dirty="0" smtClean="0"/>
              <a:t> gets to the Module 3 point that these measurement methods usually don’t closely agree with each other.]</a:t>
            </a:r>
            <a:endParaRPr lang="en-US"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46</a:t>
            </a:fld>
            <a:endParaRPr lang="en-US"/>
          </a:p>
        </p:txBody>
      </p:sp>
    </p:spTree>
    <p:extLst>
      <p:ext uri="{BB962C8B-B14F-4D97-AF65-F5344CB8AC3E}">
        <p14:creationId xmlns:p14="http://schemas.microsoft.com/office/powerpoint/2010/main" val="6661109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[Point</a:t>
            </a:r>
            <a:r>
              <a:rPr lang="en-US" baseline="0" dirty="0" smtClean="0"/>
              <a:t> out to the class that we are near the bottom of the hierarchy. Ask what work practices could make a difference.]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47</a:t>
            </a:fld>
            <a:endParaRPr lang="en-US"/>
          </a:p>
        </p:txBody>
      </p:sp>
    </p:spTree>
    <p:extLst>
      <p:ext uri="{BB962C8B-B14F-4D97-AF65-F5344CB8AC3E}">
        <p14:creationId xmlns:p14="http://schemas.microsoft.com/office/powerpoint/2010/main" val="4201206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0" u="none" dirty="0" smtClean="0"/>
              <a:t>Trainer Notes:</a:t>
            </a:r>
          </a:p>
          <a:p>
            <a:endParaRPr lang="en-US" baseline="0" dirty="0" smtClean="0"/>
          </a:p>
          <a:p>
            <a:r>
              <a:rPr lang="en-US" baseline="0" dirty="0" smtClean="0"/>
              <a:t>NIOSH found that during this furnace cleanout of carbon nanotubes, if the worker was less vigorous and brushed towards the LEV, the concentrations were much lower.</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48</a:t>
            </a:fld>
            <a:endParaRPr lang="en-US"/>
          </a:p>
        </p:txBody>
      </p:sp>
    </p:spTree>
    <p:extLst>
      <p:ext uri="{BB962C8B-B14F-4D97-AF65-F5344CB8AC3E}">
        <p14:creationId xmlns:p14="http://schemas.microsoft.com/office/powerpoint/2010/main" val="38161259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0" u="none" dirty="0" smtClean="0"/>
              <a:t>Trainer Notes:</a:t>
            </a:r>
          </a:p>
          <a:p>
            <a:pPr marL="0" marR="0" indent="0" algn="l" defTabSz="914400" rtl="0" eaLnBrk="1" fontAlgn="base" latinLnBrk="0" hangingPunct="1">
              <a:lnSpc>
                <a:spcPct val="100000"/>
              </a:lnSpc>
              <a:spcBef>
                <a:spcPct val="0"/>
              </a:spcBef>
              <a:spcAft>
                <a:spcPct val="0"/>
              </a:spcAft>
              <a:buClrTx/>
              <a:buSzTx/>
              <a:buFontTx/>
              <a:buNone/>
              <a:tabLst/>
              <a:defRPr/>
            </a:pPr>
            <a:endParaRPr lang="en-US" b="0" u="none" dirty="0" smtClean="0"/>
          </a:p>
          <a:p>
            <a:r>
              <a:rPr lang="en-US" dirty="0" smtClean="0"/>
              <a:t>[Review these commonsense</a:t>
            </a:r>
            <a:r>
              <a:rPr lang="en-US" baseline="0" dirty="0" smtClean="0"/>
              <a:t> work practices that came from NIOSH and Oak Ridge National Laboratory.]</a:t>
            </a:r>
            <a:endParaRPr lang="en-US" dirty="0" smtClean="0"/>
          </a:p>
          <a:p>
            <a:endParaRPr lang="en-US" dirty="0" smtClean="0"/>
          </a:p>
          <a:p>
            <a:r>
              <a:rPr lang="en-US" dirty="0" smtClean="0"/>
              <a:t>Work practices for cleanup at end of the shift:</a:t>
            </a:r>
          </a:p>
          <a:p>
            <a:endParaRPr lang="en-US" dirty="0" smtClean="0"/>
          </a:p>
          <a:p>
            <a:r>
              <a:rPr lang="en-US" sz="1200" dirty="0" smtClean="0">
                <a:latin typeface="Arial"/>
                <a:cs typeface="Arial"/>
              </a:rPr>
              <a:t>Clean work areas using either a HEPA-filtered vacuum or wet wiping </a:t>
            </a:r>
          </a:p>
          <a:p>
            <a:r>
              <a:rPr lang="en-US" sz="1200" dirty="0" smtClean="0">
                <a:latin typeface="Arial"/>
                <a:cs typeface="Arial"/>
              </a:rPr>
              <a:t>Cleanup in a manner that prevents contact with wastes  </a:t>
            </a:r>
          </a:p>
          <a:p>
            <a:r>
              <a:rPr lang="en-US" sz="1200" dirty="0" smtClean="0">
                <a:latin typeface="Arial"/>
                <a:cs typeface="Arial"/>
              </a:rPr>
              <a:t>Comply with all federal, state and local regulations when disposing wastes </a:t>
            </a:r>
          </a:p>
          <a:p>
            <a:r>
              <a:rPr lang="en-US" sz="1200" dirty="0" smtClean="0">
                <a:latin typeface="Arial"/>
                <a:cs typeface="Arial"/>
              </a:rPr>
              <a:t>Wash hands frequently, particular before eating or leaving the worksite  </a:t>
            </a:r>
          </a:p>
          <a:p>
            <a:r>
              <a:rPr lang="en-US" sz="1200" dirty="0" smtClean="0">
                <a:latin typeface="Arial"/>
                <a:cs typeface="Arial"/>
              </a:rPr>
              <a:t>Wear assigned PPE and keep it maintained properly</a:t>
            </a:r>
          </a:p>
          <a:p>
            <a:r>
              <a:rPr lang="en-US" sz="1200" dirty="0" smtClean="0">
                <a:latin typeface="Arial"/>
                <a:cs typeface="Arial"/>
              </a:rPr>
              <a:t>Use sticky mats and gowning procedures</a:t>
            </a:r>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49</a:t>
            </a:fld>
            <a:endParaRPr lang="en-US"/>
          </a:p>
        </p:txBody>
      </p:sp>
    </p:spTree>
    <p:extLst>
      <p:ext uri="{BB962C8B-B14F-4D97-AF65-F5344CB8AC3E}">
        <p14:creationId xmlns:p14="http://schemas.microsoft.com/office/powerpoint/2010/main" val="36665527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baseline="0" dirty="0" smtClean="0"/>
              <a:t>[This is inside the Nanoparticle Containment Room and</a:t>
            </a:r>
            <a:r>
              <a:rPr lang="en-US" dirty="0" smtClean="0"/>
              <a:t>  shows a green</a:t>
            </a:r>
            <a:r>
              <a:rPr lang="en-US" baseline="0" dirty="0" smtClean="0"/>
              <a:t> floor that </a:t>
            </a:r>
            <a:r>
              <a:rPr lang="en-US" sz="1200" kern="1200" baseline="0" dirty="0" smtClean="0">
                <a:solidFill>
                  <a:schemeClr val="tx1"/>
                </a:solidFill>
                <a:latin typeface="+mn-lt"/>
                <a:ea typeface="+mn-ea"/>
                <a:cs typeface="+mn-cs"/>
              </a:rPr>
              <a:t>is a p</a:t>
            </a:r>
            <a:r>
              <a:rPr lang="en-US" sz="1200" kern="1200" dirty="0" smtClean="0">
                <a:solidFill>
                  <a:schemeClr val="tx1"/>
                </a:solidFill>
                <a:latin typeface="+mn-lt"/>
                <a:ea typeface="+mn-ea"/>
                <a:cs typeface="+mn-cs"/>
              </a:rPr>
              <a:t>ermanent, washable, tack-regenerating mat designed specifically for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removal of </a:t>
            </a:r>
            <a:r>
              <a:rPr lang="en-US" sz="1200" kern="1200" dirty="0" err="1" smtClean="0">
                <a:solidFill>
                  <a:schemeClr val="tx1"/>
                </a:solidFill>
                <a:latin typeface="+mn-lt"/>
                <a:ea typeface="+mn-ea"/>
                <a:cs typeface="+mn-cs"/>
              </a:rPr>
              <a:t>footborne</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wheelborne</a:t>
            </a:r>
            <a:r>
              <a:rPr lang="en-US" sz="1200" kern="1200" dirty="0" smtClean="0">
                <a:solidFill>
                  <a:schemeClr val="tx1"/>
                </a:solidFill>
                <a:latin typeface="+mn-lt"/>
                <a:ea typeface="+mn-ea"/>
                <a:cs typeface="+mn-cs"/>
              </a:rPr>
              <a:t> contamination</a:t>
            </a:r>
            <a:r>
              <a:rPr lang="en-US" baseline="0" dirty="0" smtClean="0"/>
              <a:t>. It covers the cracks and depressions in normal concrete flooring that hold contamination.</a:t>
            </a:r>
            <a:r>
              <a:rPr lang="en-US" dirty="0" smtClean="0"/>
              <a:t> In addition, there is a</a:t>
            </a:r>
            <a:r>
              <a:rPr lang="en-US" sz="1200" kern="1200" dirty="0" smtClean="0">
                <a:solidFill>
                  <a:schemeClr val="tx1"/>
                </a:solidFill>
                <a:latin typeface="+mn-lt"/>
                <a:ea typeface="+mn-ea"/>
                <a:cs typeface="+mn-cs"/>
              </a:rPr>
              <a:t> Sticky Mat is a stack of sheets of polyethylene film, with a specially treated pressure sensitive adhesive on one side, upon which persons entering a cleanroom or clean zone walk (and vehicles are rolled) to remove the last trace of contamination on shoe heels and soles, and on wheels. When a sheet becomes loaded with contamination, it is peeled off, exposing a new clean sheet for use, thus eliminating messy and time-consuming cleaning and washing.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is in the section on work practices because proper replacement of sticky mats is critical and constitutes a good work practice. It is part of the broader work practices of decontamination.]</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50</a:t>
            </a:fld>
            <a:endParaRPr lang="en-US"/>
          </a:p>
        </p:txBody>
      </p:sp>
    </p:spTree>
    <p:extLst>
      <p:ext uri="{BB962C8B-B14F-4D97-AF65-F5344CB8AC3E}">
        <p14:creationId xmlns:p14="http://schemas.microsoft.com/office/powerpoint/2010/main" val="382492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marL="0" marR="0" indent="0" algn="l" defTabSz="914400" rtl="0" eaLnBrk="1" fontAlgn="base" latinLnBrk="0" hangingPunct="1">
              <a:lnSpc>
                <a:spcPct val="100000"/>
              </a:lnSpc>
              <a:spcBef>
                <a:spcPct val="0"/>
              </a:spcBef>
              <a:spcAft>
                <a:spcPct val="0"/>
              </a:spcAft>
              <a:buClrTx/>
              <a:buSzTx/>
              <a:buFontTx/>
              <a:buNone/>
              <a:tabLst/>
              <a:defRPr/>
            </a:pPr>
            <a:endParaRPr lang="en-US" b="1" u="sng"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0" u="none" dirty="0" smtClean="0"/>
              <a:t>[Review</a:t>
            </a:r>
            <a:r>
              <a:rPr lang="en-US" b="0" u="none" baseline="0" dirty="0" smtClean="0"/>
              <a:t> these topics and see if they are of interest to your audience.]</a:t>
            </a:r>
          </a:p>
          <a:p>
            <a:pPr marL="0" marR="0" indent="0" algn="l" defTabSz="914400" rtl="0" eaLnBrk="1" fontAlgn="base" latinLnBrk="0" hangingPunct="1">
              <a:lnSpc>
                <a:spcPct val="100000"/>
              </a:lnSpc>
              <a:spcBef>
                <a:spcPct val="0"/>
              </a:spcBef>
              <a:spcAft>
                <a:spcPct val="0"/>
              </a:spcAft>
              <a:buClrTx/>
              <a:buSzTx/>
              <a:buFontTx/>
              <a:buNone/>
              <a:tabLst/>
              <a:defRPr/>
            </a:pPr>
            <a:endParaRPr lang="en-US" b="0" u="none" dirty="0" smtClean="0"/>
          </a:p>
          <a:p>
            <a:pPr>
              <a:buNone/>
            </a:pPr>
            <a:r>
              <a:rPr lang="en-US" dirty="0" smtClean="0"/>
              <a:t>Topics</a:t>
            </a:r>
          </a:p>
          <a:p>
            <a:pPr>
              <a:buNone/>
            </a:pPr>
            <a:endParaRPr lang="en-US" dirty="0" smtClean="0"/>
          </a:p>
          <a:p>
            <a:pPr marL="871538" lvl="1" indent="-514350">
              <a:buFont typeface="+mj-lt"/>
              <a:buAutoNum type="arabicPeriod"/>
            </a:pPr>
            <a:r>
              <a:rPr lang="en-US" dirty="0" smtClean="0"/>
              <a:t>The concept and importance of the hierarchy of controls</a:t>
            </a:r>
          </a:p>
          <a:p>
            <a:pPr marL="871538" lvl="1" indent="-514350">
              <a:buFont typeface="+mj-lt"/>
              <a:buAutoNum type="arabicPeriod"/>
            </a:pPr>
            <a:r>
              <a:rPr lang="en-US" dirty="0" smtClean="0"/>
              <a:t>Elimination and the difficulties of substitution</a:t>
            </a:r>
          </a:p>
          <a:p>
            <a:pPr marL="871538" lvl="1" indent="-514350">
              <a:buFont typeface="+mj-lt"/>
              <a:buAutoNum type="arabicPeriod"/>
            </a:pPr>
            <a:r>
              <a:rPr lang="en-US" dirty="0" smtClean="0"/>
              <a:t>Local exhaust ventilation as the primary engineering controls for nanoparticles</a:t>
            </a:r>
          </a:p>
          <a:p>
            <a:pPr marL="871538" lvl="1" indent="-514350">
              <a:buFont typeface="+mj-lt"/>
              <a:buAutoNum type="arabicPeriod"/>
            </a:pPr>
            <a:r>
              <a:rPr lang="en-US" dirty="0" smtClean="0"/>
              <a:t>High efficiency particulate filters</a:t>
            </a:r>
          </a:p>
          <a:p>
            <a:pPr marL="871538" lvl="1" indent="-514350">
              <a:buFont typeface="+mj-lt"/>
              <a:buAutoNum type="arabicPeriod"/>
            </a:pPr>
            <a:r>
              <a:rPr lang="en-US" dirty="0" smtClean="0"/>
              <a:t>The concept and applicability of control banding</a:t>
            </a:r>
          </a:p>
          <a:p>
            <a:pPr marL="871538" lvl="1" indent="-514350">
              <a:buFont typeface="+mj-lt"/>
              <a:buAutoNum type="arabicPeriod"/>
            </a:pPr>
            <a:r>
              <a:rPr lang="en-US" dirty="0" smtClean="0"/>
              <a:t>Personal protective equipment as the last line of defense against nanoparticle exposures</a:t>
            </a:r>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dirty="0" smtClean="0"/>
              <a:t>Ask the question:</a:t>
            </a:r>
            <a:r>
              <a:rPr lang="en-US" baseline="0" dirty="0" smtClean="0"/>
              <a:t> Why is PPE at the bottom? You should get responses that note that this relies on workers each time to get the fit right and it doesn’t remove the contaminant or lessen its concentration.</a:t>
            </a:r>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51</a:t>
            </a:fld>
            <a:endParaRPr lang="en-US"/>
          </a:p>
        </p:txBody>
      </p:sp>
    </p:spTree>
    <p:extLst>
      <p:ext uri="{BB962C8B-B14F-4D97-AF65-F5344CB8AC3E}">
        <p14:creationId xmlns:p14="http://schemas.microsoft.com/office/powerpoint/2010/main" val="42012063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endParaRPr lang="en-US" dirty="0" smtClean="0"/>
          </a:p>
          <a:p>
            <a:r>
              <a:rPr lang="en-US" dirty="0" smtClean="0"/>
              <a:t>Point out that we will be talking about PPE</a:t>
            </a:r>
            <a:r>
              <a:rPr lang="en-US" baseline="0" dirty="0" smtClean="0"/>
              <a:t> for whole body, hand, eye, foot and lungs.  Briefly review that Level A is a totally chemically impermeable suit with a SCBA inside the suit for maximum protection. Level B is also a self-contained breathing apparatus, but it is worn outside the suit so chemical penetration isn’t as significant a threat. Level C is a protective garment, generally </a:t>
            </a:r>
            <a:r>
              <a:rPr lang="en-US" baseline="0" dirty="0" err="1" smtClean="0"/>
              <a:t>Tyvec</a:t>
            </a:r>
            <a:r>
              <a:rPr lang="en-US" baseline="0" dirty="0" smtClean="0"/>
              <a:t> with an air purifying respirator. Level D is just protective garment without a respirator. The answer is that workers who handle nanoparticles will either wear Level C or Level D. It is a good time to make the point that working with self-contained breathing apparatus is overkill and the suits would not permit the kind of dexterity that is needed for most work with </a:t>
            </a:r>
            <a:r>
              <a:rPr lang="en-US" baseline="0" dirty="0" err="1" smtClean="0"/>
              <a:t>nanomaterials</a:t>
            </a:r>
            <a:r>
              <a:rPr lang="en-US" baseline="0" dirty="0" smtClean="0"/>
              <a:t> in a lab or production operation.</a:t>
            </a:r>
          </a:p>
          <a:p>
            <a:endParaRPr lang="en-US" baseline="0" dirty="0" smtClean="0"/>
          </a:p>
          <a:p>
            <a:r>
              <a:rPr lang="en-US" baseline="0" dirty="0" smtClean="0"/>
              <a:t>Slide is courtesy of Kirkwood Community College.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52</a:t>
            </a:fld>
            <a:endParaRPr lang="en-US"/>
          </a:p>
        </p:txBody>
      </p:sp>
    </p:spTree>
    <p:extLst>
      <p:ext uri="{BB962C8B-B14F-4D97-AF65-F5344CB8AC3E}">
        <p14:creationId xmlns:p14="http://schemas.microsoft.com/office/powerpoint/2010/main" val="7915867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Trainer Notes:</a:t>
            </a:r>
          </a:p>
          <a:p>
            <a:endParaRPr lang="en-US" dirty="0" smtClean="0"/>
          </a:p>
          <a:p>
            <a:r>
              <a:rPr lang="en-US" dirty="0" smtClean="0"/>
              <a:t>This</a:t>
            </a:r>
            <a:r>
              <a:rPr lang="en-US" baseline="0" dirty="0" smtClean="0"/>
              <a:t> is a shot of a researcher at EPI Services, Inc. about to perform some testing of a product containing nanoparticles. Note that he is wearing a half-face respirator with High Efficiency cartridges (purple) combined with ammonia protection (yellow). He is also wearing a personal sampling pump (out of view) attached to a 25 mm diameter cassette holding a 0.45 micron porosity mixed cellulose ester filter. The black cassette is taped in his breathing zone. Note, too, that he has donned his respirator before pulling up his hood. This is the correct way to do it, but you will see photos from NIOSH in this presentation where the straps are on the outside of the suit. </a:t>
            </a:r>
          </a:p>
          <a:p>
            <a:endParaRPr lang="en-US" baseline="0" dirty="0" smtClean="0"/>
          </a:p>
          <a:p>
            <a:r>
              <a:rPr lang="en-US" baseline="0" dirty="0" smtClean="0"/>
              <a:t>You may want to ask the class whether he has put on his respirator correctly. The reason you should never wear the straps outside is you want to leave the respirator on until everything else has been removed so contamination can’t be accidentally dislodged from clothing and breathed. If straps are on the outside, it forces you to remove your respirator to take off the suit. </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53</a:t>
            </a:fld>
            <a:endParaRPr lang="en-US"/>
          </a:p>
        </p:txBody>
      </p:sp>
    </p:spTree>
    <p:extLst>
      <p:ext uri="{BB962C8B-B14F-4D97-AF65-F5344CB8AC3E}">
        <p14:creationId xmlns:p14="http://schemas.microsoft.com/office/powerpoint/2010/main" val="31496622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Ask: Are protective clothes</a:t>
            </a:r>
            <a:r>
              <a:rPr lang="en-US" baseline="0" dirty="0" smtClean="0"/>
              <a:t> only worn for worker protection? [The answer is no. This researcher is wearing garments to protect the product from dust and fibers from regular street clothes.] </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54</a:t>
            </a:fld>
            <a:endParaRPr lang="en-US"/>
          </a:p>
        </p:txBody>
      </p:sp>
    </p:spTree>
    <p:extLst>
      <p:ext uri="{BB962C8B-B14F-4D97-AF65-F5344CB8AC3E}">
        <p14:creationId xmlns:p14="http://schemas.microsoft.com/office/powerpoint/2010/main" val="38085840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Trainer Notes:</a:t>
            </a:r>
          </a:p>
          <a:p>
            <a:endParaRPr lang="en-US" dirty="0" smtClean="0"/>
          </a:p>
          <a:p>
            <a:r>
              <a:rPr lang="en-US" dirty="0" smtClean="0"/>
              <a:t>NIOSH recommends</a:t>
            </a:r>
            <a:r>
              <a:rPr lang="en-US" baseline="0" dirty="0" smtClean="0"/>
              <a:t> wearing hand protection when working with nanoparticles.  There is limited data indicating penetration of the skin by nanoparticles, but cuts in the skin may offer an easier path. Point out that disposable nitrile gloves are the most widely used because they provide protection against a wide range of chemicals, but it is important to check what glove is recommended for specific chemicals. This information can be found at most glove manufacturers’ websites.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55</a:t>
            </a:fld>
            <a:endParaRPr lang="en-US"/>
          </a:p>
        </p:txBody>
      </p:sp>
    </p:spTree>
    <p:extLst>
      <p:ext uri="{BB962C8B-B14F-4D97-AF65-F5344CB8AC3E}">
        <p14:creationId xmlns:p14="http://schemas.microsoft.com/office/powerpoint/2010/main" val="69778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Trainer Notes:</a:t>
            </a:r>
          </a:p>
          <a:p>
            <a:endParaRPr lang="en-US" dirty="0" smtClean="0"/>
          </a:p>
          <a:p>
            <a:r>
              <a:rPr lang="en-US" dirty="0" smtClean="0"/>
              <a:t>Eye protection may also</a:t>
            </a:r>
            <a:r>
              <a:rPr lang="en-US" baseline="0" dirty="0" smtClean="0"/>
              <a:t> be necessary. Ask when goggles would be preferred over safety glasses. You should get the answer that goggles prevent splashes from getting in the eyes much better than safety glasses. All must meet a specific standard from the American National Standards Institute called ANSI Z-87.1</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56</a:t>
            </a:fld>
            <a:endParaRPr lang="en-US"/>
          </a:p>
        </p:txBody>
      </p:sp>
    </p:spTree>
    <p:extLst>
      <p:ext uri="{BB962C8B-B14F-4D97-AF65-F5344CB8AC3E}">
        <p14:creationId xmlns:p14="http://schemas.microsoft.com/office/powerpoint/2010/main" val="19870933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Trainer Notes:</a:t>
            </a:r>
          </a:p>
          <a:p>
            <a:endParaRPr lang="en-US" dirty="0" smtClean="0"/>
          </a:p>
          <a:p>
            <a:r>
              <a:rPr lang="en-US" dirty="0" smtClean="0"/>
              <a:t>Respirators</a:t>
            </a:r>
            <a:r>
              <a:rPr lang="en-US" baseline="0" dirty="0" smtClean="0"/>
              <a:t> may be required for some </a:t>
            </a:r>
            <a:r>
              <a:rPr lang="en-US" baseline="0" dirty="0" err="1" smtClean="0"/>
              <a:t>nano</a:t>
            </a:r>
            <a:r>
              <a:rPr lang="en-US" baseline="0" dirty="0" smtClean="0"/>
              <a:t> operations. If so, OSHA’s standard (1910.134) would apply. It would mandate the company having:</a:t>
            </a:r>
          </a:p>
          <a:p>
            <a:pPr marL="171450" indent="-171450">
              <a:buFont typeface="Arial"/>
              <a:buChar char="•"/>
            </a:pPr>
            <a:endParaRPr lang="en-US" b="1" baseline="0" dirty="0" smtClean="0"/>
          </a:p>
          <a:p>
            <a:pPr marL="171450" indent="-171450">
              <a:lnSpc>
                <a:spcPct val="85000"/>
              </a:lnSpc>
              <a:spcAft>
                <a:spcPct val="20000"/>
              </a:spcAft>
              <a:buFont typeface="Arial"/>
              <a:buChar char="•"/>
            </a:pPr>
            <a:r>
              <a:rPr lang="en-US" sz="1200" b="0" dirty="0" smtClean="0">
                <a:cs typeface="Arial"/>
              </a:rPr>
              <a:t>Written program</a:t>
            </a:r>
          </a:p>
          <a:p>
            <a:pPr marL="171450" indent="-171450" eaLnBrk="1" hangingPunct="1">
              <a:lnSpc>
                <a:spcPct val="85000"/>
              </a:lnSpc>
              <a:spcAft>
                <a:spcPct val="20000"/>
              </a:spcAft>
              <a:buFont typeface="Arial"/>
              <a:buChar char="•"/>
            </a:pPr>
            <a:r>
              <a:rPr lang="en-US" sz="1200" b="0" dirty="0" smtClean="0">
                <a:cs typeface="Arial"/>
              </a:rPr>
              <a:t> Training</a:t>
            </a:r>
          </a:p>
          <a:p>
            <a:pPr marL="171450" indent="-171450" eaLnBrk="1" hangingPunct="1">
              <a:lnSpc>
                <a:spcPct val="85000"/>
              </a:lnSpc>
              <a:spcAft>
                <a:spcPct val="20000"/>
              </a:spcAft>
              <a:buFont typeface="Arial"/>
              <a:buChar char="•"/>
            </a:pPr>
            <a:r>
              <a:rPr lang="en-US" sz="1200" b="0" dirty="0" smtClean="0">
                <a:cs typeface="Arial"/>
              </a:rPr>
              <a:t> Medical evaluation</a:t>
            </a:r>
          </a:p>
          <a:p>
            <a:pPr marL="171450" indent="-171450" eaLnBrk="1" hangingPunct="1">
              <a:lnSpc>
                <a:spcPct val="85000"/>
              </a:lnSpc>
              <a:spcAft>
                <a:spcPct val="20000"/>
              </a:spcAft>
              <a:buFont typeface="Arial"/>
              <a:buChar char="•"/>
            </a:pPr>
            <a:r>
              <a:rPr lang="en-US" sz="1200" b="0" dirty="0" smtClean="0">
                <a:cs typeface="Arial"/>
              </a:rPr>
              <a:t> Fit testing</a:t>
            </a:r>
          </a:p>
          <a:p>
            <a:pPr marL="171450" indent="-171450" eaLnBrk="1" hangingPunct="1">
              <a:lnSpc>
                <a:spcPct val="85000"/>
              </a:lnSpc>
              <a:spcAft>
                <a:spcPct val="20000"/>
              </a:spcAft>
              <a:buFont typeface="Arial"/>
              <a:buChar char="•"/>
            </a:pPr>
            <a:r>
              <a:rPr lang="en-US" sz="1200" b="0" dirty="0" smtClean="0">
                <a:cs typeface="Arial"/>
              </a:rPr>
              <a:t> Respirator maintenance program </a:t>
            </a:r>
          </a:p>
          <a:p>
            <a:endParaRPr lang="en-US" b="0" baseline="0"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57</a:t>
            </a:fld>
            <a:endParaRPr lang="en-US"/>
          </a:p>
        </p:txBody>
      </p:sp>
    </p:spTree>
    <p:extLst>
      <p:ext uri="{BB962C8B-B14F-4D97-AF65-F5344CB8AC3E}">
        <p14:creationId xmlns:p14="http://schemas.microsoft.com/office/powerpoint/2010/main" val="14283359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4B8B8-5C3A-4245-8865-2CA739E4C558}" type="slidenum">
              <a:rPr lang="en-US"/>
              <a:pPr/>
              <a:t>58</a:t>
            </a:fld>
            <a:endParaRPr lang="en-US"/>
          </a:p>
        </p:txBody>
      </p:sp>
      <p:sp>
        <p:nvSpPr>
          <p:cNvPr id="263170" name="Rectangle 2"/>
          <p:cNvSpPr>
            <a:spLocks noGrp="1" noRot="1" noChangeAspect="1" noChangeArrowheads="1" noTextEdit="1"/>
          </p:cNvSpPr>
          <p:nvPr>
            <p:ph type="sldImg"/>
          </p:nvPr>
        </p:nvSpPr>
        <p:spPr>
          <a:xfrm>
            <a:off x="1797050" y="692150"/>
            <a:ext cx="3168650" cy="2376488"/>
          </a:xfrm>
          <a:ln/>
          <a:extLst>
            <a:ext uri="{FAA26D3D-D897-4be2-8F04-BA451C77F1D7}">
              <ma14:placeholderFlag xmlns:ma14="http://schemas.microsoft.com/office/mac/drawingml/2011/main" xmlns="" val="1"/>
            </a:ext>
          </a:extLst>
        </p:spPr>
      </p:sp>
      <p:sp>
        <p:nvSpPr>
          <p:cNvPr id="263171" name="Rectangle 3"/>
          <p:cNvSpPr>
            <a:spLocks noGrp="1" noChangeArrowheads="1"/>
          </p:cNvSpPr>
          <p:nvPr>
            <p:ph type="body" idx="1"/>
          </p:nvPr>
        </p:nvSpPr>
        <p:spPr>
          <a:xfrm>
            <a:off x="811213" y="3594100"/>
            <a:ext cx="5132387" cy="4864100"/>
          </a:xfrm>
        </p:spPr>
        <p:txBody>
          <a:bodyPr/>
          <a:lstStyle/>
          <a:p>
            <a:r>
              <a:rPr lang="en-US" b="1" u="sng" dirty="0" smtClean="0"/>
              <a:t>Trainer Notes:</a:t>
            </a:r>
          </a:p>
          <a:p>
            <a:endParaRPr lang="en-US" dirty="0" smtClean="0"/>
          </a:p>
          <a:p>
            <a:r>
              <a:rPr lang="en-US" dirty="0" smtClean="0"/>
              <a:t>FROM </a:t>
            </a:r>
            <a:r>
              <a:rPr lang="en-US" dirty="0"/>
              <a:t>the NIOSH 2-07 report, </a:t>
            </a:r>
            <a:r>
              <a:rPr lang="ja-JP" altLang="en-US" dirty="0">
                <a:latin typeface="Arial"/>
              </a:rPr>
              <a:t>“</a:t>
            </a:r>
            <a:r>
              <a:rPr lang="en-US" dirty="0"/>
              <a:t>Progress Toward Safe Nanotechnology in the Workplace</a:t>
            </a:r>
            <a:r>
              <a:rPr lang="ja-JP" altLang="en-US" dirty="0">
                <a:latin typeface="Arial"/>
              </a:rPr>
              <a:t>”</a:t>
            </a:r>
            <a:r>
              <a:rPr lang="en-US" dirty="0"/>
              <a:t>: This device is a flat plate test system for measuring respirator filter penetration of 3 to 20 nm silver particles. Scientific information is available to characterize the efficiency of respirator filtration for particles larger than 20 nm in diameter. However, less is known about smaller particles. To increase knowledge and understanding of these smaller particles, NIOSH funded a study in 2005 at the University of Minnesota</a:t>
            </a:r>
            <a:r>
              <a:rPr lang="ja-JP" altLang="en-US" dirty="0">
                <a:latin typeface="Arial"/>
              </a:rPr>
              <a:t>’</a:t>
            </a:r>
            <a:r>
              <a:rPr lang="en-US" dirty="0"/>
              <a:t>s Center for Filtration Research. The purpose of this study was to measure the penetration of nanoparticles between 3nm and 20nm in size through various filter media, including glass fiber, electret, and </a:t>
            </a:r>
            <a:r>
              <a:rPr lang="en-US" dirty="0" err="1"/>
              <a:t>nanofiber</a:t>
            </a:r>
            <a:r>
              <a:rPr lang="en-US" dirty="0"/>
              <a:t>. The respirator filter media tested in this study effectively collected nanoparticles down to 3nm in size. There was no evidence that particles in this size range pass through filter media at a higher rate than the larger particles. The NTRC is planning studies to validate these findings using NIOSH-approved </a:t>
            </a:r>
            <a:r>
              <a:rPr lang="en-US" dirty="0" err="1"/>
              <a:t>respirators,and</a:t>
            </a:r>
            <a:r>
              <a:rPr lang="en-US" dirty="0"/>
              <a:t> to evaluate the likelihood of worker exposure to nanoparticles when his/her respirator does not fit correctly.</a:t>
            </a:r>
          </a:p>
          <a:p>
            <a:endParaRPr lang="en-US" dirty="0"/>
          </a:p>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DF2C90-9659-4521-B15D-22FA707A834C}" type="slidenum">
              <a:rPr lang="en-US"/>
              <a:pPr/>
              <a:t>59</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u="sng" dirty="0" smtClean="0"/>
              <a:t>Trainer Notes:</a:t>
            </a:r>
          </a:p>
          <a:p>
            <a:endParaRPr lang="en-US" baseline="0" dirty="0" smtClean="0"/>
          </a:p>
          <a:p>
            <a:r>
              <a:rPr lang="en-US" dirty="0" smtClean="0"/>
              <a:t>It is important to make sure the class understands that % penetration (vertical</a:t>
            </a:r>
            <a:r>
              <a:rPr lang="en-US" baseline="0" dirty="0" smtClean="0"/>
              <a:t> axis) is the opposite of % efficiency. A 95% efficient respirator would by definition have a 5% penetration. Note that the smallest sizes, which were of greatest concern because of a phenomenon called thermal rebound have the least penetration. The particle size with the greatest penetration is that around 40-50 nm, which is what we saw earlier.</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Trainer</a:t>
            </a:r>
            <a:r>
              <a:rPr lang="en-US" b="1" u="sng" baseline="0" dirty="0" smtClean="0"/>
              <a:t> Notes:</a:t>
            </a:r>
          </a:p>
          <a:p>
            <a:endParaRPr lang="en-US" baseline="0" dirty="0" smtClean="0"/>
          </a:p>
          <a:p>
            <a:r>
              <a:rPr lang="en-US" dirty="0" smtClean="0"/>
              <a:t>Respirators can be divided</a:t>
            </a:r>
            <a:r>
              <a:rPr lang="en-US" baseline="0" dirty="0" smtClean="0"/>
              <a:t> into two broad classes: air supplying and air purifying. Click the question: “Which offers more protection?” and allow the class to respond. It should be clear that if you don’t have to filter the air, it is safer for the worker. Make sure everyone is comfortable with this basic concept.</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60</a:t>
            </a:fld>
            <a:endParaRPr lang="en-US"/>
          </a:p>
        </p:txBody>
      </p:sp>
    </p:spTree>
    <p:extLst>
      <p:ext uri="{BB962C8B-B14F-4D97-AF65-F5344CB8AC3E}">
        <p14:creationId xmlns:p14="http://schemas.microsoft.com/office/powerpoint/2010/main" val="681441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eaLnBrk="1" hangingPunct="1">
              <a:spcBef>
                <a:spcPct val="0"/>
              </a:spcBef>
            </a:pPr>
            <a:endParaRPr lang="en-US" dirty="0" smtClean="0"/>
          </a:p>
          <a:p>
            <a:pPr eaLnBrk="1" hangingPunct="1">
              <a:spcBef>
                <a:spcPct val="0"/>
              </a:spcBef>
            </a:pPr>
            <a:r>
              <a:rPr lang="en-US" dirty="0" smtClean="0"/>
              <a:t>[Review</a:t>
            </a:r>
            <a:r>
              <a:rPr lang="en-US" baseline="0" dirty="0" smtClean="0"/>
              <a:t> these objectives with the class and explain that you will return to them at the end of the module to see if the learning objectives have been achieved. You can also post them on a flipchart or repeat this slide as you move between Topics to indicate where you are in the timeline of the module if desired.]</a:t>
            </a:r>
          </a:p>
          <a:p>
            <a:pPr eaLnBrk="1" hangingPunct="1">
              <a:spcBef>
                <a:spcPct val="0"/>
              </a:spcBef>
            </a:pPr>
            <a:endParaRPr lang="en-US" baseline="0" dirty="0" smtClean="0"/>
          </a:p>
          <a:p>
            <a:pPr eaLnBrk="1" hangingPunct="1">
              <a:spcBef>
                <a:spcPct val="0"/>
              </a:spcBef>
            </a:pPr>
            <a:r>
              <a:rPr lang="en-US" baseline="0" dirty="0" smtClean="0"/>
              <a:t>Learning Objectives</a:t>
            </a:r>
          </a:p>
          <a:p>
            <a:pPr eaLnBrk="1" hangingPunct="1">
              <a:spcBef>
                <a:spcPct val="0"/>
              </a:spcBef>
            </a:pPr>
            <a:endParaRPr lang="en-US" baseline="0" dirty="0" smtClean="0"/>
          </a:p>
          <a:p>
            <a:pPr marL="0" indent="0">
              <a:buFont typeface="Arial"/>
              <a:buNone/>
            </a:pPr>
            <a:r>
              <a:rPr lang="en-US" dirty="0" smtClean="0"/>
              <a:t>At the end of this module you will be able to:</a:t>
            </a:r>
          </a:p>
          <a:p>
            <a:pPr marL="0" indent="0">
              <a:buFont typeface="Arial"/>
              <a:buNone/>
            </a:pPr>
            <a:r>
              <a:rPr lang="en-US" dirty="0" smtClean="0"/>
              <a:t> </a:t>
            </a:r>
          </a:p>
          <a:p>
            <a:r>
              <a:rPr lang="en-US" sz="1200" dirty="0" smtClean="0"/>
              <a:t>Explain the hierarchy of controls and how to apply it to nanoparticles</a:t>
            </a:r>
          </a:p>
          <a:p>
            <a:r>
              <a:rPr lang="en-US" sz="1200" dirty="0" smtClean="0"/>
              <a:t>Describe the difficulties with substitution</a:t>
            </a:r>
          </a:p>
          <a:p>
            <a:r>
              <a:rPr lang="en-US" sz="1200" dirty="0" smtClean="0"/>
              <a:t>Describe how a HEPA filter works and its effectiveness against nanoparticles</a:t>
            </a:r>
          </a:p>
          <a:p>
            <a:r>
              <a:rPr lang="en-US" sz="1200" dirty="0" smtClean="0"/>
              <a:t>Discuss which ventilation systems work best for nanoparticles</a:t>
            </a:r>
          </a:p>
          <a:p>
            <a:r>
              <a:rPr lang="en-US" sz="1200" dirty="0" smtClean="0"/>
              <a:t>Describe the respiratory protection used by </a:t>
            </a:r>
            <a:r>
              <a:rPr lang="en-US" sz="1200" dirty="0" err="1" smtClean="0"/>
              <a:t>nanoworkers</a:t>
            </a:r>
            <a:endParaRPr lang="en-US" sz="1200" dirty="0" smtClean="0"/>
          </a:p>
          <a:p>
            <a:r>
              <a:rPr lang="en-US" sz="1200" dirty="0" smtClean="0"/>
              <a:t>List NIOSH’s PPE recommendations for </a:t>
            </a:r>
            <a:r>
              <a:rPr lang="en-US" sz="1200" dirty="0" err="1" smtClean="0"/>
              <a:t>nanoworkers</a:t>
            </a:r>
            <a:endParaRPr lang="en-US" sz="1200" dirty="0" smtClean="0"/>
          </a:p>
          <a:p>
            <a:r>
              <a:rPr lang="en-US" sz="1200" dirty="0" smtClean="0"/>
              <a:t>Differentiate between qualitative and quantitative fit testing</a:t>
            </a:r>
          </a:p>
          <a:p>
            <a:r>
              <a:rPr lang="en-US" sz="1200" dirty="0" smtClean="0"/>
              <a:t>Don and doff an elastomeric half-face respirator and/or an N-95 filtering </a:t>
            </a:r>
            <a:r>
              <a:rPr lang="en-US" sz="1200" dirty="0" err="1" smtClean="0"/>
              <a:t>facepiece</a:t>
            </a:r>
            <a:r>
              <a:rPr lang="en-US" sz="1200" dirty="0" smtClean="0"/>
              <a:t> respirator</a:t>
            </a:r>
          </a:p>
          <a:p>
            <a:pPr marL="171450" indent="-171450" eaLnBrk="1" hangingPunct="1">
              <a:spcBef>
                <a:spcPct val="0"/>
              </a:spcBef>
              <a:buFont typeface="Arial"/>
              <a:buChar char="•"/>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Trainer</a:t>
            </a:r>
            <a:r>
              <a:rPr lang="en-US" b="1" u="sng" baseline="0" dirty="0" smtClean="0"/>
              <a:t> Notes:</a:t>
            </a:r>
          </a:p>
          <a:p>
            <a:endParaRPr lang="en-US" baseline="0" dirty="0" smtClean="0"/>
          </a:p>
          <a:p>
            <a:r>
              <a:rPr lang="en-US" baseline="0" dirty="0" smtClean="0"/>
              <a:t>Another key difference is the pressure inside the mask when inhaling. Point out that a respirator like the N-95 becomes slightly negative when the wearer takes a breath. If there is a leak anywhere around the face-to-</a:t>
            </a:r>
            <a:r>
              <a:rPr lang="en-US" baseline="0" dirty="0" err="1" smtClean="0"/>
              <a:t>facepiece</a:t>
            </a:r>
            <a:r>
              <a:rPr lang="en-US" baseline="0" dirty="0" smtClean="0"/>
              <a:t> seal, the air will go through the opening rather than through the mask’s filtration media. With a mask like the powered air purifying respirator (PAPR) shown, even though it is still filtering air like the N-95, it maintains a positive pressure inside the face-piece because of a battery-powered fan that constantly blows air into the mask. This makes a major difference. The N-95 is given an applied protection factor of 10, while a tight fitting PAPR like that shown is given an applied protection factor of 1,000. So obviously the PAPR offers more protection. </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61</a:t>
            </a:fld>
            <a:endParaRPr lang="en-US"/>
          </a:p>
        </p:txBody>
      </p:sp>
    </p:spTree>
    <p:extLst>
      <p:ext uri="{BB962C8B-B14F-4D97-AF65-F5344CB8AC3E}">
        <p14:creationId xmlns:p14="http://schemas.microsoft.com/office/powerpoint/2010/main" val="34005286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Trainer</a:t>
            </a:r>
            <a:r>
              <a:rPr lang="en-US" b="1" u="sng" baseline="0" dirty="0" smtClean="0"/>
              <a:t> Notes:</a:t>
            </a:r>
          </a:p>
          <a:p>
            <a:endParaRPr lang="en-US" baseline="0" dirty="0" smtClean="0"/>
          </a:p>
          <a:p>
            <a:r>
              <a:rPr lang="en-US" baseline="0" dirty="0" smtClean="0"/>
              <a:t>Respirators can be further divided based on facial coverage. They are either full-face or half-face. Which offers more protection? The important point to make here is that a full-face isn’t given additional points for eye protection (as many workers think). Full-face respirators have a major design advantage: they go across the forehead. Building a respirator that goes across the forehead is much less problematic than trying to cover the bridge of the nose where there is much greater human variation. Not surprisingly, the greatest leakage occurs at the bridge of the nose. Consequently, OSHA gives half-face respirators an applied protection factor of 10 while full-face are given 50.</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62</a:t>
            </a:fld>
            <a:endParaRPr lang="en-US"/>
          </a:p>
        </p:txBody>
      </p:sp>
    </p:spTree>
    <p:extLst>
      <p:ext uri="{BB962C8B-B14F-4D97-AF65-F5344CB8AC3E}">
        <p14:creationId xmlns:p14="http://schemas.microsoft.com/office/powerpoint/2010/main" val="40398949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EPA requires full-face N-100 cartridge respirators for CNT manufacturers under consent order, unless they prove no exposure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63</a:t>
            </a:fld>
            <a:endParaRPr lang="en-US"/>
          </a:p>
        </p:txBody>
      </p:sp>
    </p:spTree>
    <p:extLst>
      <p:ext uri="{BB962C8B-B14F-4D97-AF65-F5344CB8AC3E}">
        <p14:creationId xmlns:p14="http://schemas.microsoft.com/office/powerpoint/2010/main" val="30822551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Trainer Notes:</a:t>
            </a:r>
          </a:p>
          <a:p>
            <a:endParaRPr lang="en-US" dirty="0" smtClean="0"/>
          </a:p>
          <a:p>
            <a:r>
              <a:rPr lang="en-US" dirty="0" smtClean="0"/>
              <a:t>Walk the class through the fitting of an N-95 (or P-100) filtering</a:t>
            </a:r>
            <a:r>
              <a:rPr lang="en-US" baseline="0" dirty="0" smtClean="0"/>
              <a:t> </a:t>
            </a:r>
            <a:r>
              <a:rPr lang="en-US" baseline="0" dirty="0" err="1" smtClean="0"/>
              <a:t>facepiece</a:t>
            </a:r>
            <a:r>
              <a:rPr lang="en-US" baseline="0" dirty="0" smtClean="0"/>
              <a:t> respirator. The first step is to seat the respirator comfortably on the face. Next pull the top strap onto the crown of the head. </a:t>
            </a:r>
          </a:p>
          <a:p>
            <a:endParaRPr lang="en-US" baseline="0" dirty="0" smtClean="0"/>
          </a:p>
          <a:p>
            <a:r>
              <a:rPr lang="en-US" baseline="0" dirty="0" smtClean="0"/>
              <a:t>Ideally you should pass out respirators for each class member to try on and follow along with these steps. At a minimum, you should have someone demonstrate this for the class. This type of respirator is definitely being used in some nano laboratories.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64</a:t>
            </a:fld>
            <a:endParaRPr lang="en-US"/>
          </a:p>
        </p:txBody>
      </p:sp>
    </p:spTree>
    <p:extLst>
      <p:ext uri="{BB962C8B-B14F-4D97-AF65-F5344CB8AC3E}">
        <p14:creationId xmlns:p14="http://schemas.microsoft.com/office/powerpoint/2010/main" val="40967899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Trainer Notes:</a:t>
            </a:r>
          </a:p>
          <a:p>
            <a:endParaRPr lang="en-US" dirty="0" smtClean="0"/>
          </a:p>
          <a:p>
            <a:r>
              <a:rPr lang="en-US" dirty="0" smtClean="0"/>
              <a:t>The</a:t>
            </a:r>
            <a:r>
              <a:rPr lang="en-US" baseline="0" dirty="0" smtClean="0"/>
              <a:t> third step is to pull the lower strap over the first one and place it on the neck. The final step is to use both hands (to get equal pressure on both sides) and press the metal nose clip into place to hold the respirator securely. Be sure to tell the class that many N-95 respirators do not have a nose clip, but have been approved by NIOSH. A nose clip does allow tightening the fit of the respirator.</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65</a:t>
            </a:fld>
            <a:endParaRPr lang="en-US"/>
          </a:p>
        </p:txBody>
      </p:sp>
    </p:spTree>
    <p:extLst>
      <p:ext uri="{BB962C8B-B14F-4D97-AF65-F5344CB8AC3E}">
        <p14:creationId xmlns:p14="http://schemas.microsoft.com/office/powerpoint/2010/main" val="13520499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Trainer notes:</a:t>
            </a:r>
          </a:p>
          <a:p>
            <a:endParaRPr lang="en-US" dirty="0" smtClean="0"/>
          </a:p>
          <a:p>
            <a:r>
              <a:rPr lang="en-US" dirty="0" smtClean="0"/>
              <a:t>OSHA requires that workers pass a fit test before wearing a respirator.</a:t>
            </a:r>
            <a:r>
              <a:rPr lang="en-US" baseline="0" dirty="0" smtClean="0"/>
              <a:t> This is critical.  A worker has no idea if a respirator fits unless it is tested. OSHA accepts either quantitative or qualitative. The picture shows a blue </a:t>
            </a:r>
            <a:r>
              <a:rPr lang="en-US" baseline="0" dirty="0" err="1" smtClean="0"/>
              <a:t>Portacount</a:t>
            </a:r>
            <a:r>
              <a:rPr lang="en-US" baseline="0" dirty="0" smtClean="0"/>
              <a:t> unit that measures the number of particles outside the respirator and then inside the respirator and provides a protection factor by dividing the outside number by the inside number. Qualitative uses approved test agents like irritant smoke, saccharine or </a:t>
            </a:r>
            <a:r>
              <a:rPr lang="en-US" baseline="0" dirty="0" err="1" smtClean="0"/>
              <a:t>isoamyl</a:t>
            </a:r>
            <a:r>
              <a:rPr lang="en-US" baseline="0" dirty="0" smtClean="0"/>
              <a:t> acetate to challenge the fit to see if the wearer can detect the agent. </a:t>
            </a:r>
          </a:p>
          <a:p>
            <a:endParaRPr lang="en-US" baseline="0" dirty="0" smtClean="0"/>
          </a:p>
          <a:p>
            <a:r>
              <a:rPr lang="en-US" baseline="0" dirty="0" smtClean="0"/>
              <a:t>Click the advance and then ask which is better? There is no right answer, but most practitioners prefer to test with a quantitative unit because you can see the different fits that are afforded with various manufacturers. Medium size half-face respirators can provide dramatically different fits on an individual. You can’t determine this with qualitative testing. It is either yes or no.</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66</a:t>
            </a:fld>
            <a:endParaRPr lang="en-US"/>
          </a:p>
        </p:txBody>
      </p:sp>
    </p:spTree>
    <p:extLst>
      <p:ext uri="{BB962C8B-B14F-4D97-AF65-F5344CB8AC3E}">
        <p14:creationId xmlns:p14="http://schemas.microsoft.com/office/powerpoint/2010/main" val="10716230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Trainer Notes:</a:t>
            </a:r>
          </a:p>
          <a:p>
            <a:endParaRPr lang="en-US" dirty="0" smtClean="0"/>
          </a:p>
          <a:p>
            <a:r>
              <a:rPr lang="en-US" dirty="0" smtClean="0"/>
              <a:t>A major point that is often confused about respirators is the</a:t>
            </a:r>
            <a:r>
              <a:rPr lang="en-US" baseline="0" dirty="0" smtClean="0"/>
              <a:t> difference between a fit check and a seal check.  The former is the qualitative and quantitative tests that we just described. They determine that a specific manufacturer and size respirator is right for you. That is a fit check. After we know what respirator fits you, it is important that you perform seal checks each time to be sure the respirator is seated properly.  A seal check is done by covering the material with you hands and seeing if the respirator buckles in during inhalation and bubbles out slightly during exhalation. A seal check is easier to perform with an elastomeric respirator.</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67</a:t>
            </a:fld>
            <a:endParaRPr lang="en-US"/>
          </a:p>
        </p:txBody>
      </p:sp>
    </p:spTree>
    <p:extLst>
      <p:ext uri="{BB962C8B-B14F-4D97-AF65-F5344CB8AC3E}">
        <p14:creationId xmlns:p14="http://schemas.microsoft.com/office/powerpoint/2010/main" val="35675205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B42DB26-A7C5-44F3-A6ED-821BD70D1F3E}" type="slidenum">
              <a:rPr lang="en-US"/>
              <a:pPr/>
              <a:t>68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u="sng"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Air purifying respirators filter out dusts and vapors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171450" indent="-171450">
              <a:buFont typeface="Arial"/>
              <a:buChar char="•"/>
            </a:pPr>
            <a:r>
              <a:rPr lang="en-US" dirty="0" smtClean="0"/>
              <a:t>Must have the correct  color-coded cartridge</a:t>
            </a:r>
          </a:p>
          <a:p>
            <a:pPr marL="171450" indent="-171450">
              <a:buFont typeface="Arial"/>
              <a:buChar char="•"/>
            </a:pPr>
            <a:r>
              <a:rPr lang="en-US" dirty="0" smtClean="0"/>
              <a:t>Must be NIOSH-approved</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endParaRPr lang="en-US" b="1" u="sng"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704FB63-B7AD-473D-B7C5-DC894B2D60EA}" type="slidenum">
              <a:rPr lang="en-US"/>
              <a:pPr/>
              <a:t>69</a:t>
            </a:fld>
            <a:endParaRPr lang="en-US"/>
          </a:p>
        </p:txBody>
      </p:sp>
      <p:sp>
        <p:nvSpPr>
          <p:cNvPr id="39939" name="Rectangle 2"/>
          <p:cNvSpPr>
            <a:spLocks noGrp="1" noRot="1" noChangeAspect="1" noChangeArrowheads="1" noTextEdit="1"/>
          </p:cNvSpPr>
          <p:nvPr>
            <p:ph type="sldImg"/>
          </p:nvPr>
        </p:nvSpPr>
        <p:spPr>
          <a:xfrm>
            <a:off x="1144588" y="685800"/>
            <a:ext cx="4572000" cy="3429000"/>
          </a:xfrm>
          <a:ln/>
        </p:spPr>
      </p:sp>
      <p:sp>
        <p:nvSpPr>
          <p:cNvPr id="39940" name="Rectangle 3"/>
          <p:cNvSpPr>
            <a:spLocks noGrp="1" noChangeArrowheads="1"/>
          </p:cNvSpPr>
          <p:nvPr>
            <p:ph type="body" idx="1"/>
          </p:nvPr>
        </p:nvSpPr>
        <p:spPr>
          <a:xfrm>
            <a:off x="914400" y="4344025"/>
            <a:ext cx="5029200" cy="4114488"/>
          </a:xfrm>
          <a:noFill/>
          <a:ln/>
        </p:spPr>
        <p:txBody>
          <a:bodyPr/>
          <a:lstStyle/>
          <a:p>
            <a:r>
              <a:rPr lang="en-US" b="1" u="sng" dirty="0" smtClean="0"/>
              <a:t>Trainer Notes:</a:t>
            </a:r>
          </a:p>
          <a:p>
            <a:endParaRPr lang="en-US" dirty="0" smtClean="0">
              <a:latin typeface="Times" charset="0"/>
            </a:endParaRPr>
          </a:p>
          <a:p>
            <a:r>
              <a:rPr lang="en-US" dirty="0" smtClean="0">
                <a:latin typeface="Times" charset="0"/>
              </a:rPr>
              <a:t>Color</a:t>
            </a:r>
            <a:r>
              <a:rPr lang="en-US" baseline="0" dirty="0" smtClean="0">
                <a:latin typeface="Times" charset="0"/>
              </a:rPr>
              <a:t> coding is standardized for all manufacturers. Ask the class what type of filter is needed for protection against nanoparticles. The answer is purple, the HEPA filter.</a:t>
            </a:r>
            <a:endParaRPr lang="en-US" dirty="0" smtClean="0">
              <a:latin typeface="Times"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b="1" u="sng" dirty="0" smtClean="0"/>
              <a:t>Trainer Notes:</a:t>
            </a:r>
          </a:p>
          <a:p>
            <a:endParaRPr lang="en-US" dirty="0" smtClean="0">
              <a:latin typeface="Times" charset="0"/>
            </a:endParaRPr>
          </a:p>
          <a:p>
            <a:r>
              <a:rPr lang="en-US" dirty="0" smtClean="0">
                <a:latin typeface="Times" charset="0"/>
              </a:rPr>
              <a:t>NIOSH researchers</a:t>
            </a:r>
            <a:r>
              <a:rPr lang="en-US" baseline="0" dirty="0" smtClean="0">
                <a:latin typeface="Times" charset="0"/>
              </a:rPr>
              <a:t> noted that oil, like that found in the oil mists of factories where metal working equipment is constantly lubricated, was significantly damaging the filtration medium for particulate respirators. Consequently, they established a new classification system under 42 CFR 84 that set up 3 classifications for particulate respirators:</a:t>
            </a:r>
          </a:p>
          <a:p>
            <a:endParaRPr lang="en-US" baseline="0" dirty="0" smtClean="0">
              <a:latin typeface="Times" charset="0"/>
            </a:endParaRPr>
          </a:p>
          <a:p>
            <a:r>
              <a:rPr lang="en-US" baseline="0" dirty="0" smtClean="0">
                <a:latin typeface="Times" charset="0"/>
              </a:rPr>
              <a:t>N = Not resistant to oil</a:t>
            </a:r>
          </a:p>
          <a:p>
            <a:r>
              <a:rPr lang="en-US" baseline="0" dirty="0" smtClean="0">
                <a:latin typeface="Times" charset="0"/>
              </a:rPr>
              <a:t>R = Resistant to oil, which generally means good for one shift in oil mist</a:t>
            </a:r>
          </a:p>
          <a:p>
            <a:r>
              <a:rPr lang="en-US" baseline="0" dirty="0" smtClean="0">
                <a:latin typeface="Times" charset="0"/>
              </a:rPr>
              <a:t>P = Oil Proof, which is good for prolonged use in oil mist</a:t>
            </a:r>
            <a:endParaRPr lang="en-US" dirty="0" smtClean="0">
              <a:latin typeface="Times" charset="0"/>
            </a:endParaRPr>
          </a:p>
        </p:txBody>
      </p:sp>
      <p:sp>
        <p:nvSpPr>
          <p:cNvPr id="40964" name="Slide Number Placeholder 3"/>
          <p:cNvSpPr>
            <a:spLocks noGrp="1"/>
          </p:cNvSpPr>
          <p:nvPr>
            <p:ph type="sldNum" sz="quarter" idx="5"/>
          </p:nvPr>
        </p:nvSpPr>
        <p:spPr>
          <a:noFill/>
        </p:spPr>
        <p:txBody>
          <a:bodyPr/>
          <a:lstStyle/>
          <a:p>
            <a:fld id="{5A172157-0351-4985-BB71-3B72DDF7DA15}" type="slidenum">
              <a:rPr lang="en-US"/>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7</a:t>
            </a:fld>
            <a:endParaRPr lang="en-US"/>
          </a:p>
        </p:txBody>
      </p:sp>
    </p:spTree>
    <p:extLst>
      <p:ext uri="{BB962C8B-B14F-4D97-AF65-F5344CB8AC3E}">
        <p14:creationId xmlns:p14="http://schemas.microsoft.com/office/powerpoint/2010/main" val="32533534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Trainer Notes:</a:t>
            </a:r>
          </a:p>
          <a:p>
            <a:endParaRPr lang="en-US" dirty="0" smtClean="0"/>
          </a:p>
          <a:p>
            <a:r>
              <a:rPr lang="en-US" dirty="0" smtClean="0"/>
              <a:t>These</a:t>
            </a:r>
            <a:r>
              <a:rPr lang="en-US" baseline="0" dirty="0" smtClean="0"/>
              <a:t> particulate filters are further classified based on efficiency.</a:t>
            </a:r>
          </a:p>
          <a:p>
            <a:endParaRPr lang="en-US" baseline="0" dirty="0" smtClean="0"/>
          </a:p>
          <a:p>
            <a:r>
              <a:rPr lang="en-US" baseline="0" dirty="0" smtClean="0"/>
              <a:t>95 percent efficient is designated 95</a:t>
            </a:r>
          </a:p>
          <a:p>
            <a:r>
              <a:rPr lang="en-US" baseline="0" dirty="0" smtClean="0"/>
              <a:t>99 percent is designated 99</a:t>
            </a:r>
          </a:p>
          <a:p>
            <a:r>
              <a:rPr lang="en-US" baseline="0" dirty="0" smtClean="0"/>
              <a:t>99.97 is designated 100 (this is the definition of HEPA)</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71</a:t>
            </a:fld>
            <a:endParaRPr lang="en-US"/>
          </a:p>
        </p:txBody>
      </p:sp>
    </p:spTree>
    <p:extLst>
      <p:ext uri="{BB962C8B-B14F-4D97-AF65-F5344CB8AC3E}">
        <p14:creationId xmlns:p14="http://schemas.microsoft.com/office/powerpoint/2010/main" val="13356848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Trainer Notes:</a:t>
            </a:r>
          </a:p>
          <a:p>
            <a:endParaRPr lang="en-US" dirty="0" smtClean="0"/>
          </a:p>
          <a:p>
            <a:r>
              <a:rPr lang="en-US" dirty="0" smtClean="0"/>
              <a:t>Review this chart and make sure the class understands</a:t>
            </a:r>
            <a:r>
              <a:rPr lang="en-US" baseline="0" dirty="0" smtClean="0"/>
              <a:t> that this is not an attempt to make things complicated, but to provide options depending on the severity of the hazards. N media, which is not resistant to oil, should be fine for most work that includes exposures to nanoparticles because no appreciable oil mist is generated.</a:t>
            </a:r>
            <a:endParaRPr lang="en-US" dirty="0"/>
          </a:p>
        </p:txBody>
      </p:sp>
      <p:sp>
        <p:nvSpPr>
          <p:cNvPr id="4" name="Slide Number Placeholder 3"/>
          <p:cNvSpPr>
            <a:spLocks noGrp="1"/>
          </p:cNvSpPr>
          <p:nvPr>
            <p:ph type="sldNum" sz="quarter" idx="10"/>
          </p:nvPr>
        </p:nvSpPr>
        <p:spPr/>
        <p:txBody>
          <a:bodyPr/>
          <a:lstStyle/>
          <a:p>
            <a:fld id="{032CFE9B-87CE-4B96-8809-19E07C11DF86}" type="slidenum">
              <a:rPr lang="en-US" smtClean="0"/>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a:t>
            </a:r>
            <a:r>
              <a:rPr lang="en-US" baseline="0" dirty="0" smtClean="0"/>
              <a:t> Notes:</a:t>
            </a:r>
          </a:p>
          <a:p>
            <a:endParaRPr lang="en-US" baseline="0" dirty="0" smtClean="0"/>
          </a:p>
          <a:p>
            <a:r>
              <a:rPr lang="en-US" sz="1200" dirty="0" smtClean="0"/>
              <a:t>NIOSH has developed a selection logic that can be applied to nanoparticles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73</a:t>
            </a:fld>
            <a:endParaRPr lang="en-US"/>
          </a:p>
        </p:txBody>
      </p:sp>
    </p:spTree>
    <p:extLst>
      <p:ext uri="{BB962C8B-B14F-4D97-AF65-F5344CB8AC3E}">
        <p14:creationId xmlns:p14="http://schemas.microsoft.com/office/powerpoint/2010/main" val="30870837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Notes to trainers: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important to review the notes from this table: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1Employers may select respirators assigned for use in higher workplace concentrations of a hazardous substance for use at lower concentrations of that substance, or when required respirator use is independent of concentration.</a:t>
            </a:r>
          </a:p>
          <a:p>
            <a:r>
              <a:rPr lang="en-US" sz="1200" kern="1200" baseline="30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The assigned protection factors in Table 1 are only effective when the employer implements a continuing, effective respirator program as required by this section (29 CFR 1910.134), including training, fit testing, maintenance, and use requirements.</a:t>
            </a:r>
          </a:p>
          <a:p>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This APF category includes filtering </a:t>
            </a:r>
            <a:r>
              <a:rPr lang="en-US" sz="1200" kern="1200" baseline="0" dirty="0" err="1" smtClean="0">
                <a:solidFill>
                  <a:schemeClr val="tx1"/>
                </a:solidFill>
                <a:latin typeface="+mn-lt"/>
                <a:ea typeface="+mn-ea"/>
                <a:cs typeface="+mn-cs"/>
              </a:rPr>
              <a:t>facepieces</a:t>
            </a:r>
            <a:r>
              <a:rPr lang="en-US" sz="1200" kern="1200" baseline="0" dirty="0" smtClean="0">
                <a:solidFill>
                  <a:schemeClr val="tx1"/>
                </a:solidFill>
                <a:latin typeface="+mn-lt"/>
                <a:ea typeface="+mn-ea"/>
                <a:cs typeface="+mn-cs"/>
              </a:rPr>
              <a:t>, and half masks with elastomeric </a:t>
            </a:r>
            <a:r>
              <a:rPr lang="en-US" sz="1200" kern="1200" baseline="0" dirty="0" err="1" smtClean="0">
                <a:solidFill>
                  <a:schemeClr val="tx1"/>
                </a:solidFill>
                <a:latin typeface="+mn-lt"/>
                <a:ea typeface="+mn-ea"/>
                <a:cs typeface="+mn-cs"/>
              </a:rPr>
              <a:t>facepieces</a:t>
            </a:r>
            <a:r>
              <a:rPr lang="en-US" sz="1200" kern="1200" baseline="0" dirty="0" smtClean="0">
                <a:solidFill>
                  <a:schemeClr val="tx1"/>
                </a:solidFill>
                <a:latin typeface="+mn-lt"/>
                <a:ea typeface="+mn-ea"/>
                <a:cs typeface="+mn-cs"/>
              </a:rPr>
              <a:t>.</a:t>
            </a:r>
          </a:p>
          <a:p>
            <a:r>
              <a:rPr lang="en-US" sz="1200" kern="1200" baseline="30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The employer must have evidence provided by the respirator manufacturer that testing of these respirators demonstrates performance at a level of protection of 1,000 or greater to receive an APF of 1,000. This level of performance can best be demonstrated by performing a WPF or SWPF study or equivalent testing. Absent such testing, all other PAPRs and SARs with helmets/hoods are to be treated as loose-fitting facepiece respirators, and receive an APF of 25.</a:t>
            </a:r>
          </a:p>
          <a:p>
            <a:r>
              <a:rPr lang="en-US" sz="1200" kern="1200" baseline="30000" dirty="0" smtClean="0">
                <a:solidFill>
                  <a:schemeClr val="tx1"/>
                </a:solidFill>
                <a:latin typeface="+mn-lt"/>
                <a:ea typeface="+mn-ea"/>
                <a:cs typeface="+mn-cs"/>
              </a:rPr>
              <a:t>5</a:t>
            </a:r>
            <a:r>
              <a:rPr lang="en-US" sz="1200" kern="1200" baseline="0" dirty="0" smtClean="0">
                <a:solidFill>
                  <a:schemeClr val="tx1"/>
                </a:solidFill>
                <a:latin typeface="+mn-lt"/>
                <a:ea typeface="+mn-ea"/>
                <a:cs typeface="+mn-cs"/>
              </a:rPr>
              <a:t>These APFs do not apply to respirators used solely for escape. For escape respirators used in association with specific substances covered by 29 CFR 1910 subpart Z, employers must refer to the appropriate substance-specific standards in that subpart. Escape respirators for other IDLH atmospheres are specified by 29 CFR 1910.134 (d)(2)(ii).</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74</a:t>
            </a:fld>
            <a:endParaRPr lang="en-US"/>
          </a:p>
        </p:txBody>
      </p:sp>
    </p:spTree>
    <p:extLst>
      <p:ext uri="{BB962C8B-B14F-4D97-AF65-F5344CB8AC3E}">
        <p14:creationId xmlns:p14="http://schemas.microsoft.com/office/powerpoint/2010/main" val="6597105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sz="1200" b="0" dirty="0" smtClean="0"/>
              <a:t>OSHA requires the employer to select a respirator that maintains exposure at or below the Maximum Use Concentrations (MUC)</a:t>
            </a:r>
          </a:p>
          <a:p>
            <a:endParaRPr lang="en-US" sz="1200" b="0" dirty="0" smtClean="0"/>
          </a:p>
          <a:p>
            <a:endParaRPr lang="en-US" sz="1200"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solidFill>
                  <a:srgbClr val="B77513"/>
                </a:solidFill>
              </a:rPr>
              <a:t>MUC = APF X PEL</a:t>
            </a:r>
          </a:p>
          <a:p>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solidFill>
                  <a:schemeClr val="tx2">
                    <a:lumMod val="75000"/>
                  </a:schemeClr>
                </a:solidFill>
              </a:rPr>
              <a:t>“When no OSHA exposure limit is available…an employer must determine an MUC on the basis of relevant available information and informed professional judgment.” </a:t>
            </a:r>
          </a:p>
          <a:p>
            <a:endParaRPr lang="en-US" b="0"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75</a:t>
            </a:fld>
            <a:endParaRPr lang="en-US"/>
          </a:p>
        </p:txBody>
      </p:sp>
    </p:spTree>
    <p:extLst>
      <p:ext uri="{BB962C8B-B14F-4D97-AF65-F5344CB8AC3E}">
        <p14:creationId xmlns:p14="http://schemas.microsoft.com/office/powerpoint/2010/main" val="18119259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[Get folks to pair</a:t>
            </a:r>
            <a:r>
              <a:rPr lang="en-US" baseline="0" dirty="0" smtClean="0"/>
              <a:t> up and work together for this quick calculation.]</a:t>
            </a:r>
            <a:endParaRPr lang="en-US" dirty="0" smtClean="0"/>
          </a:p>
          <a:p>
            <a:endParaRPr lang="en-US" dirty="0" smtClean="0"/>
          </a:p>
          <a:p>
            <a:r>
              <a:rPr lang="en-US" b="1" dirty="0" smtClean="0"/>
              <a:t>Applying the MUC:  Class Exercise</a:t>
            </a:r>
          </a:p>
          <a:p>
            <a:endParaRPr lang="en-US" b="1" dirty="0" smtClean="0"/>
          </a:p>
          <a:p>
            <a:pPr marL="171450" indent="-171450">
              <a:buFont typeface="Arial"/>
              <a:buChar char="•"/>
            </a:pPr>
            <a:r>
              <a:rPr lang="en-US" dirty="0" smtClean="0"/>
              <a:t>Where must exposures be measured?</a:t>
            </a:r>
          </a:p>
          <a:p>
            <a:pPr marL="171450" indent="-171450">
              <a:buFont typeface="Arial"/>
              <a:buChar char="•"/>
            </a:pPr>
            <a:r>
              <a:rPr lang="en-US" dirty="0" smtClean="0"/>
              <a:t>An airborne concentration of 185 </a:t>
            </a:r>
            <a:r>
              <a:rPr lang="en-US" dirty="0" err="1" smtClean="0"/>
              <a:t>ug</a:t>
            </a:r>
            <a:r>
              <a:rPr lang="en-US" dirty="0" smtClean="0"/>
              <a:t>/m</a:t>
            </a:r>
            <a:r>
              <a:rPr lang="en-US" baseline="30000" dirty="0" smtClean="0"/>
              <a:t>3 </a:t>
            </a:r>
            <a:r>
              <a:rPr lang="en-US" dirty="0" smtClean="0"/>
              <a:t>is measured as an 8-hr. TWA for a CNT furnace cleanout.</a:t>
            </a:r>
          </a:p>
          <a:p>
            <a:pPr marL="171450" indent="-171450">
              <a:buFont typeface="Arial"/>
              <a:buChar char="•"/>
            </a:pPr>
            <a:r>
              <a:rPr lang="en-US" dirty="0" smtClean="0"/>
              <a:t>Is this an overexposure if the worker wore a full-face air-purifying respirator with P-100 cartridges?  What OEL did you use?</a:t>
            </a:r>
          </a:p>
          <a:p>
            <a:pPr marL="171450" indent="-171450">
              <a:buFont typeface="Arial"/>
              <a:buChar char="•"/>
            </a:pPr>
            <a:r>
              <a:rPr lang="en-US" dirty="0" smtClean="0"/>
              <a:t>What about for a half-face respirator with P-100 cartridges?</a:t>
            </a:r>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76</a:t>
            </a:fld>
            <a:endParaRPr lang="en-US"/>
          </a:p>
        </p:txBody>
      </p:sp>
    </p:spTree>
    <p:extLst>
      <p:ext uri="{BB962C8B-B14F-4D97-AF65-F5344CB8AC3E}">
        <p14:creationId xmlns:p14="http://schemas.microsoft.com/office/powerpoint/2010/main" val="37064238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Trainer Notes:</a:t>
            </a:r>
          </a:p>
          <a:p>
            <a:endParaRPr lang="en-US" dirty="0" smtClean="0"/>
          </a:p>
          <a:p>
            <a:r>
              <a:rPr lang="en-US" dirty="0" smtClean="0"/>
              <a:t>It is important to consider physical stressors before</a:t>
            </a:r>
            <a:r>
              <a:rPr lang="en-US" baseline="0" dirty="0" smtClean="0"/>
              <a:t> allowing a worker to wear a respirator or a suit. The factors to consider:</a:t>
            </a:r>
          </a:p>
          <a:p>
            <a:endParaRPr lang="en-US" baseline="0" dirty="0" smtClean="0"/>
          </a:p>
          <a:p>
            <a:pPr marL="171450" indent="-171450" eaLnBrk="1" hangingPunct="1">
              <a:buFont typeface="Arial"/>
              <a:buChar char="•"/>
            </a:pPr>
            <a:r>
              <a:rPr lang="en-US" sz="1200" dirty="0" smtClean="0"/>
              <a:t>Lack of physical fitness</a:t>
            </a:r>
          </a:p>
          <a:p>
            <a:pPr marL="171450" indent="-171450" eaLnBrk="1" hangingPunct="1">
              <a:buFont typeface="Arial"/>
              <a:buChar char="•"/>
            </a:pPr>
            <a:r>
              <a:rPr lang="en-US" sz="1200" dirty="0" smtClean="0"/>
              <a:t>Age</a:t>
            </a:r>
          </a:p>
          <a:p>
            <a:pPr marL="171450" indent="-171450" eaLnBrk="1" hangingPunct="1">
              <a:buFont typeface="Arial"/>
              <a:buChar char="•"/>
            </a:pPr>
            <a:r>
              <a:rPr lang="en-US" sz="1200" dirty="0" smtClean="0"/>
              <a:t>Dehydration</a:t>
            </a:r>
          </a:p>
          <a:p>
            <a:pPr marL="171450" indent="-171450" eaLnBrk="1" hangingPunct="1">
              <a:buFont typeface="Arial"/>
              <a:buChar char="•"/>
            </a:pPr>
            <a:r>
              <a:rPr lang="en-US" sz="1200" dirty="0" smtClean="0"/>
              <a:t>Obesity</a:t>
            </a:r>
          </a:p>
          <a:p>
            <a:pPr marL="171450" indent="-171450" eaLnBrk="1" hangingPunct="1">
              <a:buFont typeface="Arial"/>
              <a:buChar char="•"/>
            </a:pPr>
            <a:r>
              <a:rPr lang="en-US" sz="1200" dirty="0" smtClean="0"/>
              <a:t>Work Rate</a:t>
            </a:r>
          </a:p>
          <a:p>
            <a:pPr marL="171450" indent="-171450" eaLnBrk="1" hangingPunct="1">
              <a:buFont typeface="Arial"/>
              <a:buChar char="•"/>
            </a:pPr>
            <a:r>
              <a:rPr lang="en-US" sz="1200" dirty="0" smtClean="0"/>
              <a:t>Ambient Temperature</a:t>
            </a:r>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77</a:t>
            </a:fld>
            <a:endParaRPr lang="en-US"/>
          </a:p>
        </p:txBody>
      </p:sp>
    </p:spTree>
    <p:extLst>
      <p:ext uri="{BB962C8B-B14F-4D97-AF65-F5344CB8AC3E}">
        <p14:creationId xmlns:p14="http://schemas.microsoft.com/office/powerpoint/2010/main" val="22381366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Trainer Notes:</a:t>
            </a:r>
          </a:p>
          <a:p>
            <a:endParaRPr lang="en-US" dirty="0" smtClean="0"/>
          </a:p>
          <a:p>
            <a:r>
              <a:rPr lang="en-US" sz="1200" b="0" i="0" u="none" strike="noStrike" kern="1200" baseline="0" dirty="0" smtClean="0">
                <a:solidFill>
                  <a:schemeClr val="tx1"/>
                </a:solidFill>
                <a:latin typeface="+mn-lt"/>
                <a:ea typeface="+mn-ea"/>
                <a:cs typeface="+mn-cs"/>
              </a:rPr>
              <a:t>1. An increasing range of materials that are capable of producing explosive dust clouds are</a:t>
            </a:r>
          </a:p>
          <a:p>
            <a:r>
              <a:rPr lang="en-US" sz="1200" b="0" i="0" u="none" strike="noStrike" kern="1200" baseline="0" dirty="0" smtClean="0">
                <a:solidFill>
                  <a:schemeClr val="tx1"/>
                </a:solidFill>
                <a:latin typeface="+mn-lt"/>
                <a:ea typeface="+mn-ea"/>
                <a:cs typeface="+mn-cs"/>
              </a:rPr>
              <a:t>being produced as </a:t>
            </a:r>
            <a:r>
              <a:rPr lang="en-US" sz="1200" b="0" i="0" u="none" strike="noStrike" kern="1200" baseline="0" dirty="0" err="1" smtClean="0">
                <a:solidFill>
                  <a:schemeClr val="tx1"/>
                </a:solidFill>
                <a:latin typeface="+mn-lt"/>
                <a:ea typeface="+mn-ea"/>
                <a:cs typeface="+mn-cs"/>
              </a:rPr>
              <a:t>nanopowders</a:t>
            </a:r>
            <a:r>
              <a:rPr lang="en-US" sz="1200" b="0" i="0" u="none" strike="noStrike" kern="1200" baseline="0" dirty="0" smtClean="0">
                <a:solidFill>
                  <a:schemeClr val="tx1"/>
                </a:solidFill>
                <a:latin typeface="+mn-lt"/>
                <a:ea typeface="+mn-ea"/>
                <a:cs typeface="+mn-cs"/>
              </a:rPr>
              <a:t>. At the same time new uses of </a:t>
            </a:r>
            <a:r>
              <a:rPr lang="en-US" sz="1200" b="0" i="0" u="none" strike="noStrike" kern="1200" baseline="0" dirty="0" err="1" smtClean="0">
                <a:solidFill>
                  <a:schemeClr val="tx1"/>
                </a:solidFill>
                <a:latin typeface="+mn-lt"/>
                <a:ea typeface="+mn-ea"/>
                <a:cs typeface="+mn-cs"/>
              </a:rPr>
              <a:t>nanopowders</a:t>
            </a:r>
            <a:r>
              <a:rPr lang="en-US" sz="1200" b="0" i="0" u="none" strike="noStrike" kern="1200" baseline="0" dirty="0" smtClean="0">
                <a:solidFill>
                  <a:schemeClr val="tx1"/>
                </a:solidFill>
                <a:latin typeface="+mn-lt"/>
                <a:ea typeface="+mn-ea"/>
                <a:cs typeface="+mn-cs"/>
              </a:rPr>
              <a:t> are further adding</a:t>
            </a:r>
          </a:p>
          <a:p>
            <a:r>
              <a:rPr lang="en-US" sz="1200" b="0" i="0" u="none" strike="noStrike" kern="1200" baseline="0" dirty="0" smtClean="0">
                <a:solidFill>
                  <a:schemeClr val="tx1"/>
                </a:solidFill>
                <a:latin typeface="+mn-lt"/>
                <a:ea typeface="+mn-ea"/>
                <a:cs typeface="+mn-cs"/>
              </a:rPr>
              <a:t>to the demand for these powders. While some of these </a:t>
            </a:r>
            <a:r>
              <a:rPr lang="en-US" sz="1200" b="0" i="0" u="none" strike="noStrike" kern="1200" baseline="0" dirty="0" err="1" smtClean="0">
                <a:solidFill>
                  <a:schemeClr val="tx1"/>
                </a:solidFill>
                <a:latin typeface="+mn-lt"/>
                <a:ea typeface="+mn-ea"/>
                <a:cs typeface="+mn-cs"/>
              </a:rPr>
              <a:t>nanopowders</a:t>
            </a:r>
            <a:r>
              <a:rPr lang="en-US" sz="1200" b="0" i="0" u="none" strike="noStrike" kern="1200" baseline="0" dirty="0" smtClean="0">
                <a:solidFill>
                  <a:schemeClr val="tx1"/>
                </a:solidFill>
                <a:latin typeface="+mn-lt"/>
                <a:ea typeface="+mn-ea"/>
                <a:cs typeface="+mn-cs"/>
              </a:rPr>
              <a:t> are only being produced in</a:t>
            </a:r>
          </a:p>
          <a:p>
            <a:r>
              <a:rPr lang="en-US" sz="1200" b="0" i="0" u="none" strike="noStrike" kern="1200" baseline="0" dirty="0" smtClean="0">
                <a:solidFill>
                  <a:schemeClr val="tx1"/>
                </a:solidFill>
                <a:latin typeface="+mn-lt"/>
                <a:ea typeface="+mn-ea"/>
                <a:cs typeface="+mn-cs"/>
              </a:rPr>
              <a:t>very small quantities at present, and may continue to be for the foreseeable future, the</a:t>
            </a:r>
          </a:p>
          <a:p>
            <a:r>
              <a:rPr lang="en-US" sz="1200" b="0" i="0" u="none" strike="noStrike" kern="1200" baseline="0" dirty="0" smtClean="0">
                <a:solidFill>
                  <a:schemeClr val="tx1"/>
                </a:solidFill>
                <a:latin typeface="+mn-lt"/>
                <a:ea typeface="+mn-ea"/>
                <a:cs typeface="+mn-cs"/>
              </a:rPr>
              <a:t>production of others is likely to increase significantly over the next few years.</a:t>
            </a:r>
          </a:p>
          <a:p>
            <a:r>
              <a:rPr lang="en-US" sz="1200" b="0" i="0" u="none" strike="noStrike" kern="1200" baseline="0" dirty="0" smtClean="0">
                <a:solidFill>
                  <a:schemeClr val="tx1"/>
                </a:solidFill>
                <a:latin typeface="+mn-lt"/>
                <a:ea typeface="+mn-ea"/>
                <a:cs typeface="+mn-cs"/>
              </a:rPr>
              <a:t>2. There is a growing concern over the impact the increased use of </a:t>
            </a:r>
            <a:r>
              <a:rPr lang="en-US" sz="1200" b="0" i="0" u="none" strike="noStrike" kern="1200" baseline="0" dirty="0" err="1" smtClean="0">
                <a:solidFill>
                  <a:schemeClr val="tx1"/>
                </a:solidFill>
                <a:latin typeface="+mn-lt"/>
                <a:ea typeface="+mn-ea"/>
                <a:cs typeface="+mn-cs"/>
              </a:rPr>
              <a:t>nanopowders</a:t>
            </a:r>
            <a:r>
              <a:rPr lang="en-US" sz="1200" b="0" i="0" u="none" strike="noStrike" kern="1200" baseline="0" dirty="0" smtClean="0">
                <a:solidFill>
                  <a:schemeClr val="tx1"/>
                </a:solidFill>
                <a:latin typeface="+mn-lt"/>
                <a:ea typeface="+mn-ea"/>
                <a:cs typeface="+mn-cs"/>
              </a:rPr>
              <a:t> and other</a:t>
            </a:r>
          </a:p>
          <a:p>
            <a:r>
              <a:rPr lang="en-US" sz="1200" b="0" i="0" u="none" strike="noStrike" kern="1200" baseline="0" dirty="0" smtClean="0">
                <a:solidFill>
                  <a:schemeClr val="tx1"/>
                </a:solidFill>
                <a:latin typeface="+mn-lt"/>
                <a:ea typeface="+mn-ea"/>
                <a:cs typeface="+mn-cs"/>
              </a:rPr>
              <a:t>nanomaterials will have on health and safety and the environment. These concerns are almost</a:t>
            </a:r>
          </a:p>
          <a:p>
            <a:r>
              <a:rPr lang="en-US" sz="1200" b="0" i="0" u="none" strike="noStrike" kern="1200" baseline="0" dirty="0" smtClean="0">
                <a:solidFill>
                  <a:schemeClr val="tx1"/>
                </a:solidFill>
                <a:latin typeface="+mn-lt"/>
                <a:ea typeface="+mn-ea"/>
                <a:cs typeface="+mn-cs"/>
              </a:rPr>
              <a:t>exclusively </a:t>
            </a:r>
            <a:r>
              <a:rPr lang="en-US" sz="1200" b="0" i="0" u="none" strike="noStrike" kern="1200" baseline="0" dirty="0" err="1" smtClean="0">
                <a:solidFill>
                  <a:schemeClr val="tx1"/>
                </a:solidFill>
                <a:latin typeface="+mn-lt"/>
                <a:ea typeface="+mn-ea"/>
                <a:cs typeface="+mn-cs"/>
              </a:rPr>
              <a:t>centred</a:t>
            </a:r>
            <a:r>
              <a:rPr lang="en-US" sz="1200" b="0" i="0" u="none" strike="noStrike" kern="1200" baseline="0" dirty="0" smtClean="0">
                <a:solidFill>
                  <a:schemeClr val="tx1"/>
                </a:solidFill>
                <a:latin typeface="+mn-lt"/>
                <a:ea typeface="+mn-ea"/>
                <a:cs typeface="+mn-cs"/>
              </a:rPr>
              <a:t> on the </a:t>
            </a:r>
            <a:r>
              <a:rPr lang="en-US" sz="1200" b="0" i="0" u="none" strike="noStrike" kern="1200" baseline="0" dirty="0" err="1" smtClean="0">
                <a:solidFill>
                  <a:schemeClr val="tx1"/>
                </a:solidFill>
                <a:latin typeface="+mn-lt"/>
                <a:ea typeface="+mn-ea"/>
                <a:cs typeface="+mn-cs"/>
              </a:rPr>
              <a:t>potentia</a:t>
            </a:r>
            <a:r>
              <a:rPr lang="en-US" sz="1200" b="0" i="0" u="none" strike="noStrike" kern="1200" baseline="0" dirty="0" smtClean="0">
                <a:solidFill>
                  <a:schemeClr val="tx1"/>
                </a:solidFill>
                <a:latin typeface="+mn-lt"/>
                <a:ea typeface="+mn-ea"/>
                <a:cs typeface="+mn-cs"/>
              </a:rPr>
              <a:t> l toxic effects of nanomaterials. The potential explosion</a:t>
            </a:r>
          </a:p>
          <a:p>
            <a:r>
              <a:rPr lang="en-US" sz="1200" b="0" i="0" u="none" strike="noStrike" kern="1200" baseline="0" dirty="0" smtClean="0">
                <a:solidFill>
                  <a:schemeClr val="tx1"/>
                </a:solidFill>
                <a:latin typeface="+mn-lt"/>
                <a:ea typeface="+mn-ea"/>
                <a:cs typeface="+mn-cs"/>
              </a:rPr>
              <a:t>hazards of </a:t>
            </a:r>
            <a:r>
              <a:rPr lang="en-US" sz="1200" b="0" i="0" u="none" strike="noStrike" kern="1200" baseline="0" dirty="0" err="1" smtClean="0">
                <a:solidFill>
                  <a:schemeClr val="tx1"/>
                </a:solidFill>
                <a:latin typeface="+mn-lt"/>
                <a:ea typeface="+mn-ea"/>
                <a:cs typeface="+mn-cs"/>
              </a:rPr>
              <a:t>nanopowders</a:t>
            </a:r>
            <a:r>
              <a:rPr lang="en-US" sz="1200" b="0" i="0" u="none" strike="noStrike" kern="1200" baseline="0" dirty="0" smtClean="0">
                <a:solidFill>
                  <a:schemeClr val="tx1"/>
                </a:solidFill>
                <a:latin typeface="+mn-lt"/>
                <a:ea typeface="+mn-ea"/>
                <a:cs typeface="+mn-cs"/>
              </a:rPr>
              <a:t> have not been addressed.</a:t>
            </a:r>
          </a:p>
          <a:p>
            <a:r>
              <a:rPr lang="en-US" sz="1200" b="0" i="0" u="none" strike="noStrike" kern="1200" baseline="0" dirty="0" smtClean="0">
                <a:solidFill>
                  <a:schemeClr val="tx1"/>
                </a:solidFill>
                <a:latin typeface="+mn-lt"/>
                <a:ea typeface="+mn-ea"/>
                <a:cs typeface="+mn-cs"/>
              </a:rPr>
              <a:t>3. There is a considerable body of knowledge on the explosion characteristics of </a:t>
            </a:r>
            <a:r>
              <a:rPr lang="en-US" sz="1200" b="0" i="0" u="none" strike="noStrike" kern="1200" baseline="0" dirty="0" err="1" smtClean="0">
                <a:solidFill>
                  <a:schemeClr val="tx1"/>
                </a:solidFill>
                <a:latin typeface="+mn-lt"/>
                <a:ea typeface="+mn-ea"/>
                <a:cs typeface="+mn-cs"/>
              </a:rPr>
              <a:t>micronscale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powders (particle sizes ranging from about 10 to 500 </a:t>
            </a:r>
            <a:r>
              <a:rPr lang="en-US" sz="1200" b="1" i="0" u="none" strike="noStrike" kern="1200" baseline="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m). A literature search has found</a:t>
            </a:r>
          </a:p>
          <a:p>
            <a:r>
              <a:rPr lang="en-US" sz="1200" b="0" i="0" u="none" strike="noStrike" kern="1200" baseline="0" dirty="0" smtClean="0">
                <a:solidFill>
                  <a:schemeClr val="tx1"/>
                </a:solidFill>
                <a:latin typeface="+mn-lt"/>
                <a:ea typeface="+mn-ea"/>
                <a:cs typeface="+mn-cs"/>
              </a:rPr>
              <a:t>no data for </a:t>
            </a:r>
            <a:r>
              <a:rPr lang="en-US" sz="1200" b="0" i="0" u="none" strike="noStrike" kern="1200" baseline="0" dirty="0" err="1" smtClean="0">
                <a:solidFill>
                  <a:schemeClr val="tx1"/>
                </a:solidFill>
                <a:latin typeface="+mn-lt"/>
                <a:ea typeface="+mn-ea"/>
                <a:cs typeface="+mn-cs"/>
              </a:rPr>
              <a:t>nanopowders</a:t>
            </a:r>
            <a:r>
              <a:rPr lang="en-US" sz="1200" b="0" i="0" u="none" strike="noStrike" kern="1200" baseline="0" dirty="0" smtClean="0">
                <a:solidFill>
                  <a:schemeClr val="tx1"/>
                </a:solidFill>
                <a:latin typeface="+mn-lt"/>
                <a:ea typeface="+mn-ea"/>
                <a:cs typeface="+mn-cs"/>
              </a:rPr>
              <a:t> (particle sizes of 1 to 100 nm). It is considered that the extrapolation</a:t>
            </a:r>
          </a:p>
          <a:p>
            <a:r>
              <a:rPr lang="en-US" sz="1200" b="0" i="0" u="none" strike="noStrike" kern="1200" baseline="0" dirty="0" smtClean="0">
                <a:solidFill>
                  <a:schemeClr val="tx1"/>
                </a:solidFill>
                <a:latin typeface="+mn-lt"/>
                <a:ea typeface="+mn-ea"/>
                <a:cs typeface="+mn-cs"/>
              </a:rPr>
              <a:t>of the data for larger particles to the nano-size range cannot be carried out with any degree of</a:t>
            </a:r>
          </a:p>
          <a:p>
            <a:r>
              <a:rPr lang="en-US" sz="1200" b="0" i="0" u="none" strike="noStrike" kern="1200" baseline="0" dirty="0" smtClean="0">
                <a:solidFill>
                  <a:schemeClr val="tx1"/>
                </a:solidFill>
                <a:latin typeface="+mn-lt"/>
                <a:ea typeface="+mn-ea"/>
                <a:cs typeface="+mn-cs"/>
              </a:rPr>
              <a:t>confidence, due to marked change in the chemical and physical properties of particles below</a:t>
            </a:r>
          </a:p>
          <a:p>
            <a:r>
              <a:rPr lang="en-US" sz="1200" b="0" i="0" u="none" strike="noStrike" kern="1200" baseline="0" dirty="0" smtClean="0">
                <a:solidFill>
                  <a:schemeClr val="tx1"/>
                </a:solidFill>
                <a:latin typeface="+mn-lt"/>
                <a:ea typeface="+mn-ea"/>
                <a:cs typeface="+mn-cs"/>
              </a:rPr>
              <a:t>sizes of about 100 nm.</a:t>
            </a:r>
          </a:p>
          <a:p>
            <a:r>
              <a:rPr lang="en-US" sz="1200" b="0" i="0" u="none" strike="noStrike" kern="1200" baseline="0" dirty="0" smtClean="0">
                <a:solidFill>
                  <a:schemeClr val="tx1"/>
                </a:solidFill>
                <a:latin typeface="+mn-lt"/>
                <a:ea typeface="+mn-ea"/>
                <a:cs typeface="+mn-cs"/>
              </a:rPr>
              <a:t>4. It is recommended that the explosion characteristics of a representative range of</a:t>
            </a:r>
          </a:p>
          <a:p>
            <a:r>
              <a:rPr lang="en-US" sz="1200" b="0" i="0" u="none" strike="noStrike" kern="1200" baseline="0" dirty="0" err="1" smtClean="0">
                <a:solidFill>
                  <a:schemeClr val="tx1"/>
                </a:solidFill>
                <a:latin typeface="+mn-lt"/>
                <a:ea typeface="+mn-ea"/>
                <a:cs typeface="+mn-cs"/>
              </a:rPr>
              <a:t>nanopowders</a:t>
            </a:r>
            <a:r>
              <a:rPr lang="en-US" sz="1200" b="0" i="0" u="none" strike="noStrike" kern="1200" baseline="0" dirty="0" smtClean="0">
                <a:solidFill>
                  <a:schemeClr val="tx1"/>
                </a:solidFill>
                <a:latin typeface="+mn-lt"/>
                <a:ea typeface="+mn-ea"/>
                <a:cs typeface="+mn-cs"/>
              </a:rPr>
              <a:t> be determined using the standard apparatus and procedures already employed for</a:t>
            </a:r>
          </a:p>
          <a:p>
            <a:r>
              <a:rPr lang="en-US" sz="1200" b="0" i="0" u="none" strike="noStrike" kern="1200" baseline="0" dirty="0" smtClean="0">
                <a:solidFill>
                  <a:schemeClr val="tx1"/>
                </a:solidFill>
                <a:latin typeface="+mn-lt"/>
                <a:ea typeface="+mn-ea"/>
                <a:cs typeface="+mn-cs"/>
              </a:rPr>
              <a:t>assessing dust explosion hazards. Comparison with data for micron-scale powders of the same</a:t>
            </a:r>
          </a:p>
          <a:p>
            <a:r>
              <a:rPr lang="en-US" sz="1200" b="0" i="0" u="none" strike="noStrike" kern="1200" baseline="0" dirty="0" smtClean="0">
                <a:solidFill>
                  <a:schemeClr val="tx1"/>
                </a:solidFill>
                <a:latin typeface="+mn-lt"/>
                <a:ea typeface="+mn-ea"/>
                <a:cs typeface="+mn-cs"/>
              </a:rPr>
              <a:t>materials will allow knowledge of particle size effects to be extended into the </a:t>
            </a:r>
            <a:r>
              <a:rPr lang="en-US" sz="1200" b="0" i="0" u="none" strike="noStrike" kern="1200" baseline="0" dirty="0" err="1" smtClean="0">
                <a:solidFill>
                  <a:schemeClr val="tx1"/>
                </a:solidFill>
                <a:latin typeface="+mn-lt"/>
                <a:ea typeface="+mn-ea"/>
                <a:cs typeface="+mn-cs"/>
              </a:rPr>
              <a:t>nanosize</a:t>
            </a:r>
            <a:r>
              <a:rPr lang="en-US" sz="1200" b="0" i="0" u="none" strike="noStrike" kern="1200" baseline="0" dirty="0" smtClean="0">
                <a:solidFill>
                  <a:schemeClr val="tx1"/>
                </a:solidFill>
                <a:latin typeface="+mn-lt"/>
                <a:ea typeface="+mn-ea"/>
                <a:cs typeface="+mn-cs"/>
              </a:rPr>
              <a:t> range.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79</a:t>
            </a:fld>
            <a:endParaRPr lang="en-US"/>
          </a:p>
        </p:txBody>
      </p:sp>
    </p:spTree>
    <p:extLst>
      <p:ext uri="{BB962C8B-B14F-4D97-AF65-F5344CB8AC3E}">
        <p14:creationId xmlns:p14="http://schemas.microsoft.com/office/powerpoint/2010/main" val="24446339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 ignition energy: the lowest spark energy capable of igniting a sample when dispersed in the form of a dust cloud. Line for aluminum continues to at least 0.3 um or 300 nm. Comment: </a:t>
            </a:r>
            <a:r>
              <a:rPr lang="en-US" dirty="0" err="1" smtClean="0"/>
              <a:t>polyethean</a:t>
            </a:r>
            <a:r>
              <a:rPr lang="en-US" dirty="0" smtClean="0"/>
              <a:t> (</a:t>
            </a:r>
            <a:r>
              <a:rPr lang="en-US" dirty="0" err="1" smtClean="0"/>
              <a:t>dutch</a:t>
            </a:r>
            <a:r>
              <a:rPr lang="en-US" dirty="0" smtClean="0"/>
              <a:t>) – polyethylene</a:t>
            </a:r>
            <a:endParaRPr lang="en-US" dirty="0"/>
          </a:p>
        </p:txBody>
      </p:sp>
      <p:sp>
        <p:nvSpPr>
          <p:cNvPr id="4" name="Slide Number Placeholder 3"/>
          <p:cNvSpPr>
            <a:spLocks noGrp="1"/>
          </p:cNvSpPr>
          <p:nvPr>
            <p:ph type="sldNum" sz="quarter" idx="10"/>
          </p:nvPr>
        </p:nvSpPr>
        <p:spPr/>
        <p:txBody>
          <a:bodyPr/>
          <a:lstStyle/>
          <a:p>
            <a:fld id="{C53DAC93-6EC3-2746-A4CA-A353E4470035}" type="slidenum">
              <a:rPr lang="en-US" smtClean="0"/>
              <a:t>80</a:t>
            </a:fld>
            <a:endParaRPr lang="en-US"/>
          </a:p>
        </p:txBody>
      </p:sp>
    </p:spTree>
    <p:extLst>
      <p:ext uri="{BB962C8B-B14F-4D97-AF65-F5344CB8AC3E}">
        <p14:creationId xmlns:p14="http://schemas.microsoft.com/office/powerpoint/2010/main" val="13178255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Trainer Notes:</a:t>
            </a:r>
          </a:p>
          <a:p>
            <a:endParaRPr lang="en-US" dirty="0" smtClean="0"/>
          </a:p>
          <a:p>
            <a:r>
              <a:rPr lang="en-US" dirty="0" smtClean="0"/>
              <a:t>Questions or comments?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81</a:t>
            </a:fld>
            <a:endParaRPr lang="en-US"/>
          </a:p>
        </p:txBody>
      </p:sp>
    </p:spTree>
    <p:extLst>
      <p:ext uri="{BB962C8B-B14F-4D97-AF65-F5344CB8AC3E}">
        <p14:creationId xmlns:p14="http://schemas.microsoft.com/office/powerpoint/2010/main" val="201641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w="9525"/>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eaLnBrk="1" hangingPunct="1">
              <a:spcBef>
                <a:spcPct val="0"/>
              </a:spcBef>
            </a:pPr>
            <a:r>
              <a:rPr lang="en-US" dirty="0" smtClean="0"/>
              <a:t>Adapted from http://www.cdc.gov/niosh/topics/ctrlbanding/images/hierarchy_of_controls.jpg</a:t>
            </a:r>
          </a:p>
          <a:p>
            <a:pPr eaLnBrk="1" hangingPunct="1">
              <a:spcBef>
                <a:spcPct val="0"/>
              </a:spcBef>
            </a:pPr>
            <a:endParaRPr lang="en-US" dirty="0" smtClean="0"/>
          </a:p>
          <a:p>
            <a:pPr eaLnBrk="1" hangingPunct="1">
              <a:spcBef>
                <a:spcPct val="0"/>
              </a:spcBef>
            </a:pPr>
            <a:r>
              <a:rPr lang="en-US" dirty="0" smtClean="0"/>
              <a:t>This graphics shows</a:t>
            </a:r>
            <a:r>
              <a:rPr lang="en-US" baseline="0" dirty="0" smtClean="0"/>
              <a:t> the industrial hygiene hierarchy of controls.  Controls are listed in decreasing order of preference.  Modification, containment and ventilation are considered engineering controls and will be discussed in this presentation.  </a:t>
            </a:r>
            <a:r>
              <a:rPr lang="en-US" dirty="0" smtClean="0"/>
              <a:t>Elimination and substitution</a:t>
            </a:r>
            <a:r>
              <a:rPr lang="en-US" baseline="0" dirty="0" smtClean="0"/>
              <a:t> were previously discussed and are preferred over engineering controls.  Work practices, or administrative controls, and personal protective equipment are less desirable controls than engineering controls and will be discussed in the near future.</a:t>
            </a:r>
            <a:endParaRPr lang="en-US"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4BC50B-5BC6-44BA-8512-E5750947E4D9}"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smtClean="0"/>
              <a:t>Trainer Notes:</a:t>
            </a:r>
          </a:p>
          <a:p>
            <a:endParaRPr lang="en-US" b="1" i="0" u="sng" dirty="0" smtClean="0"/>
          </a:p>
          <a:p>
            <a:r>
              <a:rPr lang="en-US" b="0" i="0" u="none" dirty="0" smtClean="0"/>
              <a:t>[Ask</a:t>
            </a:r>
            <a:r>
              <a:rPr lang="en-US" b="0" i="0" u="none" baseline="0" dirty="0" smtClean="0"/>
              <a:t> the question and allow time for discussion.]</a:t>
            </a:r>
          </a:p>
          <a:p>
            <a:endParaRPr lang="en-US" b="0" i="0" u="none" baseline="0" dirty="0" smtClean="0"/>
          </a:p>
          <a:p>
            <a:r>
              <a:rPr lang="en-US" b="0" i="0" u="none" baseline="0" dirty="0" smtClean="0"/>
              <a:t>How do we actually apply the hierarchy of controls to engineered nanoparticles?</a:t>
            </a:r>
            <a:endParaRPr lang="en-US" b="0" i="0" u="none"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9</a:t>
            </a:fld>
            <a:endParaRPr lang="en-US"/>
          </a:p>
        </p:txBody>
      </p:sp>
    </p:spTree>
    <p:extLst>
      <p:ext uri="{BB962C8B-B14F-4D97-AF65-F5344CB8AC3E}">
        <p14:creationId xmlns:p14="http://schemas.microsoft.com/office/powerpoint/2010/main" val="404071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19"/>
          <p:cNvSpPr>
            <a:spLocks noGrp="1"/>
          </p:cNvSpPr>
          <p:nvPr>
            <p:ph type="ftr" sz="quarter" idx="3"/>
          </p:nvPr>
        </p:nvSpPr>
        <p:spPr>
          <a:xfrm>
            <a:off x="5634318"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533093" y="6400800"/>
            <a:ext cx="457200" cy="327212"/>
          </a:xfrm>
          <a:prstGeom prst="rect">
            <a:avLst/>
          </a:prstGeom>
        </p:spPr>
        <p:txBody>
          <a:bodyPr/>
          <a:lstStyle>
            <a:lvl1pPr>
              <a:defRPr sz="1400" b="1">
                <a:solidFill>
                  <a:schemeClr val="accent2">
                    <a:lumMod val="50000"/>
                  </a:schemeClr>
                </a:solidFill>
              </a:defRPr>
            </a:lvl1pPr>
            <a:extLst/>
          </a:lstStyle>
          <a:p>
            <a:pPr algn="r">
              <a:defRPr/>
            </a:pPr>
            <a:fld id="{A5B96567-BFE0-47FD-90FD-A9064614BBFE}" type="slidenum">
              <a:rPr lang="en-US" smtClean="0"/>
              <a:pPr algn="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19"/>
          <p:cNvSpPr>
            <a:spLocks noGrp="1"/>
          </p:cNvSpPr>
          <p:nvPr>
            <p:ph type="ftr" sz="quarter" idx="3"/>
          </p:nvPr>
        </p:nvSpPr>
        <p:spPr>
          <a:xfrm>
            <a:off x="53623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9" name="Slide Number Placeholder 9"/>
          <p:cNvSpPr>
            <a:spLocks noGrp="1"/>
          </p:cNvSpPr>
          <p:nvPr>
            <p:ph type="sldNum" sz="quarter" idx="4"/>
          </p:nvPr>
        </p:nvSpPr>
        <p:spPr>
          <a:xfrm>
            <a:off x="8261164" y="6400800"/>
            <a:ext cx="457200" cy="327212"/>
          </a:xfrm>
          <a:prstGeom prst="rect">
            <a:avLst/>
          </a:prstGeom>
        </p:spPr>
        <p:txBody>
          <a:bodyPr/>
          <a:lstStyle>
            <a:lvl1pPr algn="ct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7405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Footer Placeholder 19"/>
          <p:cNvSpPr>
            <a:spLocks noGrp="1"/>
          </p:cNvSpPr>
          <p:nvPr>
            <p:ph type="ftr" sz="quarter" idx="3"/>
          </p:nvPr>
        </p:nvSpPr>
        <p:spPr>
          <a:xfrm>
            <a:off x="53623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5" name="Slide Number Placeholder 9"/>
          <p:cNvSpPr>
            <a:spLocks noGrp="1"/>
          </p:cNvSpPr>
          <p:nvPr>
            <p:ph type="sldNum" sz="quarter" idx="4"/>
          </p:nvPr>
        </p:nvSpPr>
        <p:spPr>
          <a:xfrm>
            <a:off x="8261164" y="6400800"/>
            <a:ext cx="457200" cy="327212"/>
          </a:xfrm>
          <a:prstGeom prst="rect">
            <a:avLst/>
          </a:prstGeom>
        </p:spPr>
        <p:txBody>
          <a:bodyPr/>
          <a:lstStyle>
            <a:lvl1pPr algn="ct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extLst>
      <p:ext uri="{BB962C8B-B14F-4D97-AF65-F5344CB8AC3E}">
        <p14:creationId xmlns:p14="http://schemas.microsoft.com/office/powerpoint/2010/main" val="3947892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19"/>
          <p:cNvSpPr>
            <a:spLocks noGrp="1"/>
          </p:cNvSpPr>
          <p:nvPr>
            <p:ph type="ftr" sz="quarter" idx="3"/>
          </p:nvPr>
        </p:nvSpPr>
        <p:spPr>
          <a:xfrm>
            <a:off x="53623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9" name="Slide Number Placeholder 9"/>
          <p:cNvSpPr>
            <a:spLocks noGrp="1"/>
          </p:cNvSpPr>
          <p:nvPr>
            <p:ph type="sldNum" sz="quarter" idx="4"/>
          </p:nvPr>
        </p:nvSpPr>
        <p:spPr>
          <a:xfrm>
            <a:off x="8261164" y="6400800"/>
            <a:ext cx="457200" cy="327212"/>
          </a:xfrm>
          <a:prstGeom prst="rect">
            <a:avLst/>
          </a:prstGeom>
        </p:spPr>
        <p:txBody>
          <a:bodyPr/>
          <a:lstStyle>
            <a:lvl1pPr algn="ct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extLst>
      <p:ext uri="{BB962C8B-B14F-4D97-AF65-F5344CB8AC3E}">
        <p14:creationId xmlns:p14="http://schemas.microsoft.com/office/powerpoint/2010/main" val="2795372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3100" y="3032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5906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64100" y="15906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19"/>
          <p:cNvSpPr>
            <a:spLocks noGrp="1"/>
          </p:cNvSpPr>
          <p:nvPr>
            <p:ph type="ftr" sz="quarter" idx="3"/>
          </p:nvPr>
        </p:nvSpPr>
        <p:spPr>
          <a:xfrm>
            <a:off x="53623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261164" y="6400800"/>
            <a:ext cx="457200" cy="327212"/>
          </a:xfrm>
          <a:prstGeom prst="rect">
            <a:avLst/>
          </a:prstGeom>
        </p:spPr>
        <p:txBody>
          <a:bodyPr/>
          <a:lstStyle>
            <a:lvl1pPr algn="ct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extLst>
      <p:ext uri="{BB962C8B-B14F-4D97-AF65-F5344CB8AC3E}">
        <p14:creationId xmlns:p14="http://schemas.microsoft.com/office/powerpoint/2010/main" val="1021737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Tree>
    <p:extLst>
      <p:ext uri="{BB962C8B-B14F-4D97-AF65-F5344CB8AC3E}">
        <p14:creationId xmlns:p14="http://schemas.microsoft.com/office/powerpoint/2010/main" val="754968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5"/>
            <a:ext cx="6400800" cy="2286000"/>
          </a:xfrm>
          <a:solidFill>
            <a:schemeClr val="bg2">
              <a:alpha val="60000"/>
            </a:schemeClr>
          </a:solidFill>
        </p:spPr>
        <p:txBody>
          <a:bodyPr anchor="t"/>
          <a:lstStyle>
            <a:lvl1pPr algn="l">
              <a:lnSpc>
                <a:spcPts val="4500"/>
              </a:lnSpc>
              <a:buNone/>
              <a:defRPr sz="4000" b="1" cap="all"/>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2578392" y="1066800"/>
            <a:ext cx="6400800" cy="1509712"/>
          </a:xfrm>
          <a:solidFill>
            <a:schemeClr val="bg2">
              <a:alpha val="60000"/>
            </a:schemeClr>
          </a:solidFill>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8565" y="274320"/>
            <a:ext cx="8315123" cy="1143000"/>
          </a:xfrm>
        </p:spPr>
        <p:txBody>
          <a:bodyPr/>
          <a:lstStyle>
            <a:extLst/>
          </a:lstStyle>
          <a:p>
            <a:r>
              <a:rPr lang="en-US" dirty="0" smtClean="0"/>
              <a:t>Click to edit Master title style</a:t>
            </a:r>
            <a:endParaRPr lang="en-US" dirty="0"/>
          </a:p>
        </p:txBody>
      </p:sp>
      <p:sp>
        <p:nvSpPr>
          <p:cNvPr id="3" name="Content Placeholder 2"/>
          <p:cNvSpPr>
            <a:spLocks noGrp="1"/>
          </p:cNvSpPr>
          <p:nvPr>
            <p:ph sz="half" idx="1"/>
          </p:nvPr>
        </p:nvSpPr>
        <p:spPr>
          <a:xfrm>
            <a:off x="615338" y="1524000"/>
            <a:ext cx="4010450"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6812" y="1524000"/>
            <a:ext cx="4186876"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8"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5160336"/>
            <a:ext cx="7696200" cy="1143000"/>
          </a:xfrm>
        </p:spPr>
        <p:txBody>
          <a:bodyP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1219200" y="328278"/>
            <a:ext cx="34899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892040" y="328278"/>
            <a:ext cx="35661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1219200" y="969336"/>
            <a:ext cx="34899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92040" y="969336"/>
            <a:ext cx="35661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19"/>
          <p:cNvSpPr>
            <a:spLocks noGrp="1"/>
          </p:cNvSpPr>
          <p:nvPr>
            <p:ph type="ftr" sz="quarter" idx="10"/>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10" name="Slide Number Placeholder 9"/>
          <p:cNvSpPr>
            <a:spLocks noGrp="1"/>
          </p:cNvSpPr>
          <p:nvPr>
            <p:ph type="sldNum" sz="quarter" idx="11"/>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2012" y="274320"/>
            <a:ext cx="8301676" cy="1143000"/>
          </a:xfrm>
        </p:spPr>
        <p:txBody>
          <a:bodyPr/>
          <a:lstStyle>
            <a:lvl1pPr>
              <a:defRPr baseline="0">
                <a:effectLst/>
              </a:defRPr>
            </a:lvl1pPr>
            <a:extLst/>
          </a:lstStyle>
          <a:p>
            <a:r>
              <a:rPr lang="en-US" smtClean="0"/>
              <a:t>Click to edit Master title style</a:t>
            </a:r>
            <a:endParaRPr lang="en-US"/>
          </a:p>
        </p:txBody>
      </p:sp>
      <p:sp>
        <p:nvSpPr>
          <p:cNvPr id="5" name="Footer Placeholder 19"/>
          <p:cNvSpPr>
            <a:spLocks noGrp="1"/>
          </p:cNvSpPr>
          <p:nvPr>
            <p:ph type="ftr" sz="quarter" idx="3"/>
          </p:nvPr>
        </p:nvSpPr>
        <p:spPr>
          <a:xfrm>
            <a:off x="53623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6" name="Slide Number Placeholder 9"/>
          <p:cNvSpPr>
            <a:spLocks noGrp="1"/>
          </p:cNvSpPr>
          <p:nvPr>
            <p:ph type="sldNum" sz="quarter" idx="4"/>
          </p:nvPr>
        </p:nvSpPr>
        <p:spPr>
          <a:xfrm>
            <a:off x="8261164" y="6400800"/>
            <a:ext cx="457200" cy="327212"/>
          </a:xfrm>
          <a:prstGeom prst="rect">
            <a:avLst/>
          </a:prstGeom>
        </p:spPr>
        <p:txBody>
          <a:bodyPr/>
          <a:lstStyle>
            <a:lvl1pPr algn="ct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19"/>
          <p:cNvSpPr>
            <a:spLocks noGrp="1"/>
          </p:cNvSpPr>
          <p:nvPr>
            <p:ph type="ftr" sz="quarter" idx="3"/>
          </p:nvPr>
        </p:nvSpPr>
        <p:spPr>
          <a:xfrm>
            <a:off x="53623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5" name="Slide Number Placeholder 9"/>
          <p:cNvSpPr>
            <a:spLocks noGrp="1"/>
          </p:cNvSpPr>
          <p:nvPr>
            <p:ph type="sldNum" sz="quarter" idx="4"/>
          </p:nvPr>
        </p:nvSpPr>
        <p:spPr>
          <a:xfrm>
            <a:off x="8261164" y="6400800"/>
            <a:ext cx="457200" cy="327212"/>
          </a:xfrm>
          <a:prstGeom prst="rect">
            <a:avLst/>
          </a:prstGeom>
        </p:spPr>
        <p:txBody>
          <a:bodyPr/>
          <a:lstStyle>
            <a:lvl1pPr algn="ct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7" y="216778"/>
            <a:ext cx="4217894" cy="1162050"/>
          </a:xfrm>
          <a:ln>
            <a:noFill/>
          </a:ln>
        </p:spPr>
        <p:txBody>
          <a:bodyPr anchor="b"/>
          <a:lstStyle>
            <a:lvl1pPr algn="l">
              <a:lnSpc>
                <a:spcPts val="2000"/>
              </a:lnSpc>
              <a:buNone/>
              <a:defRPr sz="2200" b="1" cap="all" baseline="0"/>
            </a:lvl1pPr>
            <a:extLst/>
          </a:lstStyle>
          <a:p>
            <a:r>
              <a:rPr lang="en-US" dirty="0" smtClean="0"/>
              <a:t>Click to edit Master title style</a:t>
            </a:r>
            <a:endParaRPr lang="en-US" dirty="0"/>
          </a:p>
        </p:txBody>
      </p:sp>
      <p:sp>
        <p:nvSpPr>
          <p:cNvPr id="3" name="Text Placeholder 2"/>
          <p:cNvSpPr>
            <a:spLocks noGrp="1"/>
          </p:cNvSpPr>
          <p:nvPr>
            <p:ph type="body" idx="2"/>
          </p:nvPr>
        </p:nvSpPr>
        <p:spPr>
          <a:xfrm>
            <a:off x="658907" y="1406964"/>
            <a:ext cx="4217894"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45460" y="2133600"/>
            <a:ext cx="8256978" cy="4199965"/>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9"/>
          <p:cNvSpPr>
            <a:spLocks noGrp="1"/>
          </p:cNvSpPr>
          <p:nvPr>
            <p:ph type="ftr" sz="quarter" idx="3"/>
          </p:nvPr>
        </p:nvSpPr>
        <p:spPr>
          <a:xfrm>
            <a:off x="53623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10" name="Slide Number Placeholder 9"/>
          <p:cNvSpPr>
            <a:spLocks noGrp="1"/>
          </p:cNvSpPr>
          <p:nvPr>
            <p:ph type="sldNum" sz="quarter" idx="4"/>
          </p:nvPr>
        </p:nvSpPr>
        <p:spPr>
          <a:xfrm>
            <a:off x="8261164" y="6400800"/>
            <a:ext cx="457200" cy="327212"/>
          </a:xfrm>
          <a:prstGeom prst="rect">
            <a:avLst/>
          </a:prstGeom>
        </p:spPr>
        <p:txBody>
          <a:bodyPr/>
          <a:lstStyle>
            <a:lvl1pPr algn="ct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64663"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2" name="Title 1"/>
          <p:cNvSpPr>
            <a:spLocks noGrp="1"/>
          </p:cNvSpPr>
          <p:nvPr>
            <p:ph type="title"/>
          </p:nvPr>
        </p:nvSpPr>
        <p:spPr>
          <a:xfrm>
            <a:off x="5679143"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940863"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40863"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Footer Placeholder 19"/>
          <p:cNvSpPr>
            <a:spLocks noGrp="1"/>
          </p:cNvSpPr>
          <p:nvPr>
            <p:ph type="ftr" sz="quarter" idx="3"/>
          </p:nvPr>
        </p:nvSpPr>
        <p:spPr>
          <a:xfrm>
            <a:off x="53623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11" name="Slide Number Placeholder 9"/>
          <p:cNvSpPr>
            <a:spLocks noGrp="1"/>
          </p:cNvSpPr>
          <p:nvPr>
            <p:ph type="sldNum" sz="quarter" idx="4"/>
          </p:nvPr>
        </p:nvSpPr>
        <p:spPr>
          <a:xfrm>
            <a:off x="8261164" y="6400800"/>
            <a:ext cx="457200" cy="327212"/>
          </a:xfrm>
          <a:prstGeom prst="rect">
            <a:avLst/>
          </a:prstGeom>
        </p:spPr>
        <p:txBody>
          <a:bodyPr/>
          <a:lstStyle>
            <a:lvl1pPr algn="ct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19"/>
          <p:cNvSpPr>
            <a:spLocks noGrp="1"/>
          </p:cNvSpPr>
          <p:nvPr>
            <p:ph type="ftr" sz="quarter" idx="3"/>
          </p:nvPr>
        </p:nvSpPr>
        <p:spPr>
          <a:xfrm>
            <a:off x="53623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9" name="Slide Number Placeholder 9"/>
          <p:cNvSpPr>
            <a:spLocks noGrp="1"/>
          </p:cNvSpPr>
          <p:nvPr>
            <p:ph type="sldNum" sz="quarter" idx="4"/>
          </p:nvPr>
        </p:nvSpPr>
        <p:spPr>
          <a:xfrm>
            <a:off x="8261164" y="6400800"/>
            <a:ext cx="457200" cy="327212"/>
          </a:xfrm>
          <a:prstGeom prst="rect">
            <a:avLst/>
          </a:prstGeom>
        </p:spPr>
        <p:txBody>
          <a:bodyPr/>
          <a:lstStyle>
            <a:lvl1pPr algn="ct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alphaModFix amt="83000"/>
            <a:lum/>
          </a:blip>
          <a:srcRect/>
          <a:tile tx="-260350" ty="1270000" sx="100000" sy="100000" flip="xy" algn="tl"/>
        </a:blipFill>
        <a:effectLst/>
      </p:bgPr>
    </p:bg>
    <p:spTree>
      <p:nvGrpSpPr>
        <p:cNvPr id="1" name=""/>
        <p:cNvGrpSpPr/>
        <p:nvPr/>
      </p:nvGrpSpPr>
      <p:grpSpPr>
        <a:xfrm>
          <a:off x="0" y="0"/>
          <a:ext cx="0" cy="0"/>
          <a:chOff x="0" y="0"/>
          <a:chExt cx="0" cy="0"/>
        </a:xfrm>
      </p:grpSpPr>
      <p:sp>
        <p:nvSpPr>
          <p:cNvPr id="12" name="Rectangle 11"/>
          <p:cNvSpPr/>
          <p:nvPr userDrawn="1"/>
        </p:nvSpPr>
        <p:spPr>
          <a:xfrm>
            <a:off x="438150" y="0"/>
            <a:ext cx="8705851"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658906" y="274638"/>
            <a:ext cx="8275544" cy="1143000"/>
          </a:xfrm>
          <a:prstGeom prst="rect">
            <a:avLst/>
          </a:prstGeom>
        </p:spPr>
        <p:txBody>
          <a:bodyPr anchor="ctr">
            <a:normAutofit/>
          </a:bodyPr>
          <a:lstStyle>
            <a:extLst/>
          </a:lstStyle>
          <a:p>
            <a:r>
              <a:rPr lang="en-US" dirty="0" smtClean="0"/>
              <a:t>Click to edit Master title style</a:t>
            </a:r>
            <a:endParaRPr lang="en-US" dirty="0"/>
          </a:p>
        </p:txBody>
      </p:sp>
      <p:sp>
        <p:nvSpPr>
          <p:cNvPr id="1028" name="Text Placeholder 8"/>
          <p:cNvSpPr>
            <a:spLocks noGrp="1"/>
          </p:cNvSpPr>
          <p:nvPr>
            <p:ph type="body" idx="1"/>
          </p:nvPr>
        </p:nvSpPr>
        <p:spPr bwMode="auto">
          <a:xfrm>
            <a:off x="658906" y="1447800"/>
            <a:ext cx="8275544"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14"/>
          <p:cNvSpPr/>
          <p:nvPr/>
        </p:nvSpPr>
        <p:spPr bwMode="invGray">
          <a:xfrm>
            <a:off x="4429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Footer Placeholder 19"/>
          <p:cNvSpPr>
            <a:spLocks noGrp="1"/>
          </p:cNvSpPr>
          <p:nvPr>
            <p:ph type="ftr" sz="quarter" idx="3"/>
          </p:nvPr>
        </p:nvSpPr>
        <p:spPr>
          <a:xfrm>
            <a:off x="5634318"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11" name="Slide Number Placeholder 9"/>
          <p:cNvSpPr>
            <a:spLocks noGrp="1"/>
          </p:cNvSpPr>
          <p:nvPr>
            <p:ph type="sldNum" sz="quarter" idx="4"/>
          </p:nvPr>
        </p:nvSpPr>
        <p:spPr>
          <a:xfrm>
            <a:off x="8533093" y="6400800"/>
            <a:ext cx="457200" cy="327212"/>
          </a:xfrm>
          <a:prstGeom prst="rect">
            <a:avLst/>
          </a:prstGeom>
        </p:spPr>
        <p:txBody>
          <a:bodyPr/>
          <a:lstStyle>
            <a:lvl1pPr>
              <a:defRPr sz="1400" b="1">
                <a:solidFill>
                  <a:schemeClr val="accent2">
                    <a:lumMod val="50000"/>
                  </a:schemeClr>
                </a:solidFill>
              </a:defRPr>
            </a:lvl1pPr>
            <a:extLst/>
          </a:lstStyle>
          <a:p>
            <a:pPr algn="r">
              <a:defRPr/>
            </a:pPr>
            <a:fld id="{A5B96567-BFE0-47FD-90FD-A9064614BBFE}" type="slidenum">
              <a:rPr lang="en-US" smtClean="0"/>
              <a:pPr algn="r">
                <a:defRPr/>
              </a:pPr>
              <a:t>‹#›</a:t>
            </a:fld>
            <a:endParaRPr lang="en-US" dirty="0"/>
          </a:p>
        </p:txBody>
      </p:sp>
      <p:sp>
        <p:nvSpPr>
          <p:cNvPr id="13" name="Rounded Rectangle 12"/>
          <p:cNvSpPr/>
          <p:nvPr userDrawn="1"/>
        </p:nvSpPr>
        <p:spPr>
          <a:xfrm>
            <a:off x="537882" y="147484"/>
            <a:ext cx="8471418" cy="6583680"/>
          </a:xfrm>
          <a:prstGeom prst="roundRect">
            <a:avLst>
              <a:gd name="adj" fmla="val 5914"/>
            </a:avLst>
          </a:prstGeom>
          <a:noFill/>
          <a:ln>
            <a:solidFill>
              <a:srgbClr val="B77513">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79" r:id="rId9"/>
    <p:sldLayoutId id="2147483680" r:id="rId10"/>
    <p:sldLayoutId id="2147483690" r:id="rId11"/>
    <p:sldLayoutId id="2147483691" r:id="rId12"/>
    <p:sldLayoutId id="2147483693" r:id="rId13"/>
    <p:sldLayoutId id="2147483694" r:id="rId14"/>
    <p:sldLayoutId id="2147483695" r:id="rId15"/>
  </p:sldLayoutIdLst>
  <p:hf hdr="0" ftr="0" dt="0"/>
  <p:txStyles>
    <p:titleStyle>
      <a:lvl1pPr algn="l" rtl="0" eaLnBrk="1" fontAlgn="base" hangingPunct="1">
        <a:spcBef>
          <a:spcPct val="0"/>
        </a:spcBef>
        <a:spcAft>
          <a:spcPct val="0"/>
        </a:spcAft>
        <a:defRPr sz="4300" kern="1200">
          <a:solidFill>
            <a:srgbClr val="533A2C"/>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33A2C"/>
          </a:solidFill>
          <a:latin typeface="Gill Sans MT" pitchFamily="34" charset="0"/>
        </a:defRPr>
      </a:lvl2pPr>
      <a:lvl3pPr algn="l" rtl="0" eaLnBrk="1" fontAlgn="base" hangingPunct="1">
        <a:spcBef>
          <a:spcPct val="0"/>
        </a:spcBef>
        <a:spcAft>
          <a:spcPct val="0"/>
        </a:spcAft>
        <a:defRPr sz="4300">
          <a:solidFill>
            <a:srgbClr val="533A2C"/>
          </a:solidFill>
          <a:latin typeface="Gill Sans MT" pitchFamily="34" charset="0"/>
        </a:defRPr>
      </a:lvl3pPr>
      <a:lvl4pPr algn="l" rtl="0" eaLnBrk="1" fontAlgn="base" hangingPunct="1">
        <a:spcBef>
          <a:spcPct val="0"/>
        </a:spcBef>
        <a:spcAft>
          <a:spcPct val="0"/>
        </a:spcAft>
        <a:defRPr sz="4300">
          <a:solidFill>
            <a:srgbClr val="533A2C"/>
          </a:solidFill>
          <a:latin typeface="Gill Sans MT" pitchFamily="34" charset="0"/>
        </a:defRPr>
      </a:lvl4pPr>
      <a:lvl5pPr algn="l" rtl="0" eaLnBrk="1" fontAlgn="base" hangingPunct="1">
        <a:spcBef>
          <a:spcPct val="0"/>
        </a:spcBef>
        <a:spcAft>
          <a:spcPct val="0"/>
        </a:spcAft>
        <a:defRPr sz="4300">
          <a:solidFill>
            <a:srgbClr val="533A2C"/>
          </a:solidFill>
          <a:latin typeface="Gill Sans MT" pitchFamily="34" charset="0"/>
        </a:defRPr>
      </a:lvl5pPr>
      <a:lvl6pPr marL="457200" algn="l" rtl="0" eaLnBrk="1" fontAlgn="base" hangingPunct="1">
        <a:spcBef>
          <a:spcPct val="0"/>
        </a:spcBef>
        <a:spcAft>
          <a:spcPct val="0"/>
        </a:spcAft>
        <a:defRPr sz="4300">
          <a:solidFill>
            <a:srgbClr val="533A2C"/>
          </a:solidFill>
          <a:latin typeface="Gill Sans MT" pitchFamily="34" charset="0"/>
        </a:defRPr>
      </a:lvl6pPr>
      <a:lvl7pPr marL="914400" algn="l" rtl="0" eaLnBrk="1" fontAlgn="base" hangingPunct="1">
        <a:spcBef>
          <a:spcPct val="0"/>
        </a:spcBef>
        <a:spcAft>
          <a:spcPct val="0"/>
        </a:spcAft>
        <a:defRPr sz="4300">
          <a:solidFill>
            <a:srgbClr val="533A2C"/>
          </a:solidFill>
          <a:latin typeface="Gill Sans MT" pitchFamily="34" charset="0"/>
        </a:defRPr>
      </a:lvl7pPr>
      <a:lvl8pPr marL="1371600" algn="l" rtl="0" eaLnBrk="1" fontAlgn="base" hangingPunct="1">
        <a:spcBef>
          <a:spcPct val="0"/>
        </a:spcBef>
        <a:spcAft>
          <a:spcPct val="0"/>
        </a:spcAft>
        <a:defRPr sz="4300">
          <a:solidFill>
            <a:srgbClr val="533A2C"/>
          </a:solidFill>
          <a:latin typeface="Gill Sans MT" pitchFamily="34" charset="0"/>
        </a:defRPr>
      </a:lvl8pPr>
      <a:lvl9pPr marL="1828800" algn="l" rtl="0" eaLnBrk="1" fontAlgn="base" hangingPunct="1">
        <a:spcBef>
          <a:spcPct val="0"/>
        </a:spcBef>
        <a:spcAft>
          <a:spcPct val="0"/>
        </a:spcAft>
        <a:defRPr sz="4300">
          <a:solidFill>
            <a:srgbClr val="533A2C"/>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B58B80"/>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C398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6.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26.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11.xml"/><Relationship Id="rId5" Type="http://schemas.openxmlformats.org/officeDocument/2006/relationships/image" Target="../media/image50.jpg"/><Relationship Id="rId4" Type="http://schemas.microsoft.com/office/2007/relationships/hdphoto" Target="../media/hdphoto3.wdp"/></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55.jpg"/><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58.jpg"/></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5.xml"/><Relationship Id="rId1" Type="http://schemas.openxmlformats.org/officeDocument/2006/relationships/slideLayout" Target="../slideLayouts/slideLayout14.xml"/><Relationship Id="rId4" Type="http://schemas.microsoft.com/office/2007/relationships/hdphoto" Target="../media/hdphoto4.wdp"/></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65.jpg"/></Relationships>
</file>

<file path=ppt/slides/_rels/slide5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9.xml"/><Relationship Id="rId1" Type="http://schemas.openxmlformats.org/officeDocument/2006/relationships/slideLayout" Target="../slideLayouts/slideLayout5.xml"/><Relationship Id="rId5" Type="http://schemas.microsoft.com/office/2007/relationships/hdphoto" Target="../media/hdphoto5.wdp"/><Relationship Id="rId4" Type="http://schemas.openxmlformats.org/officeDocument/2006/relationships/image" Target="../media/image68.jpeg"/></Relationships>
</file>

<file path=ppt/slides/_rels/slide6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70.jpeg"/></Relationships>
</file>

<file path=ppt/slides/_rels/slide6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72.jpeg"/></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6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76.jpeg"/></Relationships>
</file>

<file path=ppt/slides/_rels/slide6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78.jpeg"/></Relationships>
</file>

<file path=ppt/slides/_rels/slide6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80.jpeg"/></Relationships>
</file>

<file path=ppt/slides/_rels/slide6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image" Target="../media/image83.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26942" y="2600324"/>
            <a:ext cx="7952251" cy="3622676"/>
          </a:xfrm>
          <a:solidFill>
            <a:schemeClr val="bg2">
              <a:alpha val="80000"/>
            </a:schemeClr>
          </a:solidFill>
        </p:spPr>
        <p:txBody>
          <a:bodyPr>
            <a:normAutofit fontScale="90000"/>
          </a:bodyPr>
          <a:lstStyle/>
          <a:p>
            <a:pPr>
              <a:lnSpc>
                <a:spcPct val="100000"/>
              </a:lnSpc>
            </a:pPr>
            <a:r>
              <a:rPr lang="en-US" cap="small" dirty="0" smtClean="0"/>
              <a:t>Module 4: Controlling Exposure to Nanomaterials</a:t>
            </a:r>
            <a:r>
              <a:rPr lang="en-US" cap="small" dirty="0" smtClean="0">
                <a:solidFill>
                  <a:schemeClr val="tx2">
                    <a:satMod val="130000"/>
                  </a:schemeClr>
                </a:solidFill>
              </a:rPr>
              <a:t/>
            </a:r>
            <a:br>
              <a:rPr lang="en-US" cap="small" dirty="0" smtClean="0">
                <a:solidFill>
                  <a:schemeClr val="tx2">
                    <a:satMod val="130000"/>
                  </a:schemeClr>
                </a:solidFill>
              </a:rPr>
            </a:br>
            <a:r>
              <a:rPr lang="en-US" dirty="0" smtClean="0">
                <a:solidFill>
                  <a:schemeClr val="tx2">
                    <a:satMod val="130000"/>
                  </a:schemeClr>
                </a:solidFill>
              </a:rPr>
              <a:t/>
            </a:r>
            <a:br>
              <a:rPr lang="en-US" dirty="0" smtClean="0">
                <a:solidFill>
                  <a:schemeClr val="tx2">
                    <a:satMod val="130000"/>
                  </a:schemeClr>
                </a:solidFill>
              </a:rPr>
            </a:br>
            <a:r>
              <a:rPr lang="en-US" sz="2800" dirty="0" smtClean="0"/>
              <a:t/>
            </a:r>
            <a:br>
              <a:rPr lang="en-US" sz="2800" dirty="0" smtClean="0"/>
            </a:br>
            <a:r>
              <a:rPr lang="en-US" sz="2400" cap="small" dirty="0" smtClean="0"/>
              <a:t>Introduction to Nanomaterials and Occupational Health</a:t>
            </a:r>
            <a:br>
              <a:rPr lang="en-US" sz="2400" cap="small" dirty="0" smtClean="0"/>
            </a:br>
            <a:r>
              <a:rPr lang="en-US" sz="2400" cap="small" dirty="0" smtClean="0"/>
              <a:t/>
            </a:r>
            <a:br>
              <a:rPr lang="en-US" sz="2400" cap="small" dirty="0" smtClean="0"/>
            </a:br>
            <a:r>
              <a:rPr lang="en-US" sz="2200" cap="small" dirty="0" smtClean="0"/>
              <a:t>BRUCE LIPPY, PH.D., CIH, CSP</a:t>
            </a:r>
            <a:endParaRPr lang="en-US" sz="2200" cap="small" dirty="0"/>
          </a:p>
        </p:txBody>
      </p:sp>
      <p:sp>
        <p:nvSpPr>
          <p:cNvPr id="3" name="Rectangle 2"/>
          <p:cNvSpPr>
            <a:spLocks noGrp="1"/>
          </p:cNvSpPr>
          <p:nvPr>
            <p:ph type="body" idx="1"/>
          </p:nvPr>
        </p:nvSpPr>
        <p:spPr>
          <a:xfrm>
            <a:off x="1026942" y="1066800"/>
            <a:ext cx="7952251" cy="1509712"/>
          </a:xfrm>
          <a:solidFill>
            <a:schemeClr val="bg2">
              <a:alpha val="80000"/>
            </a:schemeClr>
          </a:solidFill>
        </p:spPr>
        <p:txBody>
          <a:bodyPr>
            <a:normAutofit/>
          </a:bodyPr>
          <a:lstStyle/>
          <a:p>
            <a:pPr fontAlgn="auto">
              <a:spcAft>
                <a:spcPts val="0"/>
              </a:spcAft>
              <a:buFont typeface="Wingdings 2"/>
              <a:buNone/>
              <a:defRPr/>
            </a:pPr>
            <a:r>
              <a:rPr lang="en-US" dirty="0" smtClean="0"/>
              <a:t>8-Hour Training Course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alphaModFix amt="0"/>
          </a:blip>
          <a:srcRect/>
          <a:stretch>
            <a:fillRect/>
          </a:stretch>
        </a:blipFill>
        <a:effectLst/>
      </p:bgPr>
    </p:bg>
    <p:spTree>
      <p:nvGrpSpPr>
        <p:cNvPr id="1" name=""/>
        <p:cNvGrpSpPr/>
        <p:nvPr/>
      </p:nvGrpSpPr>
      <p:grpSpPr>
        <a:xfrm>
          <a:off x="0" y="0"/>
          <a:ext cx="0" cy="0"/>
          <a:chOff x="0" y="0"/>
          <a:chExt cx="0" cy="0"/>
        </a:xfrm>
      </p:grpSpPr>
      <p:sp>
        <p:nvSpPr>
          <p:cNvPr id="164868" name="Text Box 4"/>
          <p:cNvSpPr txBox="1">
            <a:spLocks noChangeArrowheads="1"/>
          </p:cNvSpPr>
          <p:nvPr/>
        </p:nvSpPr>
        <p:spPr bwMode="auto">
          <a:xfrm>
            <a:off x="3289300" y="6248400"/>
            <a:ext cx="2590800" cy="366713"/>
          </a:xfrm>
          <a:prstGeom prst="rect">
            <a:avLst/>
          </a:prstGeom>
          <a:noFill/>
          <a:ln w="9525">
            <a:noFill/>
            <a:miter lim="800000"/>
            <a:headEnd/>
            <a:tailEnd/>
          </a:ln>
          <a:effectLst/>
        </p:spPr>
        <p:txBody>
          <a:bodyPr>
            <a:spAutoFit/>
          </a:bodyPr>
          <a:lstStyle/>
          <a:p>
            <a:pPr algn="ctr">
              <a:spcBef>
                <a:spcPct val="50000"/>
              </a:spcBef>
              <a:buClrTx/>
              <a:buSzTx/>
              <a:buFontTx/>
              <a:buNone/>
            </a:pPr>
            <a:r>
              <a:rPr lang="en-US" b="1">
                <a:cs typeface="Arial" pitchFamily="34" charset="0"/>
              </a:rPr>
              <a:t>Physical Form</a:t>
            </a:r>
          </a:p>
        </p:txBody>
      </p:sp>
      <p:sp>
        <p:nvSpPr>
          <p:cNvPr id="164869" name="Text Box 5"/>
          <p:cNvSpPr txBox="1">
            <a:spLocks noChangeArrowheads="1"/>
          </p:cNvSpPr>
          <p:nvPr/>
        </p:nvSpPr>
        <p:spPr bwMode="auto">
          <a:xfrm>
            <a:off x="7696200" y="3276600"/>
            <a:ext cx="1447800" cy="641350"/>
          </a:xfrm>
          <a:prstGeom prst="rect">
            <a:avLst/>
          </a:prstGeom>
          <a:noFill/>
          <a:ln w="9525">
            <a:noFill/>
            <a:miter lim="800000"/>
            <a:headEnd/>
            <a:tailEnd/>
          </a:ln>
          <a:effectLst/>
        </p:spPr>
        <p:txBody>
          <a:bodyPr>
            <a:spAutoFit/>
          </a:bodyPr>
          <a:lstStyle/>
          <a:p>
            <a:pPr algn="ctr">
              <a:spcBef>
                <a:spcPct val="50000"/>
              </a:spcBef>
              <a:buClrTx/>
              <a:buSzTx/>
              <a:buFontTx/>
              <a:buNone/>
            </a:pPr>
            <a:r>
              <a:rPr lang="en-US" b="1">
                <a:cs typeface="Arial" pitchFamily="34" charset="0"/>
              </a:rPr>
              <a:t>Task Duration</a:t>
            </a:r>
          </a:p>
        </p:txBody>
      </p:sp>
      <p:sp>
        <p:nvSpPr>
          <p:cNvPr id="164870" name="Text Box 6"/>
          <p:cNvSpPr txBox="1">
            <a:spLocks noChangeArrowheads="1"/>
          </p:cNvSpPr>
          <p:nvPr/>
        </p:nvSpPr>
        <p:spPr bwMode="auto">
          <a:xfrm>
            <a:off x="82313" y="3327400"/>
            <a:ext cx="1371600" cy="366713"/>
          </a:xfrm>
          <a:prstGeom prst="rect">
            <a:avLst/>
          </a:prstGeom>
          <a:noFill/>
          <a:ln w="9525">
            <a:noFill/>
            <a:miter lim="800000"/>
            <a:headEnd/>
            <a:tailEnd/>
          </a:ln>
          <a:effectLst/>
        </p:spPr>
        <p:txBody>
          <a:bodyPr>
            <a:spAutoFit/>
          </a:bodyPr>
          <a:lstStyle/>
          <a:p>
            <a:pPr>
              <a:spcBef>
                <a:spcPct val="50000"/>
              </a:spcBef>
              <a:buClrTx/>
              <a:buSzTx/>
              <a:buFontTx/>
              <a:buNone/>
            </a:pPr>
            <a:r>
              <a:rPr lang="en-US" b="1">
                <a:cs typeface="Arial" pitchFamily="34" charset="0"/>
              </a:rPr>
              <a:t>Quantity</a:t>
            </a:r>
          </a:p>
        </p:txBody>
      </p:sp>
      <p:sp>
        <p:nvSpPr>
          <p:cNvPr id="164871" name="Text Box 7"/>
          <p:cNvSpPr txBox="1">
            <a:spLocks noChangeArrowheads="1"/>
          </p:cNvSpPr>
          <p:nvPr/>
        </p:nvSpPr>
        <p:spPr bwMode="auto">
          <a:xfrm>
            <a:off x="-76200" y="5562600"/>
            <a:ext cx="1447800" cy="336550"/>
          </a:xfrm>
          <a:prstGeom prst="rect">
            <a:avLst/>
          </a:prstGeom>
          <a:noFill/>
          <a:ln w="9525">
            <a:noFill/>
            <a:miter lim="800000"/>
            <a:headEnd/>
            <a:tailEnd/>
          </a:ln>
          <a:effectLst/>
        </p:spPr>
        <p:txBody>
          <a:bodyPr>
            <a:spAutoFit/>
          </a:bodyPr>
          <a:lstStyle/>
          <a:p>
            <a:pPr algn="ctr">
              <a:spcBef>
                <a:spcPct val="50000"/>
              </a:spcBef>
              <a:buClrTx/>
              <a:buSzTx/>
              <a:buFontTx/>
              <a:buNone/>
            </a:pPr>
            <a:r>
              <a:rPr lang="en-US" sz="1600">
                <a:cs typeface="Arial" pitchFamily="34" charset="0"/>
              </a:rPr>
              <a:t>milligrams</a:t>
            </a:r>
          </a:p>
        </p:txBody>
      </p:sp>
      <p:sp>
        <p:nvSpPr>
          <p:cNvPr id="164872" name="Text Box 8"/>
          <p:cNvSpPr txBox="1">
            <a:spLocks noChangeArrowheads="1"/>
          </p:cNvSpPr>
          <p:nvPr/>
        </p:nvSpPr>
        <p:spPr bwMode="auto">
          <a:xfrm>
            <a:off x="47036" y="1397000"/>
            <a:ext cx="1295400" cy="336550"/>
          </a:xfrm>
          <a:prstGeom prst="rect">
            <a:avLst/>
          </a:prstGeom>
          <a:noFill/>
          <a:ln w="9525">
            <a:noFill/>
            <a:miter lim="800000"/>
            <a:headEnd/>
            <a:tailEnd/>
          </a:ln>
          <a:effectLst/>
        </p:spPr>
        <p:txBody>
          <a:bodyPr>
            <a:spAutoFit/>
          </a:bodyPr>
          <a:lstStyle/>
          <a:p>
            <a:pPr algn="ctr">
              <a:spcBef>
                <a:spcPct val="50000"/>
              </a:spcBef>
              <a:buClrTx/>
              <a:buSzTx/>
              <a:buFontTx/>
              <a:buNone/>
            </a:pPr>
            <a:r>
              <a:rPr lang="en-US" sz="1600" dirty="0">
                <a:cs typeface="Arial" pitchFamily="34" charset="0"/>
              </a:rPr>
              <a:t>kilograms</a:t>
            </a:r>
          </a:p>
        </p:txBody>
      </p:sp>
      <p:sp>
        <p:nvSpPr>
          <p:cNvPr id="164873" name="Text Box 9"/>
          <p:cNvSpPr txBox="1">
            <a:spLocks noChangeArrowheads="1"/>
          </p:cNvSpPr>
          <p:nvPr/>
        </p:nvSpPr>
        <p:spPr bwMode="auto">
          <a:xfrm>
            <a:off x="7753350" y="5562600"/>
            <a:ext cx="1447800" cy="336550"/>
          </a:xfrm>
          <a:prstGeom prst="rect">
            <a:avLst/>
          </a:prstGeom>
          <a:noFill/>
          <a:ln w="9525">
            <a:noFill/>
            <a:miter lim="800000"/>
            <a:headEnd/>
            <a:tailEnd/>
          </a:ln>
          <a:effectLst/>
        </p:spPr>
        <p:txBody>
          <a:bodyPr>
            <a:spAutoFit/>
          </a:bodyPr>
          <a:lstStyle/>
          <a:p>
            <a:pPr>
              <a:spcBef>
                <a:spcPct val="50000"/>
              </a:spcBef>
              <a:buClrTx/>
              <a:buSzTx/>
              <a:buFontTx/>
              <a:buNone/>
            </a:pPr>
            <a:r>
              <a:rPr lang="en-US" sz="1600">
                <a:cs typeface="Arial" pitchFamily="34" charset="0"/>
              </a:rPr>
              <a:t>15 minutes</a:t>
            </a:r>
          </a:p>
        </p:txBody>
      </p:sp>
      <p:sp>
        <p:nvSpPr>
          <p:cNvPr id="164874" name="Text Box 10"/>
          <p:cNvSpPr txBox="1">
            <a:spLocks noChangeArrowheads="1"/>
          </p:cNvSpPr>
          <p:nvPr/>
        </p:nvSpPr>
        <p:spPr bwMode="auto">
          <a:xfrm>
            <a:off x="7653338" y="1447800"/>
            <a:ext cx="1447800" cy="336550"/>
          </a:xfrm>
          <a:prstGeom prst="rect">
            <a:avLst/>
          </a:prstGeom>
          <a:noFill/>
          <a:ln w="9525">
            <a:noFill/>
            <a:miter lim="800000"/>
            <a:headEnd/>
            <a:tailEnd/>
          </a:ln>
          <a:effectLst/>
        </p:spPr>
        <p:txBody>
          <a:bodyPr>
            <a:spAutoFit/>
          </a:bodyPr>
          <a:lstStyle/>
          <a:p>
            <a:pPr algn="ctr">
              <a:spcBef>
                <a:spcPct val="50000"/>
              </a:spcBef>
              <a:buClrTx/>
              <a:buSzTx/>
              <a:buFontTx/>
              <a:buNone/>
            </a:pPr>
            <a:r>
              <a:rPr lang="en-US" sz="1600">
                <a:cs typeface="Arial" pitchFamily="34" charset="0"/>
              </a:rPr>
              <a:t>8 hours</a:t>
            </a:r>
          </a:p>
        </p:txBody>
      </p:sp>
      <p:sp>
        <p:nvSpPr>
          <p:cNvPr id="164875" name="Text Box 11"/>
          <p:cNvSpPr txBox="1">
            <a:spLocks noChangeArrowheads="1"/>
          </p:cNvSpPr>
          <p:nvPr/>
        </p:nvSpPr>
        <p:spPr bwMode="auto">
          <a:xfrm>
            <a:off x="1295400" y="5943600"/>
            <a:ext cx="2133600" cy="336550"/>
          </a:xfrm>
          <a:prstGeom prst="rect">
            <a:avLst/>
          </a:prstGeom>
          <a:noFill/>
          <a:ln w="9525">
            <a:noFill/>
            <a:miter lim="800000"/>
            <a:headEnd/>
            <a:tailEnd/>
          </a:ln>
          <a:effectLst/>
        </p:spPr>
        <p:txBody>
          <a:bodyPr>
            <a:spAutoFit/>
          </a:bodyPr>
          <a:lstStyle/>
          <a:p>
            <a:pPr>
              <a:spcBef>
                <a:spcPct val="50000"/>
              </a:spcBef>
              <a:buClrTx/>
              <a:buSzTx/>
              <a:buFontTx/>
              <a:buNone/>
            </a:pPr>
            <a:r>
              <a:rPr lang="en-US" sz="1600">
                <a:cs typeface="Arial" pitchFamily="34" charset="0"/>
              </a:rPr>
              <a:t>slurry/suspension</a:t>
            </a:r>
          </a:p>
        </p:txBody>
      </p:sp>
      <p:sp>
        <p:nvSpPr>
          <p:cNvPr id="164876" name="Text Box 12"/>
          <p:cNvSpPr txBox="1">
            <a:spLocks noChangeArrowheads="1"/>
          </p:cNvSpPr>
          <p:nvPr/>
        </p:nvSpPr>
        <p:spPr bwMode="auto">
          <a:xfrm>
            <a:off x="6019800" y="5943600"/>
            <a:ext cx="1752600" cy="336550"/>
          </a:xfrm>
          <a:prstGeom prst="rect">
            <a:avLst/>
          </a:prstGeom>
          <a:noFill/>
          <a:ln w="9525">
            <a:noFill/>
            <a:miter lim="800000"/>
            <a:headEnd/>
            <a:tailEnd/>
          </a:ln>
          <a:effectLst/>
        </p:spPr>
        <p:txBody>
          <a:bodyPr>
            <a:spAutoFit/>
          </a:bodyPr>
          <a:lstStyle/>
          <a:p>
            <a:pPr>
              <a:spcBef>
                <a:spcPct val="50000"/>
              </a:spcBef>
              <a:buClrTx/>
              <a:buSzTx/>
              <a:buFontTx/>
              <a:buNone/>
            </a:pPr>
            <a:r>
              <a:rPr lang="en-US" sz="1600" dirty="0">
                <a:cs typeface="Arial" pitchFamily="34" charset="0"/>
              </a:rPr>
              <a:t>highly </a:t>
            </a:r>
            <a:r>
              <a:rPr lang="en-US" sz="1600" dirty="0" smtClean="0">
                <a:cs typeface="Arial" pitchFamily="34" charset="0"/>
              </a:rPr>
              <a:t>dispersed</a:t>
            </a:r>
            <a:endParaRPr lang="en-US" sz="1600" dirty="0">
              <a:cs typeface="Arial" pitchFamily="34" charset="0"/>
            </a:endParaRPr>
          </a:p>
        </p:txBody>
      </p:sp>
      <p:sp>
        <p:nvSpPr>
          <p:cNvPr id="164877" name="Text Box 13"/>
          <p:cNvSpPr txBox="1">
            <a:spLocks noChangeArrowheads="1"/>
          </p:cNvSpPr>
          <p:nvPr/>
        </p:nvSpPr>
        <p:spPr bwMode="auto">
          <a:xfrm>
            <a:off x="3810000" y="5943600"/>
            <a:ext cx="1752600" cy="336550"/>
          </a:xfrm>
          <a:prstGeom prst="rect">
            <a:avLst/>
          </a:prstGeom>
          <a:noFill/>
          <a:ln w="9525">
            <a:noFill/>
            <a:miter lim="800000"/>
            <a:headEnd/>
            <a:tailEnd/>
          </a:ln>
          <a:effectLst/>
        </p:spPr>
        <p:txBody>
          <a:bodyPr>
            <a:spAutoFit/>
          </a:bodyPr>
          <a:lstStyle/>
          <a:p>
            <a:pPr>
              <a:spcBef>
                <a:spcPct val="50000"/>
              </a:spcBef>
              <a:buClrTx/>
              <a:buSzTx/>
              <a:buFontTx/>
              <a:buNone/>
            </a:pPr>
            <a:r>
              <a:rPr lang="en-US" sz="1600">
                <a:cs typeface="Arial" pitchFamily="34" charset="0"/>
              </a:rPr>
              <a:t>agglomerated</a:t>
            </a:r>
          </a:p>
        </p:txBody>
      </p:sp>
      <p:sp>
        <p:nvSpPr>
          <p:cNvPr id="164878" name="Line 14"/>
          <p:cNvSpPr>
            <a:spLocks noChangeShapeType="1"/>
          </p:cNvSpPr>
          <p:nvPr/>
        </p:nvSpPr>
        <p:spPr bwMode="auto">
          <a:xfrm>
            <a:off x="3205163" y="6121400"/>
            <a:ext cx="533400" cy="0"/>
          </a:xfrm>
          <a:prstGeom prst="line">
            <a:avLst/>
          </a:prstGeom>
          <a:noFill/>
          <a:ln w="9525">
            <a:solidFill>
              <a:schemeClr val="tx1"/>
            </a:solidFill>
            <a:round/>
            <a:headEnd/>
            <a:tailEnd type="triangle" w="med" len="med"/>
          </a:ln>
          <a:effectLst/>
        </p:spPr>
        <p:txBody>
          <a:bodyPr/>
          <a:lstStyle/>
          <a:p>
            <a:endParaRPr lang="en-US"/>
          </a:p>
        </p:txBody>
      </p:sp>
      <p:sp>
        <p:nvSpPr>
          <p:cNvPr id="164879" name="Line 15"/>
          <p:cNvSpPr>
            <a:spLocks noChangeShapeType="1"/>
          </p:cNvSpPr>
          <p:nvPr/>
        </p:nvSpPr>
        <p:spPr bwMode="auto">
          <a:xfrm>
            <a:off x="5367338" y="6121400"/>
            <a:ext cx="609600" cy="0"/>
          </a:xfrm>
          <a:prstGeom prst="line">
            <a:avLst/>
          </a:prstGeom>
          <a:noFill/>
          <a:ln w="9525">
            <a:solidFill>
              <a:schemeClr val="tx1"/>
            </a:solidFill>
            <a:round/>
            <a:headEnd/>
            <a:tailEnd type="triangle" w="med" len="med"/>
          </a:ln>
          <a:effectLst/>
        </p:spPr>
        <p:txBody>
          <a:bodyPr/>
          <a:lstStyle/>
          <a:p>
            <a:endParaRPr lang="en-US"/>
          </a:p>
        </p:txBody>
      </p:sp>
      <p:sp>
        <p:nvSpPr>
          <p:cNvPr id="164880" name="Line 16"/>
          <p:cNvSpPr>
            <a:spLocks noChangeShapeType="1"/>
          </p:cNvSpPr>
          <p:nvPr/>
        </p:nvSpPr>
        <p:spPr bwMode="auto">
          <a:xfrm flipV="1">
            <a:off x="785985" y="3810000"/>
            <a:ext cx="0" cy="1676400"/>
          </a:xfrm>
          <a:prstGeom prst="line">
            <a:avLst/>
          </a:prstGeom>
          <a:noFill/>
          <a:ln w="9525">
            <a:solidFill>
              <a:schemeClr val="tx1"/>
            </a:solidFill>
            <a:round/>
            <a:headEnd/>
            <a:tailEnd type="triangle" w="med" len="med"/>
          </a:ln>
          <a:effectLst/>
        </p:spPr>
        <p:txBody>
          <a:bodyPr/>
          <a:lstStyle/>
          <a:p>
            <a:endParaRPr lang="en-US"/>
          </a:p>
        </p:txBody>
      </p:sp>
      <p:sp>
        <p:nvSpPr>
          <p:cNvPr id="164881" name="Line 17"/>
          <p:cNvSpPr>
            <a:spLocks noChangeShapeType="1"/>
          </p:cNvSpPr>
          <p:nvPr/>
        </p:nvSpPr>
        <p:spPr bwMode="auto">
          <a:xfrm flipV="1">
            <a:off x="821262" y="1828800"/>
            <a:ext cx="0" cy="1447800"/>
          </a:xfrm>
          <a:prstGeom prst="line">
            <a:avLst/>
          </a:prstGeom>
          <a:noFill/>
          <a:ln w="9525">
            <a:solidFill>
              <a:schemeClr val="tx1"/>
            </a:solidFill>
            <a:round/>
            <a:headEnd/>
            <a:tailEnd type="triangle" w="med" len="med"/>
          </a:ln>
          <a:effectLst/>
        </p:spPr>
        <p:txBody>
          <a:bodyPr/>
          <a:lstStyle/>
          <a:p>
            <a:endParaRPr lang="en-US"/>
          </a:p>
        </p:txBody>
      </p:sp>
      <p:sp>
        <p:nvSpPr>
          <p:cNvPr id="164882" name="Line 18"/>
          <p:cNvSpPr>
            <a:spLocks noChangeShapeType="1"/>
          </p:cNvSpPr>
          <p:nvPr/>
        </p:nvSpPr>
        <p:spPr bwMode="auto">
          <a:xfrm flipV="1">
            <a:off x="8382000" y="3962400"/>
            <a:ext cx="0" cy="1524000"/>
          </a:xfrm>
          <a:prstGeom prst="line">
            <a:avLst/>
          </a:prstGeom>
          <a:noFill/>
          <a:ln w="9525">
            <a:solidFill>
              <a:schemeClr val="tx1"/>
            </a:solidFill>
            <a:round/>
            <a:headEnd/>
            <a:tailEnd type="triangle" w="med" len="med"/>
          </a:ln>
          <a:effectLst/>
        </p:spPr>
        <p:txBody>
          <a:bodyPr/>
          <a:lstStyle/>
          <a:p>
            <a:endParaRPr lang="en-US"/>
          </a:p>
        </p:txBody>
      </p:sp>
      <p:sp>
        <p:nvSpPr>
          <p:cNvPr id="164883" name="Line 19"/>
          <p:cNvSpPr>
            <a:spLocks noChangeShapeType="1"/>
          </p:cNvSpPr>
          <p:nvPr/>
        </p:nvSpPr>
        <p:spPr bwMode="auto">
          <a:xfrm flipV="1">
            <a:off x="8343900" y="1828800"/>
            <a:ext cx="0" cy="1371600"/>
          </a:xfrm>
          <a:prstGeom prst="line">
            <a:avLst/>
          </a:prstGeom>
          <a:noFill/>
          <a:ln w="9525">
            <a:solidFill>
              <a:schemeClr val="tx1"/>
            </a:solidFill>
            <a:round/>
            <a:headEnd/>
            <a:tailEnd type="triangle" w="med" len="med"/>
          </a:ln>
          <a:effectLst/>
        </p:spPr>
        <p:txBody>
          <a:bodyPr/>
          <a:lstStyle/>
          <a:p>
            <a:endParaRPr lang="en-US"/>
          </a:p>
        </p:txBody>
      </p:sp>
      <p:sp>
        <p:nvSpPr>
          <p:cNvPr id="164889" name="Rectangle 25"/>
          <p:cNvSpPr>
            <a:spLocks noChangeArrowheads="1"/>
          </p:cNvSpPr>
          <p:nvPr/>
        </p:nvSpPr>
        <p:spPr bwMode="auto">
          <a:xfrm>
            <a:off x="2743200" y="990600"/>
            <a:ext cx="3219450" cy="366713"/>
          </a:xfrm>
          <a:prstGeom prst="rect">
            <a:avLst/>
          </a:prstGeom>
          <a:noFill/>
          <a:ln w="9525">
            <a:noFill/>
            <a:miter lim="800000"/>
            <a:headEnd/>
            <a:tailEnd/>
          </a:ln>
          <a:effectLst/>
        </p:spPr>
        <p:txBody>
          <a:bodyPr wrap="none">
            <a:spAutoFit/>
          </a:bodyPr>
          <a:lstStyle/>
          <a:p>
            <a:pPr>
              <a:spcBef>
                <a:spcPct val="0"/>
              </a:spcBef>
              <a:buClrTx/>
              <a:buSzTx/>
              <a:buFontTx/>
              <a:buNone/>
            </a:pPr>
            <a:r>
              <a:rPr lang="en-US" b="1">
                <a:cs typeface="Arial" pitchFamily="34" charset="0"/>
              </a:rPr>
              <a:t>Occupational Health Hazard</a:t>
            </a:r>
          </a:p>
        </p:txBody>
      </p:sp>
      <p:sp>
        <p:nvSpPr>
          <p:cNvPr id="164890" name="Text Box 26"/>
          <p:cNvSpPr txBox="1">
            <a:spLocks noChangeArrowheads="1"/>
          </p:cNvSpPr>
          <p:nvPr/>
        </p:nvSpPr>
        <p:spPr bwMode="auto">
          <a:xfrm>
            <a:off x="1219200" y="914400"/>
            <a:ext cx="1295400" cy="581025"/>
          </a:xfrm>
          <a:prstGeom prst="rect">
            <a:avLst/>
          </a:prstGeom>
          <a:noFill/>
          <a:ln w="9525">
            <a:noFill/>
            <a:miter lim="800000"/>
            <a:headEnd/>
            <a:tailEnd/>
          </a:ln>
          <a:effectLst/>
        </p:spPr>
        <p:txBody>
          <a:bodyPr>
            <a:spAutoFit/>
          </a:bodyPr>
          <a:lstStyle/>
          <a:p>
            <a:pPr>
              <a:spcBef>
                <a:spcPct val="50000"/>
              </a:spcBef>
              <a:buClrTx/>
              <a:buSzTx/>
              <a:buFontTx/>
              <a:buNone/>
            </a:pPr>
            <a:r>
              <a:rPr lang="en-US" sz="1600">
                <a:cs typeface="Arial" pitchFamily="34" charset="0"/>
              </a:rPr>
              <a:t>mild / reversible</a:t>
            </a:r>
          </a:p>
        </p:txBody>
      </p:sp>
      <p:sp>
        <p:nvSpPr>
          <p:cNvPr id="164891" name="Text Box 27"/>
          <p:cNvSpPr txBox="1">
            <a:spLocks noChangeArrowheads="1"/>
          </p:cNvSpPr>
          <p:nvPr/>
        </p:nvSpPr>
        <p:spPr bwMode="auto">
          <a:xfrm>
            <a:off x="6581775" y="914400"/>
            <a:ext cx="1600200" cy="581025"/>
          </a:xfrm>
          <a:prstGeom prst="rect">
            <a:avLst/>
          </a:prstGeom>
          <a:noFill/>
          <a:ln w="9525">
            <a:noFill/>
            <a:miter lim="800000"/>
            <a:headEnd/>
            <a:tailEnd/>
          </a:ln>
          <a:effectLst/>
        </p:spPr>
        <p:txBody>
          <a:bodyPr>
            <a:spAutoFit/>
          </a:bodyPr>
          <a:lstStyle/>
          <a:p>
            <a:pPr>
              <a:spcBef>
                <a:spcPct val="50000"/>
              </a:spcBef>
              <a:buClrTx/>
              <a:buSzTx/>
              <a:buFontTx/>
              <a:buNone/>
            </a:pPr>
            <a:r>
              <a:rPr lang="en-US" sz="1600">
                <a:cs typeface="Arial" pitchFamily="34" charset="0"/>
              </a:rPr>
              <a:t>severe / irreversible</a:t>
            </a:r>
          </a:p>
        </p:txBody>
      </p:sp>
      <p:sp>
        <p:nvSpPr>
          <p:cNvPr id="164892" name="Line 28"/>
          <p:cNvSpPr>
            <a:spLocks noChangeShapeType="1"/>
          </p:cNvSpPr>
          <p:nvPr/>
        </p:nvSpPr>
        <p:spPr bwMode="auto">
          <a:xfrm>
            <a:off x="2128838" y="1157288"/>
            <a:ext cx="457200" cy="0"/>
          </a:xfrm>
          <a:prstGeom prst="line">
            <a:avLst/>
          </a:prstGeom>
          <a:noFill/>
          <a:ln w="9525">
            <a:solidFill>
              <a:schemeClr val="tx1"/>
            </a:solidFill>
            <a:round/>
            <a:headEnd/>
            <a:tailEnd type="triangle" w="med" len="med"/>
          </a:ln>
          <a:effectLst/>
        </p:spPr>
        <p:txBody>
          <a:bodyPr/>
          <a:lstStyle/>
          <a:p>
            <a:endParaRPr lang="en-US"/>
          </a:p>
        </p:txBody>
      </p:sp>
      <p:sp>
        <p:nvSpPr>
          <p:cNvPr id="164893" name="Line 29"/>
          <p:cNvSpPr>
            <a:spLocks noChangeShapeType="1"/>
          </p:cNvSpPr>
          <p:nvPr/>
        </p:nvSpPr>
        <p:spPr bwMode="auto">
          <a:xfrm>
            <a:off x="6096000" y="1171575"/>
            <a:ext cx="457200" cy="0"/>
          </a:xfrm>
          <a:prstGeom prst="line">
            <a:avLst/>
          </a:prstGeom>
          <a:noFill/>
          <a:ln w="9525">
            <a:solidFill>
              <a:schemeClr val="tx1"/>
            </a:solidFill>
            <a:round/>
            <a:headEnd/>
            <a:tailEnd type="triangle" w="med" len="med"/>
          </a:ln>
          <a:effectLst/>
        </p:spPr>
        <p:txBody>
          <a:bodyPr/>
          <a:lstStyle/>
          <a:p>
            <a:endParaRPr lang="en-US"/>
          </a:p>
        </p:txBody>
      </p:sp>
      <p:sp>
        <p:nvSpPr>
          <p:cNvPr id="2" name="Title 1"/>
          <p:cNvSpPr>
            <a:spLocks noGrp="1"/>
          </p:cNvSpPr>
          <p:nvPr>
            <p:ph type="title"/>
          </p:nvPr>
        </p:nvSpPr>
        <p:spPr>
          <a:xfrm>
            <a:off x="1090614" y="-94066"/>
            <a:ext cx="8301676" cy="1143000"/>
          </a:xfrm>
        </p:spPr>
        <p:txBody>
          <a:bodyPr>
            <a:normAutofit/>
          </a:bodyPr>
          <a:lstStyle/>
          <a:p>
            <a:r>
              <a:rPr lang="en-US" sz="3200" dirty="0" smtClean="0"/>
              <a:t>We need to consider these factors</a:t>
            </a:r>
            <a:endParaRPr lang="en-US" sz="3200" dirty="0"/>
          </a:p>
        </p:txBody>
      </p:sp>
      <p:sp>
        <p:nvSpPr>
          <p:cNvPr id="3" name="TextBox 2"/>
          <p:cNvSpPr txBox="1"/>
          <p:nvPr/>
        </p:nvSpPr>
        <p:spPr>
          <a:xfrm>
            <a:off x="188142" y="6420005"/>
            <a:ext cx="2892685" cy="307777"/>
          </a:xfrm>
          <a:prstGeom prst="rect">
            <a:avLst/>
          </a:prstGeom>
          <a:noFill/>
        </p:spPr>
        <p:txBody>
          <a:bodyPr wrap="square" rtlCol="0">
            <a:spAutoFit/>
          </a:bodyPr>
          <a:lstStyle/>
          <a:p>
            <a:r>
              <a:rPr lang="en-US" sz="1400" b="1" dirty="0" smtClean="0">
                <a:solidFill>
                  <a:srgbClr val="855D5D"/>
                </a:solidFill>
              </a:rPr>
              <a:t>Courtesy NIOSH</a:t>
            </a:r>
            <a:endParaRPr lang="en-US" sz="1400" b="1" dirty="0">
              <a:solidFill>
                <a:srgbClr val="855D5D"/>
              </a:solidFill>
            </a:endParaRPr>
          </a:p>
        </p:txBody>
      </p:sp>
      <p:sp>
        <p:nvSpPr>
          <p:cNvPr id="32"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lang="en-US" sz="1400" b="1" dirty="0">
              <a:solidFill>
                <a:schemeClr val="accent2">
                  <a:lumMod val="50000"/>
                </a:schemeClr>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3208" y="1511808"/>
            <a:ext cx="6412992" cy="4431792"/>
          </a:xfrm>
          <a:prstGeom prst="rect">
            <a:avLst/>
          </a:prstGeom>
        </p:spPr>
      </p:pic>
    </p:spTree>
    <p:extLst>
      <p:ext uri="{BB962C8B-B14F-4D97-AF65-F5344CB8AC3E}">
        <p14:creationId xmlns:p14="http://schemas.microsoft.com/office/powerpoint/2010/main" val="1760162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939" y="1308771"/>
            <a:ext cx="7772400" cy="1470025"/>
          </a:xfrm>
        </p:spPr>
        <p:txBody>
          <a:bodyPr>
            <a:normAutofit/>
          </a:bodyPr>
          <a:lstStyle/>
          <a:p>
            <a:r>
              <a:rPr lang="en-US" sz="4800" b="1" dirty="0" smtClean="0"/>
              <a:t>Elimination</a:t>
            </a:r>
            <a:endParaRPr lang="en-US" sz="4800" b="1" dirty="0"/>
          </a:p>
        </p:txBody>
      </p:sp>
      <p:sp>
        <p:nvSpPr>
          <p:cNvPr id="3" name="Subtitle 2"/>
          <p:cNvSpPr>
            <a:spLocks noGrp="1"/>
          </p:cNvSpPr>
          <p:nvPr>
            <p:ph type="subTitle" idx="1"/>
          </p:nvPr>
        </p:nvSpPr>
        <p:spPr>
          <a:xfrm>
            <a:off x="990471" y="2635030"/>
            <a:ext cx="5577903" cy="1752600"/>
          </a:xfrm>
        </p:spPr>
        <p:txBody>
          <a:bodyPr/>
          <a:lstStyle/>
          <a:p>
            <a:pPr algn="l"/>
            <a:r>
              <a:rPr lang="en-US" dirty="0" smtClean="0"/>
              <a:t>Why would we eliminate nanoparticles? Why is this the least practical control approach?</a:t>
            </a:r>
            <a:endParaRPr lang="en-US" dirty="0"/>
          </a:p>
        </p:txBody>
      </p:sp>
      <p:sp>
        <p:nvSpPr>
          <p:cNvPr id="5"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lang="en-US" sz="1400" b="1" dirty="0">
              <a:solidFill>
                <a:schemeClr val="accent2">
                  <a:lumMod val="50000"/>
                </a:schemeClr>
              </a:solidFill>
            </a:endParaRPr>
          </a:p>
        </p:txBody>
      </p:sp>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1867552" y="4369699"/>
            <a:ext cx="3039565" cy="1811371"/>
          </a:xfrm>
          <a:prstGeom prst="rect">
            <a:avLst/>
          </a:prstGeom>
        </p:spPr>
      </p:pic>
      <p:sp>
        <p:nvSpPr>
          <p:cNvPr id="8" name="TextBox 7"/>
          <p:cNvSpPr txBox="1"/>
          <p:nvPr/>
        </p:nvSpPr>
        <p:spPr>
          <a:xfrm>
            <a:off x="855633" y="6136438"/>
            <a:ext cx="6173413" cy="369332"/>
          </a:xfrm>
          <a:prstGeom prst="rect">
            <a:avLst/>
          </a:prstGeom>
          <a:noFill/>
        </p:spPr>
        <p:txBody>
          <a:bodyPr wrap="square" rtlCol="0">
            <a:spAutoFit/>
          </a:bodyPr>
          <a:lstStyle/>
          <a:p>
            <a:r>
              <a:rPr lang="en-US" dirty="0" err="1" smtClean="0"/>
              <a:t>Fullerine</a:t>
            </a:r>
            <a:r>
              <a:rPr lang="en-US" dirty="0" smtClean="0"/>
              <a:t> </a:t>
            </a:r>
            <a:r>
              <a:rPr lang="en-US" dirty="0" err="1" smtClean="0"/>
              <a:t>nanogears</a:t>
            </a:r>
            <a:r>
              <a:rPr lang="en-US" dirty="0" smtClean="0"/>
              <a:t>, photo courtesy NASA and Wikimedia</a:t>
            </a:r>
            <a:endParaRPr lang="en-US" dirty="0"/>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82153" y="1078992"/>
            <a:ext cx="2200565" cy="4700016"/>
          </a:xfrm>
          <a:prstGeom prst="rect">
            <a:avLst/>
          </a:prstGeom>
        </p:spPr>
      </p:pic>
    </p:spTree>
    <p:extLst>
      <p:ext uri="{BB962C8B-B14F-4D97-AF65-F5344CB8AC3E}">
        <p14:creationId xmlns:p14="http://schemas.microsoft.com/office/powerpoint/2010/main" val="4143917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Substitution</a:t>
            </a:r>
            <a:endParaRPr lang="en-US" sz="4800" b="1" dirty="0"/>
          </a:p>
        </p:txBody>
      </p:sp>
      <p:sp>
        <p:nvSpPr>
          <p:cNvPr id="3" name="Subtitle 2"/>
          <p:cNvSpPr>
            <a:spLocks noGrp="1"/>
          </p:cNvSpPr>
          <p:nvPr>
            <p:ph type="subTitle" idx="1"/>
          </p:nvPr>
        </p:nvSpPr>
        <p:spPr>
          <a:xfrm>
            <a:off x="889481" y="3439396"/>
            <a:ext cx="5436792" cy="1752600"/>
          </a:xfrm>
        </p:spPr>
        <p:txBody>
          <a:bodyPr/>
          <a:lstStyle/>
          <a:p>
            <a:pPr algn="l"/>
            <a:r>
              <a:rPr lang="en-US" dirty="0" smtClean="0"/>
              <a:t>Is substitution more likely than elimination?</a:t>
            </a:r>
          </a:p>
          <a:p>
            <a:pPr algn="l"/>
            <a:r>
              <a:rPr lang="en-US" dirty="0" smtClean="0"/>
              <a:t>What are possible difficulties with substitution?</a:t>
            </a:r>
            <a:endParaRPr lang="en-US" dirty="0"/>
          </a:p>
        </p:txBody>
      </p:sp>
      <p:sp>
        <p:nvSpPr>
          <p:cNvPr id="5"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lang="en-US" sz="1400" b="1" dirty="0">
              <a:solidFill>
                <a:schemeClr val="accent2">
                  <a:lumMod val="50000"/>
                </a:schemeClr>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4836" r="25980"/>
          <a:stretch/>
        </p:blipFill>
        <p:spPr>
          <a:xfrm>
            <a:off x="6316393" y="1279457"/>
            <a:ext cx="2419643" cy="4608576"/>
          </a:xfrm>
          <a:prstGeom prst="rect">
            <a:avLst/>
          </a:prstGeom>
        </p:spPr>
      </p:pic>
    </p:spTree>
    <p:extLst>
      <p:ext uri="{BB962C8B-B14F-4D97-AF65-F5344CB8AC3E}">
        <p14:creationId xmlns:p14="http://schemas.microsoft.com/office/powerpoint/2010/main" val="1948212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Substitution isn’t as easy as it sounds</a:t>
            </a:r>
            <a:endParaRPr lang="en-US" dirty="0"/>
          </a:p>
        </p:txBody>
      </p:sp>
      <p:sp>
        <p:nvSpPr>
          <p:cNvPr id="6" name="TextBox 5"/>
          <p:cNvSpPr txBox="1"/>
          <p:nvPr/>
        </p:nvSpPr>
        <p:spPr>
          <a:xfrm>
            <a:off x="964228" y="5350005"/>
            <a:ext cx="7996039" cy="954107"/>
          </a:xfrm>
          <a:prstGeom prst="rect">
            <a:avLst/>
          </a:prstGeom>
          <a:noFill/>
        </p:spPr>
        <p:txBody>
          <a:bodyPr wrap="square" rtlCol="0">
            <a:spAutoFit/>
          </a:bodyPr>
          <a:lstStyle/>
          <a:p>
            <a:r>
              <a:rPr lang="en-US" sz="2800" dirty="0" smtClean="0"/>
              <a:t>Each of the solvents above was replaced by another chemical that later proved to pose risks</a:t>
            </a:r>
            <a:endParaRPr lang="en-US" sz="2800" dirty="0"/>
          </a:p>
        </p:txBody>
      </p:sp>
      <p:sp>
        <p:nvSpPr>
          <p:cNvPr id="2" name="TextBox 1"/>
          <p:cNvSpPr txBox="1"/>
          <p:nvPr/>
        </p:nvSpPr>
        <p:spPr>
          <a:xfrm>
            <a:off x="1024433" y="6303967"/>
            <a:ext cx="3920101" cy="369332"/>
          </a:xfrm>
          <a:prstGeom prst="rect">
            <a:avLst/>
          </a:prstGeom>
          <a:noFill/>
        </p:spPr>
        <p:txBody>
          <a:bodyPr wrap="square" rtlCol="0">
            <a:spAutoFit/>
          </a:bodyPr>
          <a:lstStyle/>
          <a:p>
            <a:r>
              <a:rPr lang="en-US" dirty="0" smtClean="0"/>
              <a:t>Courtesy Michael Wilson</a:t>
            </a:r>
            <a:endParaRPr lang="en-US" dirty="0"/>
          </a:p>
        </p:txBody>
      </p:sp>
      <p:sp>
        <p:nvSpPr>
          <p:cNvPr id="8"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lang="en-US" sz="1400" b="1" dirty="0">
              <a:solidFill>
                <a:schemeClr val="accent2">
                  <a:lumMod val="5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824" y="1705231"/>
            <a:ext cx="7463481" cy="3447535"/>
          </a:xfrm>
          <a:prstGeom prst="rect">
            <a:avLst/>
          </a:prstGeom>
        </p:spPr>
      </p:pic>
    </p:spTree>
    <p:extLst>
      <p:ext uri="{BB962C8B-B14F-4D97-AF65-F5344CB8AC3E}">
        <p14:creationId xmlns:p14="http://schemas.microsoft.com/office/powerpoint/2010/main" val="41019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Engineering Controls: </a:t>
            </a:r>
            <a:r>
              <a:rPr lang="en-US" b="1" dirty="0" smtClean="0"/>
              <a:t>Modification</a:t>
            </a:r>
            <a:endParaRPr lang="en-US" b="1" dirty="0"/>
          </a:p>
        </p:txBody>
      </p:sp>
      <p:sp>
        <p:nvSpPr>
          <p:cNvPr id="3" name="Subtitle 2"/>
          <p:cNvSpPr>
            <a:spLocks noGrp="1"/>
          </p:cNvSpPr>
          <p:nvPr>
            <p:ph type="subTitle" idx="1"/>
          </p:nvPr>
        </p:nvSpPr>
        <p:spPr>
          <a:xfrm>
            <a:off x="830686" y="3886200"/>
            <a:ext cx="5095785" cy="1752600"/>
          </a:xfrm>
        </p:spPr>
        <p:txBody>
          <a:bodyPr/>
          <a:lstStyle/>
          <a:p>
            <a:pPr algn="l"/>
            <a:r>
              <a:rPr lang="en-US" dirty="0" smtClean="0"/>
              <a:t>What modification could we make to a process to reduce airborne nanoparticles?</a:t>
            </a:r>
            <a:endParaRPr lang="en-US" dirty="0"/>
          </a:p>
        </p:txBody>
      </p:sp>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lang="en-US" sz="1400" b="1" dirty="0">
              <a:solidFill>
                <a:schemeClr val="accent2">
                  <a:lumMod val="50000"/>
                </a:schemeClr>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835" r="24550"/>
          <a:stretch/>
        </p:blipFill>
        <p:spPr>
          <a:xfrm>
            <a:off x="6217920" y="1237254"/>
            <a:ext cx="2489982" cy="4608576"/>
          </a:xfrm>
          <a:prstGeom prst="rect">
            <a:avLst/>
          </a:prstGeom>
        </p:spPr>
      </p:pic>
    </p:spTree>
    <p:extLst>
      <p:ext uri="{BB962C8B-B14F-4D97-AF65-F5344CB8AC3E}">
        <p14:creationId xmlns:p14="http://schemas.microsoft.com/office/powerpoint/2010/main" val="2486167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3771" y="544760"/>
            <a:ext cx="8301676" cy="1143000"/>
          </a:xfrm>
        </p:spPr>
        <p:txBody>
          <a:bodyPr>
            <a:normAutofit fontScale="90000"/>
          </a:bodyPr>
          <a:lstStyle/>
          <a:p>
            <a:r>
              <a:rPr lang="en-US" dirty="0" smtClean="0"/>
              <a:t>Nanoparticles are often provided and worked in a wet state to reduce the risks of exposures</a:t>
            </a:r>
            <a:endParaRPr lang="en-US" dirty="0"/>
          </a:p>
        </p:txBody>
      </p:sp>
      <p:sp>
        <p:nvSpPr>
          <p:cNvPr id="5" name="TextBox 4"/>
          <p:cNvSpPr txBox="1"/>
          <p:nvPr/>
        </p:nvSpPr>
        <p:spPr>
          <a:xfrm>
            <a:off x="1064509" y="5347937"/>
            <a:ext cx="7283450" cy="1384995"/>
          </a:xfrm>
          <a:prstGeom prst="rect">
            <a:avLst/>
          </a:prstGeom>
          <a:noFill/>
        </p:spPr>
        <p:txBody>
          <a:bodyPr wrap="square" rtlCol="0">
            <a:spAutoFit/>
          </a:bodyPr>
          <a:lstStyle/>
          <a:p>
            <a:pPr algn="ctr"/>
            <a:r>
              <a:rPr lang="en-US" sz="2400" dirty="0" smtClean="0"/>
              <a:t>Would this crumbling carbon </a:t>
            </a:r>
            <a:r>
              <a:rPr lang="en-US" sz="2400" dirty="0" err="1" smtClean="0"/>
              <a:t>nanofiber</a:t>
            </a:r>
            <a:r>
              <a:rPr lang="en-US" sz="2400" dirty="0" smtClean="0"/>
              <a:t> paper present less risk if the material were kept wet?</a:t>
            </a:r>
          </a:p>
          <a:p>
            <a:pPr algn="ctr"/>
            <a:endParaRPr lang="en-US" dirty="0"/>
          </a:p>
          <a:p>
            <a:pPr algn="ctr"/>
            <a:r>
              <a:rPr lang="en-US" dirty="0" smtClean="0"/>
              <a:t>Photo courtesy Mark </a:t>
            </a:r>
            <a:r>
              <a:rPr lang="en-US" dirty="0" err="1" smtClean="0"/>
              <a:t>Methner</a:t>
            </a:r>
            <a:r>
              <a:rPr lang="en-US" dirty="0" smtClean="0"/>
              <a:t>, NIOSH</a:t>
            </a:r>
            <a:endParaRPr lang="en-US" dirty="0"/>
          </a:p>
        </p:txBody>
      </p:sp>
      <p:sp>
        <p:nvSpPr>
          <p:cNvPr id="7"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lang="en-US" sz="1400" b="1" dirty="0">
              <a:solidFill>
                <a:schemeClr val="accent2">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8557" y="2142785"/>
            <a:ext cx="4166886" cy="3078866"/>
          </a:xfrm>
          <a:prstGeom prst="rect">
            <a:avLst/>
          </a:prstGeom>
        </p:spPr>
      </p:pic>
    </p:spTree>
    <p:extLst>
      <p:ext uri="{BB962C8B-B14F-4D97-AF65-F5344CB8AC3E}">
        <p14:creationId xmlns:p14="http://schemas.microsoft.com/office/powerpoint/2010/main" val="1723366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Engineering Controls: </a:t>
            </a:r>
            <a:r>
              <a:rPr lang="en-US" b="1" dirty="0" smtClean="0"/>
              <a:t>Containment</a:t>
            </a:r>
            <a:endParaRPr lang="en-US" b="1" dirty="0"/>
          </a:p>
        </p:txBody>
      </p:sp>
      <p:sp>
        <p:nvSpPr>
          <p:cNvPr id="3" name="Subtitle 2"/>
          <p:cNvSpPr>
            <a:spLocks noGrp="1"/>
          </p:cNvSpPr>
          <p:nvPr>
            <p:ph type="subTitle" idx="1"/>
          </p:nvPr>
        </p:nvSpPr>
        <p:spPr>
          <a:xfrm>
            <a:off x="924758" y="3886200"/>
            <a:ext cx="4343216" cy="1752600"/>
          </a:xfrm>
        </p:spPr>
        <p:txBody>
          <a:bodyPr/>
          <a:lstStyle/>
          <a:p>
            <a:pPr algn="l"/>
            <a:r>
              <a:rPr lang="en-US" dirty="0" smtClean="0"/>
              <a:t>What are some examples of containment for nanoparticles?</a:t>
            </a:r>
            <a:endParaRPr lang="en-US" dirty="0"/>
          </a:p>
        </p:txBody>
      </p:sp>
      <p:sp>
        <p:nvSpPr>
          <p:cNvPr id="5"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lang="en-US" sz="1400" b="1" dirty="0">
              <a:solidFill>
                <a:schemeClr val="accent2">
                  <a:lumMod val="50000"/>
                </a:schemeClr>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3692" r="22998"/>
          <a:stretch/>
        </p:blipFill>
        <p:spPr>
          <a:xfrm>
            <a:off x="6091311" y="1135263"/>
            <a:ext cx="2622596" cy="4608576"/>
          </a:xfrm>
          <a:prstGeom prst="rect">
            <a:avLst/>
          </a:prstGeom>
        </p:spPr>
      </p:pic>
    </p:spTree>
    <p:extLst>
      <p:ext uri="{BB962C8B-B14F-4D97-AF65-F5344CB8AC3E}">
        <p14:creationId xmlns:p14="http://schemas.microsoft.com/office/powerpoint/2010/main" val="271624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775160" y="246009"/>
            <a:ext cx="8610600" cy="1116013"/>
          </a:xfrm>
        </p:spPr>
        <p:txBody>
          <a:bodyPr>
            <a:normAutofit fontScale="90000"/>
          </a:bodyPr>
          <a:lstStyle/>
          <a:p>
            <a:pPr algn="l" eaLnBrk="1" hangingPunct="1">
              <a:defRPr/>
            </a:pPr>
            <a:r>
              <a:rPr lang="en-US" dirty="0" err="1" smtClean="0"/>
              <a:t>Nanocomp</a:t>
            </a:r>
            <a:r>
              <a:rPr lang="en-US" dirty="0" smtClean="0"/>
              <a:t> (NH) produces </a:t>
            </a:r>
            <a:r>
              <a:rPr lang="en-US" dirty="0" err="1" smtClean="0"/>
              <a:t>CNTs</a:t>
            </a:r>
            <a:r>
              <a:rPr lang="en-US" dirty="0" smtClean="0"/>
              <a:t> in these enclosed furnaces </a:t>
            </a:r>
            <a:endParaRPr lang="en-US" dirty="0" smtClean="0">
              <a:solidFill>
                <a:schemeClr val="tx1"/>
              </a:solidFill>
            </a:endParaRPr>
          </a:p>
        </p:txBody>
      </p:sp>
      <p:pic>
        <p:nvPicPr>
          <p:cNvPr id="84995" name="Picture 4" descr="Furnace-4-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1603375"/>
            <a:ext cx="5649913" cy="4492625"/>
          </a:xfrm>
          <a:prstGeom prst="rect">
            <a:avLst/>
          </a:prstGeom>
          <a:noFill/>
          <a:ln w="9525">
            <a:noFill/>
            <a:miter lim="800000"/>
            <a:headEnd/>
            <a:tailEnd/>
          </a:ln>
        </p:spPr>
      </p:pic>
      <p:sp>
        <p:nvSpPr>
          <p:cNvPr id="84996" name="Text Box 5"/>
          <p:cNvSpPr txBox="1">
            <a:spLocks noChangeArrowheads="1"/>
          </p:cNvSpPr>
          <p:nvPr/>
        </p:nvSpPr>
        <p:spPr bwMode="auto">
          <a:xfrm>
            <a:off x="1600200" y="6248400"/>
            <a:ext cx="6172200" cy="307777"/>
          </a:xfrm>
          <a:prstGeom prst="rect">
            <a:avLst/>
          </a:prstGeom>
          <a:noFill/>
          <a:ln w="9525">
            <a:noFill/>
            <a:miter lim="800000"/>
            <a:headEnd/>
            <a:tailEnd/>
          </a:ln>
        </p:spPr>
        <p:txBody>
          <a:bodyPr wrap="square">
            <a:prstTxWarp prst="textNoShape">
              <a:avLst/>
            </a:prstTxWarp>
            <a:spAutoFit/>
          </a:bodyPr>
          <a:lstStyle/>
          <a:p>
            <a:r>
              <a:rPr lang="en-US" sz="1400" dirty="0"/>
              <a:t>Photo courtesy</a:t>
            </a:r>
            <a:r>
              <a:rPr lang="en-US" sz="1400" dirty="0" smtClean="0"/>
              <a:t> NIOSH and </a:t>
            </a:r>
            <a:r>
              <a:rPr lang="en-US" sz="1400" dirty="0" err="1" smtClean="0"/>
              <a:t>Nanocomp</a:t>
            </a:r>
            <a:r>
              <a:rPr lang="en-US" sz="1400" dirty="0" smtClean="0"/>
              <a:t> </a:t>
            </a:r>
            <a:r>
              <a:rPr lang="en-US" sz="1400" dirty="0"/>
              <a:t>Technologies, Inc. </a:t>
            </a:r>
          </a:p>
        </p:txBody>
      </p:sp>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lang="en-US" sz="1400" b="1" dirty="0">
              <a:solidFill>
                <a:schemeClr val="accent2">
                  <a:lumMod val="50000"/>
                </a:schemeClr>
              </a:solidFill>
            </a:endParaRPr>
          </a:p>
        </p:txBody>
      </p:sp>
    </p:spTree>
    <p:extLst>
      <p:ext uri="{BB962C8B-B14F-4D97-AF65-F5344CB8AC3E}">
        <p14:creationId xmlns:p14="http://schemas.microsoft.com/office/powerpoint/2010/main" val="2639056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52978" y="274638"/>
            <a:ext cx="8275544" cy="1143000"/>
          </a:xfrm>
        </p:spPr>
        <p:txBody>
          <a:bodyPr>
            <a:normAutofit fontScale="90000"/>
          </a:bodyPr>
          <a:lstStyle/>
          <a:p>
            <a:pPr eaLnBrk="1" hangingPunct="1">
              <a:defRPr/>
            </a:pPr>
            <a:r>
              <a:rPr lang="en-US" dirty="0" smtClean="0">
                <a:solidFill>
                  <a:schemeClr val="tx1"/>
                </a:solidFill>
              </a:rPr>
              <a:t>Broader view of manufacturing containment</a:t>
            </a:r>
          </a:p>
        </p:txBody>
      </p:sp>
      <p:pic>
        <p:nvPicPr>
          <p:cNvPr id="86019" name="Picture 3" descr="manufacturing-facility"/>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524000" y="1789797"/>
            <a:ext cx="6324600" cy="434112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6020" name="Text Box 4"/>
          <p:cNvSpPr txBox="1">
            <a:spLocks noChangeArrowheads="1"/>
          </p:cNvSpPr>
          <p:nvPr/>
        </p:nvSpPr>
        <p:spPr bwMode="auto">
          <a:xfrm>
            <a:off x="1752600" y="6245225"/>
            <a:ext cx="5791200" cy="307777"/>
          </a:xfrm>
          <a:prstGeom prst="rect">
            <a:avLst/>
          </a:prstGeom>
          <a:noFill/>
          <a:ln w="9525">
            <a:noFill/>
            <a:miter lim="800000"/>
            <a:headEnd/>
            <a:tailEnd/>
          </a:ln>
        </p:spPr>
        <p:txBody>
          <a:bodyPr wrap="square">
            <a:prstTxWarp prst="textNoShape">
              <a:avLst/>
            </a:prstTxWarp>
            <a:spAutoFit/>
          </a:bodyPr>
          <a:lstStyle/>
          <a:p>
            <a:r>
              <a:rPr lang="en-US" sz="1400" dirty="0"/>
              <a:t>Photo </a:t>
            </a:r>
            <a:r>
              <a:rPr lang="en-US" sz="1400" dirty="0" smtClean="0"/>
              <a:t>courtesy NIOSH and </a:t>
            </a:r>
            <a:r>
              <a:rPr lang="en-US" sz="1400" dirty="0" err="1"/>
              <a:t>Nanocomp</a:t>
            </a:r>
            <a:r>
              <a:rPr lang="en-US" sz="1400" dirty="0"/>
              <a:t> Technologies, Inc. </a:t>
            </a:r>
          </a:p>
        </p:txBody>
      </p:sp>
      <p:sp>
        <p:nvSpPr>
          <p:cNvPr id="5"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lang="en-US" sz="1400" b="1" dirty="0">
              <a:solidFill>
                <a:schemeClr val="accent2">
                  <a:lumMod val="50000"/>
                </a:schemeClr>
              </a:solidFill>
            </a:endParaRPr>
          </a:p>
        </p:txBody>
      </p:sp>
    </p:spTree>
    <p:extLst>
      <p:ext uri="{BB962C8B-B14F-4D97-AF65-F5344CB8AC3E}">
        <p14:creationId xmlns:p14="http://schemas.microsoft.com/office/powerpoint/2010/main" val="3668761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Oak Ridge’s Center for </a:t>
            </a:r>
            <a:r>
              <a:rPr lang="en-US" dirty="0" err="1" smtClean="0"/>
              <a:t>Nanophase</a:t>
            </a:r>
            <a:r>
              <a:rPr lang="en-US" dirty="0" smtClean="0"/>
              <a:t> Materials Science</a:t>
            </a:r>
            <a:endParaRPr lang="en-US" dirty="0"/>
          </a:p>
        </p:txBody>
      </p:sp>
      <p:pic>
        <p:nvPicPr>
          <p:cNvPr id="2" name="Picture 1" descr="IMG_0136.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60929" y="1531261"/>
            <a:ext cx="5843560" cy="369565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5166" y="4575112"/>
            <a:ext cx="2961118" cy="2013560"/>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910949" y="4556437"/>
            <a:ext cx="4430249" cy="2006441"/>
            <a:chOff x="910949" y="4556437"/>
            <a:chExt cx="4430249" cy="2006441"/>
          </a:xfrm>
        </p:grpSpPr>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0949" y="4556437"/>
              <a:ext cx="2978505" cy="200644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164641" y="5471460"/>
              <a:ext cx="1176557" cy="923330"/>
            </a:xfrm>
            <a:prstGeom prst="rect">
              <a:avLst/>
            </a:prstGeom>
            <a:noFill/>
          </p:spPr>
          <p:txBody>
            <a:bodyPr wrap="square" rtlCol="0">
              <a:spAutoFit/>
            </a:bodyPr>
            <a:lstStyle/>
            <a:p>
              <a:pPr algn="ctr"/>
              <a:r>
                <a:rPr lang="en-US" b="1" dirty="0" smtClean="0"/>
                <a:t>Photos courtesy ORNL</a:t>
              </a:r>
              <a:endParaRPr lang="en-US" b="1" dirty="0"/>
            </a:p>
          </p:txBody>
        </p:sp>
      </p:grpSp>
    </p:spTree>
    <p:extLst>
      <p:ext uri="{BB962C8B-B14F-4D97-AF65-F5344CB8AC3E}">
        <p14:creationId xmlns:p14="http://schemas.microsoft.com/office/powerpoint/2010/main" val="1060198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This material was produced under grant number SH-21008-10-60-F-48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0" indent="0">
              <a:buNone/>
            </a:pPr>
            <a:endParaRPr lang="en-US" dirty="0"/>
          </a:p>
        </p:txBody>
      </p:sp>
      <p:sp>
        <p:nvSpPr>
          <p:cNvPr id="4"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a:t>
            </a:fld>
            <a:endParaRPr lang="en-US" dirty="0"/>
          </a:p>
        </p:txBody>
      </p:sp>
    </p:spTree>
    <p:extLst>
      <p:ext uri="{BB962C8B-B14F-4D97-AF65-F5344CB8AC3E}">
        <p14:creationId xmlns:p14="http://schemas.microsoft.com/office/powerpoint/2010/main" val="3814347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Oak Ridge’s research containment</a:t>
            </a:r>
            <a:endParaRPr lang="en-US" dirty="0"/>
          </a:p>
        </p:txBody>
      </p:sp>
      <p:pic>
        <p:nvPicPr>
          <p:cNvPr id="5" name="Picture 4" descr="IMG_0116.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0169" y="1630310"/>
            <a:ext cx="5612904" cy="4886891"/>
          </a:xfrm>
          <a:prstGeom prst="rect">
            <a:avLst/>
          </a:prstGeom>
        </p:spPr>
      </p:pic>
    </p:spTree>
    <p:extLst>
      <p:ext uri="{BB962C8B-B14F-4D97-AF65-F5344CB8AC3E}">
        <p14:creationId xmlns:p14="http://schemas.microsoft.com/office/powerpoint/2010/main" val="2763417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Oak Ridge’s </a:t>
            </a:r>
            <a:r>
              <a:rPr lang="en-US" dirty="0" err="1" smtClean="0"/>
              <a:t>Nanophase</a:t>
            </a:r>
            <a:r>
              <a:rPr lang="en-US" dirty="0" smtClean="0"/>
              <a:t> Materials Research facility</a:t>
            </a:r>
            <a:endParaRPr lang="en-US" dirty="0"/>
          </a:p>
        </p:txBody>
      </p:sp>
      <p:pic>
        <p:nvPicPr>
          <p:cNvPr id="3" name="Picture 2" descr="IMG_013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9338" y="1634152"/>
            <a:ext cx="6548103" cy="4890867"/>
          </a:xfrm>
          <a:prstGeom prst="rect">
            <a:avLst/>
          </a:prstGeom>
        </p:spPr>
      </p:pic>
    </p:spTree>
    <p:extLst>
      <p:ext uri="{BB962C8B-B14F-4D97-AF65-F5344CB8AC3E}">
        <p14:creationId xmlns:p14="http://schemas.microsoft.com/office/powerpoint/2010/main" val="1731681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Gloveboxes</a:t>
            </a:r>
            <a:r>
              <a:rPr lang="en-US" dirty="0" smtClean="0"/>
              <a:t> are a type of containment being used for handling nanoparticles</a:t>
            </a:r>
            <a:endParaRPr lang="en-US" dirty="0"/>
          </a:p>
        </p:txBody>
      </p:sp>
      <p:pic>
        <p:nvPicPr>
          <p:cNvPr id="4" name="Picture 3" descr="Nano Handsaw_06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10968" y="1796134"/>
            <a:ext cx="6196510" cy="4082989"/>
          </a:xfrm>
          <a:prstGeom prst="rect">
            <a:avLst/>
          </a:prstGeom>
        </p:spPr>
      </p:pic>
      <p:sp>
        <p:nvSpPr>
          <p:cNvPr id="5" name="TextBox 4"/>
          <p:cNvSpPr txBox="1"/>
          <p:nvPr/>
        </p:nvSpPr>
        <p:spPr>
          <a:xfrm>
            <a:off x="1563931" y="5973196"/>
            <a:ext cx="6255724" cy="369332"/>
          </a:xfrm>
          <a:prstGeom prst="rect">
            <a:avLst/>
          </a:prstGeom>
          <a:noFill/>
        </p:spPr>
        <p:txBody>
          <a:bodyPr wrap="square" rtlCol="0">
            <a:spAutoFit/>
          </a:bodyPr>
          <a:lstStyle/>
          <a:p>
            <a:r>
              <a:rPr lang="en-US" dirty="0" smtClean="0"/>
              <a:t>Nanomaterial testing. Photo courtesy EPI Services, Inc.</a:t>
            </a:r>
            <a:endParaRPr lang="en-US" dirty="0"/>
          </a:p>
        </p:txBody>
      </p:sp>
      <p:grpSp>
        <p:nvGrpSpPr>
          <p:cNvPr id="8" name="Group 7"/>
          <p:cNvGrpSpPr/>
          <p:nvPr/>
        </p:nvGrpSpPr>
        <p:grpSpPr>
          <a:xfrm>
            <a:off x="7530424" y="4893811"/>
            <a:ext cx="1276977" cy="1220103"/>
            <a:chOff x="7530424" y="4893811"/>
            <a:chExt cx="1276977" cy="1220103"/>
          </a:xfrm>
        </p:grpSpPr>
        <p:sp>
          <p:nvSpPr>
            <p:cNvPr id="6" name="Left Arrow 5"/>
            <p:cNvSpPr/>
            <p:nvPr/>
          </p:nvSpPr>
          <p:spPr>
            <a:xfrm rot="3181973">
              <a:off x="7342240" y="5081995"/>
              <a:ext cx="670257" cy="2938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819655" y="5467583"/>
              <a:ext cx="987746" cy="646331"/>
            </a:xfrm>
            <a:prstGeom prst="rect">
              <a:avLst/>
            </a:prstGeom>
            <a:noFill/>
          </p:spPr>
          <p:txBody>
            <a:bodyPr wrap="square" rtlCol="0">
              <a:spAutoFit/>
            </a:bodyPr>
            <a:lstStyle/>
            <a:p>
              <a:r>
                <a:rPr lang="en-US" dirty="0" smtClean="0"/>
                <a:t>Air sample</a:t>
              </a:r>
              <a:endParaRPr lang="en-US" dirty="0"/>
            </a:p>
          </p:txBody>
        </p:sp>
      </p:grpSp>
      <p:sp>
        <p:nvSpPr>
          <p:cNvPr id="9"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lang="en-US" sz="1400" b="1" dirty="0">
              <a:solidFill>
                <a:schemeClr val="accent2">
                  <a:lumMod val="50000"/>
                </a:schemeClr>
              </a:solidFill>
            </a:endParaRPr>
          </a:p>
        </p:txBody>
      </p:sp>
    </p:spTree>
    <p:extLst>
      <p:ext uri="{BB962C8B-B14F-4D97-AF65-F5344CB8AC3E}">
        <p14:creationId xmlns:p14="http://schemas.microsoft.com/office/powerpoint/2010/main" val="2841752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Glove box at ORNL </a:t>
            </a:r>
            <a:r>
              <a:rPr lang="en-US" dirty="0" err="1" smtClean="0"/>
              <a:t>Nanophase</a:t>
            </a:r>
            <a:r>
              <a:rPr lang="en-US" dirty="0" smtClean="0"/>
              <a:t> Materials Research facility</a:t>
            </a:r>
            <a:endParaRPr lang="en-US" dirty="0"/>
          </a:p>
        </p:txBody>
      </p:sp>
      <p:pic>
        <p:nvPicPr>
          <p:cNvPr id="2" name="Picture 1" descr="IMG_0130.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04324" y="1661979"/>
            <a:ext cx="6558065" cy="4855220"/>
          </a:xfrm>
          <a:prstGeom prst="rect">
            <a:avLst/>
          </a:prstGeom>
        </p:spPr>
      </p:pic>
    </p:spTree>
    <p:extLst>
      <p:ext uri="{BB962C8B-B14F-4D97-AF65-F5344CB8AC3E}">
        <p14:creationId xmlns:p14="http://schemas.microsoft.com/office/powerpoint/2010/main" val="424470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68" y="274320"/>
            <a:ext cx="8301676" cy="1143000"/>
          </a:xfrm>
        </p:spPr>
        <p:txBody>
          <a:bodyPr>
            <a:normAutofit fontScale="90000"/>
          </a:bodyPr>
          <a:lstStyle/>
          <a:p>
            <a:r>
              <a:rPr lang="en-US" dirty="0" smtClean="0"/>
              <a:t>U. Puerto Rico </a:t>
            </a:r>
            <a:r>
              <a:rPr lang="en-US" dirty="0" err="1" smtClean="0"/>
              <a:t>gloveboxes</a:t>
            </a:r>
            <a:r>
              <a:rPr lang="en-US" dirty="0" smtClean="0"/>
              <a:t> in </a:t>
            </a:r>
            <a:r>
              <a:rPr lang="en-US" dirty="0" err="1" smtClean="0"/>
              <a:t>nanolabs</a:t>
            </a:r>
            <a:endParaRPr lang="en-US" dirty="0"/>
          </a:p>
        </p:txBody>
      </p:sp>
      <p:sp>
        <p:nvSpPr>
          <p:cNvPr id="3" name="Slide Number Placeholder 2"/>
          <p:cNvSpPr>
            <a:spLocks noGrp="1"/>
          </p:cNvSpPr>
          <p:nvPr>
            <p:ph type="sldNum" sz="quarter" idx="4"/>
          </p:nvPr>
        </p:nvSpPr>
        <p:spPr/>
        <p:txBody>
          <a:bodyPr/>
          <a:lstStyle/>
          <a:p>
            <a:pPr>
              <a:defRPr/>
            </a:pPr>
            <a:fld id="{A5B96567-BFE0-47FD-90FD-A9064614BBFE}" type="slidenum">
              <a:rPr lang="en-US" smtClean="0"/>
              <a:pPr>
                <a:defRPr/>
              </a:pPr>
              <a:t>24</a:t>
            </a:fld>
            <a:endParaRPr lang="en-US" dirty="0"/>
          </a:p>
        </p:txBody>
      </p:sp>
      <p:pic>
        <p:nvPicPr>
          <p:cNvPr id="5" name="Picture 4" descr="DSC_066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8884" y="1505055"/>
            <a:ext cx="4429385" cy="2945070"/>
          </a:xfrm>
          <a:prstGeom prst="rect">
            <a:avLst/>
          </a:prstGeom>
        </p:spPr>
      </p:pic>
      <p:pic>
        <p:nvPicPr>
          <p:cNvPr id="6" name="Picture 5" descr="DSC_0676.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9771" y="1493914"/>
            <a:ext cx="3692776" cy="2950705"/>
          </a:xfrm>
          <a:prstGeom prst="rect">
            <a:avLst/>
          </a:prstGeom>
        </p:spPr>
      </p:pic>
    </p:spTree>
    <p:extLst>
      <p:ext uri="{BB962C8B-B14F-4D97-AF65-F5344CB8AC3E}">
        <p14:creationId xmlns:p14="http://schemas.microsoft.com/office/powerpoint/2010/main" val="4243875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14" y="900849"/>
            <a:ext cx="4447987" cy="1143000"/>
          </a:xfrm>
        </p:spPr>
        <p:txBody>
          <a:bodyPr>
            <a:normAutofit fontScale="90000"/>
          </a:bodyPr>
          <a:lstStyle/>
          <a:p>
            <a:pPr algn="r"/>
            <a:r>
              <a:rPr lang="en-US" dirty="0" err="1" smtClean="0"/>
              <a:t>Gloveboxes</a:t>
            </a:r>
            <a:r>
              <a:rPr lang="en-US" dirty="0" smtClean="0"/>
              <a:t> inside a “Nanoparticle Containment Room”</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6346" y="892629"/>
            <a:ext cx="3661247" cy="5541963"/>
          </a:xfrm>
          <a:prstGeom prst="rect">
            <a:avLst/>
          </a:prstGeom>
        </p:spPr>
      </p:pic>
      <p:pic>
        <p:nvPicPr>
          <p:cNvPr id="7" name="Picture 6" descr="http://uweb.txstate.edu/~jt31/plasti3.jpg"/>
          <p:cNvPicPr/>
          <p:nvPr/>
        </p:nvPicPr>
        <p:blipFill>
          <a:blip r:embed="rId4" cstate="print"/>
          <a:srcRect/>
          <a:stretch>
            <a:fillRect/>
          </a:stretch>
        </p:blipFill>
        <p:spPr bwMode="auto">
          <a:xfrm>
            <a:off x="795867" y="2878667"/>
            <a:ext cx="4036480" cy="2556928"/>
          </a:xfrm>
          <a:prstGeom prst="rect">
            <a:avLst/>
          </a:prstGeom>
          <a:noFill/>
          <a:ln w="9525">
            <a:noFill/>
            <a:miter lim="800000"/>
            <a:headEnd/>
            <a:tailEnd/>
          </a:ln>
        </p:spPr>
      </p:pic>
      <p:sp>
        <p:nvSpPr>
          <p:cNvPr id="9" name="TextBox 8"/>
          <p:cNvSpPr txBox="1"/>
          <p:nvPr/>
        </p:nvSpPr>
        <p:spPr>
          <a:xfrm>
            <a:off x="846669" y="5638808"/>
            <a:ext cx="3945467" cy="923330"/>
          </a:xfrm>
          <a:prstGeom prst="rect">
            <a:avLst/>
          </a:prstGeom>
          <a:noFill/>
        </p:spPr>
        <p:txBody>
          <a:bodyPr wrap="square" rtlCol="0">
            <a:spAutoFit/>
          </a:bodyPr>
          <a:lstStyle/>
          <a:p>
            <a:pPr algn="r"/>
            <a:r>
              <a:rPr lang="en-US" dirty="0" smtClean="0"/>
              <a:t>Photos courtesy </a:t>
            </a:r>
            <a:r>
              <a:rPr lang="en-US" dirty="0" err="1"/>
              <a:t>Jitendra</a:t>
            </a:r>
            <a:r>
              <a:rPr lang="en-US" dirty="0"/>
              <a:t> S. Tate, Ph.D.</a:t>
            </a:r>
            <a:r>
              <a:rPr lang="en-US" dirty="0" smtClean="0"/>
              <a:t>, Professor, Texas </a:t>
            </a:r>
            <a:r>
              <a:rPr lang="en-US" dirty="0"/>
              <a:t>State University-San Marcos </a:t>
            </a:r>
          </a:p>
        </p:txBody>
      </p:sp>
      <p:sp>
        <p:nvSpPr>
          <p:cNvPr id="8"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lang="en-US" sz="1400" b="1" dirty="0">
              <a:solidFill>
                <a:schemeClr val="accent2">
                  <a:lumMod val="50000"/>
                </a:schemeClr>
              </a:solidFill>
            </a:endParaRPr>
          </a:p>
        </p:txBody>
      </p:sp>
    </p:spTree>
    <p:extLst>
      <p:ext uri="{BB962C8B-B14F-4D97-AF65-F5344CB8AC3E}">
        <p14:creationId xmlns:p14="http://schemas.microsoft.com/office/powerpoint/2010/main" val="2368422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140" y="121931"/>
            <a:ext cx="8495056" cy="1143000"/>
          </a:xfrm>
        </p:spPr>
        <p:txBody>
          <a:bodyPr>
            <a:normAutofit/>
          </a:bodyPr>
          <a:lstStyle/>
          <a:p>
            <a:r>
              <a:rPr lang="en-US" sz="3200" b="1" dirty="0" smtClean="0"/>
              <a:t> “</a:t>
            </a:r>
            <a:r>
              <a:rPr lang="en-US" sz="3200" b="1" dirty="0" smtClean="0">
                <a:effectLst/>
              </a:rPr>
              <a:t>Handling </a:t>
            </a:r>
            <a:r>
              <a:rPr lang="en-US" sz="3200" b="1" dirty="0">
                <a:effectLst/>
              </a:rPr>
              <a:t>dry nanoparticles in open atmosphere is not allowed. </a:t>
            </a:r>
            <a:r>
              <a:rPr lang="en-US" sz="3200" b="1" dirty="0" smtClean="0"/>
              <a:t>”</a:t>
            </a:r>
            <a:endParaRPr lang="en-US" sz="3200" b="1" dirty="0"/>
          </a:p>
        </p:txBody>
      </p:sp>
      <p:sp>
        <p:nvSpPr>
          <p:cNvPr id="6" name="TextBox 5"/>
          <p:cNvSpPr txBox="1"/>
          <p:nvPr/>
        </p:nvSpPr>
        <p:spPr>
          <a:xfrm>
            <a:off x="677339" y="6045200"/>
            <a:ext cx="7924794" cy="584775"/>
          </a:xfrm>
          <a:prstGeom prst="rect">
            <a:avLst/>
          </a:prstGeom>
          <a:noFill/>
        </p:spPr>
        <p:txBody>
          <a:bodyPr wrap="square" rtlCol="0">
            <a:spAutoFit/>
          </a:bodyPr>
          <a:lstStyle/>
          <a:p>
            <a:r>
              <a:rPr lang="en-US" sz="1600" dirty="0" smtClean="0"/>
              <a:t>Photos courtesy </a:t>
            </a:r>
            <a:r>
              <a:rPr lang="en-US" sz="1600" dirty="0" err="1"/>
              <a:t>Jitendra</a:t>
            </a:r>
            <a:r>
              <a:rPr lang="en-US" sz="1600" dirty="0"/>
              <a:t> S. Tate, Ph.D.</a:t>
            </a:r>
            <a:r>
              <a:rPr lang="en-US" sz="1600" dirty="0" smtClean="0"/>
              <a:t>, Professor, Texas </a:t>
            </a:r>
            <a:r>
              <a:rPr lang="en-US" sz="1600" dirty="0"/>
              <a:t>State University-San Marcos </a:t>
            </a:r>
          </a:p>
        </p:txBody>
      </p:sp>
      <p:pic>
        <p:nvPicPr>
          <p:cNvPr id="4" name="Picture 3"/>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4709969" y="1405458"/>
            <a:ext cx="3976831" cy="421640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83261" y="1303867"/>
            <a:ext cx="3522606" cy="4538134"/>
          </a:xfrm>
          <a:prstGeom prst="rect">
            <a:avLst/>
          </a:prstGeom>
        </p:spPr>
      </p:pic>
      <p:sp>
        <p:nvSpPr>
          <p:cNvPr id="9" name="TextBox 8"/>
          <p:cNvSpPr txBox="1"/>
          <p:nvPr/>
        </p:nvSpPr>
        <p:spPr>
          <a:xfrm>
            <a:off x="1049867" y="5130794"/>
            <a:ext cx="3597559" cy="646331"/>
          </a:xfrm>
          <a:prstGeom prst="rect">
            <a:avLst/>
          </a:prstGeom>
          <a:noFill/>
        </p:spPr>
        <p:txBody>
          <a:bodyPr wrap="none" rtlCol="0">
            <a:spAutoFit/>
          </a:bodyPr>
          <a:lstStyle/>
          <a:p>
            <a:r>
              <a:rPr lang="en-US" dirty="0" smtClean="0">
                <a:solidFill>
                  <a:schemeClr val="bg1"/>
                </a:solidFill>
              </a:rPr>
              <a:t>Nanoparticle Containment Room, </a:t>
            </a:r>
          </a:p>
          <a:p>
            <a:r>
              <a:rPr lang="en-US" dirty="0" smtClean="0">
                <a:solidFill>
                  <a:schemeClr val="bg1"/>
                </a:solidFill>
              </a:rPr>
              <a:t>Texas State University</a:t>
            </a:r>
            <a:endParaRPr lang="en-US" dirty="0">
              <a:solidFill>
                <a:schemeClr val="bg1"/>
              </a:solidFill>
            </a:endParaRPr>
          </a:p>
        </p:txBody>
      </p:sp>
      <p:sp>
        <p:nvSpPr>
          <p:cNvPr id="10"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lang="en-US" sz="1400" b="1" dirty="0">
              <a:solidFill>
                <a:schemeClr val="accent2">
                  <a:lumMod val="50000"/>
                </a:schemeClr>
              </a:solidFill>
            </a:endParaRPr>
          </a:p>
        </p:txBody>
      </p:sp>
    </p:spTree>
    <p:extLst>
      <p:ext uri="{BB962C8B-B14F-4D97-AF65-F5344CB8AC3E}">
        <p14:creationId xmlns:p14="http://schemas.microsoft.com/office/powerpoint/2010/main" val="1192265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12" y="380142"/>
            <a:ext cx="8301676" cy="1143000"/>
          </a:xfrm>
        </p:spPr>
        <p:txBody>
          <a:bodyPr>
            <a:noAutofit/>
          </a:bodyPr>
          <a:lstStyle/>
          <a:p>
            <a:r>
              <a:rPr lang="en-US" sz="3600" dirty="0" smtClean="0"/>
              <a:t> Work practices and PPE will still be needed when enclosures are opened</a:t>
            </a:r>
            <a:endParaRPr lang="en-US" sz="3600" dirty="0"/>
          </a:p>
        </p:txBody>
      </p:sp>
      <p:pic>
        <p:nvPicPr>
          <p:cNvPr id="4" name="Picture 4" descr="\\cdc\private\L603\mmm5\NANOTECHNOLOGY\Carbon Solutions - Riverside, CA\Photo's\DSC009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1774" y="1775498"/>
            <a:ext cx="4776418" cy="3582314"/>
          </a:xfrm>
          <a:prstGeom prst="rect">
            <a:avLst/>
          </a:prstGeom>
          <a:noFill/>
          <a:ln w="9525">
            <a:noFill/>
            <a:miter lim="800000"/>
            <a:headEnd/>
            <a:tailEnd/>
          </a:ln>
        </p:spPr>
      </p:pic>
      <p:sp>
        <p:nvSpPr>
          <p:cNvPr id="5" name="Rectangle 4"/>
          <p:cNvSpPr/>
          <p:nvPr/>
        </p:nvSpPr>
        <p:spPr>
          <a:xfrm>
            <a:off x="2121369" y="5553345"/>
            <a:ext cx="4572000" cy="646331"/>
          </a:xfrm>
          <a:prstGeom prst="rect">
            <a:avLst/>
          </a:prstGeom>
        </p:spPr>
        <p:txBody>
          <a:bodyPr>
            <a:spAutoFit/>
          </a:bodyPr>
          <a:lstStyle/>
          <a:p>
            <a:pPr algn="ctr"/>
            <a:r>
              <a:rPr lang="en-US" dirty="0">
                <a:solidFill>
                  <a:srgbClr val="422E2E"/>
                </a:solidFill>
              </a:rPr>
              <a:t>Harvesting SWCNTs from a </a:t>
            </a:r>
          </a:p>
          <a:p>
            <a:pPr algn="ctr"/>
            <a:r>
              <a:rPr lang="en-US" dirty="0">
                <a:solidFill>
                  <a:srgbClr val="422E2E"/>
                </a:solidFill>
              </a:rPr>
              <a:t>Carbon Arc Reactor</a:t>
            </a:r>
          </a:p>
        </p:txBody>
      </p:sp>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lang="en-US" sz="1400" b="1" dirty="0">
              <a:solidFill>
                <a:schemeClr val="accent2">
                  <a:lumMod val="50000"/>
                </a:schemeClr>
              </a:solidFill>
            </a:endParaRPr>
          </a:p>
        </p:txBody>
      </p:sp>
    </p:spTree>
    <p:extLst>
      <p:ext uri="{BB962C8B-B14F-4D97-AF65-F5344CB8AC3E}">
        <p14:creationId xmlns:p14="http://schemas.microsoft.com/office/powerpoint/2010/main" val="2740010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Engineering Controls: </a:t>
            </a:r>
            <a:br>
              <a:rPr lang="en-US" dirty="0" smtClean="0"/>
            </a:br>
            <a:r>
              <a:rPr lang="en-US" b="1" dirty="0" smtClean="0"/>
              <a:t>Ventilation</a:t>
            </a:r>
            <a:endParaRPr lang="en-US" b="1" dirty="0"/>
          </a:p>
        </p:txBody>
      </p:sp>
      <p:sp>
        <p:nvSpPr>
          <p:cNvPr id="3" name="Subtitle 2"/>
          <p:cNvSpPr>
            <a:spLocks noGrp="1"/>
          </p:cNvSpPr>
          <p:nvPr>
            <p:ph type="subTitle" idx="1"/>
          </p:nvPr>
        </p:nvSpPr>
        <p:spPr>
          <a:xfrm>
            <a:off x="960039" y="3686309"/>
            <a:ext cx="5354480" cy="1752600"/>
          </a:xfrm>
        </p:spPr>
        <p:txBody>
          <a:bodyPr/>
          <a:lstStyle/>
          <a:p>
            <a:pPr algn="l"/>
            <a:r>
              <a:rPr lang="en-US" dirty="0" smtClean="0"/>
              <a:t>What are the two main divisions?</a:t>
            </a:r>
            <a:endParaRPr lang="en-US" dirty="0"/>
          </a:p>
        </p:txBody>
      </p:sp>
      <p:sp>
        <p:nvSpPr>
          <p:cNvPr id="4" name="TextBox 3"/>
          <p:cNvSpPr txBox="1"/>
          <p:nvPr/>
        </p:nvSpPr>
        <p:spPr>
          <a:xfrm>
            <a:off x="964236" y="4938465"/>
            <a:ext cx="6925981" cy="954107"/>
          </a:xfrm>
          <a:prstGeom prst="rect">
            <a:avLst/>
          </a:prstGeom>
          <a:noFill/>
        </p:spPr>
        <p:txBody>
          <a:bodyPr wrap="square" rtlCol="0">
            <a:spAutoFit/>
          </a:bodyPr>
          <a:lstStyle/>
          <a:p>
            <a:r>
              <a:rPr lang="en-US" sz="2800" b="1" dirty="0" smtClean="0">
                <a:solidFill>
                  <a:srgbClr val="855D5D"/>
                </a:solidFill>
              </a:rPr>
              <a:t>1) dilution ventilation </a:t>
            </a:r>
          </a:p>
          <a:p>
            <a:r>
              <a:rPr lang="en-US" sz="2800" b="1" dirty="0" smtClean="0">
                <a:solidFill>
                  <a:srgbClr val="855D5D"/>
                </a:solidFill>
              </a:rPr>
              <a:t>2) local exhaust ventilation</a:t>
            </a:r>
            <a:endParaRPr lang="en-US" sz="2800" b="1" dirty="0">
              <a:solidFill>
                <a:srgbClr val="855D5D"/>
              </a:solidFill>
            </a:endParaRPr>
          </a:p>
        </p:txBody>
      </p:sp>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lang="en-US" sz="1400" b="1" dirty="0">
              <a:solidFill>
                <a:schemeClr val="accent2">
                  <a:lumMod val="50000"/>
                </a:schemeClr>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3978" r="25694"/>
          <a:stretch/>
        </p:blipFill>
        <p:spPr>
          <a:xfrm>
            <a:off x="6217920" y="1283996"/>
            <a:ext cx="2475914" cy="4608576"/>
          </a:xfrm>
          <a:prstGeom prst="rect">
            <a:avLst/>
          </a:prstGeom>
        </p:spPr>
      </p:pic>
    </p:spTree>
    <p:extLst>
      <p:ext uri="{BB962C8B-B14F-4D97-AF65-F5344CB8AC3E}">
        <p14:creationId xmlns:p14="http://schemas.microsoft.com/office/powerpoint/2010/main" val="13417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67192" y="580028"/>
            <a:ext cx="8301676" cy="1143000"/>
          </a:xfrm>
        </p:spPr>
        <p:txBody>
          <a:bodyPr>
            <a:normAutofit fontScale="90000"/>
          </a:bodyPr>
          <a:lstStyle/>
          <a:p>
            <a:pPr eaLnBrk="1" hangingPunct="1">
              <a:defRPr/>
            </a:pPr>
            <a:r>
              <a:rPr lang="en-US" dirty="0" smtClean="0">
                <a:latin typeface="+mj-lt"/>
              </a:rPr>
              <a:t>Dilution ventilation is okay for nonhazardous exposures, but isn’t acceptable for nanoparticles</a:t>
            </a:r>
          </a:p>
        </p:txBody>
      </p:sp>
      <p:pic>
        <p:nvPicPr>
          <p:cNvPr id="2" name="Picture 1" descr="DSC_0100.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89592" y="2716150"/>
            <a:ext cx="4507302" cy="28572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2726264" y="5926671"/>
            <a:ext cx="4622800" cy="369332"/>
          </a:xfrm>
          <a:prstGeom prst="rect">
            <a:avLst/>
          </a:prstGeom>
          <a:noFill/>
        </p:spPr>
        <p:txBody>
          <a:bodyPr wrap="square" rtlCol="0">
            <a:spAutoFit/>
          </a:bodyPr>
          <a:lstStyle/>
          <a:p>
            <a:r>
              <a:rPr lang="en-US" dirty="0" smtClean="0"/>
              <a:t>Standard supply diffuser in an office</a:t>
            </a:r>
            <a:endParaRPr lang="en-US" dirty="0"/>
          </a:p>
        </p:txBody>
      </p:sp>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lang="en-US" sz="1400" b="1" dirty="0">
              <a:solidFill>
                <a:schemeClr val="accent2">
                  <a:lumMod val="50000"/>
                </a:schemeClr>
              </a:solidFill>
            </a:endParaRPr>
          </a:p>
        </p:txBody>
      </p:sp>
    </p:spTree>
    <p:extLst>
      <p:ext uri="{BB962C8B-B14F-4D97-AF65-F5344CB8AC3E}">
        <p14:creationId xmlns:p14="http://schemas.microsoft.com/office/powerpoint/2010/main" val="1219089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Eight-Hour Training Course</a:t>
            </a:r>
            <a:endParaRPr lang="en-US" dirty="0"/>
          </a:p>
        </p:txBody>
      </p:sp>
      <p:graphicFrame>
        <p:nvGraphicFramePr>
          <p:cNvPr id="7" name="Table 6"/>
          <p:cNvGraphicFramePr>
            <a:graphicFrameLocks noGrp="1"/>
          </p:cNvGraphicFramePr>
          <p:nvPr/>
        </p:nvGraphicFramePr>
        <p:xfrm>
          <a:off x="1143000" y="1363725"/>
          <a:ext cx="7239000" cy="5246625"/>
        </p:xfrm>
        <a:graphic>
          <a:graphicData uri="http://schemas.openxmlformats.org/drawingml/2006/table">
            <a:tbl>
              <a:tblPr>
                <a:tableStyleId>{1FECB4D8-DB02-4DC6-A0A2-4F2EBAE1DC90}</a:tableStyleId>
              </a:tblPr>
              <a:tblGrid>
                <a:gridCol w="1221581"/>
                <a:gridCol w="6017419"/>
              </a:tblGrid>
              <a:tr h="628701">
                <a:tc>
                  <a:txBody>
                    <a:bodyPr/>
                    <a:lstStyle/>
                    <a:p>
                      <a:r>
                        <a:rPr lang="en-US" sz="2000" dirty="0" smtClean="0"/>
                        <a:t>Module 1</a:t>
                      </a:r>
                      <a:endParaRPr lang="en-US" sz="2000" dirty="0"/>
                    </a:p>
                  </a:txBody>
                  <a:tcPr anchor="ctr"/>
                </a:tc>
                <a:tc>
                  <a:txBody>
                    <a:bodyPr/>
                    <a:lstStyle/>
                    <a:p>
                      <a:r>
                        <a:rPr lang="en-US" sz="2000" dirty="0" smtClean="0"/>
                        <a:t>Introduction to Nanotechnology and Nanomaterials</a:t>
                      </a:r>
                      <a:endParaRPr lang="en-US" sz="2000" dirty="0"/>
                    </a:p>
                  </a:txBody>
                  <a:tcPr anchor="ctr"/>
                </a:tc>
              </a:tr>
              <a:tr h="685714">
                <a:tc>
                  <a:txBody>
                    <a:bodyPr/>
                    <a:lstStyle/>
                    <a:p>
                      <a:r>
                        <a:rPr lang="en-US" sz="2000" dirty="0" smtClean="0"/>
                        <a:t>Module 2</a:t>
                      </a:r>
                      <a:endParaRPr lang="en-US" sz="2000" dirty="0"/>
                    </a:p>
                  </a:txBody>
                  <a:tcPr anchor="ctr"/>
                </a:tc>
                <a:tc>
                  <a:txBody>
                    <a:bodyPr/>
                    <a:lstStyle/>
                    <a:p>
                      <a:r>
                        <a:rPr lang="en-US" sz="2000" dirty="0" smtClean="0"/>
                        <a:t>What Workers Need to Know about Nanomaterial</a:t>
                      </a:r>
                      <a:r>
                        <a:rPr lang="en-US" sz="2000" baseline="0" dirty="0" smtClean="0"/>
                        <a:t> Toxicology and Environmental Impacts</a:t>
                      </a:r>
                      <a:endParaRPr lang="en-US" sz="2000" dirty="0"/>
                    </a:p>
                  </a:txBody>
                  <a:tcPr anchor="ctr"/>
                </a:tc>
              </a:tr>
              <a:tr h="628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3</a:t>
                      </a:r>
                      <a:endParaRPr lang="en-US" sz="2000" dirty="0"/>
                    </a:p>
                  </a:txBody>
                  <a:tcPr anchor="ctr"/>
                </a:tc>
                <a:tc>
                  <a:txBody>
                    <a:bodyPr/>
                    <a:lstStyle/>
                    <a:p>
                      <a:r>
                        <a:rPr lang="en-US" sz="2000" dirty="0" smtClean="0"/>
                        <a:t>Assessing Exposure to Nanomaterials</a:t>
                      </a:r>
                      <a:r>
                        <a:rPr lang="en-US" sz="2000" baseline="0" dirty="0" smtClean="0"/>
                        <a:t> in the Workplace</a:t>
                      </a:r>
                      <a:endParaRPr lang="en-US" sz="2000" dirty="0"/>
                    </a:p>
                  </a:txBody>
                  <a:tcPr anchor="ctr"/>
                </a:tc>
              </a:tr>
              <a:tr h="628701">
                <a:tc>
                  <a:txBody>
                    <a:bodyPr/>
                    <a:lstStyle/>
                    <a:p>
                      <a:r>
                        <a:rPr lang="en-US" sz="2000" dirty="0" smtClean="0"/>
                        <a:t>Module 4</a:t>
                      </a:r>
                      <a:endParaRPr lang="en-US" sz="2000" dirty="0"/>
                    </a:p>
                  </a:txBody>
                  <a:tcPr anchor="ctr"/>
                </a:tc>
                <a:tc>
                  <a:txBody>
                    <a:bodyPr/>
                    <a:lstStyle/>
                    <a:p>
                      <a:r>
                        <a:rPr lang="en-US" sz="2000" dirty="0" smtClean="0"/>
                        <a:t>Controlling Exposure to Nanomaterials</a:t>
                      </a:r>
                      <a:endParaRPr lang="en-US" sz="2000" dirty="0"/>
                    </a:p>
                  </a:txBody>
                  <a:tcPr anchor="ctr"/>
                </a:tc>
              </a:tr>
              <a:tr h="628701">
                <a:tc gridSpan="2">
                  <a:txBody>
                    <a:bodyPr/>
                    <a:lstStyle/>
                    <a:p>
                      <a:pPr algn="ctr"/>
                      <a:r>
                        <a:rPr lang="en-US" sz="2000" dirty="0" smtClean="0"/>
                        <a:t>LUNCH (on</a:t>
                      </a:r>
                      <a:r>
                        <a:rPr lang="en-US" sz="2000" baseline="0" dirty="0" smtClean="0"/>
                        <a:t> your own)</a:t>
                      </a:r>
                      <a:endParaRPr lang="en-US" sz="2000" dirty="0"/>
                    </a:p>
                  </a:txBody>
                  <a:tcPr anchor="ctr"/>
                </a:tc>
                <a:tc hMerge="1">
                  <a:txBody>
                    <a:bodyPr/>
                    <a:lstStyle/>
                    <a:p>
                      <a:endParaRPr lang="en-US" sz="2000" dirty="0"/>
                    </a:p>
                  </a:txBody>
                  <a:tcPr anchor="ctr"/>
                </a:tc>
              </a:tr>
              <a:tr h="685714">
                <a:tc>
                  <a:txBody>
                    <a:bodyPr/>
                    <a:lstStyle/>
                    <a:p>
                      <a:r>
                        <a:rPr lang="en-US" sz="2000" dirty="0" smtClean="0"/>
                        <a:t>Module 5</a:t>
                      </a:r>
                      <a:endParaRPr lang="en-US" sz="2000" dirty="0"/>
                    </a:p>
                  </a:txBody>
                  <a:tcPr anchor="ctr"/>
                </a:tc>
                <a:tc>
                  <a:txBody>
                    <a:bodyPr/>
                    <a:lstStyle/>
                    <a:p>
                      <a:r>
                        <a:rPr lang="en-US" sz="2000" dirty="0" smtClean="0"/>
                        <a:t>Risk</a:t>
                      </a:r>
                      <a:r>
                        <a:rPr lang="en-US" sz="2000" baseline="0" dirty="0" smtClean="0"/>
                        <a:t> Management Approaches for Nanomaterial Workplaces</a:t>
                      </a:r>
                      <a:endParaRPr lang="en-US" sz="2000" dirty="0"/>
                    </a:p>
                  </a:txBody>
                  <a:tcPr anchor="ctr"/>
                </a:tc>
              </a:tr>
              <a:tr h="685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6</a:t>
                      </a:r>
                    </a:p>
                  </a:txBody>
                  <a:tcPr anchor="ctr"/>
                </a:tc>
                <a:tc>
                  <a:txBody>
                    <a:bodyPr/>
                    <a:lstStyle/>
                    <a:p>
                      <a:r>
                        <a:rPr lang="en-US" sz="2000" dirty="0" smtClean="0"/>
                        <a:t>Regulations and Standards Relevant to Nanomaterial Workplaces</a:t>
                      </a:r>
                      <a:endParaRPr lang="en-US" sz="2000" dirty="0"/>
                    </a:p>
                  </a:txBody>
                  <a:tcPr anchor="ctr"/>
                </a:tc>
              </a:tr>
              <a:tr h="628701">
                <a:tc>
                  <a:txBody>
                    <a:bodyPr/>
                    <a:lstStyle/>
                    <a:p>
                      <a:r>
                        <a:rPr lang="en-US" sz="2000" dirty="0" smtClean="0"/>
                        <a:t>Module 7</a:t>
                      </a:r>
                      <a:endParaRPr lang="en-US" sz="2000" dirty="0"/>
                    </a:p>
                  </a:txBody>
                  <a:tcPr anchor="ctr"/>
                </a:tc>
                <a:tc>
                  <a:txBody>
                    <a:bodyPr/>
                    <a:lstStyle/>
                    <a:p>
                      <a:r>
                        <a:rPr lang="en-US" sz="2000" dirty="0" smtClean="0"/>
                        <a:t>Tools and Resources for Further </a:t>
                      </a:r>
                      <a:r>
                        <a:rPr lang="en-US" sz="2000" baseline="0" dirty="0" smtClean="0"/>
                        <a:t>Study</a:t>
                      </a:r>
                      <a:endParaRPr lang="en-US" sz="2000" dirty="0"/>
                    </a:p>
                  </a:txBody>
                  <a:tcPr anchor="ctr"/>
                </a:tc>
              </a:tr>
            </a:tbl>
          </a:graphicData>
        </a:graphic>
      </p:graphicFrame>
      <p:sp>
        <p:nvSpPr>
          <p:cNvPr id="9" name="Right Arrow 8"/>
          <p:cNvSpPr/>
          <p:nvPr/>
        </p:nvSpPr>
        <p:spPr>
          <a:xfrm>
            <a:off x="675686" y="3480688"/>
            <a:ext cx="43815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3</a:t>
            </a:fld>
            <a:endParaRPr lang="en-US" sz="14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4422" y="82760"/>
            <a:ext cx="7867150" cy="1143000"/>
          </a:xfrm>
        </p:spPr>
        <p:txBody>
          <a:bodyPr>
            <a:normAutofit/>
          </a:bodyPr>
          <a:lstStyle/>
          <a:p>
            <a:pPr algn="l" eaLnBrk="1" hangingPunct="1">
              <a:defRPr/>
            </a:pPr>
            <a:r>
              <a:rPr lang="en-US" sz="2800" dirty="0" smtClean="0"/>
              <a:t>Dilution ventilation supplies some outdoor air, but mostly recycles room air. </a:t>
            </a:r>
            <a:r>
              <a:rPr lang="en-US" sz="2800" dirty="0"/>
              <a:t> </a:t>
            </a:r>
            <a:r>
              <a:rPr lang="en-US" sz="2800" dirty="0" smtClean="0"/>
              <a:t>What about the lab?</a:t>
            </a:r>
          </a:p>
        </p:txBody>
      </p:sp>
      <p:pic>
        <p:nvPicPr>
          <p:cNvPr id="6" name="Content Placeholder 5" descr="1-1.gif"/>
          <p:cNvPicPr>
            <a:picLocks noGrp="1" noChangeAspect="1"/>
          </p:cNvPicPr>
          <p:nvPr>
            <p:ph idx="1"/>
          </p:nvPr>
        </p:nvPicPr>
        <p:blipFill>
          <a:blip r:embed="rId3" cstate="print"/>
          <a:stretch>
            <a:fillRect/>
          </a:stretch>
        </p:blipFill>
        <p:spPr>
          <a:xfrm>
            <a:off x="1046540" y="1023283"/>
            <a:ext cx="7297360" cy="5480526"/>
          </a:xfrm>
        </p:spPr>
      </p:pic>
      <p:sp>
        <p:nvSpPr>
          <p:cNvPr id="7" name="TextBox 6"/>
          <p:cNvSpPr txBox="1"/>
          <p:nvPr/>
        </p:nvSpPr>
        <p:spPr>
          <a:xfrm>
            <a:off x="2845651" y="6436124"/>
            <a:ext cx="4038600" cy="369332"/>
          </a:xfrm>
          <a:prstGeom prst="rect">
            <a:avLst/>
          </a:prstGeom>
          <a:noFill/>
        </p:spPr>
        <p:txBody>
          <a:bodyPr wrap="square" rtlCol="0">
            <a:spAutoFit/>
          </a:bodyPr>
          <a:lstStyle/>
          <a:p>
            <a:pPr algn="ctr"/>
            <a:r>
              <a:rPr lang="en-US" dirty="0" smtClean="0"/>
              <a:t>Graphic courtesy EPA</a:t>
            </a:r>
            <a:endParaRPr lang="en-US" dirty="0"/>
          </a:p>
        </p:txBody>
      </p:sp>
      <p:sp>
        <p:nvSpPr>
          <p:cNvPr id="5"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lang="en-US" sz="1400" b="1" dirty="0">
              <a:solidFill>
                <a:schemeClr val="accent2">
                  <a:lumMod val="50000"/>
                </a:schemeClr>
              </a:solidFill>
            </a:endParaRPr>
          </a:p>
        </p:txBody>
      </p:sp>
    </p:spTree>
    <p:extLst>
      <p:ext uri="{BB962C8B-B14F-4D97-AF65-F5344CB8AC3E}">
        <p14:creationId xmlns:p14="http://schemas.microsoft.com/office/powerpoint/2010/main" val="2633207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674" y="485964"/>
            <a:ext cx="8301676" cy="1143000"/>
          </a:xfrm>
        </p:spPr>
        <p:txBody>
          <a:bodyPr>
            <a:normAutofit fontScale="90000"/>
          </a:bodyPr>
          <a:lstStyle/>
          <a:p>
            <a:r>
              <a:rPr lang="en-US" sz="4400" dirty="0">
                <a:solidFill>
                  <a:srgbClr val="855D5D"/>
                </a:solidFill>
              </a:rPr>
              <a:t>Local exhaust ventilation (LEV) controls more hazardous exposures</a:t>
            </a:r>
            <a:endParaRPr lang="en-US" dirty="0"/>
          </a:p>
        </p:txBody>
      </p:sp>
      <p:sp>
        <p:nvSpPr>
          <p:cNvPr id="3" name="Slide Number Placeholder 2"/>
          <p:cNvSpPr>
            <a:spLocks noGrp="1"/>
          </p:cNvSpPr>
          <p:nvPr>
            <p:ph type="sldNum" sz="quarter" idx="4"/>
          </p:nvPr>
        </p:nvSpPr>
        <p:spPr/>
        <p:txBody>
          <a:bodyPr/>
          <a:lstStyle/>
          <a:p>
            <a:pPr>
              <a:defRPr/>
            </a:pPr>
            <a:fld id="{A5B96567-BFE0-47FD-90FD-A9064614BBFE}" type="slidenum">
              <a:rPr lang="en-US" smtClean="0"/>
              <a:pPr>
                <a:defRPr/>
              </a:pPr>
              <a:t>31</a:t>
            </a:fld>
            <a:endParaRPr lang="en-US" dirty="0"/>
          </a:p>
        </p:txBody>
      </p:sp>
      <p:sp>
        <p:nvSpPr>
          <p:cNvPr id="9" name="TextBox 8"/>
          <p:cNvSpPr txBox="1"/>
          <p:nvPr/>
        </p:nvSpPr>
        <p:spPr>
          <a:xfrm>
            <a:off x="1528650" y="5996703"/>
            <a:ext cx="6161654" cy="369332"/>
          </a:xfrm>
          <a:prstGeom prst="rect">
            <a:avLst/>
          </a:prstGeom>
          <a:noFill/>
        </p:spPr>
        <p:txBody>
          <a:bodyPr wrap="square" rtlCol="0">
            <a:spAutoFit/>
          </a:bodyPr>
          <a:lstStyle/>
          <a:p>
            <a:pPr algn="ctr"/>
            <a:r>
              <a:rPr lang="en-US" dirty="0" smtClean="0"/>
              <a:t>New laboratory hoods in U. Puerto Rico</a:t>
            </a:r>
            <a:endParaRPr lang="en-US" dirty="0"/>
          </a:p>
        </p:txBody>
      </p:sp>
      <p:pic>
        <p:nvPicPr>
          <p:cNvPr id="4" name="Picture 3" descr="DSC_063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0548" y="2104729"/>
            <a:ext cx="5596555" cy="3721114"/>
          </a:xfrm>
          <a:prstGeom prst="rect">
            <a:avLst/>
          </a:prstGeom>
        </p:spPr>
      </p:pic>
    </p:spTree>
    <p:extLst>
      <p:ext uri="{BB962C8B-B14F-4D97-AF65-F5344CB8AC3E}">
        <p14:creationId xmlns:p14="http://schemas.microsoft.com/office/powerpoint/2010/main" val="2596090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674" y="355246"/>
            <a:ext cx="8301676" cy="1143000"/>
          </a:xfrm>
        </p:spPr>
        <p:txBody>
          <a:bodyPr>
            <a:normAutofit fontScale="90000"/>
          </a:bodyPr>
          <a:lstStyle/>
          <a:p>
            <a:r>
              <a:rPr lang="en-US" sz="4400" dirty="0" smtClean="0">
                <a:solidFill>
                  <a:srgbClr val="855D5D"/>
                </a:solidFill>
              </a:rPr>
              <a:t>Lab hoods need to be tested for face velocity and the sash height marked</a:t>
            </a:r>
            <a:endParaRPr lang="en-US" dirty="0"/>
          </a:p>
        </p:txBody>
      </p:sp>
      <p:sp>
        <p:nvSpPr>
          <p:cNvPr id="3" name="Slide Number Placeholder 2"/>
          <p:cNvSpPr>
            <a:spLocks noGrp="1"/>
          </p:cNvSpPr>
          <p:nvPr>
            <p:ph type="sldNum" sz="quarter" idx="4"/>
          </p:nvPr>
        </p:nvSpPr>
        <p:spPr/>
        <p:txBody>
          <a:bodyPr/>
          <a:lstStyle/>
          <a:p>
            <a:pPr>
              <a:defRPr/>
            </a:pPr>
            <a:fld id="{A5B96567-BFE0-47FD-90FD-A9064614BBFE}" type="slidenum">
              <a:rPr lang="en-US" smtClean="0"/>
              <a:pPr>
                <a:defRPr/>
              </a:pPr>
              <a:t>32</a:t>
            </a:fld>
            <a:endParaRPr lang="en-US" dirty="0"/>
          </a:p>
        </p:txBody>
      </p:sp>
      <p:sp>
        <p:nvSpPr>
          <p:cNvPr id="9" name="TextBox 8"/>
          <p:cNvSpPr txBox="1"/>
          <p:nvPr/>
        </p:nvSpPr>
        <p:spPr>
          <a:xfrm>
            <a:off x="672317" y="5866188"/>
            <a:ext cx="7918419" cy="461665"/>
          </a:xfrm>
          <a:prstGeom prst="rect">
            <a:avLst/>
          </a:prstGeom>
          <a:noFill/>
        </p:spPr>
        <p:txBody>
          <a:bodyPr wrap="square" rtlCol="0">
            <a:spAutoFit/>
          </a:bodyPr>
          <a:lstStyle/>
          <a:p>
            <a:pPr algn="ctr"/>
            <a:r>
              <a:rPr lang="en-US" sz="2400" b="1" dirty="0" smtClean="0">
                <a:solidFill>
                  <a:schemeClr val="accent4"/>
                </a:solidFill>
              </a:rPr>
              <a:t>Any safety issues with this nano research hood?</a:t>
            </a:r>
            <a:endParaRPr lang="en-US" sz="2400" b="1" dirty="0">
              <a:solidFill>
                <a:schemeClr val="accent4"/>
              </a:solidFill>
            </a:endParaRPr>
          </a:p>
        </p:txBody>
      </p:sp>
      <p:pic>
        <p:nvPicPr>
          <p:cNvPr id="5" name="Picture 4" descr="DSC_066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7757" y="1869562"/>
            <a:ext cx="5738032" cy="38151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7076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674" y="485964"/>
            <a:ext cx="8301676" cy="1143000"/>
          </a:xfrm>
        </p:spPr>
        <p:txBody>
          <a:bodyPr>
            <a:normAutofit fontScale="90000"/>
          </a:bodyPr>
          <a:lstStyle/>
          <a:p>
            <a:r>
              <a:rPr lang="en-US" sz="4400" dirty="0" smtClean="0">
                <a:solidFill>
                  <a:srgbClr val="855D5D"/>
                </a:solidFill>
              </a:rPr>
              <a:t>Lab hoods need to be checked routinely for maintenance</a:t>
            </a:r>
            <a:endParaRPr lang="en-US" dirty="0"/>
          </a:p>
        </p:txBody>
      </p:sp>
      <p:sp>
        <p:nvSpPr>
          <p:cNvPr id="3" name="Slide Number Placeholder 2"/>
          <p:cNvSpPr>
            <a:spLocks noGrp="1"/>
          </p:cNvSpPr>
          <p:nvPr>
            <p:ph type="sldNum" sz="quarter" idx="4"/>
          </p:nvPr>
        </p:nvSpPr>
        <p:spPr/>
        <p:txBody>
          <a:bodyPr/>
          <a:lstStyle/>
          <a:p>
            <a:pPr>
              <a:defRPr/>
            </a:pPr>
            <a:fld id="{A5B96567-BFE0-47FD-90FD-A9064614BBFE}" type="slidenum">
              <a:rPr lang="en-US" smtClean="0"/>
              <a:pPr>
                <a:defRPr/>
              </a:pPr>
              <a:t>33</a:t>
            </a:fld>
            <a:endParaRPr lang="en-US" dirty="0"/>
          </a:p>
        </p:txBody>
      </p:sp>
      <p:pic>
        <p:nvPicPr>
          <p:cNvPr id="4" name="Picture 3" descr="DSC_066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99309" y="2112234"/>
            <a:ext cx="6265779" cy="311672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Down Arrow 9"/>
          <p:cNvSpPr/>
          <p:nvPr/>
        </p:nvSpPr>
        <p:spPr>
          <a:xfrm>
            <a:off x="5291113" y="2774548"/>
            <a:ext cx="682399" cy="822960"/>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Down Arrow 10"/>
          <p:cNvSpPr/>
          <p:nvPr/>
        </p:nvSpPr>
        <p:spPr>
          <a:xfrm>
            <a:off x="2503792" y="2903432"/>
            <a:ext cx="682399" cy="822960"/>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p:cNvSpPr txBox="1"/>
          <p:nvPr/>
        </p:nvSpPr>
        <p:spPr>
          <a:xfrm>
            <a:off x="2963238" y="2386925"/>
            <a:ext cx="2633989" cy="369332"/>
          </a:xfrm>
          <a:prstGeom prst="rect">
            <a:avLst/>
          </a:prstGeom>
          <a:noFill/>
        </p:spPr>
        <p:txBody>
          <a:bodyPr wrap="square" rtlCol="0">
            <a:spAutoFit/>
          </a:bodyPr>
          <a:lstStyle/>
          <a:p>
            <a:pPr algn="ctr"/>
            <a:r>
              <a:rPr lang="en-US" b="1" dirty="0" smtClean="0">
                <a:solidFill>
                  <a:schemeClr val="bg1"/>
                </a:solidFill>
              </a:rPr>
              <a:t>In-running nip points</a:t>
            </a:r>
            <a:endParaRPr lang="en-US" b="1" dirty="0">
              <a:solidFill>
                <a:schemeClr val="bg1"/>
              </a:solidFill>
            </a:endParaRPr>
          </a:p>
        </p:txBody>
      </p:sp>
      <p:sp>
        <p:nvSpPr>
          <p:cNvPr id="9" name="TextBox 8"/>
          <p:cNvSpPr txBox="1"/>
          <p:nvPr/>
        </p:nvSpPr>
        <p:spPr>
          <a:xfrm>
            <a:off x="1450647" y="5700197"/>
            <a:ext cx="6161654" cy="523220"/>
          </a:xfrm>
          <a:prstGeom prst="rect">
            <a:avLst/>
          </a:prstGeom>
          <a:noFill/>
        </p:spPr>
        <p:txBody>
          <a:bodyPr wrap="square" rtlCol="0">
            <a:spAutoFit/>
          </a:bodyPr>
          <a:lstStyle/>
          <a:p>
            <a:pPr algn="ctr"/>
            <a:r>
              <a:rPr lang="en-US" sz="2800" b="1" dirty="0" smtClean="0">
                <a:solidFill>
                  <a:schemeClr val="bg1">
                    <a:lumMod val="50000"/>
                  </a:schemeClr>
                </a:solidFill>
              </a:rPr>
              <a:t>Lab hood used for nano research</a:t>
            </a:r>
            <a:endParaRPr lang="en-US" sz="2800" b="1" dirty="0">
              <a:solidFill>
                <a:schemeClr val="bg1">
                  <a:lumMod val="50000"/>
                </a:schemeClr>
              </a:solidFill>
            </a:endParaRPr>
          </a:p>
        </p:txBody>
      </p:sp>
    </p:spTree>
    <p:extLst>
      <p:ext uri="{BB962C8B-B14F-4D97-AF65-F5344CB8AC3E}">
        <p14:creationId xmlns:p14="http://schemas.microsoft.com/office/powerpoint/2010/main" val="78884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340059" y="152400"/>
            <a:ext cx="7848600" cy="715963"/>
          </a:xfrm>
        </p:spPr>
        <p:txBody>
          <a:bodyPr/>
          <a:lstStyle/>
          <a:p>
            <a:r>
              <a:rPr lang="en-US" sz="3500" dirty="0">
                <a:effectLst>
                  <a:outerShdw blurRad="38100" dist="38100" dir="2700000" algn="tl">
                    <a:srgbClr val="C0C0C0"/>
                  </a:outerShdw>
                </a:effectLst>
              </a:rPr>
              <a:t>Conventional </a:t>
            </a:r>
            <a:r>
              <a:rPr lang="en-US" sz="3500" dirty="0" smtClean="0">
                <a:effectLst>
                  <a:outerShdw blurRad="38100" dist="38100" dir="2700000" algn="tl">
                    <a:srgbClr val="C0C0C0"/>
                  </a:outerShdw>
                </a:effectLst>
              </a:rPr>
              <a:t>controls </a:t>
            </a:r>
            <a:r>
              <a:rPr lang="en-US" sz="3500" dirty="0">
                <a:effectLst>
                  <a:outerShdw blurRad="38100" dist="38100" dir="2700000" algn="tl">
                    <a:srgbClr val="C0C0C0"/>
                  </a:outerShdw>
                </a:effectLst>
              </a:rPr>
              <a:t>s</a:t>
            </a:r>
            <a:r>
              <a:rPr lang="en-US" sz="3500" dirty="0" smtClean="0">
                <a:effectLst>
                  <a:outerShdw blurRad="38100" dist="38100" dir="2700000" algn="tl">
                    <a:srgbClr val="C0C0C0"/>
                  </a:outerShdw>
                </a:effectLst>
              </a:rPr>
              <a:t>hould </a:t>
            </a:r>
            <a:r>
              <a:rPr lang="en-US" sz="3500" dirty="0">
                <a:effectLst>
                  <a:outerShdw blurRad="38100" dist="38100" dir="2700000" algn="tl">
                    <a:srgbClr val="C0C0C0"/>
                  </a:outerShdw>
                </a:effectLst>
              </a:rPr>
              <a:t>w</a:t>
            </a:r>
            <a:r>
              <a:rPr lang="en-US" sz="3500" dirty="0" smtClean="0">
                <a:effectLst>
                  <a:outerShdw blurRad="38100" dist="38100" dir="2700000" algn="tl">
                    <a:srgbClr val="C0C0C0"/>
                  </a:outerShdw>
                </a:effectLst>
              </a:rPr>
              <a:t>ork</a:t>
            </a:r>
            <a:endParaRPr lang="en-US" sz="3500" dirty="0">
              <a:effectLst>
                <a:outerShdw blurRad="38100" dist="38100" dir="2700000" algn="tl">
                  <a:srgbClr val="C0C0C0"/>
                </a:outerShdw>
              </a:effectLst>
            </a:endParaRPr>
          </a:p>
        </p:txBody>
      </p:sp>
      <p:sp>
        <p:nvSpPr>
          <p:cNvPr id="4" name="TextBox 3"/>
          <p:cNvSpPr txBox="1"/>
          <p:nvPr/>
        </p:nvSpPr>
        <p:spPr>
          <a:xfrm>
            <a:off x="329243" y="6318250"/>
            <a:ext cx="2892685" cy="307777"/>
          </a:xfrm>
          <a:prstGeom prst="rect">
            <a:avLst/>
          </a:prstGeom>
          <a:noFill/>
        </p:spPr>
        <p:txBody>
          <a:bodyPr wrap="square" rtlCol="0">
            <a:spAutoFit/>
          </a:bodyPr>
          <a:lstStyle/>
          <a:p>
            <a:pPr algn="ctr"/>
            <a:r>
              <a:rPr lang="en-US" sz="1400" b="1" dirty="0" smtClean="0">
                <a:solidFill>
                  <a:srgbClr val="855D5D"/>
                </a:solidFill>
              </a:rPr>
              <a:t>Courtesy NIOSH</a:t>
            </a:r>
            <a:endParaRPr lang="en-US" sz="1400" b="1" dirty="0">
              <a:solidFill>
                <a:srgbClr val="855D5D"/>
              </a:solidFill>
            </a:endParaRPr>
          </a:p>
        </p:txBody>
      </p:sp>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lang="en-US" sz="1400" b="1" dirty="0">
              <a:solidFill>
                <a:schemeClr val="accent2">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016" y="957072"/>
            <a:ext cx="6601968" cy="4943856"/>
          </a:xfrm>
          <a:prstGeom prst="rect">
            <a:avLst/>
          </a:prstGeom>
        </p:spPr>
      </p:pic>
    </p:spTree>
    <p:extLst>
      <p:ext uri="{BB962C8B-B14F-4D97-AF65-F5344CB8AC3E}">
        <p14:creationId xmlns:p14="http://schemas.microsoft.com/office/powerpoint/2010/main" val="1883301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particle capture</a:t>
            </a:r>
            <a:endParaRPr lang="en-US" dirty="0"/>
          </a:p>
        </p:txBody>
      </p:sp>
      <p:sp>
        <p:nvSpPr>
          <p:cNvPr id="5" name="TextBox 4"/>
          <p:cNvSpPr txBox="1"/>
          <p:nvPr/>
        </p:nvSpPr>
        <p:spPr>
          <a:xfrm>
            <a:off x="1049867" y="6299200"/>
            <a:ext cx="4064000" cy="369332"/>
          </a:xfrm>
          <a:prstGeom prst="rect">
            <a:avLst/>
          </a:prstGeom>
          <a:noFill/>
        </p:spPr>
        <p:txBody>
          <a:bodyPr wrap="square" rtlCol="0">
            <a:spAutoFit/>
          </a:bodyPr>
          <a:lstStyle/>
          <a:p>
            <a:r>
              <a:rPr lang="en-US" dirty="0" smtClean="0"/>
              <a:t>Courtesy Roland Berry Ann, NIOSH</a:t>
            </a:r>
            <a:endParaRPr lang="en-US" dirty="0"/>
          </a:p>
        </p:txBody>
      </p:sp>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lang="en-US" sz="1400" b="1" dirty="0">
              <a:solidFill>
                <a:schemeClr val="accent2">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834" y="1487108"/>
            <a:ext cx="4430332" cy="4752304"/>
          </a:xfrm>
          <a:prstGeom prst="rect">
            <a:avLst/>
          </a:prstGeom>
        </p:spPr>
      </p:pic>
    </p:spTree>
    <p:extLst>
      <p:ext uri="{BB962C8B-B14F-4D97-AF65-F5344CB8AC3E}">
        <p14:creationId xmlns:p14="http://schemas.microsoft.com/office/powerpoint/2010/main" val="202252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916" y="695745"/>
            <a:ext cx="8395841" cy="1143000"/>
          </a:xfrm>
        </p:spPr>
        <p:txBody>
          <a:bodyPr>
            <a:normAutofit fontScale="90000"/>
          </a:bodyPr>
          <a:lstStyle/>
          <a:p>
            <a:r>
              <a:rPr lang="en-US" dirty="0" smtClean="0"/>
              <a:t>What is the most penetrating </a:t>
            </a:r>
            <a:br>
              <a:rPr lang="en-US" dirty="0" smtClean="0"/>
            </a:br>
            <a:r>
              <a:rPr lang="en-US" dirty="0" smtClean="0"/>
              <a:t>particle size? </a:t>
            </a:r>
            <a:br>
              <a:rPr lang="en-US" dirty="0" smtClean="0"/>
            </a:br>
            <a:endParaRPr lang="en-US" dirty="0"/>
          </a:p>
        </p:txBody>
      </p:sp>
      <p:sp>
        <p:nvSpPr>
          <p:cNvPr id="5" name="TextBox 4"/>
          <p:cNvSpPr txBox="1"/>
          <p:nvPr/>
        </p:nvSpPr>
        <p:spPr>
          <a:xfrm>
            <a:off x="2626384" y="5138738"/>
            <a:ext cx="3868672" cy="461665"/>
          </a:xfrm>
          <a:prstGeom prst="rect">
            <a:avLst/>
          </a:prstGeom>
          <a:noFill/>
        </p:spPr>
        <p:txBody>
          <a:bodyPr wrap="square" rtlCol="0">
            <a:spAutoFit/>
          </a:bodyPr>
          <a:lstStyle/>
          <a:p>
            <a:pPr algn="ctr"/>
            <a:r>
              <a:rPr lang="en-US" sz="2400" dirty="0" smtClean="0"/>
              <a:t>Particle diameter</a:t>
            </a:r>
            <a:endParaRPr lang="en-US" sz="2400" dirty="0"/>
          </a:p>
        </p:txBody>
      </p:sp>
      <p:sp>
        <p:nvSpPr>
          <p:cNvPr id="6" name="TextBox 5"/>
          <p:cNvSpPr txBox="1"/>
          <p:nvPr/>
        </p:nvSpPr>
        <p:spPr>
          <a:xfrm rot="16200000">
            <a:off x="-886297" y="3562298"/>
            <a:ext cx="3868672" cy="461665"/>
          </a:xfrm>
          <a:prstGeom prst="rect">
            <a:avLst/>
          </a:prstGeom>
          <a:noFill/>
        </p:spPr>
        <p:txBody>
          <a:bodyPr wrap="square" rtlCol="0">
            <a:spAutoFit/>
          </a:bodyPr>
          <a:lstStyle/>
          <a:p>
            <a:pPr algn="ctr"/>
            <a:r>
              <a:rPr lang="en-US" sz="2400" dirty="0" smtClean="0"/>
              <a:t>Efficiency</a:t>
            </a:r>
            <a:endParaRPr lang="en-US" sz="2400" dirty="0"/>
          </a:p>
        </p:txBody>
      </p:sp>
      <p:sp>
        <p:nvSpPr>
          <p:cNvPr id="7" name="TextBox 6"/>
          <p:cNvSpPr txBox="1"/>
          <p:nvPr/>
        </p:nvSpPr>
        <p:spPr>
          <a:xfrm>
            <a:off x="1219463" y="5812042"/>
            <a:ext cx="2363535" cy="646331"/>
          </a:xfrm>
          <a:prstGeom prst="rect">
            <a:avLst/>
          </a:prstGeom>
          <a:noFill/>
        </p:spPr>
        <p:txBody>
          <a:bodyPr wrap="square" rtlCol="0">
            <a:spAutoFit/>
          </a:bodyPr>
          <a:lstStyle/>
          <a:p>
            <a:r>
              <a:rPr lang="en-US" dirty="0" smtClean="0"/>
              <a:t>Courtesy Roland Berry-Ann, NIOSH</a:t>
            </a:r>
            <a:endParaRPr lang="en-US" dirty="0"/>
          </a:p>
        </p:txBody>
      </p:sp>
      <p:sp>
        <p:nvSpPr>
          <p:cNvPr id="9"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lang="en-US" sz="1400" b="1" dirty="0">
              <a:solidFill>
                <a:schemeClr val="accent2">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463" y="1846381"/>
            <a:ext cx="7338646" cy="3165231"/>
          </a:xfrm>
          <a:prstGeom prst="rect">
            <a:avLst/>
          </a:prstGeom>
        </p:spPr>
      </p:pic>
    </p:spTree>
    <p:extLst>
      <p:ext uri="{BB962C8B-B14F-4D97-AF65-F5344CB8AC3E}">
        <p14:creationId xmlns:p14="http://schemas.microsoft.com/office/powerpoint/2010/main" val="39516261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1520" y="1043134"/>
            <a:ext cx="3543300" cy="5362575"/>
          </a:xfrm>
          <a:prstGeom prst="rect">
            <a:avLst/>
          </a:prstGeom>
        </p:spPr>
      </p:pic>
      <p:sp>
        <p:nvSpPr>
          <p:cNvPr id="4" name="Title 3"/>
          <p:cNvSpPr>
            <a:spLocks noGrp="1"/>
          </p:cNvSpPr>
          <p:nvPr>
            <p:ph type="title"/>
          </p:nvPr>
        </p:nvSpPr>
        <p:spPr>
          <a:xfrm>
            <a:off x="674245" y="1394754"/>
            <a:ext cx="4349470" cy="1143000"/>
          </a:xfrm>
        </p:spPr>
        <p:txBody>
          <a:bodyPr>
            <a:noAutofit/>
          </a:bodyPr>
          <a:lstStyle/>
          <a:p>
            <a:r>
              <a:rPr lang="en-US" sz="4400" dirty="0" smtClean="0"/>
              <a:t>Processes have HEPA filters on exhaust systems</a:t>
            </a:r>
            <a:endParaRPr lang="en-US" sz="4400" dirty="0"/>
          </a:p>
        </p:txBody>
      </p:sp>
      <p:sp>
        <p:nvSpPr>
          <p:cNvPr id="2" name="TextBox 1"/>
          <p:cNvSpPr txBox="1"/>
          <p:nvPr/>
        </p:nvSpPr>
        <p:spPr>
          <a:xfrm>
            <a:off x="1960930" y="4687155"/>
            <a:ext cx="2932056" cy="1569660"/>
          </a:xfrm>
          <a:prstGeom prst="rect">
            <a:avLst/>
          </a:prstGeom>
          <a:noFill/>
        </p:spPr>
        <p:txBody>
          <a:bodyPr wrap="square" rtlCol="0">
            <a:spAutoFit/>
          </a:bodyPr>
          <a:lstStyle/>
          <a:p>
            <a:pPr algn="r"/>
            <a:r>
              <a:rPr lang="en-US" sz="2400" dirty="0" smtClean="0"/>
              <a:t>Courtesy Oak </a:t>
            </a:r>
            <a:r>
              <a:rPr lang="en-US" sz="2400" dirty="0"/>
              <a:t>Ridge’s </a:t>
            </a:r>
            <a:r>
              <a:rPr lang="en-US" sz="2400" dirty="0" err="1"/>
              <a:t>Nanophase</a:t>
            </a:r>
            <a:r>
              <a:rPr lang="en-US" sz="2400" dirty="0"/>
              <a:t> Materials Research facility</a:t>
            </a:r>
          </a:p>
        </p:txBody>
      </p:sp>
      <p:sp>
        <p:nvSpPr>
          <p:cNvPr id="3" name="Right Arrow 2"/>
          <p:cNvSpPr/>
          <p:nvPr/>
        </p:nvSpPr>
        <p:spPr>
          <a:xfrm rot="19988736">
            <a:off x="4475809" y="1821795"/>
            <a:ext cx="1870442" cy="9043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983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9504" y="386364"/>
            <a:ext cx="8301676" cy="1143000"/>
          </a:xfrm>
        </p:spPr>
        <p:txBody>
          <a:bodyPr>
            <a:normAutofit/>
          </a:bodyPr>
          <a:lstStyle/>
          <a:p>
            <a:r>
              <a:rPr lang="en-US" dirty="0" smtClean="0"/>
              <a:t>What risks might this HEPA pose?</a:t>
            </a:r>
            <a:endParaRPr lang="en-US" dirty="0"/>
          </a:p>
        </p:txBody>
      </p:sp>
      <p:pic>
        <p:nvPicPr>
          <p:cNvPr id="2" name="Picture 1" descr="IMG_012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3182" y="1801217"/>
            <a:ext cx="6940282" cy="3897739"/>
          </a:xfrm>
          <a:prstGeom prst="rect">
            <a:avLst/>
          </a:prstGeom>
        </p:spPr>
      </p:pic>
      <p:sp>
        <p:nvSpPr>
          <p:cNvPr id="5" name="TextBox 4"/>
          <p:cNvSpPr txBox="1"/>
          <p:nvPr/>
        </p:nvSpPr>
        <p:spPr>
          <a:xfrm>
            <a:off x="971129" y="5975656"/>
            <a:ext cx="7208748" cy="400110"/>
          </a:xfrm>
          <a:prstGeom prst="rect">
            <a:avLst/>
          </a:prstGeom>
          <a:noFill/>
        </p:spPr>
        <p:txBody>
          <a:bodyPr wrap="square" rtlCol="0">
            <a:spAutoFit/>
          </a:bodyPr>
          <a:lstStyle/>
          <a:p>
            <a:pPr algn="r"/>
            <a:r>
              <a:rPr lang="en-US" sz="2000" dirty="0" smtClean="0"/>
              <a:t>Courtesy Oak </a:t>
            </a:r>
            <a:r>
              <a:rPr lang="en-US" sz="2000" dirty="0"/>
              <a:t>Ridge’s </a:t>
            </a:r>
            <a:r>
              <a:rPr lang="en-US" sz="2000" dirty="0" err="1"/>
              <a:t>Nanophase</a:t>
            </a:r>
            <a:r>
              <a:rPr lang="en-US" sz="2000" dirty="0"/>
              <a:t> Materials Research facility</a:t>
            </a:r>
          </a:p>
        </p:txBody>
      </p:sp>
    </p:spTree>
    <p:extLst>
      <p:ext uri="{BB962C8B-B14F-4D97-AF65-F5344CB8AC3E}">
        <p14:creationId xmlns:p14="http://schemas.microsoft.com/office/powerpoint/2010/main" val="3301481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With nanoparticles between 20 - 400 nm, 40 nm is the most penetrating size</a:t>
            </a:r>
            <a:endParaRPr lang="en-US" dirty="0"/>
          </a:p>
        </p:txBody>
      </p:sp>
      <p:sp>
        <p:nvSpPr>
          <p:cNvPr id="5" name="TextBox 4"/>
          <p:cNvSpPr txBox="1"/>
          <p:nvPr/>
        </p:nvSpPr>
        <p:spPr>
          <a:xfrm>
            <a:off x="2319864" y="1794938"/>
            <a:ext cx="1185315" cy="646331"/>
          </a:xfrm>
          <a:prstGeom prst="rect">
            <a:avLst/>
          </a:prstGeom>
          <a:noFill/>
        </p:spPr>
        <p:txBody>
          <a:bodyPr wrap="none" rtlCol="0">
            <a:spAutoFit/>
          </a:bodyPr>
          <a:lstStyle/>
          <a:p>
            <a:r>
              <a:rPr lang="en-US" sz="3600" dirty="0" smtClean="0">
                <a:solidFill>
                  <a:schemeClr val="accent2"/>
                </a:solidFill>
              </a:rPr>
              <a:t>N-95</a:t>
            </a:r>
            <a:endParaRPr lang="en-US" sz="3600" dirty="0">
              <a:solidFill>
                <a:schemeClr val="accent2"/>
              </a:solidFill>
            </a:endParaRPr>
          </a:p>
        </p:txBody>
      </p:sp>
      <p:sp>
        <p:nvSpPr>
          <p:cNvPr id="6" name="TextBox 5"/>
          <p:cNvSpPr txBox="1"/>
          <p:nvPr/>
        </p:nvSpPr>
        <p:spPr>
          <a:xfrm>
            <a:off x="6485464" y="1811871"/>
            <a:ext cx="1416599" cy="646331"/>
          </a:xfrm>
          <a:prstGeom prst="rect">
            <a:avLst/>
          </a:prstGeom>
          <a:noFill/>
        </p:spPr>
        <p:txBody>
          <a:bodyPr wrap="none" rtlCol="0">
            <a:spAutoFit/>
          </a:bodyPr>
          <a:lstStyle/>
          <a:p>
            <a:r>
              <a:rPr lang="en-US" sz="3600" dirty="0">
                <a:solidFill>
                  <a:schemeClr val="accent2"/>
                </a:solidFill>
              </a:rPr>
              <a:t>P</a:t>
            </a:r>
            <a:r>
              <a:rPr lang="en-US" sz="3600" dirty="0" smtClean="0">
                <a:solidFill>
                  <a:schemeClr val="accent2"/>
                </a:solidFill>
              </a:rPr>
              <a:t>-100</a:t>
            </a:r>
            <a:endParaRPr lang="en-US" sz="3600" dirty="0">
              <a:solidFill>
                <a:schemeClr val="accent2"/>
              </a:solidFill>
            </a:endParaRPr>
          </a:p>
        </p:txBody>
      </p:sp>
      <p:sp>
        <p:nvSpPr>
          <p:cNvPr id="7" name="TextBox 6"/>
          <p:cNvSpPr txBox="1"/>
          <p:nvPr/>
        </p:nvSpPr>
        <p:spPr>
          <a:xfrm>
            <a:off x="2421443" y="5926669"/>
            <a:ext cx="5012266" cy="646331"/>
          </a:xfrm>
          <a:prstGeom prst="rect">
            <a:avLst/>
          </a:prstGeom>
          <a:noFill/>
        </p:spPr>
        <p:txBody>
          <a:bodyPr wrap="square" rtlCol="0">
            <a:spAutoFit/>
          </a:bodyPr>
          <a:lstStyle/>
          <a:p>
            <a:pPr algn="ctr"/>
            <a:r>
              <a:rPr lang="en-US" sz="3600" dirty="0" smtClean="0"/>
              <a:t>Particle Diameter</a:t>
            </a:r>
            <a:endParaRPr lang="en-US" sz="3600" dirty="0"/>
          </a:p>
        </p:txBody>
      </p:sp>
      <p:sp>
        <p:nvSpPr>
          <p:cNvPr id="8"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lang="en-US" sz="1400" b="1" dirty="0">
              <a:solidFill>
                <a:schemeClr val="accent2">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707" y="2381481"/>
            <a:ext cx="7874598" cy="3420932"/>
          </a:xfrm>
          <a:prstGeom prst="rect">
            <a:avLst/>
          </a:prstGeom>
        </p:spPr>
      </p:pic>
    </p:spTree>
    <p:extLst>
      <p:ext uri="{BB962C8B-B14F-4D97-AF65-F5344CB8AC3E}">
        <p14:creationId xmlns:p14="http://schemas.microsoft.com/office/powerpoint/2010/main" val="979646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Lesson Overview</a:t>
            </a:r>
            <a:endParaRPr lang="en-US" dirty="0"/>
          </a:p>
        </p:txBody>
      </p:sp>
      <p:sp>
        <p:nvSpPr>
          <p:cNvPr id="12291" name="Rectangle 2"/>
          <p:cNvSpPr>
            <a:spLocks noGrp="1"/>
          </p:cNvSpPr>
          <p:nvPr>
            <p:ph idx="1"/>
          </p:nvPr>
        </p:nvSpPr>
        <p:spPr/>
        <p:txBody>
          <a:bodyPr/>
          <a:lstStyle/>
          <a:p>
            <a:pPr>
              <a:buNone/>
            </a:pPr>
            <a:r>
              <a:rPr lang="en-US" dirty="0" smtClean="0"/>
              <a:t>Purpose</a:t>
            </a:r>
          </a:p>
          <a:p>
            <a:pPr marL="117475" indent="0">
              <a:buNone/>
            </a:pPr>
            <a:r>
              <a:rPr lang="en-US" dirty="0" smtClean="0"/>
              <a:t>To provide </a:t>
            </a:r>
            <a:r>
              <a:rPr lang="en-US" dirty="0" err="1" smtClean="0"/>
              <a:t>nanoworkers</a:t>
            </a:r>
            <a:r>
              <a:rPr lang="en-US" dirty="0" smtClean="0"/>
              <a:t> with a basic awareness of the hierarchy of controls and its application to eliminate or reduce exposures to engineered nanoparticles. Every level of the hierarchy will be addressed in this module: elimination, substitution, engineering controls, administrative controls and personal protective equipment.</a:t>
            </a:r>
          </a:p>
        </p:txBody>
      </p:sp>
      <p:sp>
        <p:nvSpPr>
          <p:cNvPr id="4"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4</a:t>
            </a:fld>
            <a:endParaRPr lang="en-US" sz="14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3771" y="544760"/>
            <a:ext cx="8301676" cy="1143000"/>
          </a:xfrm>
        </p:spPr>
        <p:txBody>
          <a:bodyPr>
            <a:normAutofit fontScale="90000"/>
          </a:bodyPr>
          <a:lstStyle/>
          <a:p>
            <a:r>
              <a:rPr lang="en-US" dirty="0" smtClean="0"/>
              <a:t>LEVs need to be very close to the source</a:t>
            </a:r>
            <a:endParaRPr lang="en-US" dirty="0"/>
          </a:p>
        </p:txBody>
      </p:sp>
      <p:pic>
        <p:nvPicPr>
          <p:cNvPr id="7" name="Picture 8" descr="LEV"/>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32048" y="1648289"/>
            <a:ext cx="2918820" cy="3891760"/>
          </a:xfrm>
          <a:prstGeom prst="rect">
            <a:avLst/>
          </a:prstGeom>
          <a:noFill/>
          <a:ln w="25400">
            <a:solidFill>
              <a:srgbClr val="3E73C2"/>
            </a:solidFill>
            <a:miter lim="800000"/>
            <a:headEnd/>
            <a:tailEnd/>
          </a:ln>
        </p:spPr>
      </p:pic>
      <p:sp>
        <p:nvSpPr>
          <p:cNvPr id="2" name="TextBox 1"/>
          <p:cNvSpPr txBox="1"/>
          <p:nvPr/>
        </p:nvSpPr>
        <p:spPr>
          <a:xfrm>
            <a:off x="1787350" y="5632209"/>
            <a:ext cx="5608986" cy="646331"/>
          </a:xfrm>
          <a:prstGeom prst="rect">
            <a:avLst/>
          </a:prstGeom>
          <a:noFill/>
        </p:spPr>
        <p:txBody>
          <a:bodyPr wrap="square" rtlCol="0">
            <a:spAutoFit/>
          </a:bodyPr>
          <a:lstStyle/>
          <a:p>
            <a:r>
              <a:rPr lang="en-US" dirty="0" smtClean="0"/>
              <a:t>Cleaning of metal oxide reactor with LEV use. Photo courtesy Mark </a:t>
            </a:r>
            <a:r>
              <a:rPr lang="en-US" dirty="0" err="1" smtClean="0"/>
              <a:t>Methner</a:t>
            </a:r>
            <a:r>
              <a:rPr lang="en-US" dirty="0" smtClean="0"/>
              <a:t>, NIOSH</a:t>
            </a:r>
            <a:endParaRPr lang="en-US" dirty="0"/>
          </a:p>
        </p:txBody>
      </p:sp>
      <p:sp>
        <p:nvSpPr>
          <p:cNvPr id="8"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lang="en-US" sz="1400" b="1" dirty="0">
              <a:solidFill>
                <a:schemeClr val="accent2">
                  <a:lumMod val="50000"/>
                </a:schemeClr>
              </a:solidFill>
            </a:endParaRPr>
          </a:p>
        </p:txBody>
      </p:sp>
    </p:spTree>
    <p:extLst>
      <p:ext uri="{BB962C8B-B14F-4D97-AF65-F5344CB8AC3E}">
        <p14:creationId xmlns:p14="http://schemas.microsoft.com/office/powerpoint/2010/main" val="3880186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568" y="451008"/>
            <a:ext cx="8275544" cy="1143000"/>
          </a:xfrm>
        </p:spPr>
        <p:txBody>
          <a:bodyPr>
            <a:normAutofit fontScale="90000"/>
          </a:bodyPr>
          <a:lstStyle/>
          <a:p>
            <a:pPr algn="l"/>
            <a:r>
              <a:rPr lang="en-US" dirty="0" smtClean="0"/>
              <a:t>ICON surveyed means of control for firms and labs in 2006:</a:t>
            </a:r>
            <a:endParaRPr lang="en-US" dirty="0"/>
          </a:p>
        </p:txBody>
      </p:sp>
      <p:sp>
        <p:nvSpPr>
          <p:cNvPr id="3" name="Content Placeholder 2"/>
          <p:cNvSpPr>
            <a:spLocks noGrp="1"/>
          </p:cNvSpPr>
          <p:nvPr>
            <p:ph idx="1"/>
          </p:nvPr>
        </p:nvSpPr>
        <p:spPr>
          <a:xfrm>
            <a:off x="926626" y="1833998"/>
            <a:ext cx="7772400" cy="4114800"/>
          </a:xfrm>
        </p:spPr>
        <p:txBody>
          <a:bodyPr/>
          <a:lstStyle/>
          <a:p>
            <a:r>
              <a:rPr lang="en-US" b="1" dirty="0" smtClean="0">
                <a:solidFill>
                  <a:schemeClr val="accent6">
                    <a:lumMod val="50000"/>
                  </a:schemeClr>
                </a:solidFill>
              </a:rPr>
              <a:t>43% used laboratory hoods </a:t>
            </a:r>
          </a:p>
          <a:p>
            <a:r>
              <a:rPr lang="en-US" b="1" dirty="0" smtClean="0">
                <a:solidFill>
                  <a:schemeClr val="accent6">
                    <a:lumMod val="50000"/>
                  </a:schemeClr>
                </a:solidFill>
              </a:rPr>
              <a:t>32% glove boxes </a:t>
            </a:r>
          </a:p>
          <a:p>
            <a:r>
              <a:rPr lang="en-US" b="1" dirty="0" smtClean="0">
                <a:solidFill>
                  <a:schemeClr val="accent6">
                    <a:lumMod val="50000"/>
                  </a:schemeClr>
                </a:solidFill>
              </a:rPr>
              <a:t>23% vacuum systems </a:t>
            </a:r>
          </a:p>
          <a:p>
            <a:r>
              <a:rPr lang="en-US" b="1" dirty="0" smtClean="0">
                <a:solidFill>
                  <a:schemeClr val="accent6">
                    <a:lumMod val="50000"/>
                  </a:schemeClr>
                </a:solidFill>
              </a:rPr>
              <a:t>20% closed circuits </a:t>
            </a:r>
          </a:p>
          <a:p>
            <a:r>
              <a:rPr lang="en-US" b="1" dirty="0" smtClean="0">
                <a:solidFill>
                  <a:schemeClr val="accent6">
                    <a:lumMod val="50000"/>
                  </a:schemeClr>
                </a:solidFill>
              </a:rPr>
              <a:t>15% laminar flow ventilation tables </a:t>
            </a:r>
          </a:p>
          <a:p>
            <a:r>
              <a:rPr lang="en-US" b="1" dirty="0" smtClean="0">
                <a:solidFill>
                  <a:schemeClr val="accent6">
                    <a:lumMod val="50000"/>
                  </a:schemeClr>
                </a:solidFill>
              </a:rPr>
              <a:t>12% </a:t>
            </a:r>
            <a:r>
              <a:rPr lang="en-US" b="1" dirty="0" err="1" smtClean="0">
                <a:solidFill>
                  <a:schemeClr val="accent6">
                    <a:lumMod val="50000"/>
                  </a:schemeClr>
                </a:solidFill>
              </a:rPr>
              <a:t>biosafety</a:t>
            </a:r>
            <a:r>
              <a:rPr lang="en-US" b="1" dirty="0" smtClean="0">
                <a:solidFill>
                  <a:schemeClr val="accent6">
                    <a:lumMod val="50000"/>
                  </a:schemeClr>
                </a:solidFill>
              </a:rPr>
              <a:t> cabinets </a:t>
            </a:r>
          </a:p>
          <a:p>
            <a:r>
              <a:rPr lang="en-US" b="1" dirty="0" smtClean="0">
                <a:solidFill>
                  <a:schemeClr val="accent6">
                    <a:lumMod val="50000"/>
                  </a:schemeClr>
                </a:solidFill>
              </a:rPr>
              <a:t>12% glove bag </a:t>
            </a:r>
          </a:p>
          <a:p>
            <a:endParaRPr lang="en-US" b="1" dirty="0">
              <a:solidFill>
                <a:schemeClr val="accent6">
                  <a:lumMod val="50000"/>
                </a:schemeClr>
              </a:solidFill>
            </a:endParaRPr>
          </a:p>
        </p:txBody>
      </p:sp>
      <p:sp>
        <p:nvSpPr>
          <p:cNvPr id="4"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lang="en-US" sz="1400" b="1" dirty="0">
              <a:solidFill>
                <a:schemeClr val="accent2">
                  <a:lumMod val="50000"/>
                </a:schemeClr>
              </a:solidFill>
            </a:endParaRPr>
          </a:p>
        </p:txBody>
      </p:sp>
    </p:spTree>
    <p:extLst>
      <p:ext uri="{BB962C8B-B14F-4D97-AF65-F5344CB8AC3E}">
        <p14:creationId xmlns:p14="http://schemas.microsoft.com/office/powerpoint/2010/main" val="133691670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677581" y="293313"/>
            <a:ext cx="8275544" cy="1143000"/>
          </a:xfrm>
          <a:noFill/>
        </p:spPr>
        <p:txBody>
          <a:bodyPr/>
          <a:lstStyle/>
          <a:p>
            <a:pPr algn="l"/>
            <a:r>
              <a:rPr lang="en-US" sz="3200" dirty="0" smtClean="0">
                <a:effectLst/>
              </a:rPr>
              <a:t>Effective controls </a:t>
            </a:r>
            <a:r>
              <a:rPr lang="en-US" sz="3200" dirty="0">
                <a:effectLst/>
              </a:rPr>
              <a:t>for</a:t>
            </a:r>
            <a:r>
              <a:rPr lang="en-US" sz="3200" dirty="0" smtClean="0">
                <a:effectLst/>
              </a:rPr>
              <a:t> lab-scale work are available including low-flow lab hoods</a:t>
            </a:r>
            <a:endParaRPr lang="en-US" sz="3200" dirty="0">
              <a:effectLst/>
            </a:endParaRPr>
          </a:p>
        </p:txBody>
      </p:sp>
      <p:pic>
        <p:nvPicPr>
          <p:cNvPr id="82947" name="Picture 3" descr="glove-ba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4112" y="1556414"/>
            <a:ext cx="2991855" cy="1994570"/>
          </a:xfrm>
          <a:prstGeom prst="rect">
            <a:avLst/>
          </a:prstGeom>
          <a:noFill/>
          <a:ln w="9525">
            <a:noFill/>
            <a:miter lim="800000"/>
            <a:headEnd/>
            <a:tailEnd/>
          </a:ln>
        </p:spPr>
      </p:pic>
      <p:pic>
        <p:nvPicPr>
          <p:cNvPr id="82948" name="Picture 4" descr="Aldrich AtmosBag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93283" y="1641738"/>
            <a:ext cx="1563688" cy="1438275"/>
          </a:xfrm>
          <a:prstGeom prst="rect">
            <a:avLst/>
          </a:prstGeom>
          <a:noFill/>
          <a:ln w="9525">
            <a:noFill/>
            <a:miter lim="800000"/>
            <a:headEnd/>
            <a:tailEnd/>
          </a:ln>
        </p:spPr>
      </p:pic>
      <p:pic>
        <p:nvPicPr>
          <p:cNvPr id="82949" name="Picture 5" descr="VBS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6436" y="4044837"/>
            <a:ext cx="3111167" cy="2297332"/>
          </a:xfrm>
          <a:prstGeom prst="rect">
            <a:avLst/>
          </a:prstGeom>
          <a:noFill/>
          <a:ln w="9525">
            <a:solidFill>
              <a:srgbClr val="000000"/>
            </a:solidFill>
            <a:miter lim="800000"/>
            <a:headEnd/>
            <a:tailEnd/>
          </a:ln>
        </p:spPr>
      </p:pic>
      <p:pic>
        <p:nvPicPr>
          <p:cNvPr id="82950" name="Picture 6" descr="soft wall isolato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77385" y="3974289"/>
            <a:ext cx="3141506" cy="2355718"/>
          </a:xfrm>
          <a:prstGeom prst="rect">
            <a:avLst/>
          </a:prstGeom>
          <a:noFill/>
          <a:ln w="9525">
            <a:noFill/>
            <a:miter lim="800000"/>
            <a:headEnd/>
            <a:tailEnd/>
          </a:ln>
        </p:spPr>
      </p:pic>
      <p:pic>
        <p:nvPicPr>
          <p:cNvPr id="82952" name="Picture 8" descr="Labconco laminar flow"/>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75061" y="1642033"/>
            <a:ext cx="2260600" cy="2046288"/>
          </a:xfrm>
          <a:prstGeom prst="rect">
            <a:avLst/>
          </a:prstGeom>
          <a:noFill/>
          <a:ln w="9525">
            <a:noFill/>
            <a:miter lim="800000"/>
            <a:headEnd/>
            <a:tailEnd/>
          </a:ln>
        </p:spPr>
      </p:pic>
      <p:sp>
        <p:nvSpPr>
          <p:cNvPr id="9"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lang="en-US" sz="1400" b="1" dirty="0">
              <a:solidFill>
                <a:schemeClr val="accent2">
                  <a:lumMod val="50000"/>
                </a:schemeClr>
              </a:solidFill>
            </a:endParaRPr>
          </a:p>
        </p:txBody>
      </p:sp>
    </p:spTree>
    <p:extLst>
      <p:ext uri="{BB962C8B-B14F-4D97-AF65-F5344CB8AC3E}">
        <p14:creationId xmlns:p14="http://schemas.microsoft.com/office/powerpoint/2010/main" val="8702626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Grp="1" noChangeArrowheads="1"/>
          </p:cNvSpPr>
          <p:nvPr>
            <p:ph type="title"/>
          </p:nvPr>
        </p:nvSpPr>
        <p:spPr>
          <a:xfrm>
            <a:off x="632012" y="274320"/>
            <a:ext cx="8301676" cy="872309"/>
          </a:xfrm>
          <a:noFill/>
        </p:spPr>
        <p:txBody>
          <a:bodyPr anchor="b">
            <a:normAutofit/>
          </a:bodyPr>
          <a:lstStyle/>
          <a:p>
            <a:r>
              <a:rPr lang="en-US" sz="3200" dirty="0">
                <a:effectLst/>
              </a:rPr>
              <a:t>Larger</a:t>
            </a:r>
            <a:r>
              <a:rPr lang="en-US" sz="3200" dirty="0" smtClean="0">
                <a:effectLst/>
              </a:rPr>
              <a:t> scale controls can work for nanoparticles</a:t>
            </a:r>
            <a:endParaRPr lang="en-US" sz="3200" dirty="0">
              <a:effectLst/>
            </a:endParaRPr>
          </a:p>
        </p:txBody>
      </p:sp>
      <p:sp>
        <p:nvSpPr>
          <p:cNvPr id="83971" name="Text Box 4"/>
          <p:cNvSpPr txBox="1">
            <a:spLocks noChangeArrowheads="1"/>
          </p:cNvSpPr>
          <p:nvPr/>
        </p:nvSpPr>
        <p:spPr bwMode="auto">
          <a:xfrm>
            <a:off x="606428" y="1668233"/>
            <a:ext cx="2864908" cy="2677656"/>
          </a:xfrm>
          <a:prstGeom prst="rect">
            <a:avLst/>
          </a:prstGeom>
          <a:noFill/>
          <a:ln w="9525">
            <a:noFill/>
            <a:miter lim="800000"/>
            <a:headEnd/>
            <a:tailEnd/>
          </a:ln>
        </p:spPr>
        <p:txBody>
          <a:bodyPr wrap="square">
            <a:prstTxWarp prst="textNoShape">
              <a:avLst/>
            </a:prstTxWarp>
            <a:spAutoFit/>
          </a:bodyPr>
          <a:lstStyle/>
          <a:p>
            <a:pPr algn="r"/>
            <a:r>
              <a:rPr lang="en-US" sz="2400" b="1" dirty="0">
                <a:solidFill>
                  <a:schemeClr val="tx1">
                    <a:lumMod val="75000"/>
                    <a:lumOff val="25000"/>
                  </a:schemeClr>
                </a:solidFill>
                <a:latin typeface="+mn-lt"/>
              </a:rPr>
              <a:t>Mixing of </a:t>
            </a:r>
            <a:r>
              <a:rPr lang="en-US" sz="2400" b="1" dirty="0" smtClean="0">
                <a:solidFill>
                  <a:schemeClr val="tx1">
                    <a:lumMod val="75000"/>
                    <a:lumOff val="25000"/>
                  </a:schemeClr>
                </a:solidFill>
                <a:latin typeface="+mn-lt"/>
              </a:rPr>
              <a:t>CNFs </a:t>
            </a:r>
            <a:r>
              <a:rPr lang="en-US" sz="2400" b="1" dirty="0">
                <a:solidFill>
                  <a:schemeClr val="tx1">
                    <a:lumMod val="75000"/>
                    <a:lumOff val="25000"/>
                  </a:schemeClr>
                </a:solidFill>
                <a:latin typeface="+mn-lt"/>
              </a:rPr>
              <a:t>inside ventilated </a:t>
            </a:r>
            <a:r>
              <a:rPr lang="en-US" sz="2400" b="1" dirty="0" smtClean="0">
                <a:solidFill>
                  <a:schemeClr val="tx1">
                    <a:lumMod val="75000"/>
                    <a:lumOff val="25000"/>
                  </a:schemeClr>
                </a:solidFill>
                <a:latin typeface="+mn-lt"/>
              </a:rPr>
              <a:t>enclosure.  Air </a:t>
            </a:r>
            <a:r>
              <a:rPr lang="en-US" sz="2400" b="1" dirty="0">
                <a:solidFill>
                  <a:schemeClr val="tx1">
                    <a:lumMod val="75000"/>
                    <a:lumOff val="25000"/>
                  </a:schemeClr>
                </a:solidFill>
                <a:latin typeface="+mn-lt"/>
              </a:rPr>
              <a:t>is drawn underneath plastic strips and up to ceiling exhaust vents. </a:t>
            </a:r>
          </a:p>
        </p:txBody>
      </p:sp>
      <p:pic>
        <p:nvPicPr>
          <p:cNvPr id="83973" name="Picture 5" descr="NIOSH_Nanotech_Strategic_Pla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57602" y="1485292"/>
            <a:ext cx="4859867" cy="4491318"/>
          </a:xfrm>
          <a:prstGeom prst="rect">
            <a:avLst/>
          </a:prstGeom>
          <a:noFill/>
          <a:ln w="9525">
            <a:noFill/>
            <a:miter lim="800000"/>
            <a:headEnd/>
            <a:tailEnd/>
          </a:ln>
        </p:spPr>
      </p:pic>
      <p:sp>
        <p:nvSpPr>
          <p:cNvPr id="83972" name="Text Box 4"/>
          <p:cNvSpPr txBox="1">
            <a:spLocks noChangeArrowheads="1"/>
          </p:cNvSpPr>
          <p:nvPr/>
        </p:nvSpPr>
        <p:spPr bwMode="auto">
          <a:xfrm>
            <a:off x="930979" y="6353274"/>
            <a:ext cx="4454177" cy="307777"/>
          </a:xfrm>
          <a:prstGeom prst="rect">
            <a:avLst/>
          </a:prstGeom>
          <a:noFill/>
          <a:ln w="9525">
            <a:noFill/>
            <a:miter lim="800000"/>
            <a:headEnd/>
            <a:tailEnd/>
          </a:ln>
        </p:spPr>
        <p:txBody>
          <a:bodyPr wrap="none">
            <a:prstTxWarp prst="textNoShape">
              <a:avLst/>
            </a:prstTxWarp>
            <a:spAutoFit/>
          </a:bodyPr>
          <a:lstStyle/>
          <a:p>
            <a:pPr algn="ctr"/>
            <a:r>
              <a:rPr lang="en-US" sz="1400" b="1" dirty="0">
                <a:solidFill>
                  <a:srgbClr val="855D5D"/>
                </a:solidFill>
              </a:rPr>
              <a:t>Photo courtesy of Mark </a:t>
            </a:r>
            <a:r>
              <a:rPr lang="en-US" sz="1400" b="1" dirty="0" err="1">
                <a:solidFill>
                  <a:srgbClr val="855D5D"/>
                </a:solidFill>
              </a:rPr>
              <a:t>Methner</a:t>
            </a:r>
            <a:r>
              <a:rPr lang="en-US" sz="1400" b="1" dirty="0">
                <a:solidFill>
                  <a:srgbClr val="855D5D"/>
                </a:solidFill>
              </a:rPr>
              <a:t>, PhD, CIH, NIOSH</a:t>
            </a:r>
          </a:p>
        </p:txBody>
      </p:sp>
      <p:sp>
        <p:nvSpPr>
          <p:cNvPr id="2" name="Up Arrow 1"/>
          <p:cNvSpPr/>
          <p:nvPr/>
        </p:nvSpPr>
        <p:spPr>
          <a:xfrm rot="20082269">
            <a:off x="7264400" y="5566224"/>
            <a:ext cx="1016000" cy="94826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lang="en-US" sz="1400" b="1" dirty="0">
              <a:solidFill>
                <a:schemeClr val="accent2">
                  <a:lumMod val="50000"/>
                </a:schemeClr>
              </a:solidFill>
            </a:endParaRPr>
          </a:p>
        </p:txBody>
      </p:sp>
      <p:sp>
        <p:nvSpPr>
          <p:cNvPr id="3" name="TextBox 2"/>
          <p:cNvSpPr txBox="1"/>
          <p:nvPr/>
        </p:nvSpPr>
        <p:spPr>
          <a:xfrm rot="20707281">
            <a:off x="1058222" y="4791697"/>
            <a:ext cx="2251127" cy="1323439"/>
          </a:xfrm>
          <a:prstGeom prst="rect">
            <a:avLst/>
          </a:prstGeom>
          <a:noFill/>
        </p:spPr>
        <p:txBody>
          <a:bodyPr wrap="square" rtlCol="0">
            <a:spAutoFit/>
          </a:bodyPr>
          <a:lstStyle/>
          <a:p>
            <a:pPr algn="r"/>
            <a:r>
              <a:rPr lang="en-US" sz="2000" b="1" dirty="0" smtClean="0">
                <a:solidFill>
                  <a:srgbClr val="FF6600"/>
                </a:solidFill>
              </a:rPr>
              <a:t>Why is this worker in PPE? Is it worn properly?</a:t>
            </a:r>
            <a:endParaRPr lang="en-US" sz="2000" b="1" dirty="0">
              <a:solidFill>
                <a:srgbClr val="FF6600"/>
              </a:solidFill>
            </a:endParaRPr>
          </a:p>
        </p:txBody>
      </p:sp>
    </p:spTree>
    <p:extLst>
      <p:ext uri="{BB962C8B-B14F-4D97-AF65-F5344CB8AC3E}">
        <p14:creationId xmlns:p14="http://schemas.microsoft.com/office/powerpoint/2010/main" val="205025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5E-6 -4.81481E-6 L -0.16111 -0.50879 " pathEditMode="relative" ptsTypes="AA">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ChangeArrowheads="1"/>
          </p:cNvSpPr>
          <p:nvPr/>
        </p:nvSpPr>
        <p:spPr bwMode="auto">
          <a:xfrm>
            <a:off x="-2047875" y="3571875"/>
            <a:ext cx="269875" cy="274638"/>
          </a:xfrm>
          <a:prstGeom prst="rect">
            <a:avLst/>
          </a:prstGeom>
          <a:noFill/>
          <a:ln w="9525">
            <a:noFill/>
            <a:miter lim="800000"/>
            <a:headEnd/>
            <a:tailEnd/>
          </a:ln>
        </p:spPr>
        <p:txBody>
          <a:bodyPr wrap="none" anchor="ctr">
            <a:prstTxWarp prst="textNoShape">
              <a:avLst/>
            </a:prstTxWarp>
            <a:spAutoFit/>
          </a:bodyPr>
          <a:lstStyle/>
          <a:p>
            <a:r>
              <a:rPr lang="en-US" sz="1200" b="1">
                <a:ea typeface="Times New Roman" charset="0"/>
                <a:cs typeface="Times New Roman" charset="0"/>
              </a:rPr>
              <a:t>  </a:t>
            </a:r>
            <a:endParaRPr lang="en-US"/>
          </a:p>
        </p:txBody>
      </p:sp>
      <p:sp>
        <p:nvSpPr>
          <p:cNvPr id="87045" name="Text Box 5"/>
          <p:cNvSpPr txBox="1">
            <a:spLocks noChangeArrowheads="1"/>
          </p:cNvSpPr>
          <p:nvPr/>
        </p:nvSpPr>
        <p:spPr bwMode="auto">
          <a:xfrm>
            <a:off x="687191" y="6241048"/>
            <a:ext cx="4876800" cy="338554"/>
          </a:xfrm>
          <a:prstGeom prst="rect">
            <a:avLst/>
          </a:prstGeom>
          <a:noFill/>
          <a:ln w="9525">
            <a:noFill/>
            <a:miter lim="800000"/>
            <a:headEnd/>
            <a:tailEnd/>
          </a:ln>
        </p:spPr>
        <p:txBody>
          <a:bodyPr>
            <a:prstTxWarp prst="textNoShape">
              <a:avLst/>
            </a:prstTxWarp>
            <a:spAutoFit/>
          </a:bodyPr>
          <a:lstStyle/>
          <a:p>
            <a:pPr algn="l"/>
            <a:r>
              <a:rPr lang="en-US" sz="1600" dirty="0">
                <a:solidFill>
                  <a:schemeClr val="accent2"/>
                </a:solidFill>
              </a:rPr>
              <a:t>Mark </a:t>
            </a:r>
            <a:r>
              <a:rPr lang="en-US" sz="1600" dirty="0" err="1">
                <a:solidFill>
                  <a:schemeClr val="accent2"/>
                </a:solidFill>
              </a:rPr>
              <a:t>Methner</a:t>
            </a:r>
            <a:r>
              <a:rPr lang="en-US" sz="1600" dirty="0">
                <a:solidFill>
                  <a:schemeClr val="accent2"/>
                </a:solidFill>
              </a:rPr>
              <a:t>, PhD, CIH; JOEH June 2008</a:t>
            </a:r>
          </a:p>
        </p:txBody>
      </p:sp>
      <p:pic>
        <p:nvPicPr>
          <p:cNvPr id="87046" name="Picture 6" descr="DSC0057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7068" y="4435838"/>
            <a:ext cx="2106886" cy="2269761"/>
          </a:xfrm>
          <a:prstGeom prst="rect">
            <a:avLst/>
          </a:prstGeom>
          <a:noFill/>
          <a:ln w="25400">
            <a:solidFill>
              <a:srgbClr val="3E73C2"/>
            </a:solidFill>
            <a:miter lim="800000"/>
            <a:headEnd/>
            <a:tailEnd/>
          </a:ln>
        </p:spPr>
      </p:pic>
      <p:pic>
        <p:nvPicPr>
          <p:cNvPr id="87048" name="Picture 8" descr="LEV"/>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53203" y="1828799"/>
            <a:ext cx="2114550" cy="2514597"/>
          </a:xfrm>
          <a:prstGeom prst="rect">
            <a:avLst/>
          </a:prstGeom>
          <a:noFill/>
          <a:ln w="25400">
            <a:solidFill>
              <a:srgbClr val="3E73C2"/>
            </a:solidFill>
            <a:miter lim="800000"/>
            <a:headEnd/>
            <a:tailEnd/>
          </a:ln>
        </p:spPr>
      </p:pic>
      <p:sp>
        <p:nvSpPr>
          <p:cNvPr id="11" name="TextBox 10"/>
          <p:cNvSpPr txBox="1"/>
          <p:nvPr/>
        </p:nvSpPr>
        <p:spPr>
          <a:xfrm>
            <a:off x="616726" y="2457158"/>
            <a:ext cx="5784077" cy="2677656"/>
          </a:xfrm>
          <a:prstGeom prst="rect">
            <a:avLst/>
          </a:prstGeom>
          <a:noFill/>
        </p:spPr>
        <p:txBody>
          <a:bodyPr wrap="square" rtlCol="0">
            <a:spAutoFit/>
          </a:bodyPr>
          <a:lstStyle/>
          <a:p>
            <a:pPr algn="r"/>
            <a:r>
              <a:rPr lang="en-US" sz="2800" dirty="0" smtClean="0">
                <a:solidFill>
                  <a:schemeClr val="tx1"/>
                </a:solidFill>
              </a:rPr>
              <a:t>Gas phase condensation reactors produced </a:t>
            </a:r>
            <a:r>
              <a:rPr lang="en-US" sz="2800" dirty="0" err="1"/>
              <a:t>n</a:t>
            </a:r>
            <a:r>
              <a:rPr lang="en-US" sz="2800" dirty="0" err="1" smtClean="0">
                <a:solidFill>
                  <a:schemeClr val="tx1"/>
                </a:solidFill>
              </a:rPr>
              <a:t>anoscale</a:t>
            </a:r>
            <a:r>
              <a:rPr lang="en-US" sz="2800" dirty="0" smtClean="0">
                <a:solidFill>
                  <a:schemeClr val="tx1"/>
                </a:solidFill>
              </a:rPr>
              <a:t> metal oxides 15-50 nm diameter spherical particles </a:t>
            </a:r>
          </a:p>
          <a:p>
            <a:pPr algn="r"/>
            <a:endParaRPr lang="en-US" sz="2800" dirty="0" smtClean="0">
              <a:solidFill>
                <a:schemeClr val="tx1"/>
              </a:solidFill>
            </a:endParaRPr>
          </a:p>
          <a:p>
            <a:pPr algn="r"/>
            <a:r>
              <a:rPr lang="en-US" sz="2800" dirty="0" smtClean="0">
                <a:solidFill>
                  <a:schemeClr val="tx1"/>
                </a:solidFill>
              </a:rPr>
              <a:t>Produce approx 1 kg/day/reactor</a:t>
            </a:r>
            <a:endParaRPr lang="en-US" sz="2800" dirty="0">
              <a:solidFill>
                <a:schemeClr val="tx1"/>
              </a:solidFill>
            </a:endParaRPr>
          </a:p>
        </p:txBody>
      </p:sp>
      <p:sp>
        <p:nvSpPr>
          <p:cNvPr id="9"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lang="en-US" sz="1400" b="1" dirty="0">
              <a:solidFill>
                <a:schemeClr val="accent2">
                  <a:lumMod val="50000"/>
                </a:schemeClr>
              </a:solidFill>
            </a:endParaRPr>
          </a:p>
        </p:txBody>
      </p:sp>
      <p:sp>
        <p:nvSpPr>
          <p:cNvPr id="12" name="Title 11"/>
          <p:cNvSpPr>
            <a:spLocks noGrp="1"/>
          </p:cNvSpPr>
          <p:nvPr>
            <p:ph type="title"/>
          </p:nvPr>
        </p:nvSpPr>
        <p:spPr>
          <a:xfrm>
            <a:off x="856124" y="458933"/>
            <a:ext cx="8301676" cy="1409338"/>
          </a:xfrm>
        </p:spPr>
        <p:txBody>
          <a:bodyPr>
            <a:normAutofit fontScale="90000"/>
          </a:bodyPr>
          <a:lstStyle/>
          <a:p>
            <a:r>
              <a:rPr lang="en-US" dirty="0" smtClean="0"/>
              <a:t>NIOSH found that LEV use during reactor cleanout achieved significant reductions  </a:t>
            </a:r>
            <a:endParaRPr lang="en-US" dirty="0"/>
          </a:p>
        </p:txBody>
      </p:sp>
    </p:spTree>
    <p:extLst>
      <p:ext uri="{BB962C8B-B14F-4D97-AF65-F5344CB8AC3E}">
        <p14:creationId xmlns:p14="http://schemas.microsoft.com/office/powerpoint/2010/main" val="34826575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Mass air concentration reductions with LEV (</a:t>
            </a:r>
            <a:r>
              <a:rPr lang="en-US" dirty="0" err="1" smtClean="0"/>
              <a:t>ug</a:t>
            </a:r>
            <a:r>
              <a:rPr lang="en-US" dirty="0" smtClean="0"/>
              <a:t>/m</a:t>
            </a:r>
            <a:r>
              <a:rPr lang="en-US" baseline="30000" dirty="0" smtClean="0"/>
              <a:t>3</a:t>
            </a:r>
            <a:r>
              <a:rPr lang="en-US" dirty="0" smtClean="0"/>
              <a: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90074259"/>
              </p:ext>
            </p:extLst>
          </p:nvPr>
        </p:nvGraphicFramePr>
        <p:xfrm>
          <a:off x="654173" y="1736456"/>
          <a:ext cx="8257354" cy="3718560"/>
        </p:xfrm>
        <a:graphic>
          <a:graphicData uri="http://schemas.openxmlformats.org/drawingml/2006/table">
            <a:tbl>
              <a:tblPr firstRow="1" bandRow="1">
                <a:tableStyleId>{5C22544A-7EE6-4342-B048-85BDC9FD1C3A}</a:tableStyleId>
              </a:tblPr>
              <a:tblGrid>
                <a:gridCol w="3597955"/>
                <a:gridCol w="1481510"/>
                <a:gridCol w="1385309"/>
                <a:gridCol w="1792580"/>
              </a:tblGrid>
              <a:tr h="370840">
                <a:tc>
                  <a:txBody>
                    <a:bodyPr/>
                    <a:lstStyle/>
                    <a:p>
                      <a:r>
                        <a:rPr lang="en-US" sz="2000" dirty="0" smtClean="0"/>
                        <a:t>Operation</a:t>
                      </a:r>
                      <a:endParaRPr lang="en-US" sz="2000" dirty="0"/>
                    </a:p>
                  </a:txBody>
                  <a:tcPr/>
                </a:tc>
                <a:tc>
                  <a:txBody>
                    <a:bodyPr/>
                    <a:lstStyle/>
                    <a:p>
                      <a:pPr algn="ctr"/>
                      <a:r>
                        <a:rPr lang="en-US" sz="2000" dirty="0" smtClean="0"/>
                        <a:t>Air</a:t>
                      </a:r>
                      <a:r>
                        <a:rPr lang="en-US" sz="2000" baseline="0" dirty="0" smtClean="0"/>
                        <a:t> </a:t>
                      </a:r>
                      <a:r>
                        <a:rPr lang="en-US" sz="2000" baseline="0" dirty="0" err="1" smtClean="0"/>
                        <a:t>conc</a:t>
                      </a:r>
                      <a:r>
                        <a:rPr lang="en-US" sz="2000" baseline="0" dirty="0" smtClean="0"/>
                        <a:t> w/o LEV</a:t>
                      </a:r>
                      <a:endParaRPr lang="en-US" sz="2000" dirty="0"/>
                    </a:p>
                  </a:txBody>
                  <a:tcPr/>
                </a:tc>
                <a:tc>
                  <a:txBody>
                    <a:bodyPr/>
                    <a:lstStyle/>
                    <a:p>
                      <a:pPr algn="ctr"/>
                      <a:r>
                        <a:rPr lang="en-US" sz="2000" dirty="0" smtClean="0"/>
                        <a:t>Air </a:t>
                      </a:r>
                      <a:r>
                        <a:rPr lang="en-US" sz="2000" dirty="0" err="1" smtClean="0"/>
                        <a:t>conc</a:t>
                      </a:r>
                      <a:r>
                        <a:rPr lang="en-US" sz="2000" dirty="0" smtClean="0"/>
                        <a:t> with LEV</a:t>
                      </a:r>
                      <a:endParaRPr lang="en-US" sz="2000" dirty="0"/>
                    </a:p>
                  </a:txBody>
                  <a:tcPr/>
                </a:tc>
                <a:tc>
                  <a:txBody>
                    <a:bodyPr/>
                    <a:lstStyle/>
                    <a:p>
                      <a:pPr algn="ctr"/>
                      <a:r>
                        <a:rPr lang="en-US" sz="2000" dirty="0" smtClean="0"/>
                        <a:t>%</a:t>
                      </a:r>
                      <a:r>
                        <a:rPr lang="en-US" sz="2000" baseline="0" dirty="0" smtClean="0"/>
                        <a:t> Reduction due to LEV</a:t>
                      </a:r>
                      <a:endParaRPr lang="en-US" sz="2000" dirty="0"/>
                    </a:p>
                  </a:txBody>
                  <a:tcPr/>
                </a:tc>
              </a:tr>
              <a:tr h="370840">
                <a:tc>
                  <a:txBody>
                    <a:bodyPr/>
                    <a:lstStyle/>
                    <a:p>
                      <a:r>
                        <a:rPr lang="en-US" sz="2800" b="1" dirty="0" err="1" smtClean="0"/>
                        <a:t>Mn</a:t>
                      </a:r>
                      <a:r>
                        <a:rPr lang="en-US" sz="2800" b="1" baseline="0" dirty="0" smtClean="0"/>
                        <a:t> reactor cleanout</a:t>
                      </a:r>
                      <a:endParaRPr lang="en-US" sz="2800" b="1" dirty="0"/>
                    </a:p>
                  </a:txBody>
                  <a:tcPr/>
                </a:tc>
                <a:tc>
                  <a:txBody>
                    <a:bodyPr/>
                    <a:lstStyle/>
                    <a:p>
                      <a:pPr algn="ctr"/>
                      <a:r>
                        <a:rPr lang="en-US" sz="2800" b="1" dirty="0" smtClean="0"/>
                        <a:t>3,619</a:t>
                      </a:r>
                      <a:endParaRPr lang="en-US" sz="2800" b="1" dirty="0"/>
                    </a:p>
                  </a:txBody>
                  <a:tcPr/>
                </a:tc>
                <a:tc>
                  <a:txBody>
                    <a:bodyPr/>
                    <a:lstStyle/>
                    <a:p>
                      <a:pPr algn="ctr"/>
                      <a:r>
                        <a:rPr lang="en-US" sz="2800" b="1" dirty="0" smtClean="0"/>
                        <a:t>150</a:t>
                      </a:r>
                      <a:endParaRPr lang="en-US" sz="2800" b="1" dirty="0"/>
                    </a:p>
                  </a:txBody>
                  <a:tcPr/>
                </a:tc>
                <a:tc>
                  <a:txBody>
                    <a:bodyPr/>
                    <a:lstStyle/>
                    <a:p>
                      <a:pPr algn="ctr"/>
                      <a:r>
                        <a:rPr lang="en-US" sz="2800" b="1" dirty="0" smtClean="0"/>
                        <a:t>96</a:t>
                      </a:r>
                      <a:endParaRPr lang="en-US" sz="2800" b="1" dirty="0"/>
                    </a:p>
                  </a:txBody>
                  <a:tcPr/>
                </a:tc>
              </a:tr>
              <a:tr h="370840">
                <a:tc>
                  <a:txBody>
                    <a:bodyPr/>
                    <a:lstStyle/>
                    <a:p>
                      <a:r>
                        <a:rPr lang="en-US" sz="2800" b="1" dirty="0" smtClean="0"/>
                        <a:t>Ag reactor cleanout</a:t>
                      </a:r>
                      <a:endParaRPr lang="en-US" sz="2800" b="1" dirty="0"/>
                    </a:p>
                  </a:txBody>
                  <a:tcPr/>
                </a:tc>
                <a:tc>
                  <a:txBody>
                    <a:bodyPr/>
                    <a:lstStyle/>
                    <a:p>
                      <a:pPr algn="ctr"/>
                      <a:r>
                        <a:rPr lang="en-US" sz="2800" b="1" dirty="0" smtClean="0"/>
                        <a:t>6,667</a:t>
                      </a:r>
                      <a:endParaRPr lang="en-US" sz="2800" b="1" dirty="0"/>
                    </a:p>
                  </a:txBody>
                  <a:tcPr/>
                </a:tc>
                <a:tc>
                  <a:txBody>
                    <a:bodyPr/>
                    <a:lstStyle/>
                    <a:p>
                      <a:pPr algn="ctr"/>
                      <a:r>
                        <a:rPr lang="en-US" sz="2800" b="1" dirty="0" smtClean="0"/>
                        <a:t>1,714</a:t>
                      </a:r>
                      <a:endParaRPr lang="en-US" sz="2800" b="1" dirty="0"/>
                    </a:p>
                  </a:txBody>
                  <a:tcPr/>
                </a:tc>
                <a:tc>
                  <a:txBody>
                    <a:bodyPr/>
                    <a:lstStyle/>
                    <a:p>
                      <a:pPr algn="ctr"/>
                      <a:r>
                        <a:rPr lang="en-US" sz="2800" b="1" dirty="0" smtClean="0"/>
                        <a:t>74</a:t>
                      </a:r>
                      <a:endParaRPr lang="en-US" sz="2800" b="1" dirty="0"/>
                    </a:p>
                  </a:txBody>
                  <a:tcPr/>
                </a:tc>
              </a:tr>
              <a:tr h="370840">
                <a:tc>
                  <a:txBody>
                    <a:bodyPr/>
                    <a:lstStyle/>
                    <a:p>
                      <a:r>
                        <a:rPr lang="en-US" sz="2800" b="1" dirty="0" smtClean="0"/>
                        <a:t>Fe reactor cleanout</a:t>
                      </a:r>
                      <a:endParaRPr lang="en-US" sz="2800" b="1" dirty="0"/>
                    </a:p>
                  </a:txBody>
                  <a:tcPr/>
                </a:tc>
                <a:tc>
                  <a:txBody>
                    <a:bodyPr/>
                    <a:lstStyle/>
                    <a:p>
                      <a:pPr algn="ctr"/>
                      <a:r>
                        <a:rPr lang="en-US" sz="2800" b="1" dirty="0" smtClean="0"/>
                        <a:t>714</a:t>
                      </a:r>
                      <a:endParaRPr lang="en-US" sz="2800" b="1" dirty="0"/>
                    </a:p>
                  </a:txBody>
                  <a:tcPr/>
                </a:tc>
                <a:tc>
                  <a:txBody>
                    <a:bodyPr/>
                    <a:lstStyle/>
                    <a:p>
                      <a:pPr algn="ctr"/>
                      <a:r>
                        <a:rPr lang="en-US" sz="2800" b="1" dirty="0" smtClean="0"/>
                        <a:t>41</a:t>
                      </a:r>
                      <a:endParaRPr lang="en-US" sz="2800" b="1" dirty="0"/>
                    </a:p>
                  </a:txBody>
                  <a:tcPr/>
                </a:tc>
                <a:tc>
                  <a:txBody>
                    <a:bodyPr/>
                    <a:lstStyle/>
                    <a:p>
                      <a:pPr algn="ctr"/>
                      <a:r>
                        <a:rPr lang="en-US" sz="2800" b="1" dirty="0" smtClean="0"/>
                        <a:t>94</a:t>
                      </a:r>
                      <a:endParaRPr lang="en-US" sz="2800" b="1" dirty="0"/>
                    </a:p>
                  </a:txBody>
                  <a:tcPr/>
                </a:tc>
              </a:tr>
              <a:tr h="370840">
                <a:tc>
                  <a:txBody>
                    <a:bodyPr/>
                    <a:lstStyle/>
                    <a:p>
                      <a:r>
                        <a:rPr lang="en-US" sz="2800" b="1" dirty="0" smtClean="0"/>
                        <a:t>Background</a:t>
                      </a:r>
                      <a:r>
                        <a:rPr lang="en-US" sz="2800" b="1" baseline="0" dirty="0" smtClean="0"/>
                        <a:t> prior to cleanout</a:t>
                      </a:r>
                      <a:endParaRPr lang="en-US" sz="2800" b="1" dirty="0"/>
                    </a:p>
                  </a:txBody>
                  <a:tcPr/>
                </a:tc>
                <a:tc>
                  <a:txBody>
                    <a:bodyPr/>
                    <a:lstStyle/>
                    <a:p>
                      <a:pPr algn="ctr"/>
                      <a:r>
                        <a:rPr lang="en-US" sz="2800" b="1" dirty="0" smtClean="0"/>
                        <a:t>ND</a:t>
                      </a:r>
                      <a:endParaRPr lang="en-US" sz="2800" b="1" dirty="0"/>
                    </a:p>
                  </a:txBody>
                  <a:tcPr/>
                </a:tc>
                <a:tc>
                  <a:txBody>
                    <a:bodyPr/>
                    <a:lstStyle/>
                    <a:p>
                      <a:pPr algn="ctr"/>
                      <a:r>
                        <a:rPr lang="en-US" sz="2800" b="1" dirty="0" smtClean="0"/>
                        <a:t>ND</a:t>
                      </a:r>
                      <a:endParaRPr lang="en-US" sz="2800" b="1" dirty="0"/>
                    </a:p>
                  </a:txBody>
                  <a:tcPr/>
                </a:tc>
                <a:tc>
                  <a:txBody>
                    <a:bodyPr/>
                    <a:lstStyle/>
                    <a:p>
                      <a:pPr algn="ctr"/>
                      <a:r>
                        <a:rPr lang="en-US" sz="2800" b="1" dirty="0" smtClean="0"/>
                        <a:t>n/a</a:t>
                      </a:r>
                      <a:endParaRPr lang="en-US" sz="2800" b="1" dirty="0"/>
                    </a:p>
                  </a:txBody>
                  <a:tcPr/>
                </a:tc>
              </a:tr>
              <a:tr h="370840">
                <a:tc>
                  <a:txBody>
                    <a:bodyPr/>
                    <a:lstStyle/>
                    <a:p>
                      <a:r>
                        <a:rPr lang="en-US" sz="2800" b="1" dirty="0" smtClean="0"/>
                        <a:t>Mean (+/- S.D.)</a:t>
                      </a:r>
                      <a:endParaRPr lang="en-US" sz="2800" b="1" dirty="0"/>
                    </a:p>
                  </a:txBody>
                  <a:tcPr/>
                </a:tc>
                <a:tc>
                  <a:txBody>
                    <a:bodyPr/>
                    <a:lstStyle/>
                    <a:p>
                      <a:pPr algn="ctr"/>
                      <a:endParaRPr lang="en-US" sz="2800" b="1" dirty="0"/>
                    </a:p>
                  </a:txBody>
                  <a:tcPr/>
                </a:tc>
                <a:tc>
                  <a:txBody>
                    <a:bodyPr/>
                    <a:lstStyle/>
                    <a:p>
                      <a:pPr algn="ctr"/>
                      <a:endParaRPr lang="en-US" sz="2800" b="1" dirty="0"/>
                    </a:p>
                  </a:txBody>
                  <a:tcPr/>
                </a:tc>
                <a:tc>
                  <a:txBody>
                    <a:bodyPr/>
                    <a:lstStyle/>
                    <a:p>
                      <a:pPr algn="ctr"/>
                      <a:r>
                        <a:rPr lang="en-US" sz="2800" b="1" dirty="0" smtClean="0"/>
                        <a:t>88 </a:t>
                      </a:r>
                      <a:r>
                        <a:rPr lang="en-US" sz="2400" b="1" dirty="0" smtClean="0"/>
                        <a:t>(+/- 12)</a:t>
                      </a:r>
                      <a:endParaRPr lang="en-US" sz="2400" b="1" dirty="0"/>
                    </a:p>
                  </a:txBody>
                  <a:tcPr/>
                </a:tc>
              </a:tr>
            </a:tbl>
          </a:graphicData>
        </a:graphic>
      </p:graphicFrame>
      <p:sp>
        <p:nvSpPr>
          <p:cNvPr id="3" name="Slide Number Placeholder 2"/>
          <p:cNvSpPr>
            <a:spLocks noGrp="1"/>
          </p:cNvSpPr>
          <p:nvPr>
            <p:ph type="sldNum" sz="quarter" idx="4"/>
          </p:nvPr>
        </p:nvSpPr>
        <p:spPr/>
        <p:txBody>
          <a:bodyPr/>
          <a:lstStyle/>
          <a:p>
            <a:pPr>
              <a:defRPr/>
            </a:pPr>
            <a:fld id="{A5B96567-BFE0-47FD-90FD-A9064614BBFE}" type="slidenum">
              <a:rPr lang="en-US" smtClean="0"/>
              <a:pPr>
                <a:defRPr/>
              </a:pPr>
              <a:t>45</a:t>
            </a:fld>
            <a:endParaRPr lang="en-US" dirty="0"/>
          </a:p>
        </p:txBody>
      </p:sp>
      <p:sp>
        <p:nvSpPr>
          <p:cNvPr id="10" name="TextBox 9"/>
          <p:cNvSpPr txBox="1"/>
          <p:nvPr/>
        </p:nvSpPr>
        <p:spPr>
          <a:xfrm>
            <a:off x="808097" y="5753888"/>
            <a:ext cx="4964023" cy="830997"/>
          </a:xfrm>
          <a:prstGeom prst="rect">
            <a:avLst/>
          </a:prstGeom>
          <a:noFill/>
        </p:spPr>
        <p:txBody>
          <a:bodyPr wrap="square" rtlCol="0">
            <a:spAutoFit/>
          </a:bodyPr>
          <a:lstStyle/>
          <a:p>
            <a:r>
              <a:rPr lang="en-US" sz="2400" dirty="0" smtClean="0"/>
              <a:t>Data courtesy Mark </a:t>
            </a:r>
            <a:r>
              <a:rPr lang="en-US" sz="2400" dirty="0" err="1" smtClean="0"/>
              <a:t>Methner</a:t>
            </a:r>
            <a:r>
              <a:rPr lang="en-US" sz="2400" dirty="0" smtClean="0"/>
              <a:t>, NIOSH</a:t>
            </a:r>
            <a:endParaRPr lang="en-US" sz="2400" dirty="0"/>
          </a:p>
        </p:txBody>
      </p:sp>
    </p:spTree>
    <p:extLst>
      <p:ext uri="{BB962C8B-B14F-4D97-AF65-F5344CB8AC3E}">
        <p14:creationId xmlns:p14="http://schemas.microsoft.com/office/powerpoint/2010/main" val="29147832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4412" y="601468"/>
            <a:ext cx="8301676" cy="1143000"/>
          </a:xfrm>
        </p:spPr>
        <p:txBody>
          <a:bodyPr>
            <a:normAutofit fontScale="90000"/>
          </a:bodyPr>
          <a:lstStyle/>
          <a:p>
            <a:r>
              <a:rPr lang="en-US" dirty="0" smtClean="0"/>
              <a:t>The LEV effectiveness as measured in particle count was higher</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7601625"/>
              </p:ext>
            </p:extLst>
          </p:nvPr>
        </p:nvGraphicFramePr>
        <p:xfrm>
          <a:off x="1543241" y="2397676"/>
          <a:ext cx="6096000" cy="3261360"/>
        </p:xfrm>
        <a:graphic>
          <a:graphicData uri="http://schemas.openxmlformats.org/drawingml/2006/table">
            <a:tbl>
              <a:tblPr firstRow="1" bandRow="1">
                <a:tableStyleId>{5C22544A-7EE6-4342-B048-85BDC9FD1C3A}</a:tableStyleId>
              </a:tblPr>
              <a:tblGrid>
                <a:gridCol w="2032000"/>
                <a:gridCol w="2032000"/>
                <a:gridCol w="2032000"/>
              </a:tblGrid>
              <a:tr h="957452">
                <a:tc>
                  <a:txBody>
                    <a:bodyPr/>
                    <a:lstStyle/>
                    <a:p>
                      <a:r>
                        <a:rPr lang="en-US" sz="2800" dirty="0" smtClean="0"/>
                        <a:t>Mean % reduction</a:t>
                      </a:r>
                      <a:endParaRPr lang="en-US" sz="2800" dirty="0"/>
                    </a:p>
                  </a:txBody>
                  <a:tcPr/>
                </a:tc>
                <a:tc>
                  <a:txBody>
                    <a:bodyPr/>
                    <a:lstStyle/>
                    <a:p>
                      <a:r>
                        <a:rPr lang="en-US" sz="2800" dirty="0" smtClean="0"/>
                        <a:t>Standard</a:t>
                      </a:r>
                      <a:r>
                        <a:rPr lang="en-US" sz="2800" baseline="0" dirty="0" smtClean="0"/>
                        <a:t> deviation (+/- %)</a:t>
                      </a:r>
                      <a:endParaRPr lang="en-US" sz="2800" dirty="0"/>
                    </a:p>
                  </a:txBody>
                  <a:tcPr/>
                </a:tc>
                <a:tc>
                  <a:txBody>
                    <a:bodyPr/>
                    <a:lstStyle/>
                    <a:p>
                      <a:r>
                        <a:rPr lang="en-US" sz="2800" dirty="0" smtClean="0"/>
                        <a:t>Basis</a:t>
                      </a:r>
                      <a:endParaRPr lang="en-US" sz="2800" dirty="0"/>
                    </a:p>
                  </a:txBody>
                  <a:tcPr/>
                </a:tc>
              </a:tr>
              <a:tr h="554714">
                <a:tc>
                  <a:txBody>
                    <a:bodyPr/>
                    <a:lstStyle/>
                    <a:p>
                      <a:pPr algn="ctr"/>
                      <a:r>
                        <a:rPr lang="en-US" sz="2800" b="1" dirty="0" smtClean="0"/>
                        <a:t>96</a:t>
                      </a:r>
                      <a:endParaRPr lang="en-US" sz="2800" b="1" dirty="0"/>
                    </a:p>
                  </a:txBody>
                  <a:tcPr/>
                </a:tc>
                <a:tc>
                  <a:txBody>
                    <a:bodyPr/>
                    <a:lstStyle/>
                    <a:p>
                      <a:pPr algn="ctr"/>
                      <a:r>
                        <a:rPr lang="en-US" sz="2800" b="1" baseline="0" dirty="0" smtClean="0"/>
                        <a:t> 6 </a:t>
                      </a:r>
                      <a:endParaRPr lang="en-US" sz="2800" b="1" dirty="0"/>
                    </a:p>
                  </a:txBody>
                  <a:tcPr/>
                </a:tc>
                <a:tc>
                  <a:txBody>
                    <a:bodyPr/>
                    <a:lstStyle/>
                    <a:p>
                      <a:r>
                        <a:rPr lang="en-US" sz="2800" b="1" dirty="0" smtClean="0"/>
                        <a:t>Particle count</a:t>
                      </a:r>
                    </a:p>
                  </a:txBody>
                  <a:tcPr/>
                </a:tc>
              </a:tr>
              <a:tr h="554714">
                <a:tc>
                  <a:txBody>
                    <a:bodyPr/>
                    <a:lstStyle/>
                    <a:p>
                      <a:pPr algn="ctr"/>
                      <a:r>
                        <a:rPr lang="en-US" sz="2800" b="1" dirty="0" smtClean="0"/>
                        <a:t>88</a:t>
                      </a:r>
                      <a:endParaRPr lang="en-US" sz="2800" b="1" dirty="0"/>
                    </a:p>
                  </a:txBody>
                  <a:tcPr/>
                </a:tc>
                <a:tc>
                  <a:txBody>
                    <a:bodyPr/>
                    <a:lstStyle/>
                    <a:p>
                      <a:pPr algn="ctr"/>
                      <a:r>
                        <a:rPr lang="en-US" sz="2800" b="1" dirty="0" smtClean="0"/>
                        <a:t>12</a:t>
                      </a:r>
                      <a:endParaRPr lang="en-US" sz="2800" b="1" dirty="0"/>
                    </a:p>
                  </a:txBody>
                  <a:tcPr/>
                </a:tc>
                <a:tc>
                  <a:txBody>
                    <a:bodyPr/>
                    <a:lstStyle/>
                    <a:p>
                      <a:r>
                        <a:rPr lang="en-US" sz="2800" b="1" dirty="0" smtClean="0"/>
                        <a:t>Mass-based</a:t>
                      </a:r>
                    </a:p>
                  </a:txBody>
                  <a:tcPr/>
                </a:tc>
              </a:tr>
            </a:tbl>
          </a:graphicData>
        </a:graphic>
      </p:graphicFrame>
    </p:spTree>
    <p:extLst>
      <p:ext uri="{BB962C8B-B14F-4D97-AF65-F5344CB8AC3E}">
        <p14:creationId xmlns:p14="http://schemas.microsoft.com/office/powerpoint/2010/main" val="41275316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625" y="143286"/>
            <a:ext cx="7772400" cy="1470025"/>
          </a:xfrm>
        </p:spPr>
        <p:txBody>
          <a:bodyPr/>
          <a:lstStyle/>
          <a:p>
            <a:r>
              <a:rPr lang="en-US" dirty="0" smtClean="0"/>
              <a:t>Administrative Controls: </a:t>
            </a:r>
            <a:br>
              <a:rPr lang="en-US" dirty="0" smtClean="0"/>
            </a:br>
            <a:r>
              <a:rPr lang="en-US" b="1" dirty="0" smtClean="0"/>
              <a:t>Work Practices</a:t>
            </a:r>
            <a:endParaRPr lang="en-US" b="1" dirty="0"/>
          </a:p>
        </p:txBody>
      </p:sp>
      <p:sp>
        <p:nvSpPr>
          <p:cNvPr id="3" name="Subtitle 2"/>
          <p:cNvSpPr>
            <a:spLocks noGrp="1"/>
          </p:cNvSpPr>
          <p:nvPr>
            <p:ph type="subTitle" idx="1"/>
          </p:nvPr>
        </p:nvSpPr>
        <p:spPr>
          <a:xfrm>
            <a:off x="599704" y="5772359"/>
            <a:ext cx="7172918" cy="726168"/>
          </a:xfrm>
        </p:spPr>
        <p:txBody>
          <a:bodyPr/>
          <a:lstStyle/>
          <a:p>
            <a:r>
              <a:rPr lang="en-US" dirty="0" smtClean="0"/>
              <a:t>What practices could make a difference?</a:t>
            </a:r>
            <a:endParaRPr lang="en-US" dirty="0"/>
          </a:p>
        </p:txBody>
      </p:sp>
      <p:pic>
        <p:nvPicPr>
          <p:cNvPr id="4" name="Picture 3" descr="DSC_0687.JPG"/>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989803" y="1919350"/>
            <a:ext cx="4964566" cy="357078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4985" r="22046"/>
          <a:stretch/>
        </p:blipFill>
        <p:spPr>
          <a:xfrm>
            <a:off x="6161649" y="1124712"/>
            <a:ext cx="2602523" cy="4608576"/>
          </a:xfrm>
          <a:prstGeom prst="rect">
            <a:avLst/>
          </a:prstGeom>
        </p:spPr>
      </p:pic>
    </p:spTree>
    <p:extLst>
      <p:ext uri="{BB962C8B-B14F-4D97-AF65-F5344CB8AC3E}">
        <p14:creationId xmlns:p14="http://schemas.microsoft.com/office/powerpoint/2010/main" val="762271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6638" y="403658"/>
            <a:ext cx="8301676" cy="1143000"/>
          </a:xfrm>
        </p:spPr>
        <p:txBody>
          <a:bodyPr>
            <a:normAutofit fontScale="90000"/>
          </a:bodyPr>
          <a:lstStyle/>
          <a:p>
            <a:r>
              <a:rPr lang="en-US" dirty="0" smtClean="0"/>
              <a:t>NIOSH found that work practices during cleanout made a real difference</a:t>
            </a:r>
            <a:endParaRPr lang="en-US" dirty="0"/>
          </a:p>
        </p:txBody>
      </p:sp>
      <p:pic>
        <p:nvPicPr>
          <p:cNvPr id="5" name="Picture 7" descr="Reactor with LEV"/>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8126" y="1989135"/>
            <a:ext cx="2514600" cy="3352800"/>
          </a:xfrm>
          <a:prstGeom prst="rect">
            <a:avLst/>
          </a:prstGeom>
          <a:noFill/>
          <a:ln w="25400">
            <a:solidFill>
              <a:srgbClr val="3E73C2"/>
            </a:solidFill>
            <a:miter lim="800000"/>
            <a:headEnd/>
            <a:tailEnd/>
          </a:ln>
        </p:spPr>
      </p:pic>
      <p:sp>
        <p:nvSpPr>
          <p:cNvPr id="6" name="Up Arrow 5"/>
          <p:cNvSpPr/>
          <p:nvPr/>
        </p:nvSpPr>
        <p:spPr>
          <a:xfrm>
            <a:off x="4071262" y="3563788"/>
            <a:ext cx="1251259" cy="2321075"/>
          </a:xfrm>
          <a:prstGeom prst="upArrow">
            <a:avLst>
              <a:gd name="adj1" fmla="val 38569"/>
              <a:gd name="adj2" fmla="val 50000"/>
            </a:avLst>
          </a:prstGeom>
          <a:gradFill flip="none" rotWithShape="1">
            <a:gsLst>
              <a:gs pos="7000">
                <a:schemeClr val="accent1">
                  <a:alpha val="20000"/>
                </a:schemeClr>
              </a:gs>
              <a:gs pos="100000">
                <a:srgbClr val="FFFFFF"/>
              </a:gs>
            </a:gsLst>
            <a:lin ang="4440000" scaled="0"/>
            <a:tileRect/>
          </a:gradFill>
          <a:ln>
            <a:noFill/>
          </a:ln>
          <a:effectLst>
            <a:outerShdw blurRad="50800" dist="215900" dir="678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lang="en-US" sz="1400" b="1" dirty="0">
              <a:solidFill>
                <a:schemeClr val="accent2">
                  <a:lumMod val="50000"/>
                </a:schemeClr>
              </a:solidFill>
            </a:endParaRPr>
          </a:p>
        </p:txBody>
      </p:sp>
    </p:spTree>
    <p:extLst>
      <p:ext uri="{BB962C8B-B14F-4D97-AF65-F5344CB8AC3E}">
        <p14:creationId xmlns:p14="http://schemas.microsoft.com/office/powerpoint/2010/main" val="4761872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 practices for cleanup at end of the shift:</a:t>
            </a:r>
            <a:endParaRPr lang="en-US" dirty="0"/>
          </a:p>
        </p:txBody>
      </p:sp>
      <p:sp>
        <p:nvSpPr>
          <p:cNvPr id="4" name="Content Placeholder 3"/>
          <p:cNvSpPr>
            <a:spLocks noGrp="1"/>
          </p:cNvSpPr>
          <p:nvPr>
            <p:ph idx="1"/>
          </p:nvPr>
        </p:nvSpPr>
        <p:spPr>
          <a:xfrm>
            <a:off x="658906" y="1647686"/>
            <a:ext cx="8275544" cy="4800600"/>
          </a:xfrm>
        </p:spPr>
        <p:txBody>
          <a:bodyPr/>
          <a:lstStyle/>
          <a:p>
            <a:r>
              <a:rPr lang="en-US" sz="2000" dirty="0" smtClean="0">
                <a:latin typeface="Arial"/>
                <a:cs typeface="Arial"/>
              </a:rPr>
              <a:t>Clean work areas </a:t>
            </a:r>
            <a:r>
              <a:rPr lang="en-US" sz="2000" dirty="0">
                <a:latin typeface="Arial"/>
                <a:cs typeface="Arial"/>
              </a:rPr>
              <a:t>using either </a:t>
            </a:r>
            <a:r>
              <a:rPr lang="en-US" sz="2000" dirty="0" smtClean="0">
                <a:latin typeface="Arial"/>
                <a:cs typeface="Arial"/>
              </a:rPr>
              <a:t>a HEPA</a:t>
            </a:r>
            <a:r>
              <a:rPr lang="en-US" sz="2000" dirty="0">
                <a:latin typeface="Arial"/>
                <a:cs typeface="Arial"/>
              </a:rPr>
              <a:t>-filtered vacuum </a:t>
            </a:r>
            <a:r>
              <a:rPr lang="en-US" sz="2000" dirty="0" smtClean="0">
                <a:latin typeface="Arial"/>
                <a:cs typeface="Arial"/>
              </a:rPr>
              <a:t>or wet wiping </a:t>
            </a:r>
          </a:p>
          <a:p>
            <a:r>
              <a:rPr lang="en-US" sz="2000" dirty="0" smtClean="0">
                <a:latin typeface="Arial"/>
                <a:cs typeface="Arial"/>
              </a:rPr>
              <a:t>Clean </a:t>
            </a:r>
            <a:r>
              <a:rPr lang="en-US" sz="2000" dirty="0">
                <a:latin typeface="Arial"/>
                <a:cs typeface="Arial"/>
              </a:rPr>
              <a:t>in a manner that prevents </a:t>
            </a:r>
            <a:r>
              <a:rPr lang="en-US" sz="2000" dirty="0" smtClean="0">
                <a:latin typeface="Arial"/>
                <a:cs typeface="Arial"/>
              </a:rPr>
              <a:t>contact </a:t>
            </a:r>
            <a:r>
              <a:rPr lang="en-US" sz="2000" dirty="0">
                <a:latin typeface="Arial"/>
                <a:cs typeface="Arial"/>
              </a:rPr>
              <a:t>with </a:t>
            </a:r>
            <a:r>
              <a:rPr lang="en-US" sz="2000" dirty="0" smtClean="0">
                <a:latin typeface="Arial"/>
                <a:cs typeface="Arial"/>
              </a:rPr>
              <a:t>wastes  </a:t>
            </a:r>
            <a:endParaRPr lang="en-US" sz="2000" dirty="0">
              <a:latin typeface="Arial"/>
              <a:cs typeface="Arial"/>
            </a:endParaRPr>
          </a:p>
          <a:p>
            <a:r>
              <a:rPr lang="en-US" sz="2000" dirty="0">
                <a:latin typeface="Arial"/>
                <a:cs typeface="Arial"/>
              </a:rPr>
              <a:t>C</a:t>
            </a:r>
            <a:r>
              <a:rPr lang="en-US" sz="2000" dirty="0" smtClean="0">
                <a:latin typeface="Arial"/>
                <a:cs typeface="Arial"/>
              </a:rPr>
              <a:t>omply </a:t>
            </a:r>
            <a:r>
              <a:rPr lang="en-US" sz="2000" dirty="0">
                <a:latin typeface="Arial"/>
                <a:cs typeface="Arial"/>
              </a:rPr>
              <a:t>with all </a:t>
            </a:r>
            <a:r>
              <a:rPr lang="en-US" sz="2000" dirty="0" smtClean="0">
                <a:latin typeface="Arial"/>
                <a:cs typeface="Arial"/>
              </a:rPr>
              <a:t>federal, state </a:t>
            </a:r>
            <a:r>
              <a:rPr lang="en-US" sz="2000" dirty="0">
                <a:latin typeface="Arial"/>
                <a:cs typeface="Arial"/>
              </a:rPr>
              <a:t>and local </a:t>
            </a:r>
            <a:r>
              <a:rPr lang="en-US" sz="2000" dirty="0" smtClean="0">
                <a:latin typeface="Arial"/>
                <a:cs typeface="Arial"/>
              </a:rPr>
              <a:t>regulations when disposing of wastes </a:t>
            </a:r>
            <a:endParaRPr lang="en-US" sz="2000" dirty="0">
              <a:latin typeface="Arial"/>
              <a:cs typeface="Arial"/>
            </a:endParaRPr>
          </a:p>
          <a:p>
            <a:r>
              <a:rPr lang="en-US" sz="2000" dirty="0" smtClean="0">
                <a:latin typeface="Arial"/>
                <a:cs typeface="Arial"/>
              </a:rPr>
              <a:t>Wash hands frequently, particular</a:t>
            </a:r>
            <a:r>
              <a:rPr lang="en-US" sz="2000" dirty="0">
                <a:latin typeface="Arial"/>
                <a:cs typeface="Arial"/>
              </a:rPr>
              <a:t> </a:t>
            </a:r>
            <a:r>
              <a:rPr lang="en-US" sz="2000" dirty="0" smtClean="0">
                <a:latin typeface="Arial"/>
                <a:cs typeface="Arial"/>
              </a:rPr>
              <a:t>before eating or leaving </a:t>
            </a:r>
            <a:r>
              <a:rPr lang="en-US" sz="2000" dirty="0">
                <a:latin typeface="Arial"/>
                <a:cs typeface="Arial"/>
              </a:rPr>
              <a:t>the </a:t>
            </a:r>
            <a:r>
              <a:rPr lang="en-US" sz="2000" dirty="0" smtClean="0">
                <a:latin typeface="Arial"/>
                <a:cs typeface="Arial"/>
              </a:rPr>
              <a:t>worksite  </a:t>
            </a:r>
            <a:endParaRPr lang="en-US" sz="2000" dirty="0">
              <a:latin typeface="Arial"/>
              <a:cs typeface="Arial"/>
            </a:endParaRPr>
          </a:p>
          <a:p>
            <a:r>
              <a:rPr lang="en-US" sz="2000" dirty="0" smtClean="0">
                <a:latin typeface="Arial"/>
                <a:cs typeface="Arial"/>
              </a:rPr>
              <a:t>Wear assigned PPE and keep it maintained properly</a:t>
            </a:r>
            <a:endParaRPr lang="en-US" sz="2000" dirty="0">
              <a:latin typeface="Arial"/>
              <a:cs typeface="Arial"/>
            </a:endParaRPr>
          </a:p>
          <a:p>
            <a:r>
              <a:rPr lang="en-US" sz="2000" dirty="0" smtClean="0">
                <a:latin typeface="Arial"/>
                <a:cs typeface="Arial"/>
              </a:rPr>
              <a:t>Use sticky </a:t>
            </a:r>
            <a:r>
              <a:rPr lang="en-US" sz="2000" dirty="0">
                <a:latin typeface="Arial"/>
                <a:cs typeface="Arial"/>
              </a:rPr>
              <a:t>mats and gowning </a:t>
            </a:r>
            <a:r>
              <a:rPr lang="en-US" sz="2000" dirty="0" smtClean="0">
                <a:latin typeface="Arial"/>
                <a:cs typeface="Arial"/>
              </a:rPr>
              <a:t>procedures</a:t>
            </a:r>
          </a:p>
        </p:txBody>
      </p:sp>
      <p:pic>
        <p:nvPicPr>
          <p:cNvPr id="6" name="Picture 5"/>
          <p:cNvPicPr>
            <a:picLocks noChangeAspect="1"/>
          </p:cNvPicPr>
          <p:nvPr/>
        </p:nvPicPr>
        <p:blipFill>
          <a:blip r:embed="rId3" cstate="print"/>
          <a:stretch>
            <a:fillRect/>
          </a:stretch>
        </p:blipFill>
        <p:spPr>
          <a:xfrm>
            <a:off x="6146800" y="4464068"/>
            <a:ext cx="2331358" cy="14948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2157050" y="5663292"/>
            <a:ext cx="3515905" cy="646331"/>
          </a:xfrm>
          <a:prstGeom prst="rect">
            <a:avLst/>
          </a:prstGeom>
          <a:noFill/>
        </p:spPr>
        <p:txBody>
          <a:bodyPr wrap="square" rtlCol="0">
            <a:spAutoFit/>
          </a:bodyPr>
          <a:lstStyle/>
          <a:p>
            <a:pPr algn="r"/>
            <a:r>
              <a:rPr lang="en-US" dirty="0"/>
              <a:t>Source: NIOSH and Oak Ridge National Laboratory </a:t>
            </a:r>
          </a:p>
        </p:txBody>
      </p:sp>
      <p:sp>
        <p:nvSpPr>
          <p:cNvPr id="5" name="TextBox 4"/>
          <p:cNvSpPr txBox="1"/>
          <p:nvPr/>
        </p:nvSpPr>
        <p:spPr>
          <a:xfrm>
            <a:off x="6279239" y="6008469"/>
            <a:ext cx="1980943" cy="369332"/>
          </a:xfrm>
          <a:prstGeom prst="rect">
            <a:avLst/>
          </a:prstGeom>
          <a:noFill/>
        </p:spPr>
        <p:txBody>
          <a:bodyPr wrap="none" rtlCol="0">
            <a:spAutoFit/>
          </a:bodyPr>
          <a:lstStyle/>
          <a:p>
            <a:r>
              <a:rPr lang="en-US" dirty="0" smtClean="0"/>
              <a:t>Sticky pads in lab</a:t>
            </a:r>
            <a:endParaRPr lang="en-US" dirty="0"/>
          </a:p>
        </p:txBody>
      </p:sp>
      <p:sp>
        <p:nvSpPr>
          <p:cNvPr id="8"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lang="en-US" sz="1400" b="1" dirty="0">
              <a:solidFill>
                <a:schemeClr val="accent2">
                  <a:lumMod val="50000"/>
                </a:schemeClr>
              </a:solidFill>
            </a:endParaRPr>
          </a:p>
        </p:txBody>
      </p:sp>
    </p:spTree>
    <p:extLst>
      <p:ext uri="{BB962C8B-B14F-4D97-AF65-F5344CB8AC3E}">
        <p14:creationId xmlns:p14="http://schemas.microsoft.com/office/powerpoint/2010/main" val="3316050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Lesson Overview</a:t>
            </a:r>
            <a:endParaRPr lang="en-US" dirty="0"/>
          </a:p>
        </p:txBody>
      </p:sp>
      <p:sp>
        <p:nvSpPr>
          <p:cNvPr id="12291" name="Rectangle 2"/>
          <p:cNvSpPr>
            <a:spLocks noGrp="1"/>
          </p:cNvSpPr>
          <p:nvPr>
            <p:ph idx="1"/>
          </p:nvPr>
        </p:nvSpPr>
        <p:spPr/>
        <p:txBody>
          <a:bodyPr/>
          <a:lstStyle/>
          <a:p>
            <a:pPr>
              <a:buNone/>
            </a:pPr>
            <a:r>
              <a:rPr lang="en-US" dirty="0" smtClean="0"/>
              <a:t>Topics</a:t>
            </a:r>
          </a:p>
          <a:p>
            <a:pPr marL="871538" lvl="1" indent="-514350">
              <a:buFont typeface="+mj-lt"/>
              <a:buAutoNum type="arabicPeriod"/>
            </a:pPr>
            <a:r>
              <a:rPr lang="en-US" dirty="0" smtClean="0"/>
              <a:t>The concept and importance of the hierarchy of controls</a:t>
            </a:r>
            <a:endParaRPr lang="en-US" dirty="0"/>
          </a:p>
          <a:p>
            <a:pPr marL="871538" lvl="1" indent="-514350">
              <a:buFont typeface="+mj-lt"/>
              <a:buAutoNum type="arabicPeriod"/>
            </a:pPr>
            <a:r>
              <a:rPr lang="en-US" dirty="0" smtClean="0"/>
              <a:t>Elimination and the difficulties of substitution</a:t>
            </a:r>
          </a:p>
          <a:p>
            <a:pPr marL="871538" lvl="1" indent="-514350">
              <a:buFont typeface="+mj-lt"/>
              <a:buAutoNum type="arabicPeriod"/>
            </a:pPr>
            <a:r>
              <a:rPr lang="en-US" dirty="0" smtClean="0"/>
              <a:t>Local exhaust ventilation as the primary engineering controls for nanoparticles</a:t>
            </a:r>
          </a:p>
          <a:p>
            <a:pPr marL="871538" lvl="1" indent="-514350">
              <a:buFont typeface="+mj-lt"/>
              <a:buAutoNum type="arabicPeriod"/>
            </a:pPr>
            <a:r>
              <a:rPr lang="en-US" dirty="0" smtClean="0"/>
              <a:t>High efficiency particulate filters</a:t>
            </a:r>
          </a:p>
          <a:p>
            <a:pPr marL="871538" lvl="1" indent="-514350">
              <a:buFont typeface="+mj-lt"/>
              <a:buAutoNum type="arabicPeriod"/>
            </a:pPr>
            <a:r>
              <a:rPr lang="en-US" dirty="0" smtClean="0"/>
              <a:t>Personal protective equipment as the last line of defense against nanoparticle exposures</a:t>
            </a:r>
          </a:p>
          <a:p>
            <a:pPr marL="871538" lvl="1" indent="-514350">
              <a:buFont typeface="+mj-lt"/>
              <a:buAutoNum type="arabicPeriod"/>
            </a:pPr>
            <a:r>
              <a:rPr lang="en-US" dirty="0" smtClean="0"/>
              <a:t>The fire hazards of nanoparticles</a:t>
            </a:r>
          </a:p>
        </p:txBody>
      </p:sp>
      <p:sp>
        <p:nvSpPr>
          <p:cNvPr id="4"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5</a:t>
            </a:fld>
            <a:endParaRPr lang="en-US" sz="1400" b="1" dirty="0">
              <a:solidFill>
                <a:schemeClr val="accent2">
                  <a:lumMod val="50000"/>
                </a:schemeClr>
              </a:solidFill>
            </a:endParaRPr>
          </a:p>
        </p:txBody>
      </p:sp>
    </p:spTree>
    <p:extLst>
      <p:ext uri="{BB962C8B-B14F-4D97-AF65-F5344CB8AC3E}">
        <p14:creationId xmlns:p14="http://schemas.microsoft.com/office/powerpoint/2010/main" val="35030281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Special flooring includes tacky covering and sticky mats</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3844" y="3911600"/>
            <a:ext cx="3863886" cy="2777067"/>
          </a:xfrm>
          <a:prstGeom prst="rect">
            <a:avLst/>
          </a:prstGeom>
        </p:spPr>
      </p:pic>
      <p:sp>
        <p:nvSpPr>
          <p:cNvPr id="7" name="TextBox 6"/>
          <p:cNvSpPr txBox="1"/>
          <p:nvPr/>
        </p:nvSpPr>
        <p:spPr>
          <a:xfrm>
            <a:off x="993342" y="5784241"/>
            <a:ext cx="3742269" cy="584776"/>
          </a:xfrm>
          <a:prstGeom prst="rect">
            <a:avLst/>
          </a:prstGeom>
          <a:noFill/>
        </p:spPr>
        <p:txBody>
          <a:bodyPr wrap="square" rtlCol="0">
            <a:spAutoFit/>
          </a:bodyPr>
          <a:lstStyle/>
          <a:p>
            <a:pPr algn="r"/>
            <a:r>
              <a:rPr lang="en-US" sz="1600" dirty="0" smtClean="0"/>
              <a:t>Photos courtesy </a:t>
            </a:r>
            <a:r>
              <a:rPr lang="en-US" sz="1600" dirty="0" err="1"/>
              <a:t>Jitendra</a:t>
            </a:r>
            <a:r>
              <a:rPr lang="en-US" sz="1600" dirty="0"/>
              <a:t> S. </a:t>
            </a:r>
            <a:r>
              <a:rPr lang="en-US" sz="1600" dirty="0" smtClean="0"/>
              <a:t>Tate </a:t>
            </a:r>
          </a:p>
          <a:p>
            <a:pPr algn="r"/>
            <a:r>
              <a:rPr lang="en-US" sz="1600" dirty="0" smtClean="0"/>
              <a:t>Texas </a:t>
            </a:r>
            <a:r>
              <a:rPr lang="en-US" sz="1600" dirty="0"/>
              <a:t>State </a:t>
            </a:r>
            <a:r>
              <a:rPr lang="en-US" sz="1600" dirty="0" smtClean="0"/>
              <a:t>University San </a:t>
            </a:r>
            <a:r>
              <a:rPr lang="en-US" sz="1600" dirty="0"/>
              <a:t>Marcos </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2912" y="1540933"/>
            <a:ext cx="2896253" cy="2214782"/>
          </a:xfrm>
          <a:prstGeom prst="rect">
            <a:avLst/>
          </a:prstGeom>
        </p:spPr>
      </p:pic>
      <p:sp>
        <p:nvSpPr>
          <p:cNvPr id="9" name="TextBox 8"/>
          <p:cNvSpPr txBox="1"/>
          <p:nvPr/>
        </p:nvSpPr>
        <p:spPr>
          <a:xfrm>
            <a:off x="5452533" y="6112937"/>
            <a:ext cx="2895600" cy="584776"/>
          </a:xfrm>
          <a:prstGeom prst="rect">
            <a:avLst/>
          </a:prstGeom>
          <a:noFill/>
        </p:spPr>
        <p:txBody>
          <a:bodyPr wrap="square" rtlCol="0">
            <a:spAutoFit/>
          </a:bodyPr>
          <a:lstStyle/>
          <a:p>
            <a:pPr algn="ctr"/>
            <a:r>
              <a:rPr lang="en-US" sz="3200" dirty="0" smtClean="0">
                <a:solidFill>
                  <a:srgbClr val="FFFFFF"/>
                </a:solidFill>
              </a:rPr>
              <a:t>Sticky mat</a:t>
            </a:r>
            <a:endParaRPr lang="en-US" sz="3200" dirty="0">
              <a:solidFill>
                <a:srgbClr val="FFFFFF"/>
              </a:solidFill>
            </a:endParaRPr>
          </a:p>
        </p:txBody>
      </p:sp>
      <p:sp>
        <p:nvSpPr>
          <p:cNvPr id="10" name="Up Arrow 9"/>
          <p:cNvSpPr/>
          <p:nvPr/>
        </p:nvSpPr>
        <p:spPr>
          <a:xfrm>
            <a:off x="6654798" y="5757335"/>
            <a:ext cx="524934" cy="491066"/>
          </a:xfrm>
          <a:prstGeom prst="up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351" y="1762125"/>
            <a:ext cx="4286250" cy="3333750"/>
          </a:xfrm>
          <a:prstGeom prst="rect">
            <a:avLst/>
          </a:prstGeom>
        </p:spPr>
      </p:pic>
    </p:spTree>
    <p:extLst>
      <p:ext uri="{BB962C8B-B14F-4D97-AF65-F5344CB8AC3E}">
        <p14:creationId xmlns:p14="http://schemas.microsoft.com/office/powerpoint/2010/main" val="41595217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2862" y="2130425"/>
            <a:ext cx="5850467" cy="1470025"/>
          </a:xfrm>
        </p:spPr>
        <p:txBody>
          <a:bodyPr/>
          <a:lstStyle/>
          <a:p>
            <a:r>
              <a:rPr lang="en-US" b="1" dirty="0" smtClean="0"/>
              <a:t>Personal Protective Equipment</a:t>
            </a:r>
            <a:endParaRPr lang="en-US" b="1" dirty="0"/>
          </a:p>
        </p:txBody>
      </p:sp>
      <p:sp>
        <p:nvSpPr>
          <p:cNvPr id="3" name="Subtitle 2"/>
          <p:cNvSpPr>
            <a:spLocks noGrp="1"/>
          </p:cNvSpPr>
          <p:nvPr>
            <p:ph type="subTitle" idx="1"/>
          </p:nvPr>
        </p:nvSpPr>
        <p:spPr>
          <a:xfrm>
            <a:off x="1111021" y="3886200"/>
            <a:ext cx="4629380" cy="1752600"/>
          </a:xfrm>
        </p:spPr>
        <p:txBody>
          <a:bodyPr/>
          <a:lstStyle/>
          <a:p>
            <a:pPr algn="l"/>
            <a:r>
              <a:rPr lang="en-US" dirty="0" smtClean="0"/>
              <a:t>Why is PPE at the bottom?</a:t>
            </a:r>
            <a:endParaRPr lang="en-US" dirty="0"/>
          </a:p>
        </p:txBody>
      </p:sp>
      <p:sp>
        <p:nvSpPr>
          <p:cNvPr id="5"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lang="en-US" sz="1400" b="1" dirty="0">
              <a:solidFill>
                <a:schemeClr val="accent2">
                  <a:lumMod val="50000"/>
                </a:schemeClr>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3120" r="22712"/>
          <a:stretch/>
        </p:blipFill>
        <p:spPr>
          <a:xfrm>
            <a:off x="6077242" y="1124243"/>
            <a:ext cx="2664799" cy="5059680"/>
          </a:xfrm>
          <a:prstGeom prst="rect">
            <a:avLst/>
          </a:prstGeom>
        </p:spPr>
      </p:pic>
    </p:spTree>
    <p:extLst>
      <p:ext uri="{BB962C8B-B14F-4D97-AF65-F5344CB8AC3E}">
        <p14:creationId xmlns:p14="http://schemas.microsoft.com/office/powerpoint/2010/main" val="39332079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z="3400" dirty="0" smtClean="0"/>
              <a:t>Personal Protective Equipment Overview</a:t>
            </a:r>
          </a:p>
        </p:txBody>
      </p:sp>
      <p:sp>
        <p:nvSpPr>
          <p:cNvPr id="10244" name="Rectangle 3"/>
          <p:cNvSpPr>
            <a:spLocks noGrp="1" noChangeArrowheads="1"/>
          </p:cNvSpPr>
          <p:nvPr>
            <p:ph type="body" sz="half" idx="4294967295"/>
          </p:nvPr>
        </p:nvSpPr>
        <p:spPr>
          <a:xfrm>
            <a:off x="7277100" y="2663825"/>
            <a:ext cx="1536700" cy="2124075"/>
          </a:xfrm>
        </p:spPr>
        <p:txBody>
          <a:bodyPr>
            <a:noAutofit/>
          </a:bodyPr>
          <a:lstStyle/>
          <a:p>
            <a:pPr eaLnBrk="1" hangingPunct="1"/>
            <a:r>
              <a:rPr lang="en-US" sz="1600" dirty="0" smtClean="0"/>
              <a:t>Body</a:t>
            </a:r>
          </a:p>
          <a:p>
            <a:pPr eaLnBrk="1" hangingPunct="1"/>
            <a:r>
              <a:rPr lang="en-US" sz="1600" dirty="0" smtClean="0"/>
              <a:t>Hand</a:t>
            </a:r>
          </a:p>
          <a:p>
            <a:pPr eaLnBrk="1" hangingPunct="1"/>
            <a:r>
              <a:rPr lang="en-US" sz="1600" dirty="0" smtClean="0"/>
              <a:t>Eye</a:t>
            </a:r>
          </a:p>
          <a:p>
            <a:pPr eaLnBrk="1" hangingPunct="1"/>
            <a:r>
              <a:rPr lang="en-US" sz="1600" dirty="0" smtClean="0"/>
              <a:t>Foot</a:t>
            </a:r>
          </a:p>
          <a:p>
            <a:pPr eaLnBrk="1" hangingPunct="1"/>
            <a:r>
              <a:rPr lang="en-US" sz="1600" dirty="0" smtClean="0"/>
              <a:t>Respiratory</a:t>
            </a:r>
          </a:p>
        </p:txBody>
      </p:sp>
      <p:pic>
        <p:nvPicPr>
          <p:cNvPr id="10247" name="Picture 10" descr="C:\Documents and Settings\SHANSON\Desktop\FADR Desk Review\Picture3a.png"/>
          <p:cNvPicPr>
            <a:picLocks noChangeAspect="1" noChangeArrowheads="1"/>
          </p:cNvPicPr>
          <p:nvPr/>
        </p:nvPicPr>
        <p:blipFill>
          <a:blip r:embed="rId3" cstate="print"/>
          <a:srcRect/>
          <a:stretch>
            <a:fillRect/>
          </a:stretch>
        </p:blipFill>
        <p:spPr bwMode="auto">
          <a:xfrm>
            <a:off x="698193" y="1924386"/>
            <a:ext cx="1828800" cy="3709988"/>
          </a:xfrm>
          <a:prstGeom prst="rect">
            <a:avLst/>
          </a:prstGeom>
          <a:noFill/>
          <a:ln w="9525">
            <a:noFill/>
            <a:miter lim="800000"/>
            <a:headEnd/>
            <a:tailEnd/>
          </a:ln>
        </p:spPr>
      </p:pic>
      <p:sp>
        <p:nvSpPr>
          <p:cNvPr id="10" name="TextBox 9"/>
          <p:cNvSpPr txBox="1"/>
          <p:nvPr/>
        </p:nvSpPr>
        <p:spPr>
          <a:xfrm>
            <a:off x="820041" y="5607889"/>
            <a:ext cx="1363663" cy="369332"/>
          </a:xfrm>
          <a:prstGeom prst="rect">
            <a:avLst/>
          </a:prstGeom>
          <a:noFill/>
        </p:spPr>
        <p:txBody>
          <a:bodyPr>
            <a:spAutoFit/>
          </a:bodyPr>
          <a:lstStyle/>
          <a:p>
            <a:pPr algn="ctr">
              <a:defRPr/>
            </a:pPr>
            <a:r>
              <a:rPr lang="en-US" b="1" dirty="0">
                <a:latin typeface="+mn-lt"/>
              </a:rPr>
              <a:t>Level A</a:t>
            </a:r>
          </a:p>
        </p:txBody>
      </p:sp>
      <p:sp>
        <p:nvSpPr>
          <p:cNvPr id="11" name="TextBox 10"/>
          <p:cNvSpPr txBox="1"/>
          <p:nvPr/>
        </p:nvSpPr>
        <p:spPr>
          <a:xfrm>
            <a:off x="2609247" y="5607889"/>
            <a:ext cx="1339850" cy="369332"/>
          </a:xfrm>
          <a:prstGeom prst="rect">
            <a:avLst/>
          </a:prstGeom>
          <a:noFill/>
        </p:spPr>
        <p:txBody>
          <a:bodyPr>
            <a:spAutoFit/>
          </a:bodyPr>
          <a:lstStyle/>
          <a:p>
            <a:pPr algn="ctr">
              <a:defRPr/>
            </a:pPr>
            <a:r>
              <a:rPr lang="en-US" b="1" dirty="0">
                <a:latin typeface="+mn-lt"/>
              </a:rPr>
              <a:t>Level B</a:t>
            </a:r>
          </a:p>
        </p:txBody>
      </p:sp>
      <p:sp>
        <p:nvSpPr>
          <p:cNvPr id="12" name="TextBox 11"/>
          <p:cNvSpPr txBox="1"/>
          <p:nvPr/>
        </p:nvSpPr>
        <p:spPr>
          <a:xfrm>
            <a:off x="4374640" y="5607889"/>
            <a:ext cx="1282700" cy="369332"/>
          </a:xfrm>
          <a:prstGeom prst="rect">
            <a:avLst/>
          </a:prstGeom>
          <a:noFill/>
        </p:spPr>
        <p:txBody>
          <a:bodyPr>
            <a:spAutoFit/>
          </a:bodyPr>
          <a:lstStyle/>
          <a:p>
            <a:pPr algn="ctr">
              <a:defRPr/>
            </a:pPr>
            <a:r>
              <a:rPr lang="en-US" b="1" dirty="0">
                <a:latin typeface="+mn-lt"/>
              </a:rPr>
              <a:t>Level C</a:t>
            </a:r>
          </a:p>
        </p:txBody>
      </p:sp>
      <p:sp>
        <p:nvSpPr>
          <p:cNvPr id="13" name="TextBox 12"/>
          <p:cNvSpPr txBox="1"/>
          <p:nvPr/>
        </p:nvSpPr>
        <p:spPr>
          <a:xfrm>
            <a:off x="5765384" y="5607889"/>
            <a:ext cx="1403350" cy="369332"/>
          </a:xfrm>
          <a:prstGeom prst="rect">
            <a:avLst/>
          </a:prstGeom>
          <a:noFill/>
        </p:spPr>
        <p:txBody>
          <a:bodyPr>
            <a:spAutoFit/>
          </a:bodyPr>
          <a:lstStyle/>
          <a:p>
            <a:pPr algn="ctr">
              <a:defRPr/>
            </a:pPr>
            <a:r>
              <a:rPr lang="en-US" b="1" dirty="0">
                <a:latin typeface="+mn-lt"/>
              </a:rPr>
              <a:t>Level D</a:t>
            </a:r>
          </a:p>
        </p:txBody>
      </p:sp>
      <p:sp>
        <p:nvSpPr>
          <p:cNvPr id="15" name="TextBox 14"/>
          <p:cNvSpPr txBox="1"/>
          <p:nvPr/>
        </p:nvSpPr>
        <p:spPr>
          <a:xfrm>
            <a:off x="967041" y="1485311"/>
            <a:ext cx="7325783" cy="369332"/>
          </a:xfrm>
          <a:prstGeom prst="rect">
            <a:avLst/>
          </a:prstGeom>
          <a:solidFill>
            <a:schemeClr val="accent3">
              <a:lumMod val="20000"/>
              <a:lumOff val="80000"/>
            </a:schemeClr>
          </a:solidFill>
        </p:spPr>
        <p:txBody>
          <a:bodyPr wrap="square" rtlCol="0">
            <a:spAutoFit/>
          </a:bodyPr>
          <a:lstStyle/>
          <a:p>
            <a:pPr algn="ctr"/>
            <a:r>
              <a:rPr lang="en-US" dirty="0" smtClean="0"/>
              <a:t>Which level do you think we may need for handling nanoparticles?</a:t>
            </a:r>
            <a:endParaRPr lang="en-US" dirty="0"/>
          </a:p>
        </p:txBody>
      </p:sp>
      <p:sp>
        <p:nvSpPr>
          <p:cNvPr id="14" name="TextBox 13"/>
          <p:cNvSpPr txBox="1"/>
          <p:nvPr/>
        </p:nvSpPr>
        <p:spPr>
          <a:xfrm>
            <a:off x="5040017" y="6090768"/>
            <a:ext cx="2539920" cy="523220"/>
          </a:xfrm>
          <a:prstGeom prst="rect">
            <a:avLst/>
          </a:prstGeom>
          <a:noFill/>
        </p:spPr>
        <p:txBody>
          <a:bodyPr wrap="square" rtlCol="0">
            <a:spAutoFit/>
          </a:bodyPr>
          <a:lstStyle/>
          <a:p>
            <a:pPr algn="r"/>
            <a:r>
              <a:rPr lang="en-US" sz="1400" b="1" dirty="0" smtClean="0">
                <a:solidFill>
                  <a:srgbClr val="855D5D"/>
                </a:solidFill>
              </a:rPr>
              <a:t>Courtesy Kirkwood Community College</a:t>
            </a:r>
            <a:endParaRPr lang="en-US" sz="1400" b="1" dirty="0">
              <a:solidFill>
                <a:srgbClr val="855D5D"/>
              </a:solidFill>
            </a:endParaRPr>
          </a:p>
        </p:txBody>
      </p:sp>
      <p:sp>
        <p:nvSpPr>
          <p:cNvPr id="17"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lang="en-US" sz="1400" b="1" dirty="0">
              <a:solidFill>
                <a:schemeClr val="accent2">
                  <a:lumMod val="5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158" y="1924386"/>
            <a:ext cx="4986528" cy="3621024"/>
          </a:xfrm>
          <a:prstGeom prst="rect">
            <a:avLst/>
          </a:prstGeom>
        </p:spPr>
      </p:pic>
    </p:spTree>
    <p:extLst>
      <p:ext uri="{BB962C8B-B14F-4D97-AF65-F5344CB8AC3E}">
        <p14:creationId xmlns:p14="http://schemas.microsoft.com/office/powerpoint/2010/main" val="40116706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2141" y="392851"/>
            <a:ext cx="8301676" cy="1143000"/>
          </a:xfrm>
        </p:spPr>
        <p:txBody>
          <a:bodyPr>
            <a:normAutofit fontScale="90000"/>
          </a:bodyPr>
          <a:lstStyle/>
          <a:p>
            <a:r>
              <a:rPr lang="en-US" dirty="0" err="1" smtClean="0"/>
              <a:t>Tyvec</a:t>
            </a:r>
            <a:r>
              <a:rPr lang="en-US" dirty="0" smtClean="0"/>
              <a:t> is the most widely used body covering for </a:t>
            </a:r>
            <a:r>
              <a:rPr lang="en-US" dirty="0" err="1" smtClean="0"/>
              <a:t>nano</a:t>
            </a:r>
            <a:r>
              <a:rPr lang="en-US" dirty="0" smtClean="0"/>
              <a:t> operations</a:t>
            </a:r>
            <a:endParaRPr lang="en-US" dirty="0"/>
          </a:p>
        </p:txBody>
      </p:sp>
      <p:pic>
        <p:nvPicPr>
          <p:cNvPr id="7" name="Picture 6" descr="Nano Handsaw_06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97198" y="1841502"/>
            <a:ext cx="3826933" cy="4025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lang="en-US" sz="1400" b="1" dirty="0">
              <a:solidFill>
                <a:schemeClr val="accent2">
                  <a:lumMod val="50000"/>
                </a:schemeClr>
              </a:solidFill>
            </a:endParaRPr>
          </a:p>
        </p:txBody>
      </p:sp>
      <p:sp>
        <p:nvSpPr>
          <p:cNvPr id="2" name="TextBox 1"/>
          <p:cNvSpPr txBox="1"/>
          <p:nvPr/>
        </p:nvSpPr>
        <p:spPr>
          <a:xfrm>
            <a:off x="904299" y="5157330"/>
            <a:ext cx="1943280" cy="646331"/>
          </a:xfrm>
          <a:prstGeom prst="rect">
            <a:avLst/>
          </a:prstGeom>
          <a:noFill/>
        </p:spPr>
        <p:txBody>
          <a:bodyPr wrap="square" rtlCol="0">
            <a:spAutoFit/>
          </a:bodyPr>
          <a:lstStyle/>
          <a:p>
            <a:pPr algn="r"/>
            <a:r>
              <a:rPr lang="en-US" dirty="0" smtClean="0"/>
              <a:t>Photo courtesy EPI Services</a:t>
            </a:r>
            <a:endParaRPr lang="en-US" dirty="0"/>
          </a:p>
        </p:txBody>
      </p:sp>
    </p:spTree>
    <p:extLst>
      <p:ext uri="{BB962C8B-B14F-4D97-AF65-F5344CB8AC3E}">
        <p14:creationId xmlns:p14="http://schemas.microsoft.com/office/powerpoint/2010/main" val="35569849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Are protective clothes only worn for worker protection?</a:t>
            </a:r>
            <a:endParaRPr lang="en-US" dirty="0"/>
          </a:p>
        </p:txBody>
      </p:sp>
      <p:pic>
        <p:nvPicPr>
          <p:cNvPr id="2" name="Picture 1" descr="IMG_0120.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65173" y="1621791"/>
            <a:ext cx="4612851" cy="4951432"/>
          </a:xfrm>
          <a:prstGeom prst="rect">
            <a:avLst/>
          </a:prstGeom>
        </p:spPr>
      </p:pic>
      <p:sp>
        <p:nvSpPr>
          <p:cNvPr id="3" name="TextBox 2"/>
          <p:cNvSpPr txBox="1"/>
          <p:nvPr/>
        </p:nvSpPr>
        <p:spPr>
          <a:xfrm>
            <a:off x="821723" y="5138738"/>
            <a:ext cx="1475366" cy="1200329"/>
          </a:xfrm>
          <a:prstGeom prst="rect">
            <a:avLst/>
          </a:prstGeom>
          <a:noFill/>
        </p:spPr>
        <p:txBody>
          <a:bodyPr wrap="square" rtlCol="0">
            <a:spAutoFit/>
          </a:bodyPr>
          <a:lstStyle/>
          <a:p>
            <a:pPr algn="r"/>
            <a:r>
              <a:rPr lang="en-US" b="1" dirty="0" smtClean="0"/>
              <a:t>Center for </a:t>
            </a:r>
            <a:r>
              <a:rPr lang="en-US" b="1" dirty="0" err="1" smtClean="0"/>
              <a:t>Nanophase</a:t>
            </a:r>
            <a:r>
              <a:rPr lang="en-US" b="1" dirty="0" smtClean="0"/>
              <a:t> Materials Science</a:t>
            </a:r>
            <a:endParaRPr lang="en-US" b="1" dirty="0"/>
          </a:p>
        </p:txBody>
      </p:sp>
    </p:spTree>
    <p:extLst>
      <p:ext uri="{BB962C8B-B14F-4D97-AF65-F5344CB8AC3E}">
        <p14:creationId xmlns:p14="http://schemas.microsoft.com/office/powerpoint/2010/main" val="18938936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20712" y="471495"/>
            <a:ext cx="8523287" cy="1216025"/>
          </a:xfrm>
        </p:spPr>
        <p:txBody>
          <a:bodyPr>
            <a:normAutofit fontScale="90000"/>
          </a:bodyPr>
          <a:lstStyle/>
          <a:p>
            <a:pPr eaLnBrk="1" hangingPunct="1"/>
            <a:r>
              <a:rPr lang="en-US" sz="4000" dirty="0" smtClean="0"/>
              <a:t>NIOSH recommends wearing hand protection when working with nanoparticles</a:t>
            </a:r>
          </a:p>
        </p:txBody>
      </p:sp>
      <p:sp>
        <p:nvSpPr>
          <p:cNvPr id="12291" name="Rectangle 4"/>
          <p:cNvSpPr>
            <a:spLocks noGrp="1" noChangeArrowheads="1"/>
          </p:cNvSpPr>
          <p:nvPr>
            <p:ph type="body" sz="half" idx="1"/>
          </p:nvPr>
        </p:nvSpPr>
        <p:spPr>
          <a:xfrm>
            <a:off x="1030737" y="1913710"/>
            <a:ext cx="5605462" cy="3805238"/>
          </a:xfrm>
        </p:spPr>
        <p:txBody>
          <a:bodyPr/>
          <a:lstStyle/>
          <a:p>
            <a:pPr marL="0" indent="0" eaLnBrk="1" hangingPunct="1"/>
            <a:r>
              <a:rPr lang="en-US" sz="2800" dirty="0" smtClean="0">
                <a:solidFill>
                  <a:schemeClr val="accent6"/>
                </a:solidFill>
              </a:rPr>
              <a:t> Nitrile (most generally used)</a:t>
            </a:r>
          </a:p>
          <a:p>
            <a:pPr marL="0" indent="0" eaLnBrk="1" hangingPunct="1"/>
            <a:r>
              <a:rPr lang="en-US" sz="2800" dirty="0" smtClean="0">
                <a:solidFill>
                  <a:schemeClr val="accent6"/>
                </a:solidFill>
              </a:rPr>
              <a:t> Neoprene</a:t>
            </a:r>
          </a:p>
          <a:p>
            <a:pPr marL="0" indent="0" eaLnBrk="1" hangingPunct="1"/>
            <a:r>
              <a:rPr lang="en-US" sz="2800" dirty="0" smtClean="0">
                <a:solidFill>
                  <a:schemeClr val="accent6"/>
                </a:solidFill>
              </a:rPr>
              <a:t> Polyvinyl chloride (PVC)</a:t>
            </a:r>
            <a:endParaRPr lang="en-US" sz="2800" b="1" dirty="0" smtClean="0">
              <a:solidFill>
                <a:schemeClr val="accent6"/>
              </a:solidFill>
            </a:endParaRPr>
          </a:p>
          <a:p>
            <a:pPr marL="0" indent="0" eaLnBrk="1" hangingPunct="1"/>
            <a:r>
              <a:rPr lang="en-US" sz="2800" dirty="0" smtClean="0">
                <a:solidFill>
                  <a:schemeClr val="accent6"/>
                </a:solidFill>
              </a:rPr>
              <a:t> Latex </a:t>
            </a:r>
          </a:p>
        </p:txBody>
      </p:sp>
      <p:pic>
        <p:nvPicPr>
          <p:cNvPr id="2" name="Picture 1" descr="DSC_007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58921" y="3606806"/>
            <a:ext cx="3627880" cy="24553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Box 3"/>
          <p:cNvSpPr txBox="1"/>
          <p:nvPr/>
        </p:nvSpPr>
        <p:spPr>
          <a:xfrm>
            <a:off x="5825057" y="6169042"/>
            <a:ext cx="2709327" cy="461665"/>
          </a:xfrm>
          <a:prstGeom prst="rect">
            <a:avLst/>
          </a:prstGeom>
          <a:noFill/>
        </p:spPr>
        <p:txBody>
          <a:bodyPr wrap="square" rtlCol="0">
            <a:spAutoFit/>
          </a:bodyPr>
          <a:lstStyle/>
          <a:p>
            <a:r>
              <a:rPr lang="en-US" sz="2400" b="1" dirty="0" smtClean="0">
                <a:solidFill>
                  <a:schemeClr val="accent2"/>
                </a:solidFill>
              </a:rPr>
              <a:t>Nitrile gloves</a:t>
            </a:r>
            <a:endParaRPr lang="en-US" sz="2400" b="1" dirty="0">
              <a:solidFill>
                <a:schemeClr val="accent2"/>
              </a:solidFill>
            </a:endParaRPr>
          </a:p>
        </p:txBody>
      </p:sp>
      <p:sp>
        <p:nvSpPr>
          <p:cNvPr id="7"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lang="en-US" sz="1400" b="1" dirty="0">
              <a:solidFill>
                <a:schemeClr val="accent2">
                  <a:lumMod val="50000"/>
                </a:schemeClr>
              </a:solidFill>
            </a:endParaRPr>
          </a:p>
        </p:txBody>
      </p:sp>
    </p:spTree>
    <p:extLst>
      <p:ext uri="{BB962C8B-B14F-4D97-AF65-F5344CB8AC3E}">
        <p14:creationId xmlns:p14="http://schemas.microsoft.com/office/powerpoint/2010/main" val="32478498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761396" y="700660"/>
            <a:ext cx="8229600" cy="1143000"/>
          </a:xfrm>
        </p:spPr>
        <p:txBody>
          <a:bodyPr>
            <a:normAutofit fontScale="90000"/>
          </a:bodyPr>
          <a:lstStyle/>
          <a:p>
            <a:pPr algn="l" eaLnBrk="1" hangingPunct="1"/>
            <a:r>
              <a:rPr lang="en-US" sz="4000" b="1" dirty="0" smtClean="0">
                <a:solidFill>
                  <a:schemeClr val="accent2"/>
                </a:solidFill>
              </a:rPr>
              <a:t>Eye protection may also be necessary</a:t>
            </a:r>
          </a:p>
        </p:txBody>
      </p:sp>
      <p:sp>
        <p:nvSpPr>
          <p:cNvPr id="5" name="TextBox 4"/>
          <p:cNvSpPr txBox="1"/>
          <p:nvPr/>
        </p:nvSpPr>
        <p:spPr>
          <a:xfrm>
            <a:off x="997525" y="5899863"/>
            <a:ext cx="3832225" cy="523220"/>
          </a:xfrm>
          <a:prstGeom prst="rect">
            <a:avLst/>
          </a:prstGeom>
          <a:noFill/>
        </p:spPr>
        <p:txBody>
          <a:bodyPr>
            <a:spAutoFit/>
          </a:bodyPr>
          <a:lstStyle/>
          <a:p>
            <a:pPr>
              <a:defRPr/>
            </a:pPr>
            <a:r>
              <a:rPr lang="en-US" sz="2800" dirty="0">
                <a:solidFill>
                  <a:srgbClr val="800000"/>
                </a:solidFill>
                <a:latin typeface="+mj-lt"/>
                <a:cs typeface="ＭＳ Ｐゴシック" charset="-128"/>
              </a:rPr>
              <a:t>Must meet ANSI Z-87.1</a:t>
            </a:r>
          </a:p>
        </p:txBody>
      </p:sp>
      <p:pic>
        <p:nvPicPr>
          <p:cNvPr id="2" name="Picture 1" descr="DSC_0066.JPG"/>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1998128" y="2099733"/>
            <a:ext cx="5791202" cy="3352800"/>
          </a:xfrm>
          <a:prstGeom prst="rect">
            <a:avLst/>
          </a:prstGeom>
        </p:spPr>
      </p:pic>
      <p:sp>
        <p:nvSpPr>
          <p:cNvPr id="7"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lang="en-US" sz="1400" b="1" dirty="0">
              <a:solidFill>
                <a:schemeClr val="accent2">
                  <a:lumMod val="50000"/>
                </a:schemeClr>
              </a:solidFill>
            </a:endParaRPr>
          </a:p>
        </p:txBody>
      </p:sp>
    </p:spTree>
    <p:extLst>
      <p:ext uri="{BB962C8B-B14F-4D97-AF65-F5344CB8AC3E}">
        <p14:creationId xmlns:p14="http://schemas.microsoft.com/office/powerpoint/2010/main" val="28920693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80533" y="875906"/>
            <a:ext cx="8144934" cy="1143000"/>
          </a:xfrm>
        </p:spPr>
        <p:txBody>
          <a:bodyPr>
            <a:normAutofit fontScale="90000"/>
          </a:bodyPr>
          <a:lstStyle/>
          <a:p>
            <a:pPr eaLnBrk="1" hangingPunct="1"/>
            <a:r>
              <a:rPr lang="en-US" sz="4000" b="1" dirty="0" smtClean="0"/>
              <a:t>Respirators may be required for some </a:t>
            </a:r>
            <a:r>
              <a:rPr lang="en-US" sz="4000" b="1" dirty="0" err="1" smtClean="0"/>
              <a:t>nano</a:t>
            </a:r>
            <a:r>
              <a:rPr lang="en-US" sz="4000" b="1" dirty="0" smtClean="0"/>
              <a:t> operations. If so, OSHA’s standard (1910.134) would apply</a:t>
            </a:r>
          </a:p>
        </p:txBody>
      </p:sp>
      <p:sp>
        <p:nvSpPr>
          <p:cNvPr id="15363" name="Rectangle 3"/>
          <p:cNvSpPr>
            <a:spLocks noGrp="1" noChangeArrowheads="1"/>
          </p:cNvSpPr>
          <p:nvPr>
            <p:ph type="body" idx="1"/>
          </p:nvPr>
        </p:nvSpPr>
        <p:spPr>
          <a:xfrm>
            <a:off x="935033" y="2370315"/>
            <a:ext cx="4077234" cy="4124325"/>
          </a:xfrm>
        </p:spPr>
        <p:txBody>
          <a:bodyPr/>
          <a:lstStyle/>
          <a:p>
            <a:pPr marL="0" indent="0">
              <a:lnSpc>
                <a:spcPct val="85000"/>
              </a:lnSpc>
              <a:spcBef>
                <a:spcPct val="0"/>
              </a:spcBef>
              <a:buNone/>
            </a:pPr>
            <a:endParaRPr lang="en-US" sz="2800" dirty="0" smtClean="0">
              <a:cs typeface="Arial"/>
            </a:endParaRPr>
          </a:p>
          <a:p>
            <a:pPr marL="342900" indent="-342900">
              <a:lnSpc>
                <a:spcPct val="85000"/>
              </a:lnSpc>
              <a:spcAft>
                <a:spcPct val="20000"/>
              </a:spcAft>
            </a:pPr>
            <a:r>
              <a:rPr lang="en-US" sz="2800" b="1" dirty="0" smtClean="0">
                <a:cs typeface="Arial"/>
              </a:rPr>
              <a:t>Written program</a:t>
            </a:r>
          </a:p>
          <a:p>
            <a:pPr marL="342900" indent="-342900" eaLnBrk="1" hangingPunct="1">
              <a:lnSpc>
                <a:spcPct val="85000"/>
              </a:lnSpc>
              <a:spcAft>
                <a:spcPct val="20000"/>
              </a:spcAft>
            </a:pPr>
            <a:r>
              <a:rPr lang="en-US" sz="2800" b="1" dirty="0" smtClean="0">
                <a:cs typeface="Arial"/>
              </a:rPr>
              <a:t>Training</a:t>
            </a:r>
          </a:p>
          <a:p>
            <a:pPr marL="342900" indent="-342900" eaLnBrk="1" hangingPunct="1">
              <a:lnSpc>
                <a:spcPct val="85000"/>
              </a:lnSpc>
              <a:spcAft>
                <a:spcPct val="20000"/>
              </a:spcAft>
            </a:pPr>
            <a:r>
              <a:rPr lang="en-US" sz="2800" b="1" dirty="0" smtClean="0">
                <a:cs typeface="Arial"/>
              </a:rPr>
              <a:t>Medical evaluation</a:t>
            </a:r>
          </a:p>
          <a:p>
            <a:pPr marL="342900" indent="-342900" eaLnBrk="1" hangingPunct="1">
              <a:lnSpc>
                <a:spcPct val="85000"/>
              </a:lnSpc>
              <a:spcAft>
                <a:spcPct val="20000"/>
              </a:spcAft>
            </a:pPr>
            <a:r>
              <a:rPr lang="en-US" sz="2800" b="1" dirty="0" smtClean="0">
                <a:cs typeface="Arial"/>
              </a:rPr>
              <a:t>Fit testing</a:t>
            </a:r>
          </a:p>
          <a:p>
            <a:pPr marL="342900" indent="-342900" eaLnBrk="1" hangingPunct="1">
              <a:lnSpc>
                <a:spcPct val="85000"/>
              </a:lnSpc>
              <a:spcAft>
                <a:spcPct val="20000"/>
              </a:spcAft>
            </a:pPr>
            <a:r>
              <a:rPr lang="en-US" sz="2800" b="1" dirty="0" smtClean="0">
                <a:cs typeface="Arial"/>
              </a:rPr>
              <a:t>Respirator maintenance program </a:t>
            </a:r>
          </a:p>
        </p:txBody>
      </p:sp>
      <p:pic>
        <p:nvPicPr>
          <p:cNvPr id="3" name="Picture 2" descr="2009_0422IUOE_Asb_Sup008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12269" y="2895602"/>
            <a:ext cx="3640667" cy="2938654"/>
          </a:xfrm>
          <a:prstGeom prst="rect">
            <a:avLst/>
          </a:prstGeom>
          <a:ln>
            <a:noFill/>
          </a:ln>
          <a:effectLst>
            <a:outerShdw blurRad="190500" algn="tl" rotWithShape="0">
              <a:srgbClr val="000000">
                <a:alpha val="70000"/>
              </a:srgbClr>
            </a:outerShdw>
          </a:effectLst>
        </p:spPr>
      </p:pic>
      <p:sp>
        <p:nvSpPr>
          <p:cNvPr id="4" name="TextBox 3"/>
          <p:cNvSpPr txBox="1"/>
          <p:nvPr/>
        </p:nvSpPr>
        <p:spPr>
          <a:xfrm>
            <a:off x="4810124" y="6079071"/>
            <a:ext cx="4570942" cy="369332"/>
          </a:xfrm>
          <a:prstGeom prst="rect">
            <a:avLst/>
          </a:prstGeom>
          <a:noFill/>
        </p:spPr>
        <p:txBody>
          <a:bodyPr wrap="square" rtlCol="0">
            <a:spAutoFit/>
          </a:bodyPr>
          <a:lstStyle/>
          <a:p>
            <a:r>
              <a:rPr lang="en-US" dirty="0" smtClean="0"/>
              <a:t>Photo courtesy IUOE Hazmat Program</a:t>
            </a:r>
            <a:endParaRPr lang="en-US" dirty="0"/>
          </a:p>
        </p:txBody>
      </p:sp>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lang="en-US" sz="1400" b="1" dirty="0">
              <a:solidFill>
                <a:schemeClr val="accent2">
                  <a:lumMod val="50000"/>
                </a:schemeClr>
              </a:solidFill>
            </a:endParaRPr>
          </a:p>
        </p:txBody>
      </p:sp>
    </p:spTree>
    <p:extLst>
      <p:ext uri="{BB962C8B-B14F-4D97-AF65-F5344CB8AC3E}">
        <p14:creationId xmlns:p14="http://schemas.microsoft.com/office/powerpoint/2010/main" val="34303571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804331" y="389465"/>
            <a:ext cx="7899400" cy="1143000"/>
          </a:xfrm>
        </p:spPr>
        <p:txBody>
          <a:bodyPr>
            <a:noAutofit/>
          </a:bodyPr>
          <a:lstStyle/>
          <a:p>
            <a:r>
              <a:rPr lang="en-US" sz="2800" b="1" dirty="0" smtClean="0"/>
              <a:t>NIOSH found no </a:t>
            </a:r>
            <a:r>
              <a:rPr lang="en-US" sz="2800" b="1" dirty="0"/>
              <a:t>evidence of nanoparticles passing through respirator filters at a higher </a:t>
            </a:r>
            <a:r>
              <a:rPr lang="en-US" sz="2800" b="1" dirty="0" smtClean="0"/>
              <a:t>rate (2</a:t>
            </a:r>
            <a:r>
              <a:rPr lang="en-US" sz="2800" b="1" dirty="0"/>
              <a:t>-</a:t>
            </a:r>
            <a:r>
              <a:rPr lang="en-US" sz="2800" b="1" dirty="0" smtClean="0"/>
              <a:t>07)</a:t>
            </a:r>
            <a:endParaRPr lang="en-US" sz="2800" b="1" dirty="0"/>
          </a:p>
        </p:txBody>
      </p:sp>
      <p:pic>
        <p:nvPicPr>
          <p:cNvPr id="26214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32785" y="1883842"/>
            <a:ext cx="2518528" cy="38152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62149" name="Text Box 5"/>
          <p:cNvSpPr txBox="1">
            <a:spLocks noChangeArrowheads="1"/>
          </p:cNvSpPr>
          <p:nvPr/>
        </p:nvSpPr>
        <p:spPr bwMode="auto">
          <a:xfrm>
            <a:off x="5080000" y="5562600"/>
            <a:ext cx="3302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spcBef>
                <a:spcPct val="50000"/>
              </a:spcBef>
              <a:buSzTx/>
              <a:buFontTx/>
              <a:buNone/>
            </a:pPr>
            <a:r>
              <a:rPr lang="en-US" sz="2000" dirty="0">
                <a:latin typeface="Arial"/>
                <a:cs typeface="Arial"/>
              </a:rPr>
              <a:t>U. </a:t>
            </a:r>
            <a:r>
              <a:rPr lang="en-US" sz="2000" dirty="0" smtClean="0">
                <a:latin typeface="Arial"/>
                <a:cs typeface="Arial"/>
              </a:rPr>
              <a:t>of </a:t>
            </a:r>
            <a:r>
              <a:rPr lang="en-US" sz="2000" dirty="0">
                <a:latin typeface="Arial"/>
                <a:cs typeface="Arial"/>
              </a:rPr>
              <a:t>MN tested respirator filter media to 3 nm</a:t>
            </a:r>
          </a:p>
        </p:txBody>
      </p:sp>
      <p:sp>
        <p:nvSpPr>
          <p:cNvPr id="6" name="Text Box 5"/>
          <p:cNvSpPr txBox="1">
            <a:spLocks noChangeArrowheads="1"/>
          </p:cNvSpPr>
          <p:nvPr/>
        </p:nvSpPr>
        <p:spPr bwMode="auto">
          <a:xfrm>
            <a:off x="1405467" y="5824538"/>
            <a:ext cx="3302000"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spcBef>
                <a:spcPct val="50000"/>
              </a:spcBef>
              <a:buSzTx/>
              <a:buFontTx/>
              <a:buNone/>
            </a:pPr>
            <a:r>
              <a:rPr lang="en-US" sz="2000" dirty="0" smtClean="0">
                <a:latin typeface="Arial"/>
                <a:cs typeface="Arial"/>
              </a:rPr>
              <a:t>Flat plate tester</a:t>
            </a:r>
            <a:endParaRPr lang="en-US" sz="2000" dirty="0">
              <a:latin typeface="Arial"/>
              <a:cs typeface="Arial"/>
            </a:endParaRPr>
          </a:p>
        </p:txBody>
      </p:sp>
      <p:sp>
        <p:nvSpPr>
          <p:cNvPr id="8"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lang="en-US" sz="1400" b="1" dirty="0">
              <a:solidFill>
                <a:schemeClr val="accent2">
                  <a:lumMod val="50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49" y="1600200"/>
            <a:ext cx="2818151" cy="3657600"/>
          </a:xfrm>
          <a:prstGeom prst="rect">
            <a:avLst/>
          </a:prstGeom>
        </p:spPr>
      </p:pic>
    </p:spTree>
    <p:extLst>
      <p:ext uri="{BB962C8B-B14F-4D97-AF65-F5344CB8AC3E}">
        <p14:creationId xmlns:p14="http://schemas.microsoft.com/office/powerpoint/2010/main" val="21009064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786452" y="247650"/>
            <a:ext cx="8229600" cy="1169988"/>
          </a:xfrm>
        </p:spPr>
        <p:txBody>
          <a:bodyPr anchor="ctr">
            <a:noAutofit/>
          </a:bodyPr>
          <a:lstStyle/>
          <a:p>
            <a:r>
              <a:rPr lang="en-US" sz="3200" dirty="0" smtClean="0"/>
              <a:t>Filtration performance of an example NIOSH</a:t>
            </a:r>
            <a:br>
              <a:rPr lang="en-US" sz="3200" dirty="0" smtClean="0"/>
            </a:br>
            <a:r>
              <a:rPr lang="en-US" sz="3200" dirty="0" smtClean="0"/>
              <a:t>approved N95 filtering </a:t>
            </a:r>
            <a:r>
              <a:rPr lang="en-US" sz="3200" dirty="0" err="1" smtClean="0"/>
              <a:t>facepiece</a:t>
            </a:r>
            <a:r>
              <a:rPr lang="en-US" sz="3200" dirty="0" smtClean="0"/>
              <a:t> respirator</a:t>
            </a:r>
          </a:p>
        </p:txBody>
      </p:sp>
      <p:sp>
        <p:nvSpPr>
          <p:cNvPr id="171012" name="Text Box 4"/>
          <p:cNvSpPr txBox="1">
            <a:spLocks noChangeArrowheads="1"/>
          </p:cNvSpPr>
          <p:nvPr/>
        </p:nvSpPr>
        <p:spPr bwMode="auto">
          <a:xfrm>
            <a:off x="1041400" y="6019800"/>
            <a:ext cx="4889500" cy="641350"/>
          </a:xfrm>
          <a:prstGeom prst="rect">
            <a:avLst/>
          </a:prstGeom>
          <a:noFill/>
          <a:ln w="9525">
            <a:noFill/>
            <a:miter lim="800000"/>
            <a:headEnd/>
            <a:tailEnd/>
          </a:ln>
          <a:effectLst/>
        </p:spPr>
        <p:txBody>
          <a:bodyPr wrap="none">
            <a:spAutoFit/>
          </a:bodyPr>
          <a:lstStyle/>
          <a:p>
            <a:pPr eaLnBrk="0" hangingPunct="0">
              <a:spcBef>
                <a:spcPct val="0"/>
              </a:spcBef>
              <a:buClrTx/>
              <a:buSzTx/>
              <a:buFontTx/>
              <a:buNone/>
            </a:pPr>
            <a:r>
              <a:rPr lang="en-US">
                <a:effectLst>
                  <a:outerShdw blurRad="38100" dist="38100" dir="2700000" algn="tl">
                    <a:srgbClr val="C0C0C0"/>
                  </a:outerShdw>
                </a:effectLst>
              </a:rPr>
              <a:t>n = 5; error bars represent standard deviations</a:t>
            </a:r>
          </a:p>
          <a:p>
            <a:pPr eaLnBrk="0" hangingPunct="0">
              <a:spcBef>
                <a:spcPct val="0"/>
              </a:spcBef>
              <a:buClrTx/>
              <a:buSzTx/>
              <a:buFontTx/>
              <a:buNone/>
            </a:pPr>
            <a:r>
              <a:rPr lang="en-US">
                <a:effectLst>
                  <a:outerShdw blurRad="38100" dist="38100" dir="2700000" algn="tl">
                    <a:srgbClr val="C0C0C0"/>
                  </a:outerShdw>
                </a:effectLst>
              </a:rPr>
              <a:t>TSI 3160; Flow rate 85 L/min</a:t>
            </a:r>
          </a:p>
        </p:txBody>
      </p:sp>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lang="en-US" sz="1400" b="1" dirty="0">
              <a:solidFill>
                <a:schemeClr val="accent2">
                  <a:lumMod val="50000"/>
                </a:schemeClr>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553"/>
          <a:stretch/>
        </p:blipFill>
        <p:spPr>
          <a:xfrm>
            <a:off x="762000" y="1308294"/>
            <a:ext cx="7620000" cy="4403657"/>
          </a:xfrm>
          <a:prstGeom prst="rect">
            <a:avLst/>
          </a:prstGeom>
        </p:spPr>
      </p:pic>
    </p:spTree>
    <p:extLst>
      <p:ext uri="{BB962C8B-B14F-4D97-AF65-F5344CB8AC3E}">
        <p14:creationId xmlns:p14="http://schemas.microsoft.com/office/powerpoint/2010/main" val="3038951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976406" y="179388"/>
            <a:ext cx="8275544" cy="1143000"/>
          </a:xfrm>
        </p:spPr>
        <p:txBody>
          <a:bodyPr>
            <a:normAutofit fontScale="90000"/>
          </a:bodyPr>
          <a:lstStyle/>
          <a:p>
            <a:pPr fontAlgn="auto">
              <a:spcAft>
                <a:spcPts val="0"/>
              </a:spcAft>
              <a:defRPr/>
            </a:pPr>
            <a:r>
              <a:rPr lang="en-US" dirty="0" smtClean="0"/>
              <a:t>Learning Objectives: </a:t>
            </a:r>
            <a:br>
              <a:rPr lang="en-US" dirty="0" smtClean="0"/>
            </a:br>
            <a:r>
              <a:rPr lang="en-US" sz="3600" dirty="0" smtClean="0"/>
              <a:t>At the end of this lesson you will be able to:</a:t>
            </a:r>
            <a:endParaRPr lang="en-US" sz="3600" dirty="0"/>
          </a:p>
        </p:txBody>
      </p:sp>
      <p:sp>
        <p:nvSpPr>
          <p:cNvPr id="6" name="Content Placeholder 5"/>
          <p:cNvSpPr>
            <a:spLocks noGrp="1"/>
          </p:cNvSpPr>
          <p:nvPr>
            <p:ph idx="1"/>
          </p:nvPr>
        </p:nvSpPr>
        <p:spPr>
          <a:xfrm>
            <a:off x="746161" y="544179"/>
            <a:ext cx="7896617" cy="4800600"/>
          </a:xfrm>
        </p:spPr>
        <p:txBody>
          <a:bodyPr>
            <a:noAutofit/>
          </a:bodyPr>
          <a:lstStyle/>
          <a:p>
            <a:pPr>
              <a:buNone/>
            </a:pPr>
            <a:endParaRPr lang="en-US" sz="2400" dirty="0" smtClean="0"/>
          </a:p>
          <a:p>
            <a:pPr>
              <a:buNone/>
            </a:pPr>
            <a:r>
              <a:rPr lang="en-US" sz="2400" dirty="0" smtClean="0"/>
              <a:t> </a:t>
            </a:r>
          </a:p>
          <a:p>
            <a:r>
              <a:rPr lang="en-US" sz="2400" dirty="0" smtClean="0"/>
              <a:t>Explain the hierarchy of controls and how to apply it to nanoparticles</a:t>
            </a:r>
          </a:p>
          <a:p>
            <a:r>
              <a:rPr lang="en-US" sz="2400" dirty="0" smtClean="0"/>
              <a:t>Describe the difficulties with substitution</a:t>
            </a:r>
          </a:p>
          <a:p>
            <a:r>
              <a:rPr lang="en-US" sz="2400" dirty="0" smtClean="0"/>
              <a:t>Describe how a HEPA filter works and its effectiveness against nanoparticles</a:t>
            </a:r>
          </a:p>
          <a:p>
            <a:r>
              <a:rPr lang="en-US" sz="2400" dirty="0" smtClean="0"/>
              <a:t>Discuss which ventilation systems work best for nanoparticles</a:t>
            </a:r>
          </a:p>
          <a:p>
            <a:r>
              <a:rPr lang="en-US" sz="2400" dirty="0" smtClean="0"/>
              <a:t>Describe the respiratory protection used by </a:t>
            </a:r>
            <a:r>
              <a:rPr lang="en-US" sz="2400" dirty="0" err="1" smtClean="0"/>
              <a:t>nanoworkers</a:t>
            </a:r>
            <a:endParaRPr lang="en-US" sz="2400" dirty="0" smtClean="0"/>
          </a:p>
          <a:p>
            <a:r>
              <a:rPr lang="en-US" sz="2400" dirty="0" smtClean="0"/>
              <a:t>List NIOSH’s PPE recommendations for </a:t>
            </a:r>
            <a:r>
              <a:rPr lang="en-US" sz="2400" dirty="0" err="1" smtClean="0"/>
              <a:t>nanoworkers</a:t>
            </a:r>
            <a:endParaRPr lang="en-US" sz="2400" dirty="0" smtClean="0"/>
          </a:p>
          <a:p>
            <a:r>
              <a:rPr lang="en-US" sz="2400" dirty="0" smtClean="0"/>
              <a:t>Differentiate between qualitative and quantitative fit testing</a:t>
            </a:r>
          </a:p>
          <a:p>
            <a:r>
              <a:rPr lang="en-US" sz="2400" dirty="0" smtClean="0"/>
              <a:t>Don and doff an elastomeric half-face respirator and/or an N-95 filtering </a:t>
            </a:r>
            <a:r>
              <a:rPr lang="en-US" sz="2400" dirty="0" err="1" smtClean="0"/>
              <a:t>facepiece</a:t>
            </a:r>
            <a:r>
              <a:rPr lang="en-US" sz="2400" dirty="0" smtClean="0"/>
              <a:t> respirator</a:t>
            </a:r>
          </a:p>
          <a:p>
            <a:endParaRPr lang="en-US" sz="2400" dirty="0"/>
          </a:p>
        </p:txBody>
      </p:sp>
      <p:sp>
        <p:nvSpPr>
          <p:cNvPr id="4"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6</a:t>
            </a:fld>
            <a:endParaRPr lang="en-US" sz="14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chor="ctr">
            <a:normAutofit fontScale="90000"/>
          </a:bodyPr>
          <a:lstStyle/>
          <a:p>
            <a:r>
              <a:rPr lang="en-US" dirty="0" smtClean="0"/>
              <a:t>Respirators can be divided into two broad classes</a:t>
            </a:r>
          </a:p>
        </p:txBody>
      </p:sp>
      <p:sp>
        <p:nvSpPr>
          <p:cNvPr id="16387" name="Content Placeholder 6"/>
          <p:cNvSpPr>
            <a:spLocks noGrp="1"/>
          </p:cNvSpPr>
          <p:nvPr>
            <p:ph idx="4294967295"/>
          </p:nvPr>
        </p:nvSpPr>
        <p:spPr>
          <a:xfrm>
            <a:off x="914400" y="1637791"/>
            <a:ext cx="3670300" cy="724409"/>
          </a:xfrm>
        </p:spPr>
        <p:txBody>
          <a:bodyPr/>
          <a:lstStyle/>
          <a:p>
            <a:pPr algn="ctr">
              <a:buNone/>
            </a:pPr>
            <a:r>
              <a:rPr lang="en-US" sz="4000" dirty="0" smtClean="0"/>
              <a:t>Air supplying</a:t>
            </a:r>
            <a:r>
              <a:rPr lang="en-US" dirty="0" smtClean="0"/>
              <a:t>	</a:t>
            </a:r>
          </a:p>
        </p:txBody>
      </p:sp>
      <p:sp>
        <p:nvSpPr>
          <p:cNvPr id="16388" name="Content Placeholder 7"/>
          <p:cNvSpPr>
            <a:spLocks noGrp="1"/>
          </p:cNvSpPr>
          <p:nvPr>
            <p:ph sz="half" idx="4294967295"/>
          </p:nvPr>
        </p:nvSpPr>
        <p:spPr>
          <a:xfrm>
            <a:off x="5086160" y="1657035"/>
            <a:ext cx="3251200" cy="674687"/>
          </a:xfrm>
        </p:spPr>
        <p:txBody>
          <a:bodyPr/>
          <a:lstStyle/>
          <a:p>
            <a:pPr algn="ctr">
              <a:buNone/>
            </a:pPr>
            <a:r>
              <a:rPr lang="en-US" sz="4000" dirty="0" smtClean="0"/>
              <a:t>Air purifying</a:t>
            </a:r>
          </a:p>
        </p:txBody>
      </p:sp>
      <p:sp>
        <p:nvSpPr>
          <p:cNvPr id="10" name="TextBox 9"/>
          <p:cNvSpPr txBox="1"/>
          <p:nvPr/>
        </p:nvSpPr>
        <p:spPr>
          <a:xfrm>
            <a:off x="1506537" y="5649964"/>
            <a:ext cx="6372225" cy="954107"/>
          </a:xfrm>
          <a:prstGeom prst="rect">
            <a:avLst/>
          </a:prstGeom>
          <a:noFill/>
        </p:spPr>
        <p:txBody>
          <a:bodyPr wrap="square">
            <a:spAutoFit/>
          </a:bodyPr>
          <a:lstStyle/>
          <a:p>
            <a:pPr algn="ctr">
              <a:defRPr/>
            </a:pPr>
            <a:r>
              <a:rPr lang="en-US" sz="2800" b="1" dirty="0">
                <a:solidFill>
                  <a:srgbClr val="800000"/>
                </a:solidFill>
                <a:latin typeface="+mj-lt"/>
                <a:cs typeface="ＭＳ Ｐゴシック" charset="-128"/>
              </a:rPr>
              <a:t>Which offers more protection</a:t>
            </a:r>
            <a:r>
              <a:rPr lang="en-US" sz="2800" b="1" dirty="0" smtClean="0">
                <a:solidFill>
                  <a:srgbClr val="800000"/>
                </a:solidFill>
                <a:latin typeface="+mj-lt"/>
                <a:cs typeface="ＭＳ Ｐゴシック" charset="-128"/>
              </a:rPr>
              <a:t>?  Why?</a:t>
            </a:r>
            <a:endParaRPr lang="en-US" sz="2800" b="1" dirty="0">
              <a:solidFill>
                <a:srgbClr val="800000"/>
              </a:solidFill>
              <a:latin typeface="+mj-lt"/>
              <a:cs typeface="ＭＳ Ｐゴシック" charset="-128"/>
            </a:endParaRPr>
          </a:p>
        </p:txBody>
      </p:sp>
      <p:sp>
        <p:nvSpPr>
          <p:cNvPr id="9"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lang="en-US" sz="1400" b="1" dirty="0">
              <a:solidFill>
                <a:schemeClr val="accent2">
                  <a:lumMod val="50000"/>
                </a:schemeClr>
              </a:solidFill>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b="12699"/>
          <a:stretch/>
        </p:blipFill>
        <p:spPr>
          <a:xfrm flipH="1">
            <a:off x="1385302" y="2636399"/>
            <a:ext cx="2863846" cy="2116815"/>
          </a:xfrm>
          <a:prstGeom prst="rect">
            <a:avLst/>
          </a:prstGeom>
        </p:spPr>
      </p:pic>
      <p:sp>
        <p:nvSpPr>
          <p:cNvPr id="3" name="TextBox 2"/>
          <p:cNvSpPr txBox="1"/>
          <p:nvPr/>
        </p:nvSpPr>
        <p:spPr>
          <a:xfrm>
            <a:off x="1404544" y="4887919"/>
            <a:ext cx="2789858" cy="584776"/>
          </a:xfrm>
          <a:prstGeom prst="rect">
            <a:avLst/>
          </a:prstGeom>
          <a:noFill/>
        </p:spPr>
        <p:txBody>
          <a:bodyPr wrap="square" rtlCol="0">
            <a:spAutoFit/>
          </a:bodyPr>
          <a:lstStyle/>
          <a:p>
            <a:pPr algn="ctr"/>
            <a:r>
              <a:rPr lang="en-US" sz="1600" b="1" dirty="0" err="1" smtClean="0"/>
              <a:t>PentAir</a:t>
            </a:r>
            <a:r>
              <a:rPr lang="en-US" sz="1600" b="1" dirty="0"/>
              <a:t> </a:t>
            </a:r>
            <a:r>
              <a:rPr lang="en-US" sz="1600" b="1" dirty="0" smtClean="0"/>
              <a:t>airline respirator courtesy </a:t>
            </a:r>
            <a:r>
              <a:rPr lang="en-US" sz="1600" b="1" dirty="0" err="1"/>
              <a:t>Draeger</a:t>
            </a:r>
            <a:r>
              <a:rPr lang="en-US" sz="1600" b="1" dirty="0"/>
              <a:t> Safety</a:t>
            </a:r>
            <a:endParaRPr lang="en-US" sz="1600" dirty="0"/>
          </a:p>
        </p:txBody>
      </p:sp>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518775" y="2732617"/>
            <a:ext cx="2277144" cy="22707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720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chor="ctr">
            <a:normAutofit fontScale="90000"/>
          </a:bodyPr>
          <a:lstStyle/>
          <a:p>
            <a:r>
              <a:rPr lang="en-US" dirty="0" smtClean="0"/>
              <a:t>Another key difference is the pressure inside the mask when inhaling</a:t>
            </a:r>
          </a:p>
        </p:txBody>
      </p:sp>
      <p:sp>
        <p:nvSpPr>
          <p:cNvPr id="19459" name="Content Placeholder 6"/>
          <p:cNvSpPr>
            <a:spLocks noGrp="1"/>
          </p:cNvSpPr>
          <p:nvPr>
            <p:ph idx="4294967295"/>
          </p:nvPr>
        </p:nvSpPr>
        <p:spPr>
          <a:xfrm>
            <a:off x="825500" y="2027238"/>
            <a:ext cx="3568700" cy="784225"/>
          </a:xfrm>
        </p:spPr>
        <p:txBody>
          <a:bodyPr/>
          <a:lstStyle/>
          <a:p>
            <a:pPr algn="ctr">
              <a:buNone/>
            </a:pPr>
            <a:r>
              <a:rPr lang="en-US" dirty="0" smtClean="0"/>
              <a:t>Negative pressure	</a:t>
            </a:r>
          </a:p>
        </p:txBody>
      </p:sp>
      <p:sp>
        <p:nvSpPr>
          <p:cNvPr id="19460" name="Content Placeholder 7"/>
          <p:cNvSpPr>
            <a:spLocks noGrp="1"/>
          </p:cNvSpPr>
          <p:nvPr>
            <p:ph sz="half" idx="4294967295"/>
          </p:nvPr>
        </p:nvSpPr>
        <p:spPr>
          <a:xfrm>
            <a:off x="4660900" y="2027238"/>
            <a:ext cx="4038600" cy="601662"/>
          </a:xfrm>
        </p:spPr>
        <p:txBody>
          <a:bodyPr/>
          <a:lstStyle/>
          <a:p>
            <a:pPr algn="ctr">
              <a:buNone/>
            </a:pPr>
            <a:r>
              <a:rPr lang="en-US" dirty="0" smtClean="0"/>
              <a:t>Positive pressure</a:t>
            </a:r>
          </a:p>
        </p:txBody>
      </p:sp>
      <p:sp>
        <p:nvSpPr>
          <p:cNvPr id="11" name="TextBox 10"/>
          <p:cNvSpPr txBox="1"/>
          <p:nvPr/>
        </p:nvSpPr>
        <p:spPr>
          <a:xfrm>
            <a:off x="1404939" y="5626107"/>
            <a:ext cx="6372225" cy="523875"/>
          </a:xfrm>
          <a:prstGeom prst="rect">
            <a:avLst/>
          </a:prstGeom>
          <a:noFill/>
        </p:spPr>
        <p:txBody>
          <a:bodyPr>
            <a:spAutoFit/>
          </a:bodyPr>
          <a:lstStyle/>
          <a:p>
            <a:pPr algn="ctr">
              <a:defRPr/>
            </a:pPr>
            <a:r>
              <a:rPr lang="en-US" sz="2800" b="1" dirty="0">
                <a:solidFill>
                  <a:srgbClr val="800000"/>
                </a:solidFill>
                <a:latin typeface="+mj-lt"/>
                <a:cs typeface="ＭＳ Ｐゴシック" charset="-128"/>
              </a:rPr>
              <a:t>Which offers more protection</a:t>
            </a:r>
            <a:r>
              <a:rPr lang="en-US" sz="2800" b="1" dirty="0" smtClean="0">
                <a:solidFill>
                  <a:srgbClr val="800000"/>
                </a:solidFill>
                <a:latin typeface="+mj-lt"/>
                <a:cs typeface="ＭＳ Ｐゴシック" charset="-128"/>
              </a:rPr>
              <a:t>? Why?</a:t>
            </a:r>
            <a:endParaRPr lang="en-US" sz="2800" b="1" dirty="0">
              <a:solidFill>
                <a:srgbClr val="800000"/>
              </a:solidFill>
              <a:latin typeface="+mj-lt"/>
              <a:cs typeface="ＭＳ Ｐゴシック" charset="-128"/>
            </a:endParaRPr>
          </a:p>
        </p:txBody>
      </p:sp>
      <p:pic>
        <p:nvPicPr>
          <p:cNvPr id="19462" name="Picture 14" descr="DSC_006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2650" y="2833170"/>
            <a:ext cx="3469217" cy="2671715"/>
          </a:xfrm>
          <a:prstGeom prst="rect">
            <a:avLst/>
          </a:prstGeom>
          <a:noFill/>
          <a:ln w="9525">
            <a:noFill/>
            <a:miter lim="800000"/>
            <a:headEnd/>
            <a:tailEnd/>
          </a:ln>
        </p:spPr>
      </p:pic>
      <p:pic>
        <p:nvPicPr>
          <p:cNvPr id="19463" name="Picture 16" descr="DSC_0059.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5855" y="2801419"/>
            <a:ext cx="4014759" cy="2668047"/>
          </a:xfrm>
          <a:prstGeom prst="rect">
            <a:avLst/>
          </a:prstGeom>
          <a:noFill/>
          <a:ln w="9525">
            <a:noFill/>
            <a:miter lim="800000"/>
            <a:headEnd/>
            <a:tailEnd/>
          </a:ln>
        </p:spPr>
      </p:pic>
      <p:sp>
        <p:nvSpPr>
          <p:cNvPr id="19464" name="TextBox 17"/>
          <p:cNvSpPr txBox="1">
            <a:spLocks noChangeArrowheads="1"/>
          </p:cNvSpPr>
          <p:nvPr/>
        </p:nvSpPr>
        <p:spPr bwMode="auto">
          <a:xfrm>
            <a:off x="-1593850" y="2992438"/>
            <a:ext cx="185737" cy="460375"/>
          </a:xfrm>
          <a:prstGeom prst="rect">
            <a:avLst/>
          </a:prstGeom>
          <a:noFill/>
          <a:ln w="9525">
            <a:noFill/>
            <a:miter lim="800000"/>
            <a:headEnd/>
            <a:tailEnd/>
          </a:ln>
        </p:spPr>
        <p:txBody>
          <a:bodyPr wrap="none">
            <a:spAutoFit/>
          </a:bodyPr>
          <a:lstStyle/>
          <a:p>
            <a:endParaRPr lang="en-US"/>
          </a:p>
        </p:txBody>
      </p:sp>
      <p:sp>
        <p:nvSpPr>
          <p:cNvPr id="9" name="TextBox 8"/>
          <p:cNvSpPr txBox="1"/>
          <p:nvPr/>
        </p:nvSpPr>
        <p:spPr>
          <a:xfrm>
            <a:off x="4925180" y="6197597"/>
            <a:ext cx="1751226" cy="523220"/>
          </a:xfrm>
          <a:prstGeom prst="rect">
            <a:avLst/>
          </a:prstGeom>
          <a:noFill/>
        </p:spPr>
        <p:txBody>
          <a:bodyPr wrap="none" rtlCol="0">
            <a:spAutoFit/>
          </a:bodyPr>
          <a:lstStyle/>
          <a:p>
            <a:r>
              <a:rPr lang="en-US" sz="1400" dirty="0" smtClean="0"/>
              <a:t>Courtesy Kirkwood </a:t>
            </a:r>
          </a:p>
          <a:p>
            <a:r>
              <a:rPr lang="en-US" sz="1400" dirty="0" smtClean="0"/>
              <a:t>Community College</a:t>
            </a:r>
            <a:endParaRPr lang="en-US" sz="1400" dirty="0"/>
          </a:p>
        </p:txBody>
      </p:sp>
      <p:sp>
        <p:nvSpPr>
          <p:cNvPr id="10"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lang="en-US" sz="1400" b="1" dirty="0">
              <a:solidFill>
                <a:schemeClr val="accent2">
                  <a:lumMod val="50000"/>
                </a:schemeClr>
              </a:solidFill>
            </a:endParaRPr>
          </a:p>
        </p:txBody>
      </p:sp>
    </p:spTree>
    <p:extLst>
      <p:ext uri="{BB962C8B-B14F-4D97-AF65-F5344CB8AC3E}">
        <p14:creationId xmlns:p14="http://schemas.microsoft.com/office/powerpoint/2010/main" val="170952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chor="ctr">
            <a:noAutofit/>
          </a:bodyPr>
          <a:lstStyle/>
          <a:p>
            <a:r>
              <a:rPr lang="en-US" sz="4000" dirty="0" smtClean="0"/>
              <a:t>Respirators can be further divided based on facial coverage</a:t>
            </a:r>
          </a:p>
        </p:txBody>
      </p:sp>
      <p:sp>
        <p:nvSpPr>
          <p:cNvPr id="20483" name="Content Placeholder 6"/>
          <p:cNvSpPr>
            <a:spLocks noGrp="1"/>
          </p:cNvSpPr>
          <p:nvPr>
            <p:ph idx="4294967295"/>
          </p:nvPr>
        </p:nvSpPr>
        <p:spPr>
          <a:xfrm>
            <a:off x="1092200" y="1911351"/>
            <a:ext cx="2730500" cy="730250"/>
          </a:xfrm>
        </p:spPr>
        <p:txBody>
          <a:bodyPr/>
          <a:lstStyle/>
          <a:p>
            <a:pPr algn="ctr">
              <a:buNone/>
            </a:pPr>
            <a:r>
              <a:rPr lang="en-US" sz="3600" dirty="0" smtClean="0"/>
              <a:t>Full-face</a:t>
            </a:r>
            <a:r>
              <a:rPr lang="en-US" sz="2800" dirty="0" smtClean="0"/>
              <a:t>	</a:t>
            </a:r>
          </a:p>
        </p:txBody>
      </p:sp>
      <p:sp>
        <p:nvSpPr>
          <p:cNvPr id="20484" name="Content Placeholder 7"/>
          <p:cNvSpPr>
            <a:spLocks noGrp="1"/>
          </p:cNvSpPr>
          <p:nvPr>
            <p:ph sz="half" idx="4294967295"/>
          </p:nvPr>
        </p:nvSpPr>
        <p:spPr>
          <a:xfrm>
            <a:off x="5016500" y="1912938"/>
            <a:ext cx="2857500" cy="754062"/>
          </a:xfrm>
        </p:spPr>
        <p:txBody>
          <a:bodyPr/>
          <a:lstStyle/>
          <a:p>
            <a:pPr algn="ctr">
              <a:buNone/>
            </a:pPr>
            <a:r>
              <a:rPr lang="en-US" sz="3600" dirty="0" smtClean="0"/>
              <a:t>Half-face</a:t>
            </a:r>
          </a:p>
        </p:txBody>
      </p:sp>
      <p:pic>
        <p:nvPicPr>
          <p:cNvPr id="9" name="Picture 8" descr="DSC_004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883775" y="2840229"/>
            <a:ext cx="3089869" cy="2432181"/>
          </a:xfrm>
          <a:prstGeom prst="roundRect">
            <a:avLst/>
          </a:prstGeom>
        </p:spPr>
      </p:pic>
      <p:pic>
        <p:nvPicPr>
          <p:cNvPr id="6" name="Picture 5" descr="DSC_0049.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283051" y="2718834"/>
            <a:ext cx="2570708" cy="2659351"/>
          </a:xfrm>
          <a:prstGeom prst="roundRect">
            <a:avLst/>
          </a:prstGeom>
        </p:spPr>
      </p:pic>
      <p:sp>
        <p:nvSpPr>
          <p:cNvPr id="11" name="TextBox 10"/>
          <p:cNvSpPr txBox="1"/>
          <p:nvPr/>
        </p:nvSpPr>
        <p:spPr>
          <a:xfrm>
            <a:off x="1399128" y="5609177"/>
            <a:ext cx="6372225" cy="523875"/>
          </a:xfrm>
          <a:prstGeom prst="rect">
            <a:avLst/>
          </a:prstGeom>
          <a:noFill/>
        </p:spPr>
        <p:txBody>
          <a:bodyPr>
            <a:spAutoFit/>
          </a:bodyPr>
          <a:lstStyle/>
          <a:p>
            <a:pPr algn="ctr">
              <a:defRPr/>
            </a:pPr>
            <a:r>
              <a:rPr lang="en-US" sz="2800" b="1" dirty="0">
                <a:solidFill>
                  <a:srgbClr val="800000"/>
                </a:solidFill>
                <a:latin typeface="+mj-lt"/>
                <a:cs typeface="ＭＳ Ｐゴシック" charset="-128"/>
              </a:rPr>
              <a:t>Which offers more protection</a:t>
            </a:r>
            <a:r>
              <a:rPr lang="en-US" sz="2800" b="1" dirty="0" smtClean="0">
                <a:solidFill>
                  <a:srgbClr val="800000"/>
                </a:solidFill>
                <a:latin typeface="+mj-lt"/>
                <a:cs typeface="ＭＳ Ｐゴシック" charset="-128"/>
              </a:rPr>
              <a:t>? Why?</a:t>
            </a:r>
            <a:endParaRPr lang="en-US" sz="2800" b="1" dirty="0">
              <a:solidFill>
                <a:srgbClr val="800000"/>
              </a:solidFill>
              <a:latin typeface="+mj-lt"/>
              <a:cs typeface="ＭＳ Ｐゴシック" charset="-128"/>
            </a:endParaRPr>
          </a:p>
        </p:txBody>
      </p:sp>
      <p:sp>
        <p:nvSpPr>
          <p:cNvPr id="2" name="TextBox 1"/>
          <p:cNvSpPr txBox="1"/>
          <p:nvPr/>
        </p:nvSpPr>
        <p:spPr>
          <a:xfrm>
            <a:off x="5689602" y="6214530"/>
            <a:ext cx="1751226" cy="523220"/>
          </a:xfrm>
          <a:prstGeom prst="rect">
            <a:avLst/>
          </a:prstGeom>
          <a:noFill/>
        </p:spPr>
        <p:txBody>
          <a:bodyPr wrap="none" rtlCol="0">
            <a:spAutoFit/>
          </a:bodyPr>
          <a:lstStyle/>
          <a:p>
            <a:r>
              <a:rPr lang="en-US" sz="1400" dirty="0" smtClean="0"/>
              <a:t>Courtesy Kirkwood </a:t>
            </a:r>
          </a:p>
          <a:p>
            <a:r>
              <a:rPr lang="en-US" sz="1400" dirty="0" smtClean="0"/>
              <a:t>Community College</a:t>
            </a:r>
            <a:endParaRPr lang="en-US" sz="1400" dirty="0"/>
          </a:p>
        </p:txBody>
      </p:sp>
      <p:sp>
        <p:nvSpPr>
          <p:cNvPr id="10"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lang="en-US" sz="1400" b="1" dirty="0">
              <a:solidFill>
                <a:schemeClr val="accent2">
                  <a:lumMod val="50000"/>
                </a:schemeClr>
              </a:solidFill>
            </a:endParaRPr>
          </a:p>
        </p:txBody>
      </p:sp>
    </p:spTree>
    <p:extLst>
      <p:ext uri="{BB962C8B-B14F-4D97-AF65-F5344CB8AC3E}">
        <p14:creationId xmlns:p14="http://schemas.microsoft.com/office/powerpoint/2010/main" val="321254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972" y="1101806"/>
            <a:ext cx="8301676" cy="1143000"/>
          </a:xfrm>
        </p:spPr>
        <p:txBody>
          <a:bodyPr>
            <a:normAutofit fontScale="90000"/>
          </a:bodyPr>
          <a:lstStyle/>
          <a:p>
            <a:r>
              <a:rPr lang="en-US" dirty="0" smtClean="0"/>
              <a:t>EPA requires full-face N-100 cartridge respirators for CNT manufacturers under consent order, unless they prove no exposure</a:t>
            </a:r>
            <a:endParaRPr lang="en-US" dirty="0"/>
          </a:p>
        </p:txBody>
      </p:sp>
      <p:sp>
        <p:nvSpPr>
          <p:cNvPr id="3" name="Slide Number Placeholder 2"/>
          <p:cNvSpPr>
            <a:spLocks noGrp="1"/>
          </p:cNvSpPr>
          <p:nvPr>
            <p:ph type="sldNum" sz="quarter" idx="4"/>
          </p:nvPr>
        </p:nvSpPr>
        <p:spPr>
          <a:xfrm>
            <a:off x="8201466" y="6400800"/>
            <a:ext cx="601306" cy="457200"/>
          </a:xfrm>
        </p:spPr>
        <p:txBody>
          <a:bodyPr/>
          <a:lstStyle/>
          <a:p>
            <a:pPr>
              <a:defRPr/>
            </a:pPr>
            <a:r>
              <a:rPr lang="en-US" dirty="0" smtClean="0"/>
              <a:t>4-</a:t>
            </a:r>
            <a:fld id="{A5B96567-BFE0-47FD-90FD-A9064614BBFE}" type="slidenum">
              <a:rPr lang="en-US" smtClean="0"/>
              <a:pPr>
                <a:defRPr/>
              </a:pPr>
              <a:t>63</a:t>
            </a:fld>
            <a:endParaRPr lang="en-US" dirty="0"/>
          </a:p>
        </p:txBody>
      </p:sp>
      <p:pic>
        <p:nvPicPr>
          <p:cNvPr id="6" name="Picture 5"/>
          <p:cNvPicPr>
            <a:picLocks noChangeAspect="1"/>
          </p:cNvPicPr>
          <p:nvPr/>
        </p:nvPicPr>
        <p:blipFill>
          <a:blip r:embed="rId3"/>
          <a:stretch>
            <a:fillRect/>
          </a:stretch>
        </p:blipFill>
        <p:spPr>
          <a:xfrm>
            <a:off x="5183753" y="2556504"/>
            <a:ext cx="3457754" cy="3457754"/>
          </a:xfrm>
          <a:prstGeom prst="rect">
            <a:avLst/>
          </a:prstGeom>
        </p:spPr>
      </p:pic>
      <p:sp>
        <p:nvSpPr>
          <p:cNvPr id="7" name="TextBox 6"/>
          <p:cNvSpPr txBox="1"/>
          <p:nvPr/>
        </p:nvSpPr>
        <p:spPr>
          <a:xfrm>
            <a:off x="5252626" y="5770213"/>
            <a:ext cx="3424792" cy="646331"/>
          </a:xfrm>
          <a:prstGeom prst="rect">
            <a:avLst/>
          </a:prstGeom>
          <a:noFill/>
        </p:spPr>
        <p:txBody>
          <a:bodyPr wrap="square" rtlCol="0">
            <a:spAutoFit/>
          </a:bodyPr>
          <a:lstStyle/>
          <a:p>
            <a:r>
              <a:rPr lang="en-US" dirty="0" smtClean="0"/>
              <a:t>North</a:t>
            </a:r>
            <a:r>
              <a:rPr lang="en-US" b="1" dirty="0" smtClean="0"/>
              <a:t> </a:t>
            </a:r>
            <a:r>
              <a:rPr lang="en-US" b="1" dirty="0"/>
              <a:t>Full-face </a:t>
            </a:r>
            <a:r>
              <a:rPr lang="en-US" b="1" dirty="0" smtClean="0"/>
              <a:t>Respirator</a:t>
            </a:r>
          </a:p>
          <a:p>
            <a:r>
              <a:rPr lang="en-US" b="1" dirty="0" smtClean="0"/>
              <a:t>Courtesy North Corporation</a:t>
            </a:r>
            <a:endParaRPr lang="en-US" dirty="0"/>
          </a:p>
        </p:txBody>
      </p:sp>
      <p:pic>
        <p:nvPicPr>
          <p:cNvPr id="8" name="Picture 7"/>
          <p:cNvPicPr>
            <a:picLocks noChangeAspect="1"/>
          </p:cNvPicPr>
          <p:nvPr/>
        </p:nvPicPr>
        <p:blipFill>
          <a:blip r:embed="rId4"/>
          <a:stretch>
            <a:fillRect/>
          </a:stretch>
        </p:blipFill>
        <p:spPr>
          <a:xfrm>
            <a:off x="1481511" y="3037611"/>
            <a:ext cx="2717360" cy="2684752"/>
          </a:xfrm>
          <a:prstGeom prst="rect">
            <a:avLst/>
          </a:prstGeom>
        </p:spPr>
      </p:pic>
      <p:sp>
        <p:nvSpPr>
          <p:cNvPr id="9" name="TextBox 8"/>
          <p:cNvSpPr txBox="1"/>
          <p:nvPr/>
        </p:nvSpPr>
        <p:spPr>
          <a:xfrm>
            <a:off x="1018214" y="5771581"/>
            <a:ext cx="3424792" cy="646331"/>
          </a:xfrm>
          <a:prstGeom prst="rect">
            <a:avLst/>
          </a:prstGeom>
          <a:noFill/>
        </p:spPr>
        <p:txBody>
          <a:bodyPr wrap="square" rtlCol="0">
            <a:spAutoFit/>
          </a:bodyPr>
          <a:lstStyle/>
          <a:p>
            <a:pPr algn="ctr"/>
            <a:r>
              <a:rPr lang="en-US" dirty="0" smtClean="0"/>
              <a:t>MSA</a:t>
            </a:r>
            <a:r>
              <a:rPr lang="en-US" b="1" dirty="0" smtClean="0"/>
              <a:t> </a:t>
            </a:r>
            <a:r>
              <a:rPr lang="en-US" b="1" dirty="0"/>
              <a:t>Full-face </a:t>
            </a:r>
            <a:r>
              <a:rPr lang="en-US" b="1" dirty="0" smtClean="0"/>
              <a:t>Respirator</a:t>
            </a:r>
          </a:p>
          <a:p>
            <a:pPr algn="ctr"/>
            <a:r>
              <a:rPr lang="en-US" b="1" dirty="0" smtClean="0"/>
              <a:t>Courtesy MSA</a:t>
            </a:r>
            <a:endParaRPr lang="en-US" dirty="0"/>
          </a:p>
        </p:txBody>
      </p:sp>
    </p:spTree>
    <p:extLst>
      <p:ext uri="{BB962C8B-B14F-4D97-AF65-F5344CB8AC3E}">
        <p14:creationId xmlns:p14="http://schemas.microsoft.com/office/powerpoint/2010/main" val="22920342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Ike 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64568" y="1625598"/>
            <a:ext cx="2872482" cy="4233335"/>
          </a:xfrm>
          <a:prstGeom prst="rect">
            <a:avLst/>
          </a:prstGeom>
        </p:spPr>
      </p:pic>
      <p:pic>
        <p:nvPicPr>
          <p:cNvPr id="3" name="Picture 2" descr="Mike 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30925" y="1642531"/>
            <a:ext cx="3303637" cy="4267201"/>
          </a:xfrm>
          <a:prstGeom prst="rect">
            <a:avLst/>
          </a:prstGeom>
        </p:spPr>
      </p:pic>
      <p:sp>
        <p:nvSpPr>
          <p:cNvPr id="6" name="TextBox 5"/>
          <p:cNvSpPr txBox="1"/>
          <p:nvPr/>
        </p:nvSpPr>
        <p:spPr>
          <a:xfrm>
            <a:off x="1543058" y="6028271"/>
            <a:ext cx="3081860" cy="461665"/>
          </a:xfrm>
          <a:prstGeom prst="rect">
            <a:avLst/>
          </a:prstGeom>
          <a:noFill/>
        </p:spPr>
        <p:txBody>
          <a:bodyPr wrap="square" rtlCol="0">
            <a:spAutoFit/>
          </a:bodyPr>
          <a:lstStyle/>
          <a:p>
            <a:r>
              <a:rPr lang="en-US" sz="2400" b="1" dirty="0" smtClean="0">
                <a:solidFill>
                  <a:srgbClr val="9B2D1F"/>
                </a:solidFill>
              </a:rPr>
              <a:t>1. Place on face</a:t>
            </a:r>
            <a:endParaRPr lang="en-US" sz="2400" b="1" dirty="0">
              <a:solidFill>
                <a:srgbClr val="9B2D1F"/>
              </a:solidFill>
            </a:endParaRPr>
          </a:p>
        </p:txBody>
      </p:sp>
      <p:sp>
        <p:nvSpPr>
          <p:cNvPr id="16" name="TextBox 15"/>
          <p:cNvSpPr txBox="1"/>
          <p:nvPr/>
        </p:nvSpPr>
        <p:spPr>
          <a:xfrm>
            <a:off x="4639739" y="6052108"/>
            <a:ext cx="3860801" cy="461665"/>
          </a:xfrm>
          <a:prstGeom prst="rect">
            <a:avLst/>
          </a:prstGeom>
          <a:noFill/>
        </p:spPr>
        <p:txBody>
          <a:bodyPr wrap="square" rtlCol="0">
            <a:spAutoFit/>
          </a:bodyPr>
          <a:lstStyle/>
          <a:p>
            <a:r>
              <a:rPr lang="en-US" sz="2400" b="1" dirty="0">
                <a:solidFill>
                  <a:srgbClr val="9B2D1F"/>
                </a:solidFill>
              </a:rPr>
              <a:t>2</a:t>
            </a:r>
            <a:r>
              <a:rPr lang="en-US" sz="2400" b="1" dirty="0" smtClean="0">
                <a:solidFill>
                  <a:srgbClr val="9B2D1F"/>
                </a:solidFill>
              </a:rPr>
              <a:t>. Fit top strap on crown</a:t>
            </a:r>
            <a:endParaRPr lang="en-US" sz="2400" b="1" dirty="0">
              <a:solidFill>
                <a:srgbClr val="9B2D1F"/>
              </a:solidFill>
            </a:endParaRPr>
          </a:p>
        </p:txBody>
      </p:sp>
      <p:sp>
        <p:nvSpPr>
          <p:cNvPr id="10" name="Title 9"/>
          <p:cNvSpPr>
            <a:spLocks noGrp="1"/>
          </p:cNvSpPr>
          <p:nvPr>
            <p:ph type="title"/>
          </p:nvPr>
        </p:nvSpPr>
        <p:spPr/>
        <p:txBody>
          <a:bodyPr anchor="ctr">
            <a:normAutofit fontScale="90000"/>
          </a:bodyPr>
          <a:lstStyle/>
          <a:p>
            <a:r>
              <a:rPr lang="en-US" dirty="0" smtClean="0"/>
              <a:t>Fitting an N-95 disposable respirator</a:t>
            </a:r>
          </a:p>
        </p:txBody>
      </p:sp>
      <p:sp>
        <p:nvSpPr>
          <p:cNvPr id="8"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lang="en-US" sz="1400" b="1" dirty="0">
              <a:solidFill>
                <a:schemeClr val="accent2">
                  <a:lumMod val="50000"/>
                </a:schemeClr>
              </a:solidFill>
            </a:endParaRPr>
          </a:p>
        </p:txBody>
      </p:sp>
      <p:sp>
        <p:nvSpPr>
          <p:cNvPr id="2" name="TextBox 1"/>
          <p:cNvSpPr txBox="1"/>
          <p:nvPr/>
        </p:nvSpPr>
        <p:spPr>
          <a:xfrm>
            <a:off x="1494037" y="1643303"/>
            <a:ext cx="3305568" cy="338554"/>
          </a:xfrm>
          <a:prstGeom prst="rect">
            <a:avLst/>
          </a:prstGeom>
          <a:noFill/>
        </p:spPr>
        <p:txBody>
          <a:bodyPr wrap="square" rtlCol="0">
            <a:spAutoFit/>
          </a:bodyPr>
          <a:lstStyle/>
          <a:p>
            <a:r>
              <a:rPr lang="en-US" sz="1600" dirty="0" smtClean="0">
                <a:solidFill>
                  <a:schemeClr val="bg1"/>
                </a:solidFill>
              </a:rPr>
              <a:t>Mike Cooper, CIH, CSP, MPH</a:t>
            </a:r>
            <a:endParaRPr lang="en-US" sz="1600" dirty="0">
              <a:solidFill>
                <a:schemeClr val="bg1"/>
              </a:solidFill>
            </a:endParaRPr>
          </a:p>
        </p:txBody>
      </p:sp>
    </p:spTree>
    <p:extLst>
      <p:ext uri="{BB962C8B-B14F-4D97-AF65-F5344CB8AC3E}">
        <p14:creationId xmlns:p14="http://schemas.microsoft.com/office/powerpoint/2010/main" val="26249561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ke 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4532" y="1439687"/>
            <a:ext cx="3481950" cy="4317644"/>
          </a:xfrm>
          <a:prstGeom prst="rect">
            <a:avLst/>
          </a:prstGeom>
        </p:spPr>
      </p:pic>
      <p:pic>
        <p:nvPicPr>
          <p:cNvPr id="2" name="Picture 1" descr="Mike 4(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57906" y="1422400"/>
            <a:ext cx="3678094" cy="4334936"/>
          </a:xfrm>
          <a:prstGeom prst="rect">
            <a:avLst/>
          </a:prstGeom>
        </p:spPr>
      </p:pic>
      <p:sp>
        <p:nvSpPr>
          <p:cNvPr id="7" name="TextBox 6"/>
          <p:cNvSpPr txBox="1"/>
          <p:nvPr/>
        </p:nvSpPr>
        <p:spPr>
          <a:xfrm>
            <a:off x="4944533" y="5815044"/>
            <a:ext cx="3860801" cy="707886"/>
          </a:xfrm>
          <a:prstGeom prst="rect">
            <a:avLst/>
          </a:prstGeom>
          <a:noFill/>
        </p:spPr>
        <p:txBody>
          <a:bodyPr wrap="square" rtlCol="0">
            <a:spAutoFit/>
          </a:bodyPr>
          <a:lstStyle/>
          <a:p>
            <a:pPr marL="342900" indent="-342900"/>
            <a:r>
              <a:rPr lang="en-US" sz="2000" b="1" dirty="0" smtClean="0">
                <a:solidFill>
                  <a:srgbClr val="9B2D1F"/>
                </a:solidFill>
              </a:rPr>
              <a:t>4. Press nose clip in place with both hands</a:t>
            </a:r>
            <a:endParaRPr lang="en-US" sz="2000" b="1" dirty="0">
              <a:solidFill>
                <a:srgbClr val="9B2D1F"/>
              </a:solidFill>
            </a:endParaRPr>
          </a:p>
        </p:txBody>
      </p:sp>
      <p:sp>
        <p:nvSpPr>
          <p:cNvPr id="8" name="TextBox 7"/>
          <p:cNvSpPr txBox="1"/>
          <p:nvPr/>
        </p:nvSpPr>
        <p:spPr>
          <a:xfrm>
            <a:off x="914409" y="5848911"/>
            <a:ext cx="3860801" cy="400110"/>
          </a:xfrm>
          <a:prstGeom prst="rect">
            <a:avLst/>
          </a:prstGeom>
          <a:noFill/>
        </p:spPr>
        <p:txBody>
          <a:bodyPr wrap="square" rtlCol="0">
            <a:spAutoFit/>
          </a:bodyPr>
          <a:lstStyle/>
          <a:p>
            <a:pPr marL="342900" indent="-342900"/>
            <a:r>
              <a:rPr lang="en-US" sz="2000" b="1" dirty="0" smtClean="0">
                <a:solidFill>
                  <a:srgbClr val="9B2D1F"/>
                </a:solidFill>
              </a:rPr>
              <a:t>3. Place bottom strap on neck</a:t>
            </a:r>
            <a:endParaRPr lang="en-US" sz="2000" b="1" dirty="0">
              <a:solidFill>
                <a:srgbClr val="9B2D1F"/>
              </a:solidFill>
            </a:endParaRPr>
          </a:p>
        </p:txBody>
      </p:sp>
      <p:sp>
        <p:nvSpPr>
          <p:cNvPr id="10" name="Title 9"/>
          <p:cNvSpPr>
            <a:spLocks noGrp="1"/>
          </p:cNvSpPr>
          <p:nvPr>
            <p:ph type="title"/>
          </p:nvPr>
        </p:nvSpPr>
        <p:spPr/>
        <p:txBody>
          <a:bodyPr/>
          <a:lstStyle/>
          <a:p>
            <a:r>
              <a:rPr lang="en-US" dirty="0" smtClean="0"/>
              <a:t>Next Steps</a:t>
            </a:r>
            <a:endParaRPr lang="en-US" dirty="0"/>
          </a:p>
        </p:txBody>
      </p:sp>
      <p:sp>
        <p:nvSpPr>
          <p:cNvPr id="11"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lang="en-US" sz="1400" b="1" dirty="0">
              <a:solidFill>
                <a:schemeClr val="accent2">
                  <a:lumMod val="50000"/>
                </a:schemeClr>
              </a:solidFill>
            </a:endParaRPr>
          </a:p>
        </p:txBody>
      </p:sp>
    </p:spTree>
    <p:extLst>
      <p:ext uri="{BB962C8B-B14F-4D97-AF65-F5344CB8AC3E}">
        <p14:creationId xmlns:p14="http://schemas.microsoft.com/office/powerpoint/2010/main" val="27987427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algn="l" eaLnBrk="1" hangingPunct="1"/>
            <a:r>
              <a:rPr lang="en-US" sz="3600" b="1" dirty="0" smtClean="0"/>
              <a:t>OSHA requires that workers pass a fit test </a:t>
            </a:r>
            <a:r>
              <a:rPr lang="en-US" sz="3600" b="1" i="1" dirty="0" smtClean="0">
                <a:solidFill>
                  <a:srgbClr val="9B2D1F"/>
                </a:solidFill>
              </a:rPr>
              <a:t>before</a:t>
            </a:r>
            <a:r>
              <a:rPr lang="en-US" sz="3600" b="1" dirty="0" smtClean="0"/>
              <a:t> wearing a respirator</a:t>
            </a:r>
          </a:p>
        </p:txBody>
      </p:sp>
      <p:grpSp>
        <p:nvGrpSpPr>
          <p:cNvPr id="22531" name="Group 4"/>
          <p:cNvGrpSpPr>
            <a:grpSpLocks/>
          </p:cNvGrpSpPr>
          <p:nvPr/>
        </p:nvGrpSpPr>
        <p:grpSpPr bwMode="auto">
          <a:xfrm>
            <a:off x="728134" y="2497668"/>
            <a:ext cx="4404255" cy="3647017"/>
            <a:chOff x="2300" y="1980"/>
            <a:chExt cx="2639" cy="1805"/>
          </a:xfrm>
        </p:grpSpPr>
        <p:pic>
          <p:nvPicPr>
            <p:cNvPr id="22540" name="Picture 5" descr="pcount1"/>
            <p:cNvPicPr>
              <a:picLocks noChangeAspect="1" noChangeArrowheads="1"/>
            </p:cNvPicPr>
            <p:nvPr/>
          </p:nvPicPr>
          <p:blipFill>
            <a:blip r:embed="rId3" cstate="print"/>
            <a:srcRect/>
            <a:stretch>
              <a:fillRect/>
            </a:stretch>
          </p:blipFill>
          <p:spPr bwMode="auto">
            <a:xfrm>
              <a:off x="2300" y="1980"/>
              <a:ext cx="2639" cy="1607"/>
            </a:xfrm>
            <a:prstGeom prst="rect">
              <a:avLst/>
            </a:prstGeom>
            <a:noFill/>
            <a:ln w="38100">
              <a:noFill/>
              <a:miter lim="800000"/>
              <a:headEnd/>
              <a:tailEnd/>
            </a:ln>
          </p:spPr>
        </p:pic>
        <p:sp>
          <p:nvSpPr>
            <p:cNvPr id="22541" name="Text Box 6"/>
            <p:cNvSpPr txBox="1">
              <a:spLocks noChangeArrowheads="1"/>
            </p:cNvSpPr>
            <p:nvPr/>
          </p:nvSpPr>
          <p:spPr bwMode="auto">
            <a:xfrm>
              <a:off x="3046" y="3598"/>
              <a:ext cx="1311" cy="187"/>
            </a:xfrm>
            <a:prstGeom prst="rect">
              <a:avLst/>
            </a:prstGeom>
            <a:noFill/>
            <a:ln w="9525">
              <a:noFill/>
              <a:miter lim="800000"/>
              <a:headEnd/>
              <a:tailEnd/>
            </a:ln>
          </p:spPr>
          <p:txBody>
            <a:bodyPr wrap="none">
              <a:spAutoFit/>
            </a:bodyPr>
            <a:lstStyle/>
            <a:p>
              <a:pPr algn="ctr"/>
              <a:r>
                <a:rPr lang="en-US" sz="1000"/>
                <a:t>PortaCount Quantitative Fit Testing System</a:t>
              </a:r>
            </a:p>
            <a:p>
              <a:pPr algn="ctr"/>
              <a:r>
                <a:rPr lang="en-US" sz="1000"/>
                <a:t>Courtesy TSI, Inc.</a:t>
              </a:r>
            </a:p>
          </p:txBody>
        </p:sp>
      </p:grpSp>
      <p:sp>
        <p:nvSpPr>
          <p:cNvPr id="22532" name="Text Box 8"/>
          <p:cNvSpPr txBox="1">
            <a:spLocks noChangeArrowheads="1"/>
          </p:cNvSpPr>
          <p:nvPr/>
        </p:nvSpPr>
        <p:spPr bwMode="auto">
          <a:xfrm>
            <a:off x="1829330" y="1814513"/>
            <a:ext cx="2201863" cy="519112"/>
          </a:xfrm>
          <a:prstGeom prst="rect">
            <a:avLst/>
          </a:prstGeom>
          <a:noFill/>
          <a:ln w="9525">
            <a:noFill/>
            <a:miter lim="800000"/>
            <a:headEnd/>
            <a:tailEnd/>
          </a:ln>
        </p:spPr>
        <p:txBody>
          <a:bodyPr>
            <a:spAutoFit/>
          </a:bodyPr>
          <a:lstStyle/>
          <a:p>
            <a:pPr>
              <a:spcBef>
                <a:spcPct val="50000"/>
              </a:spcBef>
            </a:pPr>
            <a:r>
              <a:rPr lang="en-US" sz="2800" dirty="0">
                <a:latin typeface="Arial" charset="0"/>
              </a:rPr>
              <a:t>Quantitative</a:t>
            </a:r>
          </a:p>
        </p:txBody>
      </p:sp>
      <p:sp>
        <p:nvSpPr>
          <p:cNvPr id="22533" name="Text Box 9"/>
          <p:cNvSpPr txBox="1">
            <a:spLocks noChangeArrowheads="1"/>
          </p:cNvSpPr>
          <p:nvPr/>
        </p:nvSpPr>
        <p:spPr bwMode="auto">
          <a:xfrm>
            <a:off x="5973767" y="1843088"/>
            <a:ext cx="2133600" cy="519112"/>
          </a:xfrm>
          <a:prstGeom prst="rect">
            <a:avLst/>
          </a:prstGeom>
          <a:noFill/>
          <a:ln w="9525">
            <a:noFill/>
            <a:miter lim="800000"/>
            <a:headEnd/>
            <a:tailEnd/>
          </a:ln>
        </p:spPr>
        <p:txBody>
          <a:bodyPr>
            <a:spAutoFit/>
          </a:bodyPr>
          <a:lstStyle/>
          <a:p>
            <a:pPr>
              <a:spcBef>
                <a:spcPct val="50000"/>
              </a:spcBef>
            </a:pPr>
            <a:r>
              <a:rPr lang="en-US" sz="2800" dirty="0">
                <a:latin typeface="Arial" charset="0"/>
              </a:rPr>
              <a:t>Qualitative</a:t>
            </a:r>
          </a:p>
        </p:txBody>
      </p:sp>
      <p:grpSp>
        <p:nvGrpSpPr>
          <p:cNvPr id="22534" name="Group 10"/>
          <p:cNvGrpSpPr>
            <a:grpSpLocks/>
          </p:cNvGrpSpPr>
          <p:nvPr/>
        </p:nvGrpSpPr>
        <p:grpSpPr bwMode="auto">
          <a:xfrm>
            <a:off x="5427138" y="2514602"/>
            <a:ext cx="3226858" cy="3663420"/>
            <a:chOff x="5538997" y="2678782"/>
            <a:chExt cx="3531810" cy="3849411"/>
          </a:xfrm>
        </p:grpSpPr>
        <p:pic>
          <p:nvPicPr>
            <p:cNvPr id="22538" name="Picture 9" descr="C:\Documents and Settings\SHANSON\Desktop\ADRT_July09\Photos\Mod 2_PPE\FT50-lr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8997" y="2678782"/>
              <a:ext cx="3531810" cy="3465344"/>
            </a:xfrm>
            <a:prstGeom prst="rect">
              <a:avLst/>
            </a:prstGeom>
            <a:noFill/>
            <a:ln w="9525">
              <a:noFill/>
              <a:miter lim="800000"/>
              <a:headEnd/>
              <a:tailEnd/>
            </a:ln>
          </p:spPr>
        </p:pic>
        <p:sp>
          <p:nvSpPr>
            <p:cNvPr id="22539" name="TextBox 9"/>
            <p:cNvSpPr txBox="1">
              <a:spLocks noChangeArrowheads="1"/>
            </p:cNvSpPr>
            <p:nvPr/>
          </p:nvSpPr>
          <p:spPr bwMode="auto">
            <a:xfrm>
              <a:off x="5999747" y="6128083"/>
              <a:ext cx="2871537" cy="400110"/>
            </a:xfrm>
            <a:prstGeom prst="rect">
              <a:avLst/>
            </a:prstGeom>
            <a:noFill/>
            <a:ln w="9525">
              <a:noFill/>
              <a:miter lim="800000"/>
              <a:headEnd/>
              <a:tailEnd/>
            </a:ln>
          </p:spPr>
          <p:txBody>
            <a:bodyPr>
              <a:spAutoFit/>
            </a:bodyPr>
            <a:lstStyle/>
            <a:p>
              <a:pPr algn="ctr"/>
              <a:r>
                <a:rPr lang="en-US" sz="1000"/>
                <a:t>Allegro Complete Smoke Fit Test Kit Photo Courtesy Gempler’s</a:t>
              </a:r>
            </a:p>
          </p:txBody>
        </p:sp>
      </p:grpSp>
      <p:sp>
        <p:nvSpPr>
          <p:cNvPr id="12" name="TextBox 11"/>
          <p:cNvSpPr txBox="1"/>
          <p:nvPr/>
        </p:nvSpPr>
        <p:spPr>
          <a:xfrm>
            <a:off x="979446" y="5024312"/>
            <a:ext cx="6587555" cy="523220"/>
          </a:xfrm>
          <a:prstGeom prst="rect">
            <a:avLst/>
          </a:prstGeom>
          <a:noFill/>
          <a:effectLst>
            <a:glow rad="228600">
              <a:schemeClr val="accent4">
                <a:alpha val="75000"/>
              </a:schemeClr>
            </a:glow>
            <a:outerShdw blurRad="127000" dist="38100" dir="2700000">
              <a:srgbClr val="000000">
                <a:alpha val="84000"/>
              </a:srgbClr>
            </a:outerShdw>
          </a:effectLst>
        </p:spPr>
        <p:txBody>
          <a:bodyPr>
            <a:spAutoFit/>
          </a:bodyPr>
          <a:lstStyle/>
          <a:p>
            <a:pPr>
              <a:defRPr/>
            </a:pPr>
            <a:r>
              <a:rPr lang="en-US" sz="2800" b="1" dirty="0">
                <a:solidFill>
                  <a:srgbClr val="FFFFFF"/>
                </a:solidFill>
                <a:latin typeface="+mj-lt"/>
                <a:cs typeface="ＭＳ Ｐゴシック" charset="-128"/>
              </a:rPr>
              <a:t>Both are acceptable. Which is better?</a:t>
            </a:r>
          </a:p>
        </p:txBody>
      </p:sp>
      <p:sp>
        <p:nvSpPr>
          <p:cNvPr id="14"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lang="en-US" sz="1400" b="1" dirty="0">
              <a:solidFill>
                <a:schemeClr val="accent2">
                  <a:lumMod val="50000"/>
                </a:schemeClr>
              </a:solidFill>
            </a:endParaRPr>
          </a:p>
        </p:txBody>
      </p:sp>
    </p:spTree>
    <p:extLst>
      <p:ext uri="{BB962C8B-B14F-4D97-AF65-F5344CB8AC3E}">
        <p14:creationId xmlns:p14="http://schemas.microsoft.com/office/powerpoint/2010/main" val="191262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chor="ctr">
            <a:normAutofit fontScale="90000"/>
          </a:bodyPr>
          <a:lstStyle/>
          <a:p>
            <a:r>
              <a:rPr lang="en-US" sz="3900" dirty="0" smtClean="0"/>
              <a:t>User </a:t>
            </a:r>
            <a:r>
              <a:rPr lang="en-US" sz="3900" i="1" dirty="0" smtClean="0">
                <a:effectLst>
                  <a:outerShdw blurRad="38100" dist="38100" dir="2700000" algn="tl">
                    <a:srgbClr val="000000">
                      <a:alpha val="43137"/>
                    </a:srgbClr>
                  </a:outerShdw>
                </a:effectLst>
              </a:rPr>
              <a:t>seal checks </a:t>
            </a:r>
            <a:r>
              <a:rPr lang="en-US" sz="3900" dirty="0" smtClean="0"/>
              <a:t>must be performed before each use to ensure a good fit</a:t>
            </a:r>
          </a:p>
        </p:txBody>
      </p:sp>
      <p:pic>
        <p:nvPicPr>
          <p:cNvPr id="4" name="Picture 3" descr="fitcheck.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81726" y="2576617"/>
            <a:ext cx="3894666" cy="399351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981843" y="2590790"/>
            <a:ext cx="3115733" cy="1569660"/>
          </a:xfrm>
          <a:prstGeom prst="rect">
            <a:avLst/>
          </a:prstGeom>
          <a:noFill/>
        </p:spPr>
        <p:txBody>
          <a:bodyPr wrap="square" rtlCol="0">
            <a:spAutoFit/>
          </a:bodyPr>
          <a:lstStyle/>
          <a:p>
            <a:pPr algn="r"/>
            <a:r>
              <a:rPr lang="en-US" sz="3200" dirty="0" smtClean="0"/>
              <a:t>But only </a:t>
            </a:r>
            <a:r>
              <a:rPr lang="en-US" sz="3200" b="1" i="1" dirty="0">
                <a:solidFill>
                  <a:srgbClr val="9B2D1F"/>
                </a:solidFill>
              </a:rPr>
              <a:t>after</a:t>
            </a:r>
            <a:r>
              <a:rPr lang="en-US" sz="3200" dirty="0"/>
              <a:t> passing a fit test </a:t>
            </a:r>
          </a:p>
          <a:p>
            <a:pPr algn="r"/>
            <a:endParaRPr lang="en-US" sz="3200" dirty="0"/>
          </a:p>
        </p:txBody>
      </p:sp>
      <p:sp>
        <p:nvSpPr>
          <p:cNvPr id="5"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lang="en-US" sz="1400" b="1" dirty="0">
              <a:solidFill>
                <a:schemeClr val="accent2">
                  <a:lumMod val="50000"/>
                </a:schemeClr>
              </a:solidFill>
            </a:endParaRPr>
          </a:p>
        </p:txBody>
      </p:sp>
    </p:spTree>
    <p:extLst>
      <p:ext uri="{BB962C8B-B14F-4D97-AF65-F5344CB8AC3E}">
        <p14:creationId xmlns:p14="http://schemas.microsoft.com/office/powerpoint/2010/main" val="42939001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descr="NorthAP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81948" y="3613150"/>
            <a:ext cx="2992438" cy="2274888"/>
          </a:xfrm>
          <a:prstGeom prst="rect">
            <a:avLst/>
          </a:prstGeom>
          <a:noFill/>
          <a:ln w="9525">
            <a:noFill/>
            <a:miter lim="800000"/>
            <a:headEnd/>
            <a:tailEnd/>
          </a:ln>
        </p:spPr>
      </p:pic>
      <p:sp>
        <p:nvSpPr>
          <p:cNvPr id="24579" name="Title 6"/>
          <p:cNvSpPr>
            <a:spLocks noGrp="1"/>
          </p:cNvSpPr>
          <p:nvPr>
            <p:ph type="title"/>
          </p:nvPr>
        </p:nvSpPr>
        <p:spPr/>
        <p:txBody>
          <a:bodyPr>
            <a:normAutofit fontScale="90000"/>
          </a:bodyPr>
          <a:lstStyle/>
          <a:p>
            <a:pPr algn="l"/>
            <a:r>
              <a:rPr lang="en-US" b="1" dirty="0" smtClean="0"/>
              <a:t>Air purifying respirators filter out dusts and vapors </a:t>
            </a:r>
          </a:p>
        </p:txBody>
      </p:sp>
      <p:sp>
        <p:nvSpPr>
          <p:cNvPr id="24580" name="Text Placeholder 10"/>
          <p:cNvSpPr>
            <a:spLocks noGrp="1"/>
          </p:cNvSpPr>
          <p:nvPr>
            <p:ph type="body" sz="half" idx="4294967295"/>
          </p:nvPr>
        </p:nvSpPr>
        <p:spPr>
          <a:xfrm>
            <a:off x="571500" y="2143125"/>
            <a:ext cx="4325938" cy="4267200"/>
          </a:xfrm>
        </p:spPr>
        <p:txBody>
          <a:bodyPr/>
          <a:lstStyle/>
          <a:p>
            <a:r>
              <a:rPr lang="en-US" dirty="0" smtClean="0"/>
              <a:t>Must have the correct  color-coded cartridge</a:t>
            </a:r>
          </a:p>
          <a:p>
            <a:r>
              <a:rPr lang="en-US" dirty="0" smtClean="0"/>
              <a:t>Must be NIOSH-approved</a:t>
            </a:r>
          </a:p>
        </p:txBody>
      </p:sp>
      <p:pic>
        <p:nvPicPr>
          <p:cNvPr id="24581" name="Picture 6" descr="Chemical Cartridge2"/>
          <p:cNvPicPr>
            <a:picLocks noGrp="1" noChangeAspect="1" noChangeArrowheads="1"/>
          </p:cNvPicPr>
          <p:nvPr>
            <p:ph sz="half" idx="4294967295"/>
          </p:nvPr>
        </p:nvPicPr>
        <p:blipFill>
          <a:blip r:embed="rId4" cstate="email">
            <a:extLst>
              <a:ext uri="{28A0092B-C50C-407E-A947-70E740481C1C}">
                <a14:useLocalDpi xmlns:a14="http://schemas.microsoft.com/office/drawing/2010/main"/>
              </a:ext>
            </a:extLst>
          </a:blip>
          <a:srcRect l="-11310" r="-11310"/>
          <a:stretch>
            <a:fillRect/>
          </a:stretch>
        </p:blipFill>
        <p:spPr>
          <a:xfrm>
            <a:off x="6321425" y="2840038"/>
            <a:ext cx="2822575" cy="3070225"/>
          </a:xfrm>
        </p:spPr>
      </p:pic>
      <p:sp>
        <p:nvSpPr>
          <p:cNvPr id="7"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lang="en-US" sz="1400" b="1" dirty="0">
              <a:solidFill>
                <a:schemeClr val="accent2">
                  <a:lumMod val="50000"/>
                </a:schemeClr>
              </a:solidFill>
            </a:endParaRPr>
          </a:p>
        </p:txBody>
      </p:sp>
    </p:spTree>
    <p:extLst>
      <p:ext uri="{BB962C8B-B14F-4D97-AF65-F5344CB8AC3E}">
        <p14:creationId xmlns:p14="http://schemas.microsoft.com/office/powerpoint/2010/main" val="42664191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42324" y="647798"/>
            <a:ext cx="7833364" cy="1143000"/>
          </a:xfrm>
        </p:spPr>
        <p:txBody>
          <a:bodyPr>
            <a:normAutofit fontScale="90000"/>
          </a:bodyPr>
          <a:lstStyle/>
          <a:p>
            <a:pPr algn="l"/>
            <a:r>
              <a:rPr lang="en-US" sz="4000" b="1" dirty="0" smtClean="0"/>
              <a:t>What type of filter may be needed for nanoparticles?</a:t>
            </a:r>
          </a:p>
        </p:txBody>
      </p:sp>
      <p:graphicFrame>
        <p:nvGraphicFramePr>
          <p:cNvPr id="14" name="Table 13"/>
          <p:cNvGraphicFramePr>
            <a:graphicFrameLocks noGrp="1"/>
          </p:cNvGraphicFramePr>
          <p:nvPr>
            <p:extLst>
              <p:ext uri="{D42A27DB-BD31-4B8C-83A1-F6EECF244321}">
                <p14:modId xmlns:p14="http://schemas.microsoft.com/office/powerpoint/2010/main" val="2559765293"/>
              </p:ext>
            </p:extLst>
          </p:nvPr>
        </p:nvGraphicFramePr>
        <p:xfrm>
          <a:off x="1998126" y="2286000"/>
          <a:ext cx="5120064" cy="3815719"/>
        </p:xfrm>
        <a:graphic>
          <a:graphicData uri="http://schemas.openxmlformats.org/drawingml/2006/table">
            <a:tbl>
              <a:tblPr firstRow="1" bandRow="1">
                <a:tableStyleId>{8799B23B-EC83-4686-B30A-512413B5E67A}</a:tableStyleId>
              </a:tblPr>
              <a:tblGrid>
                <a:gridCol w="1606238"/>
                <a:gridCol w="3513826"/>
              </a:tblGrid>
              <a:tr h="435018">
                <a:tc>
                  <a:txBody>
                    <a:bodyPr/>
                    <a:lstStyle/>
                    <a:p>
                      <a:pPr algn="ctr"/>
                      <a:r>
                        <a:rPr lang="en-US" dirty="0" smtClean="0"/>
                        <a:t>Color </a:t>
                      </a:r>
                      <a:endParaRPr lang="en-US" dirty="0"/>
                    </a:p>
                  </a:txBody>
                  <a:tcPr/>
                </a:tc>
                <a:tc>
                  <a:txBody>
                    <a:bodyPr/>
                    <a:lstStyle/>
                    <a:p>
                      <a:pPr algn="ctr"/>
                      <a:r>
                        <a:rPr lang="en-US" dirty="0" smtClean="0"/>
                        <a:t>Type</a:t>
                      </a:r>
                      <a:endParaRPr lang="en-US" dirty="0"/>
                    </a:p>
                  </a:txBody>
                  <a:tcPr/>
                </a:tc>
              </a:tr>
              <a:tr h="1105915">
                <a:tc>
                  <a:txBody>
                    <a:bodyPr/>
                    <a:lstStyle/>
                    <a:p>
                      <a:endParaRPr lang="en-US" dirty="0" smtClean="0"/>
                    </a:p>
                    <a:p>
                      <a:endParaRPr lang="en-US" dirty="0" smtClean="0"/>
                    </a:p>
                    <a:p>
                      <a:r>
                        <a:rPr lang="en-US" dirty="0" smtClean="0"/>
                        <a:t>Magenta,</a:t>
                      </a:r>
                      <a:r>
                        <a:rPr lang="en-US" baseline="0" dirty="0" smtClean="0"/>
                        <a:t> purple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High Efficiency Particulate Air (HEPA) </a:t>
                      </a:r>
                      <a:endParaRPr lang="en-US" b="1" dirty="0"/>
                    </a:p>
                  </a:txBody>
                  <a:tcPr/>
                </a:tc>
              </a:tr>
              <a:tr h="1102529">
                <a:tc>
                  <a:txBody>
                    <a:bodyPr/>
                    <a:lstStyle/>
                    <a:p>
                      <a:endParaRPr lang="en-US" dirty="0" smtClean="0"/>
                    </a:p>
                    <a:p>
                      <a:endParaRPr lang="en-US" dirty="0" smtClean="0"/>
                    </a:p>
                    <a:p>
                      <a:r>
                        <a:rPr lang="en-US" dirty="0" smtClean="0"/>
                        <a:t>Black</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Organic vapors only </a:t>
                      </a:r>
                      <a:endParaRPr lang="en-US" b="1" dirty="0"/>
                    </a:p>
                  </a:txBody>
                  <a:tcPr/>
                </a:tc>
              </a:tr>
              <a:tr h="1003261">
                <a:tc>
                  <a:txBody>
                    <a:bodyPr/>
                    <a:lstStyle/>
                    <a:p>
                      <a:endParaRPr lang="en-US" dirty="0" smtClean="0"/>
                    </a:p>
                    <a:p>
                      <a:endParaRPr lang="en-US" dirty="0" smtClean="0"/>
                    </a:p>
                    <a:p>
                      <a:r>
                        <a:rPr lang="en-US" dirty="0" smtClean="0"/>
                        <a:t>Yellow</a:t>
                      </a:r>
                      <a:endParaRPr lang="en-US" dirty="0"/>
                    </a:p>
                  </a:txBody>
                  <a:tcPr/>
                </a:tc>
                <a:tc>
                  <a:txBody>
                    <a:bodyPr/>
                    <a:lstStyle/>
                    <a:p>
                      <a:endParaRPr lang="en-US" sz="1800" dirty="0" smtClean="0"/>
                    </a:p>
                    <a:p>
                      <a:r>
                        <a:rPr lang="en-US" sz="1800" dirty="0" smtClean="0"/>
                        <a:t>Acid gases and organic</a:t>
                      </a:r>
                      <a:r>
                        <a:rPr lang="en-US" sz="1800" baseline="0" dirty="0" smtClean="0"/>
                        <a:t> vapors</a:t>
                      </a:r>
                      <a:endParaRPr lang="en-US" b="1" dirty="0"/>
                    </a:p>
                  </a:txBody>
                  <a:tcPr/>
                </a:tc>
              </a:tr>
            </a:tbl>
          </a:graphicData>
        </a:graphic>
      </p:graphicFrame>
      <p:sp>
        <p:nvSpPr>
          <p:cNvPr id="44043" name="Rectangle 4"/>
          <p:cNvSpPr>
            <a:spLocks noChangeArrowheads="1"/>
          </p:cNvSpPr>
          <p:nvPr/>
        </p:nvSpPr>
        <p:spPr bwMode="auto">
          <a:xfrm>
            <a:off x="2008413" y="2733398"/>
            <a:ext cx="1587689" cy="314603"/>
          </a:xfrm>
          <a:prstGeom prst="rect">
            <a:avLst/>
          </a:prstGeom>
          <a:solidFill>
            <a:srgbClr val="7030A0"/>
          </a:solidFill>
          <a:ln w="9525">
            <a:solidFill>
              <a:srgbClr val="7030A0"/>
            </a:solidFill>
            <a:miter lim="800000"/>
            <a:headEnd/>
            <a:tailEnd/>
          </a:ln>
          <a:scene3d>
            <a:camera prst="orthographicFront"/>
            <a:lightRig rig="threePt" dir="t"/>
          </a:scene3d>
          <a:sp3d prstMaterial="metal">
            <a:bevelT w="0" h="0"/>
          </a:sp3d>
        </p:spPr>
        <p:txBody>
          <a:bodyPr wrap="none" anchor="ctr"/>
          <a:lstStyle/>
          <a:p>
            <a:pPr>
              <a:defRPr/>
            </a:pPr>
            <a:endParaRPr lang="en-US"/>
          </a:p>
        </p:txBody>
      </p:sp>
      <p:sp>
        <p:nvSpPr>
          <p:cNvPr id="25628" name="Rectangle 6"/>
          <p:cNvSpPr>
            <a:spLocks noChangeArrowheads="1"/>
          </p:cNvSpPr>
          <p:nvPr/>
        </p:nvSpPr>
        <p:spPr bwMode="auto">
          <a:xfrm>
            <a:off x="2009262" y="3919356"/>
            <a:ext cx="1586289" cy="39634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5629" name="Rectangle 10"/>
          <p:cNvSpPr>
            <a:spLocks noChangeArrowheads="1"/>
          </p:cNvSpPr>
          <p:nvPr/>
        </p:nvSpPr>
        <p:spPr bwMode="auto">
          <a:xfrm>
            <a:off x="2010833" y="5099580"/>
            <a:ext cx="1581453" cy="361421"/>
          </a:xfrm>
          <a:prstGeom prst="rect">
            <a:avLst/>
          </a:prstGeom>
          <a:solidFill>
            <a:srgbClr val="FFFF00"/>
          </a:solidFill>
          <a:ln w="9525">
            <a:noFill/>
            <a:miter lim="800000"/>
            <a:headEnd/>
            <a:tailEnd/>
          </a:ln>
        </p:spPr>
        <p:txBody>
          <a:bodyPr wrap="none" anchor="ctr"/>
          <a:lstStyle/>
          <a:p>
            <a:endParaRPr lang="en-US"/>
          </a:p>
        </p:txBody>
      </p:sp>
      <p:sp>
        <p:nvSpPr>
          <p:cNvPr id="8"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lang="en-US" sz="1400" b="1" dirty="0">
              <a:solidFill>
                <a:schemeClr val="accent2">
                  <a:lumMod val="50000"/>
                </a:schemeClr>
              </a:solidFill>
            </a:endParaRPr>
          </a:p>
        </p:txBody>
      </p:sp>
    </p:spTree>
    <p:extLst>
      <p:ext uri="{BB962C8B-B14F-4D97-AF65-F5344CB8AC3E}">
        <p14:creationId xmlns:p14="http://schemas.microsoft.com/office/powerpoint/2010/main" val="3527637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Hierarchy of controls</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8429917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algn="l">
              <a:defRPr/>
            </a:pPr>
            <a:r>
              <a:rPr lang="en-US" sz="3600" b="1" dirty="0" smtClean="0">
                <a:solidFill>
                  <a:schemeClr val="accent1">
                    <a:lumMod val="25000"/>
                  </a:schemeClr>
                </a:solidFill>
              </a:rPr>
              <a:t>Particulate filters are classified based on resistance to oil</a:t>
            </a:r>
          </a:p>
        </p:txBody>
      </p:sp>
      <p:graphicFrame>
        <p:nvGraphicFramePr>
          <p:cNvPr id="9" name="Content Placeholder 8"/>
          <p:cNvGraphicFramePr>
            <a:graphicFrameLocks noGrp="1"/>
          </p:cNvGraphicFramePr>
          <p:nvPr>
            <p:ph idx="1"/>
          </p:nvPr>
        </p:nvGraphicFramePr>
        <p:xfrm>
          <a:off x="658813" y="1757296"/>
          <a:ext cx="8275637"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lang="en-US" sz="1400" b="1" dirty="0">
              <a:solidFill>
                <a:schemeClr val="accent2">
                  <a:lumMod val="50000"/>
                </a:schemeClr>
              </a:solidFill>
            </a:endParaRPr>
          </a:p>
        </p:txBody>
      </p:sp>
    </p:spTree>
    <p:extLst>
      <p:ext uri="{BB962C8B-B14F-4D97-AF65-F5344CB8AC3E}">
        <p14:creationId xmlns:p14="http://schemas.microsoft.com/office/powerpoint/2010/main" val="37771369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normAutofit fontScale="90000"/>
          </a:bodyPr>
          <a:lstStyle/>
          <a:p>
            <a:pPr algn="l">
              <a:defRPr/>
            </a:pPr>
            <a:r>
              <a:rPr lang="en-US" sz="4000" b="1" dirty="0" smtClean="0">
                <a:solidFill>
                  <a:schemeClr val="accent1">
                    <a:lumMod val="25000"/>
                  </a:schemeClr>
                </a:solidFill>
              </a:rPr>
              <a:t>Particulate filters are further classified based on efficiency</a:t>
            </a:r>
            <a:endParaRPr lang="en-US" sz="4300" b="1" dirty="0">
              <a:solidFill>
                <a:srgbClr val="FFCC00"/>
              </a:solidFill>
            </a:endParaRPr>
          </a:p>
        </p:txBody>
      </p:sp>
      <p:sp>
        <p:nvSpPr>
          <p:cNvPr id="4" name="Rectangle 4"/>
          <p:cNvSpPr txBox="1">
            <a:spLocks noChangeArrowheads="1"/>
          </p:cNvSpPr>
          <p:nvPr/>
        </p:nvSpPr>
        <p:spPr bwMode="auto">
          <a:xfrm>
            <a:off x="1425869" y="2759598"/>
            <a:ext cx="6283233" cy="21055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90000"/>
              </a:lnSpc>
              <a:spcBef>
                <a:spcPct val="20000"/>
              </a:spcBef>
              <a:tabLst>
                <a:tab pos="2687638" algn="l"/>
                <a:tab pos="3206750" algn="l"/>
              </a:tabLst>
              <a:defRPr/>
            </a:pPr>
            <a:r>
              <a:rPr kumimoji="0" lang="en-US" sz="3200" b="1" i="0" u="none" strike="noStrike" kern="0" cap="none" spc="0" normalizeH="0" baseline="0" noProof="0" dirty="0" smtClean="0">
                <a:ln>
                  <a:noFill/>
                </a:ln>
                <a:solidFill>
                  <a:srgbClr val="C00000"/>
                </a:solidFill>
                <a:effectLst/>
                <a:uLnTx/>
                <a:uFillTx/>
                <a:latin typeface="+mn-lt"/>
                <a:ea typeface="ＭＳ Ｐゴシック" charset="-128"/>
              </a:rPr>
              <a:t>95 percent 	</a:t>
            </a:r>
            <a:r>
              <a:rPr lang="en-US" sz="3200" b="1" kern="0" dirty="0" smtClean="0">
                <a:solidFill>
                  <a:srgbClr val="C00000"/>
                </a:solidFill>
                <a:latin typeface="+mn-lt"/>
                <a:ea typeface="ＭＳ Ｐゴシック" charset="-128"/>
                <a:sym typeface="Wingdings"/>
              </a:rPr>
              <a:t>	</a:t>
            </a:r>
            <a:r>
              <a:rPr kumimoji="0" lang="en-US" sz="3200" b="1" i="0" u="none" strike="noStrike" kern="0" cap="none" spc="0" normalizeH="0" baseline="0" noProof="0" dirty="0" smtClean="0">
                <a:ln>
                  <a:noFill/>
                </a:ln>
                <a:solidFill>
                  <a:srgbClr val="C00000"/>
                </a:solidFill>
                <a:effectLst/>
                <a:uLnTx/>
                <a:uFillTx/>
                <a:latin typeface="+mn-lt"/>
                <a:ea typeface="ＭＳ Ｐゴシック" charset="-128"/>
              </a:rPr>
              <a:t>designated 95</a:t>
            </a:r>
          </a:p>
          <a:p>
            <a:pPr marL="342900" lvl="0" indent="-342900" eaLnBrk="0" hangingPunct="0">
              <a:lnSpc>
                <a:spcPct val="90000"/>
              </a:lnSpc>
              <a:spcBef>
                <a:spcPct val="20000"/>
              </a:spcBef>
              <a:tabLst>
                <a:tab pos="2687638" algn="l"/>
                <a:tab pos="3206750" algn="l"/>
              </a:tabLst>
              <a:defRPr/>
            </a:pPr>
            <a:r>
              <a:rPr kumimoji="0" lang="en-US" sz="3200" b="1" i="0" u="none" strike="noStrike" kern="0" cap="none" spc="0" normalizeH="0" baseline="0" noProof="0" dirty="0" smtClean="0">
                <a:ln>
                  <a:noFill/>
                </a:ln>
                <a:solidFill>
                  <a:srgbClr val="C00000"/>
                </a:solidFill>
                <a:effectLst/>
                <a:uLnTx/>
                <a:uFillTx/>
                <a:latin typeface="+mn-lt"/>
                <a:ea typeface="ＭＳ Ｐゴシック" charset="-128"/>
              </a:rPr>
              <a:t>99 percent 	</a:t>
            </a:r>
            <a:r>
              <a:rPr lang="en-US" sz="3200" b="1" kern="0" dirty="0" smtClean="0">
                <a:solidFill>
                  <a:srgbClr val="C00000"/>
                </a:solidFill>
                <a:latin typeface="+mn-lt"/>
                <a:ea typeface="ＭＳ Ｐゴシック" charset="-128"/>
                <a:sym typeface="Wingdings"/>
              </a:rPr>
              <a:t></a:t>
            </a:r>
            <a:r>
              <a:rPr lang="en-US" sz="3200" b="1" kern="0" dirty="0" smtClean="0">
                <a:solidFill>
                  <a:srgbClr val="C00000"/>
                </a:solidFill>
                <a:latin typeface="+mn-lt"/>
                <a:ea typeface="ＭＳ Ｐゴシック" charset="-128"/>
              </a:rPr>
              <a:t> 	designated </a:t>
            </a:r>
            <a:r>
              <a:rPr kumimoji="0" lang="en-US" sz="3200" b="1" i="0" u="none" strike="noStrike" kern="0" cap="none" spc="0" normalizeH="0" baseline="0" noProof="0" dirty="0" smtClean="0">
                <a:ln>
                  <a:noFill/>
                </a:ln>
                <a:solidFill>
                  <a:srgbClr val="C00000"/>
                </a:solidFill>
                <a:effectLst/>
                <a:uLnTx/>
                <a:uFillTx/>
                <a:latin typeface="+mn-lt"/>
                <a:ea typeface="ＭＳ Ｐゴシック" charset="-128"/>
              </a:rPr>
              <a:t>99</a:t>
            </a:r>
          </a:p>
          <a:p>
            <a:pPr marL="3206750" lvl="0" indent="-3206750" eaLnBrk="0" hangingPunct="0">
              <a:lnSpc>
                <a:spcPct val="90000"/>
              </a:lnSpc>
              <a:spcBef>
                <a:spcPct val="20000"/>
              </a:spcBef>
              <a:tabLst>
                <a:tab pos="2687638" algn="l"/>
                <a:tab pos="3206750" algn="l"/>
              </a:tabLst>
              <a:defRPr/>
            </a:pPr>
            <a:r>
              <a:rPr kumimoji="0" lang="en-US" sz="3200" b="1" i="0" u="none" strike="noStrike" kern="0" cap="none" spc="0" normalizeH="0" baseline="0" noProof="0" dirty="0" smtClean="0">
                <a:ln>
                  <a:noFill/>
                </a:ln>
                <a:solidFill>
                  <a:srgbClr val="C00000"/>
                </a:solidFill>
                <a:effectLst/>
                <a:uLnTx/>
                <a:uFillTx/>
                <a:latin typeface="+mn-lt"/>
                <a:ea typeface="ＭＳ Ｐゴシック" charset="-128"/>
              </a:rPr>
              <a:t>99.97 percent </a:t>
            </a:r>
            <a:r>
              <a:rPr lang="en-US" sz="3200" b="1" kern="0" dirty="0" smtClean="0">
                <a:solidFill>
                  <a:srgbClr val="C00000"/>
                </a:solidFill>
                <a:latin typeface="+mn-lt"/>
                <a:ea typeface="ＭＳ Ｐゴシック" charset="-128"/>
                <a:sym typeface="Wingdings"/>
              </a:rPr>
              <a:t>	</a:t>
            </a:r>
            <a:r>
              <a:rPr kumimoji="0" lang="en-US" sz="3200" b="1" i="0" u="none" strike="noStrike" kern="0" cap="none" spc="0" normalizeH="0" baseline="0" noProof="0" dirty="0" smtClean="0">
                <a:ln>
                  <a:noFill/>
                </a:ln>
                <a:solidFill>
                  <a:srgbClr val="C00000"/>
                </a:solidFill>
                <a:effectLst/>
                <a:uLnTx/>
                <a:uFillTx/>
                <a:latin typeface="+mn-lt"/>
                <a:ea typeface="ＭＳ Ｐゴシック" charset="-128"/>
              </a:rPr>
              <a:t>designated 100 (HEPA filter)</a:t>
            </a:r>
            <a:endParaRPr kumimoji="0" lang="en-US" sz="3200" b="1" i="0" u="none" strike="noStrike" kern="0" cap="none" spc="0" normalizeH="0" baseline="0" noProof="0" dirty="0">
              <a:ln>
                <a:noFill/>
              </a:ln>
              <a:solidFill>
                <a:srgbClr val="C00000"/>
              </a:solidFill>
              <a:effectLst/>
              <a:uLnTx/>
              <a:uFillTx/>
              <a:latin typeface="+mn-lt"/>
              <a:ea typeface="ＭＳ Ｐゴシック" charset="-128"/>
            </a:endParaRPr>
          </a:p>
        </p:txBody>
      </p:sp>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lang="en-US" sz="1400" b="1" dirty="0">
              <a:solidFill>
                <a:schemeClr val="accent2">
                  <a:lumMod val="50000"/>
                </a:schemeClr>
              </a:solidFill>
            </a:endParaRPr>
          </a:p>
        </p:txBody>
      </p:sp>
    </p:spTree>
    <p:extLst>
      <p:ext uri="{BB962C8B-B14F-4D97-AF65-F5344CB8AC3E}">
        <p14:creationId xmlns:p14="http://schemas.microsoft.com/office/powerpoint/2010/main" val="3085915412"/>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22089" y="2036608"/>
            <a:ext cx="6015791" cy="4091103"/>
            <a:chOff x="1443788" y="2374232"/>
            <a:chExt cx="6015791" cy="4091103"/>
          </a:xfrm>
        </p:grpSpPr>
        <p:sp>
          <p:nvSpPr>
            <p:cNvPr id="4" name="Rectangle 3"/>
            <p:cNvSpPr/>
            <p:nvPr/>
          </p:nvSpPr>
          <p:spPr bwMode="auto">
            <a:xfrm>
              <a:off x="1459831" y="2374232"/>
              <a:ext cx="2005263" cy="104273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5" name="TextBox 4"/>
            <p:cNvSpPr txBox="1"/>
            <p:nvPr/>
          </p:nvSpPr>
          <p:spPr>
            <a:xfrm>
              <a:off x="1443788" y="6096003"/>
              <a:ext cx="6015791" cy="369332"/>
            </a:xfrm>
            <a:prstGeom prst="rect">
              <a:avLst/>
            </a:prstGeom>
            <a:solidFill>
              <a:srgbClr val="FFFF00"/>
            </a:solidFill>
            <a:ln>
              <a:solidFill>
                <a:schemeClr val="tx1"/>
              </a:solidFill>
            </a:ln>
          </p:spPr>
          <p:txBody>
            <a:bodyPr wrap="square" rtlCol="0">
              <a:spAutoFit/>
            </a:bodyPr>
            <a:lstStyle/>
            <a:p>
              <a:r>
                <a:rPr lang="en-US" dirty="0" smtClean="0"/>
                <a:t>Acceptable for nanomaterial work, unless oil is present</a:t>
              </a:r>
              <a:endParaRPr lang="en-US" dirty="0"/>
            </a:p>
          </p:txBody>
        </p:sp>
      </p:grpSp>
      <p:sp>
        <p:nvSpPr>
          <p:cNvPr id="39938" name="Rectangle 2"/>
          <p:cNvSpPr>
            <a:spLocks noGrp="1" noChangeArrowheads="1"/>
          </p:cNvSpPr>
          <p:nvPr>
            <p:ph type="title"/>
          </p:nvPr>
        </p:nvSpPr>
        <p:spPr/>
        <p:txBody>
          <a:bodyPr>
            <a:normAutofit fontScale="90000"/>
          </a:bodyPr>
          <a:lstStyle/>
          <a:p>
            <a:pPr algn="l"/>
            <a:r>
              <a:rPr lang="en-US" sz="4000" dirty="0" smtClean="0">
                <a:solidFill>
                  <a:schemeClr val="tx1"/>
                </a:solidFill>
              </a:rPr>
              <a:t>This gives 9 categories of particulate respirators</a:t>
            </a:r>
            <a:endParaRPr lang="en-US" sz="4000" dirty="0">
              <a:solidFill>
                <a:schemeClr val="tx1"/>
              </a:solidFill>
            </a:endParaRPr>
          </a:p>
        </p:txBody>
      </p:sp>
      <p:graphicFrame>
        <p:nvGraphicFramePr>
          <p:cNvPr id="39962" name="Group 26"/>
          <p:cNvGraphicFramePr>
            <a:graphicFrameLocks noGrp="1"/>
          </p:cNvGraphicFramePr>
          <p:nvPr/>
        </p:nvGraphicFramePr>
        <p:xfrm>
          <a:off x="1922091" y="2063879"/>
          <a:ext cx="5999748" cy="3668430"/>
        </p:xfrm>
        <a:graphic>
          <a:graphicData uri="http://schemas.openxmlformats.org/drawingml/2006/table">
            <a:tbl>
              <a:tblPr/>
              <a:tblGrid>
                <a:gridCol w="1999916"/>
                <a:gridCol w="1999916"/>
                <a:gridCol w="1999916"/>
              </a:tblGrid>
              <a:tr h="8875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dirty="0" smtClean="0">
                          <a:ln>
                            <a:noFill/>
                          </a:ln>
                          <a:solidFill>
                            <a:schemeClr val="tx1"/>
                          </a:solidFill>
                          <a:effectLst/>
                          <a:latin typeface="Arial"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dirty="0" smtClean="0">
                          <a:ln>
                            <a:noFill/>
                          </a:ln>
                          <a:solidFill>
                            <a:schemeClr val="tx1"/>
                          </a:solidFill>
                          <a:effectLst/>
                          <a:latin typeface="Arial"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0" b="1" i="0" u="none" strike="noStrike" cap="none" normalizeH="0" baseline="0" dirty="0" smtClean="0">
                          <a:ln>
                            <a:noFill/>
                          </a:ln>
                          <a:solidFill>
                            <a:schemeClr val="tx1"/>
                          </a:solidFill>
                          <a:effectLst/>
                          <a:latin typeface="Arial"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5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smtClean="0">
                          <a:ln>
                            <a:noFill/>
                          </a:ln>
                          <a:solidFill>
                            <a:schemeClr val="tx1"/>
                          </a:solidFill>
                          <a:effectLst/>
                          <a:latin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5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smtClean="0">
                          <a:ln>
                            <a:noFill/>
                          </a:ln>
                          <a:solidFill>
                            <a:schemeClr val="tx1"/>
                          </a:solidFill>
                          <a:effectLst/>
                          <a:latin typeface="Arial" charset="0"/>
                        </a:rPr>
                        <a:t>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smtClean="0">
                          <a:ln>
                            <a:noFill/>
                          </a:ln>
                          <a:solidFill>
                            <a:schemeClr val="tx1"/>
                          </a:solidFill>
                          <a:effectLst/>
                          <a:latin typeface="Arial"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smtClean="0">
                          <a:ln>
                            <a:noFill/>
                          </a:ln>
                          <a:solidFill>
                            <a:schemeClr val="tx1"/>
                          </a:solidFill>
                          <a:effectLst/>
                          <a:latin typeface="Arial" charset="0"/>
                        </a:rPr>
                        <a:t>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5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smtClean="0">
                          <a:ln>
                            <a:noFill/>
                          </a:ln>
                          <a:solidFill>
                            <a:schemeClr val="tx1"/>
                          </a:solidFill>
                          <a:effectLst/>
                          <a:latin typeface="Arial" charset="0"/>
                        </a:rPr>
                        <a:t>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smtClean="0">
                          <a:ln>
                            <a:noFill/>
                          </a:ln>
                          <a:solidFill>
                            <a:schemeClr val="tx1"/>
                          </a:solidFill>
                          <a:effectLst/>
                          <a:latin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smtClean="0">
                          <a:ln>
                            <a:noFill/>
                          </a:ln>
                          <a:solidFill>
                            <a:schemeClr val="tx1"/>
                          </a:solidFill>
                          <a:effectLst/>
                          <a:latin typeface="Arial" charset="0"/>
                        </a:rPr>
                        <a:t>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lang="en-US" sz="1400" b="1" dirty="0">
              <a:solidFill>
                <a:schemeClr val="accent2">
                  <a:lumMod val="50000"/>
                </a:schemeClr>
              </a:solidFill>
            </a:endParaRPr>
          </a:p>
        </p:txBody>
      </p:sp>
    </p:spTree>
    <p:extLst>
      <p:ext uri="{BB962C8B-B14F-4D97-AF65-F5344CB8AC3E}">
        <p14:creationId xmlns:p14="http://schemas.microsoft.com/office/powerpoint/2010/main" val="384867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7173" y="1209822"/>
            <a:ext cx="2896439" cy="3694568"/>
          </a:xfrm>
          <a:prstGeom prst="rect">
            <a:avLst/>
          </a:prstGeom>
          <a:ln>
            <a:noFill/>
          </a:ln>
          <a:effectLst>
            <a:outerShdw blurRad="292100" dist="139700" dir="2700000" algn="tl" rotWithShape="0">
              <a:srgbClr val="333333">
                <a:alpha val="65000"/>
              </a:srgbClr>
            </a:outerShdw>
          </a:effectLst>
        </p:spPr>
      </p:pic>
      <p:sp>
        <p:nvSpPr>
          <p:cNvPr id="7" name="Title 6"/>
          <p:cNvSpPr>
            <a:spLocks noGrp="1"/>
          </p:cNvSpPr>
          <p:nvPr>
            <p:ph type="title"/>
          </p:nvPr>
        </p:nvSpPr>
        <p:spPr>
          <a:xfrm>
            <a:off x="5598942" y="2915516"/>
            <a:ext cx="3319974" cy="1981200"/>
          </a:xfrm>
        </p:spPr>
        <p:txBody>
          <a:bodyPr>
            <a:noAutofit/>
          </a:bodyPr>
          <a:lstStyle/>
          <a:p>
            <a:r>
              <a:rPr lang="en-US" sz="3600" dirty="0" smtClean="0"/>
              <a:t>NIOSH has developed a selection logic that can be applied to nanoparticles</a:t>
            </a:r>
            <a:endParaRPr lang="en-US" sz="3600" dirty="0"/>
          </a:p>
        </p:txBody>
      </p:sp>
      <p:sp>
        <p:nvSpPr>
          <p:cNvPr id="9" name="Text Placeholder 8"/>
          <p:cNvSpPr>
            <a:spLocks noGrp="1"/>
          </p:cNvSpPr>
          <p:nvPr>
            <p:ph type="body" sz="half" idx="2"/>
          </p:nvPr>
        </p:nvSpPr>
        <p:spPr/>
        <p:txBody>
          <a:bodyPr/>
          <a:lstStyle/>
          <a:p>
            <a:pPr algn="ctr"/>
            <a:r>
              <a:rPr lang="en-US" b="1" dirty="0" smtClean="0">
                <a:solidFill>
                  <a:schemeClr val="accent2"/>
                </a:solidFill>
              </a:rPr>
              <a:t>http://www.cdc.gov/niosh/docs/2005-100</a:t>
            </a:r>
            <a:endParaRPr lang="en-US" dirty="0">
              <a:solidFill>
                <a:schemeClr val="accent2"/>
              </a:solidFill>
            </a:endParaRPr>
          </a:p>
        </p:txBody>
      </p:sp>
    </p:spTree>
    <p:extLst>
      <p:ext uri="{BB962C8B-B14F-4D97-AF65-F5344CB8AC3E}">
        <p14:creationId xmlns:p14="http://schemas.microsoft.com/office/powerpoint/2010/main" val="40887260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733" y="697682"/>
            <a:ext cx="8301676" cy="1143000"/>
          </a:xfrm>
        </p:spPr>
        <p:txBody>
          <a:bodyPr>
            <a:noAutofit/>
          </a:bodyPr>
          <a:lstStyle/>
          <a:p>
            <a:r>
              <a:rPr lang="en-US" sz="3200" dirty="0" smtClean="0"/>
              <a:t>OSHA has added APFs to its respirator regulation that </a:t>
            </a:r>
            <a:r>
              <a:rPr lang="en-US" sz="3200" i="1" dirty="0" smtClean="0"/>
              <a:t>generally</a:t>
            </a:r>
            <a:r>
              <a:rPr lang="en-US" sz="3200" dirty="0" smtClean="0"/>
              <a:t> match the NIOSH Logic</a:t>
            </a:r>
            <a:br>
              <a:rPr lang="en-US" sz="3200" dirty="0" smtClean="0"/>
            </a:br>
            <a:r>
              <a:rPr lang="en-US" sz="2800" dirty="0" smtClean="0">
                <a:solidFill>
                  <a:srgbClr val="B77513"/>
                </a:solidFill>
              </a:rPr>
              <a:t>1910.134</a:t>
            </a:r>
            <a:r>
              <a:rPr lang="en-US" sz="2800" dirty="0">
                <a:solidFill>
                  <a:srgbClr val="B77513"/>
                </a:solidFill>
              </a:rPr>
              <a:t>(d)(3)(</a:t>
            </a:r>
            <a:r>
              <a:rPr lang="en-US" sz="2800" dirty="0" err="1">
                <a:solidFill>
                  <a:srgbClr val="B77513"/>
                </a:solidFill>
              </a:rPr>
              <a:t>i</a:t>
            </a:r>
            <a:r>
              <a:rPr lang="en-US" sz="2800" dirty="0">
                <a:solidFill>
                  <a:srgbClr val="B77513"/>
                </a:solidFill>
              </a:rPr>
              <a:t>)(A)</a:t>
            </a:r>
          </a:p>
        </p:txBody>
      </p:sp>
      <p:sp>
        <p:nvSpPr>
          <p:cNvPr id="3" name="Slide Number Placeholder 2"/>
          <p:cNvSpPr>
            <a:spLocks noGrp="1"/>
          </p:cNvSpPr>
          <p:nvPr>
            <p:ph type="sldNum" sz="quarter" idx="4"/>
          </p:nvPr>
        </p:nvSpPr>
        <p:spPr/>
        <p:txBody>
          <a:bodyPr/>
          <a:lstStyle/>
          <a:p>
            <a:pPr>
              <a:defRPr/>
            </a:pPr>
            <a:fld id="{A5B96567-BFE0-47FD-90FD-A9064614BBFE}" type="slidenum">
              <a:rPr lang="en-US" smtClean="0"/>
              <a:pPr>
                <a:defRPr/>
              </a:pPr>
              <a:t>74</a:t>
            </a:fld>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5693" y="2328497"/>
            <a:ext cx="8331093" cy="3823539"/>
          </a:xfrm>
          <a:prstGeom prst="rect">
            <a:avLst/>
          </a:prstGeom>
        </p:spPr>
      </p:pic>
    </p:spTree>
    <p:extLst>
      <p:ext uri="{BB962C8B-B14F-4D97-AF65-F5344CB8AC3E}">
        <p14:creationId xmlns:p14="http://schemas.microsoft.com/office/powerpoint/2010/main" val="39903393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853" y="820526"/>
            <a:ext cx="8301676" cy="1143000"/>
          </a:xfrm>
        </p:spPr>
        <p:txBody>
          <a:bodyPr>
            <a:noAutofit/>
          </a:bodyPr>
          <a:lstStyle/>
          <a:p>
            <a:r>
              <a:rPr lang="en-US" sz="3200" b="1" dirty="0" smtClean="0"/>
              <a:t>OSHA requires the employer to select </a:t>
            </a:r>
            <a:r>
              <a:rPr lang="en-US" sz="3200" b="1" dirty="0"/>
              <a:t>a respirator </a:t>
            </a:r>
            <a:r>
              <a:rPr lang="en-US" sz="3200" b="1" dirty="0" smtClean="0"/>
              <a:t>that </a:t>
            </a:r>
            <a:r>
              <a:rPr lang="en-US" sz="3200" b="1" dirty="0"/>
              <a:t>maintains </a:t>
            </a:r>
            <a:r>
              <a:rPr lang="en-US" sz="3200" b="1" dirty="0" smtClean="0"/>
              <a:t>exposure </a:t>
            </a:r>
            <a:r>
              <a:rPr lang="en-US" sz="3200" b="1" dirty="0"/>
              <a:t>at or below the </a:t>
            </a:r>
            <a:r>
              <a:rPr lang="en-US" sz="3200" b="1" dirty="0" smtClean="0"/>
              <a:t>Maximum Use Concentrations (MUC)</a:t>
            </a:r>
            <a:endParaRPr lang="en-US" sz="3200" b="1" dirty="0"/>
          </a:p>
        </p:txBody>
      </p:sp>
      <p:sp>
        <p:nvSpPr>
          <p:cNvPr id="3" name="Slide Number Placeholder 2"/>
          <p:cNvSpPr>
            <a:spLocks noGrp="1"/>
          </p:cNvSpPr>
          <p:nvPr>
            <p:ph type="sldNum" sz="quarter" idx="4"/>
          </p:nvPr>
        </p:nvSpPr>
        <p:spPr/>
        <p:txBody>
          <a:bodyPr/>
          <a:lstStyle/>
          <a:p>
            <a:pPr>
              <a:defRPr/>
            </a:pPr>
            <a:fld id="{A5B96567-BFE0-47FD-90FD-A9064614BBFE}" type="slidenum">
              <a:rPr lang="en-US" smtClean="0"/>
              <a:pPr>
                <a:defRPr/>
              </a:pPr>
              <a:t>75</a:t>
            </a:fld>
            <a:endParaRPr lang="en-US" dirty="0"/>
          </a:p>
        </p:txBody>
      </p:sp>
      <p:sp>
        <p:nvSpPr>
          <p:cNvPr id="5" name="TextBox 4"/>
          <p:cNvSpPr txBox="1"/>
          <p:nvPr/>
        </p:nvSpPr>
        <p:spPr>
          <a:xfrm>
            <a:off x="1216581" y="4265933"/>
            <a:ext cx="7003506" cy="1938992"/>
          </a:xfrm>
          <a:prstGeom prst="rect">
            <a:avLst/>
          </a:prstGeom>
          <a:noFill/>
        </p:spPr>
        <p:txBody>
          <a:bodyPr wrap="square" rtlCol="0">
            <a:spAutoFit/>
          </a:bodyPr>
          <a:lstStyle/>
          <a:p>
            <a:endParaRPr lang="en-US" sz="2400" b="1" dirty="0">
              <a:solidFill>
                <a:schemeClr val="tx2">
                  <a:lumMod val="75000"/>
                </a:schemeClr>
              </a:solidFill>
            </a:endParaRPr>
          </a:p>
          <a:p>
            <a:r>
              <a:rPr lang="en-US" sz="2400" b="1" dirty="0" smtClean="0">
                <a:solidFill>
                  <a:schemeClr val="tx2">
                    <a:lumMod val="75000"/>
                  </a:schemeClr>
                </a:solidFill>
              </a:rPr>
              <a:t>“When </a:t>
            </a:r>
            <a:r>
              <a:rPr lang="en-US" sz="2400" b="1" dirty="0">
                <a:solidFill>
                  <a:schemeClr val="tx2">
                    <a:lumMod val="75000"/>
                  </a:schemeClr>
                </a:solidFill>
              </a:rPr>
              <a:t>no OSHA exposure limit is </a:t>
            </a:r>
            <a:r>
              <a:rPr lang="en-US" sz="2400" b="1" dirty="0" smtClean="0">
                <a:solidFill>
                  <a:schemeClr val="tx2">
                    <a:lumMod val="75000"/>
                  </a:schemeClr>
                </a:solidFill>
              </a:rPr>
              <a:t>available…an </a:t>
            </a:r>
            <a:r>
              <a:rPr lang="en-US" sz="2400" b="1" dirty="0">
                <a:solidFill>
                  <a:schemeClr val="tx2">
                    <a:lumMod val="75000"/>
                  </a:schemeClr>
                </a:solidFill>
              </a:rPr>
              <a:t>employer must determine an MUC on the basis of relevant available information and informed professional judgment</a:t>
            </a:r>
            <a:r>
              <a:rPr lang="en-US" sz="2400" b="1" dirty="0" smtClean="0">
                <a:solidFill>
                  <a:schemeClr val="tx2">
                    <a:lumMod val="75000"/>
                  </a:schemeClr>
                </a:solidFill>
              </a:rPr>
              <a:t>.” </a:t>
            </a:r>
            <a:endParaRPr lang="en-US" sz="2400" b="1" dirty="0">
              <a:solidFill>
                <a:schemeClr val="tx2">
                  <a:lumMod val="75000"/>
                </a:schemeClr>
              </a:solidFill>
            </a:endParaRPr>
          </a:p>
        </p:txBody>
      </p:sp>
      <p:sp>
        <p:nvSpPr>
          <p:cNvPr id="6" name="TextBox 5"/>
          <p:cNvSpPr txBox="1"/>
          <p:nvPr/>
        </p:nvSpPr>
        <p:spPr>
          <a:xfrm>
            <a:off x="1114465" y="2836146"/>
            <a:ext cx="7118948" cy="923330"/>
          </a:xfrm>
          <a:prstGeom prst="rect">
            <a:avLst/>
          </a:prstGeom>
          <a:noFill/>
        </p:spPr>
        <p:txBody>
          <a:bodyPr wrap="square" rtlCol="0">
            <a:spAutoFit/>
          </a:bodyPr>
          <a:lstStyle/>
          <a:p>
            <a:pPr algn="ctr"/>
            <a:r>
              <a:rPr lang="en-US" sz="5400" b="1" dirty="0" smtClean="0">
                <a:solidFill>
                  <a:srgbClr val="B77513"/>
                </a:solidFill>
              </a:rPr>
              <a:t>MUC = APF X PEL</a:t>
            </a:r>
            <a:endParaRPr lang="en-US" sz="5400" b="1" dirty="0">
              <a:solidFill>
                <a:srgbClr val="B77513"/>
              </a:solidFill>
            </a:endParaRPr>
          </a:p>
        </p:txBody>
      </p:sp>
    </p:spTree>
    <p:extLst>
      <p:ext uri="{BB962C8B-B14F-4D97-AF65-F5344CB8AC3E}">
        <p14:creationId xmlns:p14="http://schemas.microsoft.com/office/powerpoint/2010/main" val="35522389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Applying the MUC:  Class Exercise</a:t>
            </a:r>
            <a:endParaRPr lang="en-US" b="1" dirty="0"/>
          </a:p>
        </p:txBody>
      </p:sp>
      <p:sp>
        <p:nvSpPr>
          <p:cNvPr id="5" name="Content Placeholder 4"/>
          <p:cNvSpPr>
            <a:spLocks noGrp="1"/>
          </p:cNvSpPr>
          <p:nvPr>
            <p:ph idx="1"/>
          </p:nvPr>
        </p:nvSpPr>
        <p:spPr/>
        <p:txBody>
          <a:bodyPr/>
          <a:lstStyle/>
          <a:p>
            <a:r>
              <a:rPr lang="en-US" dirty="0" smtClean="0"/>
              <a:t>Where must exposures be measured?</a:t>
            </a:r>
          </a:p>
          <a:p>
            <a:r>
              <a:rPr lang="en-US" dirty="0"/>
              <a:t>A</a:t>
            </a:r>
            <a:r>
              <a:rPr lang="en-US" dirty="0" smtClean="0"/>
              <a:t>n airborne concentration of 185 </a:t>
            </a:r>
            <a:r>
              <a:rPr lang="en-US" dirty="0" err="1" smtClean="0"/>
              <a:t>ug</a:t>
            </a:r>
            <a:r>
              <a:rPr lang="en-US" dirty="0" smtClean="0"/>
              <a:t>/m</a:t>
            </a:r>
            <a:r>
              <a:rPr lang="en-US" baseline="30000" dirty="0" smtClean="0"/>
              <a:t>3 </a:t>
            </a:r>
            <a:r>
              <a:rPr lang="en-US" dirty="0" smtClean="0"/>
              <a:t>is measured as an 8-hr. TWA for a CNT furnace cleanout.</a:t>
            </a:r>
          </a:p>
          <a:p>
            <a:r>
              <a:rPr lang="en-US" dirty="0" smtClean="0"/>
              <a:t>Is this an overexposure if the worker wore a full-face air-purifying respirator with P-100 cartridges?  What OEL did you use?</a:t>
            </a:r>
          </a:p>
          <a:p>
            <a:r>
              <a:rPr lang="en-US" dirty="0" smtClean="0"/>
              <a:t>What about for a half-face respirator with P-100 cartridges?</a:t>
            </a:r>
          </a:p>
        </p:txBody>
      </p:sp>
      <p:sp>
        <p:nvSpPr>
          <p:cNvPr id="3" name="Slide Number Placeholder 2"/>
          <p:cNvSpPr>
            <a:spLocks noGrp="1"/>
          </p:cNvSpPr>
          <p:nvPr>
            <p:ph type="sldNum" sz="quarter" idx="4"/>
          </p:nvPr>
        </p:nvSpPr>
        <p:spPr/>
        <p:txBody>
          <a:bodyPr/>
          <a:lstStyle/>
          <a:p>
            <a:pPr>
              <a:defRPr/>
            </a:pPr>
            <a:fld id="{A5B96567-BFE0-47FD-90FD-A9064614BBFE}" type="slidenum">
              <a:rPr lang="en-US" smtClean="0"/>
              <a:pPr>
                <a:defRPr/>
              </a:pPr>
              <a:t>76</a:t>
            </a:fld>
            <a:endParaRPr lang="en-US" dirty="0"/>
          </a:p>
        </p:txBody>
      </p:sp>
    </p:spTree>
    <p:extLst>
      <p:ext uri="{BB962C8B-B14F-4D97-AF65-F5344CB8AC3E}">
        <p14:creationId xmlns:p14="http://schemas.microsoft.com/office/powerpoint/2010/main" val="15649377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en-US" sz="4000" dirty="0" smtClean="0"/>
              <a:t>Physical stressors need to be considered</a:t>
            </a:r>
          </a:p>
        </p:txBody>
      </p:sp>
      <p:sp>
        <p:nvSpPr>
          <p:cNvPr id="32771" name="Rectangle 3"/>
          <p:cNvSpPr>
            <a:spLocks noGrp="1" noChangeArrowheads="1"/>
          </p:cNvSpPr>
          <p:nvPr>
            <p:ph sz="half" idx="1"/>
          </p:nvPr>
        </p:nvSpPr>
        <p:spPr>
          <a:xfrm>
            <a:off x="615338" y="1913206"/>
            <a:ext cx="4010450" cy="4366570"/>
          </a:xfrm>
        </p:spPr>
        <p:txBody>
          <a:bodyPr/>
          <a:lstStyle/>
          <a:p>
            <a:pPr eaLnBrk="1" hangingPunct="1"/>
            <a:r>
              <a:rPr lang="en-US" sz="2800" dirty="0" smtClean="0"/>
              <a:t>Lack of physical fitness</a:t>
            </a:r>
          </a:p>
          <a:p>
            <a:pPr eaLnBrk="1" hangingPunct="1"/>
            <a:r>
              <a:rPr lang="en-US" sz="2800" dirty="0" smtClean="0"/>
              <a:t>Age</a:t>
            </a:r>
          </a:p>
          <a:p>
            <a:pPr eaLnBrk="1" hangingPunct="1"/>
            <a:r>
              <a:rPr lang="en-US" sz="2800" dirty="0" smtClean="0"/>
              <a:t>Dehydration</a:t>
            </a:r>
          </a:p>
          <a:p>
            <a:pPr eaLnBrk="1" hangingPunct="1"/>
            <a:r>
              <a:rPr lang="en-US" sz="2800" dirty="0" smtClean="0"/>
              <a:t>Obesity</a:t>
            </a:r>
          </a:p>
          <a:p>
            <a:pPr eaLnBrk="1" hangingPunct="1"/>
            <a:r>
              <a:rPr lang="en-US" sz="2800" dirty="0" smtClean="0"/>
              <a:t>Work Rate</a:t>
            </a:r>
          </a:p>
          <a:p>
            <a:pPr eaLnBrk="1" hangingPunct="1"/>
            <a:r>
              <a:rPr lang="en-US" sz="2800" dirty="0" smtClean="0"/>
              <a:t>Ambient Temperature</a:t>
            </a:r>
          </a:p>
        </p:txBody>
      </p:sp>
      <p:pic>
        <p:nvPicPr>
          <p:cNvPr id="32772" name="Picture 6" descr="C:\Documents and Settings\SHANSON\Desktop\ADRT_July09\Photos\Mod 2_PPE\IMG_0205crop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2323" y="1877670"/>
            <a:ext cx="4213225" cy="3497262"/>
          </a:xfrm>
          <a:prstGeom prst="rect">
            <a:avLst/>
          </a:prstGeom>
          <a:noFill/>
          <a:ln w="9525">
            <a:noFill/>
            <a:miter lim="800000"/>
            <a:headEnd/>
            <a:tailEnd/>
          </a:ln>
        </p:spPr>
      </p:pic>
      <p:sp>
        <p:nvSpPr>
          <p:cNvPr id="7"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lang="en-US" sz="1400" b="1" dirty="0">
              <a:solidFill>
                <a:schemeClr val="accent2">
                  <a:lumMod val="50000"/>
                </a:schemeClr>
              </a:solidFill>
            </a:endParaRPr>
          </a:p>
        </p:txBody>
      </p:sp>
    </p:spTree>
    <p:extLst>
      <p:ext uri="{BB962C8B-B14F-4D97-AF65-F5344CB8AC3E}">
        <p14:creationId xmlns:p14="http://schemas.microsoft.com/office/powerpoint/2010/main" val="25688119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What do we know about the fire hazards of nanoparticles?</a:t>
            </a:r>
            <a:endParaRPr lang="en-US" dirty="0"/>
          </a:p>
        </p:txBody>
      </p:sp>
      <p:sp>
        <p:nvSpPr>
          <p:cNvPr id="9" name="Text Placeholder 8"/>
          <p:cNvSpPr>
            <a:spLocks noGrp="1"/>
          </p:cNvSpPr>
          <p:nvPr>
            <p:ph type="body" idx="1"/>
          </p:nvPr>
        </p:nvSpPr>
        <p:spPr/>
        <p:txBody>
          <a:bodyPr/>
          <a:lstStyle/>
          <a:p>
            <a:endParaRPr lang="en-US"/>
          </a:p>
        </p:txBody>
      </p:sp>
      <p:sp>
        <p:nvSpPr>
          <p:cNvPr id="5" name="Slide Number Placeholder 4"/>
          <p:cNvSpPr>
            <a:spLocks noGrp="1"/>
          </p:cNvSpPr>
          <p:nvPr>
            <p:ph type="sldNum" sz="quarter" idx="4294967295"/>
          </p:nvPr>
        </p:nvSpPr>
        <p:spPr>
          <a:xfrm>
            <a:off x="8686800" y="6400800"/>
            <a:ext cx="457200" cy="327025"/>
          </a:xfrm>
        </p:spPr>
        <p:txBody>
          <a:bodyPr/>
          <a:lstStyle/>
          <a:p>
            <a:pPr>
              <a:defRPr/>
            </a:pPr>
            <a:fld id="{A5B96567-BFE0-47FD-90FD-A9064614BBFE}" type="slidenum">
              <a:rPr lang="en-US" smtClean="0"/>
              <a:pPr>
                <a:defRPr/>
              </a:pPr>
              <a:t>78</a:t>
            </a:fld>
            <a:endParaRPr lang="en-US" dirty="0"/>
          </a:p>
        </p:txBody>
      </p:sp>
    </p:spTree>
    <p:extLst>
      <p:ext uri="{BB962C8B-B14F-4D97-AF65-F5344CB8AC3E}">
        <p14:creationId xmlns:p14="http://schemas.microsoft.com/office/powerpoint/2010/main" val="10891504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British </a:t>
            </a:r>
            <a:r>
              <a:rPr lang="en-US" dirty="0" err="1" smtClean="0"/>
              <a:t>HSLab</a:t>
            </a:r>
            <a:r>
              <a:rPr lang="en-US" dirty="0" smtClean="0"/>
              <a:t> reviewed the literature and concluded in 2004:</a:t>
            </a:r>
            <a:endParaRPr lang="en-US" dirty="0"/>
          </a:p>
        </p:txBody>
      </p:sp>
      <p:sp>
        <p:nvSpPr>
          <p:cNvPr id="5" name="Content Placeholder 4"/>
          <p:cNvSpPr>
            <a:spLocks noGrp="1"/>
          </p:cNvSpPr>
          <p:nvPr>
            <p:ph idx="1"/>
          </p:nvPr>
        </p:nvSpPr>
        <p:spPr>
          <a:xfrm>
            <a:off x="865556" y="1765257"/>
            <a:ext cx="8275544" cy="4800600"/>
          </a:xfrm>
        </p:spPr>
        <p:txBody>
          <a:bodyPr/>
          <a:lstStyle/>
          <a:p>
            <a:pPr marL="596900" indent="-514350">
              <a:buFont typeface="+mj-lt"/>
              <a:buAutoNum type="arabicPeriod"/>
            </a:pPr>
            <a:r>
              <a:rPr lang="en-US" dirty="0" smtClean="0"/>
              <a:t>Increasing range of materials capable of producing explosive dust clouds are being produced as </a:t>
            </a:r>
            <a:r>
              <a:rPr lang="en-US" dirty="0" err="1" smtClean="0"/>
              <a:t>nanopowder</a:t>
            </a:r>
            <a:endParaRPr lang="en-US" dirty="0" smtClean="0"/>
          </a:p>
          <a:p>
            <a:pPr marL="596900" indent="-514350">
              <a:buFont typeface="+mj-lt"/>
              <a:buAutoNum type="arabicPeriod"/>
            </a:pPr>
            <a:r>
              <a:rPr lang="en-US" dirty="0" smtClean="0"/>
              <a:t>Concerns are centered on toxic effects; potential explosion hazards have </a:t>
            </a:r>
            <a:r>
              <a:rPr lang="en-US" dirty="0" smtClean="0">
                <a:solidFill>
                  <a:schemeClr val="accent2"/>
                </a:solidFill>
              </a:rPr>
              <a:t>not</a:t>
            </a:r>
            <a:r>
              <a:rPr lang="en-US" dirty="0" smtClean="0"/>
              <a:t> been addressed</a:t>
            </a:r>
          </a:p>
          <a:p>
            <a:pPr marL="596900" indent="-514350">
              <a:buFont typeface="+mj-lt"/>
              <a:buAutoNum type="arabicPeriod"/>
            </a:pPr>
            <a:r>
              <a:rPr lang="en-US" dirty="0" smtClean="0"/>
              <a:t>No data on explosive characteristics of particles 1 to 100 nm</a:t>
            </a:r>
          </a:p>
          <a:p>
            <a:pPr marL="596900" indent="-514350">
              <a:buFont typeface="+mj-lt"/>
              <a:buAutoNum type="arabicPeriod"/>
            </a:pPr>
            <a:endParaRPr lang="en-US" dirty="0" smtClean="0"/>
          </a:p>
          <a:p>
            <a:pPr marL="596900" indent="-514350">
              <a:buFont typeface="+mj-lt"/>
              <a:buAutoNum type="arabicPeriod"/>
            </a:pPr>
            <a:endParaRPr lang="en-US" dirty="0"/>
          </a:p>
        </p:txBody>
      </p:sp>
    </p:spTree>
    <p:extLst>
      <p:ext uri="{BB962C8B-B14F-4D97-AF65-F5344CB8AC3E}">
        <p14:creationId xmlns:p14="http://schemas.microsoft.com/office/powerpoint/2010/main" val="1811056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defRPr/>
            </a:pPr>
            <a:r>
              <a:rPr lang="en-US" dirty="0" smtClean="0">
                <a:latin typeface="+mj-lt"/>
              </a:rPr>
              <a:t>This model has underpinned industrial hygiene control efforts for a long time</a:t>
            </a:r>
          </a:p>
        </p:txBody>
      </p:sp>
      <p:graphicFrame>
        <p:nvGraphicFramePr>
          <p:cNvPr id="17" name="Diagram 16"/>
          <p:cNvGraphicFramePr/>
          <p:nvPr/>
        </p:nvGraphicFramePr>
        <p:xfrm>
          <a:off x="1524000" y="1701800"/>
          <a:ext cx="6096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080797" y="3786154"/>
            <a:ext cx="1563931" cy="646331"/>
          </a:xfrm>
          <a:prstGeom prst="rect">
            <a:avLst/>
          </a:prstGeom>
          <a:noFill/>
        </p:spPr>
        <p:txBody>
          <a:bodyPr wrap="square" rtlCol="0">
            <a:spAutoFit/>
          </a:bodyPr>
          <a:lstStyle/>
          <a:p>
            <a:r>
              <a:rPr lang="en-US" dirty="0" smtClean="0"/>
              <a:t>Engineering controls</a:t>
            </a:r>
            <a:endParaRPr lang="en-US" dirty="0"/>
          </a:p>
        </p:txBody>
      </p:sp>
      <p:sp>
        <p:nvSpPr>
          <p:cNvPr id="6" name="Right Brace 5"/>
          <p:cNvSpPr/>
          <p:nvPr/>
        </p:nvSpPr>
        <p:spPr>
          <a:xfrm>
            <a:off x="5609452" y="3198304"/>
            <a:ext cx="505166" cy="1881262"/>
          </a:xfrm>
          <a:prstGeom prst="rightBrace">
            <a:avLst>
              <a:gd name="adj1" fmla="val 31609"/>
              <a:gd name="adj2" fmla="val 47492"/>
            </a:avLst>
          </a:prstGeom>
          <a:solidFill>
            <a:schemeClr val="accent2">
              <a:lumMod val="60000"/>
              <a:lumOff val="40000"/>
            </a:schemeClr>
          </a:solidFill>
          <a:ln>
            <a:solidFill>
              <a:schemeClr val="accent2">
                <a:lumMod val="60000"/>
                <a:lumOff val="40000"/>
                <a:alpha val="90000"/>
              </a:schemeClr>
            </a:solidFill>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9"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8</a:t>
            </a:fld>
            <a:endParaRPr lang="en-US" sz="1400" b="1" dirty="0">
              <a:solidFill>
                <a:schemeClr val="accent2">
                  <a:lumMod val="50000"/>
                </a:schemeClr>
              </a:solidFill>
            </a:endParaRPr>
          </a:p>
        </p:txBody>
      </p:sp>
    </p:spTree>
    <p:extLst>
      <p:ext uri="{BB962C8B-B14F-4D97-AF65-F5344CB8AC3E}">
        <p14:creationId xmlns:p14="http://schemas.microsoft.com/office/powerpoint/2010/main" val="2868989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48944" y="330341"/>
            <a:ext cx="8301676" cy="1143000"/>
          </a:xfrm>
        </p:spPr>
        <p:txBody>
          <a:bodyPr>
            <a:normAutofit fontScale="90000"/>
          </a:bodyPr>
          <a:lstStyle/>
          <a:p>
            <a:r>
              <a:rPr lang="en-US" dirty="0" smtClean="0"/>
              <a:t>Minimum ignition energy drops steeply as particle size drops</a:t>
            </a:r>
            <a:endParaRPr lang="en-US" dirty="0"/>
          </a:p>
        </p:txBody>
      </p:sp>
      <p:sp>
        <p:nvSpPr>
          <p:cNvPr id="2" name="TextBox 1"/>
          <p:cNvSpPr txBox="1"/>
          <p:nvPr/>
        </p:nvSpPr>
        <p:spPr>
          <a:xfrm>
            <a:off x="1624771" y="6162397"/>
            <a:ext cx="6499079" cy="369332"/>
          </a:xfrm>
          <a:prstGeom prst="rect">
            <a:avLst/>
          </a:prstGeom>
          <a:noFill/>
        </p:spPr>
        <p:txBody>
          <a:bodyPr wrap="square" rtlCol="0">
            <a:spAutoFit/>
          </a:bodyPr>
          <a:lstStyle/>
          <a:p>
            <a:r>
              <a:rPr lang="en-US" i="1" dirty="0">
                <a:solidFill>
                  <a:srgbClr val="7F7F7F"/>
                </a:solidFill>
              </a:rPr>
              <a:t>Netherlands Organization for Applied Scientific Research</a:t>
            </a:r>
            <a:r>
              <a:rPr lang="en-US" dirty="0">
                <a:solidFill>
                  <a:srgbClr val="7F7F7F"/>
                </a:solidFill>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487" y="1636907"/>
            <a:ext cx="5153025" cy="4371975"/>
          </a:xfrm>
          <a:prstGeom prst="rect">
            <a:avLst/>
          </a:prstGeom>
        </p:spPr>
      </p:pic>
    </p:spTree>
    <p:extLst>
      <p:ext uri="{BB962C8B-B14F-4D97-AF65-F5344CB8AC3E}">
        <p14:creationId xmlns:p14="http://schemas.microsoft.com/office/powerpoint/2010/main" val="42738091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5222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How do we actually apply the hierarchy to engineered nanoparticles?</a:t>
            </a:r>
            <a:endParaRPr lang="en-US" dirty="0"/>
          </a:p>
        </p:txBody>
      </p:sp>
      <p:sp>
        <p:nvSpPr>
          <p:cNvPr id="5"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4-</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9</a:t>
            </a:fld>
            <a:endParaRPr lang="en-US" sz="1400" b="1" dirty="0">
              <a:solidFill>
                <a:schemeClr val="accent2">
                  <a:lumMod val="50000"/>
                </a:schemeClr>
              </a:solidFill>
            </a:endParaRPr>
          </a:p>
        </p:txBody>
      </p:sp>
    </p:spTree>
    <p:extLst>
      <p:ext uri="{BB962C8B-B14F-4D97-AF65-F5344CB8AC3E}">
        <p14:creationId xmlns:p14="http://schemas.microsoft.com/office/powerpoint/2010/main" val="15865260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SHA_Training">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C36621-6C65-4A61-A938-FD74A2B05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7363</Words>
  <Application>Microsoft Office PowerPoint</Application>
  <PresentationFormat>On-screen Show (4:3)</PresentationFormat>
  <Paragraphs>904</Paragraphs>
  <Slides>81</Slides>
  <Notes>79</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OSHA_Training</vt:lpstr>
      <vt:lpstr>Module 4: Controlling Exposure to Nanomaterials   Introduction to Nanomaterials and Occupational Health  BRUCE LIPPY, PH.D., CIH, CSP</vt:lpstr>
      <vt:lpstr>PowerPoint Presentation</vt:lpstr>
      <vt:lpstr>Eight-Hour Training Course</vt:lpstr>
      <vt:lpstr>Lesson Overview</vt:lpstr>
      <vt:lpstr>Lesson Overview</vt:lpstr>
      <vt:lpstr>Learning Objectives:  At the end of this lesson you will be able to:</vt:lpstr>
      <vt:lpstr>Hierarchy of controls</vt:lpstr>
      <vt:lpstr>This model has underpinned industrial hygiene control efforts for a long time</vt:lpstr>
      <vt:lpstr>How do we actually apply the hierarchy to engineered nanoparticles?</vt:lpstr>
      <vt:lpstr>We need to consider these factors</vt:lpstr>
      <vt:lpstr>Elimination</vt:lpstr>
      <vt:lpstr>Substitution</vt:lpstr>
      <vt:lpstr>Substitution isn’t as easy as it sounds</vt:lpstr>
      <vt:lpstr>Engineering Controls: Modification</vt:lpstr>
      <vt:lpstr>Nanoparticles are often provided and worked in a wet state to reduce the risks of exposures</vt:lpstr>
      <vt:lpstr>Engineering Controls: Containment</vt:lpstr>
      <vt:lpstr>Nanocomp (NH) produces CNTs in these enclosed furnaces </vt:lpstr>
      <vt:lpstr>Broader view of manufacturing containment</vt:lpstr>
      <vt:lpstr>Oak Ridge’s Center for Nanophase Materials Science</vt:lpstr>
      <vt:lpstr>Oak Ridge’s research containment</vt:lpstr>
      <vt:lpstr>Oak Ridge’s Nanophase Materials Research facility</vt:lpstr>
      <vt:lpstr>Gloveboxes are a type of containment being used for handling nanoparticles</vt:lpstr>
      <vt:lpstr>Glove box at ORNL Nanophase Materials Research facility</vt:lpstr>
      <vt:lpstr>U. Puerto Rico gloveboxes in nanolabs</vt:lpstr>
      <vt:lpstr>Gloveboxes inside a “Nanoparticle Containment Room”</vt:lpstr>
      <vt:lpstr> “Handling dry nanoparticles in open atmosphere is not allowed. ”</vt:lpstr>
      <vt:lpstr> Work practices and PPE will still be needed when enclosures are opened</vt:lpstr>
      <vt:lpstr>Engineering Controls:  Ventilation</vt:lpstr>
      <vt:lpstr>Dilution ventilation is okay for nonhazardous exposures, but isn’t acceptable for nanoparticles</vt:lpstr>
      <vt:lpstr>Dilution ventilation supplies some outdoor air, but mostly recycles room air.  What about the lab?</vt:lpstr>
      <vt:lpstr>Local exhaust ventilation (LEV) controls more hazardous exposures</vt:lpstr>
      <vt:lpstr>Lab hoods need to be tested for face velocity and the sash height marked</vt:lpstr>
      <vt:lpstr>Lab hoods need to be checked routinely for maintenance</vt:lpstr>
      <vt:lpstr>Conventional controls should work</vt:lpstr>
      <vt:lpstr>Method of particle capture</vt:lpstr>
      <vt:lpstr>What is the most penetrating  particle size?  </vt:lpstr>
      <vt:lpstr>Processes have HEPA filters on exhaust systems</vt:lpstr>
      <vt:lpstr>What risks might this HEPA pose?</vt:lpstr>
      <vt:lpstr> With nanoparticles between 20 - 400 nm, 40 nm is the most penetrating size</vt:lpstr>
      <vt:lpstr>LEVs need to be very close to the source</vt:lpstr>
      <vt:lpstr>ICON surveyed means of control for firms and labs in 2006:</vt:lpstr>
      <vt:lpstr>Effective controls for lab-scale work are available including low-flow lab hoods</vt:lpstr>
      <vt:lpstr>Larger scale controls can work for nanoparticles</vt:lpstr>
      <vt:lpstr>NIOSH found that LEV use during reactor cleanout achieved significant reductions  </vt:lpstr>
      <vt:lpstr>Mass air concentration reductions with LEV (ug/m3)</vt:lpstr>
      <vt:lpstr>The LEV effectiveness as measured in particle count was higher</vt:lpstr>
      <vt:lpstr>Administrative Controls:  Work Practices</vt:lpstr>
      <vt:lpstr>NIOSH found that work practices during cleanout made a real difference</vt:lpstr>
      <vt:lpstr>Work practices for cleanup at end of the shift:</vt:lpstr>
      <vt:lpstr>Special flooring includes tacky covering and sticky mats</vt:lpstr>
      <vt:lpstr>Personal Protective Equipment</vt:lpstr>
      <vt:lpstr>Personal Protective Equipment Overview</vt:lpstr>
      <vt:lpstr>Tyvec is the most widely used body covering for nano operations</vt:lpstr>
      <vt:lpstr>Are protective clothes only worn for worker protection?</vt:lpstr>
      <vt:lpstr>NIOSH recommends wearing hand protection when working with nanoparticles</vt:lpstr>
      <vt:lpstr>Eye protection may also be necessary</vt:lpstr>
      <vt:lpstr>Respirators may be required for some nano operations. If so, OSHA’s standard (1910.134) would apply</vt:lpstr>
      <vt:lpstr>NIOSH found no evidence of nanoparticles passing through respirator filters at a higher rate (2-07)</vt:lpstr>
      <vt:lpstr>Filtration performance of an example NIOSH approved N95 filtering facepiece respirator</vt:lpstr>
      <vt:lpstr>Respirators can be divided into two broad classes</vt:lpstr>
      <vt:lpstr>Another key difference is the pressure inside the mask when inhaling</vt:lpstr>
      <vt:lpstr>Respirators can be further divided based on facial coverage</vt:lpstr>
      <vt:lpstr>EPA requires full-face N-100 cartridge respirators for CNT manufacturers under consent order, unless they prove no exposure</vt:lpstr>
      <vt:lpstr>Fitting an N-95 disposable respirator</vt:lpstr>
      <vt:lpstr>Next Steps</vt:lpstr>
      <vt:lpstr>OSHA requires that workers pass a fit test before wearing a respirator</vt:lpstr>
      <vt:lpstr>User seal checks must be performed before each use to ensure a good fit</vt:lpstr>
      <vt:lpstr>Air purifying respirators filter out dusts and vapors </vt:lpstr>
      <vt:lpstr>What type of filter may be needed for nanoparticles?</vt:lpstr>
      <vt:lpstr>Particulate filters are classified based on resistance to oil</vt:lpstr>
      <vt:lpstr>Particulate filters are further classified based on efficiency</vt:lpstr>
      <vt:lpstr>This gives 9 categories of particulate respirators</vt:lpstr>
      <vt:lpstr>NIOSH has developed a selection logic that can be applied to nanoparticles</vt:lpstr>
      <vt:lpstr>OSHA has added APFs to its respirator regulation that generally match the NIOSH Logic 1910.134(d)(3)(i)(A)</vt:lpstr>
      <vt:lpstr>OSHA requires the employer to select a respirator that maintains exposure at or below the Maximum Use Concentrations (MUC)</vt:lpstr>
      <vt:lpstr>Applying the MUC:  Class Exercise</vt:lpstr>
      <vt:lpstr>Physical stressors need to be considered</vt:lpstr>
      <vt:lpstr>What do we know about the fire hazards of nanoparticles?</vt:lpstr>
      <vt:lpstr>The British HSLab reviewed the literature and concluded in 2004:</vt:lpstr>
      <vt:lpstr>Minimum ignition energy drops steeply as particle size drops</vt:lpstr>
      <vt:lpstr>Questions or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Custom template for OSHA Susan Harwood training materials</dc:description>
  <cp:lastModifiedBy/>
  <cp:revision>1</cp:revision>
  <dcterms:created xsi:type="dcterms:W3CDTF">2010-11-23T17:01:55Z</dcterms:created>
  <dcterms:modified xsi:type="dcterms:W3CDTF">2012-05-18T13:37:25Z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TC101671289990</vt:lpwstr>
  </property>
</Properties>
</file>