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59"/>
  </p:notesMasterIdLst>
  <p:handoutMasterIdLst>
    <p:handoutMasterId r:id="rId60"/>
  </p:handoutMasterIdLst>
  <p:sldIdLst>
    <p:sldId id="256" r:id="rId3"/>
    <p:sldId id="447" r:id="rId4"/>
    <p:sldId id="264" r:id="rId5"/>
    <p:sldId id="263" r:id="rId6"/>
    <p:sldId id="265" r:id="rId7"/>
    <p:sldId id="435" r:id="rId8"/>
    <p:sldId id="433" r:id="rId9"/>
    <p:sldId id="434" r:id="rId10"/>
    <p:sldId id="436" r:id="rId11"/>
    <p:sldId id="437" r:id="rId12"/>
    <p:sldId id="439" r:id="rId13"/>
    <p:sldId id="440" r:id="rId14"/>
    <p:sldId id="444" r:id="rId15"/>
    <p:sldId id="446" r:id="rId16"/>
    <p:sldId id="454" r:id="rId17"/>
    <p:sldId id="455" r:id="rId18"/>
    <p:sldId id="450" r:id="rId19"/>
    <p:sldId id="445" r:id="rId20"/>
    <p:sldId id="406" r:id="rId21"/>
    <p:sldId id="400" r:id="rId22"/>
    <p:sldId id="358" r:id="rId23"/>
    <p:sldId id="393" r:id="rId24"/>
    <p:sldId id="348" r:id="rId25"/>
    <p:sldId id="349" r:id="rId26"/>
    <p:sldId id="395" r:id="rId27"/>
    <p:sldId id="396" r:id="rId28"/>
    <p:sldId id="399" r:id="rId29"/>
    <p:sldId id="398" r:id="rId30"/>
    <p:sldId id="432" r:id="rId31"/>
    <p:sldId id="407" r:id="rId32"/>
    <p:sldId id="408" r:id="rId33"/>
    <p:sldId id="409" r:id="rId34"/>
    <p:sldId id="410" r:id="rId35"/>
    <p:sldId id="411" r:id="rId36"/>
    <p:sldId id="412" r:id="rId37"/>
    <p:sldId id="413" r:id="rId38"/>
    <p:sldId id="414" r:id="rId39"/>
    <p:sldId id="415" r:id="rId40"/>
    <p:sldId id="416" r:id="rId41"/>
    <p:sldId id="417" r:id="rId42"/>
    <p:sldId id="419" r:id="rId43"/>
    <p:sldId id="418" r:id="rId44"/>
    <p:sldId id="422" r:id="rId45"/>
    <p:sldId id="451" r:id="rId46"/>
    <p:sldId id="452" r:id="rId47"/>
    <p:sldId id="423" r:id="rId48"/>
    <p:sldId id="424" r:id="rId49"/>
    <p:sldId id="425" r:id="rId50"/>
    <p:sldId id="426" r:id="rId51"/>
    <p:sldId id="427" r:id="rId52"/>
    <p:sldId id="428" r:id="rId53"/>
    <p:sldId id="429" r:id="rId54"/>
    <p:sldId id="431" r:id="rId55"/>
    <p:sldId id="448" r:id="rId56"/>
    <p:sldId id="449" r:id="rId57"/>
    <p:sldId id="312"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5DC"/>
    <a:srgbClr val="DC4008"/>
    <a:srgbClr val="CCECFF"/>
    <a:srgbClr val="FFCC66"/>
    <a:srgbClr val="99CCFF"/>
    <a:srgbClr val="B77513"/>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88490" autoAdjust="0"/>
  </p:normalViewPr>
  <p:slideViewPr>
    <p:cSldViewPr snapToGrid="0">
      <p:cViewPr varScale="1">
        <p:scale>
          <a:sx n="74" d="100"/>
          <a:sy n="74" d="100"/>
        </p:scale>
        <p:origin x="-1212" y="-96"/>
      </p:cViewPr>
      <p:guideLst>
        <p:guide orient="horz" pos="4084"/>
        <p:guide pos="2887"/>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249" d="100"/>
        <a:sy n="249" d="100"/>
      </p:scale>
      <p:origin x="0" y="17896"/>
    </p:cViewPr>
  </p:sorterViewPr>
  <p:notesViewPr>
    <p:cSldViewPr snapToGrid="0">
      <p:cViewPr varScale="1">
        <p:scale>
          <a:sx n="53" d="100"/>
          <a:sy n="53" d="100"/>
        </p:scale>
        <p:origin x="-184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0E481-91C9-4B51-B89F-41BE2FD0687A}" type="doc">
      <dgm:prSet loTypeId="urn:microsoft.com/office/officeart/2005/8/layout/arrow3" loCatId="relationship" qsTypeId="urn:microsoft.com/office/officeart/2005/8/quickstyle/3d2" qsCatId="3D" csTypeId="urn:microsoft.com/office/officeart/2005/8/colors/accent2_3" csCatId="accent2" phldr="1"/>
      <dgm:spPr/>
      <dgm:t>
        <a:bodyPr/>
        <a:lstStyle/>
        <a:p>
          <a:endParaRPr lang="en-US"/>
        </a:p>
      </dgm:t>
    </dgm:pt>
    <dgm:pt modelId="{16F009F2-8CB8-4F24-82C4-CAE6779F7533}">
      <dgm:prSet phldrT="[Text]"/>
      <dgm:spPr/>
      <dgm:t>
        <a:bodyPr/>
        <a:lstStyle/>
        <a:p>
          <a:r>
            <a:rPr lang="en-US" b="1" dirty="0" smtClean="0"/>
            <a:t>Severity of possible harm</a:t>
          </a:r>
          <a:endParaRPr lang="en-US" b="1" dirty="0"/>
        </a:p>
      </dgm:t>
    </dgm:pt>
    <dgm:pt modelId="{E373FF8D-3BF0-4E3A-B21D-4B9DF5BCA26B}" type="parTrans" cxnId="{B1999562-1BD1-483B-A5C0-F390E12B57BB}">
      <dgm:prSet/>
      <dgm:spPr/>
      <dgm:t>
        <a:bodyPr/>
        <a:lstStyle/>
        <a:p>
          <a:endParaRPr lang="en-US"/>
        </a:p>
      </dgm:t>
    </dgm:pt>
    <dgm:pt modelId="{FF3CBAA8-4E70-4964-86CB-CA4C0E4F8C5C}" type="sibTrans" cxnId="{B1999562-1BD1-483B-A5C0-F390E12B57BB}">
      <dgm:prSet/>
      <dgm:spPr/>
      <dgm:t>
        <a:bodyPr/>
        <a:lstStyle/>
        <a:p>
          <a:endParaRPr lang="en-US"/>
        </a:p>
      </dgm:t>
    </dgm:pt>
    <dgm:pt modelId="{73661649-AA8B-404C-8FC2-46BA7D3305FC}">
      <dgm:prSet phldrT="[Text]"/>
      <dgm:spPr/>
      <dgm:t>
        <a:bodyPr/>
        <a:lstStyle/>
        <a:p>
          <a:r>
            <a:rPr lang="en-US" b="1" dirty="0" smtClean="0"/>
            <a:t>Probability of the occurrence of that harm</a:t>
          </a:r>
          <a:endParaRPr lang="en-US" b="1" dirty="0"/>
        </a:p>
      </dgm:t>
    </dgm:pt>
    <dgm:pt modelId="{FD708908-8D75-4DA5-9F6C-133CA6CAD20F}" type="parTrans" cxnId="{FD461ACC-D607-40ED-9A95-AF1AECD6510E}">
      <dgm:prSet/>
      <dgm:spPr/>
      <dgm:t>
        <a:bodyPr/>
        <a:lstStyle/>
        <a:p>
          <a:endParaRPr lang="en-US"/>
        </a:p>
      </dgm:t>
    </dgm:pt>
    <dgm:pt modelId="{92EE5F3A-6206-4C8F-9B39-A2D0FCE23D60}" type="sibTrans" cxnId="{FD461ACC-D607-40ED-9A95-AF1AECD6510E}">
      <dgm:prSet/>
      <dgm:spPr/>
      <dgm:t>
        <a:bodyPr/>
        <a:lstStyle/>
        <a:p>
          <a:endParaRPr lang="en-US"/>
        </a:p>
      </dgm:t>
    </dgm:pt>
    <dgm:pt modelId="{71D6DB10-1B81-4C93-8154-532053CC2BE1}">
      <dgm:prSet/>
      <dgm:spPr/>
      <dgm:t>
        <a:bodyPr/>
        <a:lstStyle/>
        <a:p>
          <a:endParaRPr lang="en-US"/>
        </a:p>
      </dgm:t>
    </dgm:pt>
    <dgm:pt modelId="{31E23ACE-4D7D-4BEF-B396-166C26134DA9}" type="parTrans" cxnId="{47CF1978-9639-4E9E-AA9B-F9B24EC66573}">
      <dgm:prSet/>
      <dgm:spPr/>
      <dgm:t>
        <a:bodyPr/>
        <a:lstStyle/>
        <a:p>
          <a:endParaRPr lang="en-US"/>
        </a:p>
      </dgm:t>
    </dgm:pt>
    <dgm:pt modelId="{BAACD889-DC5A-4414-891E-98181ACEDCD9}" type="sibTrans" cxnId="{47CF1978-9639-4E9E-AA9B-F9B24EC66573}">
      <dgm:prSet/>
      <dgm:spPr/>
      <dgm:t>
        <a:bodyPr/>
        <a:lstStyle/>
        <a:p>
          <a:endParaRPr lang="en-US"/>
        </a:p>
      </dgm:t>
    </dgm:pt>
    <dgm:pt modelId="{F3EE0D7A-7A80-4604-9900-BD33107AEF47}">
      <dgm:prSet/>
      <dgm:spPr/>
      <dgm:t>
        <a:bodyPr/>
        <a:lstStyle/>
        <a:p>
          <a:endParaRPr lang="en-US"/>
        </a:p>
      </dgm:t>
    </dgm:pt>
    <dgm:pt modelId="{B8189225-1748-4B17-BF0E-03D0A7109ACE}" type="parTrans" cxnId="{89646A06-40E2-4650-9BEC-94A89412E140}">
      <dgm:prSet/>
      <dgm:spPr/>
      <dgm:t>
        <a:bodyPr/>
        <a:lstStyle/>
        <a:p>
          <a:endParaRPr lang="en-US"/>
        </a:p>
      </dgm:t>
    </dgm:pt>
    <dgm:pt modelId="{70E3536D-710F-48C3-8B26-8E9FE07732BA}" type="sibTrans" cxnId="{89646A06-40E2-4650-9BEC-94A89412E140}">
      <dgm:prSet/>
      <dgm:spPr/>
      <dgm:t>
        <a:bodyPr/>
        <a:lstStyle/>
        <a:p>
          <a:endParaRPr lang="en-US"/>
        </a:p>
      </dgm:t>
    </dgm:pt>
    <dgm:pt modelId="{0A1BFC59-CA2E-4299-AFCD-F60755B54EBD}">
      <dgm:prSet/>
      <dgm:spPr/>
      <dgm:t>
        <a:bodyPr/>
        <a:lstStyle/>
        <a:p>
          <a:endParaRPr lang="en-US"/>
        </a:p>
      </dgm:t>
    </dgm:pt>
    <dgm:pt modelId="{2772C676-9FB1-40B3-B93D-8F159534CD32}" type="parTrans" cxnId="{325D3B25-D717-47F0-9271-D39C9EFB4CE3}">
      <dgm:prSet/>
      <dgm:spPr/>
      <dgm:t>
        <a:bodyPr/>
        <a:lstStyle/>
        <a:p>
          <a:endParaRPr lang="en-US"/>
        </a:p>
      </dgm:t>
    </dgm:pt>
    <dgm:pt modelId="{96E2221B-4747-43CA-AE21-5FA0C6AFF3C7}" type="sibTrans" cxnId="{325D3B25-D717-47F0-9271-D39C9EFB4CE3}">
      <dgm:prSet/>
      <dgm:spPr/>
      <dgm:t>
        <a:bodyPr/>
        <a:lstStyle/>
        <a:p>
          <a:endParaRPr lang="en-US"/>
        </a:p>
      </dgm:t>
    </dgm:pt>
    <dgm:pt modelId="{194A2F39-9B4A-479D-8356-6E5A26230E47}">
      <dgm:prSet/>
      <dgm:spPr/>
      <dgm:t>
        <a:bodyPr/>
        <a:lstStyle/>
        <a:p>
          <a:endParaRPr lang="en-US"/>
        </a:p>
      </dgm:t>
    </dgm:pt>
    <dgm:pt modelId="{A75D75F8-94D8-40FC-8086-CC9091292DCB}" type="parTrans" cxnId="{7C15549C-E62E-4863-BFE5-3906BA982BEA}">
      <dgm:prSet/>
      <dgm:spPr/>
      <dgm:t>
        <a:bodyPr/>
        <a:lstStyle/>
        <a:p>
          <a:endParaRPr lang="en-US"/>
        </a:p>
      </dgm:t>
    </dgm:pt>
    <dgm:pt modelId="{2C1614A3-1DBB-4DD1-A893-23F214E85447}" type="sibTrans" cxnId="{7C15549C-E62E-4863-BFE5-3906BA982BEA}">
      <dgm:prSet/>
      <dgm:spPr/>
      <dgm:t>
        <a:bodyPr/>
        <a:lstStyle/>
        <a:p>
          <a:endParaRPr lang="en-US"/>
        </a:p>
      </dgm:t>
    </dgm:pt>
    <dgm:pt modelId="{BFFAB987-D006-4982-B5A8-A0753B93F823}" type="pres">
      <dgm:prSet presAssocID="{C170E481-91C9-4B51-B89F-41BE2FD0687A}" presName="compositeShape" presStyleCnt="0">
        <dgm:presLayoutVars>
          <dgm:chMax val="2"/>
          <dgm:dir/>
          <dgm:resizeHandles val="exact"/>
        </dgm:presLayoutVars>
      </dgm:prSet>
      <dgm:spPr/>
      <dgm:t>
        <a:bodyPr/>
        <a:lstStyle/>
        <a:p>
          <a:endParaRPr lang="en-US"/>
        </a:p>
      </dgm:t>
    </dgm:pt>
    <dgm:pt modelId="{9AD5532D-6D26-4981-904D-5A4D3F88234B}" type="pres">
      <dgm:prSet presAssocID="{C170E481-91C9-4B51-B89F-41BE2FD0687A}" presName="divider" presStyleLbl="fgShp" presStyleIdx="0" presStyleCnt="1"/>
      <dgm:spPr/>
    </dgm:pt>
    <dgm:pt modelId="{E1AF0AEF-CA61-4ACC-9D53-316818B25618}" type="pres">
      <dgm:prSet presAssocID="{16F009F2-8CB8-4F24-82C4-CAE6779F7533}" presName="downArrow" presStyleLbl="node1" presStyleIdx="0" presStyleCnt="2"/>
      <dgm:spPr/>
    </dgm:pt>
    <dgm:pt modelId="{86B3F6D6-4FE4-4B6F-8467-69D637E4F876}" type="pres">
      <dgm:prSet presAssocID="{16F009F2-8CB8-4F24-82C4-CAE6779F7533}" presName="downArrowText" presStyleLbl="revTx" presStyleIdx="0" presStyleCnt="2">
        <dgm:presLayoutVars>
          <dgm:bulletEnabled val="1"/>
        </dgm:presLayoutVars>
      </dgm:prSet>
      <dgm:spPr/>
      <dgm:t>
        <a:bodyPr/>
        <a:lstStyle/>
        <a:p>
          <a:endParaRPr lang="en-US"/>
        </a:p>
      </dgm:t>
    </dgm:pt>
    <dgm:pt modelId="{3077E730-F67B-40D6-BA20-69C9EC790B04}" type="pres">
      <dgm:prSet presAssocID="{73661649-AA8B-404C-8FC2-46BA7D3305FC}" presName="upArrow" presStyleLbl="node1" presStyleIdx="1" presStyleCnt="2"/>
      <dgm:spPr/>
    </dgm:pt>
    <dgm:pt modelId="{AB14618B-B48F-45B2-8016-792555215C7B}" type="pres">
      <dgm:prSet presAssocID="{73661649-AA8B-404C-8FC2-46BA7D3305FC}" presName="upArrowText" presStyleLbl="revTx" presStyleIdx="1" presStyleCnt="2" custScaleX="126348">
        <dgm:presLayoutVars>
          <dgm:bulletEnabled val="1"/>
        </dgm:presLayoutVars>
      </dgm:prSet>
      <dgm:spPr/>
      <dgm:t>
        <a:bodyPr/>
        <a:lstStyle/>
        <a:p>
          <a:endParaRPr lang="en-US"/>
        </a:p>
      </dgm:t>
    </dgm:pt>
  </dgm:ptLst>
  <dgm:cxnLst>
    <dgm:cxn modelId="{47CF1978-9639-4E9E-AA9B-F9B24EC66573}" srcId="{C170E481-91C9-4B51-B89F-41BE2FD0687A}" destId="{71D6DB10-1B81-4C93-8154-532053CC2BE1}" srcOrd="2" destOrd="0" parTransId="{31E23ACE-4D7D-4BEF-B396-166C26134DA9}" sibTransId="{BAACD889-DC5A-4414-891E-98181ACEDCD9}"/>
    <dgm:cxn modelId="{D4E2B978-F816-8549-A23D-1ED7AB0B459A}" type="presOf" srcId="{73661649-AA8B-404C-8FC2-46BA7D3305FC}" destId="{AB14618B-B48F-45B2-8016-792555215C7B}" srcOrd="0" destOrd="0" presId="urn:microsoft.com/office/officeart/2005/8/layout/arrow3"/>
    <dgm:cxn modelId="{FD461ACC-D607-40ED-9A95-AF1AECD6510E}" srcId="{C170E481-91C9-4B51-B89F-41BE2FD0687A}" destId="{73661649-AA8B-404C-8FC2-46BA7D3305FC}" srcOrd="1" destOrd="0" parTransId="{FD708908-8D75-4DA5-9F6C-133CA6CAD20F}" sibTransId="{92EE5F3A-6206-4C8F-9B39-A2D0FCE23D60}"/>
    <dgm:cxn modelId="{7C15549C-E62E-4863-BFE5-3906BA982BEA}" srcId="{C170E481-91C9-4B51-B89F-41BE2FD0687A}" destId="{194A2F39-9B4A-479D-8356-6E5A26230E47}" srcOrd="5" destOrd="0" parTransId="{A75D75F8-94D8-40FC-8086-CC9091292DCB}" sibTransId="{2C1614A3-1DBB-4DD1-A893-23F214E85447}"/>
    <dgm:cxn modelId="{7DF0AE64-E2F7-9D46-9700-8F9792BB4671}" type="presOf" srcId="{C170E481-91C9-4B51-B89F-41BE2FD0687A}" destId="{BFFAB987-D006-4982-B5A8-A0753B93F823}" srcOrd="0" destOrd="0" presId="urn:microsoft.com/office/officeart/2005/8/layout/arrow3"/>
    <dgm:cxn modelId="{89646A06-40E2-4650-9BEC-94A89412E140}" srcId="{C170E481-91C9-4B51-B89F-41BE2FD0687A}" destId="{F3EE0D7A-7A80-4604-9900-BD33107AEF47}" srcOrd="3" destOrd="0" parTransId="{B8189225-1748-4B17-BF0E-03D0A7109ACE}" sibTransId="{70E3536D-710F-48C3-8B26-8E9FE07732BA}"/>
    <dgm:cxn modelId="{90674733-3784-8447-B7CA-CD6A0FA47CE5}" type="presOf" srcId="{16F009F2-8CB8-4F24-82C4-CAE6779F7533}" destId="{86B3F6D6-4FE4-4B6F-8467-69D637E4F876}" srcOrd="0" destOrd="0" presId="urn:microsoft.com/office/officeart/2005/8/layout/arrow3"/>
    <dgm:cxn modelId="{B1999562-1BD1-483B-A5C0-F390E12B57BB}" srcId="{C170E481-91C9-4B51-B89F-41BE2FD0687A}" destId="{16F009F2-8CB8-4F24-82C4-CAE6779F7533}" srcOrd="0" destOrd="0" parTransId="{E373FF8D-3BF0-4E3A-B21D-4B9DF5BCA26B}" sibTransId="{FF3CBAA8-4E70-4964-86CB-CA4C0E4F8C5C}"/>
    <dgm:cxn modelId="{325D3B25-D717-47F0-9271-D39C9EFB4CE3}" srcId="{C170E481-91C9-4B51-B89F-41BE2FD0687A}" destId="{0A1BFC59-CA2E-4299-AFCD-F60755B54EBD}" srcOrd="4" destOrd="0" parTransId="{2772C676-9FB1-40B3-B93D-8F159534CD32}" sibTransId="{96E2221B-4747-43CA-AE21-5FA0C6AFF3C7}"/>
    <dgm:cxn modelId="{D256FC98-3D8B-7048-8356-F0BBCF48C843}" type="presParOf" srcId="{BFFAB987-D006-4982-B5A8-A0753B93F823}" destId="{9AD5532D-6D26-4981-904D-5A4D3F88234B}" srcOrd="0" destOrd="0" presId="urn:microsoft.com/office/officeart/2005/8/layout/arrow3"/>
    <dgm:cxn modelId="{26B48014-CA3E-2E4C-A882-E54B43BA7224}" type="presParOf" srcId="{BFFAB987-D006-4982-B5A8-A0753B93F823}" destId="{E1AF0AEF-CA61-4ACC-9D53-316818B25618}" srcOrd="1" destOrd="0" presId="urn:microsoft.com/office/officeart/2005/8/layout/arrow3"/>
    <dgm:cxn modelId="{58421A7D-6A35-7A40-8867-18298ECE4704}" type="presParOf" srcId="{BFFAB987-D006-4982-B5A8-A0753B93F823}" destId="{86B3F6D6-4FE4-4B6F-8467-69D637E4F876}" srcOrd="2" destOrd="0" presId="urn:microsoft.com/office/officeart/2005/8/layout/arrow3"/>
    <dgm:cxn modelId="{77CBB39F-DD8A-084A-B653-4B4570BE34F5}" type="presParOf" srcId="{BFFAB987-D006-4982-B5A8-A0753B93F823}" destId="{3077E730-F67B-40D6-BA20-69C9EC790B04}" srcOrd="3" destOrd="0" presId="urn:microsoft.com/office/officeart/2005/8/layout/arrow3"/>
    <dgm:cxn modelId="{7D3B0EC4-BE5C-6341-B11C-AC5543F1D176}" type="presParOf" srcId="{BFFAB987-D006-4982-B5A8-A0753B93F823}" destId="{AB14618B-B48F-45B2-8016-792555215C7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532D-6D26-4981-904D-5A4D3F88234B}">
      <dsp:nvSpPr>
        <dsp:cNvPr id="0" name=""/>
        <dsp:cNvSpPr/>
      </dsp:nvSpPr>
      <dsp:spPr>
        <a:xfrm rot="21300000">
          <a:off x="26189" y="2130540"/>
          <a:ext cx="8482020" cy="971319"/>
        </a:xfrm>
        <a:prstGeom prst="mathMinus">
          <a:avLst/>
        </a:prstGeom>
        <a:gradFill rotWithShape="0">
          <a:gsLst>
            <a:gs pos="0">
              <a:schemeClr val="accent2">
                <a:tint val="40000"/>
                <a:hueOff val="0"/>
                <a:satOff val="0"/>
                <a:lumOff val="0"/>
                <a:alphaOff val="0"/>
                <a:tint val="90000"/>
                <a:satMod val="125000"/>
              </a:schemeClr>
            </a:gs>
            <a:gs pos="100000">
              <a:schemeClr val="accent2">
                <a:tint val="40000"/>
                <a:hueOff val="0"/>
                <a:satOff val="0"/>
                <a:lumOff val="0"/>
                <a:alphaOff val="0"/>
                <a:shade val="80000"/>
                <a:satMod val="115000"/>
              </a:schemeClr>
            </a:gs>
          </a:gsLst>
          <a:lin ang="5400000" scaled="0"/>
        </a:gradFill>
        <a:ln>
          <a:noFill/>
        </a:ln>
        <a:effectLst>
          <a:innerShdw blurRad="76200" dist="12700" dir="13500000">
            <a:srgbClr val="FFFFFF">
              <a:alpha val="60000"/>
            </a:srgbClr>
          </a:inn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AF0AEF-CA61-4ACC-9D53-316818B25618}">
      <dsp:nvSpPr>
        <dsp:cNvPr id="0" name=""/>
        <dsp:cNvSpPr/>
      </dsp:nvSpPr>
      <dsp:spPr>
        <a:xfrm>
          <a:off x="1024128" y="261620"/>
          <a:ext cx="2560320" cy="2092960"/>
        </a:xfrm>
        <a:prstGeom prst="downArrow">
          <a:avLst/>
        </a:prstGeom>
        <a:blipFill rotWithShape="0">
          <a:blip xmlns:r="http://schemas.openxmlformats.org/officeDocument/2006/relationships" r:embed="rId1">
            <a:duotone>
              <a:schemeClr val="accent2">
                <a:shade val="80000"/>
                <a:hueOff val="0"/>
                <a:satOff val="0"/>
                <a:lumOff val="0"/>
                <a:alphaOff val="0"/>
                <a:shade val="78000"/>
                <a:satMod val="115000"/>
              </a:schemeClr>
              <a:schemeClr val="accent2">
                <a:shade val="80000"/>
                <a:hueOff val="0"/>
                <a:satOff val="0"/>
                <a:lumOff val="0"/>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B3F6D6-4FE4-4B6F-8467-69D637E4F876}">
      <dsp:nvSpPr>
        <dsp:cNvPr id="0" name=""/>
        <dsp:cNvSpPr/>
      </dsp:nvSpPr>
      <dsp:spPr>
        <a:xfrm>
          <a:off x="4523232" y="0"/>
          <a:ext cx="2731008"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Severity of possible harm</a:t>
          </a:r>
          <a:endParaRPr lang="en-US" sz="3300" b="1" kern="1200" dirty="0"/>
        </a:p>
      </dsp:txBody>
      <dsp:txXfrm>
        <a:off x="4523232" y="0"/>
        <a:ext cx="2731008" cy="2197608"/>
      </dsp:txXfrm>
    </dsp:sp>
    <dsp:sp modelId="{3077E730-F67B-40D6-BA20-69C9EC790B04}">
      <dsp:nvSpPr>
        <dsp:cNvPr id="0" name=""/>
        <dsp:cNvSpPr/>
      </dsp:nvSpPr>
      <dsp:spPr>
        <a:xfrm>
          <a:off x="4949952" y="2877819"/>
          <a:ext cx="2560320" cy="2092960"/>
        </a:xfrm>
        <a:prstGeom prst="upArrow">
          <a:avLst/>
        </a:prstGeom>
        <a:blipFill rotWithShape="0">
          <a:blip xmlns:r="http://schemas.openxmlformats.org/officeDocument/2006/relationships" r:embed="rId1">
            <a:duotone>
              <a:schemeClr val="accent2">
                <a:shade val="80000"/>
                <a:hueOff val="-238019"/>
                <a:satOff val="-42840"/>
                <a:lumOff val="34591"/>
                <a:alphaOff val="0"/>
                <a:shade val="78000"/>
                <a:satMod val="115000"/>
              </a:schemeClr>
              <a:schemeClr val="accent2">
                <a:shade val="80000"/>
                <a:hueOff val="-238019"/>
                <a:satOff val="-42840"/>
                <a:lumOff val="34591"/>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14618B-B48F-45B2-8016-792555215C7B}">
      <dsp:nvSpPr>
        <dsp:cNvPr id="0" name=""/>
        <dsp:cNvSpPr/>
      </dsp:nvSpPr>
      <dsp:spPr>
        <a:xfrm>
          <a:off x="920377" y="3034791"/>
          <a:ext cx="3450573"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Probability of the occurrence of that harm</a:t>
          </a:r>
          <a:endParaRPr lang="en-US" sz="3300" b="1" kern="1200" dirty="0"/>
        </a:p>
      </dsp:txBody>
      <dsp:txXfrm>
        <a:off x="920377" y="3034791"/>
        <a:ext cx="3450573" cy="219760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5/18/2012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265215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5/18/2012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7"/>
            <a:ext cx="2971800" cy="46482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874401684"/>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United_Nations_Conference_on_Environment_and_Development" TargetMode="External"/><Relationship Id="rId3" Type="http://schemas.openxmlformats.org/officeDocument/2006/relationships/hyperlink" Target="http://en.wikipedia.org/wiki/Aphorism" TargetMode="External"/><Relationship Id="rId7" Type="http://schemas.openxmlformats.org/officeDocument/2006/relationships/hyperlink" Target="http://en.wikipedia.org/wiki/Rio_Declaration_on_Environment_and_Develop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biotech-info.net/treaties_and_agreements.html" TargetMode="External"/><Relationship Id="rId5" Type="http://schemas.openxmlformats.org/officeDocument/2006/relationships/hyperlink" Target="http://en.wikipedia.org/wiki/Montreal_Protocol" TargetMode="External"/><Relationship Id="rId4" Type="http://schemas.openxmlformats.org/officeDocument/2006/relationships/hyperlink" Target="http://en.wikipedia.org/wiki/Primum_non_noce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xfrm>
            <a:off x="1771650" y="704850"/>
            <a:ext cx="3219450" cy="2414588"/>
          </a:xfrm>
          <a:ln/>
          <a:extLst>
            <a:ext uri="{FAA26D3D-D897-4be2-8F04-BA451C77F1D7}">
              <ma14:placeholderFlag xmlns:ma14="http://schemas.microsoft.com/office/mac/drawingml/2011/main" xmlns="" val="1"/>
            </a:ext>
          </a:extLst>
        </p:spPr>
      </p:sp>
      <p:sp>
        <p:nvSpPr>
          <p:cNvPr id="467971" name="Rectangle 3"/>
          <p:cNvSpPr>
            <a:spLocks noGrp="1" noChangeArrowheads="1"/>
          </p:cNvSpPr>
          <p:nvPr>
            <p:ph type="body" idx="1"/>
          </p:nvPr>
        </p:nvSpPr>
        <p:spPr>
          <a:xfrm>
            <a:off x="532677" y="3340101"/>
            <a:ext cx="5562807" cy="4943475"/>
          </a:xfrm>
        </p:spPr>
        <p:txBody>
          <a:bodyPr lIns="89730" tIns="44865" rIns="89730" bIns="44865">
            <a:normAutofit fontScale="92500"/>
          </a:bodyPr>
          <a:lstStyle/>
          <a:p>
            <a:pPr>
              <a:lnSpc>
                <a:spcPct val="80000"/>
              </a:lnSpc>
            </a:pPr>
            <a:r>
              <a:rPr lang="en-US" sz="1000"/>
              <a:t>I was grilled about this at my presentation at Mt. Sinai in April, so I wanted to present it now for your consideration after studying it thoroughly on Wikipedia. The formal concept evolved out of the German socio-legal tradition in the 1930s, centering on the concept of good household management.  Many of the concepts underpinning the precautionary principle pre-date the term's inception. For example, the essence of the principle is captured in a number of cautionary </a:t>
            </a:r>
            <a:r>
              <a:rPr lang="en-US" sz="1000">
                <a:hlinkClick r:id="rId3" tooltip="Aphorism"/>
              </a:rPr>
              <a:t>aphorisms</a:t>
            </a:r>
            <a:r>
              <a:rPr lang="en-US" sz="1000"/>
              <a:t> such as "an ounce of prevention is worth a pound of cure", "better safe than sorry", and "look before you leap". The precautionary principle may also be interpreted as the evolution of the ancient medical principle of "</a:t>
            </a:r>
            <a:r>
              <a:rPr lang="en-US" sz="1000">
                <a:hlinkClick r:id="rId4" tooltip="Primum non nocere"/>
              </a:rPr>
              <a:t>first, do no harm</a:t>
            </a:r>
            <a:r>
              <a:rPr lang="en-US" sz="1000"/>
              <a:t>" to apply to institutions and institutional decision-making processes rather than individuals. The principle was implemented in an international treaty as early as the 1987 </a:t>
            </a:r>
            <a:r>
              <a:rPr lang="en-US" sz="1000">
                <a:hlinkClick r:id="rId5" tooltip="Montreal Protocol"/>
              </a:rPr>
              <a:t>Montreal Protocol</a:t>
            </a:r>
            <a:r>
              <a:rPr lang="en-US" sz="1000"/>
              <a:t>, and among other international treaties and declarations </a:t>
            </a:r>
            <a:r>
              <a:rPr lang="en-US" sz="1000">
                <a:hlinkClick r:id="rId6" tooltip="http://www.biotech-info.net/treaties_and_agreements.html"/>
              </a:rPr>
              <a:t>[10]</a:t>
            </a:r>
            <a:r>
              <a:rPr lang="en-US" sz="1000"/>
              <a:t> is reflected in the 1992 </a:t>
            </a:r>
            <a:r>
              <a:rPr lang="en-US" sz="1000">
                <a:hlinkClick r:id="rId7" tooltip="Rio Declaration on Environment and Development"/>
              </a:rPr>
              <a:t>Rio Declaration on Environment and Development</a:t>
            </a:r>
            <a:r>
              <a:rPr lang="en-US" sz="1000"/>
              <a:t> (signed at the </a:t>
            </a:r>
            <a:r>
              <a:rPr lang="en-US" sz="1000">
                <a:hlinkClick r:id="rId8" tooltip="United Nations Conference on Environment and Development"/>
              </a:rPr>
              <a:t>United Nations Conference on Environment and Development</a:t>
            </a:r>
            <a:r>
              <a:rPr lang="en-US" sz="1000"/>
              <a:t>). </a:t>
            </a:r>
          </a:p>
          <a:p>
            <a:pPr>
              <a:lnSpc>
                <a:spcPct val="80000"/>
              </a:lnSpc>
            </a:pPr>
            <a:endParaRPr lang="en-US" sz="1000"/>
          </a:p>
          <a:p>
            <a:pPr>
              <a:lnSpc>
                <a:spcPct val="80000"/>
              </a:lnSpc>
            </a:pPr>
            <a:r>
              <a:rPr lang="ja-JP" altLang="en-US" sz="1000">
                <a:latin typeface="Arial"/>
              </a:rPr>
              <a:t>“</a:t>
            </a:r>
            <a:r>
              <a:rPr lang="en-US" sz="1000"/>
              <a:t>Observe before you project yourself on a parabolic trajectory. The weight of 28.35 grams of prevention is worth 454 grams of cure. Science certainly has much to say on taking precautions. But for the enormously complex and serious problems that now face the world--global warming, loss of biodiversity, toxins in the environment--science doesn't have all the answers, and traditional risk assessment and management may not be up to the job. Indeed, given the scope of such problems, they may never be. </a:t>
            </a:r>
          </a:p>
          <a:p>
            <a:pPr>
              <a:lnSpc>
                <a:spcPct val="80000"/>
              </a:lnSpc>
            </a:pPr>
            <a:r>
              <a:rPr lang="en-US" sz="1000"/>
              <a:t>Given the uncertainty, some politicians and activists are insisting on caution first, science second. Although there is no consensus definition of what is termed the precautionary principle, one oft-mentioned statement, from the so-called Wingspread conference in Racine, Wis., in 1998 sums it up: "When an activity raises threats of harm to human health or the environment, precautionary measures should be taken even if some cause and effect relationships are not fully established scientifically. Critics asserted that the principle's definition and goals are vague, leaving its application dependent on the regulators in charge at the moment. All it does, they alleged, is stifle trade and limit innovation. "If someone had evaluated the risk of fire right after it was invented," remarked Julian Morris of the Institute of Economic Affairs in London, "they may well have decided to eat their food raw." </a:t>
            </a:r>
          </a:p>
          <a:p>
            <a:pPr>
              <a:lnSpc>
                <a:spcPct val="80000"/>
              </a:lnSpc>
            </a:pPr>
            <a:r>
              <a:rPr lang="en-US" sz="1000"/>
              <a:t>A matter of law in Germany and Sweden, the precautionary principle may soon guide the policy of all of Europe: last February the European Commission outlined when and how it intends to use the precautionary principle. Increasingly, the principle is finding its way into international agreements. It was incorporated for the first time in a fully fledged international treaty last January--namely, the United Nations Biosafety Protocol regulating trade in genetically modified products. Gradually it has begun to work its way into U.S. policy. In an October speech at the National Academy of Sciences in Washington, D.C., New Jersey governor Christine Todd Whitman averred that "policymakers need to take a precautionary approach to environmental protection.... We must acknowledge that uncertainty is inherent in managing natural resources, recognize it is usually easier to prevent environmental damage than to repair it later, and shift the burden of proof away from those advocating protection toward those proposing an action that may be harmful." </a:t>
            </a:r>
          </a:p>
          <a:p>
            <a:pPr>
              <a:lnSpc>
                <a:spcPct val="80000"/>
              </a:lnSpc>
            </a:pPr>
            <a:r>
              <a:rPr lang="en-US" sz="1000"/>
              <a:t>Although the U.S. has taken such an approach for years--the 1958 Delaney Clause overseeing pesticide residues in food, for instance, and requirements for environmental impact statements--the more stringent requirements of the precautionary principle have not generally been welcome.</a:t>
            </a:r>
            <a:r>
              <a:rPr lang="ja-JP" altLang="en-US" sz="1000">
                <a:latin typeface="Arial"/>
              </a:rPr>
              <a:t>”</a:t>
            </a:r>
            <a:r>
              <a:rPr lang="en-US" sz="1000"/>
              <a:t> </a:t>
            </a:r>
          </a:p>
          <a:p>
            <a:pPr>
              <a:lnSpc>
                <a:spcPct val="80000"/>
              </a:lnSpc>
            </a:pPr>
            <a:endParaRPr lang="en-US" sz="1000"/>
          </a:p>
          <a:p>
            <a:pPr>
              <a:lnSpc>
                <a:spcPct val="80000"/>
              </a:lnSpc>
            </a:pPr>
            <a:r>
              <a:rPr lang="en-US" sz="1000"/>
              <a:t>David Appel, Scientific American 1/2001</a:t>
            </a:r>
          </a:p>
          <a:p>
            <a:pPr>
              <a:lnSpc>
                <a:spcPct val="80000"/>
              </a:lnSpc>
            </a:pPr>
            <a:endParaRPr 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1200" kern="1200" dirty="0" smtClean="0">
                <a:solidFill>
                  <a:schemeClr val="tx1"/>
                </a:solidFill>
                <a:latin typeface="+mn-lt"/>
                <a:ea typeface="+mn-ea"/>
                <a:cs typeface="+mn-cs"/>
              </a:rPr>
              <a:t>One of the most widely recognized voluntary approaches came from the unusual partnership of the DuPont company and the Environmental Defense Fund. In June 2007, they jointly launched the Nano Risk Framework as a comprehensive, practical and flexible system to address the potential risks of nanoscale materials. The Framework has been widely cited as best practice for industry and valuable input for government policy. The framework has six basic steps (as indicated in the diagram):</a:t>
            </a:r>
          </a:p>
          <a:p>
            <a:r>
              <a:rPr lang="en-US" sz="1200" kern="1200" dirty="0" smtClean="0">
                <a:solidFill>
                  <a:schemeClr val="tx1"/>
                </a:solidFill>
                <a:latin typeface="+mn-lt"/>
                <a:ea typeface="+mn-ea"/>
                <a:cs typeface="+mn-cs"/>
              </a:rPr>
              <a:t>27</a:t>
            </a:r>
          </a:p>
          <a:p>
            <a:pPr marL="228600" indent="-228600">
              <a:buAutoNum type="arabicPeriod"/>
            </a:pPr>
            <a:r>
              <a:rPr lang="en-US" sz="1200" kern="1200" dirty="0" smtClean="0">
                <a:solidFill>
                  <a:schemeClr val="tx1"/>
                </a:solidFill>
                <a:latin typeface="+mn-lt"/>
                <a:ea typeface="+mn-ea"/>
                <a:cs typeface="+mn-cs"/>
              </a:rPr>
              <a:t>Describe Material and Its Applications </a:t>
            </a:r>
          </a:p>
          <a:p>
            <a:pPr marL="228600" indent="-228600">
              <a:buAutoNum type="arabicPeriod"/>
            </a:pPr>
            <a:r>
              <a:rPr lang="en-US" sz="1200" kern="1200" dirty="0" smtClean="0">
                <a:solidFill>
                  <a:schemeClr val="tx1"/>
                </a:solidFill>
                <a:latin typeface="+mn-lt"/>
                <a:ea typeface="+mn-ea"/>
                <a:cs typeface="+mn-cs"/>
              </a:rPr>
              <a:t>Profile Lifecycles</a:t>
            </a:r>
          </a:p>
          <a:p>
            <a:pPr marL="228600" indent="-228600">
              <a:buAutoNum type="arabicPeriod"/>
            </a:pPr>
            <a:r>
              <a:rPr lang="en-US" sz="1200" kern="1200" dirty="0" smtClean="0">
                <a:solidFill>
                  <a:schemeClr val="tx1"/>
                </a:solidFill>
                <a:latin typeface="+mn-lt"/>
                <a:ea typeface="+mn-ea"/>
                <a:cs typeface="+mn-cs"/>
              </a:rPr>
              <a:t>Evaluate Risk</a:t>
            </a:r>
          </a:p>
          <a:p>
            <a:pPr marL="228600" indent="-228600">
              <a:buAutoNum type="arabicPeriod"/>
            </a:pPr>
            <a:r>
              <a:rPr lang="en-US" sz="1200" kern="1200" dirty="0" smtClean="0">
                <a:solidFill>
                  <a:schemeClr val="tx1"/>
                </a:solidFill>
                <a:latin typeface="+mn-lt"/>
                <a:ea typeface="+mn-ea"/>
                <a:cs typeface="+mn-cs"/>
              </a:rPr>
              <a:t>Assess Risk Management</a:t>
            </a:r>
          </a:p>
          <a:p>
            <a:pPr marL="228600" indent="-228600">
              <a:buAutoNum type="arabicPeriod" startAt="5"/>
            </a:pPr>
            <a:r>
              <a:rPr lang="en-US" sz="1200" kern="1200" dirty="0" smtClean="0">
                <a:solidFill>
                  <a:schemeClr val="tx1"/>
                </a:solidFill>
                <a:latin typeface="+mn-lt"/>
                <a:ea typeface="+mn-ea"/>
                <a:cs typeface="+mn-cs"/>
              </a:rPr>
              <a:t>Decide, Document, and Act </a:t>
            </a:r>
          </a:p>
          <a:p>
            <a:pPr marL="228600" indent="-228600">
              <a:buAutoNum type="arabicPeriod" startAt="5"/>
            </a:pPr>
            <a:r>
              <a:rPr lang="en-US" sz="1200" kern="1200" dirty="0" smtClean="0">
                <a:solidFill>
                  <a:schemeClr val="tx1"/>
                </a:solidFill>
                <a:latin typeface="+mn-lt"/>
                <a:ea typeface="+mn-ea"/>
                <a:cs typeface="+mn-cs"/>
              </a:rPr>
              <a:t>Review and Adapt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extLst>
      <p:ext uri="{BB962C8B-B14F-4D97-AF65-F5344CB8AC3E}">
        <p14:creationId xmlns:p14="http://schemas.microsoft.com/office/powerpoint/2010/main" val="187810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EDF-DuPont Nano Risk Framework</a:t>
            </a:r>
          </a:p>
          <a:p>
            <a:endParaRPr lang="en-US" dirty="0" smtClean="0"/>
          </a:p>
          <a:p>
            <a:pPr marL="82550" indent="0">
              <a:buNone/>
            </a:pPr>
            <a:r>
              <a:rPr lang="en-US" dirty="0" smtClean="0"/>
              <a:t>Step 1: Describe material and application</a:t>
            </a:r>
          </a:p>
          <a:p>
            <a:pPr marL="82550" indent="0">
              <a:buNone/>
            </a:pPr>
            <a:r>
              <a:rPr lang="en-US" dirty="0" smtClean="0"/>
              <a:t>Step 2: Profile lifecycles</a:t>
            </a:r>
          </a:p>
          <a:p>
            <a:pPr marL="82550" indent="0">
              <a:buNone/>
            </a:pPr>
            <a:r>
              <a:rPr lang="en-US" dirty="0" smtClean="0"/>
              <a:t>Step 3: Evaluate risks</a:t>
            </a:r>
          </a:p>
          <a:p>
            <a:pPr marL="82550" indent="0">
              <a:buNone/>
            </a:pPr>
            <a:r>
              <a:rPr lang="en-US" dirty="0" smtClean="0"/>
              <a:t>Step 4:  Assess risk management</a:t>
            </a:r>
          </a:p>
          <a:p>
            <a:pPr marL="82550" indent="0">
              <a:buNone/>
            </a:pPr>
            <a:r>
              <a:rPr lang="en-US" dirty="0" smtClean="0"/>
              <a:t>Step 5: Decide, document and act</a:t>
            </a:r>
          </a:p>
          <a:p>
            <a:pPr marL="82550" indent="0">
              <a:buNone/>
            </a:pPr>
            <a:r>
              <a:rPr lang="en-US" dirty="0" smtClean="0"/>
              <a:t>Step 6: Review and adapt</a:t>
            </a:r>
          </a:p>
          <a:p>
            <a:endParaRPr lang="en-US" dirty="0" smtClean="0"/>
          </a:p>
          <a:p>
            <a:r>
              <a:rPr lang="en-US" dirty="0" smtClean="0"/>
              <a:t>Through these six steps, the framework seeks to guide a process for risk evaluation and management that is practical, comprehensive, transparent, and flexible.</a:t>
            </a:r>
            <a:r>
              <a:rPr lang="en-US" baseline="0" dirty="0" smtClean="0"/>
              <a:t>  </a:t>
            </a:r>
            <a:r>
              <a:rPr lang="en-US" dirty="0" smtClean="0"/>
              <a:t>The Framework, and case studies demonstrating its implementation on a variety of nanomaterials and applications, are available for download in PDF form.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extLst>
      <p:ext uri="{BB962C8B-B14F-4D97-AF65-F5344CB8AC3E}">
        <p14:creationId xmlns:p14="http://schemas.microsoft.com/office/powerpoint/2010/main" val="53637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Nano Risk Framework case studies are available on the web:</a:t>
            </a:r>
          </a:p>
          <a:p>
            <a:endParaRPr lang="en-US" dirty="0" smtClean="0"/>
          </a:p>
          <a:p>
            <a:pPr marL="171450" indent="-171450">
              <a:buFont typeface="Arial"/>
              <a:buChar char="•"/>
            </a:pPr>
            <a:r>
              <a:rPr lang="en-US" sz="1200" dirty="0" smtClean="0"/>
              <a:t>TiO</a:t>
            </a:r>
            <a:r>
              <a:rPr lang="en-US" sz="1200" baseline="-25000" dirty="0" smtClean="0"/>
              <a:t>2 </a:t>
            </a:r>
            <a:r>
              <a:rPr lang="en-US" sz="1200" dirty="0" smtClean="0"/>
              <a:t>light stabilizer by </a:t>
            </a:r>
            <a:r>
              <a:rPr lang="en-US" sz="1200" dirty="0" err="1" smtClean="0"/>
              <a:t>Dupont</a:t>
            </a:r>
            <a:endParaRPr lang="en-US" sz="1200" dirty="0" smtClean="0"/>
          </a:p>
          <a:p>
            <a:pPr marL="171450" indent="-171450">
              <a:buFont typeface="Arial"/>
              <a:buChar char="•"/>
            </a:pPr>
            <a:r>
              <a:rPr lang="en-US" sz="1200" dirty="0" smtClean="0"/>
              <a:t>Carbon nanotubes</a:t>
            </a:r>
          </a:p>
          <a:p>
            <a:pPr marL="171450" indent="-171450">
              <a:buFont typeface="Arial"/>
              <a:buChar char="•"/>
            </a:pPr>
            <a:r>
              <a:rPr lang="en-US" sz="1200" dirty="0" smtClean="0"/>
              <a:t>Nano </a:t>
            </a:r>
            <a:r>
              <a:rPr lang="en-US" sz="1200" dirty="0" err="1" smtClean="0"/>
              <a:t>FeO</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extLst>
      <p:ext uri="{BB962C8B-B14F-4D97-AF65-F5344CB8AC3E}">
        <p14:creationId xmlns:p14="http://schemas.microsoft.com/office/powerpoint/2010/main" val="53637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800" b="1">
                <a:solidFill>
                  <a:schemeClr val="hlink"/>
                </a:solidFill>
                <a:latin typeface="Tahoma" charset="0"/>
                <a:ea typeface="ＭＳ Ｐゴシック" charset="0"/>
                <a:cs typeface="ＭＳ Ｐゴシック" charset="0"/>
              </a:defRPr>
            </a:lvl1pPr>
            <a:lvl2pPr marL="37931725" indent="-37474525" defTabSz="903288">
              <a:defRPr sz="2800" b="1">
                <a:solidFill>
                  <a:schemeClr val="hlink"/>
                </a:solidFill>
                <a:latin typeface="Tahoma" charset="0"/>
                <a:ea typeface="ＭＳ Ｐゴシック" charset="0"/>
              </a:defRPr>
            </a:lvl2pPr>
            <a:lvl3pPr>
              <a:defRPr sz="2800" b="1">
                <a:solidFill>
                  <a:schemeClr val="hlink"/>
                </a:solidFill>
                <a:latin typeface="Tahoma" charset="0"/>
                <a:ea typeface="ＭＳ Ｐゴシック" charset="0"/>
              </a:defRPr>
            </a:lvl3pPr>
            <a:lvl4pPr>
              <a:defRPr sz="2800" b="1">
                <a:solidFill>
                  <a:schemeClr val="hlink"/>
                </a:solidFill>
                <a:latin typeface="Tahoma" charset="0"/>
                <a:ea typeface="ＭＳ Ｐゴシック" charset="0"/>
              </a:defRPr>
            </a:lvl4pPr>
            <a:lvl5pPr>
              <a:defRPr sz="2800" b="1">
                <a:solidFill>
                  <a:schemeClr val="hlink"/>
                </a:solidFill>
                <a:latin typeface="Tahoma" charset="0"/>
                <a:ea typeface="ＭＳ Ｐゴシック" charset="0"/>
              </a:defRPr>
            </a:lvl5pPr>
            <a:lvl6pPr marL="457200" eaLnBrk="0" fontAlgn="base" hangingPunct="0">
              <a:spcBef>
                <a:spcPct val="0"/>
              </a:spcBef>
              <a:spcAft>
                <a:spcPct val="0"/>
              </a:spcAft>
              <a:defRPr sz="2800" b="1">
                <a:solidFill>
                  <a:schemeClr val="hlink"/>
                </a:solidFill>
                <a:latin typeface="Tahoma" charset="0"/>
                <a:ea typeface="ＭＳ Ｐゴシック" charset="0"/>
              </a:defRPr>
            </a:lvl6pPr>
            <a:lvl7pPr marL="914400" eaLnBrk="0" fontAlgn="base" hangingPunct="0">
              <a:spcBef>
                <a:spcPct val="0"/>
              </a:spcBef>
              <a:spcAft>
                <a:spcPct val="0"/>
              </a:spcAft>
              <a:defRPr sz="2800" b="1">
                <a:solidFill>
                  <a:schemeClr val="hlink"/>
                </a:solidFill>
                <a:latin typeface="Tahoma" charset="0"/>
                <a:ea typeface="ＭＳ Ｐゴシック" charset="0"/>
              </a:defRPr>
            </a:lvl7pPr>
            <a:lvl8pPr marL="1371600" eaLnBrk="0" fontAlgn="base" hangingPunct="0">
              <a:spcBef>
                <a:spcPct val="0"/>
              </a:spcBef>
              <a:spcAft>
                <a:spcPct val="0"/>
              </a:spcAft>
              <a:defRPr sz="2800" b="1">
                <a:solidFill>
                  <a:schemeClr val="hlink"/>
                </a:solidFill>
                <a:latin typeface="Tahoma" charset="0"/>
                <a:ea typeface="ＭＳ Ｐゴシック" charset="0"/>
              </a:defRPr>
            </a:lvl8pPr>
            <a:lvl9pPr marL="1828800" eaLnBrk="0" fontAlgn="base" hangingPunct="0">
              <a:spcBef>
                <a:spcPct val="0"/>
              </a:spcBef>
              <a:spcAft>
                <a:spcPct val="0"/>
              </a:spcAft>
              <a:defRPr sz="2800" b="1">
                <a:solidFill>
                  <a:schemeClr val="hlink"/>
                </a:solidFill>
                <a:latin typeface="Tahoma" charset="0"/>
                <a:ea typeface="ＭＳ Ｐゴシック" charset="0"/>
              </a:defRPr>
            </a:lvl9pPr>
          </a:lstStyle>
          <a:p>
            <a:fld id="{73D7032A-3ECB-E54B-B650-A587637BC6E9}" type="slidenum">
              <a:rPr lang="en-US" sz="1200" b="0">
                <a:solidFill>
                  <a:schemeClr val="tx1"/>
                </a:solidFill>
                <a:latin typeface="Times New Roman" charset="0"/>
              </a:rPr>
              <a:pPr/>
              <a:t>17</a:t>
            </a:fld>
            <a:endParaRPr lang="en-US" sz="1200" b="0">
              <a:solidFill>
                <a:schemeClr val="tx1"/>
              </a:solidFill>
              <a:latin typeface="Times New Roman" charset="0"/>
            </a:endParaRPr>
          </a:p>
        </p:txBody>
      </p:sp>
      <p:sp>
        <p:nvSpPr>
          <p:cNvPr id="169987" name="Rectangle 2"/>
          <p:cNvSpPr>
            <a:spLocks noGrp="1" noRot="1" noChangeAspect="1" noChangeArrowheads="1" noTextEdit="1"/>
          </p:cNvSpPr>
          <p:nvPr>
            <p:ph type="sldImg"/>
          </p:nvPr>
        </p:nvSpPr>
        <p:spPr>
          <a:xfrm>
            <a:off x="1106488" y="696913"/>
            <a:ext cx="4646612" cy="3486150"/>
          </a:xfrm>
          <a:ln/>
        </p:spPr>
      </p:sp>
      <p:sp>
        <p:nvSpPr>
          <p:cNvPr id="169988" name="Rectangle 3"/>
          <p:cNvSpPr>
            <a:spLocks noGrp="1" noChangeArrowheads="1"/>
          </p:cNvSpPr>
          <p:nvPr>
            <p:ph type="body" idx="1"/>
          </p:nvPr>
        </p:nvSpPr>
        <p:spPr>
          <a:xfrm>
            <a:off x="685800" y="4416392"/>
            <a:ext cx="5486400" cy="418217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39688">
              <a:spcBef>
                <a:spcPts val="413"/>
              </a:spcBef>
            </a:pPr>
            <a:r>
              <a:rPr lang="en-US" dirty="0" smtClean="0">
                <a:solidFill>
                  <a:srgbClr val="000000"/>
                </a:solidFill>
                <a:latin typeface="Times New Roman" charset="0"/>
                <a:cs typeface="Arial" charset="0"/>
                <a:sym typeface="Arial" charset="0"/>
              </a:rPr>
              <a:t>Trainer Notes:</a:t>
            </a:r>
          </a:p>
          <a:p>
            <a:pPr marL="39688">
              <a:spcBef>
                <a:spcPts val="413"/>
              </a:spcBef>
            </a:pPr>
            <a:endParaRPr lang="en-US" dirty="0" smtClean="0">
              <a:solidFill>
                <a:srgbClr val="000000"/>
              </a:solidFill>
              <a:latin typeface="Times New Roman" charset="0"/>
              <a:cs typeface="Arial" charset="0"/>
              <a:sym typeface="Arial" charset="0"/>
            </a:endParaRPr>
          </a:p>
          <a:p>
            <a:pPr marL="39688">
              <a:spcBef>
                <a:spcPts val="413"/>
              </a:spcBef>
            </a:pPr>
            <a:r>
              <a:rPr lang="en-US" dirty="0" smtClean="0">
                <a:solidFill>
                  <a:srgbClr val="000000"/>
                </a:solidFill>
                <a:latin typeface="Times New Roman" charset="0"/>
                <a:cs typeface="Arial" charset="0"/>
                <a:sym typeface="Arial" charset="0"/>
              </a:rPr>
              <a:t>[This is a graphic created by David </a:t>
            </a:r>
            <a:r>
              <a:rPr lang="en-US" dirty="0" err="1" smtClean="0">
                <a:solidFill>
                  <a:srgbClr val="000000"/>
                </a:solidFill>
                <a:latin typeface="Times New Roman" charset="0"/>
                <a:cs typeface="Arial" charset="0"/>
                <a:sym typeface="Arial" charset="0"/>
              </a:rPr>
              <a:t>Rejeski</a:t>
            </a:r>
            <a:r>
              <a:rPr lang="en-US" dirty="0" smtClean="0">
                <a:solidFill>
                  <a:srgbClr val="000000"/>
                </a:solidFill>
                <a:latin typeface="Times New Roman" charset="0"/>
                <a:cs typeface="Arial" charset="0"/>
                <a:sym typeface="Arial" charset="0"/>
              </a:rPr>
              <a:t> of the Wilson Center</a:t>
            </a:r>
            <a:r>
              <a:rPr lang="en-US" baseline="0" dirty="0" smtClean="0">
                <a:solidFill>
                  <a:srgbClr val="000000"/>
                </a:solidFill>
                <a:latin typeface="Times New Roman" charset="0"/>
                <a:cs typeface="Arial" charset="0"/>
                <a:sym typeface="Arial" charset="0"/>
              </a:rPr>
              <a:t> for Scholars to depict the entire life cycle of a </a:t>
            </a:r>
            <a:r>
              <a:rPr lang="en-US" baseline="0" dirty="0" err="1" smtClean="0">
                <a:solidFill>
                  <a:srgbClr val="000000"/>
                </a:solidFill>
                <a:latin typeface="Times New Roman" charset="0"/>
                <a:cs typeface="Arial" charset="0"/>
                <a:sym typeface="Arial" charset="0"/>
              </a:rPr>
              <a:t>nanoproduct</a:t>
            </a:r>
            <a:r>
              <a:rPr lang="en-US" baseline="0" dirty="0" smtClean="0">
                <a:solidFill>
                  <a:srgbClr val="000000"/>
                </a:solidFill>
                <a:latin typeface="Times New Roman" charset="0"/>
                <a:cs typeface="Arial" charset="0"/>
                <a:sym typeface="Arial" charset="0"/>
              </a:rPr>
              <a:t> and to consider the amount and complexity of the waste throughout that life cycle. Bruce Lippy added potential worker risks to the cycle.]</a:t>
            </a:r>
            <a:endParaRPr lang="en-US" dirty="0">
              <a:solidFill>
                <a:srgbClr val="000000"/>
              </a:solidFill>
              <a:latin typeface="Times New Roman" charset="0"/>
              <a:cs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[insert a disclaimer</a:t>
            </a:r>
            <a:r>
              <a:rPr lang="en-US" baseline="0" dirty="0" smtClean="0"/>
              <a:t> about the limitations of these materials]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u="sng" dirty="0" smtClean="0"/>
              <a:t>Trainer Notes:</a:t>
            </a:r>
          </a:p>
          <a:p>
            <a:endParaRPr lang="en-US" dirty="0" smtClean="0"/>
          </a:p>
          <a:p>
            <a:r>
              <a:rPr lang="en-US" dirty="0" smtClean="0"/>
              <a:t>[Go through the chart of control banding, adopted</a:t>
            </a:r>
            <a:r>
              <a:rPr lang="en-US" baseline="0" dirty="0" smtClean="0"/>
              <a:t> from NIOSH.  Introduce the subject and discuss it’s history.  Ask students which jobs that they work on may control banding be suitable for.  Below is excerpted text from NIOSH that provides background information on control banding.]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occupational exposure limit (OEL) is the marker that shows the level of control needed for a chemical. Repeated daily exposure by inhaling a chemical at an airborne concentration below its OEL is unlikely to lead to harm in most workers. However, many thousands of chemicals are in use, and it is not possible to have an OEL for every chemical, chemical mixture, fume, or emission. Nonetheless, it is possible to determine the broad hazard group to which a chemical belongs (Table 1) and on that basis to determine the necessary level of control, or control band.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The concept of control banding was developed in the late 1980s by occupational health experts in the pharmaceutical industry. This industry uses large numbers of new chemical compounds with few toxicity data. The experts reasoned that such compounds could be classified into bands by their toxicity and by their need for restriction of exposure. Each band was aligned with a control scheme. </a:t>
            </a:r>
            <a:r>
              <a:rPr lang="en-US" baseline="0" dirty="0" smtClean="0"/>
              <a:t> </a:t>
            </a:r>
            <a:r>
              <a:rPr lang="en-US" dirty="0" smtClean="0"/>
              <a:t>Early references on the concept included a manual published by the Association of the British Pharmaceutical Industry in October 1995 and a paper by </a:t>
            </a:r>
            <a:r>
              <a:rPr lang="en-US" dirty="0" err="1" smtClean="0"/>
              <a:t>Naumann</a:t>
            </a:r>
            <a:r>
              <a:rPr lang="en-US" dirty="0" smtClean="0"/>
              <a:t> et al. [1996] (see reference list below).</a:t>
            </a:r>
            <a:r>
              <a:rPr lang="en-US" baseline="0" dirty="0" smtClean="0"/>
              <a:t> </a:t>
            </a:r>
            <a:r>
              <a:rPr lang="en-US" dirty="0" smtClean="0"/>
              <a:t>In the early 1990s, as the European system for classification and labeling developed, occupational health experts began to examine the alignment between the classification, the exposure limit, and data on exposure and control systems [Gardner and </a:t>
            </a:r>
            <a:r>
              <a:rPr lang="en-US" dirty="0" err="1" smtClean="0"/>
              <a:t>Oldershaw</a:t>
            </a:r>
            <a:r>
              <a:rPr lang="en-US" dirty="0" smtClean="0"/>
              <a:t> 1991].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Control banding is not currently appropriate for many situations, including "hot" processes, open spray applications, gases, and pesticides. These situations involve more complex exposures requiring additional considerations that are not yet fully addressed by current control banding strategies. In addition, control banding does not yet cover safety hazards, environmental issues, or ergonomic issues. Researchers are exploring ways to integrate these additional workplace issues into the control banding concept.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7CD58-81AA-41A4-B763-F4A2313C69E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 Maynard, AD. (2007) Nanotechnology: the next big thing, or much ado about nothing? Ann </a:t>
            </a:r>
            <a:r>
              <a:rPr lang="en-US" sz="1200" b="0" dirty="0" err="1" smtClean="0"/>
              <a:t>Occ</a:t>
            </a:r>
            <a:r>
              <a:rPr lang="en-US" sz="1200" b="0" dirty="0" smtClean="0"/>
              <a:t> </a:t>
            </a:r>
            <a:r>
              <a:rPr lang="en-US" sz="1200" b="0" dirty="0" err="1" smtClean="0"/>
              <a:t>Hyg</a:t>
            </a:r>
            <a:r>
              <a:rPr lang="en-US" sz="1200" b="0" dirty="0" smtClean="0"/>
              <a:t> 51(1);1-12.</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extLst>
      <p:ext uri="{BB962C8B-B14F-4D97-AF65-F5344CB8AC3E}">
        <p14:creationId xmlns:p14="http://schemas.microsoft.com/office/powerpoint/2010/main" val="1314692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pPr marL="82550" indent="0">
              <a:lnSpc>
                <a:spcPct val="80000"/>
              </a:lnSpc>
              <a:buNone/>
              <a:defRPr/>
            </a:pPr>
            <a:r>
              <a:rPr lang="en-US" b="1" dirty="0" smtClean="0">
                <a:solidFill>
                  <a:schemeClr val="accent2"/>
                </a:solidFill>
                <a:latin typeface="Helvetica" charset="0"/>
                <a:ea typeface="ＭＳ Ｐゴシック" charset="0"/>
              </a:rPr>
              <a:t>Nanomaterial: 70% of Severity Score</a:t>
            </a:r>
          </a:p>
          <a:p>
            <a:pPr>
              <a:lnSpc>
                <a:spcPct val="80000"/>
              </a:lnSpc>
              <a:buFont typeface="Monotype Sorts" charset="0"/>
              <a:buNone/>
              <a:defRPr/>
            </a:pPr>
            <a:endParaRPr lang="en-US" sz="1050" b="1" dirty="0" smtClean="0">
              <a:solidFill>
                <a:schemeClr val="accent2"/>
              </a:solidFill>
              <a:latin typeface="Helvetica" charset="0"/>
              <a:ea typeface="ＭＳ Ｐゴシック" charset="0"/>
            </a:endParaRPr>
          </a:p>
          <a:p>
            <a:pPr marL="417512" indent="-347663">
              <a:lnSpc>
                <a:spcPct val="80000"/>
              </a:lnSpc>
              <a:defRPr/>
            </a:pPr>
            <a:r>
              <a:rPr lang="en-US" sz="1050" dirty="0" smtClean="0">
                <a:latin typeface="Gill Sans MT" pitchFamily="34" charset="0"/>
                <a:ea typeface="ＭＳ Ｐゴシック" charset="0"/>
              </a:rPr>
              <a:t>Surface Chemistry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Particle Shape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Particle Diameter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Solubility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Carcinogenicity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Reproductive Toxicity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Mutagenicity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Dermal Toxicity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err="1" smtClean="0">
                <a:latin typeface="Gill Sans MT" pitchFamily="34" charset="0"/>
                <a:ea typeface="ＭＳ Ｐゴシック" charset="0"/>
              </a:rPr>
              <a:t>Asthmagen</a:t>
            </a:r>
            <a:r>
              <a:rPr lang="en-US" sz="1050" dirty="0" smtClean="0">
                <a:latin typeface="Gill Sans MT" pitchFamily="34" charset="0"/>
                <a:ea typeface="ＭＳ Ｐゴシック" charset="0"/>
              </a:rPr>
              <a:t>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a:lnSpc>
                <a:spcPct val="80000"/>
              </a:lnSpc>
              <a:buFont typeface="Monotype Sorts" charset="0"/>
              <a:buNone/>
              <a:defRPr/>
            </a:pPr>
            <a:endParaRPr lang="en-US" sz="1050" b="1" dirty="0" smtClean="0">
              <a:solidFill>
                <a:schemeClr val="accent2"/>
              </a:solidFill>
              <a:latin typeface="Helvetica" charset="0"/>
              <a:ea typeface="ＭＳ Ｐゴシック" charset="0"/>
            </a:endParaRPr>
          </a:p>
          <a:p>
            <a:r>
              <a:rPr lang="en-US" dirty="0" smtClean="0"/>
              <a:t>[Point out that the tool focuses</a:t>
            </a:r>
            <a:r>
              <a:rPr lang="en-US" baseline="0" dirty="0" smtClean="0"/>
              <a:t> mainly on the nanomaterial, but because often data are not available, the tool only gives 70% of the score to the nanomaterial.]</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dirty="0" smtClean="0"/>
              <a:t>Factors for the parent material get 30% of severity score.</a:t>
            </a:r>
          </a:p>
          <a:p>
            <a:endParaRPr lang="en-US" dirty="0" smtClean="0"/>
          </a:p>
          <a:p>
            <a:pPr marL="457200" indent="-388938">
              <a:lnSpc>
                <a:spcPct val="80000"/>
              </a:lnSpc>
              <a:buFont typeface="Arial"/>
              <a:buChar char="•"/>
            </a:pPr>
            <a:r>
              <a:rPr lang="en-US" sz="1200" kern="1200" dirty="0" smtClean="0">
                <a:solidFill>
                  <a:schemeClr val="tx1"/>
                </a:solidFill>
                <a:latin typeface="+mn-lt"/>
                <a:ea typeface="+mn-ea"/>
                <a:cs typeface="+mn-cs"/>
              </a:rPr>
              <a:t>Occupational Exposure Limit (10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Carcinogenicity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Reproductive Toxicity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Mutagenicity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Dermal Toxicity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err="1" smtClean="0">
                <a:solidFill>
                  <a:schemeClr val="tx1"/>
                </a:solidFill>
                <a:latin typeface="+mn-lt"/>
                <a:ea typeface="+mn-ea"/>
                <a:cs typeface="+mn-cs"/>
              </a:rPr>
              <a:t>Asthmagen</a:t>
            </a:r>
            <a:r>
              <a:rPr lang="en-US" sz="1200" kern="1200" dirty="0" smtClean="0">
                <a:solidFill>
                  <a:schemeClr val="tx1"/>
                </a:solidFill>
                <a:latin typeface="+mn-lt"/>
                <a:ea typeface="+mn-ea"/>
                <a:cs typeface="+mn-cs"/>
              </a:rPr>
              <a:t>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endParaRPr lang="en-US" dirty="0" smtClean="0"/>
          </a:p>
          <a:p>
            <a:r>
              <a:rPr lang="en-US" dirty="0" smtClean="0"/>
              <a:t>[This is an</a:t>
            </a:r>
            <a:r>
              <a:rPr lang="en-US" baseline="0" dirty="0" smtClean="0"/>
              <a:t> interesting approach because there will invariably be more data on the “macro” sized version of the material, e.g. carbon black or graphite rather than CNT.]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sz="1200" b="1" dirty="0" err="1" smtClean="0"/>
              <a:t>Nanotool</a:t>
            </a:r>
            <a:r>
              <a:rPr lang="en-US" sz="1200" b="1" dirty="0" smtClean="0"/>
              <a:t> uses probability factors, too</a:t>
            </a:r>
            <a:r>
              <a:rPr lang="en-US" sz="1200" b="0" dirty="0" smtClean="0"/>
              <a:t>.</a:t>
            </a:r>
          </a:p>
          <a:p>
            <a:endParaRPr lang="en-US" sz="1200" b="0" dirty="0" smtClean="0"/>
          </a:p>
          <a:p>
            <a:pPr marL="171450" indent="-171450">
              <a:buFont typeface="Arial"/>
              <a:buChar char="•"/>
            </a:pPr>
            <a:r>
              <a:rPr lang="en-US" sz="1200" dirty="0" smtClean="0">
                <a:latin typeface="Helvetica" charset="0"/>
              </a:rPr>
              <a:t>Estimated amount of material used (25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Dustiness/mistiness (30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Number of employees with similar exposure (15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Frequency of operation (15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Duration of operation (15 </a:t>
            </a:r>
            <a:r>
              <a:rPr lang="en-US" sz="1200" dirty="0" err="1" smtClean="0">
                <a:latin typeface="Helvetica" charset="0"/>
              </a:rPr>
              <a:t>pts</a:t>
            </a:r>
            <a:r>
              <a:rPr lang="en-US" sz="1200" dirty="0" smtClean="0">
                <a:latin typeface="Helvetica" charset="0"/>
              </a:rPr>
              <a:t>)</a:t>
            </a:r>
          </a:p>
          <a:p>
            <a:pPr marL="171450" indent="-171450">
              <a:buFont typeface="Arial"/>
              <a:buChar char="•"/>
            </a:pPr>
            <a:endParaRPr lang="en-US" sz="1200" b="1"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sz="1200" b="1" dirty="0" err="1" smtClean="0">
                <a:latin typeface="Helvetica" charset="0"/>
              </a:rPr>
              <a:t>Nanotool</a:t>
            </a:r>
            <a:r>
              <a:rPr lang="en-US" sz="1200" b="1" dirty="0" smtClean="0">
                <a:latin typeface="Helvetica" charset="0"/>
              </a:rPr>
              <a:t> results were comparable to judgment of professionals.</a:t>
            </a:r>
          </a:p>
          <a:p>
            <a:endParaRPr lang="en-US" sz="1200" b="1" dirty="0" smtClean="0">
              <a:latin typeface="Helvetica" charset="0"/>
            </a:endParaRPr>
          </a:p>
          <a:p>
            <a:pPr>
              <a:buNone/>
            </a:pPr>
            <a:r>
              <a:rPr lang="en-US" dirty="0" smtClean="0">
                <a:latin typeface="Gill Sans MT" pitchFamily="34" charset="0"/>
              </a:rPr>
              <a:t>36 operations at LLNL</a:t>
            </a:r>
          </a:p>
          <a:p>
            <a:endParaRPr lang="en-US" dirty="0" smtClean="0">
              <a:latin typeface="Gill Sans MT" pitchFamily="34" charset="0"/>
            </a:endParaRPr>
          </a:p>
          <a:p>
            <a:pPr marL="171450" indent="-171450">
              <a:buFont typeface="Arial"/>
              <a:buChar char="•"/>
            </a:pPr>
            <a:r>
              <a:rPr lang="en-US" dirty="0" smtClean="0">
                <a:latin typeface="Gill Sans MT" pitchFamily="34" charset="0"/>
              </a:rPr>
              <a:t>For 21 activities, CB </a:t>
            </a:r>
            <a:r>
              <a:rPr lang="en-US" dirty="0" err="1" smtClean="0">
                <a:latin typeface="Gill Sans MT" pitchFamily="34" charset="0"/>
              </a:rPr>
              <a:t>Nanotool</a:t>
            </a:r>
            <a:r>
              <a:rPr lang="en-US" dirty="0" smtClean="0">
                <a:latin typeface="Gill Sans MT" pitchFamily="34" charset="0"/>
              </a:rPr>
              <a:t> recommendation was equivalent to existing controls</a:t>
            </a:r>
          </a:p>
          <a:p>
            <a:pPr marL="171450" indent="-171450">
              <a:buFont typeface="Arial"/>
              <a:buChar char="•"/>
            </a:pPr>
            <a:r>
              <a:rPr lang="en-US" dirty="0" smtClean="0">
                <a:latin typeface="Gill Sans MT" pitchFamily="34" charset="0"/>
              </a:rPr>
              <a:t>For 9 activities, CB </a:t>
            </a:r>
            <a:r>
              <a:rPr lang="en-US" dirty="0" err="1" smtClean="0">
                <a:latin typeface="Gill Sans MT" pitchFamily="34" charset="0"/>
              </a:rPr>
              <a:t>Nanotool</a:t>
            </a:r>
            <a:r>
              <a:rPr lang="en-US" dirty="0" smtClean="0">
                <a:latin typeface="Gill Sans MT" pitchFamily="34" charset="0"/>
              </a:rPr>
              <a:t> recommended higher level of control than existing controls </a:t>
            </a:r>
          </a:p>
          <a:p>
            <a:pPr marL="171450" indent="-171450">
              <a:buFont typeface="Arial"/>
              <a:buChar char="•"/>
            </a:pPr>
            <a:r>
              <a:rPr lang="en-US" dirty="0" smtClean="0">
                <a:latin typeface="Gill Sans MT" pitchFamily="34" charset="0"/>
              </a:rPr>
              <a:t>For 6 activities, CB </a:t>
            </a:r>
            <a:r>
              <a:rPr lang="en-US" dirty="0" err="1" smtClean="0">
                <a:latin typeface="Gill Sans MT" pitchFamily="34" charset="0"/>
              </a:rPr>
              <a:t>Nanotool</a:t>
            </a:r>
            <a:r>
              <a:rPr lang="en-US" dirty="0" smtClean="0">
                <a:latin typeface="Gill Sans MT" pitchFamily="34" charset="0"/>
              </a:rPr>
              <a:t> recommended lower level of control than existing controls</a:t>
            </a:r>
            <a:endParaRPr lang="en-US" sz="1050" dirty="0" smtClean="0">
              <a:latin typeface="Gill Sans MT" pitchFamily="34" charset="0"/>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latin typeface="Helvetica" charset="0"/>
              </a:rPr>
              <a:t>CB </a:t>
            </a:r>
            <a:r>
              <a:rPr lang="en-US" dirty="0" err="1" smtClean="0">
                <a:latin typeface="Helvetica" charset="0"/>
              </a:rPr>
              <a:t>Nanotool</a:t>
            </a:r>
            <a:r>
              <a:rPr lang="en-US" dirty="0" smtClean="0">
                <a:latin typeface="Helvetica" charset="0"/>
              </a:rPr>
              <a:t> as LLNL Policy</a:t>
            </a:r>
          </a:p>
          <a:p>
            <a:endParaRPr lang="en-US" dirty="0" smtClean="0"/>
          </a:p>
          <a:p>
            <a:pPr marL="171450" indent="-171450">
              <a:buFont typeface="Arial"/>
              <a:buChar char="•"/>
            </a:pPr>
            <a:r>
              <a:rPr lang="en-US" dirty="0" smtClean="0"/>
              <a:t>Overall (30 out of 36), CB </a:t>
            </a:r>
            <a:r>
              <a:rPr lang="en-US" dirty="0" err="1" smtClean="0"/>
              <a:t>Nanotool</a:t>
            </a:r>
            <a:r>
              <a:rPr lang="en-US" dirty="0" smtClean="0"/>
              <a:t> recommendation was equal to or more conservative than IH expert opinions</a:t>
            </a:r>
          </a:p>
          <a:p>
            <a:pPr marL="171450" indent="-171450">
              <a:buFont typeface="Arial"/>
              <a:buChar char="•"/>
            </a:pPr>
            <a:r>
              <a:rPr lang="en-US" dirty="0" smtClean="0"/>
              <a:t>LLNL decided to make CB </a:t>
            </a:r>
            <a:r>
              <a:rPr lang="en-US" dirty="0" err="1" smtClean="0"/>
              <a:t>Nanotool</a:t>
            </a:r>
            <a:r>
              <a:rPr lang="en-US" dirty="0" smtClean="0"/>
              <a:t> recommendation a requirement</a:t>
            </a:r>
          </a:p>
          <a:p>
            <a:pPr marL="171450" indent="-171450">
              <a:buFont typeface="Arial"/>
              <a:buChar char="•"/>
            </a:pPr>
            <a:r>
              <a:rPr lang="en-US" dirty="0" smtClean="0"/>
              <a:t>CB </a:t>
            </a:r>
            <a:r>
              <a:rPr lang="en-US" dirty="0" err="1" smtClean="0"/>
              <a:t>Nanotool</a:t>
            </a:r>
            <a:r>
              <a:rPr lang="en-US" dirty="0" smtClean="0"/>
              <a:t> is an essential part of LLNL</a:t>
            </a:r>
            <a:r>
              <a:rPr lang="ja-JP" altLang="en-US" dirty="0" smtClean="0"/>
              <a:t>’</a:t>
            </a:r>
            <a:r>
              <a:rPr lang="en-US" dirty="0" smtClean="0"/>
              <a:t>s Nanotechnology Safety Program </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28</a:t>
            </a:fld>
            <a:endParaRPr lang="en-US"/>
          </a:p>
        </p:txBody>
      </p:sp>
    </p:spTree>
    <p:extLst>
      <p:ext uri="{BB962C8B-B14F-4D97-AF65-F5344CB8AC3E}">
        <p14:creationId xmlns:p14="http://schemas.microsoft.com/office/powerpoint/2010/main" val="354339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Let’s use the </a:t>
            </a:r>
            <a:r>
              <a:rPr lang="en-US" dirty="0" err="1" smtClean="0"/>
              <a:t>Nanotool</a:t>
            </a:r>
            <a:r>
              <a:rPr lang="en-US" dirty="0" smtClean="0"/>
              <a:t> in an exercise.</a:t>
            </a:r>
          </a:p>
          <a:p>
            <a:endParaRPr lang="en-US" dirty="0" smtClean="0"/>
          </a:p>
          <a:p>
            <a:r>
              <a:rPr lang="en-US" dirty="0" smtClean="0"/>
              <a:t>[The </a:t>
            </a:r>
            <a:r>
              <a:rPr lang="en-US" dirty="0" err="1" smtClean="0"/>
              <a:t>Nanotool</a:t>
            </a:r>
            <a:r>
              <a:rPr lang="en-US" baseline="0" dirty="0" smtClean="0"/>
              <a:t> is available on the web as a downloadable Excel spreadsheet. The tool contains several examples that can be worked in class.]</a:t>
            </a: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29</a:t>
            </a:fld>
            <a:endParaRPr lang="en-US"/>
          </a:p>
        </p:txBody>
      </p:sp>
    </p:spTree>
    <p:extLst>
      <p:ext uri="{BB962C8B-B14F-4D97-AF65-F5344CB8AC3E}">
        <p14:creationId xmlns:p14="http://schemas.microsoft.com/office/powerpoint/2010/main" val="322892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Explain where the current module fits within the full eight-hour course, where appropriate. If this module is being offered as a standalone training, you</a:t>
            </a:r>
            <a:r>
              <a:rPr lang="en-US" baseline="0" dirty="0" smtClean="0"/>
              <a:t> can modify or hide the slide or use it to describe the other available modules.</a:t>
            </a:r>
          </a:p>
          <a:p>
            <a:endParaRPr lang="en-US" baseline="0" dirty="0" smtClean="0"/>
          </a:p>
          <a:p>
            <a:r>
              <a:rPr lang="en-US" baseline="0" dirty="0" smtClean="0"/>
              <a:t>Use this opportunity to explain where the restrooms and water fountains are located and what emergency evacuation procedures should be followed should the need arise.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1A6161B-67AC-7F44-A390-7377FE06651A}" type="slidenum">
              <a:rPr lang="en-US"/>
              <a:pPr/>
              <a:t>32</a:t>
            </a:fld>
            <a:endParaRPr lang="en-US"/>
          </a:p>
        </p:txBody>
      </p:sp>
      <p:sp>
        <p:nvSpPr>
          <p:cNvPr id="107523" name="Rectangle 7"/>
          <p:cNvSpPr txBox="1">
            <a:spLocks noGrp="1" noChangeArrowheads="1"/>
          </p:cNvSpPr>
          <p:nvPr/>
        </p:nvSpPr>
        <p:spPr bwMode="auto">
          <a:xfrm>
            <a:off x="3884029" y="8828090"/>
            <a:ext cx="2972421" cy="466724"/>
          </a:xfrm>
          <a:prstGeom prst="rect">
            <a:avLst/>
          </a:prstGeom>
          <a:noFill/>
          <a:ln w="9525">
            <a:noFill/>
            <a:miter lim="800000"/>
            <a:headEnd/>
            <a:tailEnd/>
          </a:ln>
        </p:spPr>
        <p:txBody>
          <a:bodyPr lIns="91725" tIns="45862" rIns="91725" bIns="45862" anchor="b">
            <a:prstTxWarp prst="textNoShape">
              <a:avLst/>
            </a:prstTxWarp>
          </a:bodyPr>
          <a:lstStyle/>
          <a:p>
            <a:pPr algn="r">
              <a:lnSpc>
                <a:spcPct val="80000"/>
              </a:lnSpc>
              <a:spcBef>
                <a:spcPct val="20000"/>
              </a:spcBef>
            </a:pPr>
            <a:fld id="{70CF4EA3-F771-5043-AE18-06FA54E21B59}" type="slidenum">
              <a:rPr lang="en-US" sz="1100">
                <a:solidFill>
                  <a:srgbClr val="000066"/>
                </a:solidFill>
              </a:rPr>
              <a:pPr algn="r">
                <a:lnSpc>
                  <a:spcPct val="80000"/>
                </a:lnSpc>
                <a:spcBef>
                  <a:spcPct val="20000"/>
                </a:spcBef>
              </a:pPr>
              <a:t>32</a:t>
            </a:fld>
            <a:endParaRPr lang="en-US" sz="1100" dirty="0">
              <a:solidFill>
                <a:srgbClr val="000066"/>
              </a:solidFill>
            </a:endParaRPr>
          </a:p>
        </p:txBody>
      </p:sp>
      <p:sp>
        <p:nvSpPr>
          <p:cNvPr id="107524" name="Rectangle 2"/>
          <p:cNvSpPr>
            <a:spLocks noGrp="1" noRot="1" noChangeAspect="1" noChangeArrowheads="1" noTextEdit="1"/>
          </p:cNvSpPr>
          <p:nvPr>
            <p:ph type="sldImg"/>
          </p:nvPr>
        </p:nvSpPr>
        <p:spPr>
          <a:xfrm>
            <a:off x="1106488" y="693738"/>
            <a:ext cx="4648200" cy="3487737"/>
          </a:xfrm>
          <a:ln/>
        </p:spPr>
      </p:sp>
      <p:sp>
        <p:nvSpPr>
          <p:cNvPr id="107525" name="Rectangle 3"/>
          <p:cNvSpPr>
            <a:spLocks noGrp="1" noChangeArrowheads="1"/>
          </p:cNvSpPr>
          <p:nvPr>
            <p:ph type="body" idx="1"/>
          </p:nvPr>
        </p:nvSpPr>
        <p:spPr>
          <a:xfrm>
            <a:off x="686421" y="4416426"/>
            <a:ext cx="5485158" cy="4184650"/>
          </a:xfrm>
          <a:noFill/>
          <a:ln/>
        </p:spPr>
        <p:txBody>
          <a:bodyPr lIns="91725" tIns="45862" rIns="91725" bIns="45862"/>
          <a:lstStyle/>
          <a:p>
            <a:pPr eaLnBrk="1" hangingPunct="1">
              <a:buClr>
                <a:schemeClr val="accent2"/>
              </a:buClr>
              <a:buFont typeface="Wingdings" charset="2"/>
              <a:buNone/>
            </a:pPr>
            <a:r>
              <a:rPr lang="en-US" dirty="0" smtClean="0"/>
              <a:t>Trainer Notes:</a:t>
            </a:r>
          </a:p>
          <a:p>
            <a:pPr eaLnBrk="1" hangingPunct="1">
              <a:buClr>
                <a:schemeClr val="accent2"/>
              </a:buClr>
              <a:buFont typeface="Wingdings" charset="2"/>
              <a:buNone/>
            </a:pPr>
            <a:endParaRPr lang="en-US" dirty="0" smtClean="0"/>
          </a:p>
          <a:p>
            <a:pPr eaLnBrk="1" hangingPunct="1">
              <a:buClr>
                <a:schemeClr val="accent2"/>
              </a:buClr>
              <a:buFont typeface="Wingdings" charset="2"/>
              <a:buNone/>
            </a:pPr>
            <a:r>
              <a:rPr lang="en-US" dirty="0" smtClean="0"/>
              <a:t>The </a:t>
            </a:r>
            <a:r>
              <a:rPr lang="en-US" dirty="0" err="1" smtClean="0"/>
              <a:t>GoodNanoGuide</a:t>
            </a:r>
            <a:r>
              <a:rPr lang="en-US" dirty="0" smtClean="0"/>
              <a:t> is a tremendous resource (more in Module 7)</a:t>
            </a:r>
          </a:p>
          <a:p>
            <a:pPr eaLnBrk="1" hangingPunct="1">
              <a:buClr>
                <a:schemeClr val="accent2"/>
              </a:buClr>
              <a:buFont typeface="Wingdings" charset="2"/>
              <a:buNone/>
            </a:pPr>
            <a:endParaRPr lang="en-US" dirty="0" smtClean="0"/>
          </a:p>
          <a:p>
            <a:pPr eaLnBrk="1" hangingPunct="1">
              <a:lnSpc>
                <a:spcPct val="80000"/>
              </a:lnSpc>
              <a:buFont typeface="Arial" pitchFamily="34" charset="0"/>
              <a:buChar char="•"/>
              <a:defRPr/>
            </a:pPr>
            <a:r>
              <a:rPr lang="en-US" sz="1200" dirty="0" smtClean="0"/>
              <a:t>Protected Internet site on occupational practices for the safe handling of nanomaterials</a:t>
            </a:r>
          </a:p>
          <a:p>
            <a:pPr eaLnBrk="1" hangingPunct="1">
              <a:lnSpc>
                <a:spcPct val="80000"/>
              </a:lnSpc>
              <a:buFont typeface="Arial" pitchFamily="34" charset="0"/>
              <a:buChar char="•"/>
              <a:defRPr/>
            </a:pPr>
            <a:r>
              <a:rPr lang="en-US" sz="1200" dirty="0" smtClean="0"/>
              <a:t>Multiple stakeholders contribute, share and discuss information</a:t>
            </a:r>
          </a:p>
          <a:p>
            <a:pPr eaLnBrk="1" hangingPunct="1">
              <a:lnSpc>
                <a:spcPct val="80000"/>
              </a:lnSpc>
              <a:buFont typeface="Arial" pitchFamily="34" charset="0"/>
              <a:buChar char="•"/>
              <a:defRPr/>
            </a:pPr>
            <a:r>
              <a:rPr lang="en-US" sz="1200" dirty="0" smtClean="0"/>
              <a:t>Modern, interactive, up-to-date</a:t>
            </a:r>
          </a:p>
          <a:p>
            <a:pPr eaLnBrk="1" hangingPunct="1">
              <a:buClr>
                <a:schemeClr val="accent2"/>
              </a:buClr>
              <a:buFont typeface="Wingdings" charset="2"/>
              <a:buNone/>
            </a:pPr>
            <a:endParaRPr lang="en-US" dirty="0" smtClean="0"/>
          </a:p>
          <a:p>
            <a:pPr eaLnBrk="1" hangingPunct="1">
              <a:buClr>
                <a:schemeClr val="accent2"/>
              </a:buClr>
              <a:buFont typeface="Wingdings" charset="2"/>
              <a:buNone/>
            </a:pPr>
            <a:r>
              <a:rPr lang="en-US" dirty="0" smtClean="0"/>
              <a:t>[Review</a:t>
            </a:r>
            <a:r>
              <a:rPr lang="en-US" baseline="0" dirty="0" smtClean="0"/>
              <a:t> this here quickly because Module 7 gives it a great treatment.]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This NIEHS guidance on training workers is in final form and available on the web.</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33</a:t>
            </a:fld>
            <a:endParaRPr lang="en-US"/>
          </a:p>
        </p:txBody>
      </p:sp>
    </p:spTree>
    <p:extLst>
      <p:ext uri="{BB962C8B-B14F-4D97-AF65-F5344CB8AC3E}">
        <p14:creationId xmlns:p14="http://schemas.microsoft.com/office/powerpoint/2010/main" val="589932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sz="1200" b="1" dirty="0" smtClean="0"/>
              <a:t>We haven’t been doing a great job communicating the hazards of </a:t>
            </a:r>
            <a:r>
              <a:rPr lang="en-US" sz="1200" b="1" i="1" dirty="0" smtClean="0">
                <a:solidFill>
                  <a:schemeClr val="accent2"/>
                </a:solidFill>
              </a:rPr>
              <a:t>standard</a:t>
            </a:r>
            <a:r>
              <a:rPr lang="en-US" sz="1200" b="1" dirty="0" smtClean="0"/>
              <a:t> industrial chemicals</a:t>
            </a:r>
            <a:endParaRPr lang="en-US" dirty="0" smtClean="0"/>
          </a:p>
        </p:txBody>
      </p:sp>
      <p:sp>
        <p:nvSpPr>
          <p:cNvPr id="4" name="Slide Number Placeholder 3"/>
          <p:cNvSpPr>
            <a:spLocks noGrp="1"/>
          </p:cNvSpPr>
          <p:nvPr>
            <p:ph type="sldNum" sz="quarter" idx="10"/>
          </p:nvPr>
        </p:nvSpPr>
        <p:spPr/>
        <p:txBody>
          <a:bodyPr/>
          <a:lstStyle/>
          <a:p>
            <a:fld id="{B5601CBF-62E6-4B1C-8A9C-8EBCE022AC82}"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One expert panel review established that only 11% of the MSDSs were found to be accurate in all of the following four areas: health effects, first aid, personal protective equipment, and exposure limits. Further, the health effects data on the MSDSs frequently are incomplete and the chronic data are often incorrect or less complete than the acute data.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err="1" smtClean="0"/>
              <a:t>Kolp</a:t>
            </a:r>
            <a:r>
              <a:rPr lang="en-US" sz="800" dirty="0" smtClean="0"/>
              <a:t>, P.W.; Williams, P.L.; and </a:t>
            </a:r>
            <a:r>
              <a:rPr lang="en-US" sz="800" dirty="0" err="1" smtClean="0"/>
              <a:t>Burtan</a:t>
            </a:r>
            <a:r>
              <a:rPr lang="en-US" sz="800" dirty="0" smtClean="0"/>
              <a:t>, R.C. 1995. Assessment of the Accuracy of Material Safety Data Sheets. Journal of the American Industrial Hygiene Association 56:178-183.</a:t>
            </a:r>
            <a:br>
              <a:rPr lang="en-US" sz="800" dirty="0" smtClean="0"/>
            </a:br>
            <a:endParaRPr lang="en-US" sz="800" dirty="0" smtClean="0"/>
          </a:p>
          <a:p>
            <a:endParaRPr lang="en-US" sz="7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600200" y="534988"/>
            <a:ext cx="3657600" cy="2744787"/>
          </a:xfrm>
          <a:ln/>
        </p:spPr>
      </p:sp>
      <p:sp>
        <p:nvSpPr>
          <p:cNvPr id="96259" name="Rectangle 3"/>
          <p:cNvSpPr>
            <a:spLocks noGrp="1" noChangeArrowheads="1"/>
          </p:cNvSpPr>
          <p:nvPr>
            <p:ph type="body" idx="1"/>
          </p:nvPr>
        </p:nvSpPr>
        <p:spPr>
          <a:noFill/>
          <a:ln w="9525"/>
        </p:spPr>
        <p:txBody>
          <a:bodyPr/>
          <a:lstStyle/>
          <a:p>
            <a:r>
              <a:rPr lang="en-US" dirty="0" smtClean="0">
                <a:latin typeface="Arial" charset="0"/>
                <a:cs typeface="Times New Roman" pitchFamily="18" charset="0"/>
              </a:rPr>
              <a:t>On average, literate workers only understood about 60% of the health and safety information on sample MSDSs in three different comprehensibility studies This percentage was remarkably similar across the studies. </a:t>
            </a:r>
            <a:r>
              <a:rPr lang="en-US" dirty="0" smtClean="0"/>
              <a:t>study was reported in 1990, by the Printing Industries of America (PIA, 1990). The study involved the comprehensibility of MSDS to Master Printers, who had an average of 13.9 years of formal education, or approximately two years beyond high school. In this study, 27 MSDS were selected and analyzed for reading levels using a software program, finding the average reading grade level of 14. The investigators found that employees with 15 years of education or more understood only 66.2%. Based on these results, it was suggested that years of formal education does not significantly increase comprehension of MSDS.</a:t>
            </a:r>
            <a:br>
              <a:rPr lang="en-US" dirty="0" smtClean="0"/>
            </a:br>
            <a:r>
              <a:rPr lang="en-US" dirty="0" smtClean="0"/>
              <a:t/>
            </a:r>
            <a:br>
              <a:rPr lang="en-US" dirty="0" smtClean="0"/>
            </a:br>
            <a:r>
              <a:rPr lang="en-US" dirty="0" smtClean="0"/>
              <a:t>At the time, the PIA made the suggestion that a standardized format be used for MSDS, as well as standardized color-coded sections for easier access to emergency information, and standardized signs and symbols for vital information. They further suggested that MSDS be produced in other languages (this is not required by OSHA) and be written at a reading level no higher than twelfth grade.</a:t>
            </a:r>
            <a:br>
              <a:rPr lang="en-US" dirty="0" smtClean="0"/>
            </a:br>
            <a:endParaRPr lang="en-US" dirty="0" smtClean="0">
              <a:latin typeface="Arial" charset="0"/>
              <a:cs typeface="Times New Roman" pitchFamily="18" charset="0"/>
            </a:endParaRPr>
          </a:p>
          <a:p>
            <a:r>
              <a:rPr lang="en-US" dirty="0" err="1" smtClean="0"/>
              <a:t>Kolp</a:t>
            </a:r>
            <a:r>
              <a:rPr lang="en-US" dirty="0" smtClean="0"/>
              <a:t>, P.; Sattler, B.; </a:t>
            </a:r>
            <a:r>
              <a:rPr lang="en-US" dirty="0" err="1" smtClean="0"/>
              <a:t>Blayney</a:t>
            </a:r>
            <a:r>
              <a:rPr lang="en-US" dirty="0" smtClean="0"/>
              <a:t>, M.; Sherwood, T. 1993. Comprehensibility of Material Safety Data Sheets. American Journal of Industrial Medicine (23)1:135-141. This was based on the doctoral research of Barb Sattler</a:t>
            </a:r>
            <a:r>
              <a:rPr lang="en-US" baseline="0" dirty="0" smtClean="0"/>
              <a:t> and tested workers ability to find and comprehend information in MSDSs.</a:t>
            </a:r>
            <a:r>
              <a:rPr lang="en-US" dirty="0" smtClean="0"/>
              <a:t/>
            </a:r>
            <a:br>
              <a:rPr lang="en-US" dirty="0" smtClean="0"/>
            </a:br>
            <a:endParaRPr lang="en-US" dirty="0" smtClean="0">
              <a:latin typeface="Arial" charset="0"/>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pPr>
              <a:lnSpc>
                <a:spcPct val="90000"/>
              </a:lnSpc>
            </a:pPr>
            <a:r>
              <a:rPr lang="en-US" sz="1000" dirty="0" smtClean="0"/>
              <a:t>Accuracy, comprehensibility, and use of material safety data sheets: A review Anne-Marie </a:t>
            </a:r>
            <a:r>
              <a:rPr lang="en-US" sz="1000" dirty="0" err="1" smtClean="0"/>
              <a:t>Nicol</a:t>
            </a:r>
            <a:r>
              <a:rPr lang="en-US" sz="1000" dirty="0" smtClean="0"/>
              <a:t>, PhD *, A. Christie </a:t>
            </a:r>
            <a:r>
              <a:rPr lang="en-US" sz="1000" dirty="0" err="1" smtClean="0"/>
              <a:t>Hurrell</a:t>
            </a:r>
            <a:r>
              <a:rPr lang="en-US" sz="1000" dirty="0" smtClean="0"/>
              <a:t>, MA, </a:t>
            </a:r>
            <a:r>
              <a:rPr lang="en-US" sz="1000" dirty="0" err="1" smtClean="0"/>
              <a:t>Desy</a:t>
            </a:r>
            <a:r>
              <a:rPr lang="en-US" sz="1000" dirty="0" smtClean="0"/>
              <a:t> </a:t>
            </a:r>
            <a:r>
              <a:rPr lang="en-US" sz="1000" dirty="0" err="1" smtClean="0"/>
              <a:t>Wahyuni</a:t>
            </a:r>
            <a:r>
              <a:rPr lang="en-US" sz="1000" dirty="0" smtClean="0"/>
              <a:t>, MLIS, William McDowall, MSc, Winnie Chu, This article describes a review of the peer-reviewed scientific literature regarding the accuracy, comprehensibility and use of MSDSs in the workplace.</a:t>
            </a:r>
            <a:br>
              <a:rPr lang="en-US" sz="1000" dirty="0" smtClean="0"/>
            </a:br>
            <a:r>
              <a:rPr lang="en-US" sz="1000" b="1" dirty="0" smtClean="0"/>
              <a:t>Methods:</a:t>
            </a:r>
            <a:r>
              <a:rPr lang="en-US" sz="1000" dirty="0" smtClean="0"/>
              <a:t> Articles were retrieved via a systematic search of indexes and databases, followed by hand searching and citation index searching. Two reviewers independently read and coded the articles using an iterative matrix.</a:t>
            </a:r>
            <a:br>
              <a:rPr lang="en-US" sz="1000" dirty="0" smtClean="0"/>
            </a:br>
            <a:r>
              <a:rPr lang="en-US" sz="1000" b="1" dirty="0" smtClean="0"/>
              <a:t>Results: </a:t>
            </a:r>
            <a:r>
              <a:rPr lang="en-US" sz="1000" dirty="0" smtClean="0"/>
              <a:t>Of the 280 unique articles retrieved, 24 fit the review criteria. Eligible articles included a range of methodologies: laboratory analyses, site audits, surveys and qualitative inquiry. Articles were grouped into three main topic categories: accuracy and completeness, awareness and use, and comprehensibility. Accuracy and completeness were found to be relatively poor, with the majority of studies presenting evidence that the MSDSs under review did not contain information on all the chemicals present, including those known to be serious sensitizers or carcinogens. Poor presentation and complex language were consistently associated with low comprehensibility among workers. Awareness and use of MSDSs was suboptimal in workplaces where these factors were studied.</a:t>
            </a:r>
            <a:br>
              <a:rPr lang="en-US" sz="1000" dirty="0" smtClean="0"/>
            </a:br>
            <a:r>
              <a:rPr lang="en-US" sz="1000" b="1" dirty="0" smtClean="0"/>
              <a:t>Conclusions: </a:t>
            </a:r>
            <a:r>
              <a:rPr lang="en-US" sz="1000" dirty="0" smtClean="0"/>
              <a:t>Despite the fact that these studies varied in methodology and spanned a period of more than 15 years, a number of common themes emerged regarding inaccuracies, incompleteness, incomprehensibility and overall low use of MSDSs. The results of the literature review suggest that there are serious problems with the use of MSDSs as hazard communication tools. The article concludes with recommendations for governments, regulatory bodies, and occupational health and safety personnel to seriously reassess the ways in which MSDSs are written, monitored, regulated, and used.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r>
              <a:rPr lang="en-US" sz="1000" dirty="0" smtClean="0"/>
              <a:t>While MSDSs are still considered to be a mainstay of worker health and safety, this</a:t>
            </a:r>
          </a:p>
          <a:p>
            <a:r>
              <a:rPr lang="en-US" sz="1000" dirty="0" smtClean="0"/>
              <a:t>research suggests that there are significant problems with their accuracy and</a:t>
            </a:r>
          </a:p>
          <a:p>
            <a:r>
              <a:rPr lang="en-US" sz="1000" dirty="0" smtClean="0"/>
              <a:t>completeness. As such, they may be failing workers as a prevention tool. Beyond</a:t>
            </a:r>
          </a:p>
          <a:p>
            <a:r>
              <a:rPr lang="en-US" sz="1000" dirty="0" smtClean="0"/>
              <a:t>this, many workers are unable to understand MSDSs as they currently exist due to</a:t>
            </a:r>
          </a:p>
          <a:p>
            <a:r>
              <a:rPr lang="en-US" sz="1000" dirty="0" smtClean="0"/>
              <a:t>problems with the complexity of the words that are used to describe hazards and the</a:t>
            </a:r>
          </a:p>
          <a:p>
            <a:r>
              <a:rPr lang="en-US" sz="1000" dirty="0" smtClean="0"/>
              <a:t>way in which MSDSs are laid out. These issues, coupled with a lack of training</a:t>
            </a:r>
          </a:p>
          <a:p>
            <a:r>
              <a:rPr lang="en-US" sz="1000" dirty="0" smtClean="0"/>
              <a:t>and/or poorly enforced MSDS regulations, may contribute to low use and awareness</a:t>
            </a:r>
          </a:p>
          <a:p>
            <a:r>
              <a:rPr lang="en-US" sz="1000" dirty="0" smtClean="0"/>
              <a:t>of MSDSs by workers in various industries. These critiques of MSDSs are not new</a:t>
            </a:r>
          </a:p>
          <a:p>
            <a:r>
              <a:rPr lang="en-US" sz="1000" dirty="0" smtClean="0"/>
              <a:t>and have existed in the published literature since 1992. These critiques also appear to</a:t>
            </a:r>
          </a:p>
          <a:p>
            <a:r>
              <a:rPr lang="en-US" sz="1000" dirty="0" smtClean="0"/>
              <a:t>stand up across different industries, in different countries and for different chemical</a:t>
            </a:r>
          </a:p>
          <a:p>
            <a:r>
              <a:rPr lang="en-US" sz="1000" dirty="0" smtClean="0"/>
              <a:t>exposures. Taken together, these factors indicate a need for governments</a:t>
            </a:r>
          </a:p>
          <a:p>
            <a:r>
              <a:rPr lang="en-US" sz="1000" dirty="0" smtClean="0"/>
              <a:t>and regulatory bodies to seriously re-assess the ways in which MSDS are written,</a:t>
            </a:r>
          </a:p>
          <a:p>
            <a:r>
              <a:rPr lang="en-US" sz="1000" dirty="0" smtClean="0"/>
              <a:t>monitored and regulated. Occupational Health and Safety professionals would be</a:t>
            </a:r>
          </a:p>
          <a:p>
            <a:r>
              <a:rPr lang="en-US" sz="1000" dirty="0" smtClean="0"/>
              <a:t>well served to be aware that current MSDSs suffer from significant problems.</a:t>
            </a:r>
          </a:p>
          <a:p>
            <a:r>
              <a:rPr lang="en-US" sz="1000" dirty="0" smtClean="0"/>
              <a:t>Checking accuracy and completeness may be a useful step prior to using MSDSs for</a:t>
            </a:r>
          </a:p>
          <a:p>
            <a:r>
              <a:rPr lang="en-US" sz="1000" dirty="0" smtClean="0"/>
              <a:t>training purposes and we urge Occupational Health and Safety professionals to</a:t>
            </a:r>
          </a:p>
          <a:p>
            <a:r>
              <a:rPr lang="en-US" sz="1000" dirty="0" smtClean="0"/>
              <a:t>investigate some of the new options, including the ICSC, that are emerging to assist</a:t>
            </a:r>
          </a:p>
          <a:p>
            <a:r>
              <a:rPr lang="en-US" sz="1000" dirty="0" smtClean="0"/>
              <a:t>workers in understanding important health and toxicity information. The goal of</a:t>
            </a:r>
          </a:p>
          <a:p>
            <a:r>
              <a:rPr lang="en-US" sz="1000" dirty="0" smtClean="0"/>
              <a:t>MSDSs will not be achieved unless those who work with chemicals both have access</a:t>
            </a:r>
          </a:p>
          <a:p>
            <a:r>
              <a:rPr lang="en-US" sz="1000" dirty="0" smtClean="0"/>
              <a:t>to, and understand fully, the information they need to protect themselves on the job.</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ABDBE258-BE6A-451A-9A7D-FFAC50B93A4A}" type="slidenum">
              <a:rPr lang="en-US"/>
              <a:pPr/>
              <a:t>39</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r>
              <a:rPr lang="en-US" sz="1600" dirty="0"/>
              <a:t>Scanning tunneling microscope (STM) false-color image of two gold atoms on an insulating </a:t>
            </a:r>
            <a:r>
              <a:rPr lang="en-US" sz="1600" dirty="0" err="1"/>
              <a:t>NaCl</a:t>
            </a:r>
            <a:r>
              <a:rPr lang="en-US" sz="1600" dirty="0"/>
              <a:t> film surface. The atom on the left-hand side has been intentionally transferred from its neutral state into a negatively charged ion by means of STM manipulation.</a:t>
            </a:r>
          </a:p>
          <a:p>
            <a:endParaRPr lang="en-US" b="1" dirty="0" smtClean="0"/>
          </a:p>
          <a:p>
            <a:pPr>
              <a:lnSpc>
                <a:spcPct val="90000"/>
              </a:lnSpc>
              <a:buFont typeface="Arial" pitchFamily="34" charset="0"/>
              <a:buChar char="•"/>
            </a:pPr>
            <a:r>
              <a:rPr lang="en-US" sz="1200" b="0" dirty="0" smtClean="0"/>
              <a:t>OSHA has 40 year-old standards for 600 chemicals. </a:t>
            </a:r>
          </a:p>
          <a:p>
            <a:pPr>
              <a:lnSpc>
                <a:spcPct val="90000"/>
              </a:lnSpc>
              <a:buFont typeface="Arial" pitchFamily="34" charset="0"/>
              <a:buChar char="•"/>
            </a:pPr>
            <a:r>
              <a:rPr lang="en-US" sz="800" b="0" kern="1200" dirty="0" smtClean="0">
                <a:solidFill>
                  <a:schemeClr val="tx1"/>
                </a:solidFill>
                <a:latin typeface="Times New Roman" pitchFamily="18" charset="0"/>
                <a:ea typeface="+mn-ea"/>
                <a:cs typeface="+mn-cs"/>
              </a:rPr>
              <a:t>37,966,182 organic and inorganic substances, Chemical Abstract Service on 09/18/2008 </a:t>
            </a:r>
          </a:p>
          <a:p>
            <a:pPr>
              <a:lnSpc>
                <a:spcPct val="90000"/>
              </a:lnSpc>
              <a:buFont typeface="Arial" pitchFamily="34" charset="0"/>
              <a:buChar char="•"/>
            </a:pPr>
            <a:r>
              <a:rPr lang="en-US" sz="1200" b="0" dirty="0" smtClean="0"/>
              <a:t>112 known elements</a:t>
            </a:r>
          </a:p>
          <a:p>
            <a:pPr>
              <a:lnSpc>
                <a:spcPct val="90000"/>
              </a:lnSpc>
              <a:buFont typeface="Arial" pitchFamily="34" charset="0"/>
              <a:buChar char="•"/>
            </a:pPr>
            <a:r>
              <a:rPr lang="en-US" sz="1200" b="0" dirty="0" smtClean="0"/>
              <a:t>10</a:t>
            </a:r>
            <a:r>
              <a:rPr lang="en-US" sz="1200" b="0" baseline="30000" dirty="0" smtClean="0"/>
              <a:t>200</a:t>
            </a:r>
            <a:r>
              <a:rPr lang="en-US" sz="1200" b="0" dirty="0" smtClean="0"/>
              <a:t> to 10</a:t>
            </a:r>
            <a:r>
              <a:rPr lang="en-US" sz="1200" b="0" baseline="30000" dirty="0" smtClean="0"/>
              <a:t>900</a:t>
            </a:r>
            <a:r>
              <a:rPr lang="en-US" sz="1200" b="0" dirty="0" smtClean="0"/>
              <a:t> distinct </a:t>
            </a:r>
            <a:r>
              <a:rPr lang="en-US" sz="1200" b="0" dirty="0" err="1" smtClean="0"/>
              <a:t>nanoscale</a:t>
            </a:r>
            <a:r>
              <a:rPr lang="en-US" sz="1200" b="0" dirty="0" smtClean="0"/>
              <a:t> particle possibilities</a:t>
            </a:r>
          </a:p>
          <a:p>
            <a:endParaRPr lang="en-US" b="1" dirty="0"/>
          </a:p>
          <a:p>
            <a:pPr eaLnBrk="1" hangingPunct="1">
              <a:spcBef>
                <a:spcPts val="1050"/>
              </a:spcBef>
            </a:pPr>
            <a:r>
              <a:rPr lang="en-US" b="0" dirty="0" smtClean="0">
                <a:sym typeface="Arial" charset="0"/>
              </a:rPr>
              <a:t>Writing </a:t>
            </a:r>
            <a:r>
              <a:rPr lang="en-US" b="0" dirty="0">
                <a:sym typeface="Arial" charset="0"/>
              </a:rPr>
              <a:t>with atoms. D.M. </a:t>
            </a:r>
            <a:r>
              <a:rPr lang="en-US" b="0" dirty="0" err="1">
                <a:sym typeface="Arial" charset="0"/>
              </a:rPr>
              <a:t>Eigler</a:t>
            </a:r>
            <a:r>
              <a:rPr lang="en-US" b="0" dirty="0">
                <a:sym typeface="Arial" charset="0"/>
              </a:rPr>
              <a:t>, E.K. </a:t>
            </a:r>
            <a:r>
              <a:rPr lang="en-US" b="0" dirty="0" err="1">
                <a:sym typeface="Arial" charset="0"/>
              </a:rPr>
              <a:t>Schweizer</a:t>
            </a:r>
            <a:r>
              <a:rPr lang="en-US" b="0" dirty="0">
                <a:sym typeface="Arial" charset="0"/>
              </a:rPr>
              <a:t>. Positioning single atoms with a scanning tunneling microscope. </a:t>
            </a:r>
            <a:r>
              <a:rPr lang="en-US" b="0" i="1" dirty="0">
                <a:sym typeface="Arial" charset="0"/>
              </a:rPr>
              <a:t>Nature 344, 524-526 (1990).</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65FC0E15-699B-4561-853C-736287E5D022}" type="slidenum">
              <a:rPr lang="en-US"/>
              <a:pPr/>
              <a:t>40</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Trainer</a:t>
            </a:r>
            <a:r>
              <a:rPr lang="en-US" baseline="0" dirty="0" smtClean="0"/>
              <a:t>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Is it too soon to talk </a:t>
            </a:r>
            <a:r>
              <a:rPr lang="en-US" baseline="0" dirty="0" err="1" smtClean="0"/>
              <a:t>Hazcom</a:t>
            </a:r>
            <a:r>
              <a:rPr lang="en-US" baseline="0" dirty="0" smtClean="0"/>
              <a:t> for Nano?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Over 1,300 consumer products listed on the Project on Emerging Nanotechnologies website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[Point out that this image is an</a:t>
            </a:r>
            <a:r>
              <a:rPr lang="en-US" baseline="0" dirty="0" smtClean="0"/>
              <a:t> app for the iPhone that allows checking for specific nano products on the Wilson Center website.]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77C9A71A-F7B6-4B36-93ED-80DFD2F45838}" type="slidenum">
              <a:rPr lang="en-US"/>
              <a:pPr/>
              <a:t>41</a:t>
            </a:fld>
            <a:endParaRPr lang="en-US"/>
          </a:p>
        </p:txBody>
      </p:sp>
      <p:sp>
        <p:nvSpPr>
          <p:cNvPr id="380930" name="Rectangle 2"/>
          <p:cNvSpPr>
            <a:spLocks noGrp="1" noRot="1" noChangeAspect="1" noChangeArrowheads="1" noTextEdit="1"/>
          </p:cNvSpPr>
          <p:nvPr>
            <p:ph type="sldImg"/>
          </p:nvPr>
        </p:nvSpPr>
        <p:spPr>
          <a:xfrm>
            <a:off x="1597025" y="696913"/>
            <a:ext cx="3727450" cy="2797175"/>
          </a:xfrm>
          <a:ln/>
        </p:spPr>
      </p:sp>
      <p:sp>
        <p:nvSpPr>
          <p:cNvPr id="380931" name="Rectangle 3"/>
          <p:cNvSpPr>
            <a:spLocks noGrp="1" noChangeArrowheads="1"/>
          </p:cNvSpPr>
          <p:nvPr>
            <p:ph type="body" idx="1"/>
          </p:nvPr>
        </p:nvSpPr>
        <p:spPr>
          <a:xfrm>
            <a:off x="838200" y="4572000"/>
            <a:ext cx="5132388" cy="2233061"/>
          </a:xfrm>
        </p:spPr>
        <p:txBody>
          <a:bodyPr/>
          <a:lstStyle/>
          <a:p>
            <a:r>
              <a:rPr lang="en-US" dirty="0" smtClean="0"/>
              <a:t>Trainer</a:t>
            </a:r>
            <a:r>
              <a:rPr lang="en-US" baseline="0" dirty="0" smtClean="0"/>
              <a:t> Notes:</a:t>
            </a:r>
          </a:p>
          <a:p>
            <a:endParaRPr lang="en-US" baseline="0" dirty="0" smtClean="0"/>
          </a:p>
          <a:p>
            <a:r>
              <a:rPr lang="en-US" dirty="0" smtClean="0"/>
              <a:t>This </a:t>
            </a:r>
            <a:r>
              <a:rPr lang="en-US" dirty="0"/>
              <a:t>is the most complete database of consumer products. The criterion they used: </a:t>
            </a:r>
          </a:p>
          <a:p>
            <a:r>
              <a:rPr lang="en-US" dirty="0"/>
              <a:t>1) Readily purchased by consumers</a:t>
            </a:r>
          </a:p>
          <a:p>
            <a:pPr>
              <a:buFont typeface="Monotype Sorts" pitchFamily="2" charset="2"/>
              <a:buNone/>
            </a:pPr>
            <a:r>
              <a:rPr lang="en-US" dirty="0"/>
              <a:t>2) Identified as nano-based by the manufacturer OR another source, and </a:t>
            </a:r>
          </a:p>
          <a:p>
            <a:pPr>
              <a:buFont typeface="Monotype Sorts" pitchFamily="2" charset="2"/>
              <a:buNone/>
            </a:pPr>
            <a:r>
              <a:rPr lang="en-US" dirty="0"/>
              <a:t>3) The nano-based claims for the product </a:t>
            </a:r>
            <a:r>
              <a:rPr lang="en-US" i="1" dirty="0"/>
              <a:t>appear</a:t>
            </a:r>
            <a:r>
              <a:rPr lang="en-US" dirty="0"/>
              <a:t> reasonable</a:t>
            </a:r>
            <a:r>
              <a:rPr lang="en-US" dirty="0" smtClean="0"/>
              <a:t>.</a:t>
            </a:r>
          </a:p>
          <a:p>
            <a:pPr>
              <a:buFont typeface="Monotype Sorts" pitchFamily="2" charset="2"/>
              <a:buNone/>
            </a:pPr>
            <a:r>
              <a:rPr lang="en-US" dirty="0" smtClean="0"/>
              <a:t/>
            </a:r>
            <a:br>
              <a:rPr lang="en-US" dirty="0" smtClean="0"/>
            </a:br>
            <a:r>
              <a:rPr lang="en-US" dirty="0" smtClean="0"/>
              <a:t>As of 3-10-11,</a:t>
            </a:r>
            <a:r>
              <a:rPr lang="en-US" baseline="0" dirty="0" smtClean="0"/>
              <a:t> there were 1,317 products in this database.</a:t>
            </a:r>
            <a:endParaRPr lang="en-US" dirty="0"/>
          </a:p>
          <a:p>
            <a:pPr>
              <a:buFont typeface="Monotype Sorts" pitchFamily="2" charset="2"/>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marL="117475" indent="0">
              <a:buNone/>
            </a:pPr>
            <a:r>
              <a:rPr lang="en-US" dirty="0" smtClean="0"/>
              <a:t>To provide nanoworkers with a basis to compare the risks of nanoparticles against other, more familiar risks.</a:t>
            </a:r>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1343395F-D4B4-B94F-B22C-C2151D03866A}" type="slidenum">
              <a:rPr lang="en-US"/>
              <a:pPr/>
              <a:t>42</a:t>
            </a:fld>
            <a:endParaRPr lang="en-US"/>
          </a:p>
        </p:txBody>
      </p:sp>
      <p:sp>
        <p:nvSpPr>
          <p:cNvPr id="427010" name="Rectangle 2"/>
          <p:cNvSpPr>
            <a:spLocks noGrp="1" noRot="1" noChangeAspect="1" noChangeArrowheads="1" noTextEdit="1"/>
          </p:cNvSpPr>
          <p:nvPr>
            <p:ph type="sldImg"/>
          </p:nvPr>
        </p:nvSpPr>
        <p:spPr>
          <a:xfrm>
            <a:off x="1771650" y="703263"/>
            <a:ext cx="3219450" cy="2416175"/>
          </a:xfrm>
          <a:ln/>
        </p:spPr>
      </p:sp>
      <p:sp>
        <p:nvSpPr>
          <p:cNvPr id="427011" name="Rectangle 3"/>
          <p:cNvSpPr>
            <a:spLocks noGrp="1" noChangeArrowheads="1"/>
          </p:cNvSpPr>
          <p:nvPr>
            <p:ph type="body" idx="1"/>
          </p:nvPr>
        </p:nvSpPr>
        <p:spPr/>
        <p:txBody>
          <a:bodyPr/>
          <a:lstStyle/>
          <a:p>
            <a:r>
              <a:rPr lang="en-US" dirty="0">
                <a:latin typeface="Arial" charset="0"/>
              </a:rPr>
              <a:t>Note that section 11 says: “May be harmful if absorbed through the skin or swallowed. To the best of our knowledge the chemical, physical, and toxicological properties have not been thoroughly investigated.”</a:t>
            </a:r>
          </a:p>
          <a:p>
            <a:endParaRPr lang="en-US" dirty="0">
              <a:latin typeface="Arial" charset="0"/>
            </a:endParaRPr>
          </a:p>
          <a:p>
            <a:r>
              <a:rPr lang="en-US" b="1" dirty="0">
                <a:latin typeface="Arial" charset="0"/>
              </a:rPr>
              <a:t>Refreshingly honest, but is it helpful?</a:t>
            </a:r>
          </a:p>
          <a:p>
            <a:r>
              <a:rPr lang="en-US" b="1" dirty="0">
                <a:latin typeface="Arial" charset="0"/>
              </a:rPr>
              <a:t>Must the toxicology be thoroughly investigated to warn of possibly greater risk?</a:t>
            </a:r>
          </a:p>
          <a:p>
            <a:endParaRPr lang="en-US" dirty="0">
              <a:latin typeface="Arial" charset="0"/>
            </a:endParaRP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Trainer Notes:</a:t>
            </a:r>
          </a:p>
          <a:p>
            <a:endParaRPr lang="en-US" dirty="0" smtClean="0"/>
          </a:p>
          <a:p>
            <a:r>
              <a:rPr lang="en-US" sz="1200" dirty="0" smtClean="0"/>
              <a:t>Lippy Group reviewed NIOSH collection of nano SDSs</a:t>
            </a:r>
          </a:p>
          <a:p>
            <a:endParaRPr lang="en-US" sz="1200" dirty="0" smtClean="0"/>
          </a:p>
          <a:p>
            <a:pPr>
              <a:lnSpc>
                <a:spcPct val="80000"/>
              </a:lnSpc>
            </a:pPr>
            <a:r>
              <a:rPr lang="en-US" sz="3600" b="1" dirty="0" smtClean="0"/>
              <a:t>N = 49 SDSs</a:t>
            </a:r>
          </a:p>
          <a:p>
            <a:pPr>
              <a:lnSpc>
                <a:spcPct val="80000"/>
              </a:lnSpc>
            </a:pPr>
            <a:r>
              <a:rPr lang="en-US" sz="3600" b="1" dirty="0" smtClean="0"/>
              <a:t>Reviewed all of the SDSs</a:t>
            </a:r>
          </a:p>
          <a:p>
            <a:pPr>
              <a:lnSpc>
                <a:spcPct val="80000"/>
              </a:lnSpc>
            </a:pPr>
            <a:r>
              <a:rPr lang="en-US" sz="3600" b="1" dirty="0" smtClean="0"/>
              <a:t>33% did NOT identify the nano component</a:t>
            </a:r>
          </a:p>
          <a:p>
            <a:pPr>
              <a:lnSpc>
                <a:spcPct val="80000"/>
              </a:lnSpc>
            </a:pPr>
            <a:r>
              <a:rPr lang="en-US" sz="3600" b="1" dirty="0" smtClean="0"/>
              <a:t>52% did NOT have any cautionary language</a:t>
            </a:r>
          </a:p>
          <a:p>
            <a:pPr lvl="1">
              <a:lnSpc>
                <a:spcPct val="80000"/>
              </a:lnSpc>
            </a:pPr>
            <a:r>
              <a:rPr lang="en-US" dirty="0" smtClean="0"/>
              <a:t>Large surface area in relation to particle size enhance physical and chemical properties (nanosilver)</a:t>
            </a:r>
          </a:p>
          <a:p>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43</a:t>
            </a:fld>
            <a:endParaRPr lang="en-US"/>
          </a:p>
        </p:txBody>
      </p:sp>
    </p:spTree>
    <p:extLst>
      <p:ext uri="{BB962C8B-B14F-4D97-AF65-F5344CB8AC3E}">
        <p14:creationId xmlns:p14="http://schemas.microsoft.com/office/powerpoint/2010/main" val="2430963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Trainer Notes:</a:t>
            </a:r>
          </a:p>
          <a:p>
            <a:endParaRPr lang="en-US" dirty="0" smtClean="0"/>
          </a:p>
          <a:p>
            <a:r>
              <a:rPr lang="en-US" dirty="0" smtClean="0"/>
              <a:t>NIOSH just completed a review of SDSs </a:t>
            </a:r>
            <a:r>
              <a:rPr lang="en-US" sz="1200" dirty="0" smtClean="0">
                <a:solidFill>
                  <a:srgbClr val="4F4B4B"/>
                </a:solidFill>
              </a:rPr>
              <a:t>C. Crawford, L. </a:t>
            </a:r>
            <a:r>
              <a:rPr lang="en-US" sz="1200" dirty="0" err="1" smtClean="0">
                <a:solidFill>
                  <a:srgbClr val="4F4B4B"/>
                </a:solidFill>
              </a:rPr>
              <a:t>Hodson</a:t>
            </a:r>
            <a:r>
              <a:rPr lang="en-US" sz="1200" dirty="0" smtClean="0">
                <a:solidFill>
                  <a:srgbClr val="4F4B4B"/>
                </a:solidFill>
              </a:rPr>
              <a:t>,</a:t>
            </a:r>
            <a:r>
              <a:rPr lang="en-US" sz="1200" baseline="30000" dirty="0" smtClean="0">
                <a:solidFill>
                  <a:srgbClr val="4F4B4B"/>
                </a:solidFill>
              </a:rPr>
              <a:t> </a:t>
            </a:r>
            <a:r>
              <a:rPr lang="en-US" sz="1200" dirty="0" smtClean="0">
                <a:solidFill>
                  <a:srgbClr val="4F4B4B"/>
                </a:solidFill>
              </a:rPr>
              <a:t>and C. </a:t>
            </a:r>
            <a:r>
              <a:rPr lang="en-US" sz="1200" dirty="0" err="1" smtClean="0">
                <a:solidFill>
                  <a:srgbClr val="4F4B4B"/>
                </a:solidFill>
              </a:rPr>
              <a:t>Geraci</a:t>
            </a:r>
            <a:r>
              <a:rPr lang="en-US" sz="1200" dirty="0" smtClean="0">
                <a:solidFill>
                  <a:srgbClr val="4F4B4B"/>
                </a:solidFill>
              </a:rPr>
              <a:t>, 2011,  </a:t>
            </a:r>
            <a:r>
              <a:rPr lang="en-US" sz="1200" dirty="0" err="1" smtClean="0">
                <a:solidFill>
                  <a:srgbClr val="4F4B4B"/>
                </a:solidFill>
              </a:rPr>
              <a:t>AIHce</a:t>
            </a:r>
            <a:r>
              <a:rPr lang="en-US" sz="1200" dirty="0" smtClean="0">
                <a:solidFill>
                  <a:srgbClr val="4F4B4B"/>
                </a:solidFill>
              </a:rPr>
              <a:t> Poster</a:t>
            </a:r>
          </a:p>
          <a:p>
            <a:endParaRPr lang="en-US" sz="1200" dirty="0" smtClean="0">
              <a:solidFill>
                <a:srgbClr val="4F4B4B"/>
              </a:solidFill>
            </a:endParaRPr>
          </a:p>
          <a:p>
            <a:pPr marL="342900" indent="-342900" defTabSz="4919663">
              <a:spcAft>
                <a:spcPct val="50000"/>
              </a:spcAft>
              <a:buFontTx/>
              <a:buChar char="•"/>
            </a:pPr>
            <a:r>
              <a:rPr lang="en-US" sz="2600" b="1" dirty="0" smtClean="0"/>
              <a:t>A total of 29 updated SDSs  were reviewed from 22 manufacturers of engineered nanomaterials.</a:t>
            </a:r>
          </a:p>
          <a:p>
            <a:pPr marL="342900" indent="-342900" defTabSz="4919663">
              <a:spcAft>
                <a:spcPct val="50000"/>
              </a:spcAft>
              <a:buFontTx/>
              <a:buChar char="•"/>
            </a:pPr>
            <a:r>
              <a:rPr lang="en-US" sz="2600" b="1" dirty="0" smtClean="0"/>
              <a:t>The review revealed that only 5 had improved compared to the 2007-08 versions. </a:t>
            </a:r>
          </a:p>
          <a:p>
            <a:pPr marL="971550" lvl="1" indent="-514350" defTabSz="4919663">
              <a:spcAft>
                <a:spcPts val="0"/>
              </a:spcAft>
              <a:buFont typeface="Times New Roman" pitchFamily="18" charset="0"/>
              <a:buChar char="—"/>
            </a:pPr>
            <a:r>
              <a:rPr lang="en-US" sz="2600" b="1" dirty="0" smtClean="0"/>
              <a:t>21 of the 29  (72%) were ranked as </a:t>
            </a:r>
            <a:r>
              <a:rPr lang="en-US" sz="2600" b="1" i="1" dirty="0" smtClean="0"/>
              <a:t>not having any significant improvement.</a:t>
            </a:r>
          </a:p>
          <a:p>
            <a:pPr marL="971550" lvl="1" indent="-514350" defTabSz="4919663">
              <a:spcAft>
                <a:spcPts val="0"/>
              </a:spcAft>
              <a:buFont typeface="Times New Roman" pitchFamily="18" charset="0"/>
              <a:buChar char="—"/>
            </a:pPr>
            <a:r>
              <a:rPr lang="en-US" sz="2600" b="1" i="1" dirty="0" smtClean="0"/>
              <a:t>3 of the 29 (10%) had not  changed anything  (including the date) since the original NIOSH study.</a:t>
            </a:r>
          </a:p>
          <a:p>
            <a:pPr marL="971550" lvl="1" indent="-514350" defTabSz="4919663">
              <a:spcAft>
                <a:spcPts val="0"/>
              </a:spcAft>
              <a:buFont typeface="Times New Roman" pitchFamily="18" charset="0"/>
              <a:buChar char="—"/>
            </a:pPr>
            <a:r>
              <a:rPr lang="en-US" sz="2600" b="1" i="1" dirty="0" smtClean="0"/>
              <a:t>Lack of recent toxicological data was main deficiency</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44</a:t>
            </a:fld>
            <a:endParaRPr lang="en-US"/>
          </a:p>
        </p:txBody>
      </p:sp>
    </p:spTree>
    <p:extLst>
      <p:ext uri="{BB962C8B-B14F-4D97-AF65-F5344CB8AC3E}">
        <p14:creationId xmlns:p14="http://schemas.microsoft.com/office/powerpoint/2010/main" val="1556507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NIOSH looked at 26 new MSDSs from 19 manufacturers</a:t>
            </a:r>
          </a:p>
          <a:p>
            <a:endParaRPr lang="en-US" dirty="0" smtClean="0"/>
          </a:p>
          <a:p>
            <a:pPr marL="754062" indent="-548640" defTabSz="4919663">
              <a:spcAft>
                <a:spcPct val="50000"/>
              </a:spcAft>
              <a:buFont typeface="Wingdings" charset="2"/>
              <a:buChar char="§"/>
            </a:pPr>
            <a:r>
              <a:rPr lang="en-US" sz="1200" b="1" kern="0" dirty="0" smtClean="0"/>
              <a:t>15 (58%) contained OELs for the bulk material without providing guidance that the OEL may not be protective for the nanoscale material.</a:t>
            </a:r>
          </a:p>
          <a:p>
            <a:pPr marL="754062" indent="-548640" defTabSz="4919663">
              <a:spcAft>
                <a:spcPct val="50000"/>
              </a:spcAft>
              <a:buFont typeface="Wingdings" charset="2"/>
              <a:buChar char="§"/>
            </a:pPr>
            <a:r>
              <a:rPr lang="en-US" sz="1200" b="1" i="1" kern="0" dirty="0" smtClean="0"/>
              <a:t>18  (69%)  of the 26 new SDSs  </a:t>
            </a:r>
            <a:r>
              <a:rPr lang="en-US" sz="1200" b="1" kern="0" dirty="0" smtClean="0"/>
              <a:t>were classified as </a:t>
            </a:r>
            <a:r>
              <a:rPr lang="en-US" sz="1200" b="1" i="1" kern="0" dirty="0" smtClean="0"/>
              <a:t>in need of serious improvement </a:t>
            </a:r>
            <a:r>
              <a:rPr lang="en-US" sz="1200" b="1" kern="0" dirty="0" smtClean="0"/>
              <a:t>and</a:t>
            </a:r>
          </a:p>
          <a:p>
            <a:pPr marL="754062" indent="-548640" defTabSz="4919663">
              <a:spcAft>
                <a:spcPct val="50000"/>
              </a:spcAft>
              <a:buFont typeface="Wingdings" charset="2"/>
              <a:buChar char="§"/>
            </a:pPr>
            <a:r>
              <a:rPr lang="en-US" b="1" kern="0" dirty="0" smtClean="0">
                <a:solidFill>
                  <a:srgbClr val="DC4008"/>
                </a:solidFill>
              </a:rPr>
              <a:t>None were classified as good</a:t>
            </a:r>
            <a:endParaRPr lang="en-US" b="1" i="1" u="sng" kern="0" dirty="0" smtClean="0">
              <a:solidFill>
                <a:srgbClr val="DC4008"/>
              </a:solidFill>
            </a:endParaRP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45</a:t>
            </a:fld>
            <a:endParaRPr lang="en-US"/>
          </a:p>
        </p:txBody>
      </p:sp>
    </p:spTree>
    <p:extLst>
      <p:ext uri="{BB962C8B-B14F-4D97-AF65-F5344CB8AC3E}">
        <p14:creationId xmlns:p14="http://schemas.microsoft.com/office/powerpoint/2010/main" val="2262849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2B63B963-5DFF-4AA1-8185-81A8F956CD36}" type="slidenum">
              <a:rPr lang="en-US"/>
              <a:pPr/>
              <a:t>46</a:t>
            </a:fld>
            <a:endParaRPr lang="en-US"/>
          </a:p>
        </p:txBody>
      </p:sp>
      <p:sp>
        <p:nvSpPr>
          <p:cNvPr id="529410" name="Rectangle 2"/>
          <p:cNvSpPr>
            <a:spLocks noGrp="1" noRot="1" noChangeAspect="1" noChangeArrowheads="1" noTextEdit="1"/>
          </p:cNvSpPr>
          <p:nvPr>
            <p:ph type="sldImg"/>
          </p:nvPr>
        </p:nvSpPr>
        <p:spPr>
          <a:xfrm>
            <a:off x="1771650" y="703263"/>
            <a:ext cx="3219450" cy="2416175"/>
          </a:xfrm>
          <a:ln/>
        </p:spPr>
      </p:sp>
      <p:sp>
        <p:nvSpPr>
          <p:cNvPr id="529411" name="Rectangle 3"/>
          <p:cNvSpPr>
            <a:spLocks noGrp="1" noChangeArrowheads="1"/>
          </p:cNvSpPr>
          <p:nvPr>
            <p:ph type="body" idx="1"/>
          </p:nvPr>
        </p:nvSpPr>
        <p:spPr/>
        <p:txBody>
          <a:bodyPr/>
          <a:lstStyle/>
          <a:p>
            <a:r>
              <a:rPr lang="en-US" dirty="0"/>
              <a:t>Here is another example: a product called </a:t>
            </a:r>
            <a:r>
              <a:rPr lang="en-US" dirty="0" err="1"/>
              <a:t>NanoWax</a:t>
            </a:r>
            <a:r>
              <a:rPr lang="en-US" dirty="0"/>
              <a:t>. The finer particles apparently fill in scratches and swirl marks in the paint and reflect light better. I don’t wash my car, so I can’t vouch for this product.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F306DD93-8C7A-4A5E-B238-786A54AFF08A}" type="slidenum">
              <a:rPr lang="en-US"/>
              <a:pPr/>
              <a:t>47</a:t>
            </a:fld>
            <a:endParaRPr lang="en-US"/>
          </a:p>
        </p:txBody>
      </p:sp>
      <p:sp>
        <p:nvSpPr>
          <p:cNvPr id="424962" name="Rectangle 2"/>
          <p:cNvSpPr>
            <a:spLocks noGrp="1" noRot="1" noChangeAspect="1" noChangeArrowheads="1" noTextEdit="1"/>
          </p:cNvSpPr>
          <p:nvPr>
            <p:ph type="sldImg"/>
          </p:nvPr>
        </p:nvSpPr>
        <p:spPr>
          <a:xfrm>
            <a:off x="1771650" y="703263"/>
            <a:ext cx="3219450" cy="2416175"/>
          </a:xfrm>
          <a:ln/>
        </p:spPr>
      </p:sp>
      <p:sp>
        <p:nvSpPr>
          <p:cNvPr id="424963" name="Rectangle 3"/>
          <p:cNvSpPr>
            <a:spLocks noGrp="1" noChangeArrowheads="1"/>
          </p:cNvSpPr>
          <p:nvPr>
            <p:ph type="body" idx="1"/>
          </p:nvPr>
        </p:nvSpPr>
        <p:spPr/>
        <p:txBody>
          <a:bodyPr/>
          <a:lstStyle/>
          <a:p>
            <a:pPr>
              <a:spcBef>
                <a:spcPct val="50000"/>
              </a:spcBef>
            </a:pPr>
            <a:r>
              <a:rPr lang="en-US" b="1" dirty="0" smtClean="0">
                <a:solidFill>
                  <a:schemeClr val="tx2"/>
                </a:solidFill>
                <a:cs typeface="Times New Roman" pitchFamily="18" charset="0"/>
              </a:rPr>
              <a:t>Trainer Notes:</a:t>
            </a:r>
          </a:p>
          <a:p>
            <a:pPr>
              <a:spcBef>
                <a:spcPct val="50000"/>
              </a:spcBef>
            </a:pPr>
            <a:endParaRPr lang="en-US" b="1" dirty="0" smtClean="0">
              <a:solidFill>
                <a:schemeClr val="tx2"/>
              </a:solidFill>
              <a:cs typeface="Times New Roman" pitchFamily="18" charset="0"/>
            </a:endParaRPr>
          </a:p>
          <a:p>
            <a:pPr>
              <a:spcBef>
                <a:spcPct val="50000"/>
              </a:spcBef>
            </a:pPr>
            <a:r>
              <a:rPr lang="en-US" dirty="0" smtClean="0">
                <a:solidFill>
                  <a:schemeClr val="tx2"/>
                </a:solidFill>
                <a:cs typeface="Times New Roman" pitchFamily="18" charset="0"/>
              </a:rPr>
              <a:t>If </a:t>
            </a:r>
            <a:r>
              <a:rPr lang="en-US" dirty="0">
                <a:solidFill>
                  <a:schemeClr val="tx2"/>
                </a:solidFill>
                <a:cs typeface="Times New Roman" pitchFamily="18" charset="0"/>
              </a:rPr>
              <a:t>we look at the chemicals in the  product, there is no indication which component is nano-sized. I have highlighted aluminum silicate as a likely candidate.  </a:t>
            </a:r>
          </a:p>
          <a:p>
            <a:pPr>
              <a:spcBef>
                <a:spcPct val="50000"/>
              </a:spcBef>
            </a:pPr>
            <a:endParaRPr lang="en-US" dirty="0">
              <a:solidFill>
                <a:schemeClr val="tx2"/>
              </a:solidFill>
              <a:cs typeface="Times New Roman" pitchFamily="18" charset="0"/>
            </a:endParaRPr>
          </a:p>
          <a:p>
            <a:pPr>
              <a:spcBef>
                <a:spcPct val="50000"/>
              </a:spcBef>
            </a:pPr>
            <a:r>
              <a:rPr lang="en-US" dirty="0">
                <a:solidFill>
                  <a:schemeClr val="tx2"/>
                </a:solidFill>
                <a:cs typeface="Times New Roman" pitchFamily="18" charset="0"/>
              </a:rPr>
              <a:t>SECTION 8: EXPOSURE CONTROLS/PERSONAL PROTECTION</a:t>
            </a:r>
            <a:r>
              <a:rPr lang="en-US" dirty="0">
                <a:cs typeface="Times New Roman" pitchFamily="18" charset="0"/>
              </a:rPr>
              <a:t> </a:t>
            </a:r>
          </a:p>
          <a:p>
            <a:pPr>
              <a:spcBef>
                <a:spcPct val="50000"/>
              </a:spcBef>
            </a:pPr>
            <a:r>
              <a:rPr lang="en-US" dirty="0">
                <a:cs typeface="Times New Roman" pitchFamily="18" charset="0"/>
              </a:rPr>
              <a:t>WAX EMULSION:  No exposure limits established (NLE)</a:t>
            </a:r>
          </a:p>
          <a:p>
            <a:pPr>
              <a:spcBef>
                <a:spcPct val="50000"/>
              </a:spcBef>
            </a:pPr>
            <a:r>
              <a:rPr lang="en-US" dirty="0">
                <a:cs typeface="Times New Roman" pitchFamily="18" charset="0"/>
              </a:rPr>
              <a:t>ALIPHATIC PETROLEUM DISTILLATES (64741-66-8): NLE  </a:t>
            </a:r>
          </a:p>
          <a:p>
            <a:pPr>
              <a:spcBef>
                <a:spcPct val="50000"/>
              </a:spcBef>
            </a:pPr>
            <a:r>
              <a:rPr lang="en-US" dirty="0">
                <a:solidFill>
                  <a:schemeClr val="tx2"/>
                </a:solidFill>
                <a:cs typeface="Times New Roman" pitchFamily="18" charset="0"/>
              </a:rPr>
              <a:t>ALUMINUM SILICATE</a:t>
            </a:r>
            <a:r>
              <a:rPr lang="en-US" dirty="0">
                <a:cs typeface="Times New Roman" pitchFamily="18" charset="0"/>
              </a:rPr>
              <a:t> (66402-68-4): NLE  </a:t>
            </a:r>
          </a:p>
          <a:p>
            <a:pPr>
              <a:spcBef>
                <a:spcPct val="50000"/>
              </a:spcBef>
            </a:pPr>
            <a:r>
              <a:rPr lang="en-US" dirty="0">
                <a:cs typeface="Times New Roman" pitchFamily="18" charset="0"/>
              </a:rPr>
              <a:t>POLY(DIMETHYLSILOXANE) (63148-62-9): NLE</a:t>
            </a:r>
          </a:p>
          <a:p>
            <a:pPr>
              <a:spcBef>
                <a:spcPct val="50000"/>
              </a:spcBef>
            </a:pPr>
            <a:r>
              <a:rPr lang="en-US" dirty="0">
                <a:cs typeface="Times New Roman" pitchFamily="18" charset="0"/>
              </a:rPr>
              <a:t>ALKYL QUATERNARY AMMONIUM BENTONITE (68953-58-2) : NLE </a:t>
            </a:r>
          </a:p>
          <a:p>
            <a:pPr>
              <a:spcBef>
                <a:spcPct val="50000"/>
              </a:spcBef>
            </a:pPr>
            <a:r>
              <a:rPr lang="en-US" dirty="0">
                <a:cs typeface="Times New Roman" pitchFamily="18" charset="0"/>
              </a:rPr>
              <a:t>TETRAGLYCERYL MONOOLEATE (9007-48-1): NLE</a:t>
            </a:r>
          </a:p>
          <a:p>
            <a:pPr>
              <a:spcBef>
                <a:spcPct val="50000"/>
              </a:spcBef>
            </a:pPr>
            <a:r>
              <a:rPr lang="en-US" dirty="0">
                <a:cs typeface="Times New Roman" pitchFamily="18" charset="0"/>
              </a:rPr>
              <a:t>GLYCOL (107-21-1)  </a:t>
            </a:r>
          </a:p>
          <a:p>
            <a:pPr>
              <a:spcBef>
                <a:spcPct val="50000"/>
              </a:spcBef>
            </a:pPr>
            <a:r>
              <a:rPr lang="en-US" dirty="0">
                <a:cs typeface="Times New Roman" pitchFamily="18" charset="0"/>
              </a:rPr>
              <a:t>  OSHA VPEL 50.000 ppm - Ceiling  </a:t>
            </a:r>
          </a:p>
          <a:p>
            <a:pPr>
              <a:spcBef>
                <a:spcPct val="50000"/>
              </a:spcBef>
            </a:pPr>
            <a:r>
              <a:rPr lang="en-US" dirty="0">
                <a:cs typeface="Times New Roman" pitchFamily="18" charset="0"/>
              </a:rPr>
              <a:t>  ACGIH TLV 100.000 mg/m3 - Ceiling as an aerosol</a:t>
            </a:r>
          </a:p>
          <a:p>
            <a:pPr>
              <a:spcBef>
                <a:spcPct val="50000"/>
              </a:spcBef>
            </a:pPr>
            <a:r>
              <a:rPr lang="en-US" dirty="0">
                <a:cs typeface="Times New Roman" pitchFamily="18" charset="0"/>
              </a:rPr>
              <a:t>  </a:t>
            </a:r>
          </a:p>
          <a:p>
            <a:r>
              <a:rPr lang="en-US" dirty="0"/>
              <a:t>No indication which component is nano-sized. Is it important in this application? I assume the aluminum silicate, but since I never seem to wash my car, I don’t know.</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Lippy Group MSDS Review </a:t>
            </a:r>
            <a:br>
              <a:rPr lang="en-US" dirty="0" smtClean="0"/>
            </a:br>
            <a:r>
              <a:rPr lang="en-US" sz="1200" dirty="0" smtClean="0"/>
              <a:t>Use of Occupational Exposure Limits</a:t>
            </a:r>
          </a:p>
          <a:p>
            <a:endParaRPr lang="en-US" dirty="0" smtClean="0"/>
          </a:p>
          <a:p>
            <a:pPr marL="171450" indent="-171450">
              <a:buFont typeface="Arial"/>
              <a:buChar char="•"/>
            </a:pPr>
            <a:r>
              <a:rPr lang="en-US" b="1" dirty="0" smtClean="0">
                <a:solidFill>
                  <a:schemeClr val="tx1"/>
                </a:solidFill>
                <a:latin typeface="+mn-lt"/>
                <a:ea typeface="+mn-ea"/>
                <a:cs typeface="+mn-cs"/>
              </a:rPr>
              <a:t>62% used OSHA Permissible Exposure Limits or ACGIH TLVs</a:t>
            </a:r>
            <a:r>
              <a:rPr lang="en-US" b="1" dirty="0" smtClean="0"/>
              <a:t> for “macro” sized material</a:t>
            </a:r>
          </a:p>
          <a:p>
            <a:pPr marL="171450" indent="-171450">
              <a:buFont typeface="Arial"/>
              <a:buChar char="•"/>
            </a:pPr>
            <a:r>
              <a:rPr lang="en-US" b="1" dirty="0" smtClean="0">
                <a:solidFill>
                  <a:schemeClr val="tx1"/>
                </a:solidFill>
                <a:latin typeface="+mn-lt"/>
                <a:ea typeface="+mn-ea"/>
                <a:cs typeface="+mn-cs"/>
              </a:rPr>
              <a:t>32% percent indicated nothing</a:t>
            </a:r>
            <a:r>
              <a:rPr lang="en-US" b="1" dirty="0" smtClean="0"/>
              <a:t> </a:t>
            </a:r>
          </a:p>
          <a:p>
            <a:pPr marL="171450" indent="-171450">
              <a:buFont typeface="Arial"/>
              <a:buChar char="•"/>
            </a:pPr>
            <a:r>
              <a:rPr lang="en-US" b="1" dirty="0" smtClean="0">
                <a:solidFill>
                  <a:schemeClr val="tx1"/>
                </a:solidFill>
                <a:latin typeface="+mn-lt"/>
                <a:ea typeface="+mn-ea"/>
                <a:cs typeface="+mn-cs"/>
              </a:rPr>
              <a:t>Only 6% used conditional language about using PELs/TLVs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48</a:t>
            </a:fld>
            <a:endParaRPr lang="en-US"/>
          </a:p>
        </p:txBody>
      </p:sp>
    </p:spTree>
    <p:extLst>
      <p:ext uri="{BB962C8B-B14F-4D97-AF65-F5344CB8AC3E}">
        <p14:creationId xmlns:p14="http://schemas.microsoft.com/office/powerpoint/2010/main" val="3328743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 </a:t>
            </a:r>
          </a:p>
          <a:p>
            <a:endParaRPr lang="en-US" dirty="0" smtClean="0"/>
          </a:p>
          <a:p>
            <a:r>
              <a:rPr lang="en-US" dirty="0" smtClean="0"/>
              <a:t>SDS</a:t>
            </a:r>
            <a:r>
              <a:rPr lang="en-US" baseline="0" dirty="0" smtClean="0"/>
              <a:t> for a carbon nanotube has a PEL of 15 mg/m</a:t>
            </a:r>
            <a:r>
              <a:rPr lang="en-US" baseline="30000" dirty="0" smtClean="0"/>
              <a:t>3 </a:t>
            </a:r>
            <a:r>
              <a:rPr lang="en-US" baseline="0" dirty="0" smtClean="0"/>
              <a:t>, but NIOSH recommends 0.007 mg/m</a:t>
            </a:r>
            <a:r>
              <a:rPr lang="en-US" baseline="30000" dirty="0" smtClean="0"/>
              <a:t>3 </a:t>
            </a:r>
            <a:endParaRPr lang="en-US" baseline="30000" dirty="0"/>
          </a:p>
        </p:txBody>
      </p:sp>
      <p:sp>
        <p:nvSpPr>
          <p:cNvPr id="4" name="Slide Number Placeholder 3"/>
          <p:cNvSpPr>
            <a:spLocks noGrp="1"/>
          </p:cNvSpPr>
          <p:nvPr>
            <p:ph type="sldNum" sz="quarter" idx="10"/>
          </p:nvPr>
        </p:nvSpPr>
        <p:spPr/>
        <p:txBody>
          <a:bodyPr/>
          <a:lstStyle/>
          <a:p>
            <a:fld id="{B5601CBF-62E6-4B1C-8A9C-8EBCE022AC82}"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601CBF-62E6-4B1C-8A9C-8EBCE022AC82}"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52</a:t>
            </a:fld>
            <a:endParaRPr lang="en-US"/>
          </a:p>
        </p:txBody>
      </p:sp>
    </p:spTree>
    <p:extLst>
      <p:ext uri="{BB962C8B-B14F-4D97-AF65-F5344CB8AC3E}">
        <p14:creationId xmlns:p14="http://schemas.microsoft.com/office/powerpoint/2010/main" val="119146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u="none" dirty="0" smtClean="0"/>
              <a:t>[Review</a:t>
            </a:r>
            <a:r>
              <a:rPr lang="en-US" b="0" u="none" baseline="0" dirty="0" smtClean="0"/>
              <a:t> these topics and see if they are of interest to your audience.]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u="none" dirty="0" smtClean="0"/>
          </a:p>
          <a:p>
            <a:pPr>
              <a:buNone/>
            </a:pPr>
            <a:r>
              <a:rPr lang="en-US" dirty="0" smtClean="0"/>
              <a:t>Topics</a:t>
            </a:r>
          </a:p>
          <a:p>
            <a:pPr>
              <a:buNone/>
            </a:pPr>
            <a:endParaRPr lang="en-US" dirty="0" smtClean="0"/>
          </a:p>
          <a:p>
            <a:pPr marL="871538" lvl="1" indent="-514350">
              <a:buFont typeface="+mj-lt"/>
              <a:buAutoNum type="arabicPeriod"/>
            </a:pPr>
            <a:r>
              <a:rPr lang="en-US" dirty="0" smtClean="0"/>
              <a:t>The concept and importance of the hierarchy of controls</a:t>
            </a:r>
          </a:p>
          <a:p>
            <a:pPr marL="871538" lvl="1" indent="-514350">
              <a:buFont typeface="+mj-lt"/>
              <a:buAutoNum type="arabicPeriod"/>
            </a:pPr>
            <a:r>
              <a:rPr lang="en-US" dirty="0" smtClean="0"/>
              <a:t>Elimination and the difficulties of substitution</a:t>
            </a:r>
          </a:p>
          <a:p>
            <a:pPr marL="871538" lvl="1" indent="-514350">
              <a:buFont typeface="+mj-lt"/>
              <a:buAutoNum type="arabicPeriod"/>
            </a:pPr>
            <a:r>
              <a:rPr lang="en-US" dirty="0" smtClean="0"/>
              <a:t>Local exhaust ventilation as the primary engineering controls for nanoparticles</a:t>
            </a:r>
          </a:p>
          <a:p>
            <a:pPr marL="871538" lvl="1" indent="-514350">
              <a:buFont typeface="+mj-lt"/>
              <a:buAutoNum type="arabicPeriod"/>
            </a:pPr>
            <a:r>
              <a:rPr lang="en-US" dirty="0" smtClean="0"/>
              <a:t>High efficiency particulate filters</a:t>
            </a:r>
          </a:p>
          <a:p>
            <a:pPr marL="871538" lvl="1" indent="-514350">
              <a:buFont typeface="+mj-lt"/>
              <a:buAutoNum type="arabicPeriod"/>
            </a:pPr>
            <a:r>
              <a:rPr lang="en-US" dirty="0" smtClean="0"/>
              <a:t>The concept and applicability of control banding</a:t>
            </a:r>
          </a:p>
          <a:p>
            <a:pPr marL="871538" lvl="1" indent="-514350">
              <a:buFont typeface="+mj-lt"/>
              <a:buAutoNum type="arabicPeriod"/>
            </a:pPr>
            <a:r>
              <a:rPr lang="en-US" dirty="0" smtClean="0"/>
              <a:t>Personal protective equipment as the last line of defense against nanoparticle exposures</a:t>
            </a:r>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517D8D04-BE1B-4AD4-AF1E-70398341B3A0}" type="slidenum">
              <a:rPr lang="en-US"/>
              <a:pPr/>
              <a:t>53</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r>
              <a:rPr lang="en-US" dirty="0" smtClean="0"/>
              <a:t>Trainer Notes:</a:t>
            </a:r>
          </a:p>
          <a:p>
            <a:endParaRPr lang="en-US" dirty="0" smtClean="0"/>
          </a:p>
          <a:p>
            <a:r>
              <a:rPr lang="en-US" dirty="0" smtClean="0"/>
              <a:t>Here </a:t>
            </a:r>
            <a:r>
              <a:rPr lang="en-US" dirty="0"/>
              <a:t>is a suggestion of language from Dan Levine, a </a:t>
            </a:r>
            <a:r>
              <a:rPr lang="en-US" dirty="0" err="1"/>
              <a:t>Hazcom</a:t>
            </a:r>
            <a:r>
              <a:rPr lang="en-US" dirty="0"/>
              <a:t> expert with PSS.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latin typeface="Arial" charset="0"/>
              </a:rPr>
              <a:t>“Established exposure values do not address the small size of particles found in this product and may not provide adequate protection against occupational exposures.”</a:t>
            </a:r>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[If possible, provide each group a safety data sheet for a different </a:t>
            </a:r>
            <a:r>
              <a:rPr lang="en-US" dirty="0" err="1" smtClean="0"/>
              <a:t>nanoproduct</a:t>
            </a:r>
            <a:r>
              <a:rPr lang="en-US" dirty="0" smtClean="0"/>
              <a:t>. Ask</a:t>
            </a:r>
            <a:r>
              <a:rPr lang="en-US" baseline="0" dirty="0" smtClean="0"/>
              <a:t> the group to answer these questions and be prepared to report back to the larger group.]</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54</a:t>
            </a:fld>
            <a:endParaRPr lang="en-US"/>
          </a:p>
        </p:txBody>
      </p:sp>
    </p:spTree>
    <p:extLst>
      <p:ext uri="{BB962C8B-B14F-4D97-AF65-F5344CB8AC3E}">
        <p14:creationId xmlns:p14="http://schemas.microsoft.com/office/powerpoint/2010/main" val="886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40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Tree>
    <p:extLst>
      <p:ext uri="{BB962C8B-B14F-4D97-AF65-F5344CB8AC3E}">
        <p14:creationId xmlns:p14="http://schemas.microsoft.com/office/powerpoint/2010/main" val="274677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4"/>
          <p:cNvSpPr txBox="1">
            <a:spLocks/>
          </p:cNvSpPr>
          <p:nvPr userDrawn="1"/>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5-</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a:t>
            </a:fld>
            <a:endParaRPr lang="en-US" sz="1400" b="1"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0" r:id="rId11"/>
    <p:sldLayoutId id="2147483691" r:id="rId12"/>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idx="1"/>
          </p:nvPr>
        </p:nvSpPr>
        <p:spPr>
          <a:xfrm>
            <a:off x="1028700" y="1066800"/>
            <a:ext cx="7950492" cy="1509712"/>
          </a:xfrm>
          <a:solidFill>
            <a:srgbClr val="E9E5DC">
              <a:alpha val="80000"/>
            </a:srgbClr>
          </a:solidFill>
        </p:spPr>
        <p:txBody>
          <a:bodyPr>
            <a:normAutofit/>
          </a:bodyPr>
          <a:lstStyle/>
          <a:p>
            <a:pPr fontAlgn="auto">
              <a:spcAft>
                <a:spcPts val="0"/>
              </a:spcAft>
              <a:buFont typeface="Wingdings 2"/>
              <a:buNone/>
              <a:defRPr/>
            </a:pPr>
            <a:r>
              <a:rPr lang="en-US" dirty="0" smtClean="0"/>
              <a:t>8-Hour Training Course</a:t>
            </a:r>
            <a:endParaRPr lang="en-US" dirty="0"/>
          </a:p>
        </p:txBody>
      </p:sp>
      <p:sp>
        <p:nvSpPr>
          <p:cNvPr id="4" name="Rectangle 1"/>
          <p:cNvSpPr txBox="1">
            <a:spLocks/>
          </p:cNvSpPr>
          <p:nvPr/>
        </p:nvSpPr>
        <p:spPr>
          <a:xfrm>
            <a:off x="1026942" y="2589212"/>
            <a:ext cx="7952251" cy="3622676"/>
          </a:xfrm>
          <a:prstGeom prst="rect">
            <a:avLst/>
          </a:prstGeom>
          <a:solidFill>
            <a:schemeClr val="bg2">
              <a:alpha val="80000"/>
            </a:schemeClr>
          </a:solidFill>
        </p:spPr>
        <p:txBody>
          <a:bodyPr anchor="t">
            <a:normAutofit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small" spc="0" normalizeH="0" baseline="0" noProof="0" dirty="0" smtClean="0">
                <a:ln>
                  <a:noFill/>
                </a:ln>
                <a:solidFill>
                  <a:srgbClr val="533A2C"/>
                </a:solidFill>
                <a:effectLst>
                  <a:outerShdw blurRad="50000" dist="30000" dir="5400000" algn="tl" rotWithShape="0">
                    <a:srgbClr val="000000">
                      <a:alpha val="30000"/>
                    </a:srgbClr>
                  </a:outerShdw>
                </a:effectLst>
                <a:uLnTx/>
                <a:uFillTx/>
                <a:latin typeface="+mj-lt"/>
                <a:ea typeface="+mj-ea"/>
                <a:cs typeface="+mj-cs"/>
              </a:rPr>
              <a:t>Module 5: Risk and Hazard Communication</a:t>
            </a:r>
            <a:r>
              <a:rPr kumimoji="0" lang="en-US" sz="4000" b="1" i="0" u="none" strike="noStrike" kern="1200" cap="sm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000" b="1" i="0" u="none" strike="noStrike" kern="1200" cap="sm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40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0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800" b="1" i="0" u="none" strike="noStrike" kern="1200" cap="all" spc="0" normalizeH="0" baseline="0" noProof="0" dirty="0" smtClean="0">
                <a:ln>
                  <a:noFill/>
                </a:ln>
                <a:solidFill>
                  <a:srgbClr val="533A2C"/>
                </a:solidFill>
                <a:effectLst>
                  <a:outerShdw blurRad="50000" dist="30000" dir="5400000" algn="tl" rotWithShape="0">
                    <a:srgbClr val="000000">
                      <a:alpha val="30000"/>
                    </a:srgbClr>
                  </a:outerShdw>
                </a:effectLst>
                <a:uLnTx/>
                <a:uFillTx/>
                <a:latin typeface="+mj-lt"/>
                <a:ea typeface="+mj-ea"/>
                <a:cs typeface="+mj-cs"/>
              </a:rPr>
              <a:t/>
            </a:r>
            <a:br>
              <a:rPr kumimoji="0" lang="en-US" sz="2800" b="1" i="0" u="none" strike="noStrike" kern="1200" cap="all" spc="0" normalizeH="0" baseline="0" noProof="0" dirty="0" smtClean="0">
                <a:ln>
                  <a:noFill/>
                </a:ln>
                <a:solidFill>
                  <a:srgbClr val="533A2C"/>
                </a:solidFill>
                <a:effectLst>
                  <a:outerShdw blurRad="50000" dist="30000" dir="5400000" algn="tl" rotWithShape="0">
                    <a:srgbClr val="000000">
                      <a:alpha val="30000"/>
                    </a:srgbClr>
                  </a:outerShdw>
                </a:effectLst>
                <a:uLnTx/>
                <a:uFillTx/>
                <a:latin typeface="+mj-lt"/>
                <a:ea typeface="+mj-ea"/>
                <a:cs typeface="+mj-cs"/>
              </a:rPr>
            </a:br>
            <a:r>
              <a:rPr kumimoji="0" lang="en-US" sz="2400" b="1" i="0" u="none" strike="noStrike" kern="1200" cap="small" spc="0" normalizeH="0" baseline="0" noProof="0" dirty="0" smtClean="0">
                <a:ln>
                  <a:noFill/>
                </a:ln>
                <a:solidFill>
                  <a:srgbClr val="533A2C"/>
                </a:solidFill>
                <a:effectLst>
                  <a:outerShdw blurRad="50000" dist="30000" dir="5400000" algn="tl" rotWithShape="0">
                    <a:srgbClr val="000000">
                      <a:alpha val="30000"/>
                    </a:srgbClr>
                  </a:outerShdw>
                </a:effectLst>
                <a:uLnTx/>
                <a:uFillTx/>
                <a:latin typeface="+mj-lt"/>
                <a:ea typeface="+mj-ea"/>
                <a:cs typeface="+mj-cs"/>
              </a:rPr>
              <a:t>Introduction to Nanomaterials and Occupational Health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small" spc="0" normalizeH="0" baseline="0" noProof="0" dirty="0" smtClean="0">
              <a:ln>
                <a:noFill/>
              </a:ln>
              <a:solidFill>
                <a:srgbClr val="533A2C"/>
              </a:solidFill>
              <a:effectLst>
                <a:outerShdw blurRad="50000" dist="30000" dir="5400000" algn="tl" rotWithShape="0">
                  <a:srgbClr val="000000">
                    <a:alpha val="30000"/>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cap="small" dirty="0" smtClean="0">
                <a:solidFill>
                  <a:srgbClr val="533A2C"/>
                </a:solidFill>
                <a:effectLst>
                  <a:outerShdw blurRad="50000" dist="30000" dir="5400000" algn="tl" rotWithShape="0">
                    <a:srgbClr val="000000">
                      <a:alpha val="30000"/>
                    </a:srgbClr>
                  </a:outerShdw>
                </a:effectLst>
                <a:latin typeface="+mj-lt"/>
                <a:ea typeface="+mj-ea"/>
                <a:cs typeface="+mj-cs"/>
              </a:rPr>
              <a:t>Bruce Lippy, Ph.D., CIH, CSP</a:t>
            </a:r>
            <a:endParaRPr kumimoji="0" lang="en-US" sz="2700" b="1" i="0" u="none" strike="noStrike" kern="1200" cap="small" spc="0" normalizeH="0" baseline="0" noProof="0" dirty="0">
              <a:ln>
                <a:noFill/>
              </a:ln>
              <a:solidFill>
                <a:srgbClr val="533A2C"/>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944498" y="609600"/>
            <a:ext cx="7772400" cy="1143000"/>
          </a:xfrm>
        </p:spPr>
        <p:txBody>
          <a:bodyPr>
            <a:normAutofit fontScale="90000"/>
          </a:bodyPr>
          <a:lstStyle/>
          <a:p>
            <a:r>
              <a:rPr lang="en-US" dirty="0">
                <a:effectLst>
                  <a:outerShdw blurRad="38100" dist="38100" dir="2700000" algn="tl">
                    <a:srgbClr val="000000">
                      <a:alpha val="43137"/>
                    </a:srgbClr>
                  </a:outerShdw>
                </a:effectLst>
              </a:rPr>
              <a:t>Odds of Dying, 2003</a:t>
            </a:r>
            <a:r>
              <a:rPr lang="en-US" sz="3600" dirty="0"/>
              <a:t/>
            </a:r>
            <a:br>
              <a:rPr lang="en-US" sz="3600" dirty="0"/>
            </a:br>
            <a:r>
              <a:rPr lang="en-US" sz="2800" dirty="0">
                <a:solidFill>
                  <a:schemeClr val="tx1"/>
                </a:solidFill>
              </a:rPr>
              <a:t>National Safety Council</a:t>
            </a:r>
          </a:p>
        </p:txBody>
      </p:sp>
      <p:graphicFrame>
        <p:nvGraphicFramePr>
          <p:cNvPr id="447533" name="Group 45"/>
          <p:cNvGraphicFramePr>
            <a:graphicFrameLocks noGrp="1"/>
          </p:cNvGraphicFramePr>
          <p:nvPr>
            <p:ph type="tbl" idx="1"/>
            <p:extLst>
              <p:ext uri="{D42A27DB-BD31-4B8C-83A1-F6EECF244321}">
                <p14:modId xmlns:p14="http://schemas.microsoft.com/office/powerpoint/2010/main" val="1763768583"/>
              </p:ext>
            </p:extLst>
          </p:nvPr>
        </p:nvGraphicFramePr>
        <p:xfrm>
          <a:off x="862185" y="2115282"/>
          <a:ext cx="7772400" cy="3582550"/>
        </p:xfrm>
        <a:graphic>
          <a:graphicData uri="http://schemas.openxmlformats.org/drawingml/2006/table">
            <a:tbl>
              <a:tblPr firstRow="1" bandRow="1">
                <a:tableStyleId>{FABFCF23-3B69-468F-B69F-88F6DE6A72F2}</a:tableStyleId>
              </a:tblPr>
              <a:tblGrid>
                <a:gridCol w="2362200"/>
                <a:gridCol w="1524000"/>
                <a:gridCol w="1943100"/>
                <a:gridCol w="1943100"/>
              </a:tblGrid>
              <a:tr h="7591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Event</a:t>
                      </a:r>
                      <a:endParaRPr kumimoji="0" lang="en-US" sz="2400" b="1" i="0" u="none" strike="noStrike" cap="none" normalizeH="0" baseline="0" dirty="0" smtClean="0">
                        <a:ln>
                          <a:noFill/>
                        </a:ln>
                        <a:solidFill>
                          <a:schemeClr val="accent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 of Deaths</a:t>
                      </a:r>
                      <a:endParaRPr kumimoji="0" lang="en-US" sz="2400" b="1" i="0" u="none" strike="noStrike" cap="none" normalizeH="0" baseline="0" dirty="0" smtClean="0">
                        <a:ln>
                          <a:noFill/>
                        </a:ln>
                        <a:solidFill>
                          <a:schemeClr val="accent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One-year Odds</a:t>
                      </a:r>
                      <a:endParaRPr kumimoji="0" lang="en-US" sz="2400" b="1" i="0" u="none" strike="noStrike" cap="none" normalizeH="0" baseline="0" dirty="0" smtClean="0">
                        <a:ln>
                          <a:noFill/>
                        </a:ln>
                        <a:solidFill>
                          <a:schemeClr val="accent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Lifetime Odds</a:t>
                      </a:r>
                      <a:endParaRPr kumimoji="0" lang="en-US" sz="2400" b="1" i="0" u="none" strike="noStrike" cap="none" normalizeH="0" baseline="0" dirty="0" smtClean="0">
                        <a:ln>
                          <a:noFill/>
                        </a:ln>
                        <a:solidFill>
                          <a:schemeClr val="accent1"/>
                        </a:solidFill>
                        <a:effectLst/>
                        <a:latin typeface="Tahoma" pitchFamily="34" charset="0"/>
                      </a:endParaRPr>
                    </a:p>
                  </a:txBody>
                  <a:tcPr anchor="ctr" horzOverflow="overflow"/>
                </a:tc>
              </a:tr>
              <a:tr h="62110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Lightning</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smtClean="0">
                          <a:ln>
                            <a:noFill/>
                          </a:ln>
                          <a:effectLst/>
                        </a:rPr>
                        <a:t>47</a:t>
                      </a:r>
                      <a:endParaRPr kumimoji="0" lang="en-US" sz="2400" b="1" i="0" u="none" strike="noStrike" cap="none" normalizeH="0" baseline="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smtClean="0">
                          <a:ln>
                            <a:noFill/>
                          </a:ln>
                          <a:effectLst/>
                        </a:rPr>
                        <a:t>6,188,298</a:t>
                      </a:r>
                      <a:endParaRPr kumimoji="0" lang="en-US" sz="2400" b="1" i="0" u="none" strike="noStrike" cap="none" normalizeH="0" baseline="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smtClean="0">
                          <a:ln>
                            <a:noFill/>
                          </a:ln>
                          <a:effectLst/>
                        </a:rPr>
                        <a:t>79,746</a:t>
                      </a:r>
                      <a:endParaRPr kumimoji="0" lang="en-US" sz="2400" b="1" i="0" u="none" strike="noStrike" cap="none" normalizeH="0" baseline="0" smtClean="0">
                        <a:ln>
                          <a:noFill/>
                        </a:ln>
                        <a:solidFill>
                          <a:schemeClr val="tx1"/>
                        </a:solidFill>
                        <a:effectLst/>
                        <a:latin typeface="Tahoma" pitchFamily="34" charset="0"/>
                      </a:endParaRPr>
                    </a:p>
                  </a:txBody>
                  <a:tcPr anchor="ctr" horzOverflow="overflow"/>
                </a:tc>
              </a:tr>
              <a:tr h="103517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Animal rider or animal-drawn vehicle</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101</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2,879,703</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smtClean="0">
                          <a:ln>
                            <a:noFill/>
                          </a:ln>
                          <a:effectLst/>
                        </a:rPr>
                        <a:t>37,110</a:t>
                      </a:r>
                      <a:endParaRPr kumimoji="0" lang="en-US" sz="2400" b="1" i="0" u="none" strike="noStrike" cap="none" normalizeH="0" baseline="0" smtClean="0">
                        <a:ln>
                          <a:noFill/>
                        </a:ln>
                        <a:solidFill>
                          <a:schemeClr val="tx1"/>
                        </a:solidFill>
                        <a:effectLst/>
                        <a:latin typeface="Tahoma" pitchFamily="34" charset="0"/>
                      </a:endParaRPr>
                    </a:p>
                  </a:txBody>
                  <a:tcPr anchor="ctr" horzOverflow="overflow"/>
                </a:tc>
              </a:tr>
              <a:tr h="94976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Venomous spiders</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8</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36,356,251</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u="none" strike="noStrike" cap="none" normalizeH="0" baseline="0" dirty="0" smtClean="0">
                          <a:ln>
                            <a:noFill/>
                          </a:ln>
                          <a:effectLst/>
                        </a:rPr>
                        <a:t>468,508</a:t>
                      </a:r>
                      <a:endParaRPr kumimoji="0" lang="en-US" sz="2400" b="1" i="0" u="none" strike="noStrike" cap="none" normalizeH="0" baseline="0" dirty="0" smtClean="0">
                        <a:ln>
                          <a:noFill/>
                        </a:ln>
                        <a:solidFill>
                          <a:schemeClr val="tx1"/>
                        </a:solidFill>
                        <a:effectLst/>
                        <a:latin typeface="Tahoma" pitchFamily="34" charset="0"/>
                      </a:endParaRPr>
                    </a:p>
                  </a:txBody>
                  <a:tcPr anchor="ctr" horzOverflow="overflow"/>
                </a:tc>
              </a:tr>
            </a:tbl>
          </a:graphicData>
        </a:graphic>
      </p:graphicFrame>
    </p:spTree>
    <p:extLst>
      <p:ext uri="{BB962C8B-B14F-4D97-AF65-F5344CB8AC3E}">
        <p14:creationId xmlns:p14="http://schemas.microsoft.com/office/powerpoint/2010/main" val="2952496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Text Box 3"/>
          <p:cNvSpPr txBox="1">
            <a:spLocks noChangeArrowheads="1"/>
          </p:cNvSpPr>
          <p:nvPr/>
        </p:nvSpPr>
        <p:spPr bwMode="auto">
          <a:xfrm>
            <a:off x="740810" y="2545650"/>
            <a:ext cx="3040026" cy="3108544"/>
          </a:xfrm>
          <a:prstGeom prst="rect">
            <a:avLst/>
          </a:prstGeom>
          <a:noFill/>
          <a:ln w="9525">
            <a:noFill/>
            <a:miter lim="800000"/>
            <a:headEnd/>
            <a:tailEnd/>
          </a:ln>
          <a:effectLst/>
        </p:spPr>
        <p:txBody>
          <a:bodyPr wrap="square">
            <a:spAutoFit/>
          </a:bodyPr>
          <a:lstStyle/>
          <a:p>
            <a:pPr algn="r" eaLnBrk="1" hangingPunct="1">
              <a:spcBef>
                <a:spcPct val="50000"/>
              </a:spcBef>
            </a:pPr>
            <a:r>
              <a:rPr lang="en-US" sz="2800" dirty="0">
                <a:latin typeface="Tahoma" pitchFamily="34" charset="0"/>
              </a:rPr>
              <a:t>“A Bullitt Avenue resident worries about the effect on her unborn child from the sound of jackhammers.”</a:t>
            </a:r>
          </a:p>
        </p:txBody>
      </p:sp>
      <p:sp>
        <p:nvSpPr>
          <p:cNvPr id="496644" name="Text Box 4"/>
          <p:cNvSpPr txBox="1">
            <a:spLocks noChangeArrowheads="1"/>
          </p:cNvSpPr>
          <p:nvPr/>
        </p:nvSpPr>
        <p:spPr bwMode="auto">
          <a:xfrm>
            <a:off x="1281717" y="263420"/>
            <a:ext cx="6102859" cy="1323439"/>
          </a:xfrm>
          <a:prstGeom prst="rect">
            <a:avLst/>
          </a:prstGeom>
          <a:noFill/>
          <a:ln w="9525">
            <a:noFill/>
            <a:miter lim="800000"/>
            <a:headEnd/>
            <a:tailEnd/>
          </a:ln>
          <a:effectLst/>
        </p:spPr>
        <p:txBody>
          <a:bodyPr wrap="square">
            <a:spAutoFit/>
          </a:bodyPr>
          <a:lstStyle/>
          <a:p>
            <a:pPr eaLnBrk="1" hangingPunct="1">
              <a:spcBef>
                <a:spcPct val="50000"/>
              </a:spcBef>
            </a:pPr>
            <a:r>
              <a:rPr lang="en-US" sz="4000" b="1" dirty="0" smtClean="0">
                <a:latin typeface="+mj-lt"/>
              </a:rPr>
              <a:t>How do most of us do with risk comparisons?</a:t>
            </a:r>
            <a:endParaRPr lang="en-US" sz="4000" b="1"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825" y="1687561"/>
            <a:ext cx="4730496" cy="4358640"/>
          </a:xfrm>
          <a:prstGeom prst="rect">
            <a:avLst/>
          </a:prstGeom>
        </p:spPr>
      </p:pic>
    </p:spTree>
    <p:extLst>
      <p:ext uri="{BB962C8B-B14F-4D97-AF65-F5344CB8AC3E}">
        <p14:creationId xmlns:p14="http://schemas.microsoft.com/office/powerpoint/2010/main" val="699780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ctrTitle"/>
          </p:nvPr>
        </p:nvSpPr>
        <p:spPr>
          <a:xfrm>
            <a:off x="762000" y="304800"/>
            <a:ext cx="7772400" cy="1470025"/>
          </a:xfrm>
        </p:spPr>
        <p:txBody>
          <a:bodyPr>
            <a:normAutofit fontScale="90000"/>
          </a:bodyPr>
          <a:lstStyle/>
          <a:p>
            <a:r>
              <a:rPr lang="en-US" dirty="0" smtClean="0"/>
              <a:t>What is the precautionary principle? How does it affect Nano?</a:t>
            </a:r>
            <a:endParaRPr lang="en-US" dirty="0"/>
          </a:p>
        </p:txBody>
      </p:sp>
      <p:sp>
        <p:nvSpPr>
          <p:cNvPr id="466947" name="Rectangle 3"/>
          <p:cNvSpPr>
            <a:spLocks noGrp="1" noChangeArrowheads="1"/>
          </p:cNvSpPr>
          <p:nvPr>
            <p:ph type="subTitle" idx="1"/>
          </p:nvPr>
        </p:nvSpPr>
        <p:spPr>
          <a:xfrm>
            <a:off x="1371600" y="2199404"/>
            <a:ext cx="6400800" cy="1752600"/>
          </a:xfrm>
        </p:spPr>
        <p:txBody>
          <a:bodyPr/>
          <a:lstStyle/>
          <a:p>
            <a:pPr>
              <a:lnSpc>
                <a:spcPct val="80000"/>
              </a:lnSpc>
            </a:pPr>
            <a:r>
              <a:rPr lang="en-US" sz="2800" b="1" dirty="0">
                <a:latin typeface="+mj-lt"/>
              </a:rPr>
              <a:t>A moral and political principle which states that if an action or policy might cause severe or irreversible harm to the public, in the absence of a scientific consensus that harm would not ensue, the burden of proof falls on those who would advocate taking the action</a:t>
            </a:r>
          </a:p>
          <a:p>
            <a:pPr>
              <a:lnSpc>
                <a:spcPct val="80000"/>
              </a:lnSpc>
            </a:pPr>
            <a:endParaRPr lang="en-US" sz="2800" b="1" dirty="0">
              <a:latin typeface="+mj-lt"/>
            </a:endParaRPr>
          </a:p>
          <a:p>
            <a:pPr>
              <a:lnSpc>
                <a:spcPct val="80000"/>
              </a:lnSpc>
            </a:pPr>
            <a:r>
              <a:rPr lang="ja-JP" altLang="en-US" sz="2000" b="1" dirty="0">
                <a:latin typeface="+mj-lt"/>
              </a:rPr>
              <a:t>“</a:t>
            </a:r>
            <a:r>
              <a:rPr lang="en-US" sz="2000" b="1" dirty="0">
                <a:solidFill>
                  <a:schemeClr val="accent2"/>
                </a:solidFill>
                <a:latin typeface="+mj-lt"/>
              </a:rPr>
              <a:t>Observe before you project yourself on a parabolic trajectory</a:t>
            </a:r>
            <a:r>
              <a:rPr lang="en-US" sz="2000" b="1" dirty="0">
                <a:latin typeface="+mj-lt"/>
              </a:rPr>
              <a:t>.</a:t>
            </a:r>
            <a:r>
              <a:rPr lang="ja-JP" altLang="en-US" sz="2000" b="1" dirty="0">
                <a:latin typeface="+mj-lt"/>
              </a:rPr>
              <a:t>”</a:t>
            </a:r>
            <a:r>
              <a:rPr lang="en-US" sz="2000" b="1" dirty="0">
                <a:latin typeface="+mj-lt"/>
              </a:rPr>
              <a:t> David </a:t>
            </a:r>
            <a:r>
              <a:rPr lang="en-US" sz="2000" b="1" dirty="0" err="1">
                <a:latin typeface="+mj-lt"/>
              </a:rPr>
              <a:t>Appel</a:t>
            </a:r>
            <a:r>
              <a:rPr lang="en-US" sz="2000" b="1" dirty="0">
                <a:latin typeface="+mj-lt"/>
              </a:rPr>
              <a:t>, Scientific American 1/2001</a:t>
            </a:r>
          </a:p>
        </p:txBody>
      </p:sp>
    </p:spTree>
    <p:extLst>
      <p:ext uri="{BB962C8B-B14F-4D97-AF65-F5344CB8AC3E}">
        <p14:creationId xmlns:p14="http://schemas.microsoft.com/office/powerpoint/2010/main" val="326243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r>
              <a:rPr lang="en-US" sz="6600" b="1" dirty="0" smtClean="0"/>
              <a:t>Topic 2: </a:t>
            </a:r>
            <a:br>
              <a:rPr lang="en-US" sz="6600" b="1" dirty="0" smtClean="0"/>
            </a:br>
            <a:r>
              <a:rPr lang="en-US" sz="6600" b="1" dirty="0" err="1" smtClean="0"/>
              <a:t>NanoRisk</a:t>
            </a:r>
            <a:r>
              <a:rPr lang="en-US" sz="6600" b="1" dirty="0" smtClean="0"/>
              <a:t> Framework</a:t>
            </a:r>
            <a:endParaRPr lang="en-US" sz="6600" b="1" dirty="0"/>
          </a:p>
        </p:txBody>
      </p:sp>
    </p:spTree>
    <p:extLst>
      <p:ext uri="{BB962C8B-B14F-4D97-AF65-F5344CB8AC3E}">
        <p14:creationId xmlns:p14="http://schemas.microsoft.com/office/powerpoint/2010/main" val="388562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74" y="391900"/>
            <a:ext cx="8301676" cy="1143000"/>
          </a:xfrm>
        </p:spPr>
        <p:txBody>
          <a:bodyPr>
            <a:normAutofit fontScale="90000"/>
          </a:bodyPr>
          <a:lstStyle/>
          <a:p>
            <a:r>
              <a:rPr lang="en-US" b="1" dirty="0" smtClean="0"/>
              <a:t>The EDF-DuPont Nano Risk Framework is highly regarded</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764" y="2019974"/>
            <a:ext cx="6062472" cy="3693814"/>
          </a:xfrm>
          <a:prstGeom prst="rect">
            <a:avLst/>
          </a:prstGeom>
        </p:spPr>
      </p:pic>
    </p:spTree>
    <p:extLst>
      <p:ext uri="{BB962C8B-B14F-4D97-AF65-F5344CB8AC3E}">
        <p14:creationId xmlns:p14="http://schemas.microsoft.com/office/powerpoint/2010/main" val="3906198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EDF-DuPont Nano Risk Framework</a:t>
            </a:r>
            <a:endParaRPr lang="en-US" dirty="0"/>
          </a:p>
        </p:txBody>
      </p:sp>
      <p:sp>
        <p:nvSpPr>
          <p:cNvPr id="3" name="Content Placeholder 2"/>
          <p:cNvSpPr>
            <a:spLocks noGrp="1"/>
          </p:cNvSpPr>
          <p:nvPr>
            <p:ph idx="1"/>
          </p:nvPr>
        </p:nvSpPr>
        <p:spPr>
          <a:xfrm>
            <a:off x="985091" y="1663040"/>
            <a:ext cx="8275544" cy="4800600"/>
          </a:xfrm>
        </p:spPr>
        <p:txBody>
          <a:bodyPr/>
          <a:lstStyle/>
          <a:p>
            <a:pPr marL="82550" indent="0">
              <a:buNone/>
            </a:pPr>
            <a:r>
              <a:rPr lang="en-US" dirty="0"/>
              <a:t>Step </a:t>
            </a:r>
            <a:r>
              <a:rPr lang="en-US" dirty="0" smtClean="0"/>
              <a:t>1: </a:t>
            </a:r>
            <a:r>
              <a:rPr lang="en-US" dirty="0"/>
              <a:t>Describe </a:t>
            </a:r>
            <a:r>
              <a:rPr lang="en-US" dirty="0" smtClean="0"/>
              <a:t>material </a:t>
            </a:r>
            <a:r>
              <a:rPr lang="en-US" dirty="0"/>
              <a:t>and a</a:t>
            </a:r>
            <a:r>
              <a:rPr lang="en-US" dirty="0" smtClean="0"/>
              <a:t>pplication</a:t>
            </a:r>
            <a:endParaRPr lang="en-US" dirty="0"/>
          </a:p>
          <a:p>
            <a:pPr marL="82550" indent="0">
              <a:buNone/>
            </a:pPr>
            <a:r>
              <a:rPr lang="en-US" dirty="0" smtClean="0"/>
              <a:t>Step 2: Profile lifecycles</a:t>
            </a:r>
          </a:p>
          <a:p>
            <a:pPr marL="82550" indent="0">
              <a:buNone/>
            </a:pPr>
            <a:r>
              <a:rPr lang="en-US" dirty="0" smtClean="0"/>
              <a:t>Step 3: Evaluate risks</a:t>
            </a:r>
          </a:p>
          <a:p>
            <a:pPr marL="82550" indent="0">
              <a:buNone/>
            </a:pPr>
            <a:r>
              <a:rPr lang="en-US" dirty="0" smtClean="0"/>
              <a:t>Step 4:  Assess risk management</a:t>
            </a:r>
          </a:p>
          <a:p>
            <a:pPr marL="82550" indent="0">
              <a:buNone/>
            </a:pPr>
            <a:r>
              <a:rPr lang="en-US" dirty="0" smtClean="0"/>
              <a:t>Step 5: Decide, document and act</a:t>
            </a:r>
          </a:p>
          <a:p>
            <a:pPr marL="82550" indent="0">
              <a:buNone/>
            </a:pPr>
            <a:r>
              <a:rPr lang="en-US" dirty="0" smtClean="0"/>
              <a:t>Step 6: Review and adapt</a:t>
            </a:r>
          </a:p>
          <a:p>
            <a:pPr marL="82550" indent="0">
              <a:buNone/>
            </a:pPr>
            <a:endParaRPr lang="en-US" dirty="0" smtClean="0"/>
          </a:p>
        </p:txBody>
      </p:sp>
    </p:spTree>
    <p:extLst>
      <p:ext uri="{BB962C8B-B14F-4D97-AF65-F5344CB8AC3E}">
        <p14:creationId xmlns:p14="http://schemas.microsoft.com/office/powerpoint/2010/main" val="760359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 Risk Framework case studies are available on the web</a:t>
            </a:r>
            <a:endParaRPr lang="en-US" dirty="0"/>
          </a:p>
        </p:txBody>
      </p:sp>
      <p:sp>
        <p:nvSpPr>
          <p:cNvPr id="3" name="Content Placeholder 2"/>
          <p:cNvSpPr>
            <a:spLocks noGrp="1"/>
          </p:cNvSpPr>
          <p:nvPr>
            <p:ph idx="1"/>
          </p:nvPr>
        </p:nvSpPr>
        <p:spPr>
          <a:xfrm>
            <a:off x="985091" y="1921328"/>
            <a:ext cx="8275544" cy="4800600"/>
          </a:xfrm>
        </p:spPr>
        <p:txBody>
          <a:bodyPr/>
          <a:lstStyle/>
          <a:p>
            <a:r>
              <a:rPr lang="en-US" sz="4000" dirty="0" smtClean="0"/>
              <a:t>TiO</a:t>
            </a:r>
            <a:r>
              <a:rPr lang="en-US" sz="4000" baseline="-25000" dirty="0" smtClean="0"/>
              <a:t>2 </a:t>
            </a:r>
            <a:r>
              <a:rPr lang="en-US" sz="4000" dirty="0" smtClean="0"/>
              <a:t>light stabilizer by </a:t>
            </a:r>
            <a:r>
              <a:rPr lang="en-US" sz="4000" dirty="0" smtClean="0"/>
              <a:t>DuPont</a:t>
            </a:r>
            <a:endParaRPr lang="en-US" sz="4000" dirty="0" smtClean="0"/>
          </a:p>
          <a:p>
            <a:r>
              <a:rPr lang="en-US" sz="4000" dirty="0" smtClean="0"/>
              <a:t>Carbon nanotubes</a:t>
            </a:r>
          </a:p>
          <a:p>
            <a:r>
              <a:rPr lang="en-US" sz="4000" dirty="0" smtClean="0"/>
              <a:t>Nano </a:t>
            </a:r>
            <a:r>
              <a:rPr lang="en-US" sz="4000" dirty="0" err="1" smtClean="0"/>
              <a:t>FeO</a:t>
            </a:r>
            <a:endParaRPr lang="en-US" sz="4000" dirty="0"/>
          </a:p>
        </p:txBody>
      </p:sp>
      <p:sp>
        <p:nvSpPr>
          <p:cNvPr id="4" name="TextBox 3"/>
          <p:cNvSpPr txBox="1"/>
          <p:nvPr/>
        </p:nvSpPr>
        <p:spPr>
          <a:xfrm>
            <a:off x="1285923" y="5206799"/>
            <a:ext cx="6597479" cy="646331"/>
          </a:xfrm>
          <a:prstGeom prst="rect">
            <a:avLst/>
          </a:prstGeom>
          <a:noFill/>
        </p:spPr>
        <p:txBody>
          <a:bodyPr wrap="none" rtlCol="0">
            <a:spAutoFit/>
          </a:bodyPr>
          <a:lstStyle/>
          <a:p>
            <a:pPr algn="ctr"/>
            <a:r>
              <a:rPr lang="en-US" sz="3600" b="1" dirty="0">
                <a:solidFill>
                  <a:schemeClr val="accent6"/>
                </a:solidFill>
              </a:rPr>
              <a:t>http://</a:t>
            </a:r>
            <a:r>
              <a:rPr lang="en-US" sz="3600" b="1" dirty="0" err="1" smtClean="0">
                <a:solidFill>
                  <a:schemeClr val="accent6"/>
                </a:solidFill>
              </a:rPr>
              <a:t>nanoriskframework.org</a:t>
            </a:r>
            <a:endParaRPr lang="en-US" sz="3600" b="1" dirty="0">
              <a:solidFill>
                <a:schemeClr val="accent6"/>
              </a:solidFill>
            </a:endParaRPr>
          </a:p>
        </p:txBody>
      </p:sp>
    </p:spTree>
    <p:extLst>
      <p:ext uri="{BB962C8B-B14F-4D97-AF65-F5344CB8AC3E}">
        <p14:creationId xmlns:p14="http://schemas.microsoft.com/office/powerpoint/2010/main" val="4226123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AutoShape 2"/>
          <p:cNvSpPr>
            <a:spLocks/>
          </p:cNvSpPr>
          <p:nvPr/>
        </p:nvSpPr>
        <p:spPr bwMode="auto">
          <a:xfrm>
            <a:off x="505071" y="1676400"/>
            <a:ext cx="8502454" cy="1600200"/>
          </a:xfrm>
          <a:prstGeom prst="roundRect">
            <a:avLst>
              <a:gd name="adj" fmla="val 16667"/>
            </a:avLst>
          </a:prstGeom>
          <a:solidFill>
            <a:srgbClr val="DDDDDD"/>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3" name="AutoShape 3"/>
          <p:cNvSpPr>
            <a:spLocks/>
          </p:cNvSpPr>
          <p:nvPr/>
        </p:nvSpPr>
        <p:spPr bwMode="auto">
          <a:xfrm>
            <a:off x="595576" y="1898650"/>
            <a:ext cx="974725" cy="1119188"/>
          </a:xfrm>
          <a:prstGeom prst="roundRect">
            <a:avLst>
              <a:gd name="adj" fmla="val 16667"/>
            </a:avLst>
          </a:prstGeom>
          <a:solidFill>
            <a:srgbClr val="3BB176"/>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4" name="AutoShape 4"/>
          <p:cNvSpPr>
            <a:spLocks/>
          </p:cNvSpPr>
          <p:nvPr/>
        </p:nvSpPr>
        <p:spPr bwMode="auto">
          <a:xfrm>
            <a:off x="1570301" y="220821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5" name="AutoShape 5"/>
          <p:cNvSpPr>
            <a:spLocks/>
          </p:cNvSpPr>
          <p:nvPr/>
        </p:nvSpPr>
        <p:spPr bwMode="auto">
          <a:xfrm>
            <a:off x="7980626" y="1849438"/>
            <a:ext cx="954088" cy="1114425"/>
          </a:xfrm>
          <a:prstGeom prst="roundRect">
            <a:avLst>
              <a:gd name="adj" fmla="val 16662"/>
            </a:avLst>
          </a:prstGeom>
          <a:solidFill>
            <a:srgbClr val="FF9972"/>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6" name="AutoShape 6"/>
          <p:cNvSpPr>
            <a:spLocks/>
          </p:cNvSpPr>
          <p:nvPr/>
        </p:nvSpPr>
        <p:spPr bwMode="auto">
          <a:xfrm>
            <a:off x="6756664" y="1882775"/>
            <a:ext cx="954087" cy="1114425"/>
          </a:xfrm>
          <a:prstGeom prst="roundRect">
            <a:avLst>
              <a:gd name="adj" fmla="val 16662"/>
            </a:avLst>
          </a:prstGeom>
          <a:solidFill>
            <a:srgbClr val="6699F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7" name="AutoShape 7"/>
          <p:cNvSpPr>
            <a:spLocks/>
          </p:cNvSpPr>
          <p:nvPr/>
        </p:nvSpPr>
        <p:spPr bwMode="auto">
          <a:xfrm>
            <a:off x="1838589" y="1884363"/>
            <a:ext cx="973137" cy="1119187"/>
          </a:xfrm>
          <a:prstGeom prst="roundRect">
            <a:avLst>
              <a:gd name="adj" fmla="val 16662"/>
            </a:avLst>
          </a:prstGeom>
          <a:solidFill>
            <a:srgbClr val="D35F5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68" name="Rectangle 8"/>
          <p:cNvSpPr>
            <a:spLocks/>
          </p:cNvSpPr>
          <p:nvPr/>
        </p:nvSpPr>
        <p:spPr bwMode="auto">
          <a:xfrm>
            <a:off x="617801" y="2049463"/>
            <a:ext cx="889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b="0" dirty="0">
                <a:solidFill>
                  <a:schemeClr val="tx1"/>
                </a:solidFill>
                <a:latin typeface="Arial" charset="0"/>
                <a:cs typeface="Arial" charset="0"/>
                <a:sym typeface="Arial" charset="0"/>
              </a:rPr>
              <a:t>Extraction &amp; Processing</a:t>
            </a:r>
          </a:p>
        </p:txBody>
      </p:sp>
      <p:sp>
        <p:nvSpPr>
          <p:cNvPr id="168969" name="Rectangle 9"/>
          <p:cNvSpPr>
            <a:spLocks/>
          </p:cNvSpPr>
          <p:nvPr/>
        </p:nvSpPr>
        <p:spPr bwMode="auto">
          <a:xfrm>
            <a:off x="1835414" y="2057400"/>
            <a:ext cx="1003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200" dirty="0">
                <a:solidFill>
                  <a:schemeClr val="tx1"/>
                </a:solidFill>
                <a:latin typeface="Arial" charset="0"/>
                <a:cs typeface="Arial" charset="0"/>
                <a:sym typeface="Arial" charset="0"/>
              </a:rPr>
              <a:t>Manufacture of</a:t>
            </a:r>
          </a:p>
          <a:p>
            <a:pPr algn="ctr" eaLnBrk="1" hangingPunct="1"/>
            <a:r>
              <a:rPr lang="en-US" sz="1200" dirty="0">
                <a:solidFill>
                  <a:schemeClr val="tx1"/>
                </a:solidFill>
                <a:latin typeface="Arial" charset="0"/>
                <a:cs typeface="Arial" charset="0"/>
                <a:sym typeface="Arial" charset="0"/>
              </a:rPr>
              <a:t>Nanomaterial</a:t>
            </a:r>
          </a:p>
        </p:txBody>
      </p:sp>
      <p:sp>
        <p:nvSpPr>
          <p:cNvPr id="168970" name="Rectangle 10"/>
          <p:cNvSpPr>
            <a:spLocks/>
          </p:cNvSpPr>
          <p:nvPr/>
        </p:nvSpPr>
        <p:spPr bwMode="auto">
          <a:xfrm>
            <a:off x="6870964" y="2210679"/>
            <a:ext cx="685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600" b="0" dirty="0">
                <a:solidFill>
                  <a:schemeClr val="tx1"/>
                </a:solidFill>
                <a:latin typeface="Arial" charset="0"/>
                <a:cs typeface="Arial" charset="0"/>
                <a:sym typeface="Arial" charset="0"/>
              </a:rPr>
              <a:t>Use</a:t>
            </a:r>
          </a:p>
        </p:txBody>
      </p:sp>
      <p:sp>
        <p:nvSpPr>
          <p:cNvPr id="168971" name="Rectangle 11"/>
          <p:cNvSpPr>
            <a:spLocks/>
          </p:cNvSpPr>
          <p:nvPr/>
        </p:nvSpPr>
        <p:spPr bwMode="auto">
          <a:xfrm>
            <a:off x="8095254" y="2118018"/>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600" b="0" dirty="0">
                <a:solidFill>
                  <a:schemeClr val="tx1"/>
                </a:solidFill>
                <a:latin typeface="Arial" charset="0"/>
                <a:cs typeface="Arial" charset="0"/>
                <a:sym typeface="Arial" charset="0"/>
              </a:rPr>
              <a:t>End-of-Life</a:t>
            </a:r>
          </a:p>
        </p:txBody>
      </p:sp>
      <p:sp>
        <p:nvSpPr>
          <p:cNvPr id="890892" name="AutoShape 12"/>
          <p:cNvSpPr>
            <a:spLocks/>
          </p:cNvSpPr>
          <p:nvPr/>
        </p:nvSpPr>
        <p:spPr bwMode="auto">
          <a:xfrm>
            <a:off x="2811726" y="218916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3" name="AutoShape 13"/>
          <p:cNvSpPr>
            <a:spLocks/>
          </p:cNvSpPr>
          <p:nvPr/>
        </p:nvSpPr>
        <p:spPr bwMode="auto">
          <a:xfrm>
            <a:off x="5261239" y="2203450"/>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4" name="AutoShape 14"/>
          <p:cNvSpPr>
            <a:spLocks/>
          </p:cNvSpPr>
          <p:nvPr/>
        </p:nvSpPr>
        <p:spPr bwMode="auto">
          <a:xfrm>
            <a:off x="6496314" y="2189163"/>
            <a:ext cx="220662"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5" name="AutoShape 15"/>
          <p:cNvSpPr>
            <a:spLocks/>
          </p:cNvSpPr>
          <p:nvPr/>
        </p:nvSpPr>
        <p:spPr bwMode="auto">
          <a:xfrm>
            <a:off x="4059501" y="218916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6" name="AutoShape 16"/>
          <p:cNvSpPr>
            <a:spLocks/>
          </p:cNvSpPr>
          <p:nvPr/>
        </p:nvSpPr>
        <p:spPr bwMode="auto">
          <a:xfrm>
            <a:off x="3097476" y="1882775"/>
            <a:ext cx="954088" cy="1114425"/>
          </a:xfrm>
          <a:prstGeom prst="roundRect">
            <a:avLst>
              <a:gd name="adj" fmla="val 16662"/>
            </a:avLst>
          </a:prstGeom>
          <a:solidFill>
            <a:srgbClr val="7B7BA7"/>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77" name="Rectangle 17"/>
          <p:cNvSpPr>
            <a:spLocks/>
          </p:cNvSpPr>
          <p:nvPr/>
        </p:nvSpPr>
        <p:spPr bwMode="auto">
          <a:xfrm>
            <a:off x="3137164" y="2057400"/>
            <a:ext cx="90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b="0" dirty="0">
                <a:solidFill>
                  <a:schemeClr val="tx1"/>
                </a:solidFill>
                <a:latin typeface="Arial" charset="0"/>
                <a:cs typeface="Arial" charset="0"/>
                <a:sym typeface="Arial" charset="0"/>
              </a:rPr>
              <a:t>Distribution </a:t>
            </a:r>
            <a:endParaRPr lang="en-US" sz="1400" dirty="0">
              <a:cs typeface="Arial" charset="0"/>
              <a:sym typeface="Arial" charset="0"/>
            </a:endParaRPr>
          </a:p>
          <a:p>
            <a:pPr algn="ctr" eaLnBrk="1" hangingPunct="1"/>
            <a:r>
              <a:rPr lang="en-US" sz="1400" b="0" dirty="0" smtClean="0">
                <a:solidFill>
                  <a:schemeClr val="tx1"/>
                </a:solidFill>
                <a:latin typeface="Arial" charset="0"/>
                <a:cs typeface="Arial" charset="0"/>
                <a:sym typeface="Arial" charset="0"/>
              </a:rPr>
              <a:t>&amp;</a:t>
            </a:r>
          </a:p>
          <a:p>
            <a:pPr algn="ctr" eaLnBrk="1" hangingPunct="1"/>
            <a:r>
              <a:rPr lang="en-US" sz="1400" b="0" dirty="0" smtClean="0">
                <a:solidFill>
                  <a:schemeClr val="tx1"/>
                </a:solidFill>
                <a:latin typeface="Arial" charset="0"/>
                <a:cs typeface="Arial" charset="0"/>
                <a:sym typeface="Arial" charset="0"/>
              </a:rPr>
              <a:t>Transport</a:t>
            </a:r>
            <a:endParaRPr lang="en-US" sz="1400" b="0" dirty="0">
              <a:solidFill>
                <a:schemeClr val="tx1"/>
              </a:solidFill>
              <a:latin typeface="Arial" charset="0"/>
              <a:cs typeface="Arial" charset="0"/>
              <a:sym typeface="Arial" charset="0"/>
            </a:endParaRPr>
          </a:p>
        </p:txBody>
      </p:sp>
      <p:sp>
        <p:nvSpPr>
          <p:cNvPr id="890898" name="AutoShape 18"/>
          <p:cNvSpPr>
            <a:spLocks/>
          </p:cNvSpPr>
          <p:nvPr/>
        </p:nvSpPr>
        <p:spPr bwMode="auto">
          <a:xfrm>
            <a:off x="4321439" y="1884363"/>
            <a:ext cx="954087" cy="1119187"/>
          </a:xfrm>
          <a:prstGeom prst="roundRect">
            <a:avLst>
              <a:gd name="adj" fmla="val 16662"/>
            </a:avLst>
          </a:prstGeom>
          <a:solidFill>
            <a:srgbClr val="D35F5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79" name="Rectangle 19"/>
          <p:cNvSpPr>
            <a:spLocks/>
          </p:cNvSpPr>
          <p:nvPr/>
        </p:nvSpPr>
        <p:spPr bwMode="auto">
          <a:xfrm>
            <a:off x="4323026" y="2057400"/>
            <a:ext cx="9620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200" b="0" dirty="0">
                <a:solidFill>
                  <a:schemeClr val="tx1"/>
                </a:solidFill>
                <a:latin typeface="Arial" charset="0"/>
                <a:cs typeface="Arial" charset="0"/>
                <a:sym typeface="Arial" charset="0"/>
              </a:rPr>
              <a:t>Manufacture of</a:t>
            </a:r>
          </a:p>
          <a:p>
            <a:pPr algn="ctr" eaLnBrk="1" hangingPunct="1"/>
            <a:r>
              <a:rPr lang="en-US" sz="1200" b="0" dirty="0" err="1">
                <a:solidFill>
                  <a:schemeClr val="tx1"/>
                </a:solidFill>
                <a:latin typeface="Arial" charset="0"/>
                <a:cs typeface="Arial" charset="0"/>
                <a:sym typeface="Arial" charset="0"/>
              </a:rPr>
              <a:t>Nanoproduct</a:t>
            </a:r>
            <a:endParaRPr lang="en-US" sz="1200" b="0" dirty="0">
              <a:solidFill>
                <a:schemeClr val="tx1"/>
              </a:solidFill>
              <a:latin typeface="Arial" charset="0"/>
              <a:cs typeface="Arial" charset="0"/>
              <a:sym typeface="Arial" charset="0"/>
            </a:endParaRPr>
          </a:p>
        </p:txBody>
      </p:sp>
      <p:sp>
        <p:nvSpPr>
          <p:cNvPr id="890900" name="AutoShape 20"/>
          <p:cNvSpPr>
            <a:spLocks/>
          </p:cNvSpPr>
          <p:nvPr/>
        </p:nvSpPr>
        <p:spPr bwMode="auto">
          <a:xfrm>
            <a:off x="5502556" y="1953497"/>
            <a:ext cx="952500" cy="1119188"/>
          </a:xfrm>
          <a:prstGeom prst="roundRect">
            <a:avLst>
              <a:gd name="adj" fmla="val 16667"/>
            </a:avLst>
          </a:prstGeom>
          <a:solidFill>
            <a:srgbClr val="7B7BA7"/>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1" name="AutoShape 21"/>
          <p:cNvSpPr>
            <a:spLocks/>
          </p:cNvSpPr>
          <p:nvPr/>
        </p:nvSpPr>
        <p:spPr bwMode="auto">
          <a:xfrm>
            <a:off x="7710751" y="2203450"/>
            <a:ext cx="219075"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82" name="Rectangle 22"/>
          <p:cNvSpPr>
            <a:spLocks/>
          </p:cNvSpPr>
          <p:nvPr/>
        </p:nvSpPr>
        <p:spPr bwMode="auto">
          <a:xfrm>
            <a:off x="5550181" y="2057400"/>
            <a:ext cx="90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dirty="0">
                <a:cs typeface="Arial" charset="0"/>
                <a:sym typeface="Arial" charset="0"/>
              </a:rPr>
              <a:t>Distribution </a:t>
            </a:r>
          </a:p>
          <a:p>
            <a:pPr algn="ctr" eaLnBrk="1" hangingPunct="1"/>
            <a:r>
              <a:rPr lang="en-US" sz="1400" dirty="0">
                <a:cs typeface="Arial" charset="0"/>
                <a:sym typeface="Arial" charset="0"/>
              </a:rPr>
              <a:t>&amp;</a:t>
            </a:r>
          </a:p>
          <a:p>
            <a:pPr algn="ctr" eaLnBrk="1" hangingPunct="1"/>
            <a:r>
              <a:rPr lang="en-US" sz="1400" dirty="0">
                <a:cs typeface="Arial" charset="0"/>
                <a:sym typeface="Arial" charset="0"/>
              </a:rPr>
              <a:t>Transport</a:t>
            </a:r>
          </a:p>
        </p:txBody>
      </p:sp>
      <p:sp>
        <p:nvSpPr>
          <p:cNvPr id="890903" name="Rectangle 23"/>
          <p:cNvSpPr>
            <a:spLocks noGrp="1" noChangeArrowheads="1"/>
          </p:cNvSpPr>
          <p:nvPr>
            <p:ph type="title"/>
          </p:nvPr>
        </p:nvSpPr>
        <p:spPr>
          <a:xfrm>
            <a:off x="665661" y="0"/>
            <a:ext cx="8229600" cy="1447800"/>
          </a:xfrm>
        </p:spPr>
        <p:txBody>
          <a:bodyPr rIns="132080"/>
          <a:lstStyle/>
          <a:p>
            <a:pPr algn="l"/>
            <a:r>
              <a:rPr lang="en-US" sz="3200" dirty="0" smtClean="0">
                <a:latin typeface="Tahoma" charset="0"/>
              </a:rPr>
              <a:t>The entire life cycle needs to be considered</a:t>
            </a:r>
            <a:endParaRPr lang="en-US" sz="3200" b="0" dirty="0">
              <a:latin typeface="Tahoma" charset="0"/>
              <a:ea typeface="ヒラギノ角ゴ Pro W6" charset="0"/>
              <a:cs typeface="ヒラギノ角ゴ Pro W6" charset="0"/>
            </a:endParaRPr>
          </a:p>
        </p:txBody>
      </p:sp>
      <p:sp>
        <p:nvSpPr>
          <p:cNvPr id="890905" name="Rectangle 25"/>
          <p:cNvSpPr>
            <a:spLocks/>
          </p:cNvSpPr>
          <p:nvPr/>
        </p:nvSpPr>
        <p:spPr bwMode="auto">
          <a:xfrm>
            <a:off x="633413" y="4648200"/>
            <a:ext cx="304800" cy="3810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6" name="Rectangle 26"/>
          <p:cNvSpPr>
            <a:spLocks/>
          </p:cNvSpPr>
          <p:nvPr/>
        </p:nvSpPr>
        <p:spPr bwMode="auto">
          <a:xfrm>
            <a:off x="938213" y="4953000"/>
            <a:ext cx="304800" cy="762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87" name="Rectangle 27"/>
          <p:cNvSpPr>
            <a:spLocks/>
          </p:cNvSpPr>
          <p:nvPr/>
        </p:nvSpPr>
        <p:spPr bwMode="auto">
          <a:xfrm>
            <a:off x="623888" y="4205288"/>
            <a:ext cx="207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800" b="0">
                <a:solidFill>
                  <a:schemeClr val="tx1"/>
                </a:solidFill>
                <a:latin typeface="Arial" charset="0"/>
                <a:cs typeface="Arial" charset="0"/>
                <a:sym typeface="Arial" charset="0"/>
              </a:rPr>
              <a:t>?</a:t>
            </a:r>
          </a:p>
        </p:txBody>
      </p:sp>
      <p:sp>
        <p:nvSpPr>
          <p:cNvPr id="890908" name="Rectangle 28"/>
          <p:cNvSpPr>
            <a:spLocks/>
          </p:cNvSpPr>
          <p:nvPr/>
        </p:nvSpPr>
        <p:spPr bwMode="auto">
          <a:xfrm>
            <a:off x="1938338" y="4267200"/>
            <a:ext cx="304800" cy="7620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9" name="Rectangle 29"/>
          <p:cNvSpPr>
            <a:spLocks/>
          </p:cNvSpPr>
          <p:nvPr/>
        </p:nvSpPr>
        <p:spPr bwMode="auto">
          <a:xfrm>
            <a:off x="2243138" y="4800600"/>
            <a:ext cx="347662" cy="2286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0" name="Rectangle 30"/>
          <p:cNvSpPr>
            <a:spLocks/>
          </p:cNvSpPr>
          <p:nvPr/>
        </p:nvSpPr>
        <p:spPr bwMode="auto">
          <a:xfrm>
            <a:off x="4692650" y="4724400"/>
            <a:ext cx="304800" cy="3048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1" name="Rectangle 31"/>
          <p:cNvSpPr>
            <a:spLocks/>
          </p:cNvSpPr>
          <p:nvPr/>
        </p:nvSpPr>
        <p:spPr bwMode="auto">
          <a:xfrm>
            <a:off x="7086600" y="4495800"/>
            <a:ext cx="304800" cy="533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2" name="Rectangle 32"/>
          <p:cNvSpPr>
            <a:spLocks/>
          </p:cNvSpPr>
          <p:nvPr/>
        </p:nvSpPr>
        <p:spPr bwMode="auto">
          <a:xfrm>
            <a:off x="8339138" y="4114800"/>
            <a:ext cx="304800" cy="914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3" name="Rectangle 33"/>
          <p:cNvSpPr>
            <a:spLocks/>
          </p:cNvSpPr>
          <p:nvPr/>
        </p:nvSpPr>
        <p:spPr bwMode="auto">
          <a:xfrm>
            <a:off x="4387850" y="4572000"/>
            <a:ext cx="304800" cy="4572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4" name="Rectangle 34"/>
          <p:cNvSpPr>
            <a:spLocks/>
          </p:cNvSpPr>
          <p:nvPr/>
        </p:nvSpPr>
        <p:spPr bwMode="auto">
          <a:xfrm>
            <a:off x="6781800" y="4876800"/>
            <a:ext cx="304800" cy="1524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5" name="Rectangle 35"/>
          <p:cNvSpPr>
            <a:spLocks/>
          </p:cNvSpPr>
          <p:nvPr/>
        </p:nvSpPr>
        <p:spPr bwMode="auto">
          <a:xfrm>
            <a:off x="8034338" y="3810000"/>
            <a:ext cx="304800" cy="12192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6" name="Rectangle 36"/>
          <p:cNvSpPr>
            <a:spLocks/>
          </p:cNvSpPr>
          <p:nvPr/>
        </p:nvSpPr>
        <p:spPr bwMode="auto">
          <a:xfrm>
            <a:off x="762000" y="5637213"/>
            <a:ext cx="304800" cy="152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7" name="Rectangle 37"/>
          <p:cNvSpPr>
            <a:spLocks/>
          </p:cNvSpPr>
          <p:nvPr/>
        </p:nvSpPr>
        <p:spPr bwMode="auto">
          <a:xfrm>
            <a:off x="762000" y="5410200"/>
            <a:ext cx="304800" cy="1524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98" name="Rectangle 38"/>
          <p:cNvSpPr>
            <a:spLocks/>
          </p:cNvSpPr>
          <p:nvPr/>
        </p:nvSpPr>
        <p:spPr bwMode="auto">
          <a:xfrm>
            <a:off x="1081088" y="5391150"/>
            <a:ext cx="2111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400" b="0">
                <a:solidFill>
                  <a:schemeClr val="tx1"/>
                </a:solidFill>
                <a:latin typeface="Arial" charset="0"/>
                <a:cs typeface="Arial" charset="0"/>
                <a:sym typeface="Arial" charset="0"/>
              </a:rPr>
              <a:t>Amount of nano waste</a:t>
            </a:r>
          </a:p>
          <a:p>
            <a:pPr marL="39688" algn="l" eaLnBrk="1" hangingPunct="1"/>
            <a:r>
              <a:rPr lang="en-US" sz="1400" b="0">
                <a:solidFill>
                  <a:schemeClr val="tx1"/>
                </a:solidFill>
                <a:latin typeface="Arial" charset="0"/>
                <a:cs typeface="Arial" charset="0"/>
                <a:sym typeface="Arial" charset="0"/>
              </a:rPr>
              <a:t>Complexity of nano waste</a:t>
            </a:r>
          </a:p>
          <a:p>
            <a:pPr marL="39688" algn="l" eaLnBrk="1" hangingPunct="1"/>
            <a:r>
              <a:rPr lang="en-US" sz="1400" b="0">
                <a:solidFill>
                  <a:schemeClr val="tx1"/>
                </a:solidFill>
                <a:latin typeface="Arial" charset="0"/>
                <a:cs typeface="Arial" charset="0"/>
                <a:sym typeface="Arial" charset="0"/>
              </a:rPr>
              <a:t>Risk to workers (Lippy)</a:t>
            </a:r>
          </a:p>
        </p:txBody>
      </p:sp>
      <p:sp>
        <p:nvSpPr>
          <p:cNvPr id="890919" name="Line 39"/>
          <p:cNvSpPr>
            <a:spLocks noChangeShapeType="1"/>
          </p:cNvSpPr>
          <p:nvPr/>
        </p:nvSpPr>
        <p:spPr bwMode="auto">
          <a:xfrm>
            <a:off x="613128" y="5014177"/>
            <a:ext cx="8302272" cy="16611"/>
          </a:xfrm>
          <a:prstGeom prst="line">
            <a:avLst/>
          </a:prstGeom>
          <a:noFill/>
          <a:ln w="38100">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1" name="Rectangle 41"/>
          <p:cNvSpPr>
            <a:spLocks/>
          </p:cNvSpPr>
          <p:nvPr/>
        </p:nvSpPr>
        <p:spPr bwMode="auto">
          <a:xfrm>
            <a:off x="762000" y="5867400"/>
            <a:ext cx="304800" cy="1524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2" name="Rectangle 42"/>
          <p:cNvSpPr>
            <a:spLocks/>
          </p:cNvSpPr>
          <p:nvPr/>
        </p:nvSpPr>
        <p:spPr bwMode="auto">
          <a:xfrm>
            <a:off x="1219200" y="4267200"/>
            <a:ext cx="304800" cy="762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9003" name="Rectangle 43"/>
          <p:cNvSpPr>
            <a:spLocks/>
          </p:cNvSpPr>
          <p:nvPr/>
        </p:nvSpPr>
        <p:spPr bwMode="auto">
          <a:xfrm>
            <a:off x="1239838" y="3886200"/>
            <a:ext cx="207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800" b="0">
                <a:solidFill>
                  <a:schemeClr val="tx1"/>
                </a:solidFill>
                <a:latin typeface="Arial" charset="0"/>
                <a:cs typeface="Arial" charset="0"/>
                <a:sym typeface="Arial" charset="0"/>
              </a:rPr>
              <a:t>?</a:t>
            </a:r>
          </a:p>
        </p:txBody>
      </p:sp>
      <p:sp>
        <p:nvSpPr>
          <p:cNvPr id="890924" name="Rectangle 44"/>
          <p:cNvSpPr>
            <a:spLocks/>
          </p:cNvSpPr>
          <p:nvPr/>
        </p:nvSpPr>
        <p:spPr bwMode="auto">
          <a:xfrm>
            <a:off x="2590800" y="3962400"/>
            <a:ext cx="304800" cy="10668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5" name="Rectangle 45"/>
          <p:cNvSpPr>
            <a:spLocks/>
          </p:cNvSpPr>
          <p:nvPr/>
        </p:nvSpPr>
        <p:spPr bwMode="auto">
          <a:xfrm>
            <a:off x="4953000" y="4267200"/>
            <a:ext cx="304800" cy="762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6" name="Rectangle 46"/>
          <p:cNvSpPr>
            <a:spLocks/>
          </p:cNvSpPr>
          <p:nvPr/>
        </p:nvSpPr>
        <p:spPr bwMode="auto">
          <a:xfrm>
            <a:off x="7391400" y="4572000"/>
            <a:ext cx="304800" cy="4572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7" name="Rectangle 47"/>
          <p:cNvSpPr>
            <a:spLocks/>
          </p:cNvSpPr>
          <p:nvPr/>
        </p:nvSpPr>
        <p:spPr bwMode="auto">
          <a:xfrm>
            <a:off x="8610600" y="4648200"/>
            <a:ext cx="304800" cy="381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3" name="TextBox 2"/>
          <p:cNvSpPr txBox="1"/>
          <p:nvPr/>
        </p:nvSpPr>
        <p:spPr>
          <a:xfrm>
            <a:off x="1627709" y="6306050"/>
            <a:ext cx="6255364" cy="338554"/>
          </a:xfrm>
          <a:prstGeom prst="rect">
            <a:avLst/>
          </a:prstGeom>
          <a:noFill/>
        </p:spPr>
        <p:txBody>
          <a:bodyPr wrap="square" rtlCol="0">
            <a:spAutoFit/>
          </a:bodyPr>
          <a:lstStyle/>
          <a:p>
            <a:pPr algn="ctr"/>
            <a:r>
              <a:rPr lang="en-US" sz="1600" dirty="0" smtClean="0"/>
              <a:t>Graphic courtesy David </a:t>
            </a:r>
            <a:r>
              <a:rPr lang="en-US" sz="1600" dirty="0" err="1" smtClean="0"/>
              <a:t>Rejeski</a:t>
            </a:r>
            <a:r>
              <a:rPr lang="en-US" sz="1600" dirty="0" smtClean="0"/>
              <a:t>, Wilson Center for Scholars</a:t>
            </a:r>
            <a:endParaRPr lang="en-US" sz="1600" dirty="0"/>
          </a:p>
        </p:txBody>
      </p:sp>
    </p:spTree>
    <p:extLst>
      <p:ext uri="{BB962C8B-B14F-4D97-AF65-F5344CB8AC3E}">
        <p14:creationId xmlns:p14="http://schemas.microsoft.com/office/powerpoint/2010/main" val="13187698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r>
              <a:rPr lang="en-US" sz="6600" b="1" dirty="0" smtClean="0"/>
              <a:t>Topic 3: </a:t>
            </a:r>
            <a:br>
              <a:rPr lang="en-US" sz="6600" b="1" dirty="0" smtClean="0"/>
            </a:br>
            <a:r>
              <a:rPr lang="en-US" sz="6600" b="1" dirty="0" smtClean="0"/>
              <a:t>Control Banding</a:t>
            </a:r>
            <a:endParaRPr lang="en-US" sz="6600" b="1" dirty="0"/>
          </a:p>
        </p:txBody>
      </p:sp>
    </p:spTree>
    <p:extLst>
      <p:ext uri="{BB962C8B-B14F-4D97-AF65-F5344CB8AC3E}">
        <p14:creationId xmlns:p14="http://schemas.microsoft.com/office/powerpoint/2010/main" val="3708999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Control banding is a qualitative administrative approach that defines risks and sets controls</a:t>
            </a:r>
            <a:endParaRPr lang="en-US" dirty="0"/>
          </a:p>
        </p:txBody>
      </p:sp>
      <p:sp>
        <p:nvSpPr>
          <p:cNvPr id="6" name="Subtitle 5"/>
          <p:cNvSpPr>
            <a:spLocks noGrp="1"/>
          </p:cNvSpPr>
          <p:nvPr>
            <p:ph type="subTitle" idx="1"/>
          </p:nvPr>
        </p:nvSpPr>
        <p:spPr>
          <a:xfrm>
            <a:off x="1371600" y="4309488"/>
            <a:ext cx="6400800" cy="1752600"/>
          </a:xfrm>
        </p:spPr>
        <p:txBody>
          <a:bodyPr/>
          <a:lstStyle/>
          <a:p>
            <a:r>
              <a:rPr lang="en-US" b="1" dirty="0" smtClean="0">
                <a:solidFill>
                  <a:schemeClr val="accent6"/>
                </a:solidFill>
              </a:rPr>
              <a:t> Risk = probability X severity</a:t>
            </a:r>
            <a:endParaRPr lang="en-US" b="1" dirty="0">
              <a:solidFill>
                <a:schemeClr val="accent6"/>
              </a:solidFill>
            </a:endParaRPr>
          </a:p>
        </p:txBody>
      </p:sp>
    </p:spTree>
    <p:extLst>
      <p:ext uri="{BB962C8B-B14F-4D97-AF65-F5344CB8AC3E}">
        <p14:creationId xmlns:p14="http://schemas.microsoft.com/office/powerpoint/2010/main" val="1835269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This material was produced under grant number SH-21008-10-60-F-48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p>
        </p:txBody>
      </p:sp>
    </p:spTree>
    <p:extLst>
      <p:ext uri="{BB962C8B-B14F-4D97-AF65-F5344CB8AC3E}">
        <p14:creationId xmlns:p14="http://schemas.microsoft.com/office/powerpoint/2010/main" val="381434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AutoShape 4"/>
          <p:cNvSpPr>
            <a:spLocks noChangeArrowheads="1"/>
          </p:cNvSpPr>
          <p:nvPr/>
        </p:nvSpPr>
        <p:spPr bwMode="auto">
          <a:xfrm>
            <a:off x="800100" y="2971800"/>
            <a:ext cx="3429000" cy="3276600"/>
          </a:xfrm>
          <a:prstGeom prst="roundRect">
            <a:avLst>
              <a:gd name="adj" fmla="val 16667"/>
            </a:avLst>
          </a:prstGeom>
          <a:gradFill rotWithShape="1">
            <a:gsLst>
              <a:gs pos="0">
                <a:schemeClr val="hlink">
                  <a:alpha val="70000"/>
                </a:schemeClr>
              </a:gs>
              <a:gs pos="100000">
                <a:srgbClr val="FFFFFF"/>
              </a:gs>
            </a:gsLst>
            <a:lin ang="2700000" scaled="1"/>
          </a:gradFill>
          <a:ln w="9525">
            <a:solidFill>
              <a:schemeClr val="tx1"/>
            </a:solidFill>
            <a:miter lim="800000"/>
            <a:headEnd/>
            <a:tailEnd/>
          </a:ln>
          <a:effectLst/>
        </p:spPr>
        <p:txBody>
          <a:bodyPr wrap="none" anchor="ctr"/>
          <a:lstStyle/>
          <a:p>
            <a:pPr algn="ctr">
              <a:spcBef>
                <a:spcPct val="0"/>
              </a:spcBef>
              <a:buClrTx/>
              <a:buSzTx/>
              <a:buFontTx/>
              <a:buNone/>
            </a:pPr>
            <a:r>
              <a:rPr lang="en-GB" sz="2800" b="1" dirty="0"/>
              <a:t>There are few </a:t>
            </a:r>
          </a:p>
          <a:p>
            <a:pPr algn="ctr">
              <a:spcBef>
                <a:spcPct val="0"/>
              </a:spcBef>
              <a:buClrTx/>
              <a:buSzTx/>
              <a:buFontTx/>
              <a:buNone/>
            </a:pPr>
            <a:r>
              <a:rPr lang="en-GB" sz="2800" b="1" dirty="0"/>
              <a:t>basically different </a:t>
            </a:r>
          </a:p>
          <a:p>
            <a:pPr algn="ctr">
              <a:spcBef>
                <a:spcPct val="0"/>
              </a:spcBef>
              <a:buClrTx/>
              <a:buSzTx/>
              <a:buFontTx/>
              <a:buNone/>
            </a:pPr>
            <a:r>
              <a:rPr lang="en-GB" sz="2800" b="1" dirty="0"/>
              <a:t>approaches to </a:t>
            </a:r>
          </a:p>
          <a:p>
            <a:pPr algn="ctr">
              <a:spcBef>
                <a:spcPct val="0"/>
              </a:spcBef>
              <a:buClrTx/>
              <a:buSzTx/>
              <a:buFontTx/>
              <a:buNone/>
            </a:pPr>
            <a:r>
              <a:rPr lang="en-GB" sz="2800" b="1" dirty="0"/>
              <a:t>control.  So we</a:t>
            </a:r>
          </a:p>
          <a:p>
            <a:pPr algn="ctr">
              <a:spcBef>
                <a:spcPct val="0"/>
              </a:spcBef>
              <a:buClrTx/>
              <a:buSzTx/>
              <a:buFontTx/>
              <a:buNone/>
            </a:pPr>
            <a:r>
              <a:rPr lang="en-GB" sz="2800" b="1" dirty="0"/>
              <a:t>can band risks</a:t>
            </a:r>
            <a:endParaRPr lang="en-US" sz="2800" b="1" dirty="0"/>
          </a:p>
        </p:txBody>
      </p:sp>
      <p:sp>
        <p:nvSpPr>
          <p:cNvPr id="133125" name="AutoShape 5"/>
          <p:cNvSpPr>
            <a:spLocks noChangeArrowheads="1"/>
          </p:cNvSpPr>
          <p:nvPr/>
        </p:nvSpPr>
        <p:spPr bwMode="auto">
          <a:xfrm>
            <a:off x="5295900" y="2971800"/>
            <a:ext cx="3429000" cy="3276600"/>
          </a:xfrm>
          <a:prstGeom prst="roundRect">
            <a:avLst>
              <a:gd name="adj" fmla="val 16667"/>
            </a:avLst>
          </a:prstGeom>
          <a:gradFill rotWithShape="1">
            <a:gsLst>
              <a:gs pos="0">
                <a:srgbClr val="FFFFFF"/>
              </a:gs>
              <a:gs pos="100000">
                <a:schemeClr val="hlink">
                  <a:alpha val="70000"/>
                </a:schemeClr>
              </a:gs>
            </a:gsLst>
            <a:lin ang="18900000" scaled="1"/>
          </a:gradFill>
          <a:ln w="9525">
            <a:solidFill>
              <a:schemeClr val="tx1"/>
            </a:solidFill>
            <a:miter lim="800000"/>
            <a:headEnd/>
            <a:tailEnd/>
          </a:ln>
          <a:effectLst/>
        </p:spPr>
        <p:txBody>
          <a:bodyPr wrap="none" anchor="ctr"/>
          <a:lstStyle/>
          <a:p>
            <a:pPr algn="ctr">
              <a:spcBef>
                <a:spcPct val="0"/>
              </a:spcBef>
              <a:buClrTx/>
              <a:buSzTx/>
              <a:buFontTx/>
              <a:buNone/>
            </a:pPr>
            <a:endParaRPr lang="en-GB" sz="2800" b="1" dirty="0"/>
          </a:p>
          <a:p>
            <a:pPr algn="ctr">
              <a:spcBef>
                <a:spcPct val="0"/>
              </a:spcBef>
              <a:buClrTx/>
              <a:buSzTx/>
              <a:buFontTx/>
              <a:buNone/>
            </a:pPr>
            <a:r>
              <a:rPr lang="en-GB" sz="2800" b="1" dirty="0"/>
              <a:t>Many problems </a:t>
            </a:r>
          </a:p>
          <a:p>
            <a:pPr algn="ctr">
              <a:spcBef>
                <a:spcPct val="0"/>
              </a:spcBef>
              <a:buClrTx/>
              <a:buSzTx/>
              <a:buFontTx/>
              <a:buNone/>
            </a:pPr>
            <a:r>
              <a:rPr lang="en-GB" sz="2800" b="1" dirty="0"/>
              <a:t>have been met – </a:t>
            </a:r>
          </a:p>
          <a:p>
            <a:pPr algn="ctr">
              <a:spcBef>
                <a:spcPct val="0"/>
              </a:spcBef>
              <a:buClrTx/>
              <a:buSzTx/>
              <a:buFontTx/>
              <a:buNone/>
            </a:pPr>
            <a:r>
              <a:rPr lang="en-GB" sz="2800" b="1" dirty="0"/>
              <a:t>and solved – </a:t>
            </a:r>
          </a:p>
          <a:p>
            <a:pPr algn="ctr">
              <a:spcBef>
                <a:spcPct val="0"/>
              </a:spcBef>
              <a:buClrTx/>
              <a:buSzTx/>
              <a:buFontTx/>
              <a:buNone/>
            </a:pPr>
            <a:r>
              <a:rPr lang="en-GB" sz="2800" b="1" dirty="0"/>
              <a:t>before</a:t>
            </a:r>
            <a:endParaRPr lang="en-US" sz="2800" b="1" dirty="0"/>
          </a:p>
          <a:p>
            <a:pPr algn="ctr">
              <a:spcBef>
                <a:spcPct val="0"/>
              </a:spcBef>
              <a:buClrTx/>
              <a:buSzTx/>
              <a:buFontTx/>
              <a:buNone/>
            </a:pPr>
            <a:endParaRPr lang="en-US" sz="2800" dirty="0">
              <a:solidFill>
                <a:srgbClr val="EAEAEA"/>
              </a:solidFill>
            </a:endParaRPr>
          </a:p>
        </p:txBody>
      </p:sp>
      <p:sp>
        <p:nvSpPr>
          <p:cNvPr id="133122" name="Text Box 2"/>
          <p:cNvSpPr txBox="1">
            <a:spLocks noChangeArrowheads="1"/>
          </p:cNvSpPr>
          <p:nvPr/>
        </p:nvSpPr>
        <p:spPr bwMode="auto">
          <a:xfrm>
            <a:off x="5927725" y="2322513"/>
            <a:ext cx="2530475" cy="457200"/>
          </a:xfrm>
          <a:prstGeom prst="rect">
            <a:avLst/>
          </a:prstGeom>
          <a:noFill/>
          <a:ln w="9525">
            <a:noFill/>
            <a:miter lim="800000"/>
            <a:headEnd/>
            <a:tailEnd/>
          </a:ln>
          <a:effectLst/>
        </p:spPr>
        <p:txBody>
          <a:bodyPr>
            <a:spAutoFit/>
          </a:bodyPr>
          <a:lstStyle/>
          <a:p>
            <a:pPr>
              <a:spcBef>
                <a:spcPct val="0"/>
              </a:spcBef>
              <a:buClrTx/>
              <a:buSzTx/>
              <a:buFontTx/>
              <a:buNone/>
            </a:pPr>
            <a:endParaRPr lang="en-US" sz="2400">
              <a:latin typeface="Arial Narrow" pitchFamily="34" charset="0"/>
            </a:endParaRPr>
          </a:p>
        </p:txBody>
      </p:sp>
      <p:sp>
        <p:nvSpPr>
          <p:cNvPr id="133123" name="Rectangle 3"/>
          <p:cNvSpPr>
            <a:spLocks noChangeArrowheads="1"/>
          </p:cNvSpPr>
          <p:nvPr/>
        </p:nvSpPr>
        <p:spPr bwMode="auto">
          <a:xfrm>
            <a:off x="5715000" y="3124200"/>
            <a:ext cx="2971800" cy="579438"/>
          </a:xfrm>
          <a:prstGeom prst="rect">
            <a:avLst/>
          </a:prstGeom>
          <a:noFill/>
          <a:ln w="9525">
            <a:noFill/>
            <a:miter lim="800000"/>
            <a:headEnd/>
            <a:tailEnd/>
          </a:ln>
          <a:effectLst/>
        </p:spPr>
        <p:txBody>
          <a:bodyPr>
            <a:spAutoFit/>
          </a:bodyPr>
          <a:lstStyle/>
          <a:p>
            <a:pPr algn="ctr">
              <a:spcBef>
                <a:spcPct val="0"/>
              </a:spcBef>
              <a:buClrTx/>
              <a:buSzTx/>
              <a:buFontTx/>
              <a:buNone/>
            </a:pPr>
            <a:endParaRPr lang="en-US" sz="3200" b="1"/>
          </a:p>
        </p:txBody>
      </p:sp>
      <p:sp>
        <p:nvSpPr>
          <p:cNvPr id="133129" name="Text Box 9"/>
          <p:cNvSpPr txBox="1">
            <a:spLocks noChangeArrowheads="1"/>
          </p:cNvSpPr>
          <p:nvPr/>
        </p:nvSpPr>
        <p:spPr bwMode="auto">
          <a:xfrm>
            <a:off x="854556" y="6364305"/>
            <a:ext cx="6781800" cy="304800"/>
          </a:xfrm>
          <a:prstGeom prst="rect">
            <a:avLst/>
          </a:prstGeom>
          <a:noFill/>
          <a:ln w="9525">
            <a:noFill/>
            <a:miter lim="800000"/>
            <a:headEnd/>
            <a:tailEnd/>
          </a:ln>
          <a:effectLst/>
        </p:spPr>
        <p:txBody>
          <a:bodyPr>
            <a:spAutoFit/>
          </a:bodyPr>
          <a:lstStyle/>
          <a:p>
            <a:pPr>
              <a:spcBef>
                <a:spcPct val="0"/>
              </a:spcBef>
              <a:buClrTx/>
              <a:buSzTx/>
              <a:buFontTx/>
              <a:buNone/>
            </a:pPr>
            <a:r>
              <a:rPr lang="en-US" sz="1400" dirty="0">
                <a:latin typeface="Arial Narrow" pitchFamily="34" charset="0"/>
              </a:rPr>
              <a:t>Source: Paul Evans, 3</a:t>
            </a:r>
            <a:r>
              <a:rPr lang="en-US" sz="1400" baseline="30000" dirty="0">
                <a:latin typeface="Arial Narrow" pitchFamily="34" charset="0"/>
              </a:rPr>
              <a:t>rd</a:t>
            </a:r>
            <a:r>
              <a:rPr lang="en-US" sz="1400" dirty="0">
                <a:latin typeface="Arial Narrow" pitchFamily="34" charset="0"/>
              </a:rPr>
              <a:t> International Control Banding Workshop, South Africa, September 2005</a:t>
            </a:r>
          </a:p>
        </p:txBody>
      </p:sp>
      <p:cxnSp>
        <p:nvCxnSpPr>
          <p:cNvPr id="11" name="Straight Arrow Connector 10"/>
          <p:cNvCxnSpPr>
            <a:stCxn id="133126" idx="2"/>
            <a:endCxn id="133125" idx="0"/>
          </p:cNvCxnSpPr>
          <p:nvPr/>
        </p:nvCxnSpPr>
        <p:spPr>
          <a:xfrm rot="16200000" flipH="1">
            <a:off x="5276850" y="1238250"/>
            <a:ext cx="1219200" cy="224790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33126" idx="2"/>
            <a:endCxn id="133124" idx="0"/>
          </p:cNvCxnSpPr>
          <p:nvPr/>
        </p:nvCxnSpPr>
        <p:spPr>
          <a:xfrm rot="5400000">
            <a:off x="3028950" y="1238250"/>
            <a:ext cx="1219200" cy="224790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126" name="AutoShape 6"/>
          <p:cNvSpPr>
            <a:spLocks noChangeArrowheads="1"/>
          </p:cNvSpPr>
          <p:nvPr/>
        </p:nvSpPr>
        <p:spPr bwMode="auto">
          <a:xfrm>
            <a:off x="1524000" y="228600"/>
            <a:ext cx="6477000" cy="1524000"/>
          </a:xfrm>
          <a:prstGeom prst="roundRect">
            <a:avLst>
              <a:gd name="adj" fmla="val 16667"/>
            </a:avLst>
          </a:prstGeom>
          <a:gradFill rotWithShape="1">
            <a:gsLst>
              <a:gs pos="0">
                <a:srgbClr val="A3C2C1"/>
              </a:gs>
              <a:gs pos="100000">
                <a:srgbClr val="FFFFFF"/>
              </a:gs>
            </a:gsLst>
            <a:lin ang="5400000" scaled="1"/>
          </a:gradFill>
          <a:ln w="9525">
            <a:solidFill>
              <a:schemeClr val="tx1"/>
            </a:solidFill>
            <a:miter lim="800000"/>
            <a:headEnd/>
            <a:tailEnd/>
          </a:ln>
          <a:effectLst/>
        </p:spPr>
        <p:txBody>
          <a:bodyPr wrap="none" anchor="ctr"/>
          <a:lstStyle/>
          <a:p>
            <a:pPr algn="ctr">
              <a:spcBef>
                <a:spcPct val="0"/>
              </a:spcBef>
              <a:buClrTx/>
              <a:buSzTx/>
              <a:buFontTx/>
              <a:buNone/>
            </a:pPr>
            <a:r>
              <a:rPr lang="en-US" sz="4000" b="1" dirty="0">
                <a:solidFill>
                  <a:schemeClr val="tx2"/>
                </a:solidFill>
                <a:effectLst>
                  <a:outerShdw blurRad="38100" dist="38100" dir="2700000" algn="tl">
                    <a:srgbClr val="000000"/>
                  </a:outerShdw>
                </a:effectLst>
                <a:latin typeface="+mj-lt"/>
              </a:rPr>
              <a:t>Two Things Make </a:t>
            </a:r>
            <a:br>
              <a:rPr lang="en-US" sz="4000" b="1" dirty="0">
                <a:solidFill>
                  <a:schemeClr val="tx2"/>
                </a:solidFill>
                <a:effectLst>
                  <a:outerShdw blurRad="38100" dist="38100" dir="2700000" algn="tl">
                    <a:srgbClr val="000000"/>
                  </a:outerShdw>
                </a:effectLst>
                <a:latin typeface="+mj-lt"/>
              </a:rPr>
            </a:br>
            <a:r>
              <a:rPr lang="en-US" sz="4000" b="1" dirty="0">
                <a:solidFill>
                  <a:schemeClr val="tx2"/>
                </a:solidFill>
                <a:effectLst>
                  <a:outerShdw blurRad="38100" dist="38100" dir="2700000" algn="tl">
                    <a:srgbClr val="000000"/>
                  </a:outerShdw>
                </a:effectLst>
                <a:latin typeface="+mj-lt"/>
              </a:rPr>
              <a:t>Control Banding Possible</a:t>
            </a:r>
          </a:p>
        </p:txBody>
      </p:sp>
    </p:spTree>
    <p:extLst>
      <p:ext uri="{BB962C8B-B14F-4D97-AF65-F5344CB8AC3E}">
        <p14:creationId xmlns:p14="http://schemas.microsoft.com/office/powerpoint/2010/main" val="35521924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Control Banding has been used for years in the pharmaceutical industry</a:t>
            </a:r>
            <a:endParaRPr lang="en-US" sz="3200"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95326667"/>
              </p:ext>
            </p:extLst>
          </p:nvPr>
        </p:nvGraphicFramePr>
        <p:xfrm>
          <a:off x="864509" y="1675389"/>
          <a:ext cx="7819657" cy="4495799"/>
        </p:xfrm>
        <a:graphic>
          <a:graphicData uri="http://schemas.openxmlformats.org/drawingml/2006/table">
            <a:tbl>
              <a:tblPr firstRow="1" bandRow="1">
                <a:tableStyleId>{1E171933-4619-4E11-9A3F-F7608DF75F80}</a:tableStyleId>
              </a:tblPr>
              <a:tblGrid>
                <a:gridCol w="964229"/>
                <a:gridCol w="2279713"/>
                <a:gridCol w="1882931"/>
                <a:gridCol w="2692784"/>
              </a:tblGrid>
              <a:tr h="680872">
                <a:tc>
                  <a:txBody>
                    <a:bodyPr/>
                    <a:lstStyle/>
                    <a:p>
                      <a:pPr algn="ctr"/>
                      <a:r>
                        <a:rPr lang="en-US" sz="1800" dirty="0" smtClean="0">
                          <a:effectLst>
                            <a:outerShdw blurRad="38100" dist="38100" dir="2700000" algn="tl">
                              <a:srgbClr val="000000">
                                <a:alpha val="43137"/>
                              </a:srgbClr>
                            </a:outerShdw>
                          </a:effectLst>
                        </a:rPr>
                        <a:t>Band  No.</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Range of exposure concentrations</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Hazard group</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Control</a:t>
                      </a:r>
                      <a:endParaRPr lang="en-US" sz="1800" dirty="0">
                        <a:effectLst>
                          <a:outerShdw blurRad="38100" dist="38100" dir="2700000" algn="tl">
                            <a:srgbClr val="000000">
                              <a:alpha val="43137"/>
                            </a:srgbClr>
                          </a:outerShdw>
                        </a:effectLst>
                      </a:endParaRPr>
                    </a:p>
                  </a:txBody>
                  <a:tcPr/>
                </a:tc>
              </a:tr>
              <a:tr h="1071727">
                <a:tc>
                  <a:txBody>
                    <a:bodyPr/>
                    <a:lstStyle/>
                    <a:p>
                      <a:pPr algn="ctr"/>
                      <a:r>
                        <a:rPr lang="en-US" sz="1600" dirty="0" smtClean="0"/>
                        <a:t>1</a:t>
                      </a:r>
                      <a:endParaRPr lang="en-US" sz="1600" b="1" dirty="0"/>
                    </a:p>
                  </a:txBody>
                  <a:tcPr anchor="ctr"/>
                </a:tc>
                <a:tc>
                  <a:txBody>
                    <a:bodyPr/>
                    <a:lstStyle/>
                    <a:p>
                      <a:r>
                        <a:rPr lang="en-US" sz="1600" dirty="0" smtClean="0"/>
                        <a:t>&gt;1 to 10 mg/m</a:t>
                      </a:r>
                      <a:r>
                        <a:rPr lang="en-US" sz="1600" baseline="30000" dirty="0" smtClean="0"/>
                        <a:t>3 </a:t>
                      </a:r>
                      <a:r>
                        <a:rPr lang="en-US" sz="1600" dirty="0" smtClean="0"/>
                        <a:t>dust &gt;50 to 500 </a:t>
                      </a:r>
                      <a:r>
                        <a:rPr lang="en-US" sz="1600" dirty="0" err="1" smtClean="0"/>
                        <a:t>ppm</a:t>
                      </a:r>
                      <a:r>
                        <a:rPr lang="en-US" sz="1600" dirty="0" smtClean="0"/>
                        <a:t>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Skin and eye irritants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Use good industrial hygiene practice and general ventilation	</a:t>
                      </a:r>
                    </a:p>
                  </a:txBody>
                  <a:tcPr anchor="ctr"/>
                </a:tc>
              </a:tr>
              <a:tr h="875407">
                <a:tc>
                  <a:txBody>
                    <a:bodyPr/>
                    <a:lstStyle/>
                    <a:p>
                      <a:pPr algn="ctr"/>
                      <a:r>
                        <a:rPr lang="en-US" sz="1600" dirty="0" smtClean="0"/>
                        <a:t>2</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&gt;0.1 to 1 mg/m</a:t>
                      </a:r>
                      <a:r>
                        <a:rPr lang="en-US" sz="1600" kern="1200" baseline="30000" dirty="0" smtClean="0"/>
                        <a:t>3 </a:t>
                      </a:r>
                      <a:r>
                        <a:rPr lang="en-US" sz="1600" kern="1200" baseline="0" dirty="0" smtClean="0"/>
                        <a:t>dust &gt;5 to 50 </a:t>
                      </a:r>
                      <a:r>
                        <a:rPr lang="en-US" sz="1600" kern="1200" baseline="0" dirty="0" err="1" smtClean="0"/>
                        <a:t>ppm</a:t>
                      </a:r>
                      <a:r>
                        <a:rPr lang="en-US" sz="1600" kern="1200" baseline="0" dirty="0" smtClean="0"/>
                        <a:t>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Harmful on single exposure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Use local exhaust ventilation </a:t>
                      </a:r>
                      <a:endParaRPr lang="en-US" sz="1600" b="1" dirty="0"/>
                    </a:p>
                  </a:txBody>
                  <a:tcPr anchor="ctr"/>
                </a:tc>
              </a:tr>
              <a:tr h="800993">
                <a:tc>
                  <a:txBody>
                    <a:bodyPr/>
                    <a:lstStyle/>
                    <a:p>
                      <a:pPr algn="ctr"/>
                      <a:r>
                        <a:rPr lang="en-US" sz="1600" dirty="0" smtClean="0"/>
                        <a:t>3</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&gt;0.01 to 0.1 mg/m</a:t>
                      </a:r>
                      <a:r>
                        <a:rPr lang="en-US" sz="1600" kern="1200" baseline="30000" dirty="0" smtClean="0"/>
                        <a:t>3 </a:t>
                      </a:r>
                      <a:r>
                        <a:rPr lang="en-US" sz="1600" kern="1200" baseline="0" dirty="0" smtClean="0"/>
                        <a:t>dust &gt;0.5 to 5 </a:t>
                      </a:r>
                      <a:r>
                        <a:rPr lang="en-US" sz="1600" kern="1200" baseline="0" dirty="0" err="1" smtClean="0"/>
                        <a:t>ppm</a:t>
                      </a:r>
                      <a:r>
                        <a:rPr lang="en-US" sz="1600" kern="1200" baseline="0" dirty="0" smtClean="0"/>
                        <a:t> vapor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Severely irritating and corrosive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Enclose the process</a:t>
                      </a:r>
                      <a:endParaRPr lang="en-US" sz="1600" b="1" dirty="0"/>
                    </a:p>
                  </a:txBody>
                  <a:tcPr anchor="ctr"/>
                </a:tc>
              </a:tr>
              <a:tr h="1029594">
                <a:tc>
                  <a:txBody>
                    <a:bodyPr/>
                    <a:lstStyle/>
                    <a:p>
                      <a:pPr algn="ctr"/>
                      <a:r>
                        <a:rPr lang="en-US" sz="1600" dirty="0" smtClean="0"/>
                        <a:t>4</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baseline="0" dirty="0" smtClean="0"/>
                        <a:t>&lt;0.01 mg/ m</a:t>
                      </a:r>
                      <a:r>
                        <a:rPr lang="sv-SE" sz="1600" kern="1200" baseline="30000" dirty="0" smtClean="0"/>
                        <a:t>3 </a:t>
                      </a:r>
                      <a:r>
                        <a:rPr lang="sv-SE" sz="1600" kern="1200" baseline="0" dirty="0" smtClean="0"/>
                        <a:t>dust &lt;0.5 ppm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Very toxic on single exposure, reproductive hazard, sensitizer*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Seek expert advice</a:t>
                      </a:r>
                      <a:endParaRPr lang="en-US" sz="1600" b="1" dirty="0"/>
                    </a:p>
                  </a:txBody>
                  <a:tcPr anchor="ctr"/>
                </a:tc>
              </a:tr>
            </a:tbl>
          </a:graphicData>
        </a:graphic>
      </p:graphicFrame>
      <p:sp>
        <p:nvSpPr>
          <p:cNvPr id="5" name="TextBox 4"/>
          <p:cNvSpPr txBox="1"/>
          <p:nvPr/>
        </p:nvSpPr>
        <p:spPr>
          <a:xfrm>
            <a:off x="902641" y="6392322"/>
            <a:ext cx="7315200" cy="338554"/>
          </a:xfrm>
          <a:prstGeom prst="rect">
            <a:avLst/>
          </a:prstGeom>
          <a:noFill/>
        </p:spPr>
        <p:txBody>
          <a:bodyPr wrap="square" rtlCol="0">
            <a:spAutoFit/>
          </a:bodyPr>
          <a:lstStyle/>
          <a:p>
            <a:r>
              <a:rPr lang="en-US" sz="1600" b="1" dirty="0" smtClean="0"/>
              <a:t>*Exposure to any concentration of a sensitizer requires expert advice </a:t>
            </a:r>
            <a:endParaRPr lang="en-US" sz="1600" b="1" dirty="0"/>
          </a:p>
        </p:txBody>
      </p:sp>
    </p:spTree>
    <p:extLst>
      <p:ext uri="{BB962C8B-B14F-4D97-AF65-F5344CB8AC3E}">
        <p14:creationId xmlns:p14="http://schemas.microsoft.com/office/powerpoint/2010/main" val="490351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normAutofit/>
          </a:bodyPr>
          <a:lstStyle/>
          <a:p>
            <a:pPr algn="ctr">
              <a:defRPr/>
            </a:pPr>
            <a:r>
              <a:rPr lang="en-US" sz="2400" dirty="0" smtClean="0">
                <a:ea typeface="+mj-ea"/>
              </a:rPr>
              <a:t/>
            </a:r>
            <a:br>
              <a:rPr lang="en-US" sz="2400" dirty="0" smtClean="0">
                <a:ea typeface="+mj-ea"/>
              </a:rPr>
            </a:br>
            <a:endParaRPr lang="en-US" sz="2400" dirty="0" smtClean="0">
              <a:effectLst>
                <a:outerShdw blurRad="38100" dist="38100" dir="2700000" algn="tl">
                  <a:srgbClr val="000000"/>
                </a:outerShdw>
              </a:effectLst>
              <a:ea typeface="+mj-ea"/>
            </a:endParaRPr>
          </a:p>
        </p:txBody>
      </p:sp>
      <p:sp>
        <p:nvSpPr>
          <p:cNvPr id="13317" name="Rectangle 13"/>
          <p:cNvSpPr>
            <a:spLocks noChangeArrowheads="1"/>
          </p:cNvSpPr>
          <p:nvPr/>
        </p:nvSpPr>
        <p:spPr bwMode="auto">
          <a:xfrm>
            <a:off x="910643" y="423288"/>
            <a:ext cx="796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r>
              <a:rPr lang="en-US" sz="4000" dirty="0">
                <a:solidFill>
                  <a:srgbClr val="533A2C"/>
                </a:solidFill>
                <a:effectLst>
                  <a:outerShdw blurRad="38100" dist="38100" dir="2700000" algn="tl">
                    <a:srgbClr val="000000">
                      <a:alpha val="43137"/>
                    </a:srgbClr>
                  </a:outerShdw>
                </a:effectLst>
                <a:latin typeface="+mj-lt"/>
                <a:ea typeface="+mj-ea"/>
                <a:cs typeface="+mj-cs"/>
              </a:rPr>
              <a:t>Control </a:t>
            </a:r>
            <a:r>
              <a:rPr lang="en-US" sz="4000" dirty="0" smtClean="0">
                <a:solidFill>
                  <a:srgbClr val="533A2C"/>
                </a:solidFill>
                <a:effectLst>
                  <a:outerShdw blurRad="38100" dist="38100" dir="2700000" algn="tl">
                    <a:srgbClr val="000000">
                      <a:alpha val="43137"/>
                    </a:srgbClr>
                  </a:outerShdw>
                </a:effectLst>
                <a:latin typeface="+mj-lt"/>
                <a:ea typeface="+mj-ea"/>
                <a:cs typeface="+mj-cs"/>
              </a:rPr>
              <a:t>Banding was proposed for nanomaterials in 2007 (Maynard)</a:t>
            </a:r>
            <a:endParaRPr lang="en-US" sz="4000" dirty="0">
              <a:solidFill>
                <a:srgbClr val="533A2C"/>
              </a:solidFill>
              <a:effectLst>
                <a:outerShdw blurRad="38100" dist="38100" dir="2700000" algn="tl">
                  <a:srgbClr val="000000">
                    <a:alpha val="43137"/>
                  </a:srgbClr>
                </a:outerShdw>
              </a:effectLst>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14" y="947651"/>
            <a:ext cx="7242372" cy="4962698"/>
          </a:xfrm>
          <a:prstGeom prst="rect">
            <a:avLst/>
          </a:prstGeom>
        </p:spPr>
      </p:pic>
    </p:spTree>
    <p:extLst>
      <p:ext uri="{BB962C8B-B14F-4D97-AF65-F5344CB8AC3E}">
        <p14:creationId xmlns:p14="http://schemas.microsoft.com/office/powerpoint/2010/main" val="35861101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04800" y="152400"/>
            <a:ext cx="8839200" cy="646331"/>
          </a:xfrm>
          <a:prstGeom prst="rect">
            <a:avLst/>
          </a:prstGeom>
          <a:noFill/>
          <a:ln w="12700">
            <a:noFill/>
            <a:miter lim="800000"/>
            <a:headEnd/>
            <a:tailEnd/>
          </a:ln>
        </p:spPr>
        <p:txBody>
          <a:bodyPr>
            <a:spAutoFit/>
          </a:bodyPr>
          <a:lstStyle>
            <a:lvl1pPr eaLnBrk="0" hangingPunct="0">
              <a:defRPr sz="2800" b="1">
                <a:solidFill>
                  <a:schemeClr val="hlink"/>
                </a:solidFill>
                <a:latin typeface="Tahoma" charset="0"/>
                <a:ea typeface="ＭＳ Ｐゴシック" charset="0"/>
                <a:cs typeface="ＭＳ Ｐゴシック" charset="0"/>
              </a:defRPr>
            </a:lvl1pPr>
            <a:lvl2pPr marL="37931725" indent="-37474525" eaLnBrk="0" hangingPunct="0">
              <a:defRPr sz="2800" b="1">
                <a:solidFill>
                  <a:schemeClr val="hlink"/>
                </a:solidFill>
                <a:latin typeface="Tahoma" charset="0"/>
                <a:ea typeface="ＭＳ Ｐゴシック" charset="0"/>
              </a:defRPr>
            </a:lvl2pPr>
            <a:lvl3pPr eaLnBrk="0" hangingPunct="0">
              <a:defRPr sz="2800" b="1">
                <a:solidFill>
                  <a:schemeClr val="hlink"/>
                </a:solidFill>
                <a:latin typeface="Tahoma" charset="0"/>
                <a:ea typeface="ＭＳ Ｐゴシック" charset="0"/>
              </a:defRPr>
            </a:lvl3pPr>
            <a:lvl4pPr eaLnBrk="0" hangingPunct="0">
              <a:defRPr sz="2800" b="1">
                <a:solidFill>
                  <a:schemeClr val="hlink"/>
                </a:solidFill>
                <a:latin typeface="Tahoma" charset="0"/>
                <a:ea typeface="ＭＳ Ｐゴシック" charset="0"/>
              </a:defRPr>
            </a:lvl4pPr>
            <a:lvl5pPr eaLnBrk="0" hangingPunct="0">
              <a:defRPr sz="2800" b="1">
                <a:solidFill>
                  <a:schemeClr val="hlink"/>
                </a:solidFill>
                <a:latin typeface="Tahoma" charset="0"/>
                <a:ea typeface="ＭＳ Ｐゴシック" charset="0"/>
              </a:defRPr>
            </a:lvl5pPr>
            <a:lvl6pPr marL="457200" eaLnBrk="0" fontAlgn="base" hangingPunct="0">
              <a:spcBef>
                <a:spcPct val="0"/>
              </a:spcBef>
              <a:spcAft>
                <a:spcPct val="0"/>
              </a:spcAft>
              <a:defRPr sz="2800" b="1">
                <a:solidFill>
                  <a:schemeClr val="hlink"/>
                </a:solidFill>
                <a:latin typeface="Tahoma" charset="0"/>
                <a:ea typeface="ＭＳ Ｐゴシック" charset="0"/>
              </a:defRPr>
            </a:lvl6pPr>
            <a:lvl7pPr marL="914400" eaLnBrk="0" fontAlgn="base" hangingPunct="0">
              <a:spcBef>
                <a:spcPct val="0"/>
              </a:spcBef>
              <a:spcAft>
                <a:spcPct val="0"/>
              </a:spcAft>
              <a:defRPr sz="2800" b="1">
                <a:solidFill>
                  <a:schemeClr val="hlink"/>
                </a:solidFill>
                <a:latin typeface="Tahoma" charset="0"/>
                <a:ea typeface="ＭＳ Ｐゴシック" charset="0"/>
              </a:defRPr>
            </a:lvl7pPr>
            <a:lvl8pPr marL="1371600" eaLnBrk="0" fontAlgn="base" hangingPunct="0">
              <a:spcBef>
                <a:spcPct val="0"/>
              </a:spcBef>
              <a:spcAft>
                <a:spcPct val="0"/>
              </a:spcAft>
              <a:defRPr sz="2800" b="1">
                <a:solidFill>
                  <a:schemeClr val="hlink"/>
                </a:solidFill>
                <a:latin typeface="Tahoma" charset="0"/>
                <a:ea typeface="ＭＳ Ｐゴシック" charset="0"/>
              </a:defRPr>
            </a:lvl8pPr>
            <a:lvl9pPr marL="1828800" eaLnBrk="0" fontAlgn="base" hangingPunct="0">
              <a:spcBef>
                <a:spcPct val="0"/>
              </a:spcBef>
              <a:spcAft>
                <a:spcPct val="0"/>
              </a:spcAft>
              <a:defRPr sz="2800" b="1">
                <a:solidFill>
                  <a:schemeClr val="hlink"/>
                </a:solidFill>
                <a:latin typeface="Tahoma" charset="0"/>
                <a:ea typeface="ＭＳ Ｐゴシック" charset="0"/>
              </a:defRPr>
            </a:lvl9pPr>
          </a:lstStyle>
          <a:p>
            <a:pPr>
              <a:defRPr/>
            </a:pPr>
            <a:endParaRPr lang="en-US" sz="3600" dirty="0" smtClean="0">
              <a:solidFill>
                <a:schemeClr val="tx2"/>
              </a:solidFill>
              <a:effectLst>
                <a:outerShdw blurRad="38100" dist="38100" dir="2700000" algn="tl">
                  <a:srgbClr val="000000"/>
                </a:outerShdw>
              </a:effectLst>
              <a:latin typeface="Times" charset="0"/>
            </a:endParaRPr>
          </a:p>
        </p:txBody>
      </p:sp>
      <p:sp>
        <p:nvSpPr>
          <p:cNvPr id="5" name="Title 4"/>
          <p:cNvSpPr>
            <a:spLocks noGrp="1"/>
          </p:cNvSpPr>
          <p:nvPr>
            <p:ph type="title"/>
          </p:nvPr>
        </p:nvSpPr>
        <p:spPr>
          <a:xfrm>
            <a:off x="773120" y="321352"/>
            <a:ext cx="8301676" cy="1143000"/>
          </a:xfrm>
        </p:spPr>
        <p:txBody>
          <a:bodyPr>
            <a:normAutofit fontScale="90000"/>
          </a:bodyPr>
          <a:lstStyle/>
          <a:p>
            <a:pPr>
              <a:defRPr/>
            </a:pPr>
            <a:r>
              <a:rPr lang="en-US" sz="4400" dirty="0" smtClean="0">
                <a:solidFill>
                  <a:schemeClr val="tx2"/>
                </a:solidFill>
                <a:effectLst>
                  <a:outerShdw blurRad="38100" dist="38100" dir="2700000" algn="tl">
                    <a:srgbClr val="000000"/>
                  </a:outerShdw>
                </a:effectLst>
              </a:rPr>
              <a:t>Lawrence Livermore developed a Control </a:t>
            </a:r>
            <a:r>
              <a:rPr lang="en-US" sz="4400" dirty="0">
                <a:solidFill>
                  <a:schemeClr val="tx2"/>
                </a:solidFill>
                <a:effectLst>
                  <a:outerShdw blurRad="38100" dist="38100" dir="2700000" algn="tl">
                    <a:srgbClr val="000000"/>
                  </a:outerShdw>
                </a:effectLst>
              </a:rPr>
              <a:t>Banding </a:t>
            </a:r>
            <a:r>
              <a:rPr lang="en-US" sz="4400" dirty="0" err="1">
                <a:solidFill>
                  <a:schemeClr val="tx2"/>
                </a:solidFill>
                <a:effectLst>
                  <a:outerShdw blurRad="38100" dist="38100" dir="2700000" algn="tl">
                    <a:srgbClr val="000000"/>
                  </a:outerShdw>
                </a:effectLst>
              </a:rPr>
              <a:t>Nanotool</a:t>
            </a:r>
            <a:r>
              <a:rPr lang="en-US" sz="4400" dirty="0">
                <a:solidFill>
                  <a:schemeClr val="tx2"/>
                </a:solidFill>
                <a:effectLst>
                  <a:outerShdw blurRad="38100" dist="38100" dir="2700000" algn="tl">
                    <a:srgbClr val="000000"/>
                  </a:outerShdw>
                </a:effectLst>
              </a:rPr>
              <a:t> </a:t>
            </a:r>
            <a:r>
              <a:rPr lang="en-US" sz="2700" dirty="0" smtClean="0">
                <a:solidFill>
                  <a:schemeClr val="tx2"/>
                </a:solidFill>
                <a:effectLst>
                  <a:outerShdw blurRad="38100" dist="38100" dir="2700000" algn="tl">
                    <a:srgbClr val="000000"/>
                  </a:outerShdw>
                </a:effectLst>
              </a:rPr>
              <a:t>(</a:t>
            </a:r>
            <a:r>
              <a:rPr lang="en-US" sz="2700" dirty="0">
                <a:solidFill>
                  <a:schemeClr val="tx2"/>
                </a:solidFill>
                <a:effectLst>
                  <a:outerShdw blurRad="38100" dist="38100" dir="2700000" algn="tl">
                    <a:srgbClr val="000000"/>
                  </a:outerShdw>
                </a:effectLst>
              </a:rPr>
              <a:t>Sam Paik, LLNL</a:t>
            </a:r>
            <a:r>
              <a:rPr lang="en-US" sz="2700" dirty="0" smtClean="0">
                <a:solidFill>
                  <a:schemeClr val="tx2"/>
                </a:solidFill>
                <a:effectLst>
                  <a:outerShdw blurRad="38100" dist="38100" dir="2700000" algn="tl">
                    <a:srgbClr val="000000"/>
                  </a:outerShdw>
                </a:effectLst>
              </a:rPr>
              <a:t>)</a:t>
            </a:r>
            <a:endParaRPr lang="en-US" sz="2700" dirty="0"/>
          </a:p>
        </p:txBody>
      </p:sp>
      <p:sp>
        <p:nvSpPr>
          <p:cNvPr id="2" name="TextBox 1"/>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1852282"/>
            <a:ext cx="6210300" cy="4038600"/>
          </a:xfrm>
          <a:prstGeom prst="rect">
            <a:avLst/>
          </a:prstGeom>
        </p:spPr>
      </p:pic>
    </p:spTree>
    <p:extLst>
      <p:ext uri="{BB962C8B-B14F-4D97-AF65-F5344CB8AC3E}">
        <p14:creationId xmlns:p14="http://schemas.microsoft.com/office/powerpoint/2010/main" val="1169008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The </a:t>
            </a:r>
            <a:r>
              <a:rPr lang="en-US" dirty="0" err="1" smtClean="0"/>
              <a:t>Nanotool</a:t>
            </a:r>
            <a:r>
              <a:rPr lang="en-US" dirty="0" smtClean="0"/>
              <a:t> sets Severity Factors</a:t>
            </a:r>
            <a:endParaRPr lang="en-US" dirty="0"/>
          </a:p>
        </p:txBody>
      </p:sp>
      <p:sp>
        <p:nvSpPr>
          <p:cNvPr id="82945" name="Rectangle 3"/>
          <p:cNvSpPr>
            <a:spLocks noGrp="1" noChangeArrowheads="1"/>
          </p:cNvSpPr>
          <p:nvPr>
            <p:ph idx="1"/>
          </p:nvPr>
        </p:nvSpPr>
        <p:spPr/>
        <p:txBody>
          <a:bodyPr/>
          <a:lstStyle/>
          <a:p>
            <a:pPr marL="82550" indent="0">
              <a:lnSpc>
                <a:spcPct val="80000"/>
              </a:lnSpc>
              <a:buNone/>
              <a:defRPr/>
            </a:pPr>
            <a:r>
              <a:rPr lang="en-US" b="1" dirty="0" smtClean="0">
                <a:solidFill>
                  <a:schemeClr val="accent2"/>
                </a:solidFill>
                <a:latin typeface="Helvetica" charset="0"/>
                <a:ea typeface="ＭＳ Ｐゴシック" charset="0"/>
              </a:rPr>
              <a:t>Nanomaterial: 70% of Severity Score</a:t>
            </a:r>
          </a:p>
          <a:p>
            <a:pPr>
              <a:lnSpc>
                <a:spcPct val="80000"/>
              </a:lnSpc>
              <a:buFont typeface="Monotype Sorts" charset="0"/>
              <a:buNone/>
              <a:defRPr/>
            </a:pPr>
            <a:endParaRPr lang="en-US" sz="2400" b="1" dirty="0" smtClean="0">
              <a:solidFill>
                <a:schemeClr val="accent2"/>
              </a:solidFill>
              <a:latin typeface="Helvetica" charset="0"/>
              <a:ea typeface="ＭＳ Ｐゴシック" charset="0"/>
            </a:endParaRPr>
          </a:p>
          <a:p>
            <a:pPr marL="417512" indent="-347663">
              <a:lnSpc>
                <a:spcPct val="80000"/>
              </a:lnSpc>
              <a:defRPr/>
            </a:pPr>
            <a:r>
              <a:rPr lang="en-US" sz="2800" dirty="0" smtClean="0">
                <a:latin typeface="Gill Sans MT" pitchFamily="34" charset="0"/>
                <a:ea typeface="ＭＳ Ｐゴシック" charset="0"/>
              </a:rPr>
              <a:t>Surface Chemistry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Particle Shape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Particle Diameter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Solubility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Carcinogenicity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Reproductive Toxicity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Mutagenicity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Dermal Toxicity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err="1" smtClean="0">
                <a:latin typeface="Gill Sans MT" pitchFamily="34" charset="0"/>
                <a:ea typeface="ＭＳ Ｐゴシック" charset="0"/>
              </a:rPr>
              <a:t>Asthmagen</a:t>
            </a:r>
            <a:r>
              <a:rPr lang="en-US" sz="2800" dirty="0" smtClean="0">
                <a:latin typeface="Gill Sans MT" pitchFamily="34" charset="0"/>
                <a:ea typeface="ＭＳ Ｐゴシック" charset="0"/>
              </a:rPr>
              <a:t>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p:txBody>
      </p:sp>
      <p:pic>
        <p:nvPicPr>
          <p:cNvPr id="119812" name="Picture 5" descr="nanotube_thu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948" y="2756079"/>
            <a:ext cx="2431877" cy="255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p:cNvSpPr txBox="1"/>
          <p:nvPr/>
        </p:nvSpPr>
        <p:spPr>
          <a:xfrm>
            <a:off x="1583071" y="6163247"/>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4190444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400" dirty="0" smtClean="0">
                <a:solidFill>
                  <a:schemeClr val="tx2"/>
                </a:solidFill>
                <a:effectLst>
                  <a:outerShdw blurRad="38100" dist="38100" dir="2700000" algn="tl">
                    <a:srgbClr val="000000"/>
                  </a:outerShdw>
                </a:effectLst>
              </a:rPr>
              <a:t>Factors for the parent material get 30% of severity score</a:t>
            </a:r>
            <a:endParaRPr lang="en-US" dirty="0"/>
          </a:p>
        </p:txBody>
      </p:sp>
      <p:sp>
        <p:nvSpPr>
          <p:cNvPr id="82945" name="Rectangle 3"/>
          <p:cNvSpPr>
            <a:spLocks noGrp="1" noChangeArrowheads="1"/>
          </p:cNvSpPr>
          <p:nvPr>
            <p:ph idx="1"/>
          </p:nvPr>
        </p:nvSpPr>
        <p:spPr/>
        <p:txBody>
          <a:bodyPr/>
          <a:lstStyle/>
          <a:p>
            <a:pPr marL="692150" lvl="1" indent="-347663">
              <a:lnSpc>
                <a:spcPct val="80000"/>
              </a:lnSpc>
              <a:defRPr/>
            </a:pPr>
            <a:endParaRPr lang="en-US" sz="1800" b="1" dirty="0" smtClean="0">
              <a:latin typeface="+mj-lt"/>
              <a:ea typeface="ＭＳ Ｐゴシック" charset="0"/>
            </a:endParaRPr>
          </a:p>
          <a:p>
            <a:pPr marL="457200" indent="-388938">
              <a:lnSpc>
                <a:spcPct val="80000"/>
              </a:lnSpc>
            </a:pPr>
            <a:r>
              <a:rPr lang="en-US" sz="2800" dirty="0" smtClean="0">
                <a:latin typeface="+mj-lt"/>
              </a:rPr>
              <a:t>Occupational Exposure Limit (10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Carcinogenicity (4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Reproductive Toxicity (4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Mutagenicity (4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Dermal Toxicity (4 </a:t>
            </a:r>
            <a:r>
              <a:rPr lang="en-US" sz="2800" dirty="0" err="1" smtClean="0">
                <a:latin typeface="+mj-lt"/>
              </a:rPr>
              <a:t>pts</a:t>
            </a:r>
            <a:r>
              <a:rPr lang="en-US" sz="2800" dirty="0" smtClean="0">
                <a:latin typeface="+mj-lt"/>
              </a:rPr>
              <a:t>)</a:t>
            </a:r>
          </a:p>
          <a:p>
            <a:pPr marL="457200" indent="-388938">
              <a:lnSpc>
                <a:spcPct val="80000"/>
              </a:lnSpc>
            </a:pPr>
            <a:r>
              <a:rPr lang="en-US" sz="2800" dirty="0" err="1" smtClean="0">
                <a:latin typeface="+mj-lt"/>
              </a:rPr>
              <a:t>Asthmagen</a:t>
            </a:r>
            <a:r>
              <a:rPr lang="en-US" sz="2800" dirty="0" smtClean="0">
                <a:latin typeface="+mj-lt"/>
              </a:rPr>
              <a:t> (4 </a:t>
            </a:r>
            <a:r>
              <a:rPr lang="en-US" sz="2800" dirty="0" err="1" smtClean="0">
                <a:latin typeface="+mj-lt"/>
              </a:rPr>
              <a:t>pts</a:t>
            </a:r>
            <a:r>
              <a:rPr lang="en-US" sz="2800" dirty="0" smtClean="0">
                <a:latin typeface="+mj-lt"/>
              </a:rPr>
              <a:t>)</a:t>
            </a:r>
          </a:p>
          <a:p>
            <a:pPr marL="344487" lvl="1" indent="0">
              <a:lnSpc>
                <a:spcPct val="80000"/>
              </a:lnSpc>
              <a:buNone/>
            </a:pPr>
            <a:endParaRPr lang="en-US" sz="1800" b="1" dirty="0" smtClean="0">
              <a:solidFill>
                <a:srgbClr val="FF0000"/>
              </a:solidFill>
              <a:latin typeface="+mj-lt"/>
            </a:endParaRPr>
          </a:p>
          <a:p>
            <a:pPr marL="344487" lvl="1" indent="0">
              <a:lnSpc>
                <a:spcPct val="80000"/>
              </a:lnSpc>
              <a:buNone/>
            </a:pPr>
            <a:r>
              <a:rPr lang="en-US" sz="1800" b="1" dirty="0" smtClean="0">
                <a:latin typeface="+mj-lt"/>
              </a:rPr>
              <a:t>(Maximum points indicated in parentheses)</a:t>
            </a:r>
            <a:endParaRPr lang="en-US" sz="1800" b="1" dirty="0">
              <a:latin typeface="+mj-lt"/>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4128215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a:spLocks noGrp="1" noChangeArrowheads="1"/>
          </p:cNvSpPr>
          <p:nvPr>
            <p:ph type="title"/>
          </p:nvPr>
        </p:nvSpPr>
        <p:spPr>
          <a:noFill/>
        </p:spPr>
        <p:txBody>
          <a:bodyPr>
            <a:normAutofit/>
          </a:bodyPr>
          <a:lstStyle/>
          <a:p>
            <a:r>
              <a:rPr lang="en-US" sz="3600" b="1" dirty="0" err="1" smtClean="0"/>
              <a:t>Nanotool</a:t>
            </a:r>
            <a:r>
              <a:rPr lang="en-US" sz="3600" b="1" dirty="0" smtClean="0"/>
              <a:t> uses probability factors, too</a:t>
            </a:r>
            <a:endParaRPr lang="en-US" sz="3600" b="1" dirty="0"/>
          </a:p>
        </p:txBody>
      </p:sp>
      <p:sp>
        <p:nvSpPr>
          <p:cNvPr id="19458" name="Rectangle 3"/>
          <p:cNvSpPr>
            <a:spLocks noGrp="1" noChangeArrowheads="1"/>
          </p:cNvSpPr>
          <p:nvPr>
            <p:ph idx="1"/>
          </p:nvPr>
        </p:nvSpPr>
        <p:spPr/>
        <p:txBody>
          <a:bodyPr/>
          <a:lstStyle/>
          <a:p>
            <a:r>
              <a:rPr lang="en-US" sz="2800" dirty="0">
                <a:latin typeface="Helvetica" charset="0"/>
              </a:rPr>
              <a:t>Estimated amount of material used (25 </a:t>
            </a:r>
            <a:r>
              <a:rPr lang="en-US" sz="2800" dirty="0" err="1">
                <a:latin typeface="Helvetica" charset="0"/>
              </a:rPr>
              <a:t>pts</a:t>
            </a:r>
            <a:r>
              <a:rPr lang="en-US" sz="2800" dirty="0">
                <a:latin typeface="Helvetica" charset="0"/>
              </a:rPr>
              <a:t>)</a:t>
            </a:r>
          </a:p>
          <a:p>
            <a:r>
              <a:rPr lang="en-US" sz="2800" dirty="0">
                <a:latin typeface="Helvetica" charset="0"/>
              </a:rPr>
              <a:t>Dustiness/mistiness (30 </a:t>
            </a:r>
            <a:r>
              <a:rPr lang="en-US" sz="2800" dirty="0" err="1">
                <a:latin typeface="Helvetica" charset="0"/>
              </a:rPr>
              <a:t>pts</a:t>
            </a:r>
            <a:r>
              <a:rPr lang="en-US" sz="2800" dirty="0">
                <a:latin typeface="Helvetica" charset="0"/>
              </a:rPr>
              <a:t>)</a:t>
            </a:r>
          </a:p>
          <a:p>
            <a:r>
              <a:rPr lang="en-US" sz="2800" dirty="0">
                <a:latin typeface="Helvetica" charset="0"/>
              </a:rPr>
              <a:t>Number of employees with similar exposure (15 </a:t>
            </a:r>
            <a:r>
              <a:rPr lang="en-US" sz="2800" dirty="0" err="1">
                <a:latin typeface="Helvetica" charset="0"/>
              </a:rPr>
              <a:t>pts</a:t>
            </a:r>
            <a:r>
              <a:rPr lang="en-US" sz="2800" dirty="0">
                <a:latin typeface="Helvetica" charset="0"/>
              </a:rPr>
              <a:t>)</a:t>
            </a:r>
          </a:p>
          <a:p>
            <a:r>
              <a:rPr lang="en-US" sz="2800" dirty="0">
                <a:latin typeface="Helvetica" charset="0"/>
              </a:rPr>
              <a:t>Frequency of operation (15 </a:t>
            </a:r>
            <a:r>
              <a:rPr lang="en-US" sz="2800" dirty="0" err="1">
                <a:latin typeface="Helvetica" charset="0"/>
              </a:rPr>
              <a:t>pts</a:t>
            </a:r>
            <a:r>
              <a:rPr lang="en-US" sz="2800" dirty="0">
                <a:latin typeface="Helvetica" charset="0"/>
              </a:rPr>
              <a:t>)</a:t>
            </a:r>
          </a:p>
          <a:p>
            <a:r>
              <a:rPr lang="en-US" sz="2800" dirty="0">
                <a:latin typeface="Helvetica" charset="0"/>
              </a:rPr>
              <a:t>Duration of operation (15 </a:t>
            </a:r>
            <a:r>
              <a:rPr lang="en-US" sz="2800" dirty="0" err="1">
                <a:latin typeface="Helvetica" charset="0"/>
              </a:rPr>
              <a:t>pts</a:t>
            </a:r>
            <a:r>
              <a:rPr lang="en-US" sz="2800" dirty="0">
                <a:latin typeface="Helvetica" charset="0"/>
              </a:rPr>
              <a:t>)</a:t>
            </a:r>
          </a:p>
          <a:p>
            <a:pPr>
              <a:buFont typeface="Wingdings" charset="0"/>
              <a:buNone/>
            </a:pPr>
            <a:endParaRPr lang="en-US" sz="2800" dirty="0">
              <a:latin typeface="Times" charset="0"/>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219198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r>
              <a:rPr lang="en-US" sz="3200" b="1" dirty="0" err="1" smtClean="0">
                <a:latin typeface="Helvetica" charset="0"/>
              </a:rPr>
              <a:t>Nanotool</a:t>
            </a:r>
            <a:r>
              <a:rPr lang="en-US" sz="3200" b="1" dirty="0" smtClean="0">
                <a:latin typeface="Helvetica" charset="0"/>
              </a:rPr>
              <a:t> results were comparable to judgment of professionals</a:t>
            </a:r>
            <a:endParaRPr lang="en-US" sz="3200" b="1" dirty="0">
              <a:latin typeface="Helvetica" charset="0"/>
            </a:endParaRPr>
          </a:p>
        </p:txBody>
      </p:sp>
      <p:sp>
        <p:nvSpPr>
          <p:cNvPr id="30723" name="Rectangle 3"/>
          <p:cNvSpPr>
            <a:spLocks noGrp="1" noChangeArrowheads="1"/>
          </p:cNvSpPr>
          <p:nvPr>
            <p:ph idx="1"/>
          </p:nvPr>
        </p:nvSpPr>
        <p:spPr/>
        <p:txBody>
          <a:bodyPr>
            <a:normAutofit/>
          </a:bodyPr>
          <a:lstStyle/>
          <a:p>
            <a:pPr>
              <a:buNone/>
            </a:pPr>
            <a:r>
              <a:rPr lang="en-US" dirty="0" smtClean="0">
                <a:latin typeface="Gill Sans MT" pitchFamily="34" charset="0"/>
              </a:rPr>
              <a:t>36 </a:t>
            </a:r>
            <a:r>
              <a:rPr lang="en-US" dirty="0">
                <a:latin typeface="Gill Sans MT" pitchFamily="34" charset="0"/>
              </a:rPr>
              <a:t>operations at LLNL</a:t>
            </a:r>
          </a:p>
          <a:p>
            <a:r>
              <a:rPr lang="en-US" dirty="0">
                <a:latin typeface="Gill Sans MT" pitchFamily="34" charset="0"/>
              </a:rPr>
              <a:t>For 21 activities, CB </a:t>
            </a:r>
            <a:r>
              <a:rPr lang="en-US" dirty="0" err="1">
                <a:latin typeface="Gill Sans MT" pitchFamily="34" charset="0"/>
              </a:rPr>
              <a:t>Nanotool</a:t>
            </a:r>
            <a:r>
              <a:rPr lang="en-US" dirty="0">
                <a:latin typeface="Gill Sans MT" pitchFamily="34" charset="0"/>
              </a:rPr>
              <a:t> recommendation was equivalent to existing controls</a:t>
            </a:r>
          </a:p>
          <a:p>
            <a:r>
              <a:rPr lang="en-US" dirty="0">
                <a:latin typeface="Gill Sans MT" pitchFamily="34" charset="0"/>
              </a:rPr>
              <a:t>For 9 activities, CB </a:t>
            </a:r>
            <a:r>
              <a:rPr lang="en-US" dirty="0" err="1">
                <a:latin typeface="Gill Sans MT" pitchFamily="34" charset="0"/>
              </a:rPr>
              <a:t>Nanotool</a:t>
            </a:r>
            <a:r>
              <a:rPr lang="en-US" dirty="0">
                <a:latin typeface="Gill Sans MT" pitchFamily="34" charset="0"/>
              </a:rPr>
              <a:t> recommended higher level of control than existing controls </a:t>
            </a:r>
          </a:p>
          <a:p>
            <a:r>
              <a:rPr lang="en-US" dirty="0">
                <a:latin typeface="Gill Sans MT" pitchFamily="34" charset="0"/>
              </a:rPr>
              <a:t>For 6 activities, CB </a:t>
            </a:r>
            <a:r>
              <a:rPr lang="en-US" dirty="0" err="1">
                <a:latin typeface="Gill Sans MT" pitchFamily="34" charset="0"/>
              </a:rPr>
              <a:t>Nanotool</a:t>
            </a:r>
            <a:r>
              <a:rPr lang="en-US" dirty="0">
                <a:latin typeface="Gill Sans MT" pitchFamily="34" charset="0"/>
              </a:rPr>
              <a:t> recommended lower level of control than existing </a:t>
            </a:r>
            <a:r>
              <a:rPr lang="en-US" dirty="0" smtClean="0">
                <a:latin typeface="Gill Sans MT" pitchFamily="34" charset="0"/>
              </a:rPr>
              <a:t>controls</a:t>
            </a:r>
            <a:endParaRPr lang="en-US" sz="2400" dirty="0">
              <a:latin typeface="Gill Sans MT" pitchFamily="34" charset="0"/>
            </a:endParaRPr>
          </a:p>
          <a:p>
            <a:pPr lvl="1"/>
            <a:endParaRPr lang="en-US" dirty="0">
              <a:latin typeface="Gill Sans MT" pitchFamily="34" charset="0"/>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3074568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noFill/>
        </p:spPr>
        <p:txBody>
          <a:bodyPr/>
          <a:lstStyle/>
          <a:p>
            <a:r>
              <a:rPr lang="en-US" dirty="0">
                <a:latin typeface="Helvetica" charset="0"/>
              </a:rPr>
              <a:t>CB </a:t>
            </a:r>
            <a:r>
              <a:rPr lang="en-US" dirty="0" err="1">
                <a:latin typeface="Helvetica" charset="0"/>
              </a:rPr>
              <a:t>Nanotool</a:t>
            </a:r>
            <a:r>
              <a:rPr lang="en-US" dirty="0">
                <a:latin typeface="Helvetica" charset="0"/>
              </a:rPr>
              <a:t> </a:t>
            </a:r>
            <a:r>
              <a:rPr lang="en-US" dirty="0" smtClean="0">
                <a:latin typeface="Helvetica" charset="0"/>
              </a:rPr>
              <a:t>as LLNL </a:t>
            </a:r>
            <a:r>
              <a:rPr lang="en-US" dirty="0">
                <a:latin typeface="Helvetica" charset="0"/>
              </a:rPr>
              <a:t>Policy	</a:t>
            </a:r>
          </a:p>
        </p:txBody>
      </p:sp>
      <p:sp>
        <p:nvSpPr>
          <p:cNvPr id="31746" name="Rectangle 3"/>
          <p:cNvSpPr>
            <a:spLocks noGrp="1" noChangeArrowheads="1"/>
          </p:cNvSpPr>
          <p:nvPr>
            <p:ph idx="1"/>
          </p:nvPr>
        </p:nvSpPr>
        <p:spPr/>
        <p:txBody>
          <a:bodyPr/>
          <a:lstStyle/>
          <a:p>
            <a:r>
              <a:rPr lang="en-US" dirty="0"/>
              <a:t>Overall (30 out of 36), CB </a:t>
            </a:r>
            <a:r>
              <a:rPr lang="en-US" dirty="0" err="1"/>
              <a:t>Nanotool</a:t>
            </a:r>
            <a:r>
              <a:rPr lang="en-US" dirty="0"/>
              <a:t> recommendation was equal to or more conservative than IH expert opinions</a:t>
            </a:r>
          </a:p>
          <a:p>
            <a:r>
              <a:rPr lang="en-US" dirty="0"/>
              <a:t>LLNL decided to make CB </a:t>
            </a:r>
            <a:r>
              <a:rPr lang="en-US" dirty="0" err="1"/>
              <a:t>Nanotool</a:t>
            </a:r>
            <a:r>
              <a:rPr lang="en-US" dirty="0"/>
              <a:t> recommendation a requirement</a:t>
            </a:r>
          </a:p>
          <a:p>
            <a:r>
              <a:rPr lang="en-US" dirty="0"/>
              <a:t>CB </a:t>
            </a:r>
            <a:r>
              <a:rPr lang="en-US" dirty="0" err="1"/>
              <a:t>Nanotool</a:t>
            </a:r>
            <a:r>
              <a:rPr lang="en-US" dirty="0"/>
              <a:t> is an essential part of LLNL</a:t>
            </a:r>
            <a:r>
              <a:rPr lang="ja-JP" altLang="en-US" dirty="0"/>
              <a:t>’</a:t>
            </a:r>
            <a:r>
              <a:rPr lang="en-US" dirty="0"/>
              <a:t>s Nanotechnology Safety Program </a:t>
            </a:r>
          </a:p>
          <a:p>
            <a:endParaRPr lang="en-US" dirty="0"/>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2985246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43130" y="789973"/>
            <a:ext cx="7152965" cy="1470025"/>
          </a:xfrm>
        </p:spPr>
        <p:txBody>
          <a:bodyPr/>
          <a:lstStyle/>
          <a:p>
            <a:r>
              <a:rPr lang="en-US" b="1" dirty="0" smtClean="0"/>
              <a:t>Let’s use the </a:t>
            </a:r>
            <a:r>
              <a:rPr lang="en-US" b="1" dirty="0" err="1" smtClean="0"/>
              <a:t>Nanotool</a:t>
            </a:r>
            <a:r>
              <a:rPr lang="en-US" b="1" dirty="0" smtClean="0"/>
              <a:t> in an exercise</a:t>
            </a:r>
            <a:endParaRPr lang="en-US" b="1" dirty="0"/>
          </a:p>
        </p:txBody>
      </p:sp>
      <p:sp>
        <p:nvSpPr>
          <p:cNvPr id="5" name="Subtitle 4"/>
          <p:cNvSpPr>
            <a:spLocks noGrp="1"/>
          </p:cNvSpPr>
          <p:nvPr>
            <p:ph type="subTitle" idx="1"/>
          </p:nvPr>
        </p:nvSpPr>
        <p:spPr>
          <a:xfrm>
            <a:off x="446705" y="5686548"/>
            <a:ext cx="8697295" cy="1752600"/>
          </a:xfrm>
        </p:spPr>
        <p:txBody>
          <a:bodyPr/>
          <a:lstStyle/>
          <a:p>
            <a:r>
              <a:rPr lang="en-US" dirty="0"/>
              <a:t>http://</a:t>
            </a:r>
            <a:r>
              <a:rPr lang="en-US" dirty="0" err="1"/>
              <a:t>controlbanding.net</a:t>
            </a:r>
            <a:r>
              <a:rPr lang="en-US" dirty="0"/>
              <a:t>/</a:t>
            </a:r>
            <a:r>
              <a:rPr lang="en-US" dirty="0" err="1"/>
              <a:t>Services.html</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897401" y="2202846"/>
            <a:ext cx="5864352" cy="3502495"/>
          </a:xfrm>
          <a:prstGeom prst="rect">
            <a:avLst/>
          </a:prstGeom>
        </p:spPr>
      </p:pic>
    </p:spTree>
    <p:extLst>
      <p:ext uri="{BB962C8B-B14F-4D97-AF65-F5344CB8AC3E}">
        <p14:creationId xmlns:p14="http://schemas.microsoft.com/office/powerpoint/2010/main" val="146266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75686" y="4715304"/>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495493"/>
            <a:ext cx="7772400" cy="1470025"/>
          </a:xfrm>
        </p:spPr>
        <p:txBody>
          <a:bodyPr>
            <a:normAutofit fontScale="90000"/>
          </a:bodyPr>
          <a:lstStyle/>
          <a:p>
            <a:r>
              <a:rPr lang="en-US" sz="6000" b="1" dirty="0" smtClean="0"/>
              <a:t>Topic 4:</a:t>
            </a:r>
            <a:br>
              <a:rPr lang="en-US" sz="6000" b="1" dirty="0" smtClean="0"/>
            </a:br>
            <a:r>
              <a:rPr lang="en-US" sz="6000" b="1" dirty="0" smtClean="0"/>
              <a:t>Communicating Hazards to Workers</a:t>
            </a:r>
            <a:endParaRPr lang="en-US" sz="6000" b="1" dirty="0"/>
          </a:p>
        </p:txBody>
      </p:sp>
      <p:sp>
        <p:nvSpPr>
          <p:cNvPr id="5" name="Subtitle 4"/>
          <p:cNvSpPr>
            <a:spLocks noGrp="1"/>
          </p:cNvSpPr>
          <p:nvPr>
            <p:ph type="subTitle" idx="1"/>
          </p:nvPr>
        </p:nvSpPr>
        <p:spPr/>
        <p:txBody>
          <a:bodyPr/>
          <a:lstStyle/>
          <a:p>
            <a:r>
              <a:rPr lang="en-US" sz="3600" b="1" dirty="0" smtClean="0"/>
              <a:t>The difficulties of HAZCOM for </a:t>
            </a:r>
            <a:r>
              <a:rPr lang="en-US" sz="3600" b="1" dirty="0" err="1" smtClean="0"/>
              <a:t>nanomaterials</a:t>
            </a:r>
            <a:endParaRPr lang="en-US" sz="3600" b="1" dirty="0"/>
          </a:p>
        </p:txBody>
      </p:sp>
    </p:spTree>
    <p:extLst>
      <p:ext uri="{BB962C8B-B14F-4D97-AF65-F5344CB8AC3E}">
        <p14:creationId xmlns:p14="http://schemas.microsoft.com/office/powerpoint/2010/main" val="3964887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5257800" y="4191000"/>
            <a:ext cx="3632200" cy="366713"/>
          </a:xfrm>
          <a:prstGeom prst="rect">
            <a:avLst/>
          </a:prstGeom>
          <a:noFill/>
          <a:ln w="9525">
            <a:noFill/>
            <a:miter lim="800000"/>
            <a:headEnd/>
            <a:tailEnd/>
          </a:ln>
        </p:spPr>
        <p:txBody>
          <a:bodyPr>
            <a:prstTxWarp prst="textNoShape">
              <a:avLst/>
            </a:prstTxWarp>
            <a:spAutoFit/>
          </a:bodyPr>
          <a:lstStyle/>
          <a:p>
            <a:endParaRPr lang="en-US" b="1">
              <a:latin typeface="Tahoma" charset="0"/>
            </a:endParaRPr>
          </a:p>
        </p:txBody>
      </p:sp>
      <p:sp>
        <p:nvSpPr>
          <p:cNvPr id="34821" name="Rectangle 5"/>
          <p:cNvSpPr>
            <a:spLocks noChangeArrowheads="1"/>
          </p:cNvSpPr>
          <p:nvPr/>
        </p:nvSpPr>
        <p:spPr bwMode="auto">
          <a:xfrm>
            <a:off x="2578100" y="6324600"/>
            <a:ext cx="4279900" cy="400050"/>
          </a:xfrm>
          <a:prstGeom prst="rect">
            <a:avLst/>
          </a:prstGeom>
          <a:noFill/>
          <a:ln w="9525">
            <a:noFill/>
            <a:miter lim="800000"/>
            <a:headEnd/>
            <a:tailEnd/>
          </a:ln>
          <a:effectLst/>
        </p:spPr>
        <p:txBody>
          <a:bodyPr wrap="none">
            <a:spAutoFit/>
          </a:bodyPr>
          <a:lstStyle/>
          <a:p>
            <a:pPr algn="ctr">
              <a:defRPr/>
            </a:pPr>
            <a:r>
              <a:rPr lang="en-US" sz="2000" dirty="0">
                <a:latin typeface="Tahoma" pitchFamily="34" charset="0"/>
              </a:rPr>
              <a:t>www.cdc.gov/niosh/topics/nanotech</a:t>
            </a:r>
          </a:p>
        </p:txBody>
      </p:sp>
      <p:sp>
        <p:nvSpPr>
          <p:cNvPr id="2054" name="Text Box 6"/>
          <p:cNvSpPr txBox="1">
            <a:spLocks noChangeArrowheads="1"/>
          </p:cNvSpPr>
          <p:nvPr/>
        </p:nvSpPr>
        <p:spPr bwMode="auto">
          <a:xfrm>
            <a:off x="5241925" y="260350"/>
            <a:ext cx="184150" cy="366713"/>
          </a:xfrm>
          <a:prstGeom prst="rect">
            <a:avLst/>
          </a:prstGeom>
          <a:noFill/>
          <a:ln w="9525">
            <a:noFill/>
            <a:miter lim="800000"/>
            <a:headEnd/>
            <a:tailEnd/>
          </a:ln>
        </p:spPr>
        <p:txBody>
          <a:bodyPr wrap="none">
            <a:prstTxWarp prst="textNoShape">
              <a:avLst/>
            </a:prstTxWarp>
            <a:spAutoFit/>
          </a:bodyPr>
          <a:lstStyle/>
          <a:p>
            <a:pPr algn="ctr"/>
            <a:endParaRPr lang="en-US" b="1">
              <a:latin typeface="Tahoma" charset="0"/>
            </a:endParaRPr>
          </a:p>
        </p:txBody>
      </p:sp>
      <p:sp>
        <p:nvSpPr>
          <p:cNvPr id="10" name="Title 9"/>
          <p:cNvSpPr>
            <a:spLocks noGrp="1"/>
          </p:cNvSpPr>
          <p:nvPr>
            <p:ph type="title"/>
          </p:nvPr>
        </p:nvSpPr>
        <p:spPr>
          <a:xfrm>
            <a:off x="658906" y="274638"/>
            <a:ext cx="8275544" cy="887412"/>
          </a:xfrm>
        </p:spPr>
        <p:txBody>
          <a:bodyPr>
            <a:normAutofit/>
          </a:bodyPr>
          <a:lstStyle/>
          <a:p>
            <a:r>
              <a:rPr lang="en-US" dirty="0" smtClean="0">
                <a:solidFill>
                  <a:srgbClr val="742217"/>
                </a:solidFill>
              </a:rPr>
              <a:t>NIOSH has excellent resources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440" y="1304029"/>
            <a:ext cx="3627120" cy="4687824"/>
          </a:xfrm>
          <a:prstGeom prst="rect">
            <a:avLst/>
          </a:prstGeom>
        </p:spPr>
      </p:pic>
    </p:spTree>
    <p:extLst>
      <p:ext uri="{BB962C8B-B14F-4D97-AF65-F5344CB8AC3E}">
        <p14:creationId xmlns:p14="http://schemas.microsoft.com/office/powerpoint/2010/main" val="464574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4"/>
          <p:cNvSpPr>
            <a:spLocks noGrp="1" noChangeArrowheads="1"/>
          </p:cNvSpPr>
          <p:nvPr>
            <p:ph type="title" idx="4294967295"/>
          </p:nvPr>
        </p:nvSpPr>
        <p:spPr>
          <a:xfrm>
            <a:off x="685800" y="258222"/>
            <a:ext cx="8229600" cy="1143000"/>
          </a:xfrm>
        </p:spPr>
        <p:txBody>
          <a:bodyPr>
            <a:normAutofit fontScale="90000"/>
          </a:bodyPr>
          <a:lstStyle/>
          <a:p>
            <a:pPr algn="l" eaLnBrk="1" hangingPunct="1">
              <a:defRPr/>
            </a:pPr>
            <a:r>
              <a:rPr lang="en-US" dirty="0" smtClean="0"/>
              <a:t>The GoodNanoGuide is a tremendous resource (more in Module 7)</a:t>
            </a:r>
          </a:p>
        </p:txBody>
      </p:sp>
      <p:sp>
        <p:nvSpPr>
          <p:cNvPr id="32771" name="Rectangle 35"/>
          <p:cNvSpPr>
            <a:spLocks noGrp="1" noChangeArrowheads="1"/>
          </p:cNvSpPr>
          <p:nvPr>
            <p:ph type="body" sz="half" idx="4294967295"/>
          </p:nvPr>
        </p:nvSpPr>
        <p:spPr>
          <a:xfrm>
            <a:off x="505170" y="1600200"/>
            <a:ext cx="3998913" cy="850900"/>
          </a:xfrm>
        </p:spPr>
        <p:txBody>
          <a:bodyPr/>
          <a:lstStyle/>
          <a:p>
            <a:pPr eaLnBrk="1" hangingPunct="1">
              <a:lnSpc>
                <a:spcPct val="80000"/>
              </a:lnSpc>
              <a:buFont typeface="Arial" pitchFamily="34" charset="0"/>
              <a:buChar char="•"/>
              <a:defRPr/>
            </a:pPr>
            <a:r>
              <a:rPr lang="en-US" sz="2800" dirty="0" smtClean="0"/>
              <a:t>Protected Internet site on occupational practices for the safe handling of nanomaterials</a:t>
            </a:r>
          </a:p>
          <a:p>
            <a:pPr eaLnBrk="1" hangingPunct="1">
              <a:lnSpc>
                <a:spcPct val="80000"/>
              </a:lnSpc>
              <a:buFont typeface="Arial" pitchFamily="34" charset="0"/>
              <a:buChar char="•"/>
              <a:defRPr/>
            </a:pPr>
            <a:r>
              <a:rPr lang="en-US" sz="2800" dirty="0" smtClean="0"/>
              <a:t>Multiple stakeholders contribute, share and discuss information</a:t>
            </a:r>
          </a:p>
          <a:p>
            <a:pPr eaLnBrk="1" hangingPunct="1">
              <a:lnSpc>
                <a:spcPct val="80000"/>
              </a:lnSpc>
              <a:buFont typeface="Arial" pitchFamily="34" charset="0"/>
              <a:buChar char="•"/>
              <a:defRPr/>
            </a:pPr>
            <a:r>
              <a:rPr lang="en-US" sz="2800" dirty="0" smtClean="0"/>
              <a:t>Modern, interactive, up-to-date</a:t>
            </a:r>
          </a:p>
        </p:txBody>
      </p:sp>
      <p:sp>
        <p:nvSpPr>
          <p:cNvPr id="8" name="AutoShape 4"/>
          <p:cNvSpPr>
            <a:spLocks noChangeArrowheads="1"/>
          </p:cNvSpPr>
          <p:nvPr/>
        </p:nvSpPr>
        <p:spPr bwMode="auto">
          <a:xfrm>
            <a:off x="1933575" y="5943600"/>
            <a:ext cx="5457825" cy="442674"/>
          </a:xfrm>
          <a:prstGeom prst="roundRect">
            <a:avLst>
              <a:gd name="adj" fmla="val 16667"/>
            </a:avLst>
          </a:prstGeom>
          <a:solidFill>
            <a:srgbClr val="BBE0E3"/>
          </a:solidFill>
          <a:ln w="9525">
            <a:solidFill>
              <a:schemeClr val="accent2"/>
            </a:solidFill>
            <a:round/>
            <a:headEnd/>
            <a:tailEnd/>
          </a:ln>
          <a:effectLst>
            <a:outerShdw blurRad="63500" dist="38100" dir="2700000" algn="tl" rotWithShape="0">
              <a:srgbClr val="000000">
                <a:alpha val="39999"/>
              </a:srgbClr>
            </a:outerShdw>
          </a:effectLst>
        </p:spPr>
        <p:txBody>
          <a:bodyPr wrap="square" anchor="ctr">
            <a:prstTxWarp prst="textNoShape">
              <a:avLst/>
            </a:prstTxWarp>
            <a:spAutoFit/>
          </a:bodyPr>
          <a:lstStyle/>
          <a:p>
            <a:pPr algn="ctr">
              <a:lnSpc>
                <a:spcPct val="80000"/>
              </a:lnSpc>
              <a:spcBef>
                <a:spcPct val="20000"/>
              </a:spcBef>
              <a:defRPr/>
            </a:pPr>
            <a:r>
              <a:rPr lang="en-US" sz="2400" b="1" dirty="0">
                <a:solidFill>
                  <a:srgbClr val="000066"/>
                </a:solidFill>
              </a:rPr>
              <a:t>http://GoodNanoGuide.org</a:t>
            </a:r>
          </a:p>
        </p:txBody>
      </p:sp>
      <p:grpSp>
        <p:nvGrpSpPr>
          <p:cNvPr id="2" name="Group 4"/>
          <p:cNvGrpSpPr>
            <a:grpSpLocks/>
          </p:cNvGrpSpPr>
          <p:nvPr/>
        </p:nvGrpSpPr>
        <p:grpSpPr bwMode="auto">
          <a:xfrm>
            <a:off x="7924800" y="6019800"/>
            <a:ext cx="685800" cy="250825"/>
            <a:chOff x="4033" y="3793"/>
            <a:chExt cx="928" cy="247"/>
          </a:xfrm>
        </p:grpSpPr>
        <p:sp>
          <p:nvSpPr>
            <p:cNvPr id="17" name="Freeform 5"/>
            <p:cNvSpPr>
              <a:spLocks noEditPoints="1"/>
            </p:cNvSpPr>
            <p:nvPr/>
          </p:nvSpPr>
          <p:spPr bwMode="auto">
            <a:xfrm>
              <a:off x="4033" y="3793"/>
              <a:ext cx="290" cy="247"/>
            </a:xfrm>
            <a:custGeom>
              <a:avLst/>
              <a:gdLst>
                <a:gd name="T0" fmla="*/ 1 w 868"/>
                <a:gd name="T1" fmla="*/ 0 h 743"/>
                <a:gd name="T2" fmla="*/ 4 w 868"/>
                <a:gd name="T3" fmla="*/ 0 h 743"/>
                <a:gd name="T4" fmla="*/ 3 w 868"/>
                <a:gd name="T5" fmla="*/ 3 h 743"/>
                <a:gd name="T6" fmla="*/ 0 w 868"/>
                <a:gd name="T7" fmla="*/ 3 h 743"/>
                <a:gd name="T8" fmla="*/ 1 w 868"/>
                <a:gd name="T9" fmla="*/ 0 h 743"/>
                <a:gd name="T10" fmla="*/ 1 w 868"/>
                <a:gd name="T11" fmla="*/ 0 h 743"/>
                <a:gd name="T12" fmla="*/ 0 w 868"/>
                <a:gd name="T13" fmla="*/ 3 h 743"/>
                <a:gd name="T14" fmla="*/ 1 w 868"/>
                <a:gd name="T15" fmla="*/ 1 h 743"/>
                <a:gd name="T16" fmla="*/ 2 w 868"/>
                <a:gd name="T17" fmla="*/ 1 h 743"/>
                <a:gd name="T18" fmla="*/ 2 w 868"/>
                <a:gd name="T19" fmla="*/ 2 h 743"/>
                <a:gd name="T20" fmla="*/ 2 w 868"/>
                <a:gd name="T21" fmla="*/ 1 h 743"/>
                <a:gd name="T22" fmla="*/ 3 w 868"/>
                <a:gd name="T23" fmla="*/ 1 h 743"/>
                <a:gd name="T24" fmla="*/ 2 w 868"/>
                <a:gd name="T25" fmla="*/ 3 h 743"/>
                <a:gd name="T26" fmla="*/ 2 w 868"/>
                <a:gd name="T27" fmla="*/ 3 h 743"/>
                <a:gd name="T28" fmla="*/ 1 w 868"/>
                <a:gd name="T29" fmla="*/ 2 h 743"/>
                <a:gd name="T30" fmla="*/ 1 w 868"/>
                <a:gd name="T31" fmla="*/ 3 h 743"/>
                <a:gd name="T32" fmla="*/ 0 w 868"/>
                <a:gd name="T33" fmla="*/ 3 h 743"/>
                <a:gd name="T34" fmla="*/ 0 w 868"/>
                <a:gd name="T35" fmla="*/ 3 h 7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8"/>
                <a:gd name="T55" fmla="*/ 0 h 743"/>
                <a:gd name="T56" fmla="*/ 868 w 868"/>
                <a:gd name="T57" fmla="*/ 743 h 7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8" h="743">
                  <a:moveTo>
                    <a:pt x="242" y="0"/>
                  </a:moveTo>
                  <a:lnTo>
                    <a:pt x="868" y="0"/>
                  </a:lnTo>
                  <a:lnTo>
                    <a:pt x="627" y="743"/>
                  </a:lnTo>
                  <a:lnTo>
                    <a:pt x="0" y="743"/>
                  </a:lnTo>
                  <a:lnTo>
                    <a:pt x="242" y="0"/>
                  </a:lnTo>
                  <a:close/>
                  <a:moveTo>
                    <a:pt x="41" y="712"/>
                  </a:moveTo>
                  <a:lnTo>
                    <a:pt x="193" y="245"/>
                  </a:lnTo>
                  <a:lnTo>
                    <a:pt x="406" y="245"/>
                  </a:lnTo>
                  <a:lnTo>
                    <a:pt x="497" y="514"/>
                  </a:lnTo>
                  <a:lnTo>
                    <a:pt x="586" y="245"/>
                  </a:lnTo>
                  <a:lnTo>
                    <a:pt x="759" y="245"/>
                  </a:lnTo>
                  <a:lnTo>
                    <a:pt x="608" y="712"/>
                  </a:lnTo>
                  <a:lnTo>
                    <a:pt x="406" y="712"/>
                  </a:lnTo>
                  <a:lnTo>
                    <a:pt x="299" y="439"/>
                  </a:lnTo>
                  <a:lnTo>
                    <a:pt x="211" y="712"/>
                  </a:lnTo>
                  <a:lnTo>
                    <a:pt x="41" y="712"/>
                  </a:lnTo>
                  <a:close/>
                </a:path>
              </a:pathLst>
            </a:custGeom>
            <a:solidFill>
              <a:srgbClr val="000000"/>
            </a:solidFill>
            <a:ln w="9525">
              <a:noFill/>
              <a:round/>
              <a:headEnd/>
              <a:tailEnd/>
            </a:ln>
          </p:spPr>
          <p:txBody>
            <a:bodyPr/>
            <a:lstStyle/>
            <a:p>
              <a:pPr eaLnBrk="0" fontAlgn="auto" hangingPunct="0">
                <a:spcBef>
                  <a:spcPts val="0"/>
                </a:spcBef>
                <a:spcAft>
                  <a:spcPts val="0"/>
                </a:spcAft>
                <a:defRPr/>
              </a:pPr>
              <a:endParaRPr lang="en-US" i="1" kern="0" dirty="0">
                <a:solidFill>
                  <a:srgbClr val="FFFFFF"/>
                </a:solidFill>
                <a:latin typeface="Garamond" pitchFamily="18" charset="0"/>
              </a:endParaRPr>
            </a:p>
          </p:txBody>
        </p:sp>
        <p:sp>
          <p:nvSpPr>
            <p:cNvPr id="18" name="Freeform 6"/>
            <p:cNvSpPr>
              <a:spLocks noEditPoints="1"/>
            </p:cNvSpPr>
            <p:nvPr/>
          </p:nvSpPr>
          <p:spPr bwMode="auto">
            <a:xfrm>
              <a:off x="4252" y="3871"/>
              <a:ext cx="709" cy="164"/>
            </a:xfrm>
            <a:custGeom>
              <a:avLst/>
              <a:gdLst>
                <a:gd name="T0" fmla="*/ 0 w 2124"/>
                <a:gd name="T1" fmla="*/ 2 h 494"/>
                <a:gd name="T2" fmla="*/ 2 w 2124"/>
                <a:gd name="T3" fmla="*/ 1 h 494"/>
                <a:gd name="T4" fmla="*/ 2 w 2124"/>
                <a:gd name="T5" fmla="*/ 1 h 494"/>
                <a:gd name="T6" fmla="*/ 2 w 2124"/>
                <a:gd name="T7" fmla="*/ 2 h 494"/>
                <a:gd name="T8" fmla="*/ 2 w 2124"/>
                <a:gd name="T9" fmla="*/ 2 h 494"/>
                <a:gd name="T10" fmla="*/ 3 w 2124"/>
                <a:gd name="T11" fmla="*/ 1 h 494"/>
                <a:gd name="T12" fmla="*/ 3 w 2124"/>
                <a:gd name="T13" fmla="*/ 1 h 494"/>
                <a:gd name="T14" fmla="*/ 3 w 2124"/>
                <a:gd name="T15" fmla="*/ 1 h 494"/>
                <a:gd name="T16" fmla="*/ 3 w 2124"/>
                <a:gd name="T17" fmla="*/ 1 h 494"/>
                <a:gd name="T18" fmla="*/ 3 w 2124"/>
                <a:gd name="T19" fmla="*/ 0 h 494"/>
                <a:gd name="T20" fmla="*/ 2 w 2124"/>
                <a:gd name="T21" fmla="*/ 1 h 494"/>
                <a:gd name="T22" fmla="*/ 2 w 2124"/>
                <a:gd name="T23" fmla="*/ 1 h 494"/>
                <a:gd name="T24" fmla="*/ 2 w 2124"/>
                <a:gd name="T25" fmla="*/ 1 h 494"/>
                <a:gd name="T26" fmla="*/ 1 w 2124"/>
                <a:gd name="T27" fmla="*/ 1 h 494"/>
                <a:gd name="T28" fmla="*/ 2 w 2124"/>
                <a:gd name="T29" fmla="*/ 0 h 494"/>
                <a:gd name="T30" fmla="*/ 2 w 2124"/>
                <a:gd name="T31" fmla="*/ 0 h 494"/>
                <a:gd name="T32" fmla="*/ 3 w 2124"/>
                <a:gd name="T33" fmla="*/ 0 h 494"/>
                <a:gd name="T34" fmla="*/ 3 w 2124"/>
                <a:gd name="T35" fmla="*/ 0 h 494"/>
                <a:gd name="T36" fmla="*/ 4 w 2124"/>
                <a:gd name="T37" fmla="*/ 0 h 494"/>
                <a:gd name="T38" fmla="*/ 4 w 2124"/>
                <a:gd name="T39" fmla="*/ 1 h 494"/>
                <a:gd name="T40" fmla="*/ 4 w 2124"/>
                <a:gd name="T41" fmla="*/ 1 h 494"/>
                <a:gd name="T42" fmla="*/ 3 w 2124"/>
                <a:gd name="T43" fmla="*/ 2 h 494"/>
                <a:gd name="T44" fmla="*/ 3 w 2124"/>
                <a:gd name="T45" fmla="*/ 2 h 494"/>
                <a:gd name="T46" fmla="*/ 2 w 2124"/>
                <a:gd name="T47" fmla="*/ 2 h 494"/>
                <a:gd name="T48" fmla="*/ 1 w 2124"/>
                <a:gd name="T49" fmla="*/ 2 h 494"/>
                <a:gd name="T50" fmla="*/ 1 w 2124"/>
                <a:gd name="T51" fmla="*/ 2 h 494"/>
                <a:gd name="T52" fmla="*/ 1 w 2124"/>
                <a:gd name="T53" fmla="*/ 2 h 494"/>
                <a:gd name="T54" fmla="*/ 1 w 2124"/>
                <a:gd name="T55" fmla="*/ 1 h 494"/>
                <a:gd name="T56" fmla="*/ 4 w 2124"/>
                <a:gd name="T57" fmla="*/ 1 h 494"/>
                <a:gd name="T58" fmla="*/ 5 w 2124"/>
                <a:gd name="T59" fmla="*/ 2 h 494"/>
                <a:gd name="T60" fmla="*/ 5 w 2124"/>
                <a:gd name="T61" fmla="*/ 2 h 494"/>
                <a:gd name="T62" fmla="*/ 5 w 2124"/>
                <a:gd name="T63" fmla="*/ 1 h 494"/>
                <a:gd name="T64" fmla="*/ 5 w 2124"/>
                <a:gd name="T65" fmla="*/ 1 h 494"/>
                <a:gd name="T66" fmla="*/ 4 w 2124"/>
                <a:gd name="T67" fmla="*/ 1 h 494"/>
                <a:gd name="T68" fmla="*/ 4 w 2124"/>
                <a:gd name="T69" fmla="*/ 1 h 494"/>
                <a:gd name="T70" fmla="*/ 4 w 2124"/>
                <a:gd name="T71" fmla="*/ 1 h 494"/>
                <a:gd name="T72" fmla="*/ 4 w 2124"/>
                <a:gd name="T73" fmla="*/ 1 h 494"/>
                <a:gd name="T74" fmla="*/ 4 w 2124"/>
                <a:gd name="T75" fmla="*/ 0 h 494"/>
                <a:gd name="T76" fmla="*/ 4 w 2124"/>
                <a:gd name="T77" fmla="*/ 0 h 494"/>
                <a:gd name="T78" fmla="*/ 5 w 2124"/>
                <a:gd name="T79" fmla="*/ 0 h 494"/>
                <a:gd name="T80" fmla="*/ 6 w 2124"/>
                <a:gd name="T81" fmla="*/ 0 h 494"/>
                <a:gd name="T82" fmla="*/ 6 w 2124"/>
                <a:gd name="T83" fmla="*/ 0 h 494"/>
                <a:gd name="T84" fmla="*/ 5 w 2124"/>
                <a:gd name="T85" fmla="*/ 1 h 494"/>
                <a:gd name="T86" fmla="*/ 5 w 2124"/>
                <a:gd name="T87" fmla="*/ 1 h 494"/>
                <a:gd name="T88" fmla="*/ 5 w 2124"/>
                <a:gd name="T89" fmla="*/ 0 h 494"/>
                <a:gd name="T90" fmla="*/ 5 w 2124"/>
                <a:gd name="T91" fmla="*/ 0 h 494"/>
                <a:gd name="T92" fmla="*/ 5 w 2124"/>
                <a:gd name="T93" fmla="*/ 1 h 494"/>
                <a:gd name="T94" fmla="*/ 5 w 2124"/>
                <a:gd name="T95" fmla="*/ 1 h 494"/>
                <a:gd name="T96" fmla="*/ 6 w 2124"/>
                <a:gd name="T97" fmla="*/ 1 h 494"/>
                <a:gd name="T98" fmla="*/ 6 w 2124"/>
                <a:gd name="T99" fmla="*/ 1 h 494"/>
                <a:gd name="T100" fmla="*/ 6 w 2124"/>
                <a:gd name="T101" fmla="*/ 1 h 494"/>
                <a:gd name="T102" fmla="*/ 6 w 2124"/>
                <a:gd name="T103" fmla="*/ 2 h 494"/>
                <a:gd name="T104" fmla="*/ 5 w 2124"/>
                <a:gd name="T105" fmla="*/ 2 h 494"/>
                <a:gd name="T106" fmla="*/ 5 w 2124"/>
                <a:gd name="T107" fmla="*/ 2 h 494"/>
                <a:gd name="T108" fmla="*/ 4 w 2124"/>
                <a:gd name="T109" fmla="*/ 2 h 494"/>
                <a:gd name="T110" fmla="*/ 4 w 2124"/>
                <a:gd name="T111" fmla="*/ 2 h 494"/>
                <a:gd name="T112" fmla="*/ 4 w 2124"/>
                <a:gd name="T113" fmla="*/ 2 h 494"/>
                <a:gd name="T114" fmla="*/ 6 w 2124"/>
                <a:gd name="T115" fmla="*/ 0 h 494"/>
                <a:gd name="T116" fmla="*/ 8 w 2124"/>
                <a:gd name="T117" fmla="*/ 2 h 494"/>
                <a:gd name="T118" fmla="*/ 6 w 2124"/>
                <a:gd name="T119" fmla="*/ 2 h 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4"/>
                <a:gd name="T181" fmla="*/ 0 h 494"/>
                <a:gd name="T182" fmla="*/ 2124 w 2124"/>
                <a:gd name="T183" fmla="*/ 494 h 4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4" h="494">
                  <a:moveTo>
                    <a:pt x="0" y="486"/>
                  </a:moveTo>
                  <a:lnTo>
                    <a:pt x="151" y="19"/>
                  </a:lnTo>
                  <a:lnTo>
                    <a:pt x="331" y="19"/>
                  </a:lnTo>
                  <a:lnTo>
                    <a:pt x="179" y="486"/>
                  </a:lnTo>
                  <a:lnTo>
                    <a:pt x="0" y="486"/>
                  </a:lnTo>
                  <a:close/>
                  <a:moveTo>
                    <a:pt x="459" y="246"/>
                  </a:moveTo>
                  <a:lnTo>
                    <a:pt x="459" y="246"/>
                  </a:lnTo>
                  <a:lnTo>
                    <a:pt x="454" y="261"/>
                  </a:lnTo>
                  <a:lnTo>
                    <a:pt x="451" y="276"/>
                  </a:lnTo>
                  <a:lnTo>
                    <a:pt x="449" y="288"/>
                  </a:lnTo>
                  <a:lnTo>
                    <a:pt x="449" y="300"/>
                  </a:lnTo>
                  <a:lnTo>
                    <a:pt x="449" y="311"/>
                  </a:lnTo>
                  <a:lnTo>
                    <a:pt x="451" y="321"/>
                  </a:lnTo>
                  <a:lnTo>
                    <a:pt x="455" y="331"/>
                  </a:lnTo>
                  <a:lnTo>
                    <a:pt x="459" y="339"/>
                  </a:lnTo>
                  <a:lnTo>
                    <a:pt x="465" y="347"/>
                  </a:lnTo>
                  <a:lnTo>
                    <a:pt x="471" y="353"/>
                  </a:lnTo>
                  <a:lnTo>
                    <a:pt x="479" y="359"/>
                  </a:lnTo>
                  <a:lnTo>
                    <a:pt x="488" y="364"/>
                  </a:lnTo>
                  <a:lnTo>
                    <a:pt x="499" y="368"/>
                  </a:lnTo>
                  <a:lnTo>
                    <a:pt x="510" y="370"/>
                  </a:lnTo>
                  <a:lnTo>
                    <a:pt x="523" y="371"/>
                  </a:lnTo>
                  <a:lnTo>
                    <a:pt x="537" y="371"/>
                  </a:lnTo>
                  <a:lnTo>
                    <a:pt x="552" y="371"/>
                  </a:lnTo>
                  <a:lnTo>
                    <a:pt x="565" y="370"/>
                  </a:lnTo>
                  <a:lnTo>
                    <a:pt x="579" y="368"/>
                  </a:lnTo>
                  <a:lnTo>
                    <a:pt x="591" y="364"/>
                  </a:lnTo>
                  <a:lnTo>
                    <a:pt x="603" y="359"/>
                  </a:lnTo>
                  <a:lnTo>
                    <a:pt x="614" y="353"/>
                  </a:lnTo>
                  <a:lnTo>
                    <a:pt x="625" y="347"/>
                  </a:lnTo>
                  <a:lnTo>
                    <a:pt x="636" y="339"/>
                  </a:lnTo>
                  <a:lnTo>
                    <a:pt x="646" y="331"/>
                  </a:lnTo>
                  <a:lnTo>
                    <a:pt x="656" y="321"/>
                  </a:lnTo>
                  <a:lnTo>
                    <a:pt x="664" y="311"/>
                  </a:lnTo>
                  <a:lnTo>
                    <a:pt x="672" y="300"/>
                  </a:lnTo>
                  <a:lnTo>
                    <a:pt x="679" y="288"/>
                  </a:lnTo>
                  <a:lnTo>
                    <a:pt x="686" y="276"/>
                  </a:lnTo>
                  <a:lnTo>
                    <a:pt x="691" y="261"/>
                  </a:lnTo>
                  <a:lnTo>
                    <a:pt x="697" y="246"/>
                  </a:lnTo>
                  <a:lnTo>
                    <a:pt x="701" y="231"/>
                  </a:lnTo>
                  <a:lnTo>
                    <a:pt x="705" y="218"/>
                  </a:lnTo>
                  <a:lnTo>
                    <a:pt x="706" y="204"/>
                  </a:lnTo>
                  <a:lnTo>
                    <a:pt x="707" y="192"/>
                  </a:lnTo>
                  <a:lnTo>
                    <a:pt x="706" y="181"/>
                  </a:lnTo>
                  <a:lnTo>
                    <a:pt x="705" y="171"/>
                  </a:lnTo>
                  <a:lnTo>
                    <a:pt x="701" y="161"/>
                  </a:lnTo>
                  <a:lnTo>
                    <a:pt x="696" y="153"/>
                  </a:lnTo>
                  <a:lnTo>
                    <a:pt x="691" y="145"/>
                  </a:lnTo>
                  <a:lnTo>
                    <a:pt x="684" y="138"/>
                  </a:lnTo>
                  <a:lnTo>
                    <a:pt x="677" y="133"/>
                  </a:lnTo>
                  <a:lnTo>
                    <a:pt x="667" y="128"/>
                  </a:lnTo>
                  <a:lnTo>
                    <a:pt x="657" y="124"/>
                  </a:lnTo>
                  <a:lnTo>
                    <a:pt x="646" y="122"/>
                  </a:lnTo>
                  <a:lnTo>
                    <a:pt x="632" y="121"/>
                  </a:lnTo>
                  <a:lnTo>
                    <a:pt x="619" y="120"/>
                  </a:lnTo>
                  <a:lnTo>
                    <a:pt x="604" y="121"/>
                  </a:lnTo>
                  <a:lnTo>
                    <a:pt x="591" y="122"/>
                  </a:lnTo>
                  <a:lnTo>
                    <a:pt x="577" y="124"/>
                  </a:lnTo>
                  <a:lnTo>
                    <a:pt x="565" y="128"/>
                  </a:lnTo>
                  <a:lnTo>
                    <a:pt x="553" y="133"/>
                  </a:lnTo>
                  <a:lnTo>
                    <a:pt x="542" y="138"/>
                  </a:lnTo>
                  <a:lnTo>
                    <a:pt x="530" y="145"/>
                  </a:lnTo>
                  <a:lnTo>
                    <a:pt x="520" y="153"/>
                  </a:lnTo>
                  <a:lnTo>
                    <a:pt x="510" y="161"/>
                  </a:lnTo>
                  <a:lnTo>
                    <a:pt x="500" y="171"/>
                  </a:lnTo>
                  <a:lnTo>
                    <a:pt x="492" y="181"/>
                  </a:lnTo>
                  <a:lnTo>
                    <a:pt x="483" y="192"/>
                  </a:lnTo>
                  <a:lnTo>
                    <a:pt x="477" y="204"/>
                  </a:lnTo>
                  <a:lnTo>
                    <a:pt x="470" y="218"/>
                  </a:lnTo>
                  <a:lnTo>
                    <a:pt x="464" y="231"/>
                  </a:lnTo>
                  <a:lnTo>
                    <a:pt x="459" y="246"/>
                  </a:lnTo>
                  <a:close/>
                  <a:moveTo>
                    <a:pt x="265" y="246"/>
                  </a:moveTo>
                  <a:lnTo>
                    <a:pt x="265" y="246"/>
                  </a:lnTo>
                  <a:lnTo>
                    <a:pt x="275" y="217"/>
                  </a:lnTo>
                  <a:lnTo>
                    <a:pt x="288" y="190"/>
                  </a:lnTo>
                  <a:lnTo>
                    <a:pt x="303" y="164"/>
                  </a:lnTo>
                  <a:lnTo>
                    <a:pt x="319" y="139"/>
                  </a:lnTo>
                  <a:lnTo>
                    <a:pt x="337" y="117"/>
                  </a:lnTo>
                  <a:lnTo>
                    <a:pt x="357" y="97"/>
                  </a:lnTo>
                  <a:lnTo>
                    <a:pt x="379" y="79"/>
                  </a:lnTo>
                  <a:lnTo>
                    <a:pt x="404" y="63"/>
                  </a:lnTo>
                  <a:lnTo>
                    <a:pt x="429" y="48"/>
                  </a:lnTo>
                  <a:lnTo>
                    <a:pt x="456" y="35"/>
                  </a:lnTo>
                  <a:lnTo>
                    <a:pt x="486" y="25"/>
                  </a:lnTo>
                  <a:lnTo>
                    <a:pt x="516" y="16"/>
                  </a:lnTo>
                  <a:lnTo>
                    <a:pt x="549" y="9"/>
                  </a:lnTo>
                  <a:lnTo>
                    <a:pt x="583" y="4"/>
                  </a:lnTo>
                  <a:lnTo>
                    <a:pt x="620" y="2"/>
                  </a:lnTo>
                  <a:lnTo>
                    <a:pt x="658" y="0"/>
                  </a:lnTo>
                  <a:lnTo>
                    <a:pt x="695" y="2"/>
                  </a:lnTo>
                  <a:lnTo>
                    <a:pt x="729" y="4"/>
                  </a:lnTo>
                  <a:lnTo>
                    <a:pt x="760" y="9"/>
                  </a:lnTo>
                  <a:lnTo>
                    <a:pt x="789" y="16"/>
                  </a:lnTo>
                  <a:lnTo>
                    <a:pt x="814" y="25"/>
                  </a:lnTo>
                  <a:lnTo>
                    <a:pt x="826" y="30"/>
                  </a:lnTo>
                  <a:lnTo>
                    <a:pt x="836" y="35"/>
                  </a:lnTo>
                  <a:lnTo>
                    <a:pt x="845" y="41"/>
                  </a:lnTo>
                  <a:lnTo>
                    <a:pt x="855" y="48"/>
                  </a:lnTo>
                  <a:lnTo>
                    <a:pt x="864" y="54"/>
                  </a:lnTo>
                  <a:lnTo>
                    <a:pt x="871" y="63"/>
                  </a:lnTo>
                  <a:lnTo>
                    <a:pt x="879" y="70"/>
                  </a:lnTo>
                  <a:lnTo>
                    <a:pt x="885" y="79"/>
                  </a:lnTo>
                  <a:lnTo>
                    <a:pt x="890" y="88"/>
                  </a:lnTo>
                  <a:lnTo>
                    <a:pt x="894" y="97"/>
                  </a:lnTo>
                  <a:lnTo>
                    <a:pt x="898" y="107"/>
                  </a:lnTo>
                  <a:lnTo>
                    <a:pt x="902" y="117"/>
                  </a:lnTo>
                  <a:lnTo>
                    <a:pt x="904" y="128"/>
                  </a:lnTo>
                  <a:lnTo>
                    <a:pt x="905" y="139"/>
                  </a:lnTo>
                  <a:lnTo>
                    <a:pt x="907" y="151"/>
                  </a:lnTo>
                  <a:lnTo>
                    <a:pt x="907" y="164"/>
                  </a:lnTo>
                  <a:lnTo>
                    <a:pt x="904" y="190"/>
                  </a:lnTo>
                  <a:lnTo>
                    <a:pt x="899" y="217"/>
                  </a:lnTo>
                  <a:lnTo>
                    <a:pt x="891" y="246"/>
                  </a:lnTo>
                  <a:lnTo>
                    <a:pt x="880" y="276"/>
                  </a:lnTo>
                  <a:lnTo>
                    <a:pt x="868" y="304"/>
                  </a:lnTo>
                  <a:lnTo>
                    <a:pt x="853" y="330"/>
                  </a:lnTo>
                  <a:lnTo>
                    <a:pt x="837" y="353"/>
                  </a:lnTo>
                  <a:lnTo>
                    <a:pt x="819" y="375"/>
                  </a:lnTo>
                  <a:lnTo>
                    <a:pt x="798" y="395"/>
                  </a:lnTo>
                  <a:lnTo>
                    <a:pt x="776" y="413"/>
                  </a:lnTo>
                  <a:lnTo>
                    <a:pt x="752" y="430"/>
                  </a:lnTo>
                  <a:lnTo>
                    <a:pt x="727" y="444"/>
                  </a:lnTo>
                  <a:lnTo>
                    <a:pt x="699" y="457"/>
                  </a:lnTo>
                  <a:lnTo>
                    <a:pt x="670" y="467"/>
                  </a:lnTo>
                  <a:lnTo>
                    <a:pt x="639" y="476"/>
                  </a:lnTo>
                  <a:lnTo>
                    <a:pt x="607" y="483"/>
                  </a:lnTo>
                  <a:lnTo>
                    <a:pt x="572" y="488"/>
                  </a:lnTo>
                  <a:lnTo>
                    <a:pt x="536" y="491"/>
                  </a:lnTo>
                  <a:lnTo>
                    <a:pt x="498" y="492"/>
                  </a:lnTo>
                  <a:lnTo>
                    <a:pt x="461" y="491"/>
                  </a:lnTo>
                  <a:lnTo>
                    <a:pt x="427" y="488"/>
                  </a:lnTo>
                  <a:lnTo>
                    <a:pt x="395" y="483"/>
                  </a:lnTo>
                  <a:lnTo>
                    <a:pt x="367" y="476"/>
                  </a:lnTo>
                  <a:lnTo>
                    <a:pt x="342" y="467"/>
                  </a:lnTo>
                  <a:lnTo>
                    <a:pt x="330" y="462"/>
                  </a:lnTo>
                  <a:lnTo>
                    <a:pt x="319" y="457"/>
                  </a:lnTo>
                  <a:lnTo>
                    <a:pt x="309" y="451"/>
                  </a:lnTo>
                  <a:lnTo>
                    <a:pt x="301" y="444"/>
                  </a:lnTo>
                  <a:lnTo>
                    <a:pt x="292" y="438"/>
                  </a:lnTo>
                  <a:lnTo>
                    <a:pt x="284" y="430"/>
                  </a:lnTo>
                  <a:lnTo>
                    <a:pt x="277" y="422"/>
                  </a:lnTo>
                  <a:lnTo>
                    <a:pt x="271" y="413"/>
                  </a:lnTo>
                  <a:lnTo>
                    <a:pt x="265" y="405"/>
                  </a:lnTo>
                  <a:lnTo>
                    <a:pt x="260" y="395"/>
                  </a:lnTo>
                  <a:lnTo>
                    <a:pt x="257" y="385"/>
                  </a:lnTo>
                  <a:lnTo>
                    <a:pt x="254" y="375"/>
                  </a:lnTo>
                  <a:lnTo>
                    <a:pt x="252" y="364"/>
                  </a:lnTo>
                  <a:lnTo>
                    <a:pt x="249" y="353"/>
                  </a:lnTo>
                  <a:lnTo>
                    <a:pt x="249" y="342"/>
                  </a:lnTo>
                  <a:lnTo>
                    <a:pt x="249" y="330"/>
                  </a:lnTo>
                  <a:lnTo>
                    <a:pt x="252" y="304"/>
                  </a:lnTo>
                  <a:lnTo>
                    <a:pt x="257" y="276"/>
                  </a:lnTo>
                  <a:lnTo>
                    <a:pt x="265" y="246"/>
                  </a:lnTo>
                  <a:close/>
                  <a:moveTo>
                    <a:pt x="859" y="338"/>
                  </a:moveTo>
                  <a:lnTo>
                    <a:pt x="1078" y="337"/>
                  </a:lnTo>
                  <a:lnTo>
                    <a:pt x="1077" y="347"/>
                  </a:lnTo>
                  <a:lnTo>
                    <a:pt x="1079" y="354"/>
                  </a:lnTo>
                  <a:lnTo>
                    <a:pt x="1084" y="360"/>
                  </a:lnTo>
                  <a:lnTo>
                    <a:pt x="1092" y="366"/>
                  </a:lnTo>
                  <a:lnTo>
                    <a:pt x="1101" y="371"/>
                  </a:lnTo>
                  <a:lnTo>
                    <a:pt x="1114" y="374"/>
                  </a:lnTo>
                  <a:lnTo>
                    <a:pt x="1128" y="376"/>
                  </a:lnTo>
                  <a:lnTo>
                    <a:pt x="1145" y="376"/>
                  </a:lnTo>
                  <a:lnTo>
                    <a:pt x="1163" y="376"/>
                  </a:lnTo>
                  <a:lnTo>
                    <a:pt x="1178" y="375"/>
                  </a:lnTo>
                  <a:lnTo>
                    <a:pt x="1192" y="373"/>
                  </a:lnTo>
                  <a:lnTo>
                    <a:pt x="1203" y="369"/>
                  </a:lnTo>
                  <a:lnTo>
                    <a:pt x="1213" y="364"/>
                  </a:lnTo>
                  <a:lnTo>
                    <a:pt x="1220" y="358"/>
                  </a:lnTo>
                  <a:lnTo>
                    <a:pt x="1226" y="352"/>
                  </a:lnTo>
                  <a:lnTo>
                    <a:pt x="1230" y="343"/>
                  </a:lnTo>
                  <a:lnTo>
                    <a:pt x="1231" y="336"/>
                  </a:lnTo>
                  <a:lnTo>
                    <a:pt x="1230" y="330"/>
                  </a:lnTo>
                  <a:lnTo>
                    <a:pt x="1226" y="325"/>
                  </a:lnTo>
                  <a:lnTo>
                    <a:pt x="1221" y="320"/>
                  </a:lnTo>
                  <a:lnTo>
                    <a:pt x="1214" y="315"/>
                  </a:lnTo>
                  <a:lnTo>
                    <a:pt x="1204" y="311"/>
                  </a:lnTo>
                  <a:lnTo>
                    <a:pt x="1192" y="309"/>
                  </a:lnTo>
                  <a:lnTo>
                    <a:pt x="1177" y="306"/>
                  </a:lnTo>
                  <a:lnTo>
                    <a:pt x="1047" y="289"/>
                  </a:lnTo>
                  <a:lnTo>
                    <a:pt x="1029" y="287"/>
                  </a:lnTo>
                  <a:lnTo>
                    <a:pt x="1011" y="283"/>
                  </a:lnTo>
                  <a:lnTo>
                    <a:pt x="995" y="278"/>
                  </a:lnTo>
                  <a:lnTo>
                    <a:pt x="980" y="273"/>
                  </a:lnTo>
                  <a:lnTo>
                    <a:pt x="967" y="267"/>
                  </a:lnTo>
                  <a:lnTo>
                    <a:pt x="956" y="261"/>
                  </a:lnTo>
                  <a:lnTo>
                    <a:pt x="945" y="253"/>
                  </a:lnTo>
                  <a:lnTo>
                    <a:pt x="936" y="245"/>
                  </a:lnTo>
                  <a:lnTo>
                    <a:pt x="930" y="235"/>
                  </a:lnTo>
                  <a:lnTo>
                    <a:pt x="924" y="225"/>
                  </a:lnTo>
                  <a:lnTo>
                    <a:pt x="920" y="215"/>
                  </a:lnTo>
                  <a:lnTo>
                    <a:pt x="918" y="203"/>
                  </a:lnTo>
                  <a:lnTo>
                    <a:pt x="918" y="191"/>
                  </a:lnTo>
                  <a:lnTo>
                    <a:pt x="919" y="179"/>
                  </a:lnTo>
                  <a:lnTo>
                    <a:pt x="920" y="165"/>
                  </a:lnTo>
                  <a:lnTo>
                    <a:pt x="925" y="150"/>
                  </a:lnTo>
                  <a:lnTo>
                    <a:pt x="932" y="132"/>
                  </a:lnTo>
                  <a:lnTo>
                    <a:pt x="941" y="115"/>
                  </a:lnTo>
                  <a:lnTo>
                    <a:pt x="951" y="97"/>
                  </a:lnTo>
                  <a:lnTo>
                    <a:pt x="963" y="83"/>
                  </a:lnTo>
                  <a:lnTo>
                    <a:pt x="976" y="69"/>
                  </a:lnTo>
                  <a:lnTo>
                    <a:pt x="991" y="57"/>
                  </a:lnTo>
                  <a:lnTo>
                    <a:pt x="1008" y="46"/>
                  </a:lnTo>
                  <a:lnTo>
                    <a:pt x="1025" y="36"/>
                  </a:lnTo>
                  <a:lnTo>
                    <a:pt x="1046" y="27"/>
                  </a:lnTo>
                  <a:lnTo>
                    <a:pt x="1068" y="20"/>
                  </a:lnTo>
                  <a:lnTo>
                    <a:pt x="1092" y="14"/>
                  </a:lnTo>
                  <a:lnTo>
                    <a:pt x="1117" y="9"/>
                  </a:lnTo>
                  <a:lnTo>
                    <a:pt x="1145" y="5"/>
                  </a:lnTo>
                  <a:lnTo>
                    <a:pt x="1176" y="3"/>
                  </a:lnTo>
                  <a:lnTo>
                    <a:pt x="1208" y="0"/>
                  </a:lnTo>
                  <a:lnTo>
                    <a:pt x="1242" y="0"/>
                  </a:lnTo>
                  <a:lnTo>
                    <a:pt x="1276" y="0"/>
                  </a:lnTo>
                  <a:lnTo>
                    <a:pt x="1308" y="3"/>
                  </a:lnTo>
                  <a:lnTo>
                    <a:pt x="1339" y="5"/>
                  </a:lnTo>
                  <a:lnTo>
                    <a:pt x="1366" y="9"/>
                  </a:lnTo>
                  <a:lnTo>
                    <a:pt x="1389" y="14"/>
                  </a:lnTo>
                  <a:lnTo>
                    <a:pt x="1411" y="20"/>
                  </a:lnTo>
                  <a:lnTo>
                    <a:pt x="1429" y="27"/>
                  </a:lnTo>
                  <a:lnTo>
                    <a:pt x="1447" y="36"/>
                  </a:lnTo>
                  <a:lnTo>
                    <a:pt x="1460" y="46"/>
                  </a:lnTo>
                  <a:lnTo>
                    <a:pt x="1471" y="57"/>
                  </a:lnTo>
                  <a:lnTo>
                    <a:pt x="1480" y="69"/>
                  </a:lnTo>
                  <a:lnTo>
                    <a:pt x="1486" y="83"/>
                  </a:lnTo>
                  <a:lnTo>
                    <a:pt x="1489" y="97"/>
                  </a:lnTo>
                  <a:lnTo>
                    <a:pt x="1491" y="113"/>
                  </a:lnTo>
                  <a:lnTo>
                    <a:pt x="1489" y="131"/>
                  </a:lnTo>
                  <a:lnTo>
                    <a:pt x="1486" y="149"/>
                  </a:lnTo>
                  <a:lnTo>
                    <a:pt x="1276" y="149"/>
                  </a:lnTo>
                  <a:lnTo>
                    <a:pt x="1276" y="138"/>
                  </a:lnTo>
                  <a:lnTo>
                    <a:pt x="1276" y="133"/>
                  </a:lnTo>
                  <a:lnTo>
                    <a:pt x="1274" y="129"/>
                  </a:lnTo>
                  <a:lnTo>
                    <a:pt x="1273" y="126"/>
                  </a:lnTo>
                  <a:lnTo>
                    <a:pt x="1269" y="122"/>
                  </a:lnTo>
                  <a:lnTo>
                    <a:pt x="1260" y="115"/>
                  </a:lnTo>
                  <a:lnTo>
                    <a:pt x="1249" y="110"/>
                  </a:lnTo>
                  <a:lnTo>
                    <a:pt x="1236" y="107"/>
                  </a:lnTo>
                  <a:lnTo>
                    <a:pt x="1220" y="105"/>
                  </a:lnTo>
                  <a:lnTo>
                    <a:pt x="1200" y="104"/>
                  </a:lnTo>
                  <a:lnTo>
                    <a:pt x="1186" y="105"/>
                  </a:lnTo>
                  <a:lnTo>
                    <a:pt x="1172" y="106"/>
                  </a:lnTo>
                  <a:lnTo>
                    <a:pt x="1160" y="108"/>
                  </a:lnTo>
                  <a:lnTo>
                    <a:pt x="1150" y="112"/>
                  </a:lnTo>
                  <a:lnTo>
                    <a:pt x="1141" y="117"/>
                  </a:lnTo>
                  <a:lnTo>
                    <a:pt x="1133" y="122"/>
                  </a:lnTo>
                  <a:lnTo>
                    <a:pt x="1128" y="128"/>
                  </a:lnTo>
                  <a:lnTo>
                    <a:pt x="1126" y="134"/>
                  </a:lnTo>
                  <a:lnTo>
                    <a:pt x="1125" y="142"/>
                  </a:lnTo>
                  <a:lnTo>
                    <a:pt x="1125" y="147"/>
                  </a:lnTo>
                  <a:lnTo>
                    <a:pt x="1127" y="151"/>
                  </a:lnTo>
                  <a:lnTo>
                    <a:pt x="1132" y="155"/>
                  </a:lnTo>
                  <a:lnTo>
                    <a:pt x="1139" y="159"/>
                  </a:lnTo>
                  <a:lnTo>
                    <a:pt x="1150" y="161"/>
                  </a:lnTo>
                  <a:lnTo>
                    <a:pt x="1165" y="165"/>
                  </a:lnTo>
                  <a:lnTo>
                    <a:pt x="1183" y="167"/>
                  </a:lnTo>
                  <a:lnTo>
                    <a:pt x="1340" y="192"/>
                  </a:lnTo>
                  <a:lnTo>
                    <a:pt x="1357" y="194"/>
                  </a:lnTo>
                  <a:lnTo>
                    <a:pt x="1374" y="198"/>
                  </a:lnTo>
                  <a:lnTo>
                    <a:pt x="1389" y="203"/>
                  </a:lnTo>
                  <a:lnTo>
                    <a:pt x="1402" y="208"/>
                  </a:lnTo>
                  <a:lnTo>
                    <a:pt x="1414" y="214"/>
                  </a:lnTo>
                  <a:lnTo>
                    <a:pt x="1425" y="220"/>
                  </a:lnTo>
                  <a:lnTo>
                    <a:pt x="1433" y="228"/>
                  </a:lnTo>
                  <a:lnTo>
                    <a:pt x="1440" y="236"/>
                  </a:lnTo>
                  <a:lnTo>
                    <a:pt x="1447" y="245"/>
                  </a:lnTo>
                  <a:lnTo>
                    <a:pt x="1451" y="255"/>
                  </a:lnTo>
                  <a:lnTo>
                    <a:pt x="1454" y="266"/>
                  </a:lnTo>
                  <a:lnTo>
                    <a:pt x="1456" y="277"/>
                  </a:lnTo>
                  <a:lnTo>
                    <a:pt x="1456" y="288"/>
                  </a:lnTo>
                  <a:lnTo>
                    <a:pt x="1455" y="300"/>
                  </a:lnTo>
                  <a:lnTo>
                    <a:pt x="1453" y="314"/>
                  </a:lnTo>
                  <a:lnTo>
                    <a:pt x="1449" y="328"/>
                  </a:lnTo>
                  <a:lnTo>
                    <a:pt x="1440" y="348"/>
                  </a:lnTo>
                  <a:lnTo>
                    <a:pt x="1431" y="368"/>
                  </a:lnTo>
                  <a:lnTo>
                    <a:pt x="1420" y="386"/>
                  </a:lnTo>
                  <a:lnTo>
                    <a:pt x="1406" y="402"/>
                  </a:lnTo>
                  <a:lnTo>
                    <a:pt x="1390" y="417"/>
                  </a:lnTo>
                  <a:lnTo>
                    <a:pt x="1373" y="430"/>
                  </a:lnTo>
                  <a:lnTo>
                    <a:pt x="1354" y="443"/>
                  </a:lnTo>
                  <a:lnTo>
                    <a:pt x="1331" y="454"/>
                  </a:lnTo>
                  <a:lnTo>
                    <a:pt x="1308" y="464"/>
                  </a:lnTo>
                  <a:lnTo>
                    <a:pt x="1283" y="471"/>
                  </a:lnTo>
                  <a:lnTo>
                    <a:pt x="1254" y="478"/>
                  </a:lnTo>
                  <a:lnTo>
                    <a:pt x="1224" y="484"/>
                  </a:lnTo>
                  <a:lnTo>
                    <a:pt x="1191" y="488"/>
                  </a:lnTo>
                  <a:lnTo>
                    <a:pt x="1156" y="492"/>
                  </a:lnTo>
                  <a:lnTo>
                    <a:pt x="1118" y="493"/>
                  </a:lnTo>
                  <a:lnTo>
                    <a:pt x="1079" y="494"/>
                  </a:lnTo>
                  <a:lnTo>
                    <a:pt x="1047" y="493"/>
                  </a:lnTo>
                  <a:lnTo>
                    <a:pt x="1018" y="492"/>
                  </a:lnTo>
                  <a:lnTo>
                    <a:pt x="991" y="488"/>
                  </a:lnTo>
                  <a:lnTo>
                    <a:pt x="967" y="483"/>
                  </a:lnTo>
                  <a:lnTo>
                    <a:pt x="945" y="478"/>
                  </a:lnTo>
                  <a:lnTo>
                    <a:pt x="925" y="471"/>
                  </a:lnTo>
                  <a:lnTo>
                    <a:pt x="908" y="464"/>
                  </a:lnTo>
                  <a:lnTo>
                    <a:pt x="892" y="454"/>
                  </a:lnTo>
                  <a:lnTo>
                    <a:pt x="880" y="443"/>
                  </a:lnTo>
                  <a:lnTo>
                    <a:pt x="869" y="432"/>
                  </a:lnTo>
                  <a:lnTo>
                    <a:pt x="861" y="418"/>
                  </a:lnTo>
                  <a:lnTo>
                    <a:pt x="855" y="405"/>
                  </a:lnTo>
                  <a:lnTo>
                    <a:pt x="853" y="390"/>
                  </a:lnTo>
                  <a:lnTo>
                    <a:pt x="853" y="373"/>
                  </a:lnTo>
                  <a:lnTo>
                    <a:pt x="854" y="355"/>
                  </a:lnTo>
                  <a:lnTo>
                    <a:pt x="859" y="338"/>
                  </a:lnTo>
                  <a:close/>
                  <a:moveTo>
                    <a:pt x="1405" y="480"/>
                  </a:moveTo>
                  <a:lnTo>
                    <a:pt x="1557" y="13"/>
                  </a:lnTo>
                  <a:lnTo>
                    <a:pt x="1737" y="13"/>
                  </a:lnTo>
                  <a:lnTo>
                    <a:pt x="1684" y="175"/>
                  </a:lnTo>
                  <a:lnTo>
                    <a:pt x="1891" y="175"/>
                  </a:lnTo>
                  <a:lnTo>
                    <a:pt x="1942" y="13"/>
                  </a:lnTo>
                  <a:lnTo>
                    <a:pt x="2124" y="13"/>
                  </a:lnTo>
                  <a:lnTo>
                    <a:pt x="1972" y="480"/>
                  </a:lnTo>
                  <a:lnTo>
                    <a:pt x="1792" y="480"/>
                  </a:lnTo>
                  <a:lnTo>
                    <a:pt x="1853" y="290"/>
                  </a:lnTo>
                  <a:lnTo>
                    <a:pt x="1647" y="290"/>
                  </a:lnTo>
                  <a:lnTo>
                    <a:pt x="1586" y="480"/>
                  </a:lnTo>
                  <a:lnTo>
                    <a:pt x="1405" y="480"/>
                  </a:lnTo>
                  <a:close/>
                </a:path>
              </a:pathLst>
            </a:custGeom>
            <a:solidFill>
              <a:srgbClr val="000000"/>
            </a:solidFill>
            <a:ln w="9525">
              <a:noFill/>
              <a:round/>
              <a:headEnd/>
              <a:tailEnd/>
            </a:ln>
          </p:spPr>
          <p:txBody>
            <a:bodyPr/>
            <a:lstStyle/>
            <a:p>
              <a:pPr eaLnBrk="0" fontAlgn="auto" hangingPunct="0">
                <a:spcBef>
                  <a:spcPts val="0"/>
                </a:spcBef>
                <a:spcAft>
                  <a:spcPts val="0"/>
                </a:spcAft>
                <a:defRPr/>
              </a:pPr>
              <a:endParaRPr lang="en-US" i="1" kern="0" dirty="0">
                <a:solidFill>
                  <a:srgbClr val="FFFFFF"/>
                </a:solidFill>
                <a:latin typeface="Garamond" pitchFamily="18" charset="0"/>
              </a:endParaRPr>
            </a:p>
          </p:txBody>
        </p:sp>
      </p:gr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32721" y="1800467"/>
            <a:ext cx="4304715" cy="32918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0190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4425" y="2521160"/>
            <a:ext cx="3080828" cy="1143000"/>
          </a:xfrm>
        </p:spPr>
        <p:txBody>
          <a:bodyPr>
            <a:normAutofit fontScale="90000"/>
          </a:bodyPr>
          <a:lstStyle/>
          <a:p>
            <a:pPr algn="r"/>
            <a:r>
              <a:rPr lang="en-US" dirty="0" smtClean="0"/>
              <a:t>This NIEHS guidance on training workers is in final form</a:t>
            </a:r>
            <a:br>
              <a:rPr lang="en-US" dirty="0" smtClean="0"/>
            </a:br>
            <a:r>
              <a:rPr lang="en-US" dirty="0" smtClean="0"/>
              <a:t/>
            </a:r>
            <a:br>
              <a:rPr lang="en-US" dirty="0" smtClean="0"/>
            </a:br>
            <a:r>
              <a:rPr lang="en-US" sz="2700" dirty="0" smtClean="0"/>
              <a:t>http://is.gd/NIEHSnano</a:t>
            </a:r>
            <a:endParaRPr lang="en-US" sz="2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777" y="321971"/>
            <a:ext cx="4991932" cy="5943600"/>
          </a:xfrm>
          <a:prstGeom prst="rect">
            <a:avLst/>
          </a:prstGeom>
        </p:spPr>
      </p:pic>
    </p:spTree>
    <p:extLst>
      <p:ext uri="{BB962C8B-B14F-4D97-AF65-F5344CB8AC3E}">
        <p14:creationId xmlns:p14="http://schemas.microsoft.com/office/powerpoint/2010/main" val="4069806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991534" y="1371600"/>
            <a:ext cx="7772400" cy="1470025"/>
          </a:xfrm>
        </p:spPr>
        <p:txBody>
          <a:bodyPr>
            <a:normAutofit fontScale="90000"/>
          </a:bodyPr>
          <a:lstStyle/>
          <a:p>
            <a:pPr>
              <a:defRPr/>
            </a:pPr>
            <a:r>
              <a:rPr lang="en-US" sz="4400" b="1" dirty="0" smtClean="0"/>
              <a:t>We haven’t been doing a great job communicating the hazards of </a:t>
            </a:r>
            <a:r>
              <a:rPr lang="en-US" sz="4400" b="1" i="1" dirty="0" smtClean="0">
                <a:solidFill>
                  <a:schemeClr val="accent2"/>
                </a:solidFill>
              </a:rPr>
              <a:t>standard</a:t>
            </a:r>
            <a:r>
              <a:rPr lang="en-US" sz="4400" b="1" dirty="0" smtClean="0"/>
              <a:t> industrial chemicals</a:t>
            </a:r>
          </a:p>
        </p:txBody>
      </p:sp>
      <p:sp>
        <p:nvSpPr>
          <p:cNvPr id="7171" name="Rectangle 3"/>
          <p:cNvSpPr>
            <a:spLocks noGrp="1" noChangeArrowheads="1"/>
          </p:cNvSpPr>
          <p:nvPr>
            <p:ph type="subTitle" idx="1"/>
          </p:nvPr>
        </p:nvSpPr>
        <p:spPr>
          <a:xfrm>
            <a:off x="838200" y="3733800"/>
            <a:ext cx="7162800" cy="1752600"/>
          </a:xfrm>
        </p:spPr>
        <p:txBody>
          <a:bodyPr/>
          <a:lstStyle/>
          <a:p>
            <a:r>
              <a:rPr lang="en-US" dirty="0" smtClean="0"/>
              <a:t>Hazard Communication:  A Review of the Science Underpinning the Art of Communication for Health and Safety </a:t>
            </a:r>
          </a:p>
          <a:p>
            <a:r>
              <a:rPr lang="en-US" b="1" dirty="0" smtClean="0"/>
              <a:t>Sattler, Lippy &amp; Jordan, May, 1997</a:t>
            </a:r>
          </a:p>
        </p:txBody>
      </p:sp>
    </p:spTree>
    <p:extLst>
      <p:ext uri="{BB962C8B-B14F-4D97-AF65-F5344CB8AC3E}">
        <p14:creationId xmlns:p14="http://schemas.microsoft.com/office/powerpoint/2010/main" val="3057144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685800" y="609600"/>
            <a:ext cx="8001000" cy="1143000"/>
          </a:xfrm>
        </p:spPr>
        <p:txBody>
          <a:bodyPr>
            <a:normAutofit fontScale="90000"/>
          </a:bodyPr>
          <a:lstStyle/>
          <a:p>
            <a:pPr>
              <a:defRPr/>
            </a:pPr>
            <a:r>
              <a:rPr lang="en-US" sz="3600" b="1" dirty="0" smtClean="0"/>
              <a:t>1997 review of </a:t>
            </a:r>
            <a:r>
              <a:rPr lang="en-US" sz="3600" b="1" dirty="0" err="1"/>
              <a:t>H</a:t>
            </a:r>
            <a:r>
              <a:rPr lang="en-US" sz="3600" b="1" dirty="0" err="1" smtClean="0"/>
              <a:t>azcom</a:t>
            </a:r>
            <a:r>
              <a:rPr lang="en-US" sz="3600" b="1" dirty="0" smtClean="0"/>
              <a:t> literature for OSHA was the only one for a decade</a:t>
            </a:r>
            <a:endParaRPr lang="en-US" sz="2400" b="1" dirty="0" smtClean="0"/>
          </a:p>
        </p:txBody>
      </p:sp>
      <p:sp>
        <p:nvSpPr>
          <p:cNvPr id="8195" name="Rectangle 3"/>
          <p:cNvSpPr>
            <a:spLocks noGrp="1" noChangeArrowheads="1"/>
          </p:cNvSpPr>
          <p:nvPr>
            <p:ph type="body" idx="1"/>
          </p:nvPr>
        </p:nvSpPr>
        <p:spPr>
          <a:xfrm>
            <a:off x="914400" y="2062598"/>
            <a:ext cx="7543800" cy="4525962"/>
          </a:xfrm>
        </p:spPr>
        <p:txBody>
          <a:bodyPr/>
          <a:lstStyle/>
          <a:p>
            <a:r>
              <a:rPr lang="en-US" dirty="0" smtClean="0"/>
              <a:t>University of Maryland contract with OSHA. Report at: </a:t>
            </a:r>
            <a:r>
              <a:rPr lang="en-US" dirty="0" smtClean="0">
                <a:hlinkClick r:id="rId3"/>
              </a:rPr>
              <a:t>www.osha.gov</a:t>
            </a:r>
            <a:r>
              <a:rPr lang="en-US" dirty="0" smtClean="0"/>
              <a:t> </a:t>
            </a:r>
          </a:p>
          <a:p>
            <a:r>
              <a:rPr lang="en-US" dirty="0" smtClean="0"/>
              <a:t>Accuracy of technical information was a problem</a:t>
            </a:r>
          </a:p>
          <a:p>
            <a:r>
              <a:rPr lang="en-US" dirty="0" smtClean="0"/>
              <a:t>Most studies were based on reported preferences, not behaviors</a:t>
            </a:r>
          </a:p>
          <a:p>
            <a:r>
              <a:rPr lang="en-US" dirty="0" smtClean="0"/>
              <a:t>Populations studied were students not workers</a:t>
            </a:r>
          </a:p>
          <a:p>
            <a:endParaRPr lang="en-US" dirty="0" smtClean="0"/>
          </a:p>
        </p:txBody>
      </p:sp>
    </p:spTree>
    <p:extLst>
      <p:ext uri="{BB962C8B-B14F-4D97-AF65-F5344CB8AC3E}">
        <p14:creationId xmlns:p14="http://schemas.microsoft.com/office/powerpoint/2010/main" val="2660809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685800" y="685800"/>
            <a:ext cx="7772400" cy="1143000"/>
          </a:xfrm>
        </p:spPr>
        <p:txBody>
          <a:bodyPr>
            <a:normAutofit fontScale="90000"/>
          </a:bodyPr>
          <a:lstStyle/>
          <a:p>
            <a:pPr>
              <a:defRPr/>
            </a:pPr>
            <a:r>
              <a:rPr lang="en-US" b="1" dirty="0" smtClean="0"/>
              <a:t>Comprehensibility of MSDSs was not good</a:t>
            </a:r>
            <a:endParaRPr lang="en-US" sz="2400" b="1" dirty="0" smtClean="0"/>
          </a:p>
        </p:txBody>
      </p:sp>
      <p:sp>
        <p:nvSpPr>
          <p:cNvPr id="286723" name="Rectangle 3"/>
          <p:cNvSpPr>
            <a:spLocks noGrp="1" noChangeArrowheads="1"/>
          </p:cNvSpPr>
          <p:nvPr>
            <p:ph type="body" idx="1"/>
          </p:nvPr>
        </p:nvSpPr>
        <p:spPr>
          <a:xfrm>
            <a:off x="475072" y="2286000"/>
            <a:ext cx="8153400" cy="4114800"/>
          </a:xfrm>
        </p:spPr>
        <p:txBody>
          <a:bodyPr/>
          <a:lstStyle/>
          <a:p>
            <a:pPr>
              <a:buFont typeface="Monotype Sorts" pitchFamily="2" charset="2"/>
              <a:buNone/>
            </a:pPr>
            <a:r>
              <a:rPr lang="en-US" dirty="0" smtClean="0">
                <a:cs typeface="Times New Roman" pitchFamily="18" charset="0"/>
              </a:rPr>
              <a:t>	Literate workers only understood </a:t>
            </a:r>
            <a:r>
              <a:rPr lang="en-US" dirty="0" smtClean="0">
                <a:solidFill>
                  <a:srgbClr val="742217"/>
                </a:solidFill>
                <a:cs typeface="Times New Roman" pitchFamily="18" charset="0"/>
              </a:rPr>
              <a:t>60%</a:t>
            </a:r>
            <a:r>
              <a:rPr lang="en-US" dirty="0" smtClean="0">
                <a:solidFill>
                  <a:srgbClr val="FFC000"/>
                </a:solidFill>
                <a:cs typeface="Times New Roman" pitchFamily="18" charset="0"/>
              </a:rPr>
              <a:t> </a:t>
            </a:r>
            <a:r>
              <a:rPr lang="en-US" dirty="0" smtClean="0">
                <a:cs typeface="Times New Roman" pitchFamily="18" charset="0"/>
              </a:rPr>
              <a:t>of the health and safety information on sample MSDSs in </a:t>
            </a:r>
            <a:r>
              <a:rPr lang="en-US" dirty="0" smtClean="0">
                <a:solidFill>
                  <a:schemeClr val="accent2"/>
                </a:solidFill>
                <a:cs typeface="Times New Roman" pitchFamily="18" charset="0"/>
              </a:rPr>
              <a:t>three different comprehensibility studies:</a:t>
            </a:r>
          </a:p>
          <a:p>
            <a:pPr lvl="1"/>
            <a:r>
              <a:rPr lang="en-US" sz="2400" dirty="0" smtClean="0">
                <a:cs typeface="Times New Roman" pitchFamily="18" charset="0"/>
              </a:rPr>
              <a:t>Printing Industries of America, 1990</a:t>
            </a:r>
          </a:p>
          <a:p>
            <a:pPr lvl="1"/>
            <a:r>
              <a:rPr lang="en-US" sz="2400" dirty="0" err="1" smtClean="0"/>
              <a:t>Kolp</a:t>
            </a:r>
            <a:r>
              <a:rPr lang="en-US" sz="2400" dirty="0" smtClean="0"/>
              <a:t>, Sattler,  </a:t>
            </a:r>
            <a:r>
              <a:rPr lang="en-US" sz="2400" dirty="0" err="1" smtClean="0"/>
              <a:t>Blayney</a:t>
            </a:r>
            <a:r>
              <a:rPr lang="en-US" sz="2400" dirty="0" smtClean="0"/>
              <a:t>, Sherwood,  1993. Am. J. Ind. Med</a:t>
            </a:r>
          </a:p>
          <a:p>
            <a:pPr lvl="1"/>
            <a:r>
              <a:rPr lang="en-US" sz="2400" dirty="0" smtClean="0"/>
              <a:t>Phillips, 1998</a:t>
            </a:r>
            <a:r>
              <a:rPr lang="en-US" dirty="0" smtClean="0"/>
              <a:t/>
            </a:r>
            <a:br>
              <a:rPr lang="en-US" dirty="0" smtClean="0"/>
            </a:br>
            <a:endParaRPr lang="en-US" dirty="0" smtClean="0">
              <a:cs typeface="Times New Roman" pitchFamily="18" charset="0"/>
            </a:endParaRPr>
          </a:p>
          <a:p>
            <a:pPr lvl="1"/>
            <a:endParaRPr lang="en-US" dirty="0" smtClean="0">
              <a:cs typeface="Times New Roman" pitchFamily="18" charset="0"/>
            </a:endParaRPr>
          </a:p>
          <a:p>
            <a:pPr>
              <a:buFont typeface="Monotype Sorts" pitchFamily="2" charset="2"/>
              <a:buNone/>
            </a:pPr>
            <a:endParaRPr lang="en-US" dirty="0" smtClean="0">
              <a:solidFill>
                <a:schemeClr val="accent2"/>
              </a:solidFill>
              <a:cs typeface="Times New Roman" pitchFamily="18" charset="0"/>
            </a:endParaRPr>
          </a:p>
        </p:txBody>
      </p:sp>
    </p:spTree>
    <p:extLst>
      <p:ext uri="{BB962C8B-B14F-4D97-AF65-F5344CB8AC3E}">
        <p14:creationId xmlns:p14="http://schemas.microsoft.com/office/powerpoint/2010/main" val="28722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86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86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885703" y="468504"/>
            <a:ext cx="7772400" cy="1143000"/>
          </a:xfrm>
        </p:spPr>
        <p:txBody>
          <a:bodyPr>
            <a:normAutofit fontScale="90000"/>
          </a:bodyPr>
          <a:lstStyle/>
          <a:p>
            <a:pPr>
              <a:defRPr/>
            </a:pPr>
            <a:r>
              <a:rPr lang="en-US" sz="3600" b="1" dirty="0" smtClean="0"/>
              <a:t>Findings from </a:t>
            </a:r>
            <a:r>
              <a:rPr lang="en-US" sz="3600" b="1" dirty="0"/>
              <a:t>a</a:t>
            </a:r>
            <a:r>
              <a:rPr lang="en-US" sz="3600" b="1" dirty="0" smtClean="0"/>
              <a:t> newer review of the literature did not find improvements</a:t>
            </a:r>
            <a:endParaRPr lang="en-US" sz="2400" b="1" dirty="0" smtClean="0">
              <a:solidFill>
                <a:schemeClr val="tx1"/>
              </a:solidFill>
            </a:endParaRPr>
          </a:p>
        </p:txBody>
      </p:sp>
      <p:graphicFrame>
        <p:nvGraphicFramePr>
          <p:cNvPr id="410677" name="Group 53"/>
          <p:cNvGraphicFramePr>
            <a:graphicFrameLocks noGrp="1"/>
          </p:cNvGraphicFramePr>
          <p:nvPr>
            <p:ph type="tbl" idx="1"/>
            <p:extLst>
              <p:ext uri="{D42A27DB-BD31-4B8C-83A1-F6EECF244321}">
                <p14:modId xmlns:p14="http://schemas.microsoft.com/office/powerpoint/2010/main" val="25882979"/>
              </p:ext>
            </p:extLst>
          </p:nvPr>
        </p:nvGraphicFramePr>
        <p:xfrm>
          <a:off x="950611" y="1833536"/>
          <a:ext cx="7848600" cy="4038600"/>
        </p:xfrm>
        <a:graphic>
          <a:graphicData uri="http://schemas.openxmlformats.org/drawingml/2006/table">
            <a:tbl>
              <a:tblPr firstRow="1" bandRow="1">
                <a:tableStyleId>{1E171933-4619-4E11-9A3F-F7608DF75F80}</a:tableStyleId>
              </a:tblPr>
              <a:tblGrid>
                <a:gridCol w="3352800"/>
                <a:gridCol w="4495800"/>
              </a:tblGrid>
              <a:tr h="6096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Category</a:t>
                      </a:r>
                      <a:endParaRPr kumimoji="0" lang="en-US" sz="2800" b="1" i="0" u="none" strike="noStrike" cap="none" normalizeH="0" baseline="0" dirty="0" smtClean="0">
                        <a:ln>
                          <a:noFill/>
                        </a:ln>
                        <a:solidFill>
                          <a:schemeClr val="accent2"/>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Findings</a:t>
                      </a:r>
                      <a:endParaRPr kumimoji="0" lang="en-US" sz="2800" b="1" i="0" u="none" strike="noStrike" cap="none" normalizeH="0" baseline="0" dirty="0" smtClean="0">
                        <a:ln>
                          <a:noFill/>
                        </a:ln>
                        <a:solidFill>
                          <a:schemeClr val="accent2"/>
                        </a:solidFill>
                        <a:effectLst/>
                        <a:latin typeface="Arial" charset="0"/>
                      </a:endParaRPr>
                    </a:p>
                  </a:txBody>
                  <a:tcPr horzOverflow="overflow"/>
                </a:tc>
              </a:tr>
              <a:tr h="10287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Accuracy and completeness</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“Relatively poor”</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r>
              <a:tr h="10287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Awareness and use</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“Suboptimal in workplaces studied”</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r>
              <a:tr h="10287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Comprehensibility</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u="none" strike="noStrike" cap="none" normalizeH="0" baseline="0" dirty="0" smtClean="0">
                          <a:ln>
                            <a:noFill/>
                          </a:ln>
                          <a:effectLst/>
                        </a:rPr>
                        <a:t>“Poor presentation and complex language…low comprehensibility”</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
        <p:nvSpPr>
          <p:cNvPr id="2" name="TextBox 1"/>
          <p:cNvSpPr txBox="1"/>
          <p:nvPr/>
        </p:nvSpPr>
        <p:spPr>
          <a:xfrm>
            <a:off x="1046540" y="6173083"/>
            <a:ext cx="7125882" cy="369332"/>
          </a:xfrm>
          <a:prstGeom prst="rect">
            <a:avLst/>
          </a:prstGeom>
          <a:noFill/>
        </p:spPr>
        <p:txBody>
          <a:bodyPr wrap="square" rtlCol="0">
            <a:spAutoFit/>
          </a:bodyPr>
          <a:lstStyle/>
          <a:p>
            <a:pPr algn="ctr"/>
            <a:r>
              <a:rPr lang="en-US" b="1" dirty="0" err="1"/>
              <a:t>Nicol</a:t>
            </a:r>
            <a:r>
              <a:rPr lang="en-US" b="1" dirty="0"/>
              <a:t> et al. 2008, Am. J. </a:t>
            </a:r>
            <a:r>
              <a:rPr lang="en-US" b="1" dirty="0" err="1"/>
              <a:t>Ind</a:t>
            </a:r>
            <a:r>
              <a:rPr lang="en-US" b="1" dirty="0"/>
              <a:t> </a:t>
            </a:r>
            <a:r>
              <a:rPr lang="en-US" b="1" dirty="0" smtClean="0"/>
              <a:t>Medicine</a:t>
            </a:r>
            <a:endParaRPr lang="en-US" dirty="0"/>
          </a:p>
        </p:txBody>
      </p:sp>
    </p:spTree>
    <p:extLst>
      <p:ext uri="{BB962C8B-B14F-4D97-AF65-F5344CB8AC3E}">
        <p14:creationId xmlns:p14="http://schemas.microsoft.com/office/powerpoint/2010/main" val="2443159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686734" y="685800"/>
            <a:ext cx="8382000" cy="1470025"/>
          </a:xfrm>
        </p:spPr>
        <p:txBody>
          <a:bodyPr/>
          <a:lstStyle/>
          <a:p>
            <a:pPr>
              <a:defRPr/>
            </a:pPr>
            <a:r>
              <a:rPr lang="en-US" sz="4400" dirty="0" err="1" smtClean="0"/>
              <a:t>Nicol</a:t>
            </a:r>
            <a:r>
              <a:rPr lang="en-US" sz="4400" dirty="0" smtClean="0"/>
              <a:t> et al. concluded:</a:t>
            </a:r>
          </a:p>
        </p:txBody>
      </p:sp>
      <p:sp>
        <p:nvSpPr>
          <p:cNvPr id="43011" name="Rectangle 3"/>
          <p:cNvSpPr>
            <a:spLocks noGrp="1" noChangeArrowheads="1"/>
          </p:cNvSpPr>
          <p:nvPr>
            <p:ph type="subTitle" idx="1"/>
          </p:nvPr>
        </p:nvSpPr>
        <p:spPr>
          <a:xfrm>
            <a:off x="704606" y="2438400"/>
            <a:ext cx="8032244" cy="1752600"/>
          </a:xfrm>
        </p:spPr>
        <p:txBody>
          <a:bodyPr/>
          <a:lstStyle/>
          <a:p>
            <a:pPr algn="l">
              <a:lnSpc>
                <a:spcPct val="80000"/>
              </a:lnSpc>
            </a:pPr>
            <a:r>
              <a:rPr lang="en-US" b="1" dirty="0" smtClean="0"/>
              <a:t>“While MSDSs are still considered to be a mainstay of worker health and safety…there are significant problems with their accuracy and completeness.  As such, they may be failing workers as a prevention tool.”</a:t>
            </a:r>
          </a:p>
        </p:txBody>
      </p:sp>
    </p:spTree>
    <p:extLst>
      <p:ext uri="{BB962C8B-B14F-4D97-AF65-F5344CB8AC3E}">
        <p14:creationId xmlns:p14="http://schemas.microsoft.com/office/powerpoint/2010/main" val="4174085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a:xfrm>
            <a:off x="775627" y="381000"/>
            <a:ext cx="7561420" cy="1143000"/>
          </a:xfrm>
        </p:spPr>
        <p:txBody>
          <a:bodyPr>
            <a:normAutofit fontScale="90000"/>
          </a:bodyPr>
          <a:lstStyle/>
          <a:p>
            <a:r>
              <a:rPr lang="en-US" sz="3600" b="1" dirty="0" smtClean="0"/>
              <a:t>Sheer number of chemicals will become truly daunting</a:t>
            </a:r>
            <a:endParaRPr lang="en-US" sz="3600" b="1" dirty="0"/>
          </a:p>
        </p:txBody>
      </p:sp>
      <p:sp>
        <p:nvSpPr>
          <p:cNvPr id="797700" name="Text Box 4"/>
          <p:cNvSpPr txBox="1">
            <a:spLocks noGrp="1" noChangeArrowheads="1"/>
          </p:cNvSpPr>
          <p:nvPr>
            <p:ph type="body" idx="1"/>
          </p:nvPr>
        </p:nvSpPr>
        <p:spPr>
          <a:xfrm>
            <a:off x="781050" y="1828800"/>
            <a:ext cx="4324350" cy="4114800"/>
          </a:xfrm>
          <a:noFill/>
          <a:ln/>
        </p:spPr>
        <p:txBody>
          <a:bodyPr/>
          <a:lstStyle/>
          <a:p>
            <a:pPr>
              <a:lnSpc>
                <a:spcPct val="90000"/>
              </a:lnSpc>
            </a:pPr>
            <a:r>
              <a:rPr lang="en-US" sz="2800" dirty="0" smtClean="0"/>
              <a:t>OSHA has 40 year-old standards for  600 chemicals</a:t>
            </a:r>
          </a:p>
          <a:p>
            <a:pPr>
              <a:lnSpc>
                <a:spcPct val="90000"/>
              </a:lnSpc>
            </a:pPr>
            <a:r>
              <a:rPr lang="en-US" b="1" dirty="0" smtClean="0"/>
              <a:t>62,526,489</a:t>
            </a:r>
            <a:r>
              <a:rPr lang="en-US" dirty="0" smtClean="0">
                <a:solidFill>
                  <a:schemeClr val="tx1"/>
                </a:solidFill>
                <a:latin typeface="+mn-lt"/>
                <a:ea typeface="+mn-ea"/>
                <a:cs typeface="+mn-cs"/>
              </a:rPr>
              <a:t> chemical sequences, Chemical Abstract Service on 02/23/11</a:t>
            </a:r>
          </a:p>
          <a:p>
            <a:pPr>
              <a:lnSpc>
                <a:spcPct val="90000"/>
              </a:lnSpc>
            </a:pPr>
            <a:r>
              <a:rPr lang="en-US" sz="2800" dirty="0" smtClean="0"/>
              <a:t>112 known elements</a:t>
            </a:r>
          </a:p>
          <a:p>
            <a:pPr>
              <a:lnSpc>
                <a:spcPct val="90000"/>
              </a:lnSpc>
            </a:pPr>
            <a:r>
              <a:rPr lang="en-US" sz="2800" dirty="0" smtClean="0"/>
              <a:t>10</a:t>
            </a:r>
            <a:r>
              <a:rPr lang="en-US" sz="2800" baseline="30000" dirty="0" smtClean="0"/>
              <a:t>200</a:t>
            </a:r>
            <a:r>
              <a:rPr lang="en-US" sz="2800" dirty="0" smtClean="0"/>
              <a:t> to 10</a:t>
            </a:r>
            <a:r>
              <a:rPr lang="en-US" sz="2800" baseline="30000" dirty="0" smtClean="0"/>
              <a:t>900</a:t>
            </a:r>
            <a:r>
              <a:rPr lang="en-US" sz="2800" dirty="0" smtClean="0"/>
              <a:t> distinct nanoscale particle possibilities</a:t>
            </a:r>
            <a:endParaRPr lang="en-US" sz="2800" dirty="0"/>
          </a:p>
        </p:txBody>
      </p:sp>
      <p:pic>
        <p:nvPicPr>
          <p:cNvPr id="797701" name="Picture 5" descr="Au on NaCl from IBM 3D_image_180"/>
          <p:cNvPicPr>
            <a:picLocks noChangeAspect="1" noChangeArrowheads="1"/>
          </p:cNvPicPr>
          <p:nvPr/>
        </p:nvPicPr>
        <p:blipFill>
          <a:blip r:embed="rId3"/>
          <a:srcRect l="35416"/>
          <a:stretch>
            <a:fillRect/>
          </a:stretch>
        </p:blipFill>
        <p:spPr bwMode="auto">
          <a:xfrm>
            <a:off x="5504739" y="1524000"/>
            <a:ext cx="3352800" cy="2770188"/>
          </a:xfrm>
          <a:prstGeom prst="rect">
            <a:avLst/>
          </a:prstGeom>
          <a:noFill/>
        </p:spPr>
      </p:pic>
      <p:sp>
        <p:nvSpPr>
          <p:cNvPr id="797702" name="Text Box 6"/>
          <p:cNvSpPr txBox="1">
            <a:spLocks noChangeArrowheads="1"/>
          </p:cNvSpPr>
          <p:nvPr/>
        </p:nvSpPr>
        <p:spPr bwMode="auto">
          <a:xfrm>
            <a:off x="5733339" y="3416300"/>
            <a:ext cx="2895600" cy="6985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dirty="0">
                <a:solidFill>
                  <a:schemeClr val="bg1"/>
                </a:solidFill>
                <a:effectLst>
                  <a:outerShdw blurRad="38100" dist="38100" dir="2700000" algn="tl">
                    <a:srgbClr val="000000"/>
                  </a:outerShdw>
                </a:effectLst>
                <a:latin typeface="Arial" charset="0"/>
              </a:rPr>
              <a:t>Scanning tunneling image of gold atoms</a:t>
            </a:r>
          </a:p>
        </p:txBody>
      </p:sp>
      <p:pic>
        <p:nvPicPr>
          <p:cNvPr id="797703" name="Picture 7"/>
          <p:cNvPicPr>
            <a:picLocks noChangeArrowheads="1"/>
          </p:cNvPicPr>
          <p:nvPr/>
        </p:nvPicPr>
        <p:blipFill>
          <a:blip r:embed="rId4" cstate="print"/>
          <a:srcRect/>
          <a:stretch>
            <a:fillRect/>
          </a:stretch>
        </p:blipFill>
        <p:spPr bwMode="auto">
          <a:xfrm>
            <a:off x="5504739" y="4191000"/>
            <a:ext cx="3352800" cy="2438400"/>
          </a:xfrm>
          <a:prstGeom prst="rect">
            <a:avLst/>
          </a:prstGeom>
          <a:noFill/>
          <a:ln w="12700">
            <a:noFill/>
            <a:miter lim="800000"/>
            <a:headEnd/>
            <a:tailEnd/>
          </a:ln>
          <a:effectLst>
            <a:outerShdw dist="76199" dir="2700000" algn="ctr" rotWithShape="0">
              <a:schemeClr val="bg2">
                <a:alpha val="75000"/>
              </a:schemeClr>
            </a:outerShdw>
          </a:effectLst>
        </p:spPr>
      </p:pic>
      <p:sp>
        <p:nvSpPr>
          <p:cNvPr id="797704" name="Text Box 8"/>
          <p:cNvSpPr txBox="1">
            <a:spLocks noChangeArrowheads="1"/>
          </p:cNvSpPr>
          <p:nvPr/>
        </p:nvSpPr>
        <p:spPr bwMode="auto">
          <a:xfrm>
            <a:off x="5562600" y="5886450"/>
            <a:ext cx="3237078" cy="705321"/>
          </a:xfrm>
          <a:prstGeom prst="rect">
            <a:avLst/>
          </a:prstGeom>
          <a:noFill/>
          <a:ln w="12700">
            <a:noFill/>
            <a:miter lim="800000"/>
            <a:headEnd/>
            <a:tailEnd/>
          </a:ln>
          <a:effectLst/>
        </p:spPr>
        <p:txBody>
          <a:bodyPr wrap="square" lIns="90488" tIns="44450" rIns="90488" bIns="44450">
            <a:spAutoFit/>
          </a:bodyPr>
          <a:lstStyle/>
          <a:p>
            <a:pPr>
              <a:spcBef>
                <a:spcPct val="50000"/>
              </a:spcBef>
            </a:pPr>
            <a:r>
              <a:rPr lang="en-US" sz="2000" dirty="0">
                <a:solidFill>
                  <a:srgbClr val="FFFFFF"/>
                </a:solidFill>
                <a:effectLst>
                  <a:outerShdw blurRad="38100" dist="38100" dir="2700000" algn="tl">
                    <a:srgbClr val="000000"/>
                  </a:outerShdw>
                </a:effectLst>
                <a:latin typeface="Arial" charset="0"/>
              </a:rPr>
              <a:t>Writing with atoms (</a:t>
            </a:r>
            <a:r>
              <a:rPr lang="en-US" sz="2000" dirty="0" err="1">
                <a:solidFill>
                  <a:srgbClr val="FFFFFF"/>
                </a:solidFill>
                <a:effectLst>
                  <a:outerShdw blurRad="38100" dist="38100" dir="2700000" algn="tl">
                    <a:srgbClr val="000000"/>
                  </a:outerShdw>
                </a:effectLst>
                <a:latin typeface="Arial" charset="0"/>
              </a:rPr>
              <a:t>Eigler</a:t>
            </a:r>
            <a:r>
              <a:rPr lang="en-US" sz="2000" dirty="0">
                <a:solidFill>
                  <a:srgbClr val="FFFFFF"/>
                </a:solidFill>
                <a:effectLst>
                  <a:outerShdw blurRad="38100" dist="38100" dir="2700000" algn="tl">
                    <a:srgbClr val="000000"/>
                  </a:outerShdw>
                </a:effectLst>
                <a:latin typeface="Arial" charset="0"/>
              </a:rPr>
              <a:t>, 1990)</a:t>
            </a:r>
          </a:p>
        </p:txBody>
      </p:sp>
    </p:spTree>
    <p:extLst>
      <p:ext uri="{BB962C8B-B14F-4D97-AF65-F5344CB8AC3E}">
        <p14:creationId xmlns:p14="http://schemas.microsoft.com/office/powerpoint/2010/main" val="3828426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Purpose</a:t>
            </a:r>
          </a:p>
          <a:p>
            <a:pPr marL="117475" indent="0">
              <a:buNone/>
            </a:pPr>
            <a:r>
              <a:rPr lang="en-US" dirty="0" smtClean="0"/>
              <a:t>To provide nanoworkers with a basis to compare the risks of nanoparticles against other, more familiar risks. To explain the concept of control banding as an alternative to normal industrial hygiene measurements.</a:t>
            </a: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a:t>
            </a:fld>
            <a:endParaRPr lang="en-US" sz="1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811773" y="462766"/>
            <a:ext cx="8054425" cy="1143000"/>
          </a:xfrm>
        </p:spPr>
        <p:txBody>
          <a:bodyPr>
            <a:normAutofit fontScale="90000"/>
          </a:bodyPr>
          <a:lstStyle/>
          <a:p>
            <a:r>
              <a:rPr lang="en-US" b="1" dirty="0"/>
              <a:t>Is it too soon to talk </a:t>
            </a:r>
            <a:r>
              <a:rPr lang="en-US" b="1" dirty="0" smtClean="0"/>
              <a:t>Hazcom for Nano?</a:t>
            </a:r>
            <a:endParaRPr lang="en-US" b="1" dirty="0"/>
          </a:p>
        </p:txBody>
      </p:sp>
      <p:sp>
        <p:nvSpPr>
          <p:cNvPr id="371715" name="Rectangle 3"/>
          <p:cNvSpPr>
            <a:spLocks noGrp="1" noChangeArrowheads="1"/>
          </p:cNvSpPr>
          <p:nvPr>
            <p:ph type="body" idx="1"/>
          </p:nvPr>
        </p:nvSpPr>
        <p:spPr>
          <a:xfrm>
            <a:off x="1152784" y="1866611"/>
            <a:ext cx="7360651" cy="4800600"/>
          </a:xfrm>
        </p:spPr>
        <p:txBody>
          <a:bodyPr/>
          <a:lstStyle/>
          <a:p>
            <a:pPr marL="82550" indent="0">
              <a:lnSpc>
                <a:spcPct val="90000"/>
              </a:lnSpc>
              <a:buNone/>
            </a:pPr>
            <a:r>
              <a:rPr lang="en-US" sz="2800" b="1" dirty="0" smtClean="0"/>
              <a:t>Over 1,300 </a:t>
            </a:r>
            <a:r>
              <a:rPr lang="en-US" sz="2800" b="1" dirty="0"/>
              <a:t>consumer products listed on the </a:t>
            </a:r>
            <a:r>
              <a:rPr lang="en-US" sz="2800" b="1" dirty="0" smtClean="0"/>
              <a:t>Project on Emerging Nanotechnologies website</a:t>
            </a:r>
            <a:endParaRPr lang="en-US" sz="2800" b="1" dirty="0"/>
          </a:p>
        </p:txBody>
      </p:sp>
      <p:sp>
        <p:nvSpPr>
          <p:cNvPr id="2" name="TextBox 1"/>
          <p:cNvSpPr txBox="1"/>
          <p:nvPr/>
        </p:nvSpPr>
        <p:spPr>
          <a:xfrm>
            <a:off x="1447800" y="6343650"/>
            <a:ext cx="2642711" cy="369332"/>
          </a:xfrm>
          <a:prstGeom prst="rect">
            <a:avLst/>
          </a:prstGeom>
          <a:noFill/>
        </p:spPr>
        <p:txBody>
          <a:bodyPr wrap="none" rtlCol="0">
            <a:spAutoFit/>
          </a:bodyPr>
          <a:lstStyle/>
          <a:p>
            <a:r>
              <a:rPr lang="en-US" dirty="0" smtClean="0">
                <a:latin typeface="+mj-lt"/>
              </a:rPr>
              <a:t>http://nanotechproject.org</a:t>
            </a:r>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382" y="3306564"/>
            <a:ext cx="3402367" cy="2743200"/>
          </a:xfrm>
          <a:prstGeom prst="rect">
            <a:avLst/>
          </a:prstGeom>
        </p:spPr>
      </p:pic>
    </p:spTree>
    <p:extLst>
      <p:ext uri="{BB962C8B-B14F-4D97-AF65-F5344CB8AC3E}">
        <p14:creationId xmlns:p14="http://schemas.microsoft.com/office/powerpoint/2010/main" val="1583476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1026" descr="complete-group"/>
          <p:cNvPicPr>
            <a:picLocks noChangeAspect="1" noChangeArrowheads="1"/>
          </p:cNvPicPr>
          <p:nvPr/>
        </p:nvPicPr>
        <p:blipFill>
          <a:blip r:embed="rId3"/>
          <a:srcRect l="8603" r="8517" b="3955"/>
          <a:stretch>
            <a:fillRect/>
          </a:stretch>
        </p:blipFill>
        <p:spPr bwMode="auto">
          <a:xfrm>
            <a:off x="0" y="0"/>
            <a:ext cx="9144000" cy="6858000"/>
          </a:xfrm>
          <a:prstGeom prst="rect">
            <a:avLst/>
          </a:prstGeom>
          <a:noFill/>
        </p:spPr>
      </p:pic>
      <p:sp>
        <p:nvSpPr>
          <p:cNvPr id="379907" name="Text Box 1027"/>
          <p:cNvSpPr txBox="1">
            <a:spLocks noChangeArrowheads="1"/>
          </p:cNvSpPr>
          <p:nvPr/>
        </p:nvSpPr>
        <p:spPr bwMode="auto">
          <a:xfrm>
            <a:off x="0" y="0"/>
            <a:ext cx="9144000" cy="3293209"/>
          </a:xfrm>
          <a:prstGeom prst="rect">
            <a:avLst/>
          </a:prstGeom>
          <a:gradFill rotWithShape="0">
            <a:gsLst>
              <a:gs pos="0">
                <a:srgbClr val="FFFFFF"/>
              </a:gs>
              <a:gs pos="100000">
                <a:schemeClr val="bg1">
                  <a:alpha val="0"/>
                </a:schemeClr>
              </a:gs>
            </a:gsLst>
            <a:lin ang="5400000" scaled="1"/>
          </a:gradFill>
          <a:ln w="9525">
            <a:noFill/>
            <a:miter lim="800000"/>
            <a:headEnd/>
            <a:tailEnd/>
          </a:ln>
        </p:spPr>
        <p:txBody>
          <a:bodyPr>
            <a:spAutoFit/>
          </a:bodyPr>
          <a:lstStyle/>
          <a:p>
            <a:pPr algn="l"/>
            <a:r>
              <a:rPr lang="en-US" sz="4000" dirty="0" smtClean="0">
                <a:latin typeface="+mj-lt"/>
              </a:rPr>
              <a:t>Wilson Center has 1317 products, produced by companies located in 30 countries (03-10-11)</a:t>
            </a:r>
            <a:endParaRPr lang="en-US" sz="4000" dirty="0" smtClean="0">
              <a:solidFill>
                <a:schemeClr val="accent2"/>
              </a:solidFill>
              <a:effectLst>
                <a:outerShdw blurRad="38100" dist="38100" dir="2700000" algn="tl">
                  <a:srgbClr val="000000"/>
                </a:outerShdw>
              </a:effectLst>
              <a:latin typeface="+mj-lt"/>
              <a:ea typeface="ＭＳ Ｐゴシック" charset="-128"/>
            </a:endParaRPr>
          </a:p>
          <a:p>
            <a:pPr algn="l"/>
            <a:endParaRPr lang="en-US" sz="4000" dirty="0">
              <a:solidFill>
                <a:schemeClr val="accent2"/>
              </a:solidFill>
              <a:effectLst>
                <a:outerShdw blurRad="38100" dist="38100" dir="2700000" algn="tl">
                  <a:srgbClr val="000000"/>
                </a:outerShdw>
              </a:effectLst>
              <a:latin typeface="Arial" charset="0"/>
              <a:ea typeface="ＭＳ Ｐゴシック" charset="-128"/>
            </a:endParaRPr>
          </a:p>
          <a:p>
            <a:pPr algn="r"/>
            <a:r>
              <a:rPr lang="en-US" sz="4800" dirty="0">
                <a:solidFill>
                  <a:schemeClr val="tx1"/>
                </a:solidFill>
                <a:effectLst>
                  <a:outerShdw blurRad="38100" dist="38100" dir="2700000" algn="tl">
                    <a:srgbClr val="000000"/>
                  </a:outerShdw>
                </a:effectLst>
                <a:latin typeface="Arial" charset="0"/>
                <a:ea typeface="ＭＳ Ｐゴシック" charset="-128"/>
              </a:rPr>
              <a:t> </a:t>
            </a:r>
          </a:p>
        </p:txBody>
      </p:sp>
      <p:pic>
        <p:nvPicPr>
          <p:cNvPr id="379909" name="Picture 1029" descr="PEN"/>
          <p:cNvPicPr>
            <a:picLocks noChangeAspect="1" noChangeArrowheads="1"/>
          </p:cNvPicPr>
          <p:nvPr/>
        </p:nvPicPr>
        <p:blipFill>
          <a:blip r:embed="rId4" cstate="print"/>
          <a:srcRect/>
          <a:stretch>
            <a:fillRect/>
          </a:stretch>
        </p:blipFill>
        <p:spPr bwMode="auto">
          <a:xfrm>
            <a:off x="6248400" y="5638800"/>
            <a:ext cx="2731008" cy="106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53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904509" y="228600"/>
            <a:ext cx="7924800" cy="1143000"/>
          </a:xfrm>
        </p:spPr>
        <p:txBody>
          <a:bodyPr/>
          <a:lstStyle/>
          <a:p>
            <a:r>
              <a:rPr lang="en-US" sz="3200" b="1" dirty="0" smtClean="0"/>
              <a:t>SDS </a:t>
            </a:r>
            <a:r>
              <a:rPr lang="en-US" sz="3200" b="1" dirty="0"/>
              <a:t>for Multi-walled Carbon Nanotubes, Section 11 Toxicology</a:t>
            </a:r>
          </a:p>
        </p:txBody>
      </p:sp>
      <p:sp>
        <p:nvSpPr>
          <p:cNvPr id="406531" name="Rectangle 3"/>
          <p:cNvSpPr>
            <a:spLocks noGrp="1" noChangeArrowheads="1"/>
          </p:cNvSpPr>
          <p:nvPr>
            <p:ph type="body" sz="half" idx="1"/>
          </p:nvPr>
        </p:nvSpPr>
        <p:spPr>
          <a:xfrm>
            <a:off x="951078" y="1524000"/>
            <a:ext cx="7696200" cy="4800600"/>
          </a:xfrm>
        </p:spPr>
        <p:txBody>
          <a:bodyPr/>
          <a:lstStyle/>
          <a:p>
            <a:pPr>
              <a:buFont typeface="Monotype Sorts" charset="2"/>
              <a:buNone/>
            </a:pPr>
            <a:r>
              <a:rPr lang="en-US" sz="3200" b="1" dirty="0"/>
              <a:t>“To the best of our knowledge the chemical, physical, and toxicological properties have not been thoroughly investigated.”</a:t>
            </a:r>
          </a:p>
        </p:txBody>
      </p:sp>
      <p:sp>
        <p:nvSpPr>
          <p:cNvPr id="406536" name="AutoShape 8" descr="Cut-away model of a MWNT"/>
          <p:cNvSpPr>
            <a:spLocks noChangeAspect="1" noChangeArrowheads="1"/>
          </p:cNvSpPr>
          <p:nvPr/>
        </p:nvSpPr>
        <p:spPr bwMode="auto">
          <a:xfrm>
            <a:off x="168275" y="1293813"/>
            <a:ext cx="4321175" cy="4321175"/>
          </a:xfrm>
          <a:prstGeom prst="rect">
            <a:avLst/>
          </a:prstGeom>
          <a:noFill/>
        </p:spPr>
        <p:txBody>
          <a:bodyPr>
            <a:prstTxWarp prst="textNoShape">
              <a:avLst/>
            </a:prstTxWarp>
          </a:bodyPr>
          <a:lstStyle/>
          <a:p>
            <a:endParaRPr lang="en-US"/>
          </a:p>
        </p:txBody>
      </p:sp>
      <p:pic>
        <p:nvPicPr>
          <p:cNvPr id="406541" name="Picture 13" descr="multi-walled nanotube"/>
          <p:cNvPicPr>
            <a:picLocks noChangeAspect="1" noChangeArrowheads="1"/>
          </p:cNvPicPr>
          <p:nvPr/>
        </p:nvPicPr>
        <p:blipFill>
          <a:blip r:embed="rId3"/>
          <a:srcRect/>
          <a:stretch>
            <a:fillRect/>
          </a:stretch>
        </p:blipFill>
        <p:spPr bwMode="auto">
          <a:xfrm>
            <a:off x="5471160" y="3191105"/>
            <a:ext cx="3017520" cy="3017520"/>
          </a:xfrm>
          <a:prstGeom prst="rect">
            <a:avLst/>
          </a:prstGeom>
          <a:noFill/>
        </p:spPr>
      </p:pic>
      <p:sp>
        <p:nvSpPr>
          <p:cNvPr id="406542" name="Text Box 14"/>
          <p:cNvSpPr txBox="1">
            <a:spLocks noChangeArrowheads="1"/>
          </p:cNvSpPr>
          <p:nvPr/>
        </p:nvSpPr>
        <p:spPr bwMode="auto">
          <a:xfrm>
            <a:off x="5181600" y="6096000"/>
            <a:ext cx="3581400" cy="473075"/>
          </a:xfrm>
          <a:prstGeom prst="rect">
            <a:avLst/>
          </a:prstGeom>
          <a:noFill/>
          <a:ln w="12700">
            <a:noFill/>
            <a:miter lim="800000"/>
            <a:headEnd/>
            <a:tailEnd/>
          </a:ln>
          <a:effectLst/>
        </p:spPr>
        <p:txBody>
          <a:bodyPr>
            <a:prstTxWarp prst="textNoShape">
              <a:avLst/>
            </a:prstTxWarp>
            <a:spAutoFit/>
          </a:bodyPr>
          <a:lstStyle/>
          <a:p>
            <a:pPr algn="l">
              <a:spcBef>
                <a:spcPct val="50000"/>
              </a:spcBef>
            </a:pPr>
            <a:r>
              <a:rPr lang="en-US" sz="1000">
                <a:solidFill>
                  <a:schemeClr val="bg2"/>
                </a:solidFill>
                <a:effectLst/>
              </a:rPr>
              <a:t>Cambridge University, </a:t>
            </a:r>
          </a:p>
          <a:p>
            <a:pPr algn="l">
              <a:spcBef>
                <a:spcPct val="50000"/>
              </a:spcBef>
            </a:pPr>
            <a:r>
              <a:rPr lang="en-US" sz="1000">
                <a:solidFill>
                  <a:schemeClr val="bg2"/>
                </a:solidFill>
                <a:effectLst/>
              </a:rPr>
              <a:t>Department of Metallurgy</a:t>
            </a:r>
          </a:p>
        </p:txBody>
      </p:sp>
      <p:sp>
        <p:nvSpPr>
          <p:cNvPr id="2" name="TextBox 1"/>
          <p:cNvSpPr txBox="1"/>
          <p:nvPr/>
        </p:nvSpPr>
        <p:spPr>
          <a:xfrm rot="20920198">
            <a:off x="1022596" y="4351691"/>
            <a:ext cx="4321271" cy="1446550"/>
          </a:xfrm>
          <a:prstGeom prst="rect">
            <a:avLst/>
          </a:prstGeom>
          <a:noFill/>
        </p:spPr>
        <p:txBody>
          <a:bodyPr wrap="square" rtlCol="0">
            <a:spAutoFit/>
          </a:bodyPr>
          <a:lstStyle/>
          <a:p>
            <a:r>
              <a:rPr lang="en-US" sz="4400" b="1" dirty="0" smtClean="0">
                <a:solidFill>
                  <a:schemeClr val="accent4"/>
                </a:solidFill>
                <a:latin typeface="+mj-lt"/>
              </a:rPr>
              <a:t>Is this language helpful?</a:t>
            </a:r>
            <a:endParaRPr lang="en-US" sz="4400" b="1" dirty="0">
              <a:solidFill>
                <a:schemeClr val="accent4"/>
              </a:solidFill>
              <a:latin typeface="+mj-lt"/>
            </a:endParaRPr>
          </a:p>
        </p:txBody>
      </p:sp>
    </p:spTree>
    <p:extLst>
      <p:ext uri="{BB962C8B-B14F-4D97-AF65-F5344CB8AC3E}">
        <p14:creationId xmlns:p14="http://schemas.microsoft.com/office/powerpoint/2010/main" val="41777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normAutofit fontScale="90000"/>
          </a:bodyPr>
          <a:lstStyle/>
          <a:p>
            <a:r>
              <a:rPr lang="en-US" sz="3600" dirty="0"/>
              <a:t>Lippy Group </a:t>
            </a:r>
            <a:r>
              <a:rPr lang="en-US" sz="3600" dirty="0" smtClean="0"/>
              <a:t>reviewed NIOSH collection of nano SDSs</a:t>
            </a:r>
            <a:endParaRPr lang="en-US" sz="3600" dirty="0"/>
          </a:p>
        </p:txBody>
      </p:sp>
      <p:sp>
        <p:nvSpPr>
          <p:cNvPr id="892931" name="Rectangle 3"/>
          <p:cNvSpPr>
            <a:spLocks noGrp="1" noChangeArrowheads="1"/>
          </p:cNvSpPr>
          <p:nvPr>
            <p:ph type="body" idx="1"/>
          </p:nvPr>
        </p:nvSpPr>
        <p:spPr>
          <a:xfrm>
            <a:off x="707695" y="1761344"/>
            <a:ext cx="7772400" cy="4114800"/>
          </a:xfrm>
        </p:spPr>
        <p:txBody>
          <a:bodyPr/>
          <a:lstStyle/>
          <a:p>
            <a:pPr>
              <a:lnSpc>
                <a:spcPct val="80000"/>
              </a:lnSpc>
            </a:pPr>
            <a:r>
              <a:rPr lang="en-US" sz="3600" b="1" dirty="0"/>
              <a:t>N = </a:t>
            </a:r>
            <a:r>
              <a:rPr lang="en-US" sz="3600" b="1" dirty="0" smtClean="0"/>
              <a:t>49 SDSs</a:t>
            </a:r>
            <a:endParaRPr lang="en-US" sz="3600" b="1" dirty="0"/>
          </a:p>
          <a:p>
            <a:pPr>
              <a:lnSpc>
                <a:spcPct val="80000"/>
              </a:lnSpc>
            </a:pPr>
            <a:r>
              <a:rPr lang="en-US" sz="3600" b="1" dirty="0" smtClean="0"/>
              <a:t>Reviewed all of the SDSs</a:t>
            </a:r>
            <a:endParaRPr lang="en-US" sz="3600" b="1" dirty="0"/>
          </a:p>
          <a:p>
            <a:pPr>
              <a:lnSpc>
                <a:spcPct val="80000"/>
              </a:lnSpc>
            </a:pPr>
            <a:r>
              <a:rPr lang="en-US" sz="3600" b="1" dirty="0"/>
              <a:t>33% did NOT identify the nano component</a:t>
            </a:r>
          </a:p>
          <a:p>
            <a:pPr>
              <a:lnSpc>
                <a:spcPct val="80000"/>
              </a:lnSpc>
            </a:pPr>
            <a:r>
              <a:rPr lang="en-US" sz="3600" b="1" dirty="0" smtClean="0"/>
              <a:t>52% </a:t>
            </a:r>
            <a:r>
              <a:rPr lang="en-US" sz="3600" b="1" dirty="0"/>
              <a:t>did NOT have any cautionary </a:t>
            </a:r>
            <a:r>
              <a:rPr lang="en-US" sz="3600" b="1" dirty="0" smtClean="0"/>
              <a:t>language</a:t>
            </a:r>
          </a:p>
          <a:p>
            <a:pPr lvl="1">
              <a:lnSpc>
                <a:spcPct val="80000"/>
              </a:lnSpc>
            </a:pPr>
            <a:r>
              <a:rPr lang="en-US" dirty="0" smtClean="0"/>
              <a:t>Large surface area in relation to particle size enhance physical and chemical properties (</a:t>
            </a:r>
            <a:r>
              <a:rPr lang="en-US" dirty="0" err="1" smtClean="0"/>
              <a:t>nanosilver</a:t>
            </a:r>
            <a:r>
              <a:rPr lang="en-US" dirty="0" smtClean="0"/>
              <a:t>)</a:t>
            </a:r>
          </a:p>
          <a:p>
            <a:pPr lvl="1">
              <a:lnSpc>
                <a:spcPct val="80000"/>
              </a:lnSpc>
            </a:pPr>
            <a:endParaRPr lang="en-US" b="1" dirty="0"/>
          </a:p>
        </p:txBody>
      </p:sp>
    </p:spTree>
    <p:extLst>
      <p:ext uri="{BB962C8B-B14F-4D97-AF65-F5344CB8AC3E}">
        <p14:creationId xmlns:p14="http://schemas.microsoft.com/office/powerpoint/2010/main" val="3841984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NIOSH just completed a review of SDSs </a:t>
            </a:r>
            <a:r>
              <a:rPr lang="en-US" sz="2000" dirty="0" smtClean="0">
                <a:solidFill>
                  <a:srgbClr val="4F4B4B"/>
                </a:solidFill>
              </a:rPr>
              <a:t>C. Crawford, L. </a:t>
            </a:r>
            <a:r>
              <a:rPr lang="en-US" sz="2000" dirty="0" err="1" smtClean="0">
                <a:solidFill>
                  <a:srgbClr val="4F4B4B"/>
                </a:solidFill>
              </a:rPr>
              <a:t>Hodson</a:t>
            </a:r>
            <a:r>
              <a:rPr lang="en-US" sz="2000" dirty="0" smtClean="0">
                <a:solidFill>
                  <a:srgbClr val="4F4B4B"/>
                </a:solidFill>
              </a:rPr>
              <a:t>,</a:t>
            </a:r>
            <a:r>
              <a:rPr lang="en-US" sz="2000" baseline="30000" dirty="0" smtClean="0">
                <a:solidFill>
                  <a:srgbClr val="4F4B4B"/>
                </a:solidFill>
              </a:rPr>
              <a:t> </a:t>
            </a:r>
            <a:r>
              <a:rPr lang="en-US" sz="2000" dirty="0">
                <a:solidFill>
                  <a:srgbClr val="4F4B4B"/>
                </a:solidFill>
              </a:rPr>
              <a:t>and </a:t>
            </a:r>
            <a:r>
              <a:rPr lang="en-US" sz="2000" dirty="0" smtClean="0">
                <a:solidFill>
                  <a:srgbClr val="4F4B4B"/>
                </a:solidFill>
              </a:rPr>
              <a:t>C. </a:t>
            </a:r>
            <a:r>
              <a:rPr lang="en-US" sz="2000" dirty="0" err="1" smtClean="0">
                <a:solidFill>
                  <a:srgbClr val="4F4B4B"/>
                </a:solidFill>
              </a:rPr>
              <a:t>Geraci</a:t>
            </a:r>
            <a:r>
              <a:rPr lang="en-US" sz="2000" dirty="0" smtClean="0">
                <a:solidFill>
                  <a:srgbClr val="4F4B4B"/>
                </a:solidFill>
              </a:rPr>
              <a:t>, 2011,  </a:t>
            </a:r>
            <a:r>
              <a:rPr lang="en-US" sz="2000" dirty="0" err="1" smtClean="0">
                <a:solidFill>
                  <a:srgbClr val="4F4B4B"/>
                </a:solidFill>
              </a:rPr>
              <a:t>AIHce</a:t>
            </a:r>
            <a:r>
              <a:rPr lang="en-US" sz="2000" dirty="0" smtClean="0">
                <a:solidFill>
                  <a:srgbClr val="4F4B4B"/>
                </a:solidFill>
              </a:rPr>
              <a:t> Poster</a:t>
            </a:r>
            <a:endParaRPr lang="en-US" sz="2000" dirty="0">
              <a:solidFill>
                <a:srgbClr val="4F4B4B"/>
              </a:solidFill>
            </a:endParaRPr>
          </a:p>
        </p:txBody>
      </p:sp>
      <p:sp>
        <p:nvSpPr>
          <p:cNvPr id="5" name="Content Placeholder 4"/>
          <p:cNvSpPr>
            <a:spLocks noGrp="1"/>
          </p:cNvSpPr>
          <p:nvPr>
            <p:ph idx="1"/>
          </p:nvPr>
        </p:nvSpPr>
        <p:spPr/>
        <p:txBody>
          <a:bodyPr/>
          <a:lstStyle/>
          <a:p>
            <a:pPr marL="342900" indent="-342900" defTabSz="4919663">
              <a:spcAft>
                <a:spcPct val="50000"/>
              </a:spcAft>
              <a:buFontTx/>
              <a:buChar char="•"/>
            </a:pPr>
            <a:r>
              <a:rPr lang="en-US" sz="2600" b="1" dirty="0"/>
              <a:t>A total of 29 updated SDSs  were reviewed from 22 manufacturers of engineered </a:t>
            </a:r>
            <a:r>
              <a:rPr lang="en-US" sz="2600" b="1" dirty="0" smtClean="0"/>
              <a:t>nanomaterials.</a:t>
            </a:r>
          </a:p>
          <a:p>
            <a:pPr marL="342900" indent="-342900" defTabSz="4919663">
              <a:spcAft>
                <a:spcPct val="50000"/>
              </a:spcAft>
              <a:buFontTx/>
              <a:buChar char="•"/>
            </a:pPr>
            <a:r>
              <a:rPr lang="en-US" sz="2600" b="1" dirty="0" smtClean="0"/>
              <a:t>The review revealed </a:t>
            </a:r>
            <a:r>
              <a:rPr lang="en-US" sz="2600" b="1" dirty="0"/>
              <a:t>that only 5 had improved </a:t>
            </a:r>
            <a:r>
              <a:rPr lang="en-US" sz="2600" b="1" dirty="0" smtClean="0"/>
              <a:t>compared </a:t>
            </a:r>
            <a:r>
              <a:rPr lang="en-US" sz="2600" b="1" dirty="0"/>
              <a:t>to the 2007-08 versions. </a:t>
            </a:r>
          </a:p>
          <a:p>
            <a:pPr marL="971550" lvl="1" indent="-514350" defTabSz="4919663">
              <a:spcAft>
                <a:spcPts val="0"/>
              </a:spcAft>
              <a:buFont typeface="Times New Roman" pitchFamily="18" charset="0"/>
              <a:buChar char="—"/>
            </a:pPr>
            <a:r>
              <a:rPr lang="en-US" sz="2600" b="1" dirty="0"/>
              <a:t>21 of the 29  (72%) were ranked as </a:t>
            </a:r>
            <a:r>
              <a:rPr lang="en-US" sz="2600" b="1" i="1" dirty="0"/>
              <a:t>not having any significant improvement.</a:t>
            </a:r>
          </a:p>
          <a:p>
            <a:pPr marL="971550" lvl="1" indent="-514350" defTabSz="4919663">
              <a:spcAft>
                <a:spcPts val="0"/>
              </a:spcAft>
              <a:buFont typeface="Times New Roman" pitchFamily="18" charset="0"/>
              <a:buChar char="—"/>
            </a:pPr>
            <a:r>
              <a:rPr lang="en-US" sz="2600" b="1" i="1" dirty="0"/>
              <a:t>3 of the 29 (10%) had not  changed anything  (including the date) since the original NIOSH study</a:t>
            </a:r>
            <a:r>
              <a:rPr lang="en-US" sz="2600" b="1" i="1" dirty="0" smtClean="0"/>
              <a:t>.</a:t>
            </a:r>
          </a:p>
          <a:p>
            <a:pPr marL="971550" lvl="1" indent="-514350" defTabSz="4919663">
              <a:spcAft>
                <a:spcPts val="0"/>
              </a:spcAft>
              <a:buFont typeface="Times New Roman" pitchFamily="18" charset="0"/>
              <a:buChar char="—"/>
            </a:pPr>
            <a:r>
              <a:rPr lang="en-US" sz="2600" b="1" i="1" dirty="0" smtClean="0"/>
              <a:t>Lack of recent toxicological data was main deficiency</a:t>
            </a:r>
            <a:endParaRPr lang="en-US" sz="2600" b="1" i="1" dirty="0"/>
          </a:p>
          <a:p>
            <a:endParaRPr lang="en-US" dirty="0"/>
          </a:p>
        </p:txBody>
      </p:sp>
    </p:spTree>
    <p:extLst>
      <p:ext uri="{BB962C8B-B14F-4D97-AF65-F5344CB8AC3E}">
        <p14:creationId xmlns:p14="http://schemas.microsoft.com/office/powerpoint/2010/main" val="1148374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NIOSH looked at 26 new SDSs from 19 manufacturers</a:t>
            </a:r>
            <a:endParaRPr lang="en-US" dirty="0"/>
          </a:p>
        </p:txBody>
      </p:sp>
      <p:sp>
        <p:nvSpPr>
          <p:cNvPr id="5" name="Content Placeholder 4"/>
          <p:cNvSpPr>
            <a:spLocks noGrp="1"/>
          </p:cNvSpPr>
          <p:nvPr>
            <p:ph idx="1"/>
          </p:nvPr>
        </p:nvSpPr>
        <p:spPr>
          <a:xfrm>
            <a:off x="823126" y="1535392"/>
            <a:ext cx="8275544" cy="4800600"/>
          </a:xfrm>
        </p:spPr>
        <p:txBody>
          <a:bodyPr/>
          <a:lstStyle/>
          <a:p>
            <a:pPr marL="754062" indent="-548640" defTabSz="4919663">
              <a:spcAft>
                <a:spcPct val="50000"/>
              </a:spcAft>
              <a:buFont typeface="Wingdings" charset="2"/>
              <a:buChar char="§"/>
            </a:pPr>
            <a:r>
              <a:rPr lang="en-US" sz="3000" b="1" kern="0" dirty="0" smtClean="0"/>
              <a:t>15 </a:t>
            </a:r>
            <a:r>
              <a:rPr lang="en-US" sz="3000" b="1" kern="0" dirty="0"/>
              <a:t>(58%</a:t>
            </a:r>
            <a:r>
              <a:rPr lang="en-US" sz="3000" b="1" kern="0" dirty="0" smtClean="0"/>
              <a:t>) contained </a:t>
            </a:r>
            <a:r>
              <a:rPr lang="en-US" sz="3000" b="1" kern="0" dirty="0"/>
              <a:t>OELs for the bulk material without providing guidance that the OEL may not be protective for the nanoscale material</a:t>
            </a:r>
            <a:r>
              <a:rPr lang="en-US" sz="3000" b="1" kern="0" dirty="0" smtClean="0"/>
              <a:t>.</a:t>
            </a:r>
          </a:p>
          <a:p>
            <a:pPr marL="754062" indent="-548640" defTabSz="4919663">
              <a:spcAft>
                <a:spcPct val="50000"/>
              </a:spcAft>
              <a:buFont typeface="Wingdings" charset="2"/>
              <a:buChar char="§"/>
            </a:pPr>
            <a:r>
              <a:rPr lang="en-US" sz="3000" b="1" i="1" kern="0" dirty="0" smtClean="0"/>
              <a:t>18  </a:t>
            </a:r>
            <a:r>
              <a:rPr lang="en-US" sz="3000" b="1" i="1" kern="0" dirty="0"/>
              <a:t>(69%)  of the 26 new SDSs  </a:t>
            </a:r>
            <a:r>
              <a:rPr lang="en-US" sz="3000" b="1" kern="0" dirty="0"/>
              <a:t>were classified as </a:t>
            </a:r>
            <a:r>
              <a:rPr lang="en-US" sz="3000" b="1" i="1" kern="0" dirty="0"/>
              <a:t>in need of serious improvement </a:t>
            </a:r>
            <a:r>
              <a:rPr lang="en-US" sz="3000" b="1" kern="0" dirty="0" smtClean="0"/>
              <a:t>and</a:t>
            </a:r>
          </a:p>
          <a:p>
            <a:pPr marL="754062" indent="-548640" defTabSz="4919663">
              <a:spcAft>
                <a:spcPct val="50000"/>
              </a:spcAft>
              <a:buFont typeface="Wingdings" charset="2"/>
              <a:buChar char="§"/>
            </a:pPr>
            <a:r>
              <a:rPr lang="en-US" b="1" kern="0" dirty="0" smtClean="0">
                <a:solidFill>
                  <a:srgbClr val="DC4008"/>
                </a:solidFill>
              </a:rPr>
              <a:t>None </a:t>
            </a:r>
            <a:r>
              <a:rPr lang="en-US" b="1" kern="0" dirty="0">
                <a:solidFill>
                  <a:srgbClr val="DC4008"/>
                </a:solidFill>
              </a:rPr>
              <a:t>were classified </a:t>
            </a:r>
            <a:r>
              <a:rPr lang="en-US" b="1" kern="0" dirty="0" smtClean="0">
                <a:solidFill>
                  <a:srgbClr val="DC4008"/>
                </a:solidFill>
              </a:rPr>
              <a:t>as good</a:t>
            </a:r>
            <a:endParaRPr lang="en-US" b="1" i="1" u="sng" kern="0" dirty="0">
              <a:solidFill>
                <a:srgbClr val="DC4008"/>
              </a:solidFill>
            </a:endParaRPr>
          </a:p>
          <a:p>
            <a:pPr indent="-548640">
              <a:buFont typeface="Wingdings" charset="2"/>
              <a:buChar char="§"/>
            </a:pPr>
            <a:endParaRPr lang="en-US" kern="0" dirty="0"/>
          </a:p>
        </p:txBody>
      </p:sp>
    </p:spTree>
    <p:extLst>
      <p:ext uri="{BB962C8B-B14F-4D97-AF65-F5344CB8AC3E}">
        <p14:creationId xmlns:p14="http://schemas.microsoft.com/office/powerpoint/2010/main" val="4130083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762000" y="0"/>
            <a:ext cx="7772400" cy="1143000"/>
          </a:xfrm>
        </p:spPr>
        <p:txBody>
          <a:bodyPr/>
          <a:lstStyle/>
          <a:p>
            <a:r>
              <a:rPr lang="en-US" dirty="0"/>
              <a:t>Example </a:t>
            </a:r>
            <a:r>
              <a:rPr lang="en-US" dirty="0" smtClean="0"/>
              <a:t>SDS</a:t>
            </a:r>
            <a:r>
              <a:rPr lang="en-US" dirty="0"/>
              <a:t>: </a:t>
            </a:r>
            <a:r>
              <a:rPr lang="en-US" dirty="0" err="1"/>
              <a:t>NanoWax</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003545"/>
            <a:ext cx="7239000" cy="5572125"/>
          </a:xfrm>
          <a:prstGeom prst="rect">
            <a:avLst/>
          </a:prstGeom>
        </p:spPr>
      </p:pic>
    </p:spTree>
    <p:extLst>
      <p:ext uri="{BB962C8B-B14F-4D97-AF65-F5344CB8AC3E}">
        <p14:creationId xmlns:p14="http://schemas.microsoft.com/office/powerpoint/2010/main" val="631199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762000" y="266700"/>
            <a:ext cx="7772400" cy="1066800"/>
          </a:xfrm>
        </p:spPr>
        <p:txBody>
          <a:bodyPr>
            <a:normAutofit fontScale="90000"/>
          </a:bodyPr>
          <a:lstStyle/>
          <a:p>
            <a:r>
              <a:rPr lang="en-US" dirty="0" err="1"/>
              <a:t>NanoWax</a:t>
            </a:r>
            <a:r>
              <a:rPr lang="en-US" dirty="0"/>
              <a:t> </a:t>
            </a:r>
            <a:r>
              <a:rPr lang="en-US" dirty="0" smtClean="0"/>
              <a:t>SDS</a:t>
            </a:r>
            <a:r>
              <a:rPr lang="en-US" dirty="0"/>
              <a:t/>
            </a:r>
            <a:br>
              <a:rPr lang="en-US" dirty="0"/>
            </a:br>
            <a:r>
              <a:rPr lang="en-US" sz="3200" dirty="0">
                <a:solidFill>
                  <a:schemeClr val="accent2"/>
                </a:solidFill>
              </a:rPr>
              <a:t>Section 8: Exposure Controls/PPE</a:t>
            </a:r>
          </a:p>
        </p:txBody>
      </p:sp>
      <p:sp>
        <p:nvSpPr>
          <p:cNvPr id="421892" name="Text Box 4"/>
          <p:cNvSpPr txBox="1">
            <a:spLocks noChangeArrowheads="1"/>
          </p:cNvSpPr>
          <p:nvPr/>
        </p:nvSpPr>
        <p:spPr bwMode="auto">
          <a:xfrm>
            <a:off x="628406" y="1401763"/>
            <a:ext cx="8458200" cy="4054475"/>
          </a:xfrm>
          <a:prstGeom prst="rect">
            <a:avLst/>
          </a:prstGeom>
          <a:noFill/>
          <a:ln w="12700">
            <a:noFill/>
            <a:miter lim="800000"/>
            <a:headEnd/>
            <a:tailEnd/>
          </a:ln>
          <a:effectLst/>
        </p:spPr>
        <p:txBody>
          <a:bodyPr>
            <a:spAutoFit/>
          </a:bodyPr>
          <a:lstStyle/>
          <a:p>
            <a:pPr algn="l">
              <a:spcBef>
                <a:spcPct val="50000"/>
              </a:spcBef>
            </a:pPr>
            <a:r>
              <a:rPr lang="en-US" sz="2000" dirty="0">
                <a:solidFill>
                  <a:schemeClr val="tx1"/>
                </a:solidFill>
                <a:effectLst/>
                <a:latin typeface="Arial" charset="0"/>
                <a:cs typeface="Times New Roman" pitchFamily="18" charset="0"/>
              </a:rPr>
              <a:t>WAX EMULSION:  No exposure limits established </a:t>
            </a:r>
            <a:r>
              <a:rPr lang="en-US" sz="2000" dirty="0">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ALIPHATIC PETROLEUM DISTILLATES (64741-66-8): </a:t>
            </a:r>
            <a:r>
              <a:rPr lang="en-US" sz="2000" dirty="0">
                <a:solidFill>
                  <a:schemeClr val="accent2"/>
                </a:solidFill>
                <a:effectLst/>
                <a:latin typeface="Arial" charset="0"/>
                <a:cs typeface="Times New Roman" pitchFamily="18" charset="0"/>
              </a:rPr>
              <a:t>NLE  </a:t>
            </a:r>
          </a:p>
          <a:p>
            <a:pPr algn="l">
              <a:spcBef>
                <a:spcPct val="50000"/>
              </a:spcBef>
            </a:pPr>
            <a:r>
              <a:rPr lang="en-US" sz="2000" dirty="0">
                <a:solidFill>
                  <a:schemeClr val="tx2"/>
                </a:solidFill>
                <a:effectLst/>
                <a:latin typeface="Arial" charset="0"/>
                <a:cs typeface="Times New Roman" pitchFamily="18" charset="0"/>
              </a:rPr>
              <a:t>ALUMINUM SILICATE</a:t>
            </a:r>
            <a:r>
              <a:rPr lang="en-US" sz="2000" dirty="0">
                <a:solidFill>
                  <a:schemeClr val="tx1"/>
                </a:solidFill>
                <a:effectLst/>
                <a:latin typeface="Arial" charset="0"/>
                <a:cs typeface="Times New Roman" pitchFamily="18" charset="0"/>
              </a:rPr>
              <a:t> (66402-68-4):</a:t>
            </a:r>
            <a:r>
              <a:rPr lang="en-US" sz="2000" dirty="0">
                <a:solidFill>
                  <a:schemeClr val="accent2"/>
                </a:solidFill>
                <a:effectLst/>
                <a:latin typeface="Arial" charset="0"/>
                <a:cs typeface="Times New Roman" pitchFamily="18" charset="0"/>
              </a:rPr>
              <a:t> NLE  </a:t>
            </a:r>
          </a:p>
          <a:p>
            <a:pPr algn="l">
              <a:spcBef>
                <a:spcPct val="50000"/>
              </a:spcBef>
            </a:pPr>
            <a:r>
              <a:rPr lang="en-US" sz="2000" dirty="0">
                <a:solidFill>
                  <a:schemeClr val="tx1"/>
                </a:solidFill>
                <a:effectLst/>
                <a:latin typeface="Arial" charset="0"/>
                <a:cs typeface="Times New Roman" pitchFamily="18" charset="0"/>
              </a:rPr>
              <a:t>POLY(DIMETHYLSILOXANE) (63148-62-9): </a:t>
            </a:r>
            <a:r>
              <a:rPr lang="en-US" sz="2000" dirty="0">
                <a:solidFill>
                  <a:schemeClr val="accent2"/>
                </a:solidFill>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ALKYL QUATERNARY AMMONIUM BENTONITE (68953-58-2) : </a:t>
            </a:r>
            <a:r>
              <a:rPr lang="en-US" sz="2000" dirty="0">
                <a:solidFill>
                  <a:schemeClr val="accent2"/>
                </a:solidFill>
                <a:effectLst/>
                <a:latin typeface="Arial" charset="0"/>
                <a:cs typeface="Times New Roman" pitchFamily="18" charset="0"/>
              </a:rPr>
              <a:t>NLE </a:t>
            </a:r>
          </a:p>
          <a:p>
            <a:pPr algn="l">
              <a:spcBef>
                <a:spcPct val="50000"/>
              </a:spcBef>
            </a:pPr>
            <a:r>
              <a:rPr lang="en-US" sz="2000" dirty="0">
                <a:solidFill>
                  <a:schemeClr val="tx1"/>
                </a:solidFill>
                <a:effectLst/>
                <a:latin typeface="Arial" charset="0"/>
                <a:cs typeface="Times New Roman" pitchFamily="18" charset="0"/>
              </a:rPr>
              <a:t>TETRAGLYCERYL MONOOLEATE (9007-48-1): </a:t>
            </a:r>
            <a:r>
              <a:rPr lang="en-US" sz="2000" dirty="0">
                <a:solidFill>
                  <a:schemeClr val="accent2"/>
                </a:solidFill>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GLYCOL (107-21-1)  </a:t>
            </a:r>
          </a:p>
          <a:p>
            <a:pPr algn="l">
              <a:spcBef>
                <a:spcPct val="50000"/>
              </a:spcBef>
            </a:pPr>
            <a:r>
              <a:rPr lang="en-US" sz="2000" dirty="0">
                <a:solidFill>
                  <a:schemeClr val="tx1"/>
                </a:solidFill>
                <a:effectLst/>
                <a:latin typeface="Arial" charset="0"/>
                <a:cs typeface="Times New Roman" pitchFamily="18" charset="0"/>
              </a:rPr>
              <a:t>  	OSHA PEL 50 ppm - Ceiling  </a:t>
            </a:r>
          </a:p>
          <a:p>
            <a:pPr algn="l">
              <a:spcBef>
                <a:spcPct val="50000"/>
              </a:spcBef>
            </a:pPr>
            <a:r>
              <a:rPr lang="en-US" sz="2000" dirty="0">
                <a:solidFill>
                  <a:schemeClr val="tx1"/>
                </a:solidFill>
                <a:effectLst/>
                <a:latin typeface="Arial" charset="0"/>
                <a:cs typeface="Times New Roman" pitchFamily="18" charset="0"/>
              </a:rPr>
              <a:t>  	ACGIH TLV 100 mg/m3 - Ceiling as an aerosol  </a:t>
            </a:r>
          </a:p>
        </p:txBody>
      </p:sp>
      <p:sp>
        <p:nvSpPr>
          <p:cNvPr id="421894" name="Text Box 6"/>
          <p:cNvSpPr txBox="1">
            <a:spLocks noChangeArrowheads="1"/>
          </p:cNvSpPr>
          <p:nvPr/>
        </p:nvSpPr>
        <p:spPr bwMode="auto">
          <a:xfrm>
            <a:off x="762000" y="5562600"/>
            <a:ext cx="8077200" cy="1066800"/>
          </a:xfrm>
          <a:prstGeom prst="rect">
            <a:avLst/>
          </a:prstGeom>
          <a:noFill/>
          <a:ln w="12700">
            <a:noFill/>
            <a:miter lim="800000"/>
            <a:headEnd/>
            <a:tailEnd/>
          </a:ln>
          <a:effectLst/>
        </p:spPr>
        <p:txBody>
          <a:bodyPr wrap="square">
            <a:spAutoFit/>
          </a:bodyPr>
          <a:lstStyle/>
          <a:p>
            <a:pPr algn="l">
              <a:spcBef>
                <a:spcPct val="50000"/>
              </a:spcBef>
            </a:pPr>
            <a:r>
              <a:rPr lang="en-US" sz="3200" dirty="0">
                <a:solidFill>
                  <a:schemeClr val="tx2"/>
                </a:solidFill>
                <a:effectLst/>
                <a:latin typeface="Arial" charset="0"/>
              </a:rPr>
              <a:t>No indication which component is </a:t>
            </a:r>
            <a:r>
              <a:rPr lang="en-US" sz="3200" dirty="0" err="1">
                <a:solidFill>
                  <a:schemeClr val="tx2"/>
                </a:solidFill>
                <a:effectLst/>
                <a:latin typeface="Arial" charset="0"/>
              </a:rPr>
              <a:t>nano</a:t>
            </a:r>
            <a:r>
              <a:rPr lang="en-US" sz="3200" dirty="0">
                <a:solidFill>
                  <a:schemeClr val="tx2"/>
                </a:solidFill>
                <a:effectLst/>
                <a:latin typeface="Arial" charset="0"/>
              </a:rPr>
              <a:t>-sized. Is it important in this application?</a:t>
            </a:r>
          </a:p>
        </p:txBody>
      </p:sp>
    </p:spTree>
    <p:extLst>
      <p:ext uri="{BB962C8B-B14F-4D97-AF65-F5344CB8AC3E}">
        <p14:creationId xmlns:p14="http://schemas.microsoft.com/office/powerpoint/2010/main" val="10601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Lippy Group reviewed the use </a:t>
            </a:r>
            <a:endParaRPr lang="en-US" sz="3200" dirty="0"/>
          </a:p>
        </p:txBody>
      </p:sp>
      <p:sp>
        <p:nvSpPr>
          <p:cNvPr id="3" name="Content Placeholder 2"/>
          <p:cNvSpPr>
            <a:spLocks noGrp="1"/>
          </p:cNvSpPr>
          <p:nvPr>
            <p:ph idx="1"/>
          </p:nvPr>
        </p:nvSpPr>
        <p:spPr>
          <a:xfrm>
            <a:off x="658906" y="1671202"/>
            <a:ext cx="8275544" cy="4800600"/>
          </a:xfrm>
        </p:spPr>
        <p:txBody>
          <a:bodyPr/>
          <a:lstStyle/>
          <a:p>
            <a:r>
              <a:rPr lang="en-US" b="1" dirty="0" smtClean="0">
                <a:solidFill>
                  <a:schemeClr val="tx1"/>
                </a:solidFill>
                <a:latin typeface="+mn-lt"/>
                <a:ea typeface="+mn-ea"/>
                <a:cs typeface="+mn-cs"/>
              </a:rPr>
              <a:t>62% </a:t>
            </a:r>
            <a:r>
              <a:rPr lang="en-US" b="1" dirty="0">
                <a:solidFill>
                  <a:schemeClr val="tx1"/>
                </a:solidFill>
                <a:latin typeface="+mn-lt"/>
                <a:ea typeface="+mn-ea"/>
                <a:cs typeface="+mn-cs"/>
              </a:rPr>
              <a:t>used </a:t>
            </a:r>
            <a:r>
              <a:rPr lang="en-US" b="1" dirty="0" smtClean="0">
                <a:solidFill>
                  <a:schemeClr val="tx1"/>
                </a:solidFill>
                <a:latin typeface="+mn-lt"/>
                <a:ea typeface="+mn-ea"/>
                <a:cs typeface="+mn-cs"/>
              </a:rPr>
              <a:t>OSHA Permissible Exposure Limits or ACGIH TLVs</a:t>
            </a:r>
            <a:r>
              <a:rPr lang="en-US" b="1" dirty="0" smtClean="0"/>
              <a:t> for “macro” sized material</a:t>
            </a:r>
          </a:p>
          <a:p>
            <a:r>
              <a:rPr lang="en-US" b="1" dirty="0" smtClean="0">
                <a:solidFill>
                  <a:schemeClr val="tx1"/>
                </a:solidFill>
                <a:latin typeface="+mn-lt"/>
                <a:ea typeface="+mn-ea"/>
                <a:cs typeface="+mn-cs"/>
              </a:rPr>
              <a:t>32% </a:t>
            </a:r>
            <a:r>
              <a:rPr lang="en-US" b="1" dirty="0">
                <a:solidFill>
                  <a:schemeClr val="tx1"/>
                </a:solidFill>
                <a:latin typeface="+mn-lt"/>
                <a:ea typeface="+mn-ea"/>
                <a:cs typeface="+mn-cs"/>
              </a:rPr>
              <a:t>percent indicated nothing</a:t>
            </a:r>
            <a:r>
              <a:rPr lang="en-US" b="1" dirty="0" smtClean="0"/>
              <a:t> </a:t>
            </a:r>
          </a:p>
          <a:p>
            <a:r>
              <a:rPr lang="en-US" b="1" dirty="0" smtClean="0">
                <a:solidFill>
                  <a:schemeClr val="tx1"/>
                </a:solidFill>
                <a:latin typeface="+mn-lt"/>
                <a:ea typeface="+mn-ea"/>
                <a:cs typeface="+mn-cs"/>
              </a:rPr>
              <a:t>Only 6% </a:t>
            </a:r>
            <a:r>
              <a:rPr lang="en-US" b="1" dirty="0">
                <a:solidFill>
                  <a:schemeClr val="tx1"/>
                </a:solidFill>
                <a:latin typeface="+mn-lt"/>
                <a:ea typeface="+mn-ea"/>
                <a:cs typeface="+mn-cs"/>
              </a:rPr>
              <a:t>used </a:t>
            </a:r>
            <a:r>
              <a:rPr lang="en-US" b="1" dirty="0" smtClean="0">
                <a:solidFill>
                  <a:schemeClr val="tx1"/>
                </a:solidFill>
                <a:latin typeface="+mn-lt"/>
                <a:ea typeface="+mn-ea"/>
                <a:cs typeface="+mn-cs"/>
              </a:rPr>
              <a:t>conditional language </a:t>
            </a:r>
            <a:r>
              <a:rPr lang="en-US" b="1" dirty="0">
                <a:solidFill>
                  <a:schemeClr val="tx1"/>
                </a:solidFill>
                <a:latin typeface="+mn-lt"/>
                <a:ea typeface="+mn-ea"/>
                <a:cs typeface="+mn-cs"/>
              </a:rPr>
              <a:t>about </a:t>
            </a:r>
            <a:r>
              <a:rPr lang="en-US" b="1" dirty="0" smtClean="0">
                <a:solidFill>
                  <a:schemeClr val="tx1"/>
                </a:solidFill>
                <a:latin typeface="+mn-lt"/>
                <a:ea typeface="+mn-ea"/>
                <a:cs typeface="+mn-cs"/>
              </a:rPr>
              <a:t>using PELs/TLVs</a:t>
            </a:r>
            <a:endParaRPr lang="en-US" b="1" dirty="0"/>
          </a:p>
        </p:txBody>
      </p:sp>
    </p:spTree>
    <p:extLst>
      <p:ext uri="{BB962C8B-B14F-4D97-AF65-F5344CB8AC3E}">
        <p14:creationId xmlns:p14="http://schemas.microsoft.com/office/powerpoint/2010/main" val="2899528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074" name="Picture 2"/>
          <p:cNvPicPr>
            <a:picLocks noChangeAspect="1" noChangeArrowheads="1"/>
          </p:cNvPicPr>
          <p:nvPr/>
        </p:nvPicPr>
        <p:blipFill>
          <a:blip r:embed="rId3"/>
          <a:srcRect t="5963" r="3358" b="37615"/>
          <a:stretch>
            <a:fillRect/>
          </a:stretch>
        </p:blipFill>
        <p:spPr bwMode="auto">
          <a:xfrm>
            <a:off x="634980" y="1302958"/>
            <a:ext cx="8223270" cy="5105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0"/>
          <p:cNvGrpSpPr/>
          <p:nvPr/>
        </p:nvGrpSpPr>
        <p:grpSpPr>
          <a:xfrm>
            <a:off x="4578577" y="1753551"/>
            <a:ext cx="4191000" cy="3835825"/>
            <a:chOff x="4343400" y="1815168"/>
            <a:chExt cx="4191000" cy="3835825"/>
          </a:xfrm>
        </p:grpSpPr>
        <p:sp>
          <p:nvSpPr>
            <p:cNvPr id="8" name="TextBox 7"/>
            <p:cNvSpPr txBox="1"/>
            <p:nvPr/>
          </p:nvSpPr>
          <p:spPr>
            <a:xfrm>
              <a:off x="4343400" y="1815168"/>
              <a:ext cx="4191000" cy="2431435"/>
            </a:xfrm>
            <a:prstGeom prst="rect">
              <a:avLst/>
            </a:prstGeom>
            <a:noFill/>
            <a:ln w="53975">
              <a:solidFill>
                <a:schemeClr val="tx1"/>
              </a:solidFill>
            </a:ln>
          </p:spPr>
          <p:txBody>
            <a:bodyPr wrap="square" rtlCol="0">
              <a:spAutoFit/>
            </a:bodyPr>
            <a:lstStyle/>
            <a:p>
              <a:r>
                <a:rPr lang="en-US" sz="3600" dirty="0" smtClean="0"/>
                <a:t>“Nuisance” dust standard for synthetic graphite: </a:t>
              </a:r>
            </a:p>
            <a:p>
              <a:r>
                <a:rPr lang="en-US" sz="4400" dirty="0" smtClean="0"/>
                <a:t>15 mg/m</a:t>
              </a:r>
              <a:r>
                <a:rPr lang="en-US" sz="4400" baseline="30000" dirty="0" smtClean="0"/>
                <a:t>3</a:t>
              </a:r>
              <a:endParaRPr lang="en-US" sz="4400" baseline="30000" dirty="0"/>
            </a:p>
          </p:txBody>
        </p:sp>
        <p:sp>
          <p:nvSpPr>
            <p:cNvPr id="9" name="Down Arrow 8"/>
            <p:cNvSpPr/>
            <p:nvPr/>
          </p:nvSpPr>
          <p:spPr bwMode="auto">
            <a:xfrm rot="1724128">
              <a:off x="4597204" y="4375098"/>
              <a:ext cx="677029" cy="1275895"/>
            </a:xfrm>
            <a:prstGeom prst="downArrow">
              <a:avLst/>
            </a:prstGeom>
            <a:noFill/>
            <a:ln w="53975" cap="flat" cmpd="sng" algn="ctr">
              <a:solidFill>
                <a:srgbClr val="FF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hlink"/>
                </a:solidFill>
                <a:effectLst>
                  <a:outerShdw blurRad="38100" dist="38100" dir="2700000" algn="tl">
                    <a:srgbClr val="000000">
                      <a:alpha val="43137"/>
                    </a:srgbClr>
                  </a:outerShdw>
                </a:effectLst>
                <a:latin typeface="Tahoma" pitchFamily="34" charset="0"/>
              </a:endParaRPr>
            </a:p>
          </p:txBody>
        </p:sp>
      </p:grpSp>
      <p:sp>
        <p:nvSpPr>
          <p:cNvPr id="6" name="Title 5"/>
          <p:cNvSpPr>
            <a:spLocks noGrp="1"/>
          </p:cNvSpPr>
          <p:nvPr>
            <p:ph type="title"/>
          </p:nvPr>
        </p:nvSpPr>
        <p:spPr>
          <a:xfrm>
            <a:off x="609600" y="152400"/>
            <a:ext cx="7772400" cy="1143000"/>
          </a:xfrm>
        </p:spPr>
        <p:txBody>
          <a:bodyPr/>
          <a:lstStyle/>
          <a:p>
            <a:r>
              <a:rPr lang="en-US" dirty="0" smtClean="0"/>
              <a:t>SDS for Carbon Nanotube</a:t>
            </a:r>
            <a:endParaRPr lang="en-US" dirty="0"/>
          </a:p>
        </p:txBody>
      </p:sp>
    </p:spTree>
    <p:extLst>
      <p:ext uri="{BB962C8B-B14F-4D97-AF65-F5344CB8AC3E}">
        <p14:creationId xmlns:p14="http://schemas.microsoft.com/office/powerpoint/2010/main" val="352223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Topics</a:t>
            </a:r>
          </a:p>
          <a:p>
            <a:pPr marL="871538" lvl="1" indent="-514350">
              <a:buFont typeface="+mj-lt"/>
              <a:buAutoNum type="arabicPeriod"/>
            </a:pPr>
            <a:r>
              <a:rPr lang="en-US" dirty="0" smtClean="0"/>
              <a:t>What is risk?</a:t>
            </a:r>
            <a:endParaRPr lang="en-US" dirty="0"/>
          </a:p>
          <a:p>
            <a:pPr marL="871538" lvl="1" indent="-514350">
              <a:buFont typeface="+mj-lt"/>
              <a:buAutoNum type="arabicPeriod"/>
            </a:pPr>
            <a:r>
              <a:rPr lang="en-US" dirty="0" err="1" smtClean="0"/>
              <a:t>NanoRisk</a:t>
            </a:r>
            <a:r>
              <a:rPr lang="en-US" dirty="0" smtClean="0"/>
              <a:t> Framework</a:t>
            </a:r>
          </a:p>
          <a:p>
            <a:pPr marL="871538" lvl="1" indent="-514350">
              <a:buFont typeface="+mj-lt"/>
              <a:buAutoNum type="arabicPeriod"/>
            </a:pPr>
            <a:r>
              <a:rPr lang="en-US" dirty="0" smtClean="0"/>
              <a:t>Control Banding</a:t>
            </a:r>
          </a:p>
          <a:p>
            <a:pPr marL="871538" lvl="1" indent="-514350">
              <a:buFont typeface="+mj-lt"/>
              <a:buAutoNum type="arabicPeriod"/>
            </a:pPr>
            <a:r>
              <a:rPr lang="en-US" dirty="0" smtClean="0"/>
              <a:t>Communicating Hazards to Workers</a:t>
            </a:r>
          </a:p>
        </p:txBody>
      </p:sp>
    </p:spTree>
    <p:extLst>
      <p:ext uri="{BB962C8B-B14F-4D97-AF65-F5344CB8AC3E}">
        <p14:creationId xmlns:p14="http://schemas.microsoft.com/office/powerpoint/2010/main" val="3503028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3" name="Rectangle 5"/>
          <p:cNvSpPr>
            <a:spLocks noGrp="1" noChangeArrowheads="1"/>
          </p:cNvSpPr>
          <p:nvPr>
            <p:ph type="subTitle" idx="1"/>
          </p:nvPr>
        </p:nvSpPr>
        <p:spPr>
          <a:xfrm>
            <a:off x="1371600" y="4920904"/>
            <a:ext cx="6400800" cy="1752600"/>
          </a:xfrm>
        </p:spPr>
        <p:txBody>
          <a:bodyPr/>
          <a:lstStyle/>
          <a:p>
            <a:endParaRPr lang="en-US"/>
          </a:p>
        </p:txBody>
      </p:sp>
      <p:sp>
        <p:nvSpPr>
          <p:cNvPr id="877574" name="Text Box 6"/>
          <p:cNvSpPr txBox="1">
            <a:spLocks noGrp="1" noChangeArrowheads="1"/>
          </p:cNvSpPr>
          <p:nvPr>
            <p:ph type="ctrTitle"/>
          </p:nvPr>
        </p:nvSpPr>
        <p:spPr>
          <a:xfrm>
            <a:off x="685800" y="1200150"/>
            <a:ext cx="7772400" cy="2632075"/>
          </a:xfrm>
          <a:noFill/>
          <a:ln/>
        </p:spPr>
        <p:txBody>
          <a:bodyPr>
            <a:normAutofit fontScale="90000"/>
          </a:bodyPr>
          <a:lstStyle/>
          <a:p>
            <a:pPr>
              <a:spcBef>
                <a:spcPct val="50000"/>
              </a:spcBef>
            </a:pPr>
            <a:r>
              <a:rPr lang="en-US" sz="3600" dirty="0"/>
              <a:t>“The </a:t>
            </a:r>
            <a:r>
              <a:rPr lang="en-US" sz="3600" dirty="0" smtClean="0"/>
              <a:t>MSDSs for </a:t>
            </a:r>
            <a:r>
              <a:rPr lang="en-US" sz="3600" dirty="0"/>
              <a:t>carbon nanotubes </a:t>
            </a:r>
            <a:r>
              <a:rPr lang="en-US" sz="3600" dirty="0" smtClean="0"/>
              <a:t>treat </a:t>
            </a:r>
            <a:r>
              <a:rPr lang="en-US" sz="3600" dirty="0"/>
              <a:t>these substances as </a:t>
            </a:r>
            <a:r>
              <a:rPr lang="en-US" sz="3600" dirty="0" smtClean="0"/>
              <a:t>graphite…but </a:t>
            </a:r>
            <a:r>
              <a:rPr lang="en-US" sz="3600" dirty="0"/>
              <a:t>carbon nanotubes are as similar to pencil lead as the soot on my barbeque grill at home is to diamonds</a:t>
            </a:r>
            <a:r>
              <a:rPr lang="en-US" sz="3600" dirty="0" smtClean="0"/>
              <a:t>.”</a:t>
            </a:r>
            <a:br>
              <a:rPr lang="en-US" sz="3600" dirty="0" smtClean="0"/>
            </a:br>
            <a:r>
              <a:rPr lang="en-US" sz="2700" dirty="0" smtClean="0">
                <a:solidFill>
                  <a:schemeClr val="tx1"/>
                </a:solidFill>
                <a:effectLst/>
              </a:rPr>
              <a:t>Andrew </a:t>
            </a:r>
            <a:r>
              <a:rPr lang="en-US" sz="2700" dirty="0">
                <a:solidFill>
                  <a:schemeClr val="tx1"/>
                </a:solidFill>
                <a:effectLst/>
              </a:rPr>
              <a:t>Maynard, </a:t>
            </a:r>
            <a:r>
              <a:rPr lang="en-US" sz="2700" dirty="0" smtClean="0">
                <a:solidFill>
                  <a:schemeClr val="tx1"/>
                </a:solidFill>
                <a:effectLst/>
              </a:rPr>
              <a:t> University of Michigan Risk Science Center</a:t>
            </a:r>
            <a:endParaRPr lang="en-US" sz="2700" dirty="0">
              <a:effectLst/>
            </a:endParaRPr>
          </a:p>
        </p:txBody>
      </p:sp>
    </p:spTree>
    <p:extLst>
      <p:ext uri="{BB962C8B-B14F-4D97-AF65-F5344CB8AC3E}">
        <p14:creationId xmlns:p14="http://schemas.microsoft.com/office/powerpoint/2010/main" val="720536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dirty="0" smtClean="0"/>
              <a:t>This MSDS for quantum dots of lead sulfide focuses on toluene</a:t>
            </a:r>
            <a:endParaRPr lang="en-US" dirty="0"/>
          </a:p>
        </p:txBody>
      </p:sp>
      <p:pic>
        <p:nvPicPr>
          <p:cNvPr id="900098" name="Picture 2"/>
          <p:cNvPicPr>
            <a:picLocks noChangeAspect="1" noChangeArrowheads="1"/>
          </p:cNvPicPr>
          <p:nvPr/>
        </p:nvPicPr>
        <p:blipFill>
          <a:blip r:embed="rId2"/>
          <a:srcRect r="2675"/>
          <a:stretch>
            <a:fillRect/>
          </a:stretch>
        </p:blipFill>
        <p:spPr bwMode="auto">
          <a:xfrm>
            <a:off x="599702" y="1656838"/>
            <a:ext cx="8315698" cy="4730842"/>
          </a:xfrm>
          <a:prstGeom prst="rect">
            <a:avLst/>
          </a:prstGeom>
          <a:noFill/>
          <a:ln w="12700" cap="flat" cmpd="sng">
            <a:noFill/>
            <a:prstDash val="solid"/>
            <a:miter lim="800000"/>
            <a:headEnd/>
            <a:tailEnd/>
          </a:ln>
          <a:effectLst/>
        </p:spPr>
      </p:pic>
    </p:spTree>
    <p:extLst>
      <p:ext uri="{BB962C8B-B14F-4D97-AF65-F5344CB8AC3E}">
        <p14:creationId xmlns:p14="http://schemas.microsoft.com/office/powerpoint/2010/main" val="2057352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normAutofit fontScale="90000"/>
          </a:bodyPr>
          <a:lstStyle/>
          <a:p>
            <a:r>
              <a:rPr lang="en-US" dirty="0" smtClean="0"/>
              <a:t>Exposure limit is for toluene, with </a:t>
            </a:r>
            <a:r>
              <a:rPr lang="en-US" b="1" dirty="0" smtClean="0"/>
              <a:t>nothing</a:t>
            </a:r>
            <a:r>
              <a:rPr lang="en-US" dirty="0" smtClean="0"/>
              <a:t> about </a:t>
            </a:r>
            <a:r>
              <a:rPr lang="en-US" dirty="0" err="1" smtClean="0"/>
              <a:t>PbS</a:t>
            </a:r>
            <a:r>
              <a:rPr lang="en-US" dirty="0" smtClean="0"/>
              <a:t> dots</a:t>
            </a:r>
            <a:endParaRPr lang="en-US" dirty="0"/>
          </a:p>
        </p:txBody>
      </p:sp>
      <p:pic>
        <p:nvPicPr>
          <p:cNvPr id="901122" name="Picture 2"/>
          <p:cNvPicPr>
            <a:picLocks noChangeAspect="1" noChangeArrowheads="1"/>
          </p:cNvPicPr>
          <p:nvPr/>
        </p:nvPicPr>
        <p:blipFill>
          <a:blip r:embed="rId3"/>
          <a:srcRect/>
          <a:stretch>
            <a:fillRect/>
          </a:stretch>
        </p:blipFill>
        <p:spPr bwMode="auto">
          <a:xfrm>
            <a:off x="646736" y="2630206"/>
            <a:ext cx="8338283" cy="2556592"/>
          </a:xfrm>
          <a:prstGeom prst="rect">
            <a:avLst/>
          </a:prstGeom>
          <a:noFill/>
          <a:ln w="12700" cap="flat" cmpd="sng">
            <a:noFill/>
            <a:prstDash val="solid"/>
            <a:miter lim="800000"/>
            <a:headEnd/>
            <a:tailEnd/>
          </a:ln>
          <a:effectLst/>
        </p:spPr>
      </p:pic>
    </p:spTree>
    <p:extLst>
      <p:ext uri="{BB962C8B-B14F-4D97-AF65-F5344CB8AC3E}">
        <p14:creationId xmlns:p14="http://schemas.microsoft.com/office/powerpoint/2010/main" val="972778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6" name="Rectangle 4"/>
          <p:cNvSpPr>
            <a:spLocks noGrp="1" noChangeArrowheads="1"/>
          </p:cNvSpPr>
          <p:nvPr>
            <p:ph type="ctrTitle"/>
          </p:nvPr>
        </p:nvSpPr>
        <p:spPr>
          <a:xfrm>
            <a:off x="762000" y="609600"/>
            <a:ext cx="7772400" cy="1470025"/>
          </a:xfrm>
        </p:spPr>
        <p:txBody>
          <a:bodyPr>
            <a:normAutofit fontScale="90000"/>
          </a:bodyPr>
          <a:lstStyle/>
          <a:p>
            <a:r>
              <a:rPr lang="en-US" sz="3600" dirty="0" smtClean="0"/>
              <a:t>Nano language </a:t>
            </a:r>
            <a:r>
              <a:rPr lang="en-US" sz="3600" dirty="0"/>
              <a:t>suggested by Dan Levine, Hazcom Expert</a:t>
            </a:r>
            <a:br>
              <a:rPr lang="en-US" sz="3600" dirty="0"/>
            </a:br>
            <a:r>
              <a:rPr lang="en-US" sz="2800" dirty="0"/>
              <a:t>(PSS, 9-15-2006)</a:t>
            </a:r>
          </a:p>
        </p:txBody>
      </p:sp>
      <p:pic>
        <p:nvPicPr>
          <p:cNvPr id="556038" name="Picture 6"/>
          <p:cNvPicPr>
            <a:picLocks noGrp="1" noChangeAspect="1" noChangeArrowheads="1"/>
          </p:cNvPicPr>
          <p:nvPr>
            <p:ph type="subTitle" idx="1"/>
          </p:nvPr>
        </p:nvPicPr>
        <p:blipFill>
          <a:blip r:embed="rId3"/>
          <a:srcRect/>
          <a:stretch>
            <a:fillRect/>
          </a:stretch>
        </p:blipFill>
        <p:spPr>
          <a:xfrm>
            <a:off x="3618078" y="5715000"/>
            <a:ext cx="2438400" cy="603250"/>
          </a:xfrm>
          <a:noFill/>
          <a:ln/>
        </p:spPr>
      </p:pic>
      <p:sp>
        <p:nvSpPr>
          <p:cNvPr id="556039" name="Text Box 7"/>
          <p:cNvSpPr txBox="1">
            <a:spLocks noChangeArrowheads="1"/>
          </p:cNvSpPr>
          <p:nvPr/>
        </p:nvSpPr>
        <p:spPr bwMode="auto">
          <a:xfrm>
            <a:off x="968016" y="2362200"/>
            <a:ext cx="7543800" cy="2551981"/>
          </a:xfrm>
          <a:prstGeom prst="rect">
            <a:avLst/>
          </a:prstGeom>
          <a:noFill/>
          <a:ln w="12700">
            <a:noFill/>
            <a:miter lim="800000"/>
            <a:headEnd/>
            <a:tailEnd/>
          </a:ln>
          <a:effectLst/>
        </p:spPr>
        <p:txBody>
          <a:bodyPr lIns="90488" tIns="44450" rIns="90488" bIns="44450">
            <a:spAutoFit/>
          </a:bodyPr>
          <a:lstStyle/>
          <a:p>
            <a:pPr>
              <a:spcBef>
                <a:spcPct val="50000"/>
              </a:spcBef>
            </a:pPr>
            <a:r>
              <a:rPr lang="en-US" sz="3200" dirty="0">
                <a:solidFill>
                  <a:schemeClr val="tx1"/>
                </a:solidFill>
                <a:latin typeface="Arial" charset="0"/>
              </a:rPr>
              <a:t>“Established exposure values do not address the small size of particles found in this product and may not provide adequate protection against occupational exposures.”</a:t>
            </a:r>
          </a:p>
        </p:txBody>
      </p:sp>
    </p:spTree>
    <p:extLst>
      <p:ext uri="{BB962C8B-B14F-4D97-AF65-F5344CB8AC3E}">
        <p14:creationId xmlns:p14="http://schemas.microsoft.com/office/powerpoint/2010/main" val="3760078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 SDS group exercise</a:t>
            </a:r>
            <a:endParaRPr lang="en-US" dirty="0"/>
          </a:p>
        </p:txBody>
      </p:sp>
      <p:sp>
        <p:nvSpPr>
          <p:cNvPr id="3" name="Content Placeholder 2"/>
          <p:cNvSpPr>
            <a:spLocks noGrp="1"/>
          </p:cNvSpPr>
          <p:nvPr>
            <p:ph idx="1"/>
          </p:nvPr>
        </p:nvSpPr>
        <p:spPr/>
        <p:txBody>
          <a:bodyPr>
            <a:normAutofit fontScale="92500" lnSpcReduction="10000"/>
          </a:bodyPr>
          <a:lstStyle/>
          <a:p>
            <a:pPr marL="82550" indent="0">
              <a:buNone/>
            </a:pPr>
            <a:r>
              <a:rPr lang="en-US" dirty="0"/>
              <a:t>Examine the </a:t>
            </a:r>
            <a:r>
              <a:rPr lang="en-US" dirty="0" smtClean="0"/>
              <a:t>SDS </a:t>
            </a:r>
            <a:r>
              <a:rPr lang="en-US" dirty="0"/>
              <a:t>you are given and determine whether it contains the following:</a:t>
            </a:r>
          </a:p>
          <a:p>
            <a:pPr lvl="0"/>
            <a:r>
              <a:rPr lang="en-US" dirty="0" smtClean="0"/>
              <a:t>Identification of </a:t>
            </a:r>
            <a:r>
              <a:rPr lang="en-US" dirty="0" err="1" smtClean="0"/>
              <a:t>nanoscale</a:t>
            </a:r>
            <a:r>
              <a:rPr lang="en-US" dirty="0" smtClean="0"/>
              <a:t> component?</a:t>
            </a:r>
            <a:endParaRPr lang="en-US" dirty="0"/>
          </a:p>
          <a:p>
            <a:pPr lvl="0"/>
            <a:r>
              <a:rPr lang="en-US" dirty="0"/>
              <a:t>Cautionary language </a:t>
            </a:r>
            <a:r>
              <a:rPr lang="en-US" dirty="0" smtClean="0"/>
              <a:t>due </a:t>
            </a:r>
            <a:r>
              <a:rPr lang="en-US" dirty="0"/>
              <a:t>to </a:t>
            </a:r>
            <a:r>
              <a:rPr lang="en-US" dirty="0" err="1" smtClean="0"/>
              <a:t>nanoscale</a:t>
            </a:r>
            <a:r>
              <a:rPr lang="en-US" dirty="0" smtClean="0"/>
              <a:t> component?</a:t>
            </a:r>
            <a:endParaRPr lang="en-US" dirty="0"/>
          </a:p>
          <a:p>
            <a:pPr lvl="0"/>
            <a:r>
              <a:rPr lang="en-US" dirty="0"/>
              <a:t>PEL or </a:t>
            </a:r>
            <a:r>
              <a:rPr lang="en-US" dirty="0" smtClean="0"/>
              <a:t>TLV? For which component?</a:t>
            </a:r>
            <a:endParaRPr lang="en-US" dirty="0"/>
          </a:p>
          <a:p>
            <a:pPr lvl="0"/>
            <a:r>
              <a:rPr lang="en-US" dirty="0" smtClean="0"/>
              <a:t>Personal </a:t>
            </a:r>
            <a:r>
              <a:rPr lang="en-US" dirty="0"/>
              <a:t>protective </a:t>
            </a:r>
            <a:r>
              <a:rPr lang="en-US" dirty="0" smtClean="0"/>
              <a:t>equipment?</a:t>
            </a:r>
            <a:endParaRPr lang="en-US" dirty="0"/>
          </a:p>
          <a:p>
            <a:pPr lvl="0"/>
            <a:r>
              <a:rPr lang="en-US" dirty="0" smtClean="0"/>
              <a:t>Engineering controls?</a:t>
            </a:r>
            <a:endParaRPr lang="en-US" dirty="0"/>
          </a:p>
          <a:p>
            <a:r>
              <a:rPr lang="en-US" dirty="0" smtClean="0"/>
              <a:t>Identification of safety </a:t>
            </a:r>
            <a:r>
              <a:rPr lang="en-US" dirty="0"/>
              <a:t>concerns such as flammability or </a:t>
            </a:r>
            <a:r>
              <a:rPr lang="en-US" dirty="0" err="1" smtClean="0"/>
              <a:t>explosivity</a:t>
            </a:r>
            <a:r>
              <a:rPr lang="en-US" dirty="0" smtClean="0"/>
              <a:t>?</a:t>
            </a:r>
            <a:endParaRPr lang="en-US" dirty="0"/>
          </a:p>
        </p:txBody>
      </p:sp>
    </p:spTree>
    <p:extLst>
      <p:ext uri="{BB962C8B-B14F-4D97-AF65-F5344CB8AC3E}">
        <p14:creationId xmlns:p14="http://schemas.microsoft.com/office/powerpoint/2010/main" val="2158543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noAutofit/>
          </a:bodyPr>
          <a:lstStyle/>
          <a:p>
            <a:r>
              <a:rPr lang="en-US" sz="4000" dirty="0"/>
              <a:t>Learning </a:t>
            </a:r>
            <a:r>
              <a:rPr lang="en-US" sz="4000" dirty="0" smtClean="0"/>
              <a:t>Objectives</a:t>
            </a:r>
            <a:endParaRPr lang="en-US" sz="4000" dirty="0"/>
          </a:p>
        </p:txBody>
      </p:sp>
      <p:sp>
        <p:nvSpPr>
          <p:cNvPr id="440323" name="Rectangle 3"/>
          <p:cNvSpPr>
            <a:spLocks noGrp="1" noChangeArrowheads="1"/>
          </p:cNvSpPr>
          <p:nvPr>
            <p:ph idx="1"/>
          </p:nvPr>
        </p:nvSpPr>
        <p:spPr/>
        <p:txBody>
          <a:bodyPr/>
          <a:lstStyle/>
          <a:p>
            <a:pPr>
              <a:lnSpc>
                <a:spcPct val="90000"/>
              </a:lnSpc>
              <a:buNone/>
            </a:pPr>
            <a:r>
              <a:rPr lang="en-US" sz="2800" dirty="0" smtClean="0"/>
              <a:t>At the end of this module, you will be able to:</a:t>
            </a:r>
            <a:endParaRPr lang="en-US" sz="2800" dirty="0" smtClean="0">
              <a:latin typeface="+mj-lt"/>
            </a:endParaRPr>
          </a:p>
          <a:p>
            <a:pPr>
              <a:lnSpc>
                <a:spcPct val="90000"/>
              </a:lnSpc>
            </a:pPr>
            <a:r>
              <a:rPr lang="en-US" sz="2800" dirty="0" smtClean="0">
                <a:latin typeface="+mj-lt"/>
              </a:rPr>
              <a:t>Explain </a:t>
            </a:r>
            <a:r>
              <a:rPr lang="en-US" sz="2800" dirty="0">
                <a:latin typeface="+mj-lt"/>
              </a:rPr>
              <a:t>the difference between risk and hazard</a:t>
            </a:r>
          </a:p>
          <a:p>
            <a:pPr>
              <a:lnSpc>
                <a:spcPct val="90000"/>
              </a:lnSpc>
            </a:pPr>
            <a:r>
              <a:rPr lang="en-US" sz="2800" dirty="0">
                <a:latin typeface="+mj-lt"/>
              </a:rPr>
              <a:t>Explain the standard definition of risk in terms of probability and severity</a:t>
            </a:r>
          </a:p>
          <a:p>
            <a:r>
              <a:rPr lang="en-US" sz="2800" dirty="0"/>
              <a:t>Explain control banding and give a nanoparticle example</a:t>
            </a:r>
          </a:p>
          <a:p>
            <a:r>
              <a:rPr lang="en-US" sz="2800" dirty="0"/>
              <a:t>Describe the limitations of the current Hazard Communication efforts around engineered nanoparticles</a:t>
            </a:r>
          </a:p>
        </p:txBody>
      </p:sp>
    </p:spTree>
    <p:extLst>
      <p:ext uri="{BB962C8B-B14F-4D97-AF65-F5344CB8AC3E}">
        <p14:creationId xmlns:p14="http://schemas.microsoft.com/office/powerpoint/2010/main" val="3404992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522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noAutofit/>
          </a:bodyPr>
          <a:lstStyle/>
          <a:p>
            <a:r>
              <a:rPr lang="en-US" sz="4000" dirty="0"/>
              <a:t>Learning </a:t>
            </a:r>
            <a:r>
              <a:rPr lang="en-US" sz="4000" dirty="0" smtClean="0"/>
              <a:t>Objectives</a:t>
            </a:r>
            <a:endParaRPr lang="en-US" sz="4000" dirty="0"/>
          </a:p>
        </p:txBody>
      </p:sp>
      <p:sp>
        <p:nvSpPr>
          <p:cNvPr id="440323" name="Rectangle 3"/>
          <p:cNvSpPr>
            <a:spLocks noGrp="1" noChangeArrowheads="1"/>
          </p:cNvSpPr>
          <p:nvPr>
            <p:ph idx="1"/>
          </p:nvPr>
        </p:nvSpPr>
        <p:spPr/>
        <p:txBody>
          <a:bodyPr/>
          <a:lstStyle/>
          <a:p>
            <a:pPr>
              <a:lnSpc>
                <a:spcPct val="90000"/>
              </a:lnSpc>
              <a:buNone/>
            </a:pPr>
            <a:r>
              <a:rPr lang="en-US" sz="2800" dirty="0" smtClean="0"/>
              <a:t>At the end of this module, you will be able to:</a:t>
            </a:r>
            <a:endParaRPr lang="en-US" sz="2800" dirty="0" smtClean="0">
              <a:latin typeface="+mj-lt"/>
            </a:endParaRPr>
          </a:p>
          <a:p>
            <a:pPr>
              <a:lnSpc>
                <a:spcPct val="90000"/>
              </a:lnSpc>
            </a:pPr>
            <a:r>
              <a:rPr lang="en-US" sz="2800" dirty="0" smtClean="0">
                <a:latin typeface="+mj-lt"/>
              </a:rPr>
              <a:t>Explain </a:t>
            </a:r>
            <a:r>
              <a:rPr lang="en-US" sz="2800" dirty="0">
                <a:latin typeface="+mj-lt"/>
              </a:rPr>
              <a:t>the difference between risk and hazard</a:t>
            </a:r>
          </a:p>
          <a:p>
            <a:pPr>
              <a:lnSpc>
                <a:spcPct val="90000"/>
              </a:lnSpc>
            </a:pPr>
            <a:r>
              <a:rPr lang="en-US" sz="2800" dirty="0">
                <a:latin typeface="+mj-lt"/>
              </a:rPr>
              <a:t>Explain the standard definition of risk in terms of probability and severity</a:t>
            </a:r>
          </a:p>
          <a:p>
            <a:r>
              <a:rPr lang="en-US" sz="2800" dirty="0"/>
              <a:t>Explain control banding and give a nanoparticle example</a:t>
            </a:r>
          </a:p>
          <a:p>
            <a:r>
              <a:rPr lang="en-US" sz="2800" dirty="0"/>
              <a:t>Describe the limitations of the current Hazard Communication efforts around engineered nanoparticles</a:t>
            </a:r>
          </a:p>
        </p:txBody>
      </p:sp>
    </p:spTree>
    <p:extLst>
      <p:ext uri="{BB962C8B-B14F-4D97-AF65-F5344CB8AC3E}">
        <p14:creationId xmlns:p14="http://schemas.microsoft.com/office/powerpoint/2010/main" val="247432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r>
              <a:rPr lang="en-US" sz="6600" b="1" dirty="0" smtClean="0"/>
              <a:t>Topic 1: </a:t>
            </a:r>
            <a:br>
              <a:rPr lang="en-US" sz="6600" b="1" dirty="0" smtClean="0"/>
            </a:br>
            <a:r>
              <a:rPr lang="en-US" sz="6600" b="1" dirty="0" smtClean="0"/>
              <a:t>What is risk?</a:t>
            </a:r>
            <a:endParaRPr lang="en-US" sz="6600" b="1" dirty="0"/>
          </a:p>
        </p:txBody>
      </p:sp>
    </p:spTree>
    <p:extLst>
      <p:ext uri="{BB962C8B-B14F-4D97-AF65-F5344CB8AC3E}">
        <p14:creationId xmlns:p14="http://schemas.microsoft.com/office/powerpoint/2010/main" val="292768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157094" y="228600"/>
            <a:ext cx="8229600" cy="1143000"/>
          </a:xfrm>
        </p:spPr>
        <p:txBody>
          <a:bodyPr/>
          <a:lstStyle/>
          <a:p>
            <a:r>
              <a:rPr lang="en-US" sz="6000" dirty="0"/>
              <a:t>Risk is a function of</a:t>
            </a:r>
          </a:p>
        </p:txBody>
      </p:sp>
      <p:sp>
        <p:nvSpPr>
          <p:cNvPr id="449539" name="Text Box 3"/>
          <p:cNvSpPr txBox="1">
            <a:spLocks noChangeArrowheads="1"/>
          </p:cNvSpPr>
          <p:nvPr/>
        </p:nvSpPr>
        <p:spPr bwMode="auto">
          <a:xfrm>
            <a:off x="914400" y="2438400"/>
            <a:ext cx="2895600" cy="641350"/>
          </a:xfrm>
          <a:prstGeom prst="rect">
            <a:avLst/>
          </a:prstGeom>
          <a:noFill/>
          <a:ln w="12700">
            <a:noFill/>
            <a:miter lim="800000"/>
            <a:headEnd/>
            <a:tailEnd/>
          </a:ln>
          <a:effectLst/>
        </p:spPr>
        <p:txBody>
          <a:bodyPr>
            <a:spAutoFit/>
          </a:bodyPr>
          <a:lstStyle/>
          <a:p>
            <a:pPr algn="l">
              <a:spcBef>
                <a:spcPct val="50000"/>
              </a:spcBef>
            </a:pPr>
            <a:endParaRPr lang="en-US" sz="3600"/>
          </a:p>
        </p:txBody>
      </p:sp>
      <p:graphicFrame>
        <p:nvGraphicFramePr>
          <p:cNvPr id="7" name="Diagram 6"/>
          <p:cNvGraphicFramePr/>
          <p:nvPr>
            <p:extLst>
              <p:ext uri="{D42A27DB-BD31-4B8C-83A1-F6EECF244321}">
                <p14:modId xmlns:p14="http://schemas.microsoft.com/office/powerpoint/2010/main" val="2447530548"/>
              </p:ext>
            </p:extLst>
          </p:nvPr>
        </p:nvGraphicFramePr>
        <p:xfrm>
          <a:off x="304800" y="1397000"/>
          <a:ext cx="85344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328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dsonriver_ic.nc.gov.jpg"/>
          <p:cNvPicPr>
            <a:picLocks noChangeAspect="1"/>
          </p:cNvPicPr>
          <p:nvPr/>
        </p:nvPicPr>
        <p:blipFill>
          <a:blip r:embed="rId3">
            <a:lum bright="15000" contrast="16000"/>
          </a:blip>
          <a:stretch>
            <a:fillRect/>
          </a:stretch>
        </p:blipFill>
        <p:spPr>
          <a:xfrm>
            <a:off x="2856229" y="4096352"/>
            <a:ext cx="3264559" cy="2481065"/>
          </a:xfrm>
          <a:prstGeom prst="rect">
            <a:avLst/>
          </a:prstGeom>
        </p:spPr>
      </p:pic>
      <p:sp>
        <p:nvSpPr>
          <p:cNvPr id="441346" name="Rectangle 2"/>
          <p:cNvSpPr>
            <a:spLocks noGrp="1" noChangeArrowheads="1"/>
          </p:cNvSpPr>
          <p:nvPr>
            <p:ph type="title"/>
          </p:nvPr>
        </p:nvSpPr>
        <p:spPr>
          <a:xfrm>
            <a:off x="857468" y="199889"/>
            <a:ext cx="7702998" cy="1143000"/>
          </a:xfrm>
        </p:spPr>
        <p:txBody>
          <a:bodyPr>
            <a:normAutofit fontScale="90000"/>
          </a:bodyPr>
          <a:lstStyle/>
          <a:p>
            <a:pPr algn="l"/>
            <a:r>
              <a:rPr lang="en-US" sz="4000" b="1" dirty="0" smtClean="0">
                <a:solidFill>
                  <a:srgbClr val="C00000"/>
                </a:solidFill>
                <a:effectLst>
                  <a:outerShdw blurRad="38100" dist="38100" dir="2700000" algn="tl">
                    <a:srgbClr val="000000">
                      <a:alpha val="43137"/>
                    </a:srgbClr>
                  </a:outerShdw>
                </a:effectLst>
              </a:rPr>
              <a:t>Who’s more uncomfortable flying than driving?</a:t>
            </a:r>
            <a:endParaRPr lang="en-US" sz="4000" b="1" dirty="0">
              <a:solidFill>
                <a:srgbClr val="C00000"/>
              </a:solidFill>
              <a:effectLst>
                <a:outerShdw blurRad="38100" dist="38100" dir="2700000" algn="tl">
                  <a:srgbClr val="000000">
                    <a:alpha val="43137"/>
                  </a:srgbClr>
                </a:outerShdw>
              </a:effectLst>
            </a:endParaRPr>
          </a:p>
        </p:txBody>
      </p:sp>
      <p:sp>
        <p:nvSpPr>
          <p:cNvPr id="441347" name="Rectangle 3"/>
          <p:cNvSpPr>
            <a:spLocks noGrp="1" noChangeArrowheads="1"/>
          </p:cNvSpPr>
          <p:nvPr>
            <p:ph type="body" idx="1"/>
          </p:nvPr>
        </p:nvSpPr>
        <p:spPr>
          <a:xfrm>
            <a:off x="915800" y="1613322"/>
            <a:ext cx="7668187" cy="4114800"/>
          </a:xfrm>
        </p:spPr>
        <p:txBody>
          <a:bodyPr/>
          <a:lstStyle/>
          <a:p>
            <a:pPr>
              <a:lnSpc>
                <a:spcPct val="90000"/>
              </a:lnSpc>
            </a:pPr>
            <a:r>
              <a:rPr lang="en-US" sz="2800" dirty="0" smtClean="0"/>
              <a:t>The </a:t>
            </a:r>
            <a:r>
              <a:rPr lang="en-US" sz="2800" dirty="0"/>
              <a:t>likelihood of dying on a jet flight </a:t>
            </a:r>
            <a:r>
              <a:rPr lang="en-US" sz="2800" dirty="0" smtClean="0"/>
              <a:t>is 1 </a:t>
            </a:r>
            <a:r>
              <a:rPr lang="en-US" sz="2800" dirty="0"/>
              <a:t>in 8,000,000</a:t>
            </a:r>
          </a:p>
          <a:p>
            <a:pPr>
              <a:lnSpc>
                <a:spcPct val="90000"/>
              </a:lnSpc>
            </a:pPr>
            <a:r>
              <a:rPr lang="en-US" sz="2800" dirty="0"/>
              <a:t>This is flying around the clock for more than 438 years before a fatal crash </a:t>
            </a:r>
            <a:r>
              <a:rPr lang="en-US" sz="2800" dirty="0" smtClean="0"/>
              <a:t>(FAA, 1998)</a:t>
            </a:r>
            <a:endParaRPr lang="en-US" sz="2800" dirty="0"/>
          </a:p>
          <a:p>
            <a:pPr>
              <a:lnSpc>
                <a:spcPct val="90000"/>
              </a:lnSpc>
            </a:pPr>
            <a:r>
              <a:rPr lang="en-US" sz="2800" dirty="0" smtClean="0"/>
              <a:t>Odds of </a:t>
            </a:r>
            <a:r>
              <a:rPr lang="en-US" sz="2800" dirty="0"/>
              <a:t>dying in car </a:t>
            </a:r>
            <a:r>
              <a:rPr lang="en-US" sz="2800" dirty="0" smtClean="0"/>
              <a:t>crash: 1/84 (NSC, 2007</a:t>
            </a:r>
            <a:r>
              <a:rPr lang="en-US" sz="2800" dirty="0"/>
              <a:t>)</a:t>
            </a:r>
          </a:p>
        </p:txBody>
      </p:sp>
    </p:spTree>
    <p:extLst>
      <p:ext uri="{BB962C8B-B14F-4D97-AF65-F5344CB8AC3E}">
        <p14:creationId xmlns:p14="http://schemas.microsoft.com/office/powerpoint/2010/main" val="3175536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5431</Words>
  <Application>Microsoft Office PowerPoint</Application>
  <PresentationFormat>On-screen Show (4:3)</PresentationFormat>
  <Paragraphs>601</Paragraphs>
  <Slides>56</Slides>
  <Notes>51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OSHA_Training</vt:lpstr>
      <vt:lpstr>PowerPoint Presentation</vt:lpstr>
      <vt:lpstr>PowerPoint Presentation</vt:lpstr>
      <vt:lpstr>Eight-Hour Training Course</vt:lpstr>
      <vt:lpstr>Lesson Overview</vt:lpstr>
      <vt:lpstr>Lesson Overview</vt:lpstr>
      <vt:lpstr>Learning Objectives</vt:lpstr>
      <vt:lpstr>Topic 1:  What is risk?</vt:lpstr>
      <vt:lpstr>Risk is a function of</vt:lpstr>
      <vt:lpstr>Who’s more uncomfortable flying than driving?</vt:lpstr>
      <vt:lpstr>Odds of Dying, 2003 National Safety Council</vt:lpstr>
      <vt:lpstr>PowerPoint Presentation</vt:lpstr>
      <vt:lpstr>What is the precautionary principle? How does it affect Nano?</vt:lpstr>
      <vt:lpstr>Topic 2:  NanoRisk Framework</vt:lpstr>
      <vt:lpstr>The EDF-DuPont Nano Risk Framework is highly regarded</vt:lpstr>
      <vt:lpstr>EDF-DuPont Nano Risk Framework</vt:lpstr>
      <vt:lpstr>Nano Risk Framework case studies are available on the web</vt:lpstr>
      <vt:lpstr>The entire life cycle needs to be considered</vt:lpstr>
      <vt:lpstr>Topic 3:  Control Banding</vt:lpstr>
      <vt:lpstr>Control banding is a qualitative administrative approach that defines risks and sets controls</vt:lpstr>
      <vt:lpstr>PowerPoint Presentation</vt:lpstr>
      <vt:lpstr>Control Banding has been used for years in the pharmaceutical industry</vt:lpstr>
      <vt:lpstr> </vt:lpstr>
      <vt:lpstr>Lawrence Livermore developed a Control Banding Nanotool (Sam Paik, LLNL)</vt:lpstr>
      <vt:lpstr>The Nanotool sets Severity Factors</vt:lpstr>
      <vt:lpstr>Factors for the parent material get 30% of severity score</vt:lpstr>
      <vt:lpstr>Nanotool uses probability factors, too</vt:lpstr>
      <vt:lpstr>Nanotool results were comparable to judgment of professionals</vt:lpstr>
      <vt:lpstr>CB Nanotool as LLNL Policy </vt:lpstr>
      <vt:lpstr>Let’s use the Nanotool in an exercise</vt:lpstr>
      <vt:lpstr>Topic 4: Communicating Hazards to Workers</vt:lpstr>
      <vt:lpstr>NIOSH has excellent resources</vt:lpstr>
      <vt:lpstr>The GoodNanoGuide is a tremendous resource (more in Module 7)</vt:lpstr>
      <vt:lpstr>This NIEHS guidance on training workers is in final form  http://is.gd/NIEHSnano</vt:lpstr>
      <vt:lpstr>We haven’t been doing a great job communicating the hazards of standard industrial chemicals</vt:lpstr>
      <vt:lpstr>1997 review of Hazcom literature for OSHA was the only one for a decade</vt:lpstr>
      <vt:lpstr>Comprehensibility of MSDSs was not good</vt:lpstr>
      <vt:lpstr>Findings from a newer review of the literature did not find improvements</vt:lpstr>
      <vt:lpstr>Nicol et al. concluded:</vt:lpstr>
      <vt:lpstr>Sheer number of chemicals will become truly daunting</vt:lpstr>
      <vt:lpstr>Is it too soon to talk Hazcom for Nano?</vt:lpstr>
      <vt:lpstr>PowerPoint Presentation</vt:lpstr>
      <vt:lpstr>SDS for Multi-walled Carbon Nanotubes, Section 11 Toxicology</vt:lpstr>
      <vt:lpstr>Lippy Group reviewed NIOSH collection of nano SDSs</vt:lpstr>
      <vt:lpstr>NIOSH just completed a review of SDSs C. Crawford, L. Hodson, and C. Geraci, 2011,  AIHce Poster</vt:lpstr>
      <vt:lpstr>NIOSH looked at 26 new SDSs from 19 manufacturers</vt:lpstr>
      <vt:lpstr>Example SDS: NanoWax</vt:lpstr>
      <vt:lpstr>NanoWax SDS Section 8: Exposure Controls/PPE</vt:lpstr>
      <vt:lpstr>Lippy Group reviewed the use </vt:lpstr>
      <vt:lpstr>SDS for Carbon Nanotube</vt:lpstr>
      <vt:lpstr>“The MSDSs for carbon nanotubes treat these substances as graphite…but carbon nanotubes are as similar to pencil lead as the soot on my barbeque grill at home is to diamonds.” Andrew Maynard,  University of Michigan Risk Science Center</vt:lpstr>
      <vt:lpstr>This MSDS for quantum dots of lead sulfide focuses on toluene</vt:lpstr>
      <vt:lpstr>Exposure limit is for toluene, with nothing about PbS dots</vt:lpstr>
      <vt:lpstr>Nano language suggested by Dan Levine, Hazcom Expert (PSS, 9-15-2006)</vt:lpstr>
      <vt:lpstr>Nano SDS group exercise</vt:lpstr>
      <vt:lpstr>Learning Objectives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2012-05-18T15:13:26Z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