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2"/>
  </p:sldMasterIdLst>
  <p:notesMasterIdLst>
    <p:notesMasterId r:id="rId41"/>
  </p:notesMasterIdLst>
  <p:handoutMasterIdLst>
    <p:handoutMasterId r:id="rId42"/>
  </p:handoutMasterIdLst>
  <p:sldIdLst>
    <p:sldId id="256" r:id="rId3"/>
    <p:sldId id="264" r:id="rId4"/>
    <p:sldId id="263" r:id="rId5"/>
    <p:sldId id="257" r:id="rId6"/>
    <p:sldId id="318" r:id="rId7"/>
    <p:sldId id="336" r:id="rId8"/>
    <p:sldId id="329" r:id="rId9"/>
    <p:sldId id="337" r:id="rId10"/>
    <p:sldId id="335" r:id="rId11"/>
    <p:sldId id="334" r:id="rId12"/>
    <p:sldId id="330" r:id="rId13"/>
    <p:sldId id="331" r:id="rId14"/>
    <p:sldId id="338" r:id="rId15"/>
    <p:sldId id="341" r:id="rId16"/>
    <p:sldId id="325" r:id="rId17"/>
    <p:sldId id="319" r:id="rId18"/>
    <p:sldId id="323" r:id="rId19"/>
    <p:sldId id="321" r:id="rId20"/>
    <p:sldId id="322" r:id="rId21"/>
    <p:sldId id="324" r:id="rId22"/>
    <p:sldId id="320" r:id="rId23"/>
    <p:sldId id="339" r:id="rId24"/>
    <p:sldId id="326" r:id="rId25"/>
    <p:sldId id="327" r:id="rId26"/>
    <p:sldId id="328" r:id="rId27"/>
    <p:sldId id="349" r:id="rId28"/>
    <p:sldId id="347" r:id="rId29"/>
    <p:sldId id="352" r:id="rId30"/>
    <p:sldId id="348" r:id="rId31"/>
    <p:sldId id="351" r:id="rId32"/>
    <p:sldId id="353" r:id="rId33"/>
    <p:sldId id="354" r:id="rId34"/>
    <p:sldId id="355" r:id="rId35"/>
    <p:sldId id="346" r:id="rId36"/>
    <p:sldId id="342" r:id="rId37"/>
    <p:sldId id="344" r:id="rId38"/>
    <p:sldId id="345" r:id="rId39"/>
    <p:sldId id="316"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CC66"/>
    <a:srgbClr val="99CCFF"/>
    <a:srgbClr val="B77513"/>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57" autoAdjust="0"/>
    <p:restoredTop sz="91107" autoAdjust="0"/>
  </p:normalViewPr>
  <p:slideViewPr>
    <p:cSldViewPr snapToGrid="0">
      <p:cViewPr varScale="1">
        <p:scale>
          <a:sx n="76" d="100"/>
          <a:sy n="76" d="100"/>
        </p:scale>
        <p:origin x="-1470" y="-102"/>
      </p:cViewPr>
      <p:guideLst>
        <p:guide orient="horz" pos="2160"/>
        <p:guide pos="2880"/>
      </p:guideLst>
    </p:cSldViewPr>
  </p:slideViewPr>
  <p:outlineViewPr>
    <p:cViewPr>
      <p:scale>
        <a:sx n="33" d="100"/>
        <a:sy n="33" d="100"/>
      </p:scale>
      <p:origin x="0" y="1752"/>
    </p:cViewPr>
  </p:outlineViewPr>
  <p:notesTextViewPr>
    <p:cViewPr>
      <p:scale>
        <a:sx n="100" d="100"/>
        <a:sy n="100" d="100"/>
      </p:scale>
      <p:origin x="0" y="0"/>
    </p:cViewPr>
  </p:notesTextViewPr>
  <p:sorterViewPr>
    <p:cViewPr>
      <p:scale>
        <a:sx n="66" d="100"/>
        <a:sy n="66" d="100"/>
      </p:scale>
      <p:origin x="0" y="4092"/>
    </p:cViewPr>
  </p:sorterViewPr>
  <p:notesViewPr>
    <p:cSldViewPr snapToGrid="0">
      <p:cViewPr varScale="1">
        <p:scale>
          <a:sx n="53" d="100"/>
          <a:sy n="53" d="100"/>
        </p:scale>
        <p:origin x="-184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hyperlink" Target="http://www.dtsc.ca.gov/TechnologyDevelopment/Nanotechnology/CNTcallin.cfmhttp:/www.dtsc.ca.gov/PollutionPrevention/Chemical_Call_In.cf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dtsc.ca.gov/TechnologyDevelopment/Nanotechnology/CNTcallin.cfmhttp:/www.dtsc.ca.gov/PollutionPrevention/Chemical_Call_In.cf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F0AB5F-9463-45C4-BB07-42B319D68C3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42C306C-7EF6-4C9F-A364-61B7B9AAB617}">
      <dgm:prSet phldrT="[Text]"/>
      <dgm:spPr/>
      <dgm:t>
        <a:bodyPr/>
        <a:lstStyle/>
        <a:p>
          <a:r>
            <a:rPr lang="en-US" dirty="0" smtClean="0"/>
            <a:t>2009</a:t>
          </a:r>
          <a:endParaRPr lang="en-US" dirty="0"/>
        </a:p>
      </dgm:t>
    </dgm:pt>
    <dgm:pt modelId="{2EBECDD9-BD72-4C88-9196-B00581296E8B}" type="parTrans" cxnId="{140F2BD7-D6F1-44DE-9465-E205D1446017}">
      <dgm:prSet/>
      <dgm:spPr/>
      <dgm:t>
        <a:bodyPr/>
        <a:lstStyle/>
        <a:p>
          <a:endParaRPr lang="en-US"/>
        </a:p>
      </dgm:t>
    </dgm:pt>
    <dgm:pt modelId="{2D47B5A0-C590-4DB2-8F73-E367FCEC123C}" type="sibTrans" cxnId="{140F2BD7-D6F1-44DE-9465-E205D1446017}">
      <dgm:prSet/>
      <dgm:spPr/>
      <dgm:t>
        <a:bodyPr/>
        <a:lstStyle/>
        <a:p>
          <a:endParaRPr lang="en-US"/>
        </a:p>
      </dgm:t>
    </dgm:pt>
    <dgm:pt modelId="{3450C56A-C1F3-4AB0-A83C-63BA8216C3AC}">
      <dgm:prSet/>
      <dgm:spPr/>
      <dgm:t>
        <a:bodyPr/>
        <a:lstStyle/>
        <a:p>
          <a:r>
            <a:rPr lang="en-US" dirty="0" smtClean="0"/>
            <a:t>Call-In for CNTs Issued</a:t>
          </a:r>
        </a:p>
      </dgm:t>
    </dgm:pt>
    <dgm:pt modelId="{41BA2B7C-3D0F-44DC-BA0B-0EC12C435D1B}" type="parTrans" cxnId="{22594A81-73F4-4730-AAC6-C51F302C94F8}">
      <dgm:prSet/>
      <dgm:spPr/>
      <dgm:t>
        <a:bodyPr/>
        <a:lstStyle/>
        <a:p>
          <a:endParaRPr lang="en-US"/>
        </a:p>
      </dgm:t>
    </dgm:pt>
    <dgm:pt modelId="{6070C3E0-D628-46C2-A75D-426A6568B6B2}" type="sibTrans" cxnId="{22594A81-73F4-4730-AAC6-C51F302C94F8}">
      <dgm:prSet/>
      <dgm:spPr/>
      <dgm:t>
        <a:bodyPr/>
        <a:lstStyle/>
        <a:p>
          <a:endParaRPr lang="en-US"/>
        </a:p>
      </dgm:t>
    </dgm:pt>
    <dgm:pt modelId="{BDE7B3D5-DF54-40A9-9882-5068A7A706D9}">
      <dgm:prSet/>
      <dgm:spPr/>
      <dgm:t>
        <a:bodyPr/>
        <a:lstStyle/>
        <a:p>
          <a:r>
            <a:rPr lang="en-US" dirty="0" smtClean="0"/>
            <a:t>Fate and transport in the environment</a:t>
          </a:r>
        </a:p>
      </dgm:t>
    </dgm:pt>
    <dgm:pt modelId="{6220D978-53C7-4679-B764-FD94B4162C72}" type="parTrans" cxnId="{BD8C3DA2-6B88-4E96-9E2F-08A1F0305FC8}">
      <dgm:prSet/>
      <dgm:spPr/>
      <dgm:t>
        <a:bodyPr/>
        <a:lstStyle/>
        <a:p>
          <a:endParaRPr lang="en-US"/>
        </a:p>
      </dgm:t>
    </dgm:pt>
    <dgm:pt modelId="{61CC96AE-E520-4E8C-9E28-1927F339273F}" type="sibTrans" cxnId="{BD8C3DA2-6B88-4E96-9E2F-08A1F0305FC8}">
      <dgm:prSet/>
      <dgm:spPr/>
      <dgm:t>
        <a:bodyPr/>
        <a:lstStyle/>
        <a:p>
          <a:endParaRPr lang="en-US"/>
        </a:p>
      </dgm:t>
    </dgm:pt>
    <dgm:pt modelId="{69F23BEA-CDD3-46C4-B9BE-15260D32183C}">
      <dgm:prSet/>
      <dgm:spPr/>
      <dgm:t>
        <a:bodyPr/>
        <a:lstStyle/>
        <a:p>
          <a:r>
            <a:rPr lang="en-US" dirty="0" smtClean="0"/>
            <a:t>Other relevant information</a:t>
          </a:r>
        </a:p>
      </dgm:t>
    </dgm:pt>
    <dgm:pt modelId="{6A4D06D7-EE38-4D70-B08E-15D83E27EBCD}" type="parTrans" cxnId="{2007291C-5662-4856-9E9A-D62AC717A2BD}">
      <dgm:prSet/>
      <dgm:spPr/>
      <dgm:t>
        <a:bodyPr/>
        <a:lstStyle/>
        <a:p>
          <a:endParaRPr lang="en-US"/>
        </a:p>
      </dgm:t>
    </dgm:pt>
    <dgm:pt modelId="{69ECF874-6F30-4B6E-B8B3-5D717DB34F35}" type="sibTrans" cxnId="{2007291C-5662-4856-9E9A-D62AC717A2BD}">
      <dgm:prSet/>
      <dgm:spPr/>
      <dgm:t>
        <a:bodyPr/>
        <a:lstStyle/>
        <a:p>
          <a:endParaRPr lang="en-US"/>
        </a:p>
      </dgm:t>
    </dgm:pt>
    <dgm:pt modelId="{08C9F499-48AC-4EBD-BE49-1152A4C108FC}">
      <dgm:prSet/>
      <dgm:spPr/>
      <dgm:t>
        <a:bodyPr/>
        <a:lstStyle/>
        <a:p>
          <a:r>
            <a:rPr lang="en-US" dirty="0" smtClean="0"/>
            <a:t>Deadline for CNT reporting</a:t>
          </a:r>
          <a:endParaRPr lang="en-US" dirty="0"/>
        </a:p>
      </dgm:t>
    </dgm:pt>
    <dgm:pt modelId="{098FD20D-50D6-478E-9124-BD5723D19E92}" type="parTrans" cxnId="{9192137D-A40B-496F-878C-A9114D182D61}">
      <dgm:prSet/>
      <dgm:spPr/>
      <dgm:t>
        <a:bodyPr/>
        <a:lstStyle/>
        <a:p>
          <a:endParaRPr lang="en-US"/>
        </a:p>
      </dgm:t>
    </dgm:pt>
    <dgm:pt modelId="{13717ED6-AE07-4CDE-B5C5-9684BE0540E0}" type="sibTrans" cxnId="{9192137D-A40B-496F-878C-A9114D182D61}">
      <dgm:prSet/>
      <dgm:spPr/>
      <dgm:t>
        <a:bodyPr/>
        <a:lstStyle/>
        <a:p>
          <a:endParaRPr lang="en-US"/>
        </a:p>
      </dgm:t>
    </dgm:pt>
    <dgm:pt modelId="{4AD621F8-436B-4621-B8DB-8FD525E32895}">
      <dgm:prSet/>
      <dgm:spPr/>
      <dgm:t>
        <a:bodyPr/>
        <a:lstStyle/>
        <a:p>
          <a:r>
            <a:rPr lang="en-US" dirty="0" smtClean="0"/>
            <a:t>Analytical test methods</a:t>
          </a:r>
        </a:p>
      </dgm:t>
    </dgm:pt>
    <dgm:pt modelId="{717E716E-33DA-4910-AB5A-F6B5FCF23D07}" type="parTrans" cxnId="{63628B04-62DF-4D91-98B9-FF829A6DD224}">
      <dgm:prSet/>
      <dgm:spPr/>
      <dgm:t>
        <a:bodyPr/>
        <a:lstStyle/>
        <a:p>
          <a:endParaRPr lang="en-US"/>
        </a:p>
      </dgm:t>
    </dgm:pt>
    <dgm:pt modelId="{2ED6706F-97EC-4A39-AF2C-5FE0A4CD5679}" type="sibTrans" cxnId="{63628B04-62DF-4D91-98B9-FF829A6DD224}">
      <dgm:prSet/>
      <dgm:spPr/>
      <dgm:t>
        <a:bodyPr/>
        <a:lstStyle/>
        <a:p>
          <a:endParaRPr lang="en-US"/>
        </a:p>
      </dgm:t>
    </dgm:pt>
    <dgm:pt modelId="{966CD0A5-53DB-434C-A1F1-74681CDABBEB}">
      <dgm:prSet/>
      <dgm:spPr/>
      <dgm:t>
        <a:bodyPr/>
        <a:lstStyle/>
        <a:p>
          <a:r>
            <a:rPr lang="en-US" dirty="0" smtClean="0"/>
            <a:t>2010</a:t>
          </a:r>
          <a:endParaRPr lang="en-US" dirty="0"/>
        </a:p>
      </dgm:t>
    </dgm:pt>
    <dgm:pt modelId="{289A3C3A-CBAB-42A6-B0DC-75BA44AF754E}" type="parTrans" cxnId="{62C5F448-0D60-4B3E-9CAE-A5BF2F96FF20}">
      <dgm:prSet/>
      <dgm:spPr/>
      <dgm:t>
        <a:bodyPr/>
        <a:lstStyle/>
        <a:p>
          <a:endParaRPr lang="en-US"/>
        </a:p>
      </dgm:t>
    </dgm:pt>
    <dgm:pt modelId="{64338448-C15B-4C40-96EF-2F1B314D287B}" type="sibTrans" cxnId="{62C5F448-0D60-4B3E-9CAE-A5BF2F96FF20}">
      <dgm:prSet/>
      <dgm:spPr/>
      <dgm:t>
        <a:bodyPr/>
        <a:lstStyle/>
        <a:p>
          <a:endParaRPr lang="en-US"/>
        </a:p>
      </dgm:t>
    </dgm:pt>
    <dgm:pt modelId="{B392F87D-1AB2-47FD-8F94-5C3E6F4ACA29}">
      <dgm:prSet/>
      <dgm:spPr/>
      <dgm:t>
        <a:bodyPr/>
        <a:lstStyle/>
        <a:p>
          <a:r>
            <a:rPr lang="en-US" dirty="0" smtClean="0"/>
            <a:t>New call-in issued to 49 companies and universities for nano silver, nano zero valent iron, nano TiO</a:t>
          </a:r>
          <a:r>
            <a:rPr lang="en-US" baseline="-25000" dirty="0" smtClean="0"/>
            <a:t>2</a:t>
          </a:r>
          <a:r>
            <a:rPr lang="en-US" baseline="0" dirty="0" smtClean="0"/>
            <a:t>, nano CeO</a:t>
          </a:r>
          <a:r>
            <a:rPr lang="en-US" baseline="-25000" dirty="0" smtClean="0"/>
            <a:t>2</a:t>
          </a:r>
          <a:r>
            <a:rPr lang="en-US" baseline="0" dirty="0" smtClean="0"/>
            <a:t>, nano ZnO, quantum dots</a:t>
          </a:r>
          <a:endParaRPr lang="en-US" dirty="0"/>
        </a:p>
      </dgm:t>
    </dgm:pt>
    <dgm:pt modelId="{2C4A8610-BF54-4AA5-8929-13EB81C6F44D}" type="parTrans" cxnId="{3C9FC63D-BD85-4A1B-9658-56DA25C524B3}">
      <dgm:prSet/>
      <dgm:spPr/>
      <dgm:t>
        <a:bodyPr/>
        <a:lstStyle/>
        <a:p>
          <a:endParaRPr lang="en-US"/>
        </a:p>
      </dgm:t>
    </dgm:pt>
    <dgm:pt modelId="{FE397710-344E-47D0-BFBD-FA44E09AC5CE}" type="sibTrans" cxnId="{3C9FC63D-BD85-4A1B-9658-56DA25C524B3}">
      <dgm:prSet/>
      <dgm:spPr/>
      <dgm:t>
        <a:bodyPr/>
        <a:lstStyle/>
        <a:p>
          <a:endParaRPr lang="en-US"/>
        </a:p>
      </dgm:t>
    </dgm:pt>
    <dgm:pt modelId="{A74F7513-9C54-4DBF-8548-6A4D4EE7B8CF}">
      <dgm:prSet/>
      <dgm:spPr/>
      <dgm:t>
        <a:bodyPr/>
        <a:lstStyle/>
        <a:p>
          <a:r>
            <a:rPr lang="en-US" dirty="0" smtClean="0"/>
            <a:t>22 companies and universities </a:t>
          </a:r>
          <a:r>
            <a:rPr lang="en-US" dirty="0" smtClean="0">
              <a:hlinkClick xmlns:r="http://schemas.openxmlformats.org/officeDocument/2006/relationships" r:id="rId1"/>
            </a:rPr>
            <a:t>responded</a:t>
          </a:r>
          <a:endParaRPr lang="en-US" dirty="0"/>
        </a:p>
      </dgm:t>
    </dgm:pt>
    <dgm:pt modelId="{7DD39DFE-8DB9-4D3B-8F44-B6717092560B}" type="parTrans" cxnId="{5BBA5780-2DF0-4CBE-B6E3-0358C4F28922}">
      <dgm:prSet/>
      <dgm:spPr/>
      <dgm:t>
        <a:bodyPr/>
        <a:lstStyle/>
        <a:p>
          <a:endParaRPr lang="en-US"/>
        </a:p>
      </dgm:t>
    </dgm:pt>
    <dgm:pt modelId="{91069A7E-D305-42F4-9EED-491576A837E7}" type="sibTrans" cxnId="{5BBA5780-2DF0-4CBE-B6E3-0358C4F28922}">
      <dgm:prSet/>
      <dgm:spPr/>
      <dgm:t>
        <a:bodyPr/>
        <a:lstStyle/>
        <a:p>
          <a:endParaRPr lang="en-US"/>
        </a:p>
      </dgm:t>
    </dgm:pt>
    <dgm:pt modelId="{D7091C39-E4F4-44E2-9DBB-2E60F0878202}">
      <dgm:prSet/>
      <dgm:spPr/>
      <dgm:t>
        <a:bodyPr/>
        <a:lstStyle/>
        <a:p>
          <a:r>
            <a:rPr lang="en-US" dirty="0" smtClean="0"/>
            <a:t>Analytical test methods in environmental matrices</a:t>
          </a:r>
          <a:endParaRPr lang="en-US" dirty="0"/>
        </a:p>
      </dgm:t>
    </dgm:pt>
    <dgm:pt modelId="{B2244189-C507-419F-ACFF-ECEF32272443}" type="parTrans" cxnId="{3EF9B02D-15D1-4865-A4E0-02DBC568BDD0}">
      <dgm:prSet/>
      <dgm:spPr/>
      <dgm:t>
        <a:bodyPr/>
        <a:lstStyle/>
        <a:p>
          <a:endParaRPr lang="en-US"/>
        </a:p>
      </dgm:t>
    </dgm:pt>
    <dgm:pt modelId="{3503AD88-BEA9-4057-AB86-61C3E326802F}" type="sibTrans" cxnId="{3EF9B02D-15D1-4865-A4E0-02DBC568BDD0}">
      <dgm:prSet/>
      <dgm:spPr/>
      <dgm:t>
        <a:bodyPr/>
        <a:lstStyle/>
        <a:p>
          <a:endParaRPr lang="en-US"/>
        </a:p>
      </dgm:t>
    </dgm:pt>
    <dgm:pt modelId="{53F10053-57BD-4242-8C04-353B523C3FC3}">
      <dgm:prSet phldrT="[Text]"/>
      <dgm:spPr/>
      <dgm:t>
        <a:bodyPr/>
        <a:lstStyle/>
        <a:p>
          <a:r>
            <a:rPr lang="en-US" dirty="0" smtClean="0"/>
            <a:t>2006</a:t>
          </a:r>
          <a:endParaRPr lang="en-US" dirty="0"/>
        </a:p>
      </dgm:t>
    </dgm:pt>
    <dgm:pt modelId="{255C2F53-892F-4FB8-AD17-F6D27725645E}" type="parTrans" cxnId="{E4F50C44-E058-451B-AE7D-C0D88032F331}">
      <dgm:prSet/>
      <dgm:spPr/>
      <dgm:t>
        <a:bodyPr/>
        <a:lstStyle/>
        <a:p>
          <a:endParaRPr lang="en-US"/>
        </a:p>
      </dgm:t>
    </dgm:pt>
    <dgm:pt modelId="{88F0B993-6B1F-41A1-BEC0-D1F48EAADF9A}" type="sibTrans" cxnId="{E4F50C44-E058-451B-AE7D-C0D88032F331}">
      <dgm:prSet/>
      <dgm:spPr/>
      <dgm:t>
        <a:bodyPr/>
        <a:lstStyle/>
        <a:p>
          <a:endParaRPr lang="en-US"/>
        </a:p>
      </dgm:t>
    </dgm:pt>
    <dgm:pt modelId="{4E747495-CED7-44B4-93C8-BAEC69027AAC}">
      <dgm:prSet phldrT="[Text]"/>
      <dgm:spPr/>
      <dgm:t>
        <a:bodyPr/>
        <a:lstStyle/>
        <a:p>
          <a:r>
            <a:rPr lang="en-US" dirty="0" smtClean="0"/>
            <a:t>Assembly Bill (AB) 289 passed; amends </a:t>
          </a:r>
          <a:r>
            <a:rPr lang="en-US" i="1" dirty="0" smtClean="0">
              <a:solidFill>
                <a:schemeClr val="tx1"/>
              </a:solidFill>
              <a:latin typeface="+mn-lt"/>
            </a:rPr>
            <a:t>Health and Safety Code</a:t>
          </a:r>
          <a:r>
            <a:rPr lang="en-US" dirty="0" smtClean="0">
              <a:solidFill>
                <a:schemeClr val="tx1"/>
              </a:solidFill>
              <a:latin typeface="+mn-lt"/>
            </a:rPr>
            <a:t>, Chapter 699, sections 57018-57020</a:t>
          </a:r>
          <a:endParaRPr lang="en-US" dirty="0"/>
        </a:p>
      </dgm:t>
    </dgm:pt>
    <dgm:pt modelId="{206236C6-EF85-400B-ABAE-DEBB76D6ECB2}" type="parTrans" cxnId="{E744AFC5-1016-4D00-AF18-4EF48229E971}">
      <dgm:prSet/>
      <dgm:spPr/>
      <dgm:t>
        <a:bodyPr/>
        <a:lstStyle/>
        <a:p>
          <a:endParaRPr lang="en-US"/>
        </a:p>
      </dgm:t>
    </dgm:pt>
    <dgm:pt modelId="{B0D57407-6C8F-4903-8437-836AF613478A}" type="sibTrans" cxnId="{E744AFC5-1016-4D00-AF18-4EF48229E971}">
      <dgm:prSet/>
      <dgm:spPr/>
      <dgm:t>
        <a:bodyPr/>
        <a:lstStyle/>
        <a:p>
          <a:endParaRPr lang="en-US"/>
        </a:p>
      </dgm:t>
    </dgm:pt>
    <dgm:pt modelId="{38246004-D47F-4859-A2DD-A64D66EFAB98}">
      <dgm:prSet phldrT="[Text]"/>
      <dgm:spPr/>
      <dgm:t>
        <a:bodyPr/>
        <a:lstStyle/>
        <a:p>
          <a:r>
            <a:rPr lang="en-US" dirty="0" smtClean="0"/>
            <a:t>Intended to make relevant information on the fate and transport, analysis, and other information on chemicals more available, and to fill information gaps where necessary</a:t>
          </a:r>
          <a:endParaRPr lang="en-US" dirty="0"/>
        </a:p>
      </dgm:t>
    </dgm:pt>
    <dgm:pt modelId="{62F82D0C-8AD6-4A11-91A6-EE08D176B8D7}" type="parTrans" cxnId="{208B3432-A4DA-480D-A40A-BC64E6730C56}">
      <dgm:prSet/>
      <dgm:spPr/>
      <dgm:t>
        <a:bodyPr/>
        <a:lstStyle/>
        <a:p>
          <a:endParaRPr lang="en-US"/>
        </a:p>
      </dgm:t>
    </dgm:pt>
    <dgm:pt modelId="{483684C7-DBEB-4797-A6AC-333A748B55D9}" type="sibTrans" cxnId="{208B3432-A4DA-480D-A40A-BC64E6730C56}">
      <dgm:prSet/>
      <dgm:spPr/>
      <dgm:t>
        <a:bodyPr/>
        <a:lstStyle/>
        <a:p>
          <a:endParaRPr lang="en-US"/>
        </a:p>
      </dgm:t>
    </dgm:pt>
    <dgm:pt modelId="{FA957F9F-4AA7-468C-8D6F-4B5628D567B4}" type="pres">
      <dgm:prSet presAssocID="{9BF0AB5F-9463-45C4-BB07-42B319D68C3A}" presName="linearFlow" presStyleCnt="0">
        <dgm:presLayoutVars>
          <dgm:dir/>
          <dgm:animLvl val="lvl"/>
          <dgm:resizeHandles val="exact"/>
        </dgm:presLayoutVars>
      </dgm:prSet>
      <dgm:spPr/>
      <dgm:t>
        <a:bodyPr/>
        <a:lstStyle/>
        <a:p>
          <a:endParaRPr lang="en-US"/>
        </a:p>
      </dgm:t>
    </dgm:pt>
    <dgm:pt modelId="{A8F66219-D5C0-45EC-9958-49CD04EDB384}" type="pres">
      <dgm:prSet presAssocID="{53F10053-57BD-4242-8C04-353B523C3FC3}" presName="composite" presStyleCnt="0"/>
      <dgm:spPr/>
    </dgm:pt>
    <dgm:pt modelId="{E78A834A-BF77-4109-AA31-F0F01708F3F2}" type="pres">
      <dgm:prSet presAssocID="{53F10053-57BD-4242-8C04-353B523C3FC3}" presName="parentText" presStyleLbl="alignNode1" presStyleIdx="0" presStyleCnt="3">
        <dgm:presLayoutVars>
          <dgm:chMax val="1"/>
          <dgm:bulletEnabled val="1"/>
        </dgm:presLayoutVars>
      </dgm:prSet>
      <dgm:spPr/>
      <dgm:t>
        <a:bodyPr/>
        <a:lstStyle/>
        <a:p>
          <a:endParaRPr lang="en-US"/>
        </a:p>
      </dgm:t>
    </dgm:pt>
    <dgm:pt modelId="{1310E8DC-448D-4BE2-AB03-63C264A31C42}" type="pres">
      <dgm:prSet presAssocID="{53F10053-57BD-4242-8C04-353B523C3FC3}" presName="descendantText" presStyleLbl="alignAcc1" presStyleIdx="0" presStyleCnt="3">
        <dgm:presLayoutVars>
          <dgm:bulletEnabled val="1"/>
        </dgm:presLayoutVars>
      </dgm:prSet>
      <dgm:spPr/>
      <dgm:t>
        <a:bodyPr/>
        <a:lstStyle/>
        <a:p>
          <a:endParaRPr lang="en-US"/>
        </a:p>
      </dgm:t>
    </dgm:pt>
    <dgm:pt modelId="{64EAA2C3-D3DF-4121-8BB7-7B6DC5940EC0}" type="pres">
      <dgm:prSet presAssocID="{88F0B993-6B1F-41A1-BEC0-D1F48EAADF9A}" presName="sp" presStyleCnt="0"/>
      <dgm:spPr/>
    </dgm:pt>
    <dgm:pt modelId="{9262345C-E9C0-4B5A-AD08-442A509D230F}" type="pres">
      <dgm:prSet presAssocID="{A42C306C-7EF6-4C9F-A364-61B7B9AAB617}" presName="composite" presStyleCnt="0"/>
      <dgm:spPr/>
    </dgm:pt>
    <dgm:pt modelId="{E2B3124C-7252-4504-B936-05171B00301C}" type="pres">
      <dgm:prSet presAssocID="{A42C306C-7EF6-4C9F-A364-61B7B9AAB617}" presName="parentText" presStyleLbl="alignNode1" presStyleIdx="1" presStyleCnt="3">
        <dgm:presLayoutVars>
          <dgm:chMax val="1"/>
          <dgm:bulletEnabled val="1"/>
        </dgm:presLayoutVars>
      </dgm:prSet>
      <dgm:spPr/>
      <dgm:t>
        <a:bodyPr/>
        <a:lstStyle/>
        <a:p>
          <a:endParaRPr lang="en-US"/>
        </a:p>
      </dgm:t>
    </dgm:pt>
    <dgm:pt modelId="{6C65FDFE-18A8-43AB-97C0-5CFEF0F881C9}" type="pres">
      <dgm:prSet presAssocID="{A42C306C-7EF6-4C9F-A364-61B7B9AAB617}" presName="descendantText" presStyleLbl="alignAcc1" presStyleIdx="1" presStyleCnt="3">
        <dgm:presLayoutVars>
          <dgm:bulletEnabled val="1"/>
        </dgm:presLayoutVars>
      </dgm:prSet>
      <dgm:spPr/>
      <dgm:t>
        <a:bodyPr/>
        <a:lstStyle/>
        <a:p>
          <a:endParaRPr lang="en-US"/>
        </a:p>
      </dgm:t>
    </dgm:pt>
    <dgm:pt modelId="{C2A3EFB7-3D35-4A6B-8FEB-56DD00FBC80B}" type="pres">
      <dgm:prSet presAssocID="{2D47B5A0-C590-4DB2-8F73-E367FCEC123C}" presName="sp" presStyleCnt="0"/>
      <dgm:spPr/>
    </dgm:pt>
    <dgm:pt modelId="{77995304-C866-41D4-A52F-204FE8EC4720}" type="pres">
      <dgm:prSet presAssocID="{966CD0A5-53DB-434C-A1F1-74681CDABBEB}" presName="composite" presStyleCnt="0"/>
      <dgm:spPr/>
    </dgm:pt>
    <dgm:pt modelId="{2588F617-CEE8-4FD7-874E-1A2B3D953252}" type="pres">
      <dgm:prSet presAssocID="{966CD0A5-53DB-434C-A1F1-74681CDABBEB}" presName="parentText" presStyleLbl="alignNode1" presStyleIdx="2" presStyleCnt="3">
        <dgm:presLayoutVars>
          <dgm:chMax val="1"/>
          <dgm:bulletEnabled val="1"/>
        </dgm:presLayoutVars>
      </dgm:prSet>
      <dgm:spPr/>
      <dgm:t>
        <a:bodyPr/>
        <a:lstStyle/>
        <a:p>
          <a:endParaRPr lang="en-US"/>
        </a:p>
      </dgm:t>
    </dgm:pt>
    <dgm:pt modelId="{305CF5E6-F6CD-4EE7-BDC1-F4D347220490}" type="pres">
      <dgm:prSet presAssocID="{966CD0A5-53DB-434C-A1F1-74681CDABBEB}" presName="descendantText" presStyleLbl="alignAcc1" presStyleIdx="2" presStyleCnt="3">
        <dgm:presLayoutVars>
          <dgm:bulletEnabled val="1"/>
        </dgm:presLayoutVars>
      </dgm:prSet>
      <dgm:spPr/>
      <dgm:t>
        <a:bodyPr/>
        <a:lstStyle/>
        <a:p>
          <a:endParaRPr lang="en-US"/>
        </a:p>
      </dgm:t>
    </dgm:pt>
  </dgm:ptLst>
  <dgm:cxnLst>
    <dgm:cxn modelId="{B5F3FB4C-21DC-403C-B2DC-3C1BE89EA0A3}" type="presOf" srcId="{B392F87D-1AB2-47FD-8F94-5C3E6F4ACA29}" destId="{305CF5E6-F6CD-4EE7-BDC1-F4D347220490}" srcOrd="0" destOrd="2" presId="urn:microsoft.com/office/officeart/2005/8/layout/chevron2"/>
    <dgm:cxn modelId="{A5507829-99E9-43DA-A8DC-146FA5D80948}" type="presOf" srcId="{4E747495-CED7-44B4-93C8-BAEC69027AAC}" destId="{1310E8DC-448D-4BE2-AB03-63C264A31C42}" srcOrd="0" destOrd="0" presId="urn:microsoft.com/office/officeart/2005/8/layout/chevron2"/>
    <dgm:cxn modelId="{0802AEEE-E5E4-4FEA-BC8D-74416EAD440A}" type="presOf" srcId="{53F10053-57BD-4242-8C04-353B523C3FC3}" destId="{E78A834A-BF77-4109-AA31-F0F01708F3F2}" srcOrd="0" destOrd="0" presId="urn:microsoft.com/office/officeart/2005/8/layout/chevron2"/>
    <dgm:cxn modelId="{F0057B02-6532-42D8-80DE-B0C10FDE03AA}" type="presOf" srcId="{3450C56A-C1F3-4AB0-A83C-63BA8216C3AC}" destId="{6C65FDFE-18A8-43AB-97C0-5CFEF0F881C9}" srcOrd="0" destOrd="0" presId="urn:microsoft.com/office/officeart/2005/8/layout/chevron2"/>
    <dgm:cxn modelId="{39A0EEA9-F351-42FB-BED0-D4310913CDFE}" type="presOf" srcId="{D7091C39-E4F4-44E2-9DBB-2E60F0878202}" destId="{305CF5E6-F6CD-4EE7-BDC1-F4D347220490}" srcOrd="0" destOrd="3" presId="urn:microsoft.com/office/officeart/2005/8/layout/chevron2"/>
    <dgm:cxn modelId="{CFFB6A8B-29B5-44C0-89D4-71397A8E53C4}" type="presOf" srcId="{BDE7B3D5-DF54-40A9-9882-5068A7A706D9}" destId="{6C65FDFE-18A8-43AB-97C0-5CFEF0F881C9}" srcOrd="0" destOrd="2" presId="urn:microsoft.com/office/officeart/2005/8/layout/chevron2"/>
    <dgm:cxn modelId="{E4532A24-E0D2-4B4B-8391-2D921094C1BE}" type="presOf" srcId="{A42C306C-7EF6-4C9F-A364-61B7B9AAB617}" destId="{E2B3124C-7252-4504-B936-05171B00301C}" srcOrd="0" destOrd="0" presId="urn:microsoft.com/office/officeart/2005/8/layout/chevron2"/>
    <dgm:cxn modelId="{5BBA5780-2DF0-4CBE-B6E3-0358C4F28922}" srcId="{08C9F499-48AC-4EBD-BE49-1152A4C108FC}" destId="{A74F7513-9C54-4DBF-8548-6A4D4EE7B8CF}" srcOrd="0" destOrd="0" parTransId="{7DD39DFE-8DB9-4D3B-8F44-B6717092560B}" sibTransId="{91069A7E-D305-42F4-9EED-491576A837E7}"/>
    <dgm:cxn modelId="{63628B04-62DF-4D91-98B9-FF829A6DD224}" srcId="{3450C56A-C1F3-4AB0-A83C-63BA8216C3AC}" destId="{4AD621F8-436B-4621-B8DB-8FD525E32895}" srcOrd="0" destOrd="0" parTransId="{717E716E-33DA-4910-AB5A-F6B5FCF23D07}" sibTransId="{2ED6706F-97EC-4A39-AF2C-5FE0A4CD5679}"/>
    <dgm:cxn modelId="{E4F50C44-E058-451B-AE7D-C0D88032F331}" srcId="{9BF0AB5F-9463-45C4-BB07-42B319D68C3A}" destId="{53F10053-57BD-4242-8C04-353B523C3FC3}" srcOrd="0" destOrd="0" parTransId="{255C2F53-892F-4FB8-AD17-F6D27725645E}" sibTransId="{88F0B993-6B1F-41A1-BEC0-D1F48EAADF9A}"/>
    <dgm:cxn modelId="{62C5F448-0D60-4B3E-9CAE-A5BF2F96FF20}" srcId="{9BF0AB5F-9463-45C4-BB07-42B319D68C3A}" destId="{966CD0A5-53DB-434C-A1F1-74681CDABBEB}" srcOrd="2" destOrd="0" parTransId="{289A3C3A-CBAB-42A6-B0DC-75BA44AF754E}" sibTransId="{64338448-C15B-4C40-96EF-2F1B314D287B}"/>
    <dgm:cxn modelId="{2007291C-5662-4856-9E9A-D62AC717A2BD}" srcId="{3450C56A-C1F3-4AB0-A83C-63BA8216C3AC}" destId="{69F23BEA-CDD3-46C4-B9BE-15260D32183C}" srcOrd="2" destOrd="0" parTransId="{6A4D06D7-EE38-4D70-B08E-15D83E27EBCD}" sibTransId="{69ECF874-6F30-4B6E-B8B3-5D717DB34F35}"/>
    <dgm:cxn modelId="{D4651845-5843-4FBB-9901-C92B640A29AB}" type="presOf" srcId="{A74F7513-9C54-4DBF-8548-6A4D4EE7B8CF}" destId="{305CF5E6-F6CD-4EE7-BDC1-F4D347220490}" srcOrd="0" destOrd="1" presId="urn:microsoft.com/office/officeart/2005/8/layout/chevron2"/>
    <dgm:cxn modelId="{3EF9B02D-15D1-4865-A4E0-02DBC568BDD0}" srcId="{B392F87D-1AB2-47FD-8F94-5C3E6F4ACA29}" destId="{D7091C39-E4F4-44E2-9DBB-2E60F0878202}" srcOrd="0" destOrd="0" parTransId="{B2244189-C507-419F-ACFF-ECEF32272443}" sibTransId="{3503AD88-BEA9-4057-AB86-61C3E326802F}"/>
    <dgm:cxn modelId="{A965C3F1-1A93-4326-AE4A-91835B7C710D}" type="presOf" srcId="{08C9F499-48AC-4EBD-BE49-1152A4C108FC}" destId="{305CF5E6-F6CD-4EE7-BDC1-F4D347220490}" srcOrd="0" destOrd="0" presId="urn:microsoft.com/office/officeart/2005/8/layout/chevron2"/>
    <dgm:cxn modelId="{C673B52E-195F-491D-A7D8-0435585DB5C5}" type="presOf" srcId="{38246004-D47F-4859-A2DD-A64D66EFAB98}" destId="{1310E8DC-448D-4BE2-AB03-63C264A31C42}" srcOrd="0" destOrd="1" presId="urn:microsoft.com/office/officeart/2005/8/layout/chevron2"/>
    <dgm:cxn modelId="{22594A81-73F4-4730-AAC6-C51F302C94F8}" srcId="{A42C306C-7EF6-4C9F-A364-61B7B9AAB617}" destId="{3450C56A-C1F3-4AB0-A83C-63BA8216C3AC}" srcOrd="0" destOrd="0" parTransId="{41BA2B7C-3D0F-44DC-BA0B-0EC12C435D1B}" sibTransId="{6070C3E0-D628-46C2-A75D-426A6568B6B2}"/>
    <dgm:cxn modelId="{8B6F7922-3AE1-4813-B331-04F5E7D9B8AA}" type="presOf" srcId="{69F23BEA-CDD3-46C4-B9BE-15260D32183C}" destId="{6C65FDFE-18A8-43AB-97C0-5CFEF0F881C9}" srcOrd="0" destOrd="3" presId="urn:microsoft.com/office/officeart/2005/8/layout/chevron2"/>
    <dgm:cxn modelId="{9192137D-A40B-496F-878C-A9114D182D61}" srcId="{966CD0A5-53DB-434C-A1F1-74681CDABBEB}" destId="{08C9F499-48AC-4EBD-BE49-1152A4C108FC}" srcOrd="0" destOrd="0" parTransId="{098FD20D-50D6-478E-9124-BD5723D19E92}" sibTransId="{13717ED6-AE07-4CDE-B5C5-9684BE0540E0}"/>
    <dgm:cxn modelId="{140F2BD7-D6F1-44DE-9465-E205D1446017}" srcId="{9BF0AB5F-9463-45C4-BB07-42B319D68C3A}" destId="{A42C306C-7EF6-4C9F-A364-61B7B9AAB617}" srcOrd="1" destOrd="0" parTransId="{2EBECDD9-BD72-4C88-9196-B00581296E8B}" sibTransId="{2D47B5A0-C590-4DB2-8F73-E367FCEC123C}"/>
    <dgm:cxn modelId="{208B3432-A4DA-480D-A40A-BC64E6730C56}" srcId="{4E747495-CED7-44B4-93C8-BAEC69027AAC}" destId="{38246004-D47F-4859-A2DD-A64D66EFAB98}" srcOrd="0" destOrd="0" parTransId="{62F82D0C-8AD6-4A11-91A6-EE08D176B8D7}" sibTransId="{483684C7-DBEB-4797-A6AC-333A748B55D9}"/>
    <dgm:cxn modelId="{BD8C3DA2-6B88-4E96-9E2F-08A1F0305FC8}" srcId="{3450C56A-C1F3-4AB0-A83C-63BA8216C3AC}" destId="{BDE7B3D5-DF54-40A9-9882-5068A7A706D9}" srcOrd="1" destOrd="0" parTransId="{6220D978-53C7-4679-B764-FD94B4162C72}" sibTransId="{61CC96AE-E520-4E8C-9E28-1927F339273F}"/>
    <dgm:cxn modelId="{E744AFC5-1016-4D00-AF18-4EF48229E971}" srcId="{53F10053-57BD-4242-8C04-353B523C3FC3}" destId="{4E747495-CED7-44B4-93C8-BAEC69027AAC}" srcOrd="0" destOrd="0" parTransId="{206236C6-EF85-400B-ABAE-DEBB76D6ECB2}" sibTransId="{B0D57407-6C8F-4903-8437-836AF613478A}"/>
    <dgm:cxn modelId="{4D526330-0B8A-473C-9693-4A60D0CAB79B}" type="presOf" srcId="{4AD621F8-436B-4621-B8DB-8FD525E32895}" destId="{6C65FDFE-18A8-43AB-97C0-5CFEF0F881C9}" srcOrd="0" destOrd="1" presId="urn:microsoft.com/office/officeart/2005/8/layout/chevron2"/>
    <dgm:cxn modelId="{F81580AA-D9A0-4B5A-A8EC-374DEC945062}" type="presOf" srcId="{966CD0A5-53DB-434C-A1F1-74681CDABBEB}" destId="{2588F617-CEE8-4FD7-874E-1A2B3D953252}" srcOrd="0" destOrd="0" presId="urn:microsoft.com/office/officeart/2005/8/layout/chevron2"/>
    <dgm:cxn modelId="{3C9FC63D-BD85-4A1B-9658-56DA25C524B3}" srcId="{966CD0A5-53DB-434C-A1F1-74681CDABBEB}" destId="{B392F87D-1AB2-47FD-8F94-5C3E6F4ACA29}" srcOrd="1" destOrd="0" parTransId="{2C4A8610-BF54-4AA5-8929-13EB81C6F44D}" sibTransId="{FE397710-344E-47D0-BFBD-FA44E09AC5CE}"/>
    <dgm:cxn modelId="{636FEAD5-1BFC-4825-9D11-1A23B9B9C96E}" type="presOf" srcId="{9BF0AB5F-9463-45C4-BB07-42B319D68C3A}" destId="{FA957F9F-4AA7-468C-8D6F-4B5628D567B4}" srcOrd="0" destOrd="0" presId="urn:microsoft.com/office/officeart/2005/8/layout/chevron2"/>
    <dgm:cxn modelId="{6D192F15-ED4A-4720-8924-36441E74E60A}" type="presParOf" srcId="{FA957F9F-4AA7-468C-8D6F-4B5628D567B4}" destId="{A8F66219-D5C0-45EC-9958-49CD04EDB384}" srcOrd="0" destOrd="0" presId="urn:microsoft.com/office/officeart/2005/8/layout/chevron2"/>
    <dgm:cxn modelId="{59AF9059-2662-4D83-8129-AFC9472CA07F}" type="presParOf" srcId="{A8F66219-D5C0-45EC-9958-49CD04EDB384}" destId="{E78A834A-BF77-4109-AA31-F0F01708F3F2}" srcOrd="0" destOrd="0" presId="urn:microsoft.com/office/officeart/2005/8/layout/chevron2"/>
    <dgm:cxn modelId="{81CDEB4B-D323-4F84-8CCF-D4BA15E03E19}" type="presParOf" srcId="{A8F66219-D5C0-45EC-9958-49CD04EDB384}" destId="{1310E8DC-448D-4BE2-AB03-63C264A31C42}" srcOrd="1" destOrd="0" presId="urn:microsoft.com/office/officeart/2005/8/layout/chevron2"/>
    <dgm:cxn modelId="{FC04630B-CB80-4F18-9933-A6EBE69DE841}" type="presParOf" srcId="{FA957F9F-4AA7-468C-8D6F-4B5628D567B4}" destId="{64EAA2C3-D3DF-4121-8BB7-7B6DC5940EC0}" srcOrd="1" destOrd="0" presId="urn:microsoft.com/office/officeart/2005/8/layout/chevron2"/>
    <dgm:cxn modelId="{CD98ACDF-AF5B-4794-858A-802DD2583E9A}" type="presParOf" srcId="{FA957F9F-4AA7-468C-8D6F-4B5628D567B4}" destId="{9262345C-E9C0-4B5A-AD08-442A509D230F}" srcOrd="2" destOrd="0" presId="urn:microsoft.com/office/officeart/2005/8/layout/chevron2"/>
    <dgm:cxn modelId="{05D8B61C-58A7-4631-ACF7-CE7C2516AA80}" type="presParOf" srcId="{9262345C-E9C0-4B5A-AD08-442A509D230F}" destId="{E2B3124C-7252-4504-B936-05171B00301C}" srcOrd="0" destOrd="0" presId="urn:microsoft.com/office/officeart/2005/8/layout/chevron2"/>
    <dgm:cxn modelId="{1696E87F-A608-4858-805F-AE18FC4E6D18}" type="presParOf" srcId="{9262345C-E9C0-4B5A-AD08-442A509D230F}" destId="{6C65FDFE-18A8-43AB-97C0-5CFEF0F881C9}" srcOrd="1" destOrd="0" presId="urn:microsoft.com/office/officeart/2005/8/layout/chevron2"/>
    <dgm:cxn modelId="{A6F9D67D-A399-4FC8-8DA6-0994FB698136}" type="presParOf" srcId="{FA957F9F-4AA7-468C-8D6F-4B5628D567B4}" destId="{C2A3EFB7-3D35-4A6B-8FEB-56DD00FBC80B}" srcOrd="3" destOrd="0" presId="urn:microsoft.com/office/officeart/2005/8/layout/chevron2"/>
    <dgm:cxn modelId="{DC62831F-E4C9-464E-9883-E3C25B12F2A9}" type="presParOf" srcId="{FA957F9F-4AA7-468C-8D6F-4B5628D567B4}" destId="{77995304-C866-41D4-A52F-204FE8EC4720}" srcOrd="4" destOrd="0" presId="urn:microsoft.com/office/officeart/2005/8/layout/chevron2"/>
    <dgm:cxn modelId="{4C6593CA-27DD-4D3A-82C7-03B4EE68DDEB}" type="presParOf" srcId="{77995304-C866-41D4-A52F-204FE8EC4720}" destId="{2588F617-CEE8-4FD7-874E-1A2B3D953252}" srcOrd="0" destOrd="0" presId="urn:microsoft.com/office/officeart/2005/8/layout/chevron2"/>
    <dgm:cxn modelId="{451F18D0-74CF-4DB4-8052-E26DCCF8FC3C}" type="presParOf" srcId="{77995304-C866-41D4-A52F-204FE8EC4720}" destId="{305CF5E6-F6CD-4EE7-BDC1-F4D347220490}"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A834A-BF77-4109-AA31-F0F01708F3F2}">
      <dsp:nvSpPr>
        <dsp:cNvPr id="0" name=""/>
        <dsp:cNvSpPr/>
      </dsp:nvSpPr>
      <dsp:spPr>
        <a:xfrm rot="5400000">
          <a:off x="-284913" y="287732"/>
          <a:ext cx="1899424" cy="1329597"/>
        </a:xfrm>
        <a:prstGeom prst="chevron">
          <a:avLst/>
        </a:prstGeom>
        <a:gradFill rotWithShape="0">
          <a:gsLst>
            <a:gs pos="0">
              <a:schemeClr val="accent1">
                <a:hueOff val="0"/>
                <a:satOff val="0"/>
                <a:lumOff val="0"/>
                <a:alphaOff val="0"/>
                <a:tint val="90000"/>
                <a:satMod val="125000"/>
              </a:schemeClr>
            </a:gs>
            <a:gs pos="100000">
              <a:schemeClr val="accent1">
                <a:hueOff val="0"/>
                <a:satOff val="0"/>
                <a:lumOff val="0"/>
                <a:alphaOff val="0"/>
                <a:shade val="80000"/>
                <a:satMod val="115000"/>
              </a:schemeClr>
            </a:gs>
          </a:gsLst>
          <a:lin ang="5400000" scaled="0"/>
        </a:gra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smtClean="0"/>
            <a:t>2006</a:t>
          </a:r>
          <a:endParaRPr lang="en-US" sz="3900" kern="1200" dirty="0"/>
        </a:p>
      </dsp:txBody>
      <dsp:txXfrm rot="-5400000">
        <a:off x="1" y="667618"/>
        <a:ext cx="1329597" cy="569827"/>
      </dsp:txXfrm>
    </dsp:sp>
    <dsp:sp modelId="{1310E8DC-448D-4BE2-AB03-63C264A31C42}">
      <dsp:nvSpPr>
        <dsp:cNvPr id="0" name=""/>
        <dsp:cNvSpPr/>
      </dsp:nvSpPr>
      <dsp:spPr>
        <a:xfrm rot="5400000">
          <a:off x="3894961" y="-2562544"/>
          <a:ext cx="1234626" cy="6365353"/>
        </a:xfrm>
        <a:prstGeom prst="round2SameRect">
          <a:avLst/>
        </a:prstGeom>
        <a:gradFill rotWithShape="0">
          <a:gsLst>
            <a:gs pos="0">
              <a:schemeClr val="lt1">
                <a:alpha val="90000"/>
                <a:hueOff val="0"/>
                <a:satOff val="0"/>
                <a:lumOff val="0"/>
                <a:alphaOff val="0"/>
                <a:tint val="90000"/>
                <a:satMod val="125000"/>
              </a:schemeClr>
            </a:gs>
            <a:gs pos="100000">
              <a:schemeClr val="lt1">
                <a:alpha val="90000"/>
                <a:hueOff val="0"/>
                <a:satOff val="0"/>
                <a:lumOff val="0"/>
                <a:alphaOff val="0"/>
                <a:shade val="80000"/>
                <a:satMod val="115000"/>
              </a:schemeClr>
            </a:gs>
          </a:gsLst>
          <a:lin ang="5400000" scaled="0"/>
        </a:gra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Assembly Bill (AB) 289 passed; amends </a:t>
          </a:r>
          <a:r>
            <a:rPr lang="en-US" sz="1500" i="1" kern="1200" dirty="0" smtClean="0">
              <a:solidFill>
                <a:schemeClr val="tx1"/>
              </a:solidFill>
              <a:latin typeface="+mn-lt"/>
            </a:rPr>
            <a:t>Health and Safety Code</a:t>
          </a:r>
          <a:r>
            <a:rPr lang="en-US" sz="1500" kern="1200" dirty="0" smtClean="0">
              <a:solidFill>
                <a:schemeClr val="tx1"/>
              </a:solidFill>
              <a:latin typeface="+mn-lt"/>
            </a:rPr>
            <a:t>, Chapter 699, sections 57018-57020</a:t>
          </a:r>
          <a:endParaRPr lang="en-US" sz="1500" kern="1200" dirty="0"/>
        </a:p>
        <a:p>
          <a:pPr marL="228600" lvl="2" indent="-114300" algn="l" defTabSz="666750">
            <a:lnSpc>
              <a:spcPct val="90000"/>
            </a:lnSpc>
            <a:spcBef>
              <a:spcPct val="0"/>
            </a:spcBef>
            <a:spcAft>
              <a:spcPct val="15000"/>
            </a:spcAft>
            <a:buChar char="••"/>
          </a:pPr>
          <a:r>
            <a:rPr lang="en-US" sz="1500" kern="1200" dirty="0" smtClean="0"/>
            <a:t>Intended to make relevant information on the fate and transport, analysis, and other information on chemicals more available, and to fill information gaps where necessary</a:t>
          </a:r>
          <a:endParaRPr lang="en-US" sz="1500" kern="1200" dirty="0"/>
        </a:p>
      </dsp:txBody>
      <dsp:txXfrm rot="-5400000">
        <a:off x="1329598" y="63088"/>
        <a:ext cx="6305084" cy="1114088"/>
      </dsp:txXfrm>
    </dsp:sp>
    <dsp:sp modelId="{E2B3124C-7252-4504-B936-05171B00301C}">
      <dsp:nvSpPr>
        <dsp:cNvPr id="0" name=""/>
        <dsp:cNvSpPr/>
      </dsp:nvSpPr>
      <dsp:spPr>
        <a:xfrm rot="5400000">
          <a:off x="-284913" y="1995955"/>
          <a:ext cx="1899424" cy="1329597"/>
        </a:xfrm>
        <a:prstGeom prst="chevron">
          <a:avLst/>
        </a:prstGeom>
        <a:gradFill rotWithShape="0">
          <a:gsLst>
            <a:gs pos="0">
              <a:schemeClr val="accent1">
                <a:hueOff val="0"/>
                <a:satOff val="0"/>
                <a:lumOff val="0"/>
                <a:alphaOff val="0"/>
                <a:tint val="90000"/>
                <a:satMod val="125000"/>
              </a:schemeClr>
            </a:gs>
            <a:gs pos="100000">
              <a:schemeClr val="accent1">
                <a:hueOff val="0"/>
                <a:satOff val="0"/>
                <a:lumOff val="0"/>
                <a:alphaOff val="0"/>
                <a:shade val="80000"/>
                <a:satMod val="115000"/>
              </a:schemeClr>
            </a:gs>
          </a:gsLst>
          <a:lin ang="5400000" scaled="0"/>
        </a:gra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smtClean="0"/>
            <a:t>2009</a:t>
          </a:r>
          <a:endParaRPr lang="en-US" sz="3900" kern="1200" dirty="0"/>
        </a:p>
      </dsp:txBody>
      <dsp:txXfrm rot="-5400000">
        <a:off x="1" y="2375841"/>
        <a:ext cx="1329597" cy="569827"/>
      </dsp:txXfrm>
    </dsp:sp>
    <dsp:sp modelId="{6C65FDFE-18A8-43AB-97C0-5CFEF0F881C9}">
      <dsp:nvSpPr>
        <dsp:cNvPr id="0" name=""/>
        <dsp:cNvSpPr/>
      </dsp:nvSpPr>
      <dsp:spPr>
        <a:xfrm rot="5400000">
          <a:off x="3894961" y="-854322"/>
          <a:ext cx="1234626" cy="6365353"/>
        </a:xfrm>
        <a:prstGeom prst="round2SameRect">
          <a:avLst/>
        </a:prstGeom>
        <a:gradFill rotWithShape="0">
          <a:gsLst>
            <a:gs pos="0">
              <a:schemeClr val="lt1">
                <a:alpha val="90000"/>
                <a:hueOff val="0"/>
                <a:satOff val="0"/>
                <a:lumOff val="0"/>
                <a:alphaOff val="0"/>
                <a:tint val="90000"/>
                <a:satMod val="125000"/>
              </a:schemeClr>
            </a:gs>
            <a:gs pos="100000">
              <a:schemeClr val="lt1">
                <a:alpha val="90000"/>
                <a:hueOff val="0"/>
                <a:satOff val="0"/>
                <a:lumOff val="0"/>
                <a:alphaOff val="0"/>
                <a:shade val="80000"/>
                <a:satMod val="115000"/>
              </a:schemeClr>
            </a:gs>
          </a:gsLst>
          <a:lin ang="5400000" scaled="0"/>
        </a:gra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Call-In for CNTs Issued</a:t>
          </a:r>
        </a:p>
        <a:p>
          <a:pPr marL="228600" lvl="2" indent="-114300" algn="l" defTabSz="666750">
            <a:lnSpc>
              <a:spcPct val="90000"/>
            </a:lnSpc>
            <a:spcBef>
              <a:spcPct val="0"/>
            </a:spcBef>
            <a:spcAft>
              <a:spcPct val="15000"/>
            </a:spcAft>
            <a:buChar char="••"/>
          </a:pPr>
          <a:r>
            <a:rPr lang="en-US" sz="1500" kern="1200" dirty="0" smtClean="0"/>
            <a:t>Analytical test methods</a:t>
          </a:r>
        </a:p>
        <a:p>
          <a:pPr marL="228600" lvl="2" indent="-114300" algn="l" defTabSz="666750">
            <a:lnSpc>
              <a:spcPct val="90000"/>
            </a:lnSpc>
            <a:spcBef>
              <a:spcPct val="0"/>
            </a:spcBef>
            <a:spcAft>
              <a:spcPct val="15000"/>
            </a:spcAft>
            <a:buChar char="••"/>
          </a:pPr>
          <a:r>
            <a:rPr lang="en-US" sz="1500" kern="1200" dirty="0" smtClean="0"/>
            <a:t>Fate and transport in the environment</a:t>
          </a:r>
        </a:p>
        <a:p>
          <a:pPr marL="228600" lvl="2" indent="-114300" algn="l" defTabSz="666750">
            <a:lnSpc>
              <a:spcPct val="90000"/>
            </a:lnSpc>
            <a:spcBef>
              <a:spcPct val="0"/>
            </a:spcBef>
            <a:spcAft>
              <a:spcPct val="15000"/>
            </a:spcAft>
            <a:buChar char="••"/>
          </a:pPr>
          <a:r>
            <a:rPr lang="en-US" sz="1500" kern="1200" dirty="0" smtClean="0"/>
            <a:t>Other relevant information</a:t>
          </a:r>
        </a:p>
      </dsp:txBody>
      <dsp:txXfrm rot="-5400000">
        <a:off x="1329598" y="1771310"/>
        <a:ext cx="6305084" cy="1114088"/>
      </dsp:txXfrm>
    </dsp:sp>
    <dsp:sp modelId="{2588F617-CEE8-4FD7-874E-1A2B3D953252}">
      <dsp:nvSpPr>
        <dsp:cNvPr id="0" name=""/>
        <dsp:cNvSpPr/>
      </dsp:nvSpPr>
      <dsp:spPr>
        <a:xfrm rot="5400000">
          <a:off x="-284913" y="3704178"/>
          <a:ext cx="1899424" cy="1329597"/>
        </a:xfrm>
        <a:prstGeom prst="chevron">
          <a:avLst/>
        </a:prstGeom>
        <a:gradFill rotWithShape="0">
          <a:gsLst>
            <a:gs pos="0">
              <a:schemeClr val="accent1">
                <a:hueOff val="0"/>
                <a:satOff val="0"/>
                <a:lumOff val="0"/>
                <a:alphaOff val="0"/>
                <a:tint val="90000"/>
                <a:satMod val="125000"/>
              </a:schemeClr>
            </a:gs>
            <a:gs pos="100000">
              <a:schemeClr val="accent1">
                <a:hueOff val="0"/>
                <a:satOff val="0"/>
                <a:lumOff val="0"/>
                <a:alphaOff val="0"/>
                <a:shade val="80000"/>
                <a:satMod val="115000"/>
              </a:schemeClr>
            </a:gs>
          </a:gsLst>
          <a:lin ang="5400000" scaled="0"/>
        </a:gra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smtClean="0"/>
            <a:t>2010</a:t>
          </a:r>
          <a:endParaRPr lang="en-US" sz="3900" kern="1200" dirty="0"/>
        </a:p>
      </dsp:txBody>
      <dsp:txXfrm rot="-5400000">
        <a:off x="1" y="4084064"/>
        <a:ext cx="1329597" cy="569827"/>
      </dsp:txXfrm>
    </dsp:sp>
    <dsp:sp modelId="{305CF5E6-F6CD-4EE7-BDC1-F4D347220490}">
      <dsp:nvSpPr>
        <dsp:cNvPr id="0" name=""/>
        <dsp:cNvSpPr/>
      </dsp:nvSpPr>
      <dsp:spPr>
        <a:xfrm rot="5400000">
          <a:off x="3894961" y="853900"/>
          <a:ext cx="1234626" cy="6365353"/>
        </a:xfrm>
        <a:prstGeom prst="round2SameRect">
          <a:avLst/>
        </a:prstGeom>
        <a:gradFill rotWithShape="0">
          <a:gsLst>
            <a:gs pos="0">
              <a:schemeClr val="lt1">
                <a:alpha val="90000"/>
                <a:hueOff val="0"/>
                <a:satOff val="0"/>
                <a:lumOff val="0"/>
                <a:alphaOff val="0"/>
                <a:tint val="90000"/>
                <a:satMod val="125000"/>
              </a:schemeClr>
            </a:gs>
            <a:gs pos="100000">
              <a:schemeClr val="lt1">
                <a:alpha val="90000"/>
                <a:hueOff val="0"/>
                <a:satOff val="0"/>
                <a:lumOff val="0"/>
                <a:alphaOff val="0"/>
                <a:shade val="80000"/>
                <a:satMod val="115000"/>
              </a:schemeClr>
            </a:gs>
          </a:gsLst>
          <a:lin ang="5400000" scaled="0"/>
        </a:gra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Deadline for CNT reporting</a:t>
          </a:r>
          <a:endParaRPr lang="en-US" sz="1500" kern="1200" dirty="0"/>
        </a:p>
        <a:p>
          <a:pPr marL="228600" lvl="2" indent="-114300" algn="l" defTabSz="666750">
            <a:lnSpc>
              <a:spcPct val="90000"/>
            </a:lnSpc>
            <a:spcBef>
              <a:spcPct val="0"/>
            </a:spcBef>
            <a:spcAft>
              <a:spcPct val="15000"/>
            </a:spcAft>
            <a:buChar char="••"/>
          </a:pPr>
          <a:r>
            <a:rPr lang="en-US" sz="1500" kern="1200" dirty="0" smtClean="0"/>
            <a:t>22 companies and universities </a:t>
          </a:r>
          <a:r>
            <a:rPr lang="en-US" sz="1500" kern="1200" dirty="0" smtClean="0">
              <a:hlinkClick xmlns:r="http://schemas.openxmlformats.org/officeDocument/2006/relationships" r:id="rId1"/>
            </a:rPr>
            <a:t>responded</a:t>
          </a:r>
          <a:endParaRPr lang="en-US" sz="1500" kern="1200" dirty="0"/>
        </a:p>
        <a:p>
          <a:pPr marL="114300" lvl="1" indent="-114300" algn="l" defTabSz="666750">
            <a:lnSpc>
              <a:spcPct val="90000"/>
            </a:lnSpc>
            <a:spcBef>
              <a:spcPct val="0"/>
            </a:spcBef>
            <a:spcAft>
              <a:spcPct val="15000"/>
            </a:spcAft>
            <a:buChar char="••"/>
          </a:pPr>
          <a:r>
            <a:rPr lang="en-US" sz="1500" kern="1200" dirty="0" smtClean="0"/>
            <a:t>New call-in issued to 49 companies and universities for nano silver, nano zero valent iron, nano TiO</a:t>
          </a:r>
          <a:r>
            <a:rPr lang="en-US" sz="1500" kern="1200" baseline="-25000" dirty="0" smtClean="0"/>
            <a:t>2</a:t>
          </a:r>
          <a:r>
            <a:rPr lang="en-US" sz="1500" kern="1200" baseline="0" dirty="0" smtClean="0"/>
            <a:t>, nano CeO</a:t>
          </a:r>
          <a:r>
            <a:rPr lang="en-US" sz="1500" kern="1200" baseline="-25000" dirty="0" smtClean="0"/>
            <a:t>2</a:t>
          </a:r>
          <a:r>
            <a:rPr lang="en-US" sz="1500" kern="1200" baseline="0" dirty="0" smtClean="0"/>
            <a:t>, nano ZnO, quantum dots</a:t>
          </a:r>
          <a:endParaRPr lang="en-US" sz="1500" kern="1200" dirty="0"/>
        </a:p>
        <a:p>
          <a:pPr marL="228600" lvl="2" indent="-114300" algn="l" defTabSz="666750">
            <a:lnSpc>
              <a:spcPct val="90000"/>
            </a:lnSpc>
            <a:spcBef>
              <a:spcPct val="0"/>
            </a:spcBef>
            <a:spcAft>
              <a:spcPct val="15000"/>
            </a:spcAft>
            <a:buChar char="••"/>
          </a:pPr>
          <a:r>
            <a:rPr lang="en-US" sz="1500" kern="1200" dirty="0" smtClean="0"/>
            <a:t>Analytical test methods in environmental matrices</a:t>
          </a:r>
          <a:endParaRPr lang="en-US" sz="1500" kern="1200" dirty="0"/>
        </a:p>
      </dsp:txBody>
      <dsp:txXfrm rot="-5400000">
        <a:off x="1329598" y="3479533"/>
        <a:ext cx="6305084" cy="111408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A44EEBB-316D-4652-A96A-FAFFBB3EFD07}" type="datetimeFigureOut">
              <a:rPr lang="en-US"/>
              <a:pPr>
                <a:defRPr/>
              </a:pPr>
              <a:t>5/18/2012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9CE33F3-FA65-4487-A852-D574F070C8B2}" type="slidenum">
              <a:rPr lang="en-US"/>
              <a:pPr>
                <a:defRPr/>
              </a:pPr>
              <a:t>‹#›</a:t>
            </a:fld>
            <a:endParaRPr lang="en-US"/>
          </a:p>
        </p:txBody>
      </p:sp>
    </p:spTree>
    <p:extLst>
      <p:ext uri="{BB962C8B-B14F-4D97-AF65-F5344CB8AC3E}">
        <p14:creationId xmlns:p14="http://schemas.microsoft.com/office/powerpoint/2010/main" val="2370116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fontAlgn="auto">
              <a:spcBef>
                <a:spcPts val="0"/>
              </a:spcBef>
              <a:spcAft>
                <a:spcPts val="0"/>
              </a:spcAft>
              <a:defRPr sz="1200" smtClean="0">
                <a:latin typeface="+mn-lt"/>
              </a:defRPr>
            </a:lvl1pPr>
          </a:lstStyle>
          <a:p>
            <a:pPr>
              <a:defRPr/>
            </a:pPr>
            <a:fld id="{BEE5CBB8-6D00-4BF9-B1AD-1CF416F6D62D}" type="datetimeFigureOut">
              <a:rPr lang="en-US"/>
              <a:pPr>
                <a:defRPr/>
              </a:pPr>
              <a:t>5/18/2012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fontAlgn="auto">
              <a:spcBef>
                <a:spcPts val="0"/>
              </a:spcBef>
              <a:spcAft>
                <a:spcPts val="0"/>
              </a:spcAft>
              <a:defRPr sz="1200" smtClean="0">
                <a:latin typeface="+mn-lt"/>
              </a:defRPr>
            </a:lvl1pPr>
          </a:lstStyle>
          <a:p>
            <a:pPr>
              <a:defRPr/>
            </a:pPr>
            <a:fld id="{1269C058-4577-42A1-B360-321A5B2BDD34}" type="slidenum">
              <a:rPr lang="en-US"/>
              <a:pPr>
                <a:defRPr/>
              </a:pPr>
              <a:t>‹#›</a:t>
            </a:fld>
            <a:endParaRPr lang="en-US"/>
          </a:p>
        </p:txBody>
      </p:sp>
    </p:spTree>
    <p:extLst>
      <p:ext uri="{BB962C8B-B14F-4D97-AF65-F5344CB8AC3E}">
        <p14:creationId xmlns:p14="http://schemas.microsoft.com/office/powerpoint/2010/main" val="379472502"/>
      </p:ext>
    </p:extLst>
  </p:cSld>
  <p:clrMap bg1="lt1" tx1="dk1" bg2="lt2" tx2="dk2" accent1="accent1" accent2="accent2" accent3="accent3" accent4="accent4" accent5="accent5" accent6="accent6" hlink="hlink" folHlink="folHlink"/>
  <p:notesStyle>
    <a:lvl1pPr marL="0" marR="0" indent="0" algn="l" defTabSz="914400" rtl="0" eaLnBrk="0" fontAlgn="base" latinLnBrk="0" hangingPunct="0">
      <a:lnSpc>
        <a:spcPct val="100000"/>
      </a:lnSpc>
      <a:spcBef>
        <a:spcPct val="30000"/>
      </a:spcBef>
      <a:spcAft>
        <a:spcPct val="0"/>
      </a:spcAft>
      <a:buClrTx/>
      <a:buSzTx/>
      <a:buFontTx/>
      <a:buNone/>
      <a:tabLs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osha.gov/html/RAmap.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osha.gov/dcsp/osp/index.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p:txBody>
      </p:sp>
      <p:sp>
        <p:nvSpPr>
          <p:cNvPr id="20484"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5832C17E-D0C0-4381-A90E-F519D0BD310C}"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pPr marL="228600" indent="-228600">
              <a:buAutoNum type="arabicPeriod"/>
            </a:pPr>
            <a:r>
              <a:rPr lang="en-US" dirty="0" smtClean="0"/>
              <a:t>No. Harry Adams is covered by the Mine Safety and Health Administration</a:t>
            </a:r>
          </a:p>
          <a:p>
            <a:pPr marL="228600" indent="-228600">
              <a:buAutoNum type="arabicPeriod"/>
            </a:pPr>
            <a:r>
              <a:rPr lang="en-US" dirty="0" smtClean="0"/>
              <a:t>Yes. Juan is an employee of a private</a:t>
            </a:r>
            <a:r>
              <a:rPr lang="en-US" baseline="0" dirty="0" smtClean="0"/>
              <a:t> sector employer</a:t>
            </a:r>
          </a:p>
          <a:p>
            <a:pPr marL="228600" indent="-228600">
              <a:buAutoNum type="arabicPeriod"/>
            </a:pPr>
            <a:r>
              <a:rPr lang="en-US" baseline="0" dirty="0" smtClean="0"/>
              <a:t>No. Taylor is self-employed</a:t>
            </a:r>
          </a:p>
          <a:p>
            <a:pPr marL="228600" indent="-228600">
              <a:buAutoNum type="arabicPeriod"/>
            </a:pPr>
            <a:r>
              <a:rPr lang="en-US" baseline="0" dirty="0" smtClean="0"/>
              <a:t>Yes. Rob is </a:t>
            </a:r>
            <a:r>
              <a:rPr lang="en-US" dirty="0" smtClean="0"/>
              <a:t>an employee of a private</a:t>
            </a:r>
            <a:r>
              <a:rPr lang="en-US" baseline="0" dirty="0" smtClean="0"/>
              <a:t> sector employer</a:t>
            </a:r>
          </a:p>
          <a:p>
            <a:pPr marL="228600" indent="-228600">
              <a:buNone/>
            </a:pPr>
            <a:endParaRPr lang="en-US" baseline="0" dirty="0" smtClean="0"/>
          </a:p>
          <a:p>
            <a:r>
              <a:rPr lang="en-US" i="1" dirty="0" smtClean="0"/>
              <a:t>Credit: This slide was adapted from a presentation of the </a:t>
            </a:r>
            <a:r>
              <a:rPr lang="en-US" sz="1200" i="1" dirty="0" smtClean="0"/>
              <a:t>Directorate of Training and Education, OSHA Training Institute, </a:t>
            </a:r>
          </a:p>
          <a:p>
            <a:pPr marL="228600" indent="-228600">
              <a:buNone/>
            </a:pPr>
            <a:r>
              <a:rPr lang="en-US" i="1" dirty="0" smtClean="0"/>
              <a:t>Introduction</a:t>
            </a:r>
            <a:r>
              <a:rPr lang="en-US" i="1" baseline="0" dirty="0" smtClean="0"/>
              <a:t>_to_OSHA_presentation.ppt available at http://www.osha.gov/dte/outreach/construction_generalindustry/teachingaids.html</a:t>
            </a:r>
            <a:endParaRPr lang="en-US" i="1"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endParaRPr lang="en-US" i="0" dirty="0" smtClean="0"/>
          </a:p>
          <a:p>
            <a:r>
              <a:rPr lang="en-US" i="1" dirty="0" smtClean="0"/>
              <a:t>Credit: This slide was adapted from a presentation of the </a:t>
            </a:r>
            <a:r>
              <a:rPr lang="en-US" sz="1200" i="1" dirty="0" smtClean="0"/>
              <a:t>Directorate of Training and Education, OSHA Training Institute, </a:t>
            </a:r>
          </a:p>
          <a:p>
            <a:pPr marL="228600" indent="-228600">
              <a:buNone/>
            </a:pPr>
            <a:r>
              <a:rPr lang="en-US" i="1" dirty="0" smtClean="0"/>
              <a:t>Introduction</a:t>
            </a:r>
            <a:r>
              <a:rPr lang="en-US" i="1" baseline="0" dirty="0" smtClean="0"/>
              <a:t>_to_OSHA_presentation.ppt available at http://www.osha.gov/dte/outreach/construction_generalindustry/teachingaids.html</a:t>
            </a:r>
            <a:endParaRPr lang="en-US" i="1" dirty="0" smtClean="0"/>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i="1" u="none" dirty="0" smtClean="0"/>
              <a:t>This</a:t>
            </a:r>
            <a:r>
              <a:rPr lang="en-US" b="0" i="1" u="none" baseline="0" dirty="0" smtClean="0"/>
              <a:t> c</a:t>
            </a:r>
            <a:r>
              <a:rPr lang="en-US" b="0" i="1" u="none" dirty="0" smtClean="0"/>
              <a:t>ontent is taken directly from OSHA</a:t>
            </a:r>
            <a:r>
              <a:rPr lang="en-US" b="0" i="1" u="none" baseline="0" dirty="0" smtClean="0"/>
              <a:t> website: http://www.osha.gov/dsg/nanotechnology/nanotech_standards.html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following are examples of standards that may be applicable in situations where employees are exposed to nanomaterials. As you can see none of these is specific to nanomaterials but all are applicable</a:t>
            </a:r>
            <a:r>
              <a:rPr lang="en-US" baseline="0" dirty="0" smtClean="0"/>
              <a:t> to workplaces where hazardous substances may be present. The subject-specific standards may be applicable to nanoscale forms of the materials covered in the standard. E.g., 1910.1027, Cadmium, may apply where cadmium selenide quantum dots (nanoparticles) are handled.</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endParaRPr lang="en-US" dirty="0" smtClean="0"/>
          </a:p>
          <a:p>
            <a:r>
              <a:rPr lang="en-US" dirty="0" smtClean="0"/>
              <a:t>Containers should be</a:t>
            </a:r>
            <a:r>
              <a:rPr lang="en-US" baseline="0" dirty="0" smtClean="0"/>
              <a:t> labeled to indicate that the contents contain nanomaterials. This alerts others to the presence of a substance that may require special handling or have unknown toxicity.</a:t>
            </a:r>
          </a:p>
          <a:p>
            <a:pPr indent="-182880">
              <a:buFont typeface="Arial" pitchFamily="34" charset="0"/>
              <a:buChar char="•"/>
            </a:pPr>
            <a:r>
              <a:rPr lang="en-US" b="0" baseline="0" dirty="0" smtClean="0"/>
              <a:t>Technical Description = chemical substance </a:t>
            </a:r>
            <a:r>
              <a:rPr lang="en-US" baseline="0" dirty="0" smtClean="0"/>
              <a:t>e.g., carbon nanotubes, nano-titania (</a:t>
            </a:r>
            <a:r>
              <a:rPr lang="en-US" baseline="0" dirty="0" err="1" smtClean="0"/>
              <a:t>rutile</a:t>
            </a:r>
            <a:r>
              <a:rPr lang="en-US" baseline="0" dirty="0" smtClean="0"/>
              <a:t>), poly(ethylene glycol)-coated gold-silica nanoshells</a:t>
            </a:r>
          </a:p>
          <a:p>
            <a:pPr indent="-182880">
              <a:buFont typeface="Arial" pitchFamily="34" charset="0"/>
              <a:buChar char="•"/>
            </a:pPr>
            <a:r>
              <a:rPr lang="en-US" baseline="0" dirty="0" smtClean="0"/>
              <a:t>POC = Point of Contact</a:t>
            </a:r>
          </a:p>
          <a:p>
            <a:pPr indent="-182880">
              <a:buFont typeface="Arial" pitchFamily="34" charset="0"/>
              <a:buChar char="•"/>
            </a:pPr>
            <a:r>
              <a:rPr lang="en-US" baseline="0" dirty="0" smtClean="0"/>
              <a:t>Contact Number = Telephone number of POC</a:t>
            </a:r>
          </a:p>
          <a:p>
            <a:endParaRPr lang="en-US" i="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1" baseline="0" dirty="0" smtClean="0"/>
              <a:t>This sample label was created by the Center for High-Rate Nanomanufacturing in its document, “Interim Best Practices for Working with Nanoparticles” </a:t>
            </a:r>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EPA has invested the most time and effort to date in understanding the impact of nanomaterials on the</a:t>
            </a:r>
            <a:r>
              <a:rPr lang="en-US" baseline="0" dirty="0" smtClean="0"/>
              <a:t> agency’s enforcement of the Toxic Substances Control Act (TSCA, “</a:t>
            </a:r>
            <a:r>
              <a:rPr lang="en-US" baseline="0" dirty="0" err="1" smtClean="0"/>
              <a:t>tosca</a:t>
            </a:r>
            <a:r>
              <a:rPr lang="en-US" baseline="0" dirty="0" smtClean="0"/>
              <a:t>”) and the Federal Insecticide, Fungicide and Rodenticide Act (FIFRA). Other statutes may come into play in the future.</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We’ll take a look at TSCA first. </a:t>
            </a:r>
            <a:r>
              <a:rPr lang="en-US" u="none" baseline="0" dirty="0" smtClean="0"/>
              <a:t>Under TSCA, EPA can require manufacturers, processors and importers of chemical substances to notify EPA prior to engaging in commercial activity. EPA can then impose mandatory reporting and testing requirements and can limit the production or use of those substances. </a:t>
            </a:r>
            <a:r>
              <a:rPr lang="en-US" baseline="0" dirty="0" smtClean="0"/>
              <a:t>TSCA has both testing and reporting requirements for toxic substances that may impact nanomaterial commerce.</a:t>
            </a:r>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The TSCA regulatory process is complex and this is not meant to be an exhaustive</a:t>
            </a:r>
            <a:r>
              <a:rPr lang="en-US" baseline="0" dirty="0" smtClean="0"/>
              <a:t> compliance course. However, even cursory examination of the TSCA reporting criteria reveals that nanoscale materials are not explicitly accounted for. Each of these three questions reveals regulatory gaps through which nanoscale materials could fall.</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Regarding the first</a:t>
            </a:r>
            <a:r>
              <a:rPr lang="en-US" baseline="0" dirty="0" smtClean="0"/>
              <a:t> two decision points, here are several examples of substances that bear similarity to one another but are considered by EPA to have distinct “particular molecular identities” </a:t>
            </a:r>
          </a:p>
          <a:p>
            <a:pPr>
              <a:buFont typeface="Arial" pitchFamily="34" charset="0"/>
              <a:buChar char="•"/>
            </a:pPr>
            <a:r>
              <a:rPr lang="en-US" dirty="0" smtClean="0"/>
              <a:t>Substances with different molecular formulas (ethane and propane)</a:t>
            </a:r>
            <a:endParaRPr lang="en-US" baseline="0" dirty="0" smtClean="0"/>
          </a:p>
          <a:p>
            <a:pPr>
              <a:buFont typeface="Arial" pitchFamily="34" charset="0"/>
              <a:buChar char="•"/>
            </a:pPr>
            <a:r>
              <a:rPr lang="en-US" baseline="0" dirty="0" smtClean="0"/>
              <a:t>Isomers, or substances with the same molecular formula but a different way of bonding the atoms to each other (n-butanol and 2-butanol)</a:t>
            </a:r>
          </a:p>
          <a:p>
            <a:pPr>
              <a:buFont typeface="Arial" pitchFamily="34" charset="0"/>
              <a:buChar char="•"/>
            </a:pPr>
            <a:r>
              <a:rPr lang="en-US" dirty="0" smtClean="0"/>
              <a:t>Substances with the same</a:t>
            </a:r>
            <a:r>
              <a:rPr lang="en-US" baseline="0" dirty="0" smtClean="0"/>
              <a:t> molecular formula but different crystal structures (shown here are anatase and </a:t>
            </a:r>
            <a:r>
              <a:rPr lang="en-US" baseline="0" dirty="0" err="1" smtClean="0"/>
              <a:t>rutile</a:t>
            </a:r>
            <a:r>
              <a:rPr lang="en-US" baseline="0" dirty="0" smtClean="0"/>
              <a:t> titanium dioxide)</a:t>
            </a:r>
          </a:p>
          <a:p>
            <a:pPr>
              <a:buFont typeface="Arial" pitchFamily="34" charset="0"/>
              <a:buChar char="•"/>
            </a:pPr>
            <a:r>
              <a:rPr lang="en-US" baseline="0" dirty="0" smtClean="0"/>
              <a:t>Allotropes, or variants of a substance consisting of only one atom (note that the carbon nanotube on the left *is* considered to be a distinct substance from diamond and graphite, two other allotropes of carbon)</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Now see how the strict interpretation of the definition of “particular identity”  results in nanoscale</a:t>
            </a:r>
            <a:r>
              <a:rPr lang="en-US" baseline="0" dirty="0" smtClean="0"/>
              <a:t> materials being considered the same as their conventional analogs. </a:t>
            </a:r>
          </a:p>
          <a:p>
            <a:pPr>
              <a:buFont typeface="Arial" pitchFamily="34" charset="0"/>
              <a:buChar char="•"/>
            </a:pPr>
            <a:r>
              <a:rPr lang="en-US" dirty="0" smtClean="0"/>
              <a:t>A single C</a:t>
            </a:r>
            <a:r>
              <a:rPr lang="en-US" baseline="-25000" dirty="0" smtClean="0"/>
              <a:t>60 </a:t>
            </a:r>
            <a:r>
              <a:rPr lang="en-US" dirty="0" smtClean="0"/>
              <a:t>molecule</a:t>
            </a:r>
            <a:r>
              <a:rPr lang="en-US" baseline="0" dirty="0" smtClean="0"/>
              <a:t> is considered the same as a nanoscale aggregate (or crystal) of </a:t>
            </a:r>
            <a:r>
              <a:rPr lang="en-US" baseline="0" dirty="0" err="1" smtClean="0"/>
              <a:t>buckyballs</a:t>
            </a:r>
            <a:r>
              <a:rPr lang="en-US" baseline="0" dirty="0" smtClean="0"/>
              <a:t>. [There is research that shows differential toxicity of these two forms.]</a:t>
            </a:r>
          </a:p>
          <a:p>
            <a:pPr>
              <a:buFont typeface="Arial" pitchFamily="34" charset="0"/>
              <a:buChar char="•"/>
            </a:pPr>
            <a:r>
              <a:rPr lang="en-US" baseline="0" dirty="0" smtClean="0"/>
              <a:t>A nanoscale titanium dioxide powder is considered the same as the relatively benign microscale form. [There is research that shows differential toxicity of these two forms.]</a:t>
            </a:r>
          </a:p>
          <a:p>
            <a:pPr>
              <a:buFont typeface="Arial" pitchFamily="34" charset="0"/>
              <a:buNone/>
            </a:pPr>
            <a:endParaRPr lang="en-US" baseline="0" dirty="0" smtClean="0"/>
          </a:p>
          <a:p>
            <a:pPr>
              <a:buFont typeface="Arial" pitchFamily="34" charset="0"/>
              <a:buNone/>
            </a:pPr>
            <a:r>
              <a:rPr lang="en-US" baseline="0" dirty="0" smtClean="0"/>
              <a:t>The quote is taken from a 2007 statement made by EPA clarifying its position that the size of the substance is not enough to override the strict interpretation of “molecular identity.”  Because microscale titanium dioxide is generally recognized as safe in many applications, including being used as a whitening agent in milkshakes, yogurt and toothpaste, the nanoscale form gets a pass because it has the same molecular identity.</a:t>
            </a:r>
          </a:p>
          <a:p>
            <a:pPr>
              <a:buFont typeface="Arial" pitchFamily="34" charset="0"/>
              <a:buNone/>
            </a:pPr>
            <a:endParaRPr lang="en-US" baseline="0" dirty="0" smtClean="0"/>
          </a:p>
          <a:p>
            <a:pPr>
              <a:buFont typeface="Arial" pitchFamily="34" charset="0"/>
              <a:buNone/>
            </a:pPr>
            <a:r>
              <a:rPr lang="en-US" baseline="0" dirty="0" smtClean="0"/>
              <a:t>In essence, this statement clarified EPA’s approach as continuing to look at a nanoscale material on the basis of What It Is (chemical composition) rather than basing its regulatory decision making on What It Does (i.e., its physical and chemical properties, toxicity, environmental impacts)</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The other loophole in TSCA is the Low-volume exemption. Substances may be exempt from TSCA reporting and testing requirements if less</a:t>
            </a:r>
            <a:r>
              <a:rPr lang="en-US" baseline="0" dirty="0" smtClean="0"/>
              <a:t> than 10,000 kg/year are produced.</a:t>
            </a:r>
          </a:p>
          <a:p>
            <a:r>
              <a:rPr lang="en-US" baseline="0" dirty="0" smtClean="0"/>
              <a:t>Some nanoscale materials may be extremely active at very low concentrations as a result of their small size and large surface area-to-volume ratio. Therefore, the appropriateness of this exemption may need to be examined on a case-by-case basis.</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i="1" dirty="0" smtClean="0"/>
              <a:t>Explain where the current module fits within the full eight-hour course, where appropriate. If this module is being offered as a standalone training, you</a:t>
            </a:r>
            <a:r>
              <a:rPr lang="en-US" i="1" baseline="0" dirty="0" smtClean="0"/>
              <a:t> can modify or hide the slide or use it to describe the other available modules.</a:t>
            </a:r>
          </a:p>
          <a:p>
            <a:endParaRPr lang="en-US" baseline="0" dirty="0" smtClean="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baseline="0" dirty="0" smtClean="0"/>
              <a:t>The strict 2007 interpretation of molecular identity is being challenged by EPA in light of the toxicity and environmental impact data. </a:t>
            </a:r>
            <a:r>
              <a:rPr lang="en-US" dirty="0" smtClean="0"/>
              <a:t>In three</a:t>
            </a:r>
            <a:r>
              <a:rPr lang="en-US" baseline="0" dirty="0" smtClean="0"/>
              <a:t> proposals released in Fall 2010, EPA signaled its intention to approach regulation of nanoscale materials under TSCA in a new way. Each proposal has been subject to criticism by industry as being unnecessarily burdensome and awaits final approval.</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The first rule proposes</a:t>
            </a:r>
            <a:r>
              <a:rPr lang="en-US" baseline="0" dirty="0" smtClean="0"/>
              <a:t> to designate all nanoscale materials as significant new uses of their non-nanoscale analogs. Significant new uses can be subject to the same restrictions and reporting and testing requirements as new substances. A manufacturer or importer must file a pre-manufacturing notice on each nanoscale material 90 days before commercial activity. This effectively sidesteps the issue of whether a nanoscale material is a new chemical substance and permits EPA to require pre-market testing or submission of other data.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baseline="0" dirty="0" smtClean="0"/>
              <a:t>Separate from the issue of whether nanoscale materials are designated as significant new uses, EPA is proposing to amend the reporting requirements under TSCA to require companies to </a:t>
            </a:r>
            <a:r>
              <a:rPr lang="en-US" dirty="0" smtClean="0"/>
              <a:t>report production volume, methods of manufacture and processing, exposure and release information, and available health and safety data for certain nanoscale materials.</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smtClean="0"/>
              <a:t>EPA is</a:t>
            </a:r>
            <a:r>
              <a:rPr lang="en-US" baseline="0" dirty="0" smtClean="0"/>
              <a:t> proposing a test rule to require manufacturers, importers and processors of certain </a:t>
            </a:r>
            <a:r>
              <a:rPr lang="en-US" sz="1200" dirty="0" smtClean="0"/>
              <a:t>multiwall carbon nanotubes,  and nanoscale clays and alumina to conduct</a:t>
            </a:r>
            <a:r>
              <a:rPr lang="en-US" sz="1200" baseline="0" dirty="0" smtClean="0"/>
              <a:t> health and safety testing. </a:t>
            </a:r>
          </a:p>
          <a:p>
            <a:pPr marL="228600" marR="0" indent="-228600" algn="l" defTabSz="914400" rtl="0" eaLnBrk="0" fontAlgn="base" latinLnBrk="0" hangingPunct="0">
              <a:lnSpc>
                <a:spcPct val="100000"/>
              </a:lnSpc>
              <a:spcBef>
                <a:spcPct val="30000"/>
              </a:spcBef>
              <a:spcAft>
                <a:spcPct val="0"/>
              </a:spcAft>
              <a:buClrTx/>
              <a:buSzTx/>
              <a:buFont typeface="+mj-lt"/>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 typeface="+mj-lt"/>
              <a:buNone/>
              <a:tabLst/>
              <a:defRPr/>
            </a:pPr>
            <a:r>
              <a:rPr lang="en-US" b="1" dirty="0" smtClean="0"/>
              <a:t>IMPLICATIONS</a:t>
            </a:r>
            <a:r>
              <a:rPr lang="en-US" b="1" baseline="0" dirty="0" smtClean="0"/>
              <a:t> FOR WORKERS: The federal government’s lead agency for regulating toxic substances has begun to scrutinize nanoscale materials more closely and is beginning to impose testing and reporting requirements that impact nanomaterial workplaces. In particular, EPA has indicated that the employer in workplaces that handle certain nanoscale materials, such as multiwall carbon nanotubes, must provide personal protective equipment and other appropriate engineering controls to safeguard the health and safety of its workers.</a:t>
            </a:r>
            <a:endParaRPr lang="en-US" b="1"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sz="1200" kern="1200" dirty="0" smtClean="0">
                <a:solidFill>
                  <a:schemeClr val="tx1"/>
                </a:solidFill>
                <a:latin typeface="+mn-lt"/>
                <a:ea typeface="+mn-ea"/>
                <a:cs typeface="+mn-cs"/>
              </a:rPr>
              <a:t>Details: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These respirators meet the requirements for handling </a:t>
            </a:r>
            <a:r>
              <a:rPr lang="en-US" sz="1200" kern="1200" baseline="0" dirty="0" err="1" smtClean="0">
                <a:solidFill>
                  <a:schemeClr val="tx1"/>
                </a:solidFill>
                <a:latin typeface="+mn-lt"/>
                <a:ea typeface="+mn-ea"/>
                <a:cs typeface="+mn-cs"/>
              </a:rPr>
              <a:t>ailoxane</a:t>
            </a:r>
            <a:r>
              <a:rPr lang="en-US" sz="1200" kern="1200" baseline="0" dirty="0" smtClean="0">
                <a:solidFill>
                  <a:schemeClr val="tx1"/>
                </a:solidFill>
                <a:latin typeface="+mn-lt"/>
                <a:ea typeface="+mn-ea"/>
                <a:cs typeface="+mn-cs"/>
              </a:rPr>
              <a:t> modified silica and alumina nanoparticles: </a:t>
            </a:r>
          </a:p>
          <a:p>
            <a:r>
              <a:rPr lang="en-US" sz="1200" kern="1200" baseline="0" dirty="0" smtClean="0">
                <a:solidFill>
                  <a:schemeClr val="tx1"/>
                </a:solidFill>
                <a:latin typeface="+mn-lt"/>
                <a:ea typeface="+mn-ea"/>
                <a:cs typeface="+mn-cs"/>
              </a:rPr>
              <a:t>Air-purifying, tight-fitting respirator equipped with N100 (if oil aerosols absent), R100, or P100 filters (either half- or full-face); powered air-purifying respirator equipped with a loose-fitting hood or helmet and High Efficiency Particulate Air (HEPA) filters; powered air-purifying respirator equipped with a tight-fitting </a:t>
            </a:r>
            <a:r>
              <a:rPr lang="en-US" sz="1200" kern="1200" baseline="0" dirty="0" err="1" smtClean="0">
                <a:solidFill>
                  <a:schemeClr val="tx1"/>
                </a:solidFill>
                <a:latin typeface="+mn-lt"/>
                <a:ea typeface="+mn-ea"/>
                <a:cs typeface="+mn-cs"/>
              </a:rPr>
              <a:t>facepiece</a:t>
            </a:r>
            <a:r>
              <a:rPr lang="en-US" sz="1200" kern="1200" baseline="0" dirty="0" smtClean="0">
                <a:solidFill>
                  <a:schemeClr val="tx1"/>
                </a:solidFill>
                <a:latin typeface="+mn-lt"/>
                <a:ea typeface="+mn-ea"/>
                <a:cs typeface="+mn-cs"/>
              </a:rPr>
              <a:t> (either half- or full-face) and HEPA filters; supplied-air respirator operated in pressure demand or continuous flow mode and equipped with a hood or helmet, or tight-fitting </a:t>
            </a:r>
            <a:r>
              <a:rPr lang="en-US" sz="1200" kern="1200" baseline="0" dirty="0" err="1" smtClean="0">
                <a:solidFill>
                  <a:schemeClr val="tx1"/>
                </a:solidFill>
                <a:latin typeface="+mn-lt"/>
                <a:ea typeface="+mn-ea"/>
                <a:cs typeface="+mn-cs"/>
              </a:rPr>
              <a:t>facepiece</a:t>
            </a:r>
            <a:r>
              <a:rPr lang="en-US" sz="1200" kern="1200" baseline="0" dirty="0" smtClean="0">
                <a:solidFill>
                  <a:schemeClr val="tx1"/>
                </a:solidFill>
                <a:latin typeface="+mn-lt"/>
                <a:ea typeface="+mn-ea"/>
                <a:cs typeface="+mn-cs"/>
              </a:rPr>
              <a:t> (either half- or full-face).</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Sources:</a:t>
            </a:r>
          </a:p>
          <a:p>
            <a:r>
              <a:rPr lang="en-US" sz="1200" kern="1200" dirty="0" smtClean="0">
                <a:solidFill>
                  <a:schemeClr val="tx1"/>
                </a:solidFill>
                <a:latin typeface="+mn-lt"/>
                <a:ea typeface="+mn-ea"/>
                <a:cs typeface="+mn-cs"/>
              </a:rPr>
              <a:t>MWNT: Consent</a:t>
            </a:r>
            <a:r>
              <a:rPr lang="en-US" sz="1200" kern="1200" baseline="0" dirty="0" smtClean="0">
                <a:solidFill>
                  <a:schemeClr val="tx1"/>
                </a:solidFill>
                <a:latin typeface="+mn-lt"/>
                <a:ea typeface="+mn-ea"/>
                <a:cs typeface="+mn-cs"/>
              </a:rPr>
              <a:t> Order issued i</a:t>
            </a:r>
            <a:r>
              <a:rPr lang="en-US" sz="1200" kern="1200" dirty="0" smtClean="0">
                <a:solidFill>
                  <a:schemeClr val="tx1"/>
                </a:solidFill>
                <a:latin typeface="+mn-lt"/>
                <a:ea typeface="+mn-ea"/>
                <a:cs typeface="+mn-cs"/>
              </a:rPr>
              <a:t>n regard to PMN Number P-08-0177</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Siloxane modified silica nanoparticles: SNUR issues in regard to PMN Number P–05–673</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Siloxane modified alumina nanoparticles: SNUR issues in regard to PMN Number P–05–687</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i="1" u="none" dirty="0" smtClean="0"/>
              <a:t>The next three slides can be omitted without loss of module integrity. The</a:t>
            </a:r>
            <a:r>
              <a:rPr lang="en-US" b="0" i="1" u="none" baseline="0" dirty="0" smtClean="0"/>
              <a:t>y describe actions taken by EPA to limit </a:t>
            </a:r>
            <a:r>
              <a:rPr lang="en-US" b="1" i="1" u="none" baseline="0" dirty="0" smtClean="0"/>
              <a:t>environmental exposure</a:t>
            </a:r>
            <a:r>
              <a:rPr lang="en-US" b="0" i="1" u="none" baseline="0" dirty="0" smtClean="0"/>
              <a:t> to a known environmental toxicant, silver. If your course is tightly focused on worker safety, or time is tight, feel free to skip ahead. Otherwise, this makes an interesting anecdote. To skip these slides, either delete them from the document or go into Slide Sorter view, right-click on the slides and choose Hide. The latter will keep the slides in the document but not show them during the Slide Show.</a:t>
            </a:r>
            <a:endParaRPr lang="en-US" b="1" i="1" u="none"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u="sng" dirty="0" smtClean="0"/>
          </a:p>
          <a:p>
            <a:r>
              <a:rPr lang="en-US" dirty="0" smtClean="0"/>
              <a:t>The other statute</a:t>
            </a:r>
            <a:r>
              <a:rPr lang="en-US" baseline="0" dirty="0" smtClean="0"/>
              <a:t> for which EPA has taken action on nanomaterials is the FIFRA (or pesticide act). </a:t>
            </a:r>
            <a:r>
              <a:rPr lang="en-US" sz="1200" kern="1200" baseline="0" dirty="0" smtClean="0">
                <a:solidFill>
                  <a:schemeClr val="tx1"/>
                </a:solidFill>
                <a:latin typeface="+mn-lt"/>
                <a:ea typeface="+mn-ea"/>
                <a:cs typeface="+mn-cs"/>
              </a:rPr>
              <a:t>In everyday language a pesticide is something that kills cockroaches,</a:t>
            </a:r>
          </a:p>
          <a:p>
            <a:r>
              <a:rPr lang="en-US" sz="1200" kern="1200" baseline="0" dirty="0" smtClean="0">
                <a:solidFill>
                  <a:schemeClr val="tx1"/>
                </a:solidFill>
                <a:latin typeface="+mn-lt"/>
                <a:ea typeface="+mn-ea"/>
                <a:cs typeface="+mn-cs"/>
              </a:rPr>
              <a:t>ants, mosquitoes and other nuisance pests. In addition to insects the word ‘pest’ in EPA jargon includes another class of ‘bugs’: microbes. Therefore, any product that claims to kill bacteria, viruses, fungi or other unwanted microbes, is classified as a pesticide or pest control device by the EPA. A product that uses physical or mechanical means to control a pest is a pest control device (e.g., untreated flypaper and UV light disinfection systems) and does not require registration under FIFRA but if it uses a substance to control pests then it is a pesticide and must be registered if it makes a pesticidal claim. </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u="non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baseline="0" dirty="0" smtClean="0"/>
              <a:t>Background: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baseline="0" dirty="0" smtClean="0"/>
              <a:t>Silver has been known to be a potent antimicrobial device for millennia. Silver is also highly toxic to many forms of animal life (though not as much to humans); therefore, EPA enforces limits on the release of silver into the natural environment.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baseline="0" dirty="0" smtClean="0"/>
              <a:t>Ionic silver (Ag</a:t>
            </a:r>
            <a:r>
              <a:rPr lang="en-US" b="0" u="none" baseline="30000" dirty="0" smtClean="0"/>
              <a:t>+</a:t>
            </a:r>
            <a:r>
              <a:rPr lang="en-US" b="0" u="none" baseline="0" dirty="0" smtClean="0"/>
              <a:t>) and nanosilver are being incorporated into an increasing number of household products and sporting goods to make them “germ-free”. These include food storage containers, socks and underwear, disinfectant spray products, toothpastes and others. The rise of silver use in consumer products has led to increased concerns over the release of silver in the environment.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u="non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baseline="0" dirty="0" smtClean="0"/>
              <a:t>Case Study:</a:t>
            </a:r>
            <a:endParaRPr lang="en-US" b="0" u="none"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baseline="0" dirty="0" smtClean="0"/>
              <a:t>The manufacturer of a new washing machine began marketing its products as superior to conventional machines on the basis that the silver ions released during the wash cycle would actively kill odor-causing bacteria. Clothes can be cleaned at lower water temperature, thereby saving energy, and with less detergent. Moreover, the company claimed that the silver residue left on the fabrics would extend the antibacterial action for up to one month post-wash.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u="non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dirty="0" smtClean="0"/>
              <a:t>In</a:t>
            </a:r>
            <a:r>
              <a:rPr lang="en-US" b="0" u="none" baseline="0" dirty="0" smtClean="0"/>
              <a:t> 2005 EPA made a decision to classify the washing machine as a pesticidal device due to the antibacterial claim made by the manufacturer. This permitted the machine to be sold without further regulation. Several waste water treatment plant operators joined together to petition EPA to reclassify the machine as a pesticide.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u="non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baseline="0" dirty="0" smtClean="0"/>
              <a:t>Questions:</a:t>
            </a:r>
          </a:p>
          <a:p>
            <a:pPr marL="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u="none" baseline="0" dirty="0" smtClean="0"/>
              <a:t>Why would waste water treatment plant operators care about silver washing machines?</a:t>
            </a:r>
            <a:r>
              <a:rPr lang="en-US" b="0" u="none" baseline="0" dirty="0" smtClean="0"/>
              <a:t/>
            </a:r>
            <a:br>
              <a:rPr lang="en-US" b="0" u="none" baseline="0" dirty="0" smtClean="0"/>
            </a:br>
            <a:r>
              <a:rPr lang="en-US" b="0" i="1" u="none" baseline="0" dirty="0" smtClean="0"/>
              <a:t>Silver is a regulated component of treatment plant effluent. Plant operators are responsible to keep their effluents (liquid) and sludge (solid) releases within federal standards for a variety of toxic substances, including silver. Excess releases of silver from washing machine discharges could result in fines or increased costs to remove the silver.</a:t>
            </a:r>
            <a:br>
              <a:rPr lang="en-US" b="0" i="1" u="none" baseline="0" dirty="0" smtClean="0"/>
            </a:br>
            <a:r>
              <a:rPr lang="en-US" b="0" i="1" u="none" baseline="0" dirty="0" smtClean="0"/>
              <a:t>Bonus: Waste treatment plants rely on microbes to digest raw sewage so excess silver could potentially disrupt or deactivate the bacterial workforce within the plant.</a:t>
            </a:r>
            <a:endParaRPr lang="en-US" b="0" u="none" baseline="0" dirty="0" smtClean="0"/>
          </a:p>
          <a:p>
            <a:pPr marL="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u="none" baseline="0" dirty="0" smtClean="0"/>
              <a:t>What is the technical basis for the waste water treatment plant operators’ petition?</a:t>
            </a:r>
            <a:r>
              <a:rPr lang="en-US" b="0" u="none" baseline="0" dirty="0" smtClean="0"/>
              <a:t/>
            </a:r>
            <a:br>
              <a:rPr lang="en-US" b="0" u="none" baseline="0" dirty="0" smtClean="0"/>
            </a:br>
            <a:r>
              <a:rPr lang="en-US" b="0" i="1" u="none" baseline="0" dirty="0" smtClean="0"/>
              <a:t>The plant owners argued that silver is a substance. Therefore the mechanism of action was not merely physical or mechanical.</a:t>
            </a:r>
          </a:p>
          <a:p>
            <a:pPr marL="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1" i="0" u="none" baseline="0" dirty="0" smtClean="0"/>
              <a:t>What do you think EPA did in response to the petition?</a:t>
            </a:r>
            <a:r>
              <a:rPr lang="en-US" b="0" i="0" u="none" baseline="0" dirty="0" smtClean="0"/>
              <a:t/>
            </a:r>
            <a:br>
              <a:rPr lang="en-US" b="0" i="0" u="none" baseline="0" dirty="0" smtClean="0"/>
            </a:br>
            <a:r>
              <a:rPr lang="en-US" b="0" i="1" u="none" baseline="0" dirty="0" smtClean="0"/>
              <a:t>In 2007 EPA reclassified the machine as a pesticide and requested information from the manufacturer about the </a:t>
            </a:r>
            <a:r>
              <a:rPr lang="en-US" sz="1200" i="1" kern="1200" baseline="0" dirty="0" smtClean="0">
                <a:solidFill>
                  <a:schemeClr val="tx1"/>
                </a:solidFill>
                <a:latin typeface="+mn-lt"/>
                <a:ea typeface="+mn-ea"/>
                <a:cs typeface="+mn-cs"/>
              </a:rPr>
              <a:t>potential impact of the machine on silver levels in the waste treatment system.</a:t>
            </a:r>
            <a:r>
              <a:rPr lang="en-US" b="0" i="1" u="none" baseline="0" dirty="0" smtClean="0"/>
              <a:t/>
            </a:r>
            <a:br>
              <a:rPr lang="en-US" b="0" i="1" u="none" baseline="0" dirty="0" smtClean="0"/>
            </a:br>
            <a:endParaRPr lang="en-US" b="0" i="1" u="non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baseline="0" dirty="0" smtClean="0"/>
              <a:t>Additional Facts:</a:t>
            </a:r>
          </a:p>
          <a:p>
            <a:pPr marL="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i="0" u="none" kern="1200" baseline="0" dirty="0" smtClean="0">
                <a:solidFill>
                  <a:schemeClr val="tx1"/>
                </a:solidFill>
                <a:latin typeface="+mn-lt"/>
                <a:ea typeface="+mn-ea"/>
                <a:cs typeface="+mn-cs"/>
              </a:rPr>
              <a:t>One source estimates the global production of nanosilver to be 500,000 kg per year.</a:t>
            </a:r>
          </a:p>
          <a:p>
            <a:pPr marL="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b="0" i="0" u="none" kern="1200" baseline="0" dirty="0" smtClean="0">
                <a:solidFill>
                  <a:schemeClr val="tx1"/>
                </a:solidFill>
                <a:latin typeface="+mn-lt"/>
                <a:ea typeface="+mn-ea"/>
                <a:cs typeface="+mn-cs"/>
              </a:rPr>
              <a:t>This real-life case was reported as the first case of federal regulation of a nanomaterial because the product had the word “nano” in its name and the manufacturer’s marketing materials mentioned nanosilver as the active agent. In all likelihood these are simply garden variety silver ions released via electrolysis of a silver metal block.</a:t>
            </a:r>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pPr>
              <a:buNone/>
            </a:pPr>
            <a:r>
              <a:rPr lang="en-US" dirty="0" smtClean="0"/>
              <a:t>EPA has taken several other definitive actions against products of nanotechnology</a:t>
            </a:r>
            <a:r>
              <a:rPr lang="en-US" baseline="0" dirty="0" smtClean="0"/>
              <a:t> that make antimicrobial claims. Without exception the fines were a result of failing to register the products with the EPA prior to promoting them with the antimicrobial claims.</a:t>
            </a:r>
            <a:endParaRPr lang="en-US" dirty="0" smtClean="0"/>
          </a:p>
          <a:p>
            <a:pPr>
              <a:buNone/>
            </a:pPr>
            <a:r>
              <a:rPr lang="en-US" dirty="0" smtClean="0"/>
              <a:t>Left: EPA fines ATEN Technology, Inc. $208,000 for failure to register antimicrobial computer products including computer-mouse</a:t>
            </a:r>
            <a:r>
              <a:rPr lang="en-US" baseline="0" dirty="0" smtClean="0"/>
              <a:t> keyboard combinations that claimed to be “germ-free” [Feb 2008]</a:t>
            </a:r>
          </a:p>
          <a:p>
            <a:pPr>
              <a:buNone/>
            </a:pPr>
            <a:endParaRPr lang="en-US" baseline="0" dirty="0" smtClean="0"/>
          </a:p>
          <a:p>
            <a:pPr>
              <a:buNone/>
            </a:pPr>
            <a:r>
              <a:rPr lang="en-US" baseline="0" dirty="0" smtClean="0"/>
              <a:t>Center: EPA files suit against VF Corporation (owner of North Face brand) for failing to register dozens of products containing the </a:t>
            </a:r>
            <a:r>
              <a:rPr lang="en-US" baseline="0" dirty="0" err="1" smtClean="0"/>
              <a:t>AgION</a:t>
            </a:r>
            <a:r>
              <a:rPr lang="en-US" baseline="0" dirty="0" smtClean="0"/>
              <a:t> antimicrobial foot bed liner [Sept 2009]</a:t>
            </a:r>
          </a:p>
          <a:p>
            <a:pPr>
              <a:buNone/>
            </a:pPr>
            <a:endParaRPr lang="en-US" baseline="0" dirty="0" smtClean="0"/>
          </a:p>
          <a:p>
            <a:pPr>
              <a:buNone/>
            </a:pPr>
            <a:r>
              <a:rPr lang="en-US" baseline="0" dirty="0" smtClean="0"/>
              <a:t>Right: EPA fines Kinetic Solutions Inc for failing to register its Rabbit Air </a:t>
            </a:r>
            <a:r>
              <a:rPr lang="en-US" baseline="0" dirty="0" err="1" smtClean="0"/>
              <a:t>air</a:t>
            </a:r>
            <a:r>
              <a:rPr lang="en-US" baseline="0" dirty="0" smtClean="0"/>
              <a:t> purifiers which tout the use of “</a:t>
            </a:r>
            <a:r>
              <a:rPr lang="en-US" dirty="0" smtClean="0"/>
              <a:t>Nano-Silver Sterilization - Features a Nano-Silver pre-filter to help kill airborne bacteria, mold and viruses.” [Dec 2010]</a:t>
            </a:r>
          </a:p>
          <a:p>
            <a:endParaRPr lang="en-US" dirty="0" smtClean="0"/>
          </a:p>
          <a:p>
            <a:r>
              <a:rPr lang="en-US" dirty="0" smtClean="0"/>
              <a:t>Bottom line: If</a:t>
            </a:r>
            <a:r>
              <a:rPr lang="en-US" baseline="0" dirty="0" smtClean="0"/>
              <a:t> you make an antimicrobial claim, regardless of whether there’s nanotechnology involved or not, you’d better register your product with the EPA.</a:t>
            </a:r>
          </a:p>
          <a:p>
            <a:endParaRPr lang="en-US" baseline="0" dirty="0" smtClean="0"/>
          </a:p>
          <a:p>
            <a:r>
              <a:rPr lang="en-US" baseline="0" dirty="0" smtClean="0"/>
              <a:t>Additional Facts:</a:t>
            </a:r>
          </a:p>
          <a:p>
            <a:pPr indent="182880">
              <a:buFont typeface="Arial" pitchFamily="34" charset="0"/>
              <a:buChar char="•"/>
            </a:pPr>
            <a:r>
              <a:rPr lang="en-US" baseline="0" dirty="0" smtClean="0"/>
              <a:t>If the manufacturers had not made the antimicrobial claim, the products would not have required registration! Of course, that would take away much of their alleged added value but this highlights a weakness of FIFRA.</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lIns="86493" tIns="43247" rIns="86493" bIns="43247"/>
          <a:lstStyle/>
          <a:p>
            <a:fld id="{BB6CC857-B536-45B5-A153-8B88E786E571}" type="slidenum">
              <a:rPr lang="en-US"/>
              <a:pPr/>
              <a:t>28</a:t>
            </a:fld>
            <a:endParaRPr lang="en-US"/>
          </a:p>
        </p:txBody>
      </p:sp>
      <p:sp>
        <p:nvSpPr>
          <p:cNvPr id="497666"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p:txBody>
          <a:bodyPr lIns="86493" tIns="43247" rIns="86493" bIns="43247"/>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http://www.dtsc.ca.gov/PollutionPrevention/Chemical_Call_In.cfm</a:t>
            </a:r>
            <a:endParaRPr lang="en-US"/>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baseline="0" dirty="0" smtClean="0"/>
              <a:t>Standard developing organizations produce standards via a consensus process. </a:t>
            </a:r>
            <a:r>
              <a:rPr lang="en-US" dirty="0" smtClean="0"/>
              <a:t>The standards are not binding but can be incorporated into regulations or codes,</a:t>
            </a:r>
            <a:r>
              <a:rPr lang="en-US" baseline="0" dirty="0" smtClean="0"/>
              <a:t> becoming de facto regulations. Standards often precede the development of regulation because the development process is more rapid. A standard can be developed in as little as 6 months if enough volunteers are willing to write it and guide it through the process.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35</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dirty="0" smtClean="0"/>
              <a:t>The two most relevant voluntary consensus standards</a:t>
            </a:r>
            <a:r>
              <a:rPr lang="en-US" b="0" u="none" baseline="0" dirty="0" smtClean="0"/>
              <a:t> for occupational practice were published by ASTM International and ISO-The International Organization for Standardization</a:t>
            </a:r>
            <a:endParaRPr lang="en-US" b="0" u="none" dirty="0" smtClean="0"/>
          </a:p>
          <a:p>
            <a:endParaRPr lang="en-US" dirty="0" smtClean="0"/>
          </a:p>
          <a:p>
            <a:r>
              <a:rPr lang="en-US" dirty="0" smtClean="0"/>
              <a:t>ASTM E2535 focuses</a:t>
            </a:r>
            <a:r>
              <a:rPr lang="en-US" baseline="0" dirty="0" smtClean="0"/>
              <a:t> on ways to minimize exposure to nanomaterials that have the potential to become aerosolized and inhaled during typical workplace tasks. (Other exposure routes such as dermal contact are not considered.) The document outlines a comprehensive program of occupational hygiene for dealing with nanomaterials for which occupational exposure levels have not yet been established. </a:t>
            </a:r>
          </a:p>
          <a:p>
            <a:endParaRPr lang="en-US" baseline="0" dirty="0" smtClean="0"/>
          </a:p>
          <a:p>
            <a:r>
              <a:rPr lang="en-US" baseline="0" dirty="0" smtClean="0"/>
              <a:t>Outline:</a:t>
            </a:r>
          </a:p>
          <a:p>
            <a:pPr indent="182880">
              <a:lnSpc>
                <a:spcPct val="80000"/>
              </a:lnSpc>
              <a:buFont typeface="Arial" pitchFamily="34" charset="0"/>
              <a:buChar char="•"/>
            </a:pPr>
            <a:r>
              <a:rPr lang="en-US" sz="1200" dirty="0" smtClean="0"/>
              <a:t>General Guidance</a:t>
            </a:r>
          </a:p>
          <a:p>
            <a:pPr indent="182880">
              <a:lnSpc>
                <a:spcPct val="80000"/>
              </a:lnSpc>
              <a:buFont typeface="Arial" pitchFamily="34" charset="0"/>
              <a:buChar char="•"/>
            </a:pPr>
            <a:r>
              <a:rPr lang="en-US" sz="1200" dirty="0" smtClean="0"/>
              <a:t>Materials within Scope: Unbound Engineered Nanoparticles </a:t>
            </a:r>
          </a:p>
          <a:p>
            <a:pPr indent="182880">
              <a:lnSpc>
                <a:spcPct val="80000"/>
              </a:lnSpc>
              <a:buFont typeface="Arial" pitchFamily="34" charset="0"/>
              <a:buChar char="•"/>
            </a:pPr>
            <a:r>
              <a:rPr lang="en-US" sz="1200" dirty="0" smtClean="0"/>
              <a:t>Principal Elements of a Program to Minimize Exposure</a:t>
            </a:r>
          </a:p>
          <a:p>
            <a:pPr indent="182880">
              <a:lnSpc>
                <a:spcPct val="80000"/>
              </a:lnSpc>
              <a:buFont typeface="Arial" pitchFamily="34" charset="0"/>
              <a:buChar char="•"/>
            </a:pPr>
            <a:r>
              <a:rPr lang="en-US" sz="1200" dirty="0" smtClean="0"/>
              <a:t>Hazard Assessment and Evaluation</a:t>
            </a:r>
          </a:p>
          <a:p>
            <a:pPr indent="182880">
              <a:lnSpc>
                <a:spcPct val="80000"/>
              </a:lnSpc>
              <a:buFont typeface="Arial" pitchFamily="34" charset="0"/>
              <a:buChar char="•"/>
            </a:pPr>
            <a:r>
              <a:rPr lang="en-US" sz="1200" dirty="0" smtClean="0"/>
              <a:t>Exposure Assessment and Exposure Risk Evaluation</a:t>
            </a:r>
          </a:p>
          <a:p>
            <a:pPr indent="182880">
              <a:lnSpc>
                <a:spcPct val="80000"/>
              </a:lnSpc>
              <a:buFont typeface="Arial" pitchFamily="34" charset="0"/>
              <a:buChar char="•"/>
            </a:pPr>
            <a:r>
              <a:rPr lang="en-US" sz="1200" dirty="0" smtClean="0"/>
              <a:t>Exposure Minimization Methods</a:t>
            </a:r>
          </a:p>
          <a:p>
            <a:pPr indent="182880">
              <a:lnSpc>
                <a:spcPct val="80000"/>
              </a:lnSpc>
              <a:buFont typeface="Arial" pitchFamily="34" charset="0"/>
              <a:buChar char="•"/>
            </a:pPr>
            <a:r>
              <a:rPr lang="en-US" sz="1200" dirty="0" smtClean="0"/>
              <a:t>Exposure Minimization and Handling in Particular Occupational Settings </a:t>
            </a:r>
          </a:p>
          <a:p>
            <a:pPr indent="182880">
              <a:lnSpc>
                <a:spcPct val="80000"/>
              </a:lnSpc>
              <a:buFont typeface="Arial" pitchFamily="34" charset="0"/>
              <a:buChar char="•"/>
            </a:pPr>
            <a:r>
              <a:rPr lang="en-US" sz="1200" dirty="0" smtClean="0"/>
              <a:t>Responding to Accidental or Unanticipated Releases of UNP</a:t>
            </a:r>
          </a:p>
          <a:p>
            <a:pPr indent="182880">
              <a:lnSpc>
                <a:spcPct val="80000"/>
              </a:lnSpc>
              <a:buFont typeface="Arial" pitchFamily="34" charset="0"/>
              <a:buChar char="•"/>
            </a:pPr>
            <a:r>
              <a:rPr lang="en-US" sz="1200" dirty="0" smtClean="0"/>
              <a:t>Personal Protective Equipment</a:t>
            </a:r>
          </a:p>
          <a:p>
            <a:pPr indent="182880">
              <a:lnSpc>
                <a:spcPct val="80000"/>
              </a:lnSpc>
              <a:buFont typeface="Arial" pitchFamily="34" charset="0"/>
              <a:buChar char="•"/>
            </a:pPr>
            <a:r>
              <a:rPr lang="en-US" sz="1200" dirty="0" smtClean="0"/>
              <a:t>Communication of Potential Hazards</a:t>
            </a:r>
            <a:endParaRPr lang="en-US" baseline="0" dirty="0" smtClean="0"/>
          </a:p>
          <a:p>
            <a:endParaRPr lang="en-US" baseline="0" dirty="0" smtClean="0"/>
          </a:p>
          <a:p>
            <a:r>
              <a:rPr lang="en-US" dirty="0" smtClean="0"/>
              <a:t>ISO created</a:t>
            </a:r>
            <a:r>
              <a:rPr lang="en-US" baseline="0" dirty="0" smtClean="0"/>
              <a:t> a </a:t>
            </a:r>
            <a:r>
              <a:rPr lang="en-US" b="1" u="sng" baseline="0" dirty="0" smtClean="0"/>
              <a:t>T</a:t>
            </a:r>
            <a:r>
              <a:rPr lang="en-US" b="0" u="none" baseline="0" dirty="0" smtClean="0"/>
              <a:t>echnical </a:t>
            </a:r>
            <a:r>
              <a:rPr lang="en-US" b="1" u="sng" baseline="0" dirty="0" smtClean="0"/>
              <a:t>C</a:t>
            </a:r>
            <a:r>
              <a:rPr lang="en-US" b="0" u="none" baseline="0" dirty="0" smtClean="0"/>
              <a:t>ommittee 229 to create standards for nanotechnologies.</a:t>
            </a:r>
          </a:p>
          <a:p>
            <a:r>
              <a:rPr lang="en-US" b="0" u="none" baseline="0" dirty="0" smtClean="0"/>
              <a:t>This committee produced a </a:t>
            </a:r>
            <a:r>
              <a:rPr lang="en-US" b="1" u="sng" baseline="0" dirty="0" smtClean="0"/>
              <a:t>T</a:t>
            </a:r>
            <a:r>
              <a:rPr lang="en-US" b="0" u="none" baseline="0" dirty="0" smtClean="0"/>
              <a:t>echnical </a:t>
            </a:r>
            <a:r>
              <a:rPr lang="en-US" b="1" u="sng" baseline="0" dirty="0" smtClean="0"/>
              <a:t>R</a:t>
            </a:r>
            <a:r>
              <a:rPr lang="en-US" b="0" u="none" baseline="0" dirty="0" smtClean="0"/>
              <a:t>eport ISO/TR 12885 on health and safety practices in 2008.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u="none" baseline="0" dirty="0" smtClean="0"/>
              <a:t>TR 12885 is more a compilation of known information about safe handling of nanomaterials rather than a hands-on guide. This document relies heavily on NIOSH’s “Approaches to Safe Nanotechnology: An Information Exchange with NIOSH”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u="none"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Additional Details:</a:t>
            </a:r>
          </a:p>
          <a:p>
            <a:pPr indent="182880">
              <a:buFont typeface="Arial" pitchFamily="34" charset="0"/>
              <a:buChar char="•"/>
            </a:pPr>
            <a:r>
              <a:rPr lang="en-US" baseline="0" dirty="0" smtClean="0"/>
              <a:t>The ASTM standard guide is available for purchase at http://www.ASTM.org by searching for E2535</a:t>
            </a:r>
          </a:p>
          <a:p>
            <a:pPr indent="182880">
              <a:buFont typeface="Arial" pitchFamily="34" charset="0"/>
              <a:buChar char="•"/>
            </a:pPr>
            <a:r>
              <a:rPr lang="en-US" baseline="0" dirty="0" smtClean="0"/>
              <a:t>The ISO standard is available for purchase at http://www.iso.org by searching for </a:t>
            </a:r>
            <a:r>
              <a:rPr lang="en-US" b="0" u="none" baseline="0" dirty="0" smtClean="0"/>
              <a:t>12885 </a:t>
            </a:r>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36</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pPr eaLnBrk="1" hangingPunct="1">
              <a:spcBef>
                <a:spcPct val="0"/>
              </a:spcBef>
            </a:pPr>
            <a:r>
              <a:rPr lang="en-US" i="1" dirty="0" smtClean="0"/>
              <a:t>Review</a:t>
            </a:r>
            <a:r>
              <a:rPr lang="en-US" i="1" baseline="0" dirty="0" smtClean="0"/>
              <a:t> these objectives with the class and explain that you will return to them at the end of the module to see if the learning objectives have been achieved. You can also post them on a flipchart or repeat this slide as you move between Topics to indicate where you are in the timeline of the module if desired.</a:t>
            </a:r>
            <a:endParaRPr lang="en-US" i="1" dirty="0" smtClean="0"/>
          </a:p>
        </p:txBody>
      </p:sp>
      <p:sp>
        <p:nvSpPr>
          <p:cNvPr id="21508"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B101B91-DF89-4A46-9479-F47EFFA87892}" type="slidenum">
              <a:rPr lang="en-US"/>
              <a:pPr fontAlgn="base">
                <a:spcBef>
                  <a:spcPct val="0"/>
                </a:spcBef>
                <a:spcAft>
                  <a:spcPct val="0"/>
                </a:spcAft>
              </a:pPr>
              <a:t>37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p:txBody>
      </p:sp>
      <p:sp>
        <p:nvSpPr>
          <p:cNvPr id="21508"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B101B91-DF89-4A46-9479-F47EFFA87892}" type="slidenum">
              <a:rPr lang="en-US"/>
              <a:pPr fontAlgn="base">
                <a:spcBef>
                  <a:spcPct val="0"/>
                </a:spcBef>
                <a:spcAft>
                  <a:spcPct val="0"/>
                </a:spcAft>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r>
              <a:rPr lang="en-US" dirty="0" smtClean="0"/>
              <a:t>The information</a:t>
            </a:r>
            <a:r>
              <a:rPr lang="en-US" baseline="0" dirty="0" smtClean="0"/>
              <a:t> presented today is a snapshot of the current knowledge and understanding of nanomaterial impacts and strategies for occupational management. This knowledge continues to evolve at a rapid pace and specific details presented herein will likely be updated and refined in the coming months and years. Therefore, it is important that you know where to go to get the most up-to-date information you can to keep your knowledge fresh. </a:t>
            </a:r>
          </a:p>
          <a:p>
            <a:endParaRPr lang="en-US" dirty="0" smtClean="0"/>
          </a:p>
          <a:p>
            <a:r>
              <a:rPr lang="en-US" dirty="0" smtClean="0"/>
              <a:t>The final module</a:t>
            </a:r>
            <a:r>
              <a:rPr lang="en-US" baseline="0" dirty="0" smtClean="0"/>
              <a:t> in our course will introduce practical tools and resources for you to consult after the course to continue learning about how nanomaterials may impact your workplace.</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u="sng" dirty="0" smtClean="0"/>
              <a:t>Trainer Notes:</a:t>
            </a:r>
          </a:p>
          <a:p>
            <a:pPr eaLnBrk="1" hangingPunct="1">
              <a:spcBef>
                <a:spcPct val="0"/>
              </a:spcBef>
            </a:pPr>
            <a:r>
              <a:rPr lang="en-US" i="1" dirty="0" smtClean="0"/>
              <a:t>Review</a:t>
            </a:r>
            <a:r>
              <a:rPr lang="en-US" i="1" baseline="0" dirty="0" smtClean="0"/>
              <a:t> these objectives with the class and explain that you will return to them at the end of the module to see if the learning objectives have been achieved. You can also post them on a flipchart or repeat this slide as you move between Topics to indicate where you are in the timeline of the module if desired.</a:t>
            </a:r>
            <a:endParaRPr lang="en-US" i="1" dirty="0" smtClean="0"/>
          </a:p>
        </p:txBody>
      </p:sp>
      <p:sp>
        <p:nvSpPr>
          <p:cNvPr id="21508"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9B101B91-DF89-4A46-9479-F47EFFA87892}"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endParaRPr lang="en-US" i="1" dirty="0" smtClean="0"/>
          </a:p>
          <a:p>
            <a:r>
              <a:rPr lang="en-US" i="1" dirty="0" smtClean="0"/>
              <a:t>Credit: This slide was adapted from a presentation of the </a:t>
            </a:r>
            <a:r>
              <a:rPr lang="en-US" sz="1200" i="1" dirty="0" smtClean="0"/>
              <a:t>Directorate of Training and Education, OSHA Training Institute, </a:t>
            </a:r>
          </a:p>
          <a:p>
            <a:pPr marL="228600" indent="-228600">
              <a:buNone/>
            </a:pPr>
            <a:r>
              <a:rPr lang="en-US" i="1" dirty="0" smtClean="0"/>
              <a:t>Introduction</a:t>
            </a:r>
            <a:r>
              <a:rPr lang="en-US" i="1" baseline="0" dirty="0" smtClean="0"/>
              <a:t>_to_OSHA_presentation.ppt available at http://www.osha.gov/dte/outreach/construction_generalindustry/teachingaids.html</a:t>
            </a:r>
            <a:endParaRPr lang="en-US" i="1" dirty="0" smtClean="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i="1" u="none" dirty="0" smtClean="0"/>
              <a:t>This</a:t>
            </a:r>
            <a:r>
              <a:rPr lang="en-US" b="0" i="1" u="none" baseline="0" dirty="0" smtClean="0"/>
              <a:t> c</a:t>
            </a:r>
            <a:r>
              <a:rPr lang="en-US" b="0" i="1" u="none" dirty="0" smtClean="0"/>
              <a:t>ontent is taken directly from OSHA</a:t>
            </a:r>
            <a:r>
              <a:rPr lang="en-US" b="0" i="1" u="none" baseline="0" dirty="0" smtClean="0"/>
              <a:t> website.</a:t>
            </a:r>
            <a:endParaRPr lang="en-US" b="0" i="1" u="none" dirty="0" smtClean="0"/>
          </a:p>
          <a:p>
            <a:endParaRPr lang="en-US" dirty="0" smtClean="0"/>
          </a:p>
          <a:p>
            <a:r>
              <a:rPr lang="en-US" dirty="0" smtClean="0"/>
              <a:t>The</a:t>
            </a:r>
            <a:r>
              <a:rPr lang="en-US" baseline="0" dirty="0" smtClean="0"/>
              <a:t> OSH Act provides a </a:t>
            </a:r>
            <a:r>
              <a:rPr lang="en-US" i="1" baseline="0" dirty="0" smtClean="0"/>
              <a:t>general</a:t>
            </a:r>
            <a:r>
              <a:rPr lang="en-US" i="0" baseline="0" dirty="0" smtClean="0"/>
              <a:t> right of protection for all regulated workplaces even where no specific standards have been published.</a:t>
            </a: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Briefly mention </a:t>
            </a:r>
            <a:r>
              <a:rPr lang="en-US" i="1" baseline="0" dirty="0" smtClean="0"/>
              <a:t>these items and ask the audience if they had been made aware of their rights prior to the class.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baseline="0" dirty="0" smtClean="0"/>
          </a:p>
          <a:p>
            <a:r>
              <a:rPr lang="en-US" baseline="0" dirty="0" smtClean="0"/>
              <a:t>This course is not meant to be a comprehensive Intro to OSHA training, so we’ll focus on a few issues of special importance for nanomaterial workplaces, in particular the Right to Know about Hazardous Chemicals.</a:t>
            </a:r>
          </a:p>
          <a:p>
            <a:endParaRPr lang="en-US" dirty="0" smtClean="0"/>
          </a:p>
          <a:p>
            <a:r>
              <a:rPr lang="en-US" i="1" dirty="0" smtClean="0"/>
              <a:t>Credit: This slide was adapted from a presentation of the </a:t>
            </a:r>
            <a:r>
              <a:rPr lang="en-US" sz="1200" i="1" dirty="0" smtClean="0"/>
              <a:t>Directorate of Training and Education, OSHA Training Institute, </a:t>
            </a:r>
          </a:p>
          <a:p>
            <a:pPr marL="228600" indent="-228600">
              <a:buNone/>
            </a:pPr>
            <a:r>
              <a:rPr lang="en-US" i="1" dirty="0" smtClean="0"/>
              <a:t>Introduction</a:t>
            </a:r>
            <a:r>
              <a:rPr lang="en-US" i="1" baseline="0" dirty="0" smtClean="0"/>
              <a:t>_to_OSHA_presentation.ppt available at http://www.osha.gov/dte/outreach/construction_generalindustry/teachingaids.html</a:t>
            </a:r>
            <a:endParaRPr lang="en-US" i="1" dirty="0" smtClean="0"/>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i="1" u="none" dirty="0" smtClean="0"/>
              <a:t>This</a:t>
            </a:r>
            <a:r>
              <a:rPr lang="en-US" b="0" i="1" u="none" baseline="0" dirty="0" smtClean="0"/>
              <a:t> c</a:t>
            </a:r>
            <a:r>
              <a:rPr lang="en-US" b="0" i="1" u="none" dirty="0" smtClean="0"/>
              <a:t>ontent is taken directly from OSHA</a:t>
            </a:r>
            <a:r>
              <a:rPr lang="en-US" b="0" i="1" u="none" baseline="0" dirty="0" smtClean="0"/>
              <a:t> website; you need not cover all this detail but it could be helpful for answering questions.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i="1" u="none" dirty="0" smtClean="0"/>
          </a:p>
          <a:p>
            <a:r>
              <a:rPr lang="en-US" dirty="0" smtClean="0"/>
              <a:t>Most employees in the nation come under OSHA's jurisdiction. OSHA covers private sector employers and employees in all 50 states, the District of Columbia, and other U.S. jurisdictions either directly through </a:t>
            </a:r>
            <a:r>
              <a:rPr lang="en-US" dirty="0" smtClean="0">
                <a:hlinkClick r:id="rId3" tooltip="through Federal OSHA"/>
              </a:rPr>
              <a:t>Federal OSHA</a:t>
            </a:r>
            <a:r>
              <a:rPr lang="en-US" dirty="0" smtClean="0"/>
              <a:t> or through an </a:t>
            </a:r>
            <a:r>
              <a:rPr lang="en-US" dirty="0" smtClean="0">
                <a:hlinkClick r:id="rId4" tooltip="OSHA-approved state program"/>
              </a:rPr>
              <a:t>OSHA-approved state program</a:t>
            </a:r>
            <a:r>
              <a:rPr lang="en-US" dirty="0" smtClean="0"/>
              <a:t>. State-run health and safety programs must be at least as effective as the Federal OSHA program. </a:t>
            </a:r>
          </a:p>
          <a:p>
            <a:r>
              <a:rPr lang="en-US" b="1" dirty="0" smtClean="0"/>
              <a:t>State and Local Government Workers</a:t>
            </a:r>
            <a:r>
              <a:rPr lang="en-US" dirty="0" smtClean="0"/>
              <a:t> Employees who work for state and local governments are not covered by Federal OSHA, but have OSH Act protections if they work in a state that has an </a:t>
            </a:r>
            <a:r>
              <a:rPr lang="en-US" dirty="0" smtClean="0">
                <a:hlinkClick r:id="rId4" tooltip="OSHA-approved state program"/>
              </a:rPr>
              <a:t>OSHA-approved state program</a:t>
            </a:r>
            <a:r>
              <a:rPr lang="en-US" dirty="0" smtClean="0"/>
              <a:t>. Four additional states and one U.S. territory have OSHA approved plans that cover public sector employees only. This includes: Connecticut, Illinois, New Jersey, New York, and the Virgin Islands. Private sector workers in these four states and the Virgin Islands are covered by Federal OSHA.</a:t>
            </a:r>
          </a:p>
          <a:p>
            <a:r>
              <a:rPr lang="en-US" b="1" dirty="0" smtClean="0"/>
              <a:t>Federal Government Workers </a:t>
            </a:r>
            <a:r>
              <a:rPr lang="en-US" dirty="0" smtClean="0"/>
              <a:t>Federal agencies must have a safety and health program that meet the same standards as private employers. Although OSHA does not fine federal agencies, it does monitor federal agencies and responds to workers' complaints. The United States Postal Service (USPS) is covered by OSHA.</a:t>
            </a:r>
          </a:p>
          <a:p>
            <a:r>
              <a:rPr lang="en-US" b="1" dirty="0" smtClean="0"/>
              <a:t>Who is not covered by the OSH Act:</a:t>
            </a:r>
            <a:r>
              <a:rPr lang="en-US" dirty="0" smtClean="0"/>
              <a:t> </a:t>
            </a:r>
          </a:p>
          <a:p>
            <a:r>
              <a:rPr lang="en-US" dirty="0" smtClean="0"/>
              <a:t>Self-employed;</a:t>
            </a:r>
          </a:p>
          <a:p>
            <a:r>
              <a:rPr lang="en-US" dirty="0" smtClean="0"/>
              <a:t>Immediate family members of farm employers that do not employ outside employees; and</a:t>
            </a:r>
          </a:p>
          <a:p>
            <a:r>
              <a:rPr lang="en-US" dirty="0" smtClean="0"/>
              <a:t>Workers who are protected by another Federal agency (for example, the Mine Safety and Health Administration, the Federal Aviation Administration, the Coast Guard).</a:t>
            </a:r>
          </a:p>
          <a:p>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u="sng" dirty="0" smtClean="0"/>
              <a:t>Trainer Notes: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i="1" u="none" dirty="0" smtClean="0"/>
              <a:t>This</a:t>
            </a:r>
            <a:r>
              <a:rPr lang="en-US" b="0" i="1" u="none" baseline="0" dirty="0" smtClean="0"/>
              <a:t> c</a:t>
            </a:r>
            <a:r>
              <a:rPr lang="en-US" b="0" i="1" u="none" dirty="0" smtClean="0"/>
              <a:t>ontent is taken directly from OSHA</a:t>
            </a:r>
            <a:r>
              <a:rPr lang="en-US" b="0" i="1" u="none" baseline="0" dirty="0" smtClean="0"/>
              <a:t> website; you need not cover all this detail but it could be helpful for answering questions.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Twenty-four states, Puerto Rico and the Virgin Islands have OSHA-approved State Plans and have adopted their own standards and enforcement policies. For the most part, these States adopt standards that are identical to Federal OSHA. However, some States have adopted different standards applicable to this topic or may have different enforcement policies.</a:t>
            </a:r>
          </a:p>
          <a:p>
            <a:endParaRPr lang="en-US" dirty="0" smtClean="0"/>
          </a:p>
          <a:p>
            <a:r>
              <a:rPr lang="en-US" dirty="0" smtClean="0"/>
              <a:t>OSHA approves and monitors State plans and provides up to 50 percent of an approved plan's operating costs. States must set job safety and health standards that are "at least as effective as" comparable federal standards. (Most States adopt standards identical to federal ones.) States have the option to promulgate standards covering hazards not addressed by federal standards.</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1269C058-4577-42A1-B360-321A5B2BDD34}"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2171" y="449943"/>
            <a:ext cx="8011886" cy="63205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3142" y="1252538"/>
            <a:ext cx="8033657" cy="4873625"/>
          </a:xfrm>
        </p:spPr>
        <p:txBody>
          <a:bodyPr/>
          <a:lstStyle/>
          <a:p>
            <a:pPr lvl="0"/>
            <a:endParaRPr lang="en-US" noProof="0" smtClean="0"/>
          </a:p>
        </p:txBody>
      </p:sp>
      <p:cxnSp>
        <p:nvCxnSpPr>
          <p:cNvPr id="4" name="Straight Connector 3"/>
          <p:cNvCxnSpPr/>
          <p:nvPr userDrawn="1"/>
        </p:nvCxnSpPr>
        <p:spPr bwMode="auto">
          <a:xfrm>
            <a:off x="885371" y="928914"/>
            <a:ext cx="8258629" cy="13968"/>
          </a:xfrm>
          <a:prstGeom prst="line">
            <a:avLst/>
          </a:prstGeom>
          <a:noFill/>
          <a:ln w="9525" cap="flat" cmpd="sng" algn="ctr">
            <a:solidFill>
              <a:schemeClr val="tx1"/>
            </a:solidFill>
            <a:prstDash val="solid"/>
            <a:round/>
            <a:headEnd type="none" w="med" len="med"/>
            <a:tailEnd type="none" w="med" len="med"/>
          </a:ln>
          <a:effectLst/>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8468" y="2600325"/>
            <a:ext cx="7650724" cy="2286000"/>
          </a:xfrm>
          <a:solidFill>
            <a:schemeClr val="bg2">
              <a:alpha val="60000"/>
            </a:schemeClr>
          </a:solidFill>
        </p:spPr>
        <p:txBody>
          <a:bodyPr anchor="t"/>
          <a:lstStyle>
            <a:lvl1pPr algn="l">
              <a:lnSpc>
                <a:spcPts val="4500"/>
              </a:lnSpc>
              <a:buNone/>
              <a:defRPr sz="4000" b="1" cap="small" baseline="0"/>
            </a:lvl1pPr>
            <a:extLst/>
          </a:lstStyle>
          <a:p>
            <a:r>
              <a:rPr lang="en-US" dirty="0" smtClean="0"/>
              <a:t>Click to edit Master title style</a:t>
            </a:r>
            <a:endParaRPr lang="en-US" dirty="0"/>
          </a:p>
        </p:txBody>
      </p:sp>
      <p:sp>
        <p:nvSpPr>
          <p:cNvPr id="3" name="Text Placeholder 2"/>
          <p:cNvSpPr>
            <a:spLocks noGrp="1"/>
          </p:cNvSpPr>
          <p:nvPr>
            <p:ph type="body" idx="1"/>
          </p:nvPr>
        </p:nvSpPr>
        <p:spPr>
          <a:xfrm>
            <a:off x="1328468" y="1066800"/>
            <a:ext cx="7650724" cy="1509712"/>
          </a:xfrm>
          <a:solidFill>
            <a:schemeClr val="bg2">
              <a:alpha val="60000"/>
            </a:schemeClr>
          </a:solidFill>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18565" y="274320"/>
            <a:ext cx="8315123" cy="1143000"/>
          </a:xfrm>
        </p:spPr>
        <p:txBody>
          <a:bodyPr/>
          <a:lstStyle>
            <a:extLst/>
          </a:lstStyle>
          <a:p>
            <a:r>
              <a:rPr lang="en-US" dirty="0" smtClean="0"/>
              <a:t>Click to edit Master title style</a:t>
            </a:r>
            <a:endParaRPr lang="en-US" dirty="0"/>
          </a:p>
        </p:txBody>
      </p:sp>
      <p:sp>
        <p:nvSpPr>
          <p:cNvPr id="3" name="Content Placeholder 2"/>
          <p:cNvSpPr>
            <a:spLocks noGrp="1"/>
          </p:cNvSpPr>
          <p:nvPr>
            <p:ph sz="half" idx="1"/>
          </p:nvPr>
        </p:nvSpPr>
        <p:spPr>
          <a:xfrm>
            <a:off x="615338" y="1524000"/>
            <a:ext cx="4010450" cy="4755776"/>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6812" y="1524000"/>
            <a:ext cx="4186876" cy="4755776"/>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5160336"/>
            <a:ext cx="7696200" cy="1143000"/>
          </a:xfrm>
        </p:spPr>
        <p:txBody>
          <a:bodyPr/>
          <a:lstStyle>
            <a:lvl1pPr algn="ctr">
              <a:defRPr sz="4500" b="1" cap="none" baseline="0"/>
            </a:lvl1pPr>
            <a:extLst/>
          </a:lstStyle>
          <a:p>
            <a:r>
              <a:rPr lang="en-US" smtClean="0"/>
              <a:t>Click to edit Master title style</a:t>
            </a:r>
            <a:endParaRPr lang="en-US" dirty="0"/>
          </a:p>
        </p:txBody>
      </p:sp>
      <p:sp>
        <p:nvSpPr>
          <p:cNvPr id="3" name="Text Placeholder 2"/>
          <p:cNvSpPr>
            <a:spLocks noGrp="1"/>
          </p:cNvSpPr>
          <p:nvPr>
            <p:ph type="body" idx="1"/>
          </p:nvPr>
        </p:nvSpPr>
        <p:spPr>
          <a:xfrm>
            <a:off x="1219200" y="328278"/>
            <a:ext cx="34899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892040" y="328278"/>
            <a:ext cx="35661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1219200" y="969336"/>
            <a:ext cx="34899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92040" y="969336"/>
            <a:ext cx="35661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2012" y="274320"/>
            <a:ext cx="8301676" cy="1143000"/>
          </a:xfrm>
        </p:spPr>
        <p:txBody>
          <a:bodyPr/>
          <a:lstStyle>
            <a:extLst/>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7" y="216778"/>
            <a:ext cx="4217894" cy="1162050"/>
          </a:xfrm>
          <a:ln>
            <a:noFill/>
          </a:ln>
        </p:spPr>
        <p:txBody>
          <a:bodyPr anchor="b"/>
          <a:lstStyle>
            <a:lvl1pPr algn="l">
              <a:lnSpc>
                <a:spcPts val="2000"/>
              </a:lnSpc>
              <a:buNone/>
              <a:defRPr sz="2200" b="1" cap="all" baseline="0"/>
            </a:lvl1pPr>
            <a:extLst/>
          </a:lstStyle>
          <a:p>
            <a:r>
              <a:rPr lang="en-US" dirty="0" smtClean="0"/>
              <a:t>Click to edit Master title style</a:t>
            </a:r>
            <a:endParaRPr lang="en-US" dirty="0"/>
          </a:p>
        </p:txBody>
      </p:sp>
      <p:sp>
        <p:nvSpPr>
          <p:cNvPr id="3" name="Text Placeholder 2"/>
          <p:cNvSpPr>
            <a:spLocks noGrp="1"/>
          </p:cNvSpPr>
          <p:nvPr>
            <p:ph type="body" idx="2"/>
          </p:nvPr>
        </p:nvSpPr>
        <p:spPr>
          <a:xfrm>
            <a:off x="658907" y="1406964"/>
            <a:ext cx="4217894"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645460" y="2133600"/>
            <a:ext cx="8256978" cy="4199965"/>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864663"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2" name="Title 1"/>
          <p:cNvSpPr>
            <a:spLocks noGrp="1"/>
          </p:cNvSpPr>
          <p:nvPr>
            <p:ph type="title"/>
          </p:nvPr>
        </p:nvSpPr>
        <p:spPr>
          <a:xfrm>
            <a:off x="5679143"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940863"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40863"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3000"/>
            <a:lum/>
          </a:blip>
          <a:srcRect/>
          <a:tile tx="-260350" ty="1270000" sx="100000" sy="100000" flip="xy" algn="tl"/>
        </a:blipFill>
        <a:effectLst/>
      </p:bgPr>
    </p:bg>
    <p:spTree>
      <p:nvGrpSpPr>
        <p:cNvPr id="1" name=""/>
        <p:cNvGrpSpPr/>
        <p:nvPr/>
      </p:nvGrpSpPr>
      <p:grpSpPr>
        <a:xfrm>
          <a:off x="0" y="0"/>
          <a:ext cx="0" cy="0"/>
          <a:chOff x="0" y="0"/>
          <a:chExt cx="0" cy="0"/>
        </a:xfrm>
      </p:grpSpPr>
      <p:sp>
        <p:nvSpPr>
          <p:cNvPr id="12" name="Rectangle 11"/>
          <p:cNvSpPr/>
          <p:nvPr userDrawn="1"/>
        </p:nvSpPr>
        <p:spPr>
          <a:xfrm>
            <a:off x="438150" y="0"/>
            <a:ext cx="8705851"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658906" y="274638"/>
            <a:ext cx="8275544" cy="1143000"/>
          </a:xfrm>
          <a:prstGeom prst="rect">
            <a:avLst/>
          </a:prstGeom>
        </p:spPr>
        <p:txBody>
          <a:bodyPr anchor="ctr">
            <a:normAutofit/>
          </a:bodyPr>
          <a:lstStyle>
            <a:extLst/>
          </a:lstStyle>
          <a:p>
            <a:r>
              <a:rPr lang="en-US" dirty="0" smtClean="0"/>
              <a:t>Click to edit Master title style</a:t>
            </a:r>
            <a:endParaRPr lang="en-US" dirty="0"/>
          </a:p>
        </p:txBody>
      </p:sp>
      <p:sp>
        <p:nvSpPr>
          <p:cNvPr id="1028" name="Text Placeholder 8"/>
          <p:cNvSpPr>
            <a:spLocks noGrp="1"/>
          </p:cNvSpPr>
          <p:nvPr>
            <p:ph type="body" idx="1"/>
          </p:nvPr>
        </p:nvSpPr>
        <p:spPr bwMode="auto">
          <a:xfrm>
            <a:off x="658906" y="1447800"/>
            <a:ext cx="8275544"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Rectangle 14"/>
          <p:cNvSpPr/>
          <p:nvPr/>
        </p:nvSpPr>
        <p:spPr bwMode="invGray">
          <a:xfrm>
            <a:off x="4429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Rounded Rectangle 12"/>
          <p:cNvSpPr/>
          <p:nvPr userDrawn="1"/>
        </p:nvSpPr>
        <p:spPr>
          <a:xfrm>
            <a:off x="537882" y="147484"/>
            <a:ext cx="8471418" cy="6583680"/>
          </a:xfrm>
          <a:prstGeom prst="roundRect">
            <a:avLst>
              <a:gd name="adj" fmla="val 5914"/>
            </a:avLst>
          </a:prstGeom>
          <a:noFill/>
          <a:ln>
            <a:solidFill>
              <a:srgbClr val="B77513">
                <a:alpha val="8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4"/>
          <p:cNvSpPr txBox="1">
            <a:spLocks/>
          </p:cNvSpPr>
          <p:nvPr userDrawn="1"/>
        </p:nvSpPr>
        <p:spPr>
          <a:xfrm>
            <a:off x="8243892" y="6400800"/>
            <a:ext cx="638827" cy="261257"/>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400" b="1" dirty="0" smtClean="0">
                <a:solidFill>
                  <a:schemeClr val="accent2">
                    <a:lumMod val="50000"/>
                  </a:schemeClr>
                </a:solidFill>
              </a:rPr>
              <a:t>6-</a:t>
            </a:r>
            <a:fld id="{D0496D5C-A6DF-4BA2-A2FF-14655C18F937}" type="slidenum">
              <a:rPr lang="en-US" sz="1400" b="1" smtClean="0">
                <a:solidFill>
                  <a:schemeClr val="accent2">
                    <a:lumMod val="50000"/>
                  </a:schemeClr>
                </a:solidFill>
              </a:rPr>
              <a:pPr marL="0" marR="0" lvl="0" indent="0" algn="r" defTabSz="914400" rtl="0" eaLnBrk="1" fontAlgn="base" latinLnBrk="0" hangingPunct="1">
                <a:lnSpc>
                  <a:spcPct val="100000"/>
                </a:lnSpc>
                <a:spcBef>
                  <a:spcPct val="0"/>
                </a:spcBef>
                <a:spcAft>
                  <a:spcPct val="0"/>
                </a:spcAft>
                <a:buClrTx/>
                <a:buSzTx/>
                <a:buFontTx/>
                <a:buNone/>
                <a:tabLst/>
                <a:defRPr/>
              </a:pPr>
              <a:t>‹#›</a:t>
            </a:fld>
            <a:endParaRPr lang="en-US" sz="1400" b="1" dirty="0">
              <a:solidFill>
                <a:schemeClr val="accent2">
                  <a:lumMod val="50000"/>
                </a:schemeClr>
              </a:solidFill>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79" r:id="rId9"/>
    <p:sldLayoutId id="2147483680" r:id="rId10"/>
    <p:sldLayoutId id="2147483690" r:id="rId11"/>
  </p:sldLayoutIdLst>
  <p:hf hdr="0" ftr="0" dt="0"/>
  <p:txStyles>
    <p:titleStyle>
      <a:lvl1pPr algn="l" rtl="0" eaLnBrk="1" fontAlgn="base" hangingPunct="1">
        <a:spcBef>
          <a:spcPct val="0"/>
        </a:spcBef>
        <a:spcAft>
          <a:spcPct val="0"/>
        </a:spcAft>
        <a:defRPr sz="4300" kern="1200">
          <a:solidFill>
            <a:srgbClr val="533A2C"/>
          </a:solidFill>
          <a:effectLst>
            <a:outerShdw blurRad="50000" dist="30000" dir="5400000" algn="tl" rotWithShape="0">
              <a:srgbClr val="000000">
                <a:alpha val="30000"/>
              </a:srgbClr>
            </a:outerShdw>
          </a:effectLst>
          <a:latin typeface="+mj-lt"/>
          <a:ea typeface="+mj-ea"/>
          <a:cs typeface="+mj-cs"/>
        </a:defRPr>
      </a:lvl1pPr>
      <a:lvl2pPr algn="l" rtl="0" eaLnBrk="1" fontAlgn="base" hangingPunct="1">
        <a:spcBef>
          <a:spcPct val="0"/>
        </a:spcBef>
        <a:spcAft>
          <a:spcPct val="0"/>
        </a:spcAft>
        <a:defRPr sz="4300">
          <a:solidFill>
            <a:srgbClr val="533A2C"/>
          </a:solidFill>
          <a:latin typeface="Gill Sans MT" pitchFamily="34" charset="0"/>
        </a:defRPr>
      </a:lvl2pPr>
      <a:lvl3pPr algn="l" rtl="0" eaLnBrk="1" fontAlgn="base" hangingPunct="1">
        <a:spcBef>
          <a:spcPct val="0"/>
        </a:spcBef>
        <a:spcAft>
          <a:spcPct val="0"/>
        </a:spcAft>
        <a:defRPr sz="4300">
          <a:solidFill>
            <a:srgbClr val="533A2C"/>
          </a:solidFill>
          <a:latin typeface="Gill Sans MT" pitchFamily="34" charset="0"/>
        </a:defRPr>
      </a:lvl3pPr>
      <a:lvl4pPr algn="l" rtl="0" eaLnBrk="1" fontAlgn="base" hangingPunct="1">
        <a:spcBef>
          <a:spcPct val="0"/>
        </a:spcBef>
        <a:spcAft>
          <a:spcPct val="0"/>
        </a:spcAft>
        <a:defRPr sz="4300">
          <a:solidFill>
            <a:srgbClr val="533A2C"/>
          </a:solidFill>
          <a:latin typeface="Gill Sans MT" pitchFamily="34" charset="0"/>
        </a:defRPr>
      </a:lvl4pPr>
      <a:lvl5pPr algn="l" rtl="0" eaLnBrk="1" fontAlgn="base" hangingPunct="1">
        <a:spcBef>
          <a:spcPct val="0"/>
        </a:spcBef>
        <a:spcAft>
          <a:spcPct val="0"/>
        </a:spcAft>
        <a:defRPr sz="4300">
          <a:solidFill>
            <a:srgbClr val="533A2C"/>
          </a:solidFill>
          <a:latin typeface="Gill Sans MT" pitchFamily="34" charset="0"/>
        </a:defRPr>
      </a:lvl5pPr>
      <a:lvl6pPr marL="457200" algn="l" rtl="0" eaLnBrk="1" fontAlgn="base" hangingPunct="1">
        <a:spcBef>
          <a:spcPct val="0"/>
        </a:spcBef>
        <a:spcAft>
          <a:spcPct val="0"/>
        </a:spcAft>
        <a:defRPr sz="4300">
          <a:solidFill>
            <a:srgbClr val="533A2C"/>
          </a:solidFill>
          <a:latin typeface="Gill Sans MT" pitchFamily="34" charset="0"/>
        </a:defRPr>
      </a:lvl6pPr>
      <a:lvl7pPr marL="914400" algn="l" rtl="0" eaLnBrk="1" fontAlgn="base" hangingPunct="1">
        <a:spcBef>
          <a:spcPct val="0"/>
        </a:spcBef>
        <a:spcAft>
          <a:spcPct val="0"/>
        </a:spcAft>
        <a:defRPr sz="4300">
          <a:solidFill>
            <a:srgbClr val="533A2C"/>
          </a:solidFill>
          <a:latin typeface="Gill Sans MT" pitchFamily="34" charset="0"/>
        </a:defRPr>
      </a:lvl7pPr>
      <a:lvl8pPr marL="1371600" algn="l" rtl="0" eaLnBrk="1" fontAlgn="base" hangingPunct="1">
        <a:spcBef>
          <a:spcPct val="0"/>
        </a:spcBef>
        <a:spcAft>
          <a:spcPct val="0"/>
        </a:spcAft>
        <a:defRPr sz="4300">
          <a:solidFill>
            <a:srgbClr val="533A2C"/>
          </a:solidFill>
          <a:latin typeface="Gill Sans MT" pitchFamily="34" charset="0"/>
        </a:defRPr>
      </a:lvl8pPr>
      <a:lvl9pPr marL="1828800" algn="l" rtl="0" eaLnBrk="1" fontAlgn="base" hangingPunct="1">
        <a:spcBef>
          <a:spcPct val="0"/>
        </a:spcBef>
        <a:spcAft>
          <a:spcPct val="0"/>
        </a:spcAft>
        <a:defRPr sz="4300">
          <a:solidFill>
            <a:srgbClr val="533A2C"/>
          </a:solidFill>
          <a:latin typeface="Gill Sans MT" pitchFamily="34" charset="0"/>
        </a:defRPr>
      </a:lvl9pPr>
      <a:extLst/>
    </p:titleStyle>
    <p:bodyStyle>
      <a:lvl1pPr marL="365125" indent="-282575" algn="l" rtl="0" eaLnBrk="1" fontAlgn="base" hangingPunct="1">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1" fontAlgn="base" hangingPunct="1">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1" fontAlgn="base" hangingPunct="1">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1" fontAlgn="base" hangingPunct="1">
        <a:spcBef>
          <a:spcPct val="20000"/>
        </a:spcBef>
        <a:spcAft>
          <a:spcPct val="0"/>
        </a:spcAft>
        <a:buClr>
          <a:srgbClr val="B58B80"/>
        </a:buClr>
        <a:buFont typeface="Wingdings 2" pitchFamily="18" charset="2"/>
        <a:buChar char=""/>
        <a:defRPr sz="2000" kern="1200">
          <a:solidFill>
            <a:schemeClr val="tx1"/>
          </a:solidFill>
          <a:latin typeface="+mn-lt"/>
          <a:ea typeface="+mn-ea"/>
          <a:cs typeface="+mn-cs"/>
        </a:defRPr>
      </a:lvl4pPr>
      <a:lvl5pPr marL="1296988" indent="-182563" algn="l" rtl="0" eaLnBrk="1" fontAlgn="base" hangingPunct="1">
        <a:spcBef>
          <a:spcPct val="20000"/>
        </a:spcBef>
        <a:spcAft>
          <a:spcPct val="0"/>
        </a:spcAft>
        <a:buClr>
          <a:srgbClr val="C3986D"/>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package" Target="../embeddings/Microsoft_Word_Document1.docx"/></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package" Target="../embeddings/Microsoft_Word_Document2.doc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406769" y="2600323"/>
            <a:ext cx="7572423" cy="3832749"/>
          </a:xfrm>
          <a:solidFill>
            <a:schemeClr val="bg2">
              <a:alpha val="80000"/>
            </a:schemeClr>
          </a:solidFill>
        </p:spPr>
        <p:txBody>
          <a:bodyPr>
            <a:normAutofit fontScale="90000"/>
          </a:bodyPr>
          <a:lstStyle/>
          <a:p>
            <a:pPr fontAlgn="auto">
              <a:lnSpc>
                <a:spcPct val="100000"/>
              </a:lnSpc>
              <a:spcAft>
                <a:spcPts val="0"/>
              </a:spcAft>
              <a:defRPr/>
            </a:pPr>
            <a:r>
              <a:rPr lang="en-US" cap="small" dirty="0" smtClean="0">
                <a:solidFill>
                  <a:schemeClr val="tx2">
                    <a:satMod val="130000"/>
                  </a:schemeClr>
                </a:solidFill>
              </a:rPr>
              <a:t>Module 6: </a:t>
            </a:r>
            <a:r>
              <a:rPr lang="en-US" cap="small" dirty="0" smtClean="0"/>
              <a:t>Regulations and Standards Relevant to Nanomaterial Workplaces</a:t>
            </a:r>
            <a:r>
              <a:rPr lang="en-US" dirty="0" smtClean="0">
                <a:solidFill>
                  <a:schemeClr val="tx2">
                    <a:satMod val="130000"/>
                  </a:schemeClr>
                </a:solidFill>
              </a:rPr>
              <a:t/>
            </a:r>
            <a:br>
              <a:rPr lang="en-US" dirty="0" smtClean="0">
                <a:solidFill>
                  <a:schemeClr val="tx2">
                    <a:satMod val="130000"/>
                  </a:schemeClr>
                </a:solidFill>
              </a:rPr>
            </a:br>
            <a:r>
              <a:rPr lang="en-US" dirty="0" smtClean="0">
                <a:solidFill>
                  <a:schemeClr val="tx2">
                    <a:satMod val="130000"/>
                  </a:schemeClr>
                </a:solidFill>
              </a:rPr>
              <a:t/>
            </a:r>
            <a:br>
              <a:rPr lang="en-US" dirty="0" smtClean="0">
                <a:solidFill>
                  <a:schemeClr val="tx2">
                    <a:satMod val="130000"/>
                  </a:schemeClr>
                </a:solidFill>
              </a:rPr>
            </a:br>
            <a:r>
              <a:rPr lang="en-US" sz="2800" cap="small" dirty="0" smtClean="0"/>
              <a:t>Introduction to Nanomaterials and Occupational Health </a:t>
            </a:r>
            <a:br>
              <a:rPr lang="en-US" sz="2800" cap="small" dirty="0" smtClean="0"/>
            </a:br>
            <a:r>
              <a:rPr lang="en-US" sz="2800" cap="small" dirty="0" smtClean="0"/>
              <a:t/>
            </a:r>
            <a:br>
              <a:rPr lang="en-US" sz="2800" cap="small" dirty="0" smtClean="0"/>
            </a:br>
            <a:r>
              <a:rPr lang="en-US" sz="2400" dirty="0" smtClean="0"/>
              <a:t>Kristen M .Kulinowski, Ph.D.</a:t>
            </a:r>
            <a:r>
              <a:rPr lang="en-US" sz="3200" dirty="0" smtClean="0"/>
              <a:t/>
            </a:r>
            <a:br>
              <a:rPr lang="en-US" sz="3200" dirty="0" smtClean="0"/>
            </a:br>
            <a:endParaRPr lang="en-US" cap="none" dirty="0">
              <a:solidFill>
                <a:schemeClr val="tx2">
                  <a:satMod val="130000"/>
                </a:schemeClr>
              </a:solidFill>
            </a:endParaRPr>
          </a:p>
        </p:txBody>
      </p:sp>
      <p:sp>
        <p:nvSpPr>
          <p:cNvPr id="3" name="Rectangle 2"/>
          <p:cNvSpPr>
            <a:spLocks noGrp="1"/>
          </p:cNvSpPr>
          <p:nvPr>
            <p:ph type="body" idx="1"/>
          </p:nvPr>
        </p:nvSpPr>
        <p:spPr>
          <a:xfrm>
            <a:off x="1406769" y="1066800"/>
            <a:ext cx="7572423" cy="1509712"/>
          </a:xfrm>
          <a:solidFill>
            <a:schemeClr val="bg2">
              <a:alpha val="80000"/>
            </a:schemeClr>
          </a:solidFill>
        </p:spPr>
        <p:txBody>
          <a:bodyPr>
            <a:normAutofit/>
          </a:bodyPr>
          <a:lstStyle/>
          <a:p>
            <a:pPr fontAlgn="auto">
              <a:spcAft>
                <a:spcPts val="0"/>
              </a:spcAft>
              <a:buFont typeface="Wingdings 2"/>
              <a:buNone/>
              <a:defRPr/>
            </a:pPr>
            <a:r>
              <a:rPr lang="en-US" dirty="0" smtClean="0"/>
              <a:t>8-Hour Training Course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States with approved State Plans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Alaska</a:t>
            </a:r>
          </a:p>
          <a:p>
            <a:r>
              <a:rPr lang="en-US" dirty="0" smtClean="0"/>
              <a:t>Arizona</a:t>
            </a:r>
          </a:p>
          <a:p>
            <a:r>
              <a:rPr lang="en-US" dirty="0" smtClean="0"/>
              <a:t>California</a:t>
            </a:r>
          </a:p>
          <a:p>
            <a:r>
              <a:rPr lang="en-US" dirty="0" smtClean="0"/>
              <a:t>Connecticut *</a:t>
            </a:r>
          </a:p>
          <a:p>
            <a:r>
              <a:rPr lang="en-US" dirty="0" smtClean="0"/>
              <a:t>Hawaii</a:t>
            </a:r>
          </a:p>
          <a:p>
            <a:r>
              <a:rPr lang="en-US" dirty="0" smtClean="0"/>
              <a:t>Illinois</a:t>
            </a:r>
          </a:p>
          <a:p>
            <a:r>
              <a:rPr lang="en-US" dirty="0" smtClean="0"/>
              <a:t>Indiana</a:t>
            </a:r>
          </a:p>
          <a:p>
            <a:r>
              <a:rPr lang="en-US" dirty="0" smtClean="0"/>
              <a:t>Iowa</a:t>
            </a:r>
          </a:p>
          <a:p>
            <a:r>
              <a:rPr lang="en-US" dirty="0" smtClean="0"/>
              <a:t>Kentucky</a:t>
            </a:r>
          </a:p>
          <a:p>
            <a:r>
              <a:rPr lang="en-US" dirty="0" smtClean="0"/>
              <a:t>Maryland</a:t>
            </a:r>
          </a:p>
          <a:p>
            <a:r>
              <a:rPr lang="en-US" dirty="0" smtClean="0"/>
              <a:t>Michigan</a:t>
            </a:r>
          </a:p>
          <a:p>
            <a:r>
              <a:rPr lang="en-US" dirty="0" smtClean="0"/>
              <a:t>Minnesota</a:t>
            </a:r>
          </a:p>
          <a:p>
            <a:r>
              <a:rPr lang="en-US" dirty="0" smtClean="0"/>
              <a:t>Nevada</a:t>
            </a:r>
          </a:p>
          <a:p>
            <a:r>
              <a:rPr lang="en-US" dirty="0" smtClean="0"/>
              <a:t>New Jersey *</a:t>
            </a:r>
          </a:p>
        </p:txBody>
      </p:sp>
      <p:sp>
        <p:nvSpPr>
          <p:cNvPr id="4" name="Content Placeholder 3"/>
          <p:cNvSpPr>
            <a:spLocks noGrp="1"/>
          </p:cNvSpPr>
          <p:nvPr>
            <p:ph sz="half" idx="2"/>
          </p:nvPr>
        </p:nvSpPr>
        <p:spPr/>
        <p:txBody>
          <a:bodyPr>
            <a:normAutofit fontScale="70000" lnSpcReduction="20000"/>
          </a:bodyPr>
          <a:lstStyle/>
          <a:p>
            <a:r>
              <a:rPr lang="en-US" dirty="0" smtClean="0"/>
              <a:t>New Mexico</a:t>
            </a:r>
          </a:p>
          <a:p>
            <a:r>
              <a:rPr lang="en-US" dirty="0" smtClean="0"/>
              <a:t>New York</a:t>
            </a:r>
          </a:p>
          <a:p>
            <a:r>
              <a:rPr lang="en-US" dirty="0" smtClean="0"/>
              <a:t>North Carolina</a:t>
            </a:r>
          </a:p>
          <a:p>
            <a:r>
              <a:rPr lang="en-US" dirty="0" smtClean="0"/>
              <a:t>Oregon</a:t>
            </a:r>
          </a:p>
          <a:p>
            <a:r>
              <a:rPr lang="en-US" dirty="0" smtClean="0"/>
              <a:t>Puerto Rico</a:t>
            </a:r>
          </a:p>
          <a:p>
            <a:r>
              <a:rPr lang="en-US" dirty="0" smtClean="0"/>
              <a:t>South Carolina</a:t>
            </a:r>
          </a:p>
          <a:p>
            <a:r>
              <a:rPr lang="en-US" dirty="0" smtClean="0"/>
              <a:t>Tennessee</a:t>
            </a:r>
          </a:p>
          <a:p>
            <a:r>
              <a:rPr lang="en-US" dirty="0" smtClean="0"/>
              <a:t>Utah</a:t>
            </a:r>
          </a:p>
          <a:p>
            <a:r>
              <a:rPr lang="en-US" dirty="0" smtClean="0"/>
              <a:t>Vermont</a:t>
            </a:r>
          </a:p>
          <a:p>
            <a:r>
              <a:rPr lang="en-US" dirty="0" smtClean="0"/>
              <a:t>Virgin Islands *</a:t>
            </a:r>
          </a:p>
          <a:p>
            <a:r>
              <a:rPr lang="en-US" dirty="0" smtClean="0"/>
              <a:t>Virginia</a:t>
            </a:r>
          </a:p>
          <a:p>
            <a:r>
              <a:rPr lang="en-US" dirty="0" smtClean="0"/>
              <a:t>Washington</a:t>
            </a:r>
          </a:p>
          <a:p>
            <a:r>
              <a:rPr lang="en-US" dirty="0" smtClean="0"/>
              <a:t>Wyoming</a:t>
            </a:r>
          </a:p>
          <a:p>
            <a:endParaRPr lang="en-US" dirty="0"/>
          </a:p>
        </p:txBody>
      </p:sp>
      <p:sp>
        <p:nvSpPr>
          <p:cNvPr id="6" name="Rectangle 5"/>
          <p:cNvSpPr/>
          <p:nvPr/>
        </p:nvSpPr>
        <p:spPr>
          <a:xfrm>
            <a:off x="652689" y="6183085"/>
            <a:ext cx="7968796" cy="369332"/>
          </a:xfrm>
          <a:prstGeom prst="rect">
            <a:avLst/>
          </a:prstGeom>
        </p:spPr>
        <p:txBody>
          <a:bodyPr wrap="square">
            <a:spAutoFit/>
          </a:bodyPr>
          <a:lstStyle/>
          <a:p>
            <a:pPr lvl="0">
              <a:spcBef>
                <a:spcPts val="600"/>
              </a:spcBef>
              <a:buClr>
                <a:srgbClr val="D34817"/>
              </a:buClr>
              <a:buSzPct val="80000"/>
            </a:pPr>
            <a:r>
              <a:rPr lang="en-US" dirty="0" smtClean="0">
                <a:solidFill>
                  <a:prstClr val="black"/>
                </a:solidFill>
                <a:latin typeface="Gill Sans MT"/>
              </a:rPr>
              <a:t>*These plans cover public sector (State &amp; local government) employment only.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Is This Worker Protected by OSHA?</a:t>
            </a:r>
            <a:endParaRPr lang="en-US" dirty="0"/>
          </a:p>
        </p:txBody>
      </p:sp>
      <p:graphicFrame>
        <p:nvGraphicFramePr>
          <p:cNvPr id="5" name="Group 27"/>
          <p:cNvGraphicFramePr>
            <a:graphicFrameLocks noGrp="1"/>
          </p:cNvGraphicFramePr>
          <p:nvPr>
            <p:ph idx="4294967295"/>
          </p:nvPr>
        </p:nvGraphicFramePr>
        <p:xfrm>
          <a:off x="928913" y="1600200"/>
          <a:ext cx="7678057" cy="4343402"/>
        </p:xfrm>
        <a:graphic>
          <a:graphicData uri="http://schemas.openxmlformats.org/drawingml/2006/table">
            <a:tbl>
              <a:tblPr firstRow="1">
                <a:tableStyleId>{69012ECD-51FC-41F1-AA8D-1B2483CD663E}</a:tableStyleId>
              </a:tblPr>
              <a:tblGrid>
                <a:gridCol w="2717168"/>
                <a:gridCol w="4960889"/>
              </a:tblGrid>
              <a:tr h="86518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u="none" strike="noStrike" cap="none" normalizeH="0" baseline="0" dirty="0" smtClean="0">
                          <a:ln>
                            <a:noFill/>
                          </a:ln>
                          <a:effectLst/>
                        </a:rPr>
                        <a:t>Covered by OSHA?</a:t>
                      </a:r>
                      <a:endParaRPr kumimoji="0" lang="en-US" sz="1800" b="0" i="0" u="none" strike="noStrike" cap="none" normalizeH="0" baseline="0" dirty="0" smtClean="0">
                        <a:ln>
                          <a:noFill/>
                        </a:ln>
                        <a:solidFill>
                          <a:schemeClr val="tx1"/>
                        </a:solidFill>
                        <a:effectLst/>
                        <a:latin typeface="Calibri" pitchFamily="34" charset="0"/>
                        <a:ea typeface="ＭＳ Ｐゴシック" pitchFamily="-105" charset="-128"/>
                      </a:endParaRPr>
                    </a:p>
                  </a:txBody>
                  <a:tcPr marL="68580" marR="68580"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800" u="none" strike="noStrike" cap="none" normalizeH="0" baseline="0" dirty="0" smtClean="0">
                          <a:ln>
                            <a:noFill/>
                          </a:ln>
                          <a:effectLst/>
                        </a:rPr>
                        <a:t>Worker</a:t>
                      </a:r>
                      <a:endParaRPr kumimoji="0" lang="en-US" sz="1800" b="0" i="0" u="none" strike="noStrike" cap="none" normalizeH="0" baseline="0" dirty="0" smtClean="0">
                        <a:ln>
                          <a:noFill/>
                        </a:ln>
                        <a:solidFill>
                          <a:schemeClr val="tx1"/>
                        </a:solidFill>
                        <a:effectLst/>
                        <a:latin typeface="Calibri" pitchFamily="34" charset="0"/>
                        <a:ea typeface="ＭＳ Ｐゴシック" pitchFamily="-105" charset="-128"/>
                      </a:endParaRPr>
                    </a:p>
                  </a:txBody>
                  <a:tcPr marL="68580" marR="68580" marT="0" marB="0" anchor="ctr" horzOverflow="overflow"/>
                </a:tc>
              </a:tr>
              <a:tr h="884238">
                <a:tc>
                  <a:txBody>
                    <a:bodyPr/>
                    <a:lstStyle/>
                    <a:p>
                      <a:pPr marL="231775" marR="0" lvl="0" indent="0" algn="l" defTabSz="914400" rtl="0" eaLnBrk="1" fontAlgn="base" latinLnBrk="0" hangingPunct="1">
                        <a:lnSpc>
                          <a:spcPct val="110000"/>
                        </a:lnSpc>
                        <a:spcBef>
                          <a:spcPct val="0"/>
                        </a:spcBef>
                        <a:spcAft>
                          <a:spcPct val="0"/>
                        </a:spcAft>
                        <a:buClrTx/>
                        <a:buSzTx/>
                        <a:buFontTx/>
                        <a:buNone/>
                        <a:tabLst>
                          <a:tab pos="1481138" algn="ctr"/>
                        </a:tabLst>
                      </a:pPr>
                      <a:r>
                        <a:rPr kumimoji="0" lang="en-US" sz="1800" u="none" strike="noStrike" cap="none" normalizeH="0" baseline="0" dirty="0" smtClean="0">
                          <a:ln>
                            <a:noFill/>
                          </a:ln>
                          <a:effectLst/>
                        </a:rPr>
                        <a:t>YES	NO</a:t>
                      </a:r>
                      <a:endParaRPr kumimoji="0" lang="en-US" sz="1800" b="0" i="0" u="none" strike="noStrike" cap="none" normalizeH="0" baseline="0" dirty="0" smtClean="0">
                        <a:ln>
                          <a:noFill/>
                        </a:ln>
                        <a:solidFill>
                          <a:schemeClr val="tx1"/>
                        </a:solidFill>
                        <a:effectLst/>
                        <a:latin typeface="Calibri" pitchFamily="34" charset="0"/>
                        <a:ea typeface="ＭＳ Ｐゴシック" pitchFamily="-105" charset="-128"/>
                      </a:endParaRPr>
                    </a:p>
                  </a:txBody>
                  <a:tcPr marL="68580" marR="68580" marT="0" marB="0" anchor="ctr" horzOverflow="overflow"/>
                </a:tc>
                <a:tc>
                  <a:txBody>
                    <a:bodyPr/>
                    <a:lstStyle/>
                    <a:p>
                      <a:pPr marL="342900" marR="0" lvl="0" indent="-342900" algn="l" defTabSz="914400" rtl="0" eaLnBrk="1" fontAlgn="base" latinLnBrk="0" hangingPunct="1">
                        <a:lnSpc>
                          <a:spcPct val="110000"/>
                        </a:lnSpc>
                        <a:spcBef>
                          <a:spcPct val="0"/>
                        </a:spcBef>
                        <a:spcAft>
                          <a:spcPct val="0"/>
                        </a:spcAft>
                        <a:buClrTx/>
                        <a:buSzTx/>
                        <a:buFont typeface="Lucida Sans Unicode" pitchFamily="34" charset="0"/>
                        <a:buAutoNum type="arabicPeriod"/>
                        <a:tabLst/>
                      </a:pPr>
                      <a:r>
                        <a:rPr kumimoji="0" lang="en-US" sz="1800" u="none" strike="noStrike" cap="none" normalizeH="0" baseline="0" dirty="0" smtClean="0">
                          <a:ln>
                            <a:noFill/>
                          </a:ln>
                          <a:effectLst/>
                        </a:rPr>
                        <a:t>Harry Adams, a miner at Below Ground Inc. </a:t>
                      </a:r>
                      <a:endParaRPr kumimoji="0" lang="en-US" sz="1800" b="0" i="0" u="none" strike="noStrike" cap="none" normalizeH="0" baseline="0" dirty="0" smtClean="0">
                        <a:ln>
                          <a:noFill/>
                        </a:ln>
                        <a:solidFill>
                          <a:schemeClr val="tx1"/>
                        </a:solidFill>
                        <a:effectLst/>
                        <a:latin typeface="Calibri" pitchFamily="34" charset="0"/>
                        <a:ea typeface="ＭＳ Ｐゴシック" pitchFamily="-105" charset="-128"/>
                      </a:endParaRPr>
                    </a:p>
                  </a:txBody>
                  <a:tcPr marL="68580" marR="68580" marT="0" marB="0" anchor="ctr" horzOverflow="overflow"/>
                </a:tc>
              </a:tr>
              <a:tr h="865188">
                <a:tc>
                  <a:txBody>
                    <a:bodyPr/>
                    <a:lstStyle/>
                    <a:p>
                      <a:pPr marL="231775" marR="0" lvl="0" indent="0" algn="l" defTabSz="914400" rtl="0" eaLnBrk="1" fontAlgn="base" latinLnBrk="0" hangingPunct="1">
                        <a:lnSpc>
                          <a:spcPct val="110000"/>
                        </a:lnSpc>
                        <a:spcBef>
                          <a:spcPct val="0"/>
                        </a:spcBef>
                        <a:spcAft>
                          <a:spcPct val="0"/>
                        </a:spcAft>
                        <a:buClrTx/>
                        <a:buSzTx/>
                        <a:buFontTx/>
                        <a:buNone/>
                        <a:tabLst>
                          <a:tab pos="1481138" algn="ctr"/>
                        </a:tabLst>
                      </a:pPr>
                      <a:r>
                        <a:rPr kumimoji="0" lang="en-US" sz="1800" u="none" strike="noStrike" kern="1200" cap="none" normalizeH="0" baseline="0" dirty="0" smtClean="0">
                          <a:ln>
                            <a:noFill/>
                          </a:ln>
                          <a:solidFill>
                            <a:schemeClr val="tx1"/>
                          </a:solidFill>
                          <a:effectLst/>
                          <a:latin typeface="+mn-lt"/>
                          <a:ea typeface="+mn-ea"/>
                          <a:cs typeface="+mn-cs"/>
                        </a:rPr>
                        <a:t>YES	NO</a:t>
                      </a:r>
                    </a:p>
                  </a:txBody>
                  <a:tcPr marL="68580" marR="68580" marT="0" marB="0" anchor="ctr" horzOverflow="overflow"/>
                </a:tc>
                <a:tc>
                  <a:txBody>
                    <a:bodyPr/>
                    <a:lstStyle/>
                    <a:p>
                      <a:pPr marL="342900" marR="0" lvl="0" indent="-342900" algn="l" defTabSz="914400" rtl="0" eaLnBrk="1" fontAlgn="base" latinLnBrk="0" hangingPunct="1">
                        <a:lnSpc>
                          <a:spcPct val="110000"/>
                        </a:lnSpc>
                        <a:spcBef>
                          <a:spcPct val="0"/>
                        </a:spcBef>
                        <a:spcAft>
                          <a:spcPct val="0"/>
                        </a:spcAft>
                        <a:buClrTx/>
                        <a:buSzTx/>
                        <a:buFont typeface="Lucida Sans Unicode" pitchFamily="34" charset="0"/>
                        <a:buAutoNum type="arabicPeriod" startAt="2"/>
                        <a:tabLst/>
                      </a:pPr>
                      <a:r>
                        <a:rPr kumimoji="0" lang="en-US" sz="1800" u="none" strike="noStrike" cap="none" normalizeH="0" baseline="0" dirty="0" smtClean="0">
                          <a:ln>
                            <a:noFill/>
                          </a:ln>
                          <a:effectLst/>
                        </a:rPr>
                        <a:t>Juan </a:t>
                      </a:r>
                      <a:r>
                        <a:rPr kumimoji="0" lang="en-US" sz="1800" u="none" strike="noStrike" cap="none" normalizeH="0" baseline="0" dirty="0" err="1" smtClean="0">
                          <a:ln>
                            <a:noFill/>
                          </a:ln>
                          <a:effectLst/>
                        </a:rPr>
                        <a:t>Ramírez</a:t>
                      </a:r>
                      <a:r>
                        <a:rPr kumimoji="0" lang="en-US" sz="1800" u="none" strike="noStrike" cap="none" normalizeH="0" baseline="0" dirty="0" smtClean="0">
                          <a:ln>
                            <a:noFill/>
                          </a:ln>
                          <a:effectLst/>
                        </a:rPr>
                        <a:t>, one of 3 employees of ABC landscaping. </a:t>
                      </a:r>
                      <a:endParaRPr kumimoji="0" lang="en-US" sz="1800" b="0" i="0" u="none" strike="noStrike" cap="none" normalizeH="0" baseline="0" dirty="0" smtClean="0">
                        <a:ln>
                          <a:noFill/>
                        </a:ln>
                        <a:solidFill>
                          <a:schemeClr val="tx1"/>
                        </a:solidFill>
                        <a:effectLst/>
                        <a:latin typeface="Calibri" pitchFamily="34" charset="0"/>
                        <a:ea typeface="ＭＳ Ｐゴシック" pitchFamily="-105" charset="-128"/>
                      </a:endParaRPr>
                    </a:p>
                  </a:txBody>
                  <a:tcPr marL="68580" marR="68580" marT="0" marB="0" anchor="ctr" horzOverflow="overflow"/>
                </a:tc>
              </a:tr>
              <a:tr h="863600">
                <a:tc>
                  <a:txBody>
                    <a:bodyPr/>
                    <a:lstStyle/>
                    <a:p>
                      <a:pPr marL="231775" marR="0" lvl="0" indent="0" algn="l" defTabSz="914400" rtl="0" eaLnBrk="1" fontAlgn="base" latinLnBrk="0" hangingPunct="1">
                        <a:lnSpc>
                          <a:spcPct val="110000"/>
                        </a:lnSpc>
                        <a:spcBef>
                          <a:spcPct val="0"/>
                        </a:spcBef>
                        <a:spcAft>
                          <a:spcPct val="0"/>
                        </a:spcAft>
                        <a:buClrTx/>
                        <a:buSzTx/>
                        <a:buFontTx/>
                        <a:buNone/>
                        <a:tabLst>
                          <a:tab pos="1481138" algn="ctr"/>
                        </a:tabLst>
                      </a:pPr>
                      <a:r>
                        <a:rPr kumimoji="0" lang="en-US" sz="1800" u="none" strike="noStrike" kern="1200" cap="none" normalizeH="0" baseline="0" dirty="0" smtClean="0">
                          <a:ln>
                            <a:noFill/>
                          </a:ln>
                          <a:solidFill>
                            <a:schemeClr val="tx1"/>
                          </a:solidFill>
                          <a:effectLst/>
                          <a:latin typeface="+mn-lt"/>
                          <a:ea typeface="+mn-ea"/>
                          <a:cs typeface="+mn-cs"/>
                        </a:rPr>
                        <a:t>YES	NO</a:t>
                      </a:r>
                    </a:p>
                  </a:txBody>
                  <a:tcPr marL="68580" marR="68580" marT="0" marB="0" anchor="ctr" horzOverflow="overflow"/>
                </a:tc>
                <a:tc>
                  <a:txBody>
                    <a:bodyPr/>
                    <a:lstStyle/>
                    <a:p>
                      <a:pPr marL="342900" marR="0" lvl="0" indent="-342900" algn="l" defTabSz="914400" rtl="0" eaLnBrk="1" fontAlgn="base" latinLnBrk="0" hangingPunct="1">
                        <a:lnSpc>
                          <a:spcPct val="110000"/>
                        </a:lnSpc>
                        <a:spcBef>
                          <a:spcPct val="0"/>
                        </a:spcBef>
                        <a:spcAft>
                          <a:spcPct val="0"/>
                        </a:spcAft>
                        <a:buClrTx/>
                        <a:buSzTx/>
                        <a:buFont typeface="Lucida Sans Unicode" pitchFamily="34" charset="0"/>
                        <a:buAutoNum type="arabicPeriod" startAt="3"/>
                        <a:tabLst/>
                      </a:pPr>
                      <a:r>
                        <a:rPr kumimoji="0" lang="en-US" sz="1800" u="none" strike="noStrike" cap="none" normalizeH="0" baseline="0" dirty="0" smtClean="0">
                          <a:ln>
                            <a:noFill/>
                          </a:ln>
                          <a:effectLst/>
                        </a:rPr>
                        <a:t>Taylor </a:t>
                      </a:r>
                      <a:r>
                        <a:rPr kumimoji="0" lang="en-US" sz="1800" u="none" strike="noStrike" cap="none" normalizeH="0" baseline="0" dirty="0" err="1" smtClean="0">
                          <a:ln>
                            <a:noFill/>
                          </a:ln>
                          <a:effectLst/>
                        </a:rPr>
                        <a:t>Ostrowski</a:t>
                      </a:r>
                      <a:r>
                        <a:rPr kumimoji="0" lang="en-US" sz="1800" u="none" strike="noStrike" cap="none" normalizeH="0" baseline="0" dirty="0" smtClean="0">
                          <a:ln>
                            <a:noFill/>
                          </a:ln>
                          <a:effectLst/>
                        </a:rPr>
                        <a:t>, an accountant in business for herself.</a:t>
                      </a:r>
                      <a:endParaRPr kumimoji="0" lang="en-US" sz="1800" b="0" i="0" u="none" strike="noStrike" cap="none" normalizeH="0" baseline="0" dirty="0" smtClean="0">
                        <a:ln>
                          <a:noFill/>
                        </a:ln>
                        <a:solidFill>
                          <a:schemeClr val="tx1"/>
                        </a:solidFill>
                        <a:effectLst/>
                        <a:latin typeface="Calibri" pitchFamily="34" charset="0"/>
                        <a:ea typeface="ＭＳ Ｐゴシック" pitchFamily="-105" charset="-128"/>
                      </a:endParaRPr>
                    </a:p>
                  </a:txBody>
                  <a:tcPr marL="68580" marR="68580" marT="0" marB="0" anchor="ctr" horzOverflow="overflow"/>
                </a:tc>
              </a:tr>
              <a:tr h="865188">
                <a:tc>
                  <a:txBody>
                    <a:bodyPr/>
                    <a:lstStyle/>
                    <a:p>
                      <a:pPr marL="231775" marR="0" lvl="0" indent="0" algn="l" defTabSz="914400" rtl="0" eaLnBrk="1" fontAlgn="base" latinLnBrk="0" hangingPunct="1">
                        <a:lnSpc>
                          <a:spcPct val="110000"/>
                        </a:lnSpc>
                        <a:spcBef>
                          <a:spcPct val="0"/>
                        </a:spcBef>
                        <a:spcAft>
                          <a:spcPct val="0"/>
                        </a:spcAft>
                        <a:buClrTx/>
                        <a:buSzTx/>
                        <a:buFontTx/>
                        <a:buNone/>
                        <a:tabLst>
                          <a:tab pos="1481138" algn="ctr"/>
                        </a:tabLst>
                      </a:pPr>
                      <a:r>
                        <a:rPr kumimoji="0" lang="en-US" sz="1800" u="none" strike="noStrike" kern="1200" cap="none" normalizeH="0" baseline="0" dirty="0" smtClean="0">
                          <a:ln>
                            <a:noFill/>
                          </a:ln>
                          <a:solidFill>
                            <a:schemeClr val="tx1"/>
                          </a:solidFill>
                          <a:effectLst/>
                          <a:latin typeface="+mn-lt"/>
                          <a:ea typeface="+mn-ea"/>
                          <a:cs typeface="+mn-cs"/>
                        </a:rPr>
                        <a:t>YES	NO</a:t>
                      </a:r>
                    </a:p>
                  </a:txBody>
                  <a:tcPr marL="68580" marR="68580" marT="0" marB="0" anchor="ctr" horzOverflow="overflow"/>
                </a:tc>
                <a:tc>
                  <a:txBody>
                    <a:bodyPr/>
                    <a:lstStyle/>
                    <a:p>
                      <a:pPr marL="342900" marR="0" lvl="0" indent="-342900" algn="l" defTabSz="914400" rtl="0" eaLnBrk="1" fontAlgn="base" latinLnBrk="0" hangingPunct="1">
                        <a:lnSpc>
                          <a:spcPct val="110000"/>
                        </a:lnSpc>
                        <a:spcBef>
                          <a:spcPct val="0"/>
                        </a:spcBef>
                        <a:spcAft>
                          <a:spcPct val="0"/>
                        </a:spcAft>
                        <a:buClrTx/>
                        <a:buSzTx/>
                        <a:buFont typeface="Lucida Sans Unicode" pitchFamily="34" charset="0"/>
                        <a:buAutoNum type="arabicPeriod" startAt="4"/>
                        <a:tabLst/>
                      </a:pPr>
                      <a:r>
                        <a:rPr kumimoji="0" lang="en-US" sz="1800" u="none" strike="noStrike" cap="none" normalizeH="0" baseline="0" dirty="0" smtClean="0">
                          <a:ln>
                            <a:noFill/>
                          </a:ln>
                          <a:effectLst/>
                        </a:rPr>
                        <a:t>Rob </a:t>
                      </a:r>
                      <a:r>
                        <a:rPr kumimoji="0" lang="en-US" sz="1800" u="none" strike="noStrike" cap="none" normalizeH="0" baseline="0" dirty="0" err="1" smtClean="0">
                          <a:ln>
                            <a:noFill/>
                          </a:ln>
                          <a:effectLst/>
                        </a:rPr>
                        <a:t>LaFollette</a:t>
                      </a:r>
                      <a:r>
                        <a:rPr kumimoji="0" lang="en-US" sz="1800" u="none" strike="noStrike" cap="none" normalizeH="0" baseline="0" dirty="0" smtClean="0">
                          <a:ln>
                            <a:noFill/>
                          </a:ln>
                          <a:effectLst/>
                        </a:rPr>
                        <a:t>, one of 10 carpenters working for Woody, Inc.</a:t>
                      </a:r>
                      <a:endParaRPr kumimoji="0" lang="en-US" sz="1800" b="0" i="0" u="none" strike="noStrike" cap="none" normalizeH="0" baseline="0" dirty="0" smtClean="0">
                        <a:ln>
                          <a:noFill/>
                        </a:ln>
                        <a:solidFill>
                          <a:schemeClr val="tx1"/>
                        </a:solidFill>
                        <a:effectLst/>
                        <a:latin typeface="Calibri" pitchFamily="34" charset="0"/>
                        <a:ea typeface="ＭＳ Ｐゴシック" pitchFamily="-105" charset="-128"/>
                      </a:endParaRPr>
                    </a:p>
                  </a:txBody>
                  <a:tcPr marL="68580" marR="68580" marT="0" marB="0" anchor="ctr" horzOverflow="overflow"/>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Right to Know about Hazardous Chemicals</a:t>
            </a:r>
            <a:endParaRPr lang="en-US" dirty="0"/>
          </a:p>
        </p:txBody>
      </p:sp>
      <p:sp>
        <p:nvSpPr>
          <p:cNvPr id="5" name="Content Placeholder 1"/>
          <p:cNvSpPr txBox="1">
            <a:spLocks/>
          </p:cNvSpPr>
          <p:nvPr/>
        </p:nvSpPr>
        <p:spPr bwMode="auto">
          <a:xfrm>
            <a:off x="723900" y="1614488"/>
            <a:ext cx="8229600" cy="1490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ts val="600"/>
              </a:spcBef>
              <a:spcAft>
                <a:spcPct val="0"/>
              </a:spcAft>
              <a:buClr>
                <a:schemeClr val="accent1"/>
              </a:buClr>
              <a:buSzPct val="80000"/>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Employers must have a written, complete hazard communication program that includes information on:</a:t>
            </a:r>
          </a:p>
        </p:txBody>
      </p:sp>
      <p:pic>
        <p:nvPicPr>
          <p:cNvPr id="6" name="Picture 8" descr="Q:\Vertex\TASK ORDER #20\IntroToOSHA-working\Rev_03.10.10\Possible photos\msds.jpg"/>
          <p:cNvPicPr>
            <a:picLocks noChangeAspect="1" noChangeArrowheads="1"/>
          </p:cNvPicPr>
          <p:nvPr/>
        </p:nvPicPr>
        <p:blipFill>
          <a:blip r:embed="rId3" cstate="print"/>
          <a:srcRect/>
          <a:stretch>
            <a:fillRect/>
          </a:stretch>
        </p:blipFill>
        <p:spPr bwMode="auto">
          <a:xfrm>
            <a:off x="6672263" y="3257550"/>
            <a:ext cx="1709737" cy="2266950"/>
          </a:xfrm>
          <a:prstGeom prst="rect">
            <a:avLst/>
          </a:prstGeom>
          <a:noFill/>
          <a:ln w="9525">
            <a:noFill/>
            <a:miter lim="800000"/>
            <a:headEnd/>
            <a:tailEnd/>
          </a:ln>
        </p:spPr>
      </p:pic>
      <p:sp>
        <p:nvSpPr>
          <p:cNvPr id="7" name="Text Box 9"/>
          <p:cNvSpPr txBox="1">
            <a:spLocks noChangeArrowheads="1"/>
          </p:cNvSpPr>
          <p:nvPr/>
        </p:nvSpPr>
        <p:spPr bwMode="auto">
          <a:xfrm>
            <a:off x="841828" y="3184525"/>
            <a:ext cx="5558971" cy="2708434"/>
          </a:xfrm>
          <a:prstGeom prst="rect">
            <a:avLst/>
          </a:prstGeom>
          <a:noFill/>
          <a:ln w="9525">
            <a:noFill/>
            <a:miter lim="800000"/>
            <a:headEnd/>
            <a:tailEnd/>
          </a:ln>
        </p:spPr>
        <p:txBody>
          <a:bodyPr wrap="square">
            <a:spAutoFit/>
          </a:bodyPr>
          <a:lstStyle/>
          <a:p>
            <a:pPr marL="365125" lvl="1" indent="-282575">
              <a:lnSpc>
                <a:spcPct val="80000"/>
              </a:lnSpc>
              <a:spcBef>
                <a:spcPts val="600"/>
              </a:spcBef>
              <a:buClr>
                <a:schemeClr val="accent1"/>
              </a:buClr>
              <a:buSzPct val="80000"/>
              <a:buFont typeface="Wingdings 2" pitchFamily="18" charset="2"/>
              <a:buChar char=""/>
            </a:pPr>
            <a:r>
              <a:rPr lang="en-US" sz="2000" dirty="0">
                <a:latin typeface="+mn-lt"/>
              </a:rPr>
              <a:t>Container labeling,</a:t>
            </a:r>
          </a:p>
          <a:p>
            <a:pPr marL="365125" lvl="1" indent="-282575">
              <a:lnSpc>
                <a:spcPct val="80000"/>
              </a:lnSpc>
              <a:spcBef>
                <a:spcPts val="600"/>
              </a:spcBef>
              <a:buClr>
                <a:schemeClr val="accent1"/>
              </a:buClr>
              <a:buSzPct val="80000"/>
              <a:buFont typeface="Wingdings 2" pitchFamily="18" charset="2"/>
              <a:buChar char=""/>
            </a:pPr>
            <a:r>
              <a:rPr lang="en-US" sz="2000" dirty="0">
                <a:latin typeface="+mn-lt"/>
              </a:rPr>
              <a:t>Material Safety Data Sheets (MSDSs), and</a:t>
            </a:r>
          </a:p>
          <a:p>
            <a:pPr marL="365125" lvl="1" indent="-282575">
              <a:lnSpc>
                <a:spcPct val="80000"/>
              </a:lnSpc>
              <a:spcBef>
                <a:spcPts val="600"/>
              </a:spcBef>
              <a:buClr>
                <a:schemeClr val="accent1"/>
              </a:buClr>
              <a:buSzPct val="80000"/>
              <a:buFont typeface="Wingdings 2" pitchFamily="18" charset="2"/>
              <a:buChar char=""/>
            </a:pPr>
            <a:r>
              <a:rPr lang="en-US" sz="2000" dirty="0">
                <a:latin typeface="+mn-lt"/>
              </a:rPr>
              <a:t>Worker training. </a:t>
            </a:r>
            <a:r>
              <a:rPr lang="en-US" sz="2000" dirty="0" smtClean="0">
                <a:latin typeface="+mn-lt"/>
              </a:rPr>
              <a:t/>
            </a:r>
            <a:br>
              <a:rPr lang="en-US" sz="2000" dirty="0" smtClean="0">
                <a:latin typeface="+mn-lt"/>
              </a:rPr>
            </a:br>
            <a:r>
              <a:rPr lang="en-US" sz="2000" dirty="0" smtClean="0">
                <a:latin typeface="+mn-lt"/>
              </a:rPr>
              <a:t>The </a:t>
            </a:r>
            <a:r>
              <a:rPr lang="en-US" sz="2000" dirty="0">
                <a:latin typeface="+mn-lt"/>
              </a:rPr>
              <a:t>training must include the physical and health hazards of the chemicals and how workers can protect themselves; including specific procedures the employer has implemented to protect workers, such as work practices, emergency procedures, and personal protective equipment.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OSHA-Identified Nanomaterial </a:t>
            </a:r>
            <a:r>
              <a:rPr lang="en-US" dirty="0" err="1" smtClean="0"/>
              <a:t>Stds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1904, Recording and reporting occupational injuries and illness</a:t>
            </a:r>
          </a:p>
          <a:p>
            <a:r>
              <a:rPr lang="en-US" dirty="0" smtClean="0"/>
              <a:t>1910.132, Personal protective equipment, general requirement</a:t>
            </a:r>
          </a:p>
          <a:p>
            <a:r>
              <a:rPr lang="en-US" dirty="0" smtClean="0"/>
              <a:t>1910.133, Eye and face protection</a:t>
            </a:r>
          </a:p>
          <a:p>
            <a:r>
              <a:rPr lang="en-US" dirty="0" smtClean="0"/>
              <a:t>1910.134, Respiratory protection</a:t>
            </a:r>
          </a:p>
          <a:p>
            <a:r>
              <a:rPr lang="en-US" dirty="0" smtClean="0"/>
              <a:t>1910.138, Hand protection</a:t>
            </a:r>
          </a:p>
          <a:p>
            <a:r>
              <a:rPr lang="en-US" dirty="0" smtClean="0"/>
              <a:t>1910.141, Sanitation</a:t>
            </a:r>
          </a:p>
          <a:p>
            <a:r>
              <a:rPr lang="en-US" dirty="0" smtClean="0"/>
              <a:t>1910.1200, Hazard communication</a:t>
            </a:r>
          </a:p>
          <a:p>
            <a:r>
              <a:rPr lang="en-US" dirty="0" smtClean="0"/>
              <a:t>1910.1450, Occupational exposure to hazardous chemicals in laboratories</a:t>
            </a:r>
          </a:p>
          <a:p>
            <a:r>
              <a:rPr lang="en-US" dirty="0" smtClean="0"/>
              <a:t>Certain substance-specific standards (e.g., 1910.1027, Cadmium)</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Container Labels</a:t>
            </a:r>
            <a:endParaRPr lang="en-US" dirty="0"/>
          </a:p>
        </p:txBody>
      </p:sp>
      <p:sp>
        <p:nvSpPr>
          <p:cNvPr id="3" name="Content Placeholder 2"/>
          <p:cNvSpPr>
            <a:spLocks noGrp="1"/>
          </p:cNvSpPr>
          <p:nvPr>
            <p:ph idx="1"/>
          </p:nvPr>
        </p:nvSpPr>
        <p:spPr>
          <a:xfrm>
            <a:off x="658906" y="1447800"/>
            <a:ext cx="8008844" cy="2583873"/>
          </a:xfrm>
        </p:spPr>
        <p:txBody>
          <a:bodyPr>
            <a:normAutofit fontScale="92500" lnSpcReduction="20000"/>
          </a:bodyPr>
          <a:lstStyle/>
          <a:p>
            <a:r>
              <a:rPr lang="en-US" dirty="0" smtClean="0"/>
              <a:t>Containers should indicate that the contents contain nanomaterials</a:t>
            </a:r>
          </a:p>
          <a:p>
            <a:r>
              <a:rPr lang="en-US" dirty="0" smtClean="0"/>
              <a:t>There is no OSHA standard for nanomaterial container labels </a:t>
            </a:r>
          </a:p>
          <a:p>
            <a:r>
              <a:rPr lang="en-US" dirty="0" smtClean="0"/>
              <a:t>A simple label can alert others to the presence of a substance of known or uncertain toxicity.</a:t>
            </a:r>
            <a:endParaRPr lang="en-US" dirty="0"/>
          </a:p>
        </p:txBody>
      </p:sp>
      <p:pic>
        <p:nvPicPr>
          <p:cNvPr id="53250" name="Picture 2"/>
          <p:cNvPicPr>
            <a:picLocks noChangeAspect="1" noChangeArrowheads="1"/>
          </p:cNvPicPr>
          <p:nvPr/>
        </p:nvPicPr>
        <p:blipFill>
          <a:blip r:embed="rId3" cstate="print"/>
          <a:srcRect/>
          <a:stretch>
            <a:fillRect/>
          </a:stretch>
        </p:blipFill>
        <p:spPr bwMode="auto">
          <a:xfrm>
            <a:off x="2190751" y="4414631"/>
            <a:ext cx="5181600" cy="2067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2">
              <a:alpha val="80000"/>
            </a:schemeClr>
          </a:solidFill>
        </p:spPr>
        <p:txBody>
          <a:bodyPr/>
          <a:lstStyle/>
          <a:p>
            <a:r>
              <a:rPr lang="en-US" dirty="0" smtClean="0"/>
              <a:t>The environmental protection agency</a:t>
            </a:r>
            <a:endParaRPr lang="en-US" dirty="0"/>
          </a:p>
        </p:txBody>
      </p:sp>
      <p:sp>
        <p:nvSpPr>
          <p:cNvPr id="7" name="Text Placeholder 6"/>
          <p:cNvSpPr>
            <a:spLocks noGrp="1"/>
          </p:cNvSpPr>
          <p:nvPr>
            <p:ph type="body" idx="1"/>
          </p:nvPr>
        </p:nvSpPr>
        <p:spPr>
          <a:solidFill>
            <a:schemeClr val="bg2">
              <a:alpha val="80000"/>
            </a:schemeClr>
          </a:solidFill>
        </p:spPr>
        <p:txBody>
          <a:bodyPr/>
          <a:lstStyle/>
          <a:p>
            <a:r>
              <a:rPr lang="en-US" dirty="0" smtClean="0"/>
              <a:t>Topic  2</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normAutofit/>
          </a:bodyPr>
          <a:lstStyle/>
          <a:p>
            <a:r>
              <a:rPr lang="en-US" sz="4000" dirty="0"/>
              <a:t>Environmental Protection Agency</a:t>
            </a:r>
          </a:p>
        </p:txBody>
      </p:sp>
      <p:graphicFrame>
        <p:nvGraphicFramePr>
          <p:cNvPr id="431249" name="Group 145"/>
          <p:cNvGraphicFramePr>
            <a:graphicFrameLocks noGrp="1"/>
          </p:cNvGraphicFramePr>
          <p:nvPr>
            <p:ph idx="1"/>
          </p:nvPr>
        </p:nvGraphicFramePr>
        <p:xfrm>
          <a:off x="658813" y="1447800"/>
          <a:ext cx="8275317" cy="4873627"/>
        </p:xfrm>
        <a:graphic>
          <a:graphicData uri="http://schemas.openxmlformats.org/drawingml/2006/table">
            <a:tbl>
              <a:tblPr firstRow="1">
                <a:tableStyleId>{9DCAF9ED-07DC-4A11-8D7F-57B35C25682E}</a:tableStyleId>
              </a:tblPr>
              <a:tblGrid>
                <a:gridCol w="4314211"/>
                <a:gridCol w="1223176"/>
                <a:gridCol w="2737930"/>
              </a:tblGrid>
              <a:tr h="696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Statute</a:t>
                      </a:r>
                      <a:endParaRPr kumimoji="0" lang="en-US" sz="2800" b="1" i="0" u="none" strike="noStrike" cap="none" normalizeH="0" baseline="0" dirty="0" smtClean="0">
                        <a:ln>
                          <a:noFill/>
                        </a:ln>
                        <a:solidFill>
                          <a:schemeClr val="accent6"/>
                        </a:solidFill>
                        <a:effectLst/>
                        <a:latin typeface="Arial" pitchFamily="34" charset="0"/>
                        <a:ea typeface="Times New Roman" pitchFamily="18" charset="0"/>
                        <a:cs typeface="Arial" pitchFamily="34" charset="0"/>
                      </a:endParaRPr>
                    </a:p>
                  </a:txBody>
                  <a:tcPr marL="92290" marR="92290"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Acronym</a:t>
                      </a:r>
                      <a:endParaRPr kumimoji="0" lang="en-US" sz="2800" b="1" i="0" u="none" strike="noStrike" cap="none" normalizeH="0" baseline="0" dirty="0" smtClean="0">
                        <a:ln>
                          <a:noFill/>
                        </a:ln>
                        <a:solidFill>
                          <a:schemeClr val="accent6"/>
                        </a:solidFill>
                        <a:effectLst/>
                        <a:latin typeface="Arial" pitchFamily="34" charset="0"/>
                        <a:ea typeface="Times New Roman" pitchFamily="18" charset="0"/>
                        <a:cs typeface="Arial" pitchFamily="34" charset="0"/>
                      </a:endParaRPr>
                    </a:p>
                  </a:txBody>
                  <a:tcPr marL="92290" marR="92290" anchor="ctr" horzOverflow="overflow"/>
                </a:tc>
                <a:tc>
                  <a:txBody>
                    <a:bodyPr/>
                    <a:lstStyle/>
                    <a:p>
                      <a:pPr marL="46355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Topic</a:t>
                      </a:r>
                      <a:endParaRPr kumimoji="0" lang="en-US" sz="2800" b="1" i="0" u="none" strike="noStrike" cap="none" normalizeH="0" baseline="0" dirty="0" smtClean="0">
                        <a:ln>
                          <a:noFill/>
                        </a:ln>
                        <a:solidFill>
                          <a:schemeClr val="accent6"/>
                        </a:solidFill>
                        <a:effectLst/>
                        <a:latin typeface="Arial" pitchFamily="34" charset="0"/>
                        <a:ea typeface="Times New Roman" pitchFamily="18" charset="0"/>
                        <a:cs typeface="Arial" pitchFamily="34" charset="0"/>
                      </a:endParaRPr>
                    </a:p>
                  </a:txBody>
                  <a:tcPr marL="92290" marR="92290" anchor="ctr" horzOverflow="overflow"/>
                </a:tc>
              </a:tr>
              <a:tr h="6953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Toxic Substances Control Act </a:t>
                      </a:r>
                      <a:endParaRPr kumimoji="0" lang="en-US" sz="2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92290" marR="92290"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TSCA</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2290" marR="92290" anchor="ctr" horzOverflow="overflow"/>
                </a:tc>
                <a:tc>
                  <a:txBody>
                    <a:bodyPr/>
                    <a:lstStyle/>
                    <a:p>
                      <a:pPr marL="12065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chemical substances</a:t>
                      </a:r>
                      <a:endParaRPr kumimoji="0" lang="en-US" sz="2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92290" marR="92290" anchor="ctr" horzOverflow="overflow"/>
                </a:tc>
              </a:tr>
              <a:tr h="696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Federal Insecticide, Fungicide, and Rodenticide Act </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2290" marR="92290"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FIFRA</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2290" marR="92290" anchor="ctr" horzOverflow="overflow"/>
                </a:tc>
                <a:tc>
                  <a:txBody>
                    <a:bodyPr/>
                    <a:lstStyle/>
                    <a:p>
                      <a:pPr marL="46355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pesticides</a:t>
                      </a: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2290" marR="92290" anchor="ctr" horzOverflow="overflow"/>
                </a:tc>
              </a:tr>
              <a:tr h="696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Clean Air Act</a:t>
                      </a:r>
                      <a:endParaRPr kumimoji="0" lang="en-US" sz="2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92290" marR="92290"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CAA</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2290" marR="92290" anchor="ctr" horzOverflow="overflow"/>
                </a:tc>
                <a:tc>
                  <a:txBody>
                    <a:bodyPr/>
                    <a:lstStyle/>
                    <a:p>
                      <a:pPr marL="46355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air pollutants</a:t>
                      </a: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2290" marR="92290" anchor="ctr" horzOverflow="overflow"/>
                </a:tc>
              </a:tr>
              <a:tr h="6953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Clean Water Act</a:t>
                      </a:r>
                      <a:endParaRPr kumimoji="0" lang="en-US" sz="2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92290" marR="92290"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CWA</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2290" marR="92290" anchor="ctr" horzOverflow="overflow"/>
                </a:tc>
                <a:tc>
                  <a:txBody>
                    <a:bodyPr/>
                    <a:lstStyle/>
                    <a:p>
                      <a:pPr marL="12065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discharge of pollutants into the navigable waters</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92290" marR="92290" anchor="ctr" horzOverflow="overflow"/>
                </a:tc>
              </a:tr>
              <a:tr h="6969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Comprehensive Environmental Response, Compensation and Liability Act </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2290" marR="92290"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CERCLA</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2290" marR="92290" anchor="ctr" horzOverflow="overflow"/>
                </a:tc>
                <a:tc>
                  <a:txBody>
                    <a:bodyPr/>
                    <a:lstStyle/>
                    <a:p>
                      <a:pPr marL="12065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uncontrolled releases of hazardous materials</a:t>
                      </a:r>
                      <a:endParaRPr kumimoji="0" lang="en-US" sz="1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92290" marR="92290" anchor="ctr" horzOverflow="overflow"/>
                </a:tc>
              </a:tr>
              <a:tr h="6953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smtClean="0">
                          <a:ln>
                            <a:noFill/>
                          </a:ln>
                          <a:effectLst/>
                        </a:rPr>
                        <a:t>Resource Conservation and Recovery Act </a:t>
                      </a:r>
                      <a:endParaRPr kumimoji="0" lang="en-US" sz="2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92290" marR="92290"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RCRA</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2290" marR="92290" anchor="ctr" horzOverflow="overflow"/>
                </a:tc>
                <a:tc>
                  <a:txBody>
                    <a:bodyPr/>
                    <a:lstStyle/>
                    <a:p>
                      <a:pPr marL="463550" marR="0" lvl="0" indent="-34290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solid or hazardous waste</a:t>
                      </a:r>
                      <a:endParaRPr kumimoji="0" lang="en-US"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2290" marR="92290" anchor="ctr" horzOverflow="overflow"/>
                </a:tc>
              </a:tr>
            </a:tbl>
          </a:graphicData>
        </a:graphic>
      </p:graphicFrame>
      <p:sp>
        <p:nvSpPr>
          <p:cNvPr id="7" name="Rectangle 6"/>
          <p:cNvSpPr/>
          <p:nvPr/>
        </p:nvSpPr>
        <p:spPr bwMode="auto">
          <a:xfrm>
            <a:off x="609600" y="2027546"/>
            <a:ext cx="8321040" cy="1501253"/>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80000"/>
              </a:lnSpc>
              <a:spcBef>
                <a:spcPct val="20000"/>
              </a:spcBef>
              <a:spcAft>
                <a:spcPct val="0"/>
              </a:spcAft>
              <a:buClrTx/>
              <a:buSzTx/>
              <a:buFontTx/>
              <a:buNone/>
              <a:tabLst/>
            </a:pPr>
            <a:endParaRPr kumimoji="0" lang="en-US" sz="2400" b="1" i="0" u="none" strike="noStrike" cap="none" normalizeH="0" baseline="0" smtClean="0">
              <a:ln>
                <a:noFill/>
              </a:ln>
              <a:solidFill>
                <a:srgbClr val="000066"/>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Some Branches on TSCA Decision Tree</a:t>
            </a:r>
            <a:endParaRPr lang="en-US" dirty="0"/>
          </a:p>
        </p:txBody>
      </p:sp>
      <p:sp>
        <p:nvSpPr>
          <p:cNvPr id="5" name="Rounded Rectangle 4"/>
          <p:cNvSpPr/>
          <p:nvPr/>
        </p:nvSpPr>
        <p:spPr>
          <a:xfrm>
            <a:off x="1638300" y="1924050"/>
            <a:ext cx="6000750" cy="838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Is it a chemical substance; i.e., does it have a particular molecular identity?</a:t>
            </a:r>
            <a:endParaRPr lang="en-US" sz="2400" dirty="0"/>
          </a:p>
        </p:txBody>
      </p:sp>
      <p:sp>
        <p:nvSpPr>
          <p:cNvPr id="7" name="Rounded Rectangle 6"/>
          <p:cNvSpPr/>
          <p:nvPr/>
        </p:nvSpPr>
        <p:spPr>
          <a:xfrm>
            <a:off x="1638300" y="3590925"/>
            <a:ext cx="6000750" cy="838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Is it already listed on the TSCA inventory in a non-nanoscale form?</a:t>
            </a:r>
            <a:endParaRPr lang="en-US" sz="2400" dirty="0"/>
          </a:p>
        </p:txBody>
      </p:sp>
      <p:sp>
        <p:nvSpPr>
          <p:cNvPr id="8" name="Rounded Rectangle 7"/>
          <p:cNvSpPr/>
          <p:nvPr/>
        </p:nvSpPr>
        <p:spPr>
          <a:xfrm>
            <a:off x="1638300" y="5257800"/>
            <a:ext cx="6000750" cy="838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Is it exempt because it is an intermediate, impurity, or produced in very low volume?</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normAutofit/>
          </a:bodyPr>
          <a:lstStyle/>
          <a:p>
            <a:r>
              <a:rPr lang="en-US" sz="4000" dirty="0" smtClean="0"/>
              <a:t>Substances EPA Recognizes as Distinct</a:t>
            </a:r>
            <a:endParaRPr lang="en-US" sz="4000" dirty="0"/>
          </a:p>
        </p:txBody>
      </p:sp>
      <p:graphicFrame>
        <p:nvGraphicFramePr>
          <p:cNvPr id="1029" name="Object 5"/>
          <p:cNvGraphicFramePr>
            <a:graphicFrameLocks noChangeAspect="1"/>
          </p:cNvGraphicFramePr>
          <p:nvPr/>
        </p:nvGraphicFramePr>
        <p:xfrm>
          <a:off x="860185" y="1600209"/>
          <a:ext cx="7848600" cy="5018942"/>
        </p:xfrm>
        <a:graphic>
          <a:graphicData uri="http://schemas.openxmlformats.org/presentationml/2006/ole">
            <mc:AlternateContent xmlns:mc="http://schemas.openxmlformats.org/markup-compatibility/2006">
              <mc:Choice xmlns:v="urn:schemas-microsoft-com:vml" Requires="v">
                <p:oleObj spid="_x0000_s1028" name="Document" r:id="rId4" imgW="6884691" imgH="4709062" progId="Word.Document.12">
                  <p:embed/>
                </p:oleObj>
              </mc:Choice>
              <mc:Fallback>
                <p:oleObj name="Document" r:id="rId4" imgW="6884691" imgH="4709062"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185" y="1600209"/>
                        <a:ext cx="7848600" cy="5018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3" descr="nanotube5.jpg"/>
          <p:cNvPicPr>
            <a:picLocks noChangeAspect="1"/>
          </p:cNvPicPr>
          <p:nvPr/>
        </p:nvPicPr>
        <p:blipFill>
          <a:blip r:embed="rId6" cstate="print"/>
          <a:srcRect l="18062" t="28401" r="59928" b="30826"/>
          <a:stretch>
            <a:fillRect/>
          </a:stretch>
        </p:blipFill>
        <p:spPr>
          <a:xfrm rot="3516272">
            <a:off x="1863173" y="4507443"/>
            <a:ext cx="746047" cy="19003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20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r>
              <a:rPr lang="en-US" dirty="0" smtClean="0"/>
              <a:t>Substances Defined to be the Same</a:t>
            </a:r>
            <a:endParaRPr lang="en-US" dirty="0"/>
          </a:p>
        </p:txBody>
      </p:sp>
      <p:sp>
        <p:nvSpPr>
          <p:cNvPr id="464902" name="Rectangle 6"/>
          <p:cNvSpPr>
            <a:spLocks noChangeArrowheads="1"/>
          </p:cNvSpPr>
          <p:nvPr/>
        </p:nvSpPr>
        <p:spPr bwMode="auto">
          <a:xfrm>
            <a:off x="850257" y="4458831"/>
            <a:ext cx="7939731" cy="1253447"/>
          </a:xfrm>
          <a:prstGeom prst="rect">
            <a:avLst/>
          </a:prstGeom>
          <a:noFill/>
          <a:ln w="9525" algn="ctr">
            <a:solidFill>
              <a:schemeClr val="accent1"/>
            </a:solidFill>
            <a:miter lim="800000"/>
            <a:headEnd/>
            <a:tailEnd/>
          </a:ln>
          <a:effectLst/>
        </p:spPr>
        <p:txBody>
          <a:bodyPr/>
          <a:lstStyle/>
          <a:p>
            <a:pPr>
              <a:lnSpc>
                <a:spcPct val="100000"/>
              </a:lnSpc>
            </a:pPr>
            <a:r>
              <a:rPr lang="en-US" sz="1800" dirty="0">
                <a:solidFill>
                  <a:schemeClr val="tx1"/>
                </a:solidFill>
              </a:rPr>
              <a:t>“Although a nanoscale substance … differs in particle size and may differ in certain physical and/or chemical properties, EPA considers the two forms to </a:t>
            </a:r>
            <a:r>
              <a:rPr lang="en-US" sz="1800" dirty="0" smtClean="0">
                <a:solidFill>
                  <a:schemeClr val="tx1"/>
                </a:solidFill>
              </a:rPr>
              <a:t>be </a:t>
            </a:r>
            <a:r>
              <a:rPr lang="en-US" sz="1800" b="1" dirty="0" smtClean="0">
                <a:solidFill>
                  <a:schemeClr val="accent2"/>
                </a:solidFill>
              </a:rPr>
              <a:t>the same chemical substance </a:t>
            </a:r>
            <a:r>
              <a:rPr lang="en-US" sz="1800" dirty="0" smtClean="0">
                <a:solidFill>
                  <a:schemeClr val="tx1"/>
                </a:solidFill>
              </a:rPr>
              <a:t>because they </a:t>
            </a:r>
            <a:r>
              <a:rPr lang="en-US" sz="1800" dirty="0">
                <a:solidFill>
                  <a:schemeClr val="tx1"/>
                </a:solidFill>
              </a:rPr>
              <a:t>have the same molecular identity</a:t>
            </a:r>
            <a:r>
              <a:rPr lang="en-US" sz="1800" dirty="0" smtClean="0">
                <a:solidFill>
                  <a:schemeClr val="tx1"/>
                </a:solidFill>
              </a:rPr>
              <a:t>.”</a:t>
            </a:r>
            <a:endParaRPr lang="en-US" sz="1800" dirty="0">
              <a:solidFill>
                <a:schemeClr val="tx1"/>
              </a:solidFill>
            </a:endParaRPr>
          </a:p>
        </p:txBody>
      </p:sp>
      <p:graphicFrame>
        <p:nvGraphicFramePr>
          <p:cNvPr id="2049" name="Object 1"/>
          <p:cNvGraphicFramePr>
            <a:graphicFrameLocks noChangeAspect="1"/>
          </p:cNvGraphicFramePr>
          <p:nvPr/>
        </p:nvGraphicFramePr>
        <p:xfrm>
          <a:off x="781050" y="1730829"/>
          <a:ext cx="8001000" cy="2743200"/>
        </p:xfrm>
        <a:graphic>
          <a:graphicData uri="http://schemas.openxmlformats.org/presentationml/2006/ole">
            <mc:AlternateContent xmlns:mc="http://schemas.openxmlformats.org/markup-compatibility/2006">
              <mc:Choice xmlns:v="urn:schemas-microsoft-com:vml" Requires="v">
                <p:oleObj spid="_x0000_s2052" name="Document" r:id="rId4" imgW="6568398" imgH="2182925" progId="Word.Document.12">
                  <p:embed/>
                </p:oleObj>
              </mc:Choice>
              <mc:Fallback>
                <p:oleObj name="Document" r:id="rId4" imgW="6568398" imgH="2182925"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50" y="1730829"/>
                        <a:ext cx="8001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ounded Rectangle 5"/>
          <p:cNvSpPr/>
          <p:nvPr/>
        </p:nvSpPr>
        <p:spPr>
          <a:xfrm>
            <a:off x="1572972" y="5987143"/>
            <a:ext cx="2846614" cy="60687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What It Is</a:t>
            </a:r>
            <a:endParaRPr lang="en-US" sz="2400" dirty="0"/>
          </a:p>
        </p:txBody>
      </p:sp>
      <p:sp>
        <p:nvSpPr>
          <p:cNvPr id="7" name="Rounded Rectangle 6"/>
          <p:cNvSpPr/>
          <p:nvPr/>
        </p:nvSpPr>
        <p:spPr>
          <a:xfrm>
            <a:off x="5121729" y="5987143"/>
            <a:ext cx="2846614" cy="60687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What It Does</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Eight-Hour Training Course</a:t>
            </a:r>
            <a:endParaRPr lang="en-US" dirty="0"/>
          </a:p>
        </p:txBody>
      </p:sp>
      <p:graphicFrame>
        <p:nvGraphicFramePr>
          <p:cNvPr id="7" name="Table 6"/>
          <p:cNvGraphicFramePr>
            <a:graphicFrameLocks noGrp="1"/>
          </p:cNvGraphicFramePr>
          <p:nvPr/>
        </p:nvGraphicFramePr>
        <p:xfrm>
          <a:off x="1143000" y="1363725"/>
          <a:ext cx="7239000" cy="5246625"/>
        </p:xfrm>
        <a:graphic>
          <a:graphicData uri="http://schemas.openxmlformats.org/drawingml/2006/table">
            <a:tbl>
              <a:tblPr>
                <a:tableStyleId>{1FECB4D8-DB02-4DC6-A0A2-4F2EBAE1DC90}</a:tableStyleId>
              </a:tblPr>
              <a:tblGrid>
                <a:gridCol w="1221581"/>
                <a:gridCol w="6017419"/>
              </a:tblGrid>
              <a:tr h="628701">
                <a:tc>
                  <a:txBody>
                    <a:bodyPr/>
                    <a:lstStyle/>
                    <a:p>
                      <a:r>
                        <a:rPr lang="en-US" sz="2000" dirty="0" smtClean="0"/>
                        <a:t>Module 1</a:t>
                      </a:r>
                      <a:endParaRPr lang="en-US" sz="2000" dirty="0"/>
                    </a:p>
                  </a:txBody>
                  <a:tcPr anchor="ctr"/>
                </a:tc>
                <a:tc>
                  <a:txBody>
                    <a:bodyPr/>
                    <a:lstStyle/>
                    <a:p>
                      <a:r>
                        <a:rPr lang="en-US" sz="2000" dirty="0" smtClean="0"/>
                        <a:t>Introduction to Nanotechnology and Nanomaterials</a:t>
                      </a:r>
                      <a:endParaRPr lang="en-US" sz="2000" dirty="0"/>
                    </a:p>
                  </a:txBody>
                  <a:tcPr anchor="ctr"/>
                </a:tc>
              </a:tr>
              <a:tr h="685714">
                <a:tc>
                  <a:txBody>
                    <a:bodyPr/>
                    <a:lstStyle/>
                    <a:p>
                      <a:r>
                        <a:rPr lang="en-US" sz="2000" dirty="0" smtClean="0"/>
                        <a:t>Module 2</a:t>
                      </a:r>
                      <a:endParaRPr lang="en-US" sz="2000" dirty="0"/>
                    </a:p>
                  </a:txBody>
                  <a:tcPr anchor="ctr"/>
                </a:tc>
                <a:tc>
                  <a:txBody>
                    <a:bodyPr/>
                    <a:lstStyle/>
                    <a:p>
                      <a:r>
                        <a:rPr lang="en-US" sz="2000" dirty="0" smtClean="0"/>
                        <a:t>What Workers Need to Know about Nanomaterial</a:t>
                      </a:r>
                      <a:r>
                        <a:rPr lang="en-US" sz="2000" baseline="0" dirty="0" smtClean="0"/>
                        <a:t> Toxicology and Environmental Impacts</a:t>
                      </a:r>
                      <a:endParaRPr lang="en-US" sz="2000" dirty="0"/>
                    </a:p>
                  </a:txBody>
                  <a:tcPr anchor="ctr"/>
                </a:tc>
              </a:tr>
              <a:tr h="6287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Module 3</a:t>
                      </a:r>
                      <a:endParaRPr lang="en-US" sz="2000" dirty="0"/>
                    </a:p>
                  </a:txBody>
                  <a:tcPr anchor="ctr"/>
                </a:tc>
                <a:tc>
                  <a:txBody>
                    <a:bodyPr/>
                    <a:lstStyle/>
                    <a:p>
                      <a:r>
                        <a:rPr lang="en-US" sz="2000" dirty="0" smtClean="0"/>
                        <a:t>Assessing Exposure to Nanomaterials</a:t>
                      </a:r>
                      <a:r>
                        <a:rPr lang="en-US" sz="2000" baseline="0" dirty="0" smtClean="0"/>
                        <a:t> in the Workplace</a:t>
                      </a:r>
                      <a:endParaRPr lang="en-US" sz="2000" dirty="0"/>
                    </a:p>
                  </a:txBody>
                  <a:tcPr anchor="ctr"/>
                </a:tc>
              </a:tr>
              <a:tr h="628701">
                <a:tc>
                  <a:txBody>
                    <a:bodyPr/>
                    <a:lstStyle/>
                    <a:p>
                      <a:r>
                        <a:rPr lang="en-US" sz="2000" dirty="0" smtClean="0"/>
                        <a:t>Module 4</a:t>
                      </a:r>
                      <a:endParaRPr lang="en-US" sz="2000" dirty="0"/>
                    </a:p>
                  </a:txBody>
                  <a:tcPr anchor="ctr"/>
                </a:tc>
                <a:tc>
                  <a:txBody>
                    <a:bodyPr/>
                    <a:lstStyle/>
                    <a:p>
                      <a:r>
                        <a:rPr lang="en-US" sz="2000" dirty="0" smtClean="0"/>
                        <a:t>Controlling Exposure to Nanomaterials</a:t>
                      </a:r>
                      <a:endParaRPr lang="en-US" sz="2000" dirty="0"/>
                    </a:p>
                  </a:txBody>
                  <a:tcPr anchor="ctr"/>
                </a:tc>
              </a:tr>
              <a:tr h="628701">
                <a:tc gridSpan="2">
                  <a:txBody>
                    <a:bodyPr/>
                    <a:lstStyle/>
                    <a:p>
                      <a:pPr algn="ctr"/>
                      <a:r>
                        <a:rPr lang="en-US" sz="2000" dirty="0" smtClean="0"/>
                        <a:t>LUNCH</a:t>
                      </a:r>
                      <a:endParaRPr lang="en-US" sz="2000" dirty="0"/>
                    </a:p>
                  </a:txBody>
                  <a:tcPr anchor="ctr"/>
                </a:tc>
                <a:tc hMerge="1">
                  <a:txBody>
                    <a:bodyPr/>
                    <a:lstStyle/>
                    <a:p>
                      <a:endParaRPr lang="en-US" sz="2000" dirty="0"/>
                    </a:p>
                  </a:txBody>
                  <a:tcPr anchor="ctr"/>
                </a:tc>
              </a:tr>
              <a:tr h="685714">
                <a:tc>
                  <a:txBody>
                    <a:bodyPr/>
                    <a:lstStyle/>
                    <a:p>
                      <a:r>
                        <a:rPr lang="en-US" sz="2000" dirty="0" smtClean="0"/>
                        <a:t>Module 5</a:t>
                      </a:r>
                      <a:endParaRPr lang="en-US" sz="2000" dirty="0"/>
                    </a:p>
                  </a:txBody>
                  <a:tcPr anchor="ctr"/>
                </a:tc>
                <a:tc>
                  <a:txBody>
                    <a:bodyPr/>
                    <a:lstStyle/>
                    <a:p>
                      <a:r>
                        <a:rPr lang="en-US" sz="2000" dirty="0" smtClean="0"/>
                        <a:t>Risk</a:t>
                      </a:r>
                      <a:r>
                        <a:rPr lang="en-US" sz="2000" baseline="0" dirty="0" smtClean="0"/>
                        <a:t> Management Approaches for Nanomaterial Workplaces</a:t>
                      </a:r>
                      <a:endParaRPr lang="en-US" sz="2000" dirty="0"/>
                    </a:p>
                  </a:txBody>
                  <a:tcPr anchor="ctr"/>
                </a:tc>
              </a:tr>
              <a:tr h="6857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Module 6</a:t>
                      </a:r>
                    </a:p>
                  </a:txBody>
                  <a:tcPr anchor="ctr"/>
                </a:tc>
                <a:tc>
                  <a:txBody>
                    <a:bodyPr/>
                    <a:lstStyle/>
                    <a:p>
                      <a:r>
                        <a:rPr lang="en-US" sz="2000" dirty="0" smtClean="0"/>
                        <a:t>Regulations and Standards Relevant to Nanomaterial Workplaces</a:t>
                      </a:r>
                      <a:endParaRPr lang="en-US" sz="2000" dirty="0"/>
                    </a:p>
                  </a:txBody>
                  <a:tcPr anchor="ctr"/>
                </a:tc>
              </a:tr>
              <a:tr h="628701">
                <a:tc>
                  <a:txBody>
                    <a:bodyPr/>
                    <a:lstStyle/>
                    <a:p>
                      <a:r>
                        <a:rPr lang="en-US" sz="2000" dirty="0" smtClean="0"/>
                        <a:t>Module 7</a:t>
                      </a:r>
                      <a:endParaRPr lang="en-US" sz="2000" dirty="0"/>
                    </a:p>
                  </a:txBody>
                  <a:tcPr anchor="ctr"/>
                </a:tc>
                <a:tc>
                  <a:txBody>
                    <a:bodyPr/>
                    <a:lstStyle/>
                    <a:p>
                      <a:r>
                        <a:rPr lang="en-US" sz="2000" dirty="0" smtClean="0"/>
                        <a:t>Tools and Resources for Further </a:t>
                      </a:r>
                      <a:r>
                        <a:rPr lang="en-US" sz="2000" baseline="0" dirty="0" smtClean="0"/>
                        <a:t>Study</a:t>
                      </a:r>
                      <a:endParaRPr lang="en-US" sz="2000" dirty="0"/>
                    </a:p>
                  </a:txBody>
                  <a:tcPr anchor="ctr"/>
                </a:tc>
              </a:tr>
            </a:tbl>
          </a:graphicData>
        </a:graphic>
      </p:graphicFrame>
      <p:sp>
        <p:nvSpPr>
          <p:cNvPr id="8" name="Right Arrow 7"/>
          <p:cNvSpPr/>
          <p:nvPr/>
        </p:nvSpPr>
        <p:spPr>
          <a:xfrm>
            <a:off x="628650" y="5471885"/>
            <a:ext cx="438150"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Low-Volume Exemption (LVE)</a:t>
            </a:r>
            <a:endParaRPr lang="en-US" dirty="0"/>
          </a:p>
        </p:txBody>
      </p:sp>
      <p:sp>
        <p:nvSpPr>
          <p:cNvPr id="3" name="Content Placeholder 2"/>
          <p:cNvSpPr>
            <a:spLocks noGrp="1"/>
          </p:cNvSpPr>
          <p:nvPr>
            <p:ph idx="1"/>
          </p:nvPr>
        </p:nvSpPr>
        <p:spPr>
          <a:xfrm>
            <a:off x="658906" y="3069767"/>
            <a:ext cx="8275544" cy="1632859"/>
          </a:xfrm>
        </p:spPr>
        <p:txBody>
          <a:bodyPr/>
          <a:lstStyle/>
          <a:p>
            <a:pPr marL="0" indent="0" algn="ctr">
              <a:buNone/>
            </a:pPr>
            <a:r>
              <a:rPr lang="en-US" dirty="0" smtClean="0"/>
              <a:t>Many nanoscale substances could qualify for an exemption from TSCA reporting and testing requirements if less than 10,000 kg/yr are sold. </a:t>
            </a:r>
            <a:endParaRPr lang="en-US" dirty="0"/>
          </a:p>
        </p:txBody>
      </p:sp>
      <p:sp>
        <p:nvSpPr>
          <p:cNvPr id="5" name="Rounded Rectangle 4"/>
          <p:cNvSpPr/>
          <p:nvPr/>
        </p:nvSpPr>
        <p:spPr>
          <a:xfrm>
            <a:off x="1638300" y="1643740"/>
            <a:ext cx="6000750" cy="838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Is it exempt because it is an intermediate, impurity, or produced in very low volume?</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Recent Actions taken by EPA (2010)</a:t>
            </a:r>
            <a:endParaRPr lang="en-US" dirty="0"/>
          </a:p>
        </p:txBody>
      </p:sp>
      <p:sp>
        <p:nvSpPr>
          <p:cNvPr id="5" name="Content Placeholder 4"/>
          <p:cNvSpPr>
            <a:spLocks noGrp="1"/>
          </p:cNvSpPr>
          <p:nvPr>
            <p:ph idx="1"/>
          </p:nvPr>
        </p:nvSpPr>
        <p:spPr>
          <a:xfrm>
            <a:off x="658906" y="1447799"/>
            <a:ext cx="8275544" cy="4988169"/>
          </a:xfrm>
        </p:spPr>
        <p:txBody>
          <a:bodyPr>
            <a:normAutofit lnSpcReduction="10000"/>
          </a:bodyPr>
          <a:lstStyle/>
          <a:p>
            <a:pPr marL="596900" lvl="1" indent="-514350">
              <a:spcBef>
                <a:spcPts val="600"/>
              </a:spcBef>
              <a:buSzPct val="80000"/>
              <a:buFont typeface="+mj-lt"/>
              <a:buAutoNum type="arabicPeriod"/>
            </a:pPr>
            <a:r>
              <a:rPr lang="en-US" dirty="0" smtClean="0"/>
              <a:t>Designates any use of nanoscale substance as a Significant New Use, which would require 90-day pre-commerce notification (PROPOSED)</a:t>
            </a:r>
          </a:p>
          <a:p>
            <a:pPr marL="596900" lvl="1" indent="-514350">
              <a:spcBef>
                <a:spcPts val="600"/>
              </a:spcBef>
              <a:buSzPct val="80000"/>
              <a:buFont typeface="+mj-lt"/>
              <a:buAutoNum type="arabicPeriod"/>
            </a:pPr>
            <a:r>
              <a:rPr lang="en-US" dirty="0" smtClean="0"/>
              <a:t>Requires companies to report production volume, methods of manufacture and processing, exposure and release information, and available health and safety data (PROPOSED)</a:t>
            </a:r>
          </a:p>
          <a:p>
            <a:pPr marL="596900" lvl="1" indent="-514350">
              <a:spcBef>
                <a:spcPts val="600"/>
              </a:spcBef>
              <a:buSzPct val="80000"/>
              <a:buFont typeface="+mj-lt"/>
              <a:buAutoNum type="arabicPeriod"/>
            </a:pPr>
            <a:r>
              <a:rPr lang="en-US" sz="2800" dirty="0" smtClean="0"/>
              <a:t>Requires manufacturers to conduct testing for health effects, ecological effects, and environmental fate, as well as to provide material characterization data on certain multiwall carbon nanotubes,  and nanoscale clays and alumina (PROPOSED)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EPA Has Imposed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 certain multiwall carbon nanotubes</a:t>
            </a:r>
          </a:p>
          <a:p>
            <a:pPr lvl="1"/>
            <a:r>
              <a:rPr lang="en-US" dirty="0" smtClean="0"/>
              <a:t>Use gloves impervious to nanoscale particles and chemical protective clothing;</a:t>
            </a:r>
          </a:p>
          <a:p>
            <a:pPr lvl="1"/>
            <a:r>
              <a:rPr lang="en-US" dirty="0" smtClean="0"/>
              <a:t>Use a NIOSH–approved full-face respirator with an N -100 cartridge while exposed by inhalation in the work area</a:t>
            </a:r>
          </a:p>
          <a:p>
            <a:pPr lvl="1"/>
            <a:r>
              <a:rPr lang="en-US" dirty="0" smtClean="0"/>
              <a:t>Distribute the … substance only to a person who agrees to follow the same restrictions</a:t>
            </a:r>
          </a:p>
          <a:p>
            <a:r>
              <a:rPr lang="en-US" dirty="0" smtClean="0"/>
              <a:t>Siloxane modified silica nanoparticles</a:t>
            </a:r>
          </a:p>
          <a:p>
            <a:pPr lvl="1"/>
            <a:r>
              <a:rPr lang="en-US" dirty="0" smtClean="0"/>
              <a:t>use with impervious gloves or a NIOSH-approved respirator with an APF of at least 10</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Federal Insecticide, Fungicide and Rodenticide Act (FIFRA)</a:t>
            </a:r>
            <a:endParaRPr lang="en-US" sz="3200" dirty="0"/>
          </a:p>
        </p:txBody>
      </p:sp>
      <p:sp>
        <p:nvSpPr>
          <p:cNvPr id="3" name="Content Placeholder 2"/>
          <p:cNvSpPr>
            <a:spLocks noGrp="1"/>
          </p:cNvSpPr>
          <p:nvPr>
            <p:ph idx="1"/>
          </p:nvPr>
        </p:nvSpPr>
        <p:spPr/>
        <p:txBody>
          <a:bodyPr/>
          <a:lstStyle/>
          <a:p>
            <a:pPr marL="0" indent="0">
              <a:buNone/>
            </a:pPr>
            <a:r>
              <a:rPr lang="en-US" dirty="0" smtClean="0"/>
              <a:t>EPA requires a manufacturer to register a product as a pesticide if that product incorporates a substance intended to destroy pests, including microbes.</a:t>
            </a:r>
          </a:p>
        </p:txBody>
      </p:sp>
      <p:sp>
        <p:nvSpPr>
          <p:cNvPr id="7" name="Rectangle 6"/>
          <p:cNvSpPr/>
          <p:nvPr/>
        </p:nvSpPr>
        <p:spPr>
          <a:xfrm>
            <a:off x="2309812" y="6300712"/>
            <a:ext cx="4829175" cy="338554"/>
          </a:xfrm>
          <a:prstGeom prst="rect">
            <a:avLst/>
          </a:prstGeom>
        </p:spPr>
        <p:txBody>
          <a:bodyPr wrap="square">
            <a:spAutoFit/>
          </a:bodyPr>
          <a:lstStyle/>
          <a:p>
            <a:pPr algn="ctr"/>
            <a:r>
              <a:rPr lang="en-US" sz="2000" dirty="0" smtClean="0">
                <a:solidFill>
                  <a:schemeClr val="tx1"/>
                </a:solidFill>
                <a:latin typeface="+mn-lt"/>
              </a:rPr>
              <a:t>E. coli, http://www.lukejerram.com/</a:t>
            </a:r>
            <a:endParaRPr lang="en-US" sz="2000" dirty="0">
              <a:solidFill>
                <a:schemeClr val="tx1"/>
              </a:solidFill>
              <a:latin typeface="+mn-lt"/>
            </a:endParaRPr>
          </a:p>
        </p:txBody>
      </p:sp>
      <p:pic>
        <p:nvPicPr>
          <p:cNvPr id="59397" name="Picture 5"/>
          <p:cNvPicPr>
            <a:picLocks noChangeAspect="1" noChangeArrowheads="1"/>
          </p:cNvPicPr>
          <p:nvPr/>
        </p:nvPicPr>
        <p:blipFill>
          <a:blip r:embed="rId3" cstate="print"/>
          <a:srcRect/>
          <a:stretch>
            <a:fillRect/>
          </a:stretch>
        </p:blipFill>
        <p:spPr bwMode="auto">
          <a:xfrm>
            <a:off x="2578893" y="3735678"/>
            <a:ext cx="4291012" cy="2417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Pesticidal Device or Pesticide? </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9494" y="2336561"/>
            <a:ext cx="4352925" cy="33623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1706588"/>
            <a:ext cx="2133600" cy="319430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EPA Actions on </a:t>
            </a:r>
            <a:r>
              <a:rPr lang="en-US" dirty="0" err="1" smtClean="0"/>
              <a:t>NanoSilver</a:t>
            </a:r>
            <a:endParaRPr lang="en-US" dirty="0"/>
          </a:p>
        </p:txBody>
      </p:sp>
      <p:sp>
        <p:nvSpPr>
          <p:cNvPr id="3" name="Content Placeholder 2"/>
          <p:cNvSpPr>
            <a:spLocks noGrp="1"/>
          </p:cNvSpPr>
          <p:nvPr>
            <p:ph idx="1"/>
          </p:nvPr>
        </p:nvSpPr>
        <p:spPr>
          <a:xfrm>
            <a:off x="542794" y="4238155"/>
            <a:ext cx="2635838" cy="1001486"/>
          </a:xfrm>
        </p:spPr>
        <p:txBody>
          <a:bodyPr anchor="ctr" anchorCtr="0"/>
          <a:lstStyle/>
          <a:p>
            <a:pPr algn="ctr">
              <a:buNone/>
            </a:pPr>
            <a:r>
              <a:rPr lang="en-US" dirty="0" smtClean="0"/>
              <a:t>$208,000 Fine</a:t>
            </a:r>
            <a:endParaRPr lang="en-US" dirty="0"/>
          </a:p>
        </p:txBody>
      </p:sp>
      <p:pic>
        <p:nvPicPr>
          <p:cNvPr id="5" name="Picture 5"/>
          <p:cNvPicPr>
            <a:picLocks noChangeAspect="1" noChangeArrowheads="1"/>
          </p:cNvPicPr>
          <p:nvPr/>
        </p:nvPicPr>
        <p:blipFill>
          <a:blip r:embed="rId3" cstate="print"/>
          <a:srcRect b="20088"/>
          <a:stretch>
            <a:fillRect/>
          </a:stretch>
        </p:blipFill>
        <p:spPr bwMode="auto">
          <a:xfrm>
            <a:off x="768646" y="1852324"/>
            <a:ext cx="2383512" cy="2194560"/>
          </a:xfrm>
          <a:prstGeom prst="rect">
            <a:avLst/>
          </a:prstGeom>
          <a:noFill/>
          <a:ln w="9525" algn="ctr">
            <a:noFill/>
            <a:miter lim="800000"/>
            <a:headEnd/>
            <a:tailEnd/>
          </a:ln>
          <a:effectLst/>
        </p:spPr>
      </p:pic>
      <p:pic>
        <p:nvPicPr>
          <p:cNvPr id="33794" name="Picture 2"/>
          <p:cNvPicPr>
            <a:picLocks noChangeAspect="1" noChangeArrowheads="1"/>
          </p:cNvPicPr>
          <p:nvPr/>
        </p:nvPicPr>
        <p:blipFill>
          <a:blip r:embed="rId4" cstate="print"/>
          <a:srcRect l="7769" t="5598" r="9259" b="2050"/>
          <a:stretch>
            <a:fillRect/>
          </a:stretch>
        </p:blipFill>
        <p:spPr bwMode="auto">
          <a:xfrm>
            <a:off x="3915686" y="1852324"/>
            <a:ext cx="1971672" cy="2194560"/>
          </a:xfrm>
          <a:prstGeom prst="rect">
            <a:avLst/>
          </a:prstGeom>
          <a:noFill/>
          <a:ln w="9525">
            <a:noFill/>
            <a:miter lim="800000"/>
            <a:headEnd/>
            <a:tailEnd/>
          </a:ln>
        </p:spPr>
      </p:pic>
      <p:sp>
        <p:nvSpPr>
          <p:cNvPr id="7" name="Content Placeholder 2"/>
          <p:cNvSpPr txBox="1">
            <a:spLocks/>
          </p:cNvSpPr>
          <p:nvPr/>
        </p:nvSpPr>
        <p:spPr bwMode="auto">
          <a:xfrm>
            <a:off x="3541486" y="4238155"/>
            <a:ext cx="2720074" cy="10014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spcBef>
                <a:spcPts val="600"/>
              </a:spcBef>
              <a:buClr>
                <a:schemeClr val="accent1"/>
              </a:buClr>
              <a:buSzPct val="80000"/>
            </a:pPr>
            <a:r>
              <a:rPr lang="en-US" sz="3200" dirty="0" smtClean="0">
                <a:latin typeface="+mn-lt"/>
              </a:rPr>
              <a:t>Suit Filed; Claim removed</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33795" name="Picture 3"/>
          <p:cNvPicPr>
            <a:picLocks noChangeAspect="1" noChangeArrowheads="1"/>
          </p:cNvPicPr>
          <p:nvPr/>
        </p:nvPicPr>
        <p:blipFill>
          <a:blip r:embed="rId5" cstate="print"/>
          <a:srcRect l="11679" t="7762" r="12563" b="17923"/>
          <a:stretch>
            <a:fillRect/>
          </a:stretch>
        </p:blipFill>
        <p:spPr bwMode="auto">
          <a:xfrm>
            <a:off x="6547832" y="1852324"/>
            <a:ext cx="2237184" cy="2194560"/>
          </a:xfrm>
          <a:prstGeom prst="rect">
            <a:avLst/>
          </a:prstGeom>
          <a:noFill/>
          <a:ln w="9525">
            <a:noFill/>
            <a:miter lim="800000"/>
            <a:headEnd/>
            <a:tailEnd/>
          </a:ln>
        </p:spPr>
      </p:pic>
      <p:sp>
        <p:nvSpPr>
          <p:cNvPr id="10" name="Content Placeholder 2"/>
          <p:cNvSpPr txBox="1">
            <a:spLocks/>
          </p:cNvSpPr>
          <p:nvPr/>
        </p:nvSpPr>
        <p:spPr bwMode="auto">
          <a:xfrm>
            <a:off x="6348505" y="4238155"/>
            <a:ext cx="2635838" cy="10014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365125" marR="0" lvl="0" indent="-282575" algn="ctr" defTabSz="914400" rtl="0" eaLnBrk="1" fontAlgn="base" latinLnBrk="0" hangingPunct="1">
              <a:lnSpc>
                <a:spcPct val="100000"/>
              </a:lnSpc>
              <a:spcBef>
                <a:spcPts val="600"/>
              </a:spcBef>
              <a:spcAft>
                <a:spcPct val="0"/>
              </a:spcAft>
              <a:buClr>
                <a:schemeClr val="accent1"/>
              </a:buClr>
              <a:buSzPct val="80000"/>
              <a:buFont typeface="Wingdings 2" pitchFamily="18" charset="2"/>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$82,400 Fine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2">
              <a:alpha val="80000"/>
            </a:schemeClr>
          </a:solidFill>
        </p:spPr>
        <p:txBody>
          <a:bodyPr>
            <a:normAutofit/>
          </a:bodyPr>
          <a:lstStyle/>
          <a:p>
            <a:r>
              <a:rPr lang="en-US" dirty="0" smtClean="0"/>
              <a:t>Regulatory Activity at the State and Local Levels</a:t>
            </a:r>
            <a:endParaRPr lang="en-US" dirty="0"/>
          </a:p>
        </p:txBody>
      </p:sp>
      <p:sp>
        <p:nvSpPr>
          <p:cNvPr id="7" name="Text Placeholder 6"/>
          <p:cNvSpPr>
            <a:spLocks noGrp="1"/>
          </p:cNvSpPr>
          <p:nvPr>
            <p:ph type="body" idx="1"/>
          </p:nvPr>
        </p:nvSpPr>
        <p:spPr>
          <a:solidFill>
            <a:schemeClr val="bg2">
              <a:alpha val="80000"/>
            </a:schemeClr>
          </a:solidFill>
        </p:spPr>
        <p:txBody>
          <a:bodyPr/>
          <a:lstStyle/>
          <a:p>
            <a:r>
              <a:rPr lang="en-US" dirty="0" smtClean="0"/>
              <a:t>Topic 3</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r>
              <a:rPr lang="en-US" sz="3600" dirty="0"/>
              <a:t>States Begin to Fill Regulatory Vacuum</a:t>
            </a:r>
          </a:p>
        </p:txBody>
      </p:sp>
      <p:sp>
        <p:nvSpPr>
          <p:cNvPr id="499715" name="Rectangle 3"/>
          <p:cNvSpPr>
            <a:spLocks noGrp="1" noChangeArrowheads="1"/>
          </p:cNvSpPr>
          <p:nvPr>
            <p:ph type="body" idx="1"/>
          </p:nvPr>
        </p:nvSpPr>
        <p:spPr>
          <a:xfrm>
            <a:off x="4491038" y="1252538"/>
            <a:ext cx="4195762" cy="4873625"/>
          </a:xfrm>
        </p:spPr>
        <p:txBody>
          <a:bodyPr/>
          <a:lstStyle/>
          <a:p>
            <a:pPr>
              <a:lnSpc>
                <a:spcPct val="80000"/>
              </a:lnSpc>
            </a:pPr>
            <a:r>
              <a:rPr lang="en-US" sz="2400" dirty="0"/>
              <a:t>States are “laboratories of democracy”</a:t>
            </a:r>
          </a:p>
          <a:p>
            <a:pPr>
              <a:lnSpc>
                <a:spcPct val="80000"/>
              </a:lnSpc>
            </a:pPr>
            <a:r>
              <a:rPr lang="en-US" sz="2400" dirty="0"/>
              <a:t>State regulations may be more stringent than federal </a:t>
            </a:r>
          </a:p>
          <a:p>
            <a:pPr>
              <a:lnSpc>
                <a:spcPct val="80000"/>
              </a:lnSpc>
            </a:pPr>
            <a:r>
              <a:rPr lang="en-US" sz="2400" dirty="0"/>
              <a:t>State regulations can fill gaps where federal law is silent </a:t>
            </a:r>
          </a:p>
          <a:p>
            <a:pPr>
              <a:lnSpc>
                <a:spcPct val="80000"/>
              </a:lnSpc>
            </a:pPr>
            <a:r>
              <a:rPr lang="en-US" sz="2400" dirty="0"/>
              <a:t>Areas where States may act (have acted)</a:t>
            </a:r>
          </a:p>
          <a:p>
            <a:pPr lvl="1">
              <a:lnSpc>
                <a:spcPct val="80000"/>
              </a:lnSpc>
            </a:pPr>
            <a:r>
              <a:rPr lang="en-US" sz="2000" dirty="0"/>
              <a:t>Disclosure laws</a:t>
            </a:r>
          </a:p>
          <a:p>
            <a:pPr lvl="1">
              <a:lnSpc>
                <a:spcPct val="80000"/>
              </a:lnSpc>
            </a:pPr>
            <a:r>
              <a:rPr lang="en-US" sz="2000" dirty="0"/>
              <a:t>Adopt standards as law</a:t>
            </a:r>
          </a:p>
          <a:p>
            <a:pPr lvl="1">
              <a:lnSpc>
                <a:spcPct val="80000"/>
              </a:lnSpc>
            </a:pPr>
            <a:r>
              <a:rPr lang="en-US" sz="2000" dirty="0"/>
              <a:t>Engage stakeholders to a greater degree</a:t>
            </a:r>
          </a:p>
          <a:p>
            <a:pPr lvl="1">
              <a:lnSpc>
                <a:spcPct val="80000"/>
              </a:lnSpc>
            </a:pPr>
            <a:r>
              <a:rPr lang="en-US" sz="2000" dirty="0"/>
              <a:t>Establish regional initiatives</a:t>
            </a:r>
          </a:p>
        </p:txBody>
      </p:sp>
      <p:sp>
        <p:nvSpPr>
          <p:cNvPr id="499716" name="Rectangle 4"/>
          <p:cNvSpPr>
            <a:spLocks noChangeArrowheads="1"/>
          </p:cNvSpPr>
          <p:nvPr/>
        </p:nvSpPr>
        <p:spPr bwMode="auto">
          <a:xfrm>
            <a:off x="989351" y="6369050"/>
            <a:ext cx="8094930" cy="307777"/>
          </a:xfrm>
          <a:prstGeom prst="rect">
            <a:avLst/>
          </a:prstGeom>
          <a:noFill/>
          <a:ln w="9525" algn="ctr">
            <a:noFill/>
            <a:miter lim="800000"/>
            <a:headEnd/>
            <a:tailEnd/>
          </a:ln>
          <a:effectLst/>
        </p:spPr>
        <p:txBody>
          <a:bodyPr wrap="square">
            <a:spAutoFit/>
          </a:bodyPr>
          <a:lstStyle/>
          <a:p>
            <a:r>
              <a:rPr lang="en-US" sz="1400" dirty="0">
                <a:solidFill>
                  <a:schemeClr val="tx1"/>
                </a:solidFill>
              </a:rPr>
              <a:t>Full report at </a:t>
            </a:r>
            <a:r>
              <a:rPr lang="en-US" sz="1400" dirty="0" smtClean="0">
                <a:solidFill>
                  <a:schemeClr val="tx1"/>
                </a:solidFill>
              </a:rPr>
              <a:t>http</a:t>
            </a:r>
            <a:r>
              <a:rPr lang="en-US" sz="1400" dirty="0">
                <a:solidFill>
                  <a:schemeClr val="tx1"/>
                </a:solidFill>
              </a:rPr>
              <a:t>://www.nanotechproject.org/process/assets/files/6112/pen11_keiner.pdf</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70" y="1212103"/>
            <a:ext cx="3765176" cy="500999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p:txBody>
          <a:bodyPr>
            <a:normAutofit fontScale="90000"/>
          </a:bodyPr>
          <a:lstStyle/>
          <a:p>
            <a:r>
              <a:rPr lang="en-US" dirty="0" smtClean="0"/>
              <a:t>City of Berkeley Issues Disclosure Rule</a:t>
            </a:r>
            <a:endParaRPr lang="en-US" dirty="0"/>
          </a:p>
        </p:txBody>
      </p:sp>
      <p:pic>
        <p:nvPicPr>
          <p:cNvPr id="493573" name="Picture 5"/>
          <p:cNvPicPr>
            <a:picLocks noChangeAspect="1" noChangeArrowheads="1"/>
          </p:cNvPicPr>
          <p:nvPr/>
        </p:nvPicPr>
        <p:blipFill>
          <a:blip r:embed="rId3" cstate="print"/>
          <a:srcRect/>
          <a:stretch>
            <a:fillRect/>
          </a:stretch>
        </p:blipFill>
        <p:spPr bwMode="auto">
          <a:xfrm>
            <a:off x="4972050" y="3467100"/>
            <a:ext cx="3579813" cy="3022600"/>
          </a:xfrm>
          <a:prstGeom prst="rect">
            <a:avLst/>
          </a:prstGeom>
          <a:noFill/>
          <a:ln w="9525" algn="ctr">
            <a:noFill/>
            <a:miter lim="800000"/>
            <a:headEnd/>
            <a:tailEnd/>
          </a:ln>
          <a:effectLst/>
        </p:spPr>
      </p:pic>
      <p:sp>
        <p:nvSpPr>
          <p:cNvPr id="493576" name="Rectangle 8"/>
          <p:cNvSpPr>
            <a:spLocks noGrp="1" noChangeArrowheads="1"/>
          </p:cNvSpPr>
          <p:nvPr>
            <p:ph type="body" sz="half" idx="2"/>
          </p:nvPr>
        </p:nvSpPr>
        <p:spPr>
          <a:xfrm>
            <a:off x="756328" y="3600236"/>
            <a:ext cx="3829050" cy="986291"/>
          </a:xfrm>
          <a:solidFill>
            <a:srgbClr val="FFFF99"/>
          </a:solidFill>
        </p:spPr>
        <p:txBody>
          <a:bodyPr/>
          <a:lstStyle/>
          <a:p>
            <a:pPr marL="0" indent="0">
              <a:lnSpc>
                <a:spcPct val="80000"/>
              </a:lnSpc>
              <a:buFontTx/>
              <a:buNone/>
            </a:pPr>
            <a:r>
              <a:rPr lang="en-US" sz="1600" dirty="0">
                <a:solidFill>
                  <a:schemeClr val="accent2"/>
                </a:solidFill>
              </a:rPr>
              <a:t>"This actually is a groundbreaking ordinance. The EPA and the federal government have basically not looked at nano particles." </a:t>
            </a:r>
          </a:p>
          <a:p>
            <a:pPr marL="0" indent="0">
              <a:lnSpc>
                <a:spcPct val="80000"/>
              </a:lnSpc>
              <a:buFontTx/>
              <a:buNone/>
            </a:pPr>
            <a:r>
              <a:rPr lang="en-US" sz="1600" i="1" dirty="0">
                <a:solidFill>
                  <a:schemeClr val="accent2"/>
                </a:solidFill>
              </a:rPr>
              <a:t>Berkeley Mayor Tom Bates</a:t>
            </a:r>
          </a:p>
        </p:txBody>
      </p:sp>
      <p:sp>
        <p:nvSpPr>
          <p:cNvPr id="8" name="Rounded Rectangle 7"/>
          <p:cNvSpPr/>
          <p:nvPr/>
        </p:nvSpPr>
        <p:spPr>
          <a:xfrm>
            <a:off x="754743" y="1393371"/>
            <a:ext cx="7997371" cy="1509486"/>
          </a:xfrm>
          <a:prstGeom prst="roundRect">
            <a:avLst/>
          </a:prstGeom>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n-US" dirty="0" smtClean="0">
                <a:solidFill>
                  <a:schemeClr val="tx1"/>
                </a:solidFill>
              </a:rPr>
              <a:t>“All facilities that manufacture or use manufactured nanoparticles shall submit a separate written disclosure of the current toxicology of the materials reported, to the extent known, and how the facility will safely handle, monitor, contain, dispose, track inventory, prevent releases and mitigate such materials.” December 2006</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CA Data Call-Ins</a:t>
            </a:r>
            <a:endParaRPr lang="en-US" dirty="0"/>
          </a:p>
        </p:txBody>
      </p:sp>
      <p:pic>
        <p:nvPicPr>
          <p:cNvPr id="7" name="Picture 6" descr="CA-DTSC.png"/>
          <p:cNvPicPr>
            <a:picLocks noChangeAspect="1"/>
          </p:cNvPicPr>
          <p:nvPr/>
        </p:nvPicPr>
        <p:blipFill>
          <a:blip r:embed="rId3" cstate="print"/>
          <a:stretch>
            <a:fillRect/>
          </a:stretch>
        </p:blipFill>
        <p:spPr>
          <a:xfrm>
            <a:off x="4988271" y="6064601"/>
            <a:ext cx="3034921" cy="634921"/>
          </a:xfrm>
          <a:prstGeom prst="rect">
            <a:avLst/>
          </a:prstGeom>
        </p:spPr>
      </p:pic>
      <p:graphicFrame>
        <p:nvGraphicFramePr>
          <p:cNvPr id="8" name="Diagram 7"/>
          <p:cNvGraphicFramePr/>
          <p:nvPr/>
        </p:nvGraphicFramePr>
        <p:xfrm>
          <a:off x="894412" y="1349115"/>
          <a:ext cx="7694951" cy="53215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fontAlgn="auto">
              <a:spcAft>
                <a:spcPts val="0"/>
              </a:spcAft>
              <a:defRPr/>
            </a:pPr>
            <a:r>
              <a:rPr lang="en-US" dirty="0" smtClean="0"/>
              <a:t>Lesson Overview</a:t>
            </a:r>
            <a:endParaRPr lang="en-US" dirty="0"/>
          </a:p>
        </p:txBody>
      </p:sp>
      <p:sp>
        <p:nvSpPr>
          <p:cNvPr id="12291" name="Rectangle 2"/>
          <p:cNvSpPr>
            <a:spLocks noGrp="1"/>
          </p:cNvSpPr>
          <p:nvPr>
            <p:ph idx="1"/>
          </p:nvPr>
        </p:nvSpPr>
        <p:spPr/>
        <p:txBody>
          <a:bodyPr>
            <a:normAutofit fontScale="92500"/>
          </a:bodyPr>
          <a:lstStyle/>
          <a:p>
            <a:pPr>
              <a:buNone/>
            </a:pPr>
            <a:r>
              <a:rPr lang="en-US" dirty="0" smtClean="0"/>
              <a:t>Purpose</a:t>
            </a:r>
          </a:p>
          <a:p>
            <a:pPr marL="117475" indent="0">
              <a:buNone/>
            </a:pPr>
            <a:r>
              <a:rPr lang="en-US" dirty="0" smtClean="0"/>
              <a:t>To provide workers with introductory information about OSHA and other standards and regulations relevant for nanomaterial workplaces</a:t>
            </a:r>
          </a:p>
          <a:p>
            <a:pPr marL="117475" indent="0">
              <a:buNone/>
            </a:pPr>
            <a:r>
              <a:rPr lang="en-US" dirty="0" smtClean="0"/>
              <a:t>Topics</a:t>
            </a:r>
          </a:p>
          <a:p>
            <a:pPr marL="1066800" lvl="1" indent="-438150">
              <a:lnSpc>
                <a:spcPct val="90000"/>
              </a:lnSpc>
              <a:buFont typeface="Lucida Sans Unicode" pitchFamily="34" charset="0"/>
              <a:buAutoNum type="arabicPeriod"/>
            </a:pPr>
            <a:r>
              <a:rPr lang="en-US" dirty="0" smtClean="0"/>
              <a:t>Your rights under the Occupational Safety and Health Act (OSH Act)</a:t>
            </a:r>
          </a:p>
          <a:p>
            <a:pPr marL="1066800" lvl="1" indent="-438150">
              <a:lnSpc>
                <a:spcPct val="90000"/>
              </a:lnSpc>
              <a:buFont typeface="Lucida Sans Unicode" pitchFamily="34" charset="0"/>
              <a:buAutoNum type="arabicPeriod"/>
            </a:pPr>
            <a:r>
              <a:rPr lang="en-US" dirty="0" smtClean="0"/>
              <a:t>Relevant statutes and recent actions taken by EPA</a:t>
            </a:r>
          </a:p>
          <a:p>
            <a:pPr marL="1066800" lvl="1" indent="-438150">
              <a:lnSpc>
                <a:spcPct val="90000"/>
              </a:lnSpc>
              <a:buFont typeface="Lucida Sans Unicode" pitchFamily="34" charset="0"/>
              <a:buAutoNum type="arabicPeriod"/>
            </a:pPr>
            <a:r>
              <a:rPr lang="en-US" dirty="0" smtClean="0"/>
              <a:t>Standards developed for nanomaterial handling</a:t>
            </a:r>
          </a:p>
          <a:p>
            <a:pPr marL="1066800" lvl="1" indent="-438150">
              <a:lnSpc>
                <a:spcPct val="90000"/>
              </a:lnSpc>
              <a:buFont typeface="Lucida Sans Unicode" pitchFamily="34" charset="0"/>
              <a:buAutoNum type="arabicPeriod"/>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859" y="481011"/>
            <a:ext cx="7905750" cy="5895975"/>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a:t>
            </a:r>
            <a:endParaRPr lang="en-US" dirty="0"/>
          </a:p>
        </p:txBody>
      </p:sp>
      <p:sp>
        <p:nvSpPr>
          <p:cNvPr id="3" name="Content Placeholder 2"/>
          <p:cNvSpPr>
            <a:spLocks noGrp="1"/>
          </p:cNvSpPr>
          <p:nvPr>
            <p:ph idx="1"/>
          </p:nvPr>
        </p:nvSpPr>
        <p:spPr>
          <a:xfrm>
            <a:off x="443552" y="2263515"/>
            <a:ext cx="8413845" cy="3591375"/>
          </a:xfrm>
        </p:spPr>
        <p:txBody>
          <a:bodyPr>
            <a:normAutofit/>
          </a:bodyPr>
          <a:lstStyle/>
          <a:p>
            <a:r>
              <a:rPr lang="en-US" sz="2400" dirty="0" smtClean="0"/>
              <a:t>Ensuring a high level of protection of human health</a:t>
            </a:r>
          </a:p>
          <a:p>
            <a:r>
              <a:rPr lang="en-US" sz="2400" dirty="0" smtClean="0"/>
              <a:t>Ensuring a high level of protection of environment</a:t>
            </a:r>
          </a:p>
          <a:p>
            <a:r>
              <a:rPr lang="en-US" sz="2400" dirty="0" smtClean="0"/>
              <a:t>Promotion of alternative test methods</a:t>
            </a:r>
          </a:p>
          <a:p>
            <a:r>
              <a:rPr lang="en-US" sz="2400" dirty="0" smtClean="0"/>
              <a:t>Free circulation of substances on internal market</a:t>
            </a:r>
          </a:p>
          <a:p>
            <a:r>
              <a:rPr lang="en-US" sz="2400" dirty="0" smtClean="0"/>
              <a:t>Enhancing competitiveness and innovation</a:t>
            </a:r>
          </a:p>
        </p:txBody>
      </p:sp>
      <p:sp>
        <p:nvSpPr>
          <p:cNvPr id="5" name="TextBox 4"/>
          <p:cNvSpPr txBox="1"/>
          <p:nvPr/>
        </p:nvSpPr>
        <p:spPr>
          <a:xfrm>
            <a:off x="584617" y="1566782"/>
            <a:ext cx="8323154" cy="461665"/>
          </a:xfrm>
          <a:prstGeom prst="rect">
            <a:avLst/>
          </a:prstGeom>
          <a:noFill/>
        </p:spPr>
        <p:txBody>
          <a:bodyPr wrap="square" rtlCol="0">
            <a:spAutoFit/>
          </a:bodyPr>
          <a:lstStyle/>
          <a:p>
            <a:pPr marL="342900" lvl="0" indent="-342900" eaLnBrk="0" hangingPunct="0">
              <a:lnSpc>
                <a:spcPct val="100000"/>
              </a:lnSpc>
            </a:pPr>
            <a:r>
              <a:rPr lang="en-US" sz="2400" kern="0" dirty="0" smtClean="0">
                <a:solidFill>
                  <a:schemeClr val="accent2"/>
                </a:solidFill>
                <a:latin typeface="Calibri"/>
              </a:rPr>
              <a:t>Registration, Evaluation, Authorization &amp; Restriction of Chemicals</a:t>
            </a:r>
            <a:endParaRPr lang="en-US" sz="3600" i="1" dirty="0" smtClean="0">
              <a:solidFill>
                <a:schemeClr val="accent2"/>
              </a:solidFill>
              <a:latin typeface="+mn-lt"/>
            </a:endParaRPr>
          </a:p>
        </p:txBody>
      </p:sp>
      <p:pic>
        <p:nvPicPr>
          <p:cNvPr id="6" name="Picture 5" descr="EU.gif"/>
          <p:cNvPicPr>
            <a:picLocks noChangeAspect="1"/>
          </p:cNvPicPr>
          <p:nvPr/>
        </p:nvPicPr>
        <p:blipFill>
          <a:blip r:embed="rId2" cstate="print"/>
          <a:stretch>
            <a:fillRect/>
          </a:stretch>
        </p:blipFill>
        <p:spPr>
          <a:xfrm>
            <a:off x="3480227" y="239840"/>
            <a:ext cx="1395663" cy="914400"/>
          </a:xfrm>
          <a:prstGeom prst="rect">
            <a:avLst/>
          </a:prstGeom>
        </p:spPr>
      </p:pic>
      <p:pic>
        <p:nvPicPr>
          <p:cNvPr id="60418" name="Picture 2"/>
          <p:cNvPicPr>
            <a:picLocks noChangeAspect="1" noChangeArrowheads="1"/>
          </p:cNvPicPr>
          <p:nvPr/>
        </p:nvPicPr>
        <p:blipFill>
          <a:blip r:embed="rId3" cstate="print"/>
          <a:srcRect r="78988" b="85890"/>
          <a:stretch>
            <a:fillRect/>
          </a:stretch>
        </p:blipFill>
        <p:spPr bwMode="auto">
          <a:xfrm>
            <a:off x="5390770" y="239840"/>
            <a:ext cx="3341569" cy="91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8830" y="458244"/>
            <a:ext cx="8258033" cy="5669280"/>
          </a:xfr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 and Nano</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Registration threshold ≥ 1 </a:t>
            </a:r>
            <a:r>
              <a:rPr lang="en-US" dirty="0" err="1" smtClean="0"/>
              <a:t>tonne</a:t>
            </a:r>
            <a:r>
              <a:rPr lang="en-US" dirty="0" smtClean="0"/>
              <a:t>/yr</a:t>
            </a:r>
          </a:p>
          <a:p>
            <a:pPr lvl="1"/>
            <a:r>
              <a:rPr lang="en-US" dirty="0" smtClean="0"/>
              <a:t>Applies to total volume even if  fraction nano</a:t>
            </a:r>
          </a:p>
          <a:p>
            <a:pPr lvl="1"/>
            <a:r>
              <a:rPr lang="en-US" dirty="0" smtClean="0"/>
              <a:t>Restriction and authorization can be applied at lower threshold</a:t>
            </a:r>
          </a:p>
          <a:p>
            <a:r>
              <a:rPr lang="en-US" dirty="0" smtClean="0"/>
              <a:t>Nanomaterials as substance, preparation or contained in an article fall under REACH</a:t>
            </a:r>
          </a:p>
          <a:p>
            <a:r>
              <a:rPr lang="en-US" dirty="0" smtClean="0"/>
              <a:t>Requirements apply to nano even though no specific mention</a:t>
            </a:r>
          </a:p>
          <a:p>
            <a:r>
              <a:rPr lang="en-US" dirty="0" smtClean="0"/>
              <a:t>Methodologies for identifying hazards and evaluating risks of substances at the nano-scale need to be further refined</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2">
              <a:alpha val="80000"/>
            </a:schemeClr>
          </a:solidFill>
        </p:spPr>
        <p:txBody>
          <a:bodyPr>
            <a:normAutofit/>
          </a:bodyPr>
          <a:lstStyle/>
          <a:p>
            <a:r>
              <a:rPr lang="en-US" dirty="0" smtClean="0"/>
              <a:t>Standards developed for nanomaterial handling</a:t>
            </a:r>
          </a:p>
        </p:txBody>
      </p:sp>
      <p:sp>
        <p:nvSpPr>
          <p:cNvPr id="7" name="Text Placeholder 6"/>
          <p:cNvSpPr>
            <a:spLocks noGrp="1"/>
          </p:cNvSpPr>
          <p:nvPr>
            <p:ph type="body" idx="1"/>
          </p:nvPr>
        </p:nvSpPr>
        <p:spPr>
          <a:solidFill>
            <a:schemeClr val="bg2">
              <a:alpha val="80000"/>
            </a:schemeClr>
          </a:solidFill>
        </p:spPr>
        <p:txBody>
          <a:bodyPr/>
          <a:lstStyle/>
          <a:p>
            <a:r>
              <a:rPr lang="en-US" dirty="0" smtClean="0"/>
              <a:t>Topic 4</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Voluntary Consensus Standards</a:t>
            </a:r>
            <a:endParaRPr lang="en-US" dirty="0"/>
          </a:p>
        </p:txBody>
      </p:sp>
      <p:sp>
        <p:nvSpPr>
          <p:cNvPr id="3" name="Content Placeholder 2"/>
          <p:cNvSpPr>
            <a:spLocks noGrp="1"/>
          </p:cNvSpPr>
          <p:nvPr>
            <p:ph idx="1"/>
          </p:nvPr>
        </p:nvSpPr>
        <p:spPr>
          <a:xfrm>
            <a:off x="658905" y="1447800"/>
            <a:ext cx="8235713" cy="4800600"/>
          </a:xfrm>
        </p:spPr>
        <p:txBody>
          <a:bodyPr>
            <a:normAutofit/>
          </a:bodyPr>
          <a:lstStyle/>
          <a:p>
            <a:r>
              <a:rPr lang="en-US" dirty="0" smtClean="0"/>
              <a:t>Standard Developing Organizations produce standards according to a voluntary consensus process.</a:t>
            </a:r>
          </a:p>
          <a:p>
            <a:r>
              <a:rPr lang="en-US" dirty="0" smtClean="0"/>
              <a:t>The standards are not binding but can be incorporated into regulations or codes.</a:t>
            </a:r>
          </a:p>
          <a:p>
            <a:r>
              <a:rPr lang="en-US" dirty="0" smtClean="0"/>
              <a:t>The standards process can serve as a stop-gap attempt at self-regulation in fast-moving or emerging areas where regulation is not set.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Standards: ISO and ASTM</a:t>
            </a:r>
            <a:endParaRPr lang="en-US" dirty="0"/>
          </a:p>
        </p:txBody>
      </p:sp>
      <p:sp>
        <p:nvSpPr>
          <p:cNvPr id="3" name="Content Placeholder 2"/>
          <p:cNvSpPr>
            <a:spLocks noGrp="1"/>
          </p:cNvSpPr>
          <p:nvPr>
            <p:ph idx="1"/>
          </p:nvPr>
        </p:nvSpPr>
        <p:spPr/>
        <p:txBody>
          <a:bodyPr>
            <a:normAutofit fontScale="92500"/>
          </a:bodyPr>
          <a:lstStyle/>
          <a:p>
            <a:r>
              <a:rPr lang="en-US" dirty="0" smtClean="0"/>
              <a:t>ASTM E2535-2007: Standard Guide for Handling Unbound Engineered Nanoparticles in Occupational Settings </a:t>
            </a:r>
          </a:p>
          <a:p>
            <a:pPr lvl="1"/>
            <a:r>
              <a:rPr lang="en-US" dirty="0" smtClean="0"/>
              <a:t>Practical guidance for reducing unwanted exposure to nanomaterials that could pose an inhalation hazard</a:t>
            </a:r>
          </a:p>
          <a:p>
            <a:r>
              <a:rPr lang="en-US" dirty="0" smtClean="0"/>
              <a:t>ISO/TR 12885:2008 Nanotechnologies—Health and safety practices in occupational settings relevant to nanotechnologies</a:t>
            </a:r>
          </a:p>
          <a:p>
            <a:pPr lvl="1"/>
            <a:r>
              <a:rPr lang="en-US" dirty="0" smtClean="0"/>
              <a:t>Review of state of knowledge with general guidance for occupational practice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fontAlgn="auto">
              <a:spcAft>
                <a:spcPts val="0"/>
              </a:spcAft>
              <a:defRPr/>
            </a:pPr>
            <a:r>
              <a:rPr lang="en-US" dirty="0" smtClean="0"/>
              <a:t>Learning Objectives</a:t>
            </a:r>
            <a:endParaRPr lang="en-US" dirty="0"/>
          </a:p>
        </p:txBody>
      </p:sp>
      <p:sp>
        <p:nvSpPr>
          <p:cNvPr id="6" name="Content Placeholder 5"/>
          <p:cNvSpPr>
            <a:spLocks noGrp="1"/>
          </p:cNvSpPr>
          <p:nvPr>
            <p:ph idx="1"/>
          </p:nvPr>
        </p:nvSpPr>
        <p:spPr/>
        <p:txBody>
          <a:bodyPr>
            <a:normAutofit/>
          </a:bodyPr>
          <a:lstStyle/>
          <a:p>
            <a:pPr>
              <a:buNone/>
            </a:pPr>
            <a:r>
              <a:rPr lang="en-US" dirty="0" smtClean="0"/>
              <a:t>At the end of this module you should be able to </a:t>
            </a:r>
          </a:p>
          <a:p>
            <a:r>
              <a:rPr lang="en-US" dirty="0" smtClean="0"/>
              <a:t>State your rights under the OSH Act</a:t>
            </a:r>
          </a:p>
          <a:p>
            <a:r>
              <a:rPr lang="en-US" dirty="0" smtClean="0"/>
              <a:t>Articulate which OSHA standards apply to nanomaterial workplaces</a:t>
            </a:r>
          </a:p>
          <a:p>
            <a:r>
              <a:rPr lang="en-US" dirty="0" smtClean="0"/>
              <a:t>Articulate other regulations and standards that are applicable to nanomaterial workplaces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Eight-Hour Training Course</a:t>
            </a:r>
            <a:endParaRPr lang="en-US" dirty="0"/>
          </a:p>
        </p:txBody>
      </p:sp>
      <p:graphicFrame>
        <p:nvGraphicFramePr>
          <p:cNvPr id="7" name="Table 6"/>
          <p:cNvGraphicFramePr>
            <a:graphicFrameLocks noGrp="1"/>
          </p:cNvGraphicFramePr>
          <p:nvPr/>
        </p:nvGraphicFramePr>
        <p:xfrm>
          <a:off x="1143000" y="1363725"/>
          <a:ext cx="7239000" cy="5246625"/>
        </p:xfrm>
        <a:graphic>
          <a:graphicData uri="http://schemas.openxmlformats.org/drawingml/2006/table">
            <a:tbl>
              <a:tblPr>
                <a:tableStyleId>{1FECB4D8-DB02-4DC6-A0A2-4F2EBAE1DC90}</a:tableStyleId>
              </a:tblPr>
              <a:tblGrid>
                <a:gridCol w="1221581"/>
                <a:gridCol w="6017419"/>
              </a:tblGrid>
              <a:tr h="628701">
                <a:tc>
                  <a:txBody>
                    <a:bodyPr/>
                    <a:lstStyle/>
                    <a:p>
                      <a:r>
                        <a:rPr lang="en-US" sz="2000" dirty="0" smtClean="0"/>
                        <a:t>Module 1</a:t>
                      </a:r>
                      <a:endParaRPr lang="en-US" sz="2000" dirty="0"/>
                    </a:p>
                  </a:txBody>
                  <a:tcPr anchor="ctr"/>
                </a:tc>
                <a:tc>
                  <a:txBody>
                    <a:bodyPr/>
                    <a:lstStyle/>
                    <a:p>
                      <a:r>
                        <a:rPr lang="en-US" sz="2000" dirty="0" smtClean="0"/>
                        <a:t>Introduction to Nanotechnology and Nanomaterials</a:t>
                      </a:r>
                      <a:endParaRPr lang="en-US" sz="2000" dirty="0"/>
                    </a:p>
                  </a:txBody>
                  <a:tcPr anchor="ctr"/>
                </a:tc>
              </a:tr>
              <a:tr h="685714">
                <a:tc>
                  <a:txBody>
                    <a:bodyPr/>
                    <a:lstStyle/>
                    <a:p>
                      <a:r>
                        <a:rPr lang="en-US" sz="2000" dirty="0" smtClean="0"/>
                        <a:t>Module 2</a:t>
                      </a:r>
                      <a:endParaRPr lang="en-US" sz="2000" dirty="0"/>
                    </a:p>
                  </a:txBody>
                  <a:tcPr anchor="ctr"/>
                </a:tc>
                <a:tc>
                  <a:txBody>
                    <a:bodyPr/>
                    <a:lstStyle/>
                    <a:p>
                      <a:r>
                        <a:rPr lang="en-US" sz="2000" dirty="0" smtClean="0"/>
                        <a:t>What Workers Need to Know about Nanomaterial</a:t>
                      </a:r>
                      <a:r>
                        <a:rPr lang="en-US" sz="2000" baseline="0" dirty="0" smtClean="0"/>
                        <a:t> Toxicology and Environmental Impacts</a:t>
                      </a:r>
                      <a:endParaRPr lang="en-US" sz="2000" dirty="0"/>
                    </a:p>
                  </a:txBody>
                  <a:tcPr anchor="ctr"/>
                </a:tc>
              </a:tr>
              <a:tr h="6287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Module 3</a:t>
                      </a:r>
                      <a:endParaRPr lang="en-US" sz="2000" dirty="0"/>
                    </a:p>
                  </a:txBody>
                  <a:tcPr anchor="ctr"/>
                </a:tc>
                <a:tc>
                  <a:txBody>
                    <a:bodyPr/>
                    <a:lstStyle/>
                    <a:p>
                      <a:r>
                        <a:rPr lang="en-US" sz="2000" dirty="0" smtClean="0"/>
                        <a:t>Assessing Exposure to Nanomaterials</a:t>
                      </a:r>
                      <a:r>
                        <a:rPr lang="en-US" sz="2000" baseline="0" dirty="0" smtClean="0"/>
                        <a:t> in the Workplace</a:t>
                      </a:r>
                      <a:endParaRPr lang="en-US" sz="2000" dirty="0"/>
                    </a:p>
                  </a:txBody>
                  <a:tcPr anchor="ctr"/>
                </a:tc>
              </a:tr>
              <a:tr h="628701">
                <a:tc>
                  <a:txBody>
                    <a:bodyPr/>
                    <a:lstStyle/>
                    <a:p>
                      <a:r>
                        <a:rPr lang="en-US" sz="2000" dirty="0" smtClean="0"/>
                        <a:t>Module 4</a:t>
                      </a:r>
                      <a:endParaRPr lang="en-US" sz="2000" dirty="0"/>
                    </a:p>
                  </a:txBody>
                  <a:tcPr anchor="ctr"/>
                </a:tc>
                <a:tc>
                  <a:txBody>
                    <a:bodyPr/>
                    <a:lstStyle/>
                    <a:p>
                      <a:r>
                        <a:rPr lang="en-US" sz="2000" dirty="0" smtClean="0"/>
                        <a:t>Controlling Exposure to Nanomaterials</a:t>
                      </a:r>
                      <a:endParaRPr lang="en-US" sz="2000" dirty="0"/>
                    </a:p>
                  </a:txBody>
                  <a:tcPr anchor="ctr"/>
                </a:tc>
              </a:tr>
              <a:tr h="628701">
                <a:tc gridSpan="2">
                  <a:txBody>
                    <a:bodyPr/>
                    <a:lstStyle/>
                    <a:p>
                      <a:pPr algn="ctr"/>
                      <a:r>
                        <a:rPr lang="en-US" sz="2000" dirty="0" smtClean="0"/>
                        <a:t>LUNCH</a:t>
                      </a:r>
                      <a:endParaRPr lang="en-US" sz="2000" dirty="0"/>
                    </a:p>
                  </a:txBody>
                  <a:tcPr anchor="ctr"/>
                </a:tc>
                <a:tc hMerge="1">
                  <a:txBody>
                    <a:bodyPr/>
                    <a:lstStyle/>
                    <a:p>
                      <a:endParaRPr lang="en-US" sz="2000" dirty="0"/>
                    </a:p>
                  </a:txBody>
                  <a:tcPr anchor="ctr"/>
                </a:tc>
              </a:tr>
              <a:tr h="685714">
                <a:tc>
                  <a:txBody>
                    <a:bodyPr/>
                    <a:lstStyle/>
                    <a:p>
                      <a:r>
                        <a:rPr lang="en-US" sz="2000" dirty="0" smtClean="0"/>
                        <a:t>Module 5</a:t>
                      </a:r>
                      <a:endParaRPr lang="en-US" sz="2000" dirty="0"/>
                    </a:p>
                  </a:txBody>
                  <a:tcPr anchor="ctr"/>
                </a:tc>
                <a:tc>
                  <a:txBody>
                    <a:bodyPr/>
                    <a:lstStyle/>
                    <a:p>
                      <a:r>
                        <a:rPr lang="en-US" sz="2000" dirty="0" smtClean="0"/>
                        <a:t>Risk</a:t>
                      </a:r>
                      <a:r>
                        <a:rPr lang="en-US" sz="2000" baseline="0" dirty="0" smtClean="0"/>
                        <a:t> Management Approaches for Nanomaterial Workplaces</a:t>
                      </a:r>
                      <a:endParaRPr lang="en-US" sz="2000" dirty="0"/>
                    </a:p>
                  </a:txBody>
                  <a:tcPr anchor="ctr"/>
                </a:tc>
              </a:tr>
              <a:tr h="6857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Module 6</a:t>
                      </a:r>
                    </a:p>
                  </a:txBody>
                  <a:tcPr anchor="ctr"/>
                </a:tc>
                <a:tc>
                  <a:txBody>
                    <a:bodyPr/>
                    <a:lstStyle/>
                    <a:p>
                      <a:r>
                        <a:rPr lang="en-US" sz="2000" dirty="0" smtClean="0"/>
                        <a:t>Regulations and Standards Relevant to Nanomaterial Workplaces</a:t>
                      </a:r>
                      <a:endParaRPr lang="en-US" sz="2000" dirty="0"/>
                    </a:p>
                  </a:txBody>
                  <a:tcPr anchor="ctr"/>
                </a:tc>
              </a:tr>
              <a:tr h="628701">
                <a:tc>
                  <a:txBody>
                    <a:bodyPr/>
                    <a:lstStyle/>
                    <a:p>
                      <a:r>
                        <a:rPr lang="en-US" sz="2000" dirty="0" smtClean="0"/>
                        <a:t>Module 7</a:t>
                      </a:r>
                      <a:endParaRPr lang="en-US" sz="2000" dirty="0"/>
                    </a:p>
                  </a:txBody>
                  <a:tcPr anchor="ctr"/>
                </a:tc>
                <a:tc>
                  <a:txBody>
                    <a:bodyPr/>
                    <a:lstStyle/>
                    <a:p>
                      <a:r>
                        <a:rPr lang="en-US" sz="2000" dirty="0" smtClean="0"/>
                        <a:t>Tools and Resources for Further </a:t>
                      </a:r>
                      <a:r>
                        <a:rPr lang="en-US" sz="2000" baseline="0" dirty="0" smtClean="0"/>
                        <a:t>Study</a:t>
                      </a:r>
                      <a:endParaRPr lang="en-US" sz="2000" dirty="0"/>
                    </a:p>
                  </a:txBody>
                  <a:tcPr anchor="ctr"/>
                </a:tc>
              </a:tr>
            </a:tbl>
          </a:graphicData>
        </a:graphic>
      </p:graphicFrame>
      <p:sp>
        <p:nvSpPr>
          <p:cNvPr id="9" name="Right Arrow 8"/>
          <p:cNvSpPr/>
          <p:nvPr/>
        </p:nvSpPr>
        <p:spPr>
          <a:xfrm>
            <a:off x="628650" y="6102023"/>
            <a:ext cx="438150"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fontAlgn="auto">
              <a:spcAft>
                <a:spcPts val="0"/>
              </a:spcAft>
              <a:defRPr/>
            </a:pPr>
            <a:r>
              <a:rPr lang="en-US" dirty="0" smtClean="0"/>
              <a:t>Learning Objectives</a:t>
            </a:r>
            <a:endParaRPr lang="en-US" dirty="0"/>
          </a:p>
        </p:txBody>
      </p:sp>
      <p:sp>
        <p:nvSpPr>
          <p:cNvPr id="6" name="Content Placeholder 5"/>
          <p:cNvSpPr>
            <a:spLocks noGrp="1"/>
          </p:cNvSpPr>
          <p:nvPr>
            <p:ph idx="1"/>
          </p:nvPr>
        </p:nvSpPr>
        <p:spPr/>
        <p:txBody>
          <a:bodyPr>
            <a:normAutofit/>
          </a:bodyPr>
          <a:lstStyle/>
          <a:p>
            <a:pPr>
              <a:buNone/>
            </a:pPr>
            <a:r>
              <a:rPr lang="en-US" dirty="0" smtClean="0"/>
              <a:t>At the end of this module you should be able to </a:t>
            </a:r>
          </a:p>
          <a:p>
            <a:r>
              <a:rPr lang="en-US" dirty="0" smtClean="0"/>
              <a:t>State your rights under the OSH Act</a:t>
            </a:r>
          </a:p>
          <a:p>
            <a:r>
              <a:rPr lang="en-US" dirty="0" smtClean="0"/>
              <a:t>Articulate which OSHA standards apply to nanomaterial workplaces</a:t>
            </a:r>
          </a:p>
          <a:p>
            <a:r>
              <a:rPr lang="en-US" dirty="0" smtClean="0"/>
              <a:t>Articulate other regulations and standards that are applicable to nanomaterial workplaces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2">
              <a:alpha val="80000"/>
            </a:schemeClr>
          </a:solidFill>
        </p:spPr>
        <p:txBody>
          <a:bodyPr>
            <a:normAutofit/>
          </a:bodyPr>
          <a:lstStyle/>
          <a:p>
            <a:r>
              <a:rPr lang="en-US" dirty="0" smtClean="0"/>
              <a:t>Your rights under the Occupational Safety and Health Act (OSH Act)</a:t>
            </a:r>
          </a:p>
        </p:txBody>
      </p:sp>
      <p:sp>
        <p:nvSpPr>
          <p:cNvPr id="7" name="Text Placeholder 6"/>
          <p:cNvSpPr>
            <a:spLocks noGrp="1"/>
          </p:cNvSpPr>
          <p:nvPr>
            <p:ph type="body" idx="1"/>
          </p:nvPr>
        </p:nvSpPr>
        <p:spPr>
          <a:solidFill>
            <a:schemeClr val="bg2">
              <a:alpha val="80000"/>
            </a:schemeClr>
          </a:solidFill>
        </p:spPr>
        <p:txBody>
          <a:bodyPr/>
          <a:lstStyle/>
          <a:p>
            <a:r>
              <a:rPr lang="en-US" dirty="0" smtClean="0"/>
              <a:t>Topic 1</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sz="half" idx="1"/>
          </p:nvPr>
        </p:nvSpPr>
        <p:spPr>
          <a:xfrm>
            <a:off x="457200" y="1632860"/>
            <a:ext cx="4953000" cy="2764971"/>
          </a:xfrm>
        </p:spPr>
        <p:txBody>
          <a:bodyPr/>
          <a:lstStyle/>
          <a:p>
            <a:pPr eaLnBrk="1" hangingPunct="1"/>
            <a:r>
              <a:rPr lang="en-US" sz="2400" dirty="0" smtClean="0"/>
              <a:t>OSHA stands for the Occupational Safety and Health Administration, an agency of the U.S. Department of Labor </a:t>
            </a:r>
          </a:p>
          <a:p>
            <a:pPr eaLnBrk="1" hangingPunct="1"/>
            <a:r>
              <a:rPr lang="en-US" sz="2400" dirty="0" smtClean="0"/>
              <a:t>OSHA’s responsibility is worker safety and health protection</a:t>
            </a:r>
          </a:p>
        </p:txBody>
      </p:sp>
      <p:pic>
        <p:nvPicPr>
          <p:cNvPr id="5" name="Content Placeholder 5" descr="Act_1970_new.jpg"/>
          <p:cNvPicPr>
            <a:picLocks noChangeAspect="1"/>
          </p:cNvPicPr>
          <p:nvPr/>
        </p:nvPicPr>
        <p:blipFill>
          <a:blip r:embed="rId3" cstate="print"/>
          <a:stretch>
            <a:fillRect/>
          </a:stretch>
        </p:blipFill>
        <p:spPr>
          <a:xfrm>
            <a:off x="5678706" y="1611087"/>
            <a:ext cx="3043238" cy="2362200"/>
          </a:xfrm>
          <a:prstGeom prst="rect">
            <a:avLst/>
          </a:prstGeom>
          <a:ln>
            <a:solidFill>
              <a:schemeClr val="tx1">
                <a:lumMod val="50000"/>
                <a:lumOff val="50000"/>
              </a:schemeClr>
            </a:solidFill>
          </a:ln>
        </p:spPr>
      </p:pic>
      <p:sp>
        <p:nvSpPr>
          <p:cNvPr id="7" name="TextBox 6"/>
          <p:cNvSpPr txBox="1"/>
          <p:nvPr/>
        </p:nvSpPr>
        <p:spPr>
          <a:xfrm>
            <a:off x="457200" y="4060380"/>
            <a:ext cx="7772400" cy="1646605"/>
          </a:xfrm>
          <a:prstGeom prst="rect">
            <a:avLst/>
          </a:prstGeom>
          <a:noFill/>
        </p:spPr>
        <p:txBody>
          <a:bodyPr>
            <a:spAutoFit/>
          </a:bodyPr>
          <a:lstStyle/>
          <a:p>
            <a:pPr marL="365125" indent="-282575">
              <a:spcBef>
                <a:spcPts val="600"/>
              </a:spcBef>
              <a:buClr>
                <a:schemeClr val="accent1"/>
              </a:buClr>
              <a:buSzPct val="80000"/>
              <a:buFont typeface="Wingdings 2" pitchFamily="18" charset="2"/>
              <a:buChar char=""/>
              <a:defRPr/>
            </a:pPr>
            <a:r>
              <a:rPr lang="en-US" sz="2400" dirty="0">
                <a:latin typeface="+mn-lt"/>
              </a:rPr>
              <a:t>On December 29, 1970, President Nixon signed the OSH Act</a:t>
            </a:r>
          </a:p>
          <a:p>
            <a:pPr marL="365125" indent="-282575">
              <a:spcBef>
                <a:spcPts val="600"/>
              </a:spcBef>
              <a:buClr>
                <a:schemeClr val="accent1"/>
              </a:buClr>
              <a:buSzPct val="80000"/>
              <a:buFont typeface="Wingdings 2" pitchFamily="18" charset="2"/>
              <a:buChar char=""/>
              <a:defRPr/>
            </a:pPr>
            <a:r>
              <a:rPr lang="en-US" sz="2400" dirty="0">
                <a:latin typeface="+mn-lt"/>
              </a:rPr>
              <a:t>This Act created OSHA, the agency, which formally came into being on April 28, </a:t>
            </a:r>
            <a:r>
              <a:rPr lang="en-US" sz="2400" dirty="0" smtClean="0">
                <a:latin typeface="+mn-lt"/>
              </a:rPr>
              <a:t>1971</a:t>
            </a:r>
            <a:endParaRPr lang="en-US" sz="2400" dirty="0">
              <a:latin typeface="+mn-lt"/>
            </a:endParaRPr>
          </a:p>
        </p:txBody>
      </p:sp>
      <p:sp>
        <p:nvSpPr>
          <p:cNvPr id="8198" name="Title 7"/>
          <p:cNvSpPr>
            <a:spLocks noGrp="1"/>
          </p:cNvSpPr>
          <p:nvPr>
            <p:ph type="title"/>
          </p:nvPr>
        </p:nvSpPr>
        <p:spPr/>
        <p:txBody>
          <a:bodyPr/>
          <a:lstStyle/>
          <a:p>
            <a:r>
              <a:rPr lang="en-US" smtClean="0"/>
              <a:t>History of OSHA</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Applicable OSHA Standards</a:t>
            </a:r>
            <a:endParaRPr lang="en-US" dirty="0"/>
          </a:p>
        </p:txBody>
      </p:sp>
      <p:sp>
        <p:nvSpPr>
          <p:cNvPr id="3" name="Content Placeholder 2"/>
          <p:cNvSpPr>
            <a:spLocks noGrp="1"/>
          </p:cNvSpPr>
          <p:nvPr>
            <p:ph idx="1"/>
          </p:nvPr>
        </p:nvSpPr>
        <p:spPr/>
        <p:txBody>
          <a:bodyPr>
            <a:normAutofit fontScale="92500" lnSpcReduction="10000"/>
          </a:bodyPr>
          <a:lstStyle/>
          <a:p>
            <a:pPr marL="0" indent="9525">
              <a:buNone/>
            </a:pPr>
            <a:r>
              <a:rPr lang="en-US" dirty="0" smtClean="0"/>
              <a:t>Occupational Safety and Health Act of 1970 (29 U.S.C. 654)</a:t>
            </a:r>
          </a:p>
          <a:p>
            <a:r>
              <a:rPr lang="en-US" i="1" dirty="0" smtClean="0"/>
              <a:t>General Duty Clause  </a:t>
            </a:r>
            <a:r>
              <a:rPr lang="en-US" dirty="0" smtClean="0"/>
              <a:t>Section 5(a)(1) requires employers to “furnish to each of his employees employment and a place of employment which are free from recognized hazards that are causing or are likely to cause death or serious physical harm to his employees.”</a:t>
            </a:r>
          </a:p>
          <a:p>
            <a:r>
              <a:rPr lang="en-US" dirty="0" smtClean="0"/>
              <a:t>Section 5(a)(2) requires employers to "comply with occupational safety and health standards" promulgated under this Act.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p:txBody>
          <a:bodyPr>
            <a:normAutofit/>
          </a:bodyPr>
          <a:lstStyle/>
          <a:p>
            <a:r>
              <a:rPr lang="en-US" sz="3600" dirty="0" smtClean="0"/>
              <a:t>What Rights Do You Have Under OSHA?</a:t>
            </a:r>
          </a:p>
        </p:txBody>
      </p:sp>
      <p:sp>
        <p:nvSpPr>
          <p:cNvPr id="12291" name="Content Placeholder 1"/>
          <p:cNvSpPr>
            <a:spLocks noGrp="1"/>
          </p:cNvSpPr>
          <p:nvPr>
            <p:ph idx="1"/>
          </p:nvPr>
        </p:nvSpPr>
        <p:spPr/>
        <p:txBody>
          <a:bodyPr/>
          <a:lstStyle/>
          <a:p>
            <a:pPr marL="0" indent="6350" eaLnBrk="1" hangingPunct="1">
              <a:buNone/>
            </a:pPr>
            <a:r>
              <a:rPr lang="en-US" sz="2800" dirty="0" smtClean="0"/>
              <a:t>You have the right to:</a:t>
            </a:r>
            <a:endParaRPr lang="en-US" dirty="0" smtClean="0"/>
          </a:p>
          <a:p>
            <a:pPr lvl="1" eaLnBrk="1" hangingPunct="1"/>
            <a:r>
              <a:rPr lang="en-US" sz="2200" dirty="0" smtClean="0"/>
              <a:t>A safe and healthful workplace </a:t>
            </a:r>
            <a:endParaRPr lang="en-US" sz="2200" b="1" dirty="0" smtClean="0"/>
          </a:p>
          <a:p>
            <a:pPr lvl="1" eaLnBrk="1" hangingPunct="1"/>
            <a:r>
              <a:rPr lang="en-US" sz="2200" dirty="0" smtClean="0"/>
              <a:t>Know about hazardous chemicals</a:t>
            </a:r>
          </a:p>
          <a:p>
            <a:pPr lvl="1" eaLnBrk="1" hangingPunct="1"/>
            <a:r>
              <a:rPr lang="en-US" sz="2200" dirty="0" smtClean="0"/>
              <a:t>Information about injuries and illnesses in your workplace </a:t>
            </a:r>
            <a:endParaRPr lang="en-US" sz="2200" b="1" dirty="0" smtClean="0"/>
          </a:p>
          <a:p>
            <a:pPr lvl="1" eaLnBrk="1" hangingPunct="1"/>
            <a:r>
              <a:rPr lang="en-US" sz="2200" dirty="0" smtClean="0"/>
              <a:t>Complain or request hazard correction from employer </a:t>
            </a:r>
            <a:endParaRPr lang="en-US" sz="2200" b="1" dirty="0" smtClean="0"/>
          </a:p>
          <a:p>
            <a:pPr lvl="1" eaLnBrk="1" hangingPunct="1"/>
            <a:r>
              <a:rPr lang="en-US" sz="2200" dirty="0" smtClean="0"/>
              <a:t>Training</a:t>
            </a:r>
            <a:endParaRPr lang="en-US" sz="2200" b="1" dirty="0" smtClean="0"/>
          </a:p>
          <a:p>
            <a:pPr lvl="1" eaLnBrk="1" hangingPunct="1"/>
            <a:r>
              <a:rPr lang="en-US" sz="2200" dirty="0" smtClean="0"/>
              <a:t>Hazard exposure and medical records</a:t>
            </a:r>
            <a:endParaRPr lang="en-US" sz="2200" b="1" dirty="0" smtClean="0"/>
          </a:p>
          <a:p>
            <a:pPr lvl="1" eaLnBrk="1" hangingPunct="1"/>
            <a:r>
              <a:rPr lang="en-US" sz="2200" dirty="0" smtClean="0"/>
              <a:t>File a complaint with OSHA</a:t>
            </a:r>
            <a:endParaRPr lang="en-US" sz="2200" b="1" dirty="0" smtClean="0"/>
          </a:p>
          <a:p>
            <a:pPr lvl="1" eaLnBrk="1" hangingPunct="1"/>
            <a:r>
              <a:rPr lang="en-US" sz="2200" dirty="0" smtClean="0"/>
              <a:t>Participate in an OSHA inspection</a:t>
            </a:r>
            <a:endParaRPr lang="en-US" sz="2200" b="1" dirty="0" smtClean="0"/>
          </a:p>
          <a:p>
            <a:pPr lvl="1" eaLnBrk="1" hangingPunct="1"/>
            <a:r>
              <a:rPr lang="en-US" sz="2200" dirty="0" smtClean="0"/>
              <a:t>Be free from retaliation for exercising safety and health rights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Covered?</a:t>
            </a:r>
            <a:endParaRPr lang="en-US" dirty="0"/>
          </a:p>
        </p:txBody>
      </p:sp>
      <p:sp>
        <p:nvSpPr>
          <p:cNvPr id="5" name="Content Placeholder 4"/>
          <p:cNvSpPr>
            <a:spLocks noGrp="1"/>
          </p:cNvSpPr>
          <p:nvPr>
            <p:ph sz="half" idx="1"/>
          </p:nvPr>
        </p:nvSpPr>
        <p:spPr>
          <a:xfrm>
            <a:off x="680650" y="1524000"/>
            <a:ext cx="8009902" cy="2373086"/>
          </a:xfrm>
          <a:ln>
            <a:solidFill>
              <a:schemeClr val="accent1"/>
            </a:solidFill>
          </a:ln>
        </p:spPr>
        <p:txBody>
          <a:bodyPr anchor="ctr" anchorCtr="0">
            <a:normAutofit fontScale="77500" lnSpcReduction="20000"/>
          </a:bodyPr>
          <a:lstStyle/>
          <a:p>
            <a:pPr>
              <a:buNone/>
            </a:pPr>
            <a:r>
              <a:rPr lang="en-US" b="1" dirty="0" smtClean="0"/>
              <a:t>Covered by OSH Act</a:t>
            </a:r>
          </a:p>
          <a:p>
            <a:r>
              <a:rPr lang="en-US" dirty="0" smtClean="0"/>
              <a:t>Private-sector employees and employers</a:t>
            </a:r>
          </a:p>
          <a:p>
            <a:r>
              <a:rPr lang="en-US" dirty="0" smtClean="0"/>
              <a:t>US Postal Service</a:t>
            </a:r>
          </a:p>
          <a:p>
            <a:pPr>
              <a:buNone/>
            </a:pPr>
            <a:r>
              <a:rPr lang="en-US" b="1" dirty="0" smtClean="0"/>
              <a:t>Protected via State plans</a:t>
            </a:r>
          </a:p>
          <a:p>
            <a:r>
              <a:rPr lang="en-US" dirty="0" smtClean="0"/>
              <a:t>Certain State and local government workers (in State programs)</a:t>
            </a:r>
          </a:p>
          <a:p>
            <a:r>
              <a:rPr lang="en-US" dirty="0" smtClean="0"/>
              <a:t>Federal government workers *</a:t>
            </a:r>
          </a:p>
        </p:txBody>
      </p:sp>
      <p:sp>
        <p:nvSpPr>
          <p:cNvPr id="6" name="Content Placeholder 5"/>
          <p:cNvSpPr>
            <a:spLocks noGrp="1"/>
          </p:cNvSpPr>
          <p:nvPr>
            <p:ph sz="half" idx="2"/>
          </p:nvPr>
        </p:nvSpPr>
        <p:spPr>
          <a:xfrm>
            <a:off x="680650" y="3940628"/>
            <a:ext cx="8011885" cy="2569029"/>
          </a:xfrm>
          <a:ln>
            <a:solidFill>
              <a:schemeClr val="accent1"/>
            </a:solidFill>
          </a:ln>
        </p:spPr>
        <p:txBody>
          <a:bodyPr anchor="ctr" anchorCtr="0">
            <a:normAutofit fontScale="77500" lnSpcReduction="20000"/>
          </a:bodyPr>
          <a:lstStyle/>
          <a:p>
            <a:pPr>
              <a:buNone/>
            </a:pPr>
            <a:r>
              <a:rPr lang="en-US" b="1" dirty="0" smtClean="0"/>
              <a:t>Not Covered</a:t>
            </a:r>
          </a:p>
          <a:p>
            <a:r>
              <a:rPr lang="en-US" dirty="0" smtClean="0"/>
              <a:t>Self-employed</a:t>
            </a:r>
          </a:p>
          <a:p>
            <a:r>
              <a:rPr lang="en-US" dirty="0" smtClean="0"/>
              <a:t>Certain farm workers</a:t>
            </a:r>
          </a:p>
          <a:p>
            <a:r>
              <a:rPr lang="en-US" dirty="0" smtClean="0"/>
              <a:t>Workers covered by another Federal agency</a:t>
            </a:r>
          </a:p>
          <a:p>
            <a:pPr lvl="1"/>
            <a:r>
              <a:rPr lang="en-US" dirty="0" smtClean="0"/>
              <a:t>MSHA</a:t>
            </a:r>
          </a:p>
          <a:p>
            <a:pPr lvl="1"/>
            <a:r>
              <a:rPr lang="en-US" dirty="0" smtClean="0"/>
              <a:t>FAA</a:t>
            </a:r>
          </a:p>
          <a:p>
            <a:pPr lvl="1"/>
            <a:r>
              <a:rPr lang="en-US" dirty="0" smtClean="0"/>
              <a:t>Coast Guard, etc.</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SHA_Training">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ailored">
      <a:fillStyleLst>
        <a:gradFill rotWithShape="1">
          <a:gsLst>
            <a:gs pos="0">
              <a:schemeClr val="phClr">
                <a:tint val="90000"/>
                <a:satMod val="125000"/>
              </a:schemeClr>
            </a:gs>
            <a:gs pos="100000">
              <a:schemeClr val="phClr">
                <a:shade val="80000"/>
                <a:satMod val="115000"/>
              </a:schemeClr>
            </a:gs>
          </a:gsLst>
          <a:lin ang="5400000" scaled="0"/>
        </a:gradFill>
        <a:gradFill rotWithShape="1">
          <a:gsLst>
            <a:gs pos="0">
              <a:schemeClr val="phClr">
                <a:tint val="85000"/>
                <a:satMod val="150000"/>
              </a:schemeClr>
            </a:gs>
            <a:gs pos="35000">
              <a:schemeClr val="phClr">
                <a:tint val="65000"/>
                <a:satMod val="175000"/>
              </a:schemeClr>
            </a:gs>
            <a:gs pos="100000">
              <a:schemeClr val="phClr">
                <a:tint val="55000"/>
                <a:satMod val="200000"/>
              </a:schemeClr>
            </a:gs>
            <a:gs pos="100000">
              <a:schemeClr val="phClr">
                <a:tint val="50000"/>
                <a:satMod val="225000"/>
              </a:schemeClr>
            </a:gs>
          </a:gsLst>
          <a:path path="circle">
            <a:fillToRect l="100000" t="100000" r="100000" b="100000"/>
          </a:path>
        </a:gradFill>
        <a:blipFill rotWithShape="1">
          <a:blip xmlns:r="http://schemas.openxmlformats.org/officeDocument/2006/relationships" r:embed="rId1">
            <a:duotone>
              <a:schemeClr val="phClr">
                <a:shade val="78000"/>
                <a:satMod val="115000"/>
              </a:schemeClr>
              <a:schemeClr val="phClr">
                <a:tint val="84000"/>
                <a:satMod val="135000"/>
              </a:schemeClr>
            </a:duotone>
          </a:blip>
          <a:tile tx="0" ty="0" sx="100000" sy="100000" flip="none" algn="tl"/>
        </a:blipFill>
      </a:fillStyleLst>
      <a:lnStyleLst>
        <a:ln w="6350" cap="flat" cmpd="sng" algn="ctr">
          <a:solidFill>
            <a:schemeClr val="phClr">
              <a:shade val="95000"/>
              <a:alpha val="90000"/>
              <a:satMod val="115000"/>
            </a:schemeClr>
          </a:solidFill>
          <a:prstDash val="solid"/>
        </a:ln>
        <a:ln w="12700" cap="flat" cmpd="sng" algn="ctr">
          <a:solidFill>
            <a:schemeClr val="phClr">
              <a:shade val="95000"/>
              <a:alpha val="90000"/>
              <a:satMod val="115000"/>
            </a:schemeClr>
          </a:solidFill>
          <a:prstDash val="solid"/>
        </a:ln>
        <a:ln w="19050" cap="flat" cmpd="sng" algn="ctr">
          <a:solidFill>
            <a:schemeClr val="phClr">
              <a:shade val="95000"/>
              <a:alpha val="90000"/>
              <a:satMod val="115000"/>
            </a:schemeClr>
          </a:solidFill>
          <a:prstDash val="solid"/>
        </a:ln>
      </a:lnStyleLst>
      <a:effectStyleLst>
        <a:effectStyle>
          <a:effectLst>
            <a:softEdge rad="25400"/>
          </a:effectLst>
        </a:effectStyle>
        <a:effectStyle>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a:effectStyle>
        <a:effectStyle>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2">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3C36621-6C65-4A61-A938-FD74A2B05B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5065</Words>
  <Application>Microsoft Office PowerPoint</Application>
  <PresentationFormat>On-screen Show (4:3)</PresentationFormat>
  <Paragraphs>457</Paragraphs>
  <Slides>38</Slides>
  <Notes>30</Notes>
  <HiddenSlides>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OSHA_Training</vt:lpstr>
      <vt:lpstr>Document</vt:lpstr>
      <vt:lpstr>Module 6: Regulations and Standards Relevant to Nanomaterial Workplaces  Introduction to Nanomaterials and Occupational Health   Kristen M .Kulinowski, Ph.D. </vt:lpstr>
      <vt:lpstr>Eight-Hour Training Course</vt:lpstr>
      <vt:lpstr>Lesson Overview</vt:lpstr>
      <vt:lpstr>Learning Objectives</vt:lpstr>
      <vt:lpstr>Your rights under the Occupational Safety and Health Act (OSH Act)</vt:lpstr>
      <vt:lpstr>History of OSHA</vt:lpstr>
      <vt:lpstr>Applicable OSHA Standards</vt:lpstr>
      <vt:lpstr>What Rights Do You Have Under OSHA?</vt:lpstr>
      <vt:lpstr>Who is Covered?</vt:lpstr>
      <vt:lpstr>States with approved State Plans</vt:lpstr>
      <vt:lpstr>Is This Worker Protected by OSHA?</vt:lpstr>
      <vt:lpstr>Your Right to Know about Hazardous Chemicals</vt:lpstr>
      <vt:lpstr>OSHA-Identified Nanomaterial Stds</vt:lpstr>
      <vt:lpstr>Container Labels</vt:lpstr>
      <vt:lpstr>The environmental protection agency</vt:lpstr>
      <vt:lpstr>Environmental Protection Agency</vt:lpstr>
      <vt:lpstr>Some Branches on TSCA Decision Tree</vt:lpstr>
      <vt:lpstr>Substances EPA Recognizes as Distinct</vt:lpstr>
      <vt:lpstr>Substances Defined to be the Same</vt:lpstr>
      <vt:lpstr>Low-Volume Exemption (LVE)</vt:lpstr>
      <vt:lpstr>Recent Actions taken by EPA (2010)</vt:lpstr>
      <vt:lpstr>Requirements EPA Has Imposed </vt:lpstr>
      <vt:lpstr>Federal Insecticide, Fungicide and Rodenticide Act (FIFRA)</vt:lpstr>
      <vt:lpstr>Pesticidal Device or Pesticide? </vt:lpstr>
      <vt:lpstr>Other EPA Actions on NanoSilver</vt:lpstr>
      <vt:lpstr>Regulatory Activity at the State and Local Levels</vt:lpstr>
      <vt:lpstr>States Begin to Fill Regulatory Vacuum</vt:lpstr>
      <vt:lpstr>City of Berkeley Issues Disclosure Rule</vt:lpstr>
      <vt:lpstr>State of CA Data Call-Ins</vt:lpstr>
      <vt:lpstr>PowerPoint Presentation</vt:lpstr>
      <vt:lpstr>REACH</vt:lpstr>
      <vt:lpstr>PowerPoint Presentation</vt:lpstr>
      <vt:lpstr>REACH and Nano</vt:lpstr>
      <vt:lpstr>Standards developed for nanomaterial handling</vt:lpstr>
      <vt:lpstr>Voluntary Consensus Standards</vt:lpstr>
      <vt:lpstr>Other Standards: ISO and ASTM</vt:lpstr>
      <vt:lpstr>Learning Objectives</vt:lpstr>
      <vt:lpstr>Eight-Hour Training Course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Custom template for OSHA Susan Harwood training materials</dc:description>
  <cp:lastModifiedBy/>
  <cp:revision>1</cp:revision>
  <dcterms:created xsi:type="dcterms:W3CDTF">2010-11-23T17:01:55Z</dcterms:created>
  <dcterms:modified xsi:type="dcterms:W3CDTF">2012-05-18T15:24:47Z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TC101671289990</vt:lpwstr>
  </property>
</Properties>
</file>