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29"/>
  </p:notesMasterIdLst>
  <p:handoutMasterIdLst>
    <p:handoutMasterId r:id="rId30"/>
  </p:handoutMasterIdLst>
  <p:sldIdLst>
    <p:sldId id="256" r:id="rId3"/>
    <p:sldId id="257" r:id="rId4"/>
    <p:sldId id="355" r:id="rId5"/>
    <p:sldId id="346" r:id="rId6"/>
    <p:sldId id="347" r:id="rId7"/>
    <p:sldId id="348" r:id="rId8"/>
    <p:sldId id="349" r:id="rId9"/>
    <p:sldId id="350" r:id="rId10"/>
    <p:sldId id="351" r:id="rId11"/>
    <p:sldId id="352" r:id="rId12"/>
    <p:sldId id="353" r:id="rId13"/>
    <p:sldId id="318" r:id="rId14"/>
    <p:sldId id="358" r:id="rId15"/>
    <p:sldId id="357" r:id="rId16"/>
    <p:sldId id="359" r:id="rId17"/>
    <p:sldId id="360" r:id="rId18"/>
    <p:sldId id="361" r:id="rId19"/>
    <p:sldId id="362" r:id="rId20"/>
    <p:sldId id="363" r:id="rId21"/>
    <p:sldId id="364" r:id="rId22"/>
    <p:sldId id="365" r:id="rId23"/>
    <p:sldId id="354" r:id="rId24"/>
    <p:sldId id="356" r:id="rId25"/>
    <p:sldId id="366" r:id="rId26"/>
    <p:sldId id="316" r:id="rId27"/>
    <p:sldId id="36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88640" autoAdjust="0"/>
  </p:normalViewPr>
  <p:slideViewPr>
    <p:cSldViewPr snapToGrid="0">
      <p:cViewPr varScale="1">
        <p:scale>
          <a:sx n="74" d="100"/>
          <a:sy n="74" d="100"/>
        </p:scale>
        <p:origin x="-1434" y="-96"/>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2220"/>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09968-2B61-4563-B700-E58A5E4E9499}" type="doc">
      <dgm:prSet loTypeId="urn:microsoft.com/office/officeart/2005/8/layout/hList1" loCatId="list" qsTypeId="urn:microsoft.com/office/officeart/2005/8/quickstyle/3d3" qsCatId="3D" csTypeId="urn:microsoft.com/office/officeart/2005/8/colors/accent3_2" csCatId="accent3" phldr="1"/>
      <dgm:spPr/>
      <dgm:t>
        <a:bodyPr/>
        <a:lstStyle/>
        <a:p>
          <a:endParaRPr lang="en-US"/>
        </a:p>
      </dgm:t>
    </dgm:pt>
    <dgm:pt modelId="{DFFA4532-E4CB-4A3A-B9D2-A9EA38442446}">
      <dgm:prSet phldrT="[Text]"/>
      <dgm:spPr/>
      <dgm:t>
        <a:bodyPr/>
        <a:lstStyle/>
        <a:p>
          <a:r>
            <a:rPr lang="en-US" smtClean="0"/>
            <a:t>Basic</a:t>
          </a:r>
          <a:endParaRPr lang="en-US" dirty="0"/>
        </a:p>
      </dgm:t>
    </dgm:pt>
    <dgm:pt modelId="{75B3E368-A2E5-470A-87CF-160040748601}" type="parTrans" cxnId="{F1F7DF13-6614-48B8-AB62-1CCE88E99EE2}">
      <dgm:prSet/>
      <dgm:spPr/>
      <dgm:t>
        <a:bodyPr/>
        <a:lstStyle/>
        <a:p>
          <a:endParaRPr lang="en-US"/>
        </a:p>
      </dgm:t>
    </dgm:pt>
    <dgm:pt modelId="{99455C2E-13FE-4AD2-8080-6FF25BD50B60}" type="sibTrans" cxnId="{F1F7DF13-6614-48B8-AB62-1CCE88E99EE2}">
      <dgm:prSet/>
      <dgm:spPr/>
      <dgm:t>
        <a:bodyPr/>
        <a:lstStyle/>
        <a:p>
          <a:endParaRPr lang="en-US"/>
        </a:p>
      </dgm:t>
    </dgm:pt>
    <dgm:pt modelId="{729C1C65-5C5B-478D-9A2E-EB0CC11BF01E}">
      <dgm:prSet phldrT="[Text]" custT="1"/>
      <dgm:spPr/>
      <dgm:t>
        <a:bodyPr/>
        <a:lstStyle/>
        <a:p>
          <a:r>
            <a:rPr lang="en-US" sz="2000" smtClean="0"/>
            <a:t>Introduction to Nanotechnology</a:t>
          </a:r>
          <a:endParaRPr lang="en-US" sz="2000" dirty="0"/>
        </a:p>
      </dgm:t>
    </dgm:pt>
    <dgm:pt modelId="{333129C6-4EB4-444D-BFA8-64915AD2A57E}" type="parTrans" cxnId="{31FC3E56-F266-4089-9748-FDEAF844D6C1}">
      <dgm:prSet/>
      <dgm:spPr/>
      <dgm:t>
        <a:bodyPr/>
        <a:lstStyle/>
        <a:p>
          <a:endParaRPr lang="en-US"/>
        </a:p>
      </dgm:t>
    </dgm:pt>
    <dgm:pt modelId="{2F81FE01-FCE2-4A90-B9AB-B816103775E0}" type="sibTrans" cxnId="{31FC3E56-F266-4089-9748-FDEAF844D6C1}">
      <dgm:prSet/>
      <dgm:spPr/>
      <dgm:t>
        <a:bodyPr/>
        <a:lstStyle/>
        <a:p>
          <a:endParaRPr lang="en-US"/>
        </a:p>
      </dgm:t>
    </dgm:pt>
    <dgm:pt modelId="{4F38E333-F084-43B1-A3FB-4ADD6BE4E6AC}">
      <dgm:prSet phldrT="[Text]" custT="1"/>
      <dgm:spPr/>
      <dgm:t>
        <a:bodyPr/>
        <a:lstStyle/>
        <a:p>
          <a:r>
            <a:rPr lang="en-US" sz="2000" smtClean="0"/>
            <a:t>Nomenclature and Glossary</a:t>
          </a:r>
          <a:endParaRPr lang="en-US" sz="2000" dirty="0"/>
        </a:p>
      </dgm:t>
    </dgm:pt>
    <dgm:pt modelId="{3D92AFF3-7C0E-419B-9305-152FE4FBC6C5}" type="parTrans" cxnId="{5B38CCB1-01E5-43DE-A20F-C68B1DF5EEA1}">
      <dgm:prSet/>
      <dgm:spPr/>
      <dgm:t>
        <a:bodyPr/>
        <a:lstStyle/>
        <a:p>
          <a:endParaRPr lang="en-US"/>
        </a:p>
      </dgm:t>
    </dgm:pt>
    <dgm:pt modelId="{7BF79432-A358-43D8-9632-F5167264C523}" type="sibTrans" cxnId="{5B38CCB1-01E5-43DE-A20F-C68B1DF5EEA1}">
      <dgm:prSet/>
      <dgm:spPr/>
      <dgm:t>
        <a:bodyPr/>
        <a:lstStyle/>
        <a:p>
          <a:endParaRPr lang="en-US"/>
        </a:p>
      </dgm:t>
    </dgm:pt>
    <dgm:pt modelId="{C52E2C4E-F879-42A6-99C2-30BB0843DF19}">
      <dgm:prSet phldrT="[Text]"/>
      <dgm:spPr/>
      <dgm:t>
        <a:bodyPr/>
        <a:lstStyle/>
        <a:p>
          <a:r>
            <a:rPr lang="en-US" dirty="0" smtClean="0"/>
            <a:t>Intermediate</a:t>
          </a:r>
          <a:endParaRPr lang="en-US" dirty="0"/>
        </a:p>
      </dgm:t>
    </dgm:pt>
    <dgm:pt modelId="{79EDA1F5-BCFE-4945-B5F3-476EEE3C51D3}" type="parTrans" cxnId="{792C69D4-2FC7-464F-A017-AF857D9E2353}">
      <dgm:prSet/>
      <dgm:spPr/>
      <dgm:t>
        <a:bodyPr/>
        <a:lstStyle/>
        <a:p>
          <a:endParaRPr lang="en-US"/>
        </a:p>
      </dgm:t>
    </dgm:pt>
    <dgm:pt modelId="{A802DFFE-FB6A-45EF-9A52-FA59B0A754C5}" type="sibTrans" cxnId="{792C69D4-2FC7-464F-A017-AF857D9E2353}">
      <dgm:prSet/>
      <dgm:spPr/>
      <dgm:t>
        <a:bodyPr/>
        <a:lstStyle/>
        <a:p>
          <a:endParaRPr lang="en-US"/>
        </a:p>
      </dgm:t>
    </dgm:pt>
    <dgm:pt modelId="{3A12F1CF-207F-4BED-B90A-D7CC67D76595}">
      <dgm:prSet phldrT="[Text]" custT="1"/>
      <dgm:spPr/>
      <dgm:t>
        <a:bodyPr/>
        <a:lstStyle/>
        <a:p>
          <a:r>
            <a:rPr lang="en-US" sz="2000" dirty="0" smtClean="0"/>
            <a:t>OHS Reference Manual</a:t>
          </a:r>
          <a:endParaRPr lang="en-US" sz="2000" dirty="0"/>
        </a:p>
      </dgm:t>
    </dgm:pt>
    <dgm:pt modelId="{1BBF6E67-C1EB-4992-972C-BFE2ABB4A8CD}" type="parTrans" cxnId="{43190245-B7D0-4FD7-9476-EBF161BD4F42}">
      <dgm:prSet/>
      <dgm:spPr/>
      <dgm:t>
        <a:bodyPr/>
        <a:lstStyle/>
        <a:p>
          <a:endParaRPr lang="en-US"/>
        </a:p>
      </dgm:t>
    </dgm:pt>
    <dgm:pt modelId="{0A3C2E8B-931E-4B76-9003-1D7CD5E32336}" type="sibTrans" cxnId="{43190245-B7D0-4FD7-9476-EBF161BD4F42}">
      <dgm:prSet/>
      <dgm:spPr/>
      <dgm:t>
        <a:bodyPr/>
        <a:lstStyle/>
        <a:p>
          <a:endParaRPr lang="en-US"/>
        </a:p>
      </dgm:t>
    </dgm:pt>
    <dgm:pt modelId="{954F6AC3-B6A7-4973-B599-A529C9014C88}">
      <dgm:prSet phldrT="[Text]"/>
      <dgm:spPr/>
      <dgm:t>
        <a:bodyPr/>
        <a:lstStyle/>
        <a:p>
          <a:r>
            <a:rPr lang="en-US" dirty="0" smtClean="0"/>
            <a:t>Expert</a:t>
          </a:r>
          <a:endParaRPr lang="en-US" dirty="0"/>
        </a:p>
      </dgm:t>
    </dgm:pt>
    <dgm:pt modelId="{E96158D1-36F0-4CF8-A178-BDB941A7F4C6}" type="parTrans" cxnId="{B0057B39-B5CE-4AA0-8282-A16F66E202B1}">
      <dgm:prSet/>
      <dgm:spPr/>
      <dgm:t>
        <a:bodyPr/>
        <a:lstStyle/>
        <a:p>
          <a:endParaRPr lang="en-US"/>
        </a:p>
      </dgm:t>
    </dgm:pt>
    <dgm:pt modelId="{3EFA0501-0E6D-4BBA-A9D8-5A4D05E90152}" type="sibTrans" cxnId="{B0057B39-B5CE-4AA0-8282-A16F66E202B1}">
      <dgm:prSet/>
      <dgm:spPr/>
      <dgm:t>
        <a:bodyPr/>
        <a:lstStyle/>
        <a:p>
          <a:endParaRPr lang="en-US"/>
        </a:p>
      </dgm:t>
    </dgm:pt>
    <dgm:pt modelId="{C00CBAAA-94C4-4802-BAD6-E3EDD755CE27}">
      <dgm:prSet phldrT="[Text]" custT="1"/>
      <dgm:spPr/>
      <dgm:t>
        <a:bodyPr/>
        <a:lstStyle/>
        <a:p>
          <a:r>
            <a:rPr lang="en-US" sz="2000" smtClean="0"/>
            <a:t>Expert Matrix</a:t>
          </a:r>
          <a:endParaRPr lang="en-US" sz="2000" dirty="0"/>
        </a:p>
      </dgm:t>
    </dgm:pt>
    <dgm:pt modelId="{95FEAB2A-268D-4B06-B110-E2537DDDD9F6}" type="parTrans" cxnId="{22ACA678-B99E-4362-9346-8C7D45E5335D}">
      <dgm:prSet/>
      <dgm:spPr/>
      <dgm:t>
        <a:bodyPr/>
        <a:lstStyle/>
        <a:p>
          <a:endParaRPr lang="en-US"/>
        </a:p>
      </dgm:t>
    </dgm:pt>
    <dgm:pt modelId="{3128C284-91EE-4570-8C8F-4EE914F0BED6}" type="sibTrans" cxnId="{22ACA678-B99E-4362-9346-8C7D45E5335D}">
      <dgm:prSet/>
      <dgm:spPr/>
      <dgm:t>
        <a:bodyPr/>
        <a:lstStyle/>
        <a:p>
          <a:endParaRPr lang="en-US"/>
        </a:p>
      </dgm:t>
    </dgm:pt>
    <dgm:pt modelId="{4914EBEC-7058-440A-AEC9-2EC94F9FCC0B}">
      <dgm:prSet phldrT="[Text]" custT="1"/>
      <dgm:spPr/>
      <dgm:t>
        <a:bodyPr/>
        <a:lstStyle/>
        <a:p>
          <a:r>
            <a:rPr lang="en-US" sz="2000" smtClean="0"/>
            <a:t>Specific Protocols</a:t>
          </a:r>
          <a:endParaRPr lang="en-US" sz="2000" dirty="0"/>
        </a:p>
      </dgm:t>
    </dgm:pt>
    <dgm:pt modelId="{3B2432C5-792E-45DA-ABA4-B81DA09983C3}" type="parTrans" cxnId="{081AB3FB-F809-48FE-B60E-04D9EBC67A04}">
      <dgm:prSet/>
      <dgm:spPr/>
      <dgm:t>
        <a:bodyPr/>
        <a:lstStyle/>
        <a:p>
          <a:endParaRPr lang="en-US"/>
        </a:p>
      </dgm:t>
    </dgm:pt>
    <dgm:pt modelId="{220094A7-8A13-4DB5-B44C-F3460CCA48BD}" type="sibTrans" cxnId="{081AB3FB-F809-48FE-B60E-04D9EBC67A04}">
      <dgm:prSet/>
      <dgm:spPr/>
      <dgm:t>
        <a:bodyPr/>
        <a:lstStyle/>
        <a:p>
          <a:endParaRPr lang="en-US"/>
        </a:p>
      </dgm:t>
    </dgm:pt>
    <dgm:pt modelId="{58E28AEF-BBEF-4A82-8E7E-EFCD95E6AE0D}" type="pres">
      <dgm:prSet presAssocID="{6F809968-2B61-4563-B700-E58A5E4E9499}" presName="Name0" presStyleCnt="0">
        <dgm:presLayoutVars>
          <dgm:dir/>
          <dgm:animLvl val="lvl"/>
          <dgm:resizeHandles val="exact"/>
        </dgm:presLayoutVars>
      </dgm:prSet>
      <dgm:spPr/>
      <dgm:t>
        <a:bodyPr/>
        <a:lstStyle/>
        <a:p>
          <a:endParaRPr lang="en-US"/>
        </a:p>
      </dgm:t>
    </dgm:pt>
    <dgm:pt modelId="{73CFB03A-637C-4D17-807A-0919183DB5D3}" type="pres">
      <dgm:prSet presAssocID="{DFFA4532-E4CB-4A3A-B9D2-A9EA38442446}" presName="composite" presStyleCnt="0"/>
      <dgm:spPr/>
      <dgm:t>
        <a:bodyPr/>
        <a:lstStyle/>
        <a:p>
          <a:endParaRPr lang="en-US"/>
        </a:p>
      </dgm:t>
    </dgm:pt>
    <dgm:pt modelId="{BBFC62EC-0902-4BE9-81C6-D3F71C2ADD4B}" type="pres">
      <dgm:prSet presAssocID="{DFFA4532-E4CB-4A3A-B9D2-A9EA38442446}" presName="parTx" presStyleLbl="alignNode1" presStyleIdx="0" presStyleCnt="3" custLinFactNeighborX="-16945" custLinFactNeighborY="-4823">
        <dgm:presLayoutVars>
          <dgm:chMax val="0"/>
          <dgm:chPref val="0"/>
          <dgm:bulletEnabled val="1"/>
        </dgm:presLayoutVars>
      </dgm:prSet>
      <dgm:spPr/>
      <dgm:t>
        <a:bodyPr/>
        <a:lstStyle/>
        <a:p>
          <a:endParaRPr lang="en-US"/>
        </a:p>
      </dgm:t>
    </dgm:pt>
    <dgm:pt modelId="{3E6F6077-F544-4D9B-BA30-FB888A3964E9}" type="pres">
      <dgm:prSet presAssocID="{DFFA4532-E4CB-4A3A-B9D2-A9EA38442446}" presName="desTx" presStyleLbl="alignAccFollowNode1" presStyleIdx="0" presStyleCnt="3">
        <dgm:presLayoutVars>
          <dgm:bulletEnabled val="1"/>
        </dgm:presLayoutVars>
      </dgm:prSet>
      <dgm:spPr/>
      <dgm:t>
        <a:bodyPr/>
        <a:lstStyle/>
        <a:p>
          <a:endParaRPr lang="en-US"/>
        </a:p>
      </dgm:t>
    </dgm:pt>
    <dgm:pt modelId="{E5400FD6-01B5-4440-8822-FBB5BF4ED5CB}" type="pres">
      <dgm:prSet presAssocID="{99455C2E-13FE-4AD2-8080-6FF25BD50B60}" presName="space" presStyleCnt="0"/>
      <dgm:spPr/>
      <dgm:t>
        <a:bodyPr/>
        <a:lstStyle/>
        <a:p>
          <a:endParaRPr lang="en-US"/>
        </a:p>
      </dgm:t>
    </dgm:pt>
    <dgm:pt modelId="{C00B7DF8-45BE-4A83-90A8-D00EFC5936CE}" type="pres">
      <dgm:prSet presAssocID="{C52E2C4E-F879-42A6-99C2-30BB0843DF19}" presName="composite" presStyleCnt="0"/>
      <dgm:spPr/>
      <dgm:t>
        <a:bodyPr/>
        <a:lstStyle/>
        <a:p>
          <a:endParaRPr lang="en-US"/>
        </a:p>
      </dgm:t>
    </dgm:pt>
    <dgm:pt modelId="{891B5A50-C8C5-40E0-BE0F-B23C5F04F54E}" type="pres">
      <dgm:prSet presAssocID="{C52E2C4E-F879-42A6-99C2-30BB0843DF19}" presName="parTx" presStyleLbl="alignNode1" presStyleIdx="1" presStyleCnt="3">
        <dgm:presLayoutVars>
          <dgm:chMax val="0"/>
          <dgm:chPref val="0"/>
          <dgm:bulletEnabled val="1"/>
        </dgm:presLayoutVars>
      </dgm:prSet>
      <dgm:spPr/>
      <dgm:t>
        <a:bodyPr/>
        <a:lstStyle/>
        <a:p>
          <a:endParaRPr lang="en-US"/>
        </a:p>
      </dgm:t>
    </dgm:pt>
    <dgm:pt modelId="{2F89EAAF-D38F-45F1-A3BA-0B733D8D757A}" type="pres">
      <dgm:prSet presAssocID="{C52E2C4E-F879-42A6-99C2-30BB0843DF19}" presName="desTx" presStyleLbl="alignAccFollowNode1" presStyleIdx="1" presStyleCnt="3" custLinFactNeighborX="-1192" custLinFactNeighborY="-1840">
        <dgm:presLayoutVars>
          <dgm:bulletEnabled val="1"/>
        </dgm:presLayoutVars>
      </dgm:prSet>
      <dgm:spPr/>
      <dgm:t>
        <a:bodyPr/>
        <a:lstStyle/>
        <a:p>
          <a:endParaRPr lang="en-US"/>
        </a:p>
      </dgm:t>
    </dgm:pt>
    <dgm:pt modelId="{BA0C8963-60AB-43D3-A7F7-5FDF7C9B76D0}" type="pres">
      <dgm:prSet presAssocID="{A802DFFE-FB6A-45EF-9A52-FA59B0A754C5}" presName="space" presStyleCnt="0"/>
      <dgm:spPr/>
      <dgm:t>
        <a:bodyPr/>
        <a:lstStyle/>
        <a:p>
          <a:endParaRPr lang="en-US"/>
        </a:p>
      </dgm:t>
    </dgm:pt>
    <dgm:pt modelId="{335CA4AA-E13F-4E56-960C-77CA73D5B362}" type="pres">
      <dgm:prSet presAssocID="{954F6AC3-B6A7-4973-B599-A529C9014C88}" presName="composite" presStyleCnt="0"/>
      <dgm:spPr/>
      <dgm:t>
        <a:bodyPr/>
        <a:lstStyle/>
        <a:p>
          <a:endParaRPr lang="en-US"/>
        </a:p>
      </dgm:t>
    </dgm:pt>
    <dgm:pt modelId="{CA556C48-39CB-4D73-B194-0CF13A0480F2}" type="pres">
      <dgm:prSet presAssocID="{954F6AC3-B6A7-4973-B599-A529C9014C88}" presName="parTx" presStyleLbl="alignNode1" presStyleIdx="2" presStyleCnt="3">
        <dgm:presLayoutVars>
          <dgm:chMax val="0"/>
          <dgm:chPref val="0"/>
          <dgm:bulletEnabled val="1"/>
        </dgm:presLayoutVars>
      </dgm:prSet>
      <dgm:spPr/>
      <dgm:t>
        <a:bodyPr/>
        <a:lstStyle/>
        <a:p>
          <a:endParaRPr lang="en-US"/>
        </a:p>
      </dgm:t>
    </dgm:pt>
    <dgm:pt modelId="{EAA5FBA2-85EB-4743-B398-467D4495C684}" type="pres">
      <dgm:prSet presAssocID="{954F6AC3-B6A7-4973-B599-A529C9014C88}" presName="desTx" presStyleLbl="alignAccFollowNode1" presStyleIdx="2" presStyleCnt="3">
        <dgm:presLayoutVars>
          <dgm:bulletEnabled val="1"/>
        </dgm:presLayoutVars>
      </dgm:prSet>
      <dgm:spPr/>
      <dgm:t>
        <a:bodyPr/>
        <a:lstStyle/>
        <a:p>
          <a:endParaRPr lang="en-US"/>
        </a:p>
      </dgm:t>
    </dgm:pt>
  </dgm:ptLst>
  <dgm:cxnLst>
    <dgm:cxn modelId="{9EEF209F-D858-4297-9623-C1DBBA1C310E}" type="presOf" srcId="{4F38E333-F084-43B1-A3FB-4ADD6BE4E6AC}" destId="{3E6F6077-F544-4D9B-BA30-FB888A3964E9}" srcOrd="0" destOrd="1" presId="urn:microsoft.com/office/officeart/2005/8/layout/hList1"/>
    <dgm:cxn modelId="{20CDC029-3976-4A0A-BE3C-B6A678387FBB}" type="presOf" srcId="{3A12F1CF-207F-4BED-B90A-D7CC67D76595}" destId="{2F89EAAF-D38F-45F1-A3BA-0B733D8D757A}" srcOrd="0" destOrd="0" presId="urn:microsoft.com/office/officeart/2005/8/layout/hList1"/>
    <dgm:cxn modelId="{85D73008-36A6-4E6A-9242-7FE5DFD4CD7B}" type="presOf" srcId="{DFFA4532-E4CB-4A3A-B9D2-A9EA38442446}" destId="{BBFC62EC-0902-4BE9-81C6-D3F71C2ADD4B}" srcOrd="0" destOrd="0" presId="urn:microsoft.com/office/officeart/2005/8/layout/hList1"/>
    <dgm:cxn modelId="{F1F7DF13-6614-48B8-AB62-1CCE88E99EE2}" srcId="{6F809968-2B61-4563-B700-E58A5E4E9499}" destId="{DFFA4532-E4CB-4A3A-B9D2-A9EA38442446}" srcOrd="0" destOrd="0" parTransId="{75B3E368-A2E5-470A-87CF-160040748601}" sibTransId="{99455C2E-13FE-4AD2-8080-6FF25BD50B60}"/>
    <dgm:cxn modelId="{B0057B39-B5CE-4AA0-8282-A16F66E202B1}" srcId="{6F809968-2B61-4563-B700-E58A5E4E9499}" destId="{954F6AC3-B6A7-4973-B599-A529C9014C88}" srcOrd="2" destOrd="0" parTransId="{E96158D1-36F0-4CF8-A178-BDB941A7F4C6}" sibTransId="{3EFA0501-0E6D-4BBA-A9D8-5A4D05E90152}"/>
    <dgm:cxn modelId="{906968E0-EDFF-4203-908B-D7825A5C3D2E}" type="presOf" srcId="{C52E2C4E-F879-42A6-99C2-30BB0843DF19}" destId="{891B5A50-C8C5-40E0-BE0F-B23C5F04F54E}" srcOrd="0" destOrd="0" presId="urn:microsoft.com/office/officeart/2005/8/layout/hList1"/>
    <dgm:cxn modelId="{6A33BEB4-9C69-48DF-A0C0-206F46D73399}" type="presOf" srcId="{729C1C65-5C5B-478D-9A2E-EB0CC11BF01E}" destId="{3E6F6077-F544-4D9B-BA30-FB888A3964E9}" srcOrd="0" destOrd="0" presId="urn:microsoft.com/office/officeart/2005/8/layout/hList1"/>
    <dgm:cxn modelId="{43190245-B7D0-4FD7-9476-EBF161BD4F42}" srcId="{C52E2C4E-F879-42A6-99C2-30BB0843DF19}" destId="{3A12F1CF-207F-4BED-B90A-D7CC67D76595}" srcOrd="0" destOrd="0" parTransId="{1BBF6E67-C1EB-4992-972C-BFE2ABB4A8CD}" sibTransId="{0A3C2E8B-931E-4B76-9003-1D7CD5E32336}"/>
    <dgm:cxn modelId="{31FC3E56-F266-4089-9748-FDEAF844D6C1}" srcId="{DFFA4532-E4CB-4A3A-B9D2-A9EA38442446}" destId="{729C1C65-5C5B-478D-9A2E-EB0CC11BF01E}" srcOrd="0" destOrd="0" parTransId="{333129C6-4EB4-444D-BFA8-64915AD2A57E}" sibTransId="{2F81FE01-FCE2-4A90-B9AB-B816103775E0}"/>
    <dgm:cxn modelId="{081AB3FB-F809-48FE-B60E-04D9EBC67A04}" srcId="{954F6AC3-B6A7-4973-B599-A529C9014C88}" destId="{4914EBEC-7058-440A-AEC9-2EC94F9FCC0B}" srcOrd="1" destOrd="0" parTransId="{3B2432C5-792E-45DA-ABA4-B81DA09983C3}" sibTransId="{220094A7-8A13-4DB5-B44C-F3460CCA48BD}"/>
    <dgm:cxn modelId="{792C69D4-2FC7-464F-A017-AF857D9E2353}" srcId="{6F809968-2B61-4563-B700-E58A5E4E9499}" destId="{C52E2C4E-F879-42A6-99C2-30BB0843DF19}" srcOrd="1" destOrd="0" parTransId="{79EDA1F5-BCFE-4945-B5F3-476EEE3C51D3}" sibTransId="{A802DFFE-FB6A-45EF-9A52-FA59B0A754C5}"/>
    <dgm:cxn modelId="{65112CD3-1454-48F5-AA86-D374F86086AA}" type="presOf" srcId="{C00CBAAA-94C4-4802-BAD6-E3EDD755CE27}" destId="{EAA5FBA2-85EB-4743-B398-467D4495C684}" srcOrd="0" destOrd="0" presId="urn:microsoft.com/office/officeart/2005/8/layout/hList1"/>
    <dgm:cxn modelId="{13854229-97F8-44D1-8ED1-F8DA1A671C67}" type="presOf" srcId="{954F6AC3-B6A7-4973-B599-A529C9014C88}" destId="{CA556C48-39CB-4D73-B194-0CF13A0480F2}" srcOrd="0" destOrd="0" presId="urn:microsoft.com/office/officeart/2005/8/layout/hList1"/>
    <dgm:cxn modelId="{22ACA678-B99E-4362-9346-8C7D45E5335D}" srcId="{954F6AC3-B6A7-4973-B599-A529C9014C88}" destId="{C00CBAAA-94C4-4802-BAD6-E3EDD755CE27}" srcOrd="0" destOrd="0" parTransId="{95FEAB2A-268D-4B06-B110-E2537DDDD9F6}" sibTransId="{3128C284-91EE-4570-8C8F-4EE914F0BED6}"/>
    <dgm:cxn modelId="{DE6B07C2-6583-48FF-A4C1-7E3DD6B2170C}" type="presOf" srcId="{6F809968-2B61-4563-B700-E58A5E4E9499}" destId="{58E28AEF-BBEF-4A82-8E7E-EFCD95E6AE0D}" srcOrd="0" destOrd="0" presId="urn:microsoft.com/office/officeart/2005/8/layout/hList1"/>
    <dgm:cxn modelId="{5B38CCB1-01E5-43DE-A20F-C68B1DF5EEA1}" srcId="{DFFA4532-E4CB-4A3A-B9D2-A9EA38442446}" destId="{4F38E333-F084-43B1-A3FB-4ADD6BE4E6AC}" srcOrd="1" destOrd="0" parTransId="{3D92AFF3-7C0E-419B-9305-152FE4FBC6C5}" sibTransId="{7BF79432-A358-43D8-9632-F5167264C523}"/>
    <dgm:cxn modelId="{440159C8-1CE7-4326-B44D-1588DD734E0C}" type="presOf" srcId="{4914EBEC-7058-440A-AEC9-2EC94F9FCC0B}" destId="{EAA5FBA2-85EB-4743-B398-467D4495C684}" srcOrd="0" destOrd="1" presId="urn:microsoft.com/office/officeart/2005/8/layout/hList1"/>
    <dgm:cxn modelId="{A7432E72-3FF7-4689-AC4F-CC2EADF1A8B6}" type="presParOf" srcId="{58E28AEF-BBEF-4A82-8E7E-EFCD95E6AE0D}" destId="{73CFB03A-637C-4D17-807A-0919183DB5D3}" srcOrd="0" destOrd="0" presId="urn:microsoft.com/office/officeart/2005/8/layout/hList1"/>
    <dgm:cxn modelId="{AE5A95F4-378B-414A-A15B-23A7300AADDE}" type="presParOf" srcId="{73CFB03A-637C-4D17-807A-0919183DB5D3}" destId="{BBFC62EC-0902-4BE9-81C6-D3F71C2ADD4B}" srcOrd="0" destOrd="0" presId="urn:microsoft.com/office/officeart/2005/8/layout/hList1"/>
    <dgm:cxn modelId="{5C8CC317-29A2-43E5-ABAA-1B7C047FD2D7}" type="presParOf" srcId="{73CFB03A-637C-4D17-807A-0919183DB5D3}" destId="{3E6F6077-F544-4D9B-BA30-FB888A3964E9}" srcOrd="1" destOrd="0" presId="urn:microsoft.com/office/officeart/2005/8/layout/hList1"/>
    <dgm:cxn modelId="{F2117271-5F8A-41B8-B3C5-A96D098CE3B0}" type="presParOf" srcId="{58E28AEF-BBEF-4A82-8E7E-EFCD95E6AE0D}" destId="{E5400FD6-01B5-4440-8822-FBB5BF4ED5CB}" srcOrd="1" destOrd="0" presId="urn:microsoft.com/office/officeart/2005/8/layout/hList1"/>
    <dgm:cxn modelId="{68F56E92-7E1F-4FCA-9CEA-26939A31DB51}" type="presParOf" srcId="{58E28AEF-BBEF-4A82-8E7E-EFCD95E6AE0D}" destId="{C00B7DF8-45BE-4A83-90A8-D00EFC5936CE}" srcOrd="2" destOrd="0" presId="urn:microsoft.com/office/officeart/2005/8/layout/hList1"/>
    <dgm:cxn modelId="{DE07F334-EB7F-4112-814F-E6A92CE70140}" type="presParOf" srcId="{C00B7DF8-45BE-4A83-90A8-D00EFC5936CE}" destId="{891B5A50-C8C5-40E0-BE0F-B23C5F04F54E}" srcOrd="0" destOrd="0" presId="urn:microsoft.com/office/officeart/2005/8/layout/hList1"/>
    <dgm:cxn modelId="{3EC0A4CE-FDF5-4956-B942-0A2737B8478A}" type="presParOf" srcId="{C00B7DF8-45BE-4A83-90A8-D00EFC5936CE}" destId="{2F89EAAF-D38F-45F1-A3BA-0B733D8D757A}" srcOrd="1" destOrd="0" presId="urn:microsoft.com/office/officeart/2005/8/layout/hList1"/>
    <dgm:cxn modelId="{D532B23B-528D-4188-8269-6F85FEFE4E31}" type="presParOf" srcId="{58E28AEF-BBEF-4A82-8E7E-EFCD95E6AE0D}" destId="{BA0C8963-60AB-43D3-A7F7-5FDF7C9B76D0}" srcOrd="3" destOrd="0" presId="urn:microsoft.com/office/officeart/2005/8/layout/hList1"/>
    <dgm:cxn modelId="{57422DFD-73FA-4BE8-A2BC-B5CB16C840C8}" type="presParOf" srcId="{58E28AEF-BBEF-4A82-8E7E-EFCD95E6AE0D}" destId="{335CA4AA-E13F-4E56-960C-77CA73D5B362}" srcOrd="4" destOrd="0" presId="urn:microsoft.com/office/officeart/2005/8/layout/hList1"/>
    <dgm:cxn modelId="{12216745-7C92-47F3-B3FA-157410392FBA}" type="presParOf" srcId="{335CA4AA-E13F-4E56-960C-77CA73D5B362}" destId="{CA556C48-39CB-4D73-B194-0CF13A0480F2}" srcOrd="0" destOrd="0" presId="urn:microsoft.com/office/officeart/2005/8/layout/hList1"/>
    <dgm:cxn modelId="{A20BE0E9-D4B1-4BDC-A3E1-F62E895801D5}" type="presParOf" srcId="{335CA4AA-E13F-4E56-960C-77CA73D5B362}" destId="{EAA5FBA2-85EB-4743-B398-467D4495C6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C62EC-0902-4BE9-81C6-D3F71C2ADD4B}">
      <dsp:nvSpPr>
        <dsp:cNvPr id="0" name=""/>
        <dsp:cNvSpPr/>
      </dsp:nvSpPr>
      <dsp:spPr>
        <a:xfrm>
          <a:off x="0" y="595157"/>
          <a:ext cx="2478435" cy="864000"/>
        </a:xfrm>
        <a:prstGeom prst="rect">
          <a:avLst/>
        </a:prstGeom>
        <a:gradFill rotWithShape="0">
          <a:gsLst>
            <a:gs pos="0">
              <a:schemeClr val="accent3">
                <a:hueOff val="0"/>
                <a:satOff val="0"/>
                <a:lumOff val="0"/>
                <a:alphaOff val="0"/>
                <a:tint val="90000"/>
                <a:satMod val="125000"/>
              </a:schemeClr>
            </a:gs>
            <a:gs pos="100000">
              <a:schemeClr val="accent3">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smtClean="0"/>
            <a:t>Basic</a:t>
          </a:r>
          <a:endParaRPr lang="en-US" sz="3000" kern="1200" dirty="0"/>
        </a:p>
      </dsp:txBody>
      <dsp:txXfrm>
        <a:off x="0" y="595157"/>
        <a:ext cx="2478435" cy="864000"/>
      </dsp:txXfrm>
    </dsp:sp>
    <dsp:sp modelId="{3E6F6077-F544-4D9B-BA30-FB888A3964E9}">
      <dsp:nvSpPr>
        <dsp:cNvPr id="0" name=""/>
        <dsp:cNvSpPr/>
      </dsp:nvSpPr>
      <dsp:spPr>
        <a:xfrm>
          <a:off x="2541" y="1500828"/>
          <a:ext cx="2478435" cy="1399950"/>
        </a:xfrm>
        <a:prstGeom prst="rect">
          <a:avLst/>
        </a:prstGeom>
        <a:gradFill rotWithShape="0">
          <a:gsLst>
            <a:gs pos="0">
              <a:schemeClr val="accent3">
                <a:alpha val="90000"/>
                <a:tint val="40000"/>
                <a:hueOff val="0"/>
                <a:satOff val="0"/>
                <a:lumOff val="0"/>
                <a:alphaOff val="0"/>
                <a:tint val="90000"/>
                <a:satMod val="125000"/>
              </a:schemeClr>
            </a:gs>
            <a:gs pos="100000">
              <a:schemeClr val="accent3">
                <a:alpha val="90000"/>
                <a:tint val="40000"/>
                <a:hueOff val="0"/>
                <a:satOff val="0"/>
                <a:lumOff val="0"/>
                <a:alphaOff val="0"/>
                <a:shade val="80000"/>
                <a:satMod val="115000"/>
              </a:schemeClr>
            </a:gs>
          </a:gsLst>
          <a:lin ang="5400000" scaled="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Introduction to Nanotechnology</a:t>
          </a:r>
          <a:endParaRPr lang="en-US" sz="2000" kern="1200" dirty="0"/>
        </a:p>
        <a:p>
          <a:pPr marL="228600" lvl="1" indent="-228600" algn="l" defTabSz="889000">
            <a:lnSpc>
              <a:spcPct val="90000"/>
            </a:lnSpc>
            <a:spcBef>
              <a:spcPct val="0"/>
            </a:spcBef>
            <a:spcAft>
              <a:spcPct val="15000"/>
            </a:spcAft>
            <a:buChar char="••"/>
          </a:pPr>
          <a:r>
            <a:rPr lang="en-US" sz="2000" kern="1200" smtClean="0"/>
            <a:t>Nomenclature and Glossary</a:t>
          </a:r>
          <a:endParaRPr lang="en-US" sz="2000" kern="1200" dirty="0"/>
        </a:p>
      </dsp:txBody>
      <dsp:txXfrm>
        <a:off x="2541" y="1500828"/>
        <a:ext cx="2478435" cy="1399950"/>
      </dsp:txXfrm>
    </dsp:sp>
    <dsp:sp modelId="{891B5A50-C8C5-40E0-BE0F-B23C5F04F54E}">
      <dsp:nvSpPr>
        <dsp:cNvPr id="0" name=""/>
        <dsp:cNvSpPr/>
      </dsp:nvSpPr>
      <dsp:spPr>
        <a:xfrm>
          <a:off x="2827957" y="636828"/>
          <a:ext cx="2478435" cy="864000"/>
        </a:xfrm>
        <a:prstGeom prst="rect">
          <a:avLst/>
        </a:prstGeom>
        <a:gradFill rotWithShape="0">
          <a:gsLst>
            <a:gs pos="0">
              <a:schemeClr val="accent3">
                <a:hueOff val="0"/>
                <a:satOff val="0"/>
                <a:lumOff val="0"/>
                <a:alphaOff val="0"/>
                <a:tint val="90000"/>
                <a:satMod val="125000"/>
              </a:schemeClr>
            </a:gs>
            <a:gs pos="100000">
              <a:schemeClr val="accent3">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Intermediate</a:t>
          </a:r>
          <a:endParaRPr lang="en-US" sz="3000" kern="1200" dirty="0"/>
        </a:p>
      </dsp:txBody>
      <dsp:txXfrm>
        <a:off x="2827957" y="636828"/>
        <a:ext cx="2478435" cy="864000"/>
      </dsp:txXfrm>
    </dsp:sp>
    <dsp:sp modelId="{2F89EAAF-D38F-45F1-A3BA-0B733D8D757A}">
      <dsp:nvSpPr>
        <dsp:cNvPr id="0" name=""/>
        <dsp:cNvSpPr/>
      </dsp:nvSpPr>
      <dsp:spPr>
        <a:xfrm>
          <a:off x="2798415" y="1475069"/>
          <a:ext cx="2478435" cy="1399950"/>
        </a:xfrm>
        <a:prstGeom prst="rect">
          <a:avLst/>
        </a:prstGeom>
        <a:gradFill rotWithShape="0">
          <a:gsLst>
            <a:gs pos="0">
              <a:schemeClr val="accent3">
                <a:alpha val="90000"/>
                <a:tint val="40000"/>
                <a:hueOff val="0"/>
                <a:satOff val="0"/>
                <a:lumOff val="0"/>
                <a:alphaOff val="0"/>
                <a:tint val="90000"/>
                <a:satMod val="125000"/>
              </a:schemeClr>
            </a:gs>
            <a:gs pos="100000">
              <a:schemeClr val="accent3">
                <a:alpha val="90000"/>
                <a:tint val="40000"/>
                <a:hueOff val="0"/>
                <a:satOff val="0"/>
                <a:lumOff val="0"/>
                <a:alphaOff val="0"/>
                <a:shade val="80000"/>
                <a:satMod val="115000"/>
              </a:schemeClr>
            </a:gs>
          </a:gsLst>
          <a:lin ang="5400000" scaled="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OHS Reference Manual</a:t>
          </a:r>
          <a:endParaRPr lang="en-US" sz="2000" kern="1200" dirty="0"/>
        </a:p>
      </dsp:txBody>
      <dsp:txXfrm>
        <a:off x="2798415" y="1475069"/>
        <a:ext cx="2478435" cy="1399950"/>
      </dsp:txXfrm>
    </dsp:sp>
    <dsp:sp modelId="{CA556C48-39CB-4D73-B194-0CF13A0480F2}">
      <dsp:nvSpPr>
        <dsp:cNvPr id="0" name=""/>
        <dsp:cNvSpPr/>
      </dsp:nvSpPr>
      <dsp:spPr>
        <a:xfrm>
          <a:off x="5653373" y="636828"/>
          <a:ext cx="2478435" cy="864000"/>
        </a:xfrm>
        <a:prstGeom prst="rect">
          <a:avLst/>
        </a:prstGeom>
        <a:gradFill rotWithShape="0">
          <a:gsLst>
            <a:gs pos="0">
              <a:schemeClr val="accent3">
                <a:hueOff val="0"/>
                <a:satOff val="0"/>
                <a:lumOff val="0"/>
                <a:alphaOff val="0"/>
                <a:tint val="90000"/>
                <a:satMod val="125000"/>
              </a:schemeClr>
            </a:gs>
            <a:gs pos="100000">
              <a:schemeClr val="accent3">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Expert</a:t>
          </a:r>
          <a:endParaRPr lang="en-US" sz="3000" kern="1200" dirty="0"/>
        </a:p>
      </dsp:txBody>
      <dsp:txXfrm>
        <a:off x="5653373" y="636828"/>
        <a:ext cx="2478435" cy="864000"/>
      </dsp:txXfrm>
    </dsp:sp>
    <dsp:sp modelId="{EAA5FBA2-85EB-4743-B398-467D4495C684}">
      <dsp:nvSpPr>
        <dsp:cNvPr id="0" name=""/>
        <dsp:cNvSpPr/>
      </dsp:nvSpPr>
      <dsp:spPr>
        <a:xfrm>
          <a:off x="5653373" y="1500828"/>
          <a:ext cx="2478435" cy="1399950"/>
        </a:xfrm>
        <a:prstGeom prst="rect">
          <a:avLst/>
        </a:prstGeom>
        <a:gradFill rotWithShape="0">
          <a:gsLst>
            <a:gs pos="0">
              <a:schemeClr val="accent3">
                <a:alpha val="90000"/>
                <a:tint val="40000"/>
                <a:hueOff val="0"/>
                <a:satOff val="0"/>
                <a:lumOff val="0"/>
                <a:alphaOff val="0"/>
                <a:tint val="90000"/>
                <a:satMod val="125000"/>
              </a:schemeClr>
            </a:gs>
            <a:gs pos="100000">
              <a:schemeClr val="accent3">
                <a:alpha val="90000"/>
                <a:tint val="40000"/>
                <a:hueOff val="0"/>
                <a:satOff val="0"/>
                <a:lumOff val="0"/>
                <a:alphaOff val="0"/>
                <a:shade val="80000"/>
                <a:satMod val="115000"/>
              </a:schemeClr>
            </a:gs>
          </a:gsLst>
          <a:lin ang="5400000" scaled="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Expert Matrix</a:t>
          </a:r>
          <a:endParaRPr lang="en-US" sz="2000" kern="1200" dirty="0"/>
        </a:p>
        <a:p>
          <a:pPr marL="228600" lvl="1" indent="-228600" algn="l" defTabSz="889000">
            <a:lnSpc>
              <a:spcPct val="90000"/>
            </a:lnSpc>
            <a:spcBef>
              <a:spcPct val="0"/>
            </a:spcBef>
            <a:spcAft>
              <a:spcPct val="15000"/>
            </a:spcAft>
            <a:buChar char="••"/>
          </a:pPr>
          <a:r>
            <a:rPr lang="en-US" sz="2000" kern="1200" smtClean="0"/>
            <a:t>Specific Protocols</a:t>
          </a:r>
          <a:endParaRPr lang="en-US" sz="2000" kern="1200" dirty="0"/>
        </a:p>
      </dsp:txBody>
      <dsp:txXfrm>
        <a:off x="5653373" y="1500828"/>
        <a:ext cx="2478435" cy="13999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1143656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598761234"/>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information</a:t>
            </a:r>
            <a:r>
              <a:rPr lang="en-US" baseline="0" dirty="0" smtClean="0"/>
              <a:t> presented today is a snapshot of the current knowledge and understanding of nanomaterial impacts and strategies for occupational management. This knowledge continues to evolve at a rapid pace and specific details presented herein will likely be updated and refined in the coming months and years. Therefore, it is important that you know where to go to get the most up-to-date information you can to keep your knowledge fresh. </a:t>
            </a:r>
          </a:p>
          <a:p>
            <a:endParaRPr lang="en-US" dirty="0" smtClean="0"/>
          </a:p>
          <a:p>
            <a:r>
              <a:rPr lang="en-US" dirty="0" smtClean="0"/>
              <a:t>The final module</a:t>
            </a:r>
            <a:r>
              <a:rPr lang="en-US" baseline="0" dirty="0" smtClean="0"/>
              <a:t> in our course will introduce practical tools and resources for you to consult after the course to continue learning about how nanomaterials may impact your workplace.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i="1" dirty="0" smtClean="0"/>
              <a:t>Review</a:t>
            </a:r>
            <a:r>
              <a:rPr lang="en-US" i="1"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i="1"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lIns="86493" tIns="43247" rIns="86493" bIns="43247"/>
          <a:lstStyle/>
          <a:p>
            <a:pPr>
              <a:lnSpc>
                <a:spcPct val="80000"/>
              </a:lnSpc>
              <a:spcBef>
                <a:spcPct val="20000"/>
              </a:spcBef>
            </a:pPr>
            <a:fld id="{76A13FBD-0D4C-4486-A8BE-622AF97C0FDF}" type="slidenum">
              <a:rPr lang="en-US" b="1">
                <a:solidFill>
                  <a:srgbClr val="000066"/>
                </a:solidFill>
              </a:rPr>
              <a:pPr>
                <a:lnSpc>
                  <a:spcPct val="80000"/>
                </a:lnSpc>
                <a:spcBef>
                  <a:spcPct val="20000"/>
                </a:spcBef>
              </a:pPr>
              <a:t>4</a:t>
            </a:fld>
            <a:endParaRPr lang="en-US" b="1">
              <a:solidFill>
                <a:srgbClr val="000066"/>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lIns="86493" tIns="43247" rIns="86493" bIns="43247"/>
          <a:lstStyle/>
          <a:p>
            <a:pPr eaLnBrk="1" hangingPunct="1">
              <a:buClr>
                <a:schemeClr val="accent2"/>
              </a:buClr>
              <a:buFont typeface="Wingdings" pitchFamily="2" charset="2"/>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lIns="86493" tIns="43247" rIns="86493" bIns="43247"/>
          <a:lstStyle/>
          <a:p>
            <a:pPr>
              <a:lnSpc>
                <a:spcPct val="80000"/>
              </a:lnSpc>
              <a:spcBef>
                <a:spcPct val="20000"/>
              </a:spcBef>
            </a:pPr>
            <a:fld id="{A89A6072-9184-444B-9BB2-BE3D9AB52175}" type="slidenum">
              <a:rPr lang="en-US" b="1" smtClean="0">
                <a:solidFill>
                  <a:srgbClr val="000066"/>
                </a:solidFill>
              </a:rPr>
              <a:pPr>
                <a:lnSpc>
                  <a:spcPct val="80000"/>
                </a:lnSpc>
                <a:spcBef>
                  <a:spcPct val="20000"/>
                </a:spcBef>
              </a:pPr>
              <a:t>5</a:t>
            </a:fld>
            <a:endParaRPr lang="en-US" b="1" smtClean="0">
              <a:solidFill>
                <a:srgbClr val="000066"/>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lIns="86493" tIns="43247" rIns="86493" bIns="43247"/>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lIns="86493" tIns="43247" rIns="86493" bIns="43247"/>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r>
              <a:rPr lang="en-US" dirty="0" smtClean="0"/>
              <a:t>Comprehensive A-Z approach to occupational safety, borrowed largely</a:t>
            </a:r>
            <a:r>
              <a:rPr lang="en-US" baseline="0" dirty="0" smtClean="0"/>
              <a:t> from DOE NSRC document</a:t>
            </a:r>
          </a:p>
          <a:p>
            <a:r>
              <a:rPr lang="en-US" baseline="0" dirty="0" smtClean="0"/>
              <a:t>Good first place to start for IH professionals not familiar with nano</a:t>
            </a:r>
            <a:endParaRPr lang="en-US" dirty="0"/>
          </a:p>
        </p:txBody>
      </p:sp>
      <p:sp>
        <p:nvSpPr>
          <p:cNvPr id="4" name="Slide Number Placeholder 3"/>
          <p:cNvSpPr>
            <a:spLocks noGrp="1"/>
          </p:cNvSpPr>
          <p:nvPr>
            <p:ph type="sldNum" sz="quarter" idx="10"/>
          </p:nvPr>
        </p:nvSpPr>
        <p:spPr/>
        <p:txBody>
          <a:bodyPr lIns="86493" tIns="43247" rIns="86493" bIns="43247"/>
          <a:lstStyle/>
          <a:p>
            <a:pPr>
              <a:defRPr/>
            </a:pPr>
            <a:fld id="{5065583D-F6FB-4B86-8CB4-606AAB95417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r>
              <a:rPr lang="en-US" dirty="0" smtClean="0"/>
              <a:t>OHS Expert Matrix organizes content</a:t>
            </a:r>
            <a:r>
              <a:rPr lang="en-US" baseline="0" dirty="0" smtClean="0"/>
              <a:t> into a kind of control banding approach that look at the form of the nanoparticle throughout an entire hypothetical industrial process. </a:t>
            </a:r>
            <a:endParaRPr lang="en-US" dirty="0"/>
          </a:p>
        </p:txBody>
      </p:sp>
      <p:sp>
        <p:nvSpPr>
          <p:cNvPr id="4" name="Slide Number Placeholder 3"/>
          <p:cNvSpPr>
            <a:spLocks noGrp="1"/>
          </p:cNvSpPr>
          <p:nvPr>
            <p:ph type="sldNum" sz="quarter" idx="10"/>
          </p:nvPr>
        </p:nvSpPr>
        <p:spPr/>
        <p:txBody>
          <a:bodyPr lIns="86493" tIns="43247" rIns="86493" bIns="43247"/>
          <a:lstStyle/>
          <a:p>
            <a:pPr>
              <a:defRPr/>
            </a:pPr>
            <a:fld id="{5065583D-F6FB-4B86-8CB4-606AAB95417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lIns="86493" tIns="43247" rIns="86493" bIns="43247"/>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i="1" dirty="0" smtClean="0"/>
              <a:t>Review</a:t>
            </a:r>
            <a:r>
              <a:rPr lang="en-US" i="1"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i="1"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285750"/>
            <a:ext cx="8248650" cy="8382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09600" y="1252538"/>
            <a:ext cx="8229600" cy="5033962"/>
          </a:xfrm>
        </p:spPr>
        <p:txBody>
          <a:bodyPr/>
          <a:lstStyle/>
          <a:p>
            <a:pPr lvl="0"/>
            <a:endParaRPr lang="en-US" noProof="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0" y="271463"/>
            <a:ext cx="8324850" cy="879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252538"/>
            <a:ext cx="8229600"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1500" y="3765550"/>
            <a:ext cx="8229600" cy="236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600325"/>
            <a:ext cx="7683792" cy="2286000"/>
          </a:xfrm>
          <a:solidFill>
            <a:schemeClr val="bg2">
              <a:alpha val="80000"/>
            </a:schemeClr>
          </a:solidFill>
        </p:spPr>
        <p:txBody>
          <a:bodyPr anchor="t"/>
          <a:lstStyle>
            <a:lvl1pPr algn="l">
              <a:lnSpc>
                <a:spcPts val="4500"/>
              </a:lnSpc>
              <a:buNone/>
              <a:defRPr sz="4000" b="1" cap="small" baseline="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295400" y="1066800"/>
            <a:ext cx="7683792" cy="1509712"/>
          </a:xfrm>
          <a:solidFill>
            <a:schemeClr val="bg2">
              <a:alpha val="8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4"/>
          <p:cNvSpPr txBox="1">
            <a:spLocks/>
          </p:cNvSpPr>
          <p:nvPr userDrawn="1"/>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7-</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a:t>
            </a:fld>
            <a:endParaRPr lang="en-US" sz="14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 id="2147483691" r:id="rId12"/>
  </p:sldLayoutIdLst>
  <p:hf hdr="0" ftr="0" dt="0"/>
  <p:txStyles>
    <p:titleStyle>
      <a:lvl1pPr algn="l" rtl="0" eaLnBrk="1" fontAlgn="base" hangingPunct="1">
        <a:spcBef>
          <a:spcPct val="0"/>
        </a:spcBef>
        <a:spcAft>
          <a:spcPct val="0"/>
        </a:spcAft>
        <a:defRPr sz="4300" kern="1200">
          <a:solidFill>
            <a:srgbClr val="533A2C"/>
          </a:solidFill>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p:cNvSpPr>
          <p:nvPr/>
        </p:nvSpPr>
        <p:spPr>
          <a:xfrm>
            <a:off x="1273419" y="2600324"/>
            <a:ext cx="7572423" cy="3582762"/>
          </a:xfrm>
          <a:prstGeom prst="rect">
            <a:avLst/>
          </a:prstGeom>
          <a:solidFill>
            <a:schemeClr val="bg2">
              <a:alpha val="80000"/>
            </a:schemeClr>
          </a:solidFill>
        </p:spPr>
        <p:txBody>
          <a:bodyPr anchor="t">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t>Module 7: </a:t>
            </a:r>
            <a:r>
              <a:rPr kumimoji="0" lang="en-US" sz="4000" b="1" i="0" u="none" strike="noStrike" kern="1200" cap="small" spc="0" normalizeH="0" baseline="0" noProof="0" dirty="0" smtClean="0">
                <a:ln>
                  <a:noFill/>
                </a:ln>
                <a:solidFill>
                  <a:srgbClr val="533A2C"/>
                </a:solidFill>
                <a:effectLst/>
                <a:uLnTx/>
                <a:uFillTx/>
                <a:latin typeface="+mj-lt"/>
                <a:ea typeface="+mj-ea"/>
                <a:cs typeface="+mj-cs"/>
              </a:rPr>
              <a:t>Tools and Resources for Further</a:t>
            </a:r>
            <a:r>
              <a:rPr kumimoji="0" lang="en-US" sz="4000" b="1" i="0" u="none" strike="noStrike" kern="1200" cap="small" spc="0" normalizeH="0" noProof="0" dirty="0" smtClean="0">
                <a:ln>
                  <a:noFill/>
                </a:ln>
                <a:solidFill>
                  <a:srgbClr val="533A2C"/>
                </a:solidFill>
                <a:effectLst/>
                <a:uLnTx/>
                <a:uFillTx/>
                <a:latin typeface="+mj-lt"/>
                <a:ea typeface="+mj-ea"/>
                <a:cs typeface="+mj-cs"/>
              </a:rPr>
              <a:t> Study</a:t>
            </a:r>
            <a: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br>
            <a: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br>
            <a:r>
              <a:rPr kumimoji="0" lang="en-US" sz="3200" b="1" i="0" u="none" strike="noStrike" kern="1200" cap="small" spc="0" normalizeH="0" baseline="0" noProof="0" dirty="0" smtClean="0">
                <a:ln>
                  <a:noFill/>
                </a:ln>
                <a:solidFill>
                  <a:srgbClr val="533A2C"/>
                </a:solidFill>
                <a:effectLst/>
                <a:uLnTx/>
                <a:uFillTx/>
                <a:latin typeface="+mj-lt"/>
                <a:ea typeface="+mj-ea"/>
                <a:cs typeface="+mj-cs"/>
              </a:rPr>
              <a:t/>
            </a:r>
            <a:br>
              <a:rPr kumimoji="0" lang="en-US" sz="3200" b="1" i="0" u="none" strike="noStrike" kern="1200" cap="small" spc="0" normalizeH="0" baseline="0" noProof="0" dirty="0" smtClean="0">
                <a:ln>
                  <a:noFill/>
                </a:ln>
                <a:solidFill>
                  <a:srgbClr val="533A2C"/>
                </a:solidFill>
                <a:effectLst/>
                <a:uLnTx/>
                <a:uFillTx/>
                <a:latin typeface="+mj-lt"/>
                <a:ea typeface="+mj-ea"/>
                <a:cs typeface="+mj-cs"/>
              </a:rPr>
            </a:br>
            <a:r>
              <a:rPr kumimoji="0" lang="en-US" sz="2800" b="1" i="0" u="none" strike="noStrike" kern="1200" cap="small" spc="0" normalizeH="0" baseline="0" noProof="0" dirty="0" smtClean="0">
                <a:ln>
                  <a:noFill/>
                </a:ln>
                <a:solidFill>
                  <a:srgbClr val="533A2C"/>
                </a:solidFill>
                <a:effectLst/>
                <a:uLnTx/>
                <a:uFillTx/>
                <a:latin typeface="+mj-lt"/>
                <a:ea typeface="+mj-ea"/>
                <a:cs typeface="+mj-cs"/>
              </a:rPr>
              <a:t>Introduction to Nanomaterials and Occupational Health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533A2C"/>
                </a:solidFill>
                <a:effectLst/>
                <a:uLnTx/>
                <a:uFillTx/>
                <a:latin typeface="+mj-lt"/>
                <a:ea typeface="+mj-ea"/>
                <a:cs typeface="+mj-cs"/>
              </a:rPr>
              <a:t/>
            </a:r>
            <a:br>
              <a:rPr kumimoji="0" lang="en-US" sz="3200" b="1" i="0" u="none" strike="noStrike" kern="1200" cap="small" spc="0" normalizeH="0" baseline="0" noProof="0" dirty="0" smtClean="0">
                <a:ln>
                  <a:noFill/>
                </a:ln>
                <a:solidFill>
                  <a:srgbClr val="533A2C"/>
                </a:solidFill>
                <a:effectLst/>
                <a:uLnTx/>
                <a:uFillTx/>
                <a:latin typeface="+mj-lt"/>
                <a:ea typeface="+mj-ea"/>
                <a:cs typeface="+mj-cs"/>
              </a:rPr>
            </a:br>
            <a:r>
              <a:rPr kumimoji="0" lang="en-US" sz="2700" b="1" i="0" u="none" strike="noStrike" kern="1200" cap="small" spc="0" normalizeH="0" baseline="0" noProof="0" dirty="0" smtClean="0">
                <a:ln>
                  <a:noFill/>
                </a:ln>
                <a:solidFill>
                  <a:srgbClr val="533A2C"/>
                </a:solidFill>
                <a:effectLst/>
                <a:uLnTx/>
                <a:uFillTx/>
                <a:latin typeface="+mj-lt"/>
                <a:ea typeface="+mj-ea"/>
                <a:cs typeface="+mj-cs"/>
              </a:rPr>
              <a:t>Kristen M. Kulinowski, Ph.D.</a:t>
            </a:r>
            <a:endParaRPr kumimoji="0" lang="en-US" sz="27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7" name="Rectangle 2"/>
          <p:cNvSpPr txBox="1">
            <a:spLocks/>
          </p:cNvSpPr>
          <p:nvPr/>
        </p:nvSpPr>
        <p:spPr bwMode="auto">
          <a:xfrm>
            <a:off x="1273419" y="1066800"/>
            <a:ext cx="7572423" cy="1509712"/>
          </a:xfrm>
          <a:prstGeom prst="rect">
            <a:avLst/>
          </a:prstGeom>
          <a:solidFill>
            <a:schemeClr val="bg2">
              <a:alpha val="80000"/>
            </a:schemeClr>
          </a:solidFill>
          <a:ln w="9525">
            <a:noFill/>
            <a:miter lim="800000"/>
            <a:headEnd/>
            <a:tailEnd/>
          </a:ln>
        </p:spPr>
        <p:txBody>
          <a:bodyPr vert="horz" wrap="square" lIns="91440" tIns="45720" rIns="91440" bIns="45720" numCol="1" anchor="b" anchorCtr="0" compatLnSpc="1">
            <a:prstTxWarp prst="textNoShape">
              <a:avLst/>
            </a:prstTxWarp>
            <a:normAutofit/>
          </a:bodyPr>
          <a:lstStyle/>
          <a:p>
            <a:pPr marL="18288" marR="0" lvl="0" indent="0" algn="l" defTabSz="914400" rtl="0" eaLnBrk="1" fontAlgn="auto" latinLnBrk="0" hangingPunct="1">
              <a:lnSpc>
                <a:spcPts val="23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smtClean="0">
                <a:ln>
                  <a:noFill/>
                </a:ln>
                <a:solidFill>
                  <a:schemeClr val="tx2">
                    <a:shade val="30000"/>
                    <a:satMod val="150000"/>
                  </a:schemeClr>
                </a:solidFill>
                <a:effectLst/>
                <a:uLnTx/>
                <a:uFillTx/>
                <a:latin typeface="+mn-lt"/>
                <a:ea typeface="+mn-ea"/>
                <a:cs typeface="+mn-cs"/>
              </a:rPr>
              <a:t>8-Hour Training Course</a:t>
            </a:r>
            <a:endParaRPr kumimoji="0" lang="en-US" sz="20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58906" y="274638"/>
            <a:ext cx="8275544" cy="717035"/>
          </a:xfrm>
        </p:spPr>
        <p:txBody>
          <a:bodyPr>
            <a:normAutofit fontScale="90000"/>
          </a:bodyPr>
          <a:lstStyle/>
          <a:p>
            <a:pPr eaLnBrk="1" hangingPunct="1"/>
            <a:r>
              <a:rPr lang="en-US" dirty="0" smtClean="0"/>
              <a:t>Implementation Committee</a:t>
            </a:r>
          </a:p>
        </p:txBody>
      </p:sp>
      <p:sp>
        <p:nvSpPr>
          <p:cNvPr id="22" name="Rectangle 21"/>
          <p:cNvSpPr/>
          <p:nvPr/>
        </p:nvSpPr>
        <p:spPr>
          <a:xfrm>
            <a:off x="6794500" y="5935663"/>
            <a:ext cx="2286000" cy="415925"/>
          </a:xfrm>
          <a:prstGeom prst="rect">
            <a:avLst/>
          </a:prstGeom>
        </p:spPr>
        <p:txBody>
          <a:bodyPr>
            <a:spAutoFit/>
          </a:bodyPr>
          <a:lstStyle/>
          <a:p>
            <a:pPr marL="342900" indent="-342900" algn="ctr">
              <a:defRPr/>
            </a:pPr>
            <a:r>
              <a:rPr lang="en-US" sz="1050" dirty="0">
                <a:solidFill>
                  <a:schemeClr val="accent6">
                    <a:lumMod val="50000"/>
                  </a:schemeClr>
                </a:solidFill>
                <a:latin typeface="Arial"/>
              </a:rPr>
              <a:t>Mr. Victor Jones</a:t>
            </a:r>
          </a:p>
          <a:p>
            <a:pPr marL="342900" indent="-342900" algn="ctr">
              <a:defRPr/>
            </a:pPr>
            <a:r>
              <a:rPr lang="en-US" sz="1050" dirty="0" err="1">
                <a:solidFill>
                  <a:schemeClr val="accent6">
                    <a:lumMod val="50000"/>
                  </a:schemeClr>
                </a:solidFill>
                <a:latin typeface="Arial"/>
              </a:rPr>
              <a:t>NanoTechBC</a:t>
            </a:r>
            <a:endParaRPr lang="en-US" sz="1050" dirty="0">
              <a:solidFill>
                <a:schemeClr val="accent6">
                  <a:lumMod val="50000"/>
                </a:schemeClr>
              </a:solidFill>
              <a:latin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3" y="1141413"/>
            <a:ext cx="8601075" cy="5210175"/>
          </a:xfrm>
          <a:prstGeom prst="rect">
            <a:avLst/>
          </a:prstGeom>
        </p:spPr>
      </p:pic>
    </p:spTree>
    <p:extLst>
      <p:ext uri="{BB962C8B-B14F-4D97-AF65-F5344CB8AC3E}">
        <p14:creationId xmlns:p14="http://schemas.microsoft.com/office/powerpoint/2010/main" val="3961844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Usage Metrics</a:t>
            </a:r>
            <a:endParaRPr lang="en-US" dirty="0"/>
          </a:p>
        </p:txBody>
      </p:sp>
      <p:sp>
        <p:nvSpPr>
          <p:cNvPr id="3" name="Content Placeholder 2"/>
          <p:cNvSpPr>
            <a:spLocks noGrp="1"/>
          </p:cNvSpPr>
          <p:nvPr>
            <p:ph idx="1"/>
          </p:nvPr>
        </p:nvSpPr>
        <p:spPr>
          <a:xfrm>
            <a:off x="624168" y="5134707"/>
            <a:ext cx="7416984" cy="1220851"/>
          </a:xfrm>
        </p:spPr>
        <p:txBody>
          <a:bodyPr>
            <a:normAutofit fontScale="62500" lnSpcReduction="20000"/>
          </a:bodyPr>
          <a:lstStyle/>
          <a:p>
            <a:r>
              <a:rPr lang="en-US" dirty="0" smtClean="0"/>
              <a:t>700 visits per day; </a:t>
            </a:r>
            <a:r>
              <a:rPr lang="en-US" dirty="0"/>
              <a:t>18,600 page </a:t>
            </a:r>
            <a:r>
              <a:rPr lang="en-US" dirty="0" smtClean="0"/>
              <a:t>views; 3.62 average page views</a:t>
            </a:r>
          </a:p>
          <a:p>
            <a:r>
              <a:rPr lang="en-US" dirty="0" smtClean="0"/>
              <a:t>4000 unique visitors</a:t>
            </a:r>
          </a:p>
          <a:p>
            <a:r>
              <a:rPr lang="en-US" dirty="0" smtClean="0"/>
              <a:t>100 countries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63048159"/>
              </p:ext>
            </p:extLst>
          </p:nvPr>
        </p:nvGraphicFramePr>
        <p:xfrm>
          <a:off x="6255432" y="1117572"/>
          <a:ext cx="2526618" cy="3766998"/>
        </p:xfrm>
        <a:graphic>
          <a:graphicData uri="http://schemas.openxmlformats.org/drawingml/2006/table">
            <a:tbl>
              <a:tblPr firstRow="1">
                <a:tableStyleId>{00A15C55-8517-42AA-B614-E9B94910E393}</a:tableStyleId>
              </a:tblPr>
              <a:tblGrid>
                <a:gridCol w="1263309"/>
                <a:gridCol w="1263309"/>
              </a:tblGrid>
              <a:tr h="539778">
                <a:tc>
                  <a:txBody>
                    <a:bodyPr/>
                    <a:lstStyle/>
                    <a:p>
                      <a:pPr marL="57150" indent="0" algn="l" fontAlgn="b"/>
                      <a:r>
                        <a:rPr lang="en-US" sz="2000" u="none" strike="noStrike" dirty="0" smtClean="0">
                          <a:effectLst/>
                        </a:rPr>
                        <a:t>Country</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smtClean="0">
                          <a:effectLst/>
                        </a:rPr>
                        <a:t>% of Visits</a:t>
                      </a:r>
                      <a:endParaRPr lang="en-US" sz="2000" b="0" i="0" u="none" strike="noStrike" dirty="0">
                        <a:solidFill>
                          <a:srgbClr val="000000"/>
                        </a:solidFill>
                        <a:effectLst/>
                        <a:latin typeface="Calibri"/>
                      </a:endParaRPr>
                    </a:p>
                  </a:txBody>
                  <a:tcPr marL="9525" marR="9525" marT="9525" marB="0" anchor="ctr"/>
                </a:tc>
              </a:tr>
              <a:tr h="322722">
                <a:tc>
                  <a:txBody>
                    <a:bodyPr/>
                    <a:lstStyle/>
                    <a:p>
                      <a:pPr algn="l" fontAlgn="b"/>
                      <a:r>
                        <a:rPr lang="en-US" sz="2000" u="none" strike="noStrike" dirty="0">
                          <a:effectLst/>
                        </a:rPr>
                        <a:t>US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44%</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dirty="0">
                          <a:effectLst/>
                        </a:rPr>
                        <a:t>Canada</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India</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dirty="0">
                          <a:effectLst/>
                        </a:rPr>
                        <a:t>UK</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France</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Germany</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Japan</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dirty="0">
                          <a:effectLst/>
                        </a:rPr>
                        <a:t>Australia</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Spain</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r>
              <a:tr h="322722">
                <a:tc>
                  <a:txBody>
                    <a:bodyPr/>
                    <a:lstStyle/>
                    <a:p>
                      <a:pPr algn="l" fontAlgn="b"/>
                      <a:r>
                        <a:rPr lang="en-US" sz="2000" u="none" strike="noStrike">
                          <a:effectLst/>
                        </a:rPr>
                        <a:t>Italy</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69" y="1589399"/>
            <a:ext cx="5238750" cy="3267075"/>
          </a:xfrm>
          <a:prstGeom prst="rect">
            <a:avLst/>
          </a:prstGeom>
        </p:spPr>
      </p:pic>
    </p:spTree>
    <p:extLst>
      <p:ext uri="{BB962C8B-B14F-4D97-AF65-F5344CB8AC3E}">
        <p14:creationId xmlns:p14="http://schemas.microsoft.com/office/powerpoint/2010/main" val="2564446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Sites and Tools Presented so Far</a:t>
            </a:r>
          </a:p>
        </p:txBody>
      </p:sp>
      <p:sp>
        <p:nvSpPr>
          <p:cNvPr id="7" name="Text Placeholder 6"/>
          <p:cNvSpPr>
            <a:spLocks noGrp="1"/>
          </p:cNvSpPr>
          <p:nvPr>
            <p:ph type="body" idx="1"/>
          </p:nvPr>
        </p:nvSpPr>
        <p:spPr/>
        <p:txBody>
          <a:bodyPr/>
          <a:lstStyle/>
          <a:p>
            <a:r>
              <a:rPr lang="en-US" dirty="0" smtClean="0"/>
              <a:t>Topic 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OSHA Nanotechnology Topic Page</a:t>
            </a:r>
            <a:endParaRPr lang="en-US" sz="3600" dirty="0"/>
          </a:p>
        </p:txBody>
      </p:sp>
      <p:sp>
        <p:nvSpPr>
          <p:cNvPr id="6" name="Text Placeholder 5"/>
          <p:cNvSpPr>
            <a:spLocks noGrp="1"/>
          </p:cNvSpPr>
          <p:nvPr>
            <p:ph type="body" sz="half" idx="2"/>
          </p:nvPr>
        </p:nvSpPr>
        <p:spPr>
          <a:xfrm>
            <a:off x="5641674" y="2503818"/>
            <a:ext cx="3159425" cy="3725863"/>
          </a:xfrm>
        </p:spPr>
        <p:txBody>
          <a:bodyPr/>
          <a:lstStyle/>
          <a:p>
            <a:pPr>
              <a:buNone/>
            </a:pPr>
            <a:r>
              <a:rPr lang="en-US" sz="2400" dirty="0" smtClean="0"/>
              <a:t>What you’ll find here</a:t>
            </a:r>
          </a:p>
          <a:p>
            <a:r>
              <a:rPr lang="en-US" sz="2400" dirty="0" smtClean="0"/>
              <a:t>Relevant OSHA standards</a:t>
            </a:r>
          </a:p>
          <a:p>
            <a:r>
              <a:rPr lang="en-US" sz="2400" dirty="0" smtClean="0"/>
              <a:t>Links to resources on Health Effects and Workplace Assessments and Controls</a:t>
            </a:r>
          </a:p>
        </p:txBody>
      </p:sp>
      <p:sp>
        <p:nvSpPr>
          <p:cNvPr id="11" name="Rounded Rectangle 10"/>
          <p:cNvSpPr/>
          <p:nvPr/>
        </p:nvSpPr>
        <p:spPr>
          <a:xfrm>
            <a:off x="647700" y="1266285"/>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lumMod val="50000"/>
                  </a:schemeClr>
                </a:solidFill>
              </a:rPr>
              <a:t>http://www.osha.gov/dsg/nanotechnology/nanotechnology.html</a:t>
            </a:r>
            <a:endParaRPr lang="en-US" sz="24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7414" y="2342152"/>
            <a:ext cx="4864608" cy="38221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NIOSH Nanotechnology Topic Page</a:t>
            </a:r>
            <a:endParaRPr lang="en-US" sz="3600" dirty="0"/>
          </a:p>
        </p:txBody>
      </p:sp>
      <p:sp>
        <p:nvSpPr>
          <p:cNvPr id="6" name="Text Placeholder 5"/>
          <p:cNvSpPr>
            <a:spLocks noGrp="1"/>
          </p:cNvSpPr>
          <p:nvPr>
            <p:ph type="body" sz="half" idx="2"/>
          </p:nvPr>
        </p:nvSpPr>
        <p:spPr>
          <a:xfrm>
            <a:off x="5469146" y="2503818"/>
            <a:ext cx="3331953" cy="3725863"/>
          </a:xfrm>
        </p:spPr>
        <p:txBody>
          <a:bodyPr/>
          <a:lstStyle/>
          <a:p>
            <a:pPr>
              <a:buNone/>
            </a:pPr>
            <a:r>
              <a:rPr lang="en-US" sz="2800" dirty="0" smtClean="0"/>
              <a:t>What you’ll find here</a:t>
            </a:r>
          </a:p>
          <a:p>
            <a:r>
              <a:rPr lang="en-US" sz="2800" dirty="0" smtClean="0"/>
              <a:t>Recommendations and Guidance</a:t>
            </a:r>
          </a:p>
          <a:p>
            <a:r>
              <a:rPr lang="en-US" sz="2800" dirty="0" smtClean="0"/>
              <a:t>News on OHS</a:t>
            </a:r>
          </a:p>
        </p:txBody>
      </p:sp>
      <p:sp>
        <p:nvSpPr>
          <p:cNvPr id="11" name="Rounded Rectangle 10"/>
          <p:cNvSpPr/>
          <p:nvPr/>
        </p:nvSpPr>
        <p:spPr>
          <a:xfrm>
            <a:off x="647700" y="145606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50000"/>
                  </a:schemeClr>
                </a:solidFill>
              </a:rPr>
              <a:t>http://www.cdc.gov/niosh/topics/nanotech/default.html</a:t>
            </a:r>
            <a:endParaRPr lang="en-US" sz="28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8185" y="2987985"/>
            <a:ext cx="4651248" cy="34320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International Council on Nanotechnology</a:t>
            </a:r>
            <a:endParaRPr lang="en-US" sz="3600" dirty="0"/>
          </a:p>
        </p:txBody>
      </p:sp>
      <p:sp>
        <p:nvSpPr>
          <p:cNvPr id="6" name="Text Placeholder 5"/>
          <p:cNvSpPr>
            <a:spLocks noGrp="1"/>
          </p:cNvSpPr>
          <p:nvPr>
            <p:ph type="body" sz="half" idx="2"/>
          </p:nvPr>
        </p:nvSpPr>
        <p:spPr>
          <a:xfrm>
            <a:off x="5718220" y="2553900"/>
            <a:ext cx="2930009" cy="3725863"/>
          </a:xfrm>
        </p:spPr>
        <p:txBody>
          <a:bodyPr/>
          <a:lstStyle/>
          <a:p>
            <a:pPr>
              <a:buNone/>
            </a:pPr>
            <a:r>
              <a:rPr lang="en-US" sz="2400" dirty="0" smtClean="0"/>
              <a:t>What you’ll find </a:t>
            </a:r>
            <a:r>
              <a:rPr lang="en-US" sz="2400" dirty="0" smtClean="0"/>
              <a:t>here</a:t>
            </a:r>
            <a:endParaRPr lang="en-US" sz="2400" dirty="0" smtClean="0"/>
          </a:p>
          <a:p>
            <a:r>
              <a:rPr lang="en-US" sz="2400" dirty="0" smtClean="0"/>
              <a:t>News on NanoEHS developments</a:t>
            </a:r>
          </a:p>
          <a:p>
            <a:r>
              <a:rPr lang="en-US" sz="2400" dirty="0" smtClean="0"/>
              <a:t>Virtual Journal of NanoEHS</a:t>
            </a:r>
          </a:p>
          <a:p>
            <a:r>
              <a:rPr lang="en-US" sz="2400" dirty="0" smtClean="0"/>
              <a:t>Industry Survey</a:t>
            </a:r>
          </a:p>
        </p:txBody>
      </p:sp>
      <p:sp>
        <p:nvSpPr>
          <p:cNvPr id="11" name="Rounded Rectangle 10"/>
          <p:cNvSpPr/>
          <p:nvPr/>
        </p:nvSpPr>
        <p:spPr>
          <a:xfrm>
            <a:off x="647700" y="145606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6">
                    <a:lumMod val="50000"/>
                  </a:schemeClr>
                </a:solidFill>
              </a:rPr>
              <a:t>http://icon.rice.edu</a:t>
            </a:r>
            <a:endParaRPr lang="en-US" sz="32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 y="2710660"/>
            <a:ext cx="5123438" cy="32918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The </a:t>
            </a:r>
            <a:r>
              <a:rPr lang="en-US" sz="3600" dirty="0" err="1" smtClean="0"/>
              <a:t>NanoRisk</a:t>
            </a:r>
            <a:r>
              <a:rPr lang="en-US" sz="3600" dirty="0" smtClean="0"/>
              <a:t> Framework</a:t>
            </a:r>
            <a:endParaRPr lang="en-US" sz="3600" dirty="0"/>
          </a:p>
        </p:txBody>
      </p:sp>
      <p:sp>
        <p:nvSpPr>
          <p:cNvPr id="6" name="Text Placeholder 5"/>
          <p:cNvSpPr>
            <a:spLocks noGrp="1"/>
          </p:cNvSpPr>
          <p:nvPr>
            <p:ph type="body" sz="half" idx="2"/>
          </p:nvPr>
        </p:nvSpPr>
        <p:spPr>
          <a:xfrm>
            <a:off x="5469146" y="2503818"/>
            <a:ext cx="3331953" cy="3725863"/>
          </a:xfrm>
        </p:spPr>
        <p:txBody>
          <a:bodyPr/>
          <a:lstStyle/>
          <a:p>
            <a:pPr>
              <a:buNone/>
            </a:pPr>
            <a:r>
              <a:rPr lang="en-US" sz="2400" dirty="0" smtClean="0"/>
              <a:t>What you’ll find here</a:t>
            </a:r>
          </a:p>
          <a:p>
            <a:r>
              <a:rPr lang="en-US" sz="2400" dirty="0" smtClean="0"/>
              <a:t>The EDF-DuPont framework document</a:t>
            </a:r>
          </a:p>
          <a:p>
            <a:r>
              <a:rPr lang="en-US" sz="2400" dirty="0" smtClean="0"/>
              <a:t>Case Studies</a:t>
            </a:r>
          </a:p>
        </p:txBody>
      </p:sp>
      <p:sp>
        <p:nvSpPr>
          <p:cNvPr id="11" name="Rounded Rectangle 10"/>
          <p:cNvSpPr/>
          <p:nvPr/>
        </p:nvSpPr>
        <p:spPr>
          <a:xfrm>
            <a:off x="647700" y="1354470"/>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50000"/>
                  </a:schemeClr>
                </a:solidFill>
              </a:rPr>
              <a:t>http://nanoriskframework.org/</a:t>
            </a:r>
            <a:endParaRPr lang="en-US" sz="28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 y="2431317"/>
            <a:ext cx="4809744" cy="39014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CB </a:t>
            </a:r>
            <a:r>
              <a:rPr lang="en-US" sz="3600" dirty="0" err="1" smtClean="0"/>
              <a:t>Nanotool</a:t>
            </a:r>
            <a:endParaRPr lang="en-US" sz="3600" dirty="0"/>
          </a:p>
        </p:txBody>
      </p:sp>
      <p:sp>
        <p:nvSpPr>
          <p:cNvPr id="6" name="Text Placeholder 5"/>
          <p:cNvSpPr>
            <a:spLocks noGrp="1"/>
          </p:cNvSpPr>
          <p:nvPr>
            <p:ph type="body" sz="half" idx="2"/>
          </p:nvPr>
        </p:nvSpPr>
        <p:spPr>
          <a:xfrm>
            <a:off x="5575300" y="2794000"/>
            <a:ext cx="3225799" cy="3435681"/>
          </a:xfrm>
        </p:spPr>
        <p:txBody>
          <a:bodyPr/>
          <a:lstStyle/>
          <a:p>
            <a:pPr>
              <a:buNone/>
            </a:pPr>
            <a:r>
              <a:rPr lang="en-US" sz="2400" dirty="0" smtClean="0"/>
              <a:t>What you’ll find here</a:t>
            </a:r>
          </a:p>
          <a:p>
            <a:r>
              <a:rPr lang="en-US" sz="2400" dirty="0" smtClean="0"/>
              <a:t>CB </a:t>
            </a:r>
            <a:r>
              <a:rPr lang="en-US" sz="2400" dirty="0" err="1" smtClean="0"/>
              <a:t>Nanotool</a:t>
            </a:r>
            <a:endParaRPr lang="en-US" sz="2400" dirty="0" smtClean="0"/>
          </a:p>
          <a:p>
            <a:r>
              <a:rPr lang="en-US" sz="2400" dirty="0" smtClean="0"/>
              <a:t>Instruction Sheet</a:t>
            </a:r>
          </a:p>
          <a:p>
            <a:r>
              <a:rPr lang="en-US" sz="2400" dirty="0" smtClean="0"/>
              <a:t>Nanomaterial Field Form</a:t>
            </a:r>
          </a:p>
        </p:txBody>
      </p:sp>
      <p:sp>
        <p:nvSpPr>
          <p:cNvPr id="11" name="Rounded Rectangle 10"/>
          <p:cNvSpPr/>
          <p:nvPr/>
        </p:nvSpPr>
        <p:spPr>
          <a:xfrm>
            <a:off x="647700" y="145606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50000"/>
                  </a:schemeClr>
                </a:solidFill>
              </a:rPr>
              <a:t>http://controlbanding.net/</a:t>
            </a:r>
            <a:endParaRPr lang="en-US" sz="28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 y="2230965"/>
            <a:ext cx="4858512" cy="37612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Project on Emerging Nanotechnologies</a:t>
            </a:r>
            <a:endParaRPr lang="en-US" sz="3600" dirty="0"/>
          </a:p>
        </p:txBody>
      </p:sp>
      <p:sp>
        <p:nvSpPr>
          <p:cNvPr id="6" name="Text Placeholder 5"/>
          <p:cNvSpPr>
            <a:spLocks noGrp="1"/>
          </p:cNvSpPr>
          <p:nvPr>
            <p:ph type="body" sz="half" idx="2"/>
          </p:nvPr>
        </p:nvSpPr>
        <p:spPr>
          <a:xfrm>
            <a:off x="5575300" y="2794000"/>
            <a:ext cx="3225799" cy="3435681"/>
          </a:xfrm>
        </p:spPr>
        <p:txBody>
          <a:bodyPr/>
          <a:lstStyle/>
          <a:p>
            <a:pPr>
              <a:buNone/>
            </a:pPr>
            <a:r>
              <a:rPr lang="en-US" sz="2400" dirty="0" smtClean="0"/>
              <a:t>What you’ll find here</a:t>
            </a:r>
          </a:p>
          <a:p>
            <a:r>
              <a:rPr lang="en-US" sz="2400" dirty="0" smtClean="0"/>
              <a:t>Policy Reports</a:t>
            </a:r>
          </a:p>
          <a:p>
            <a:r>
              <a:rPr lang="en-US" sz="2400" dirty="0" smtClean="0"/>
              <a:t>Consumer Product Inventory</a:t>
            </a:r>
          </a:p>
        </p:txBody>
      </p:sp>
      <p:sp>
        <p:nvSpPr>
          <p:cNvPr id="11" name="Rounded Rectangle 10"/>
          <p:cNvSpPr/>
          <p:nvPr/>
        </p:nvSpPr>
        <p:spPr>
          <a:xfrm>
            <a:off x="647700" y="145606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50000"/>
                  </a:schemeClr>
                </a:solidFill>
              </a:rPr>
              <a:t>http://nanotechproject.org/</a:t>
            </a:r>
            <a:endParaRPr lang="en-US" sz="28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 y="2675156"/>
            <a:ext cx="4773168" cy="34137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NIEHS Worker Training Document</a:t>
            </a:r>
            <a:endParaRPr lang="en-US" sz="3600" dirty="0"/>
          </a:p>
        </p:txBody>
      </p:sp>
      <p:sp>
        <p:nvSpPr>
          <p:cNvPr id="6" name="Text Placeholder 5"/>
          <p:cNvSpPr>
            <a:spLocks noGrp="1"/>
          </p:cNvSpPr>
          <p:nvPr>
            <p:ph type="body" sz="half" idx="2"/>
          </p:nvPr>
        </p:nvSpPr>
        <p:spPr>
          <a:xfrm>
            <a:off x="4394580" y="2794000"/>
            <a:ext cx="4406520" cy="3435681"/>
          </a:xfrm>
        </p:spPr>
        <p:txBody>
          <a:bodyPr/>
          <a:lstStyle/>
          <a:p>
            <a:pPr>
              <a:buNone/>
            </a:pPr>
            <a:r>
              <a:rPr lang="en-US" sz="2400" dirty="0" smtClean="0"/>
              <a:t>What you’ll find here</a:t>
            </a:r>
          </a:p>
          <a:p>
            <a:r>
              <a:rPr lang="en-US" sz="2400" dirty="0" smtClean="0"/>
              <a:t>Introductory information on nanotechnology</a:t>
            </a:r>
          </a:p>
          <a:p>
            <a:r>
              <a:rPr lang="en-US" sz="2400" dirty="0" smtClean="0"/>
              <a:t>Guidance for trainers </a:t>
            </a:r>
          </a:p>
        </p:txBody>
      </p:sp>
      <p:sp>
        <p:nvSpPr>
          <p:cNvPr id="11" name="Rounded Rectangle 10"/>
          <p:cNvSpPr/>
          <p:nvPr/>
        </p:nvSpPr>
        <p:spPr>
          <a:xfrm>
            <a:off x="647700" y="131958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rPr>
              <a:t>http://is.gd/NIEHSnano </a:t>
            </a:r>
            <a:endParaRPr lang="en-US"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3769" y="2343473"/>
            <a:ext cx="3189767" cy="415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Articulate several tools that are available for keeping your knowledge up-to-date</a:t>
            </a:r>
          </a:p>
          <a:p>
            <a:r>
              <a:rPr lang="en-US" dirty="0" smtClean="0"/>
              <a:t>Understand where to find and how to use these tools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EPA Regulations Relevant to Nanotech</a:t>
            </a:r>
            <a:endParaRPr lang="en-US" sz="3600" dirty="0"/>
          </a:p>
        </p:txBody>
      </p:sp>
      <p:sp>
        <p:nvSpPr>
          <p:cNvPr id="6" name="Text Placeholder 5"/>
          <p:cNvSpPr>
            <a:spLocks noGrp="1"/>
          </p:cNvSpPr>
          <p:nvPr>
            <p:ph type="body" sz="half" idx="2"/>
          </p:nvPr>
        </p:nvSpPr>
        <p:spPr>
          <a:xfrm>
            <a:off x="5842000" y="2489200"/>
            <a:ext cx="2959100" cy="3854781"/>
          </a:xfrm>
        </p:spPr>
        <p:txBody>
          <a:bodyPr/>
          <a:lstStyle/>
          <a:p>
            <a:pPr>
              <a:buNone/>
            </a:pPr>
            <a:r>
              <a:rPr lang="en-US" sz="2400" dirty="0" smtClean="0"/>
              <a:t>What you’ll find here</a:t>
            </a:r>
          </a:p>
          <a:p>
            <a:r>
              <a:rPr lang="en-US" sz="2400" dirty="0" smtClean="0"/>
              <a:t>Nano and the Toxic Substances act </a:t>
            </a:r>
          </a:p>
          <a:p>
            <a:r>
              <a:rPr lang="en-US" sz="2400" dirty="0" smtClean="0"/>
              <a:t>Nano and the Pesticides act </a:t>
            </a:r>
          </a:p>
        </p:txBody>
      </p:sp>
      <p:sp>
        <p:nvSpPr>
          <p:cNvPr id="11" name="Rounded Rectangle 10"/>
          <p:cNvSpPr/>
          <p:nvPr/>
        </p:nvSpPr>
        <p:spPr>
          <a:xfrm>
            <a:off x="647700" y="131958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rPr>
              <a:t>http://www.epa.gov/oppt/nano/; </a:t>
            </a:r>
          </a:p>
          <a:p>
            <a:pPr algn="ctr"/>
            <a:r>
              <a:rPr lang="en-US" dirty="0" smtClean="0">
                <a:solidFill>
                  <a:schemeClr val="accent6">
                    <a:lumMod val="50000"/>
                  </a:schemeClr>
                </a:solidFill>
              </a:rPr>
              <a:t>http://www.epa.gov/pesticides/about/intheworks/nanotechnology.htm</a:t>
            </a:r>
            <a:endParaRPr lang="en-US"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 y="2657169"/>
            <a:ext cx="4974336" cy="33467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Standards</a:t>
            </a:r>
            <a:endParaRPr lang="en-US" sz="3600" dirty="0"/>
          </a:p>
        </p:txBody>
      </p:sp>
      <p:sp>
        <p:nvSpPr>
          <p:cNvPr id="6" name="Text Placeholder 5"/>
          <p:cNvSpPr>
            <a:spLocks noGrp="1"/>
          </p:cNvSpPr>
          <p:nvPr>
            <p:ph type="body" sz="half" idx="2"/>
          </p:nvPr>
        </p:nvSpPr>
        <p:spPr>
          <a:xfrm>
            <a:off x="3425588" y="2489200"/>
            <a:ext cx="5375512" cy="3854781"/>
          </a:xfrm>
        </p:spPr>
        <p:txBody>
          <a:bodyPr/>
          <a:lstStyle/>
          <a:p>
            <a:pPr>
              <a:buNone/>
            </a:pPr>
            <a:r>
              <a:rPr lang="en-US" sz="2400" dirty="0" smtClean="0"/>
              <a:t>What you’ll find here</a:t>
            </a:r>
          </a:p>
          <a:p>
            <a:r>
              <a:rPr lang="en-US" sz="2400" dirty="0" smtClean="0"/>
              <a:t>ASTM E2535-2007 Standard Guide for Handling Unbound Engineered Nanoscale Particles in Occupational Settings</a:t>
            </a:r>
          </a:p>
          <a:p>
            <a:r>
              <a:rPr lang="en-US" sz="2400" dirty="0" smtClean="0"/>
              <a:t>ISO/TR 12885:2008 Nanotechnologies—Health and safety practices in occupational settings relevant to nanotechnologies</a:t>
            </a:r>
          </a:p>
        </p:txBody>
      </p:sp>
      <p:sp>
        <p:nvSpPr>
          <p:cNvPr id="11" name="Rounded Rectangle 10"/>
          <p:cNvSpPr/>
          <p:nvPr/>
        </p:nvSpPr>
        <p:spPr>
          <a:xfrm>
            <a:off x="647700" y="131958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rPr>
              <a:t>http://www.astm.org/Standards/E2535.htm;  </a:t>
            </a:r>
          </a:p>
          <a:p>
            <a:pPr algn="ctr"/>
            <a:r>
              <a:rPr lang="en-US" dirty="0" smtClean="0">
                <a:solidFill>
                  <a:schemeClr val="accent6">
                    <a:lumMod val="50000"/>
                  </a:schemeClr>
                </a:solidFill>
              </a:rPr>
              <a:t>http://www.iso.org/iso/catalogue_detail?csnumber=52093</a:t>
            </a:r>
          </a:p>
        </p:txBody>
      </p:sp>
      <p:pic>
        <p:nvPicPr>
          <p:cNvPr id="7" name="Picture 6" descr="ASTM.png"/>
          <p:cNvPicPr>
            <a:picLocks noChangeAspect="1"/>
          </p:cNvPicPr>
          <p:nvPr/>
        </p:nvPicPr>
        <p:blipFill>
          <a:blip r:embed="rId2" cstate="print"/>
          <a:stretch>
            <a:fillRect/>
          </a:stretch>
        </p:blipFill>
        <p:spPr>
          <a:xfrm>
            <a:off x="1313729" y="3006549"/>
            <a:ext cx="1439756" cy="1371600"/>
          </a:xfrm>
          <a:prstGeom prst="rect">
            <a:avLst/>
          </a:prstGeom>
        </p:spPr>
      </p:pic>
      <p:pic>
        <p:nvPicPr>
          <p:cNvPr id="8" name="Picture 7" descr="ISO-sq.gif"/>
          <p:cNvPicPr>
            <a:picLocks noChangeAspect="1"/>
          </p:cNvPicPr>
          <p:nvPr/>
        </p:nvPicPr>
        <p:blipFill>
          <a:blip r:embed="rId3" cstate="print"/>
          <a:stretch>
            <a:fillRect/>
          </a:stretch>
        </p:blipFill>
        <p:spPr>
          <a:xfrm>
            <a:off x="1282464" y="4630856"/>
            <a:ext cx="1508760" cy="137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Other Useful Information</a:t>
            </a:r>
          </a:p>
        </p:txBody>
      </p:sp>
      <p:sp>
        <p:nvSpPr>
          <p:cNvPr id="7" name="Text Placeholder 6"/>
          <p:cNvSpPr>
            <a:spLocks noGrp="1"/>
          </p:cNvSpPr>
          <p:nvPr>
            <p:ph type="body" idx="1"/>
          </p:nvPr>
        </p:nvSpPr>
        <p:spPr/>
        <p:txBody>
          <a:bodyPr/>
          <a:lstStyle/>
          <a:p>
            <a:r>
              <a:rPr lang="en-US" dirty="0" smtClean="0"/>
              <a:t>Topic 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08" y="327804"/>
            <a:ext cx="8221692" cy="823134"/>
          </a:xfrm>
        </p:spPr>
        <p:txBody>
          <a:bodyPr>
            <a:noAutofit/>
          </a:bodyPr>
          <a:lstStyle/>
          <a:p>
            <a:r>
              <a:rPr lang="en-US" sz="3600" dirty="0" smtClean="0"/>
              <a:t>The US National Nanotechnology Initiative</a:t>
            </a:r>
            <a:endParaRPr lang="en-US" sz="3600" dirty="0"/>
          </a:p>
        </p:txBody>
      </p:sp>
      <p:sp>
        <p:nvSpPr>
          <p:cNvPr id="6" name="Text Placeholder 5"/>
          <p:cNvSpPr>
            <a:spLocks noGrp="1"/>
          </p:cNvSpPr>
          <p:nvPr>
            <p:ph type="body" sz="half" idx="2"/>
          </p:nvPr>
        </p:nvSpPr>
        <p:spPr>
          <a:xfrm>
            <a:off x="4744528" y="2620370"/>
            <a:ext cx="4056572" cy="3609311"/>
          </a:xfrm>
        </p:spPr>
        <p:txBody>
          <a:bodyPr/>
          <a:lstStyle/>
          <a:p>
            <a:pPr>
              <a:buNone/>
            </a:pPr>
            <a:r>
              <a:rPr lang="en-US" sz="2800" dirty="0" smtClean="0"/>
              <a:t>What you’ll find here</a:t>
            </a:r>
          </a:p>
          <a:p>
            <a:r>
              <a:rPr lang="en-US" sz="2800" dirty="0" smtClean="0"/>
              <a:t>Nanotech Facts</a:t>
            </a:r>
          </a:p>
          <a:p>
            <a:r>
              <a:rPr lang="en-US" sz="2800" dirty="0" smtClean="0"/>
              <a:t>Occupational Safety Links</a:t>
            </a:r>
          </a:p>
          <a:p>
            <a:r>
              <a:rPr lang="en-US" sz="2800" dirty="0" smtClean="0"/>
              <a:t>Materials for Educators</a:t>
            </a:r>
            <a:endParaRPr lang="en-US" sz="2800" dirty="0"/>
          </a:p>
        </p:txBody>
      </p:sp>
      <p:sp>
        <p:nvSpPr>
          <p:cNvPr id="11" name="Rounded Rectangle 10"/>
          <p:cNvSpPr/>
          <p:nvPr/>
        </p:nvSpPr>
        <p:spPr>
          <a:xfrm>
            <a:off x="647700" y="1456068"/>
            <a:ext cx="8153400" cy="8763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50000"/>
                  </a:schemeClr>
                </a:solidFill>
              </a:rPr>
              <a:t>http://nano.gov</a:t>
            </a:r>
            <a:endParaRPr lang="en-US" sz="3600" dirty="0">
              <a:solidFill>
                <a:schemeClr val="accent6">
                  <a:lumMod val="50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368" y="2646651"/>
            <a:ext cx="3913632" cy="331622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Articulate several tools that are available for keeping your knowledge up-to-date</a:t>
            </a:r>
          </a:p>
          <a:p>
            <a:r>
              <a:rPr lang="en-US" dirty="0" smtClean="0"/>
              <a:t>Understand where to find and how to use these tools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smtClean="0"/>
                        <a:t>LUNCH</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6102023"/>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p:cNvSpPr>
          <p:nvPr/>
        </p:nvSpPr>
        <p:spPr>
          <a:xfrm>
            <a:off x="1273419" y="2600324"/>
            <a:ext cx="7572423" cy="3582762"/>
          </a:xfrm>
          <a:prstGeom prst="rect">
            <a:avLst/>
          </a:prstGeom>
          <a:solidFill>
            <a:schemeClr val="bg2">
              <a:alpha val="80000"/>
            </a:schemeClr>
          </a:solidFill>
        </p:spPr>
        <p:txBody>
          <a:bodyPr anchor="t">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accent6">
                    <a:lumMod val="50000"/>
                  </a:schemeClr>
                </a:solidFill>
                <a:effectLst/>
                <a:uLnTx/>
                <a:uFillTx/>
                <a:latin typeface="+mj-lt"/>
                <a:ea typeface="+mj-ea"/>
                <a:cs typeface="+mj-cs"/>
              </a:rPr>
              <a:t>Course Wrap-Up</a:t>
            </a:r>
            <a: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br>
            <a: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tx2">
                    <a:satMod val="130000"/>
                  </a:schemeClr>
                </a:solidFill>
                <a:effectLst/>
                <a:uLnTx/>
                <a:uFillTx/>
                <a:latin typeface="+mj-lt"/>
                <a:ea typeface="+mj-ea"/>
                <a:cs typeface="+mj-cs"/>
              </a:rPr>
            </a:br>
            <a:r>
              <a:rPr kumimoji="0" lang="en-US" sz="3200" b="1" i="0" u="none" strike="noStrike" kern="1200" cap="small" spc="0" normalizeH="0" baseline="0" noProof="0" dirty="0" smtClean="0">
                <a:ln>
                  <a:noFill/>
                </a:ln>
                <a:solidFill>
                  <a:srgbClr val="533A2C"/>
                </a:solidFill>
                <a:effectLst/>
                <a:uLnTx/>
                <a:uFillTx/>
                <a:latin typeface="+mj-lt"/>
                <a:ea typeface="+mj-ea"/>
                <a:cs typeface="+mj-cs"/>
              </a:rPr>
              <a:t/>
            </a:r>
            <a:br>
              <a:rPr kumimoji="0" lang="en-US" sz="3200" b="1" i="0" u="none" strike="noStrike" kern="1200" cap="small" spc="0" normalizeH="0" baseline="0" noProof="0" dirty="0" smtClean="0">
                <a:ln>
                  <a:noFill/>
                </a:ln>
                <a:solidFill>
                  <a:srgbClr val="533A2C"/>
                </a:solidFill>
                <a:effectLst/>
                <a:uLnTx/>
                <a:uFillTx/>
                <a:latin typeface="+mj-lt"/>
                <a:ea typeface="+mj-ea"/>
                <a:cs typeface="+mj-cs"/>
              </a:rPr>
            </a:br>
            <a:r>
              <a:rPr kumimoji="0" lang="en-US" sz="2800" b="1" i="0" u="none" strike="noStrike" kern="1200" cap="small" spc="0" normalizeH="0" baseline="0" noProof="0" dirty="0" smtClean="0">
                <a:ln>
                  <a:noFill/>
                </a:ln>
                <a:solidFill>
                  <a:srgbClr val="533A2C"/>
                </a:solidFill>
                <a:effectLst/>
                <a:uLnTx/>
                <a:uFillTx/>
                <a:latin typeface="+mj-lt"/>
                <a:ea typeface="+mj-ea"/>
                <a:cs typeface="+mj-cs"/>
              </a:rPr>
              <a:t>Introduction to Nanomaterials and Occupational Health </a:t>
            </a:r>
            <a:r>
              <a:rPr kumimoji="0" lang="en-US" sz="3200" b="1" i="0" u="none" strike="noStrike" kern="1200" cap="small" spc="0" normalizeH="0" baseline="0" noProof="0" dirty="0" smtClean="0">
                <a:ln>
                  <a:noFill/>
                </a:ln>
                <a:solidFill>
                  <a:srgbClr val="533A2C"/>
                </a:solidFill>
                <a:effectLst/>
                <a:uLnTx/>
                <a:uFillTx/>
                <a:latin typeface="+mj-lt"/>
                <a:ea typeface="+mj-ea"/>
                <a:cs typeface="+mj-cs"/>
              </a:rPr>
              <a:t/>
            </a:r>
            <a:br>
              <a:rPr kumimoji="0" lang="en-US" sz="3200" b="1" i="0" u="none" strike="noStrike" kern="1200" cap="small" spc="0" normalizeH="0" baseline="0" noProof="0" dirty="0" smtClean="0">
                <a:ln>
                  <a:noFill/>
                </a:ln>
                <a:solidFill>
                  <a:srgbClr val="533A2C"/>
                </a:solidFill>
                <a:effectLst/>
                <a:uLnTx/>
                <a:uFillTx/>
                <a:latin typeface="+mj-lt"/>
                <a:ea typeface="+mj-ea"/>
                <a:cs typeface="+mj-cs"/>
              </a:rPr>
            </a:br>
            <a:endParaRPr kumimoji="0" lang="en-US" sz="40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7" name="Rectangle 2"/>
          <p:cNvSpPr txBox="1">
            <a:spLocks/>
          </p:cNvSpPr>
          <p:nvPr/>
        </p:nvSpPr>
        <p:spPr bwMode="auto">
          <a:xfrm>
            <a:off x="1273419" y="1066800"/>
            <a:ext cx="7572423" cy="1509712"/>
          </a:xfrm>
          <a:prstGeom prst="rect">
            <a:avLst/>
          </a:prstGeom>
          <a:solidFill>
            <a:schemeClr val="bg2">
              <a:alpha val="80000"/>
            </a:schemeClr>
          </a:solidFill>
          <a:ln w="9525">
            <a:noFill/>
            <a:miter lim="800000"/>
            <a:headEnd/>
            <a:tailEnd/>
          </a:ln>
        </p:spPr>
        <p:txBody>
          <a:bodyPr vert="horz" wrap="square" lIns="91440" tIns="45720" rIns="91440" bIns="45720" numCol="1" anchor="b" anchorCtr="0" compatLnSpc="1">
            <a:prstTxWarp prst="textNoShape">
              <a:avLst/>
            </a:prstTxWarp>
            <a:normAutofit/>
          </a:bodyPr>
          <a:lstStyle/>
          <a:p>
            <a:pPr marL="18288" marR="0" lvl="0" indent="0" algn="l" defTabSz="914400" rtl="0" eaLnBrk="1" fontAlgn="auto" latinLnBrk="0" hangingPunct="1">
              <a:lnSpc>
                <a:spcPts val="23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smtClean="0">
                <a:ln>
                  <a:noFill/>
                </a:ln>
                <a:solidFill>
                  <a:schemeClr val="tx2">
                    <a:shade val="30000"/>
                    <a:satMod val="150000"/>
                  </a:schemeClr>
                </a:solidFill>
                <a:effectLst/>
                <a:uLnTx/>
                <a:uFillTx/>
                <a:latin typeface="+mn-lt"/>
                <a:ea typeface="+mn-ea"/>
                <a:cs typeface="+mn-cs"/>
              </a:rPr>
              <a:t>8-Hour Training Course</a:t>
            </a:r>
            <a:endParaRPr kumimoji="0" lang="en-US" sz="20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The GoodNanoGuide</a:t>
            </a:r>
          </a:p>
        </p:txBody>
      </p:sp>
      <p:sp>
        <p:nvSpPr>
          <p:cNvPr id="7" name="Text Placeholder 6"/>
          <p:cNvSpPr>
            <a:spLocks noGrp="1"/>
          </p:cNvSpPr>
          <p:nvPr>
            <p:ph type="body" idx="1"/>
          </p:nvPr>
        </p:nvSpPr>
        <p:spPr/>
        <p:txBody>
          <a:bodyPr/>
          <a:lstStyle/>
          <a:p>
            <a:r>
              <a:rPr lang="en-US" dirty="0" smtClean="0"/>
              <a:t>Topic 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4"/>
          <p:cNvSpPr>
            <a:spLocks noGrp="1" noChangeArrowheads="1"/>
          </p:cNvSpPr>
          <p:nvPr>
            <p:ph type="title"/>
          </p:nvPr>
        </p:nvSpPr>
        <p:spPr/>
        <p:txBody>
          <a:bodyPr/>
          <a:lstStyle/>
          <a:p>
            <a:pPr eaLnBrk="1" hangingPunct="1"/>
            <a:r>
              <a:rPr lang="en-US" dirty="0" smtClean="0"/>
              <a:t>The GoodNanoGuide</a:t>
            </a:r>
          </a:p>
        </p:txBody>
      </p:sp>
      <p:sp>
        <p:nvSpPr>
          <p:cNvPr id="8" name="AutoShape 4"/>
          <p:cNvSpPr>
            <a:spLocks noChangeArrowheads="1"/>
          </p:cNvSpPr>
          <p:nvPr/>
        </p:nvSpPr>
        <p:spPr bwMode="auto">
          <a:xfrm>
            <a:off x="5429250" y="1407654"/>
            <a:ext cx="3524249" cy="4642247"/>
          </a:xfrm>
          <a:prstGeom prst="roundRect">
            <a:avLst>
              <a:gd name="adj" fmla="val 16667"/>
            </a:avLst>
          </a:prstGeom>
          <a:solidFill>
            <a:schemeClr val="bg2"/>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defRPr/>
            </a:pPr>
            <a:r>
              <a:rPr lang="en-US" sz="2000" b="1" dirty="0">
                <a:latin typeface="Calibri" pitchFamily="34" charset="0"/>
              </a:rPr>
              <a:t>http://</a:t>
            </a:r>
            <a:r>
              <a:rPr lang="en-US" sz="2000" b="1" dirty="0" smtClean="0">
                <a:latin typeface="Calibri" pitchFamily="34" charset="0"/>
              </a:rPr>
              <a:t>GoodNanoGuide.org</a:t>
            </a:r>
          </a:p>
          <a:p>
            <a:endParaRPr lang="en-US" sz="1800" dirty="0" smtClean="0">
              <a:latin typeface="Calibri" pitchFamily="34" charset="0"/>
            </a:endParaRPr>
          </a:p>
          <a:p>
            <a:pPr algn="ctr"/>
            <a:r>
              <a:rPr lang="en-US" sz="1800" dirty="0" smtClean="0">
                <a:latin typeface="Calibri" pitchFamily="34" charset="0"/>
              </a:rPr>
              <a:t>Protected Internet resource on occupational practices for the safe handling of nanomaterials</a:t>
            </a:r>
          </a:p>
          <a:p>
            <a:pPr algn="ctr"/>
            <a:endParaRPr lang="en-US" sz="1800" dirty="0" smtClean="0">
              <a:latin typeface="Calibri" pitchFamily="34" charset="0"/>
            </a:endParaRPr>
          </a:p>
          <a:p>
            <a:pPr marL="109538" indent="-109538">
              <a:spcAft>
                <a:spcPts val="600"/>
              </a:spcAft>
              <a:buFont typeface="Arial" pitchFamily="34" charset="0"/>
              <a:buChar char="•"/>
            </a:pPr>
            <a:r>
              <a:rPr lang="en-US" sz="1800" cap="all" dirty="0" smtClean="0">
                <a:solidFill>
                  <a:srgbClr val="0070C0"/>
                </a:solidFill>
                <a:latin typeface="Calibri" pitchFamily="34" charset="0"/>
              </a:rPr>
              <a:t>Learn </a:t>
            </a:r>
            <a:r>
              <a:rPr lang="en-US" sz="1800" dirty="0" smtClean="0">
                <a:latin typeface="Calibri" pitchFamily="34" charset="0"/>
              </a:rPr>
              <a:t>best practices</a:t>
            </a:r>
          </a:p>
          <a:p>
            <a:pPr marL="109538" indent="-109538">
              <a:spcAft>
                <a:spcPts val="600"/>
              </a:spcAft>
              <a:buFont typeface="Arial" pitchFamily="34" charset="0"/>
              <a:buChar char="•"/>
            </a:pPr>
            <a:r>
              <a:rPr lang="en-US" sz="1800" cap="all" dirty="0" smtClean="0">
                <a:solidFill>
                  <a:srgbClr val="0070C0"/>
                </a:solidFill>
                <a:latin typeface="Calibri" pitchFamily="34" charset="0"/>
              </a:rPr>
              <a:t>Use</a:t>
            </a:r>
            <a:r>
              <a:rPr lang="en-US" sz="1800" dirty="0" smtClean="0">
                <a:latin typeface="Calibri" pitchFamily="34" charset="0"/>
              </a:rPr>
              <a:t> interactive information sharing system</a:t>
            </a:r>
          </a:p>
          <a:p>
            <a:pPr marL="109538" indent="-109538">
              <a:spcAft>
                <a:spcPts val="600"/>
              </a:spcAft>
              <a:buFont typeface="Arial" pitchFamily="34" charset="0"/>
              <a:buChar char="•"/>
            </a:pPr>
            <a:r>
              <a:rPr lang="en-US" sz="1800" cap="all" dirty="0" smtClean="0">
                <a:solidFill>
                  <a:srgbClr val="0070C0"/>
                </a:solidFill>
                <a:latin typeface="Calibri" pitchFamily="34" charset="0"/>
              </a:rPr>
              <a:t>See</a:t>
            </a:r>
            <a:r>
              <a:rPr lang="en-US" sz="1800" dirty="0" smtClean="0">
                <a:latin typeface="Calibri" pitchFamily="34" charset="0"/>
              </a:rPr>
              <a:t> new practices as they are developed</a:t>
            </a:r>
          </a:p>
          <a:p>
            <a:pPr marL="109538" indent="-109538">
              <a:spcAft>
                <a:spcPts val="600"/>
              </a:spcAft>
              <a:buFont typeface="Arial" pitchFamily="34" charset="0"/>
              <a:buChar char="•"/>
            </a:pPr>
            <a:r>
              <a:rPr lang="en-US" sz="1800" cap="all" dirty="0" smtClean="0">
                <a:solidFill>
                  <a:srgbClr val="0070C0"/>
                </a:solidFill>
                <a:latin typeface="Calibri" pitchFamily="34" charset="0"/>
              </a:rPr>
              <a:t>Connect</a:t>
            </a:r>
            <a:r>
              <a:rPr lang="en-US" sz="1800" dirty="0" smtClean="0">
                <a:latin typeface="Calibri" pitchFamily="34" charset="0"/>
              </a:rPr>
              <a:t> to other key information sources</a:t>
            </a:r>
          </a:p>
          <a:p>
            <a:endParaRPr lang="en-US" sz="1800" dirty="0" smtClean="0">
              <a:latin typeface="Calibri" pitchFamily="34" charset="0"/>
            </a:endParaRPr>
          </a:p>
        </p:txBody>
      </p:sp>
      <p:sp>
        <p:nvSpPr>
          <p:cNvPr id="2" name="Rounded Rectangle 1"/>
          <p:cNvSpPr/>
          <p:nvPr/>
        </p:nvSpPr>
        <p:spPr>
          <a:xfrm>
            <a:off x="762000" y="6153150"/>
            <a:ext cx="8039100" cy="51435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Community driven; Collaborative</a:t>
            </a:r>
            <a:endParaRPr lang="en-US"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671377"/>
            <a:ext cx="4502672" cy="4114800"/>
          </a:xfrm>
          <a:prstGeom prst="rect">
            <a:avLst/>
          </a:prstGeom>
        </p:spPr>
      </p:pic>
    </p:spTree>
    <p:extLst>
      <p:ext uri="{BB962C8B-B14F-4D97-AF65-F5344CB8AC3E}">
        <p14:creationId xmlns:p14="http://schemas.microsoft.com/office/powerpoint/2010/main" val="378613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2"/>
          <p:cNvSpPr>
            <a:spLocks noGrp="1" noChangeArrowheads="1"/>
          </p:cNvSpPr>
          <p:nvPr>
            <p:ph type="title"/>
          </p:nvPr>
        </p:nvSpPr>
        <p:spPr/>
        <p:txBody>
          <a:bodyPr/>
          <a:lstStyle/>
          <a:p>
            <a:pPr eaLnBrk="1" hangingPunct="1"/>
            <a:r>
              <a:rPr lang="en-US" sz="3600" dirty="0" smtClean="0"/>
              <a:t>Why a Wiki for Nano Handling Practices?</a:t>
            </a:r>
          </a:p>
        </p:txBody>
      </p:sp>
      <p:graphicFrame>
        <p:nvGraphicFramePr>
          <p:cNvPr id="1139839" name="Group 127"/>
          <p:cNvGraphicFramePr>
            <a:graphicFrameLocks noGrp="1"/>
          </p:cNvGraphicFramePr>
          <p:nvPr>
            <p:ph type="tbl" idx="1"/>
            <p:extLst>
              <p:ext uri="{D42A27DB-BD31-4B8C-83A1-F6EECF244321}">
                <p14:modId xmlns:p14="http://schemas.microsoft.com/office/powerpoint/2010/main" val="4280235533"/>
              </p:ext>
            </p:extLst>
          </p:nvPr>
        </p:nvGraphicFramePr>
        <p:xfrm>
          <a:off x="762000" y="1697936"/>
          <a:ext cx="8045450" cy="3785872"/>
        </p:xfrm>
        <a:graphic>
          <a:graphicData uri="http://schemas.openxmlformats.org/drawingml/2006/table">
            <a:tbl>
              <a:tblPr firstRow="1">
                <a:tableStyleId>{1E171933-4619-4E11-9A3F-F7608DF75F80}</a:tableStyleId>
              </a:tblPr>
              <a:tblGrid>
                <a:gridCol w="3072743"/>
                <a:gridCol w="1918530"/>
                <a:gridCol w="1875209"/>
                <a:gridCol w="1178968"/>
              </a:tblGrid>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Features</a:t>
                      </a:r>
                      <a:endParaRPr kumimoji="0" lang="en-US" sz="1600" b="1" i="0" u="none" strike="noStrike" cap="none" normalizeH="0" baseline="0" dirty="0" smtClean="0">
                        <a:ln>
                          <a:noFill/>
                        </a:ln>
                        <a:solidFill>
                          <a:schemeClr val="accent6">
                            <a:lumMod val="50000"/>
                          </a:schemeClr>
                        </a:solidFill>
                        <a:effectLst/>
                        <a:latin typeface="Arial" charset="0"/>
                        <a:cs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Guidance Document</a:t>
                      </a:r>
                      <a:endParaRPr kumimoji="0" lang="en-US" sz="2800" b="1" i="0" u="none" strike="noStrike" cap="none" normalizeH="0" baseline="0" dirty="0" smtClean="0">
                        <a:ln>
                          <a:noFill/>
                        </a:ln>
                        <a:solidFill>
                          <a:schemeClr val="accent6">
                            <a:lumMod val="50000"/>
                          </a:schemeClr>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Research Paper</a:t>
                      </a:r>
                      <a:endParaRPr kumimoji="0" lang="en-US" sz="2800" b="1" i="0" u="none" strike="noStrike" cap="none" normalizeH="0" baseline="0" dirty="0" smtClean="0">
                        <a:ln>
                          <a:noFill/>
                        </a:ln>
                        <a:solidFill>
                          <a:schemeClr val="accent6">
                            <a:lumMod val="50000"/>
                          </a:schemeClr>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Wiki Entry</a:t>
                      </a:r>
                      <a:endParaRPr kumimoji="0" lang="en-US" sz="2800" b="1" i="0" u="none" strike="noStrike" cap="none" normalizeH="0" baseline="0" dirty="0" smtClean="0">
                        <a:ln>
                          <a:noFill/>
                        </a:ln>
                        <a:solidFill>
                          <a:schemeClr val="accent6">
                            <a:lumMod val="50000"/>
                          </a:schemeClr>
                        </a:solidFill>
                        <a:effectLst/>
                        <a:latin typeface="Arial" charset="0"/>
                      </a:endParaRPr>
                    </a:p>
                  </a:txBody>
                  <a:tcPr anchor="ctr" horzOverflow="overflow"/>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Describes a specific practice</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No</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Maybe</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YES</a:t>
                      </a:r>
                      <a:endParaRPr kumimoji="0" lang="en-US" sz="2800" b="1" i="0" u="none" strike="noStrike" cap="none" normalizeH="0" baseline="0" smtClean="0">
                        <a:ln>
                          <a:noFill/>
                        </a:ln>
                        <a:solidFill>
                          <a:schemeClr val="tx1"/>
                        </a:solidFill>
                        <a:effectLst/>
                        <a:latin typeface="Arial" charset="0"/>
                      </a:endParaRPr>
                    </a:p>
                  </a:txBody>
                  <a:tcPr anchor="ctr" horzOverflow="overflow"/>
                </a:tc>
              </a:tr>
              <a:tr h="5334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Written by practitioners</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Maybe</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Maybe</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YES</a:t>
                      </a:r>
                      <a:endParaRPr kumimoji="0" lang="en-US" sz="2800" b="1" i="0" u="none" strike="noStrike" cap="none" normalizeH="0" baseline="0" smtClean="0">
                        <a:ln>
                          <a:noFill/>
                        </a:ln>
                        <a:solidFill>
                          <a:schemeClr val="tx1"/>
                        </a:solidFill>
                        <a:effectLst/>
                        <a:latin typeface="Arial" charset="0"/>
                      </a:endParaRPr>
                    </a:p>
                  </a:txBody>
                  <a:tcPr anchor="ctr" horzOverflow="overflow"/>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Written for practitioners</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Maybe</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YES</a:t>
                      </a:r>
                      <a:endParaRPr kumimoji="0" lang="en-US" sz="2800" b="1" i="0" u="none" strike="noStrike" cap="none" normalizeH="0" baseline="0" smtClean="0">
                        <a:ln>
                          <a:noFill/>
                        </a:ln>
                        <a:solidFill>
                          <a:schemeClr val="tx1"/>
                        </a:solidFill>
                        <a:effectLst/>
                        <a:latin typeface="Arial" charset="0"/>
                      </a:endParaRPr>
                    </a:p>
                  </a:txBody>
                  <a:tcPr anchor="ctr" horzOverflow="overflow"/>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Engages global community</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No</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Maybe</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YES</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r>
              <a:tr h="5334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Provides a forum for dialog</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No</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No</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YES</a:t>
                      </a:r>
                      <a:endParaRPr kumimoji="0" lang="en-US" sz="2800" b="1" i="0" u="none" strike="noStrike" cap="none" normalizeH="0" baseline="0" smtClean="0">
                        <a:ln>
                          <a:noFill/>
                        </a:ln>
                        <a:solidFill>
                          <a:schemeClr val="tx1"/>
                        </a:solidFill>
                        <a:effectLst/>
                        <a:latin typeface="Arial" charset="0"/>
                      </a:endParaRPr>
                    </a:p>
                  </a:txBody>
                  <a:tcPr anchor="ctr" horzOverflow="overflow"/>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Easily accessed</a:t>
                      </a:r>
                      <a:endParaRPr kumimoji="0" lang="en-US" sz="2800" b="0"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YES</a:t>
                      </a:r>
                      <a:endParaRPr kumimoji="0" lang="en-US" sz="2800" b="1" i="0" u="none" strike="noStrike" cap="none" normalizeH="0" baseline="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YES</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Tree>
    <p:extLst>
      <p:ext uri="{BB962C8B-B14F-4D97-AF65-F5344CB8AC3E}">
        <p14:creationId xmlns:p14="http://schemas.microsoft.com/office/powerpoint/2010/main" val="346256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1450" y="2971800"/>
            <a:ext cx="6216650" cy="800100"/>
            <a:chOff x="1441450" y="2971800"/>
            <a:chExt cx="6216650" cy="800100"/>
          </a:xfrm>
        </p:grpSpPr>
        <p:cxnSp>
          <p:nvCxnSpPr>
            <p:cNvPr id="7" name="Straight Connector 6"/>
            <p:cNvCxnSpPr/>
            <p:nvPr/>
          </p:nvCxnSpPr>
          <p:spPr bwMode="auto">
            <a:xfrm flipV="1">
              <a:off x="1441450" y="2976563"/>
              <a:ext cx="1741488" cy="785812"/>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bwMode="auto">
            <a:xfrm rot="16200000" flipH="1">
              <a:off x="4213226" y="3382962"/>
              <a:ext cx="773112" cy="476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bwMode="auto">
            <a:xfrm>
              <a:off x="5981700" y="2971800"/>
              <a:ext cx="1676400" cy="80010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23557" name="Title 1"/>
          <p:cNvSpPr>
            <a:spLocks noGrp="1"/>
          </p:cNvSpPr>
          <p:nvPr>
            <p:ph type="title"/>
          </p:nvPr>
        </p:nvSpPr>
        <p:spPr/>
        <p:txBody>
          <a:bodyPr/>
          <a:lstStyle/>
          <a:p>
            <a:r>
              <a:rPr lang="en-US" smtClean="0"/>
              <a:t>How Content is Organized</a:t>
            </a:r>
          </a:p>
        </p:txBody>
      </p:sp>
      <p:pic>
        <p:nvPicPr>
          <p:cNvPr id="23558" name="Content Placeholder 3"/>
          <p:cNvPicPr>
            <a:picLocks noGrp="1" noChangeAspect="1" noChangeArrowheads="1"/>
          </p:cNvPicPr>
          <p:nvPr>
            <p:ph idx="1"/>
          </p:nvPr>
        </p:nvPicPr>
        <p:blipFill>
          <a:blip r:embed="rId2" cstate="print"/>
          <a:srcRect l="18108" t="61171" r="59940" b="13133"/>
          <a:stretch>
            <a:fillRect/>
          </a:stretch>
        </p:blipFill>
        <p:spPr>
          <a:xfrm>
            <a:off x="2543175" y="1423988"/>
            <a:ext cx="4108450" cy="1803400"/>
          </a:xfrm>
        </p:spPr>
      </p:pic>
      <p:graphicFrame>
        <p:nvGraphicFramePr>
          <p:cNvPr id="6" name="Diagram 5"/>
          <p:cNvGraphicFramePr/>
          <p:nvPr>
            <p:extLst>
              <p:ext uri="{D42A27DB-BD31-4B8C-83A1-F6EECF244321}">
                <p14:modId xmlns:p14="http://schemas.microsoft.com/office/powerpoint/2010/main" val="1639829339"/>
              </p:ext>
            </p:extLst>
          </p:nvPr>
        </p:nvGraphicFramePr>
        <p:xfrm>
          <a:off x="704849" y="3184643"/>
          <a:ext cx="8134351" cy="3537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553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smtClean="0"/>
              <a:t>Interacting with the GoodNanoGuide</a:t>
            </a:r>
          </a:p>
        </p:txBody>
      </p:sp>
      <p:sp>
        <p:nvSpPr>
          <p:cNvPr id="23555" name="Content Placeholder 2"/>
          <p:cNvSpPr>
            <a:spLocks noGrp="1"/>
          </p:cNvSpPr>
          <p:nvPr>
            <p:ph idx="1"/>
          </p:nvPr>
        </p:nvSpPr>
        <p:spPr>
          <a:xfrm>
            <a:off x="2920782" y="1685925"/>
            <a:ext cx="5465762" cy="657225"/>
          </a:xfrm>
        </p:spPr>
        <p:txBody>
          <a:bodyPr/>
          <a:lstStyle/>
          <a:p>
            <a:pPr>
              <a:buFontTx/>
              <a:buNone/>
            </a:pPr>
            <a:r>
              <a:rPr lang="en-US" dirty="0" smtClean="0">
                <a:solidFill>
                  <a:schemeClr val="accent6">
                    <a:lumMod val="50000"/>
                  </a:schemeClr>
                </a:solidFill>
              </a:rPr>
              <a:t>No Registration Required</a:t>
            </a:r>
          </a:p>
        </p:txBody>
      </p:sp>
      <p:pic>
        <p:nvPicPr>
          <p:cNvPr id="23556" name="Picture 5" descr="j0433862.png"/>
          <p:cNvPicPr>
            <a:picLocks noChangeAspect="1"/>
          </p:cNvPicPr>
          <p:nvPr/>
        </p:nvPicPr>
        <p:blipFill>
          <a:blip r:embed="rId3" cstate="print"/>
          <a:srcRect/>
          <a:stretch>
            <a:fillRect/>
          </a:stretch>
        </p:blipFill>
        <p:spPr bwMode="auto">
          <a:xfrm>
            <a:off x="1349375" y="3173413"/>
            <a:ext cx="1241425" cy="1243012"/>
          </a:xfrm>
          <a:prstGeom prst="rect">
            <a:avLst/>
          </a:prstGeom>
          <a:noFill/>
          <a:ln w="9525">
            <a:noFill/>
            <a:miter lim="800000"/>
            <a:headEnd/>
            <a:tailEnd/>
          </a:ln>
        </p:spPr>
      </p:pic>
      <p:pic>
        <p:nvPicPr>
          <p:cNvPr id="23557" name="Picture 6" descr="j0432531.png"/>
          <p:cNvPicPr>
            <a:picLocks noChangeAspect="1"/>
          </p:cNvPicPr>
          <p:nvPr/>
        </p:nvPicPr>
        <p:blipFill>
          <a:blip r:embed="rId4" cstate="print"/>
          <a:srcRect/>
          <a:stretch>
            <a:fillRect/>
          </a:stretch>
        </p:blipFill>
        <p:spPr bwMode="auto">
          <a:xfrm>
            <a:off x="1349375" y="5008563"/>
            <a:ext cx="1241425" cy="1241425"/>
          </a:xfrm>
          <a:prstGeom prst="rect">
            <a:avLst/>
          </a:prstGeom>
          <a:noFill/>
          <a:ln w="9525">
            <a:noFill/>
            <a:miter lim="800000"/>
            <a:headEnd/>
            <a:tailEnd/>
          </a:ln>
        </p:spPr>
      </p:pic>
      <p:pic>
        <p:nvPicPr>
          <p:cNvPr id="23558" name="Picture 7" descr="j0431520.png"/>
          <p:cNvPicPr>
            <a:picLocks noChangeAspect="1"/>
          </p:cNvPicPr>
          <p:nvPr/>
        </p:nvPicPr>
        <p:blipFill>
          <a:blip r:embed="rId5" cstate="print"/>
          <a:srcRect/>
          <a:stretch>
            <a:fillRect/>
          </a:stretch>
        </p:blipFill>
        <p:spPr bwMode="auto">
          <a:xfrm>
            <a:off x="1349375" y="1393825"/>
            <a:ext cx="1241425" cy="1241425"/>
          </a:xfrm>
          <a:prstGeom prst="rect">
            <a:avLst/>
          </a:prstGeom>
          <a:noFill/>
          <a:ln w="9525">
            <a:noFill/>
            <a:miter lim="800000"/>
            <a:headEnd/>
            <a:tailEnd/>
          </a:ln>
        </p:spPr>
      </p:pic>
      <p:sp>
        <p:nvSpPr>
          <p:cNvPr id="23559" name="Content Placeholder 2"/>
          <p:cNvSpPr txBox="1">
            <a:spLocks/>
          </p:cNvSpPr>
          <p:nvPr/>
        </p:nvSpPr>
        <p:spPr bwMode="auto">
          <a:xfrm>
            <a:off x="2920782" y="3481388"/>
            <a:ext cx="5922962" cy="627062"/>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3200" dirty="0">
                <a:solidFill>
                  <a:schemeClr val="accent6">
                    <a:lumMod val="50000"/>
                  </a:schemeClr>
                </a:solidFill>
                <a:latin typeface="+mn-lt"/>
              </a:rPr>
              <a:t>Register as a </a:t>
            </a:r>
            <a:r>
              <a:rPr lang="en-US" sz="3200" dirty="0" smtClean="0">
                <a:solidFill>
                  <a:schemeClr val="accent6">
                    <a:lumMod val="50000"/>
                  </a:schemeClr>
                </a:solidFill>
                <a:latin typeface="+mn-lt"/>
              </a:rPr>
              <a:t>Community Member</a:t>
            </a:r>
            <a:endParaRPr lang="en-US" sz="3200" dirty="0">
              <a:solidFill>
                <a:schemeClr val="accent6">
                  <a:lumMod val="50000"/>
                </a:schemeClr>
              </a:solidFill>
              <a:latin typeface="+mn-lt"/>
            </a:endParaRPr>
          </a:p>
        </p:txBody>
      </p:sp>
      <p:sp>
        <p:nvSpPr>
          <p:cNvPr id="23560" name="Content Placeholder 2"/>
          <p:cNvSpPr txBox="1">
            <a:spLocks/>
          </p:cNvSpPr>
          <p:nvPr/>
        </p:nvSpPr>
        <p:spPr bwMode="auto">
          <a:xfrm>
            <a:off x="2920782" y="5343525"/>
            <a:ext cx="5465762" cy="573088"/>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3200" dirty="0">
                <a:solidFill>
                  <a:schemeClr val="accent6">
                    <a:lumMod val="50000"/>
                  </a:schemeClr>
                </a:solidFill>
                <a:latin typeface="+mn-lt"/>
              </a:rPr>
              <a:t>Register as </a:t>
            </a:r>
            <a:r>
              <a:rPr lang="en-US" sz="3200" dirty="0" smtClean="0">
                <a:solidFill>
                  <a:schemeClr val="accent6">
                    <a:lumMod val="50000"/>
                  </a:schemeClr>
                </a:solidFill>
                <a:latin typeface="+mn-lt"/>
              </a:rPr>
              <a:t>an Expert Provider</a:t>
            </a:r>
            <a:endParaRPr lang="en-US" sz="3200" dirty="0">
              <a:solidFill>
                <a:schemeClr val="accent6">
                  <a:lumMod val="50000"/>
                </a:schemeClr>
              </a:solidFill>
              <a:latin typeface="+mn-lt"/>
            </a:endParaRPr>
          </a:p>
        </p:txBody>
      </p:sp>
      <p:sp>
        <p:nvSpPr>
          <p:cNvPr id="23561" name="Rectangle 10"/>
          <p:cNvSpPr>
            <a:spLocks noChangeArrowheads="1"/>
          </p:cNvSpPr>
          <p:nvPr/>
        </p:nvSpPr>
        <p:spPr bwMode="auto">
          <a:xfrm>
            <a:off x="1419225" y="2617788"/>
            <a:ext cx="1099980" cy="437043"/>
          </a:xfrm>
          <a:prstGeom prst="rect">
            <a:avLst/>
          </a:prstGeom>
          <a:noFill/>
          <a:ln w="9525">
            <a:noFill/>
            <a:miter lim="800000"/>
            <a:headEnd/>
            <a:tailEnd/>
          </a:ln>
        </p:spPr>
        <p:txBody>
          <a:bodyPr wrap="none">
            <a:spAutoFit/>
          </a:bodyPr>
          <a:lstStyle/>
          <a:p>
            <a:pPr marL="342900" indent="-342900" algn="ctr" eaLnBrk="0" hangingPunct="0">
              <a:lnSpc>
                <a:spcPct val="80000"/>
              </a:lnSpc>
              <a:spcBef>
                <a:spcPct val="20000"/>
              </a:spcBef>
            </a:pPr>
            <a:r>
              <a:rPr lang="en-US" sz="2800">
                <a:solidFill>
                  <a:schemeClr val="accent6">
                    <a:lumMod val="50000"/>
                  </a:schemeClr>
                </a:solidFill>
              </a:rPr>
              <a:t>VIEW</a:t>
            </a:r>
          </a:p>
        </p:txBody>
      </p:sp>
      <p:sp>
        <p:nvSpPr>
          <p:cNvPr id="23562" name="Rectangle 11"/>
          <p:cNvSpPr>
            <a:spLocks noChangeArrowheads="1"/>
          </p:cNvSpPr>
          <p:nvPr/>
        </p:nvSpPr>
        <p:spPr bwMode="auto">
          <a:xfrm>
            <a:off x="949325" y="4495800"/>
            <a:ext cx="2041525" cy="436563"/>
          </a:xfrm>
          <a:prstGeom prst="rect">
            <a:avLst/>
          </a:prstGeom>
          <a:noFill/>
          <a:ln w="9525">
            <a:noFill/>
            <a:miter lim="800000"/>
            <a:headEnd/>
            <a:tailEnd/>
          </a:ln>
        </p:spPr>
        <p:txBody>
          <a:bodyPr wrap="none">
            <a:spAutoFit/>
          </a:bodyPr>
          <a:lstStyle/>
          <a:p>
            <a:pPr algn="ctr">
              <a:lnSpc>
                <a:spcPct val="80000"/>
              </a:lnSpc>
              <a:spcBef>
                <a:spcPct val="20000"/>
              </a:spcBef>
            </a:pPr>
            <a:r>
              <a:rPr lang="en-US" sz="2800">
                <a:solidFill>
                  <a:schemeClr val="accent6">
                    <a:lumMod val="50000"/>
                  </a:schemeClr>
                </a:solidFill>
              </a:rPr>
              <a:t>COMMENT</a:t>
            </a:r>
            <a:endParaRPr lang="en-US" sz="2000">
              <a:solidFill>
                <a:schemeClr val="accent6">
                  <a:lumMod val="50000"/>
                </a:schemeClr>
              </a:solidFill>
            </a:endParaRPr>
          </a:p>
        </p:txBody>
      </p:sp>
      <p:sp>
        <p:nvSpPr>
          <p:cNvPr id="23563" name="Rectangle 12"/>
          <p:cNvSpPr>
            <a:spLocks noChangeArrowheads="1"/>
          </p:cNvSpPr>
          <p:nvPr/>
        </p:nvSpPr>
        <p:spPr bwMode="auto">
          <a:xfrm>
            <a:off x="400050" y="6346825"/>
            <a:ext cx="3140075" cy="438150"/>
          </a:xfrm>
          <a:prstGeom prst="rect">
            <a:avLst/>
          </a:prstGeom>
          <a:noFill/>
          <a:ln w="9525">
            <a:noFill/>
            <a:miter lim="800000"/>
            <a:headEnd/>
            <a:tailEnd/>
          </a:ln>
        </p:spPr>
        <p:txBody>
          <a:bodyPr>
            <a:spAutoFit/>
          </a:bodyPr>
          <a:lstStyle/>
          <a:p>
            <a:pPr algn="ctr">
              <a:lnSpc>
                <a:spcPct val="80000"/>
              </a:lnSpc>
              <a:spcBef>
                <a:spcPct val="20000"/>
              </a:spcBef>
            </a:pPr>
            <a:r>
              <a:rPr lang="en-US" sz="2800">
                <a:solidFill>
                  <a:schemeClr val="accent6">
                    <a:lumMod val="50000"/>
                  </a:schemeClr>
                </a:solidFill>
              </a:rPr>
              <a:t>CONTRIBUTE</a:t>
            </a:r>
            <a:endParaRPr lang="en-US" sz="2000">
              <a:solidFill>
                <a:schemeClr val="accent6">
                  <a:lumMod val="50000"/>
                </a:schemeClr>
              </a:solidFill>
            </a:endParaRPr>
          </a:p>
        </p:txBody>
      </p:sp>
    </p:spTree>
    <p:extLst>
      <p:ext uri="{BB962C8B-B14F-4D97-AF65-F5344CB8AC3E}">
        <p14:creationId xmlns:p14="http://schemas.microsoft.com/office/powerpoint/2010/main" val="2968623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43532" y="1351078"/>
            <a:ext cx="4302862" cy="5212080"/>
          </a:xfrm>
        </p:spPr>
      </p:pic>
      <p:sp>
        <p:nvSpPr>
          <p:cNvPr id="2" name="Title 1"/>
          <p:cNvSpPr>
            <a:spLocks noGrp="1"/>
          </p:cNvSpPr>
          <p:nvPr>
            <p:ph type="title"/>
          </p:nvPr>
        </p:nvSpPr>
        <p:spPr/>
        <p:txBody>
          <a:bodyPr/>
          <a:lstStyle/>
          <a:p>
            <a:r>
              <a:rPr lang="en-US" dirty="0" smtClean="0"/>
              <a:t>OHS Reference Manual</a:t>
            </a:r>
            <a:endParaRPr lang="en-US" dirty="0"/>
          </a:p>
        </p:txBody>
      </p:sp>
      <p:pic>
        <p:nvPicPr>
          <p:cNvPr id="169987" name="Picture 3"/>
          <p:cNvPicPr>
            <a:picLocks noChangeAspect="1" noChangeArrowheads="1"/>
          </p:cNvPicPr>
          <p:nvPr/>
        </p:nvPicPr>
        <p:blipFill>
          <a:blip r:embed="rId4" cstate="print"/>
          <a:srcRect l="17075" t="19922" r="69532" b="53906"/>
          <a:stretch>
            <a:fillRect/>
          </a:stretch>
        </p:blipFill>
        <p:spPr bwMode="auto">
          <a:xfrm>
            <a:off x="6021977" y="2441121"/>
            <a:ext cx="2612572" cy="1914525"/>
          </a:xfrm>
          <a:prstGeom prst="rect">
            <a:avLst/>
          </a:prstGeom>
          <a:noFill/>
          <a:ln w="9525">
            <a:noFill/>
            <a:miter lim="800000"/>
            <a:headEnd/>
            <a:tailEnd/>
          </a:ln>
        </p:spPr>
      </p:pic>
      <p:cxnSp>
        <p:nvCxnSpPr>
          <p:cNvPr id="6" name="Straight Connector 5"/>
          <p:cNvCxnSpPr/>
          <p:nvPr/>
        </p:nvCxnSpPr>
        <p:spPr bwMode="auto">
          <a:xfrm flipV="1">
            <a:off x="4689565" y="2476500"/>
            <a:ext cx="1444535" cy="88120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bwMode="auto">
          <a:xfrm>
            <a:off x="4663439" y="3854087"/>
            <a:ext cx="1565911" cy="48931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15" name="Group 14"/>
          <p:cNvGrpSpPr/>
          <p:nvPr/>
        </p:nvGrpSpPr>
        <p:grpSpPr>
          <a:xfrm>
            <a:off x="6152182" y="5263950"/>
            <a:ext cx="2478435" cy="864000"/>
            <a:chOff x="2827957" y="636828"/>
            <a:chExt cx="2478435" cy="864000"/>
          </a:xfrm>
          <a:scene3d>
            <a:camera prst="orthographicFront">
              <a:rot lat="0" lon="0" rev="0"/>
            </a:camera>
            <a:lightRig rig="contrasting" dir="t">
              <a:rot lat="0" lon="0" rev="1200000"/>
            </a:lightRig>
          </a:scene3d>
        </p:grpSpPr>
        <p:sp>
          <p:nvSpPr>
            <p:cNvPr id="16" name="Rectangle 15"/>
            <p:cNvSpPr/>
            <p:nvPr/>
          </p:nvSpPr>
          <p:spPr>
            <a:xfrm>
              <a:off x="2827957" y="636828"/>
              <a:ext cx="2478435" cy="864000"/>
            </a:xfrm>
            <a:prstGeom prst="rect">
              <a:avLst/>
            </a:prstGeom>
            <a:sp3d contourW="19050" prstMaterial="metal">
              <a:bevelT w="88900" h="203200"/>
              <a:bevelB w="165100" h="254000"/>
            </a:sp3d>
          </p:spPr>
          <p:style>
            <a:lnRef idx="0">
              <a:schemeClr val="accent3">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7" name="Rectangle 16"/>
            <p:cNvSpPr/>
            <p:nvPr/>
          </p:nvSpPr>
          <p:spPr>
            <a:xfrm>
              <a:off x="2827957" y="636828"/>
              <a:ext cx="2478435" cy="86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Intermediate</a:t>
              </a:r>
              <a:endParaRPr lang="en-US" sz="3000" kern="1200" dirty="0"/>
            </a:p>
          </p:txBody>
        </p:sp>
      </p:grpSp>
    </p:spTree>
    <p:extLst>
      <p:ext uri="{BB962C8B-B14F-4D97-AF65-F5344CB8AC3E}">
        <p14:creationId xmlns:p14="http://schemas.microsoft.com/office/powerpoint/2010/main" val="315991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OHS Expert Matrix</a:t>
            </a:r>
            <a:endParaRPr lang="en-US" dirty="0"/>
          </a:p>
        </p:txBody>
      </p:sp>
      <p:pic>
        <p:nvPicPr>
          <p:cNvPr id="167938" name="Picture 2"/>
          <p:cNvPicPr>
            <a:picLocks noGrp="1" noChangeAspect="1" noChangeArrowheads="1"/>
          </p:cNvPicPr>
          <p:nvPr>
            <p:ph idx="1"/>
          </p:nvPr>
        </p:nvPicPr>
        <p:blipFill>
          <a:blip r:embed="rId3" cstate="print"/>
          <a:srcRect l="15046" t="18081" r="56559" b="7202"/>
          <a:stretch>
            <a:fillRect/>
          </a:stretch>
        </p:blipFill>
        <p:spPr bwMode="auto">
          <a:xfrm>
            <a:off x="5265398" y="150771"/>
            <a:ext cx="3706675" cy="3657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5072" t="18308" r="56533" b="20581"/>
          <a:stretch>
            <a:fillRect/>
          </a:stretch>
        </p:blipFill>
        <p:spPr bwMode="auto">
          <a:xfrm>
            <a:off x="5265396" y="3869180"/>
            <a:ext cx="3703320" cy="2988820"/>
          </a:xfrm>
          <a:prstGeom prst="rect">
            <a:avLst/>
          </a:prstGeom>
          <a:noFill/>
          <a:ln w="9525">
            <a:noFill/>
            <a:miter lim="800000"/>
            <a:headEnd/>
            <a:tailEnd/>
          </a:ln>
        </p:spPr>
      </p:pic>
      <p:sp>
        <p:nvSpPr>
          <p:cNvPr id="15" name="TextBox 14"/>
          <p:cNvSpPr txBox="1"/>
          <p:nvPr/>
        </p:nvSpPr>
        <p:spPr>
          <a:xfrm>
            <a:off x="648821" y="1658471"/>
            <a:ext cx="4266079" cy="1569660"/>
          </a:xfrm>
          <a:prstGeom prst="rect">
            <a:avLst/>
          </a:prstGeom>
          <a:noFill/>
        </p:spPr>
        <p:txBody>
          <a:bodyPr wrap="square" rtlCol="0">
            <a:spAutoFit/>
          </a:bodyPr>
          <a:lstStyle/>
          <a:p>
            <a:r>
              <a:rPr lang="en-US" sz="2400" dirty="0" smtClean="0">
                <a:solidFill>
                  <a:schemeClr val="tx1"/>
                </a:solidFill>
                <a:latin typeface="+mn-lt"/>
              </a:rPr>
              <a:t>Assessment should </a:t>
            </a:r>
          </a:p>
          <a:p>
            <a:pPr marL="228600" indent="-228600">
              <a:buFont typeface="Arial" pitchFamily="34" charset="0"/>
              <a:buChar char="•"/>
            </a:pPr>
            <a:r>
              <a:rPr lang="en-US" sz="2400" dirty="0" smtClean="0">
                <a:solidFill>
                  <a:schemeClr val="tx1"/>
                </a:solidFill>
                <a:latin typeface="+mn-lt"/>
              </a:rPr>
              <a:t>Look at the form of the nanoparticle</a:t>
            </a:r>
          </a:p>
          <a:p>
            <a:pPr marL="228600" indent="-228600">
              <a:buFont typeface="Arial" pitchFamily="34" charset="0"/>
              <a:buChar char="•"/>
            </a:pPr>
            <a:r>
              <a:rPr lang="en-US" sz="2400" dirty="0" smtClean="0">
                <a:solidFill>
                  <a:schemeClr val="tx1"/>
                </a:solidFill>
                <a:latin typeface="+mn-lt"/>
              </a:rPr>
              <a:t>Consider the entire process</a:t>
            </a:r>
          </a:p>
        </p:txBody>
      </p:sp>
      <p:grpSp>
        <p:nvGrpSpPr>
          <p:cNvPr id="13" name="Group 12"/>
          <p:cNvGrpSpPr/>
          <p:nvPr/>
        </p:nvGrpSpPr>
        <p:grpSpPr>
          <a:xfrm>
            <a:off x="799132" y="5740200"/>
            <a:ext cx="2478435" cy="864000"/>
            <a:chOff x="2827957" y="636828"/>
            <a:chExt cx="2478435" cy="864000"/>
          </a:xfrm>
          <a:scene3d>
            <a:camera prst="orthographicFront">
              <a:rot lat="0" lon="0" rev="0"/>
            </a:camera>
            <a:lightRig rig="contrasting" dir="t">
              <a:rot lat="0" lon="0" rev="1200000"/>
            </a:lightRig>
          </a:scene3d>
        </p:grpSpPr>
        <p:sp>
          <p:nvSpPr>
            <p:cNvPr id="14" name="Rectangle 13"/>
            <p:cNvSpPr/>
            <p:nvPr/>
          </p:nvSpPr>
          <p:spPr>
            <a:xfrm>
              <a:off x="2827957" y="636828"/>
              <a:ext cx="2478435" cy="864000"/>
            </a:xfrm>
            <a:prstGeom prst="rect">
              <a:avLst/>
            </a:prstGeom>
            <a:sp3d contourW="19050" prstMaterial="metal">
              <a:bevelT w="88900" h="203200"/>
              <a:bevelB w="165100" h="254000"/>
            </a:sp3d>
          </p:spPr>
          <p:style>
            <a:lnRef idx="0">
              <a:schemeClr val="accent3">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ectangle 15"/>
            <p:cNvSpPr/>
            <p:nvPr/>
          </p:nvSpPr>
          <p:spPr>
            <a:xfrm>
              <a:off x="2827957" y="636828"/>
              <a:ext cx="2478435" cy="86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Expert</a:t>
              </a:r>
              <a:endParaRPr lang="en-US" sz="3000" kern="1200" dirty="0"/>
            </a:p>
          </p:txBody>
        </p:sp>
      </p:grpSp>
    </p:spTree>
    <p:extLst>
      <p:ext uri="{BB962C8B-B14F-4D97-AF65-F5344CB8AC3E}">
        <p14:creationId xmlns:p14="http://schemas.microsoft.com/office/powerpoint/2010/main" val="411249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On-screen Show (4:3)</PresentationFormat>
  <Paragraphs>203</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OSHA_Training</vt:lpstr>
      <vt:lpstr>PowerPoint Presentation</vt:lpstr>
      <vt:lpstr>Learning Objectives</vt:lpstr>
      <vt:lpstr>The GoodNanoGuide</vt:lpstr>
      <vt:lpstr>The GoodNanoGuide</vt:lpstr>
      <vt:lpstr>Why a Wiki for Nano Handling Practices?</vt:lpstr>
      <vt:lpstr>How Content is Organized</vt:lpstr>
      <vt:lpstr>Interacting with the GoodNanoGuide</vt:lpstr>
      <vt:lpstr>OHS Reference Manual</vt:lpstr>
      <vt:lpstr>OHS Expert Matrix</vt:lpstr>
      <vt:lpstr>Implementation Committee</vt:lpstr>
      <vt:lpstr>Some Usage Metrics</vt:lpstr>
      <vt:lpstr>Sites and Tools Presented so Far</vt:lpstr>
      <vt:lpstr>OSHA Nanotechnology Topic Page</vt:lpstr>
      <vt:lpstr>NIOSH Nanotechnology Topic Page</vt:lpstr>
      <vt:lpstr>International Council on Nanotechnology</vt:lpstr>
      <vt:lpstr>The NanoRisk Framework</vt:lpstr>
      <vt:lpstr>CB Nanotool</vt:lpstr>
      <vt:lpstr>Project on Emerging Nanotechnologies</vt:lpstr>
      <vt:lpstr>NIEHS Worker Training Document</vt:lpstr>
      <vt:lpstr>EPA Regulations Relevant to Nanotech</vt:lpstr>
      <vt:lpstr>Standards</vt:lpstr>
      <vt:lpstr>Other Useful Information</vt:lpstr>
      <vt:lpstr>The US National Nanotechnology Initiative</vt:lpstr>
      <vt:lpstr>Learning Objectives</vt:lpstr>
      <vt:lpstr>Eight-Hour Training Course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2012-05-18T17:01:34Z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