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av" ContentType="audio/wav"/>
  <Default Extension="vml" ContentType="application/vnd.openxmlformats-officedocument.vmlDrawing"/>
  <Default Extension="doc" ContentType="application/msword"/>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5"/>
  </p:notesMasterIdLst>
  <p:handoutMasterIdLst>
    <p:handoutMasterId r:id="rId116"/>
  </p:handoutMasterIdLst>
  <p:sldIdLst>
    <p:sldId id="258" r:id="rId2"/>
    <p:sldId id="272" r:id="rId3"/>
    <p:sldId id="273" r:id="rId4"/>
    <p:sldId id="274" r:id="rId5"/>
    <p:sldId id="357" r:id="rId6"/>
    <p:sldId id="358" r:id="rId7"/>
    <p:sldId id="366" r:id="rId8"/>
    <p:sldId id="367" r:id="rId9"/>
    <p:sldId id="368" r:id="rId10"/>
    <p:sldId id="369" r:id="rId11"/>
    <p:sldId id="370" r:id="rId12"/>
    <p:sldId id="371" r:id="rId13"/>
    <p:sldId id="372" r:id="rId14"/>
    <p:sldId id="373" r:id="rId15"/>
    <p:sldId id="374" r:id="rId16"/>
    <p:sldId id="375" r:id="rId17"/>
    <p:sldId id="377" r:id="rId18"/>
    <p:sldId id="376" r:id="rId19"/>
    <p:sldId id="378" r:id="rId20"/>
    <p:sldId id="379" r:id="rId21"/>
    <p:sldId id="380" r:id="rId22"/>
    <p:sldId id="381" r:id="rId23"/>
    <p:sldId id="382" r:id="rId24"/>
    <p:sldId id="383" r:id="rId25"/>
    <p:sldId id="337" r:id="rId26"/>
    <p:sldId id="276" r:id="rId27"/>
    <p:sldId id="277" r:id="rId28"/>
    <p:sldId id="271" r:id="rId29"/>
    <p:sldId id="278" r:id="rId30"/>
    <p:sldId id="362" r:id="rId31"/>
    <p:sldId id="361" r:id="rId32"/>
    <p:sldId id="359" r:id="rId33"/>
    <p:sldId id="280" r:id="rId34"/>
    <p:sldId id="281" r:id="rId35"/>
    <p:sldId id="282" r:id="rId36"/>
    <p:sldId id="363" r:id="rId37"/>
    <p:sldId id="385" r:id="rId38"/>
    <p:sldId id="283" r:id="rId39"/>
    <p:sldId id="284" r:id="rId40"/>
    <p:sldId id="285" r:id="rId41"/>
    <p:sldId id="389" r:id="rId42"/>
    <p:sldId id="299" r:id="rId43"/>
    <p:sldId id="300" r:id="rId44"/>
    <p:sldId id="289" r:id="rId45"/>
    <p:sldId id="290" r:id="rId46"/>
    <p:sldId id="391" r:id="rId47"/>
    <p:sldId id="392" r:id="rId48"/>
    <p:sldId id="365" r:id="rId49"/>
    <p:sldId id="291" r:id="rId50"/>
    <p:sldId id="394" r:id="rId51"/>
    <p:sldId id="294" r:id="rId52"/>
    <p:sldId id="395" r:id="rId53"/>
    <p:sldId id="295" r:id="rId54"/>
    <p:sldId id="296" r:id="rId55"/>
    <p:sldId id="286" r:id="rId56"/>
    <p:sldId id="287" r:id="rId57"/>
    <p:sldId id="301" r:id="rId58"/>
    <p:sldId id="288" r:id="rId59"/>
    <p:sldId id="400" r:id="rId60"/>
    <p:sldId id="415" r:id="rId61"/>
    <p:sldId id="399" r:id="rId62"/>
    <p:sldId id="398" r:id="rId63"/>
    <p:sldId id="402" r:id="rId64"/>
    <p:sldId id="416" r:id="rId65"/>
    <p:sldId id="401" r:id="rId66"/>
    <p:sldId id="396" r:id="rId67"/>
    <p:sldId id="403" r:id="rId68"/>
    <p:sldId id="407" r:id="rId69"/>
    <p:sldId id="408" r:id="rId70"/>
    <p:sldId id="409" r:id="rId71"/>
    <p:sldId id="405" r:id="rId72"/>
    <p:sldId id="406" r:id="rId73"/>
    <p:sldId id="418" r:id="rId74"/>
    <p:sldId id="411" r:id="rId75"/>
    <p:sldId id="412" r:id="rId76"/>
    <p:sldId id="413" r:id="rId77"/>
    <p:sldId id="414" r:id="rId78"/>
    <p:sldId id="303" r:id="rId79"/>
    <p:sldId id="305" r:id="rId80"/>
    <p:sldId id="270" r:id="rId81"/>
    <p:sldId id="307" r:id="rId82"/>
    <p:sldId id="309" r:id="rId83"/>
    <p:sldId id="320" r:id="rId84"/>
    <p:sldId id="311" r:id="rId85"/>
    <p:sldId id="312" r:id="rId86"/>
    <p:sldId id="313" r:id="rId87"/>
    <p:sldId id="314" r:id="rId88"/>
    <p:sldId id="417" r:id="rId89"/>
    <p:sldId id="315" r:id="rId90"/>
    <p:sldId id="419" r:id="rId91"/>
    <p:sldId id="421" r:id="rId92"/>
    <p:sldId id="420" r:id="rId93"/>
    <p:sldId id="317" r:id="rId94"/>
    <p:sldId id="321" r:id="rId95"/>
    <p:sldId id="390" r:id="rId96"/>
    <p:sldId id="319" r:id="rId97"/>
    <p:sldId id="310" r:id="rId98"/>
    <p:sldId id="323" r:id="rId99"/>
    <p:sldId id="422" r:id="rId100"/>
    <p:sldId id="324" r:id="rId101"/>
    <p:sldId id="325" r:id="rId102"/>
    <p:sldId id="326" r:id="rId103"/>
    <p:sldId id="327" r:id="rId104"/>
    <p:sldId id="329" r:id="rId105"/>
    <p:sldId id="336" r:id="rId106"/>
    <p:sldId id="330" r:id="rId107"/>
    <p:sldId id="331" r:id="rId108"/>
    <p:sldId id="332" r:id="rId109"/>
    <p:sldId id="333" r:id="rId110"/>
    <p:sldId id="269" r:id="rId111"/>
    <p:sldId id="334" r:id="rId112"/>
    <p:sldId id="335" r:id="rId113"/>
    <p:sldId id="293" r:id="rId114"/>
  </p:sldIdLst>
  <p:sldSz cx="9144000" cy="6858000" type="screen4x3"/>
  <p:notesSz cx="6985000" cy="92837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a:srgbClr val="FFCC66"/>
    <a:srgbClr val="1FAD23"/>
    <a:srgbClr val="000099"/>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09" autoAdjust="0"/>
    <p:restoredTop sz="94660"/>
  </p:normalViewPr>
  <p:slideViewPr>
    <p:cSldViewPr>
      <p:cViewPr>
        <p:scale>
          <a:sx n="87" d="100"/>
          <a:sy n="87" d="100"/>
        </p:scale>
        <p:origin x="-1374" y="24"/>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presProps" Target="pres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7363" cy="463550"/>
          </a:xfrm>
          <a:prstGeom prst="rect">
            <a:avLst/>
          </a:prstGeom>
        </p:spPr>
        <p:txBody>
          <a:bodyPr vert="horz" lIns="92958" tIns="46479" rIns="92958" bIns="46479"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sz="quarter" idx="1"/>
          </p:nvPr>
        </p:nvSpPr>
        <p:spPr>
          <a:xfrm>
            <a:off x="3956050" y="0"/>
            <a:ext cx="3027363" cy="463550"/>
          </a:xfrm>
          <a:prstGeom prst="rect">
            <a:avLst/>
          </a:prstGeom>
        </p:spPr>
        <p:txBody>
          <a:bodyPr vert="horz" lIns="92958" tIns="46479" rIns="92958" bIns="46479" rtlCol="0"/>
          <a:lstStyle>
            <a:lvl1pPr algn="r" fontAlgn="auto">
              <a:spcBef>
                <a:spcPts val="0"/>
              </a:spcBef>
              <a:spcAft>
                <a:spcPts val="0"/>
              </a:spcAft>
              <a:defRPr sz="1200">
                <a:latin typeface="+mn-lt"/>
                <a:cs typeface="+mn-cs"/>
              </a:defRPr>
            </a:lvl1pPr>
          </a:lstStyle>
          <a:p>
            <a:pPr>
              <a:defRPr/>
            </a:pPr>
            <a:fld id="{06177983-EC76-4F1A-BB94-6AE8BD0C7890}" type="datetimeFigureOut">
              <a:rPr lang="en-US"/>
              <a:pPr>
                <a:defRPr/>
              </a:pPr>
              <a:t>9/27/2012</a:t>
            </a:fld>
            <a:endParaRPr lang="en-US" dirty="0"/>
          </a:p>
        </p:txBody>
      </p:sp>
      <p:sp>
        <p:nvSpPr>
          <p:cNvPr id="4" name="Footer Placeholder 3"/>
          <p:cNvSpPr>
            <a:spLocks noGrp="1"/>
          </p:cNvSpPr>
          <p:nvPr>
            <p:ph type="ftr" sz="quarter" idx="2"/>
          </p:nvPr>
        </p:nvSpPr>
        <p:spPr>
          <a:xfrm>
            <a:off x="0" y="8818563"/>
            <a:ext cx="3027363" cy="463550"/>
          </a:xfrm>
          <a:prstGeom prst="rect">
            <a:avLst/>
          </a:prstGeom>
        </p:spPr>
        <p:txBody>
          <a:bodyPr vert="horz" lIns="92958" tIns="46479" rIns="92958" bIns="46479" rtlCol="0" anchor="b"/>
          <a:lstStyle>
            <a:lvl1pPr algn="l" fontAlgn="auto">
              <a:spcBef>
                <a:spcPts val="0"/>
              </a:spcBef>
              <a:spcAft>
                <a:spcPts val="0"/>
              </a:spcAft>
              <a:defRPr sz="1200">
                <a:latin typeface="+mn-lt"/>
                <a:cs typeface="+mn-cs"/>
              </a:defRPr>
            </a:lvl1pPr>
          </a:lstStyle>
          <a:p>
            <a:pPr>
              <a:defRPr/>
            </a:pPr>
            <a:endParaRPr lang="en-US"/>
          </a:p>
        </p:txBody>
      </p:sp>
      <p:sp>
        <p:nvSpPr>
          <p:cNvPr id="5" name="Slide Number Placeholder 4"/>
          <p:cNvSpPr>
            <a:spLocks noGrp="1"/>
          </p:cNvSpPr>
          <p:nvPr>
            <p:ph type="sldNum" sz="quarter" idx="3"/>
          </p:nvPr>
        </p:nvSpPr>
        <p:spPr>
          <a:xfrm>
            <a:off x="3956050" y="8818563"/>
            <a:ext cx="3027363" cy="463550"/>
          </a:xfrm>
          <a:prstGeom prst="rect">
            <a:avLst/>
          </a:prstGeom>
        </p:spPr>
        <p:txBody>
          <a:bodyPr vert="horz" lIns="92958" tIns="46479" rIns="92958" bIns="46479" rtlCol="0" anchor="b"/>
          <a:lstStyle>
            <a:lvl1pPr algn="r" fontAlgn="auto">
              <a:spcBef>
                <a:spcPts val="0"/>
              </a:spcBef>
              <a:spcAft>
                <a:spcPts val="0"/>
              </a:spcAft>
              <a:defRPr sz="1200">
                <a:latin typeface="+mn-lt"/>
                <a:cs typeface="+mn-cs"/>
              </a:defRPr>
            </a:lvl1pPr>
          </a:lstStyle>
          <a:p>
            <a:pPr>
              <a:defRPr/>
            </a:pPr>
            <a:fld id="{3498A50E-BDBB-4558-A4EF-4E891B4A7552}" type="slidenum">
              <a:rPr lang="en-US"/>
              <a:pPr>
                <a:defRPr/>
              </a:pPr>
              <a:t>‹#›</a:t>
            </a:fld>
            <a:endParaRPr lang="en-US" dirty="0"/>
          </a:p>
        </p:txBody>
      </p:sp>
    </p:spTree>
    <p:extLst>
      <p:ext uri="{BB962C8B-B14F-4D97-AF65-F5344CB8AC3E}">
        <p14:creationId xmlns:p14="http://schemas.microsoft.com/office/powerpoint/2010/main" val="25916563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7363" cy="463550"/>
          </a:xfrm>
          <a:prstGeom prst="rect">
            <a:avLst/>
          </a:prstGeom>
        </p:spPr>
        <p:txBody>
          <a:bodyPr vert="horz" lIns="92958" tIns="46479" rIns="92958" bIns="46479"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956050" y="0"/>
            <a:ext cx="3027363" cy="463550"/>
          </a:xfrm>
          <a:prstGeom prst="rect">
            <a:avLst/>
          </a:prstGeom>
        </p:spPr>
        <p:txBody>
          <a:bodyPr vert="horz" lIns="92958" tIns="46479" rIns="92958" bIns="46479" rtlCol="0"/>
          <a:lstStyle>
            <a:lvl1pPr algn="r" fontAlgn="auto">
              <a:spcBef>
                <a:spcPts val="0"/>
              </a:spcBef>
              <a:spcAft>
                <a:spcPts val="0"/>
              </a:spcAft>
              <a:defRPr sz="1200">
                <a:latin typeface="+mn-lt"/>
                <a:cs typeface="+mn-cs"/>
              </a:defRPr>
            </a:lvl1pPr>
          </a:lstStyle>
          <a:p>
            <a:pPr>
              <a:defRPr/>
            </a:pPr>
            <a:fld id="{5CB8DC21-7B31-4779-9025-6F765395FEE7}" type="datetimeFigureOut">
              <a:rPr lang="en-US"/>
              <a:pPr>
                <a:defRPr/>
              </a:pPr>
              <a:t>9/27/2012</a:t>
            </a:fld>
            <a:endParaRPr lang="en-US" dirty="0"/>
          </a:p>
        </p:txBody>
      </p:sp>
      <p:sp>
        <p:nvSpPr>
          <p:cNvPr id="4" name="Slide Image Placeholder 3"/>
          <p:cNvSpPr>
            <a:spLocks noGrp="1" noRot="1" noChangeAspect="1"/>
          </p:cNvSpPr>
          <p:nvPr>
            <p:ph type="sldImg" idx="2"/>
          </p:nvPr>
        </p:nvSpPr>
        <p:spPr>
          <a:xfrm>
            <a:off x="1171575" y="696913"/>
            <a:ext cx="4641850" cy="3481387"/>
          </a:xfrm>
          <a:prstGeom prst="rect">
            <a:avLst/>
          </a:prstGeom>
          <a:noFill/>
          <a:ln w="12700">
            <a:solidFill>
              <a:prstClr val="black"/>
            </a:solidFill>
          </a:ln>
        </p:spPr>
        <p:txBody>
          <a:bodyPr vert="horz" lIns="92958" tIns="46479" rIns="92958" bIns="46479" rtlCol="0" anchor="ctr"/>
          <a:lstStyle/>
          <a:p>
            <a:pPr lvl="0"/>
            <a:endParaRPr lang="en-US" noProof="0" dirty="0"/>
          </a:p>
        </p:txBody>
      </p:sp>
      <p:sp>
        <p:nvSpPr>
          <p:cNvPr id="5" name="Notes Placeholder 4"/>
          <p:cNvSpPr>
            <a:spLocks noGrp="1"/>
          </p:cNvSpPr>
          <p:nvPr>
            <p:ph type="body" sz="quarter" idx="3"/>
          </p:nvPr>
        </p:nvSpPr>
        <p:spPr>
          <a:xfrm>
            <a:off x="698500" y="4410075"/>
            <a:ext cx="5588000" cy="4176713"/>
          </a:xfrm>
          <a:prstGeom prst="rect">
            <a:avLst/>
          </a:prstGeom>
        </p:spPr>
        <p:txBody>
          <a:bodyPr vert="horz" lIns="92958" tIns="46479" rIns="92958" bIns="46479"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818563"/>
            <a:ext cx="3027363" cy="463550"/>
          </a:xfrm>
          <a:prstGeom prst="rect">
            <a:avLst/>
          </a:prstGeom>
        </p:spPr>
        <p:txBody>
          <a:bodyPr vert="horz" lIns="92958" tIns="46479" rIns="92958" bIns="46479"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956050" y="8818563"/>
            <a:ext cx="3027363" cy="463550"/>
          </a:xfrm>
          <a:prstGeom prst="rect">
            <a:avLst/>
          </a:prstGeom>
        </p:spPr>
        <p:txBody>
          <a:bodyPr vert="horz" lIns="92958" tIns="46479" rIns="92958" bIns="46479" rtlCol="0" anchor="b"/>
          <a:lstStyle>
            <a:lvl1pPr algn="r" fontAlgn="auto">
              <a:spcBef>
                <a:spcPts val="0"/>
              </a:spcBef>
              <a:spcAft>
                <a:spcPts val="0"/>
              </a:spcAft>
              <a:defRPr sz="1200">
                <a:latin typeface="+mn-lt"/>
                <a:cs typeface="+mn-cs"/>
              </a:defRPr>
            </a:lvl1pPr>
          </a:lstStyle>
          <a:p>
            <a:pPr>
              <a:defRPr/>
            </a:pPr>
            <a:fld id="{72F795C0-BA68-4E74-9CBA-7C6E8EF1517B}" type="slidenum">
              <a:rPr lang="en-US"/>
              <a:pPr>
                <a:defRPr/>
              </a:pPr>
              <a:t>‹#›</a:t>
            </a:fld>
            <a:endParaRPr lang="en-US" dirty="0"/>
          </a:p>
        </p:txBody>
      </p:sp>
    </p:spTree>
    <p:extLst>
      <p:ext uri="{BB962C8B-B14F-4D97-AF65-F5344CB8AC3E}">
        <p14:creationId xmlns:p14="http://schemas.microsoft.com/office/powerpoint/2010/main" val="280339204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132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fld id="{549736EC-6871-4BAB-8E6B-A83B2FF20BC2}" type="slidenum">
              <a:rPr lang="en-US" smtClean="0">
                <a:latin typeface="Calibri" pitchFamily="34" charset="0"/>
              </a:rPr>
              <a:pPr eaLnBrk="1" fontAlgn="base" hangingPunct="1">
                <a:spcBef>
                  <a:spcPct val="0"/>
                </a:spcBef>
                <a:spcAft>
                  <a:spcPct val="0"/>
                </a:spcAft>
              </a:pPr>
              <a:t>1</a:t>
            </a:fld>
            <a:endParaRPr lang="en-US" smtClean="0">
              <a:latin typeface="Calibri"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133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fld id="{698747FD-42A2-4117-BED0-32EF5E2A0B7E}" type="slidenum">
              <a:rPr lang="en-US" smtClean="0">
                <a:latin typeface="Calibri" pitchFamily="34" charset="0"/>
              </a:rPr>
              <a:pPr eaLnBrk="1" fontAlgn="base" hangingPunct="1">
                <a:spcBef>
                  <a:spcPct val="0"/>
                </a:spcBef>
                <a:spcAft>
                  <a:spcPct val="0"/>
                </a:spcAft>
              </a:pPr>
              <a:t>34</a:t>
            </a:fld>
            <a:endParaRPr lang="en-US" smtClean="0">
              <a:latin typeface="Calibri"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1341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fld id="{0C92736B-532B-49C1-966D-2CC0A2B3BDC1}" type="slidenum">
              <a:rPr lang="en-US" smtClean="0">
                <a:latin typeface="Calibri" pitchFamily="34" charset="0"/>
              </a:rPr>
              <a:pPr eaLnBrk="1" fontAlgn="base" hangingPunct="1">
                <a:spcBef>
                  <a:spcPct val="0"/>
                </a:spcBef>
                <a:spcAft>
                  <a:spcPct val="0"/>
                </a:spcAft>
              </a:pPr>
              <a:t>35</a:t>
            </a:fld>
            <a:endParaRPr lang="en-US" smtClean="0">
              <a:latin typeface="Calibri"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135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fld id="{68CDAB40-0F19-497C-8716-F5DA2A26A4E8}" type="slidenum">
              <a:rPr lang="en-US" smtClean="0">
                <a:latin typeface="Calibri" pitchFamily="34" charset="0"/>
              </a:rPr>
              <a:pPr eaLnBrk="1" fontAlgn="base" hangingPunct="1">
                <a:spcBef>
                  <a:spcPct val="0"/>
                </a:spcBef>
                <a:spcAft>
                  <a:spcPct val="0"/>
                </a:spcAft>
              </a:pPr>
              <a:t>36</a:t>
            </a:fld>
            <a:endParaRPr lang="en-US" smtClean="0">
              <a:latin typeface="Calibri"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136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fld id="{8854D843-6213-4DFB-A03D-E79C9BD5DF88}" type="slidenum">
              <a:rPr lang="en-US" smtClean="0">
                <a:latin typeface="Calibri" pitchFamily="34" charset="0"/>
              </a:rPr>
              <a:pPr eaLnBrk="1" fontAlgn="base" hangingPunct="1">
                <a:spcBef>
                  <a:spcPct val="0"/>
                </a:spcBef>
                <a:spcAft>
                  <a:spcPct val="0"/>
                </a:spcAft>
              </a:pPr>
              <a:t>37</a:t>
            </a:fld>
            <a:endParaRPr lang="en-US" smtClean="0">
              <a:latin typeface="Calibri"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137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fld id="{8CD091FB-11D4-45F9-8388-3EDFDC6ACC88}" type="slidenum">
              <a:rPr lang="en-US" smtClean="0">
                <a:latin typeface="Calibri" pitchFamily="34" charset="0"/>
              </a:rPr>
              <a:pPr eaLnBrk="1" fontAlgn="base" hangingPunct="1">
                <a:spcBef>
                  <a:spcPct val="0"/>
                </a:spcBef>
                <a:spcAft>
                  <a:spcPct val="0"/>
                </a:spcAft>
              </a:pPr>
              <a:t>38</a:t>
            </a:fld>
            <a:endParaRPr lang="en-US" smtClean="0">
              <a:latin typeface="Calibri"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04B52CDB-FD68-4BC7-882E-A533FB619487}" type="slidenum">
              <a:rPr lang="en-US" smtClean="0"/>
              <a:pPr>
                <a:defRPr/>
              </a:pPr>
              <a:t>85</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259E9248-5B18-487C-AF1C-D43098EA8B59}" type="slidenum">
              <a:rPr lang="en-US"/>
              <a:pPr>
                <a:defRPr/>
              </a:pPr>
              <a:t>‹#›</a:t>
            </a:fld>
            <a:endParaRPr lang="en-US" dirty="0"/>
          </a:p>
        </p:txBody>
      </p:sp>
    </p:spTree>
    <p:extLst>
      <p:ext uri="{BB962C8B-B14F-4D97-AF65-F5344CB8AC3E}">
        <p14:creationId xmlns:p14="http://schemas.microsoft.com/office/powerpoint/2010/main" val="40064212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082AD53E-38AD-4324-80C6-6F88F896CBF6}" type="slidenum">
              <a:rPr lang="en-US"/>
              <a:pPr>
                <a:defRPr/>
              </a:pPr>
              <a:t>‹#›</a:t>
            </a:fld>
            <a:endParaRPr lang="en-US" dirty="0"/>
          </a:p>
        </p:txBody>
      </p:sp>
    </p:spTree>
    <p:extLst>
      <p:ext uri="{BB962C8B-B14F-4D97-AF65-F5344CB8AC3E}">
        <p14:creationId xmlns:p14="http://schemas.microsoft.com/office/powerpoint/2010/main" val="37774141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7CF692A4-0260-416F-A0FA-09E802653FE5}" type="slidenum">
              <a:rPr lang="en-US"/>
              <a:pPr>
                <a:defRPr/>
              </a:pPr>
              <a:t>‹#›</a:t>
            </a:fld>
            <a:endParaRPr lang="en-US" dirty="0"/>
          </a:p>
        </p:txBody>
      </p:sp>
    </p:spTree>
    <p:extLst>
      <p:ext uri="{BB962C8B-B14F-4D97-AF65-F5344CB8AC3E}">
        <p14:creationId xmlns:p14="http://schemas.microsoft.com/office/powerpoint/2010/main" val="30331435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
  <p:cSld name="1_Title and Content">
    <p:spTree>
      <p:nvGrpSpPr>
        <p:cNvPr id="1" name=""/>
        <p:cNvGrpSpPr/>
        <p:nvPr/>
      </p:nvGrpSpPr>
      <p:grpSpPr>
        <a:xfrm>
          <a:off x="0" y="0"/>
          <a:ext cx="0" cy="0"/>
          <a:chOff x="0" y="0"/>
          <a:chExt cx="0" cy="0"/>
        </a:xfrm>
      </p:grpSpPr>
      <p:pic>
        <p:nvPicPr>
          <p:cNvPr id="4" name="Picture 9" descr="iStock_000004143150XSmall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userDrawn="1"/>
        </p:nvSpPr>
        <p:spPr bwMode="auto">
          <a:xfrm>
            <a:off x="8177213" y="6245225"/>
            <a:ext cx="8143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r>
              <a:rPr lang="en-US" sz="1400" dirty="0" smtClean="0">
                <a:solidFill>
                  <a:srgbClr val="254061"/>
                </a:solidFill>
                <a:latin typeface="Calibri" pitchFamily="34" charset="0"/>
              </a:rPr>
              <a:t>Slide </a:t>
            </a:r>
            <a:fld id="{758CC7A0-C84C-482A-BBE1-2E7DD0AC3877}" type="slidenum">
              <a:rPr lang="en-US" sz="1400" smtClean="0">
                <a:solidFill>
                  <a:srgbClr val="254061"/>
                </a:solidFill>
                <a:latin typeface="Calibri" pitchFamily="34" charset="0"/>
              </a:rPr>
              <a:pPr eaLnBrk="1" hangingPunct="1">
                <a:defRPr/>
              </a:pPr>
              <a:t>‹#›</a:t>
            </a:fld>
            <a:endParaRPr lang="en-US" sz="1400" dirty="0" smtClean="0">
              <a:solidFill>
                <a:srgbClr val="254061"/>
              </a:solidFill>
              <a:latin typeface="Calibri" pitchFamily="34" charset="0"/>
            </a:endParaRPr>
          </a:p>
        </p:txBody>
      </p:sp>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Date Placeholder 3"/>
          <p:cNvSpPr>
            <a:spLocks noGrp="1"/>
          </p:cNvSpPr>
          <p:nvPr>
            <p:ph type="dt" sz="half" idx="10"/>
          </p:nvPr>
        </p:nvSpPr>
        <p:spPr>
          <a:xfrm>
            <a:off x="1066800" y="6324600"/>
            <a:ext cx="1905000" cy="457200"/>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7" name="Footer Placeholder 4"/>
          <p:cNvSpPr>
            <a:spLocks noGrp="1"/>
          </p:cNvSpPr>
          <p:nvPr>
            <p:ph type="ftr" sz="quarter" idx="11"/>
          </p:nvPr>
        </p:nvSpPr>
        <p:spPr>
          <a:xfrm>
            <a:off x="3505200" y="6324600"/>
            <a:ext cx="2895600" cy="457200"/>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Tree>
    <p:extLst>
      <p:ext uri="{BB962C8B-B14F-4D97-AF65-F5344CB8AC3E}">
        <p14:creationId xmlns:p14="http://schemas.microsoft.com/office/powerpoint/2010/main" val="37745893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7"/>
          <p:cNvSpPr>
            <a:spLocks noGrp="1" noChangeArrowheads="1"/>
          </p:cNvSpPr>
          <p:nvPr>
            <p:ph type="dt" sz="half" idx="10"/>
          </p:nvPr>
        </p:nvSpPr>
        <p:spPr>
          <a:xfrm>
            <a:off x="1066800" y="6324600"/>
            <a:ext cx="1905000" cy="457200"/>
          </a:xfrm>
          <a:prstGeom prst="rect">
            <a:avLst/>
          </a:prstGeom>
        </p:spPr>
        <p:txBody>
          <a:bodyPr/>
          <a:lstStyle>
            <a:lvl1pPr>
              <a:defRPr/>
            </a:lvl1pPr>
          </a:lstStyle>
          <a:p>
            <a:pPr>
              <a:defRPr/>
            </a:pPr>
            <a:endParaRPr lang="en-US"/>
          </a:p>
        </p:txBody>
      </p:sp>
      <p:sp>
        <p:nvSpPr>
          <p:cNvPr id="4" name="Rectangle 8"/>
          <p:cNvSpPr>
            <a:spLocks noGrp="1" noChangeArrowheads="1"/>
          </p:cNvSpPr>
          <p:nvPr>
            <p:ph type="ftr" sz="quarter" idx="11"/>
          </p:nvPr>
        </p:nvSpPr>
        <p:spPr>
          <a:xfrm>
            <a:off x="3505200" y="6324600"/>
            <a:ext cx="2895600" cy="457200"/>
          </a:xfrm>
          <a:prstGeom prst="rect">
            <a:avLst/>
          </a:prstGeom>
        </p:spPr>
        <p:txBody>
          <a:bodyPr/>
          <a:lstStyle>
            <a:lvl1pPr>
              <a:defRPr/>
            </a:lvl1pPr>
          </a:lstStyle>
          <a:p>
            <a:pPr>
              <a:defRPr/>
            </a:pPr>
            <a:endParaRPr lang="en-US"/>
          </a:p>
        </p:txBody>
      </p:sp>
    </p:spTree>
    <p:extLst>
      <p:ext uri="{BB962C8B-B14F-4D97-AF65-F5344CB8AC3E}">
        <p14:creationId xmlns:p14="http://schemas.microsoft.com/office/powerpoint/2010/main" val="41565318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a:xfrm>
            <a:off x="6553200" y="6356350"/>
            <a:ext cx="2133600" cy="365125"/>
          </a:xfrm>
          <a:prstGeom prst="rect">
            <a:avLst/>
          </a:prstGeom>
        </p:spPr>
        <p:txBody>
          <a:bodyPr/>
          <a:lstStyle>
            <a:lvl1pPr fontAlgn="auto">
              <a:spcBef>
                <a:spcPts val="0"/>
              </a:spcBef>
              <a:spcAft>
                <a:spcPts val="0"/>
              </a:spcAft>
              <a:defRPr>
                <a:solidFill>
                  <a:schemeClr val="bg1"/>
                </a:solidFill>
                <a:latin typeface="+mn-lt"/>
                <a:cs typeface="+mn-cs"/>
              </a:defRPr>
            </a:lvl1pPr>
          </a:lstStyle>
          <a:p>
            <a:pPr>
              <a:defRPr/>
            </a:pPr>
            <a:fld id="{604D0B0F-862B-4522-B0D5-9E42D90D91AD}" type="slidenum">
              <a:rPr lang="en-US"/>
              <a:pPr>
                <a:defRPr/>
              </a:pPr>
              <a:t>‹#›</a:t>
            </a:fld>
            <a:endParaRPr lang="en-US" dirty="0"/>
          </a:p>
        </p:txBody>
      </p:sp>
    </p:spTree>
    <p:extLst>
      <p:ext uri="{BB962C8B-B14F-4D97-AF65-F5344CB8AC3E}">
        <p14:creationId xmlns:p14="http://schemas.microsoft.com/office/powerpoint/2010/main" val="31987897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3416F6CA-CBA6-41A1-B397-C5106F6C0AC0}" type="slidenum">
              <a:rPr lang="en-US"/>
              <a:pPr>
                <a:defRPr/>
              </a:pPr>
              <a:t>‹#›</a:t>
            </a:fld>
            <a:endParaRPr lang="en-US" dirty="0"/>
          </a:p>
        </p:txBody>
      </p:sp>
    </p:spTree>
    <p:extLst>
      <p:ext uri="{BB962C8B-B14F-4D97-AF65-F5344CB8AC3E}">
        <p14:creationId xmlns:p14="http://schemas.microsoft.com/office/powerpoint/2010/main" val="24987170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55DDFB44-FD4F-4F9B-89C1-B9163F5FEF0C}" type="slidenum">
              <a:rPr lang="en-US"/>
              <a:pPr>
                <a:defRPr/>
              </a:pPr>
              <a:t>‹#›</a:t>
            </a:fld>
            <a:endParaRPr lang="en-US" dirty="0"/>
          </a:p>
        </p:txBody>
      </p:sp>
    </p:spTree>
    <p:extLst>
      <p:ext uri="{BB962C8B-B14F-4D97-AF65-F5344CB8AC3E}">
        <p14:creationId xmlns:p14="http://schemas.microsoft.com/office/powerpoint/2010/main" val="32810079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96A9AF1A-E429-4316-A0B4-A3549E46F983}" type="slidenum">
              <a:rPr lang="en-US"/>
              <a:pPr>
                <a:defRPr/>
              </a:pPr>
              <a:t>‹#›</a:t>
            </a:fld>
            <a:endParaRPr lang="en-US" dirty="0"/>
          </a:p>
        </p:txBody>
      </p:sp>
    </p:spTree>
    <p:extLst>
      <p:ext uri="{BB962C8B-B14F-4D97-AF65-F5344CB8AC3E}">
        <p14:creationId xmlns:p14="http://schemas.microsoft.com/office/powerpoint/2010/main" val="141455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3DE8E400-499F-4BB8-9426-58D599458916}" type="slidenum">
              <a:rPr lang="en-US"/>
              <a:pPr>
                <a:defRPr/>
              </a:pPr>
              <a:t>‹#›</a:t>
            </a:fld>
            <a:endParaRPr lang="en-US" dirty="0"/>
          </a:p>
        </p:txBody>
      </p:sp>
    </p:spTree>
    <p:extLst>
      <p:ext uri="{BB962C8B-B14F-4D97-AF65-F5344CB8AC3E}">
        <p14:creationId xmlns:p14="http://schemas.microsoft.com/office/powerpoint/2010/main" val="6777932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CB93B46B-BF41-449B-B94B-4E39F396B673}" type="slidenum">
              <a:rPr lang="en-US"/>
              <a:pPr>
                <a:defRPr/>
              </a:pPr>
              <a:t>‹#›</a:t>
            </a:fld>
            <a:endParaRPr lang="en-US" dirty="0"/>
          </a:p>
        </p:txBody>
      </p:sp>
    </p:spTree>
    <p:extLst>
      <p:ext uri="{BB962C8B-B14F-4D97-AF65-F5344CB8AC3E}">
        <p14:creationId xmlns:p14="http://schemas.microsoft.com/office/powerpoint/2010/main" val="24070501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E9B59A5A-066C-47B3-A035-17A2AE23823C}" type="slidenum">
              <a:rPr lang="en-US"/>
              <a:pPr>
                <a:defRPr/>
              </a:pPr>
              <a:t>‹#›</a:t>
            </a:fld>
            <a:endParaRPr lang="en-US" dirty="0"/>
          </a:p>
        </p:txBody>
      </p:sp>
    </p:spTree>
    <p:extLst>
      <p:ext uri="{BB962C8B-B14F-4D97-AF65-F5344CB8AC3E}">
        <p14:creationId xmlns:p14="http://schemas.microsoft.com/office/powerpoint/2010/main" val="31605101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E379FE7A-1C5C-44C5-B20B-4C6038FE4CF2}" type="slidenum">
              <a:rPr lang="en-US"/>
              <a:pPr>
                <a:defRPr/>
              </a:pPr>
              <a:t>‹#›</a:t>
            </a:fld>
            <a:endParaRPr lang="en-US" dirty="0"/>
          </a:p>
        </p:txBody>
      </p:sp>
    </p:spTree>
    <p:extLst>
      <p:ext uri="{BB962C8B-B14F-4D97-AF65-F5344CB8AC3E}">
        <p14:creationId xmlns:p14="http://schemas.microsoft.com/office/powerpoint/2010/main" val="2371950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extBox 2"/>
          <p:cNvSpPr txBox="1">
            <a:spLocks noChangeArrowheads="1"/>
          </p:cNvSpPr>
          <p:nvPr userDrawn="1"/>
        </p:nvSpPr>
        <p:spPr bwMode="auto">
          <a:xfrm>
            <a:off x="8077200" y="6386513"/>
            <a:ext cx="827088"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r>
              <a:rPr lang="en-US" sz="1400" dirty="0" smtClean="0">
                <a:solidFill>
                  <a:schemeClr val="bg1"/>
                </a:solidFill>
                <a:latin typeface="Calibri" pitchFamily="34" charset="0"/>
              </a:rPr>
              <a:t>Slide </a:t>
            </a:r>
            <a:fld id="{404E94A6-38F2-4A20-978C-9D8F5CAE5B31}" type="slidenum">
              <a:rPr lang="en-US" sz="1400" smtClean="0">
                <a:solidFill>
                  <a:schemeClr val="bg1"/>
                </a:solidFill>
                <a:latin typeface="Calibri" pitchFamily="34" charset="0"/>
              </a:rPr>
              <a:pPr eaLnBrk="1" hangingPunct="1">
                <a:defRPr/>
              </a:pPr>
              <a:t>‹#›</a:t>
            </a:fld>
            <a:endParaRPr lang="en-US" sz="1400" dirty="0" smtClean="0">
              <a:solidFill>
                <a:schemeClr val="bg1"/>
              </a:solidFill>
              <a:latin typeface="Calibri" pitchFamily="34" charset="0"/>
            </a:endParaRPr>
          </a:p>
        </p:txBody>
      </p:sp>
      <p:pic>
        <p:nvPicPr>
          <p:cNvPr id="1027" name="Picture 3" descr="C:\Users\Susan\Desktop\istockphoto_4143150-wind-turbine.jpg"/>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0"/>
            <a:ext cx="9150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TextBox 3"/>
          <p:cNvSpPr txBox="1">
            <a:spLocks noChangeArrowheads="1"/>
          </p:cNvSpPr>
          <p:nvPr userDrawn="1"/>
        </p:nvSpPr>
        <p:spPr bwMode="auto">
          <a:xfrm>
            <a:off x="8077200" y="6324600"/>
            <a:ext cx="8143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r>
              <a:rPr lang="en-US" sz="1400" dirty="0" smtClean="0">
                <a:solidFill>
                  <a:srgbClr val="254061"/>
                </a:solidFill>
                <a:latin typeface="Calibri" pitchFamily="34" charset="0"/>
              </a:rPr>
              <a:t>Slide </a:t>
            </a:r>
            <a:fld id="{5CBFD5C2-F2BE-4AA4-8F3A-DF6F3FD181CB}" type="slidenum">
              <a:rPr lang="en-US" sz="1400" smtClean="0">
                <a:solidFill>
                  <a:srgbClr val="254061"/>
                </a:solidFill>
                <a:latin typeface="Calibri" pitchFamily="34" charset="0"/>
              </a:rPr>
              <a:pPr eaLnBrk="1" hangingPunct="1">
                <a:defRPr/>
              </a:pPr>
              <a:t>‹#›</a:t>
            </a:fld>
            <a:endParaRPr lang="en-US" sz="1400" dirty="0" smtClean="0">
              <a:solidFill>
                <a:srgbClr val="254061"/>
              </a:solidFill>
              <a:latin typeface="Calibri" pitchFamily="34" charset="0"/>
            </a:endParaRPr>
          </a:p>
        </p:txBody>
      </p:sp>
    </p:spTree>
  </p:cSld>
  <p:clrMap bg1="lt1" tx1="dk1" bg2="lt2" tx2="dk2" accent1="accent1" accent2="accent2" accent3="accent3" accent4="accent4" accent5="accent5" accent6="accent6" hlink="hlink" folHlink="folHlink"/>
  <p:sldLayoutIdLst>
    <p:sldLayoutId id="2147484295" r:id="rId1"/>
    <p:sldLayoutId id="2147484296" r:id="rId2"/>
    <p:sldLayoutId id="2147484297" r:id="rId3"/>
    <p:sldLayoutId id="2147484298" r:id="rId4"/>
    <p:sldLayoutId id="2147484299" r:id="rId5"/>
    <p:sldLayoutId id="2147484300" r:id="rId6"/>
    <p:sldLayoutId id="2147484301" r:id="rId7"/>
    <p:sldLayoutId id="2147484302" r:id="rId8"/>
    <p:sldLayoutId id="2147484303" r:id="rId9"/>
    <p:sldLayoutId id="2147484304" r:id="rId10"/>
    <p:sldLayoutId id="2147484305" r:id="rId11"/>
    <p:sldLayoutId id="2147484306" r:id="rId12"/>
    <p:sldLayoutId id="2147484307" r:id="rId13"/>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0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6.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1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12.xml"/></Relationships>
</file>

<file path=ppt/slides/_rels/slide10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2.xml"/></Relationships>
</file>

<file path=ppt/slides/_rels/slide11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2.xml"/></Relationships>
</file>

<file path=ppt/slides/_rels/slide11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7.jpeg"/><Relationship Id="rId4" Type="http://schemas.openxmlformats.org/officeDocument/2006/relationships/image" Target="../media/image6.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image" Target="../media/image17.wmf"/><Relationship Id="rId5" Type="http://schemas.openxmlformats.org/officeDocument/2006/relationships/image" Target="../media/image16.emf"/><Relationship Id="rId4" Type="http://schemas.openxmlformats.org/officeDocument/2006/relationships/oleObject" Target="../embeddings/Microsoft_Word_97_-_2003_Document1.doc"/></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slideLayout" Target="../slideLayouts/slideLayout13.xml"/><Relationship Id="rId1" Type="http://schemas.openxmlformats.org/officeDocument/2006/relationships/vmlDrawing" Target="../drawings/vmlDrawing2.vml"/><Relationship Id="rId5" Type="http://schemas.openxmlformats.org/officeDocument/2006/relationships/image" Target="../media/image24.png"/><Relationship Id="rId4" Type="http://schemas.openxmlformats.org/officeDocument/2006/relationships/oleObject" Target="../embeddings/oleObject2.bin"/></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53" name="AutoShape 13"/>
          <p:cNvSpPr>
            <a:spLocks noChangeArrowheads="1"/>
          </p:cNvSpPr>
          <p:nvPr/>
        </p:nvSpPr>
        <p:spPr bwMode="auto">
          <a:xfrm>
            <a:off x="914400" y="1295400"/>
            <a:ext cx="7315200" cy="3581400"/>
          </a:xfrm>
          <a:prstGeom prst="roundRect">
            <a:avLst>
              <a:gd name="adj" fmla="val 16667"/>
            </a:avLst>
          </a:prstGeom>
          <a:gradFill rotWithShape="1">
            <a:gsLst>
              <a:gs pos="0">
                <a:schemeClr val="bg1">
                  <a:alpha val="73000"/>
                </a:schemeClr>
              </a:gs>
              <a:gs pos="100000">
                <a:schemeClr val="bg1">
                  <a:gamma/>
                  <a:shade val="46275"/>
                  <a:invGamma/>
                </a:schemeClr>
              </a:gs>
            </a:gsLst>
            <a:lin ang="5400000" scaled="1"/>
          </a:gradFill>
          <a:ln>
            <a:noFill/>
          </a:ln>
          <a:effectLst/>
          <a:extLst/>
        </p:spPr>
        <p:txBody>
          <a:bodyPr wrap="none" anchor="ctr"/>
          <a:lstStyle/>
          <a:p>
            <a:pPr fontAlgn="auto">
              <a:spcBef>
                <a:spcPts val="0"/>
              </a:spcBef>
              <a:spcAft>
                <a:spcPts val="0"/>
              </a:spcAft>
              <a:defRPr/>
            </a:pPr>
            <a:endParaRPr lang="en-US" dirty="0">
              <a:latin typeface="+mn-lt"/>
              <a:cs typeface="+mn-cs"/>
            </a:endParaRPr>
          </a:p>
        </p:txBody>
      </p:sp>
      <p:sp>
        <p:nvSpPr>
          <p:cNvPr id="15363" name="Text Box 12"/>
          <p:cNvSpPr txBox="1">
            <a:spLocks noChangeArrowheads="1"/>
          </p:cNvSpPr>
          <p:nvPr/>
        </p:nvSpPr>
        <p:spPr bwMode="auto">
          <a:xfrm>
            <a:off x="1905000" y="2743200"/>
            <a:ext cx="51816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4000" b="1">
                <a:latin typeface="Arial Narrow" pitchFamily="34" charset="0"/>
              </a:rPr>
              <a:t>Safety and Health in Wind Energy</a:t>
            </a:r>
          </a:p>
        </p:txBody>
      </p:sp>
      <p:sp>
        <p:nvSpPr>
          <p:cNvPr id="15364" name="Text Box 3"/>
          <p:cNvSpPr txBox="1">
            <a:spLocks noChangeArrowheads="1"/>
          </p:cNvSpPr>
          <p:nvPr/>
        </p:nvSpPr>
        <p:spPr bwMode="auto">
          <a:xfrm>
            <a:off x="1905000" y="1752600"/>
            <a:ext cx="5334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4000" b="1">
                <a:solidFill>
                  <a:schemeClr val="tx2"/>
                </a:solidFill>
                <a:latin typeface="Arial Narrow" pitchFamily="34" charset="0"/>
              </a:rPr>
              <a:t>Susan B. Harwood Grant</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AutoShape 2"/>
          <p:cNvSpPr>
            <a:spLocks noChangeArrowheads="1"/>
          </p:cNvSpPr>
          <p:nvPr/>
        </p:nvSpPr>
        <p:spPr bwMode="auto">
          <a:xfrm>
            <a:off x="381000" y="838200"/>
            <a:ext cx="8458200" cy="4648200"/>
          </a:xfrm>
          <a:prstGeom prst="roundRect">
            <a:avLst>
              <a:gd name="adj" fmla="val 16667"/>
            </a:avLst>
          </a:prstGeom>
          <a:gradFill rotWithShape="1">
            <a:gsLst>
              <a:gs pos="0">
                <a:schemeClr val="bg1">
                  <a:alpha val="73000"/>
                </a:schemeClr>
              </a:gs>
              <a:gs pos="100000">
                <a:schemeClr val="bg1">
                  <a:gamma/>
                  <a:shade val="46275"/>
                  <a:invGamma/>
                </a:schemeClr>
              </a:gs>
            </a:gsLst>
            <a:lin ang="5400000" scaled="1"/>
          </a:gradFill>
          <a:ln>
            <a:noFill/>
          </a:ln>
          <a:effectLst/>
          <a:extLst/>
        </p:spPr>
        <p:txBody>
          <a:bodyPr wrap="none" anchor="ctr"/>
          <a:lstStyle/>
          <a:p>
            <a:pPr hangingPunct="0">
              <a:defRPr/>
            </a:pPr>
            <a:r>
              <a:rPr lang="en-US" dirty="0"/>
              <a:t> </a:t>
            </a:r>
          </a:p>
        </p:txBody>
      </p:sp>
      <p:sp>
        <p:nvSpPr>
          <p:cNvPr id="24579" name="Text Box 4"/>
          <p:cNvSpPr txBox="1">
            <a:spLocks noChangeArrowheads="1"/>
          </p:cNvSpPr>
          <p:nvPr/>
        </p:nvSpPr>
        <p:spPr bwMode="auto">
          <a:xfrm>
            <a:off x="898525" y="1066800"/>
            <a:ext cx="7391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4000" b="1">
                <a:solidFill>
                  <a:srgbClr val="1F497D"/>
                </a:solidFill>
                <a:latin typeface="Arial Narrow" pitchFamily="34" charset="0"/>
              </a:rPr>
              <a:t>Question</a:t>
            </a:r>
            <a:r>
              <a:rPr lang="en-US" sz="4000" b="1">
                <a:solidFill>
                  <a:schemeClr val="tx2"/>
                </a:solidFill>
                <a:latin typeface="Arial Narrow" pitchFamily="34" charset="0"/>
              </a:rPr>
              <a:t> 6</a:t>
            </a:r>
          </a:p>
        </p:txBody>
      </p:sp>
      <p:sp>
        <p:nvSpPr>
          <p:cNvPr id="24580" name="TextBox 1"/>
          <p:cNvSpPr txBox="1">
            <a:spLocks noChangeArrowheads="1"/>
          </p:cNvSpPr>
          <p:nvPr/>
        </p:nvSpPr>
        <p:spPr bwMode="auto">
          <a:xfrm>
            <a:off x="746125" y="1752600"/>
            <a:ext cx="75438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3200"/>
              <a:t>When fall arrest equipment is used, employers must assure that:</a:t>
            </a:r>
            <a:endParaRPr lang="en-US" sz="3200">
              <a:latin typeface="Arial Narrow" pitchFamily="34" charset="0"/>
            </a:endParaRPr>
          </a:p>
        </p:txBody>
      </p:sp>
      <p:sp>
        <p:nvSpPr>
          <p:cNvPr id="3" name="TextBox 2"/>
          <p:cNvSpPr txBox="1">
            <a:spLocks noChangeArrowheads="1"/>
          </p:cNvSpPr>
          <p:nvPr/>
        </p:nvSpPr>
        <p:spPr bwMode="auto">
          <a:xfrm>
            <a:off x="1219200" y="3000375"/>
            <a:ext cx="7010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Clr>
                <a:srgbClr val="1F497D"/>
              </a:buClr>
              <a:buFontTx/>
              <a:buAutoNum type="alphaLcPeriod"/>
            </a:pPr>
            <a:r>
              <a:rPr lang="en-US" sz="2400">
                <a:latin typeface="Arial Narrow" pitchFamily="34" charset="0"/>
              </a:rPr>
              <a:t>Users have calculated total fall distance.</a:t>
            </a:r>
          </a:p>
        </p:txBody>
      </p:sp>
      <p:sp>
        <p:nvSpPr>
          <p:cNvPr id="19462" name="TextBox 5"/>
          <p:cNvSpPr txBox="1">
            <a:spLocks noChangeArrowheads="1"/>
          </p:cNvSpPr>
          <p:nvPr/>
        </p:nvSpPr>
        <p:spPr bwMode="auto">
          <a:xfrm>
            <a:off x="1219200" y="3441700"/>
            <a:ext cx="7010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Clr>
                <a:srgbClr val="1F497D"/>
              </a:buClr>
              <a:buFontTx/>
              <a:buAutoNum type="alphaLcPeriod" startAt="2"/>
            </a:pPr>
            <a:r>
              <a:rPr lang="en-US" sz="2400">
                <a:latin typeface="Arial Narrow" pitchFamily="34" charset="0"/>
              </a:rPr>
              <a:t>All equipment is properly inspected before each use.</a:t>
            </a:r>
          </a:p>
        </p:txBody>
      </p:sp>
      <p:sp>
        <p:nvSpPr>
          <p:cNvPr id="19463" name="TextBox 6"/>
          <p:cNvSpPr txBox="1">
            <a:spLocks noChangeArrowheads="1"/>
          </p:cNvSpPr>
          <p:nvPr/>
        </p:nvSpPr>
        <p:spPr bwMode="auto">
          <a:xfrm>
            <a:off x="1219200" y="3883025"/>
            <a:ext cx="7010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Clr>
                <a:srgbClr val="1F497D"/>
              </a:buClr>
              <a:buFontTx/>
              <a:buAutoNum type="alphaLcPeriod" startAt="3"/>
            </a:pPr>
            <a:r>
              <a:rPr lang="en-US" sz="2400">
                <a:latin typeface="Arial Narrow" pitchFamily="34" charset="0"/>
              </a:rPr>
              <a:t>A rescue plan is in place to rescue a fallen employee.</a:t>
            </a:r>
          </a:p>
        </p:txBody>
      </p:sp>
      <p:sp>
        <p:nvSpPr>
          <p:cNvPr id="19464" name="TextBox 7"/>
          <p:cNvSpPr txBox="1">
            <a:spLocks noChangeArrowheads="1"/>
          </p:cNvSpPr>
          <p:nvPr/>
        </p:nvSpPr>
        <p:spPr bwMode="auto">
          <a:xfrm>
            <a:off x="1219200" y="4324350"/>
            <a:ext cx="7010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Clr>
                <a:srgbClr val="1F497D"/>
              </a:buClr>
              <a:buFontTx/>
              <a:buAutoNum type="alphaLcPeriod" startAt="4"/>
            </a:pPr>
            <a:r>
              <a:rPr lang="en-US" sz="2400">
                <a:latin typeface="Arial Narrow" pitchFamily="34" charset="0"/>
              </a:rPr>
              <a:t>All of the above.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mph" presetSubtype="0" grpId="0" nodeType="clickEffect">
                                  <p:stCondLst>
                                    <p:cond delay="0"/>
                                  </p:stCondLst>
                                  <p:childTnLst>
                                    <p:set>
                                      <p:cBhvr rctx="PPT">
                                        <p:cTn id="6" dur="indefinite"/>
                                        <p:tgtEl>
                                          <p:spTgt spid="3"/>
                                        </p:tgtEl>
                                        <p:attrNameLst>
                                          <p:attrName>style.opacity</p:attrName>
                                        </p:attrNameLst>
                                      </p:cBhvr>
                                      <p:to>
                                        <p:strVal val="0.25"/>
                                      </p:to>
                                    </p:set>
                                    <p:animEffect filter="image" prLst="opacity: 0.25">
                                      <p:cBhvr rctx="IE">
                                        <p:cTn id="7" dur="indefinite"/>
                                        <p:tgtEl>
                                          <p:spTgt spid="3"/>
                                        </p:tgtEl>
                                      </p:cBhvr>
                                    </p:animEffect>
                                  </p:childTnLst>
                                </p:cTn>
                              </p:par>
                              <p:par>
                                <p:cTn id="8" presetID="9" presetClass="emph" presetSubtype="0" grpId="0" nodeType="withEffect">
                                  <p:stCondLst>
                                    <p:cond delay="0"/>
                                  </p:stCondLst>
                                  <p:childTnLst>
                                    <p:set>
                                      <p:cBhvr rctx="PPT">
                                        <p:cTn id="9" dur="indefinite"/>
                                        <p:tgtEl>
                                          <p:spTgt spid="19462"/>
                                        </p:tgtEl>
                                        <p:attrNameLst>
                                          <p:attrName>style.opacity</p:attrName>
                                        </p:attrNameLst>
                                      </p:cBhvr>
                                      <p:to>
                                        <p:strVal val="0.25"/>
                                      </p:to>
                                    </p:set>
                                    <p:animEffect filter="image" prLst="opacity: 0.25">
                                      <p:cBhvr rctx="IE">
                                        <p:cTn id="10" dur="indefinite"/>
                                        <p:tgtEl>
                                          <p:spTgt spid="19462"/>
                                        </p:tgtEl>
                                      </p:cBhvr>
                                    </p:animEffect>
                                  </p:childTnLst>
                                </p:cTn>
                              </p:par>
                              <p:par>
                                <p:cTn id="11" presetID="9" presetClass="emph" presetSubtype="0" grpId="0" nodeType="withEffect">
                                  <p:stCondLst>
                                    <p:cond delay="0"/>
                                  </p:stCondLst>
                                  <p:childTnLst>
                                    <p:set>
                                      <p:cBhvr rctx="PPT">
                                        <p:cTn id="12" dur="indefinite"/>
                                        <p:tgtEl>
                                          <p:spTgt spid="19463"/>
                                        </p:tgtEl>
                                        <p:attrNameLst>
                                          <p:attrName>style.opacity</p:attrName>
                                        </p:attrNameLst>
                                      </p:cBhvr>
                                      <p:to>
                                        <p:strVal val="0.25"/>
                                      </p:to>
                                    </p:set>
                                    <p:animEffect filter="image" prLst="opacity: 0.25">
                                      <p:cBhvr rctx="IE">
                                        <p:cTn id="13" dur="indefinite"/>
                                        <p:tgtEl>
                                          <p:spTgt spid="19463"/>
                                        </p:tgtEl>
                                      </p:cBhvr>
                                    </p:animEffect>
                                  </p:childTnLst>
                                </p:cTn>
                              </p:par>
                              <p:par>
                                <p:cTn id="14" presetID="3" presetClass="emph" presetSubtype="2" fill="hold" grpId="0" nodeType="withEffect">
                                  <p:stCondLst>
                                    <p:cond delay="0"/>
                                  </p:stCondLst>
                                  <p:childTnLst>
                                    <p:animClr clrSpc="rgb" dir="cw">
                                      <p:cBhvr override="childStyle">
                                        <p:cTn id="15" dur="2000" fill="hold"/>
                                        <p:tgtEl>
                                          <p:spTgt spid="19464"/>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462" grpId="0"/>
      <p:bldP spid="19463" grpId="0"/>
      <p:bldP spid="19464"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AutoShape 2"/>
          <p:cNvSpPr>
            <a:spLocks noChangeArrowheads="1"/>
          </p:cNvSpPr>
          <p:nvPr/>
        </p:nvSpPr>
        <p:spPr bwMode="auto">
          <a:xfrm>
            <a:off x="358775" y="228600"/>
            <a:ext cx="8458200" cy="6248400"/>
          </a:xfrm>
          <a:prstGeom prst="roundRect">
            <a:avLst>
              <a:gd name="adj" fmla="val 16667"/>
            </a:avLst>
          </a:prstGeom>
          <a:gradFill rotWithShape="1">
            <a:gsLst>
              <a:gs pos="0">
                <a:schemeClr val="bg1">
                  <a:alpha val="73000"/>
                </a:schemeClr>
              </a:gs>
              <a:gs pos="100000">
                <a:schemeClr val="bg1">
                  <a:gamma/>
                  <a:shade val="46275"/>
                  <a:invGamma/>
                </a:schemeClr>
              </a:gs>
            </a:gsLst>
            <a:lin ang="5400000" scaled="1"/>
          </a:gradFill>
          <a:ln>
            <a:noFill/>
          </a:ln>
          <a:effectLst/>
          <a:extLst/>
        </p:spPr>
        <p:txBody>
          <a:bodyPr wrap="none" anchor="ctr"/>
          <a:lstStyle/>
          <a:p>
            <a:pPr fontAlgn="auto">
              <a:spcBef>
                <a:spcPts val="0"/>
              </a:spcBef>
              <a:spcAft>
                <a:spcPts val="0"/>
              </a:spcAft>
              <a:defRPr/>
            </a:pPr>
            <a:endParaRPr lang="en-US" dirty="0">
              <a:latin typeface="+mn-lt"/>
              <a:cs typeface="+mn-cs"/>
            </a:endParaRPr>
          </a:p>
        </p:txBody>
      </p:sp>
      <p:sp>
        <p:nvSpPr>
          <p:cNvPr id="116739" name="Text Box 4"/>
          <p:cNvSpPr txBox="1">
            <a:spLocks noChangeArrowheads="1"/>
          </p:cNvSpPr>
          <p:nvPr/>
        </p:nvSpPr>
        <p:spPr bwMode="auto">
          <a:xfrm>
            <a:off x="685800" y="228600"/>
            <a:ext cx="7848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4000" b="1">
                <a:solidFill>
                  <a:schemeClr val="tx2"/>
                </a:solidFill>
                <a:latin typeface="Arial Narrow" pitchFamily="34" charset="0"/>
              </a:rPr>
              <a:t>What are the Struck-By Hazards?</a:t>
            </a:r>
            <a:endParaRPr lang="en-US" sz="3600" b="1">
              <a:solidFill>
                <a:schemeClr val="tx2"/>
              </a:solidFill>
              <a:latin typeface="Arial Narrow" pitchFamily="34" charset="0"/>
            </a:endParaRPr>
          </a:p>
        </p:txBody>
      </p:sp>
      <p:pic>
        <p:nvPicPr>
          <p:cNvPr id="109572" name="Picture 2" descr="C:\Users\Susan\Desktop\iStock_000011201367XSmal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117600"/>
            <a:ext cx="7345363" cy="49022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447800" y="5791200"/>
            <a:ext cx="5334000" cy="307975"/>
          </a:xfrm>
          <a:prstGeom prst="rect">
            <a:avLst/>
          </a:prstGeom>
          <a:noFill/>
        </p:spPr>
        <p:txBody>
          <a:bodyPr>
            <a:spAutoFit/>
          </a:bodyPr>
          <a:lstStyle/>
          <a:p>
            <a:pPr fontAlgn="auto">
              <a:spcBef>
                <a:spcPts val="0"/>
              </a:spcBef>
              <a:spcAft>
                <a:spcPts val="0"/>
              </a:spcAft>
              <a:defRPr/>
            </a:pPr>
            <a:r>
              <a:rPr lang="en-US" sz="1400" dirty="0">
                <a:solidFill>
                  <a:schemeClr val="bg1">
                    <a:lumMod val="85000"/>
                  </a:schemeClr>
                </a:solidFill>
                <a:latin typeface="+mn-lt"/>
                <a:cs typeface="+mn-cs"/>
              </a:rPr>
              <a:t>Photo Courtesy of Orion, LLC </a:t>
            </a: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AutoShape 2"/>
          <p:cNvSpPr>
            <a:spLocks noChangeArrowheads="1"/>
          </p:cNvSpPr>
          <p:nvPr/>
        </p:nvSpPr>
        <p:spPr bwMode="auto">
          <a:xfrm>
            <a:off x="381000" y="457200"/>
            <a:ext cx="8458200" cy="5715000"/>
          </a:xfrm>
          <a:prstGeom prst="roundRect">
            <a:avLst>
              <a:gd name="adj" fmla="val 16667"/>
            </a:avLst>
          </a:prstGeom>
          <a:gradFill rotWithShape="1">
            <a:gsLst>
              <a:gs pos="0">
                <a:schemeClr val="bg1">
                  <a:alpha val="73000"/>
                </a:schemeClr>
              </a:gs>
              <a:gs pos="100000">
                <a:schemeClr val="bg1">
                  <a:gamma/>
                  <a:shade val="46275"/>
                  <a:invGamma/>
                </a:schemeClr>
              </a:gs>
            </a:gsLst>
            <a:lin ang="5400000" scaled="1"/>
          </a:gradFill>
          <a:ln>
            <a:noFill/>
          </a:ln>
          <a:effectLst/>
          <a:extLst/>
        </p:spPr>
        <p:txBody>
          <a:bodyPr wrap="none" anchor="ctr"/>
          <a:lstStyle/>
          <a:p>
            <a:pPr fontAlgn="auto">
              <a:spcBef>
                <a:spcPts val="0"/>
              </a:spcBef>
              <a:spcAft>
                <a:spcPts val="0"/>
              </a:spcAft>
              <a:defRPr/>
            </a:pPr>
            <a:endParaRPr lang="en-US" dirty="0">
              <a:latin typeface="+mn-lt"/>
              <a:cs typeface="+mn-cs"/>
            </a:endParaRPr>
          </a:p>
        </p:txBody>
      </p:sp>
      <p:sp>
        <p:nvSpPr>
          <p:cNvPr id="117763" name="Text Box 4"/>
          <p:cNvSpPr txBox="1">
            <a:spLocks noChangeArrowheads="1"/>
          </p:cNvSpPr>
          <p:nvPr/>
        </p:nvSpPr>
        <p:spPr bwMode="auto">
          <a:xfrm>
            <a:off x="685800" y="762000"/>
            <a:ext cx="7848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4000" b="1">
                <a:solidFill>
                  <a:schemeClr val="tx2"/>
                </a:solidFill>
                <a:latin typeface="Arial Narrow" pitchFamily="34" charset="0"/>
              </a:rPr>
              <a:t>Best Practices</a:t>
            </a:r>
          </a:p>
        </p:txBody>
      </p:sp>
      <p:sp>
        <p:nvSpPr>
          <p:cNvPr id="117764" name="Text Box 8"/>
          <p:cNvSpPr txBox="1">
            <a:spLocks noChangeArrowheads="1"/>
          </p:cNvSpPr>
          <p:nvPr/>
        </p:nvSpPr>
        <p:spPr bwMode="auto">
          <a:xfrm>
            <a:off x="990600" y="1695450"/>
            <a:ext cx="7391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ts val="1200"/>
              </a:spcBef>
              <a:buClr>
                <a:schemeClr val="tx2"/>
              </a:buClr>
            </a:pPr>
            <a:r>
              <a:rPr lang="en-US" sz="3600" b="1">
                <a:latin typeface="Arial Narrow" pitchFamily="34" charset="0"/>
              </a:rPr>
              <a:t>Identify one or two items from the best practices list that you plan to improve.</a:t>
            </a:r>
          </a:p>
        </p:txBody>
      </p:sp>
      <p:pic>
        <p:nvPicPr>
          <p:cNvPr id="6" name="Picture 4" descr="check mark,check marks,checklists,clipboards,clipped images,cropped images,cropped pictures,icons,lists,office supplies,offices,OK,PNG,symbols,tick mark,tick marks,transparent background"/>
          <p:cNvPicPr>
            <a:picLocks noChangeAspect="1" noChangeArrowheads="1"/>
          </p:cNvPicPr>
          <p:nvPr/>
        </p:nvPicPr>
        <p:blipFill rotWithShape="1">
          <a:blip r:embed="rId2">
            <a:duotone>
              <a:prstClr val="black"/>
              <a:schemeClr val="bg1">
                <a:lumMod val="50000"/>
                <a:tint val="45000"/>
                <a:satMod val="400000"/>
              </a:schemeClr>
            </a:duotone>
            <a:extLst/>
          </a:blip>
          <a:srcRect l="30799" t="26831" r="31539" b="29600"/>
          <a:stretch/>
        </p:blipFill>
        <p:spPr bwMode="auto">
          <a:xfrm>
            <a:off x="3733800" y="3200400"/>
            <a:ext cx="1828800" cy="2115671"/>
          </a:xfrm>
          <a:prstGeom prst="rect">
            <a:avLst/>
          </a:prstGeom>
          <a:noFill/>
          <a:extLst/>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AutoShape 2"/>
          <p:cNvSpPr>
            <a:spLocks noChangeArrowheads="1"/>
          </p:cNvSpPr>
          <p:nvPr/>
        </p:nvSpPr>
        <p:spPr bwMode="auto">
          <a:xfrm>
            <a:off x="358775" y="228600"/>
            <a:ext cx="8458200" cy="6248400"/>
          </a:xfrm>
          <a:prstGeom prst="roundRect">
            <a:avLst>
              <a:gd name="adj" fmla="val 16667"/>
            </a:avLst>
          </a:prstGeom>
          <a:gradFill rotWithShape="1">
            <a:gsLst>
              <a:gs pos="0">
                <a:schemeClr val="bg1">
                  <a:alpha val="73000"/>
                </a:schemeClr>
              </a:gs>
              <a:gs pos="100000">
                <a:schemeClr val="bg1">
                  <a:gamma/>
                  <a:shade val="46275"/>
                  <a:invGamma/>
                </a:schemeClr>
              </a:gs>
            </a:gsLst>
            <a:lin ang="5400000" scaled="1"/>
          </a:gradFill>
          <a:ln>
            <a:noFill/>
          </a:ln>
          <a:effectLst/>
          <a:extLst/>
        </p:spPr>
        <p:txBody>
          <a:bodyPr wrap="none" anchor="ctr"/>
          <a:lstStyle/>
          <a:p>
            <a:pPr fontAlgn="auto">
              <a:spcBef>
                <a:spcPts val="0"/>
              </a:spcBef>
              <a:spcAft>
                <a:spcPts val="0"/>
              </a:spcAft>
              <a:defRPr/>
            </a:pPr>
            <a:endParaRPr lang="en-US" dirty="0">
              <a:latin typeface="+mn-lt"/>
              <a:cs typeface="+mn-cs"/>
            </a:endParaRPr>
          </a:p>
        </p:txBody>
      </p:sp>
      <p:sp>
        <p:nvSpPr>
          <p:cNvPr id="118787" name="Text Box 4"/>
          <p:cNvSpPr txBox="1">
            <a:spLocks noChangeArrowheads="1"/>
          </p:cNvSpPr>
          <p:nvPr/>
        </p:nvSpPr>
        <p:spPr bwMode="auto">
          <a:xfrm>
            <a:off x="685800" y="228600"/>
            <a:ext cx="7848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4000" b="1">
                <a:solidFill>
                  <a:schemeClr val="tx2"/>
                </a:solidFill>
                <a:latin typeface="Arial Narrow" pitchFamily="34" charset="0"/>
              </a:rPr>
              <a:t>What are the Best Practices?</a:t>
            </a:r>
            <a:endParaRPr lang="en-US" sz="3600" b="1">
              <a:solidFill>
                <a:schemeClr val="tx2"/>
              </a:solidFill>
              <a:latin typeface="Arial Narrow" pitchFamily="34" charset="0"/>
            </a:endParaRPr>
          </a:p>
        </p:txBody>
      </p:sp>
      <p:pic>
        <p:nvPicPr>
          <p:cNvPr id="118788" name="Picture 2" descr="C:\Users\Susan\Desktop\Photos\Orion Pictures\Doug's Drive\DSC0026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19200" y="930275"/>
            <a:ext cx="6705600" cy="50292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295400" y="5943600"/>
            <a:ext cx="5334000" cy="307975"/>
          </a:xfrm>
          <a:prstGeom prst="rect">
            <a:avLst/>
          </a:prstGeom>
          <a:noFill/>
        </p:spPr>
        <p:txBody>
          <a:bodyPr>
            <a:spAutoFit/>
          </a:bodyPr>
          <a:lstStyle/>
          <a:p>
            <a:pPr fontAlgn="auto">
              <a:spcBef>
                <a:spcPts val="0"/>
              </a:spcBef>
              <a:spcAft>
                <a:spcPts val="0"/>
              </a:spcAft>
              <a:defRPr/>
            </a:pPr>
            <a:r>
              <a:rPr lang="en-US" sz="1400" dirty="0">
                <a:solidFill>
                  <a:schemeClr val="bg1">
                    <a:lumMod val="85000"/>
                  </a:schemeClr>
                </a:solidFill>
                <a:latin typeface="+mn-lt"/>
                <a:cs typeface="+mn-cs"/>
              </a:rPr>
              <a:t>Photo Courtesy of Orion, LLC </a:t>
            </a: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AutoShape 2"/>
          <p:cNvSpPr>
            <a:spLocks noChangeArrowheads="1"/>
          </p:cNvSpPr>
          <p:nvPr/>
        </p:nvSpPr>
        <p:spPr bwMode="auto">
          <a:xfrm>
            <a:off x="358775" y="228600"/>
            <a:ext cx="8458200" cy="6248400"/>
          </a:xfrm>
          <a:prstGeom prst="roundRect">
            <a:avLst>
              <a:gd name="adj" fmla="val 16667"/>
            </a:avLst>
          </a:prstGeom>
          <a:gradFill rotWithShape="1">
            <a:gsLst>
              <a:gs pos="0">
                <a:schemeClr val="bg1">
                  <a:alpha val="73000"/>
                </a:schemeClr>
              </a:gs>
              <a:gs pos="100000">
                <a:schemeClr val="bg1">
                  <a:gamma/>
                  <a:shade val="46275"/>
                  <a:invGamma/>
                </a:schemeClr>
              </a:gs>
            </a:gsLst>
            <a:lin ang="5400000" scaled="1"/>
          </a:gradFill>
          <a:ln>
            <a:noFill/>
          </a:ln>
          <a:effectLst/>
          <a:extLst/>
        </p:spPr>
        <p:txBody>
          <a:bodyPr wrap="none" anchor="ctr"/>
          <a:lstStyle/>
          <a:p>
            <a:pPr fontAlgn="auto">
              <a:spcBef>
                <a:spcPts val="0"/>
              </a:spcBef>
              <a:spcAft>
                <a:spcPts val="0"/>
              </a:spcAft>
              <a:defRPr/>
            </a:pPr>
            <a:endParaRPr lang="en-US" dirty="0">
              <a:latin typeface="+mn-lt"/>
              <a:cs typeface="+mn-cs"/>
            </a:endParaRPr>
          </a:p>
        </p:txBody>
      </p:sp>
      <p:sp>
        <p:nvSpPr>
          <p:cNvPr id="119811" name="Text Box 4"/>
          <p:cNvSpPr txBox="1">
            <a:spLocks noChangeArrowheads="1"/>
          </p:cNvSpPr>
          <p:nvPr/>
        </p:nvSpPr>
        <p:spPr bwMode="auto">
          <a:xfrm>
            <a:off x="685800" y="228600"/>
            <a:ext cx="7848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4000" b="1">
                <a:solidFill>
                  <a:schemeClr val="tx2"/>
                </a:solidFill>
                <a:latin typeface="Arial Narrow" pitchFamily="34" charset="0"/>
              </a:rPr>
              <a:t>What are the Best Practices?</a:t>
            </a:r>
            <a:endParaRPr lang="en-US" sz="3600" b="1">
              <a:solidFill>
                <a:schemeClr val="tx2"/>
              </a:solidFill>
              <a:latin typeface="Arial Narrow" pitchFamily="34" charset="0"/>
            </a:endParaRPr>
          </a:p>
        </p:txBody>
      </p:sp>
      <p:pic>
        <p:nvPicPr>
          <p:cNvPr id="119812" name="Picture 2" descr="C:\Users\Susan\Desktop\Photos\Orion Pictures\Doug's Drive\HPIM086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3000" y="930276"/>
            <a:ext cx="6858000" cy="511158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295400" y="6019800"/>
            <a:ext cx="5334000" cy="307975"/>
          </a:xfrm>
          <a:prstGeom prst="rect">
            <a:avLst/>
          </a:prstGeom>
          <a:noFill/>
        </p:spPr>
        <p:txBody>
          <a:bodyPr>
            <a:spAutoFit/>
          </a:bodyPr>
          <a:lstStyle/>
          <a:p>
            <a:pPr fontAlgn="auto">
              <a:spcBef>
                <a:spcPts val="0"/>
              </a:spcBef>
              <a:spcAft>
                <a:spcPts val="0"/>
              </a:spcAft>
              <a:defRPr/>
            </a:pPr>
            <a:r>
              <a:rPr lang="en-US" sz="1400" dirty="0">
                <a:solidFill>
                  <a:schemeClr val="bg1">
                    <a:lumMod val="85000"/>
                  </a:schemeClr>
                </a:solidFill>
                <a:latin typeface="+mn-lt"/>
                <a:cs typeface="+mn-cs"/>
              </a:rPr>
              <a:t>Photo Courtesy of Orion, LLC </a:t>
            </a: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AutoShape 2"/>
          <p:cNvSpPr>
            <a:spLocks noChangeArrowheads="1"/>
          </p:cNvSpPr>
          <p:nvPr/>
        </p:nvSpPr>
        <p:spPr bwMode="auto">
          <a:xfrm>
            <a:off x="381000" y="457200"/>
            <a:ext cx="8458200" cy="5638800"/>
          </a:xfrm>
          <a:prstGeom prst="roundRect">
            <a:avLst>
              <a:gd name="adj" fmla="val 16667"/>
            </a:avLst>
          </a:prstGeom>
          <a:gradFill rotWithShape="1">
            <a:gsLst>
              <a:gs pos="0">
                <a:schemeClr val="bg1">
                  <a:alpha val="73000"/>
                </a:schemeClr>
              </a:gs>
              <a:gs pos="100000">
                <a:schemeClr val="bg1">
                  <a:gamma/>
                  <a:shade val="46275"/>
                  <a:invGamma/>
                </a:schemeClr>
              </a:gs>
            </a:gsLst>
            <a:lin ang="5400000" scaled="1"/>
          </a:gradFill>
          <a:ln>
            <a:noFill/>
          </a:ln>
          <a:effectLst/>
          <a:extLst/>
        </p:spPr>
        <p:txBody>
          <a:bodyPr wrap="none" anchor="ctr"/>
          <a:lstStyle/>
          <a:p>
            <a:pPr fontAlgn="auto">
              <a:spcBef>
                <a:spcPts val="0"/>
              </a:spcBef>
              <a:spcAft>
                <a:spcPts val="0"/>
              </a:spcAft>
              <a:defRPr/>
            </a:pPr>
            <a:endParaRPr lang="en-US" dirty="0">
              <a:latin typeface="+mn-lt"/>
              <a:cs typeface="+mn-cs"/>
            </a:endParaRPr>
          </a:p>
        </p:txBody>
      </p:sp>
      <p:sp>
        <p:nvSpPr>
          <p:cNvPr id="120835" name="Text Box 4"/>
          <p:cNvSpPr txBox="1">
            <a:spLocks noChangeArrowheads="1"/>
          </p:cNvSpPr>
          <p:nvPr/>
        </p:nvSpPr>
        <p:spPr bwMode="auto">
          <a:xfrm>
            <a:off x="685800" y="762000"/>
            <a:ext cx="7848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4000" b="1">
                <a:solidFill>
                  <a:schemeClr val="tx2"/>
                </a:solidFill>
                <a:latin typeface="Arial Narrow" pitchFamily="34" charset="0"/>
              </a:rPr>
              <a:t>Module 7 Objectives</a:t>
            </a:r>
          </a:p>
        </p:txBody>
      </p:sp>
      <p:sp>
        <p:nvSpPr>
          <p:cNvPr id="120836" name="Text Box 8"/>
          <p:cNvSpPr txBox="1">
            <a:spLocks noChangeArrowheads="1"/>
          </p:cNvSpPr>
          <p:nvPr/>
        </p:nvSpPr>
        <p:spPr bwMode="auto">
          <a:xfrm>
            <a:off x="685800" y="1600200"/>
            <a:ext cx="7848600" cy="387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71500" indent="-5715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ts val="1200"/>
              </a:spcBef>
              <a:buClr>
                <a:schemeClr val="tx2"/>
              </a:buClr>
              <a:buFont typeface="Wingdings" pitchFamily="2" charset="2"/>
              <a:buChar char="§"/>
            </a:pPr>
            <a:r>
              <a:rPr lang="en-US" sz="3600" b="1">
                <a:latin typeface="Arial Narrow" pitchFamily="34" charset="0"/>
              </a:rPr>
              <a:t>Explain the factors that affect thermal balance.</a:t>
            </a:r>
          </a:p>
          <a:p>
            <a:pPr eaLnBrk="1" hangingPunct="1">
              <a:spcBef>
                <a:spcPts val="1200"/>
              </a:spcBef>
              <a:buClr>
                <a:schemeClr val="tx2"/>
              </a:buClr>
              <a:buFont typeface="Wingdings" pitchFamily="2" charset="2"/>
              <a:buChar char="§"/>
            </a:pPr>
            <a:r>
              <a:rPr lang="en-US" sz="3600" b="1">
                <a:latin typeface="Arial Narrow" pitchFamily="34" charset="0"/>
              </a:rPr>
              <a:t>Recognize the signs of heat stress.</a:t>
            </a:r>
          </a:p>
          <a:p>
            <a:pPr eaLnBrk="1" hangingPunct="1">
              <a:spcBef>
                <a:spcPts val="1200"/>
              </a:spcBef>
              <a:buClr>
                <a:schemeClr val="tx2"/>
              </a:buClr>
              <a:buFont typeface="Wingdings" pitchFamily="2" charset="2"/>
              <a:buChar char="§"/>
            </a:pPr>
            <a:r>
              <a:rPr lang="en-US" sz="3600" b="1">
                <a:latin typeface="Arial Narrow" pitchFamily="34" charset="0"/>
              </a:rPr>
              <a:t>Recognize the signs of cold stress.</a:t>
            </a:r>
          </a:p>
          <a:p>
            <a:pPr eaLnBrk="1" hangingPunct="1">
              <a:spcBef>
                <a:spcPts val="1200"/>
              </a:spcBef>
              <a:buClr>
                <a:schemeClr val="tx2"/>
              </a:buClr>
              <a:buFont typeface="Wingdings" pitchFamily="2" charset="2"/>
              <a:buChar char="§"/>
            </a:pPr>
            <a:r>
              <a:rPr lang="en-US" sz="3600" b="1">
                <a:latin typeface="Arial Narrow" pitchFamily="34" charset="0"/>
              </a:rPr>
              <a:t>Recognize other potential hazards from working in an outside environment.</a:t>
            </a: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AutoShape 2"/>
          <p:cNvSpPr>
            <a:spLocks noChangeArrowheads="1"/>
          </p:cNvSpPr>
          <p:nvPr/>
        </p:nvSpPr>
        <p:spPr bwMode="auto">
          <a:xfrm>
            <a:off x="342900" y="685800"/>
            <a:ext cx="8458200" cy="5791200"/>
          </a:xfrm>
          <a:prstGeom prst="roundRect">
            <a:avLst>
              <a:gd name="adj" fmla="val 16667"/>
            </a:avLst>
          </a:prstGeom>
          <a:gradFill rotWithShape="1">
            <a:gsLst>
              <a:gs pos="0">
                <a:schemeClr val="bg1">
                  <a:alpha val="73000"/>
                </a:schemeClr>
              </a:gs>
              <a:gs pos="100000">
                <a:schemeClr val="bg1">
                  <a:gamma/>
                  <a:shade val="46275"/>
                  <a:invGamma/>
                </a:schemeClr>
              </a:gs>
            </a:gsLst>
            <a:lin ang="5400000" scaled="1"/>
          </a:gradFill>
          <a:ln>
            <a:noFill/>
          </a:ln>
          <a:effectLst/>
          <a:extLst/>
        </p:spPr>
        <p:txBody>
          <a:bodyPr wrap="none" anchor="ctr"/>
          <a:lstStyle/>
          <a:p>
            <a:pPr fontAlgn="auto">
              <a:spcBef>
                <a:spcPts val="0"/>
              </a:spcBef>
              <a:spcAft>
                <a:spcPts val="0"/>
              </a:spcAft>
              <a:defRPr/>
            </a:pPr>
            <a:endParaRPr lang="en-US" dirty="0">
              <a:latin typeface="+mn-lt"/>
              <a:cs typeface="+mn-cs"/>
            </a:endParaRPr>
          </a:p>
        </p:txBody>
      </p:sp>
      <p:sp>
        <p:nvSpPr>
          <p:cNvPr id="121859" name="Text Box 4"/>
          <p:cNvSpPr txBox="1">
            <a:spLocks noChangeArrowheads="1"/>
          </p:cNvSpPr>
          <p:nvPr/>
        </p:nvSpPr>
        <p:spPr bwMode="auto">
          <a:xfrm>
            <a:off x="685800" y="1066800"/>
            <a:ext cx="7848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4000" b="1">
                <a:solidFill>
                  <a:schemeClr val="tx2"/>
                </a:solidFill>
                <a:latin typeface="Arial Narrow" pitchFamily="34" charset="0"/>
              </a:rPr>
              <a:t>Module 7 Objectives—continued</a:t>
            </a:r>
          </a:p>
        </p:txBody>
      </p:sp>
      <p:sp>
        <p:nvSpPr>
          <p:cNvPr id="121860" name="Text Box 8"/>
          <p:cNvSpPr txBox="1">
            <a:spLocks noChangeArrowheads="1"/>
          </p:cNvSpPr>
          <p:nvPr/>
        </p:nvSpPr>
        <p:spPr bwMode="auto">
          <a:xfrm>
            <a:off x="1143000" y="1828800"/>
            <a:ext cx="6858000" cy="42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71500" indent="-5715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ts val="1200"/>
              </a:spcBef>
              <a:buClr>
                <a:schemeClr val="tx2"/>
              </a:buClr>
              <a:buFont typeface="Wingdings" pitchFamily="2" charset="2"/>
              <a:buChar char="§"/>
            </a:pPr>
            <a:r>
              <a:rPr lang="en-US" sz="3600" b="1">
                <a:latin typeface="Arial Narrow" pitchFamily="34" charset="0"/>
              </a:rPr>
              <a:t>Identify best practices and important controls for keeping safe while working outside.</a:t>
            </a:r>
          </a:p>
          <a:p>
            <a:pPr eaLnBrk="1" hangingPunct="1">
              <a:spcBef>
                <a:spcPts val="1200"/>
              </a:spcBef>
              <a:buClr>
                <a:schemeClr val="tx2"/>
              </a:buClr>
              <a:buFont typeface="Wingdings" pitchFamily="2" charset="2"/>
              <a:buChar char="§"/>
            </a:pPr>
            <a:r>
              <a:rPr lang="en-US" sz="3600" b="1">
                <a:latin typeface="Arial Narrow" pitchFamily="34" charset="0"/>
              </a:rPr>
              <a:t>Identify obstacles to using safe practices at your worksite.</a:t>
            </a:r>
          </a:p>
          <a:p>
            <a:pPr eaLnBrk="1" hangingPunct="1">
              <a:spcBef>
                <a:spcPts val="1200"/>
              </a:spcBef>
              <a:buClr>
                <a:schemeClr val="tx2"/>
              </a:buClr>
              <a:buFont typeface="Wingdings" pitchFamily="2" charset="2"/>
              <a:buChar char="§"/>
            </a:pPr>
            <a:r>
              <a:rPr lang="en-US" sz="3600" b="1">
                <a:latin typeface="Arial Narrow" pitchFamily="34" charset="0"/>
              </a:rPr>
              <a:t>Identify the resources available on your </a:t>
            </a:r>
            <a:r>
              <a:rPr lang="en-US" sz="3600" b="1" i="1">
                <a:latin typeface="Arial Narrow" pitchFamily="34" charset="0"/>
              </a:rPr>
              <a:t>Tools and Resources</a:t>
            </a:r>
            <a:r>
              <a:rPr lang="en-US" sz="3600" b="1">
                <a:latin typeface="Arial Narrow" pitchFamily="34" charset="0"/>
              </a:rPr>
              <a:t> CD.</a:t>
            </a: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AutoShape 2"/>
          <p:cNvSpPr>
            <a:spLocks noChangeArrowheads="1"/>
          </p:cNvSpPr>
          <p:nvPr/>
        </p:nvSpPr>
        <p:spPr bwMode="auto">
          <a:xfrm>
            <a:off x="381000" y="412750"/>
            <a:ext cx="8458200" cy="5715000"/>
          </a:xfrm>
          <a:prstGeom prst="roundRect">
            <a:avLst>
              <a:gd name="adj" fmla="val 16667"/>
            </a:avLst>
          </a:prstGeom>
          <a:gradFill rotWithShape="1">
            <a:gsLst>
              <a:gs pos="0">
                <a:schemeClr val="bg1">
                  <a:alpha val="73000"/>
                </a:schemeClr>
              </a:gs>
              <a:gs pos="100000">
                <a:schemeClr val="bg1">
                  <a:gamma/>
                  <a:shade val="46275"/>
                  <a:invGamma/>
                </a:schemeClr>
              </a:gs>
            </a:gsLst>
            <a:lin ang="5400000" scaled="1"/>
          </a:gradFill>
          <a:ln>
            <a:noFill/>
          </a:ln>
          <a:effectLst/>
          <a:extLst/>
        </p:spPr>
        <p:txBody>
          <a:bodyPr wrap="none" anchor="ctr"/>
          <a:lstStyle/>
          <a:p>
            <a:pPr fontAlgn="auto">
              <a:spcBef>
                <a:spcPts val="0"/>
              </a:spcBef>
              <a:spcAft>
                <a:spcPts val="0"/>
              </a:spcAft>
              <a:defRPr/>
            </a:pPr>
            <a:endParaRPr lang="en-US" dirty="0">
              <a:latin typeface="+mn-lt"/>
              <a:cs typeface="+mn-cs"/>
            </a:endParaRPr>
          </a:p>
        </p:txBody>
      </p:sp>
      <p:sp>
        <p:nvSpPr>
          <p:cNvPr id="122883" name="Text Box 4"/>
          <p:cNvSpPr txBox="1">
            <a:spLocks noChangeArrowheads="1"/>
          </p:cNvSpPr>
          <p:nvPr/>
        </p:nvSpPr>
        <p:spPr bwMode="auto">
          <a:xfrm>
            <a:off x="685800" y="685800"/>
            <a:ext cx="7848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4000" b="1">
                <a:solidFill>
                  <a:schemeClr val="tx2"/>
                </a:solidFill>
                <a:latin typeface="Arial Narrow" pitchFamily="34" charset="0"/>
              </a:rPr>
              <a:t>Thermal Stress</a:t>
            </a:r>
          </a:p>
        </p:txBody>
      </p:sp>
      <p:pic>
        <p:nvPicPr>
          <p:cNvPr id="6146" name="Picture 2" descr="Thermal Stress"/>
          <p:cNvPicPr>
            <a:picLocks noChangeAspect="1" noChangeArrowheads="1"/>
          </p:cNvPicPr>
          <p:nvPr/>
        </p:nvPicPr>
        <p:blipFill>
          <a:blip r:embed="rId2"/>
          <a:srcRect/>
          <a:stretch>
            <a:fillRect/>
          </a:stretch>
        </p:blipFill>
        <p:spPr bwMode="auto">
          <a:xfrm>
            <a:off x="2014538" y="1539875"/>
            <a:ext cx="5224462" cy="4175125"/>
          </a:xfrm>
          <a:prstGeom prst="rect">
            <a:avLst/>
          </a:prstGeom>
          <a:ln/>
        </p:spPr>
        <p:style>
          <a:lnRef idx="1">
            <a:schemeClr val="dk1"/>
          </a:lnRef>
          <a:fillRef idx="2">
            <a:schemeClr val="dk1"/>
          </a:fillRef>
          <a:effectRef idx="1">
            <a:schemeClr val="dk1"/>
          </a:effectRef>
          <a:fontRef idx="minor">
            <a:schemeClr val="dk1"/>
          </a:fontRef>
        </p:style>
      </p:pic>
      <p:sp>
        <p:nvSpPr>
          <p:cNvPr id="5" name="TextBox 4"/>
          <p:cNvSpPr txBox="1"/>
          <p:nvPr/>
        </p:nvSpPr>
        <p:spPr>
          <a:xfrm>
            <a:off x="2438400" y="5715000"/>
            <a:ext cx="5334000" cy="307975"/>
          </a:xfrm>
          <a:prstGeom prst="rect">
            <a:avLst/>
          </a:prstGeom>
          <a:noFill/>
        </p:spPr>
        <p:txBody>
          <a:bodyPr>
            <a:spAutoFit/>
          </a:bodyPr>
          <a:lstStyle/>
          <a:p>
            <a:pPr fontAlgn="auto">
              <a:spcBef>
                <a:spcPts val="0"/>
              </a:spcBef>
              <a:spcAft>
                <a:spcPts val="0"/>
              </a:spcAft>
              <a:defRPr/>
            </a:pPr>
            <a:r>
              <a:rPr lang="en-US" sz="1400" dirty="0">
                <a:solidFill>
                  <a:schemeClr val="bg1">
                    <a:lumMod val="85000"/>
                  </a:schemeClr>
                </a:solidFill>
                <a:latin typeface="+mn-lt"/>
                <a:cs typeface="+mn-cs"/>
              </a:rPr>
              <a:t>Diagram Courtesy of Susan </a:t>
            </a:r>
            <a:r>
              <a:rPr lang="en-US" sz="1400" dirty="0" err="1">
                <a:solidFill>
                  <a:schemeClr val="bg1">
                    <a:lumMod val="85000"/>
                  </a:schemeClr>
                </a:solidFill>
                <a:latin typeface="+mn-lt"/>
                <a:cs typeface="+mn-cs"/>
              </a:rPr>
              <a:t>Stites</a:t>
            </a:r>
            <a:r>
              <a:rPr lang="en-US" sz="1400" dirty="0">
                <a:solidFill>
                  <a:schemeClr val="bg1">
                    <a:lumMod val="85000"/>
                  </a:schemeClr>
                </a:solidFill>
                <a:latin typeface="+mn-lt"/>
                <a:cs typeface="+mn-cs"/>
              </a:rPr>
              <a:t>, Management Allegories</a:t>
            </a: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AutoShape 2"/>
          <p:cNvSpPr>
            <a:spLocks noChangeArrowheads="1"/>
          </p:cNvSpPr>
          <p:nvPr/>
        </p:nvSpPr>
        <p:spPr bwMode="auto">
          <a:xfrm>
            <a:off x="381000" y="304800"/>
            <a:ext cx="8458200" cy="6096000"/>
          </a:xfrm>
          <a:prstGeom prst="roundRect">
            <a:avLst>
              <a:gd name="adj" fmla="val 16667"/>
            </a:avLst>
          </a:prstGeom>
          <a:gradFill rotWithShape="1">
            <a:gsLst>
              <a:gs pos="0">
                <a:schemeClr val="bg1">
                  <a:alpha val="73000"/>
                </a:schemeClr>
              </a:gs>
              <a:gs pos="100000">
                <a:schemeClr val="bg1">
                  <a:gamma/>
                  <a:shade val="46275"/>
                  <a:invGamma/>
                </a:schemeClr>
              </a:gs>
            </a:gsLst>
            <a:lin ang="5400000" scaled="1"/>
          </a:gradFill>
          <a:ln>
            <a:noFill/>
          </a:ln>
          <a:effectLst/>
          <a:extLst/>
        </p:spPr>
        <p:txBody>
          <a:bodyPr wrap="none" anchor="ctr"/>
          <a:lstStyle/>
          <a:p>
            <a:pPr fontAlgn="auto">
              <a:spcBef>
                <a:spcPts val="0"/>
              </a:spcBef>
              <a:spcAft>
                <a:spcPts val="0"/>
              </a:spcAft>
              <a:defRPr/>
            </a:pPr>
            <a:endParaRPr lang="en-US" dirty="0">
              <a:latin typeface="+mn-lt"/>
              <a:cs typeface="+mn-cs"/>
            </a:endParaRPr>
          </a:p>
        </p:txBody>
      </p:sp>
      <p:sp>
        <p:nvSpPr>
          <p:cNvPr id="123907" name="Text Box 4"/>
          <p:cNvSpPr txBox="1">
            <a:spLocks noChangeArrowheads="1"/>
          </p:cNvSpPr>
          <p:nvPr/>
        </p:nvSpPr>
        <p:spPr bwMode="auto">
          <a:xfrm>
            <a:off x="762000" y="1127125"/>
            <a:ext cx="7848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4000" b="1">
                <a:solidFill>
                  <a:schemeClr val="tx2"/>
                </a:solidFill>
                <a:latin typeface="Arial Narrow" pitchFamily="34" charset="0"/>
              </a:rPr>
              <a:t>Factors Affecting Thermal Balance</a:t>
            </a:r>
          </a:p>
        </p:txBody>
      </p:sp>
      <p:sp>
        <p:nvSpPr>
          <p:cNvPr id="123908" name="Text Box 8"/>
          <p:cNvSpPr txBox="1">
            <a:spLocks noChangeArrowheads="1"/>
          </p:cNvSpPr>
          <p:nvPr/>
        </p:nvSpPr>
        <p:spPr bwMode="auto">
          <a:xfrm>
            <a:off x="1524000" y="2182813"/>
            <a:ext cx="5562600" cy="277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71500" indent="-5715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ts val="1200"/>
              </a:spcBef>
              <a:buClr>
                <a:schemeClr val="tx2"/>
              </a:buClr>
              <a:buFont typeface="Wingdings" pitchFamily="2" charset="2"/>
              <a:buChar char="§"/>
            </a:pPr>
            <a:r>
              <a:rPr lang="en-US" sz="3600" b="1">
                <a:latin typeface="Arial Narrow" pitchFamily="34" charset="0"/>
              </a:rPr>
              <a:t>Climatic conditions</a:t>
            </a:r>
          </a:p>
          <a:p>
            <a:pPr eaLnBrk="1" hangingPunct="1">
              <a:spcBef>
                <a:spcPts val="1200"/>
              </a:spcBef>
              <a:buClr>
                <a:schemeClr val="tx2"/>
              </a:buClr>
              <a:buFont typeface="Wingdings" pitchFamily="2" charset="2"/>
              <a:buChar char="§"/>
            </a:pPr>
            <a:r>
              <a:rPr lang="en-US" sz="3600" b="1">
                <a:latin typeface="Arial Narrow" pitchFamily="34" charset="0"/>
              </a:rPr>
              <a:t>Work demands</a:t>
            </a:r>
          </a:p>
          <a:p>
            <a:pPr eaLnBrk="1" hangingPunct="1">
              <a:spcBef>
                <a:spcPts val="1200"/>
              </a:spcBef>
              <a:buClr>
                <a:schemeClr val="tx2"/>
              </a:buClr>
              <a:buFont typeface="Wingdings" pitchFamily="2" charset="2"/>
              <a:buChar char="§"/>
            </a:pPr>
            <a:r>
              <a:rPr lang="en-US" sz="3600" b="1">
                <a:latin typeface="Arial Narrow" pitchFamily="34" charset="0"/>
              </a:rPr>
              <a:t>Clothing</a:t>
            </a:r>
          </a:p>
          <a:p>
            <a:pPr eaLnBrk="1" hangingPunct="1">
              <a:spcBef>
                <a:spcPts val="1200"/>
              </a:spcBef>
              <a:buClr>
                <a:schemeClr val="tx2"/>
              </a:buClr>
              <a:buFont typeface="Wingdings" pitchFamily="2" charset="2"/>
              <a:buChar char="§"/>
            </a:pPr>
            <a:r>
              <a:rPr lang="en-US" sz="3600" b="1">
                <a:latin typeface="Arial Narrow" pitchFamily="34" charset="0"/>
              </a:rPr>
              <a:t>Personal factors</a:t>
            </a: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AutoShape 2"/>
          <p:cNvSpPr>
            <a:spLocks noChangeArrowheads="1"/>
          </p:cNvSpPr>
          <p:nvPr/>
        </p:nvSpPr>
        <p:spPr bwMode="auto">
          <a:xfrm>
            <a:off x="381000" y="304800"/>
            <a:ext cx="8458200" cy="6096000"/>
          </a:xfrm>
          <a:prstGeom prst="roundRect">
            <a:avLst>
              <a:gd name="adj" fmla="val 16667"/>
            </a:avLst>
          </a:prstGeom>
          <a:gradFill rotWithShape="1">
            <a:gsLst>
              <a:gs pos="0">
                <a:schemeClr val="bg1">
                  <a:alpha val="73000"/>
                </a:schemeClr>
              </a:gs>
              <a:gs pos="100000">
                <a:schemeClr val="bg1">
                  <a:gamma/>
                  <a:shade val="46275"/>
                  <a:invGamma/>
                </a:schemeClr>
              </a:gs>
            </a:gsLst>
            <a:lin ang="5400000" scaled="1"/>
          </a:gradFill>
          <a:ln>
            <a:noFill/>
          </a:ln>
          <a:effectLst/>
          <a:extLst/>
        </p:spPr>
        <p:txBody>
          <a:bodyPr wrap="none" anchor="ctr"/>
          <a:lstStyle/>
          <a:p>
            <a:pPr fontAlgn="auto">
              <a:spcBef>
                <a:spcPts val="0"/>
              </a:spcBef>
              <a:spcAft>
                <a:spcPts val="0"/>
              </a:spcAft>
              <a:defRPr/>
            </a:pPr>
            <a:endParaRPr lang="en-US" dirty="0">
              <a:latin typeface="+mn-lt"/>
              <a:cs typeface="+mn-cs"/>
            </a:endParaRPr>
          </a:p>
        </p:txBody>
      </p:sp>
      <p:sp>
        <p:nvSpPr>
          <p:cNvPr id="124931" name="Text Box 4"/>
          <p:cNvSpPr txBox="1">
            <a:spLocks noChangeArrowheads="1"/>
          </p:cNvSpPr>
          <p:nvPr/>
        </p:nvSpPr>
        <p:spPr bwMode="auto">
          <a:xfrm>
            <a:off x="762000" y="1127125"/>
            <a:ext cx="7848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4000" b="1">
                <a:solidFill>
                  <a:schemeClr val="tx2"/>
                </a:solidFill>
                <a:latin typeface="Arial Narrow" pitchFamily="34" charset="0"/>
              </a:rPr>
              <a:t>What are the Signs of . . .</a:t>
            </a:r>
          </a:p>
        </p:txBody>
      </p:sp>
      <p:sp>
        <p:nvSpPr>
          <p:cNvPr id="124932" name="Text Box 8"/>
          <p:cNvSpPr txBox="1">
            <a:spLocks noChangeArrowheads="1"/>
          </p:cNvSpPr>
          <p:nvPr/>
        </p:nvSpPr>
        <p:spPr bwMode="auto">
          <a:xfrm>
            <a:off x="1676400" y="2182813"/>
            <a:ext cx="2590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ts val="1200"/>
              </a:spcBef>
              <a:buClr>
                <a:schemeClr val="tx2"/>
              </a:buClr>
            </a:pPr>
            <a:r>
              <a:rPr lang="en-US" sz="3600" b="1">
                <a:latin typeface="Arial Narrow" pitchFamily="34" charset="0"/>
              </a:rPr>
              <a:t>Heat Stress?</a:t>
            </a:r>
          </a:p>
        </p:txBody>
      </p:sp>
      <p:sp>
        <p:nvSpPr>
          <p:cNvPr id="124933" name="Text Box 8"/>
          <p:cNvSpPr txBox="1">
            <a:spLocks noChangeArrowheads="1"/>
          </p:cNvSpPr>
          <p:nvPr/>
        </p:nvSpPr>
        <p:spPr bwMode="auto">
          <a:xfrm>
            <a:off x="5029200" y="2182813"/>
            <a:ext cx="2590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ts val="1200"/>
              </a:spcBef>
              <a:buClr>
                <a:schemeClr val="tx2"/>
              </a:buClr>
            </a:pPr>
            <a:r>
              <a:rPr lang="en-US" sz="3600" b="1">
                <a:latin typeface="Arial Narrow" pitchFamily="34" charset="0"/>
              </a:rPr>
              <a:t>Cold Stress?</a:t>
            </a:r>
          </a:p>
        </p:txBody>
      </p:sp>
      <p:pic>
        <p:nvPicPr>
          <p:cNvPr id="7170" name="imgPreview" descr="heats,hot,nature,reds,summer,sun,sweats,temperatures,thermometers,water,weather"/>
          <p:cNvPicPr>
            <a:picLocks noChangeAspect="1" noChangeArrowheads="1"/>
          </p:cNvPicPr>
          <p:nvPr/>
        </p:nvPicPr>
        <p:blipFill>
          <a:blip r:embed="rId2" cstate="print">
            <a:duotone>
              <a:prstClr val="black"/>
              <a:schemeClr val="accent2">
                <a:tint val="45000"/>
                <a:satMod val="400000"/>
              </a:schemeClr>
            </a:duotone>
            <a:extLst/>
          </a:blip>
          <a:srcRect/>
          <a:stretch>
            <a:fillRect/>
          </a:stretch>
        </p:blipFill>
        <p:spPr bwMode="auto">
          <a:xfrm>
            <a:off x="2209800" y="3360420"/>
            <a:ext cx="1333500" cy="1333500"/>
          </a:xfrm>
          <a:prstGeom prst="rect">
            <a:avLst/>
          </a:prstGeom>
          <a:ln w="88900" cap="sq" cmpd="thickThin">
            <a:solidFill>
              <a:srgbClr val="000000"/>
            </a:solidFill>
            <a:prstDash val="solid"/>
            <a:miter lim="800000"/>
          </a:ln>
          <a:effectLst>
            <a:innerShdw blurRad="76200">
              <a:srgbClr val="000000"/>
            </a:innerShdw>
          </a:effectLst>
          <a:extLst/>
        </p:spPr>
      </p:pic>
      <p:pic>
        <p:nvPicPr>
          <p:cNvPr id="7171" name="imgPreview" descr="climates,colds,hats,nature,scarfs,snowmen,snows,temperatures,thermometers,weather,winter"/>
          <p:cNvPicPr>
            <a:picLocks noChangeAspect="1" noChangeArrowheads="1"/>
          </p:cNvPicPr>
          <p:nvPr/>
        </p:nvPicPr>
        <p:blipFill>
          <a:blip r:embed="rId3" cstate="print">
            <a:extLst/>
          </a:blip>
          <a:srcRect/>
          <a:stretch>
            <a:fillRect/>
          </a:stretch>
        </p:blipFill>
        <p:spPr bwMode="auto">
          <a:xfrm>
            <a:off x="5638800" y="3352800"/>
            <a:ext cx="1295400" cy="1341120"/>
          </a:xfrm>
          <a:prstGeom prst="rect">
            <a:avLst/>
          </a:prstGeom>
          <a:ln w="88900" cap="sq" cmpd="thickThin">
            <a:solidFill>
              <a:srgbClr val="000000"/>
            </a:solidFill>
            <a:prstDash val="solid"/>
            <a:miter lim="800000"/>
          </a:ln>
          <a:effectLst>
            <a:innerShdw blurRad="76200">
              <a:srgbClr val="000000"/>
            </a:innerShdw>
          </a:effectLst>
          <a:extLst/>
        </p:spPr>
      </p:pic>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AutoShape 2"/>
          <p:cNvSpPr>
            <a:spLocks noChangeArrowheads="1"/>
          </p:cNvSpPr>
          <p:nvPr/>
        </p:nvSpPr>
        <p:spPr bwMode="auto">
          <a:xfrm>
            <a:off x="381000" y="457200"/>
            <a:ext cx="8458200" cy="5715000"/>
          </a:xfrm>
          <a:prstGeom prst="roundRect">
            <a:avLst>
              <a:gd name="adj" fmla="val 16667"/>
            </a:avLst>
          </a:prstGeom>
          <a:gradFill rotWithShape="1">
            <a:gsLst>
              <a:gs pos="0">
                <a:schemeClr val="bg1">
                  <a:alpha val="73000"/>
                </a:schemeClr>
              </a:gs>
              <a:gs pos="100000">
                <a:schemeClr val="bg1">
                  <a:gamma/>
                  <a:shade val="46275"/>
                  <a:invGamma/>
                </a:schemeClr>
              </a:gs>
            </a:gsLst>
            <a:lin ang="5400000" scaled="1"/>
          </a:gradFill>
          <a:ln>
            <a:noFill/>
          </a:ln>
          <a:effectLst/>
          <a:extLst/>
        </p:spPr>
        <p:txBody>
          <a:bodyPr wrap="none" anchor="ctr"/>
          <a:lstStyle/>
          <a:p>
            <a:pPr fontAlgn="auto">
              <a:spcBef>
                <a:spcPts val="0"/>
              </a:spcBef>
              <a:spcAft>
                <a:spcPts val="0"/>
              </a:spcAft>
              <a:defRPr/>
            </a:pPr>
            <a:endParaRPr lang="en-US" dirty="0">
              <a:latin typeface="+mn-lt"/>
              <a:cs typeface="+mn-cs"/>
            </a:endParaRPr>
          </a:p>
        </p:txBody>
      </p:sp>
      <p:sp>
        <p:nvSpPr>
          <p:cNvPr id="125955" name="Text Box 4"/>
          <p:cNvSpPr txBox="1">
            <a:spLocks noChangeArrowheads="1"/>
          </p:cNvSpPr>
          <p:nvPr/>
        </p:nvSpPr>
        <p:spPr bwMode="auto">
          <a:xfrm>
            <a:off x="685800" y="762000"/>
            <a:ext cx="7848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4000" b="1">
                <a:solidFill>
                  <a:schemeClr val="tx2"/>
                </a:solidFill>
                <a:latin typeface="Arial Narrow" pitchFamily="34" charset="0"/>
              </a:rPr>
              <a:t>Best Practices</a:t>
            </a:r>
          </a:p>
        </p:txBody>
      </p:sp>
      <p:sp>
        <p:nvSpPr>
          <p:cNvPr id="125956" name="Text Box 8"/>
          <p:cNvSpPr txBox="1">
            <a:spLocks noChangeArrowheads="1"/>
          </p:cNvSpPr>
          <p:nvPr/>
        </p:nvSpPr>
        <p:spPr bwMode="auto">
          <a:xfrm>
            <a:off x="990600" y="1695450"/>
            <a:ext cx="7391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ts val="1200"/>
              </a:spcBef>
              <a:buClr>
                <a:schemeClr val="tx2"/>
              </a:buClr>
            </a:pPr>
            <a:r>
              <a:rPr lang="en-US" sz="3600" b="1">
                <a:latin typeface="Arial Narrow" pitchFamily="34" charset="0"/>
              </a:rPr>
              <a:t>Identify one or two items from the best practices list that you plan to improve.</a:t>
            </a:r>
          </a:p>
        </p:txBody>
      </p:sp>
      <p:pic>
        <p:nvPicPr>
          <p:cNvPr id="6" name="Picture 4" descr="check mark,check marks,checklists,clipboards,clipped images,cropped images,cropped pictures,icons,lists,office supplies,offices,OK,PNG,symbols,tick mark,tick marks,transparent background"/>
          <p:cNvPicPr>
            <a:picLocks noChangeAspect="1" noChangeArrowheads="1"/>
          </p:cNvPicPr>
          <p:nvPr/>
        </p:nvPicPr>
        <p:blipFill rotWithShape="1">
          <a:blip r:embed="rId2">
            <a:duotone>
              <a:prstClr val="black"/>
              <a:schemeClr val="bg1">
                <a:lumMod val="50000"/>
                <a:tint val="45000"/>
                <a:satMod val="400000"/>
              </a:schemeClr>
            </a:duotone>
            <a:extLst/>
          </a:blip>
          <a:srcRect l="30799" t="26831" r="31539" b="29600"/>
          <a:stretch/>
        </p:blipFill>
        <p:spPr bwMode="auto">
          <a:xfrm>
            <a:off x="3733800" y="3200400"/>
            <a:ext cx="1828800" cy="2115671"/>
          </a:xfrm>
          <a:prstGeom prst="rect">
            <a:avLst/>
          </a:prstGeom>
          <a:noFill/>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AutoShape 2"/>
          <p:cNvSpPr>
            <a:spLocks noChangeArrowheads="1"/>
          </p:cNvSpPr>
          <p:nvPr/>
        </p:nvSpPr>
        <p:spPr bwMode="auto">
          <a:xfrm>
            <a:off x="381000" y="457200"/>
            <a:ext cx="8458200" cy="5715000"/>
          </a:xfrm>
          <a:prstGeom prst="roundRect">
            <a:avLst>
              <a:gd name="adj" fmla="val 16667"/>
            </a:avLst>
          </a:prstGeom>
          <a:gradFill rotWithShape="1">
            <a:gsLst>
              <a:gs pos="0">
                <a:schemeClr val="bg1">
                  <a:alpha val="73000"/>
                </a:schemeClr>
              </a:gs>
              <a:gs pos="100000">
                <a:schemeClr val="bg1">
                  <a:gamma/>
                  <a:shade val="46275"/>
                  <a:invGamma/>
                </a:schemeClr>
              </a:gs>
            </a:gsLst>
            <a:lin ang="5400000" scaled="1"/>
          </a:gradFill>
          <a:ln>
            <a:noFill/>
          </a:ln>
          <a:effectLst/>
          <a:extLst/>
        </p:spPr>
        <p:txBody>
          <a:bodyPr wrap="none" anchor="ctr"/>
          <a:lstStyle/>
          <a:p>
            <a:pPr hangingPunct="0">
              <a:defRPr/>
            </a:pPr>
            <a:r>
              <a:rPr lang="en-US" dirty="0"/>
              <a:t> </a:t>
            </a:r>
          </a:p>
        </p:txBody>
      </p:sp>
      <p:sp>
        <p:nvSpPr>
          <p:cNvPr id="25603" name="Text Box 4"/>
          <p:cNvSpPr txBox="1">
            <a:spLocks noChangeArrowheads="1"/>
          </p:cNvSpPr>
          <p:nvPr/>
        </p:nvSpPr>
        <p:spPr bwMode="auto">
          <a:xfrm>
            <a:off x="914400" y="685800"/>
            <a:ext cx="7391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4000" b="1">
                <a:solidFill>
                  <a:srgbClr val="1F497D"/>
                </a:solidFill>
                <a:latin typeface="Arial Narrow" pitchFamily="34" charset="0"/>
              </a:rPr>
              <a:t>Question</a:t>
            </a:r>
            <a:r>
              <a:rPr lang="en-US" sz="4000" b="1">
                <a:solidFill>
                  <a:schemeClr val="tx2"/>
                </a:solidFill>
                <a:latin typeface="Arial Narrow" pitchFamily="34" charset="0"/>
              </a:rPr>
              <a:t> 7</a:t>
            </a:r>
          </a:p>
        </p:txBody>
      </p:sp>
      <p:sp>
        <p:nvSpPr>
          <p:cNvPr id="25604" name="TextBox 1"/>
          <p:cNvSpPr txBox="1">
            <a:spLocks noChangeArrowheads="1"/>
          </p:cNvSpPr>
          <p:nvPr/>
        </p:nvSpPr>
        <p:spPr bwMode="auto">
          <a:xfrm>
            <a:off x="762000" y="1371600"/>
            <a:ext cx="754380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3200"/>
              <a:t>When is it necessary to use lockout/</a:t>
            </a:r>
          </a:p>
          <a:p>
            <a:pPr eaLnBrk="1" hangingPunct="1"/>
            <a:r>
              <a:rPr lang="en-US" sz="3200"/>
              <a:t>tagout procedures to prevent electrical injuries?</a:t>
            </a:r>
          </a:p>
          <a:p>
            <a:pPr eaLnBrk="1" hangingPunct="1"/>
            <a:endParaRPr lang="en-US" sz="3200">
              <a:latin typeface="Arial Narrow" pitchFamily="34" charset="0"/>
            </a:endParaRPr>
          </a:p>
        </p:txBody>
      </p:sp>
      <p:sp>
        <p:nvSpPr>
          <p:cNvPr id="3" name="TextBox 2"/>
          <p:cNvSpPr txBox="1">
            <a:spLocks noChangeArrowheads="1"/>
          </p:cNvSpPr>
          <p:nvPr/>
        </p:nvSpPr>
        <p:spPr bwMode="auto">
          <a:xfrm>
            <a:off x="1219200" y="2895600"/>
            <a:ext cx="7010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Clr>
                <a:srgbClr val="1F497D"/>
              </a:buClr>
              <a:buFontTx/>
              <a:buAutoNum type="alphaLcPeriod"/>
            </a:pPr>
            <a:r>
              <a:rPr lang="en-US" sz="2400">
                <a:latin typeface="Arial Narrow" pitchFamily="34" charset="0"/>
              </a:rPr>
              <a:t>When anyone is working around electrical equipment</a:t>
            </a:r>
          </a:p>
        </p:txBody>
      </p:sp>
      <p:sp>
        <p:nvSpPr>
          <p:cNvPr id="19462" name="TextBox 5"/>
          <p:cNvSpPr txBox="1">
            <a:spLocks noChangeArrowheads="1"/>
          </p:cNvSpPr>
          <p:nvPr/>
        </p:nvSpPr>
        <p:spPr bwMode="auto">
          <a:xfrm>
            <a:off x="1219200" y="3336925"/>
            <a:ext cx="7010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Clr>
                <a:srgbClr val="1F497D"/>
              </a:buClr>
              <a:buFontTx/>
              <a:buAutoNum type="alphaLcPeriod" startAt="2"/>
            </a:pPr>
            <a:r>
              <a:rPr lang="en-US" sz="2400">
                <a:latin typeface="Arial Narrow" pitchFamily="34" charset="0"/>
              </a:rPr>
              <a:t>When anyone is working on equipment that has multiple energy sources</a:t>
            </a:r>
          </a:p>
        </p:txBody>
      </p:sp>
      <p:sp>
        <p:nvSpPr>
          <p:cNvPr id="19463" name="TextBox 6"/>
          <p:cNvSpPr txBox="1">
            <a:spLocks noChangeArrowheads="1"/>
          </p:cNvSpPr>
          <p:nvPr/>
        </p:nvSpPr>
        <p:spPr bwMode="auto">
          <a:xfrm>
            <a:off x="1219200" y="4119563"/>
            <a:ext cx="70104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Clr>
                <a:srgbClr val="1F497D"/>
              </a:buClr>
              <a:buFontTx/>
              <a:buAutoNum type="alphaLcPeriod" startAt="3"/>
            </a:pPr>
            <a:r>
              <a:rPr lang="en-US" sz="2400">
                <a:latin typeface="Arial Narrow" pitchFamily="34" charset="0"/>
              </a:rPr>
              <a:t>When two or more employees are performing maintenance on the same electrical equipment</a:t>
            </a:r>
          </a:p>
        </p:txBody>
      </p:sp>
      <p:sp>
        <p:nvSpPr>
          <p:cNvPr id="19464" name="TextBox 7"/>
          <p:cNvSpPr txBox="1">
            <a:spLocks noChangeArrowheads="1"/>
          </p:cNvSpPr>
          <p:nvPr/>
        </p:nvSpPr>
        <p:spPr bwMode="auto">
          <a:xfrm>
            <a:off x="1219200" y="4876800"/>
            <a:ext cx="70104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Clr>
                <a:srgbClr val="1F497D"/>
              </a:buClr>
              <a:buFontTx/>
              <a:buAutoNum type="alphaLcPeriod" startAt="4"/>
            </a:pPr>
            <a:r>
              <a:rPr lang="en-US" sz="2400">
                <a:latin typeface="Arial Narrow" pitchFamily="34" charset="0"/>
              </a:rPr>
              <a:t>When there is potential for an unexpected energization of equipment that could cause injury to an employee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mph" presetSubtype="0" grpId="0" nodeType="clickEffect">
                                  <p:stCondLst>
                                    <p:cond delay="0"/>
                                  </p:stCondLst>
                                  <p:childTnLst>
                                    <p:set>
                                      <p:cBhvr rctx="PPT">
                                        <p:cTn id="6" dur="indefinite"/>
                                        <p:tgtEl>
                                          <p:spTgt spid="3"/>
                                        </p:tgtEl>
                                        <p:attrNameLst>
                                          <p:attrName>style.opacity</p:attrName>
                                        </p:attrNameLst>
                                      </p:cBhvr>
                                      <p:to>
                                        <p:strVal val="0.25"/>
                                      </p:to>
                                    </p:set>
                                    <p:animEffect filter="image" prLst="opacity: 0.25">
                                      <p:cBhvr rctx="IE">
                                        <p:cTn id="7" dur="indefinite"/>
                                        <p:tgtEl>
                                          <p:spTgt spid="3"/>
                                        </p:tgtEl>
                                      </p:cBhvr>
                                    </p:animEffect>
                                  </p:childTnLst>
                                </p:cTn>
                              </p:par>
                              <p:par>
                                <p:cTn id="8" presetID="9" presetClass="emph" presetSubtype="0" grpId="0" nodeType="withEffect">
                                  <p:stCondLst>
                                    <p:cond delay="0"/>
                                  </p:stCondLst>
                                  <p:childTnLst>
                                    <p:set>
                                      <p:cBhvr rctx="PPT">
                                        <p:cTn id="9" dur="indefinite"/>
                                        <p:tgtEl>
                                          <p:spTgt spid="19462"/>
                                        </p:tgtEl>
                                        <p:attrNameLst>
                                          <p:attrName>style.opacity</p:attrName>
                                        </p:attrNameLst>
                                      </p:cBhvr>
                                      <p:to>
                                        <p:strVal val="0.25"/>
                                      </p:to>
                                    </p:set>
                                    <p:animEffect filter="image" prLst="opacity: 0.25">
                                      <p:cBhvr rctx="IE">
                                        <p:cTn id="10" dur="indefinite"/>
                                        <p:tgtEl>
                                          <p:spTgt spid="19462"/>
                                        </p:tgtEl>
                                      </p:cBhvr>
                                    </p:animEffect>
                                  </p:childTnLst>
                                </p:cTn>
                              </p:par>
                              <p:par>
                                <p:cTn id="11" presetID="9" presetClass="emph" presetSubtype="0" grpId="0" nodeType="withEffect">
                                  <p:stCondLst>
                                    <p:cond delay="0"/>
                                  </p:stCondLst>
                                  <p:childTnLst>
                                    <p:set>
                                      <p:cBhvr rctx="PPT">
                                        <p:cTn id="12" dur="indefinite"/>
                                        <p:tgtEl>
                                          <p:spTgt spid="19463"/>
                                        </p:tgtEl>
                                        <p:attrNameLst>
                                          <p:attrName>style.opacity</p:attrName>
                                        </p:attrNameLst>
                                      </p:cBhvr>
                                      <p:to>
                                        <p:strVal val="0.25"/>
                                      </p:to>
                                    </p:set>
                                    <p:animEffect filter="image" prLst="opacity: 0.25">
                                      <p:cBhvr rctx="IE">
                                        <p:cTn id="13" dur="indefinite"/>
                                        <p:tgtEl>
                                          <p:spTgt spid="19463"/>
                                        </p:tgtEl>
                                      </p:cBhvr>
                                    </p:animEffect>
                                  </p:childTnLst>
                                </p:cTn>
                              </p:par>
                              <p:par>
                                <p:cTn id="14" presetID="3" presetClass="emph" presetSubtype="2" fill="hold" grpId="0" nodeType="withEffect">
                                  <p:stCondLst>
                                    <p:cond delay="0"/>
                                  </p:stCondLst>
                                  <p:childTnLst>
                                    <p:animClr clrSpc="rgb" dir="cw">
                                      <p:cBhvr override="childStyle">
                                        <p:cTn id="15" dur="2000" fill="hold"/>
                                        <p:tgtEl>
                                          <p:spTgt spid="19464"/>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462" grpId="0"/>
      <p:bldP spid="19463" grpId="0"/>
      <p:bldP spid="19464"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AutoShape 2"/>
          <p:cNvSpPr>
            <a:spLocks noChangeArrowheads="1"/>
          </p:cNvSpPr>
          <p:nvPr/>
        </p:nvSpPr>
        <p:spPr bwMode="auto">
          <a:xfrm>
            <a:off x="457200" y="304800"/>
            <a:ext cx="8305800" cy="6096000"/>
          </a:xfrm>
          <a:prstGeom prst="roundRect">
            <a:avLst>
              <a:gd name="adj" fmla="val 16667"/>
            </a:avLst>
          </a:prstGeom>
          <a:gradFill rotWithShape="1">
            <a:gsLst>
              <a:gs pos="0">
                <a:schemeClr val="bg1">
                  <a:alpha val="73000"/>
                </a:schemeClr>
              </a:gs>
              <a:gs pos="100000">
                <a:schemeClr val="bg1">
                  <a:gamma/>
                  <a:shade val="46275"/>
                  <a:invGamma/>
                </a:schemeClr>
              </a:gs>
            </a:gsLst>
            <a:lin ang="5400000" scaled="1"/>
          </a:gradFill>
          <a:ln>
            <a:noFill/>
          </a:ln>
          <a:effectLst/>
          <a:extLst/>
        </p:spPr>
        <p:txBody>
          <a:bodyPr wrap="none" anchor="ctr"/>
          <a:lstStyle/>
          <a:p>
            <a:pPr fontAlgn="auto">
              <a:spcBef>
                <a:spcPts val="0"/>
              </a:spcBef>
              <a:spcAft>
                <a:spcPts val="0"/>
              </a:spcAft>
              <a:defRPr/>
            </a:pPr>
            <a:endParaRPr lang="en-US" dirty="0">
              <a:latin typeface="+mn-lt"/>
              <a:cs typeface="+mn-cs"/>
            </a:endParaRPr>
          </a:p>
        </p:txBody>
      </p:sp>
      <p:sp>
        <p:nvSpPr>
          <p:cNvPr id="126979" name="Text Box 4"/>
          <p:cNvSpPr txBox="1">
            <a:spLocks noChangeArrowheads="1"/>
          </p:cNvSpPr>
          <p:nvPr/>
        </p:nvSpPr>
        <p:spPr bwMode="auto">
          <a:xfrm>
            <a:off x="685800" y="533400"/>
            <a:ext cx="7848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4000" b="1">
                <a:solidFill>
                  <a:schemeClr val="tx2"/>
                </a:solidFill>
                <a:latin typeface="Arial Narrow" pitchFamily="34" charset="0"/>
              </a:rPr>
              <a:t>When Nature Strikes</a:t>
            </a:r>
          </a:p>
        </p:txBody>
      </p:sp>
      <p:pic>
        <p:nvPicPr>
          <p:cNvPr id="8194" name="Picture 2" descr="C:\Users\Susan\Desktop\Photos\Orion Pictures\Doug's Drive\DSC01481.JPG"/>
          <p:cNvPicPr>
            <a:picLocks noChangeAspect="1" noChangeArrowheads="1"/>
          </p:cNvPicPr>
          <p:nvPr/>
        </p:nvPicPr>
        <p:blipFill>
          <a:blip r:embed="rId2"/>
          <a:srcRect/>
          <a:stretch>
            <a:fillRect/>
          </a:stretch>
        </p:blipFill>
        <p:spPr bwMode="auto">
          <a:xfrm>
            <a:off x="1447800" y="1212850"/>
            <a:ext cx="6172200" cy="4629150"/>
          </a:xfrm>
          <a:prstGeom prst="rect">
            <a:avLst/>
          </a:prstGeom>
          <a:ln>
            <a:noFill/>
          </a:ln>
          <a:effectLst>
            <a:outerShdw blurRad="292100" dist="139700" dir="2700000" algn="tl" rotWithShape="0">
              <a:srgbClr val="333333">
                <a:alpha val="65000"/>
              </a:srgbClr>
            </a:outerShdw>
          </a:effectLst>
          <a:extLst/>
        </p:spPr>
      </p:pic>
      <p:sp>
        <p:nvSpPr>
          <p:cNvPr id="2" name="TextBox 1"/>
          <p:cNvSpPr txBox="1"/>
          <p:nvPr/>
        </p:nvSpPr>
        <p:spPr>
          <a:xfrm>
            <a:off x="1447800" y="5791200"/>
            <a:ext cx="5334000" cy="307975"/>
          </a:xfrm>
          <a:prstGeom prst="rect">
            <a:avLst/>
          </a:prstGeom>
          <a:noFill/>
        </p:spPr>
        <p:txBody>
          <a:bodyPr>
            <a:spAutoFit/>
          </a:bodyPr>
          <a:lstStyle/>
          <a:p>
            <a:pPr fontAlgn="auto">
              <a:spcBef>
                <a:spcPts val="0"/>
              </a:spcBef>
              <a:spcAft>
                <a:spcPts val="0"/>
              </a:spcAft>
              <a:defRPr/>
            </a:pPr>
            <a:r>
              <a:rPr lang="en-US" sz="1400" dirty="0">
                <a:solidFill>
                  <a:schemeClr val="bg1">
                    <a:lumMod val="85000"/>
                  </a:schemeClr>
                </a:solidFill>
                <a:latin typeface="+mn-lt"/>
                <a:cs typeface="+mn-cs"/>
              </a:rPr>
              <a:t>Photo Courtesy of Orion, LLC </a:t>
            </a: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AutoShape 2"/>
          <p:cNvSpPr>
            <a:spLocks noChangeArrowheads="1"/>
          </p:cNvSpPr>
          <p:nvPr/>
        </p:nvSpPr>
        <p:spPr bwMode="auto">
          <a:xfrm>
            <a:off x="457200" y="304800"/>
            <a:ext cx="8305800" cy="6096000"/>
          </a:xfrm>
          <a:prstGeom prst="roundRect">
            <a:avLst>
              <a:gd name="adj" fmla="val 16667"/>
            </a:avLst>
          </a:prstGeom>
          <a:gradFill rotWithShape="1">
            <a:gsLst>
              <a:gs pos="0">
                <a:schemeClr val="bg1">
                  <a:alpha val="73000"/>
                </a:schemeClr>
              </a:gs>
              <a:gs pos="100000">
                <a:schemeClr val="bg1">
                  <a:gamma/>
                  <a:shade val="46275"/>
                  <a:invGamma/>
                </a:schemeClr>
              </a:gs>
            </a:gsLst>
            <a:lin ang="5400000" scaled="1"/>
          </a:gradFill>
          <a:ln>
            <a:noFill/>
          </a:ln>
          <a:effectLst/>
          <a:extLst/>
        </p:spPr>
        <p:txBody>
          <a:bodyPr wrap="none" anchor="ctr"/>
          <a:lstStyle/>
          <a:p>
            <a:pPr fontAlgn="auto">
              <a:spcBef>
                <a:spcPts val="0"/>
              </a:spcBef>
              <a:spcAft>
                <a:spcPts val="0"/>
              </a:spcAft>
              <a:defRPr/>
            </a:pPr>
            <a:endParaRPr lang="en-US" dirty="0">
              <a:latin typeface="+mn-lt"/>
              <a:cs typeface="+mn-cs"/>
            </a:endParaRPr>
          </a:p>
        </p:txBody>
      </p:sp>
      <p:pic>
        <p:nvPicPr>
          <p:cNvPr id="9218" name="Picture 2" descr="C:\Users\Susan\Desktop\Photos\Orion Pictures\Doug's Drive\DSC02214.JPG"/>
          <p:cNvPicPr>
            <a:picLocks noChangeAspect="1" noChangeArrowheads="1"/>
          </p:cNvPicPr>
          <p:nvPr/>
        </p:nvPicPr>
        <p:blipFill>
          <a:blip r:embed="rId2"/>
          <a:srcRect/>
          <a:stretch>
            <a:fillRect/>
          </a:stretch>
        </p:blipFill>
        <p:spPr bwMode="auto">
          <a:xfrm>
            <a:off x="1447800" y="1216025"/>
            <a:ext cx="6172200" cy="4624388"/>
          </a:xfrm>
          <a:prstGeom prst="rect">
            <a:avLst/>
          </a:prstGeom>
          <a:ln>
            <a:noFill/>
          </a:ln>
          <a:effectLst>
            <a:outerShdw blurRad="292100" dist="139700" dir="2700000" algn="tl" rotWithShape="0">
              <a:srgbClr val="333333">
                <a:alpha val="65000"/>
              </a:srgbClr>
            </a:outerShdw>
          </a:effectLst>
          <a:extLst/>
        </p:spPr>
      </p:pic>
      <p:sp>
        <p:nvSpPr>
          <p:cNvPr id="128004" name="Text Box 4"/>
          <p:cNvSpPr txBox="1">
            <a:spLocks noChangeArrowheads="1"/>
          </p:cNvSpPr>
          <p:nvPr/>
        </p:nvSpPr>
        <p:spPr bwMode="auto">
          <a:xfrm>
            <a:off x="685800" y="533400"/>
            <a:ext cx="7848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4000" b="1">
                <a:solidFill>
                  <a:schemeClr val="tx2"/>
                </a:solidFill>
                <a:latin typeface="Arial Narrow" pitchFamily="34" charset="0"/>
              </a:rPr>
              <a:t>When Nature Strikes</a:t>
            </a:r>
          </a:p>
        </p:txBody>
      </p:sp>
      <p:sp>
        <p:nvSpPr>
          <p:cNvPr id="2" name="TextBox 1"/>
          <p:cNvSpPr txBox="1"/>
          <p:nvPr/>
        </p:nvSpPr>
        <p:spPr>
          <a:xfrm>
            <a:off x="1447800" y="5791200"/>
            <a:ext cx="5334000" cy="307975"/>
          </a:xfrm>
          <a:prstGeom prst="rect">
            <a:avLst/>
          </a:prstGeom>
          <a:noFill/>
        </p:spPr>
        <p:txBody>
          <a:bodyPr>
            <a:spAutoFit/>
          </a:bodyPr>
          <a:lstStyle/>
          <a:p>
            <a:pPr fontAlgn="auto">
              <a:spcBef>
                <a:spcPts val="0"/>
              </a:spcBef>
              <a:spcAft>
                <a:spcPts val="0"/>
              </a:spcAft>
              <a:defRPr/>
            </a:pPr>
            <a:r>
              <a:rPr lang="en-US" sz="1400" dirty="0">
                <a:solidFill>
                  <a:schemeClr val="bg1">
                    <a:lumMod val="85000"/>
                  </a:schemeClr>
                </a:solidFill>
                <a:latin typeface="+mn-lt"/>
                <a:cs typeface="+mn-cs"/>
              </a:rPr>
              <a:t>Photo Courtesy of Orion, LLC </a:t>
            </a: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AutoShape 2"/>
          <p:cNvSpPr>
            <a:spLocks noChangeArrowheads="1"/>
          </p:cNvSpPr>
          <p:nvPr/>
        </p:nvSpPr>
        <p:spPr bwMode="auto">
          <a:xfrm>
            <a:off x="457200" y="304800"/>
            <a:ext cx="8305800" cy="6096000"/>
          </a:xfrm>
          <a:prstGeom prst="roundRect">
            <a:avLst>
              <a:gd name="adj" fmla="val 16667"/>
            </a:avLst>
          </a:prstGeom>
          <a:gradFill rotWithShape="1">
            <a:gsLst>
              <a:gs pos="0">
                <a:schemeClr val="bg1">
                  <a:alpha val="73000"/>
                </a:schemeClr>
              </a:gs>
              <a:gs pos="100000">
                <a:schemeClr val="bg1">
                  <a:gamma/>
                  <a:shade val="46275"/>
                  <a:invGamma/>
                </a:schemeClr>
              </a:gs>
            </a:gsLst>
            <a:lin ang="5400000" scaled="1"/>
          </a:gradFill>
          <a:ln>
            <a:noFill/>
          </a:ln>
          <a:effectLst/>
          <a:extLst/>
        </p:spPr>
        <p:txBody>
          <a:bodyPr wrap="none" anchor="ctr"/>
          <a:lstStyle/>
          <a:p>
            <a:pPr fontAlgn="auto">
              <a:spcBef>
                <a:spcPts val="0"/>
              </a:spcBef>
              <a:spcAft>
                <a:spcPts val="0"/>
              </a:spcAft>
              <a:defRPr/>
            </a:pPr>
            <a:endParaRPr lang="en-US" dirty="0">
              <a:latin typeface="+mn-lt"/>
              <a:cs typeface="+mn-cs"/>
            </a:endParaRPr>
          </a:p>
        </p:txBody>
      </p:sp>
      <p:pic>
        <p:nvPicPr>
          <p:cNvPr id="10242" name="Picture 2" descr="C:\Users\Susan\Desktop\Photos\Orion Pictures\Doug's Drive\DSC02220.JPG"/>
          <p:cNvPicPr>
            <a:picLocks noChangeAspect="1" noChangeArrowheads="1"/>
          </p:cNvPicPr>
          <p:nvPr/>
        </p:nvPicPr>
        <p:blipFill>
          <a:blip r:embed="rId2"/>
          <a:srcRect/>
          <a:stretch>
            <a:fillRect/>
          </a:stretch>
        </p:blipFill>
        <p:spPr bwMode="auto">
          <a:xfrm>
            <a:off x="1474788" y="1235075"/>
            <a:ext cx="6145212" cy="4605338"/>
          </a:xfrm>
          <a:prstGeom prst="rect">
            <a:avLst/>
          </a:prstGeom>
          <a:ln>
            <a:noFill/>
          </a:ln>
          <a:effectLst>
            <a:outerShdw blurRad="292100" dist="139700" dir="2700000" algn="tl" rotWithShape="0">
              <a:srgbClr val="333333">
                <a:alpha val="65000"/>
              </a:srgbClr>
            </a:outerShdw>
          </a:effectLst>
          <a:extLst/>
        </p:spPr>
      </p:pic>
      <p:sp>
        <p:nvSpPr>
          <p:cNvPr id="129028" name="Text Box 4"/>
          <p:cNvSpPr txBox="1">
            <a:spLocks noChangeArrowheads="1"/>
          </p:cNvSpPr>
          <p:nvPr/>
        </p:nvSpPr>
        <p:spPr bwMode="auto">
          <a:xfrm>
            <a:off x="685800" y="533400"/>
            <a:ext cx="7848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4000" b="1">
                <a:solidFill>
                  <a:schemeClr val="tx2"/>
                </a:solidFill>
                <a:latin typeface="Arial Narrow" pitchFamily="34" charset="0"/>
              </a:rPr>
              <a:t>When Nature Strikes</a:t>
            </a:r>
          </a:p>
        </p:txBody>
      </p:sp>
      <p:sp>
        <p:nvSpPr>
          <p:cNvPr id="2" name="TextBox 1"/>
          <p:cNvSpPr txBox="1"/>
          <p:nvPr/>
        </p:nvSpPr>
        <p:spPr>
          <a:xfrm>
            <a:off x="1447800" y="5791200"/>
            <a:ext cx="5334000" cy="307975"/>
          </a:xfrm>
          <a:prstGeom prst="rect">
            <a:avLst/>
          </a:prstGeom>
          <a:noFill/>
        </p:spPr>
        <p:txBody>
          <a:bodyPr>
            <a:spAutoFit/>
          </a:bodyPr>
          <a:lstStyle/>
          <a:p>
            <a:pPr fontAlgn="auto">
              <a:spcBef>
                <a:spcPts val="0"/>
              </a:spcBef>
              <a:spcAft>
                <a:spcPts val="0"/>
              </a:spcAft>
              <a:defRPr/>
            </a:pPr>
            <a:r>
              <a:rPr lang="en-US" sz="1400" dirty="0">
                <a:solidFill>
                  <a:schemeClr val="bg1">
                    <a:lumMod val="85000"/>
                  </a:schemeClr>
                </a:solidFill>
                <a:latin typeface="+mn-lt"/>
                <a:cs typeface="+mn-cs"/>
              </a:rPr>
              <a:t>Photo Courtesy of Orion, LLC </a:t>
            </a:r>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AutoShape 2"/>
          <p:cNvSpPr>
            <a:spLocks noChangeArrowheads="1"/>
          </p:cNvSpPr>
          <p:nvPr/>
        </p:nvSpPr>
        <p:spPr bwMode="auto">
          <a:xfrm>
            <a:off x="381000" y="457200"/>
            <a:ext cx="8458200" cy="5715000"/>
          </a:xfrm>
          <a:prstGeom prst="roundRect">
            <a:avLst>
              <a:gd name="adj" fmla="val 16667"/>
            </a:avLst>
          </a:prstGeom>
          <a:gradFill rotWithShape="1">
            <a:gsLst>
              <a:gs pos="0">
                <a:schemeClr val="bg1">
                  <a:alpha val="73000"/>
                </a:schemeClr>
              </a:gs>
              <a:gs pos="100000">
                <a:schemeClr val="bg1">
                  <a:gamma/>
                  <a:shade val="46275"/>
                  <a:invGamma/>
                </a:schemeClr>
              </a:gs>
            </a:gsLst>
            <a:lin ang="5400000" scaled="1"/>
          </a:gradFill>
          <a:ln>
            <a:noFill/>
          </a:ln>
          <a:effectLst/>
          <a:extLst/>
        </p:spPr>
        <p:txBody>
          <a:bodyPr wrap="none" anchor="ctr"/>
          <a:lstStyle/>
          <a:p>
            <a:pPr fontAlgn="auto">
              <a:spcBef>
                <a:spcPts val="0"/>
              </a:spcBef>
              <a:spcAft>
                <a:spcPts val="0"/>
              </a:spcAft>
              <a:defRPr/>
            </a:pPr>
            <a:endParaRPr lang="en-US" dirty="0">
              <a:latin typeface="+mn-lt"/>
              <a:cs typeface="+mn-cs"/>
            </a:endParaRPr>
          </a:p>
        </p:txBody>
      </p:sp>
      <p:sp>
        <p:nvSpPr>
          <p:cNvPr id="130051" name="Text Box 4"/>
          <p:cNvSpPr txBox="1">
            <a:spLocks noChangeArrowheads="1"/>
          </p:cNvSpPr>
          <p:nvPr/>
        </p:nvSpPr>
        <p:spPr bwMode="auto">
          <a:xfrm>
            <a:off x="685800" y="762000"/>
            <a:ext cx="7848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4000" b="1">
                <a:solidFill>
                  <a:schemeClr val="tx2"/>
                </a:solidFill>
                <a:latin typeface="Arial Narrow" pitchFamily="34" charset="0"/>
              </a:rPr>
              <a:t>Obstacles</a:t>
            </a:r>
          </a:p>
        </p:txBody>
      </p:sp>
      <p:sp>
        <p:nvSpPr>
          <p:cNvPr id="130052" name="Text Box 8"/>
          <p:cNvSpPr txBox="1">
            <a:spLocks noChangeArrowheads="1"/>
          </p:cNvSpPr>
          <p:nvPr/>
        </p:nvSpPr>
        <p:spPr bwMode="auto">
          <a:xfrm>
            <a:off x="685800" y="1447800"/>
            <a:ext cx="7848600" cy="42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71500" indent="-5715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ts val="1200"/>
              </a:spcBef>
              <a:buClr>
                <a:schemeClr val="tx2"/>
              </a:buClr>
              <a:buFont typeface="Wingdings" pitchFamily="2" charset="2"/>
              <a:buChar char="§"/>
            </a:pPr>
            <a:r>
              <a:rPr lang="en-US" sz="3600" b="1">
                <a:latin typeface="Arial Narrow" pitchFamily="34" charset="0"/>
              </a:rPr>
              <a:t>What are some of the challenges/ barriers to protecting yourself and other workers?</a:t>
            </a:r>
          </a:p>
          <a:p>
            <a:pPr eaLnBrk="1" hangingPunct="1">
              <a:spcBef>
                <a:spcPts val="1200"/>
              </a:spcBef>
              <a:buClr>
                <a:schemeClr val="tx2"/>
              </a:buClr>
              <a:buFont typeface="Wingdings" pitchFamily="2" charset="2"/>
              <a:buChar char="§"/>
            </a:pPr>
            <a:r>
              <a:rPr lang="en-US" sz="3600" b="1">
                <a:latin typeface="Arial Narrow" pitchFamily="34" charset="0"/>
              </a:rPr>
              <a:t>Which procedures are the most difficult to follow?</a:t>
            </a:r>
          </a:p>
          <a:p>
            <a:pPr eaLnBrk="1" hangingPunct="1">
              <a:spcBef>
                <a:spcPts val="1200"/>
              </a:spcBef>
              <a:buClr>
                <a:schemeClr val="tx2"/>
              </a:buClr>
              <a:buFont typeface="Wingdings" pitchFamily="2" charset="2"/>
              <a:buChar char="§"/>
            </a:pPr>
            <a:r>
              <a:rPr lang="en-US" sz="3600" b="1">
                <a:latin typeface="Arial Narrow" pitchFamily="34" charset="0"/>
              </a:rPr>
              <a:t>How can you motivate others to follow safe working procedures?</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AutoShape 2"/>
          <p:cNvSpPr>
            <a:spLocks noChangeArrowheads="1"/>
          </p:cNvSpPr>
          <p:nvPr/>
        </p:nvSpPr>
        <p:spPr bwMode="auto">
          <a:xfrm>
            <a:off x="381000" y="457200"/>
            <a:ext cx="8458200" cy="5715000"/>
          </a:xfrm>
          <a:prstGeom prst="roundRect">
            <a:avLst>
              <a:gd name="adj" fmla="val 16667"/>
            </a:avLst>
          </a:prstGeom>
          <a:gradFill rotWithShape="1">
            <a:gsLst>
              <a:gs pos="0">
                <a:schemeClr val="bg1">
                  <a:alpha val="73000"/>
                </a:schemeClr>
              </a:gs>
              <a:gs pos="100000">
                <a:schemeClr val="bg1">
                  <a:gamma/>
                  <a:shade val="46275"/>
                  <a:invGamma/>
                </a:schemeClr>
              </a:gs>
            </a:gsLst>
            <a:lin ang="5400000" scaled="1"/>
          </a:gradFill>
          <a:ln>
            <a:noFill/>
          </a:ln>
          <a:effectLst/>
          <a:extLst/>
        </p:spPr>
        <p:txBody>
          <a:bodyPr wrap="none" anchor="ctr"/>
          <a:lstStyle/>
          <a:p>
            <a:pPr hangingPunct="0">
              <a:defRPr/>
            </a:pPr>
            <a:r>
              <a:rPr lang="en-US" dirty="0"/>
              <a:t> </a:t>
            </a:r>
          </a:p>
        </p:txBody>
      </p:sp>
      <p:sp>
        <p:nvSpPr>
          <p:cNvPr id="26627" name="Text Box 4"/>
          <p:cNvSpPr txBox="1">
            <a:spLocks noChangeArrowheads="1"/>
          </p:cNvSpPr>
          <p:nvPr/>
        </p:nvSpPr>
        <p:spPr bwMode="auto">
          <a:xfrm>
            <a:off x="914400" y="685800"/>
            <a:ext cx="7391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4000" b="1">
                <a:solidFill>
                  <a:srgbClr val="1F497D"/>
                </a:solidFill>
                <a:latin typeface="Arial Narrow" pitchFamily="34" charset="0"/>
              </a:rPr>
              <a:t>Question</a:t>
            </a:r>
            <a:r>
              <a:rPr lang="en-US" sz="4000" b="1">
                <a:solidFill>
                  <a:schemeClr val="tx2"/>
                </a:solidFill>
                <a:latin typeface="Arial Narrow" pitchFamily="34" charset="0"/>
              </a:rPr>
              <a:t> 8</a:t>
            </a:r>
          </a:p>
        </p:txBody>
      </p:sp>
      <p:sp>
        <p:nvSpPr>
          <p:cNvPr id="26628" name="TextBox 1"/>
          <p:cNvSpPr txBox="1">
            <a:spLocks noChangeArrowheads="1"/>
          </p:cNvSpPr>
          <p:nvPr/>
        </p:nvSpPr>
        <p:spPr bwMode="auto">
          <a:xfrm>
            <a:off x="762000" y="1371600"/>
            <a:ext cx="75438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3200"/>
              <a:t>Ground Fault Circuit Interrupters (GFCI) are required by the National Electrical Code:</a:t>
            </a:r>
            <a:endParaRPr lang="en-US" sz="3200">
              <a:latin typeface="Arial Narrow" pitchFamily="34" charset="0"/>
            </a:endParaRPr>
          </a:p>
        </p:txBody>
      </p:sp>
      <p:sp>
        <p:nvSpPr>
          <p:cNvPr id="3" name="TextBox 2"/>
          <p:cNvSpPr txBox="1">
            <a:spLocks noChangeArrowheads="1"/>
          </p:cNvSpPr>
          <p:nvPr/>
        </p:nvSpPr>
        <p:spPr bwMode="auto">
          <a:xfrm>
            <a:off x="1219200" y="2943225"/>
            <a:ext cx="7010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Clr>
                <a:srgbClr val="1F497D"/>
              </a:buClr>
              <a:buFontTx/>
              <a:buAutoNum type="alphaLcPeriod"/>
            </a:pPr>
            <a:r>
              <a:rPr lang="en-US" sz="2400">
                <a:latin typeface="Arial Narrow" pitchFamily="34" charset="0"/>
              </a:rPr>
              <a:t>When there are wet conditions.</a:t>
            </a:r>
          </a:p>
        </p:txBody>
      </p:sp>
      <p:sp>
        <p:nvSpPr>
          <p:cNvPr id="19462" name="TextBox 5"/>
          <p:cNvSpPr txBox="1">
            <a:spLocks noChangeArrowheads="1"/>
          </p:cNvSpPr>
          <p:nvPr/>
        </p:nvSpPr>
        <p:spPr bwMode="auto">
          <a:xfrm>
            <a:off x="1219200" y="3587750"/>
            <a:ext cx="7010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Clr>
                <a:srgbClr val="1F497D"/>
              </a:buClr>
              <a:buFontTx/>
              <a:buAutoNum type="alphaLcPeriod" startAt="2"/>
            </a:pPr>
            <a:r>
              <a:rPr lang="en-US" sz="2400">
                <a:latin typeface="Arial Narrow" pitchFamily="34" charset="0"/>
              </a:rPr>
              <a:t>On all temporary power circuits.</a:t>
            </a:r>
          </a:p>
        </p:txBody>
      </p:sp>
      <p:sp>
        <p:nvSpPr>
          <p:cNvPr id="19463" name="TextBox 6"/>
          <p:cNvSpPr txBox="1">
            <a:spLocks noChangeArrowheads="1"/>
          </p:cNvSpPr>
          <p:nvPr/>
        </p:nvSpPr>
        <p:spPr bwMode="auto">
          <a:xfrm>
            <a:off x="1219200" y="4232275"/>
            <a:ext cx="7010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Clr>
                <a:srgbClr val="1F497D"/>
              </a:buClr>
              <a:buFontTx/>
              <a:buAutoNum type="alphaLcPeriod" startAt="3"/>
            </a:pPr>
            <a:r>
              <a:rPr lang="en-US" sz="2400">
                <a:latin typeface="Arial Narrow" pitchFamily="34" charset="0"/>
              </a:rPr>
              <a:t>On portable generators over 5,000 watts.</a:t>
            </a:r>
          </a:p>
        </p:txBody>
      </p:sp>
      <p:sp>
        <p:nvSpPr>
          <p:cNvPr id="19464" name="TextBox 7"/>
          <p:cNvSpPr txBox="1">
            <a:spLocks noChangeArrowheads="1"/>
          </p:cNvSpPr>
          <p:nvPr/>
        </p:nvSpPr>
        <p:spPr bwMode="auto">
          <a:xfrm>
            <a:off x="1219200" y="4876800"/>
            <a:ext cx="7010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Clr>
                <a:srgbClr val="1F497D"/>
              </a:buClr>
              <a:buFontTx/>
              <a:buAutoNum type="alphaLcPeriod" startAt="4"/>
            </a:pPr>
            <a:r>
              <a:rPr lang="en-US" sz="2400">
                <a:latin typeface="Arial Narrow" pitchFamily="34" charset="0"/>
              </a:rPr>
              <a:t>All of the above.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mph" presetSubtype="0" grpId="0" nodeType="clickEffect">
                                  <p:stCondLst>
                                    <p:cond delay="0"/>
                                  </p:stCondLst>
                                  <p:childTnLst>
                                    <p:set>
                                      <p:cBhvr rctx="PPT">
                                        <p:cTn id="6" dur="indefinite"/>
                                        <p:tgtEl>
                                          <p:spTgt spid="3"/>
                                        </p:tgtEl>
                                        <p:attrNameLst>
                                          <p:attrName>style.opacity</p:attrName>
                                        </p:attrNameLst>
                                      </p:cBhvr>
                                      <p:to>
                                        <p:strVal val="0.25"/>
                                      </p:to>
                                    </p:set>
                                    <p:animEffect filter="image" prLst="opacity: 0.25">
                                      <p:cBhvr rctx="IE">
                                        <p:cTn id="7" dur="indefinite"/>
                                        <p:tgtEl>
                                          <p:spTgt spid="3"/>
                                        </p:tgtEl>
                                      </p:cBhvr>
                                    </p:animEffect>
                                  </p:childTnLst>
                                </p:cTn>
                              </p:par>
                              <p:par>
                                <p:cTn id="8" presetID="9" presetClass="emph" presetSubtype="0" grpId="0" nodeType="withEffect">
                                  <p:stCondLst>
                                    <p:cond delay="0"/>
                                  </p:stCondLst>
                                  <p:childTnLst>
                                    <p:set>
                                      <p:cBhvr rctx="PPT">
                                        <p:cTn id="9" dur="indefinite"/>
                                        <p:tgtEl>
                                          <p:spTgt spid="19462"/>
                                        </p:tgtEl>
                                        <p:attrNameLst>
                                          <p:attrName>style.opacity</p:attrName>
                                        </p:attrNameLst>
                                      </p:cBhvr>
                                      <p:to>
                                        <p:strVal val="0.25"/>
                                      </p:to>
                                    </p:set>
                                    <p:animEffect filter="image" prLst="opacity: 0.25">
                                      <p:cBhvr rctx="IE">
                                        <p:cTn id="10" dur="indefinite"/>
                                        <p:tgtEl>
                                          <p:spTgt spid="19462"/>
                                        </p:tgtEl>
                                      </p:cBhvr>
                                    </p:animEffect>
                                  </p:childTnLst>
                                </p:cTn>
                              </p:par>
                              <p:par>
                                <p:cTn id="11" presetID="9" presetClass="emph" presetSubtype="0" grpId="0" nodeType="withEffect">
                                  <p:stCondLst>
                                    <p:cond delay="0"/>
                                  </p:stCondLst>
                                  <p:childTnLst>
                                    <p:set>
                                      <p:cBhvr rctx="PPT">
                                        <p:cTn id="12" dur="indefinite"/>
                                        <p:tgtEl>
                                          <p:spTgt spid="19463"/>
                                        </p:tgtEl>
                                        <p:attrNameLst>
                                          <p:attrName>style.opacity</p:attrName>
                                        </p:attrNameLst>
                                      </p:cBhvr>
                                      <p:to>
                                        <p:strVal val="0.25"/>
                                      </p:to>
                                    </p:set>
                                    <p:animEffect filter="image" prLst="opacity: 0.25">
                                      <p:cBhvr rctx="IE">
                                        <p:cTn id="13" dur="indefinite"/>
                                        <p:tgtEl>
                                          <p:spTgt spid="19463"/>
                                        </p:tgtEl>
                                      </p:cBhvr>
                                    </p:animEffect>
                                  </p:childTnLst>
                                </p:cTn>
                              </p:par>
                              <p:par>
                                <p:cTn id="14" presetID="3" presetClass="emph" presetSubtype="2" fill="hold" grpId="0" nodeType="withEffect">
                                  <p:stCondLst>
                                    <p:cond delay="0"/>
                                  </p:stCondLst>
                                  <p:childTnLst>
                                    <p:animClr clrSpc="rgb" dir="cw">
                                      <p:cBhvr override="childStyle">
                                        <p:cTn id="15" dur="2000" fill="hold"/>
                                        <p:tgtEl>
                                          <p:spTgt spid="19464"/>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462" grpId="0"/>
      <p:bldP spid="19463" grpId="0"/>
      <p:bldP spid="1946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AutoShape 2"/>
          <p:cNvSpPr>
            <a:spLocks noChangeArrowheads="1"/>
          </p:cNvSpPr>
          <p:nvPr/>
        </p:nvSpPr>
        <p:spPr bwMode="auto">
          <a:xfrm>
            <a:off x="381000" y="776288"/>
            <a:ext cx="8458200" cy="5014912"/>
          </a:xfrm>
          <a:prstGeom prst="roundRect">
            <a:avLst>
              <a:gd name="adj" fmla="val 16667"/>
            </a:avLst>
          </a:prstGeom>
          <a:gradFill rotWithShape="1">
            <a:gsLst>
              <a:gs pos="0">
                <a:schemeClr val="bg1">
                  <a:alpha val="73000"/>
                </a:schemeClr>
              </a:gs>
              <a:gs pos="100000">
                <a:schemeClr val="bg1">
                  <a:gamma/>
                  <a:shade val="46275"/>
                  <a:invGamma/>
                </a:schemeClr>
              </a:gs>
            </a:gsLst>
            <a:lin ang="5400000" scaled="1"/>
          </a:gradFill>
          <a:ln>
            <a:noFill/>
          </a:ln>
          <a:effectLst/>
          <a:extLst/>
        </p:spPr>
        <p:txBody>
          <a:bodyPr wrap="none" anchor="ctr"/>
          <a:lstStyle/>
          <a:p>
            <a:pPr hangingPunct="0">
              <a:defRPr/>
            </a:pPr>
            <a:r>
              <a:rPr lang="en-US" dirty="0"/>
              <a:t> </a:t>
            </a:r>
          </a:p>
        </p:txBody>
      </p:sp>
      <p:sp>
        <p:nvSpPr>
          <p:cNvPr id="27651" name="Text Box 4"/>
          <p:cNvSpPr txBox="1">
            <a:spLocks noChangeArrowheads="1"/>
          </p:cNvSpPr>
          <p:nvPr/>
        </p:nvSpPr>
        <p:spPr bwMode="auto">
          <a:xfrm>
            <a:off x="914400" y="1004888"/>
            <a:ext cx="7391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4000" b="1">
                <a:solidFill>
                  <a:srgbClr val="1F497D"/>
                </a:solidFill>
                <a:latin typeface="Arial Narrow" pitchFamily="34" charset="0"/>
              </a:rPr>
              <a:t>Question</a:t>
            </a:r>
            <a:r>
              <a:rPr lang="en-US" sz="4000" b="1">
                <a:solidFill>
                  <a:schemeClr val="tx2"/>
                </a:solidFill>
                <a:latin typeface="Arial Narrow" pitchFamily="34" charset="0"/>
              </a:rPr>
              <a:t> 9</a:t>
            </a:r>
          </a:p>
        </p:txBody>
      </p:sp>
      <p:sp>
        <p:nvSpPr>
          <p:cNvPr id="27652" name="TextBox 1"/>
          <p:cNvSpPr txBox="1">
            <a:spLocks noChangeArrowheads="1"/>
          </p:cNvSpPr>
          <p:nvPr/>
        </p:nvSpPr>
        <p:spPr bwMode="auto">
          <a:xfrm>
            <a:off x="762000" y="1690688"/>
            <a:ext cx="75438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3200"/>
              <a:t>Who should be given access to electrical installations that are locked in a vault, room, closet or fenced area?</a:t>
            </a:r>
            <a:endParaRPr lang="en-US" sz="3200">
              <a:latin typeface="Arial Narrow" pitchFamily="34" charset="0"/>
            </a:endParaRPr>
          </a:p>
        </p:txBody>
      </p:sp>
      <p:sp>
        <p:nvSpPr>
          <p:cNvPr id="3" name="TextBox 2"/>
          <p:cNvSpPr txBox="1">
            <a:spLocks noChangeArrowheads="1"/>
          </p:cNvSpPr>
          <p:nvPr/>
        </p:nvSpPr>
        <p:spPr bwMode="auto">
          <a:xfrm>
            <a:off x="1219200" y="3276600"/>
            <a:ext cx="7010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Clr>
                <a:srgbClr val="1F497D"/>
              </a:buClr>
              <a:buFontTx/>
              <a:buAutoNum type="alphaLcPeriod"/>
            </a:pPr>
            <a:r>
              <a:rPr lang="en-US" sz="2400">
                <a:latin typeface="Arial Narrow" pitchFamily="34" charset="0"/>
              </a:rPr>
              <a:t>A supervisor only</a:t>
            </a:r>
          </a:p>
        </p:txBody>
      </p:sp>
      <p:sp>
        <p:nvSpPr>
          <p:cNvPr id="19462" name="TextBox 5"/>
          <p:cNvSpPr txBox="1">
            <a:spLocks noChangeArrowheads="1"/>
          </p:cNvSpPr>
          <p:nvPr/>
        </p:nvSpPr>
        <p:spPr bwMode="auto">
          <a:xfrm>
            <a:off x="1219200" y="3717925"/>
            <a:ext cx="7010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Clr>
                <a:srgbClr val="1F497D"/>
              </a:buClr>
              <a:buFontTx/>
              <a:buAutoNum type="alphaLcPeriod" startAt="2"/>
            </a:pPr>
            <a:r>
              <a:rPr lang="en-US" sz="2400">
                <a:latin typeface="Arial Narrow" pitchFamily="34" charset="0"/>
              </a:rPr>
              <a:t>A qualified person only</a:t>
            </a:r>
          </a:p>
        </p:txBody>
      </p:sp>
      <p:sp>
        <p:nvSpPr>
          <p:cNvPr id="19463" name="TextBox 6"/>
          <p:cNvSpPr txBox="1">
            <a:spLocks noChangeArrowheads="1"/>
          </p:cNvSpPr>
          <p:nvPr/>
        </p:nvSpPr>
        <p:spPr bwMode="auto">
          <a:xfrm>
            <a:off x="1219200" y="4159250"/>
            <a:ext cx="7010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Clr>
                <a:srgbClr val="1F497D"/>
              </a:buClr>
              <a:buFontTx/>
              <a:buAutoNum type="alphaLcPeriod" startAt="3"/>
            </a:pPr>
            <a:r>
              <a:rPr lang="en-US" sz="2400">
                <a:latin typeface="Arial Narrow" pitchFamily="34" charset="0"/>
              </a:rPr>
              <a:t>Anyone with a legitimate reason for entering</a:t>
            </a:r>
          </a:p>
        </p:txBody>
      </p:sp>
      <p:sp>
        <p:nvSpPr>
          <p:cNvPr id="19464" name="TextBox 7"/>
          <p:cNvSpPr txBox="1">
            <a:spLocks noChangeArrowheads="1"/>
          </p:cNvSpPr>
          <p:nvPr/>
        </p:nvSpPr>
        <p:spPr bwMode="auto">
          <a:xfrm>
            <a:off x="1219200" y="4600575"/>
            <a:ext cx="7010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Clr>
                <a:srgbClr val="1F497D"/>
              </a:buClr>
              <a:buFontTx/>
              <a:buAutoNum type="alphaLcPeriod" startAt="4"/>
            </a:pPr>
            <a:r>
              <a:rPr lang="en-US" sz="2400">
                <a:latin typeface="Arial Narrow" pitchFamily="34" charset="0"/>
              </a:rPr>
              <a:t>Anyone who needs to work on the installation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mph" presetSubtype="0" grpId="0" nodeType="clickEffect">
                                  <p:stCondLst>
                                    <p:cond delay="0"/>
                                  </p:stCondLst>
                                  <p:childTnLst>
                                    <p:set>
                                      <p:cBhvr rctx="PPT">
                                        <p:cTn id="6" dur="indefinite"/>
                                        <p:tgtEl>
                                          <p:spTgt spid="3"/>
                                        </p:tgtEl>
                                        <p:attrNameLst>
                                          <p:attrName>style.opacity</p:attrName>
                                        </p:attrNameLst>
                                      </p:cBhvr>
                                      <p:to>
                                        <p:strVal val="0.25"/>
                                      </p:to>
                                    </p:set>
                                    <p:animEffect filter="image" prLst="opacity: 0.25">
                                      <p:cBhvr rctx="IE">
                                        <p:cTn id="7" dur="indefinite"/>
                                        <p:tgtEl>
                                          <p:spTgt spid="3"/>
                                        </p:tgtEl>
                                      </p:cBhvr>
                                    </p:animEffect>
                                  </p:childTnLst>
                                </p:cTn>
                              </p:par>
                              <p:par>
                                <p:cTn id="8" presetID="3" presetClass="emph" presetSubtype="2" fill="hold" grpId="0" nodeType="withEffect">
                                  <p:stCondLst>
                                    <p:cond delay="0"/>
                                  </p:stCondLst>
                                  <p:childTnLst>
                                    <p:animClr clrSpc="rgb" dir="cw">
                                      <p:cBhvr override="childStyle">
                                        <p:cTn id="9" dur="2000" fill="hold"/>
                                        <p:tgtEl>
                                          <p:spTgt spid="19462"/>
                                        </p:tgtEl>
                                        <p:attrNameLst>
                                          <p:attrName>style.color</p:attrName>
                                        </p:attrNameLst>
                                      </p:cBhvr>
                                      <p:to>
                                        <a:schemeClr val="accent2"/>
                                      </p:to>
                                    </p:animClr>
                                  </p:childTnLst>
                                </p:cTn>
                              </p:par>
                              <p:par>
                                <p:cTn id="10" presetID="9" presetClass="emph" presetSubtype="0" grpId="0" nodeType="withEffect">
                                  <p:stCondLst>
                                    <p:cond delay="0"/>
                                  </p:stCondLst>
                                  <p:childTnLst>
                                    <p:set>
                                      <p:cBhvr rctx="PPT">
                                        <p:cTn id="11" dur="indefinite"/>
                                        <p:tgtEl>
                                          <p:spTgt spid="19463"/>
                                        </p:tgtEl>
                                        <p:attrNameLst>
                                          <p:attrName>style.opacity</p:attrName>
                                        </p:attrNameLst>
                                      </p:cBhvr>
                                      <p:to>
                                        <p:strVal val="0.25"/>
                                      </p:to>
                                    </p:set>
                                    <p:animEffect filter="image" prLst="opacity: 0.25">
                                      <p:cBhvr rctx="IE">
                                        <p:cTn id="12" dur="indefinite"/>
                                        <p:tgtEl>
                                          <p:spTgt spid="19463"/>
                                        </p:tgtEl>
                                      </p:cBhvr>
                                    </p:animEffect>
                                  </p:childTnLst>
                                </p:cTn>
                              </p:par>
                              <p:par>
                                <p:cTn id="13" presetID="9" presetClass="emph" presetSubtype="0" grpId="0" nodeType="withEffect">
                                  <p:stCondLst>
                                    <p:cond delay="0"/>
                                  </p:stCondLst>
                                  <p:childTnLst>
                                    <p:set>
                                      <p:cBhvr rctx="PPT">
                                        <p:cTn id="14" dur="indefinite"/>
                                        <p:tgtEl>
                                          <p:spTgt spid="19464"/>
                                        </p:tgtEl>
                                        <p:attrNameLst>
                                          <p:attrName>style.opacity</p:attrName>
                                        </p:attrNameLst>
                                      </p:cBhvr>
                                      <p:to>
                                        <p:strVal val="0.25"/>
                                      </p:to>
                                    </p:set>
                                    <p:animEffect filter="image" prLst="opacity: 0.25">
                                      <p:cBhvr rctx="IE">
                                        <p:cTn id="15" dur="indefinite"/>
                                        <p:tgtEl>
                                          <p:spTgt spid="194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462" grpId="0"/>
      <p:bldP spid="19463" grpId="0"/>
      <p:bldP spid="1946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AutoShape 2"/>
          <p:cNvSpPr>
            <a:spLocks noChangeArrowheads="1"/>
          </p:cNvSpPr>
          <p:nvPr/>
        </p:nvSpPr>
        <p:spPr bwMode="auto">
          <a:xfrm>
            <a:off x="381000" y="1004888"/>
            <a:ext cx="8458200" cy="5091112"/>
          </a:xfrm>
          <a:prstGeom prst="roundRect">
            <a:avLst>
              <a:gd name="adj" fmla="val 16667"/>
            </a:avLst>
          </a:prstGeom>
          <a:gradFill rotWithShape="1">
            <a:gsLst>
              <a:gs pos="0">
                <a:schemeClr val="bg1">
                  <a:alpha val="73000"/>
                </a:schemeClr>
              </a:gs>
              <a:gs pos="100000">
                <a:schemeClr val="bg1">
                  <a:gamma/>
                  <a:shade val="46275"/>
                  <a:invGamma/>
                </a:schemeClr>
              </a:gs>
            </a:gsLst>
            <a:lin ang="5400000" scaled="1"/>
          </a:gradFill>
          <a:ln>
            <a:noFill/>
          </a:ln>
          <a:effectLst/>
          <a:extLst/>
        </p:spPr>
        <p:txBody>
          <a:bodyPr wrap="none" anchor="ctr"/>
          <a:lstStyle/>
          <a:p>
            <a:pPr hangingPunct="0">
              <a:defRPr/>
            </a:pPr>
            <a:r>
              <a:rPr lang="en-US" dirty="0"/>
              <a:t> </a:t>
            </a:r>
          </a:p>
        </p:txBody>
      </p:sp>
      <p:sp>
        <p:nvSpPr>
          <p:cNvPr id="28675" name="Text Box 4"/>
          <p:cNvSpPr txBox="1">
            <a:spLocks noChangeArrowheads="1"/>
          </p:cNvSpPr>
          <p:nvPr/>
        </p:nvSpPr>
        <p:spPr bwMode="auto">
          <a:xfrm>
            <a:off x="914400" y="1581150"/>
            <a:ext cx="7391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4000" b="1">
                <a:solidFill>
                  <a:srgbClr val="1F497D"/>
                </a:solidFill>
                <a:latin typeface="Arial Narrow" pitchFamily="34" charset="0"/>
              </a:rPr>
              <a:t>Question</a:t>
            </a:r>
            <a:r>
              <a:rPr lang="en-US" sz="4000" b="1">
                <a:solidFill>
                  <a:schemeClr val="tx2"/>
                </a:solidFill>
                <a:latin typeface="Arial Narrow" pitchFamily="34" charset="0"/>
              </a:rPr>
              <a:t> 10</a:t>
            </a:r>
          </a:p>
        </p:txBody>
      </p:sp>
      <p:sp>
        <p:nvSpPr>
          <p:cNvPr id="28676" name="TextBox 1"/>
          <p:cNvSpPr txBox="1">
            <a:spLocks noChangeArrowheads="1"/>
          </p:cNvSpPr>
          <p:nvPr/>
        </p:nvSpPr>
        <p:spPr bwMode="auto">
          <a:xfrm>
            <a:off x="762000" y="2266950"/>
            <a:ext cx="75438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3200"/>
              <a:t>When may guards be removed from power equipment?</a:t>
            </a:r>
            <a:endParaRPr lang="en-US" sz="3200">
              <a:latin typeface="Arial Narrow" pitchFamily="34" charset="0"/>
            </a:endParaRPr>
          </a:p>
        </p:txBody>
      </p:sp>
      <p:sp>
        <p:nvSpPr>
          <p:cNvPr id="3" name="TextBox 2"/>
          <p:cNvSpPr txBox="1">
            <a:spLocks noChangeArrowheads="1"/>
          </p:cNvSpPr>
          <p:nvPr/>
        </p:nvSpPr>
        <p:spPr bwMode="auto">
          <a:xfrm>
            <a:off x="1219200" y="3455988"/>
            <a:ext cx="7010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Clr>
                <a:srgbClr val="1F497D"/>
              </a:buClr>
              <a:buFontTx/>
              <a:buAutoNum type="alphaLcPeriod"/>
            </a:pPr>
            <a:r>
              <a:rPr lang="en-US" sz="2400">
                <a:latin typeface="Arial Narrow" pitchFamily="34" charset="0"/>
              </a:rPr>
              <a:t>When proper PPE is used</a:t>
            </a:r>
          </a:p>
        </p:txBody>
      </p:sp>
      <p:sp>
        <p:nvSpPr>
          <p:cNvPr id="19462" name="TextBox 5"/>
          <p:cNvSpPr txBox="1">
            <a:spLocks noChangeArrowheads="1"/>
          </p:cNvSpPr>
          <p:nvPr/>
        </p:nvSpPr>
        <p:spPr bwMode="auto">
          <a:xfrm>
            <a:off x="1219200" y="3897313"/>
            <a:ext cx="7010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Clr>
                <a:srgbClr val="1F497D"/>
              </a:buClr>
              <a:buFontTx/>
              <a:buAutoNum type="alphaLcPeriod" startAt="2"/>
            </a:pPr>
            <a:r>
              <a:rPr lang="en-US" sz="2400">
                <a:latin typeface="Arial Narrow" pitchFamily="34" charset="0"/>
              </a:rPr>
              <a:t>When something is stuck in it</a:t>
            </a:r>
          </a:p>
        </p:txBody>
      </p:sp>
      <p:sp>
        <p:nvSpPr>
          <p:cNvPr id="19463" name="TextBox 6"/>
          <p:cNvSpPr txBox="1">
            <a:spLocks noChangeArrowheads="1"/>
          </p:cNvSpPr>
          <p:nvPr/>
        </p:nvSpPr>
        <p:spPr bwMode="auto">
          <a:xfrm>
            <a:off x="1219200" y="4338638"/>
            <a:ext cx="7010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Clr>
                <a:srgbClr val="1F497D"/>
              </a:buClr>
              <a:buFontTx/>
              <a:buAutoNum type="alphaLcPeriod" startAt="3"/>
            </a:pPr>
            <a:r>
              <a:rPr lang="en-US" sz="2400">
                <a:latin typeface="Arial Narrow" pitchFamily="34" charset="0"/>
              </a:rPr>
              <a:t>When the equipment is off and locked out</a:t>
            </a:r>
          </a:p>
        </p:txBody>
      </p:sp>
      <p:sp>
        <p:nvSpPr>
          <p:cNvPr id="19464" name="TextBox 7"/>
          <p:cNvSpPr txBox="1">
            <a:spLocks noChangeArrowheads="1"/>
          </p:cNvSpPr>
          <p:nvPr/>
        </p:nvSpPr>
        <p:spPr bwMode="auto">
          <a:xfrm>
            <a:off x="1219200" y="4779963"/>
            <a:ext cx="7010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Clr>
                <a:srgbClr val="1F497D"/>
              </a:buClr>
              <a:buFontTx/>
              <a:buAutoNum type="alphaLcPeriod" startAt="4"/>
            </a:pPr>
            <a:r>
              <a:rPr lang="en-US" sz="2400">
                <a:latin typeface="Arial Narrow" pitchFamily="34" charset="0"/>
              </a:rPr>
              <a:t>All of the above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mph" presetSubtype="0" grpId="0" nodeType="clickEffect">
                                  <p:stCondLst>
                                    <p:cond delay="0"/>
                                  </p:stCondLst>
                                  <p:childTnLst>
                                    <p:set>
                                      <p:cBhvr rctx="PPT">
                                        <p:cTn id="6" dur="indefinite"/>
                                        <p:tgtEl>
                                          <p:spTgt spid="3"/>
                                        </p:tgtEl>
                                        <p:attrNameLst>
                                          <p:attrName>style.opacity</p:attrName>
                                        </p:attrNameLst>
                                      </p:cBhvr>
                                      <p:to>
                                        <p:strVal val="0.25"/>
                                      </p:to>
                                    </p:set>
                                    <p:animEffect filter="image" prLst="opacity: 0.25">
                                      <p:cBhvr rctx="IE">
                                        <p:cTn id="7" dur="indefinite"/>
                                        <p:tgtEl>
                                          <p:spTgt spid="3"/>
                                        </p:tgtEl>
                                      </p:cBhvr>
                                    </p:animEffect>
                                  </p:childTnLst>
                                </p:cTn>
                              </p:par>
                              <p:par>
                                <p:cTn id="8" presetID="9" presetClass="emph" presetSubtype="0" grpId="0" nodeType="withEffect">
                                  <p:stCondLst>
                                    <p:cond delay="0"/>
                                  </p:stCondLst>
                                  <p:childTnLst>
                                    <p:set>
                                      <p:cBhvr rctx="PPT">
                                        <p:cTn id="9" dur="indefinite"/>
                                        <p:tgtEl>
                                          <p:spTgt spid="19462"/>
                                        </p:tgtEl>
                                        <p:attrNameLst>
                                          <p:attrName>style.opacity</p:attrName>
                                        </p:attrNameLst>
                                      </p:cBhvr>
                                      <p:to>
                                        <p:strVal val="0.25"/>
                                      </p:to>
                                    </p:set>
                                    <p:animEffect filter="image" prLst="opacity: 0.25">
                                      <p:cBhvr rctx="IE">
                                        <p:cTn id="10" dur="indefinite"/>
                                        <p:tgtEl>
                                          <p:spTgt spid="19462"/>
                                        </p:tgtEl>
                                      </p:cBhvr>
                                    </p:animEffect>
                                  </p:childTnLst>
                                </p:cTn>
                              </p:par>
                              <p:par>
                                <p:cTn id="11" presetID="3" presetClass="emph" presetSubtype="2" fill="hold" grpId="0" nodeType="withEffect">
                                  <p:stCondLst>
                                    <p:cond delay="0"/>
                                  </p:stCondLst>
                                  <p:childTnLst>
                                    <p:animClr clrSpc="rgb" dir="cw">
                                      <p:cBhvr override="childStyle">
                                        <p:cTn id="12" dur="2000" fill="hold"/>
                                        <p:tgtEl>
                                          <p:spTgt spid="19463"/>
                                        </p:tgtEl>
                                        <p:attrNameLst>
                                          <p:attrName>style.color</p:attrName>
                                        </p:attrNameLst>
                                      </p:cBhvr>
                                      <p:to>
                                        <a:schemeClr val="accent2"/>
                                      </p:to>
                                    </p:animClr>
                                  </p:childTnLst>
                                </p:cTn>
                              </p:par>
                              <p:par>
                                <p:cTn id="13" presetID="9" presetClass="emph" presetSubtype="0" grpId="0" nodeType="withEffect">
                                  <p:stCondLst>
                                    <p:cond delay="0"/>
                                  </p:stCondLst>
                                  <p:childTnLst>
                                    <p:set>
                                      <p:cBhvr rctx="PPT">
                                        <p:cTn id="14" dur="indefinite"/>
                                        <p:tgtEl>
                                          <p:spTgt spid="19464"/>
                                        </p:tgtEl>
                                        <p:attrNameLst>
                                          <p:attrName>style.opacity</p:attrName>
                                        </p:attrNameLst>
                                      </p:cBhvr>
                                      <p:to>
                                        <p:strVal val="0.25"/>
                                      </p:to>
                                    </p:set>
                                    <p:animEffect filter="image" prLst="opacity: 0.25">
                                      <p:cBhvr rctx="IE">
                                        <p:cTn id="15" dur="indefinite"/>
                                        <p:tgtEl>
                                          <p:spTgt spid="194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462" grpId="0"/>
      <p:bldP spid="19463" grpId="0"/>
      <p:bldP spid="1946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AutoShape 2"/>
          <p:cNvSpPr>
            <a:spLocks noChangeArrowheads="1"/>
          </p:cNvSpPr>
          <p:nvPr/>
        </p:nvSpPr>
        <p:spPr bwMode="auto">
          <a:xfrm>
            <a:off x="381000" y="776288"/>
            <a:ext cx="8458200" cy="5395912"/>
          </a:xfrm>
          <a:prstGeom prst="roundRect">
            <a:avLst>
              <a:gd name="adj" fmla="val 16667"/>
            </a:avLst>
          </a:prstGeom>
          <a:gradFill rotWithShape="1">
            <a:gsLst>
              <a:gs pos="0">
                <a:schemeClr val="bg1">
                  <a:alpha val="73000"/>
                </a:schemeClr>
              </a:gs>
              <a:gs pos="100000">
                <a:schemeClr val="bg1">
                  <a:gamma/>
                  <a:shade val="46275"/>
                  <a:invGamma/>
                </a:schemeClr>
              </a:gs>
            </a:gsLst>
            <a:lin ang="5400000" scaled="1"/>
          </a:gradFill>
          <a:ln>
            <a:noFill/>
          </a:ln>
          <a:effectLst/>
          <a:extLst/>
        </p:spPr>
        <p:txBody>
          <a:bodyPr wrap="none" anchor="ctr"/>
          <a:lstStyle/>
          <a:p>
            <a:pPr hangingPunct="0">
              <a:defRPr/>
            </a:pPr>
            <a:r>
              <a:rPr lang="en-US" dirty="0"/>
              <a:t> </a:t>
            </a:r>
          </a:p>
        </p:txBody>
      </p:sp>
      <p:sp>
        <p:nvSpPr>
          <p:cNvPr id="29699" name="Text Box 4"/>
          <p:cNvSpPr txBox="1">
            <a:spLocks noChangeArrowheads="1"/>
          </p:cNvSpPr>
          <p:nvPr/>
        </p:nvSpPr>
        <p:spPr bwMode="auto">
          <a:xfrm>
            <a:off x="914400" y="1004888"/>
            <a:ext cx="7391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4000" b="1">
                <a:solidFill>
                  <a:srgbClr val="1F497D"/>
                </a:solidFill>
                <a:latin typeface="Arial Narrow" pitchFamily="34" charset="0"/>
              </a:rPr>
              <a:t>Question</a:t>
            </a:r>
            <a:r>
              <a:rPr lang="en-US" sz="4000" b="1">
                <a:solidFill>
                  <a:schemeClr val="tx2"/>
                </a:solidFill>
                <a:latin typeface="Arial Narrow" pitchFamily="34" charset="0"/>
              </a:rPr>
              <a:t> 11</a:t>
            </a:r>
          </a:p>
        </p:txBody>
      </p:sp>
      <p:sp>
        <p:nvSpPr>
          <p:cNvPr id="29700" name="TextBox 1"/>
          <p:cNvSpPr txBox="1">
            <a:spLocks noChangeArrowheads="1"/>
          </p:cNvSpPr>
          <p:nvPr/>
        </p:nvSpPr>
        <p:spPr bwMode="auto">
          <a:xfrm>
            <a:off x="762000" y="1595438"/>
            <a:ext cx="7543800"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sz="3200"/>
              <a:t>Equipment such as cranes, forklifts, backhoes and scaffolding must maintain</a:t>
            </a:r>
          </a:p>
          <a:p>
            <a:r>
              <a:rPr lang="en-US" sz="3200"/>
              <a:t>at least a __________ foot minimum clearance from overhead power lines.</a:t>
            </a:r>
          </a:p>
        </p:txBody>
      </p:sp>
      <p:sp>
        <p:nvSpPr>
          <p:cNvPr id="3" name="TextBox 2"/>
          <p:cNvSpPr txBox="1">
            <a:spLocks noChangeArrowheads="1"/>
          </p:cNvSpPr>
          <p:nvPr/>
        </p:nvSpPr>
        <p:spPr bwMode="auto">
          <a:xfrm>
            <a:off x="1371600" y="3657600"/>
            <a:ext cx="7010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Clr>
                <a:srgbClr val="1F497D"/>
              </a:buClr>
              <a:buFontTx/>
              <a:buAutoNum type="alphaLcPeriod"/>
            </a:pPr>
            <a:r>
              <a:rPr lang="en-US" sz="2400">
                <a:latin typeface="Arial Narrow" pitchFamily="34" charset="0"/>
              </a:rPr>
              <a:t>6</a:t>
            </a:r>
          </a:p>
        </p:txBody>
      </p:sp>
      <p:sp>
        <p:nvSpPr>
          <p:cNvPr id="19462" name="TextBox 5"/>
          <p:cNvSpPr txBox="1">
            <a:spLocks noChangeArrowheads="1"/>
          </p:cNvSpPr>
          <p:nvPr/>
        </p:nvSpPr>
        <p:spPr bwMode="auto">
          <a:xfrm>
            <a:off x="1371600" y="4098925"/>
            <a:ext cx="7010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Clr>
                <a:srgbClr val="1F497D"/>
              </a:buClr>
              <a:buFontTx/>
              <a:buAutoNum type="alphaLcPeriod" startAt="2"/>
            </a:pPr>
            <a:r>
              <a:rPr lang="en-US" sz="2400">
                <a:latin typeface="Arial Narrow" pitchFamily="34" charset="0"/>
              </a:rPr>
              <a:t>10</a:t>
            </a:r>
          </a:p>
        </p:txBody>
      </p:sp>
      <p:sp>
        <p:nvSpPr>
          <p:cNvPr id="19463" name="TextBox 6"/>
          <p:cNvSpPr txBox="1">
            <a:spLocks noChangeArrowheads="1"/>
          </p:cNvSpPr>
          <p:nvPr/>
        </p:nvSpPr>
        <p:spPr bwMode="auto">
          <a:xfrm>
            <a:off x="1371600" y="4540250"/>
            <a:ext cx="7010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Clr>
                <a:srgbClr val="1F497D"/>
              </a:buClr>
              <a:buFontTx/>
              <a:buAutoNum type="alphaLcPeriod" startAt="3"/>
            </a:pPr>
            <a:r>
              <a:rPr lang="en-US" sz="2400">
                <a:latin typeface="Arial Narrow" pitchFamily="34" charset="0"/>
              </a:rPr>
              <a:t>12</a:t>
            </a:r>
          </a:p>
        </p:txBody>
      </p:sp>
      <p:sp>
        <p:nvSpPr>
          <p:cNvPr id="19464" name="TextBox 7"/>
          <p:cNvSpPr txBox="1">
            <a:spLocks noChangeArrowheads="1"/>
          </p:cNvSpPr>
          <p:nvPr/>
        </p:nvSpPr>
        <p:spPr bwMode="auto">
          <a:xfrm>
            <a:off x="1371600" y="4981575"/>
            <a:ext cx="7010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Clr>
                <a:srgbClr val="1F497D"/>
              </a:buClr>
              <a:buFontTx/>
              <a:buAutoNum type="alphaLcPeriod" startAt="4"/>
            </a:pPr>
            <a:r>
              <a:rPr lang="en-US" sz="2400">
                <a:latin typeface="Arial Narrow" pitchFamily="34" charset="0"/>
              </a:rPr>
              <a:t>20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mph" presetSubtype="0" grpId="0" nodeType="clickEffect">
                                  <p:stCondLst>
                                    <p:cond delay="0"/>
                                  </p:stCondLst>
                                  <p:childTnLst>
                                    <p:set>
                                      <p:cBhvr rctx="PPT">
                                        <p:cTn id="6" dur="indefinite"/>
                                        <p:tgtEl>
                                          <p:spTgt spid="3"/>
                                        </p:tgtEl>
                                        <p:attrNameLst>
                                          <p:attrName>style.opacity</p:attrName>
                                        </p:attrNameLst>
                                      </p:cBhvr>
                                      <p:to>
                                        <p:strVal val="0.25"/>
                                      </p:to>
                                    </p:set>
                                    <p:animEffect filter="image" prLst="opacity: 0.25">
                                      <p:cBhvr rctx="IE">
                                        <p:cTn id="7" dur="indefinite"/>
                                        <p:tgtEl>
                                          <p:spTgt spid="3"/>
                                        </p:tgtEl>
                                      </p:cBhvr>
                                    </p:animEffect>
                                  </p:childTnLst>
                                </p:cTn>
                              </p:par>
                              <p:par>
                                <p:cTn id="8" presetID="3" presetClass="emph" presetSubtype="2" fill="hold" grpId="0" nodeType="withEffect">
                                  <p:stCondLst>
                                    <p:cond delay="0"/>
                                  </p:stCondLst>
                                  <p:childTnLst>
                                    <p:animClr clrSpc="rgb" dir="cw">
                                      <p:cBhvr override="childStyle">
                                        <p:cTn id="9" dur="2000" fill="hold"/>
                                        <p:tgtEl>
                                          <p:spTgt spid="19462"/>
                                        </p:tgtEl>
                                        <p:attrNameLst>
                                          <p:attrName>style.color</p:attrName>
                                        </p:attrNameLst>
                                      </p:cBhvr>
                                      <p:to>
                                        <a:schemeClr val="accent2"/>
                                      </p:to>
                                    </p:animClr>
                                  </p:childTnLst>
                                </p:cTn>
                              </p:par>
                              <p:par>
                                <p:cTn id="10" presetID="9" presetClass="emph" presetSubtype="0" grpId="0" nodeType="withEffect">
                                  <p:stCondLst>
                                    <p:cond delay="0"/>
                                  </p:stCondLst>
                                  <p:childTnLst>
                                    <p:set>
                                      <p:cBhvr rctx="PPT">
                                        <p:cTn id="11" dur="indefinite"/>
                                        <p:tgtEl>
                                          <p:spTgt spid="19463"/>
                                        </p:tgtEl>
                                        <p:attrNameLst>
                                          <p:attrName>style.opacity</p:attrName>
                                        </p:attrNameLst>
                                      </p:cBhvr>
                                      <p:to>
                                        <p:strVal val="0.25"/>
                                      </p:to>
                                    </p:set>
                                    <p:animEffect filter="image" prLst="opacity: 0.25">
                                      <p:cBhvr rctx="IE">
                                        <p:cTn id="12" dur="indefinite"/>
                                        <p:tgtEl>
                                          <p:spTgt spid="19463"/>
                                        </p:tgtEl>
                                      </p:cBhvr>
                                    </p:animEffect>
                                  </p:childTnLst>
                                </p:cTn>
                              </p:par>
                              <p:par>
                                <p:cTn id="13" presetID="9" presetClass="emph" presetSubtype="0" grpId="0" nodeType="withEffect">
                                  <p:stCondLst>
                                    <p:cond delay="0"/>
                                  </p:stCondLst>
                                  <p:childTnLst>
                                    <p:set>
                                      <p:cBhvr rctx="PPT">
                                        <p:cTn id="14" dur="indefinite"/>
                                        <p:tgtEl>
                                          <p:spTgt spid="19464"/>
                                        </p:tgtEl>
                                        <p:attrNameLst>
                                          <p:attrName>style.opacity</p:attrName>
                                        </p:attrNameLst>
                                      </p:cBhvr>
                                      <p:to>
                                        <p:strVal val="0.25"/>
                                      </p:to>
                                    </p:set>
                                    <p:animEffect filter="image" prLst="opacity: 0.25">
                                      <p:cBhvr rctx="IE">
                                        <p:cTn id="15" dur="indefinite"/>
                                        <p:tgtEl>
                                          <p:spTgt spid="194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462" grpId="0"/>
      <p:bldP spid="19463" grpId="0"/>
      <p:bldP spid="1946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AutoShape 2"/>
          <p:cNvSpPr>
            <a:spLocks noChangeArrowheads="1"/>
          </p:cNvSpPr>
          <p:nvPr/>
        </p:nvSpPr>
        <p:spPr bwMode="auto">
          <a:xfrm>
            <a:off x="381000" y="609600"/>
            <a:ext cx="8458200" cy="5486400"/>
          </a:xfrm>
          <a:prstGeom prst="roundRect">
            <a:avLst>
              <a:gd name="adj" fmla="val 16667"/>
            </a:avLst>
          </a:prstGeom>
          <a:gradFill rotWithShape="1">
            <a:gsLst>
              <a:gs pos="0">
                <a:schemeClr val="bg1">
                  <a:alpha val="73000"/>
                </a:schemeClr>
              </a:gs>
              <a:gs pos="100000">
                <a:schemeClr val="bg1">
                  <a:gamma/>
                  <a:shade val="46275"/>
                  <a:invGamma/>
                </a:schemeClr>
              </a:gs>
            </a:gsLst>
            <a:lin ang="5400000" scaled="1"/>
          </a:gradFill>
          <a:ln>
            <a:noFill/>
          </a:ln>
          <a:effectLst/>
          <a:extLst/>
        </p:spPr>
        <p:txBody>
          <a:bodyPr wrap="none" anchor="ctr"/>
          <a:lstStyle/>
          <a:p>
            <a:pPr hangingPunct="0">
              <a:defRPr/>
            </a:pPr>
            <a:r>
              <a:rPr lang="en-US" dirty="0"/>
              <a:t> </a:t>
            </a:r>
          </a:p>
        </p:txBody>
      </p:sp>
      <p:sp>
        <p:nvSpPr>
          <p:cNvPr id="30723" name="Text Box 4"/>
          <p:cNvSpPr txBox="1">
            <a:spLocks noChangeArrowheads="1"/>
          </p:cNvSpPr>
          <p:nvPr/>
        </p:nvSpPr>
        <p:spPr bwMode="auto">
          <a:xfrm>
            <a:off x="914400" y="1066800"/>
            <a:ext cx="7391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4000" b="1">
                <a:solidFill>
                  <a:srgbClr val="1F497D"/>
                </a:solidFill>
                <a:latin typeface="Arial Narrow" pitchFamily="34" charset="0"/>
              </a:rPr>
              <a:t>Question</a:t>
            </a:r>
            <a:r>
              <a:rPr lang="en-US" sz="4000" b="1">
                <a:solidFill>
                  <a:schemeClr val="tx2"/>
                </a:solidFill>
                <a:latin typeface="Arial Narrow" pitchFamily="34" charset="0"/>
              </a:rPr>
              <a:t> 12</a:t>
            </a:r>
          </a:p>
        </p:txBody>
      </p:sp>
      <p:sp>
        <p:nvSpPr>
          <p:cNvPr id="30724" name="TextBox 1"/>
          <p:cNvSpPr txBox="1">
            <a:spLocks noChangeArrowheads="1"/>
          </p:cNvSpPr>
          <p:nvPr/>
        </p:nvSpPr>
        <p:spPr bwMode="auto">
          <a:xfrm>
            <a:off x="762000" y="1752600"/>
            <a:ext cx="754380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3200"/>
              <a:t>A stairway, ladder, ramp or other safe means of egress must be located in trench excavations that are </a:t>
            </a:r>
            <a:r>
              <a:rPr lang="en-US" sz="3200" u="sng"/>
              <a:t>	</a:t>
            </a:r>
            <a:r>
              <a:rPr lang="en-US" sz="3200"/>
              <a:t> or more in depth.</a:t>
            </a:r>
            <a:endParaRPr lang="en-US" sz="3200">
              <a:latin typeface="Arial Narrow" pitchFamily="34" charset="0"/>
            </a:endParaRPr>
          </a:p>
        </p:txBody>
      </p:sp>
      <p:sp>
        <p:nvSpPr>
          <p:cNvPr id="3" name="TextBox 2"/>
          <p:cNvSpPr txBox="1">
            <a:spLocks noChangeArrowheads="1"/>
          </p:cNvSpPr>
          <p:nvPr/>
        </p:nvSpPr>
        <p:spPr bwMode="auto">
          <a:xfrm>
            <a:off x="1219200" y="3810000"/>
            <a:ext cx="7010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Clr>
                <a:srgbClr val="1F497D"/>
              </a:buClr>
              <a:buFontTx/>
              <a:buAutoNum type="alphaLcPeriod"/>
            </a:pPr>
            <a:r>
              <a:rPr lang="en-US" sz="2400">
                <a:latin typeface="Arial Narrow" pitchFamily="34" charset="0"/>
              </a:rPr>
              <a:t>2 feet</a:t>
            </a:r>
          </a:p>
        </p:txBody>
      </p:sp>
      <p:sp>
        <p:nvSpPr>
          <p:cNvPr id="19462" name="TextBox 5"/>
          <p:cNvSpPr txBox="1">
            <a:spLocks noChangeArrowheads="1"/>
          </p:cNvSpPr>
          <p:nvPr/>
        </p:nvSpPr>
        <p:spPr bwMode="auto">
          <a:xfrm>
            <a:off x="1219200" y="4227513"/>
            <a:ext cx="7010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Clr>
                <a:srgbClr val="1F497D"/>
              </a:buClr>
              <a:buFontTx/>
              <a:buAutoNum type="alphaLcPeriod" startAt="2"/>
            </a:pPr>
            <a:r>
              <a:rPr lang="en-US" sz="2400">
                <a:latin typeface="Arial Narrow" pitchFamily="34" charset="0"/>
              </a:rPr>
              <a:t>3 feet</a:t>
            </a:r>
          </a:p>
        </p:txBody>
      </p:sp>
      <p:sp>
        <p:nvSpPr>
          <p:cNvPr id="19463" name="TextBox 6"/>
          <p:cNvSpPr txBox="1">
            <a:spLocks noChangeArrowheads="1"/>
          </p:cNvSpPr>
          <p:nvPr/>
        </p:nvSpPr>
        <p:spPr bwMode="auto">
          <a:xfrm>
            <a:off x="1219200" y="4645025"/>
            <a:ext cx="7010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Clr>
                <a:srgbClr val="1F497D"/>
              </a:buClr>
              <a:buFontTx/>
              <a:buAutoNum type="alphaLcPeriod" startAt="3"/>
            </a:pPr>
            <a:r>
              <a:rPr lang="en-US" sz="2400">
                <a:latin typeface="Arial Narrow" pitchFamily="34" charset="0"/>
              </a:rPr>
              <a:t>4 feet</a:t>
            </a:r>
          </a:p>
        </p:txBody>
      </p:sp>
      <p:sp>
        <p:nvSpPr>
          <p:cNvPr id="19464" name="TextBox 7"/>
          <p:cNvSpPr txBox="1">
            <a:spLocks noChangeArrowheads="1"/>
          </p:cNvSpPr>
          <p:nvPr/>
        </p:nvSpPr>
        <p:spPr bwMode="auto">
          <a:xfrm>
            <a:off x="1219200" y="5062538"/>
            <a:ext cx="7010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Clr>
                <a:srgbClr val="1F497D"/>
              </a:buClr>
              <a:buFontTx/>
              <a:buAutoNum type="alphaLcPeriod" startAt="4"/>
            </a:pPr>
            <a:r>
              <a:rPr lang="en-US" sz="2400">
                <a:latin typeface="Arial Narrow" pitchFamily="34" charset="0"/>
              </a:rPr>
              <a:t>5 feet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mph" presetSubtype="0" grpId="0" nodeType="clickEffect">
                                  <p:stCondLst>
                                    <p:cond delay="0"/>
                                  </p:stCondLst>
                                  <p:childTnLst>
                                    <p:set>
                                      <p:cBhvr rctx="PPT">
                                        <p:cTn id="6" dur="indefinite"/>
                                        <p:tgtEl>
                                          <p:spTgt spid="3"/>
                                        </p:tgtEl>
                                        <p:attrNameLst>
                                          <p:attrName>style.opacity</p:attrName>
                                        </p:attrNameLst>
                                      </p:cBhvr>
                                      <p:to>
                                        <p:strVal val="0.25"/>
                                      </p:to>
                                    </p:set>
                                    <p:animEffect filter="image" prLst="opacity: 0.25">
                                      <p:cBhvr rctx="IE">
                                        <p:cTn id="7" dur="indefinite"/>
                                        <p:tgtEl>
                                          <p:spTgt spid="3"/>
                                        </p:tgtEl>
                                      </p:cBhvr>
                                    </p:animEffect>
                                  </p:childTnLst>
                                </p:cTn>
                              </p:par>
                              <p:par>
                                <p:cTn id="8" presetID="9" presetClass="emph" presetSubtype="0" grpId="0" nodeType="withEffect">
                                  <p:stCondLst>
                                    <p:cond delay="0"/>
                                  </p:stCondLst>
                                  <p:childTnLst>
                                    <p:set>
                                      <p:cBhvr rctx="PPT">
                                        <p:cTn id="9" dur="indefinite"/>
                                        <p:tgtEl>
                                          <p:spTgt spid="19462"/>
                                        </p:tgtEl>
                                        <p:attrNameLst>
                                          <p:attrName>style.opacity</p:attrName>
                                        </p:attrNameLst>
                                      </p:cBhvr>
                                      <p:to>
                                        <p:strVal val="0.25"/>
                                      </p:to>
                                    </p:set>
                                    <p:animEffect filter="image" prLst="opacity: 0.25">
                                      <p:cBhvr rctx="IE">
                                        <p:cTn id="10" dur="indefinite"/>
                                        <p:tgtEl>
                                          <p:spTgt spid="19462"/>
                                        </p:tgtEl>
                                      </p:cBhvr>
                                    </p:animEffect>
                                  </p:childTnLst>
                                </p:cTn>
                              </p:par>
                              <p:par>
                                <p:cTn id="11" presetID="3" presetClass="emph" presetSubtype="2" fill="hold" grpId="0" nodeType="withEffect">
                                  <p:stCondLst>
                                    <p:cond delay="0"/>
                                  </p:stCondLst>
                                  <p:childTnLst>
                                    <p:animClr clrSpc="rgb" dir="cw">
                                      <p:cBhvr override="childStyle">
                                        <p:cTn id="12" dur="2000" fill="hold"/>
                                        <p:tgtEl>
                                          <p:spTgt spid="19463"/>
                                        </p:tgtEl>
                                        <p:attrNameLst>
                                          <p:attrName>style.color</p:attrName>
                                        </p:attrNameLst>
                                      </p:cBhvr>
                                      <p:to>
                                        <a:schemeClr val="accent2"/>
                                      </p:to>
                                    </p:animClr>
                                  </p:childTnLst>
                                </p:cTn>
                              </p:par>
                              <p:par>
                                <p:cTn id="13" presetID="9" presetClass="emph" presetSubtype="0" grpId="0" nodeType="withEffect">
                                  <p:stCondLst>
                                    <p:cond delay="0"/>
                                  </p:stCondLst>
                                  <p:childTnLst>
                                    <p:set>
                                      <p:cBhvr rctx="PPT">
                                        <p:cTn id="14" dur="indefinite"/>
                                        <p:tgtEl>
                                          <p:spTgt spid="19464"/>
                                        </p:tgtEl>
                                        <p:attrNameLst>
                                          <p:attrName>style.opacity</p:attrName>
                                        </p:attrNameLst>
                                      </p:cBhvr>
                                      <p:to>
                                        <p:strVal val="0.25"/>
                                      </p:to>
                                    </p:set>
                                    <p:animEffect filter="image" prLst="opacity: 0.25">
                                      <p:cBhvr rctx="IE">
                                        <p:cTn id="15" dur="indefinite"/>
                                        <p:tgtEl>
                                          <p:spTgt spid="194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462" grpId="0"/>
      <p:bldP spid="19463" grpId="0"/>
      <p:bldP spid="1946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AutoShape 2"/>
          <p:cNvSpPr>
            <a:spLocks noChangeArrowheads="1"/>
          </p:cNvSpPr>
          <p:nvPr/>
        </p:nvSpPr>
        <p:spPr bwMode="auto">
          <a:xfrm>
            <a:off x="381000" y="1295400"/>
            <a:ext cx="8458200" cy="4419600"/>
          </a:xfrm>
          <a:prstGeom prst="roundRect">
            <a:avLst>
              <a:gd name="adj" fmla="val 16667"/>
            </a:avLst>
          </a:prstGeom>
          <a:gradFill rotWithShape="1">
            <a:gsLst>
              <a:gs pos="0">
                <a:schemeClr val="bg1">
                  <a:alpha val="73000"/>
                </a:schemeClr>
              </a:gs>
              <a:gs pos="100000">
                <a:schemeClr val="bg1">
                  <a:gamma/>
                  <a:shade val="46275"/>
                  <a:invGamma/>
                </a:schemeClr>
              </a:gs>
            </a:gsLst>
            <a:lin ang="5400000" scaled="1"/>
          </a:gradFill>
          <a:ln>
            <a:noFill/>
          </a:ln>
          <a:effectLst/>
          <a:extLst/>
        </p:spPr>
        <p:txBody>
          <a:bodyPr wrap="none" anchor="ctr"/>
          <a:lstStyle/>
          <a:p>
            <a:pPr hangingPunct="0">
              <a:defRPr/>
            </a:pPr>
            <a:r>
              <a:rPr lang="en-US" dirty="0"/>
              <a:t> </a:t>
            </a:r>
          </a:p>
        </p:txBody>
      </p:sp>
      <p:sp>
        <p:nvSpPr>
          <p:cNvPr id="31747" name="Text Box 4"/>
          <p:cNvSpPr txBox="1">
            <a:spLocks noChangeArrowheads="1"/>
          </p:cNvSpPr>
          <p:nvPr/>
        </p:nvSpPr>
        <p:spPr bwMode="auto">
          <a:xfrm>
            <a:off x="914400" y="1665288"/>
            <a:ext cx="7391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4000" b="1">
                <a:solidFill>
                  <a:srgbClr val="1F497D"/>
                </a:solidFill>
                <a:latin typeface="Arial Narrow" pitchFamily="34" charset="0"/>
              </a:rPr>
              <a:t>Question</a:t>
            </a:r>
            <a:r>
              <a:rPr lang="en-US" sz="4000" b="1">
                <a:solidFill>
                  <a:schemeClr val="tx2"/>
                </a:solidFill>
                <a:latin typeface="Arial Narrow" pitchFamily="34" charset="0"/>
              </a:rPr>
              <a:t> 13</a:t>
            </a:r>
          </a:p>
        </p:txBody>
      </p:sp>
      <p:sp>
        <p:nvSpPr>
          <p:cNvPr id="31748" name="TextBox 1"/>
          <p:cNvSpPr txBox="1">
            <a:spLocks noChangeArrowheads="1"/>
          </p:cNvSpPr>
          <p:nvPr/>
        </p:nvSpPr>
        <p:spPr bwMode="auto">
          <a:xfrm>
            <a:off x="762000" y="2351088"/>
            <a:ext cx="75438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sz="3200"/>
              <a:t>How far back from an excavation must the spoils be?</a:t>
            </a:r>
          </a:p>
        </p:txBody>
      </p:sp>
      <p:sp>
        <p:nvSpPr>
          <p:cNvPr id="3" name="TextBox 2"/>
          <p:cNvSpPr txBox="1">
            <a:spLocks noChangeArrowheads="1"/>
          </p:cNvSpPr>
          <p:nvPr/>
        </p:nvSpPr>
        <p:spPr bwMode="auto">
          <a:xfrm>
            <a:off x="1219200" y="3505200"/>
            <a:ext cx="7010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Clr>
                <a:srgbClr val="1F497D"/>
              </a:buClr>
              <a:buFontTx/>
              <a:buAutoNum type="alphaLcPeriod"/>
            </a:pPr>
            <a:r>
              <a:rPr lang="en-US" sz="2400">
                <a:latin typeface="Arial Narrow" pitchFamily="34" charset="0"/>
              </a:rPr>
              <a:t>2 feet</a:t>
            </a:r>
          </a:p>
        </p:txBody>
      </p:sp>
      <p:sp>
        <p:nvSpPr>
          <p:cNvPr id="19462" name="TextBox 5"/>
          <p:cNvSpPr txBox="1">
            <a:spLocks noChangeArrowheads="1"/>
          </p:cNvSpPr>
          <p:nvPr/>
        </p:nvSpPr>
        <p:spPr bwMode="auto">
          <a:xfrm>
            <a:off x="1219200" y="3946525"/>
            <a:ext cx="7010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Clr>
                <a:srgbClr val="1F497D"/>
              </a:buClr>
              <a:buFontTx/>
              <a:buAutoNum type="alphaLcPeriod" startAt="2"/>
            </a:pPr>
            <a:r>
              <a:rPr lang="en-US" sz="2400">
                <a:latin typeface="Arial Narrow" pitchFamily="34" charset="0"/>
              </a:rPr>
              <a:t>6 feet</a:t>
            </a:r>
          </a:p>
        </p:txBody>
      </p:sp>
      <p:sp>
        <p:nvSpPr>
          <p:cNvPr id="19463" name="TextBox 6"/>
          <p:cNvSpPr txBox="1">
            <a:spLocks noChangeArrowheads="1"/>
          </p:cNvSpPr>
          <p:nvPr/>
        </p:nvSpPr>
        <p:spPr bwMode="auto">
          <a:xfrm>
            <a:off x="1219200" y="4387850"/>
            <a:ext cx="7010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Clr>
                <a:srgbClr val="1F497D"/>
              </a:buClr>
              <a:buFontTx/>
              <a:buAutoNum type="alphaLcPeriod" startAt="3"/>
            </a:pPr>
            <a:r>
              <a:rPr lang="en-US" sz="2400">
                <a:latin typeface="Arial Narrow" pitchFamily="34" charset="0"/>
              </a:rPr>
              <a:t>10 feet</a:t>
            </a:r>
          </a:p>
        </p:txBody>
      </p:sp>
      <p:sp>
        <p:nvSpPr>
          <p:cNvPr id="19464" name="TextBox 7"/>
          <p:cNvSpPr txBox="1">
            <a:spLocks noChangeArrowheads="1"/>
          </p:cNvSpPr>
          <p:nvPr/>
        </p:nvSpPr>
        <p:spPr bwMode="auto">
          <a:xfrm>
            <a:off x="1219200" y="4808538"/>
            <a:ext cx="7010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Clr>
                <a:srgbClr val="1F497D"/>
              </a:buClr>
              <a:buFontTx/>
              <a:buAutoNum type="alphaLcPeriod" startAt="4"/>
            </a:pPr>
            <a:r>
              <a:rPr lang="en-US" sz="2400">
                <a:latin typeface="Arial Narrow" pitchFamily="34" charset="0"/>
              </a:rPr>
              <a:t>12 feet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3"/>
                                        </p:tgtEl>
                                        <p:attrNameLst>
                                          <p:attrName>style.color</p:attrName>
                                        </p:attrNameLst>
                                      </p:cBhvr>
                                      <p:to>
                                        <a:schemeClr val="accent2"/>
                                      </p:to>
                                    </p:animClr>
                                  </p:childTnLst>
                                </p:cTn>
                              </p:par>
                              <p:par>
                                <p:cTn id="7" presetID="9" presetClass="emph" presetSubtype="0" grpId="0" nodeType="withEffect">
                                  <p:stCondLst>
                                    <p:cond delay="0"/>
                                  </p:stCondLst>
                                  <p:childTnLst>
                                    <p:set>
                                      <p:cBhvr rctx="PPT">
                                        <p:cTn id="8" dur="indefinite"/>
                                        <p:tgtEl>
                                          <p:spTgt spid="19462"/>
                                        </p:tgtEl>
                                        <p:attrNameLst>
                                          <p:attrName>style.opacity</p:attrName>
                                        </p:attrNameLst>
                                      </p:cBhvr>
                                      <p:to>
                                        <p:strVal val="0.25"/>
                                      </p:to>
                                    </p:set>
                                    <p:animEffect filter="image" prLst="opacity: 0.25">
                                      <p:cBhvr rctx="IE">
                                        <p:cTn id="9" dur="indefinite"/>
                                        <p:tgtEl>
                                          <p:spTgt spid="19462"/>
                                        </p:tgtEl>
                                      </p:cBhvr>
                                    </p:animEffect>
                                  </p:childTnLst>
                                </p:cTn>
                              </p:par>
                              <p:par>
                                <p:cTn id="10" presetID="9" presetClass="emph" presetSubtype="0" grpId="0" nodeType="withEffect">
                                  <p:stCondLst>
                                    <p:cond delay="0"/>
                                  </p:stCondLst>
                                  <p:childTnLst>
                                    <p:set>
                                      <p:cBhvr rctx="PPT">
                                        <p:cTn id="11" dur="indefinite"/>
                                        <p:tgtEl>
                                          <p:spTgt spid="19463"/>
                                        </p:tgtEl>
                                        <p:attrNameLst>
                                          <p:attrName>style.opacity</p:attrName>
                                        </p:attrNameLst>
                                      </p:cBhvr>
                                      <p:to>
                                        <p:strVal val="0.25"/>
                                      </p:to>
                                    </p:set>
                                    <p:animEffect filter="image" prLst="opacity: 0.25">
                                      <p:cBhvr rctx="IE">
                                        <p:cTn id="12" dur="indefinite"/>
                                        <p:tgtEl>
                                          <p:spTgt spid="19463"/>
                                        </p:tgtEl>
                                      </p:cBhvr>
                                    </p:animEffect>
                                  </p:childTnLst>
                                </p:cTn>
                              </p:par>
                              <p:par>
                                <p:cTn id="13" presetID="9" presetClass="emph" presetSubtype="0" grpId="0" nodeType="withEffect">
                                  <p:stCondLst>
                                    <p:cond delay="0"/>
                                  </p:stCondLst>
                                  <p:childTnLst>
                                    <p:set>
                                      <p:cBhvr rctx="PPT">
                                        <p:cTn id="14" dur="indefinite"/>
                                        <p:tgtEl>
                                          <p:spTgt spid="19464"/>
                                        </p:tgtEl>
                                        <p:attrNameLst>
                                          <p:attrName>style.opacity</p:attrName>
                                        </p:attrNameLst>
                                      </p:cBhvr>
                                      <p:to>
                                        <p:strVal val="0.25"/>
                                      </p:to>
                                    </p:set>
                                    <p:animEffect filter="image" prLst="opacity: 0.25">
                                      <p:cBhvr rctx="IE">
                                        <p:cTn id="15" dur="indefinite"/>
                                        <p:tgtEl>
                                          <p:spTgt spid="194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462" grpId="0"/>
      <p:bldP spid="19463" grpId="0"/>
      <p:bldP spid="1946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AutoShape 2"/>
          <p:cNvSpPr>
            <a:spLocks noChangeArrowheads="1"/>
          </p:cNvSpPr>
          <p:nvPr/>
        </p:nvSpPr>
        <p:spPr bwMode="auto">
          <a:xfrm>
            <a:off x="381000" y="1066800"/>
            <a:ext cx="8458200" cy="4724400"/>
          </a:xfrm>
          <a:prstGeom prst="roundRect">
            <a:avLst>
              <a:gd name="adj" fmla="val 16667"/>
            </a:avLst>
          </a:prstGeom>
          <a:gradFill rotWithShape="1">
            <a:gsLst>
              <a:gs pos="0">
                <a:schemeClr val="bg1">
                  <a:alpha val="73000"/>
                </a:schemeClr>
              </a:gs>
              <a:gs pos="100000">
                <a:schemeClr val="bg1">
                  <a:gamma/>
                  <a:shade val="46275"/>
                  <a:invGamma/>
                </a:schemeClr>
              </a:gs>
            </a:gsLst>
            <a:lin ang="5400000" scaled="1"/>
          </a:gradFill>
          <a:ln>
            <a:noFill/>
          </a:ln>
          <a:effectLst/>
          <a:extLst/>
        </p:spPr>
        <p:txBody>
          <a:bodyPr wrap="none" anchor="ctr"/>
          <a:lstStyle/>
          <a:p>
            <a:pPr hangingPunct="0">
              <a:defRPr/>
            </a:pPr>
            <a:r>
              <a:rPr lang="en-US" dirty="0"/>
              <a:t> </a:t>
            </a:r>
          </a:p>
        </p:txBody>
      </p:sp>
      <p:sp>
        <p:nvSpPr>
          <p:cNvPr id="32771" name="Text Box 4"/>
          <p:cNvSpPr txBox="1">
            <a:spLocks noChangeArrowheads="1"/>
          </p:cNvSpPr>
          <p:nvPr/>
        </p:nvSpPr>
        <p:spPr bwMode="auto">
          <a:xfrm>
            <a:off x="914400" y="1436688"/>
            <a:ext cx="7391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4000" b="1">
                <a:solidFill>
                  <a:srgbClr val="1F497D"/>
                </a:solidFill>
                <a:latin typeface="Arial Narrow" pitchFamily="34" charset="0"/>
              </a:rPr>
              <a:t>Question</a:t>
            </a:r>
            <a:r>
              <a:rPr lang="en-US" sz="4000" b="1">
                <a:solidFill>
                  <a:schemeClr val="tx2"/>
                </a:solidFill>
                <a:latin typeface="Arial Narrow" pitchFamily="34" charset="0"/>
              </a:rPr>
              <a:t> 14</a:t>
            </a:r>
          </a:p>
        </p:txBody>
      </p:sp>
      <p:sp>
        <p:nvSpPr>
          <p:cNvPr id="32772" name="TextBox 1"/>
          <p:cNvSpPr txBox="1">
            <a:spLocks noChangeArrowheads="1"/>
          </p:cNvSpPr>
          <p:nvPr/>
        </p:nvSpPr>
        <p:spPr bwMode="auto">
          <a:xfrm>
            <a:off x="762000" y="2122488"/>
            <a:ext cx="75438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sz="3200"/>
              <a:t>Excavations over 6 feet deep and not obviously visible must be, at minimum:</a:t>
            </a:r>
          </a:p>
        </p:txBody>
      </p:sp>
      <p:sp>
        <p:nvSpPr>
          <p:cNvPr id="3" name="TextBox 2"/>
          <p:cNvSpPr txBox="1">
            <a:spLocks noChangeArrowheads="1"/>
          </p:cNvSpPr>
          <p:nvPr/>
        </p:nvSpPr>
        <p:spPr bwMode="auto">
          <a:xfrm>
            <a:off x="1219200" y="3276600"/>
            <a:ext cx="7010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Clr>
                <a:srgbClr val="1F497D"/>
              </a:buClr>
              <a:buFontTx/>
              <a:buAutoNum type="alphaLcPeriod"/>
            </a:pPr>
            <a:r>
              <a:rPr lang="en-US" sz="2400">
                <a:latin typeface="Arial Narrow" pitchFamily="34" charset="0"/>
              </a:rPr>
              <a:t>Barricaded or marked.</a:t>
            </a:r>
          </a:p>
        </p:txBody>
      </p:sp>
      <p:sp>
        <p:nvSpPr>
          <p:cNvPr id="19462" name="TextBox 5"/>
          <p:cNvSpPr txBox="1">
            <a:spLocks noChangeArrowheads="1"/>
          </p:cNvSpPr>
          <p:nvPr/>
        </p:nvSpPr>
        <p:spPr bwMode="auto">
          <a:xfrm>
            <a:off x="1219200" y="3717925"/>
            <a:ext cx="7010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Clr>
                <a:srgbClr val="1F497D"/>
              </a:buClr>
              <a:buFontTx/>
              <a:buAutoNum type="alphaLcPeriod" startAt="2"/>
            </a:pPr>
            <a:r>
              <a:rPr lang="en-US" sz="2400">
                <a:latin typeface="Arial Narrow" pitchFamily="34" charset="0"/>
              </a:rPr>
              <a:t>Protected by guardrails.</a:t>
            </a:r>
          </a:p>
        </p:txBody>
      </p:sp>
      <p:sp>
        <p:nvSpPr>
          <p:cNvPr id="19463" name="TextBox 6"/>
          <p:cNvSpPr txBox="1">
            <a:spLocks noChangeArrowheads="1"/>
          </p:cNvSpPr>
          <p:nvPr/>
        </p:nvSpPr>
        <p:spPr bwMode="auto">
          <a:xfrm>
            <a:off x="1219200" y="4159250"/>
            <a:ext cx="7010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Clr>
                <a:srgbClr val="1F497D"/>
              </a:buClr>
              <a:buFontTx/>
              <a:buAutoNum type="alphaLcPeriod" startAt="3"/>
            </a:pPr>
            <a:r>
              <a:rPr lang="en-US" sz="2400">
                <a:latin typeface="Arial Narrow" pitchFamily="34" charset="0"/>
              </a:rPr>
              <a:t>Covered with traffic plates.</a:t>
            </a:r>
          </a:p>
        </p:txBody>
      </p:sp>
      <p:sp>
        <p:nvSpPr>
          <p:cNvPr id="19464" name="TextBox 7"/>
          <p:cNvSpPr txBox="1">
            <a:spLocks noChangeArrowheads="1"/>
          </p:cNvSpPr>
          <p:nvPr/>
        </p:nvSpPr>
        <p:spPr bwMode="auto">
          <a:xfrm>
            <a:off x="1219200" y="4600575"/>
            <a:ext cx="7010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Clr>
                <a:srgbClr val="1F497D"/>
              </a:buClr>
              <a:buFontTx/>
              <a:buAutoNum type="alphaLcPeriod" startAt="4"/>
            </a:pPr>
            <a:r>
              <a:rPr lang="en-US" sz="2400">
                <a:latin typeface="Arial Narrow" pitchFamily="34" charset="0"/>
              </a:rPr>
              <a:t>No protection is required.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3"/>
                                        </p:tgtEl>
                                        <p:attrNameLst>
                                          <p:attrName>style.color</p:attrName>
                                        </p:attrNameLst>
                                      </p:cBhvr>
                                      <p:to>
                                        <a:schemeClr val="accent2"/>
                                      </p:to>
                                    </p:animClr>
                                  </p:childTnLst>
                                </p:cTn>
                              </p:par>
                              <p:par>
                                <p:cTn id="7" presetID="9" presetClass="emph" presetSubtype="0" grpId="0" nodeType="withEffect">
                                  <p:stCondLst>
                                    <p:cond delay="0"/>
                                  </p:stCondLst>
                                  <p:childTnLst>
                                    <p:set>
                                      <p:cBhvr rctx="PPT">
                                        <p:cTn id="8" dur="indefinite"/>
                                        <p:tgtEl>
                                          <p:spTgt spid="19462"/>
                                        </p:tgtEl>
                                        <p:attrNameLst>
                                          <p:attrName>style.opacity</p:attrName>
                                        </p:attrNameLst>
                                      </p:cBhvr>
                                      <p:to>
                                        <p:strVal val="0.25"/>
                                      </p:to>
                                    </p:set>
                                    <p:animEffect filter="image" prLst="opacity: 0.25">
                                      <p:cBhvr rctx="IE">
                                        <p:cTn id="9" dur="indefinite"/>
                                        <p:tgtEl>
                                          <p:spTgt spid="19462"/>
                                        </p:tgtEl>
                                      </p:cBhvr>
                                    </p:animEffect>
                                  </p:childTnLst>
                                </p:cTn>
                              </p:par>
                              <p:par>
                                <p:cTn id="10" presetID="9" presetClass="emph" presetSubtype="0" grpId="0" nodeType="withEffect">
                                  <p:stCondLst>
                                    <p:cond delay="0"/>
                                  </p:stCondLst>
                                  <p:childTnLst>
                                    <p:set>
                                      <p:cBhvr rctx="PPT">
                                        <p:cTn id="11" dur="indefinite"/>
                                        <p:tgtEl>
                                          <p:spTgt spid="19463"/>
                                        </p:tgtEl>
                                        <p:attrNameLst>
                                          <p:attrName>style.opacity</p:attrName>
                                        </p:attrNameLst>
                                      </p:cBhvr>
                                      <p:to>
                                        <p:strVal val="0.25"/>
                                      </p:to>
                                    </p:set>
                                    <p:animEffect filter="image" prLst="opacity: 0.25">
                                      <p:cBhvr rctx="IE">
                                        <p:cTn id="12" dur="indefinite"/>
                                        <p:tgtEl>
                                          <p:spTgt spid="19463"/>
                                        </p:tgtEl>
                                      </p:cBhvr>
                                    </p:animEffect>
                                  </p:childTnLst>
                                </p:cTn>
                              </p:par>
                              <p:par>
                                <p:cTn id="13" presetID="9" presetClass="emph" presetSubtype="0" grpId="0" nodeType="withEffect">
                                  <p:stCondLst>
                                    <p:cond delay="0"/>
                                  </p:stCondLst>
                                  <p:childTnLst>
                                    <p:set>
                                      <p:cBhvr rctx="PPT">
                                        <p:cTn id="14" dur="indefinite"/>
                                        <p:tgtEl>
                                          <p:spTgt spid="19464"/>
                                        </p:tgtEl>
                                        <p:attrNameLst>
                                          <p:attrName>style.opacity</p:attrName>
                                        </p:attrNameLst>
                                      </p:cBhvr>
                                      <p:to>
                                        <p:strVal val="0.25"/>
                                      </p:to>
                                    </p:set>
                                    <p:animEffect filter="image" prLst="opacity: 0.25">
                                      <p:cBhvr rctx="IE">
                                        <p:cTn id="15" dur="indefinite"/>
                                        <p:tgtEl>
                                          <p:spTgt spid="194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462" grpId="0"/>
      <p:bldP spid="19463" grpId="0"/>
      <p:bldP spid="1946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AutoShape 2"/>
          <p:cNvSpPr>
            <a:spLocks noChangeArrowheads="1"/>
          </p:cNvSpPr>
          <p:nvPr/>
        </p:nvSpPr>
        <p:spPr bwMode="auto">
          <a:xfrm>
            <a:off x="376238" y="990600"/>
            <a:ext cx="8458200" cy="4876800"/>
          </a:xfrm>
          <a:prstGeom prst="roundRect">
            <a:avLst>
              <a:gd name="adj" fmla="val 16667"/>
            </a:avLst>
          </a:prstGeom>
          <a:gradFill rotWithShape="1">
            <a:gsLst>
              <a:gs pos="0">
                <a:schemeClr val="bg1">
                  <a:alpha val="73000"/>
                </a:schemeClr>
              </a:gs>
              <a:gs pos="100000">
                <a:schemeClr val="bg1">
                  <a:gamma/>
                  <a:shade val="46275"/>
                  <a:invGamma/>
                </a:schemeClr>
              </a:gs>
            </a:gsLst>
            <a:lin ang="5400000" scaled="1"/>
          </a:gradFill>
          <a:ln>
            <a:noFill/>
          </a:ln>
          <a:effectLst/>
          <a:extLst/>
        </p:spPr>
        <p:txBody>
          <a:bodyPr wrap="none" anchor="ctr"/>
          <a:lstStyle/>
          <a:p>
            <a:pPr hangingPunct="0">
              <a:defRPr/>
            </a:pPr>
            <a:r>
              <a:rPr lang="en-US" dirty="0"/>
              <a:t> </a:t>
            </a:r>
          </a:p>
        </p:txBody>
      </p:sp>
      <p:sp>
        <p:nvSpPr>
          <p:cNvPr id="33795" name="Text Box 4"/>
          <p:cNvSpPr txBox="1">
            <a:spLocks noChangeArrowheads="1"/>
          </p:cNvSpPr>
          <p:nvPr/>
        </p:nvSpPr>
        <p:spPr bwMode="auto">
          <a:xfrm>
            <a:off x="909638" y="1360488"/>
            <a:ext cx="7391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4000" b="1">
                <a:solidFill>
                  <a:srgbClr val="1F497D"/>
                </a:solidFill>
                <a:latin typeface="Arial Narrow" pitchFamily="34" charset="0"/>
              </a:rPr>
              <a:t>Question</a:t>
            </a:r>
            <a:r>
              <a:rPr lang="en-US" sz="4000" b="1">
                <a:solidFill>
                  <a:schemeClr val="tx2"/>
                </a:solidFill>
                <a:latin typeface="Arial Narrow" pitchFamily="34" charset="0"/>
              </a:rPr>
              <a:t> 15</a:t>
            </a:r>
          </a:p>
        </p:txBody>
      </p:sp>
      <p:sp>
        <p:nvSpPr>
          <p:cNvPr id="33796" name="TextBox 1"/>
          <p:cNvSpPr txBox="1">
            <a:spLocks noChangeArrowheads="1"/>
          </p:cNvSpPr>
          <p:nvPr/>
        </p:nvSpPr>
        <p:spPr bwMode="auto">
          <a:xfrm>
            <a:off x="757238" y="2046288"/>
            <a:ext cx="75438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3200"/>
              <a:t>How often should vehicles being used at worksites be inspected?</a:t>
            </a:r>
            <a:endParaRPr lang="en-US" sz="3200">
              <a:latin typeface="Arial Narrow" pitchFamily="34" charset="0"/>
            </a:endParaRPr>
          </a:p>
        </p:txBody>
      </p:sp>
      <p:sp>
        <p:nvSpPr>
          <p:cNvPr id="3" name="TextBox 2"/>
          <p:cNvSpPr txBox="1">
            <a:spLocks noChangeArrowheads="1"/>
          </p:cNvSpPr>
          <p:nvPr/>
        </p:nvSpPr>
        <p:spPr bwMode="auto">
          <a:xfrm>
            <a:off x="1214438" y="3200400"/>
            <a:ext cx="7010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Clr>
                <a:srgbClr val="1F497D"/>
              </a:buClr>
              <a:buFontTx/>
              <a:buAutoNum type="alphaLcPeriod"/>
            </a:pPr>
            <a:r>
              <a:rPr lang="en-US" sz="2400">
                <a:latin typeface="Arial Narrow" pitchFamily="34" charset="0"/>
              </a:rPr>
              <a:t>Annually</a:t>
            </a:r>
          </a:p>
        </p:txBody>
      </p:sp>
      <p:sp>
        <p:nvSpPr>
          <p:cNvPr id="19462" name="TextBox 5"/>
          <p:cNvSpPr txBox="1">
            <a:spLocks noChangeArrowheads="1"/>
          </p:cNvSpPr>
          <p:nvPr/>
        </p:nvSpPr>
        <p:spPr bwMode="auto">
          <a:xfrm>
            <a:off x="1214438" y="3657600"/>
            <a:ext cx="7010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Clr>
                <a:srgbClr val="1F497D"/>
              </a:buClr>
              <a:buFontTx/>
              <a:buAutoNum type="alphaLcPeriod" startAt="2"/>
            </a:pPr>
            <a:r>
              <a:rPr lang="en-US" sz="2400">
                <a:latin typeface="Arial Narrow" pitchFamily="34" charset="0"/>
              </a:rPr>
              <a:t>Monthly</a:t>
            </a:r>
          </a:p>
        </p:txBody>
      </p:sp>
      <p:sp>
        <p:nvSpPr>
          <p:cNvPr id="19463" name="TextBox 6"/>
          <p:cNvSpPr txBox="1">
            <a:spLocks noChangeArrowheads="1"/>
          </p:cNvSpPr>
          <p:nvPr/>
        </p:nvSpPr>
        <p:spPr bwMode="auto">
          <a:xfrm>
            <a:off x="1219200" y="4114800"/>
            <a:ext cx="7010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Clr>
                <a:srgbClr val="1F497D"/>
              </a:buClr>
              <a:buFontTx/>
              <a:buAutoNum type="alphaLcPeriod" startAt="3"/>
            </a:pPr>
            <a:r>
              <a:rPr lang="en-US" sz="2400">
                <a:latin typeface="Arial Narrow" pitchFamily="34" charset="0"/>
              </a:rPr>
              <a:t>Weekly</a:t>
            </a:r>
          </a:p>
        </p:txBody>
      </p:sp>
      <p:sp>
        <p:nvSpPr>
          <p:cNvPr id="19464" name="TextBox 7"/>
          <p:cNvSpPr txBox="1">
            <a:spLocks noChangeArrowheads="1"/>
          </p:cNvSpPr>
          <p:nvPr/>
        </p:nvSpPr>
        <p:spPr bwMode="auto">
          <a:xfrm>
            <a:off x="1219200" y="4565650"/>
            <a:ext cx="7010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Clr>
                <a:srgbClr val="1F497D"/>
              </a:buClr>
              <a:buFontTx/>
              <a:buAutoNum type="alphaLcPeriod" startAt="4"/>
            </a:pPr>
            <a:r>
              <a:rPr lang="en-US" sz="2400">
                <a:latin typeface="Arial Narrow" pitchFamily="34" charset="0"/>
              </a:rPr>
              <a:t>Daily, at the beginning of each shift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mph" presetSubtype="0" grpId="0" nodeType="clickEffect">
                                  <p:stCondLst>
                                    <p:cond delay="0"/>
                                  </p:stCondLst>
                                  <p:childTnLst>
                                    <p:set>
                                      <p:cBhvr rctx="PPT">
                                        <p:cTn id="6" dur="indefinite"/>
                                        <p:tgtEl>
                                          <p:spTgt spid="3"/>
                                        </p:tgtEl>
                                        <p:attrNameLst>
                                          <p:attrName>style.opacity</p:attrName>
                                        </p:attrNameLst>
                                      </p:cBhvr>
                                      <p:to>
                                        <p:strVal val="0.25"/>
                                      </p:to>
                                    </p:set>
                                    <p:animEffect filter="image" prLst="opacity: 0.25">
                                      <p:cBhvr rctx="IE">
                                        <p:cTn id="7" dur="indefinite"/>
                                        <p:tgtEl>
                                          <p:spTgt spid="3"/>
                                        </p:tgtEl>
                                      </p:cBhvr>
                                    </p:animEffect>
                                  </p:childTnLst>
                                </p:cTn>
                              </p:par>
                              <p:par>
                                <p:cTn id="8" presetID="9" presetClass="emph" presetSubtype="0" grpId="0" nodeType="withEffect">
                                  <p:stCondLst>
                                    <p:cond delay="0"/>
                                  </p:stCondLst>
                                  <p:childTnLst>
                                    <p:set>
                                      <p:cBhvr rctx="PPT">
                                        <p:cTn id="9" dur="indefinite"/>
                                        <p:tgtEl>
                                          <p:spTgt spid="19462"/>
                                        </p:tgtEl>
                                        <p:attrNameLst>
                                          <p:attrName>style.opacity</p:attrName>
                                        </p:attrNameLst>
                                      </p:cBhvr>
                                      <p:to>
                                        <p:strVal val="0.25"/>
                                      </p:to>
                                    </p:set>
                                    <p:animEffect filter="image" prLst="opacity: 0.25">
                                      <p:cBhvr rctx="IE">
                                        <p:cTn id="10" dur="indefinite"/>
                                        <p:tgtEl>
                                          <p:spTgt spid="19462"/>
                                        </p:tgtEl>
                                      </p:cBhvr>
                                    </p:animEffect>
                                  </p:childTnLst>
                                </p:cTn>
                              </p:par>
                              <p:par>
                                <p:cTn id="11" presetID="9" presetClass="emph" presetSubtype="0" grpId="0" nodeType="withEffect">
                                  <p:stCondLst>
                                    <p:cond delay="0"/>
                                  </p:stCondLst>
                                  <p:childTnLst>
                                    <p:set>
                                      <p:cBhvr rctx="PPT">
                                        <p:cTn id="12" dur="indefinite"/>
                                        <p:tgtEl>
                                          <p:spTgt spid="19463"/>
                                        </p:tgtEl>
                                        <p:attrNameLst>
                                          <p:attrName>style.opacity</p:attrName>
                                        </p:attrNameLst>
                                      </p:cBhvr>
                                      <p:to>
                                        <p:strVal val="0.25"/>
                                      </p:to>
                                    </p:set>
                                    <p:animEffect filter="image" prLst="opacity: 0.25">
                                      <p:cBhvr rctx="IE">
                                        <p:cTn id="13" dur="indefinite"/>
                                        <p:tgtEl>
                                          <p:spTgt spid="19463"/>
                                        </p:tgtEl>
                                      </p:cBhvr>
                                    </p:animEffect>
                                  </p:childTnLst>
                                </p:cTn>
                              </p:par>
                              <p:par>
                                <p:cTn id="14" presetID="3" presetClass="emph" presetSubtype="2" fill="hold" grpId="0" nodeType="withEffect">
                                  <p:stCondLst>
                                    <p:cond delay="0"/>
                                  </p:stCondLst>
                                  <p:childTnLst>
                                    <p:animClr clrSpc="rgb" dir="cw">
                                      <p:cBhvr override="childStyle">
                                        <p:cTn id="15" dur="2000" fill="hold"/>
                                        <p:tgtEl>
                                          <p:spTgt spid="19464"/>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462" grpId="0"/>
      <p:bldP spid="19463" grpId="0"/>
      <p:bldP spid="1946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AutoShape 2"/>
          <p:cNvSpPr>
            <a:spLocks noChangeArrowheads="1"/>
          </p:cNvSpPr>
          <p:nvPr/>
        </p:nvSpPr>
        <p:spPr bwMode="auto">
          <a:xfrm>
            <a:off x="381000" y="609600"/>
            <a:ext cx="8458200" cy="5181600"/>
          </a:xfrm>
          <a:prstGeom prst="roundRect">
            <a:avLst>
              <a:gd name="adj" fmla="val 16667"/>
            </a:avLst>
          </a:prstGeom>
          <a:gradFill rotWithShape="1">
            <a:gsLst>
              <a:gs pos="0">
                <a:schemeClr val="bg1">
                  <a:alpha val="73000"/>
                </a:schemeClr>
              </a:gs>
              <a:gs pos="100000">
                <a:schemeClr val="bg1">
                  <a:gamma/>
                  <a:shade val="46275"/>
                  <a:invGamma/>
                </a:schemeClr>
              </a:gs>
            </a:gsLst>
            <a:lin ang="5400000" scaled="1"/>
          </a:gradFill>
          <a:ln>
            <a:noFill/>
          </a:ln>
          <a:effectLst/>
          <a:extLst/>
        </p:spPr>
        <p:txBody>
          <a:bodyPr wrap="none" anchor="ctr"/>
          <a:lstStyle/>
          <a:p>
            <a:pPr fontAlgn="auto">
              <a:spcBef>
                <a:spcPts val="0"/>
              </a:spcBef>
              <a:spcAft>
                <a:spcPts val="0"/>
              </a:spcAft>
              <a:defRPr/>
            </a:pPr>
            <a:endParaRPr lang="en-US" dirty="0">
              <a:latin typeface="+mn-lt"/>
              <a:cs typeface="+mn-cs"/>
            </a:endParaRPr>
          </a:p>
        </p:txBody>
      </p:sp>
      <p:sp>
        <p:nvSpPr>
          <p:cNvPr id="16387" name="Text Box 4"/>
          <p:cNvSpPr txBox="1">
            <a:spLocks noChangeArrowheads="1"/>
          </p:cNvSpPr>
          <p:nvPr/>
        </p:nvSpPr>
        <p:spPr bwMode="auto">
          <a:xfrm>
            <a:off x="914400" y="914400"/>
            <a:ext cx="7391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4000" b="1">
                <a:solidFill>
                  <a:schemeClr val="tx2"/>
                </a:solidFill>
                <a:latin typeface="Arial Narrow" pitchFamily="34" charset="0"/>
              </a:rPr>
              <a:t>Course Goals</a:t>
            </a:r>
          </a:p>
        </p:txBody>
      </p:sp>
      <p:sp>
        <p:nvSpPr>
          <p:cNvPr id="16388" name="Text Box 8"/>
          <p:cNvSpPr txBox="1">
            <a:spLocks noChangeArrowheads="1"/>
          </p:cNvSpPr>
          <p:nvPr/>
        </p:nvSpPr>
        <p:spPr bwMode="auto">
          <a:xfrm>
            <a:off x="1066800" y="1676400"/>
            <a:ext cx="72390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71500" indent="-5715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buClr>
                <a:schemeClr val="tx2"/>
              </a:buClr>
              <a:buFont typeface="Wingdings" pitchFamily="2" charset="2"/>
              <a:buChar char="§"/>
            </a:pPr>
            <a:r>
              <a:rPr lang="en-US" sz="3600" b="1" dirty="0">
                <a:latin typeface="Arial Narrow" pitchFamily="34" charset="0"/>
              </a:rPr>
              <a:t>Identify ten critical processes for building, maintaining and demolishing wind turbines.</a:t>
            </a:r>
          </a:p>
          <a:p>
            <a:pPr eaLnBrk="1" hangingPunct="1">
              <a:spcBef>
                <a:spcPct val="50000"/>
              </a:spcBef>
              <a:buClr>
                <a:schemeClr val="tx2"/>
              </a:buClr>
              <a:buFont typeface="Wingdings" pitchFamily="2" charset="2"/>
              <a:buChar char="§"/>
            </a:pPr>
            <a:r>
              <a:rPr lang="en-US" sz="3600" b="1" dirty="0">
                <a:latin typeface="Arial Narrow" pitchFamily="34" charset="0"/>
              </a:rPr>
              <a:t>Identify the safety and health hazards associated with the ten processes.</a:t>
            </a:r>
          </a:p>
          <a:p>
            <a:pPr eaLnBrk="1" hangingPunct="1">
              <a:spcBef>
                <a:spcPct val="50000"/>
              </a:spcBef>
              <a:buClr>
                <a:schemeClr val="tx2"/>
              </a:buClr>
              <a:buFont typeface="Wingdings" pitchFamily="2" charset="2"/>
              <a:buChar char="§"/>
            </a:pPr>
            <a:endParaRPr lang="en-US" sz="3600" b="1" dirty="0">
              <a:latin typeface="Arial Narrow"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AutoShape 2"/>
          <p:cNvSpPr>
            <a:spLocks noChangeArrowheads="1"/>
          </p:cNvSpPr>
          <p:nvPr/>
        </p:nvSpPr>
        <p:spPr bwMode="auto">
          <a:xfrm>
            <a:off x="376238" y="990600"/>
            <a:ext cx="8458200" cy="4876800"/>
          </a:xfrm>
          <a:prstGeom prst="roundRect">
            <a:avLst>
              <a:gd name="adj" fmla="val 16667"/>
            </a:avLst>
          </a:prstGeom>
          <a:gradFill rotWithShape="1">
            <a:gsLst>
              <a:gs pos="0">
                <a:schemeClr val="bg1">
                  <a:alpha val="73000"/>
                </a:schemeClr>
              </a:gs>
              <a:gs pos="100000">
                <a:schemeClr val="bg1">
                  <a:gamma/>
                  <a:shade val="46275"/>
                  <a:invGamma/>
                </a:schemeClr>
              </a:gs>
            </a:gsLst>
            <a:lin ang="5400000" scaled="1"/>
          </a:gradFill>
          <a:ln>
            <a:noFill/>
          </a:ln>
          <a:effectLst/>
          <a:extLst/>
        </p:spPr>
        <p:txBody>
          <a:bodyPr wrap="none" anchor="ctr"/>
          <a:lstStyle/>
          <a:p>
            <a:pPr hangingPunct="0">
              <a:defRPr/>
            </a:pPr>
            <a:r>
              <a:rPr lang="en-US" dirty="0"/>
              <a:t> </a:t>
            </a:r>
          </a:p>
        </p:txBody>
      </p:sp>
      <p:sp>
        <p:nvSpPr>
          <p:cNvPr id="34819" name="Text Box 4"/>
          <p:cNvSpPr txBox="1">
            <a:spLocks noChangeArrowheads="1"/>
          </p:cNvSpPr>
          <p:nvPr/>
        </p:nvSpPr>
        <p:spPr bwMode="auto">
          <a:xfrm>
            <a:off x="909638" y="1360488"/>
            <a:ext cx="7391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4000" b="1">
                <a:solidFill>
                  <a:srgbClr val="1F497D"/>
                </a:solidFill>
                <a:latin typeface="Arial Narrow" pitchFamily="34" charset="0"/>
              </a:rPr>
              <a:t>Question</a:t>
            </a:r>
            <a:r>
              <a:rPr lang="en-US" sz="4000" b="1">
                <a:solidFill>
                  <a:schemeClr val="tx2"/>
                </a:solidFill>
                <a:latin typeface="Arial Narrow" pitchFamily="34" charset="0"/>
              </a:rPr>
              <a:t> 16</a:t>
            </a:r>
          </a:p>
        </p:txBody>
      </p:sp>
      <p:sp>
        <p:nvSpPr>
          <p:cNvPr id="34820" name="TextBox 1"/>
          <p:cNvSpPr txBox="1">
            <a:spLocks noChangeArrowheads="1"/>
          </p:cNvSpPr>
          <p:nvPr/>
        </p:nvSpPr>
        <p:spPr bwMode="auto">
          <a:xfrm>
            <a:off x="757238" y="2046288"/>
            <a:ext cx="75438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3200"/>
              <a:t>To prevent worker run-over accidents, which of the following should be used?</a:t>
            </a:r>
            <a:endParaRPr lang="en-US" sz="3200">
              <a:latin typeface="Arial Narrow" pitchFamily="34" charset="0"/>
            </a:endParaRPr>
          </a:p>
        </p:txBody>
      </p:sp>
      <p:sp>
        <p:nvSpPr>
          <p:cNvPr id="3" name="TextBox 2"/>
          <p:cNvSpPr txBox="1">
            <a:spLocks noChangeArrowheads="1"/>
          </p:cNvSpPr>
          <p:nvPr/>
        </p:nvSpPr>
        <p:spPr bwMode="auto">
          <a:xfrm>
            <a:off x="1214438" y="3200400"/>
            <a:ext cx="7010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Clr>
                <a:srgbClr val="1F497D"/>
              </a:buClr>
              <a:buFontTx/>
              <a:buAutoNum type="alphaLcPeriod"/>
            </a:pPr>
            <a:r>
              <a:rPr lang="en-US" sz="2400">
                <a:latin typeface="Arial Narrow" pitchFamily="34" charset="0"/>
              </a:rPr>
              <a:t>Back-up alarms</a:t>
            </a:r>
          </a:p>
        </p:txBody>
      </p:sp>
      <p:sp>
        <p:nvSpPr>
          <p:cNvPr id="19462" name="TextBox 5"/>
          <p:cNvSpPr txBox="1">
            <a:spLocks noChangeArrowheads="1"/>
          </p:cNvSpPr>
          <p:nvPr/>
        </p:nvSpPr>
        <p:spPr bwMode="auto">
          <a:xfrm>
            <a:off x="1214438" y="3657600"/>
            <a:ext cx="7010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Clr>
                <a:srgbClr val="1F497D"/>
              </a:buClr>
              <a:buFontTx/>
              <a:buAutoNum type="alphaLcPeriod" startAt="2"/>
            </a:pPr>
            <a:r>
              <a:rPr lang="en-US" sz="2400">
                <a:latin typeface="Arial Narrow" pitchFamily="34" charset="0"/>
              </a:rPr>
              <a:t>Spotters for equipment</a:t>
            </a:r>
          </a:p>
        </p:txBody>
      </p:sp>
      <p:sp>
        <p:nvSpPr>
          <p:cNvPr id="19463" name="TextBox 6"/>
          <p:cNvSpPr txBox="1">
            <a:spLocks noChangeArrowheads="1"/>
          </p:cNvSpPr>
          <p:nvPr/>
        </p:nvSpPr>
        <p:spPr bwMode="auto">
          <a:xfrm>
            <a:off x="1219200" y="4114800"/>
            <a:ext cx="7010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Clr>
                <a:srgbClr val="1F497D"/>
              </a:buClr>
              <a:buFontTx/>
              <a:buAutoNum type="alphaLcPeriod" startAt="3"/>
            </a:pPr>
            <a:r>
              <a:rPr lang="en-US" sz="2400">
                <a:latin typeface="Arial Narrow" pitchFamily="34" charset="0"/>
              </a:rPr>
              <a:t>High visibility clothing</a:t>
            </a:r>
          </a:p>
        </p:txBody>
      </p:sp>
      <p:sp>
        <p:nvSpPr>
          <p:cNvPr id="19464" name="TextBox 7"/>
          <p:cNvSpPr txBox="1">
            <a:spLocks noChangeArrowheads="1"/>
          </p:cNvSpPr>
          <p:nvPr/>
        </p:nvSpPr>
        <p:spPr bwMode="auto">
          <a:xfrm>
            <a:off x="1219200" y="4565650"/>
            <a:ext cx="7010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Clr>
                <a:srgbClr val="1F497D"/>
              </a:buClr>
              <a:buFontTx/>
              <a:buAutoNum type="alphaLcPeriod" startAt="4"/>
            </a:pPr>
            <a:r>
              <a:rPr lang="en-US" sz="2400">
                <a:latin typeface="Arial Narrow" pitchFamily="34" charset="0"/>
              </a:rPr>
              <a:t>All of the above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mph" presetSubtype="0" grpId="0" nodeType="clickEffect">
                                  <p:stCondLst>
                                    <p:cond delay="0"/>
                                  </p:stCondLst>
                                  <p:childTnLst>
                                    <p:set>
                                      <p:cBhvr rctx="PPT">
                                        <p:cTn id="6" dur="indefinite"/>
                                        <p:tgtEl>
                                          <p:spTgt spid="3"/>
                                        </p:tgtEl>
                                        <p:attrNameLst>
                                          <p:attrName>style.opacity</p:attrName>
                                        </p:attrNameLst>
                                      </p:cBhvr>
                                      <p:to>
                                        <p:strVal val="0.25"/>
                                      </p:to>
                                    </p:set>
                                    <p:animEffect filter="image" prLst="opacity: 0.25">
                                      <p:cBhvr rctx="IE">
                                        <p:cTn id="7" dur="indefinite"/>
                                        <p:tgtEl>
                                          <p:spTgt spid="3"/>
                                        </p:tgtEl>
                                      </p:cBhvr>
                                    </p:animEffect>
                                  </p:childTnLst>
                                </p:cTn>
                              </p:par>
                              <p:par>
                                <p:cTn id="8" presetID="9" presetClass="emph" presetSubtype="0" grpId="0" nodeType="withEffect">
                                  <p:stCondLst>
                                    <p:cond delay="0"/>
                                  </p:stCondLst>
                                  <p:childTnLst>
                                    <p:set>
                                      <p:cBhvr rctx="PPT">
                                        <p:cTn id="9" dur="indefinite"/>
                                        <p:tgtEl>
                                          <p:spTgt spid="19462"/>
                                        </p:tgtEl>
                                        <p:attrNameLst>
                                          <p:attrName>style.opacity</p:attrName>
                                        </p:attrNameLst>
                                      </p:cBhvr>
                                      <p:to>
                                        <p:strVal val="0.25"/>
                                      </p:to>
                                    </p:set>
                                    <p:animEffect filter="image" prLst="opacity: 0.25">
                                      <p:cBhvr rctx="IE">
                                        <p:cTn id="10" dur="indefinite"/>
                                        <p:tgtEl>
                                          <p:spTgt spid="19462"/>
                                        </p:tgtEl>
                                      </p:cBhvr>
                                    </p:animEffect>
                                  </p:childTnLst>
                                </p:cTn>
                              </p:par>
                              <p:par>
                                <p:cTn id="11" presetID="9" presetClass="emph" presetSubtype="0" grpId="0" nodeType="withEffect">
                                  <p:stCondLst>
                                    <p:cond delay="0"/>
                                  </p:stCondLst>
                                  <p:childTnLst>
                                    <p:set>
                                      <p:cBhvr rctx="PPT">
                                        <p:cTn id="12" dur="indefinite"/>
                                        <p:tgtEl>
                                          <p:spTgt spid="19463"/>
                                        </p:tgtEl>
                                        <p:attrNameLst>
                                          <p:attrName>style.opacity</p:attrName>
                                        </p:attrNameLst>
                                      </p:cBhvr>
                                      <p:to>
                                        <p:strVal val="0.25"/>
                                      </p:to>
                                    </p:set>
                                    <p:animEffect filter="image" prLst="opacity: 0.25">
                                      <p:cBhvr rctx="IE">
                                        <p:cTn id="13" dur="indefinite"/>
                                        <p:tgtEl>
                                          <p:spTgt spid="19463"/>
                                        </p:tgtEl>
                                      </p:cBhvr>
                                    </p:animEffect>
                                  </p:childTnLst>
                                </p:cTn>
                              </p:par>
                              <p:par>
                                <p:cTn id="14" presetID="3" presetClass="emph" presetSubtype="2" fill="hold" grpId="0" nodeType="withEffect">
                                  <p:stCondLst>
                                    <p:cond delay="0"/>
                                  </p:stCondLst>
                                  <p:childTnLst>
                                    <p:animClr clrSpc="rgb" dir="cw">
                                      <p:cBhvr override="childStyle">
                                        <p:cTn id="15" dur="2000" fill="hold"/>
                                        <p:tgtEl>
                                          <p:spTgt spid="19464"/>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462" grpId="0"/>
      <p:bldP spid="19463" grpId="0"/>
      <p:bldP spid="1946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AutoShape 2"/>
          <p:cNvSpPr>
            <a:spLocks noChangeArrowheads="1"/>
          </p:cNvSpPr>
          <p:nvPr/>
        </p:nvSpPr>
        <p:spPr bwMode="auto">
          <a:xfrm>
            <a:off x="381000" y="852488"/>
            <a:ext cx="8458200" cy="5091112"/>
          </a:xfrm>
          <a:prstGeom prst="roundRect">
            <a:avLst>
              <a:gd name="adj" fmla="val 16667"/>
            </a:avLst>
          </a:prstGeom>
          <a:gradFill rotWithShape="1">
            <a:gsLst>
              <a:gs pos="0">
                <a:schemeClr val="bg1">
                  <a:alpha val="73000"/>
                </a:schemeClr>
              </a:gs>
              <a:gs pos="100000">
                <a:schemeClr val="bg1">
                  <a:gamma/>
                  <a:shade val="46275"/>
                  <a:invGamma/>
                </a:schemeClr>
              </a:gs>
            </a:gsLst>
            <a:lin ang="5400000" scaled="1"/>
          </a:gradFill>
          <a:ln>
            <a:noFill/>
          </a:ln>
          <a:effectLst/>
          <a:extLst/>
        </p:spPr>
        <p:txBody>
          <a:bodyPr wrap="none" anchor="ctr"/>
          <a:lstStyle/>
          <a:p>
            <a:pPr hangingPunct="0">
              <a:defRPr/>
            </a:pPr>
            <a:r>
              <a:rPr lang="en-US" dirty="0"/>
              <a:t> </a:t>
            </a:r>
          </a:p>
        </p:txBody>
      </p:sp>
      <p:sp>
        <p:nvSpPr>
          <p:cNvPr id="35843" name="Text Box 4"/>
          <p:cNvSpPr txBox="1">
            <a:spLocks noChangeArrowheads="1"/>
          </p:cNvSpPr>
          <p:nvPr/>
        </p:nvSpPr>
        <p:spPr bwMode="auto">
          <a:xfrm>
            <a:off x="914400" y="1233488"/>
            <a:ext cx="7391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4000" b="1">
                <a:solidFill>
                  <a:srgbClr val="1F497D"/>
                </a:solidFill>
                <a:latin typeface="Arial Narrow" pitchFamily="34" charset="0"/>
              </a:rPr>
              <a:t>Question</a:t>
            </a:r>
            <a:r>
              <a:rPr lang="en-US" sz="4000" b="1">
                <a:solidFill>
                  <a:schemeClr val="tx2"/>
                </a:solidFill>
                <a:latin typeface="Arial Narrow" pitchFamily="34" charset="0"/>
              </a:rPr>
              <a:t> 17</a:t>
            </a:r>
          </a:p>
        </p:txBody>
      </p:sp>
      <p:sp>
        <p:nvSpPr>
          <p:cNvPr id="35844" name="TextBox 1"/>
          <p:cNvSpPr txBox="1">
            <a:spLocks noChangeArrowheads="1"/>
          </p:cNvSpPr>
          <p:nvPr/>
        </p:nvSpPr>
        <p:spPr bwMode="auto">
          <a:xfrm>
            <a:off x="762000" y="1970088"/>
            <a:ext cx="75438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sz="3200"/>
              <a:t>Employees who direct or signal crane movements must be:</a:t>
            </a:r>
          </a:p>
        </p:txBody>
      </p:sp>
      <p:sp>
        <p:nvSpPr>
          <p:cNvPr id="3" name="TextBox 2"/>
          <p:cNvSpPr txBox="1">
            <a:spLocks noChangeArrowheads="1"/>
          </p:cNvSpPr>
          <p:nvPr/>
        </p:nvSpPr>
        <p:spPr bwMode="auto">
          <a:xfrm>
            <a:off x="1371600" y="3124200"/>
            <a:ext cx="7010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Clr>
                <a:srgbClr val="1F497D"/>
              </a:buClr>
              <a:buFontTx/>
              <a:buAutoNum type="alphaLcPeriod"/>
            </a:pPr>
            <a:r>
              <a:rPr lang="en-US" sz="2400">
                <a:latin typeface="Arial Narrow" pitchFamily="34" charset="0"/>
              </a:rPr>
              <a:t>Certified.</a:t>
            </a:r>
          </a:p>
        </p:txBody>
      </p:sp>
      <p:sp>
        <p:nvSpPr>
          <p:cNvPr id="19462" name="TextBox 5"/>
          <p:cNvSpPr txBox="1">
            <a:spLocks noChangeArrowheads="1"/>
          </p:cNvSpPr>
          <p:nvPr/>
        </p:nvSpPr>
        <p:spPr bwMode="auto">
          <a:xfrm>
            <a:off x="1371600" y="3565525"/>
            <a:ext cx="7010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Clr>
                <a:srgbClr val="1F497D"/>
              </a:buClr>
              <a:buFontTx/>
              <a:buAutoNum type="alphaLcPeriod" startAt="2"/>
            </a:pPr>
            <a:r>
              <a:rPr lang="en-US" sz="2400">
                <a:latin typeface="Arial Narrow" pitchFamily="34" charset="0"/>
              </a:rPr>
              <a:t>Qualified by testing.</a:t>
            </a:r>
          </a:p>
        </p:txBody>
      </p:sp>
      <p:sp>
        <p:nvSpPr>
          <p:cNvPr id="19463" name="TextBox 6"/>
          <p:cNvSpPr txBox="1">
            <a:spLocks noChangeArrowheads="1"/>
          </p:cNvSpPr>
          <p:nvPr/>
        </p:nvSpPr>
        <p:spPr bwMode="auto">
          <a:xfrm>
            <a:off x="1371600" y="3986213"/>
            <a:ext cx="7010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Clr>
                <a:srgbClr val="1F497D"/>
              </a:buClr>
              <a:buFontTx/>
              <a:buAutoNum type="alphaLcPeriod" startAt="3"/>
            </a:pPr>
            <a:r>
              <a:rPr lang="en-US" sz="2400">
                <a:latin typeface="Arial Narrow" pitchFamily="34" charset="0"/>
              </a:rPr>
              <a:t>Wearing a colored vest.</a:t>
            </a:r>
          </a:p>
        </p:txBody>
      </p:sp>
      <p:sp>
        <p:nvSpPr>
          <p:cNvPr id="19464" name="TextBox 7"/>
          <p:cNvSpPr txBox="1">
            <a:spLocks noChangeArrowheads="1"/>
          </p:cNvSpPr>
          <p:nvPr/>
        </p:nvSpPr>
        <p:spPr bwMode="auto">
          <a:xfrm>
            <a:off x="1371600" y="4427538"/>
            <a:ext cx="7010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Clr>
                <a:srgbClr val="1F497D"/>
              </a:buClr>
              <a:buFontTx/>
              <a:buAutoNum type="alphaLcPeriod" startAt="4"/>
            </a:pPr>
            <a:r>
              <a:rPr lang="en-US" sz="2400">
                <a:latin typeface="Arial Narrow" pitchFamily="34" charset="0"/>
              </a:rPr>
              <a:t>Able to also operate the crane.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mph" presetSubtype="0" grpId="0" nodeType="clickEffect">
                                  <p:stCondLst>
                                    <p:cond delay="0"/>
                                  </p:stCondLst>
                                  <p:childTnLst>
                                    <p:set>
                                      <p:cBhvr rctx="PPT">
                                        <p:cTn id="6" dur="indefinite"/>
                                        <p:tgtEl>
                                          <p:spTgt spid="3"/>
                                        </p:tgtEl>
                                        <p:attrNameLst>
                                          <p:attrName>style.opacity</p:attrName>
                                        </p:attrNameLst>
                                      </p:cBhvr>
                                      <p:to>
                                        <p:strVal val="0.25"/>
                                      </p:to>
                                    </p:set>
                                    <p:animEffect filter="image" prLst="opacity: 0.25">
                                      <p:cBhvr rctx="IE">
                                        <p:cTn id="7" dur="indefinite"/>
                                        <p:tgtEl>
                                          <p:spTgt spid="3"/>
                                        </p:tgtEl>
                                      </p:cBhvr>
                                    </p:animEffect>
                                  </p:childTnLst>
                                </p:cTn>
                              </p:par>
                              <p:par>
                                <p:cTn id="8" presetID="3" presetClass="emph" presetSubtype="2" fill="hold" grpId="0" nodeType="withEffect">
                                  <p:stCondLst>
                                    <p:cond delay="0"/>
                                  </p:stCondLst>
                                  <p:childTnLst>
                                    <p:animClr clrSpc="rgb" dir="cw">
                                      <p:cBhvr override="childStyle">
                                        <p:cTn id="9" dur="2000" fill="hold"/>
                                        <p:tgtEl>
                                          <p:spTgt spid="19462"/>
                                        </p:tgtEl>
                                        <p:attrNameLst>
                                          <p:attrName>style.color</p:attrName>
                                        </p:attrNameLst>
                                      </p:cBhvr>
                                      <p:to>
                                        <a:schemeClr val="accent2"/>
                                      </p:to>
                                    </p:animClr>
                                  </p:childTnLst>
                                </p:cTn>
                              </p:par>
                              <p:par>
                                <p:cTn id="10" presetID="9" presetClass="emph" presetSubtype="0" grpId="0" nodeType="withEffect">
                                  <p:stCondLst>
                                    <p:cond delay="0"/>
                                  </p:stCondLst>
                                  <p:childTnLst>
                                    <p:set>
                                      <p:cBhvr rctx="PPT">
                                        <p:cTn id="11" dur="indefinite"/>
                                        <p:tgtEl>
                                          <p:spTgt spid="19463"/>
                                        </p:tgtEl>
                                        <p:attrNameLst>
                                          <p:attrName>style.opacity</p:attrName>
                                        </p:attrNameLst>
                                      </p:cBhvr>
                                      <p:to>
                                        <p:strVal val="0.25"/>
                                      </p:to>
                                    </p:set>
                                    <p:animEffect filter="image" prLst="opacity: 0.25">
                                      <p:cBhvr rctx="IE">
                                        <p:cTn id="12" dur="indefinite"/>
                                        <p:tgtEl>
                                          <p:spTgt spid="19463"/>
                                        </p:tgtEl>
                                      </p:cBhvr>
                                    </p:animEffect>
                                  </p:childTnLst>
                                </p:cTn>
                              </p:par>
                              <p:par>
                                <p:cTn id="13" presetID="9" presetClass="emph" presetSubtype="0" grpId="0" nodeType="withEffect">
                                  <p:stCondLst>
                                    <p:cond delay="0"/>
                                  </p:stCondLst>
                                  <p:childTnLst>
                                    <p:set>
                                      <p:cBhvr rctx="PPT">
                                        <p:cTn id="14" dur="indefinite"/>
                                        <p:tgtEl>
                                          <p:spTgt spid="19464"/>
                                        </p:tgtEl>
                                        <p:attrNameLst>
                                          <p:attrName>style.opacity</p:attrName>
                                        </p:attrNameLst>
                                      </p:cBhvr>
                                      <p:to>
                                        <p:strVal val="0.25"/>
                                      </p:to>
                                    </p:set>
                                    <p:animEffect filter="image" prLst="opacity: 0.25">
                                      <p:cBhvr rctx="IE">
                                        <p:cTn id="15" dur="indefinite"/>
                                        <p:tgtEl>
                                          <p:spTgt spid="194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462" grpId="0"/>
      <p:bldP spid="19463" grpId="0"/>
      <p:bldP spid="1946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AutoShape 2"/>
          <p:cNvSpPr>
            <a:spLocks noChangeArrowheads="1"/>
          </p:cNvSpPr>
          <p:nvPr/>
        </p:nvSpPr>
        <p:spPr bwMode="auto">
          <a:xfrm>
            <a:off x="376238" y="990600"/>
            <a:ext cx="8458200" cy="4876800"/>
          </a:xfrm>
          <a:prstGeom prst="roundRect">
            <a:avLst>
              <a:gd name="adj" fmla="val 16667"/>
            </a:avLst>
          </a:prstGeom>
          <a:gradFill rotWithShape="1">
            <a:gsLst>
              <a:gs pos="0">
                <a:schemeClr val="bg1">
                  <a:alpha val="73000"/>
                </a:schemeClr>
              </a:gs>
              <a:gs pos="100000">
                <a:schemeClr val="bg1">
                  <a:gamma/>
                  <a:shade val="46275"/>
                  <a:invGamma/>
                </a:schemeClr>
              </a:gs>
            </a:gsLst>
            <a:lin ang="5400000" scaled="1"/>
          </a:gradFill>
          <a:ln>
            <a:noFill/>
          </a:ln>
          <a:effectLst/>
          <a:extLst/>
        </p:spPr>
        <p:txBody>
          <a:bodyPr wrap="none" anchor="ctr"/>
          <a:lstStyle/>
          <a:p>
            <a:pPr hangingPunct="0">
              <a:defRPr/>
            </a:pPr>
            <a:r>
              <a:rPr lang="en-US" dirty="0"/>
              <a:t> </a:t>
            </a:r>
          </a:p>
        </p:txBody>
      </p:sp>
      <p:sp>
        <p:nvSpPr>
          <p:cNvPr id="36867" name="Text Box 4"/>
          <p:cNvSpPr txBox="1">
            <a:spLocks noChangeArrowheads="1"/>
          </p:cNvSpPr>
          <p:nvPr/>
        </p:nvSpPr>
        <p:spPr bwMode="auto">
          <a:xfrm>
            <a:off x="909638" y="1360488"/>
            <a:ext cx="7391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4000" b="1">
                <a:solidFill>
                  <a:srgbClr val="1F497D"/>
                </a:solidFill>
                <a:latin typeface="Arial Narrow" pitchFamily="34" charset="0"/>
              </a:rPr>
              <a:t>Question</a:t>
            </a:r>
            <a:r>
              <a:rPr lang="en-US" sz="4000" b="1">
                <a:solidFill>
                  <a:schemeClr val="tx2"/>
                </a:solidFill>
                <a:latin typeface="Arial Narrow" pitchFamily="34" charset="0"/>
              </a:rPr>
              <a:t> 18</a:t>
            </a:r>
          </a:p>
        </p:txBody>
      </p:sp>
      <p:sp>
        <p:nvSpPr>
          <p:cNvPr id="36868" name="TextBox 1"/>
          <p:cNvSpPr txBox="1">
            <a:spLocks noChangeArrowheads="1"/>
          </p:cNvSpPr>
          <p:nvPr/>
        </p:nvSpPr>
        <p:spPr bwMode="auto">
          <a:xfrm>
            <a:off x="757238" y="2046288"/>
            <a:ext cx="75438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sz="3200"/>
              <a:t>Employees working from articulating boom lifts must:</a:t>
            </a:r>
          </a:p>
        </p:txBody>
      </p:sp>
      <p:sp>
        <p:nvSpPr>
          <p:cNvPr id="3" name="TextBox 2"/>
          <p:cNvSpPr txBox="1">
            <a:spLocks noChangeArrowheads="1"/>
          </p:cNvSpPr>
          <p:nvPr/>
        </p:nvSpPr>
        <p:spPr bwMode="auto">
          <a:xfrm>
            <a:off x="1214438" y="3200400"/>
            <a:ext cx="7010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Clr>
                <a:srgbClr val="1F497D"/>
              </a:buClr>
              <a:buFontTx/>
              <a:buAutoNum type="alphaLcPeriod"/>
            </a:pPr>
            <a:r>
              <a:rPr lang="en-US" sz="2400">
                <a:latin typeface="Arial Narrow" pitchFamily="34" charset="0"/>
              </a:rPr>
              <a:t>Be tied off to the lift.</a:t>
            </a:r>
          </a:p>
        </p:txBody>
      </p:sp>
      <p:sp>
        <p:nvSpPr>
          <p:cNvPr id="19462" name="TextBox 5"/>
          <p:cNvSpPr txBox="1">
            <a:spLocks noChangeArrowheads="1"/>
          </p:cNvSpPr>
          <p:nvPr/>
        </p:nvSpPr>
        <p:spPr bwMode="auto">
          <a:xfrm>
            <a:off x="1214438" y="3657600"/>
            <a:ext cx="7010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Clr>
                <a:srgbClr val="1F497D"/>
              </a:buClr>
              <a:buFontTx/>
              <a:buAutoNum type="alphaLcPeriod" startAt="2"/>
            </a:pPr>
            <a:r>
              <a:rPr lang="en-US" sz="2400">
                <a:latin typeface="Arial Narrow" pitchFamily="34" charset="0"/>
              </a:rPr>
              <a:t>Be trained to operate the lift.</a:t>
            </a:r>
          </a:p>
        </p:txBody>
      </p:sp>
      <p:sp>
        <p:nvSpPr>
          <p:cNvPr id="19463" name="TextBox 6"/>
          <p:cNvSpPr txBox="1">
            <a:spLocks noChangeArrowheads="1"/>
          </p:cNvSpPr>
          <p:nvPr/>
        </p:nvSpPr>
        <p:spPr bwMode="auto">
          <a:xfrm>
            <a:off x="1219200" y="4114800"/>
            <a:ext cx="7010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Clr>
                <a:srgbClr val="1F497D"/>
              </a:buClr>
              <a:buFontTx/>
              <a:buAutoNum type="alphaLcPeriod" startAt="3"/>
            </a:pPr>
            <a:r>
              <a:rPr lang="en-US" sz="2400">
                <a:latin typeface="Arial Narrow" pitchFamily="34" charset="0"/>
              </a:rPr>
              <a:t>Keep their feet on the floor of the lift.</a:t>
            </a:r>
          </a:p>
        </p:txBody>
      </p:sp>
      <p:sp>
        <p:nvSpPr>
          <p:cNvPr id="19464" name="TextBox 7"/>
          <p:cNvSpPr txBox="1">
            <a:spLocks noChangeArrowheads="1"/>
          </p:cNvSpPr>
          <p:nvPr/>
        </p:nvSpPr>
        <p:spPr bwMode="auto">
          <a:xfrm>
            <a:off x="1219200" y="4565650"/>
            <a:ext cx="7010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Clr>
                <a:srgbClr val="1F497D"/>
              </a:buClr>
              <a:buFontTx/>
              <a:buAutoNum type="alphaLcPeriod" startAt="4"/>
            </a:pPr>
            <a:r>
              <a:rPr lang="en-US" sz="2400">
                <a:latin typeface="Arial Narrow" pitchFamily="34" charset="0"/>
              </a:rPr>
              <a:t>All of the above.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mph" presetSubtype="0" grpId="0" nodeType="clickEffect">
                                  <p:stCondLst>
                                    <p:cond delay="0"/>
                                  </p:stCondLst>
                                  <p:childTnLst>
                                    <p:set>
                                      <p:cBhvr rctx="PPT">
                                        <p:cTn id="6" dur="indefinite"/>
                                        <p:tgtEl>
                                          <p:spTgt spid="3"/>
                                        </p:tgtEl>
                                        <p:attrNameLst>
                                          <p:attrName>style.opacity</p:attrName>
                                        </p:attrNameLst>
                                      </p:cBhvr>
                                      <p:to>
                                        <p:strVal val="0.25"/>
                                      </p:to>
                                    </p:set>
                                    <p:animEffect filter="image" prLst="opacity: 0.25">
                                      <p:cBhvr rctx="IE">
                                        <p:cTn id="7" dur="indefinite"/>
                                        <p:tgtEl>
                                          <p:spTgt spid="3"/>
                                        </p:tgtEl>
                                      </p:cBhvr>
                                    </p:animEffect>
                                  </p:childTnLst>
                                </p:cTn>
                              </p:par>
                              <p:par>
                                <p:cTn id="8" presetID="9" presetClass="emph" presetSubtype="0" grpId="0" nodeType="withEffect">
                                  <p:stCondLst>
                                    <p:cond delay="0"/>
                                  </p:stCondLst>
                                  <p:childTnLst>
                                    <p:set>
                                      <p:cBhvr rctx="PPT">
                                        <p:cTn id="9" dur="indefinite"/>
                                        <p:tgtEl>
                                          <p:spTgt spid="19462"/>
                                        </p:tgtEl>
                                        <p:attrNameLst>
                                          <p:attrName>style.opacity</p:attrName>
                                        </p:attrNameLst>
                                      </p:cBhvr>
                                      <p:to>
                                        <p:strVal val="0.25"/>
                                      </p:to>
                                    </p:set>
                                    <p:animEffect filter="image" prLst="opacity: 0.25">
                                      <p:cBhvr rctx="IE">
                                        <p:cTn id="10" dur="indefinite"/>
                                        <p:tgtEl>
                                          <p:spTgt spid="19462"/>
                                        </p:tgtEl>
                                      </p:cBhvr>
                                    </p:animEffect>
                                  </p:childTnLst>
                                </p:cTn>
                              </p:par>
                              <p:par>
                                <p:cTn id="11" presetID="9" presetClass="emph" presetSubtype="0" grpId="0" nodeType="withEffect">
                                  <p:stCondLst>
                                    <p:cond delay="0"/>
                                  </p:stCondLst>
                                  <p:childTnLst>
                                    <p:set>
                                      <p:cBhvr rctx="PPT">
                                        <p:cTn id="12" dur="indefinite"/>
                                        <p:tgtEl>
                                          <p:spTgt spid="19463"/>
                                        </p:tgtEl>
                                        <p:attrNameLst>
                                          <p:attrName>style.opacity</p:attrName>
                                        </p:attrNameLst>
                                      </p:cBhvr>
                                      <p:to>
                                        <p:strVal val="0.25"/>
                                      </p:to>
                                    </p:set>
                                    <p:animEffect filter="image" prLst="opacity: 0.25">
                                      <p:cBhvr rctx="IE">
                                        <p:cTn id="13" dur="indefinite"/>
                                        <p:tgtEl>
                                          <p:spTgt spid="19463"/>
                                        </p:tgtEl>
                                      </p:cBhvr>
                                    </p:animEffect>
                                  </p:childTnLst>
                                </p:cTn>
                              </p:par>
                              <p:par>
                                <p:cTn id="14" presetID="3" presetClass="emph" presetSubtype="2" fill="hold" grpId="0" nodeType="withEffect">
                                  <p:stCondLst>
                                    <p:cond delay="0"/>
                                  </p:stCondLst>
                                  <p:childTnLst>
                                    <p:animClr clrSpc="rgb" dir="cw">
                                      <p:cBhvr override="childStyle">
                                        <p:cTn id="15" dur="2000" fill="hold"/>
                                        <p:tgtEl>
                                          <p:spTgt spid="19464"/>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462" grpId="0"/>
      <p:bldP spid="19463" grpId="0"/>
      <p:bldP spid="1946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AutoShape 2"/>
          <p:cNvSpPr>
            <a:spLocks noChangeArrowheads="1"/>
          </p:cNvSpPr>
          <p:nvPr/>
        </p:nvSpPr>
        <p:spPr bwMode="auto">
          <a:xfrm>
            <a:off x="376238" y="762000"/>
            <a:ext cx="8458200" cy="4876800"/>
          </a:xfrm>
          <a:prstGeom prst="roundRect">
            <a:avLst>
              <a:gd name="adj" fmla="val 16667"/>
            </a:avLst>
          </a:prstGeom>
          <a:gradFill rotWithShape="1">
            <a:gsLst>
              <a:gs pos="0">
                <a:schemeClr val="bg1">
                  <a:alpha val="73000"/>
                </a:schemeClr>
              </a:gs>
              <a:gs pos="100000">
                <a:schemeClr val="bg1">
                  <a:gamma/>
                  <a:shade val="46275"/>
                  <a:invGamma/>
                </a:schemeClr>
              </a:gs>
            </a:gsLst>
            <a:lin ang="5400000" scaled="1"/>
          </a:gradFill>
          <a:ln>
            <a:noFill/>
          </a:ln>
          <a:effectLst/>
          <a:extLst/>
        </p:spPr>
        <p:txBody>
          <a:bodyPr wrap="none" anchor="ctr"/>
          <a:lstStyle/>
          <a:p>
            <a:pPr hangingPunct="0">
              <a:defRPr/>
            </a:pPr>
            <a:r>
              <a:rPr lang="en-US" dirty="0"/>
              <a:t> </a:t>
            </a:r>
          </a:p>
        </p:txBody>
      </p:sp>
      <p:sp>
        <p:nvSpPr>
          <p:cNvPr id="37891" name="Text Box 4"/>
          <p:cNvSpPr txBox="1">
            <a:spLocks noChangeArrowheads="1"/>
          </p:cNvSpPr>
          <p:nvPr/>
        </p:nvSpPr>
        <p:spPr bwMode="auto">
          <a:xfrm>
            <a:off x="914400" y="1257300"/>
            <a:ext cx="7391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4000" b="1">
                <a:solidFill>
                  <a:srgbClr val="1F497D"/>
                </a:solidFill>
                <a:latin typeface="Arial Narrow" pitchFamily="34" charset="0"/>
              </a:rPr>
              <a:t>Question</a:t>
            </a:r>
            <a:r>
              <a:rPr lang="en-US" sz="4000" b="1">
                <a:solidFill>
                  <a:schemeClr val="tx2"/>
                </a:solidFill>
                <a:latin typeface="Arial Narrow" pitchFamily="34" charset="0"/>
              </a:rPr>
              <a:t> 19</a:t>
            </a:r>
          </a:p>
        </p:txBody>
      </p:sp>
      <p:sp>
        <p:nvSpPr>
          <p:cNvPr id="37892" name="TextBox 1"/>
          <p:cNvSpPr txBox="1">
            <a:spLocks noChangeArrowheads="1"/>
          </p:cNvSpPr>
          <p:nvPr/>
        </p:nvSpPr>
        <p:spPr bwMode="auto">
          <a:xfrm>
            <a:off x="1219200" y="1943100"/>
            <a:ext cx="655320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3200"/>
              <a:t>Which of the following is a sign of heat stress?</a:t>
            </a:r>
            <a:endParaRPr lang="en-US" sz="3200">
              <a:latin typeface="Arial Narrow" pitchFamily="34" charset="0"/>
            </a:endParaRPr>
          </a:p>
        </p:txBody>
      </p:sp>
      <p:sp>
        <p:nvSpPr>
          <p:cNvPr id="3" name="TextBox 2"/>
          <p:cNvSpPr txBox="1">
            <a:spLocks noChangeArrowheads="1"/>
          </p:cNvSpPr>
          <p:nvPr/>
        </p:nvSpPr>
        <p:spPr bwMode="auto">
          <a:xfrm>
            <a:off x="1524000" y="3086100"/>
            <a:ext cx="7010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Clr>
                <a:srgbClr val="1F497D"/>
              </a:buClr>
              <a:buFontTx/>
              <a:buAutoNum type="alphaLcPeriod"/>
            </a:pPr>
            <a:r>
              <a:rPr lang="en-US" sz="2400">
                <a:latin typeface="Arial Narrow" pitchFamily="34" charset="0"/>
              </a:rPr>
              <a:t>Excessive talking</a:t>
            </a:r>
          </a:p>
        </p:txBody>
      </p:sp>
      <p:sp>
        <p:nvSpPr>
          <p:cNvPr id="19462" name="TextBox 5"/>
          <p:cNvSpPr txBox="1">
            <a:spLocks noChangeArrowheads="1"/>
          </p:cNvSpPr>
          <p:nvPr/>
        </p:nvSpPr>
        <p:spPr bwMode="auto">
          <a:xfrm>
            <a:off x="1524000" y="3503613"/>
            <a:ext cx="7010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Clr>
                <a:srgbClr val="1F497D"/>
              </a:buClr>
              <a:buFontTx/>
              <a:buAutoNum type="alphaLcPeriod" startAt="2"/>
            </a:pPr>
            <a:r>
              <a:rPr lang="en-US" sz="2400">
                <a:latin typeface="Arial Narrow" pitchFamily="34" charset="0"/>
              </a:rPr>
              <a:t>Excessive giggling</a:t>
            </a:r>
          </a:p>
        </p:txBody>
      </p:sp>
      <p:sp>
        <p:nvSpPr>
          <p:cNvPr id="19463" name="TextBox 6"/>
          <p:cNvSpPr txBox="1">
            <a:spLocks noChangeArrowheads="1"/>
          </p:cNvSpPr>
          <p:nvPr/>
        </p:nvSpPr>
        <p:spPr bwMode="auto">
          <a:xfrm>
            <a:off x="1524000" y="3921125"/>
            <a:ext cx="7010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Clr>
                <a:srgbClr val="1F497D"/>
              </a:buClr>
              <a:buFontTx/>
              <a:buAutoNum type="alphaLcPeriod" startAt="3"/>
            </a:pPr>
            <a:r>
              <a:rPr lang="en-US" sz="2400">
                <a:latin typeface="Arial Narrow" pitchFamily="34" charset="0"/>
              </a:rPr>
              <a:t>Irritability or confusion</a:t>
            </a:r>
          </a:p>
        </p:txBody>
      </p:sp>
      <p:sp>
        <p:nvSpPr>
          <p:cNvPr id="19464" name="TextBox 7"/>
          <p:cNvSpPr txBox="1">
            <a:spLocks noChangeArrowheads="1"/>
          </p:cNvSpPr>
          <p:nvPr/>
        </p:nvSpPr>
        <p:spPr bwMode="auto">
          <a:xfrm>
            <a:off x="1524000" y="4338638"/>
            <a:ext cx="7010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Clr>
                <a:srgbClr val="1F497D"/>
              </a:buClr>
              <a:buFontTx/>
              <a:buAutoNum type="alphaLcPeriod" startAt="4"/>
            </a:pPr>
            <a:r>
              <a:rPr lang="en-US" sz="2400">
                <a:latin typeface="Arial Narrow" pitchFamily="34" charset="0"/>
              </a:rPr>
              <a:t>Orange skin under the fingernails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mph" presetSubtype="0" grpId="0" nodeType="clickEffect">
                                  <p:stCondLst>
                                    <p:cond delay="0"/>
                                  </p:stCondLst>
                                  <p:childTnLst>
                                    <p:set>
                                      <p:cBhvr rctx="PPT">
                                        <p:cTn id="6" dur="indefinite"/>
                                        <p:tgtEl>
                                          <p:spTgt spid="3"/>
                                        </p:tgtEl>
                                        <p:attrNameLst>
                                          <p:attrName>style.opacity</p:attrName>
                                        </p:attrNameLst>
                                      </p:cBhvr>
                                      <p:to>
                                        <p:strVal val="0.25"/>
                                      </p:to>
                                    </p:set>
                                    <p:animEffect filter="image" prLst="opacity: 0.25">
                                      <p:cBhvr rctx="IE">
                                        <p:cTn id="7" dur="indefinite"/>
                                        <p:tgtEl>
                                          <p:spTgt spid="3"/>
                                        </p:tgtEl>
                                      </p:cBhvr>
                                    </p:animEffect>
                                  </p:childTnLst>
                                </p:cTn>
                              </p:par>
                              <p:par>
                                <p:cTn id="8" presetID="9" presetClass="emph" presetSubtype="0" grpId="0" nodeType="withEffect">
                                  <p:stCondLst>
                                    <p:cond delay="0"/>
                                  </p:stCondLst>
                                  <p:childTnLst>
                                    <p:set>
                                      <p:cBhvr rctx="PPT">
                                        <p:cTn id="9" dur="indefinite"/>
                                        <p:tgtEl>
                                          <p:spTgt spid="19462"/>
                                        </p:tgtEl>
                                        <p:attrNameLst>
                                          <p:attrName>style.opacity</p:attrName>
                                        </p:attrNameLst>
                                      </p:cBhvr>
                                      <p:to>
                                        <p:strVal val="0.25"/>
                                      </p:to>
                                    </p:set>
                                    <p:animEffect filter="image" prLst="opacity: 0.25">
                                      <p:cBhvr rctx="IE">
                                        <p:cTn id="10" dur="indefinite"/>
                                        <p:tgtEl>
                                          <p:spTgt spid="19462"/>
                                        </p:tgtEl>
                                      </p:cBhvr>
                                    </p:animEffect>
                                  </p:childTnLst>
                                </p:cTn>
                              </p:par>
                              <p:par>
                                <p:cTn id="11" presetID="3" presetClass="emph" presetSubtype="2" fill="hold" grpId="0" nodeType="withEffect">
                                  <p:stCondLst>
                                    <p:cond delay="0"/>
                                  </p:stCondLst>
                                  <p:childTnLst>
                                    <p:animClr clrSpc="rgb" dir="cw">
                                      <p:cBhvr override="childStyle">
                                        <p:cTn id="12" dur="2000" fill="hold"/>
                                        <p:tgtEl>
                                          <p:spTgt spid="19463"/>
                                        </p:tgtEl>
                                        <p:attrNameLst>
                                          <p:attrName>style.color</p:attrName>
                                        </p:attrNameLst>
                                      </p:cBhvr>
                                      <p:to>
                                        <a:schemeClr val="accent2"/>
                                      </p:to>
                                    </p:animClr>
                                  </p:childTnLst>
                                </p:cTn>
                              </p:par>
                              <p:par>
                                <p:cTn id="13" presetID="9" presetClass="emph" presetSubtype="0" grpId="0" nodeType="withEffect">
                                  <p:stCondLst>
                                    <p:cond delay="0"/>
                                  </p:stCondLst>
                                  <p:childTnLst>
                                    <p:set>
                                      <p:cBhvr rctx="PPT">
                                        <p:cTn id="14" dur="indefinite"/>
                                        <p:tgtEl>
                                          <p:spTgt spid="19464"/>
                                        </p:tgtEl>
                                        <p:attrNameLst>
                                          <p:attrName>style.opacity</p:attrName>
                                        </p:attrNameLst>
                                      </p:cBhvr>
                                      <p:to>
                                        <p:strVal val="0.25"/>
                                      </p:to>
                                    </p:set>
                                    <p:animEffect filter="image" prLst="opacity: 0.25">
                                      <p:cBhvr rctx="IE">
                                        <p:cTn id="15" dur="indefinite"/>
                                        <p:tgtEl>
                                          <p:spTgt spid="194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462" grpId="0"/>
      <p:bldP spid="19463" grpId="0"/>
      <p:bldP spid="1946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AutoShape 2"/>
          <p:cNvSpPr>
            <a:spLocks noChangeArrowheads="1"/>
          </p:cNvSpPr>
          <p:nvPr/>
        </p:nvSpPr>
        <p:spPr bwMode="auto">
          <a:xfrm>
            <a:off x="376238" y="762000"/>
            <a:ext cx="8458200" cy="4876800"/>
          </a:xfrm>
          <a:prstGeom prst="roundRect">
            <a:avLst>
              <a:gd name="adj" fmla="val 16667"/>
            </a:avLst>
          </a:prstGeom>
          <a:gradFill rotWithShape="1">
            <a:gsLst>
              <a:gs pos="0">
                <a:schemeClr val="bg1">
                  <a:alpha val="73000"/>
                </a:schemeClr>
              </a:gs>
              <a:gs pos="100000">
                <a:schemeClr val="bg1">
                  <a:gamma/>
                  <a:shade val="46275"/>
                  <a:invGamma/>
                </a:schemeClr>
              </a:gs>
            </a:gsLst>
            <a:lin ang="5400000" scaled="1"/>
          </a:gradFill>
          <a:ln>
            <a:noFill/>
          </a:ln>
          <a:effectLst/>
          <a:extLst/>
        </p:spPr>
        <p:txBody>
          <a:bodyPr wrap="none" anchor="ctr"/>
          <a:lstStyle/>
          <a:p>
            <a:pPr hangingPunct="0">
              <a:defRPr/>
            </a:pPr>
            <a:r>
              <a:rPr lang="en-US" dirty="0"/>
              <a:t> </a:t>
            </a:r>
          </a:p>
        </p:txBody>
      </p:sp>
      <p:sp>
        <p:nvSpPr>
          <p:cNvPr id="38915" name="Text Box 4"/>
          <p:cNvSpPr txBox="1">
            <a:spLocks noChangeArrowheads="1"/>
          </p:cNvSpPr>
          <p:nvPr/>
        </p:nvSpPr>
        <p:spPr bwMode="auto">
          <a:xfrm>
            <a:off x="914400" y="1257300"/>
            <a:ext cx="7391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4000" b="1">
                <a:solidFill>
                  <a:srgbClr val="1F497D"/>
                </a:solidFill>
                <a:latin typeface="Arial Narrow" pitchFamily="34" charset="0"/>
              </a:rPr>
              <a:t>Question</a:t>
            </a:r>
            <a:r>
              <a:rPr lang="en-US" sz="4000" b="1">
                <a:solidFill>
                  <a:schemeClr val="tx2"/>
                </a:solidFill>
                <a:latin typeface="Arial Narrow" pitchFamily="34" charset="0"/>
              </a:rPr>
              <a:t> 20</a:t>
            </a:r>
          </a:p>
        </p:txBody>
      </p:sp>
      <p:sp>
        <p:nvSpPr>
          <p:cNvPr id="38916" name="TextBox 1"/>
          <p:cNvSpPr txBox="1">
            <a:spLocks noChangeArrowheads="1"/>
          </p:cNvSpPr>
          <p:nvPr/>
        </p:nvSpPr>
        <p:spPr bwMode="auto">
          <a:xfrm>
            <a:off x="1219200" y="1943100"/>
            <a:ext cx="655320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3200"/>
              <a:t>Which of the following is a sign of cold stress?</a:t>
            </a:r>
            <a:endParaRPr lang="en-US" sz="3200">
              <a:latin typeface="Arial Narrow" pitchFamily="34" charset="0"/>
            </a:endParaRPr>
          </a:p>
        </p:txBody>
      </p:sp>
      <p:sp>
        <p:nvSpPr>
          <p:cNvPr id="3" name="TextBox 2"/>
          <p:cNvSpPr txBox="1">
            <a:spLocks noChangeArrowheads="1"/>
          </p:cNvSpPr>
          <p:nvPr/>
        </p:nvSpPr>
        <p:spPr bwMode="auto">
          <a:xfrm>
            <a:off x="1524000" y="3086100"/>
            <a:ext cx="7010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Clr>
                <a:srgbClr val="1F497D"/>
              </a:buClr>
              <a:buFontTx/>
              <a:buAutoNum type="alphaLcPeriod"/>
            </a:pPr>
            <a:r>
              <a:rPr lang="en-US" sz="2400">
                <a:latin typeface="Arial Narrow" pitchFamily="34" charset="0"/>
              </a:rPr>
              <a:t>Fast talking</a:t>
            </a:r>
          </a:p>
        </p:txBody>
      </p:sp>
      <p:sp>
        <p:nvSpPr>
          <p:cNvPr id="19462" name="TextBox 5"/>
          <p:cNvSpPr txBox="1">
            <a:spLocks noChangeArrowheads="1"/>
          </p:cNvSpPr>
          <p:nvPr/>
        </p:nvSpPr>
        <p:spPr bwMode="auto">
          <a:xfrm>
            <a:off x="1524000" y="3503613"/>
            <a:ext cx="7010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Clr>
                <a:srgbClr val="1F497D"/>
              </a:buClr>
              <a:buFontTx/>
              <a:buAutoNum type="alphaLcPeriod" startAt="2"/>
            </a:pPr>
            <a:r>
              <a:rPr lang="en-US" sz="2400">
                <a:latin typeface="Arial Narrow" pitchFamily="34" charset="0"/>
              </a:rPr>
              <a:t>Loud talking</a:t>
            </a:r>
          </a:p>
        </p:txBody>
      </p:sp>
      <p:sp>
        <p:nvSpPr>
          <p:cNvPr id="19463" name="TextBox 6"/>
          <p:cNvSpPr txBox="1">
            <a:spLocks noChangeArrowheads="1"/>
          </p:cNvSpPr>
          <p:nvPr/>
        </p:nvSpPr>
        <p:spPr bwMode="auto">
          <a:xfrm>
            <a:off x="1524000" y="3921125"/>
            <a:ext cx="7010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Clr>
                <a:srgbClr val="1F497D"/>
              </a:buClr>
              <a:buFontTx/>
              <a:buAutoNum type="alphaLcPeriod" startAt="3"/>
            </a:pPr>
            <a:r>
              <a:rPr lang="en-US" sz="2400">
                <a:latin typeface="Arial Narrow" pitchFamily="34" charset="0"/>
              </a:rPr>
              <a:t>Dilated pupils</a:t>
            </a:r>
          </a:p>
        </p:txBody>
      </p:sp>
      <p:sp>
        <p:nvSpPr>
          <p:cNvPr id="19464" name="TextBox 7"/>
          <p:cNvSpPr txBox="1">
            <a:spLocks noChangeArrowheads="1"/>
          </p:cNvSpPr>
          <p:nvPr/>
        </p:nvSpPr>
        <p:spPr bwMode="auto">
          <a:xfrm>
            <a:off x="1524000" y="4338638"/>
            <a:ext cx="7010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Clr>
                <a:srgbClr val="1F497D"/>
              </a:buClr>
              <a:buFontTx/>
              <a:buAutoNum type="alphaLcPeriod" startAt="4"/>
            </a:pPr>
            <a:r>
              <a:rPr lang="en-US" sz="2400">
                <a:latin typeface="Arial Narrow" pitchFamily="34" charset="0"/>
              </a:rPr>
              <a:t>Uncharacteristic comments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mph" presetSubtype="0" grpId="0" nodeType="clickEffect">
                                  <p:stCondLst>
                                    <p:cond delay="0"/>
                                  </p:stCondLst>
                                  <p:childTnLst>
                                    <p:set>
                                      <p:cBhvr rctx="PPT">
                                        <p:cTn id="6" dur="indefinite"/>
                                        <p:tgtEl>
                                          <p:spTgt spid="3"/>
                                        </p:tgtEl>
                                        <p:attrNameLst>
                                          <p:attrName>style.opacity</p:attrName>
                                        </p:attrNameLst>
                                      </p:cBhvr>
                                      <p:to>
                                        <p:strVal val="0.25"/>
                                      </p:to>
                                    </p:set>
                                    <p:animEffect filter="image" prLst="opacity: 0.25">
                                      <p:cBhvr rctx="IE">
                                        <p:cTn id="7" dur="indefinite"/>
                                        <p:tgtEl>
                                          <p:spTgt spid="3"/>
                                        </p:tgtEl>
                                      </p:cBhvr>
                                    </p:animEffect>
                                  </p:childTnLst>
                                </p:cTn>
                              </p:par>
                              <p:par>
                                <p:cTn id="8" presetID="9" presetClass="emph" presetSubtype="0" grpId="0" nodeType="withEffect">
                                  <p:stCondLst>
                                    <p:cond delay="0"/>
                                  </p:stCondLst>
                                  <p:childTnLst>
                                    <p:set>
                                      <p:cBhvr rctx="PPT">
                                        <p:cTn id="9" dur="indefinite"/>
                                        <p:tgtEl>
                                          <p:spTgt spid="19462"/>
                                        </p:tgtEl>
                                        <p:attrNameLst>
                                          <p:attrName>style.opacity</p:attrName>
                                        </p:attrNameLst>
                                      </p:cBhvr>
                                      <p:to>
                                        <p:strVal val="0.25"/>
                                      </p:to>
                                    </p:set>
                                    <p:animEffect filter="image" prLst="opacity: 0.25">
                                      <p:cBhvr rctx="IE">
                                        <p:cTn id="10" dur="indefinite"/>
                                        <p:tgtEl>
                                          <p:spTgt spid="19462"/>
                                        </p:tgtEl>
                                      </p:cBhvr>
                                    </p:animEffect>
                                  </p:childTnLst>
                                </p:cTn>
                              </p:par>
                              <p:par>
                                <p:cTn id="11" presetID="3" presetClass="emph" presetSubtype="2" fill="hold" grpId="0" nodeType="withEffect">
                                  <p:stCondLst>
                                    <p:cond delay="0"/>
                                  </p:stCondLst>
                                  <p:childTnLst>
                                    <p:animClr clrSpc="rgb" dir="cw">
                                      <p:cBhvr override="childStyle">
                                        <p:cTn id="12" dur="2000" fill="hold"/>
                                        <p:tgtEl>
                                          <p:spTgt spid="19463"/>
                                        </p:tgtEl>
                                        <p:attrNameLst>
                                          <p:attrName>style.color</p:attrName>
                                        </p:attrNameLst>
                                      </p:cBhvr>
                                      <p:to>
                                        <a:schemeClr val="accent2"/>
                                      </p:to>
                                    </p:animClr>
                                  </p:childTnLst>
                                </p:cTn>
                              </p:par>
                              <p:par>
                                <p:cTn id="13" presetID="9" presetClass="emph" presetSubtype="0" grpId="0" nodeType="withEffect">
                                  <p:stCondLst>
                                    <p:cond delay="0"/>
                                  </p:stCondLst>
                                  <p:childTnLst>
                                    <p:set>
                                      <p:cBhvr rctx="PPT">
                                        <p:cTn id="14" dur="indefinite"/>
                                        <p:tgtEl>
                                          <p:spTgt spid="19464"/>
                                        </p:tgtEl>
                                        <p:attrNameLst>
                                          <p:attrName>style.opacity</p:attrName>
                                        </p:attrNameLst>
                                      </p:cBhvr>
                                      <p:to>
                                        <p:strVal val="0.25"/>
                                      </p:to>
                                    </p:set>
                                    <p:animEffect filter="image" prLst="opacity: 0.25">
                                      <p:cBhvr rctx="IE">
                                        <p:cTn id="15" dur="indefinite"/>
                                        <p:tgtEl>
                                          <p:spTgt spid="194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462" grpId="0"/>
      <p:bldP spid="19463" grpId="0"/>
      <p:bldP spid="1946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AutoShape 2"/>
          <p:cNvSpPr>
            <a:spLocks noChangeArrowheads="1"/>
          </p:cNvSpPr>
          <p:nvPr/>
        </p:nvSpPr>
        <p:spPr bwMode="auto">
          <a:xfrm>
            <a:off x="381000" y="609600"/>
            <a:ext cx="8458200" cy="5395913"/>
          </a:xfrm>
          <a:prstGeom prst="roundRect">
            <a:avLst>
              <a:gd name="adj" fmla="val 16667"/>
            </a:avLst>
          </a:prstGeom>
          <a:gradFill rotWithShape="1">
            <a:gsLst>
              <a:gs pos="0">
                <a:schemeClr val="bg1">
                  <a:alpha val="73000"/>
                </a:schemeClr>
              </a:gs>
              <a:gs pos="100000">
                <a:schemeClr val="bg1">
                  <a:gamma/>
                  <a:shade val="46275"/>
                  <a:invGamma/>
                </a:schemeClr>
              </a:gs>
            </a:gsLst>
            <a:lin ang="5400000" scaled="1"/>
          </a:gradFill>
          <a:ln>
            <a:noFill/>
          </a:ln>
          <a:effectLst/>
          <a:extLst/>
        </p:spPr>
        <p:txBody>
          <a:bodyPr wrap="none" anchor="ctr"/>
          <a:lstStyle/>
          <a:p>
            <a:pPr fontAlgn="auto">
              <a:spcBef>
                <a:spcPts val="0"/>
              </a:spcBef>
              <a:spcAft>
                <a:spcPts val="0"/>
              </a:spcAft>
              <a:defRPr/>
            </a:pPr>
            <a:endParaRPr lang="en-US" dirty="0">
              <a:latin typeface="+mn-lt"/>
              <a:cs typeface="+mn-cs"/>
            </a:endParaRPr>
          </a:p>
        </p:txBody>
      </p:sp>
      <p:sp>
        <p:nvSpPr>
          <p:cNvPr id="39939" name="Text Box 4"/>
          <p:cNvSpPr txBox="1">
            <a:spLocks noChangeArrowheads="1"/>
          </p:cNvSpPr>
          <p:nvPr/>
        </p:nvSpPr>
        <p:spPr bwMode="auto">
          <a:xfrm>
            <a:off x="914400" y="1112838"/>
            <a:ext cx="7391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4000" b="1">
                <a:solidFill>
                  <a:schemeClr val="tx2"/>
                </a:solidFill>
                <a:latin typeface="Arial Narrow" pitchFamily="34" charset="0"/>
              </a:rPr>
              <a:t>The Ten Critical Processes</a:t>
            </a:r>
          </a:p>
        </p:txBody>
      </p:sp>
      <p:sp>
        <p:nvSpPr>
          <p:cNvPr id="39940" name="Text Box 8"/>
          <p:cNvSpPr txBox="1">
            <a:spLocks noChangeArrowheads="1"/>
          </p:cNvSpPr>
          <p:nvPr/>
        </p:nvSpPr>
        <p:spPr bwMode="auto">
          <a:xfrm>
            <a:off x="1066800" y="2035175"/>
            <a:ext cx="7543800" cy="369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742950" indent="-74295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buClr>
                <a:schemeClr val="tx2"/>
              </a:buClr>
              <a:buFont typeface="Calibri" pitchFamily="34" charset="0"/>
              <a:buAutoNum type="arabicPeriod"/>
            </a:pPr>
            <a:r>
              <a:rPr lang="en-US" sz="3600" b="1">
                <a:latin typeface="Arial Narrow" pitchFamily="34" charset="0"/>
              </a:rPr>
              <a:t>Working at heights</a:t>
            </a:r>
          </a:p>
          <a:p>
            <a:pPr eaLnBrk="1" hangingPunct="1">
              <a:spcBef>
                <a:spcPct val="50000"/>
              </a:spcBef>
              <a:buClr>
                <a:schemeClr val="tx2"/>
              </a:buClr>
              <a:buFont typeface="Calibri" pitchFamily="34" charset="0"/>
              <a:buAutoNum type="arabicPeriod"/>
            </a:pPr>
            <a:r>
              <a:rPr lang="en-US" sz="3600" b="1">
                <a:latin typeface="Arial Narrow" pitchFamily="34" charset="0"/>
              </a:rPr>
              <a:t>Mechanical assembly of large components</a:t>
            </a:r>
          </a:p>
          <a:p>
            <a:pPr eaLnBrk="1" hangingPunct="1">
              <a:spcBef>
                <a:spcPct val="50000"/>
              </a:spcBef>
              <a:buClr>
                <a:schemeClr val="tx2"/>
              </a:buClr>
              <a:buFont typeface="Calibri" pitchFamily="34" charset="0"/>
              <a:buAutoNum type="arabicPeriod"/>
            </a:pPr>
            <a:r>
              <a:rPr lang="en-US" sz="3600" b="1">
                <a:latin typeface="Arial Narrow" pitchFamily="34" charset="0"/>
              </a:rPr>
              <a:t>Working around electricity</a:t>
            </a:r>
          </a:p>
          <a:p>
            <a:pPr eaLnBrk="1" hangingPunct="1">
              <a:spcBef>
                <a:spcPct val="50000"/>
              </a:spcBef>
              <a:buClr>
                <a:schemeClr val="tx2"/>
              </a:buClr>
              <a:buFont typeface="Calibri" pitchFamily="34" charset="0"/>
              <a:buAutoNum type="arabicPeriod"/>
            </a:pPr>
            <a:endParaRPr lang="en-US" sz="3600" b="1">
              <a:latin typeface="Arial Narrow" pitchFamily="34"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AutoShape 2"/>
          <p:cNvSpPr>
            <a:spLocks noChangeArrowheads="1"/>
          </p:cNvSpPr>
          <p:nvPr/>
        </p:nvSpPr>
        <p:spPr bwMode="auto">
          <a:xfrm>
            <a:off x="381000" y="700088"/>
            <a:ext cx="8458200" cy="5091112"/>
          </a:xfrm>
          <a:prstGeom prst="roundRect">
            <a:avLst>
              <a:gd name="adj" fmla="val 16667"/>
            </a:avLst>
          </a:prstGeom>
          <a:gradFill rotWithShape="1">
            <a:gsLst>
              <a:gs pos="0">
                <a:schemeClr val="bg1">
                  <a:alpha val="73000"/>
                </a:schemeClr>
              </a:gs>
              <a:gs pos="100000">
                <a:schemeClr val="bg1">
                  <a:gamma/>
                  <a:shade val="46275"/>
                  <a:invGamma/>
                </a:schemeClr>
              </a:gs>
            </a:gsLst>
            <a:lin ang="5400000" scaled="1"/>
          </a:gradFill>
          <a:ln>
            <a:noFill/>
          </a:ln>
          <a:effectLst/>
          <a:extLst/>
        </p:spPr>
        <p:txBody>
          <a:bodyPr wrap="none" anchor="ctr"/>
          <a:lstStyle/>
          <a:p>
            <a:pPr fontAlgn="auto">
              <a:spcBef>
                <a:spcPts val="0"/>
              </a:spcBef>
              <a:spcAft>
                <a:spcPts val="0"/>
              </a:spcAft>
              <a:defRPr/>
            </a:pPr>
            <a:endParaRPr lang="en-US" dirty="0">
              <a:latin typeface="+mn-lt"/>
              <a:cs typeface="+mn-cs"/>
            </a:endParaRPr>
          </a:p>
        </p:txBody>
      </p:sp>
      <p:sp>
        <p:nvSpPr>
          <p:cNvPr id="40963" name="Text Box 4"/>
          <p:cNvSpPr txBox="1">
            <a:spLocks noChangeArrowheads="1"/>
          </p:cNvSpPr>
          <p:nvPr/>
        </p:nvSpPr>
        <p:spPr bwMode="auto">
          <a:xfrm>
            <a:off x="914400" y="1203325"/>
            <a:ext cx="7391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4000" b="1">
                <a:solidFill>
                  <a:schemeClr val="tx2"/>
                </a:solidFill>
                <a:latin typeface="Arial Narrow" pitchFamily="34" charset="0"/>
              </a:rPr>
              <a:t>Ten Critical Processes—</a:t>
            </a:r>
            <a:r>
              <a:rPr lang="en-US" sz="3600" b="1">
                <a:solidFill>
                  <a:schemeClr val="tx2"/>
                </a:solidFill>
                <a:latin typeface="Arial Narrow" pitchFamily="34" charset="0"/>
              </a:rPr>
              <a:t>continued</a:t>
            </a:r>
          </a:p>
        </p:txBody>
      </p:sp>
      <p:sp>
        <p:nvSpPr>
          <p:cNvPr id="40964" name="Text Box 8"/>
          <p:cNvSpPr txBox="1">
            <a:spLocks noChangeArrowheads="1"/>
          </p:cNvSpPr>
          <p:nvPr/>
        </p:nvSpPr>
        <p:spPr bwMode="auto">
          <a:xfrm>
            <a:off x="914400" y="2057400"/>
            <a:ext cx="7543800"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742950" indent="-74295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buClr>
                <a:schemeClr val="tx2"/>
              </a:buClr>
              <a:buFont typeface="Calibri" pitchFamily="34" charset="0"/>
              <a:buAutoNum type="arabicPeriod" startAt="4"/>
            </a:pPr>
            <a:r>
              <a:rPr lang="en-US" sz="3600" b="1">
                <a:latin typeface="Arial Narrow" pitchFamily="34" charset="0"/>
              </a:rPr>
              <a:t>Working in exposed environments</a:t>
            </a:r>
          </a:p>
          <a:p>
            <a:pPr eaLnBrk="1" hangingPunct="1">
              <a:spcBef>
                <a:spcPct val="50000"/>
              </a:spcBef>
              <a:buClr>
                <a:schemeClr val="tx2"/>
              </a:buClr>
              <a:buFont typeface="Calibri" pitchFamily="34" charset="0"/>
              <a:buAutoNum type="arabicPeriod" startAt="4"/>
            </a:pPr>
            <a:r>
              <a:rPr lang="en-US" sz="3600" b="1">
                <a:latin typeface="Arial Narrow" pitchFamily="34" charset="0"/>
              </a:rPr>
              <a:t>Wind turbine assembly and erection</a:t>
            </a:r>
          </a:p>
          <a:p>
            <a:pPr eaLnBrk="1" hangingPunct="1">
              <a:spcBef>
                <a:spcPct val="50000"/>
              </a:spcBef>
              <a:buClr>
                <a:schemeClr val="tx2"/>
              </a:buClr>
              <a:buFont typeface="Calibri" pitchFamily="34" charset="0"/>
              <a:buAutoNum type="arabicPeriod" startAt="4"/>
            </a:pPr>
            <a:r>
              <a:rPr lang="en-US" sz="3600" b="1">
                <a:latin typeface="Arial Narrow" pitchFamily="34" charset="0"/>
              </a:rPr>
              <a:t>Wind turbine component offloading</a:t>
            </a:r>
          </a:p>
          <a:p>
            <a:pPr eaLnBrk="1" hangingPunct="1">
              <a:spcBef>
                <a:spcPct val="50000"/>
              </a:spcBef>
              <a:buClr>
                <a:schemeClr val="tx2"/>
              </a:buClr>
              <a:buFont typeface="Calibri" pitchFamily="34" charset="0"/>
              <a:buAutoNum type="arabicPeriod" startAt="4"/>
            </a:pPr>
            <a:r>
              <a:rPr lang="en-US" sz="3600" b="1">
                <a:latin typeface="Arial Narrow" pitchFamily="34" charset="0"/>
              </a:rPr>
              <a:t>Tower assembly</a:t>
            </a:r>
          </a:p>
          <a:p>
            <a:pPr eaLnBrk="1" hangingPunct="1">
              <a:spcBef>
                <a:spcPct val="50000"/>
              </a:spcBef>
              <a:buClr>
                <a:schemeClr val="tx2"/>
              </a:buClr>
              <a:buFont typeface="Calibri" pitchFamily="34" charset="0"/>
              <a:buAutoNum type="arabicPeriod" startAt="4"/>
            </a:pPr>
            <a:endParaRPr lang="en-US" sz="3600" b="1">
              <a:latin typeface="Arial Narrow" pitchFamily="34"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AutoShape 2"/>
          <p:cNvSpPr>
            <a:spLocks noChangeArrowheads="1"/>
          </p:cNvSpPr>
          <p:nvPr/>
        </p:nvSpPr>
        <p:spPr bwMode="auto">
          <a:xfrm>
            <a:off x="381000" y="700088"/>
            <a:ext cx="8458200" cy="5014912"/>
          </a:xfrm>
          <a:prstGeom prst="roundRect">
            <a:avLst>
              <a:gd name="adj" fmla="val 16667"/>
            </a:avLst>
          </a:prstGeom>
          <a:gradFill rotWithShape="1">
            <a:gsLst>
              <a:gs pos="0">
                <a:schemeClr val="bg1">
                  <a:alpha val="73000"/>
                </a:schemeClr>
              </a:gs>
              <a:gs pos="100000">
                <a:schemeClr val="bg1">
                  <a:gamma/>
                  <a:shade val="46275"/>
                  <a:invGamma/>
                </a:schemeClr>
              </a:gs>
            </a:gsLst>
            <a:lin ang="5400000" scaled="1"/>
          </a:gradFill>
          <a:ln>
            <a:noFill/>
          </a:ln>
          <a:effectLst/>
          <a:extLst/>
        </p:spPr>
        <p:txBody>
          <a:bodyPr wrap="none" anchor="ctr"/>
          <a:lstStyle/>
          <a:p>
            <a:pPr fontAlgn="auto">
              <a:spcBef>
                <a:spcPts val="0"/>
              </a:spcBef>
              <a:spcAft>
                <a:spcPts val="0"/>
              </a:spcAft>
              <a:defRPr/>
            </a:pPr>
            <a:endParaRPr lang="en-US" dirty="0">
              <a:latin typeface="+mn-lt"/>
              <a:cs typeface="+mn-cs"/>
            </a:endParaRPr>
          </a:p>
        </p:txBody>
      </p:sp>
      <p:sp>
        <p:nvSpPr>
          <p:cNvPr id="41987" name="Text Box 4"/>
          <p:cNvSpPr txBox="1">
            <a:spLocks noChangeArrowheads="1"/>
          </p:cNvSpPr>
          <p:nvPr/>
        </p:nvSpPr>
        <p:spPr bwMode="auto">
          <a:xfrm>
            <a:off x="914400" y="1203325"/>
            <a:ext cx="7391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4000" b="1">
                <a:solidFill>
                  <a:schemeClr val="tx2"/>
                </a:solidFill>
                <a:latin typeface="Arial Narrow" pitchFamily="34" charset="0"/>
              </a:rPr>
              <a:t>Ten Critical Processes—</a:t>
            </a:r>
            <a:r>
              <a:rPr lang="en-US" sz="3600" b="1">
                <a:solidFill>
                  <a:schemeClr val="tx2"/>
                </a:solidFill>
                <a:latin typeface="Arial Narrow" pitchFamily="34" charset="0"/>
              </a:rPr>
              <a:t>continued</a:t>
            </a:r>
          </a:p>
        </p:txBody>
      </p:sp>
      <p:sp>
        <p:nvSpPr>
          <p:cNvPr id="41988" name="Text Box 8"/>
          <p:cNvSpPr txBox="1">
            <a:spLocks noChangeArrowheads="1"/>
          </p:cNvSpPr>
          <p:nvPr/>
        </p:nvSpPr>
        <p:spPr bwMode="auto">
          <a:xfrm>
            <a:off x="1066800" y="2125663"/>
            <a:ext cx="7543800"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742950" indent="-74295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buClr>
                <a:schemeClr val="tx2"/>
              </a:buClr>
              <a:buFont typeface="Calibri" pitchFamily="34" charset="0"/>
              <a:buAutoNum type="arabicPeriod" startAt="8"/>
            </a:pPr>
            <a:r>
              <a:rPr lang="en-US" sz="3600" b="1">
                <a:latin typeface="Arial Narrow" pitchFamily="34" charset="0"/>
              </a:rPr>
              <a:t>Nacelle placement</a:t>
            </a:r>
          </a:p>
          <a:p>
            <a:pPr eaLnBrk="1" hangingPunct="1">
              <a:spcBef>
                <a:spcPct val="50000"/>
              </a:spcBef>
              <a:buClr>
                <a:schemeClr val="tx2"/>
              </a:buClr>
              <a:buFont typeface="Calibri" pitchFamily="34" charset="0"/>
              <a:buAutoNum type="arabicPeriod" startAt="8"/>
            </a:pPr>
            <a:r>
              <a:rPr lang="en-US" sz="3600" b="1">
                <a:latin typeface="Arial Narrow" pitchFamily="34" charset="0"/>
              </a:rPr>
              <a:t>Rotor assembly and placement</a:t>
            </a:r>
          </a:p>
          <a:p>
            <a:pPr eaLnBrk="1" hangingPunct="1">
              <a:spcBef>
                <a:spcPct val="50000"/>
              </a:spcBef>
              <a:buClr>
                <a:schemeClr val="tx2"/>
              </a:buClr>
              <a:buFont typeface="Calibri" pitchFamily="34" charset="0"/>
              <a:buAutoNum type="arabicPeriod" startAt="8"/>
            </a:pPr>
            <a:r>
              <a:rPr lang="en-US" sz="3600" b="1">
                <a:latin typeface="Arial Narrow" pitchFamily="34" charset="0"/>
              </a:rPr>
              <a:t>Mechanical completion and commissioning</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AutoShape 2"/>
          <p:cNvSpPr>
            <a:spLocks noChangeArrowheads="1"/>
          </p:cNvSpPr>
          <p:nvPr/>
        </p:nvSpPr>
        <p:spPr bwMode="auto">
          <a:xfrm>
            <a:off x="381000" y="457200"/>
            <a:ext cx="8458200" cy="5486400"/>
          </a:xfrm>
          <a:prstGeom prst="roundRect">
            <a:avLst>
              <a:gd name="adj" fmla="val 16667"/>
            </a:avLst>
          </a:prstGeom>
          <a:gradFill rotWithShape="1">
            <a:gsLst>
              <a:gs pos="0">
                <a:schemeClr val="bg1">
                  <a:alpha val="73000"/>
                </a:schemeClr>
              </a:gs>
              <a:gs pos="100000">
                <a:schemeClr val="bg1">
                  <a:gamma/>
                  <a:shade val="46275"/>
                  <a:invGamma/>
                </a:schemeClr>
              </a:gs>
            </a:gsLst>
            <a:lin ang="5400000" scaled="1"/>
          </a:gradFill>
          <a:ln>
            <a:noFill/>
          </a:ln>
          <a:effectLst/>
          <a:extLst/>
        </p:spPr>
        <p:txBody>
          <a:bodyPr wrap="none" anchor="ctr"/>
          <a:lstStyle/>
          <a:p>
            <a:pPr fontAlgn="auto">
              <a:spcBef>
                <a:spcPts val="0"/>
              </a:spcBef>
              <a:spcAft>
                <a:spcPts val="0"/>
              </a:spcAft>
              <a:defRPr/>
            </a:pPr>
            <a:endParaRPr lang="en-US" dirty="0">
              <a:latin typeface="+mn-lt"/>
              <a:cs typeface="+mn-cs"/>
            </a:endParaRPr>
          </a:p>
        </p:txBody>
      </p:sp>
      <p:sp>
        <p:nvSpPr>
          <p:cNvPr id="43011" name="Text Box 4"/>
          <p:cNvSpPr txBox="1">
            <a:spLocks noChangeArrowheads="1"/>
          </p:cNvSpPr>
          <p:nvPr/>
        </p:nvSpPr>
        <p:spPr bwMode="auto">
          <a:xfrm>
            <a:off x="685800" y="762000"/>
            <a:ext cx="7848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4000" b="1">
                <a:solidFill>
                  <a:schemeClr val="tx2"/>
                </a:solidFill>
                <a:latin typeface="Arial Narrow" pitchFamily="34" charset="0"/>
              </a:rPr>
              <a:t>Module 2 Objectives</a:t>
            </a:r>
          </a:p>
        </p:txBody>
      </p:sp>
      <p:sp>
        <p:nvSpPr>
          <p:cNvPr id="43012" name="Text Box 8"/>
          <p:cNvSpPr txBox="1">
            <a:spLocks noChangeArrowheads="1"/>
          </p:cNvSpPr>
          <p:nvPr/>
        </p:nvSpPr>
        <p:spPr bwMode="auto">
          <a:xfrm>
            <a:off x="838200" y="1600200"/>
            <a:ext cx="7500938"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71500" indent="-5715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buClr>
                <a:schemeClr val="tx2"/>
              </a:buClr>
              <a:buFont typeface="Wingdings" pitchFamily="2" charset="2"/>
              <a:buChar char="§"/>
            </a:pPr>
            <a:r>
              <a:rPr lang="en-US" sz="3600" b="1">
                <a:latin typeface="Arial Narrow" pitchFamily="34" charset="0"/>
              </a:rPr>
              <a:t>Recognize the employer’s responsibilities under OSHA to provide a safe working environment.</a:t>
            </a:r>
          </a:p>
        </p:txBody>
      </p:sp>
      <p:sp>
        <p:nvSpPr>
          <p:cNvPr id="43013" name="Text Box 9"/>
          <p:cNvSpPr txBox="1">
            <a:spLocks noChangeArrowheads="1"/>
          </p:cNvSpPr>
          <p:nvPr/>
        </p:nvSpPr>
        <p:spPr bwMode="auto">
          <a:xfrm>
            <a:off x="838200" y="3427413"/>
            <a:ext cx="6781800"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71500" indent="-5715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buClr>
                <a:schemeClr val="tx2"/>
              </a:buClr>
              <a:buFont typeface="Wingdings" pitchFamily="2" charset="2"/>
              <a:buChar char="§"/>
            </a:pPr>
            <a:r>
              <a:rPr lang="en-US" sz="3600" b="1">
                <a:latin typeface="Arial Narrow" pitchFamily="34" charset="0"/>
              </a:rPr>
              <a:t>Recognize the employee’s rights under OSHA to work in a safe environment.</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AutoShape 2"/>
          <p:cNvSpPr>
            <a:spLocks noChangeArrowheads="1"/>
          </p:cNvSpPr>
          <p:nvPr/>
        </p:nvSpPr>
        <p:spPr bwMode="auto">
          <a:xfrm>
            <a:off x="381000" y="457200"/>
            <a:ext cx="8458200" cy="5410200"/>
          </a:xfrm>
          <a:prstGeom prst="roundRect">
            <a:avLst>
              <a:gd name="adj" fmla="val 16667"/>
            </a:avLst>
          </a:prstGeom>
          <a:gradFill rotWithShape="1">
            <a:gsLst>
              <a:gs pos="0">
                <a:schemeClr val="bg1">
                  <a:alpha val="73000"/>
                </a:schemeClr>
              </a:gs>
              <a:gs pos="100000">
                <a:schemeClr val="bg1">
                  <a:gamma/>
                  <a:shade val="46275"/>
                  <a:invGamma/>
                </a:schemeClr>
              </a:gs>
            </a:gsLst>
            <a:lin ang="5400000" scaled="1"/>
          </a:gradFill>
          <a:ln>
            <a:noFill/>
          </a:ln>
          <a:effectLst/>
          <a:extLst/>
        </p:spPr>
        <p:txBody>
          <a:bodyPr wrap="none" anchor="ctr"/>
          <a:lstStyle/>
          <a:p>
            <a:pPr fontAlgn="auto">
              <a:spcBef>
                <a:spcPts val="0"/>
              </a:spcBef>
              <a:spcAft>
                <a:spcPts val="0"/>
              </a:spcAft>
              <a:defRPr/>
            </a:pPr>
            <a:endParaRPr lang="en-US" dirty="0">
              <a:latin typeface="+mn-lt"/>
              <a:cs typeface="+mn-cs"/>
            </a:endParaRPr>
          </a:p>
        </p:txBody>
      </p:sp>
      <p:sp>
        <p:nvSpPr>
          <p:cNvPr id="44035" name="Text Box 4"/>
          <p:cNvSpPr txBox="1">
            <a:spLocks noChangeArrowheads="1"/>
          </p:cNvSpPr>
          <p:nvPr/>
        </p:nvSpPr>
        <p:spPr bwMode="auto">
          <a:xfrm>
            <a:off x="685800" y="762000"/>
            <a:ext cx="7848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4000" b="1">
                <a:solidFill>
                  <a:schemeClr val="tx2"/>
                </a:solidFill>
                <a:latin typeface="Arial Narrow" pitchFamily="34" charset="0"/>
              </a:rPr>
              <a:t>Module 2 Objectives—</a:t>
            </a:r>
            <a:r>
              <a:rPr lang="en-US" sz="3600" b="1">
                <a:solidFill>
                  <a:schemeClr val="tx2"/>
                </a:solidFill>
                <a:latin typeface="Arial Narrow" pitchFamily="34" charset="0"/>
              </a:rPr>
              <a:t>continued</a:t>
            </a:r>
          </a:p>
        </p:txBody>
      </p:sp>
      <p:sp>
        <p:nvSpPr>
          <p:cNvPr id="44036" name="Text Box 8"/>
          <p:cNvSpPr txBox="1">
            <a:spLocks noChangeArrowheads="1"/>
          </p:cNvSpPr>
          <p:nvPr/>
        </p:nvSpPr>
        <p:spPr bwMode="auto">
          <a:xfrm>
            <a:off x="838200" y="1600200"/>
            <a:ext cx="7500938" cy="372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71500" indent="-5715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ts val="1200"/>
              </a:spcBef>
              <a:buClr>
                <a:schemeClr val="tx2"/>
              </a:buClr>
              <a:buFont typeface="Wingdings" pitchFamily="2" charset="2"/>
              <a:buChar char="§"/>
            </a:pPr>
            <a:r>
              <a:rPr lang="en-US" sz="3600" b="1">
                <a:latin typeface="Arial Narrow" pitchFamily="34" charset="0"/>
              </a:rPr>
              <a:t>Describe the purpose of the job hazard analysis.</a:t>
            </a:r>
          </a:p>
          <a:p>
            <a:pPr eaLnBrk="1" hangingPunct="1">
              <a:spcBef>
                <a:spcPts val="1200"/>
              </a:spcBef>
              <a:buClr>
                <a:schemeClr val="tx2"/>
              </a:buClr>
              <a:buFont typeface="Wingdings" pitchFamily="2" charset="2"/>
              <a:buChar char="§"/>
            </a:pPr>
            <a:r>
              <a:rPr lang="en-US" sz="3600" b="1">
                <a:latin typeface="Arial Narrow" pitchFamily="34" charset="0"/>
              </a:rPr>
              <a:t>Recognize the important components of a job hazard analysis.</a:t>
            </a:r>
          </a:p>
          <a:p>
            <a:pPr eaLnBrk="1" hangingPunct="1">
              <a:spcBef>
                <a:spcPts val="1200"/>
              </a:spcBef>
              <a:buClr>
                <a:schemeClr val="tx2"/>
              </a:buClr>
              <a:buFont typeface="Wingdings" pitchFamily="2" charset="2"/>
              <a:buChar char="§"/>
            </a:pPr>
            <a:r>
              <a:rPr lang="en-US" sz="3600" b="1">
                <a:latin typeface="Arial Narrow" pitchFamily="34" charset="0"/>
              </a:rPr>
              <a:t>Perform a job hazard analysis on one of your work processes.</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AutoShape 2"/>
          <p:cNvSpPr>
            <a:spLocks noChangeArrowheads="1"/>
          </p:cNvSpPr>
          <p:nvPr/>
        </p:nvSpPr>
        <p:spPr bwMode="auto">
          <a:xfrm>
            <a:off x="381000" y="609600"/>
            <a:ext cx="8458200" cy="5257800"/>
          </a:xfrm>
          <a:prstGeom prst="roundRect">
            <a:avLst>
              <a:gd name="adj" fmla="val 16667"/>
            </a:avLst>
          </a:prstGeom>
          <a:gradFill rotWithShape="1">
            <a:gsLst>
              <a:gs pos="0">
                <a:schemeClr val="bg1">
                  <a:alpha val="73000"/>
                </a:schemeClr>
              </a:gs>
              <a:gs pos="100000">
                <a:schemeClr val="bg1">
                  <a:gamma/>
                  <a:shade val="46275"/>
                  <a:invGamma/>
                </a:schemeClr>
              </a:gs>
            </a:gsLst>
            <a:lin ang="5400000" scaled="1"/>
          </a:gradFill>
          <a:ln>
            <a:noFill/>
          </a:ln>
          <a:effectLst/>
          <a:extLst/>
        </p:spPr>
        <p:txBody>
          <a:bodyPr wrap="none" anchor="ctr"/>
          <a:lstStyle/>
          <a:p>
            <a:pPr fontAlgn="auto">
              <a:spcBef>
                <a:spcPts val="0"/>
              </a:spcBef>
              <a:spcAft>
                <a:spcPts val="0"/>
              </a:spcAft>
              <a:defRPr/>
            </a:pPr>
            <a:endParaRPr lang="en-US" dirty="0">
              <a:latin typeface="+mn-lt"/>
              <a:cs typeface="+mn-cs"/>
            </a:endParaRPr>
          </a:p>
        </p:txBody>
      </p:sp>
      <p:sp>
        <p:nvSpPr>
          <p:cNvPr id="17411" name="Text Box 4"/>
          <p:cNvSpPr txBox="1">
            <a:spLocks noChangeArrowheads="1"/>
          </p:cNvSpPr>
          <p:nvPr/>
        </p:nvSpPr>
        <p:spPr bwMode="auto">
          <a:xfrm>
            <a:off x="914400" y="1112838"/>
            <a:ext cx="7391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4000" b="1">
                <a:solidFill>
                  <a:schemeClr val="tx2"/>
                </a:solidFill>
                <a:latin typeface="Arial Narrow" pitchFamily="34" charset="0"/>
              </a:rPr>
              <a:t>Course Goals—</a:t>
            </a:r>
            <a:r>
              <a:rPr lang="en-US" sz="3600" b="1">
                <a:solidFill>
                  <a:schemeClr val="tx2"/>
                </a:solidFill>
                <a:latin typeface="Arial Narrow" pitchFamily="34" charset="0"/>
              </a:rPr>
              <a:t>continued</a:t>
            </a:r>
          </a:p>
        </p:txBody>
      </p:sp>
      <p:sp>
        <p:nvSpPr>
          <p:cNvPr id="17412" name="Text Box 8"/>
          <p:cNvSpPr txBox="1">
            <a:spLocks noChangeArrowheads="1"/>
          </p:cNvSpPr>
          <p:nvPr/>
        </p:nvSpPr>
        <p:spPr bwMode="auto">
          <a:xfrm>
            <a:off x="1143000" y="1958975"/>
            <a:ext cx="7010400"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71500" indent="-5715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buClr>
                <a:schemeClr val="tx2"/>
              </a:buClr>
              <a:buFont typeface="Wingdings" pitchFamily="2" charset="2"/>
              <a:buChar char="§"/>
            </a:pPr>
            <a:r>
              <a:rPr lang="en-US" sz="3600" b="1">
                <a:latin typeface="Arial Narrow" pitchFamily="34" charset="0"/>
              </a:rPr>
              <a:t>Perform a job hazard analysis of your work processes.</a:t>
            </a:r>
          </a:p>
          <a:p>
            <a:pPr eaLnBrk="1" hangingPunct="1">
              <a:spcBef>
                <a:spcPct val="50000"/>
              </a:spcBef>
              <a:buClr>
                <a:schemeClr val="tx2"/>
              </a:buClr>
              <a:buFont typeface="Wingdings" pitchFamily="2" charset="2"/>
              <a:buChar char="§"/>
            </a:pPr>
            <a:r>
              <a:rPr lang="en-US" sz="3600" b="1">
                <a:latin typeface="Arial Narrow" pitchFamily="34" charset="0"/>
              </a:rPr>
              <a:t>Recognize the regulatory standards and requirements relating to your job.</a:t>
            </a:r>
          </a:p>
          <a:p>
            <a:pPr eaLnBrk="1" hangingPunct="1">
              <a:spcBef>
                <a:spcPct val="50000"/>
              </a:spcBef>
              <a:buClr>
                <a:schemeClr val="tx2"/>
              </a:buClr>
              <a:buFont typeface="Wingdings" pitchFamily="2" charset="2"/>
              <a:buChar char="§"/>
            </a:pPr>
            <a:endParaRPr lang="en-US" sz="3600" b="1">
              <a:latin typeface="Arial Narrow" pitchFamily="34"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5059"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1143000"/>
            <a:ext cx="7467600" cy="53419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0" name="Rectangle 5"/>
          <p:cNvSpPr>
            <a:spLocks noGrp="1" noChangeArrowheads="1"/>
          </p:cNvSpPr>
          <p:nvPr>
            <p:ph type="title"/>
          </p:nvPr>
        </p:nvSpPr>
        <p:spPr bwMode="auto">
          <a:xfrm>
            <a:off x="457200" y="15240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z="4000" b="1" smtClean="0">
                <a:solidFill>
                  <a:srgbClr val="1F497D"/>
                </a:solidFill>
                <a:latin typeface="Arial Narrow" pitchFamily="34" charset="0"/>
              </a:rPr>
              <a:t>OSHA Front Page</a:t>
            </a:r>
            <a:r>
              <a:rPr lang="en-US" smtClean="0">
                <a:solidFill>
                  <a:srgbClr val="1F497D"/>
                </a:solidFill>
              </a:rPr>
              <a:t/>
            </a:r>
            <a:br>
              <a:rPr lang="en-US" smtClean="0">
                <a:solidFill>
                  <a:srgbClr val="1F497D"/>
                </a:solidFill>
              </a:rPr>
            </a:br>
            <a:r>
              <a:rPr lang="en-US" sz="1800" smtClean="0">
                <a:solidFill>
                  <a:srgbClr val="1F497D"/>
                </a:solidFill>
              </a:rPr>
              <a:t>www.osha.gov</a:t>
            </a:r>
          </a:p>
        </p:txBody>
      </p:sp>
      <p:sp>
        <p:nvSpPr>
          <p:cNvPr id="6" name="TextBox 5"/>
          <p:cNvSpPr txBox="1"/>
          <p:nvPr/>
        </p:nvSpPr>
        <p:spPr>
          <a:xfrm>
            <a:off x="8001000" y="6477000"/>
            <a:ext cx="838200" cy="276225"/>
          </a:xfrm>
          <a:prstGeom prst="rect">
            <a:avLst/>
          </a:prstGeom>
          <a:noFill/>
        </p:spPr>
        <p:txBody>
          <a:bodyPr>
            <a:spAutoFit/>
          </a:bodyPr>
          <a:lstStyle/>
          <a:p>
            <a:pPr>
              <a:defRPr/>
            </a:pPr>
            <a:r>
              <a:rPr lang="en-US" sz="1200" dirty="0">
                <a:solidFill>
                  <a:schemeClr val="bg1">
                    <a:lumMod val="50000"/>
                  </a:schemeClr>
                </a:solidFill>
              </a:rPr>
              <a:t>Slide 30</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AutoShape 2"/>
          <p:cNvSpPr>
            <a:spLocks noChangeArrowheads="1"/>
          </p:cNvSpPr>
          <p:nvPr/>
        </p:nvSpPr>
        <p:spPr bwMode="auto">
          <a:xfrm>
            <a:off x="381000" y="381000"/>
            <a:ext cx="8458200" cy="5562600"/>
          </a:xfrm>
          <a:prstGeom prst="roundRect">
            <a:avLst>
              <a:gd name="adj" fmla="val 16667"/>
            </a:avLst>
          </a:prstGeom>
          <a:gradFill rotWithShape="1">
            <a:gsLst>
              <a:gs pos="0">
                <a:schemeClr val="bg1">
                  <a:alpha val="73000"/>
                </a:schemeClr>
              </a:gs>
              <a:gs pos="100000">
                <a:schemeClr val="bg1">
                  <a:gamma/>
                  <a:shade val="46275"/>
                  <a:invGamma/>
                </a:schemeClr>
              </a:gs>
            </a:gsLst>
            <a:lin ang="5400000" scaled="1"/>
          </a:gradFill>
          <a:ln>
            <a:noFill/>
          </a:ln>
          <a:effectLst/>
          <a:extLst/>
        </p:spPr>
        <p:txBody>
          <a:bodyPr wrap="none" anchor="ctr"/>
          <a:lstStyle/>
          <a:p>
            <a:pPr fontAlgn="auto">
              <a:spcBef>
                <a:spcPts val="0"/>
              </a:spcBef>
              <a:spcAft>
                <a:spcPts val="0"/>
              </a:spcAft>
              <a:defRPr/>
            </a:pPr>
            <a:endParaRPr lang="en-US" dirty="0">
              <a:latin typeface="+mn-lt"/>
              <a:cs typeface="+mn-cs"/>
            </a:endParaRPr>
          </a:p>
        </p:txBody>
      </p:sp>
      <p:sp>
        <p:nvSpPr>
          <p:cNvPr id="46083" name="Text Box 4"/>
          <p:cNvSpPr txBox="1">
            <a:spLocks noChangeArrowheads="1"/>
          </p:cNvSpPr>
          <p:nvPr/>
        </p:nvSpPr>
        <p:spPr bwMode="auto">
          <a:xfrm>
            <a:off x="685800" y="533400"/>
            <a:ext cx="7848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4000" b="1">
                <a:solidFill>
                  <a:schemeClr val="tx2"/>
                </a:solidFill>
                <a:latin typeface="Arial Narrow" pitchFamily="34" charset="0"/>
              </a:rPr>
              <a:t>Worker Rights</a:t>
            </a:r>
            <a:endParaRPr lang="en-US" sz="3600" b="1">
              <a:solidFill>
                <a:schemeClr val="tx2"/>
              </a:solidFill>
              <a:latin typeface="Arial Narrow" pitchFamily="34" charset="0"/>
            </a:endParaRPr>
          </a:p>
        </p:txBody>
      </p:sp>
      <p:sp>
        <p:nvSpPr>
          <p:cNvPr id="46084" name="Text Box 8"/>
          <p:cNvSpPr txBox="1">
            <a:spLocks noChangeArrowheads="1"/>
          </p:cNvSpPr>
          <p:nvPr/>
        </p:nvSpPr>
        <p:spPr bwMode="auto">
          <a:xfrm>
            <a:off x="957263" y="1981200"/>
            <a:ext cx="7500937" cy="372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71500" indent="-5715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ts val="1200"/>
              </a:spcBef>
              <a:buClr>
                <a:schemeClr val="tx2"/>
              </a:buClr>
              <a:buFont typeface="Wingdings" pitchFamily="2" charset="2"/>
              <a:buChar char="§"/>
            </a:pPr>
            <a:r>
              <a:rPr lang="en-US" sz="3600" b="1">
                <a:latin typeface="Arial Narrow" pitchFamily="34" charset="0"/>
              </a:rPr>
              <a:t>Obtain information relating to the safety of their jobs.</a:t>
            </a:r>
          </a:p>
          <a:p>
            <a:pPr eaLnBrk="1" hangingPunct="1">
              <a:spcBef>
                <a:spcPts val="1200"/>
              </a:spcBef>
              <a:buClr>
                <a:schemeClr val="tx2"/>
              </a:buClr>
              <a:buFont typeface="Wingdings" pitchFamily="2" charset="2"/>
              <a:buChar char="§"/>
            </a:pPr>
            <a:r>
              <a:rPr lang="en-US" sz="3600" b="1">
                <a:latin typeface="Arial Narrow" pitchFamily="34" charset="0"/>
              </a:rPr>
              <a:t>Act to ensure their working environment is safe.</a:t>
            </a:r>
          </a:p>
          <a:p>
            <a:pPr eaLnBrk="1" hangingPunct="1">
              <a:spcBef>
                <a:spcPts val="1200"/>
              </a:spcBef>
              <a:buClr>
                <a:schemeClr val="tx2"/>
              </a:buClr>
              <a:buFont typeface="Wingdings" pitchFamily="2" charset="2"/>
              <a:buChar char="§"/>
            </a:pPr>
            <a:r>
              <a:rPr lang="en-US" sz="3600" b="1">
                <a:latin typeface="Arial Narrow" pitchFamily="34" charset="0"/>
              </a:rPr>
              <a:t>File a complaint with OSHA to ensure their safety.</a:t>
            </a:r>
          </a:p>
        </p:txBody>
      </p:sp>
      <p:sp>
        <p:nvSpPr>
          <p:cNvPr id="46085" name="Text Box 8"/>
          <p:cNvSpPr txBox="1">
            <a:spLocks noChangeArrowheads="1"/>
          </p:cNvSpPr>
          <p:nvPr/>
        </p:nvSpPr>
        <p:spPr bwMode="auto">
          <a:xfrm>
            <a:off x="685800" y="1295400"/>
            <a:ext cx="78057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ts val="1200"/>
              </a:spcBef>
              <a:buClr>
                <a:schemeClr val="tx2"/>
              </a:buClr>
            </a:pPr>
            <a:r>
              <a:rPr lang="en-US" sz="3600" b="1">
                <a:latin typeface="Arial Narrow" pitchFamily="34" charset="0"/>
              </a:rPr>
              <a:t>Under the OSH Act, worker have a right to:</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7107" name="Rectangle 5"/>
          <p:cNvSpPr>
            <a:spLocks noGrp="1" noChangeArrowheads="1"/>
          </p:cNvSpPr>
          <p:nvPr>
            <p:ph type="title"/>
          </p:nvPr>
        </p:nvSpPr>
        <p:spPr bwMode="auto">
          <a:xfrm>
            <a:off x="76200" y="152400"/>
            <a:ext cx="89154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z="4000" b="1" smtClean="0">
                <a:solidFill>
                  <a:srgbClr val="1F497D"/>
                </a:solidFill>
                <a:latin typeface="Arial Narrow" pitchFamily="34" charset="0"/>
              </a:rPr>
              <a:t>OSHA Worker Rights Page</a:t>
            </a:r>
            <a:r>
              <a:rPr lang="en-US" smtClean="0">
                <a:solidFill>
                  <a:srgbClr val="1F497D"/>
                </a:solidFill>
              </a:rPr>
              <a:t/>
            </a:r>
            <a:br>
              <a:rPr lang="en-US" smtClean="0">
                <a:solidFill>
                  <a:srgbClr val="1F497D"/>
                </a:solidFill>
              </a:rPr>
            </a:br>
            <a:r>
              <a:rPr lang="en-US" sz="1800" smtClean="0">
                <a:solidFill>
                  <a:srgbClr val="1F497D"/>
                </a:solidFill>
              </a:rPr>
              <a:t>www.osha.gov</a:t>
            </a:r>
          </a:p>
        </p:txBody>
      </p:sp>
      <p:pic>
        <p:nvPicPr>
          <p:cNvPr id="47108"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1850" y="1073150"/>
            <a:ext cx="7370763" cy="5175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8001000" y="6259513"/>
            <a:ext cx="838200" cy="277812"/>
          </a:xfrm>
          <a:prstGeom prst="rect">
            <a:avLst/>
          </a:prstGeom>
          <a:noFill/>
        </p:spPr>
        <p:txBody>
          <a:bodyPr>
            <a:spAutoFit/>
          </a:bodyPr>
          <a:lstStyle/>
          <a:p>
            <a:pPr>
              <a:defRPr/>
            </a:pPr>
            <a:r>
              <a:rPr lang="en-US" sz="1200" dirty="0">
                <a:solidFill>
                  <a:schemeClr val="bg1">
                    <a:lumMod val="50000"/>
                  </a:schemeClr>
                </a:solidFill>
              </a:rPr>
              <a:t>Slide 32</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AutoShape 2"/>
          <p:cNvSpPr>
            <a:spLocks noChangeArrowheads="1"/>
          </p:cNvSpPr>
          <p:nvPr/>
        </p:nvSpPr>
        <p:spPr bwMode="auto">
          <a:xfrm>
            <a:off x="381000" y="381000"/>
            <a:ext cx="8458200" cy="5715000"/>
          </a:xfrm>
          <a:prstGeom prst="roundRect">
            <a:avLst>
              <a:gd name="adj" fmla="val 16667"/>
            </a:avLst>
          </a:prstGeom>
          <a:gradFill rotWithShape="1">
            <a:gsLst>
              <a:gs pos="0">
                <a:schemeClr val="bg1">
                  <a:alpha val="73000"/>
                </a:schemeClr>
              </a:gs>
              <a:gs pos="100000">
                <a:schemeClr val="bg1">
                  <a:gamma/>
                  <a:shade val="46275"/>
                  <a:invGamma/>
                </a:schemeClr>
              </a:gs>
            </a:gsLst>
            <a:lin ang="5400000" scaled="1"/>
          </a:gradFill>
          <a:ln>
            <a:noFill/>
          </a:ln>
          <a:effectLst/>
          <a:extLst/>
        </p:spPr>
        <p:txBody>
          <a:bodyPr wrap="none" anchor="ctr"/>
          <a:lstStyle/>
          <a:p>
            <a:pPr fontAlgn="auto">
              <a:spcBef>
                <a:spcPts val="0"/>
              </a:spcBef>
              <a:spcAft>
                <a:spcPts val="0"/>
              </a:spcAft>
              <a:defRPr/>
            </a:pPr>
            <a:endParaRPr lang="en-US" dirty="0">
              <a:latin typeface="+mn-lt"/>
              <a:cs typeface="+mn-cs"/>
            </a:endParaRPr>
          </a:p>
        </p:txBody>
      </p:sp>
      <p:sp>
        <p:nvSpPr>
          <p:cNvPr id="48131" name="Text Box 4"/>
          <p:cNvSpPr txBox="1">
            <a:spLocks noChangeArrowheads="1"/>
          </p:cNvSpPr>
          <p:nvPr/>
        </p:nvSpPr>
        <p:spPr bwMode="auto">
          <a:xfrm>
            <a:off x="685800" y="609600"/>
            <a:ext cx="7848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4000" b="1">
                <a:solidFill>
                  <a:schemeClr val="tx2"/>
                </a:solidFill>
                <a:latin typeface="Arial Narrow" pitchFamily="34" charset="0"/>
              </a:rPr>
              <a:t>Employer Responsibilities</a:t>
            </a:r>
            <a:endParaRPr lang="en-US" sz="3600" b="1">
              <a:solidFill>
                <a:schemeClr val="tx2"/>
              </a:solidFill>
              <a:latin typeface="Arial Narrow" pitchFamily="34" charset="0"/>
            </a:endParaRPr>
          </a:p>
        </p:txBody>
      </p:sp>
      <p:sp>
        <p:nvSpPr>
          <p:cNvPr id="48132" name="Text Box 8"/>
          <p:cNvSpPr txBox="1">
            <a:spLocks noChangeArrowheads="1"/>
          </p:cNvSpPr>
          <p:nvPr/>
        </p:nvSpPr>
        <p:spPr bwMode="auto">
          <a:xfrm>
            <a:off x="1066800" y="2643188"/>
            <a:ext cx="7500938" cy="317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71500" indent="-5715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ts val="1200"/>
              </a:spcBef>
              <a:buClr>
                <a:schemeClr val="tx2"/>
              </a:buClr>
              <a:buFont typeface="Wingdings" pitchFamily="2" charset="2"/>
              <a:buChar char="§"/>
            </a:pPr>
            <a:r>
              <a:rPr lang="en-US" sz="3600" b="1">
                <a:latin typeface="Arial Narrow" pitchFamily="34" charset="0"/>
              </a:rPr>
              <a:t>Provide a safe working environment for employees.</a:t>
            </a:r>
          </a:p>
          <a:p>
            <a:pPr eaLnBrk="1" hangingPunct="1">
              <a:spcBef>
                <a:spcPts val="1200"/>
              </a:spcBef>
              <a:buClr>
                <a:schemeClr val="tx2"/>
              </a:buClr>
              <a:buFont typeface="Wingdings" pitchFamily="2" charset="2"/>
              <a:buChar char="§"/>
            </a:pPr>
            <a:r>
              <a:rPr lang="en-US" sz="3600" b="1">
                <a:latin typeface="Arial Narrow" pitchFamily="34" charset="0"/>
              </a:rPr>
              <a:t>Report serious accidents.</a:t>
            </a:r>
          </a:p>
          <a:p>
            <a:pPr eaLnBrk="1" hangingPunct="1">
              <a:spcBef>
                <a:spcPts val="1200"/>
              </a:spcBef>
              <a:buClr>
                <a:schemeClr val="tx2"/>
              </a:buClr>
              <a:buFont typeface="Wingdings" pitchFamily="2" charset="2"/>
              <a:buChar char="§"/>
            </a:pPr>
            <a:r>
              <a:rPr lang="en-US" sz="3600" b="1">
                <a:latin typeface="Arial Narrow" pitchFamily="34" charset="0"/>
              </a:rPr>
              <a:t>Keep records of work-related injuries and illnesses.</a:t>
            </a:r>
          </a:p>
        </p:txBody>
      </p:sp>
      <p:sp>
        <p:nvSpPr>
          <p:cNvPr id="48133" name="Text Box 8"/>
          <p:cNvSpPr txBox="1">
            <a:spLocks noChangeArrowheads="1"/>
          </p:cNvSpPr>
          <p:nvPr/>
        </p:nvSpPr>
        <p:spPr bwMode="auto">
          <a:xfrm>
            <a:off x="957263" y="1371600"/>
            <a:ext cx="780573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ts val="1200"/>
              </a:spcBef>
              <a:buClr>
                <a:schemeClr val="tx2"/>
              </a:buClr>
            </a:pPr>
            <a:r>
              <a:rPr lang="en-US" sz="3600" b="1">
                <a:latin typeface="Arial Narrow" pitchFamily="34" charset="0"/>
              </a:rPr>
              <a:t>Under the OSH Act, employers have a responsibility to:</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53" name="AutoShape 13"/>
          <p:cNvSpPr>
            <a:spLocks noChangeArrowheads="1"/>
          </p:cNvSpPr>
          <p:nvPr/>
        </p:nvSpPr>
        <p:spPr bwMode="auto">
          <a:xfrm>
            <a:off x="914400" y="838200"/>
            <a:ext cx="7315200" cy="5029200"/>
          </a:xfrm>
          <a:prstGeom prst="roundRect">
            <a:avLst>
              <a:gd name="adj" fmla="val 16667"/>
            </a:avLst>
          </a:prstGeom>
          <a:gradFill rotWithShape="1">
            <a:gsLst>
              <a:gs pos="0">
                <a:schemeClr val="bg1">
                  <a:alpha val="73000"/>
                </a:schemeClr>
              </a:gs>
              <a:gs pos="100000">
                <a:schemeClr val="bg1">
                  <a:gamma/>
                  <a:shade val="46275"/>
                  <a:invGamma/>
                </a:schemeClr>
              </a:gs>
            </a:gsLst>
            <a:lin ang="5400000" scaled="1"/>
          </a:gradFill>
          <a:ln>
            <a:noFill/>
          </a:ln>
          <a:effectLst/>
          <a:extLst/>
        </p:spPr>
        <p:txBody>
          <a:bodyPr wrap="none" anchor="ctr"/>
          <a:lstStyle/>
          <a:p>
            <a:pPr fontAlgn="auto">
              <a:spcBef>
                <a:spcPts val="0"/>
              </a:spcBef>
              <a:spcAft>
                <a:spcPts val="0"/>
              </a:spcAft>
              <a:defRPr/>
            </a:pPr>
            <a:endParaRPr lang="en-US" dirty="0">
              <a:latin typeface="+mn-lt"/>
              <a:cs typeface="+mn-cs"/>
            </a:endParaRPr>
          </a:p>
        </p:txBody>
      </p:sp>
      <p:sp>
        <p:nvSpPr>
          <p:cNvPr id="49155" name="Text Box 12"/>
          <p:cNvSpPr txBox="1">
            <a:spLocks noChangeArrowheads="1"/>
          </p:cNvSpPr>
          <p:nvPr/>
        </p:nvSpPr>
        <p:spPr bwMode="auto">
          <a:xfrm>
            <a:off x="1981200" y="2133600"/>
            <a:ext cx="518160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3600" b="1">
                <a:latin typeface="Arial Narrow" pitchFamily="34" charset="0"/>
              </a:rPr>
              <a:t>A technique that focuses on job tasks as a way to identify and correct hazards before they create an injury, illness or death on the job</a:t>
            </a:r>
          </a:p>
        </p:txBody>
      </p:sp>
      <p:sp>
        <p:nvSpPr>
          <p:cNvPr id="49156" name="Text Box 3"/>
          <p:cNvSpPr txBox="1">
            <a:spLocks noChangeArrowheads="1"/>
          </p:cNvSpPr>
          <p:nvPr/>
        </p:nvSpPr>
        <p:spPr bwMode="auto">
          <a:xfrm>
            <a:off x="838200" y="1295400"/>
            <a:ext cx="7315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4000" b="1">
                <a:solidFill>
                  <a:schemeClr val="tx2"/>
                </a:solidFill>
                <a:latin typeface="Arial Narrow" pitchFamily="34" charset="0"/>
              </a:rPr>
              <a:t>Job Hazard Analysis</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53" name="AutoShape 13"/>
          <p:cNvSpPr>
            <a:spLocks noChangeArrowheads="1"/>
          </p:cNvSpPr>
          <p:nvPr/>
        </p:nvSpPr>
        <p:spPr bwMode="auto">
          <a:xfrm>
            <a:off x="609600" y="838200"/>
            <a:ext cx="7848600" cy="5257800"/>
          </a:xfrm>
          <a:prstGeom prst="roundRect">
            <a:avLst>
              <a:gd name="adj" fmla="val 16667"/>
            </a:avLst>
          </a:prstGeom>
          <a:gradFill rotWithShape="1">
            <a:gsLst>
              <a:gs pos="0">
                <a:schemeClr val="bg1">
                  <a:alpha val="73000"/>
                </a:schemeClr>
              </a:gs>
              <a:gs pos="100000">
                <a:schemeClr val="bg1">
                  <a:gamma/>
                  <a:shade val="46275"/>
                  <a:invGamma/>
                </a:schemeClr>
              </a:gs>
            </a:gsLst>
            <a:lin ang="5400000" scaled="1"/>
          </a:gradFill>
          <a:ln>
            <a:noFill/>
          </a:ln>
          <a:effectLst/>
          <a:extLst/>
        </p:spPr>
        <p:txBody>
          <a:bodyPr wrap="none" anchor="ctr"/>
          <a:lstStyle/>
          <a:p>
            <a:pPr fontAlgn="auto">
              <a:spcBef>
                <a:spcPts val="0"/>
              </a:spcBef>
              <a:spcAft>
                <a:spcPts val="0"/>
              </a:spcAft>
              <a:defRPr/>
            </a:pPr>
            <a:endParaRPr lang="en-US" dirty="0">
              <a:latin typeface="+mn-lt"/>
              <a:cs typeface="+mn-cs"/>
            </a:endParaRPr>
          </a:p>
        </p:txBody>
      </p:sp>
      <p:sp>
        <p:nvSpPr>
          <p:cNvPr id="50179" name="Text Box 12"/>
          <p:cNvSpPr txBox="1">
            <a:spLocks noChangeArrowheads="1"/>
          </p:cNvSpPr>
          <p:nvPr/>
        </p:nvSpPr>
        <p:spPr bwMode="auto">
          <a:xfrm>
            <a:off x="1676400" y="1752600"/>
            <a:ext cx="601980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ts val="1200"/>
              </a:spcBef>
              <a:buFontTx/>
              <a:buAutoNum type="arabicPeriod"/>
            </a:pPr>
            <a:r>
              <a:rPr lang="en-US" sz="3200" b="1">
                <a:latin typeface="Arial Narrow" pitchFamily="34" charset="0"/>
              </a:rPr>
              <a:t>Identify a work process.</a:t>
            </a:r>
          </a:p>
          <a:p>
            <a:pPr eaLnBrk="1" hangingPunct="1">
              <a:spcBef>
                <a:spcPts val="1200"/>
              </a:spcBef>
              <a:buFontTx/>
              <a:buAutoNum type="arabicPeriod"/>
            </a:pPr>
            <a:r>
              <a:rPr lang="en-US" sz="3200" b="1">
                <a:latin typeface="Arial Narrow" pitchFamily="34" charset="0"/>
              </a:rPr>
              <a:t>List every step in that work process.</a:t>
            </a:r>
          </a:p>
          <a:p>
            <a:pPr eaLnBrk="1" hangingPunct="1">
              <a:spcBef>
                <a:spcPts val="1200"/>
              </a:spcBef>
              <a:buFontTx/>
              <a:buAutoNum type="arabicPeriod"/>
            </a:pPr>
            <a:r>
              <a:rPr lang="en-US" sz="3200" b="1">
                <a:latin typeface="Arial Narrow" pitchFamily="34" charset="0"/>
              </a:rPr>
              <a:t>Ask, “What are the hazards or potential dangers?”</a:t>
            </a:r>
          </a:p>
          <a:p>
            <a:pPr eaLnBrk="1" hangingPunct="1">
              <a:spcBef>
                <a:spcPts val="1200"/>
              </a:spcBef>
              <a:buFontTx/>
              <a:buAutoNum type="arabicPeriod"/>
            </a:pPr>
            <a:r>
              <a:rPr lang="en-US" sz="3200" b="1">
                <a:latin typeface="Arial Narrow" pitchFamily="34" charset="0"/>
              </a:rPr>
              <a:t>Ask, “What can I do to prevent or control this hazard?”</a:t>
            </a:r>
          </a:p>
        </p:txBody>
      </p:sp>
      <p:sp>
        <p:nvSpPr>
          <p:cNvPr id="50180" name="Text Box 3"/>
          <p:cNvSpPr txBox="1">
            <a:spLocks noChangeArrowheads="1"/>
          </p:cNvSpPr>
          <p:nvPr/>
        </p:nvSpPr>
        <p:spPr bwMode="auto">
          <a:xfrm>
            <a:off x="914400" y="990600"/>
            <a:ext cx="7315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4000" b="1">
                <a:solidFill>
                  <a:schemeClr val="tx2"/>
                </a:solidFill>
                <a:latin typeface="Arial Narrow" pitchFamily="34" charset="0"/>
              </a:rPr>
              <a:t>Steps in a Job Hazard Analysis</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 name="TextBox 2"/>
          <p:cNvSpPr txBox="1"/>
          <p:nvPr/>
        </p:nvSpPr>
        <p:spPr>
          <a:xfrm>
            <a:off x="8229600" y="6248400"/>
            <a:ext cx="838200" cy="276225"/>
          </a:xfrm>
          <a:prstGeom prst="rect">
            <a:avLst/>
          </a:prstGeom>
          <a:noFill/>
        </p:spPr>
        <p:txBody>
          <a:bodyPr>
            <a:spAutoFit/>
          </a:bodyPr>
          <a:lstStyle/>
          <a:p>
            <a:pPr>
              <a:defRPr/>
            </a:pPr>
            <a:r>
              <a:rPr lang="en-US" sz="1200" dirty="0">
                <a:solidFill>
                  <a:schemeClr val="bg1">
                    <a:lumMod val="50000"/>
                  </a:schemeClr>
                </a:solidFill>
              </a:rPr>
              <a:t>Slide 36</a:t>
            </a:r>
          </a:p>
        </p:txBody>
      </p:sp>
      <p:sp>
        <p:nvSpPr>
          <p:cNvPr id="51204" name="Text Box 3"/>
          <p:cNvSpPr txBox="1">
            <a:spLocks noChangeArrowheads="1"/>
          </p:cNvSpPr>
          <p:nvPr/>
        </p:nvSpPr>
        <p:spPr bwMode="auto">
          <a:xfrm>
            <a:off x="914400" y="304800"/>
            <a:ext cx="7315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4000" b="1">
                <a:solidFill>
                  <a:schemeClr val="tx2"/>
                </a:solidFill>
                <a:latin typeface="Arial Narrow" pitchFamily="34" charset="0"/>
              </a:rPr>
              <a:t>Basic Job Hazard Analysis Matrix</a:t>
            </a:r>
          </a:p>
        </p:txBody>
      </p:sp>
      <p:sp>
        <p:nvSpPr>
          <p:cNvPr id="4" name="Rectangle 3"/>
          <p:cNvSpPr/>
          <p:nvPr/>
        </p:nvSpPr>
        <p:spPr>
          <a:xfrm>
            <a:off x="762000" y="1219200"/>
            <a:ext cx="24384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solidFill>
                  <a:schemeClr val="tx1"/>
                </a:solidFill>
              </a:rPr>
              <a:t>Steps to Perform Work</a:t>
            </a:r>
          </a:p>
        </p:txBody>
      </p:sp>
      <p:sp>
        <p:nvSpPr>
          <p:cNvPr id="8" name="Rectangle 7"/>
          <p:cNvSpPr/>
          <p:nvPr/>
        </p:nvSpPr>
        <p:spPr>
          <a:xfrm>
            <a:off x="3200400" y="1219200"/>
            <a:ext cx="24384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solidFill>
                  <a:schemeClr val="tx1"/>
                </a:solidFill>
              </a:rPr>
              <a:t>Potential Hazards</a:t>
            </a:r>
          </a:p>
        </p:txBody>
      </p:sp>
      <p:sp>
        <p:nvSpPr>
          <p:cNvPr id="9" name="Rectangle 8"/>
          <p:cNvSpPr/>
          <p:nvPr/>
        </p:nvSpPr>
        <p:spPr>
          <a:xfrm>
            <a:off x="5638800" y="1219200"/>
            <a:ext cx="24384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solidFill>
                  <a:schemeClr val="tx1"/>
                </a:solidFill>
              </a:rPr>
              <a:t>Controls</a:t>
            </a:r>
          </a:p>
        </p:txBody>
      </p:sp>
      <p:cxnSp>
        <p:nvCxnSpPr>
          <p:cNvPr id="7" name="Straight Connector 6"/>
          <p:cNvCxnSpPr/>
          <p:nvPr/>
        </p:nvCxnSpPr>
        <p:spPr>
          <a:xfrm>
            <a:off x="762000" y="2133600"/>
            <a:ext cx="0" cy="40386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200400" y="2133600"/>
            <a:ext cx="0" cy="40386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638800" y="2133600"/>
            <a:ext cx="0" cy="40386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8077200" y="2133600"/>
            <a:ext cx="0" cy="40386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62000" y="6172200"/>
            <a:ext cx="7315200" cy="0"/>
          </a:xfrm>
          <a:prstGeom prst="line">
            <a:avLst/>
          </a:prstGeom>
          <a:ln w="19050"/>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4925"/>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 name="TextBox 2"/>
          <p:cNvSpPr txBox="1"/>
          <p:nvPr/>
        </p:nvSpPr>
        <p:spPr>
          <a:xfrm>
            <a:off x="8229600" y="6248400"/>
            <a:ext cx="838200" cy="276225"/>
          </a:xfrm>
          <a:prstGeom prst="rect">
            <a:avLst/>
          </a:prstGeom>
          <a:noFill/>
        </p:spPr>
        <p:txBody>
          <a:bodyPr>
            <a:spAutoFit/>
          </a:bodyPr>
          <a:lstStyle/>
          <a:p>
            <a:pPr>
              <a:defRPr/>
            </a:pPr>
            <a:r>
              <a:rPr lang="en-US" sz="1200" dirty="0">
                <a:solidFill>
                  <a:schemeClr val="bg1">
                    <a:lumMod val="50000"/>
                  </a:schemeClr>
                </a:solidFill>
              </a:rPr>
              <a:t>Slide 37</a:t>
            </a:r>
          </a:p>
        </p:txBody>
      </p:sp>
      <p:sp>
        <p:nvSpPr>
          <p:cNvPr id="52228" name="Text Box 3"/>
          <p:cNvSpPr txBox="1">
            <a:spLocks noChangeArrowheads="1"/>
          </p:cNvSpPr>
          <p:nvPr/>
        </p:nvSpPr>
        <p:spPr bwMode="auto">
          <a:xfrm>
            <a:off x="838200" y="76200"/>
            <a:ext cx="7315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4000" b="1">
                <a:solidFill>
                  <a:schemeClr val="tx2"/>
                </a:solidFill>
                <a:latin typeface="Arial Narrow" pitchFamily="34" charset="0"/>
              </a:rPr>
              <a:t>Breaking Job Into Key Components</a:t>
            </a:r>
          </a:p>
        </p:txBody>
      </p:sp>
      <p:cxnSp>
        <p:nvCxnSpPr>
          <p:cNvPr id="7" name="Straight Connector 6"/>
          <p:cNvCxnSpPr/>
          <p:nvPr/>
        </p:nvCxnSpPr>
        <p:spPr>
          <a:xfrm>
            <a:off x="609600" y="1295400"/>
            <a:ext cx="0" cy="49530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581400" y="1314450"/>
            <a:ext cx="0" cy="493395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715000" y="1314450"/>
            <a:ext cx="0" cy="493395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8458200" y="1314450"/>
            <a:ext cx="0" cy="493395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609600" y="6248400"/>
            <a:ext cx="78486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52234" name="TextBox 4"/>
          <p:cNvSpPr txBox="1">
            <a:spLocks noChangeArrowheads="1"/>
          </p:cNvSpPr>
          <p:nvPr/>
        </p:nvSpPr>
        <p:spPr bwMode="auto">
          <a:xfrm>
            <a:off x="609600" y="1295400"/>
            <a:ext cx="2971800"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Font typeface="Wingdings" pitchFamily="2" charset="2"/>
              <a:buChar char="q"/>
            </a:pPr>
            <a:r>
              <a:rPr lang="en-US" sz="1600"/>
              <a:t>Get ladder from storage.</a:t>
            </a:r>
          </a:p>
          <a:p>
            <a:pPr eaLnBrk="1" hangingPunct="1">
              <a:buFont typeface="Wingdings" pitchFamily="2" charset="2"/>
              <a:buChar char="q"/>
            </a:pPr>
            <a:r>
              <a:rPr lang="en-US" sz="1600"/>
              <a:t>Get new light bulb from storage.</a:t>
            </a:r>
          </a:p>
          <a:p>
            <a:pPr eaLnBrk="1" hangingPunct="1">
              <a:buFont typeface="Wingdings" pitchFamily="2" charset="2"/>
              <a:buChar char="q"/>
            </a:pPr>
            <a:r>
              <a:rPr lang="en-US" sz="1600"/>
              <a:t>Carry ladder and light bulb to fixture.</a:t>
            </a:r>
          </a:p>
          <a:p>
            <a:pPr eaLnBrk="1" hangingPunct="1">
              <a:buFont typeface="Wingdings" pitchFamily="2" charset="2"/>
              <a:buChar char="q"/>
            </a:pPr>
            <a:r>
              <a:rPr lang="en-US" sz="1600"/>
              <a:t>Place ladder under fixture.</a:t>
            </a:r>
          </a:p>
          <a:p>
            <a:pPr eaLnBrk="1" hangingPunct="1">
              <a:buFont typeface="Wingdings" pitchFamily="2" charset="2"/>
              <a:buChar char="q"/>
            </a:pPr>
            <a:r>
              <a:rPr lang="en-US" sz="1600"/>
              <a:t>Ensure light switch is in off position.</a:t>
            </a:r>
          </a:p>
          <a:p>
            <a:pPr eaLnBrk="1" hangingPunct="1">
              <a:buFont typeface="Wingdings" pitchFamily="2" charset="2"/>
              <a:buChar char="q"/>
            </a:pPr>
            <a:r>
              <a:rPr lang="en-US" sz="1600"/>
              <a:t>Remove light cover.</a:t>
            </a:r>
          </a:p>
          <a:p>
            <a:pPr eaLnBrk="1" hangingPunct="1">
              <a:buFont typeface="Wingdings" pitchFamily="2" charset="2"/>
              <a:buChar char="q"/>
            </a:pPr>
            <a:r>
              <a:rPr lang="en-US" sz="1600"/>
              <a:t>Twist light bulb counter clockwise until it is free of socket.</a:t>
            </a:r>
          </a:p>
          <a:p>
            <a:pPr eaLnBrk="1" hangingPunct="1">
              <a:buFont typeface="Wingdings" pitchFamily="2" charset="2"/>
              <a:buChar char="q"/>
            </a:pPr>
            <a:r>
              <a:rPr lang="en-US" sz="1600"/>
              <a:t>Remove old light bulb.</a:t>
            </a:r>
          </a:p>
          <a:p>
            <a:pPr eaLnBrk="1" hangingPunct="1">
              <a:buFont typeface="Wingdings" pitchFamily="2" charset="2"/>
              <a:buChar char="q"/>
            </a:pPr>
            <a:r>
              <a:rPr lang="en-US" sz="1600"/>
              <a:t>Insert new bulb into socket.</a:t>
            </a:r>
          </a:p>
          <a:p>
            <a:pPr eaLnBrk="1" hangingPunct="1">
              <a:buFont typeface="Wingdings" pitchFamily="2" charset="2"/>
              <a:buChar char="q"/>
            </a:pPr>
            <a:r>
              <a:rPr lang="en-US" sz="1600"/>
              <a:t>Turn in clockwise until tightened.</a:t>
            </a:r>
          </a:p>
          <a:p>
            <a:pPr eaLnBrk="1" hangingPunct="1">
              <a:buFont typeface="Wingdings" pitchFamily="2" charset="2"/>
              <a:buChar char="q"/>
            </a:pPr>
            <a:r>
              <a:rPr lang="en-US" sz="1600"/>
              <a:t>Replace light cover.</a:t>
            </a:r>
          </a:p>
          <a:p>
            <a:pPr eaLnBrk="1" hangingPunct="1">
              <a:buFont typeface="Wingdings" pitchFamily="2" charset="2"/>
              <a:buChar char="q"/>
            </a:pPr>
            <a:r>
              <a:rPr lang="en-US" sz="1600"/>
              <a:t>Descend ladder.</a:t>
            </a:r>
          </a:p>
          <a:p>
            <a:pPr eaLnBrk="1" hangingPunct="1">
              <a:buFont typeface="Wingdings" pitchFamily="2" charset="2"/>
              <a:buChar char="q"/>
            </a:pPr>
            <a:r>
              <a:rPr lang="en-US" sz="1600"/>
              <a:t>Carry ladder back to storage.</a:t>
            </a:r>
          </a:p>
        </p:txBody>
      </p:sp>
      <p:sp>
        <p:nvSpPr>
          <p:cNvPr id="10" name="Rectangle 9"/>
          <p:cNvSpPr/>
          <p:nvPr/>
        </p:nvSpPr>
        <p:spPr>
          <a:xfrm>
            <a:off x="609600" y="762000"/>
            <a:ext cx="2971800" cy="5524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Rectangle 14"/>
          <p:cNvSpPr/>
          <p:nvPr/>
        </p:nvSpPr>
        <p:spPr>
          <a:xfrm>
            <a:off x="3581400" y="762000"/>
            <a:ext cx="2133600" cy="5524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Rectangle 15"/>
          <p:cNvSpPr/>
          <p:nvPr/>
        </p:nvSpPr>
        <p:spPr>
          <a:xfrm>
            <a:off x="5715000" y="762000"/>
            <a:ext cx="2743200" cy="5524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2238" name="TextBox 28"/>
          <p:cNvSpPr txBox="1">
            <a:spLocks noChangeArrowheads="1"/>
          </p:cNvSpPr>
          <p:nvPr/>
        </p:nvSpPr>
        <p:spPr bwMode="auto">
          <a:xfrm>
            <a:off x="685800" y="873125"/>
            <a:ext cx="2819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2000"/>
              <a:t>Too Much Detail</a:t>
            </a:r>
          </a:p>
        </p:txBody>
      </p:sp>
      <p:sp>
        <p:nvSpPr>
          <p:cNvPr id="52239" name="TextBox 29"/>
          <p:cNvSpPr txBox="1">
            <a:spLocks noChangeArrowheads="1"/>
          </p:cNvSpPr>
          <p:nvPr/>
        </p:nvSpPr>
        <p:spPr bwMode="auto">
          <a:xfrm>
            <a:off x="3581400" y="838200"/>
            <a:ext cx="2133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2000"/>
              <a:t>Too Little Detail</a:t>
            </a:r>
          </a:p>
        </p:txBody>
      </p:sp>
      <p:sp>
        <p:nvSpPr>
          <p:cNvPr id="52240" name="TextBox 34"/>
          <p:cNvSpPr txBox="1">
            <a:spLocks noChangeArrowheads="1"/>
          </p:cNvSpPr>
          <p:nvPr/>
        </p:nvSpPr>
        <p:spPr bwMode="auto">
          <a:xfrm>
            <a:off x="3581400" y="1295400"/>
            <a:ext cx="20574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Font typeface="Wingdings" pitchFamily="2" charset="2"/>
              <a:buChar char="q"/>
            </a:pPr>
            <a:r>
              <a:rPr lang="en-US" sz="1600"/>
              <a:t>Get ladder and new light bulb.</a:t>
            </a:r>
          </a:p>
          <a:p>
            <a:pPr eaLnBrk="1" hangingPunct="1">
              <a:buFont typeface="Wingdings" pitchFamily="2" charset="2"/>
              <a:buChar char="q"/>
            </a:pPr>
            <a:r>
              <a:rPr lang="en-US" sz="1600"/>
              <a:t>Change bulb.</a:t>
            </a:r>
          </a:p>
          <a:p>
            <a:pPr eaLnBrk="1" hangingPunct="1">
              <a:buFont typeface="Wingdings" pitchFamily="2" charset="2"/>
              <a:buChar char="q"/>
            </a:pPr>
            <a:r>
              <a:rPr lang="en-US" sz="1600"/>
              <a:t>Put ladder away and throw out old light bulb.</a:t>
            </a:r>
          </a:p>
        </p:txBody>
      </p:sp>
      <p:sp>
        <p:nvSpPr>
          <p:cNvPr id="52241" name="TextBox 38"/>
          <p:cNvSpPr txBox="1">
            <a:spLocks noChangeArrowheads="1"/>
          </p:cNvSpPr>
          <p:nvPr/>
        </p:nvSpPr>
        <p:spPr bwMode="auto">
          <a:xfrm>
            <a:off x="5715000" y="838200"/>
            <a:ext cx="2743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000"/>
              <a:t>Right Amount of Detail</a:t>
            </a:r>
          </a:p>
        </p:txBody>
      </p:sp>
      <p:sp>
        <p:nvSpPr>
          <p:cNvPr id="52242" name="TextBox 40"/>
          <p:cNvSpPr txBox="1">
            <a:spLocks noChangeArrowheads="1"/>
          </p:cNvSpPr>
          <p:nvPr/>
        </p:nvSpPr>
        <p:spPr bwMode="auto">
          <a:xfrm>
            <a:off x="5715000" y="1295400"/>
            <a:ext cx="27432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Font typeface="Wingdings" pitchFamily="2" charset="2"/>
              <a:buChar char="q"/>
            </a:pPr>
            <a:r>
              <a:rPr lang="en-US" sz="1600"/>
              <a:t>Get ladder and new light bulb.</a:t>
            </a:r>
          </a:p>
          <a:p>
            <a:pPr eaLnBrk="1" hangingPunct="1">
              <a:buFont typeface="Wingdings" pitchFamily="2" charset="2"/>
              <a:buChar char="q"/>
            </a:pPr>
            <a:r>
              <a:rPr lang="en-US" sz="1600"/>
              <a:t>Turn light switch off.</a:t>
            </a:r>
          </a:p>
          <a:p>
            <a:pPr eaLnBrk="1" hangingPunct="1">
              <a:buFont typeface="Wingdings" pitchFamily="2" charset="2"/>
              <a:buChar char="q"/>
            </a:pPr>
            <a:r>
              <a:rPr lang="en-US" sz="1600"/>
              <a:t>Place ladder under light to be changed.</a:t>
            </a:r>
          </a:p>
          <a:p>
            <a:pPr eaLnBrk="1" hangingPunct="1">
              <a:buFont typeface="Wingdings" pitchFamily="2" charset="2"/>
              <a:buChar char="q"/>
            </a:pPr>
            <a:r>
              <a:rPr lang="en-US" sz="1600"/>
              <a:t>Using ladder, change bulb.</a:t>
            </a:r>
          </a:p>
          <a:p>
            <a:pPr eaLnBrk="1" hangingPunct="1">
              <a:buFont typeface="Wingdings" pitchFamily="2" charset="2"/>
              <a:buChar char="q"/>
            </a:pPr>
            <a:r>
              <a:rPr lang="en-US" sz="1600"/>
              <a:t>Put ladder back in storage.</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53" name="AutoShape 13"/>
          <p:cNvSpPr>
            <a:spLocks noChangeArrowheads="1"/>
          </p:cNvSpPr>
          <p:nvPr/>
        </p:nvSpPr>
        <p:spPr bwMode="auto">
          <a:xfrm>
            <a:off x="609600" y="838200"/>
            <a:ext cx="7848600" cy="5257800"/>
          </a:xfrm>
          <a:prstGeom prst="roundRect">
            <a:avLst>
              <a:gd name="adj" fmla="val 16667"/>
            </a:avLst>
          </a:prstGeom>
          <a:gradFill rotWithShape="1">
            <a:gsLst>
              <a:gs pos="0">
                <a:schemeClr val="bg1">
                  <a:alpha val="73000"/>
                </a:schemeClr>
              </a:gs>
              <a:gs pos="100000">
                <a:schemeClr val="bg1">
                  <a:gamma/>
                  <a:shade val="46275"/>
                  <a:invGamma/>
                </a:schemeClr>
              </a:gs>
            </a:gsLst>
            <a:lin ang="5400000" scaled="1"/>
          </a:gradFill>
          <a:ln>
            <a:noFill/>
          </a:ln>
          <a:effectLst/>
          <a:extLst/>
        </p:spPr>
        <p:txBody>
          <a:bodyPr wrap="none" anchor="ctr"/>
          <a:lstStyle/>
          <a:p>
            <a:pPr fontAlgn="auto">
              <a:spcBef>
                <a:spcPts val="0"/>
              </a:spcBef>
              <a:spcAft>
                <a:spcPts val="0"/>
              </a:spcAft>
              <a:defRPr/>
            </a:pPr>
            <a:endParaRPr lang="en-US" dirty="0">
              <a:latin typeface="+mn-lt"/>
              <a:cs typeface="+mn-cs"/>
            </a:endParaRPr>
          </a:p>
        </p:txBody>
      </p:sp>
      <p:sp>
        <p:nvSpPr>
          <p:cNvPr id="53251" name="Text Box 3"/>
          <p:cNvSpPr txBox="1">
            <a:spLocks noChangeArrowheads="1"/>
          </p:cNvSpPr>
          <p:nvPr/>
        </p:nvSpPr>
        <p:spPr bwMode="auto">
          <a:xfrm>
            <a:off x="838200" y="1143000"/>
            <a:ext cx="7391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4000" b="1">
                <a:solidFill>
                  <a:schemeClr val="tx2"/>
                </a:solidFill>
                <a:latin typeface="Arial Narrow" pitchFamily="34" charset="0"/>
              </a:rPr>
              <a:t>Three Types of Control</a:t>
            </a:r>
          </a:p>
        </p:txBody>
      </p:sp>
      <p:pic>
        <p:nvPicPr>
          <p:cNvPr id="53252" name="Picture 3" descr="View Details"/>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6858000" y="34925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3" name="Picture 4" descr="View Detail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4678363"/>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4" name="Text Box 12"/>
          <p:cNvSpPr txBox="1">
            <a:spLocks noChangeArrowheads="1"/>
          </p:cNvSpPr>
          <p:nvPr/>
        </p:nvSpPr>
        <p:spPr bwMode="auto">
          <a:xfrm>
            <a:off x="2411413" y="2328863"/>
            <a:ext cx="51816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3600" b="1">
                <a:latin typeface="Arial Narrow" pitchFamily="34" charset="0"/>
              </a:rPr>
              <a:t>Engineering controls</a:t>
            </a:r>
          </a:p>
        </p:txBody>
      </p:sp>
      <p:sp>
        <p:nvSpPr>
          <p:cNvPr id="53255" name="Text Box 12"/>
          <p:cNvSpPr txBox="1">
            <a:spLocks noChangeArrowheads="1"/>
          </p:cNvSpPr>
          <p:nvPr/>
        </p:nvSpPr>
        <p:spPr bwMode="auto">
          <a:xfrm>
            <a:off x="2411413" y="3625850"/>
            <a:ext cx="43926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3600" b="1">
                <a:latin typeface="Arial Narrow" pitchFamily="34" charset="0"/>
              </a:rPr>
              <a:t>Administrative controls</a:t>
            </a:r>
          </a:p>
        </p:txBody>
      </p:sp>
      <p:sp>
        <p:nvSpPr>
          <p:cNvPr id="53256" name="Text Box 12"/>
          <p:cNvSpPr txBox="1">
            <a:spLocks noChangeArrowheads="1"/>
          </p:cNvSpPr>
          <p:nvPr/>
        </p:nvSpPr>
        <p:spPr bwMode="auto">
          <a:xfrm>
            <a:off x="2411413" y="4840288"/>
            <a:ext cx="57912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3600" b="1">
                <a:latin typeface="Arial Narrow" pitchFamily="34" charset="0"/>
              </a:rPr>
              <a:t>Personal protective equipment</a:t>
            </a:r>
          </a:p>
        </p:txBody>
      </p:sp>
      <p:pic>
        <p:nvPicPr>
          <p:cNvPr id="53257" name="Picture 2" descr="MB90031085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4938" y="2219325"/>
            <a:ext cx="866775"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AutoShape 2"/>
          <p:cNvSpPr>
            <a:spLocks noChangeArrowheads="1"/>
          </p:cNvSpPr>
          <p:nvPr/>
        </p:nvSpPr>
        <p:spPr bwMode="auto">
          <a:xfrm>
            <a:off x="381000" y="685800"/>
            <a:ext cx="8458200" cy="5257800"/>
          </a:xfrm>
          <a:prstGeom prst="roundRect">
            <a:avLst>
              <a:gd name="adj" fmla="val 16667"/>
            </a:avLst>
          </a:prstGeom>
          <a:gradFill rotWithShape="1">
            <a:gsLst>
              <a:gs pos="0">
                <a:schemeClr val="bg1">
                  <a:alpha val="73000"/>
                </a:schemeClr>
              </a:gs>
              <a:gs pos="100000">
                <a:schemeClr val="bg1">
                  <a:gamma/>
                  <a:shade val="46275"/>
                  <a:invGamma/>
                </a:schemeClr>
              </a:gs>
            </a:gsLst>
            <a:lin ang="5400000" scaled="1"/>
          </a:gradFill>
          <a:ln>
            <a:noFill/>
          </a:ln>
          <a:effectLst/>
          <a:extLst/>
        </p:spPr>
        <p:txBody>
          <a:bodyPr wrap="none" anchor="ctr"/>
          <a:lstStyle/>
          <a:p>
            <a:pPr fontAlgn="auto">
              <a:spcBef>
                <a:spcPts val="0"/>
              </a:spcBef>
              <a:spcAft>
                <a:spcPts val="0"/>
              </a:spcAft>
              <a:defRPr/>
            </a:pPr>
            <a:endParaRPr lang="en-US" dirty="0">
              <a:latin typeface="+mn-lt"/>
              <a:cs typeface="+mn-cs"/>
            </a:endParaRPr>
          </a:p>
        </p:txBody>
      </p:sp>
      <p:sp>
        <p:nvSpPr>
          <p:cNvPr id="54275" name="Text Box 4"/>
          <p:cNvSpPr txBox="1">
            <a:spLocks noChangeArrowheads="1"/>
          </p:cNvSpPr>
          <p:nvPr/>
        </p:nvSpPr>
        <p:spPr bwMode="auto">
          <a:xfrm>
            <a:off x="685800" y="1317625"/>
            <a:ext cx="7848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4000" b="1">
                <a:solidFill>
                  <a:schemeClr val="tx2"/>
                </a:solidFill>
                <a:latin typeface="Arial Narrow" pitchFamily="34" charset="0"/>
              </a:rPr>
              <a:t>Module 3 Objectives</a:t>
            </a:r>
          </a:p>
        </p:txBody>
      </p:sp>
      <p:sp>
        <p:nvSpPr>
          <p:cNvPr id="54276" name="Text Box 8"/>
          <p:cNvSpPr txBox="1">
            <a:spLocks noChangeArrowheads="1"/>
          </p:cNvSpPr>
          <p:nvPr/>
        </p:nvSpPr>
        <p:spPr bwMode="auto">
          <a:xfrm>
            <a:off x="685800" y="2338388"/>
            <a:ext cx="7848600" cy="246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71500" indent="-5715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ts val="1200"/>
              </a:spcBef>
              <a:buClr>
                <a:schemeClr val="tx2"/>
              </a:buClr>
              <a:buFont typeface="Wingdings" pitchFamily="2" charset="2"/>
              <a:buChar char="§"/>
            </a:pPr>
            <a:r>
              <a:rPr lang="en-US" sz="3600" b="1">
                <a:latin typeface="Arial Narrow" pitchFamily="34" charset="0"/>
              </a:rPr>
              <a:t>Analyze wind energy worksites for fall-related hazards.</a:t>
            </a:r>
          </a:p>
          <a:p>
            <a:pPr eaLnBrk="1" hangingPunct="1">
              <a:spcBef>
                <a:spcPts val="1200"/>
              </a:spcBef>
              <a:buClr>
                <a:schemeClr val="tx2"/>
              </a:buClr>
              <a:buFont typeface="Wingdings" pitchFamily="2" charset="2"/>
              <a:buChar char="§"/>
            </a:pPr>
            <a:r>
              <a:rPr lang="en-US" sz="3600" b="1">
                <a:latin typeface="Arial Narrow" pitchFamily="34" charset="0"/>
              </a:rPr>
              <a:t>Identify best practices and important controls for preventing falls.</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AutoShape 2"/>
          <p:cNvSpPr>
            <a:spLocks noChangeArrowheads="1"/>
          </p:cNvSpPr>
          <p:nvPr/>
        </p:nvSpPr>
        <p:spPr bwMode="auto">
          <a:xfrm>
            <a:off x="647700" y="669925"/>
            <a:ext cx="7848600" cy="5181600"/>
          </a:xfrm>
          <a:prstGeom prst="roundRect">
            <a:avLst>
              <a:gd name="adj" fmla="val 16667"/>
            </a:avLst>
          </a:prstGeom>
          <a:gradFill rotWithShape="1">
            <a:gsLst>
              <a:gs pos="0">
                <a:schemeClr val="bg1">
                  <a:alpha val="73000"/>
                </a:schemeClr>
              </a:gs>
              <a:gs pos="100000">
                <a:schemeClr val="bg1">
                  <a:gamma/>
                  <a:shade val="46275"/>
                  <a:invGamma/>
                </a:schemeClr>
              </a:gs>
            </a:gsLst>
            <a:lin ang="5400000" scaled="1"/>
          </a:gradFill>
          <a:ln>
            <a:noFill/>
          </a:ln>
          <a:effectLst/>
          <a:extLst/>
        </p:spPr>
        <p:txBody>
          <a:bodyPr wrap="none" anchor="ctr"/>
          <a:lstStyle/>
          <a:p>
            <a:pPr fontAlgn="auto">
              <a:spcBef>
                <a:spcPts val="0"/>
              </a:spcBef>
              <a:spcAft>
                <a:spcPts val="0"/>
              </a:spcAft>
              <a:defRPr/>
            </a:pPr>
            <a:endParaRPr lang="en-US" dirty="0">
              <a:latin typeface="+mn-lt"/>
              <a:cs typeface="+mn-cs"/>
            </a:endParaRPr>
          </a:p>
        </p:txBody>
      </p:sp>
      <p:sp>
        <p:nvSpPr>
          <p:cNvPr id="18435" name="Text Box 4"/>
          <p:cNvSpPr txBox="1">
            <a:spLocks noChangeArrowheads="1"/>
          </p:cNvSpPr>
          <p:nvPr/>
        </p:nvSpPr>
        <p:spPr bwMode="auto">
          <a:xfrm>
            <a:off x="876300" y="1050925"/>
            <a:ext cx="7391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4000" b="1">
                <a:solidFill>
                  <a:schemeClr val="tx2"/>
                </a:solidFill>
                <a:latin typeface="Arial Narrow" pitchFamily="34" charset="0"/>
              </a:rPr>
              <a:t>Course Goals—</a:t>
            </a:r>
            <a:r>
              <a:rPr lang="en-US" sz="3600" b="1">
                <a:solidFill>
                  <a:schemeClr val="tx2"/>
                </a:solidFill>
                <a:latin typeface="Arial Narrow" pitchFamily="34" charset="0"/>
              </a:rPr>
              <a:t>continued</a:t>
            </a:r>
          </a:p>
        </p:txBody>
      </p:sp>
      <p:sp>
        <p:nvSpPr>
          <p:cNvPr id="18436" name="Text Box 8"/>
          <p:cNvSpPr txBox="1">
            <a:spLocks noChangeArrowheads="1"/>
          </p:cNvSpPr>
          <p:nvPr/>
        </p:nvSpPr>
        <p:spPr bwMode="auto">
          <a:xfrm>
            <a:off x="1104900" y="1973263"/>
            <a:ext cx="7010400" cy="397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71500" indent="-5715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buClr>
                <a:schemeClr val="tx2"/>
              </a:buClr>
              <a:buFont typeface="Wingdings" pitchFamily="2" charset="2"/>
              <a:buChar char="§"/>
            </a:pPr>
            <a:r>
              <a:rPr lang="en-US" sz="3600" b="1">
                <a:latin typeface="Arial Narrow" pitchFamily="34" charset="0"/>
              </a:rPr>
              <a:t>Identify ways to control and eliminate the hazards you find at your worksite.</a:t>
            </a:r>
          </a:p>
          <a:p>
            <a:pPr eaLnBrk="1" hangingPunct="1">
              <a:spcBef>
                <a:spcPct val="50000"/>
              </a:spcBef>
              <a:buClr>
                <a:schemeClr val="tx2"/>
              </a:buClr>
              <a:buFont typeface="Wingdings" pitchFamily="2" charset="2"/>
              <a:buChar char="§"/>
            </a:pPr>
            <a:r>
              <a:rPr lang="en-US" sz="3600" b="1">
                <a:latin typeface="Arial Narrow" pitchFamily="34" charset="0"/>
              </a:rPr>
              <a:t>Recognize and correct obstacles to using safe work practices.</a:t>
            </a:r>
          </a:p>
          <a:p>
            <a:pPr eaLnBrk="1" hangingPunct="1">
              <a:spcBef>
                <a:spcPct val="50000"/>
              </a:spcBef>
              <a:buClr>
                <a:schemeClr val="tx2"/>
              </a:buClr>
              <a:buFont typeface="Wingdings" pitchFamily="2" charset="2"/>
              <a:buChar char="§"/>
            </a:pPr>
            <a:endParaRPr lang="en-US" sz="3600" b="1">
              <a:latin typeface="Arial Narrow" pitchFamily="34"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AutoShape 2"/>
          <p:cNvSpPr>
            <a:spLocks noChangeArrowheads="1"/>
          </p:cNvSpPr>
          <p:nvPr/>
        </p:nvSpPr>
        <p:spPr bwMode="auto">
          <a:xfrm>
            <a:off x="381000" y="1066800"/>
            <a:ext cx="8458200" cy="4572000"/>
          </a:xfrm>
          <a:prstGeom prst="roundRect">
            <a:avLst>
              <a:gd name="adj" fmla="val 16667"/>
            </a:avLst>
          </a:prstGeom>
          <a:gradFill rotWithShape="1">
            <a:gsLst>
              <a:gs pos="0">
                <a:schemeClr val="bg1">
                  <a:alpha val="73000"/>
                </a:schemeClr>
              </a:gs>
              <a:gs pos="100000">
                <a:schemeClr val="bg1">
                  <a:gamma/>
                  <a:shade val="46275"/>
                  <a:invGamma/>
                </a:schemeClr>
              </a:gs>
            </a:gsLst>
            <a:lin ang="5400000" scaled="1"/>
          </a:gradFill>
          <a:ln>
            <a:noFill/>
          </a:ln>
          <a:effectLst/>
          <a:extLst/>
        </p:spPr>
        <p:txBody>
          <a:bodyPr wrap="none" anchor="ctr"/>
          <a:lstStyle/>
          <a:p>
            <a:pPr fontAlgn="auto">
              <a:spcBef>
                <a:spcPts val="0"/>
              </a:spcBef>
              <a:spcAft>
                <a:spcPts val="0"/>
              </a:spcAft>
              <a:defRPr/>
            </a:pPr>
            <a:endParaRPr lang="en-US" dirty="0">
              <a:latin typeface="+mn-lt"/>
              <a:cs typeface="+mn-cs"/>
            </a:endParaRPr>
          </a:p>
        </p:txBody>
      </p:sp>
      <p:sp>
        <p:nvSpPr>
          <p:cNvPr id="55299" name="Text Box 4"/>
          <p:cNvSpPr txBox="1">
            <a:spLocks noChangeArrowheads="1"/>
          </p:cNvSpPr>
          <p:nvPr/>
        </p:nvSpPr>
        <p:spPr bwMode="auto">
          <a:xfrm>
            <a:off x="685800" y="1371600"/>
            <a:ext cx="7848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4000" b="1">
                <a:solidFill>
                  <a:schemeClr val="tx2"/>
                </a:solidFill>
                <a:latin typeface="Arial Narrow" pitchFamily="34" charset="0"/>
              </a:rPr>
              <a:t>Module 3 Objectives—</a:t>
            </a:r>
            <a:r>
              <a:rPr lang="en-US" sz="3600" b="1">
                <a:solidFill>
                  <a:schemeClr val="tx2"/>
                </a:solidFill>
                <a:latin typeface="Arial Narrow" pitchFamily="34" charset="0"/>
              </a:rPr>
              <a:t>continued</a:t>
            </a:r>
          </a:p>
        </p:txBody>
      </p:sp>
      <p:sp>
        <p:nvSpPr>
          <p:cNvPr id="55300" name="Text Box 8"/>
          <p:cNvSpPr txBox="1">
            <a:spLocks noChangeArrowheads="1"/>
          </p:cNvSpPr>
          <p:nvPr/>
        </p:nvSpPr>
        <p:spPr bwMode="auto">
          <a:xfrm>
            <a:off x="838200" y="2209800"/>
            <a:ext cx="7500938"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71500" indent="-5715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ts val="1200"/>
              </a:spcBef>
              <a:buClr>
                <a:schemeClr val="tx2"/>
              </a:buClr>
              <a:buFont typeface="Wingdings" pitchFamily="2" charset="2"/>
              <a:buChar char="§"/>
            </a:pPr>
            <a:r>
              <a:rPr lang="en-US" sz="3600" b="1">
                <a:latin typeface="Arial Narrow" pitchFamily="34" charset="0"/>
              </a:rPr>
              <a:t>Practice the proper use of fall protection gear.</a:t>
            </a:r>
          </a:p>
          <a:p>
            <a:pPr eaLnBrk="1" hangingPunct="1">
              <a:spcBef>
                <a:spcPts val="1200"/>
              </a:spcBef>
              <a:buClr>
                <a:schemeClr val="tx2"/>
              </a:buClr>
              <a:buFont typeface="Wingdings" pitchFamily="2" charset="2"/>
              <a:buChar char="§"/>
            </a:pPr>
            <a:r>
              <a:rPr lang="en-US" sz="3600" b="1">
                <a:latin typeface="Arial Narrow" pitchFamily="34" charset="0"/>
              </a:rPr>
              <a:t>Recognize and use OSHA standards relating to falls and fall protection.</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AutoShape 2"/>
          <p:cNvSpPr>
            <a:spLocks noChangeArrowheads="1"/>
          </p:cNvSpPr>
          <p:nvPr/>
        </p:nvSpPr>
        <p:spPr bwMode="auto">
          <a:xfrm>
            <a:off x="381000" y="762000"/>
            <a:ext cx="8458200" cy="5410200"/>
          </a:xfrm>
          <a:prstGeom prst="roundRect">
            <a:avLst>
              <a:gd name="adj" fmla="val 16667"/>
            </a:avLst>
          </a:prstGeom>
          <a:gradFill rotWithShape="1">
            <a:gsLst>
              <a:gs pos="0">
                <a:schemeClr val="bg1">
                  <a:alpha val="73000"/>
                </a:schemeClr>
              </a:gs>
              <a:gs pos="100000">
                <a:schemeClr val="bg1">
                  <a:gamma/>
                  <a:shade val="46275"/>
                  <a:invGamma/>
                </a:schemeClr>
              </a:gs>
            </a:gsLst>
            <a:lin ang="5400000" scaled="1"/>
          </a:gradFill>
          <a:ln>
            <a:noFill/>
          </a:ln>
          <a:effectLst/>
          <a:extLst/>
        </p:spPr>
        <p:txBody>
          <a:bodyPr wrap="none" anchor="ctr"/>
          <a:lstStyle/>
          <a:p>
            <a:pPr fontAlgn="auto">
              <a:spcBef>
                <a:spcPts val="0"/>
              </a:spcBef>
              <a:spcAft>
                <a:spcPts val="0"/>
              </a:spcAft>
              <a:defRPr/>
            </a:pPr>
            <a:endParaRPr lang="en-US" dirty="0">
              <a:latin typeface="+mn-lt"/>
              <a:cs typeface="+mn-cs"/>
            </a:endParaRPr>
          </a:p>
        </p:txBody>
      </p:sp>
      <p:sp>
        <p:nvSpPr>
          <p:cNvPr id="56323" name="Text Box 4"/>
          <p:cNvSpPr txBox="1">
            <a:spLocks noChangeArrowheads="1"/>
          </p:cNvSpPr>
          <p:nvPr/>
        </p:nvSpPr>
        <p:spPr bwMode="auto">
          <a:xfrm>
            <a:off x="685800" y="1066800"/>
            <a:ext cx="7848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4000" b="1">
                <a:solidFill>
                  <a:schemeClr val="tx2"/>
                </a:solidFill>
                <a:latin typeface="Arial Narrow" pitchFamily="34" charset="0"/>
              </a:rPr>
              <a:t>Test Your Knowledge of Falls</a:t>
            </a:r>
            <a:endParaRPr lang="en-US" sz="3600" b="1">
              <a:solidFill>
                <a:schemeClr val="tx2"/>
              </a:solidFill>
              <a:latin typeface="Arial Narrow" pitchFamily="34" charset="0"/>
            </a:endParaRPr>
          </a:p>
        </p:txBody>
      </p:sp>
      <p:sp>
        <p:nvSpPr>
          <p:cNvPr id="56324" name="Text Box 8"/>
          <p:cNvSpPr txBox="1">
            <a:spLocks noChangeArrowheads="1"/>
          </p:cNvSpPr>
          <p:nvPr/>
        </p:nvSpPr>
        <p:spPr bwMode="auto">
          <a:xfrm>
            <a:off x="838200" y="1905000"/>
            <a:ext cx="7500938"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71500" indent="-5715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ts val="1200"/>
              </a:spcBef>
              <a:buClr>
                <a:schemeClr val="tx2"/>
              </a:buClr>
              <a:buFont typeface="Calibri" pitchFamily="34" charset="0"/>
              <a:buAutoNum type="arabicPeriod"/>
            </a:pPr>
            <a:r>
              <a:rPr lang="en-US" sz="3200" b="1">
                <a:latin typeface="Arial Narrow" pitchFamily="34" charset="0"/>
              </a:rPr>
              <a:t>What is the leading cause of death from falls among wind turbine workers?</a:t>
            </a:r>
          </a:p>
        </p:txBody>
      </p:sp>
      <p:sp>
        <p:nvSpPr>
          <p:cNvPr id="55301" name="Text Box 8"/>
          <p:cNvSpPr txBox="1">
            <a:spLocks noChangeArrowheads="1"/>
          </p:cNvSpPr>
          <p:nvPr/>
        </p:nvSpPr>
        <p:spPr bwMode="auto">
          <a:xfrm>
            <a:off x="838200" y="3082925"/>
            <a:ext cx="7500938"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43000" indent="-5715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ts val="1200"/>
              </a:spcBef>
              <a:buClr>
                <a:schemeClr val="tx2"/>
              </a:buClr>
              <a:buFont typeface="Calibri" pitchFamily="34" charset="0"/>
              <a:buAutoNum type="alphaUcPeriod"/>
            </a:pPr>
            <a:r>
              <a:rPr lang="en-US" sz="2800" b="1">
                <a:latin typeface="Arial Narrow" pitchFamily="34" charset="0"/>
              </a:rPr>
              <a:t>Slipping on ice or another slippery surface</a:t>
            </a:r>
          </a:p>
        </p:txBody>
      </p:sp>
      <p:sp>
        <p:nvSpPr>
          <p:cNvPr id="9" name="Text Box 8"/>
          <p:cNvSpPr txBox="1">
            <a:spLocks noChangeArrowheads="1"/>
          </p:cNvSpPr>
          <p:nvPr/>
        </p:nvSpPr>
        <p:spPr bwMode="auto">
          <a:xfrm>
            <a:off x="838200" y="3641725"/>
            <a:ext cx="75009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43000" indent="-5715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ts val="1200"/>
              </a:spcBef>
              <a:buClr>
                <a:schemeClr val="tx2"/>
              </a:buClr>
              <a:buFont typeface="Calibri" pitchFamily="34" charset="0"/>
              <a:buAutoNum type="alphaUcPeriod" startAt="2"/>
            </a:pPr>
            <a:r>
              <a:rPr lang="en-US" sz="2800" b="1">
                <a:latin typeface="Arial Narrow" pitchFamily="34" charset="0"/>
              </a:rPr>
              <a:t>Tripping over a tool or piece of equipment</a:t>
            </a:r>
          </a:p>
        </p:txBody>
      </p:sp>
      <p:sp>
        <p:nvSpPr>
          <p:cNvPr id="10" name="Text Box 8"/>
          <p:cNvSpPr txBox="1">
            <a:spLocks noChangeArrowheads="1"/>
          </p:cNvSpPr>
          <p:nvPr/>
        </p:nvSpPr>
        <p:spPr bwMode="auto">
          <a:xfrm>
            <a:off x="838200" y="4202113"/>
            <a:ext cx="7500938"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43000" indent="-5715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ts val="1200"/>
              </a:spcBef>
              <a:buClr>
                <a:schemeClr val="tx2"/>
              </a:buClr>
              <a:buFont typeface="Calibri" pitchFamily="34" charset="0"/>
              <a:buAutoNum type="alphaUcPeriod" startAt="3"/>
            </a:pPr>
            <a:r>
              <a:rPr lang="en-US" sz="2800" b="1">
                <a:latin typeface="Arial Narrow" pitchFamily="34" charset="0"/>
              </a:rPr>
              <a:t>Falling from the bed of a trailer carrying large equipment</a:t>
            </a:r>
          </a:p>
        </p:txBody>
      </p:sp>
      <p:sp>
        <p:nvSpPr>
          <p:cNvPr id="11" name="Text Box 8"/>
          <p:cNvSpPr txBox="1">
            <a:spLocks noChangeArrowheads="1"/>
          </p:cNvSpPr>
          <p:nvPr/>
        </p:nvSpPr>
        <p:spPr bwMode="auto">
          <a:xfrm>
            <a:off x="838200" y="5191125"/>
            <a:ext cx="75009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43000" indent="-5715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ts val="1200"/>
              </a:spcBef>
              <a:buClr>
                <a:schemeClr val="tx2"/>
              </a:buClr>
              <a:buFont typeface="Calibri" pitchFamily="34" charset="0"/>
              <a:buAutoNum type="alphaUcPeriod" startAt="4"/>
            </a:pPr>
            <a:r>
              <a:rPr lang="en-US" sz="2800" b="1">
                <a:latin typeface="Arial Narrow" pitchFamily="34" charset="0"/>
              </a:rPr>
              <a:t>Falling from heights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mph" presetSubtype="0" grpId="0" nodeType="clickEffect">
                                  <p:stCondLst>
                                    <p:cond delay="0"/>
                                  </p:stCondLst>
                                  <p:childTnLst>
                                    <p:set>
                                      <p:cBhvr rctx="PPT">
                                        <p:cTn id="6" dur="indefinite"/>
                                        <p:tgtEl>
                                          <p:spTgt spid="55301"/>
                                        </p:tgtEl>
                                        <p:attrNameLst>
                                          <p:attrName>style.opacity</p:attrName>
                                        </p:attrNameLst>
                                      </p:cBhvr>
                                      <p:to>
                                        <p:strVal val="0.5"/>
                                      </p:to>
                                    </p:set>
                                    <p:animEffect filter="image" prLst="opacity: 0.5">
                                      <p:cBhvr rctx="IE">
                                        <p:cTn id="7" dur="indefinite"/>
                                        <p:tgtEl>
                                          <p:spTgt spid="55301"/>
                                        </p:tgtEl>
                                      </p:cBhvr>
                                    </p:animEffect>
                                  </p:childTnLst>
                                </p:cTn>
                              </p:par>
                              <p:par>
                                <p:cTn id="8" presetID="9" presetClass="emph" presetSubtype="0" grpId="0" nodeType="withEffect">
                                  <p:stCondLst>
                                    <p:cond delay="0"/>
                                  </p:stCondLst>
                                  <p:childTnLst>
                                    <p:set>
                                      <p:cBhvr rctx="PPT">
                                        <p:cTn id="9" dur="indefinite"/>
                                        <p:tgtEl>
                                          <p:spTgt spid="9"/>
                                        </p:tgtEl>
                                        <p:attrNameLst>
                                          <p:attrName>style.opacity</p:attrName>
                                        </p:attrNameLst>
                                      </p:cBhvr>
                                      <p:to>
                                        <p:strVal val="0.5"/>
                                      </p:to>
                                    </p:set>
                                    <p:animEffect filter="image" prLst="opacity: 0.5">
                                      <p:cBhvr rctx="IE">
                                        <p:cTn id="10" dur="indefinite"/>
                                        <p:tgtEl>
                                          <p:spTgt spid="9"/>
                                        </p:tgtEl>
                                      </p:cBhvr>
                                    </p:animEffect>
                                  </p:childTnLst>
                                </p:cTn>
                              </p:par>
                              <p:par>
                                <p:cTn id="11" presetID="9" presetClass="emph" presetSubtype="0" grpId="0" nodeType="withEffect">
                                  <p:stCondLst>
                                    <p:cond delay="0"/>
                                  </p:stCondLst>
                                  <p:childTnLst>
                                    <p:set>
                                      <p:cBhvr rctx="PPT">
                                        <p:cTn id="12" dur="indefinite"/>
                                        <p:tgtEl>
                                          <p:spTgt spid="10"/>
                                        </p:tgtEl>
                                        <p:attrNameLst>
                                          <p:attrName>style.opacity</p:attrName>
                                        </p:attrNameLst>
                                      </p:cBhvr>
                                      <p:to>
                                        <p:strVal val="0.5"/>
                                      </p:to>
                                    </p:set>
                                    <p:animEffect filter="image" prLst="opacity: 0.5">
                                      <p:cBhvr rctx="IE">
                                        <p:cTn id="13" dur="indefinite"/>
                                        <p:tgtEl>
                                          <p:spTgt spid="10"/>
                                        </p:tgtEl>
                                      </p:cBhvr>
                                    </p:animEffect>
                                  </p:childTnLst>
                                </p:cTn>
                              </p:par>
                              <p:par>
                                <p:cTn id="14" presetID="3" presetClass="emph" presetSubtype="2" fill="hold" grpId="0" nodeType="withEffect">
                                  <p:stCondLst>
                                    <p:cond delay="0"/>
                                  </p:stCondLst>
                                  <p:childTnLst>
                                    <p:animClr clrSpc="rgb" dir="cw">
                                      <p:cBhvr override="childStyle">
                                        <p:cTn id="15" dur="2000" fill="hold"/>
                                        <p:tgtEl>
                                          <p:spTgt spid="11"/>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1" grpId="0"/>
      <p:bldP spid="9" grpId="0"/>
      <p:bldP spid="10" grpId="0"/>
      <p:bldP spid="1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AutoShape 2"/>
          <p:cNvSpPr>
            <a:spLocks noChangeArrowheads="1"/>
          </p:cNvSpPr>
          <p:nvPr/>
        </p:nvSpPr>
        <p:spPr bwMode="auto">
          <a:xfrm>
            <a:off x="358775" y="922338"/>
            <a:ext cx="8458200" cy="5097462"/>
          </a:xfrm>
          <a:prstGeom prst="roundRect">
            <a:avLst>
              <a:gd name="adj" fmla="val 16667"/>
            </a:avLst>
          </a:prstGeom>
          <a:gradFill rotWithShape="1">
            <a:gsLst>
              <a:gs pos="0">
                <a:schemeClr val="bg1">
                  <a:alpha val="73000"/>
                </a:schemeClr>
              </a:gs>
              <a:gs pos="100000">
                <a:schemeClr val="bg1">
                  <a:gamma/>
                  <a:shade val="46275"/>
                  <a:invGamma/>
                </a:schemeClr>
              </a:gs>
            </a:gsLst>
            <a:lin ang="5400000" scaled="1"/>
          </a:gradFill>
          <a:ln>
            <a:noFill/>
          </a:ln>
          <a:effectLst/>
          <a:extLst/>
        </p:spPr>
        <p:txBody>
          <a:bodyPr wrap="none" anchor="ctr"/>
          <a:lstStyle/>
          <a:p>
            <a:pPr fontAlgn="auto">
              <a:spcBef>
                <a:spcPts val="0"/>
              </a:spcBef>
              <a:spcAft>
                <a:spcPts val="0"/>
              </a:spcAft>
              <a:defRPr/>
            </a:pPr>
            <a:endParaRPr lang="en-US" dirty="0">
              <a:latin typeface="+mn-lt"/>
              <a:cs typeface="+mn-cs"/>
            </a:endParaRPr>
          </a:p>
        </p:txBody>
      </p:sp>
      <p:sp>
        <p:nvSpPr>
          <p:cNvPr id="57347" name="Text Box 4"/>
          <p:cNvSpPr txBox="1">
            <a:spLocks noChangeArrowheads="1"/>
          </p:cNvSpPr>
          <p:nvPr/>
        </p:nvSpPr>
        <p:spPr bwMode="auto">
          <a:xfrm>
            <a:off x="685800" y="1250950"/>
            <a:ext cx="7848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4000" b="1">
                <a:solidFill>
                  <a:schemeClr val="tx2"/>
                </a:solidFill>
                <a:latin typeface="Arial Narrow" pitchFamily="34" charset="0"/>
              </a:rPr>
              <a:t>Test Your Knowledge of Falls</a:t>
            </a:r>
            <a:endParaRPr lang="en-US" sz="3600" b="1">
              <a:solidFill>
                <a:schemeClr val="tx2"/>
              </a:solidFill>
              <a:latin typeface="Arial Narrow" pitchFamily="34" charset="0"/>
            </a:endParaRPr>
          </a:p>
        </p:txBody>
      </p:sp>
      <p:sp>
        <p:nvSpPr>
          <p:cNvPr id="40968" name="Text Box 8"/>
          <p:cNvSpPr txBox="1">
            <a:spLocks noChangeArrowheads="1"/>
          </p:cNvSpPr>
          <p:nvPr/>
        </p:nvSpPr>
        <p:spPr bwMode="auto">
          <a:xfrm>
            <a:off x="838200" y="2089150"/>
            <a:ext cx="7500938" cy="1077913"/>
          </a:xfrm>
          <a:prstGeom prst="rect">
            <a:avLst/>
          </a:prstGeom>
          <a:noFill/>
          <a:ln>
            <a:noFill/>
          </a:ln>
          <a:effectLst/>
          <a:extLst/>
        </p:spPr>
        <p:txBody>
          <a:bodyPr>
            <a:spAutoFit/>
          </a:bodyPr>
          <a:lstStyle>
            <a:lvl1pPr marL="465138" indent="-465138">
              <a:defRPr sz="2400">
                <a:solidFill>
                  <a:schemeClr val="tx1"/>
                </a:solidFill>
                <a:latin typeface="Times New Roman" pitchFamily="18" charset="0"/>
              </a:defRPr>
            </a:lvl1pPr>
            <a:lvl2pPr marL="623888">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pPr marL="457200" indent="-457200" fontAlgn="auto">
              <a:spcBef>
                <a:spcPts val="1200"/>
              </a:spcBef>
              <a:spcAft>
                <a:spcPts val="0"/>
              </a:spcAft>
              <a:buClr>
                <a:schemeClr val="tx2"/>
              </a:buClr>
              <a:defRPr/>
            </a:pPr>
            <a:r>
              <a:rPr lang="en-US" sz="3200" b="1" dirty="0" smtClean="0">
                <a:solidFill>
                  <a:schemeClr val="accent1">
                    <a:lumMod val="75000"/>
                  </a:schemeClr>
                </a:solidFill>
                <a:latin typeface="Arial Narrow" pitchFamily="34" charset="0"/>
                <a:cs typeface="+mn-cs"/>
              </a:rPr>
              <a:t>2.</a:t>
            </a:r>
            <a:r>
              <a:rPr lang="en-US" sz="3200" b="1" dirty="0" smtClean="0">
                <a:latin typeface="Arial Narrow" pitchFamily="34" charset="0"/>
                <a:cs typeface="+mn-cs"/>
              </a:rPr>
              <a:t>	What percentage of all construction deaths come from falls?</a:t>
            </a:r>
          </a:p>
        </p:txBody>
      </p:sp>
      <p:sp>
        <p:nvSpPr>
          <p:cNvPr id="56325" name="Text Box 8"/>
          <p:cNvSpPr txBox="1">
            <a:spLocks noChangeArrowheads="1"/>
          </p:cNvSpPr>
          <p:nvPr/>
        </p:nvSpPr>
        <p:spPr bwMode="auto">
          <a:xfrm>
            <a:off x="838200" y="3232150"/>
            <a:ext cx="75009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43000" indent="-5715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ts val="1200"/>
              </a:spcBef>
              <a:buClr>
                <a:schemeClr val="tx2"/>
              </a:buClr>
              <a:buFont typeface="Calibri" pitchFamily="34" charset="0"/>
              <a:buAutoNum type="alphaUcPeriod"/>
            </a:pPr>
            <a:r>
              <a:rPr lang="en-US" sz="2800" b="1">
                <a:latin typeface="Arial Narrow" pitchFamily="34" charset="0"/>
              </a:rPr>
              <a:t>14%</a:t>
            </a:r>
          </a:p>
        </p:txBody>
      </p:sp>
      <p:sp>
        <p:nvSpPr>
          <p:cNvPr id="6" name="Text Box 8"/>
          <p:cNvSpPr txBox="1">
            <a:spLocks noChangeArrowheads="1"/>
          </p:cNvSpPr>
          <p:nvPr/>
        </p:nvSpPr>
        <p:spPr bwMode="auto">
          <a:xfrm>
            <a:off x="838200" y="4962525"/>
            <a:ext cx="75009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43000" indent="-5715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ts val="1200"/>
              </a:spcBef>
              <a:buClr>
                <a:schemeClr val="tx2"/>
              </a:buClr>
              <a:buFont typeface="Calibri" pitchFamily="34" charset="0"/>
              <a:buAutoNum type="alphaUcPeriod" startAt="4"/>
            </a:pPr>
            <a:r>
              <a:rPr lang="en-US" sz="2800" b="1">
                <a:latin typeface="Arial Narrow" pitchFamily="34" charset="0"/>
              </a:rPr>
              <a:t>41%</a:t>
            </a:r>
          </a:p>
        </p:txBody>
      </p:sp>
      <p:sp>
        <p:nvSpPr>
          <p:cNvPr id="7" name="Text Box 8"/>
          <p:cNvSpPr txBox="1">
            <a:spLocks noChangeArrowheads="1"/>
          </p:cNvSpPr>
          <p:nvPr/>
        </p:nvSpPr>
        <p:spPr bwMode="auto">
          <a:xfrm>
            <a:off x="838200" y="3808413"/>
            <a:ext cx="75009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43000" indent="-5715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ts val="1200"/>
              </a:spcBef>
              <a:buClr>
                <a:schemeClr val="tx2"/>
              </a:buClr>
              <a:buFont typeface="Calibri" pitchFamily="34" charset="0"/>
              <a:buAutoNum type="alphaUcPeriod" startAt="2"/>
            </a:pPr>
            <a:r>
              <a:rPr lang="en-US" sz="2800" b="1">
                <a:latin typeface="Arial Narrow" pitchFamily="34" charset="0"/>
              </a:rPr>
              <a:t>26%</a:t>
            </a:r>
          </a:p>
        </p:txBody>
      </p:sp>
      <p:sp>
        <p:nvSpPr>
          <p:cNvPr id="8" name="Text Box 8"/>
          <p:cNvSpPr txBox="1">
            <a:spLocks noChangeArrowheads="1"/>
          </p:cNvSpPr>
          <p:nvPr/>
        </p:nvSpPr>
        <p:spPr bwMode="auto">
          <a:xfrm>
            <a:off x="838200" y="4386263"/>
            <a:ext cx="75009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43000" indent="-5715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ts val="1200"/>
              </a:spcBef>
              <a:buClr>
                <a:schemeClr val="tx2"/>
              </a:buClr>
              <a:buFont typeface="Calibri" pitchFamily="34" charset="0"/>
              <a:buAutoNum type="alphaUcPeriod" startAt="3"/>
            </a:pPr>
            <a:r>
              <a:rPr lang="en-US" sz="2800" b="1">
                <a:latin typeface="Arial Narrow" pitchFamily="34" charset="0"/>
              </a:rPr>
              <a:t>33%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mph" presetSubtype="0" grpId="0" nodeType="clickEffect">
                                  <p:stCondLst>
                                    <p:cond delay="0"/>
                                  </p:stCondLst>
                                  <p:childTnLst>
                                    <p:set>
                                      <p:cBhvr rctx="PPT">
                                        <p:cTn id="6" dur="indefinite"/>
                                        <p:tgtEl>
                                          <p:spTgt spid="56325"/>
                                        </p:tgtEl>
                                        <p:attrNameLst>
                                          <p:attrName>style.opacity</p:attrName>
                                        </p:attrNameLst>
                                      </p:cBhvr>
                                      <p:to>
                                        <p:strVal val="0.5"/>
                                      </p:to>
                                    </p:set>
                                    <p:animEffect filter="image" prLst="opacity: 0.5">
                                      <p:cBhvr rctx="IE">
                                        <p:cTn id="7" dur="indefinite"/>
                                        <p:tgtEl>
                                          <p:spTgt spid="56325"/>
                                        </p:tgtEl>
                                      </p:cBhvr>
                                    </p:animEffect>
                                  </p:childTnLst>
                                </p:cTn>
                              </p:par>
                              <p:par>
                                <p:cTn id="8" presetID="9" presetClass="emph" presetSubtype="0" grpId="0" nodeType="withEffect">
                                  <p:stCondLst>
                                    <p:cond delay="0"/>
                                  </p:stCondLst>
                                  <p:childTnLst>
                                    <p:set>
                                      <p:cBhvr rctx="PPT">
                                        <p:cTn id="9" dur="indefinite"/>
                                        <p:tgtEl>
                                          <p:spTgt spid="7"/>
                                        </p:tgtEl>
                                        <p:attrNameLst>
                                          <p:attrName>style.opacity</p:attrName>
                                        </p:attrNameLst>
                                      </p:cBhvr>
                                      <p:to>
                                        <p:strVal val="0.5"/>
                                      </p:to>
                                    </p:set>
                                    <p:animEffect filter="image" prLst="opacity: 0.5">
                                      <p:cBhvr rctx="IE">
                                        <p:cTn id="10" dur="indefinite"/>
                                        <p:tgtEl>
                                          <p:spTgt spid="7"/>
                                        </p:tgtEl>
                                      </p:cBhvr>
                                    </p:animEffect>
                                  </p:childTnLst>
                                </p:cTn>
                              </p:par>
                              <p:par>
                                <p:cTn id="11" presetID="3" presetClass="emph" presetSubtype="2" fill="hold" grpId="0" nodeType="withEffect">
                                  <p:stCondLst>
                                    <p:cond delay="0"/>
                                  </p:stCondLst>
                                  <p:childTnLst>
                                    <p:animClr clrSpc="rgb" dir="cw">
                                      <p:cBhvr override="childStyle">
                                        <p:cTn id="12" dur="2000" fill="hold"/>
                                        <p:tgtEl>
                                          <p:spTgt spid="8"/>
                                        </p:tgtEl>
                                        <p:attrNameLst>
                                          <p:attrName>style.color</p:attrName>
                                        </p:attrNameLst>
                                      </p:cBhvr>
                                      <p:to>
                                        <a:schemeClr val="accent2"/>
                                      </p:to>
                                    </p:animClr>
                                  </p:childTnLst>
                                </p:cTn>
                              </p:par>
                              <p:par>
                                <p:cTn id="13" presetID="9" presetClass="emph" presetSubtype="0" grpId="0" nodeType="withEffect">
                                  <p:stCondLst>
                                    <p:cond delay="0"/>
                                  </p:stCondLst>
                                  <p:childTnLst>
                                    <p:set>
                                      <p:cBhvr rctx="PPT">
                                        <p:cTn id="14" dur="indefinite"/>
                                        <p:tgtEl>
                                          <p:spTgt spid="6"/>
                                        </p:tgtEl>
                                        <p:attrNameLst>
                                          <p:attrName>style.opacity</p:attrName>
                                        </p:attrNameLst>
                                      </p:cBhvr>
                                      <p:to>
                                        <p:strVal val="0.5"/>
                                      </p:to>
                                    </p:set>
                                    <p:animEffect filter="image" prLst="opacity: 0.5">
                                      <p:cBhvr rctx="IE">
                                        <p:cTn id="15" dur="indefinite"/>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5" grpId="0"/>
      <p:bldP spid="6" grpId="0"/>
      <p:bldP spid="7" grpId="0"/>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AutoShape 2"/>
          <p:cNvSpPr>
            <a:spLocks noChangeArrowheads="1"/>
          </p:cNvSpPr>
          <p:nvPr/>
        </p:nvSpPr>
        <p:spPr bwMode="auto">
          <a:xfrm>
            <a:off x="358775" y="769938"/>
            <a:ext cx="8458200" cy="5402262"/>
          </a:xfrm>
          <a:prstGeom prst="roundRect">
            <a:avLst>
              <a:gd name="adj" fmla="val 16667"/>
            </a:avLst>
          </a:prstGeom>
          <a:gradFill rotWithShape="1">
            <a:gsLst>
              <a:gs pos="0">
                <a:schemeClr val="bg1">
                  <a:alpha val="73000"/>
                </a:schemeClr>
              </a:gs>
              <a:gs pos="100000">
                <a:schemeClr val="bg1">
                  <a:gamma/>
                  <a:shade val="46275"/>
                  <a:invGamma/>
                </a:schemeClr>
              </a:gs>
            </a:gsLst>
            <a:lin ang="5400000" scaled="1"/>
          </a:gradFill>
          <a:ln>
            <a:noFill/>
          </a:ln>
          <a:effectLst/>
          <a:extLst/>
        </p:spPr>
        <p:txBody>
          <a:bodyPr wrap="none" anchor="ctr"/>
          <a:lstStyle/>
          <a:p>
            <a:pPr fontAlgn="auto">
              <a:spcBef>
                <a:spcPts val="0"/>
              </a:spcBef>
              <a:spcAft>
                <a:spcPts val="0"/>
              </a:spcAft>
              <a:defRPr/>
            </a:pPr>
            <a:endParaRPr lang="en-US" dirty="0">
              <a:latin typeface="+mn-lt"/>
              <a:cs typeface="+mn-cs"/>
            </a:endParaRPr>
          </a:p>
        </p:txBody>
      </p:sp>
      <p:sp>
        <p:nvSpPr>
          <p:cNvPr id="58371" name="Text Box 4"/>
          <p:cNvSpPr txBox="1">
            <a:spLocks noChangeArrowheads="1"/>
          </p:cNvSpPr>
          <p:nvPr/>
        </p:nvSpPr>
        <p:spPr bwMode="auto">
          <a:xfrm>
            <a:off x="685800" y="1050925"/>
            <a:ext cx="7848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4000" b="1">
                <a:solidFill>
                  <a:schemeClr val="tx2"/>
                </a:solidFill>
                <a:latin typeface="Arial Narrow" pitchFamily="34" charset="0"/>
              </a:rPr>
              <a:t>Test Your Knowledge of Falls</a:t>
            </a:r>
            <a:endParaRPr lang="en-US" sz="3600" b="1">
              <a:solidFill>
                <a:schemeClr val="tx2"/>
              </a:solidFill>
              <a:latin typeface="Arial Narrow" pitchFamily="34" charset="0"/>
            </a:endParaRPr>
          </a:p>
        </p:txBody>
      </p:sp>
      <p:sp>
        <p:nvSpPr>
          <p:cNvPr id="40968" name="Text Box 8"/>
          <p:cNvSpPr txBox="1">
            <a:spLocks noChangeArrowheads="1"/>
          </p:cNvSpPr>
          <p:nvPr/>
        </p:nvSpPr>
        <p:spPr bwMode="auto">
          <a:xfrm>
            <a:off x="685800" y="1782763"/>
            <a:ext cx="7653338" cy="1570037"/>
          </a:xfrm>
          <a:prstGeom prst="rect">
            <a:avLst/>
          </a:prstGeom>
          <a:noFill/>
          <a:ln>
            <a:noFill/>
          </a:ln>
          <a:effectLst/>
          <a:extLst/>
        </p:spPr>
        <p:txBody>
          <a:bodyPr>
            <a:spAutoFit/>
          </a:bodyPr>
          <a:lstStyle>
            <a:lvl1pPr marL="465138" indent="-465138">
              <a:defRPr sz="2400">
                <a:solidFill>
                  <a:schemeClr val="tx1"/>
                </a:solidFill>
                <a:latin typeface="Times New Roman" pitchFamily="18" charset="0"/>
              </a:defRPr>
            </a:lvl1pPr>
            <a:lvl2pPr marL="623888">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pPr marL="457200" indent="-457200" fontAlgn="auto">
              <a:spcBef>
                <a:spcPts val="1200"/>
              </a:spcBef>
              <a:spcAft>
                <a:spcPts val="0"/>
              </a:spcAft>
              <a:buClr>
                <a:schemeClr val="tx2"/>
              </a:buClr>
              <a:defRPr/>
            </a:pPr>
            <a:r>
              <a:rPr lang="en-US" sz="3200" b="1" dirty="0" smtClean="0">
                <a:solidFill>
                  <a:schemeClr val="accent1">
                    <a:lumMod val="75000"/>
                  </a:schemeClr>
                </a:solidFill>
                <a:latin typeface="Arial Narrow" pitchFamily="34" charset="0"/>
                <a:cs typeface="+mn-cs"/>
              </a:rPr>
              <a:t>3.</a:t>
            </a:r>
            <a:r>
              <a:rPr lang="en-US" sz="3200" b="1" dirty="0" smtClean="0">
                <a:latin typeface="Arial Narrow" pitchFamily="34" charset="0"/>
                <a:cs typeface="+mn-cs"/>
              </a:rPr>
              <a:t>	In a personal fall arrest system, lanyards and vertical lifelines must have a minimum breaking strength of:</a:t>
            </a:r>
          </a:p>
        </p:txBody>
      </p:sp>
      <p:sp>
        <p:nvSpPr>
          <p:cNvPr id="57349" name="Text Box 8"/>
          <p:cNvSpPr txBox="1">
            <a:spLocks noChangeArrowheads="1"/>
          </p:cNvSpPr>
          <p:nvPr/>
        </p:nvSpPr>
        <p:spPr bwMode="auto">
          <a:xfrm>
            <a:off x="838200" y="3436938"/>
            <a:ext cx="75009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43000" indent="-5715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ts val="1200"/>
              </a:spcBef>
              <a:buClr>
                <a:schemeClr val="tx2"/>
              </a:buClr>
              <a:buFont typeface="Calibri" pitchFamily="34" charset="0"/>
              <a:buAutoNum type="alphaUcPeriod"/>
            </a:pPr>
            <a:r>
              <a:rPr lang="en-US" sz="2800" b="1">
                <a:latin typeface="Arial Narrow" pitchFamily="34" charset="0"/>
              </a:rPr>
              <a:t>2,000 pounds.</a:t>
            </a:r>
          </a:p>
        </p:txBody>
      </p:sp>
      <p:sp>
        <p:nvSpPr>
          <p:cNvPr id="6" name="Text Box 8"/>
          <p:cNvSpPr txBox="1">
            <a:spLocks noChangeArrowheads="1"/>
          </p:cNvSpPr>
          <p:nvPr/>
        </p:nvSpPr>
        <p:spPr bwMode="auto">
          <a:xfrm>
            <a:off x="838200" y="3894138"/>
            <a:ext cx="75009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43000" indent="-5715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ts val="1200"/>
              </a:spcBef>
              <a:buClr>
                <a:schemeClr val="tx2"/>
              </a:buClr>
              <a:buFont typeface="Calibri" pitchFamily="34" charset="0"/>
              <a:buAutoNum type="alphaUcPeriod" startAt="2"/>
            </a:pPr>
            <a:r>
              <a:rPr lang="en-US" sz="2800" b="1">
                <a:latin typeface="Arial Narrow" pitchFamily="34" charset="0"/>
              </a:rPr>
              <a:t>3,500 pounds.</a:t>
            </a:r>
          </a:p>
        </p:txBody>
      </p:sp>
      <p:sp>
        <p:nvSpPr>
          <p:cNvPr id="7" name="Text Box 8"/>
          <p:cNvSpPr txBox="1">
            <a:spLocks noChangeArrowheads="1"/>
          </p:cNvSpPr>
          <p:nvPr/>
        </p:nvSpPr>
        <p:spPr bwMode="auto">
          <a:xfrm>
            <a:off x="838200" y="4352925"/>
            <a:ext cx="75009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43000" indent="-5715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ts val="1200"/>
              </a:spcBef>
              <a:buClr>
                <a:schemeClr val="tx2"/>
              </a:buClr>
              <a:buFont typeface="Calibri" pitchFamily="34" charset="0"/>
              <a:buAutoNum type="alphaUcPeriod" startAt="3"/>
            </a:pPr>
            <a:r>
              <a:rPr lang="en-US" sz="2800" b="1">
                <a:latin typeface="Arial Narrow" pitchFamily="34" charset="0"/>
              </a:rPr>
              <a:t>5,000 pounds.</a:t>
            </a:r>
          </a:p>
        </p:txBody>
      </p:sp>
      <p:sp>
        <p:nvSpPr>
          <p:cNvPr id="8" name="Text Box 8"/>
          <p:cNvSpPr txBox="1">
            <a:spLocks noChangeArrowheads="1"/>
          </p:cNvSpPr>
          <p:nvPr/>
        </p:nvSpPr>
        <p:spPr bwMode="auto">
          <a:xfrm>
            <a:off x="838200" y="4810125"/>
            <a:ext cx="75009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43000" indent="-5715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ts val="1200"/>
              </a:spcBef>
              <a:buClr>
                <a:schemeClr val="tx2"/>
              </a:buClr>
              <a:buFont typeface="Calibri" pitchFamily="34" charset="0"/>
              <a:buAutoNum type="alphaUcPeriod" startAt="4"/>
            </a:pPr>
            <a:r>
              <a:rPr lang="en-US" sz="2800" b="1">
                <a:latin typeface="Arial Narrow" pitchFamily="34" charset="0"/>
              </a:rPr>
              <a:t>6,500 pounds.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mph" presetSubtype="0" grpId="0" nodeType="clickEffect">
                                  <p:stCondLst>
                                    <p:cond delay="0"/>
                                  </p:stCondLst>
                                  <p:childTnLst>
                                    <p:set>
                                      <p:cBhvr rctx="PPT">
                                        <p:cTn id="6" dur="indefinite"/>
                                        <p:tgtEl>
                                          <p:spTgt spid="57349"/>
                                        </p:tgtEl>
                                        <p:attrNameLst>
                                          <p:attrName>style.opacity</p:attrName>
                                        </p:attrNameLst>
                                      </p:cBhvr>
                                      <p:to>
                                        <p:strVal val="0.5"/>
                                      </p:to>
                                    </p:set>
                                    <p:animEffect filter="image" prLst="opacity: 0.5">
                                      <p:cBhvr rctx="IE">
                                        <p:cTn id="7" dur="indefinite"/>
                                        <p:tgtEl>
                                          <p:spTgt spid="57349"/>
                                        </p:tgtEl>
                                      </p:cBhvr>
                                    </p:animEffect>
                                  </p:childTnLst>
                                </p:cTn>
                              </p:par>
                              <p:par>
                                <p:cTn id="8" presetID="9" presetClass="emph" presetSubtype="0" grpId="0" nodeType="withEffect">
                                  <p:stCondLst>
                                    <p:cond delay="0"/>
                                  </p:stCondLst>
                                  <p:childTnLst>
                                    <p:set>
                                      <p:cBhvr rctx="PPT">
                                        <p:cTn id="9" dur="indefinite"/>
                                        <p:tgtEl>
                                          <p:spTgt spid="6"/>
                                        </p:tgtEl>
                                        <p:attrNameLst>
                                          <p:attrName>style.opacity</p:attrName>
                                        </p:attrNameLst>
                                      </p:cBhvr>
                                      <p:to>
                                        <p:strVal val="0.5"/>
                                      </p:to>
                                    </p:set>
                                    <p:animEffect filter="image" prLst="opacity: 0.5">
                                      <p:cBhvr rctx="IE">
                                        <p:cTn id="10" dur="indefinite"/>
                                        <p:tgtEl>
                                          <p:spTgt spid="6"/>
                                        </p:tgtEl>
                                      </p:cBhvr>
                                    </p:animEffect>
                                  </p:childTnLst>
                                </p:cTn>
                              </p:par>
                              <p:par>
                                <p:cTn id="11" presetID="3" presetClass="emph" presetSubtype="2" fill="hold" grpId="0" nodeType="withEffect">
                                  <p:stCondLst>
                                    <p:cond delay="0"/>
                                  </p:stCondLst>
                                  <p:childTnLst>
                                    <p:animClr clrSpc="rgb" dir="cw">
                                      <p:cBhvr override="childStyle">
                                        <p:cTn id="12" dur="2000" fill="hold"/>
                                        <p:tgtEl>
                                          <p:spTgt spid="7"/>
                                        </p:tgtEl>
                                        <p:attrNameLst>
                                          <p:attrName>style.color</p:attrName>
                                        </p:attrNameLst>
                                      </p:cBhvr>
                                      <p:to>
                                        <a:schemeClr val="accent2"/>
                                      </p:to>
                                    </p:animClr>
                                  </p:childTnLst>
                                </p:cTn>
                              </p:par>
                              <p:par>
                                <p:cTn id="13" presetID="9" presetClass="emph" presetSubtype="0" grpId="0" nodeType="withEffect">
                                  <p:stCondLst>
                                    <p:cond delay="0"/>
                                  </p:stCondLst>
                                  <p:childTnLst>
                                    <p:set>
                                      <p:cBhvr rctx="PPT">
                                        <p:cTn id="14" dur="indefinite"/>
                                        <p:tgtEl>
                                          <p:spTgt spid="8"/>
                                        </p:tgtEl>
                                        <p:attrNameLst>
                                          <p:attrName>style.opacity</p:attrName>
                                        </p:attrNameLst>
                                      </p:cBhvr>
                                      <p:to>
                                        <p:strVal val="0.5"/>
                                      </p:to>
                                    </p:set>
                                    <p:animEffect filter="image" prLst="opacity: 0.5">
                                      <p:cBhvr rctx="IE">
                                        <p:cTn id="15" dur="indefinite"/>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9" grpId="0"/>
      <p:bldP spid="6" grpId="0"/>
      <p:bldP spid="7" grpId="0"/>
      <p:bldP spid="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AutoShape 2"/>
          <p:cNvSpPr>
            <a:spLocks noChangeArrowheads="1"/>
          </p:cNvSpPr>
          <p:nvPr/>
        </p:nvSpPr>
        <p:spPr bwMode="auto">
          <a:xfrm>
            <a:off x="358775" y="838200"/>
            <a:ext cx="8458200" cy="5410200"/>
          </a:xfrm>
          <a:prstGeom prst="roundRect">
            <a:avLst>
              <a:gd name="adj" fmla="val 16667"/>
            </a:avLst>
          </a:prstGeom>
          <a:gradFill rotWithShape="1">
            <a:gsLst>
              <a:gs pos="0">
                <a:schemeClr val="bg1">
                  <a:alpha val="73000"/>
                </a:schemeClr>
              </a:gs>
              <a:gs pos="100000">
                <a:schemeClr val="bg1">
                  <a:gamma/>
                  <a:shade val="46275"/>
                  <a:invGamma/>
                </a:schemeClr>
              </a:gs>
            </a:gsLst>
            <a:lin ang="5400000" scaled="1"/>
          </a:gradFill>
          <a:ln>
            <a:noFill/>
          </a:ln>
          <a:effectLst/>
          <a:extLst/>
        </p:spPr>
        <p:txBody>
          <a:bodyPr wrap="none" anchor="ctr"/>
          <a:lstStyle/>
          <a:p>
            <a:pPr fontAlgn="auto">
              <a:spcBef>
                <a:spcPts val="0"/>
              </a:spcBef>
              <a:spcAft>
                <a:spcPts val="0"/>
              </a:spcAft>
              <a:defRPr/>
            </a:pPr>
            <a:endParaRPr lang="en-US" dirty="0">
              <a:latin typeface="+mn-lt"/>
              <a:cs typeface="+mn-cs"/>
            </a:endParaRPr>
          </a:p>
        </p:txBody>
      </p:sp>
      <p:sp>
        <p:nvSpPr>
          <p:cNvPr id="59395" name="Text Box 4"/>
          <p:cNvSpPr txBox="1">
            <a:spLocks noChangeArrowheads="1"/>
          </p:cNvSpPr>
          <p:nvPr/>
        </p:nvSpPr>
        <p:spPr bwMode="auto">
          <a:xfrm>
            <a:off x="685800" y="990600"/>
            <a:ext cx="7848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4000" b="1">
                <a:solidFill>
                  <a:schemeClr val="tx2"/>
                </a:solidFill>
                <a:latin typeface="Arial Narrow" pitchFamily="34" charset="0"/>
              </a:rPr>
              <a:t>Test Your Knowledge of Falls</a:t>
            </a:r>
            <a:endParaRPr lang="en-US" sz="3600" b="1">
              <a:solidFill>
                <a:schemeClr val="tx2"/>
              </a:solidFill>
              <a:latin typeface="Arial Narrow" pitchFamily="34" charset="0"/>
            </a:endParaRPr>
          </a:p>
        </p:txBody>
      </p:sp>
      <p:sp>
        <p:nvSpPr>
          <p:cNvPr id="58372" name="Text Box 8"/>
          <p:cNvSpPr txBox="1">
            <a:spLocks noChangeArrowheads="1"/>
          </p:cNvSpPr>
          <p:nvPr/>
        </p:nvSpPr>
        <p:spPr bwMode="auto">
          <a:xfrm>
            <a:off x="836613" y="3657600"/>
            <a:ext cx="75025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43000" indent="-5715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ts val="1200"/>
              </a:spcBef>
              <a:buClr>
                <a:schemeClr val="tx2"/>
              </a:buClr>
              <a:buFont typeface="Calibri" pitchFamily="34" charset="0"/>
              <a:buAutoNum type="alphaUcPeriod"/>
            </a:pPr>
            <a:r>
              <a:rPr lang="en-US" sz="2800" b="1">
                <a:latin typeface="Arial Narrow" pitchFamily="34" charset="0"/>
              </a:rPr>
              <a:t>6 feet</a:t>
            </a:r>
          </a:p>
        </p:txBody>
      </p:sp>
      <p:grpSp>
        <p:nvGrpSpPr>
          <p:cNvPr id="59397" name="Group 5"/>
          <p:cNvGrpSpPr>
            <a:grpSpLocks/>
          </p:cNvGrpSpPr>
          <p:nvPr/>
        </p:nvGrpSpPr>
        <p:grpSpPr bwMode="auto">
          <a:xfrm>
            <a:off x="685800" y="1676400"/>
            <a:ext cx="7653338" cy="1574800"/>
            <a:chOff x="685800" y="1295400"/>
            <a:chExt cx="7653338" cy="1575375"/>
          </a:xfrm>
        </p:grpSpPr>
        <p:grpSp>
          <p:nvGrpSpPr>
            <p:cNvPr id="59403" name="Group 4"/>
            <p:cNvGrpSpPr>
              <a:grpSpLocks/>
            </p:cNvGrpSpPr>
            <p:nvPr/>
          </p:nvGrpSpPr>
          <p:grpSpPr bwMode="auto">
            <a:xfrm>
              <a:off x="685800" y="1295400"/>
              <a:ext cx="7653338" cy="1569023"/>
              <a:chOff x="685800" y="1295400"/>
              <a:chExt cx="7653338" cy="1569023"/>
            </a:xfrm>
          </p:grpSpPr>
          <p:sp>
            <p:nvSpPr>
              <p:cNvPr id="40968" name="Text Box 8"/>
              <p:cNvSpPr txBox="1">
                <a:spLocks noChangeArrowheads="1"/>
              </p:cNvSpPr>
              <p:nvPr/>
            </p:nvSpPr>
            <p:spPr bwMode="auto">
              <a:xfrm>
                <a:off x="685800" y="1295400"/>
                <a:ext cx="7653338" cy="1569023"/>
              </a:xfrm>
              <a:prstGeom prst="rect">
                <a:avLst/>
              </a:prstGeom>
              <a:noFill/>
              <a:ln>
                <a:noFill/>
              </a:ln>
              <a:effectLst/>
              <a:extLst/>
            </p:spPr>
            <p:txBody>
              <a:bodyPr>
                <a:spAutoFit/>
              </a:bodyPr>
              <a:lstStyle>
                <a:lvl1pPr marL="465138" indent="-465138">
                  <a:defRPr sz="2400">
                    <a:solidFill>
                      <a:schemeClr val="tx1"/>
                    </a:solidFill>
                    <a:latin typeface="Times New Roman" pitchFamily="18" charset="0"/>
                  </a:defRPr>
                </a:lvl1pPr>
                <a:lvl2pPr marL="623888">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pPr marL="457200" indent="-457200" fontAlgn="auto">
                  <a:spcBef>
                    <a:spcPts val="1200"/>
                  </a:spcBef>
                  <a:spcAft>
                    <a:spcPts val="0"/>
                  </a:spcAft>
                  <a:buClr>
                    <a:schemeClr val="tx2"/>
                  </a:buClr>
                  <a:defRPr/>
                </a:pPr>
                <a:r>
                  <a:rPr lang="en-US" sz="3200" b="1" dirty="0">
                    <a:solidFill>
                      <a:schemeClr val="accent1">
                        <a:lumMod val="75000"/>
                      </a:schemeClr>
                    </a:solidFill>
                    <a:latin typeface="Arial Narrow" pitchFamily="34" charset="0"/>
                    <a:cs typeface="+mn-cs"/>
                  </a:rPr>
                  <a:t>4</a:t>
                </a:r>
                <a:r>
                  <a:rPr lang="en-US" sz="3200" b="1" dirty="0" smtClean="0">
                    <a:solidFill>
                      <a:schemeClr val="accent1">
                        <a:lumMod val="75000"/>
                      </a:schemeClr>
                    </a:solidFill>
                    <a:latin typeface="Arial Narrow" pitchFamily="34" charset="0"/>
                    <a:cs typeface="+mn-cs"/>
                  </a:rPr>
                  <a:t>.</a:t>
                </a:r>
                <a:r>
                  <a:rPr lang="en-US" sz="3200" b="1" dirty="0" smtClean="0">
                    <a:latin typeface="Arial Narrow" pitchFamily="34" charset="0"/>
                    <a:cs typeface="+mn-cs"/>
                  </a:rPr>
                  <a:t>	Personal fall arrest systems, when stopping a fall, must be rigged so that no employee can free fall more than</a:t>
                </a:r>
              </a:p>
            </p:txBody>
          </p:sp>
          <p:cxnSp>
            <p:nvCxnSpPr>
              <p:cNvPr id="3" name="Straight Connector 2"/>
              <p:cNvCxnSpPr/>
              <p:nvPr/>
            </p:nvCxnSpPr>
            <p:spPr>
              <a:xfrm>
                <a:off x="4876800" y="2665914"/>
                <a:ext cx="1828800" cy="0"/>
              </a:xfrm>
              <a:prstGeom prst="line">
                <a:avLst/>
              </a:prstGeom>
            </p:spPr>
            <p:style>
              <a:lnRef idx="3">
                <a:schemeClr val="dk1"/>
              </a:lnRef>
              <a:fillRef idx="0">
                <a:schemeClr val="dk1"/>
              </a:fillRef>
              <a:effectRef idx="2">
                <a:schemeClr val="dk1"/>
              </a:effectRef>
              <a:fontRef idx="minor">
                <a:schemeClr val="tx1"/>
              </a:fontRef>
            </p:style>
          </p:cxnSp>
        </p:grpSp>
        <p:sp>
          <p:nvSpPr>
            <p:cNvPr id="59404" name="TextBox 3"/>
            <p:cNvSpPr txBox="1">
              <a:spLocks noChangeArrowheads="1"/>
            </p:cNvSpPr>
            <p:nvPr/>
          </p:nvSpPr>
          <p:spPr bwMode="auto">
            <a:xfrm>
              <a:off x="6629400" y="2286000"/>
              <a:ext cx="762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3200" b="1">
                  <a:latin typeface="Arial Narrow" pitchFamily="34" charset="0"/>
                </a:rPr>
                <a:t>,</a:t>
              </a:r>
            </a:p>
          </p:txBody>
        </p:sp>
      </p:grpSp>
      <p:sp>
        <p:nvSpPr>
          <p:cNvPr id="59398" name="TextBox 6"/>
          <p:cNvSpPr txBox="1">
            <a:spLocks noChangeArrowheads="1"/>
          </p:cNvSpPr>
          <p:nvPr/>
        </p:nvSpPr>
        <p:spPr bwMode="auto">
          <a:xfrm>
            <a:off x="1143000" y="3124200"/>
            <a:ext cx="5791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3200" b="1">
                <a:latin typeface="Arial Narrow" pitchFamily="34" charset="0"/>
              </a:rPr>
              <a:t>contact any lower level.</a:t>
            </a:r>
          </a:p>
        </p:txBody>
      </p:sp>
      <p:sp>
        <p:nvSpPr>
          <p:cNvPr id="59399" name="TextBox 11"/>
          <p:cNvSpPr txBox="1">
            <a:spLocks noChangeArrowheads="1"/>
          </p:cNvSpPr>
          <p:nvPr/>
        </p:nvSpPr>
        <p:spPr bwMode="auto">
          <a:xfrm>
            <a:off x="6019800" y="2667000"/>
            <a:ext cx="2209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3200" b="1">
                <a:latin typeface="Arial Narrow" pitchFamily="34" charset="0"/>
              </a:rPr>
              <a:t>        nor </a:t>
            </a:r>
          </a:p>
        </p:txBody>
      </p:sp>
      <p:sp>
        <p:nvSpPr>
          <p:cNvPr id="12" name="Text Box 8"/>
          <p:cNvSpPr txBox="1">
            <a:spLocks noChangeArrowheads="1"/>
          </p:cNvSpPr>
          <p:nvPr/>
        </p:nvSpPr>
        <p:spPr bwMode="auto">
          <a:xfrm>
            <a:off x="838200" y="4124325"/>
            <a:ext cx="75025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43000" indent="-5715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ts val="1200"/>
              </a:spcBef>
              <a:buClr>
                <a:schemeClr val="tx2"/>
              </a:buClr>
              <a:buFont typeface="Calibri" pitchFamily="34" charset="0"/>
              <a:buAutoNum type="alphaUcPeriod" startAt="2"/>
            </a:pPr>
            <a:r>
              <a:rPr lang="en-US" sz="2800" b="1">
                <a:latin typeface="Arial Narrow" pitchFamily="34" charset="0"/>
              </a:rPr>
              <a:t>8 feet</a:t>
            </a:r>
          </a:p>
        </p:txBody>
      </p:sp>
      <p:sp>
        <p:nvSpPr>
          <p:cNvPr id="13" name="Text Box 8"/>
          <p:cNvSpPr txBox="1">
            <a:spLocks noChangeArrowheads="1"/>
          </p:cNvSpPr>
          <p:nvPr/>
        </p:nvSpPr>
        <p:spPr bwMode="auto">
          <a:xfrm>
            <a:off x="838200" y="4581525"/>
            <a:ext cx="75025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43000" indent="-5715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ts val="1200"/>
              </a:spcBef>
              <a:buClr>
                <a:schemeClr val="tx2"/>
              </a:buClr>
              <a:buFont typeface="Calibri" pitchFamily="34" charset="0"/>
              <a:buAutoNum type="alphaUcPeriod" startAt="3"/>
            </a:pPr>
            <a:r>
              <a:rPr lang="en-US" sz="2800" b="1">
                <a:latin typeface="Arial Narrow" pitchFamily="34" charset="0"/>
              </a:rPr>
              <a:t>10 feet</a:t>
            </a:r>
          </a:p>
        </p:txBody>
      </p:sp>
      <p:sp>
        <p:nvSpPr>
          <p:cNvPr id="14" name="Text Box 8"/>
          <p:cNvSpPr txBox="1">
            <a:spLocks noChangeArrowheads="1"/>
          </p:cNvSpPr>
          <p:nvPr/>
        </p:nvSpPr>
        <p:spPr bwMode="auto">
          <a:xfrm>
            <a:off x="838200" y="5038725"/>
            <a:ext cx="75025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43000" indent="-5715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ts val="1200"/>
              </a:spcBef>
              <a:buClr>
                <a:schemeClr val="tx2"/>
              </a:buClr>
              <a:buFont typeface="Calibri" pitchFamily="34" charset="0"/>
              <a:buAutoNum type="alphaUcPeriod" startAt="4"/>
            </a:pPr>
            <a:r>
              <a:rPr lang="en-US" sz="2800" b="1">
                <a:latin typeface="Arial Narrow" pitchFamily="34" charset="0"/>
              </a:rPr>
              <a:t>12 feet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58372"/>
                                        </p:tgtEl>
                                        <p:attrNameLst>
                                          <p:attrName>style.color</p:attrName>
                                        </p:attrNameLst>
                                      </p:cBhvr>
                                      <p:to>
                                        <a:schemeClr val="accent2"/>
                                      </p:to>
                                    </p:animClr>
                                  </p:childTnLst>
                                </p:cTn>
                              </p:par>
                              <p:par>
                                <p:cTn id="7" presetID="9" presetClass="emph" presetSubtype="0" grpId="0" nodeType="withEffect">
                                  <p:stCondLst>
                                    <p:cond delay="0"/>
                                  </p:stCondLst>
                                  <p:childTnLst>
                                    <p:set>
                                      <p:cBhvr rctx="PPT">
                                        <p:cTn id="8" dur="indefinite"/>
                                        <p:tgtEl>
                                          <p:spTgt spid="12"/>
                                        </p:tgtEl>
                                        <p:attrNameLst>
                                          <p:attrName>style.opacity</p:attrName>
                                        </p:attrNameLst>
                                      </p:cBhvr>
                                      <p:to>
                                        <p:strVal val="0.5"/>
                                      </p:to>
                                    </p:set>
                                    <p:animEffect filter="image" prLst="opacity: 0.5">
                                      <p:cBhvr rctx="IE">
                                        <p:cTn id="9" dur="indefinite"/>
                                        <p:tgtEl>
                                          <p:spTgt spid="12"/>
                                        </p:tgtEl>
                                      </p:cBhvr>
                                    </p:animEffect>
                                  </p:childTnLst>
                                </p:cTn>
                              </p:par>
                              <p:par>
                                <p:cTn id="10" presetID="9" presetClass="emph" presetSubtype="0" grpId="0" nodeType="withEffect">
                                  <p:stCondLst>
                                    <p:cond delay="0"/>
                                  </p:stCondLst>
                                  <p:childTnLst>
                                    <p:set>
                                      <p:cBhvr rctx="PPT">
                                        <p:cTn id="11" dur="indefinite"/>
                                        <p:tgtEl>
                                          <p:spTgt spid="13"/>
                                        </p:tgtEl>
                                        <p:attrNameLst>
                                          <p:attrName>style.opacity</p:attrName>
                                        </p:attrNameLst>
                                      </p:cBhvr>
                                      <p:to>
                                        <p:strVal val="0.5"/>
                                      </p:to>
                                    </p:set>
                                    <p:animEffect filter="image" prLst="opacity: 0.5">
                                      <p:cBhvr rctx="IE">
                                        <p:cTn id="12" dur="indefinite"/>
                                        <p:tgtEl>
                                          <p:spTgt spid="13"/>
                                        </p:tgtEl>
                                      </p:cBhvr>
                                    </p:animEffect>
                                  </p:childTnLst>
                                </p:cTn>
                              </p:par>
                              <p:par>
                                <p:cTn id="13" presetID="9" presetClass="emph" presetSubtype="0" grpId="0" nodeType="withEffect">
                                  <p:stCondLst>
                                    <p:cond delay="0"/>
                                  </p:stCondLst>
                                  <p:childTnLst>
                                    <p:set>
                                      <p:cBhvr rctx="PPT">
                                        <p:cTn id="14" dur="indefinite"/>
                                        <p:tgtEl>
                                          <p:spTgt spid="14"/>
                                        </p:tgtEl>
                                        <p:attrNameLst>
                                          <p:attrName>style.opacity</p:attrName>
                                        </p:attrNameLst>
                                      </p:cBhvr>
                                      <p:to>
                                        <p:strVal val="0.5"/>
                                      </p:to>
                                    </p:set>
                                    <p:animEffect filter="image" prLst="opacity: 0.5">
                                      <p:cBhvr rctx="IE">
                                        <p:cTn id="15" dur="indefinite"/>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2" grpId="0"/>
      <p:bldP spid="12" grpId="0"/>
      <p:bldP spid="13" grpId="0"/>
      <p:bldP spid="1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8738"/>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TextBox 5"/>
          <p:cNvSpPr txBox="1"/>
          <p:nvPr/>
        </p:nvSpPr>
        <p:spPr>
          <a:xfrm>
            <a:off x="8229600" y="6248400"/>
            <a:ext cx="838200" cy="276225"/>
          </a:xfrm>
          <a:prstGeom prst="rect">
            <a:avLst/>
          </a:prstGeom>
          <a:noFill/>
        </p:spPr>
        <p:txBody>
          <a:bodyPr>
            <a:spAutoFit/>
          </a:bodyPr>
          <a:lstStyle/>
          <a:p>
            <a:pPr>
              <a:defRPr/>
            </a:pPr>
            <a:r>
              <a:rPr lang="en-US" sz="1200" dirty="0">
                <a:solidFill>
                  <a:schemeClr val="bg1">
                    <a:lumMod val="50000"/>
                  </a:schemeClr>
                </a:solidFill>
              </a:rPr>
              <a:t>Slide 45</a:t>
            </a:r>
          </a:p>
        </p:txBody>
      </p:sp>
      <p:sp>
        <p:nvSpPr>
          <p:cNvPr id="60420" name="Text Box 3"/>
          <p:cNvSpPr txBox="1">
            <a:spLocks noChangeArrowheads="1"/>
          </p:cNvSpPr>
          <p:nvPr/>
        </p:nvSpPr>
        <p:spPr bwMode="auto">
          <a:xfrm>
            <a:off x="838200" y="212725"/>
            <a:ext cx="7315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4000" b="1">
                <a:solidFill>
                  <a:schemeClr val="tx2"/>
                </a:solidFill>
                <a:latin typeface="Arial Narrow" pitchFamily="34" charset="0"/>
              </a:rPr>
              <a:t>Anatomy of a Fall</a:t>
            </a:r>
          </a:p>
        </p:txBody>
      </p:sp>
      <p:grpSp>
        <p:nvGrpSpPr>
          <p:cNvPr id="60421" name="Group 22"/>
          <p:cNvGrpSpPr>
            <a:grpSpLocks/>
          </p:cNvGrpSpPr>
          <p:nvPr/>
        </p:nvGrpSpPr>
        <p:grpSpPr bwMode="auto">
          <a:xfrm>
            <a:off x="457200" y="1219200"/>
            <a:ext cx="4191000" cy="4800600"/>
            <a:chOff x="457200" y="1219200"/>
            <a:chExt cx="4191000" cy="4800600"/>
          </a:xfrm>
        </p:grpSpPr>
        <p:sp>
          <p:nvSpPr>
            <p:cNvPr id="60423" name="Text Box 5"/>
            <p:cNvSpPr txBox="1">
              <a:spLocks noChangeArrowheads="1"/>
            </p:cNvSpPr>
            <p:nvPr/>
          </p:nvSpPr>
          <p:spPr bwMode="auto">
            <a:xfrm>
              <a:off x="2667000" y="1447800"/>
              <a:ext cx="1905000"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000" b="1"/>
                <a:t>.33sec./2 feet</a:t>
              </a:r>
            </a:p>
          </p:txBody>
        </p:sp>
        <p:sp>
          <p:nvSpPr>
            <p:cNvPr id="60424" name="Text Box 6"/>
            <p:cNvSpPr txBox="1">
              <a:spLocks noChangeArrowheads="1"/>
            </p:cNvSpPr>
            <p:nvPr/>
          </p:nvSpPr>
          <p:spPr bwMode="auto">
            <a:xfrm>
              <a:off x="2667000" y="2019300"/>
              <a:ext cx="1981200"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000" b="1"/>
                <a:t>.67 sec./7 feet</a:t>
              </a:r>
            </a:p>
          </p:txBody>
        </p:sp>
        <p:sp>
          <p:nvSpPr>
            <p:cNvPr id="60425" name="Text Box 7"/>
            <p:cNvSpPr txBox="1">
              <a:spLocks noChangeArrowheads="1"/>
            </p:cNvSpPr>
            <p:nvPr/>
          </p:nvSpPr>
          <p:spPr bwMode="auto">
            <a:xfrm>
              <a:off x="2667000" y="2590800"/>
              <a:ext cx="1762125"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000" b="1"/>
                <a:t>1 sec./16 feet</a:t>
              </a:r>
            </a:p>
          </p:txBody>
        </p:sp>
        <p:sp>
          <p:nvSpPr>
            <p:cNvPr id="60426" name="Text Box 8"/>
            <p:cNvSpPr txBox="1">
              <a:spLocks noChangeArrowheads="1"/>
            </p:cNvSpPr>
            <p:nvPr/>
          </p:nvSpPr>
          <p:spPr bwMode="auto">
            <a:xfrm>
              <a:off x="2667000" y="5410200"/>
              <a:ext cx="1828800"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000" b="1"/>
                <a:t>2 sec./64 feet</a:t>
              </a:r>
            </a:p>
          </p:txBody>
        </p:sp>
        <p:grpSp>
          <p:nvGrpSpPr>
            <p:cNvPr id="60427" name="Group 20"/>
            <p:cNvGrpSpPr>
              <a:grpSpLocks/>
            </p:cNvGrpSpPr>
            <p:nvPr/>
          </p:nvGrpSpPr>
          <p:grpSpPr bwMode="auto">
            <a:xfrm>
              <a:off x="457200" y="1219200"/>
              <a:ext cx="2119313" cy="4800600"/>
              <a:chOff x="457200" y="1219200"/>
              <a:chExt cx="2119313" cy="4800600"/>
            </a:xfrm>
          </p:grpSpPr>
          <p:grpSp>
            <p:nvGrpSpPr>
              <p:cNvPr id="60428" name="Group 3"/>
              <p:cNvGrpSpPr>
                <a:grpSpLocks/>
              </p:cNvGrpSpPr>
              <p:nvPr/>
            </p:nvGrpSpPr>
            <p:grpSpPr bwMode="auto">
              <a:xfrm>
                <a:off x="457200" y="1219200"/>
                <a:ext cx="2119313" cy="4800600"/>
                <a:chOff x="457200" y="1600200"/>
                <a:chExt cx="2119313" cy="4800600"/>
              </a:xfrm>
            </p:grpSpPr>
            <p:pic>
              <p:nvPicPr>
                <p:cNvPr id="60430" name="Picture 4" descr="fall anatom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600200"/>
                  <a:ext cx="2119313" cy="4800600"/>
                </a:xfrm>
                <a:prstGeom prst="rect">
                  <a:avLst/>
                </a:prstGeom>
                <a:solidFill>
                  <a:srgbClr val="00FFCC"/>
                </a:solidFill>
                <a:ln w="12700">
                  <a:solidFill>
                    <a:srgbClr val="000000"/>
                  </a:solidFill>
                  <a:miter lim="800000"/>
                  <a:headEnd/>
                  <a:tailEnd/>
                </a:ln>
              </p:spPr>
            </p:pic>
            <p:sp>
              <p:nvSpPr>
                <p:cNvPr id="60431" name="Line 15"/>
                <p:cNvSpPr>
                  <a:spLocks noChangeShapeType="1"/>
                </p:cNvSpPr>
                <p:nvPr/>
              </p:nvSpPr>
              <p:spPr bwMode="auto">
                <a:xfrm flipV="1">
                  <a:off x="2362200" y="2133600"/>
                  <a:ext cx="0" cy="3962400"/>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0432" name="Line 15"/>
                <p:cNvSpPr>
                  <a:spLocks noChangeShapeType="1"/>
                </p:cNvSpPr>
                <p:nvPr/>
              </p:nvSpPr>
              <p:spPr bwMode="auto">
                <a:xfrm flipV="1">
                  <a:off x="2133600" y="2133600"/>
                  <a:ext cx="0" cy="1066800"/>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0433" name="Line 15"/>
                <p:cNvSpPr>
                  <a:spLocks noChangeShapeType="1"/>
                </p:cNvSpPr>
                <p:nvPr/>
              </p:nvSpPr>
              <p:spPr bwMode="auto">
                <a:xfrm flipV="1">
                  <a:off x="1752600" y="2133600"/>
                  <a:ext cx="0" cy="457200"/>
                </a:xfrm>
                <a:prstGeom prst="line">
                  <a:avLst/>
                </a:prstGeom>
                <a:noFill/>
                <a:ln w="2857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0434" name="Line 13"/>
                <p:cNvSpPr>
                  <a:spLocks noChangeShapeType="1"/>
                </p:cNvSpPr>
                <p:nvPr/>
              </p:nvSpPr>
              <p:spPr bwMode="auto">
                <a:xfrm>
                  <a:off x="1447800" y="2133600"/>
                  <a:ext cx="9906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435" name="Line 14"/>
                <p:cNvSpPr>
                  <a:spLocks noChangeShapeType="1"/>
                </p:cNvSpPr>
                <p:nvPr/>
              </p:nvSpPr>
              <p:spPr bwMode="auto">
                <a:xfrm>
                  <a:off x="990600" y="6096000"/>
                  <a:ext cx="1371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6" name="Rectangle 15"/>
              <p:cNvSpPr/>
              <p:nvPr/>
            </p:nvSpPr>
            <p:spPr>
              <a:xfrm>
                <a:off x="838200" y="5715000"/>
                <a:ext cx="1524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sp>
        <p:nvSpPr>
          <p:cNvPr id="22" name="TextBox 21"/>
          <p:cNvSpPr txBox="1"/>
          <p:nvPr/>
        </p:nvSpPr>
        <p:spPr>
          <a:xfrm>
            <a:off x="4876800" y="1447800"/>
            <a:ext cx="3657600" cy="4154488"/>
          </a:xfrm>
          <a:prstGeom prst="rect">
            <a:avLst/>
          </a:prstGeom>
          <a:noFill/>
        </p:spPr>
        <p:txBody>
          <a:bodyPr>
            <a:spAutoFit/>
          </a:bodyPr>
          <a:lstStyle/>
          <a:p>
            <a:pPr marL="342900" indent="-342900">
              <a:spcBef>
                <a:spcPts val="0"/>
              </a:spcBef>
              <a:buFont typeface="Wingdings" pitchFamily="2" charset="2"/>
              <a:buChar char="q"/>
              <a:defRPr/>
            </a:pPr>
            <a:r>
              <a:rPr lang="en-US" sz="2400" b="1" dirty="0">
                <a:solidFill>
                  <a:srgbClr val="1F497D"/>
                </a:solidFill>
                <a:latin typeface="Arial Narrow" pitchFamily="34" charset="0"/>
              </a:rPr>
              <a:t>It takes most people about 1/3 of a second to become aware of a problem.</a:t>
            </a:r>
          </a:p>
          <a:p>
            <a:pPr>
              <a:spcBef>
                <a:spcPts val="0"/>
              </a:spcBef>
              <a:defRPr/>
            </a:pPr>
            <a:endParaRPr lang="en-US" sz="2400" b="1" dirty="0">
              <a:solidFill>
                <a:srgbClr val="1F497D"/>
              </a:solidFill>
              <a:latin typeface="Arial Narrow" pitchFamily="34" charset="0"/>
            </a:endParaRPr>
          </a:p>
          <a:p>
            <a:pPr marL="342900" indent="-342900">
              <a:spcBef>
                <a:spcPts val="0"/>
              </a:spcBef>
              <a:buFont typeface="Wingdings" pitchFamily="2" charset="2"/>
              <a:buChar char="q"/>
              <a:defRPr/>
            </a:pPr>
            <a:r>
              <a:rPr lang="en-US" sz="2400" b="1" dirty="0">
                <a:solidFill>
                  <a:srgbClr val="1F497D"/>
                </a:solidFill>
                <a:latin typeface="Arial Narrow" pitchFamily="34" charset="0"/>
              </a:rPr>
              <a:t>It takes another 1/3 of a second for the body to react.</a:t>
            </a:r>
          </a:p>
          <a:p>
            <a:pPr>
              <a:spcBef>
                <a:spcPts val="0"/>
              </a:spcBef>
              <a:defRPr/>
            </a:pPr>
            <a:endParaRPr lang="en-US" sz="2400" b="1" dirty="0">
              <a:solidFill>
                <a:srgbClr val="1F497D"/>
              </a:solidFill>
              <a:latin typeface="Arial Narrow" pitchFamily="34" charset="0"/>
            </a:endParaRPr>
          </a:p>
          <a:p>
            <a:pPr marL="342900" indent="-342900">
              <a:spcBef>
                <a:spcPts val="0"/>
              </a:spcBef>
              <a:buFont typeface="Wingdings" pitchFamily="2" charset="2"/>
              <a:buChar char="q"/>
              <a:defRPr/>
            </a:pPr>
            <a:r>
              <a:rPr lang="en-US" sz="2400" b="1" dirty="0">
                <a:solidFill>
                  <a:srgbClr val="1F497D"/>
                </a:solidFill>
                <a:latin typeface="Arial Narrow" pitchFamily="34" charset="0"/>
              </a:rPr>
              <a:t>A body can fall up to 7 feet in 2/3 of a second.</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AutoShape 2"/>
          <p:cNvSpPr>
            <a:spLocks noChangeArrowheads="1"/>
          </p:cNvSpPr>
          <p:nvPr/>
        </p:nvSpPr>
        <p:spPr bwMode="auto">
          <a:xfrm>
            <a:off x="685800" y="533400"/>
            <a:ext cx="7848600" cy="6096000"/>
          </a:xfrm>
          <a:prstGeom prst="roundRect">
            <a:avLst>
              <a:gd name="adj" fmla="val 16667"/>
            </a:avLst>
          </a:prstGeom>
          <a:gradFill rotWithShape="1">
            <a:gsLst>
              <a:gs pos="0">
                <a:schemeClr val="bg1">
                  <a:alpha val="73000"/>
                </a:schemeClr>
              </a:gs>
              <a:gs pos="100000">
                <a:schemeClr val="bg1">
                  <a:gamma/>
                  <a:shade val="46275"/>
                  <a:invGamma/>
                </a:schemeClr>
              </a:gs>
            </a:gsLst>
            <a:lin ang="5400000" scaled="1"/>
          </a:gradFill>
          <a:ln>
            <a:noFill/>
          </a:ln>
          <a:effectLst/>
          <a:extLst/>
        </p:spPr>
        <p:txBody>
          <a:bodyPr wrap="none" anchor="ctr"/>
          <a:lstStyle/>
          <a:p>
            <a:pPr fontAlgn="auto">
              <a:spcBef>
                <a:spcPts val="0"/>
              </a:spcBef>
              <a:spcAft>
                <a:spcPts val="0"/>
              </a:spcAft>
              <a:defRPr/>
            </a:pPr>
            <a:endParaRPr lang="en-US" dirty="0">
              <a:latin typeface="+mn-lt"/>
              <a:cs typeface="+mn-cs"/>
            </a:endParaRPr>
          </a:p>
        </p:txBody>
      </p:sp>
      <p:sp>
        <p:nvSpPr>
          <p:cNvPr id="61443" name="Text Box 4"/>
          <p:cNvSpPr txBox="1">
            <a:spLocks noChangeArrowheads="1"/>
          </p:cNvSpPr>
          <p:nvPr/>
        </p:nvSpPr>
        <p:spPr bwMode="auto">
          <a:xfrm>
            <a:off x="685800" y="533400"/>
            <a:ext cx="7848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4000" b="1">
                <a:solidFill>
                  <a:schemeClr val="tx2"/>
                </a:solidFill>
                <a:latin typeface="Arial Narrow" pitchFamily="34" charset="0"/>
              </a:rPr>
              <a:t>What are the Fall Hazards?</a:t>
            </a:r>
            <a:endParaRPr lang="en-US" sz="3600" b="1">
              <a:solidFill>
                <a:schemeClr val="tx2"/>
              </a:solidFill>
              <a:latin typeface="Arial Narrow" pitchFamily="34" charset="0"/>
            </a:endParaRPr>
          </a:p>
        </p:txBody>
      </p:sp>
      <p:pic>
        <p:nvPicPr>
          <p:cNvPr id="124930" name="Picture 2" descr="C:\Users\Susan\Desktop\Unused Photos\Orion Pictures\Doug's Drive\DSC0027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5400" y="1246505"/>
            <a:ext cx="6705600" cy="50292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447800" y="6169025"/>
            <a:ext cx="5334000" cy="307975"/>
          </a:xfrm>
          <a:prstGeom prst="rect">
            <a:avLst/>
          </a:prstGeom>
          <a:noFill/>
        </p:spPr>
        <p:txBody>
          <a:bodyPr>
            <a:spAutoFit/>
          </a:bodyPr>
          <a:lstStyle/>
          <a:p>
            <a:pPr fontAlgn="auto">
              <a:spcBef>
                <a:spcPts val="0"/>
              </a:spcBef>
              <a:spcAft>
                <a:spcPts val="0"/>
              </a:spcAft>
              <a:defRPr/>
            </a:pPr>
            <a:r>
              <a:rPr lang="en-US" sz="1400" dirty="0">
                <a:solidFill>
                  <a:schemeClr val="bg1">
                    <a:lumMod val="85000"/>
                  </a:schemeClr>
                </a:solidFill>
                <a:latin typeface="+mn-lt"/>
                <a:cs typeface="+mn-cs"/>
              </a:rPr>
              <a:t>Photo Courtesy of Orion, LLC </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AutoShape 2"/>
          <p:cNvSpPr>
            <a:spLocks noChangeArrowheads="1"/>
          </p:cNvSpPr>
          <p:nvPr/>
        </p:nvSpPr>
        <p:spPr bwMode="auto">
          <a:xfrm>
            <a:off x="685800" y="533400"/>
            <a:ext cx="7848600" cy="6096000"/>
          </a:xfrm>
          <a:prstGeom prst="roundRect">
            <a:avLst>
              <a:gd name="adj" fmla="val 16667"/>
            </a:avLst>
          </a:prstGeom>
          <a:gradFill rotWithShape="1">
            <a:gsLst>
              <a:gs pos="0">
                <a:schemeClr val="bg1">
                  <a:alpha val="73000"/>
                </a:schemeClr>
              </a:gs>
              <a:gs pos="100000">
                <a:schemeClr val="bg1">
                  <a:gamma/>
                  <a:shade val="46275"/>
                  <a:invGamma/>
                </a:schemeClr>
              </a:gs>
            </a:gsLst>
            <a:lin ang="5400000" scaled="1"/>
          </a:gradFill>
          <a:ln>
            <a:noFill/>
          </a:ln>
          <a:effectLst/>
          <a:extLst/>
        </p:spPr>
        <p:txBody>
          <a:bodyPr wrap="none" anchor="ctr"/>
          <a:lstStyle/>
          <a:p>
            <a:pPr fontAlgn="auto">
              <a:spcBef>
                <a:spcPts val="0"/>
              </a:spcBef>
              <a:spcAft>
                <a:spcPts val="0"/>
              </a:spcAft>
              <a:defRPr/>
            </a:pPr>
            <a:endParaRPr lang="en-US" dirty="0">
              <a:latin typeface="+mn-lt"/>
              <a:cs typeface="+mn-cs"/>
            </a:endParaRPr>
          </a:p>
        </p:txBody>
      </p:sp>
      <p:sp>
        <p:nvSpPr>
          <p:cNvPr id="62467" name="Text Box 4"/>
          <p:cNvSpPr txBox="1">
            <a:spLocks noChangeArrowheads="1"/>
          </p:cNvSpPr>
          <p:nvPr/>
        </p:nvSpPr>
        <p:spPr bwMode="auto">
          <a:xfrm>
            <a:off x="685800" y="533400"/>
            <a:ext cx="7848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4000" b="1">
                <a:solidFill>
                  <a:schemeClr val="tx2"/>
                </a:solidFill>
                <a:latin typeface="Arial Narrow" pitchFamily="34" charset="0"/>
              </a:rPr>
              <a:t>What are the Fall Hazards?</a:t>
            </a:r>
            <a:endParaRPr lang="en-US" sz="3600" b="1">
              <a:solidFill>
                <a:schemeClr val="tx2"/>
              </a:solidFill>
              <a:latin typeface="Arial Narrow" pitchFamily="34" charset="0"/>
            </a:endParaRPr>
          </a:p>
        </p:txBody>
      </p:sp>
      <p:pic>
        <p:nvPicPr>
          <p:cNvPr id="59396" name="Picture 2" descr="DSC023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235075"/>
            <a:ext cx="6743700" cy="506253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447800" y="6092825"/>
            <a:ext cx="5334000" cy="307975"/>
          </a:xfrm>
          <a:prstGeom prst="rect">
            <a:avLst/>
          </a:prstGeom>
          <a:noFill/>
        </p:spPr>
        <p:txBody>
          <a:bodyPr>
            <a:spAutoFit/>
          </a:bodyPr>
          <a:lstStyle/>
          <a:p>
            <a:pPr fontAlgn="auto">
              <a:spcBef>
                <a:spcPts val="0"/>
              </a:spcBef>
              <a:spcAft>
                <a:spcPts val="0"/>
              </a:spcAft>
              <a:defRPr/>
            </a:pPr>
            <a:r>
              <a:rPr lang="en-US" sz="1400" dirty="0">
                <a:solidFill>
                  <a:schemeClr val="bg1">
                    <a:lumMod val="85000"/>
                  </a:schemeClr>
                </a:solidFill>
                <a:latin typeface="+mn-lt"/>
                <a:cs typeface="+mn-cs"/>
              </a:rPr>
              <a:t>Photo Courtesy of Orion, LLC </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AutoShape 2"/>
          <p:cNvSpPr>
            <a:spLocks noChangeArrowheads="1"/>
          </p:cNvSpPr>
          <p:nvPr/>
        </p:nvSpPr>
        <p:spPr bwMode="auto">
          <a:xfrm>
            <a:off x="685800" y="533400"/>
            <a:ext cx="7848600" cy="6096000"/>
          </a:xfrm>
          <a:prstGeom prst="roundRect">
            <a:avLst>
              <a:gd name="adj" fmla="val 16667"/>
            </a:avLst>
          </a:prstGeom>
          <a:gradFill rotWithShape="1">
            <a:gsLst>
              <a:gs pos="0">
                <a:schemeClr val="bg1">
                  <a:alpha val="73000"/>
                </a:schemeClr>
              </a:gs>
              <a:gs pos="100000">
                <a:schemeClr val="bg1">
                  <a:gamma/>
                  <a:shade val="46275"/>
                  <a:invGamma/>
                </a:schemeClr>
              </a:gs>
            </a:gsLst>
            <a:lin ang="5400000" scaled="1"/>
          </a:gradFill>
          <a:ln>
            <a:noFill/>
          </a:ln>
          <a:effectLst/>
          <a:extLst/>
        </p:spPr>
        <p:txBody>
          <a:bodyPr wrap="none" anchor="ctr"/>
          <a:lstStyle/>
          <a:p>
            <a:pPr fontAlgn="auto">
              <a:spcBef>
                <a:spcPts val="0"/>
              </a:spcBef>
              <a:spcAft>
                <a:spcPts val="0"/>
              </a:spcAft>
              <a:defRPr/>
            </a:pPr>
            <a:endParaRPr lang="en-US" dirty="0">
              <a:latin typeface="+mn-lt"/>
              <a:cs typeface="+mn-cs"/>
            </a:endParaRPr>
          </a:p>
        </p:txBody>
      </p:sp>
      <p:sp>
        <p:nvSpPr>
          <p:cNvPr id="63491" name="Text Box 4"/>
          <p:cNvSpPr txBox="1">
            <a:spLocks noChangeArrowheads="1"/>
          </p:cNvSpPr>
          <p:nvPr/>
        </p:nvSpPr>
        <p:spPr bwMode="auto">
          <a:xfrm>
            <a:off x="685800" y="533400"/>
            <a:ext cx="7848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4000" b="1">
                <a:solidFill>
                  <a:schemeClr val="tx2"/>
                </a:solidFill>
                <a:latin typeface="Arial Narrow" pitchFamily="34" charset="0"/>
              </a:rPr>
              <a:t>What are the Fall Hazards?</a:t>
            </a:r>
            <a:endParaRPr lang="en-US" sz="3600" b="1">
              <a:solidFill>
                <a:schemeClr val="tx2"/>
              </a:solidFill>
              <a:latin typeface="Arial Narrow" pitchFamily="34" charset="0"/>
            </a:endParaRPr>
          </a:p>
        </p:txBody>
      </p:sp>
      <p:pic>
        <p:nvPicPr>
          <p:cNvPr id="60420" name="Picture 2" descr="C:\Users\Susan\Desktop\Unused Photos\Jenny Heinzen Photos\IntroTower-3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19400" y="1358900"/>
            <a:ext cx="3724275" cy="49657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3352800" y="6169025"/>
            <a:ext cx="5334000" cy="307975"/>
          </a:xfrm>
          <a:prstGeom prst="rect">
            <a:avLst/>
          </a:prstGeom>
          <a:noFill/>
        </p:spPr>
        <p:txBody>
          <a:bodyPr>
            <a:spAutoFit/>
          </a:bodyPr>
          <a:lstStyle/>
          <a:p>
            <a:pPr fontAlgn="auto">
              <a:spcBef>
                <a:spcPts val="0"/>
              </a:spcBef>
              <a:spcAft>
                <a:spcPts val="0"/>
              </a:spcAft>
              <a:defRPr/>
            </a:pPr>
            <a:r>
              <a:rPr lang="en-US" sz="1400" dirty="0">
                <a:solidFill>
                  <a:schemeClr val="bg1">
                    <a:lumMod val="85000"/>
                  </a:schemeClr>
                </a:solidFill>
                <a:latin typeface="+mn-lt"/>
                <a:cs typeface="+mn-cs"/>
              </a:rPr>
              <a:t>Photo Courtesy Jenny </a:t>
            </a:r>
            <a:r>
              <a:rPr lang="en-US" sz="1400" dirty="0" err="1">
                <a:solidFill>
                  <a:schemeClr val="bg1">
                    <a:lumMod val="85000"/>
                  </a:schemeClr>
                </a:solidFill>
                <a:latin typeface="+mn-lt"/>
                <a:cs typeface="+mn-cs"/>
              </a:rPr>
              <a:t>Heinzen</a:t>
            </a:r>
            <a:endParaRPr lang="en-US" sz="1400" dirty="0">
              <a:solidFill>
                <a:schemeClr val="bg1">
                  <a:lumMod val="85000"/>
                </a:schemeClr>
              </a:solidFill>
              <a:latin typeface="+mn-lt"/>
              <a:cs typeface="+mn-cs"/>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AutoShape 2"/>
          <p:cNvSpPr>
            <a:spLocks noChangeArrowheads="1"/>
          </p:cNvSpPr>
          <p:nvPr/>
        </p:nvSpPr>
        <p:spPr bwMode="auto">
          <a:xfrm>
            <a:off x="358775" y="228600"/>
            <a:ext cx="8458200" cy="6172200"/>
          </a:xfrm>
          <a:prstGeom prst="roundRect">
            <a:avLst>
              <a:gd name="adj" fmla="val 16667"/>
            </a:avLst>
          </a:prstGeom>
          <a:gradFill rotWithShape="1">
            <a:gsLst>
              <a:gs pos="0">
                <a:schemeClr val="bg1">
                  <a:alpha val="73000"/>
                </a:schemeClr>
              </a:gs>
              <a:gs pos="100000">
                <a:schemeClr val="bg1">
                  <a:gamma/>
                  <a:shade val="46275"/>
                  <a:invGamma/>
                </a:schemeClr>
              </a:gs>
            </a:gsLst>
            <a:lin ang="5400000" scaled="1"/>
          </a:gradFill>
          <a:ln>
            <a:noFill/>
          </a:ln>
          <a:effectLst/>
          <a:extLst/>
        </p:spPr>
        <p:txBody>
          <a:bodyPr wrap="none" anchor="ctr"/>
          <a:lstStyle/>
          <a:p>
            <a:pPr fontAlgn="auto">
              <a:spcBef>
                <a:spcPts val="0"/>
              </a:spcBef>
              <a:spcAft>
                <a:spcPts val="0"/>
              </a:spcAft>
              <a:defRPr/>
            </a:pPr>
            <a:endParaRPr lang="en-US" dirty="0">
              <a:latin typeface="+mn-lt"/>
              <a:cs typeface="+mn-cs"/>
            </a:endParaRPr>
          </a:p>
        </p:txBody>
      </p:sp>
      <p:sp>
        <p:nvSpPr>
          <p:cNvPr id="64515" name="Text Box 4"/>
          <p:cNvSpPr txBox="1">
            <a:spLocks noChangeArrowheads="1"/>
          </p:cNvSpPr>
          <p:nvPr/>
        </p:nvSpPr>
        <p:spPr bwMode="auto">
          <a:xfrm>
            <a:off x="685800" y="228600"/>
            <a:ext cx="7848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4000" b="1">
                <a:solidFill>
                  <a:schemeClr val="tx2"/>
                </a:solidFill>
                <a:latin typeface="Arial Narrow" pitchFamily="34" charset="0"/>
              </a:rPr>
              <a:t>What are the Fall Hazards?</a:t>
            </a:r>
            <a:endParaRPr lang="en-US" sz="3600" b="1">
              <a:solidFill>
                <a:schemeClr val="tx2"/>
              </a:solidFill>
              <a:latin typeface="Arial Narrow" pitchFamily="34" charset="0"/>
            </a:endParaRPr>
          </a:p>
        </p:txBody>
      </p:sp>
      <p:pic>
        <p:nvPicPr>
          <p:cNvPr id="61444" name="Picture 2" descr="C:\Users\Susan\Desktop\iStock_000001422021XSmal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990600"/>
            <a:ext cx="7675563" cy="50927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219200" y="5943600"/>
            <a:ext cx="5334000" cy="307975"/>
          </a:xfrm>
          <a:prstGeom prst="rect">
            <a:avLst/>
          </a:prstGeom>
          <a:noFill/>
        </p:spPr>
        <p:txBody>
          <a:bodyPr>
            <a:spAutoFit/>
          </a:bodyPr>
          <a:lstStyle/>
          <a:p>
            <a:pPr fontAlgn="auto">
              <a:spcBef>
                <a:spcPts val="0"/>
              </a:spcBef>
              <a:spcAft>
                <a:spcPts val="0"/>
              </a:spcAft>
              <a:defRPr/>
            </a:pPr>
            <a:r>
              <a:rPr lang="en-US" sz="1400" dirty="0">
                <a:solidFill>
                  <a:schemeClr val="bg1">
                    <a:lumMod val="85000"/>
                  </a:schemeClr>
                </a:solidFill>
                <a:latin typeface="+mn-lt"/>
                <a:cs typeface="+mn-cs"/>
              </a:rPr>
              <a:t>Photo from istockphoto.com </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AutoShape 2"/>
          <p:cNvSpPr>
            <a:spLocks noChangeArrowheads="1"/>
          </p:cNvSpPr>
          <p:nvPr/>
        </p:nvSpPr>
        <p:spPr bwMode="auto">
          <a:xfrm>
            <a:off x="381000" y="609600"/>
            <a:ext cx="8458200" cy="5181600"/>
          </a:xfrm>
          <a:prstGeom prst="roundRect">
            <a:avLst>
              <a:gd name="adj" fmla="val 16667"/>
            </a:avLst>
          </a:prstGeom>
          <a:gradFill rotWithShape="1">
            <a:gsLst>
              <a:gs pos="0">
                <a:schemeClr val="bg1">
                  <a:alpha val="73000"/>
                </a:schemeClr>
              </a:gs>
              <a:gs pos="100000">
                <a:schemeClr val="bg1">
                  <a:gamma/>
                  <a:shade val="46275"/>
                  <a:invGamma/>
                </a:schemeClr>
              </a:gs>
            </a:gsLst>
            <a:lin ang="5400000" scaled="1"/>
          </a:gradFill>
          <a:ln>
            <a:noFill/>
          </a:ln>
          <a:effectLst/>
          <a:extLst/>
        </p:spPr>
        <p:txBody>
          <a:bodyPr wrap="none" anchor="ctr"/>
          <a:lstStyle/>
          <a:p>
            <a:pPr hangingPunct="0">
              <a:defRPr/>
            </a:pPr>
            <a:r>
              <a:rPr lang="en-US" dirty="0"/>
              <a:t> </a:t>
            </a:r>
          </a:p>
        </p:txBody>
      </p:sp>
      <p:sp>
        <p:nvSpPr>
          <p:cNvPr id="19459" name="Text Box 4"/>
          <p:cNvSpPr txBox="1">
            <a:spLocks noChangeArrowheads="1"/>
          </p:cNvSpPr>
          <p:nvPr/>
        </p:nvSpPr>
        <p:spPr bwMode="auto">
          <a:xfrm>
            <a:off x="914400" y="838200"/>
            <a:ext cx="7391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4000" b="1">
                <a:solidFill>
                  <a:srgbClr val="1F497D"/>
                </a:solidFill>
                <a:latin typeface="Arial Narrow" pitchFamily="34" charset="0"/>
              </a:rPr>
              <a:t>Question</a:t>
            </a:r>
            <a:r>
              <a:rPr lang="en-US" sz="4000" b="1">
                <a:solidFill>
                  <a:schemeClr val="tx2"/>
                </a:solidFill>
                <a:latin typeface="Arial Narrow" pitchFamily="34" charset="0"/>
              </a:rPr>
              <a:t> 1</a:t>
            </a:r>
          </a:p>
        </p:txBody>
      </p:sp>
      <p:sp>
        <p:nvSpPr>
          <p:cNvPr id="19460" name="TextBox 1"/>
          <p:cNvSpPr txBox="1">
            <a:spLocks noChangeArrowheads="1"/>
          </p:cNvSpPr>
          <p:nvPr/>
        </p:nvSpPr>
        <p:spPr bwMode="auto">
          <a:xfrm>
            <a:off x="381000" y="1524000"/>
            <a:ext cx="8458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3200">
                <a:latin typeface="Arial Narrow" pitchFamily="34" charset="0"/>
              </a:rPr>
              <a:t>     What is job hazard analysis?</a:t>
            </a:r>
          </a:p>
        </p:txBody>
      </p:sp>
      <p:sp>
        <p:nvSpPr>
          <p:cNvPr id="18437" name="TextBox 2"/>
          <p:cNvSpPr txBox="1">
            <a:spLocks noChangeArrowheads="1"/>
          </p:cNvSpPr>
          <p:nvPr/>
        </p:nvSpPr>
        <p:spPr bwMode="auto">
          <a:xfrm>
            <a:off x="1219200" y="2320925"/>
            <a:ext cx="7010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Clr>
                <a:srgbClr val="1F497D"/>
              </a:buClr>
              <a:buFontTx/>
              <a:buAutoNum type="alphaLcPeriod"/>
            </a:pPr>
            <a:r>
              <a:rPr lang="en-US" sz="2400">
                <a:latin typeface="Arial Narrow" pitchFamily="34" charset="0"/>
              </a:rPr>
              <a:t>A tallying of all the hazards found on the job </a:t>
            </a:r>
          </a:p>
        </p:txBody>
      </p:sp>
      <p:sp>
        <p:nvSpPr>
          <p:cNvPr id="6" name="TextBox 5"/>
          <p:cNvSpPr txBox="1">
            <a:spLocks noChangeArrowheads="1"/>
          </p:cNvSpPr>
          <p:nvPr/>
        </p:nvSpPr>
        <p:spPr bwMode="auto">
          <a:xfrm>
            <a:off x="1219200" y="2725738"/>
            <a:ext cx="70104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Clr>
                <a:srgbClr val="1F497D"/>
              </a:buClr>
              <a:buFontTx/>
              <a:buAutoNum type="alphaLcPeriod" startAt="2"/>
            </a:pPr>
            <a:r>
              <a:rPr lang="en-US" sz="2400">
                <a:latin typeface="Arial Narrow" pitchFamily="34" charset="0"/>
              </a:rPr>
              <a:t>A technique that focuses on job tasks as a way to identify and correct hazards </a:t>
            </a:r>
          </a:p>
        </p:txBody>
      </p:sp>
      <p:sp>
        <p:nvSpPr>
          <p:cNvPr id="18439" name="TextBox 6"/>
          <p:cNvSpPr txBox="1">
            <a:spLocks noChangeArrowheads="1"/>
          </p:cNvSpPr>
          <p:nvPr/>
        </p:nvSpPr>
        <p:spPr bwMode="auto">
          <a:xfrm>
            <a:off x="1219200" y="3500438"/>
            <a:ext cx="70104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Clr>
                <a:srgbClr val="1F497D"/>
              </a:buClr>
              <a:buFontTx/>
              <a:buAutoNum type="alphaLcPeriod" startAt="3"/>
            </a:pPr>
            <a:r>
              <a:rPr lang="en-US" sz="2400">
                <a:latin typeface="Arial Narrow" pitchFamily="34" charset="0"/>
              </a:rPr>
              <a:t>A technique for analyzing job hazards and assigning them to appropriate categories</a:t>
            </a:r>
          </a:p>
        </p:txBody>
      </p:sp>
      <p:sp>
        <p:nvSpPr>
          <p:cNvPr id="18440" name="TextBox 7"/>
          <p:cNvSpPr txBox="1">
            <a:spLocks noChangeArrowheads="1"/>
          </p:cNvSpPr>
          <p:nvPr/>
        </p:nvSpPr>
        <p:spPr bwMode="auto">
          <a:xfrm>
            <a:off x="1219200" y="4275138"/>
            <a:ext cx="70104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Clr>
                <a:srgbClr val="1F497D"/>
              </a:buClr>
              <a:buFontTx/>
              <a:buAutoNum type="alphaLcPeriod" startAt="4"/>
            </a:pPr>
            <a:r>
              <a:rPr lang="en-US" sz="2400">
                <a:latin typeface="Arial Narrow" pitchFamily="34" charset="0"/>
              </a:rPr>
              <a:t>A technique for evaluating employees on the job to make sure they are working safely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mph" presetSubtype="0" grpId="0" nodeType="clickEffect">
                                  <p:stCondLst>
                                    <p:cond delay="0"/>
                                  </p:stCondLst>
                                  <p:childTnLst>
                                    <p:set>
                                      <p:cBhvr rctx="PPT">
                                        <p:cTn id="6" dur="indefinite"/>
                                        <p:tgtEl>
                                          <p:spTgt spid="18437"/>
                                        </p:tgtEl>
                                        <p:attrNameLst>
                                          <p:attrName>style.opacity</p:attrName>
                                        </p:attrNameLst>
                                      </p:cBhvr>
                                      <p:to>
                                        <p:strVal val="0.25"/>
                                      </p:to>
                                    </p:set>
                                    <p:animEffect filter="image" prLst="opacity: 0.25">
                                      <p:cBhvr rctx="IE">
                                        <p:cTn id="7" dur="indefinite"/>
                                        <p:tgtEl>
                                          <p:spTgt spid="18437"/>
                                        </p:tgtEl>
                                      </p:cBhvr>
                                    </p:animEffect>
                                  </p:childTnLst>
                                </p:cTn>
                              </p:par>
                              <p:par>
                                <p:cTn id="8" presetID="3" presetClass="emph" presetSubtype="2" fill="hold" grpId="0" nodeType="withEffect">
                                  <p:stCondLst>
                                    <p:cond delay="0"/>
                                  </p:stCondLst>
                                  <p:childTnLst>
                                    <p:animClr clrSpc="rgb" dir="cw">
                                      <p:cBhvr override="childStyle">
                                        <p:cTn id="9" dur="2000" fill="hold"/>
                                        <p:tgtEl>
                                          <p:spTgt spid="6"/>
                                        </p:tgtEl>
                                        <p:attrNameLst>
                                          <p:attrName>style.color</p:attrName>
                                        </p:attrNameLst>
                                      </p:cBhvr>
                                      <p:to>
                                        <a:srgbClr val="C0504D"/>
                                      </p:to>
                                    </p:animClr>
                                  </p:childTnLst>
                                </p:cTn>
                              </p:par>
                              <p:par>
                                <p:cTn id="10" presetID="9" presetClass="emph" presetSubtype="0" grpId="0" nodeType="withEffect">
                                  <p:stCondLst>
                                    <p:cond delay="0"/>
                                  </p:stCondLst>
                                  <p:childTnLst>
                                    <p:set>
                                      <p:cBhvr rctx="PPT">
                                        <p:cTn id="11" dur="indefinite"/>
                                        <p:tgtEl>
                                          <p:spTgt spid="18439"/>
                                        </p:tgtEl>
                                        <p:attrNameLst>
                                          <p:attrName>style.opacity</p:attrName>
                                        </p:attrNameLst>
                                      </p:cBhvr>
                                      <p:to>
                                        <p:strVal val="0.25"/>
                                      </p:to>
                                    </p:set>
                                    <p:animEffect filter="image" prLst="opacity: 0.25">
                                      <p:cBhvr rctx="IE">
                                        <p:cTn id="12" dur="indefinite"/>
                                        <p:tgtEl>
                                          <p:spTgt spid="18439"/>
                                        </p:tgtEl>
                                      </p:cBhvr>
                                    </p:animEffect>
                                  </p:childTnLst>
                                </p:cTn>
                              </p:par>
                              <p:par>
                                <p:cTn id="13" presetID="9" presetClass="emph" presetSubtype="0" grpId="0" nodeType="withEffect">
                                  <p:stCondLst>
                                    <p:cond delay="0"/>
                                  </p:stCondLst>
                                  <p:childTnLst>
                                    <p:set>
                                      <p:cBhvr rctx="PPT">
                                        <p:cTn id="14" dur="indefinite"/>
                                        <p:tgtEl>
                                          <p:spTgt spid="18440"/>
                                        </p:tgtEl>
                                        <p:attrNameLst>
                                          <p:attrName>style.opacity</p:attrName>
                                        </p:attrNameLst>
                                      </p:cBhvr>
                                      <p:to>
                                        <p:strVal val="0.25"/>
                                      </p:to>
                                    </p:set>
                                    <p:animEffect filter="image" prLst="opacity: 0.25">
                                      <p:cBhvr rctx="IE">
                                        <p:cTn id="15" dur="indefinite"/>
                                        <p:tgtEl>
                                          <p:spTgt spid="184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7" grpId="0"/>
      <p:bldP spid="6" grpId="0"/>
      <p:bldP spid="18439" grpId="0"/>
      <p:bldP spid="18440"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AutoShape 2"/>
          <p:cNvSpPr>
            <a:spLocks noChangeArrowheads="1"/>
          </p:cNvSpPr>
          <p:nvPr/>
        </p:nvSpPr>
        <p:spPr bwMode="auto">
          <a:xfrm>
            <a:off x="358775" y="228600"/>
            <a:ext cx="8458200" cy="6172200"/>
          </a:xfrm>
          <a:prstGeom prst="roundRect">
            <a:avLst>
              <a:gd name="adj" fmla="val 16667"/>
            </a:avLst>
          </a:prstGeom>
          <a:gradFill rotWithShape="1">
            <a:gsLst>
              <a:gs pos="0">
                <a:schemeClr val="bg1">
                  <a:alpha val="73000"/>
                </a:schemeClr>
              </a:gs>
              <a:gs pos="100000">
                <a:schemeClr val="bg1">
                  <a:gamma/>
                  <a:shade val="46275"/>
                  <a:invGamma/>
                </a:schemeClr>
              </a:gs>
            </a:gsLst>
            <a:lin ang="5400000" scaled="1"/>
          </a:gradFill>
          <a:ln>
            <a:noFill/>
          </a:ln>
          <a:effectLst/>
          <a:extLst/>
        </p:spPr>
        <p:txBody>
          <a:bodyPr wrap="none" anchor="ctr"/>
          <a:lstStyle/>
          <a:p>
            <a:pPr fontAlgn="auto">
              <a:spcBef>
                <a:spcPts val="0"/>
              </a:spcBef>
              <a:spcAft>
                <a:spcPts val="0"/>
              </a:spcAft>
              <a:defRPr/>
            </a:pPr>
            <a:endParaRPr lang="en-US" dirty="0">
              <a:latin typeface="+mn-lt"/>
              <a:cs typeface="+mn-cs"/>
            </a:endParaRPr>
          </a:p>
        </p:txBody>
      </p:sp>
      <p:sp>
        <p:nvSpPr>
          <p:cNvPr id="65539" name="Text Box 4"/>
          <p:cNvSpPr txBox="1">
            <a:spLocks noChangeArrowheads="1"/>
          </p:cNvSpPr>
          <p:nvPr/>
        </p:nvSpPr>
        <p:spPr bwMode="auto">
          <a:xfrm>
            <a:off x="685800" y="365125"/>
            <a:ext cx="7848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4000" b="1">
                <a:solidFill>
                  <a:schemeClr val="tx2"/>
                </a:solidFill>
                <a:latin typeface="Arial Narrow" pitchFamily="34" charset="0"/>
              </a:rPr>
              <a:t>What are the Fall Hazards?</a:t>
            </a:r>
            <a:endParaRPr lang="en-US" sz="3600" b="1">
              <a:solidFill>
                <a:schemeClr val="tx2"/>
              </a:solidFill>
              <a:latin typeface="Arial Narrow" pitchFamily="34" charset="0"/>
            </a:endParaRPr>
          </a:p>
        </p:txBody>
      </p:sp>
      <p:pic>
        <p:nvPicPr>
          <p:cNvPr id="65541" name="Picture 5" descr="C:\Users\Susan\Desktop\Andrew Herr's Photos\99afd7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1143000"/>
            <a:ext cx="7860982" cy="48006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066800" y="5791200"/>
            <a:ext cx="5334000" cy="307975"/>
          </a:xfrm>
          <a:prstGeom prst="rect">
            <a:avLst/>
          </a:prstGeom>
          <a:noFill/>
        </p:spPr>
        <p:txBody>
          <a:bodyPr>
            <a:spAutoFit/>
          </a:bodyPr>
          <a:lstStyle/>
          <a:p>
            <a:pPr fontAlgn="auto">
              <a:spcBef>
                <a:spcPts val="0"/>
              </a:spcBef>
              <a:spcAft>
                <a:spcPts val="0"/>
              </a:spcAft>
              <a:defRPr/>
            </a:pPr>
            <a:r>
              <a:rPr lang="en-US" sz="1400" dirty="0">
                <a:solidFill>
                  <a:schemeClr val="bg1">
                    <a:lumMod val="85000"/>
                  </a:schemeClr>
                </a:solidFill>
                <a:latin typeface="+mn-lt"/>
                <a:cs typeface="+mn-cs"/>
              </a:rPr>
              <a:t>Photo Courtesy of Seventh Generation Energy Systems </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AutoShape 2"/>
          <p:cNvSpPr>
            <a:spLocks noChangeArrowheads="1"/>
          </p:cNvSpPr>
          <p:nvPr/>
        </p:nvSpPr>
        <p:spPr bwMode="auto">
          <a:xfrm>
            <a:off x="381000" y="457200"/>
            <a:ext cx="8458200" cy="5715000"/>
          </a:xfrm>
          <a:prstGeom prst="roundRect">
            <a:avLst>
              <a:gd name="adj" fmla="val 16667"/>
            </a:avLst>
          </a:prstGeom>
          <a:gradFill rotWithShape="1">
            <a:gsLst>
              <a:gs pos="0">
                <a:schemeClr val="bg1">
                  <a:alpha val="73000"/>
                </a:schemeClr>
              </a:gs>
              <a:gs pos="100000">
                <a:schemeClr val="bg1">
                  <a:gamma/>
                  <a:shade val="46275"/>
                  <a:invGamma/>
                </a:schemeClr>
              </a:gs>
            </a:gsLst>
            <a:lin ang="5400000" scaled="1"/>
          </a:gradFill>
          <a:ln>
            <a:noFill/>
          </a:ln>
          <a:effectLst/>
          <a:extLst/>
        </p:spPr>
        <p:txBody>
          <a:bodyPr wrap="none" anchor="ctr"/>
          <a:lstStyle/>
          <a:p>
            <a:pPr fontAlgn="auto">
              <a:spcBef>
                <a:spcPts val="0"/>
              </a:spcBef>
              <a:spcAft>
                <a:spcPts val="0"/>
              </a:spcAft>
              <a:defRPr/>
            </a:pPr>
            <a:endParaRPr lang="en-US" dirty="0">
              <a:latin typeface="+mn-lt"/>
              <a:cs typeface="+mn-cs"/>
            </a:endParaRPr>
          </a:p>
        </p:txBody>
      </p:sp>
      <p:sp>
        <p:nvSpPr>
          <p:cNvPr id="66563" name="Text Box 4"/>
          <p:cNvSpPr txBox="1">
            <a:spLocks noChangeArrowheads="1"/>
          </p:cNvSpPr>
          <p:nvPr/>
        </p:nvSpPr>
        <p:spPr bwMode="auto">
          <a:xfrm>
            <a:off x="685800" y="762000"/>
            <a:ext cx="7848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4000" b="1">
                <a:solidFill>
                  <a:schemeClr val="tx2"/>
                </a:solidFill>
                <a:latin typeface="Arial Narrow" pitchFamily="34" charset="0"/>
              </a:rPr>
              <a:t>Best Practices</a:t>
            </a:r>
          </a:p>
        </p:txBody>
      </p:sp>
      <p:sp>
        <p:nvSpPr>
          <p:cNvPr id="66564" name="Text Box 8"/>
          <p:cNvSpPr txBox="1">
            <a:spLocks noChangeArrowheads="1"/>
          </p:cNvSpPr>
          <p:nvPr/>
        </p:nvSpPr>
        <p:spPr bwMode="auto">
          <a:xfrm>
            <a:off x="990600" y="1695450"/>
            <a:ext cx="7391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ts val="1200"/>
              </a:spcBef>
              <a:buClr>
                <a:schemeClr val="tx2"/>
              </a:buClr>
            </a:pPr>
            <a:r>
              <a:rPr lang="en-US" sz="3600" b="1">
                <a:latin typeface="Arial Narrow" pitchFamily="34" charset="0"/>
              </a:rPr>
              <a:t>Identify one or two items from the best practices list that you plan to improve.</a:t>
            </a:r>
          </a:p>
        </p:txBody>
      </p:sp>
      <p:pic>
        <p:nvPicPr>
          <p:cNvPr id="6" name="Picture 4" descr="check mark,check marks,checklists,clipboards,clipped images,cropped images,cropped pictures,icons,lists,office supplies,offices,OK,PNG,symbols,tick mark,tick marks,transparent background"/>
          <p:cNvPicPr>
            <a:picLocks noChangeAspect="1" noChangeArrowheads="1"/>
          </p:cNvPicPr>
          <p:nvPr/>
        </p:nvPicPr>
        <p:blipFill rotWithShape="1">
          <a:blip r:embed="rId2">
            <a:duotone>
              <a:prstClr val="black"/>
              <a:schemeClr val="bg1">
                <a:lumMod val="50000"/>
                <a:tint val="45000"/>
                <a:satMod val="400000"/>
              </a:schemeClr>
            </a:duotone>
            <a:extLst/>
          </a:blip>
          <a:srcRect l="30799" t="26831" r="31539" b="29600"/>
          <a:stretch/>
        </p:blipFill>
        <p:spPr bwMode="auto">
          <a:xfrm>
            <a:off x="3733800" y="3200400"/>
            <a:ext cx="1828800" cy="2115671"/>
          </a:xfrm>
          <a:prstGeom prst="rect">
            <a:avLst/>
          </a:prstGeom>
          <a:noFill/>
          <a:ex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AutoShape 2"/>
          <p:cNvSpPr>
            <a:spLocks noChangeArrowheads="1"/>
          </p:cNvSpPr>
          <p:nvPr/>
        </p:nvSpPr>
        <p:spPr bwMode="auto">
          <a:xfrm>
            <a:off x="400050" y="457200"/>
            <a:ext cx="8458200" cy="5715000"/>
          </a:xfrm>
          <a:prstGeom prst="roundRect">
            <a:avLst>
              <a:gd name="adj" fmla="val 16667"/>
            </a:avLst>
          </a:prstGeom>
          <a:gradFill rotWithShape="1">
            <a:gsLst>
              <a:gs pos="0">
                <a:schemeClr val="bg1">
                  <a:alpha val="73000"/>
                </a:schemeClr>
              </a:gs>
              <a:gs pos="100000">
                <a:schemeClr val="bg1">
                  <a:gamma/>
                  <a:shade val="46275"/>
                  <a:invGamma/>
                </a:schemeClr>
              </a:gs>
            </a:gsLst>
            <a:lin ang="5400000" scaled="1"/>
          </a:gradFill>
          <a:ln>
            <a:noFill/>
          </a:ln>
          <a:effectLst/>
          <a:extLst/>
        </p:spPr>
        <p:txBody>
          <a:bodyPr wrap="none" anchor="ctr"/>
          <a:lstStyle/>
          <a:p>
            <a:pPr fontAlgn="auto">
              <a:spcBef>
                <a:spcPts val="0"/>
              </a:spcBef>
              <a:spcAft>
                <a:spcPts val="0"/>
              </a:spcAft>
              <a:defRPr/>
            </a:pPr>
            <a:endParaRPr lang="en-US" dirty="0">
              <a:latin typeface="+mn-lt"/>
              <a:cs typeface="+mn-cs"/>
            </a:endParaRPr>
          </a:p>
        </p:txBody>
      </p:sp>
      <p:sp>
        <p:nvSpPr>
          <p:cNvPr id="67587" name="Text Box 4"/>
          <p:cNvSpPr txBox="1">
            <a:spLocks noChangeArrowheads="1"/>
          </p:cNvSpPr>
          <p:nvPr/>
        </p:nvSpPr>
        <p:spPr bwMode="auto">
          <a:xfrm>
            <a:off x="685800" y="762000"/>
            <a:ext cx="7848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4000" b="1">
                <a:solidFill>
                  <a:schemeClr val="tx2"/>
                </a:solidFill>
                <a:latin typeface="Arial Narrow" pitchFamily="34" charset="0"/>
              </a:rPr>
              <a:t>The Rescue Plan</a:t>
            </a:r>
          </a:p>
        </p:txBody>
      </p:sp>
      <p:sp>
        <p:nvSpPr>
          <p:cNvPr id="67588" name="Text Box 8"/>
          <p:cNvSpPr txBox="1">
            <a:spLocks noChangeArrowheads="1"/>
          </p:cNvSpPr>
          <p:nvPr/>
        </p:nvSpPr>
        <p:spPr bwMode="auto">
          <a:xfrm>
            <a:off x="1143000" y="1741488"/>
            <a:ext cx="26384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ts val="1200"/>
              </a:spcBef>
              <a:buClr>
                <a:schemeClr val="tx2"/>
              </a:buClr>
            </a:pPr>
            <a:r>
              <a:rPr lang="en-US" sz="3600" b="1">
                <a:latin typeface="Arial Narrow" pitchFamily="34" charset="0"/>
              </a:rPr>
              <a:t>What to do?</a:t>
            </a:r>
          </a:p>
        </p:txBody>
      </p:sp>
      <p:pic>
        <p:nvPicPr>
          <p:cNvPr id="67589" name="imgPreview" descr="Description: emergency services,emergency vehicles,fire engines,fire trucks,firefighting,government,ladder trucks,transportation,trucks,vehicles"/>
          <p:cNvPicPr>
            <a:picLocks noChangeAspect="1" noChangeArrowheads="1"/>
          </p:cNvPicPr>
          <p:nvPr/>
        </p:nvPicPr>
        <p:blipFill>
          <a:blip r:embed="rId2">
            <a:extLst>
              <a:ext uri="{28A0092B-C50C-407E-A947-70E740481C1C}">
                <a14:useLocalDpi xmlns:a14="http://schemas.microsoft.com/office/drawing/2010/main" val="0"/>
              </a:ext>
            </a:extLst>
          </a:blip>
          <a:srcRect t="26381" b="28287"/>
          <a:stretch>
            <a:fillRect/>
          </a:stretch>
        </p:blipFill>
        <p:spPr bwMode="auto">
          <a:xfrm>
            <a:off x="2971800" y="3657600"/>
            <a:ext cx="3276600" cy="1485900"/>
          </a:xfrm>
          <a:prstGeom prst="rect">
            <a:avLst/>
          </a:prstGeom>
          <a:noFill/>
          <a:ln>
            <a:noFill/>
          </a:ln>
          <a:effectLst>
            <a:glow rad="101600">
              <a:schemeClr val="accent2">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0" name="Text Box 8"/>
          <p:cNvSpPr txBox="1">
            <a:spLocks noChangeArrowheads="1"/>
          </p:cNvSpPr>
          <p:nvPr/>
        </p:nvSpPr>
        <p:spPr bwMode="auto">
          <a:xfrm>
            <a:off x="1143000" y="2652713"/>
            <a:ext cx="50625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ts val="1200"/>
              </a:spcBef>
              <a:buClr>
                <a:schemeClr val="tx2"/>
              </a:buClr>
            </a:pPr>
            <a:r>
              <a:rPr lang="en-US" sz="3600" b="1">
                <a:latin typeface="Arial Narrow" pitchFamily="34" charset="0"/>
              </a:rPr>
              <a:t>What to have on hand?</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AutoShape 2"/>
          <p:cNvSpPr>
            <a:spLocks noChangeArrowheads="1"/>
          </p:cNvSpPr>
          <p:nvPr/>
        </p:nvSpPr>
        <p:spPr bwMode="auto">
          <a:xfrm>
            <a:off x="381000" y="457200"/>
            <a:ext cx="8458200" cy="5715000"/>
          </a:xfrm>
          <a:prstGeom prst="roundRect">
            <a:avLst>
              <a:gd name="adj" fmla="val 16667"/>
            </a:avLst>
          </a:prstGeom>
          <a:gradFill rotWithShape="1">
            <a:gsLst>
              <a:gs pos="0">
                <a:schemeClr val="bg1">
                  <a:alpha val="73000"/>
                </a:schemeClr>
              </a:gs>
              <a:gs pos="100000">
                <a:schemeClr val="bg1">
                  <a:gamma/>
                  <a:shade val="46275"/>
                  <a:invGamma/>
                </a:schemeClr>
              </a:gs>
            </a:gsLst>
            <a:lin ang="5400000" scaled="1"/>
          </a:gradFill>
          <a:ln>
            <a:noFill/>
          </a:ln>
          <a:effectLst/>
          <a:extLst/>
        </p:spPr>
        <p:txBody>
          <a:bodyPr wrap="none" anchor="ctr"/>
          <a:lstStyle/>
          <a:p>
            <a:pPr fontAlgn="auto">
              <a:spcBef>
                <a:spcPts val="0"/>
              </a:spcBef>
              <a:spcAft>
                <a:spcPts val="0"/>
              </a:spcAft>
              <a:defRPr/>
            </a:pPr>
            <a:endParaRPr lang="en-US" dirty="0">
              <a:latin typeface="+mn-lt"/>
              <a:cs typeface="+mn-cs"/>
            </a:endParaRPr>
          </a:p>
        </p:txBody>
      </p:sp>
      <p:sp>
        <p:nvSpPr>
          <p:cNvPr id="68611" name="Text Box 4"/>
          <p:cNvSpPr txBox="1">
            <a:spLocks noChangeArrowheads="1"/>
          </p:cNvSpPr>
          <p:nvPr/>
        </p:nvSpPr>
        <p:spPr bwMode="auto">
          <a:xfrm>
            <a:off x="685800" y="609600"/>
            <a:ext cx="7848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4000" b="1">
                <a:solidFill>
                  <a:schemeClr val="tx2"/>
                </a:solidFill>
                <a:latin typeface="Arial Narrow" pitchFamily="34" charset="0"/>
              </a:rPr>
              <a:t>Module 4 Objectives</a:t>
            </a:r>
          </a:p>
        </p:txBody>
      </p:sp>
      <p:sp>
        <p:nvSpPr>
          <p:cNvPr id="68612" name="Text Box 8"/>
          <p:cNvSpPr txBox="1">
            <a:spLocks noChangeArrowheads="1"/>
          </p:cNvSpPr>
          <p:nvPr/>
        </p:nvSpPr>
        <p:spPr bwMode="auto">
          <a:xfrm>
            <a:off x="685800" y="1371600"/>
            <a:ext cx="7848600" cy="42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71500" indent="-5715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ts val="1200"/>
              </a:spcBef>
              <a:buClr>
                <a:schemeClr val="tx2"/>
              </a:buClr>
              <a:buFont typeface="Wingdings" pitchFamily="2" charset="2"/>
              <a:buChar char="§"/>
            </a:pPr>
            <a:r>
              <a:rPr lang="en-US" sz="3600" b="1">
                <a:latin typeface="Arial Narrow" pitchFamily="34" charset="0"/>
              </a:rPr>
              <a:t>Analyze wind energy worksites for electrical hazards.</a:t>
            </a:r>
          </a:p>
          <a:p>
            <a:pPr eaLnBrk="1" hangingPunct="1">
              <a:spcBef>
                <a:spcPts val="1200"/>
              </a:spcBef>
              <a:buClr>
                <a:schemeClr val="tx2"/>
              </a:buClr>
              <a:buFont typeface="Wingdings" pitchFamily="2" charset="2"/>
              <a:buChar char="§"/>
            </a:pPr>
            <a:r>
              <a:rPr lang="en-US" sz="3600" b="1">
                <a:latin typeface="Arial Narrow" pitchFamily="34" charset="0"/>
              </a:rPr>
              <a:t>Recognize the danger of arc flash and identify steps to reduce the danger.</a:t>
            </a:r>
          </a:p>
          <a:p>
            <a:pPr eaLnBrk="1" hangingPunct="1">
              <a:spcBef>
                <a:spcPts val="1200"/>
              </a:spcBef>
              <a:buClr>
                <a:schemeClr val="tx2"/>
              </a:buClr>
              <a:buFont typeface="Wingdings" pitchFamily="2" charset="2"/>
              <a:buChar char="§"/>
            </a:pPr>
            <a:r>
              <a:rPr lang="en-US" sz="3600" b="1">
                <a:latin typeface="Arial Narrow" pitchFamily="34" charset="0"/>
              </a:rPr>
              <a:t>Identify best practices and important controls for preventing electrical injuries and fatalities.</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AutoShape 2"/>
          <p:cNvSpPr>
            <a:spLocks noChangeArrowheads="1"/>
          </p:cNvSpPr>
          <p:nvPr/>
        </p:nvSpPr>
        <p:spPr bwMode="auto">
          <a:xfrm>
            <a:off x="381000" y="1143000"/>
            <a:ext cx="8458200" cy="4419600"/>
          </a:xfrm>
          <a:prstGeom prst="roundRect">
            <a:avLst>
              <a:gd name="adj" fmla="val 16667"/>
            </a:avLst>
          </a:prstGeom>
          <a:gradFill rotWithShape="1">
            <a:gsLst>
              <a:gs pos="0">
                <a:schemeClr val="bg1">
                  <a:alpha val="73000"/>
                </a:schemeClr>
              </a:gs>
              <a:gs pos="100000">
                <a:schemeClr val="bg1">
                  <a:gamma/>
                  <a:shade val="46275"/>
                  <a:invGamma/>
                </a:schemeClr>
              </a:gs>
            </a:gsLst>
            <a:lin ang="5400000" scaled="1"/>
          </a:gradFill>
          <a:ln>
            <a:noFill/>
          </a:ln>
          <a:effectLst/>
          <a:extLst/>
        </p:spPr>
        <p:txBody>
          <a:bodyPr wrap="none" anchor="ctr"/>
          <a:lstStyle/>
          <a:p>
            <a:pPr fontAlgn="auto">
              <a:spcBef>
                <a:spcPts val="0"/>
              </a:spcBef>
              <a:spcAft>
                <a:spcPts val="0"/>
              </a:spcAft>
              <a:defRPr/>
            </a:pPr>
            <a:endParaRPr lang="en-US" dirty="0">
              <a:latin typeface="+mn-lt"/>
              <a:cs typeface="+mn-cs"/>
            </a:endParaRPr>
          </a:p>
        </p:txBody>
      </p:sp>
      <p:sp>
        <p:nvSpPr>
          <p:cNvPr id="69635" name="Text Box 4"/>
          <p:cNvSpPr txBox="1">
            <a:spLocks noChangeArrowheads="1"/>
          </p:cNvSpPr>
          <p:nvPr/>
        </p:nvSpPr>
        <p:spPr bwMode="auto">
          <a:xfrm>
            <a:off x="685800" y="1524000"/>
            <a:ext cx="7848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4000" b="1">
                <a:solidFill>
                  <a:schemeClr val="tx2"/>
                </a:solidFill>
                <a:latin typeface="Arial Narrow" pitchFamily="34" charset="0"/>
              </a:rPr>
              <a:t>Module 4 Objectives—</a:t>
            </a:r>
            <a:r>
              <a:rPr lang="en-US" sz="3600" b="1">
                <a:solidFill>
                  <a:schemeClr val="tx2"/>
                </a:solidFill>
                <a:latin typeface="Arial Narrow" pitchFamily="34" charset="0"/>
              </a:rPr>
              <a:t>continued</a:t>
            </a:r>
          </a:p>
        </p:txBody>
      </p:sp>
      <p:sp>
        <p:nvSpPr>
          <p:cNvPr id="5" name="Text Box 8"/>
          <p:cNvSpPr txBox="1">
            <a:spLocks noChangeArrowheads="1"/>
          </p:cNvSpPr>
          <p:nvPr/>
        </p:nvSpPr>
        <p:spPr bwMode="auto">
          <a:xfrm>
            <a:off x="1033463" y="2295525"/>
            <a:ext cx="7500937" cy="2462213"/>
          </a:xfrm>
          <a:prstGeom prst="rect">
            <a:avLst/>
          </a:prstGeom>
          <a:noFill/>
          <a:ln>
            <a:noFill/>
          </a:ln>
          <a:effectLst/>
          <a:extLst/>
        </p:spPr>
        <p:txBody>
          <a:bodyPr>
            <a:spAutoFit/>
          </a:bodyPr>
          <a:lstStyle>
            <a:lvl1pPr marL="465138" indent="-465138">
              <a:defRPr sz="2400">
                <a:solidFill>
                  <a:schemeClr val="tx1"/>
                </a:solidFill>
                <a:latin typeface="Times New Roman" pitchFamily="18" charset="0"/>
              </a:defRPr>
            </a:lvl1pPr>
            <a:lvl2pPr marL="623888">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pPr marL="571500" indent="-571500" fontAlgn="auto">
              <a:spcBef>
                <a:spcPts val="1200"/>
              </a:spcBef>
              <a:spcAft>
                <a:spcPts val="0"/>
              </a:spcAft>
              <a:buClr>
                <a:schemeClr val="tx2"/>
              </a:buClr>
              <a:buFont typeface="Wingdings" pitchFamily="2" charset="2"/>
              <a:buChar char="§"/>
              <a:defRPr/>
            </a:pPr>
            <a:r>
              <a:rPr lang="en-US" sz="3600" b="1" dirty="0" smtClean="0">
                <a:latin typeface="Arial Narrow" pitchFamily="34" charset="0"/>
                <a:cs typeface="+mn-cs"/>
              </a:rPr>
              <a:t>Practice the proper use of lockout/tagout.</a:t>
            </a:r>
          </a:p>
          <a:p>
            <a:pPr marL="571500" indent="-571500" fontAlgn="auto">
              <a:spcBef>
                <a:spcPts val="1200"/>
              </a:spcBef>
              <a:spcAft>
                <a:spcPts val="0"/>
              </a:spcAft>
              <a:buClr>
                <a:schemeClr val="tx2"/>
              </a:buClr>
              <a:buFont typeface="Wingdings" pitchFamily="2" charset="2"/>
              <a:buChar char="§"/>
              <a:defRPr/>
            </a:pPr>
            <a:r>
              <a:rPr lang="en-US" sz="3600" b="1" dirty="0" smtClean="0">
                <a:latin typeface="Arial Narrow" pitchFamily="34" charset="0"/>
                <a:cs typeface="+mn-cs"/>
              </a:rPr>
              <a:t>Recognize and use OSHA standards relating to electrical safety.</a:t>
            </a:r>
            <a:endParaRPr lang="en-US" sz="3600" b="1" dirty="0">
              <a:latin typeface="Arial Narrow" pitchFamily="34" charset="0"/>
              <a:cs typeface="+mn-cs"/>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AutoShape 2"/>
          <p:cNvSpPr>
            <a:spLocks noChangeArrowheads="1"/>
          </p:cNvSpPr>
          <p:nvPr/>
        </p:nvSpPr>
        <p:spPr bwMode="auto">
          <a:xfrm>
            <a:off x="381000" y="457200"/>
            <a:ext cx="8458200" cy="5715000"/>
          </a:xfrm>
          <a:prstGeom prst="roundRect">
            <a:avLst>
              <a:gd name="adj" fmla="val 16667"/>
            </a:avLst>
          </a:prstGeom>
          <a:gradFill rotWithShape="1">
            <a:gsLst>
              <a:gs pos="0">
                <a:schemeClr val="bg1">
                  <a:alpha val="73000"/>
                </a:schemeClr>
              </a:gs>
              <a:gs pos="100000">
                <a:schemeClr val="bg1">
                  <a:gamma/>
                  <a:shade val="46275"/>
                  <a:invGamma/>
                </a:schemeClr>
              </a:gs>
            </a:gsLst>
            <a:lin ang="5400000" scaled="1"/>
          </a:gradFill>
          <a:ln>
            <a:noFill/>
          </a:ln>
          <a:effectLst/>
          <a:extLst/>
        </p:spPr>
        <p:txBody>
          <a:bodyPr wrap="none" anchor="ctr"/>
          <a:lstStyle/>
          <a:p>
            <a:pPr fontAlgn="auto">
              <a:spcBef>
                <a:spcPts val="0"/>
              </a:spcBef>
              <a:spcAft>
                <a:spcPts val="0"/>
              </a:spcAft>
              <a:defRPr/>
            </a:pPr>
            <a:endParaRPr lang="en-US" dirty="0">
              <a:latin typeface="+mn-lt"/>
              <a:cs typeface="+mn-cs"/>
            </a:endParaRPr>
          </a:p>
        </p:txBody>
      </p:sp>
      <p:sp>
        <p:nvSpPr>
          <p:cNvPr id="70659" name="Text Box 4"/>
          <p:cNvSpPr txBox="1">
            <a:spLocks noChangeArrowheads="1"/>
          </p:cNvSpPr>
          <p:nvPr/>
        </p:nvSpPr>
        <p:spPr bwMode="auto">
          <a:xfrm>
            <a:off x="685800" y="998538"/>
            <a:ext cx="78486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3200" b="1">
                <a:solidFill>
                  <a:schemeClr val="tx2"/>
                </a:solidFill>
                <a:latin typeface="Arial Narrow" pitchFamily="34" charset="0"/>
              </a:rPr>
              <a:t>Test Your Knowledge of Electrical Safety</a:t>
            </a:r>
          </a:p>
        </p:txBody>
      </p:sp>
      <p:sp>
        <p:nvSpPr>
          <p:cNvPr id="70660" name="Text Box 8"/>
          <p:cNvSpPr txBox="1">
            <a:spLocks noChangeArrowheads="1"/>
          </p:cNvSpPr>
          <p:nvPr/>
        </p:nvSpPr>
        <p:spPr bwMode="auto">
          <a:xfrm>
            <a:off x="838200" y="1836738"/>
            <a:ext cx="7500938"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71500" indent="-5715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ts val="1200"/>
              </a:spcBef>
              <a:buClr>
                <a:schemeClr val="tx2"/>
              </a:buClr>
              <a:buFont typeface="Calibri" pitchFamily="34" charset="0"/>
              <a:buAutoNum type="arabicPeriod"/>
            </a:pPr>
            <a:r>
              <a:rPr lang="en-US" sz="3200" b="1">
                <a:latin typeface="Arial Narrow" pitchFamily="34" charset="0"/>
              </a:rPr>
              <a:t>How many workers die every year in electrical accidents?</a:t>
            </a:r>
          </a:p>
        </p:txBody>
      </p:sp>
      <p:sp>
        <p:nvSpPr>
          <p:cNvPr id="65541" name="Text Box 8"/>
          <p:cNvSpPr txBox="1">
            <a:spLocks noChangeArrowheads="1"/>
          </p:cNvSpPr>
          <p:nvPr/>
        </p:nvSpPr>
        <p:spPr bwMode="auto">
          <a:xfrm>
            <a:off x="838200" y="2979738"/>
            <a:ext cx="75009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43000" indent="-5715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ts val="1200"/>
              </a:spcBef>
              <a:buClr>
                <a:schemeClr val="tx2"/>
              </a:buClr>
              <a:buFont typeface="Calibri" pitchFamily="34" charset="0"/>
              <a:buAutoNum type="alphaUcPeriod"/>
            </a:pPr>
            <a:r>
              <a:rPr lang="en-US" sz="2800" b="1">
                <a:latin typeface="Arial Narrow" pitchFamily="34" charset="0"/>
              </a:rPr>
              <a:t>150</a:t>
            </a:r>
          </a:p>
        </p:txBody>
      </p:sp>
      <p:sp>
        <p:nvSpPr>
          <p:cNvPr id="6" name="Text Box 8"/>
          <p:cNvSpPr txBox="1">
            <a:spLocks noChangeArrowheads="1"/>
          </p:cNvSpPr>
          <p:nvPr/>
        </p:nvSpPr>
        <p:spPr bwMode="auto">
          <a:xfrm>
            <a:off x="838200" y="3438525"/>
            <a:ext cx="75009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43000" indent="-5715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ts val="1200"/>
              </a:spcBef>
              <a:buClr>
                <a:schemeClr val="tx2"/>
              </a:buClr>
              <a:buFont typeface="Calibri" pitchFamily="34" charset="0"/>
              <a:buAutoNum type="alphaUcPeriod" startAt="2"/>
            </a:pPr>
            <a:r>
              <a:rPr lang="en-US" sz="2800" b="1">
                <a:latin typeface="Arial Narrow" pitchFamily="34" charset="0"/>
              </a:rPr>
              <a:t>250</a:t>
            </a:r>
          </a:p>
        </p:txBody>
      </p:sp>
      <p:sp>
        <p:nvSpPr>
          <p:cNvPr id="7" name="Text Box 8"/>
          <p:cNvSpPr txBox="1">
            <a:spLocks noChangeArrowheads="1"/>
          </p:cNvSpPr>
          <p:nvPr/>
        </p:nvSpPr>
        <p:spPr bwMode="auto">
          <a:xfrm>
            <a:off x="838200" y="3895725"/>
            <a:ext cx="75009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43000" indent="-5715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ts val="1200"/>
              </a:spcBef>
              <a:buClr>
                <a:schemeClr val="tx2"/>
              </a:buClr>
              <a:buFont typeface="Calibri" pitchFamily="34" charset="0"/>
              <a:buAutoNum type="alphaUcPeriod" startAt="3"/>
            </a:pPr>
            <a:r>
              <a:rPr lang="en-US" sz="2800" b="1">
                <a:latin typeface="Arial Narrow" pitchFamily="34" charset="0"/>
              </a:rPr>
              <a:t>350</a:t>
            </a:r>
          </a:p>
        </p:txBody>
      </p:sp>
      <p:sp>
        <p:nvSpPr>
          <p:cNvPr id="8" name="Text Box 8"/>
          <p:cNvSpPr txBox="1">
            <a:spLocks noChangeArrowheads="1"/>
          </p:cNvSpPr>
          <p:nvPr/>
        </p:nvSpPr>
        <p:spPr bwMode="auto">
          <a:xfrm>
            <a:off x="838200" y="4352925"/>
            <a:ext cx="75009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43000" indent="-5715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ts val="1200"/>
              </a:spcBef>
              <a:buClr>
                <a:schemeClr val="tx2"/>
              </a:buClr>
              <a:buFont typeface="Calibri" pitchFamily="34" charset="0"/>
              <a:buAutoNum type="alphaUcPeriod" startAt="4"/>
            </a:pPr>
            <a:r>
              <a:rPr lang="en-US" sz="2800" b="1">
                <a:latin typeface="Arial Narrow" pitchFamily="34" charset="0"/>
              </a:rPr>
              <a:t>450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mph" presetSubtype="0" grpId="0" nodeType="clickEffect">
                                  <p:stCondLst>
                                    <p:cond delay="0"/>
                                  </p:stCondLst>
                                  <p:childTnLst>
                                    <p:set>
                                      <p:cBhvr rctx="PPT">
                                        <p:cTn id="6" dur="indefinite"/>
                                        <p:tgtEl>
                                          <p:spTgt spid="65541"/>
                                        </p:tgtEl>
                                        <p:attrNameLst>
                                          <p:attrName>style.opacity</p:attrName>
                                        </p:attrNameLst>
                                      </p:cBhvr>
                                      <p:to>
                                        <p:strVal val="0.5"/>
                                      </p:to>
                                    </p:set>
                                    <p:animEffect filter="image" prLst="opacity: 0.5">
                                      <p:cBhvr rctx="IE">
                                        <p:cTn id="7" dur="indefinite"/>
                                        <p:tgtEl>
                                          <p:spTgt spid="65541"/>
                                        </p:tgtEl>
                                      </p:cBhvr>
                                    </p:animEffect>
                                  </p:childTnLst>
                                </p:cTn>
                              </p:par>
                              <p:par>
                                <p:cTn id="8" presetID="9" presetClass="emph" presetSubtype="0" grpId="0" nodeType="withEffect">
                                  <p:stCondLst>
                                    <p:cond delay="0"/>
                                  </p:stCondLst>
                                  <p:childTnLst>
                                    <p:set>
                                      <p:cBhvr rctx="PPT">
                                        <p:cTn id="9" dur="indefinite"/>
                                        <p:tgtEl>
                                          <p:spTgt spid="6"/>
                                        </p:tgtEl>
                                        <p:attrNameLst>
                                          <p:attrName>style.opacity</p:attrName>
                                        </p:attrNameLst>
                                      </p:cBhvr>
                                      <p:to>
                                        <p:strVal val="0.5"/>
                                      </p:to>
                                    </p:set>
                                    <p:animEffect filter="image" prLst="opacity: 0.5">
                                      <p:cBhvr rctx="IE">
                                        <p:cTn id="10" dur="indefinite"/>
                                        <p:tgtEl>
                                          <p:spTgt spid="6"/>
                                        </p:tgtEl>
                                      </p:cBhvr>
                                    </p:animEffect>
                                  </p:childTnLst>
                                </p:cTn>
                              </p:par>
                              <p:par>
                                <p:cTn id="11" presetID="3" presetClass="emph" presetSubtype="2" fill="hold" grpId="0" nodeType="withEffect">
                                  <p:stCondLst>
                                    <p:cond delay="0"/>
                                  </p:stCondLst>
                                  <p:childTnLst>
                                    <p:animClr clrSpc="rgb" dir="cw">
                                      <p:cBhvr override="childStyle">
                                        <p:cTn id="12" dur="2000" fill="hold"/>
                                        <p:tgtEl>
                                          <p:spTgt spid="7"/>
                                        </p:tgtEl>
                                        <p:attrNameLst>
                                          <p:attrName>style.color</p:attrName>
                                        </p:attrNameLst>
                                      </p:cBhvr>
                                      <p:to>
                                        <a:schemeClr val="accent2"/>
                                      </p:to>
                                    </p:animClr>
                                  </p:childTnLst>
                                </p:cTn>
                              </p:par>
                              <p:par>
                                <p:cTn id="13" presetID="9" presetClass="emph" presetSubtype="0" grpId="0" nodeType="withEffect">
                                  <p:stCondLst>
                                    <p:cond delay="0"/>
                                  </p:stCondLst>
                                  <p:childTnLst>
                                    <p:set>
                                      <p:cBhvr rctx="PPT">
                                        <p:cTn id="14" dur="indefinite"/>
                                        <p:tgtEl>
                                          <p:spTgt spid="8"/>
                                        </p:tgtEl>
                                        <p:attrNameLst>
                                          <p:attrName>style.opacity</p:attrName>
                                        </p:attrNameLst>
                                      </p:cBhvr>
                                      <p:to>
                                        <p:strVal val="0.5"/>
                                      </p:to>
                                    </p:set>
                                    <p:animEffect filter="image" prLst="opacity: 0.5">
                                      <p:cBhvr rctx="IE">
                                        <p:cTn id="15" dur="indefinite"/>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1" grpId="0"/>
      <p:bldP spid="6" grpId="0"/>
      <p:bldP spid="7" grpId="0"/>
      <p:bldP spid="8"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AutoShape 2"/>
          <p:cNvSpPr>
            <a:spLocks noChangeArrowheads="1"/>
          </p:cNvSpPr>
          <p:nvPr/>
        </p:nvSpPr>
        <p:spPr bwMode="auto">
          <a:xfrm>
            <a:off x="358775" y="465138"/>
            <a:ext cx="8458200" cy="5715000"/>
          </a:xfrm>
          <a:prstGeom prst="roundRect">
            <a:avLst>
              <a:gd name="adj" fmla="val 16667"/>
            </a:avLst>
          </a:prstGeom>
          <a:gradFill rotWithShape="1">
            <a:gsLst>
              <a:gs pos="0">
                <a:schemeClr val="bg1">
                  <a:alpha val="73000"/>
                </a:schemeClr>
              </a:gs>
              <a:gs pos="100000">
                <a:schemeClr val="bg1">
                  <a:gamma/>
                  <a:shade val="46275"/>
                  <a:invGamma/>
                </a:schemeClr>
              </a:gs>
            </a:gsLst>
            <a:lin ang="5400000" scaled="1"/>
          </a:gradFill>
          <a:ln>
            <a:noFill/>
          </a:ln>
          <a:effectLst/>
          <a:extLst/>
        </p:spPr>
        <p:txBody>
          <a:bodyPr wrap="none" anchor="ctr"/>
          <a:lstStyle/>
          <a:p>
            <a:pPr fontAlgn="auto">
              <a:spcBef>
                <a:spcPts val="0"/>
              </a:spcBef>
              <a:spcAft>
                <a:spcPts val="0"/>
              </a:spcAft>
              <a:defRPr/>
            </a:pPr>
            <a:endParaRPr lang="en-US" dirty="0">
              <a:latin typeface="+mn-lt"/>
              <a:cs typeface="+mn-cs"/>
            </a:endParaRPr>
          </a:p>
        </p:txBody>
      </p:sp>
      <p:sp>
        <p:nvSpPr>
          <p:cNvPr id="40968" name="Text Box 8"/>
          <p:cNvSpPr txBox="1">
            <a:spLocks noChangeArrowheads="1"/>
          </p:cNvSpPr>
          <p:nvPr/>
        </p:nvSpPr>
        <p:spPr bwMode="auto">
          <a:xfrm>
            <a:off x="838200" y="1912938"/>
            <a:ext cx="7500938" cy="1077912"/>
          </a:xfrm>
          <a:prstGeom prst="rect">
            <a:avLst/>
          </a:prstGeom>
          <a:noFill/>
          <a:ln>
            <a:noFill/>
          </a:ln>
          <a:effectLst/>
          <a:extLst/>
        </p:spPr>
        <p:txBody>
          <a:bodyPr>
            <a:spAutoFit/>
          </a:bodyPr>
          <a:lstStyle>
            <a:lvl1pPr marL="465138" indent="-465138">
              <a:defRPr sz="2400">
                <a:solidFill>
                  <a:schemeClr val="tx1"/>
                </a:solidFill>
                <a:latin typeface="Times New Roman" pitchFamily="18" charset="0"/>
              </a:defRPr>
            </a:lvl1pPr>
            <a:lvl2pPr marL="623888">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pPr marL="457200" indent="-457200" fontAlgn="auto">
              <a:spcBef>
                <a:spcPts val="1200"/>
              </a:spcBef>
              <a:spcAft>
                <a:spcPts val="0"/>
              </a:spcAft>
              <a:buClr>
                <a:schemeClr val="tx2"/>
              </a:buClr>
              <a:defRPr/>
            </a:pPr>
            <a:r>
              <a:rPr lang="en-US" sz="3200" b="1" dirty="0" smtClean="0">
                <a:solidFill>
                  <a:schemeClr val="accent1">
                    <a:lumMod val="75000"/>
                  </a:schemeClr>
                </a:solidFill>
                <a:latin typeface="Arial Narrow" pitchFamily="34" charset="0"/>
                <a:cs typeface="+mn-cs"/>
              </a:rPr>
              <a:t>2.</a:t>
            </a:r>
            <a:r>
              <a:rPr lang="en-US" sz="3200" b="1" dirty="0" smtClean="0">
                <a:latin typeface="Arial Narrow" pitchFamily="34" charset="0"/>
                <a:cs typeface="+mn-cs"/>
              </a:rPr>
              <a:t>	Which industry has more electrocutions every year than any other industry?</a:t>
            </a:r>
          </a:p>
        </p:txBody>
      </p:sp>
      <p:sp>
        <p:nvSpPr>
          <p:cNvPr id="66564" name="Text Box 8"/>
          <p:cNvSpPr txBox="1">
            <a:spLocks noChangeArrowheads="1"/>
          </p:cNvSpPr>
          <p:nvPr/>
        </p:nvSpPr>
        <p:spPr bwMode="auto">
          <a:xfrm>
            <a:off x="838200" y="3055938"/>
            <a:ext cx="75009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43000" indent="-5715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ts val="1200"/>
              </a:spcBef>
              <a:buClr>
                <a:schemeClr val="tx2"/>
              </a:buClr>
              <a:buFont typeface="Calibri" pitchFamily="34" charset="0"/>
              <a:buAutoNum type="alphaUcPeriod"/>
            </a:pPr>
            <a:r>
              <a:rPr lang="en-US" sz="2800" b="1">
                <a:latin typeface="Arial Narrow" pitchFamily="34" charset="0"/>
              </a:rPr>
              <a:t>Utilities</a:t>
            </a:r>
          </a:p>
        </p:txBody>
      </p:sp>
      <p:sp>
        <p:nvSpPr>
          <p:cNvPr id="71685" name="Text Box 4"/>
          <p:cNvSpPr txBox="1">
            <a:spLocks noChangeArrowheads="1"/>
          </p:cNvSpPr>
          <p:nvPr/>
        </p:nvSpPr>
        <p:spPr bwMode="auto">
          <a:xfrm>
            <a:off x="685800" y="1074738"/>
            <a:ext cx="78486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3200" b="1">
                <a:solidFill>
                  <a:schemeClr val="tx2"/>
                </a:solidFill>
                <a:latin typeface="Arial Narrow" pitchFamily="34" charset="0"/>
              </a:rPr>
              <a:t>Test Your Knowledge of Electrical Safety</a:t>
            </a:r>
          </a:p>
        </p:txBody>
      </p:sp>
      <p:sp>
        <p:nvSpPr>
          <p:cNvPr id="6" name="Text Box 8"/>
          <p:cNvSpPr txBox="1">
            <a:spLocks noChangeArrowheads="1"/>
          </p:cNvSpPr>
          <p:nvPr/>
        </p:nvSpPr>
        <p:spPr bwMode="auto">
          <a:xfrm>
            <a:off x="838200" y="3514725"/>
            <a:ext cx="75009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43000" indent="-5715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ts val="1200"/>
              </a:spcBef>
              <a:buClr>
                <a:schemeClr val="tx2"/>
              </a:buClr>
              <a:buFont typeface="Calibri" pitchFamily="34" charset="0"/>
              <a:buAutoNum type="alphaUcPeriod" startAt="2"/>
            </a:pPr>
            <a:r>
              <a:rPr lang="en-US" sz="2800" b="1">
                <a:latin typeface="Arial Narrow" pitchFamily="34" charset="0"/>
              </a:rPr>
              <a:t>Landscaping</a:t>
            </a:r>
          </a:p>
        </p:txBody>
      </p:sp>
      <p:sp>
        <p:nvSpPr>
          <p:cNvPr id="7" name="Text Box 8"/>
          <p:cNvSpPr txBox="1">
            <a:spLocks noChangeArrowheads="1"/>
          </p:cNvSpPr>
          <p:nvPr/>
        </p:nvSpPr>
        <p:spPr bwMode="auto">
          <a:xfrm>
            <a:off x="838200" y="3971925"/>
            <a:ext cx="75009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43000" indent="-5715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ts val="1200"/>
              </a:spcBef>
              <a:buClr>
                <a:schemeClr val="tx2"/>
              </a:buClr>
              <a:buFont typeface="Calibri" pitchFamily="34" charset="0"/>
              <a:buAutoNum type="alphaUcPeriod" startAt="3"/>
            </a:pPr>
            <a:r>
              <a:rPr lang="en-US" sz="2800" b="1">
                <a:latin typeface="Arial Narrow" pitchFamily="34" charset="0"/>
              </a:rPr>
              <a:t>Construction</a:t>
            </a:r>
          </a:p>
        </p:txBody>
      </p:sp>
      <p:sp>
        <p:nvSpPr>
          <p:cNvPr id="8" name="Text Box 8"/>
          <p:cNvSpPr txBox="1">
            <a:spLocks noChangeArrowheads="1"/>
          </p:cNvSpPr>
          <p:nvPr/>
        </p:nvSpPr>
        <p:spPr bwMode="auto">
          <a:xfrm>
            <a:off x="838200" y="4429125"/>
            <a:ext cx="75009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43000" indent="-5715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ts val="1200"/>
              </a:spcBef>
              <a:buClr>
                <a:schemeClr val="tx2"/>
              </a:buClr>
              <a:buFont typeface="Calibri" pitchFamily="34" charset="0"/>
              <a:buAutoNum type="alphaUcPeriod" startAt="4"/>
            </a:pPr>
            <a:r>
              <a:rPr lang="en-US" sz="2800" b="1">
                <a:latin typeface="Arial Narrow" pitchFamily="34" charset="0"/>
              </a:rPr>
              <a:t>Manufacturing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mph" presetSubtype="0" grpId="0" nodeType="clickEffect">
                                  <p:stCondLst>
                                    <p:cond delay="0"/>
                                  </p:stCondLst>
                                  <p:childTnLst>
                                    <p:set>
                                      <p:cBhvr rctx="PPT">
                                        <p:cTn id="6" dur="indefinite"/>
                                        <p:tgtEl>
                                          <p:spTgt spid="66564"/>
                                        </p:tgtEl>
                                        <p:attrNameLst>
                                          <p:attrName>style.opacity</p:attrName>
                                        </p:attrNameLst>
                                      </p:cBhvr>
                                      <p:to>
                                        <p:strVal val="0.5"/>
                                      </p:to>
                                    </p:set>
                                    <p:animEffect filter="image" prLst="opacity: 0.5">
                                      <p:cBhvr rctx="IE">
                                        <p:cTn id="7" dur="indefinite"/>
                                        <p:tgtEl>
                                          <p:spTgt spid="66564"/>
                                        </p:tgtEl>
                                      </p:cBhvr>
                                    </p:animEffect>
                                  </p:childTnLst>
                                </p:cTn>
                              </p:par>
                              <p:par>
                                <p:cTn id="8" presetID="9" presetClass="emph" presetSubtype="0" grpId="0" nodeType="withEffect">
                                  <p:stCondLst>
                                    <p:cond delay="0"/>
                                  </p:stCondLst>
                                  <p:childTnLst>
                                    <p:set>
                                      <p:cBhvr rctx="PPT">
                                        <p:cTn id="9" dur="indefinite"/>
                                        <p:tgtEl>
                                          <p:spTgt spid="6"/>
                                        </p:tgtEl>
                                        <p:attrNameLst>
                                          <p:attrName>style.opacity</p:attrName>
                                        </p:attrNameLst>
                                      </p:cBhvr>
                                      <p:to>
                                        <p:strVal val="0.5"/>
                                      </p:to>
                                    </p:set>
                                    <p:animEffect filter="image" prLst="opacity: 0.5">
                                      <p:cBhvr rctx="IE">
                                        <p:cTn id="10" dur="indefinite"/>
                                        <p:tgtEl>
                                          <p:spTgt spid="6"/>
                                        </p:tgtEl>
                                      </p:cBhvr>
                                    </p:animEffect>
                                  </p:childTnLst>
                                </p:cTn>
                              </p:par>
                              <p:par>
                                <p:cTn id="11" presetID="3" presetClass="emph" presetSubtype="2" fill="hold" grpId="0" nodeType="withEffect">
                                  <p:stCondLst>
                                    <p:cond delay="0"/>
                                  </p:stCondLst>
                                  <p:childTnLst>
                                    <p:animClr clrSpc="rgb" dir="cw">
                                      <p:cBhvr override="childStyle">
                                        <p:cTn id="12" dur="2000" fill="hold"/>
                                        <p:tgtEl>
                                          <p:spTgt spid="7"/>
                                        </p:tgtEl>
                                        <p:attrNameLst>
                                          <p:attrName>style.color</p:attrName>
                                        </p:attrNameLst>
                                      </p:cBhvr>
                                      <p:to>
                                        <a:schemeClr val="accent2"/>
                                      </p:to>
                                    </p:animClr>
                                  </p:childTnLst>
                                </p:cTn>
                              </p:par>
                              <p:par>
                                <p:cTn id="13" presetID="9" presetClass="emph" presetSubtype="0" grpId="0" nodeType="withEffect">
                                  <p:stCondLst>
                                    <p:cond delay="0"/>
                                  </p:stCondLst>
                                  <p:childTnLst>
                                    <p:set>
                                      <p:cBhvr rctx="PPT">
                                        <p:cTn id="14" dur="indefinite"/>
                                        <p:tgtEl>
                                          <p:spTgt spid="8"/>
                                        </p:tgtEl>
                                        <p:attrNameLst>
                                          <p:attrName>style.opacity</p:attrName>
                                        </p:attrNameLst>
                                      </p:cBhvr>
                                      <p:to>
                                        <p:strVal val="0.5"/>
                                      </p:to>
                                    </p:set>
                                    <p:animEffect filter="image" prLst="opacity: 0.5">
                                      <p:cBhvr rctx="IE">
                                        <p:cTn id="15" dur="indefinite"/>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4" grpId="0"/>
      <p:bldP spid="6" grpId="0"/>
      <p:bldP spid="7" grpId="0"/>
      <p:bldP spid="8"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AutoShape 2"/>
          <p:cNvSpPr>
            <a:spLocks noChangeArrowheads="1"/>
          </p:cNvSpPr>
          <p:nvPr/>
        </p:nvSpPr>
        <p:spPr bwMode="auto">
          <a:xfrm>
            <a:off x="358775" y="304800"/>
            <a:ext cx="8458200" cy="6019800"/>
          </a:xfrm>
          <a:prstGeom prst="roundRect">
            <a:avLst>
              <a:gd name="adj" fmla="val 16667"/>
            </a:avLst>
          </a:prstGeom>
          <a:gradFill rotWithShape="1">
            <a:gsLst>
              <a:gs pos="0">
                <a:schemeClr val="bg1">
                  <a:alpha val="73000"/>
                </a:schemeClr>
              </a:gs>
              <a:gs pos="100000">
                <a:schemeClr val="bg1">
                  <a:gamma/>
                  <a:shade val="46275"/>
                  <a:invGamma/>
                </a:schemeClr>
              </a:gs>
            </a:gsLst>
            <a:lin ang="5400000" scaled="1"/>
          </a:gradFill>
          <a:ln>
            <a:noFill/>
          </a:ln>
          <a:effectLst/>
          <a:extLst/>
        </p:spPr>
        <p:txBody>
          <a:bodyPr wrap="none" anchor="ctr"/>
          <a:lstStyle/>
          <a:p>
            <a:pPr fontAlgn="auto">
              <a:spcBef>
                <a:spcPts val="0"/>
              </a:spcBef>
              <a:spcAft>
                <a:spcPts val="0"/>
              </a:spcAft>
              <a:defRPr/>
            </a:pPr>
            <a:endParaRPr lang="en-US" dirty="0">
              <a:latin typeface="+mn-lt"/>
              <a:cs typeface="+mn-cs"/>
            </a:endParaRPr>
          </a:p>
        </p:txBody>
      </p:sp>
      <p:sp>
        <p:nvSpPr>
          <p:cNvPr id="40968" name="Text Box 8"/>
          <p:cNvSpPr txBox="1">
            <a:spLocks noChangeArrowheads="1"/>
          </p:cNvSpPr>
          <p:nvPr/>
        </p:nvSpPr>
        <p:spPr bwMode="auto">
          <a:xfrm>
            <a:off x="685800" y="990600"/>
            <a:ext cx="7653338" cy="1077913"/>
          </a:xfrm>
          <a:prstGeom prst="rect">
            <a:avLst/>
          </a:prstGeom>
          <a:noFill/>
          <a:ln>
            <a:noFill/>
          </a:ln>
          <a:effectLst/>
          <a:extLst/>
        </p:spPr>
        <p:txBody>
          <a:bodyPr>
            <a:spAutoFit/>
          </a:bodyPr>
          <a:lstStyle>
            <a:lvl1pPr marL="465138" indent="-465138">
              <a:defRPr sz="2400">
                <a:solidFill>
                  <a:schemeClr val="tx1"/>
                </a:solidFill>
                <a:latin typeface="Times New Roman" pitchFamily="18" charset="0"/>
              </a:defRPr>
            </a:lvl1pPr>
            <a:lvl2pPr marL="623888">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pPr marL="457200" indent="-457200" fontAlgn="auto">
              <a:spcBef>
                <a:spcPts val="1200"/>
              </a:spcBef>
              <a:spcAft>
                <a:spcPts val="0"/>
              </a:spcAft>
              <a:buClr>
                <a:schemeClr val="tx2"/>
              </a:buClr>
              <a:defRPr/>
            </a:pPr>
            <a:r>
              <a:rPr lang="en-US" sz="3200" b="1" dirty="0" smtClean="0">
                <a:solidFill>
                  <a:schemeClr val="accent1">
                    <a:lumMod val="75000"/>
                  </a:schemeClr>
                </a:solidFill>
                <a:latin typeface="Arial Narrow" pitchFamily="34" charset="0"/>
                <a:cs typeface="+mn-cs"/>
              </a:rPr>
              <a:t>3.</a:t>
            </a:r>
            <a:r>
              <a:rPr lang="en-US" sz="3200" b="1" dirty="0" smtClean="0">
                <a:latin typeface="Arial Narrow" pitchFamily="34" charset="0"/>
                <a:cs typeface="+mn-cs"/>
              </a:rPr>
              <a:t>	When is it necessary to use lockout/tagout procedures to prevent electrical injuries?</a:t>
            </a:r>
          </a:p>
        </p:txBody>
      </p:sp>
      <p:sp>
        <p:nvSpPr>
          <p:cNvPr id="67588" name="Text Box 8"/>
          <p:cNvSpPr txBox="1">
            <a:spLocks noChangeArrowheads="1"/>
          </p:cNvSpPr>
          <p:nvPr/>
        </p:nvSpPr>
        <p:spPr bwMode="auto">
          <a:xfrm>
            <a:off x="685800" y="1981200"/>
            <a:ext cx="79248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43000" indent="-5715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ts val="600"/>
              </a:spcBef>
              <a:buClr>
                <a:schemeClr val="tx2"/>
              </a:buClr>
              <a:buFont typeface="Calibri" pitchFamily="34" charset="0"/>
              <a:buAutoNum type="alphaUcPeriod"/>
            </a:pPr>
            <a:r>
              <a:rPr lang="en-US" sz="2800" b="1">
                <a:latin typeface="Arial Narrow" pitchFamily="34" charset="0"/>
              </a:rPr>
              <a:t>When anyone is working around electrical equipment</a:t>
            </a:r>
          </a:p>
        </p:txBody>
      </p:sp>
      <p:sp>
        <p:nvSpPr>
          <p:cNvPr id="72709" name="Text Box 4"/>
          <p:cNvSpPr txBox="1">
            <a:spLocks noChangeArrowheads="1"/>
          </p:cNvSpPr>
          <p:nvPr/>
        </p:nvSpPr>
        <p:spPr bwMode="auto">
          <a:xfrm>
            <a:off x="685800" y="457200"/>
            <a:ext cx="7848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3200" b="1">
                <a:solidFill>
                  <a:schemeClr val="tx2"/>
                </a:solidFill>
                <a:latin typeface="Arial Narrow" pitchFamily="34" charset="0"/>
              </a:rPr>
              <a:t>Test Your Knowledge of Electrical Safety</a:t>
            </a:r>
          </a:p>
        </p:txBody>
      </p:sp>
      <p:sp>
        <p:nvSpPr>
          <p:cNvPr id="6" name="Text Box 8"/>
          <p:cNvSpPr txBox="1">
            <a:spLocks noChangeArrowheads="1"/>
          </p:cNvSpPr>
          <p:nvPr/>
        </p:nvSpPr>
        <p:spPr bwMode="auto">
          <a:xfrm>
            <a:off x="685800" y="2890838"/>
            <a:ext cx="79248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43000" indent="-5715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ts val="600"/>
              </a:spcBef>
              <a:buClr>
                <a:schemeClr val="tx2"/>
              </a:buClr>
              <a:buFont typeface="Calibri" pitchFamily="34" charset="0"/>
              <a:buAutoNum type="alphaUcPeriod" startAt="2"/>
            </a:pPr>
            <a:r>
              <a:rPr lang="en-US" sz="2800" b="1">
                <a:latin typeface="Arial Narrow" pitchFamily="34" charset="0"/>
              </a:rPr>
              <a:t>When anyone is working on equipment that has multiple energy sources</a:t>
            </a:r>
          </a:p>
        </p:txBody>
      </p:sp>
      <p:sp>
        <p:nvSpPr>
          <p:cNvPr id="7" name="Text Box 8"/>
          <p:cNvSpPr txBox="1">
            <a:spLocks noChangeArrowheads="1"/>
          </p:cNvSpPr>
          <p:nvPr/>
        </p:nvSpPr>
        <p:spPr bwMode="auto">
          <a:xfrm>
            <a:off x="685800" y="3800475"/>
            <a:ext cx="79248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43000" indent="-5715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ts val="600"/>
              </a:spcBef>
              <a:buClr>
                <a:schemeClr val="tx2"/>
              </a:buClr>
              <a:buFont typeface="Calibri" pitchFamily="34" charset="0"/>
              <a:buAutoNum type="alphaUcPeriod" startAt="3"/>
            </a:pPr>
            <a:r>
              <a:rPr lang="en-US" sz="2800" b="1">
                <a:latin typeface="Arial Narrow" pitchFamily="34" charset="0"/>
              </a:rPr>
              <a:t>When two or more employees are performing maintenance on the same electrical equipment</a:t>
            </a:r>
          </a:p>
        </p:txBody>
      </p:sp>
      <p:sp>
        <p:nvSpPr>
          <p:cNvPr id="8" name="Text Box 8"/>
          <p:cNvSpPr txBox="1">
            <a:spLocks noChangeArrowheads="1"/>
          </p:cNvSpPr>
          <p:nvPr/>
        </p:nvSpPr>
        <p:spPr bwMode="auto">
          <a:xfrm>
            <a:off x="685800" y="4711700"/>
            <a:ext cx="79248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43000" indent="-5715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ts val="600"/>
              </a:spcBef>
              <a:buClr>
                <a:schemeClr val="tx2"/>
              </a:buClr>
              <a:buFont typeface="Calibri" pitchFamily="34" charset="0"/>
              <a:buAutoNum type="alphaUcPeriod" startAt="4"/>
            </a:pPr>
            <a:r>
              <a:rPr lang="en-US" sz="2800" b="1">
                <a:latin typeface="Arial Narrow" pitchFamily="34" charset="0"/>
              </a:rPr>
              <a:t>When there is the potential for an unexpected energization of equipment that could cause injury to an employee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mph" presetSubtype="0" grpId="0" nodeType="clickEffect">
                                  <p:stCondLst>
                                    <p:cond delay="0"/>
                                  </p:stCondLst>
                                  <p:childTnLst>
                                    <p:set>
                                      <p:cBhvr rctx="PPT">
                                        <p:cTn id="6" dur="indefinite"/>
                                        <p:tgtEl>
                                          <p:spTgt spid="67588"/>
                                        </p:tgtEl>
                                        <p:attrNameLst>
                                          <p:attrName>style.opacity</p:attrName>
                                        </p:attrNameLst>
                                      </p:cBhvr>
                                      <p:to>
                                        <p:strVal val="0.5"/>
                                      </p:to>
                                    </p:set>
                                    <p:animEffect filter="image" prLst="opacity: 0.5">
                                      <p:cBhvr rctx="IE">
                                        <p:cTn id="7" dur="indefinite"/>
                                        <p:tgtEl>
                                          <p:spTgt spid="67588"/>
                                        </p:tgtEl>
                                      </p:cBhvr>
                                    </p:animEffect>
                                  </p:childTnLst>
                                </p:cTn>
                              </p:par>
                              <p:par>
                                <p:cTn id="8" presetID="9" presetClass="emph" presetSubtype="0" grpId="0" nodeType="withEffect">
                                  <p:stCondLst>
                                    <p:cond delay="0"/>
                                  </p:stCondLst>
                                  <p:childTnLst>
                                    <p:set>
                                      <p:cBhvr rctx="PPT">
                                        <p:cTn id="9" dur="indefinite"/>
                                        <p:tgtEl>
                                          <p:spTgt spid="6"/>
                                        </p:tgtEl>
                                        <p:attrNameLst>
                                          <p:attrName>style.opacity</p:attrName>
                                        </p:attrNameLst>
                                      </p:cBhvr>
                                      <p:to>
                                        <p:strVal val="0.5"/>
                                      </p:to>
                                    </p:set>
                                    <p:animEffect filter="image" prLst="opacity: 0.5">
                                      <p:cBhvr rctx="IE">
                                        <p:cTn id="10" dur="indefinite"/>
                                        <p:tgtEl>
                                          <p:spTgt spid="6"/>
                                        </p:tgtEl>
                                      </p:cBhvr>
                                    </p:animEffect>
                                  </p:childTnLst>
                                </p:cTn>
                              </p:par>
                              <p:par>
                                <p:cTn id="11" presetID="9" presetClass="emph" presetSubtype="0" grpId="0" nodeType="withEffect">
                                  <p:stCondLst>
                                    <p:cond delay="0"/>
                                  </p:stCondLst>
                                  <p:childTnLst>
                                    <p:set>
                                      <p:cBhvr rctx="PPT">
                                        <p:cTn id="12" dur="indefinite"/>
                                        <p:tgtEl>
                                          <p:spTgt spid="7"/>
                                        </p:tgtEl>
                                        <p:attrNameLst>
                                          <p:attrName>style.opacity</p:attrName>
                                        </p:attrNameLst>
                                      </p:cBhvr>
                                      <p:to>
                                        <p:strVal val="0.5"/>
                                      </p:to>
                                    </p:set>
                                    <p:animEffect filter="image" prLst="opacity: 0.5">
                                      <p:cBhvr rctx="IE">
                                        <p:cTn id="13" dur="indefinite"/>
                                        <p:tgtEl>
                                          <p:spTgt spid="7"/>
                                        </p:tgtEl>
                                      </p:cBhvr>
                                    </p:animEffect>
                                  </p:childTnLst>
                                </p:cTn>
                              </p:par>
                              <p:par>
                                <p:cTn id="14" presetID="3" presetClass="emph" presetSubtype="2" fill="hold" grpId="0" nodeType="withEffect">
                                  <p:stCondLst>
                                    <p:cond delay="0"/>
                                  </p:stCondLst>
                                  <p:childTnLst>
                                    <p:animClr clrSpc="rgb" dir="cw">
                                      <p:cBhvr override="childStyle">
                                        <p:cTn id="15" dur="2000" fill="hold"/>
                                        <p:tgtEl>
                                          <p:spTgt spid="8"/>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8" grpId="0"/>
      <p:bldP spid="6" grpId="0"/>
      <p:bldP spid="7" grpId="0"/>
      <p:bldP spid="8"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AutoShape 2"/>
          <p:cNvSpPr>
            <a:spLocks noChangeArrowheads="1"/>
          </p:cNvSpPr>
          <p:nvPr/>
        </p:nvSpPr>
        <p:spPr bwMode="auto">
          <a:xfrm>
            <a:off x="358775" y="465138"/>
            <a:ext cx="8458200" cy="5859462"/>
          </a:xfrm>
          <a:prstGeom prst="roundRect">
            <a:avLst>
              <a:gd name="adj" fmla="val 16667"/>
            </a:avLst>
          </a:prstGeom>
          <a:gradFill rotWithShape="1">
            <a:gsLst>
              <a:gs pos="0">
                <a:schemeClr val="bg1">
                  <a:alpha val="73000"/>
                </a:schemeClr>
              </a:gs>
              <a:gs pos="100000">
                <a:schemeClr val="bg1">
                  <a:gamma/>
                  <a:shade val="46275"/>
                  <a:invGamma/>
                </a:schemeClr>
              </a:gs>
            </a:gsLst>
            <a:lin ang="5400000" scaled="1"/>
          </a:gradFill>
          <a:ln>
            <a:noFill/>
          </a:ln>
          <a:effectLst/>
          <a:extLst/>
        </p:spPr>
        <p:txBody>
          <a:bodyPr wrap="none" anchor="ctr"/>
          <a:lstStyle/>
          <a:p>
            <a:pPr fontAlgn="auto">
              <a:spcBef>
                <a:spcPts val="0"/>
              </a:spcBef>
              <a:spcAft>
                <a:spcPts val="0"/>
              </a:spcAft>
              <a:defRPr/>
            </a:pPr>
            <a:endParaRPr lang="en-US" dirty="0">
              <a:latin typeface="+mn-lt"/>
              <a:cs typeface="+mn-cs"/>
            </a:endParaRPr>
          </a:p>
        </p:txBody>
      </p:sp>
      <p:sp>
        <p:nvSpPr>
          <p:cNvPr id="68612" name="Text Box 8"/>
          <p:cNvSpPr txBox="1">
            <a:spLocks noChangeArrowheads="1"/>
          </p:cNvSpPr>
          <p:nvPr/>
        </p:nvSpPr>
        <p:spPr bwMode="auto">
          <a:xfrm>
            <a:off x="1447800" y="3424238"/>
            <a:ext cx="23129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43000" indent="-5715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ts val="1200"/>
              </a:spcBef>
              <a:buClr>
                <a:schemeClr val="tx2"/>
              </a:buClr>
              <a:buFont typeface="Calibri" pitchFamily="34" charset="0"/>
              <a:buAutoNum type="alphaUcPeriod"/>
            </a:pPr>
            <a:r>
              <a:rPr lang="en-US" sz="2400" b="1">
                <a:latin typeface="Arial Narrow" pitchFamily="34" charset="0"/>
              </a:rPr>
              <a:t>6</a:t>
            </a:r>
          </a:p>
        </p:txBody>
      </p:sp>
      <p:sp>
        <p:nvSpPr>
          <p:cNvPr id="73732" name="Text Box 4"/>
          <p:cNvSpPr txBox="1">
            <a:spLocks noChangeArrowheads="1"/>
          </p:cNvSpPr>
          <p:nvPr/>
        </p:nvSpPr>
        <p:spPr bwMode="auto">
          <a:xfrm>
            <a:off x="685800" y="762000"/>
            <a:ext cx="7848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3200" b="1">
                <a:solidFill>
                  <a:schemeClr val="tx2"/>
                </a:solidFill>
                <a:latin typeface="Arial Narrow" pitchFamily="34" charset="0"/>
              </a:rPr>
              <a:t>Test Your Knowledge of Electrical Safety</a:t>
            </a:r>
          </a:p>
        </p:txBody>
      </p:sp>
      <p:sp>
        <p:nvSpPr>
          <p:cNvPr id="6" name="Text Box 8"/>
          <p:cNvSpPr txBox="1">
            <a:spLocks noChangeArrowheads="1"/>
          </p:cNvSpPr>
          <p:nvPr/>
        </p:nvSpPr>
        <p:spPr bwMode="auto">
          <a:xfrm>
            <a:off x="1447800" y="3983038"/>
            <a:ext cx="21717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43000" indent="-5715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ts val="1200"/>
              </a:spcBef>
              <a:buClr>
                <a:schemeClr val="tx2"/>
              </a:buClr>
              <a:buFont typeface="Calibri" pitchFamily="34" charset="0"/>
              <a:buAutoNum type="alphaUcPeriod" startAt="2"/>
            </a:pPr>
            <a:r>
              <a:rPr lang="en-US" sz="2400" b="1">
                <a:latin typeface="Arial Narrow" pitchFamily="34" charset="0"/>
              </a:rPr>
              <a:t>10</a:t>
            </a:r>
          </a:p>
        </p:txBody>
      </p:sp>
      <p:sp>
        <p:nvSpPr>
          <p:cNvPr id="7" name="Text Box 8"/>
          <p:cNvSpPr txBox="1">
            <a:spLocks noChangeArrowheads="1"/>
          </p:cNvSpPr>
          <p:nvPr/>
        </p:nvSpPr>
        <p:spPr bwMode="auto">
          <a:xfrm>
            <a:off x="1447800" y="4541838"/>
            <a:ext cx="2590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43000" indent="-5715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ts val="1200"/>
              </a:spcBef>
              <a:buClr>
                <a:schemeClr val="tx2"/>
              </a:buClr>
              <a:buFont typeface="Calibri" pitchFamily="34" charset="0"/>
              <a:buAutoNum type="alphaUcPeriod" startAt="3"/>
            </a:pPr>
            <a:r>
              <a:rPr lang="en-US" sz="2400" b="1">
                <a:latin typeface="Arial Narrow" pitchFamily="34" charset="0"/>
              </a:rPr>
              <a:t>12</a:t>
            </a:r>
          </a:p>
        </p:txBody>
      </p:sp>
      <p:sp>
        <p:nvSpPr>
          <p:cNvPr id="8" name="Text Box 8"/>
          <p:cNvSpPr txBox="1">
            <a:spLocks noChangeArrowheads="1"/>
          </p:cNvSpPr>
          <p:nvPr/>
        </p:nvSpPr>
        <p:spPr bwMode="auto">
          <a:xfrm>
            <a:off x="1447800" y="5100638"/>
            <a:ext cx="2590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43000" indent="-5715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ts val="1200"/>
              </a:spcBef>
              <a:buClr>
                <a:schemeClr val="tx2"/>
              </a:buClr>
              <a:buFont typeface="Calibri" pitchFamily="34" charset="0"/>
              <a:buAutoNum type="alphaUcPeriod" startAt="4"/>
            </a:pPr>
            <a:r>
              <a:rPr lang="en-US" sz="2400" b="1">
                <a:latin typeface="Arial Narrow" pitchFamily="34" charset="0"/>
              </a:rPr>
              <a:t>20</a:t>
            </a:r>
          </a:p>
        </p:txBody>
      </p:sp>
      <p:grpSp>
        <p:nvGrpSpPr>
          <p:cNvPr id="73736" name="Group 9"/>
          <p:cNvGrpSpPr>
            <a:grpSpLocks/>
          </p:cNvGrpSpPr>
          <p:nvPr/>
        </p:nvGrpSpPr>
        <p:grpSpPr bwMode="auto">
          <a:xfrm>
            <a:off x="1371600" y="1600200"/>
            <a:ext cx="6553200" cy="1816100"/>
            <a:chOff x="1371600" y="1600200"/>
            <a:chExt cx="6553200" cy="1815882"/>
          </a:xfrm>
        </p:grpSpPr>
        <p:sp>
          <p:nvSpPr>
            <p:cNvPr id="40968" name="Text Box 8"/>
            <p:cNvSpPr txBox="1">
              <a:spLocks noChangeArrowheads="1"/>
            </p:cNvSpPr>
            <p:nvPr/>
          </p:nvSpPr>
          <p:spPr bwMode="auto">
            <a:xfrm>
              <a:off x="1371600" y="1600200"/>
              <a:ext cx="6553200" cy="1815882"/>
            </a:xfrm>
            <a:prstGeom prst="rect">
              <a:avLst/>
            </a:prstGeom>
            <a:noFill/>
            <a:ln>
              <a:noFill/>
            </a:ln>
            <a:effectLst/>
            <a:extLst/>
          </p:spPr>
          <p:txBody>
            <a:bodyPr>
              <a:spAutoFit/>
            </a:bodyPr>
            <a:lstStyle>
              <a:lvl1pPr marL="465138" indent="-465138">
                <a:defRPr sz="2400">
                  <a:solidFill>
                    <a:schemeClr val="tx1"/>
                  </a:solidFill>
                  <a:latin typeface="Times New Roman" pitchFamily="18" charset="0"/>
                </a:defRPr>
              </a:lvl1pPr>
              <a:lvl2pPr marL="623888">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pPr marL="457200" indent="-457200" fontAlgn="auto">
                <a:spcBef>
                  <a:spcPts val="1200"/>
                </a:spcBef>
                <a:spcAft>
                  <a:spcPts val="0"/>
                </a:spcAft>
                <a:buClr>
                  <a:schemeClr val="tx2"/>
                </a:buClr>
                <a:defRPr/>
              </a:pPr>
              <a:r>
                <a:rPr lang="en-US" sz="2800" b="1" dirty="0" smtClean="0">
                  <a:solidFill>
                    <a:schemeClr val="accent1">
                      <a:lumMod val="75000"/>
                    </a:schemeClr>
                  </a:solidFill>
                  <a:latin typeface="Arial Narrow" pitchFamily="34" charset="0"/>
                  <a:cs typeface="+mn-cs"/>
                </a:rPr>
                <a:t>4.</a:t>
              </a:r>
              <a:r>
                <a:rPr lang="en-US" sz="2800" b="1" dirty="0" smtClean="0">
                  <a:latin typeface="Arial Narrow" pitchFamily="34" charset="0"/>
                  <a:cs typeface="+mn-cs"/>
                </a:rPr>
                <a:t>	Equipment such as cranes, forklifts, backhoes and scaffolding must maintain at least a                          foot minimum clearance from overhead power lines.</a:t>
              </a:r>
            </a:p>
          </p:txBody>
        </p:sp>
        <p:cxnSp>
          <p:nvCxnSpPr>
            <p:cNvPr id="9" name="Straight Connector 8"/>
            <p:cNvCxnSpPr/>
            <p:nvPr/>
          </p:nvCxnSpPr>
          <p:spPr>
            <a:xfrm>
              <a:off x="3352800" y="2819254"/>
              <a:ext cx="17907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mph" presetSubtype="0" grpId="0" nodeType="clickEffect">
                                  <p:stCondLst>
                                    <p:cond delay="0"/>
                                  </p:stCondLst>
                                  <p:childTnLst>
                                    <p:set>
                                      <p:cBhvr rctx="PPT">
                                        <p:cTn id="6" dur="indefinite"/>
                                        <p:tgtEl>
                                          <p:spTgt spid="68612"/>
                                        </p:tgtEl>
                                        <p:attrNameLst>
                                          <p:attrName>style.opacity</p:attrName>
                                        </p:attrNameLst>
                                      </p:cBhvr>
                                      <p:to>
                                        <p:strVal val="0.5"/>
                                      </p:to>
                                    </p:set>
                                    <p:animEffect filter="image" prLst="opacity: 0.5">
                                      <p:cBhvr rctx="IE">
                                        <p:cTn id="7" dur="indefinite"/>
                                        <p:tgtEl>
                                          <p:spTgt spid="68612"/>
                                        </p:tgtEl>
                                      </p:cBhvr>
                                    </p:animEffect>
                                  </p:childTnLst>
                                </p:cTn>
                              </p:par>
                              <p:par>
                                <p:cTn id="8" presetID="3" presetClass="emph" presetSubtype="2" fill="hold" grpId="0" nodeType="withEffect">
                                  <p:stCondLst>
                                    <p:cond delay="0"/>
                                  </p:stCondLst>
                                  <p:childTnLst>
                                    <p:animClr clrSpc="rgb" dir="cw">
                                      <p:cBhvr override="childStyle">
                                        <p:cTn id="9" dur="2000" fill="hold"/>
                                        <p:tgtEl>
                                          <p:spTgt spid="6"/>
                                        </p:tgtEl>
                                        <p:attrNameLst>
                                          <p:attrName>style.color</p:attrName>
                                        </p:attrNameLst>
                                      </p:cBhvr>
                                      <p:to>
                                        <a:schemeClr val="accent2"/>
                                      </p:to>
                                    </p:animClr>
                                  </p:childTnLst>
                                </p:cTn>
                              </p:par>
                              <p:par>
                                <p:cTn id="10" presetID="9" presetClass="emph" presetSubtype="0" grpId="0" nodeType="withEffect">
                                  <p:stCondLst>
                                    <p:cond delay="0"/>
                                  </p:stCondLst>
                                  <p:childTnLst>
                                    <p:set>
                                      <p:cBhvr rctx="PPT">
                                        <p:cTn id="11" dur="indefinite"/>
                                        <p:tgtEl>
                                          <p:spTgt spid="7"/>
                                        </p:tgtEl>
                                        <p:attrNameLst>
                                          <p:attrName>style.opacity</p:attrName>
                                        </p:attrNameLst>
                                      </p:cBhvr>
                                      <p:to>
                                        <p:strVal val="0.5"/>
                                      </p:to>
                                    </p:set>
                                    <p:animEffect filter="image" prLst="opacity: 0.5">
                                      <p:cBhvr rctx="IE">
                                        <p:cTn id="12" dur="indefinite"/>
                                        <p:tgtEl>
                                          <p:spTgt spid="7"/>
                                        </p:tgtEl>
                                      </p:cBhvr>
                                    </p:animEffect>
                                  </p:childTnLst>
                                </p:cTn>
                              </p:par>
                              <p:par>
                                <p:cTn id="13" presetID="9" presetClass="emph" presetSubtype="0" grpId="0" nodeType="withEffect">
                                  <p:stCondLst>
                                    <p:cond delay="0"/>
                                  </p:stCondLst>
                                  <p:childTnLst>
                                    <p:set>
                                      <p:cBhvr rctx="PPT">
                                        <p:cTn id="14" dur="indefinite"/>
                                        <p:tgtEl>
                                          <p:spTgt spid="8"/>
                                        </p:tgtEl>
                                        <p:attrNameLst>
                                          <p:attrName>style.opacity</p:attrName>
                                        </p:attrNameLst>
                                      </p:cBhvr>
                                      <p:to>
                                        <p:strVal val="0.5"/>
                                      </p:to>
                                    </p:set>
                                    <p:animEffect filter="image" prLst="opacity: 0.5">
                                      <p:cBhvr rctx="IE">
                                        <p:cTn id="15" dur="indefinite"/>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2" grpId="0"/>
      <p:bldP spid="6" grpId="0"/>
      <p:bldP spid="7" grpId="0"/>
      <p:bldP spid="8"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875" y="-103188"/>
            <a:ext cx="9144000" cy="696118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aphicFrame>
        <p:nvGraphicFramePr>
          <p:cNvPr id="74755" name="Object 4"/>
          <p:cNvGraphicFramePr>
            <a:graphicFrameLocks noGrp="1" noChangeAspect="1"/>
          </p:cNvGraphicFramePr>
          <p:nvPr/>
        </p:nvGraphicFramePr>
        <p:xfrm>
          <a:off x="612775" y="933450"/>
          <a:ext cx="6626225" cy="5159375"/>
        </p:xfrm>
        <a:graphic>
          <a:graphicData uri="http://schemas.openxmlformats.org/presentationml/2006/ole">
            <mc:AlternateContent xmlns:mc="http://schemas.openxmlformats.org/markup-compatibility/2006">
              <mc:Choice xmlns:v="urn:schemas-microsoft-com:vml" Requires="v">
                <p:oleObj spid="_x0000_s74764" name="Document" r:id="rId4" imgW="5368731" imgH="4179260" progId="Word.Document.8">
                  <p:embed/>
                </p:oleObj>
              </mc:Choice>
              <mc:Fallback>
                <p:oleObj name="Document" r:id="rId4" imgW="5368731" imgH="4179260" progId="Word.Document.8">
                  <p:embed/>
                  <p:pic>
                    <p:nvPicPr>
                      <p:cNvPr id="0" name="Object 4"/>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2775" y="933450"/>
                        <a:ext cx="6626225" cy="51593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74756" name="Group 11"/>
          <p:cNvGrpSpPr>
            <a:grpSpLocks/>
          </p:cNvGrpSpPr>
          <p:nvPr/>
        </p:nvGrpSpPr>
        <p:grpSpPr bwMode="auto">
          <a:xfrm>
            <a:off x="6684963" y="838200"/>
            <a:ext cx="2078037" cy="5232400"/>
            <a:chOff x="5791200" y="1066800"/>
            <a:chExt cx="2078038" cy="5232400"/>
          </a:xfrm>
        </p:grpSpPr>
        <p:pic>
          <p:nvPicPr>
            <p:cNvPr id="74759" name="Picture 4" descr="ANATOMY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29300" y="1301750"/>
              <a:ext cx="1898650" cy="474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60" name="Freeform 6"/>
            <p:cNvSpPr>
              <a:spLocks/>
            </p:cNvSpPr>
            <p:nvPr/>
          </p:nvSpPr>
          <p:spPr bwMode="auto">
            <a:xfrm>
              <a:off x="5791200" y="1066800"/>
              <a:ext cx="1681163" cy="3435350"/>
            </a:xfrm>
            <a:custGeom>
              <a:avLst/>
              <a:gdLst>
                <a:gd name="T0" fmla="*/ 0 w 1059"/>
                <a:gd name="T1" fmla="*/ 2147483647 h 2164"/>
                <a:gd name="T2" fmla="*/ 2147483647 w 1059"/>
                <a:gd name="T3" fmla="*/ 2147483647 h 2164"/>
                <a:gd name="T4" fmla="*/ 2147483647 w 1059"/>
                <a:gd name="T5" fmla="*/ 2147483647 h 2164"/>
                <a:gd name="T6" fmla="*/ 2147483647 w 1059"/>
                <a:gd name="T7" fmla="*/ 2147483647 h 2164"/>
                <a:gd name="T8" fmla="*/ 2147483647 w 1059"/>
                <a:gd name="T9" fmla="*/ 2147483647 h 2164"/>
                <a:gd name="T10" fmla="*/ 2147483647 w 1059"/>
                <a:gd name="T11" fmla="*/ 2147483647 h 2164"/>
                <a:gd name="T12" fmla="*/ 2147483647 w 1059"/>
                <a:gd name="T13" fmla="*/ 0 h 2164"/>
                <a:gd name="T14" fmla="*/ 0 60000 65536"/>
                <a:gd name="T15" fmla="*/ 0 60000 65536"/>
                <a:gd name="T16" fmla="*/ 0 60000 65536"/>
                <a:gd name="T17" fmla="*/ 0 60000 65536"/>
                <a:gd name="T18" fmla="*/ 0 60000 65536"/>
                <a:gd name="T19" fmla="*/ 0 60000 65536"/>
                <a:gd name="T20" fmla="*/ 0 60000 65536"/>
                <a:gd name="T21" fmla="*/ 0 w 1059"/>
                <a:gd name="T22" fmla="*/ 0 h 2164"/>
                <a:gd name="T23" fmla="*/ 1059 w 1059"/>
                <a:gd name="T24" fmla="*/ 2164 h 216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59" h="2164">
                  <a:moveTo>
                    <a:pt x="0" y="2164"/>
                  </a:moveTo>
                  <a:cubicBezTo>
                    <a:pt x="83" y="2066"/>
                    <a:pt x="167" y="1968"/>
                    <a:pt x="215" y="1845"/>
                  </a:cubicBezTo>
                  <a:cubicBezTo>
                    <a:pt x="263" y="1722"/>
                    <a:pt x="255" y="1571"/>
                    <a:pt x="289" y="1423"/>
                  </a:cubicBezTo>
                  <a:cubicBezTo>
                    <a:pt x="323" y="1275"/>
                    <a:pt x="347" y="1097"/>
                    <a:pt x="422" y="956"/>
                  </a:cubicBezTo>
                  <a:cubicBezTo>
                    <a:pt x="497" y="815"/>
                    <a:pt x="677" y="699"/>
                    <a:pt x="741" y="578"/>
                  </a:cubicBezTo>
                  <a:cubicBezTo>
                    <a:pt x="805" y="457"/>
                    <a:pt x="754" y="326"/>
                    <a:pt x="807" y="230"/>
                  </a:cubicBezTo>
                  <a:cubicBezTo>
                    <a:pt x="860" y="134"/>
                    <a:pt x="1016" y="38"/>
                    <a:pt x="1059" y="0"/>
                  </a:cubicBezTo>
                </a:path>
              </a:pathLst>
            </a:custGeom>
            <a:noFill/>
            <a:ln w="57150">
              <a:solidFill>
                <a:srgbClr val="00FF00"/>
              </a:solidFill>
              <a:round/>
              <a:headEnd/>
              <a:tailEnd type="arrow"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4761" name="Freeform 7"/>
            <p:cNvSpPr>
              <a:spLocks/>
            </p:cNvSpPr>
            <p:nvPr/>
          </p:nvSpPr>
          <p:spPr bwMode="auto">
            <a:xfrm>
              <a:off x="6261100" y="1225550"/>
              <a:ext cx="793750" cy="5021263"/>
            </a:xfrm>
            <a:custGeom>
              <a:avLst/>
              <a:gdLst>
                <a:gd name="T0" fmla="*/ 2147483647 w 500"/>
                <a:gd name="T1" fmla="*/ 0 h 3163"/>
                <a:gd name="T2" fmla="*/ 2147483647 w 500"/>
                <a:gd name="T3" fmla="*/ 2147483647 h 3163"/>
                <a:gd name="T4" fmla="*/ 2147483647 w 500"/>
                <a:gd name="T5" fmla="*/ 2147483647 h 3163"/>
                <a:gd name="T6" fmla="*/ 2147483647 w 500"/>
                <a:gd name="T7" fmla="*/ 2147483647 h 3163"/>
                <a:gd name="T8" fmla="*/ 2147483647 w 500"/>
                <a:gd name="T9" fmla="*/ 2147483647 h 3163"/>
                <a:gd name="T10" fmla="*/ 2147483647 w 500"/>
                <a:gd name="T11" fmla="*/ 2147483647 h 3163"/>
                <a:gd name="T12" fmla="*/ 2147483647 w 500"/>
                <a:gd name="T13" fmla="*/ 2147483647 h 3163"/>
                <a:gd name="T14" fmla="*/ 2147483647 w 500"/>
                <a:gd name="T15" fmla="*/ 2147483647 h 3163"/>
                <a:gd name="T16" fmla="*/ 0 w 500"/>
                <a:gd name="T17" fmla="*/ 2147483647 h 31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00"/>
                <a:gd name="T28" fmla="*/ 0 h 3163"/>
                <a:gd name="T29" fmla="*/ 500 w 500"/>
                <a:gd name="T30" fmla="*/ 3163 h 316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00" h="3163">
                  <a:moveTo>
                    <a:pt x="282" y="0"/>
                  </a:moveTo>
                  <a:cubicBezTo>
                    <a:pt x="358" y="66"/>
                    <a:pt x="434" y="133"/>
                    <a:pt x="467" y="266"/>
                  </a:cubicBezTo>
                  <a:cubicBezTo>
                    <a:pt x="500" y="399"/>
                    <a:pt x="496" y="609"/>
                    <a:pt x="482" y="800"/>
                  </a:cubicBezTo>
                  <a:cubicBezTo>
                    <a:pt x="468" y="991"/>
                    <a:pt x="413" y="1250"/>
                    <a:pt x="385" y="1415"/>
                  </a:cubicBezTo>
                  <a:cubicBezTo>
                    <a:pt x="357" y="1580"/>
                    <a:pt x="324" y="1642"/>
                    <a:pt x="311" y="1792"/>
                  </a:cubicBezTo>
                  <a:cubicBezTo>
                    <a:pt x="298" y="1942"/>
                    <a:pt x="300" y="2143"/>
                    <a:pt x="304" y="2318"/>
                  </a:cubicBezTo>
                  <a:cubicBezTo>
                    <a:pt x="308" y="2493"/>
                    <a:pt x="363" y="2719"/>
                    <a:pt x="333" y="2844"/>
                  </a:cubicBezTo>
                  <a:cubicBezTo>
                    <a:pt x="303" y="2969"/>
                    <a:pt x="181" y="3013"/>
                    <a:pt x="126" y="3066"/>
                  </a:cubicBezTo>
                  <a:cubicBezTo>
                    <a:pt x="71" y="3119"/>
                    <a:pt x="21" y="3146"/>
                    <a:pt x="0" y="3163"/>
                  </a:cubicBezTo>
                </a:path>
              </a:pathLst>
            </a:custGeom>
            <a:noFill/>
            <a:ln w="57150">
              <a:solidFill>
                <a:srgbClr val="00FFFF"/>
              </a:solidFill>
              <a:round/>
              <a:headEnd/>
              <a:tailEnd type="arrow"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4762" name="Freeform 5"/>
            <p:cNvSpPr>
              <a:spLocks/>
            </p:cNvSpPr>
            <p:nvPr/>
          </p:nvSpPr>
          <p:spPr bwMode="auto">
            <a:xfrm>
              <a:off x="7086600" y="2133600"/>
              <a:ext cx="782638" cy="4165600"/>
            </a:xfrm>
            <a:custGeom>
              <a:avLst/>
              <a:gdLst>
                <a:gd name="T0" fmla="*/ 2147483647 w 493"/>
                <a:gd name="T1" fmla="*/ 2147483647 h 2624"/>
                <a:gd name="T2" fmla="*/ 2147483647 w 493"/>
                <a:gd name="T3" fmla="*/ 2147483647 h 2624"/>
                <a:gd name="T4" fmla="*/ 2147483647 w 493"/>
                <a:gd name="T5" fmla="*/ 2147483647 h 2624"/>
                <a:gd name="T6" fmla="*/ 2147483647 w 493"/>
                <a:gd name="T7" fmla="*/ 2147483647 h 2624"/>
                <a:gd name="T8" fmla="*/ 2147483647 w 493"/>
                <a:gd name="T9" fmla="*/ 2147483647 h 2624"/>
                <a:gd name="T10" fmla="*/ 2147483647 w 493"/>
                <a:gd name="T11" fmla="*/ 2147483647 h 2624"/>
                <a:gd name="T12" fmla="*/ 2147483647 w 493"/>
                <a:gd name="T13" fmla="*/ 2147483647 h 2624"/>
                <a:gd name="T14" fmla="*/ 2147483647 w 493"/>
                <a:gd name="T15" fmla="*/ 2147483647 h 2624"/>
                <a:gd name="T16" fmla="*/ 0 60000 65536"/>
                <a:gd name="T17" fmla="*/ 0 60000 65536"/>
                <a:gd name="T18" fmla="*/ 0 60000 65536"/>
                <a:gd name="T19" fmla="*/ 0 60000 65536"/>
                <a:gd name="T20" fmla="*/ 0 60000 65536"/>
                <a:gd name="T21" fmla="*/ 0 60000 65536"/>
                <a:gd name="T22" fmla="*/ 0 60000 65536"/>
                <a:gd name="T23" fmla="*/ 0 60000 65536"/>
                <a:gd name="T24" fmla="*/ 0 w 493"/>
                <a:gd name="T25" fmla="*/ 0 h 2624"/>
                <a:gd name="T26" fmla="*/ 493 w 493"/>
                <a:gd name="T27" fmla="*/ 2624 h 262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93" h="2624">
                  <a:moveTo>
                    <a:pt x="493" y="1424"/>
                  </a:moveTo>
                  <a:cubicBezTo>
                    <a:pt x="415" y="1371"/>
                    <a:pt x="338" y="1318"/>
                    <a:pt x="308" y="1246"/>
                  </a:cubicBezTo>
                  <a:cubicBezTo>
                    <a:pt x="278" y="1174"/>
                    <a:pt x="318" y="1136"/>
                    <a:pt x="315" y="994"/>
                  </a:cubicBezTo>
                  <a:cubicBezTo>
                    <a:pt x="312" y="852"/>
                    <a:pt x="326" y="540"/>
                    <a:pt x="293" y="394"/>
                  </a:cubicBezTo>
                  <a:cubicBezTo>
                    <a:pt x="260" y="248"/>
                    <a:pt x="151" y="0"/>
                    <a:pt x="115" y="120"/>
                  </a:cubicBezTo>
                  <a:cubicBezTo>
                    <a:pt x="79" y="240"/>
                    <a:pt x="90" y="797"/>
                    <a:pt x="78" y="1113"/>
                  </a:cubicBezTo>
                  <a:cubicBezTo>
                    <a:pt x="66" y="1429"/>
                    <a:pt x="0" y="1764"/>
                    <a:pt x="41" y="2016"/>
                  </a:cubicBezTo>
                  <a:cubicBezTo>
                    <a:pt x="82" y="2268"/>
                    <a:pt x="276" y="2521"/>
                    <a:pt x="323" y="2624"/>
                  </a:cubicBezTo>
                </a:path>
              </a:pathLst>
            </a:custGeom>
            <a:noFill/>
            <a:ln w="57150">
              <a:solidFill>
                <a:srgbClr val="FFFF66"/>
              </a:solidFill>
              <a:round/>
              <a:headEnd/>
              <a:tailEnd type="arrow"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74757" name="Text Box 3"/>
          <p:cNvSpPr txBox="1">
            <a:spLocks noChangeArrowheads="1"/>
          </p:cNvSpPr>
          <p:nvPr/>
        </p:nvSpPr>
        <p:spPr bwMode="auto">
          <a:xfrm>
            <a:off x="838200" y="212725"/>
            <a:ext cx="7315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4000" b="1">
                <a:solidFill>
                  <a:srgbClr val="1F497D"/>
                </a:solidFill>
                <a:latin typeface="Arial Narrow" pitchFamily="34" charset="0"/>
              </a:rPr>
              <a:t>Electrical Harm</a:t>
            </a:r>
          </a:p>
        </p:txBody>
      </p:sp>
      <p:sp>
        <p:nvSpPr>
          <p:cNvPr id="18" name="TextBox 17"/>
          <p:cNvSpPr txBox="1"/>
          <p:nvPr/>
        </p:nvSpPr>
        <p:spPr>
          <a:xfrm>
            <a:off x="8229600" y="6248400"/>
            <a:ext cx="838200" cy="276225"/>
          </a:xfrm>
          <a:prstGeom prst="rect">
            <a:avLst/>
          </a:prstGeom>
          <a:noFill/>
        </p:spPr>
        <p:txBody>
          <a:bodyPr>
            <a:spAutoFit/>
          </a:bodyPr>
          <a:lstStyle/>
          <a:p>
            <a:pPr>
              <a:defRPr/>
            </a:pPr>
            <a:r>
              <a:rPr lang="en-US" sz="1200" dirty="0">
                <a:solidFill>
                  <a:schemeClr val="bg1">
                    <a:lumMod val="50000"/>
                  </a:schemeClr>
                </a:solidFill>
              </a:rPr>
              <a:t>Slide 59</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AutoShape 2"/>
          <p:cNvSpPr>
            <a:spLocks noChangeArrowheads="1"/>
          </p:cNvSpPr>
          <p:nvPr/>
        </p:nvSpPr>
        <p:spPr bwMode="auto">
          <a:xfrm>
            <a:off x="381000" y="776288"/>
            <a:ext cx="8458200" cy="5091112"/>
          </a:xfrm>
          <a:prstGeom prst="roundRect">
            <a:avLst>
              <a:gd name="adj" fmla="val 16667"/>
            </a:avLst>
          </a:prstGeom>
          <a:gradFill rotWithShape="1">
            <a:gsLst>
              <a:gs pos="0">
                <a:schemeClr val="bg1">
                  <a:alpha val="73000"/>
                </a:schemeClr>
              </a:gs>
              <a:gs pos="100000">
                <a:schemeClr val="bg1">
                  <a:gamma/>
                  <a:shade val="46275"/>
                  <a:invGamma/>
                </a:schemeClr>
              </a:gs>
            </a:gsLst>
            <a:lin ang="5400000" scaled="1"/>
          </a:gradFill>
          <a:ln>
            <a:noFill/>
          </a:ln>
          <a:effectLst/>
          <a:extLst/>
        </p:spPr>
        <p:txBody>
          <a:bodyPr wrap="none" anchor="ctr"/>
          <a:lstStyle/>
          <a:p>
            <a:pPr hangingPunct="0">
              <a:defRPr/>
            </a:pPr>
            <a:r>
              <a:rPr lang="en-US" dirty="0"/>
              <a:t> </a:t>
            </a:r>
          </a:p>
        </p:txBody>
      </p:sp>
      <p:sp>
        <p:nvSpPr>
          <p:cNvPr id="20483" name="Text Box 4"/>
          <p:cNvSpPr txBox="1">
            <a:spLocks noChangeArrowheads="1"/>
          </p:cNvSpPr>
          <p:nvPr/>
        </p:nvSpPr>
        <p:spPr bwMode="auto">
          <a:xfrm>
            <a:off x="914400" y="1004888"/>
            <a:ext cx="7391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4000" b="1">
                <a:solidFill>
                  <a:srgbClr val="1F497D"/>
                </a:solidFill>
                <a:latin typeface="Arial Narrow" pitchFamily="34" charset="0"/>
              </a:rPr>
              <a:t>Question</a:t>
            </a:r>
            <a:r>
              <a:rPr lang="en-US" sz="4000" b="1">
                <a:solidFill>
                  <a:schemeClr val="tx2"/>
                </a:solidFill>
                <a:latin typeface="Arial Narrow" pitchFamily="34" charset="0"/>
              </a:rPr>
              <a:t> 2</a:t>
            </a:r>
          </a:p>
        </p:txBody>
      </p:sp>
      <p:sp>
        <p:nvSpPr>
          <p:cNvPr id="20484" name="TextBox 1"/>
          <p:cNvSpPr txBox="1">
            <a:spLocks noChangeArrowheads="1"/>
          </p:cNvSpPr>
          <p:nvPr/>
        </p:nvSpPr>
        <p:spPr bwMode="auto">
          <a:xfrm>
            <a:off x="762000" y="1690688"/>
            <a:ext cx="75438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3200">
                <a:latin typeface="Arial Narrow" pitchFamily="34" charset="0"/>
              </a:rPr>
              <a:t>When considering controls that protect a worker from on-the-job hazards, which type of control is the most important?</a:t>
            </a:r>
          </a:p>
        </p:txBody>
      </p:sp>
      <p:sp>
        <p:nvSpPr>
          <p:cNvPr id="3" name="TextBox 2"/>
          <p:cNvSpPr txBox="1">
            <a:spLocks noChangeArrowheads="1"/>
          </p:cNvSpPr>
          <p:nvPr/>
        </p:nvSpPr>
        <p:spPr bwMode="auto">
          <a:xfrm>
            <a:off x="1219200" y="3338513"/>
            <a:ext cx="7010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Clr>
                <a:srgbClr val="1F497D"/>
              </a:buClr>
              <a:buFontTx/>
              <a:buAutoNum type="alphaLcPeriod"/>
            </a:pPr>
            <a:r>
              <a:rPr lang="en-US" sz="2400">
                <a:latin typeface="Arial Narrow" pitchFamily="34" charset="0"/>
              </a:rPr>
              <a:t>Engineering controls</a:t>
            </a:r>
          </a:p>
        </p:txBody>
      </p:sp>
      <p:sp>
        <p:nvSpPr>
          <p:cNvPr id="19462" name="TextBox 5"/>
          <p:cNvSpPr txBox="1">
            <a:spLocks noChangeArrowheads="1"/>
          </p:cNvSpPr>
          <p:nvPr/>
        </p:nvSpPr>
        <p:spPr bwMode="auto">
          <a:xfrm>
            <a:off x="1219200" y="3779838"/>
            <a:ext cx="7010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Clr>
                <a:srgbClr val="1F497D"/>
              </a:buClr>
              <a:buFontTx/>
              <a:buAutoNum type="alphaLcPeriod" startAt="2"/>
            </a:pPr>
            <a:r>
              <a:rPr lang="en-US" sz="2400">
                <a:latin typeface="Arial Narrow" pitchFamily="34" charset="0"/>
              </a:rPr>
              <a:t>Administrative controls</a:t>
            </a:r>
          </a:p>
        </p:txBody>
      </p:sp>
      <p:sp>
        <p:nvSpPr>
          <p:cNvPr id="19463" name="TextBox 6"/>
          <p:cNvSpPr txBox="1">
            <a:spLocks noChangeArrowheads="1"/>
          </p:cNvSpPr>
          <p:nvPr/>
        </p:nvSpPr>
        <p:spPr bwMode="auto">
          <a:xfrm>
            <a:off x="1219200" y="4221163"/>
            <a:ext cx="7010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Clr>
                <a:srgbClr val="1F497D"/>
              </a:buClr>
              <a:buFontTx/>
              <a:buAutoNum type="alphaLcPeriod" startAt="3"/>
            </a:pPr>
            <a:r>
              <a:rPr lang="en-US" sz="2400">
                <a:latin typeface="Arial Narrow" pitchFamily="34" charset="0"/>
              </a:rPr>
              <a:t>Training controls</a:t>
            </a:r>
          </a:p>
        </p:txBody>
      </p:sp>
      <p:sp>
        <p:nvSpPr>
          <p:cNvPr id="19464" name="TextBox 7"/>
          <p:cNvSpPr txBox="1">
            <a:spLocks noChangeArrowheads="1"/>
          </p:cNvSpPr>
          <p:nvPr/>
        </p:nvSpPr>
        <p:spPr bwMode="auto">
          <a:xfrm>
            <a:off x="1219200" y="4662488"/>
            <a:ext cx="7010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Clr>
                <a:srgbClr val="1F497D"/>
              </a:buClr>
              <a:buFontTx/>
              <a:buAutoNum type="alphaLcPeriod" startAt="4"/>
            </a:pPr>
            <a:r>
              <a:rPr lang="en-US" sz="2400">
                <a:latin typeface="Arial Narrow" pitchFamily="34" charset="0"/>
              </a:rPr>
              <a:t>Personal protective equipment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3"/>
                                        </p:tgtEl>
                                        <p:attrNameLst>
                                          <p:attrName>style.color</p:attrName>
                                        </p:attrNameLst>
                                      </p:cBhvr>
                                      <p:to>
                                        <a:srgbClr val="C0504D"/>
                                      </p:to>
                                    </p:animClr>
                                  </p:childTnLst>
                                </p:cTn>
                              </p:par>
                              <p:par>
                                <p:cTn id="7" presetID="9" presetClass="emph" presetSubtype="0" grpId="0" nodeType="withEffect">
                                  <p:stCondLst>
                                    <p:cond delay="0"/>
                                  </p:stCondLst>
                                  <p:childTnLst>
                                    <p:set>
                                      <p:cBhvr rctx="PPT">
                                        <p:cTn id="8" dur="indefinite"/>
                                        <p:tgtEl>
                                          <p:spTgt spid="19462"/>
                                        </p:tgtEl>
                                        <p:attrNameLst>
                                          <p:attrName>style.opacity</p:attrName>
                                        </p:attrNameLst>
                                      </p:cBhvr>
                                      <p:to>
                                        <p:strVal val="0.25"/>
                                      </p:to>
                                    </p:set>
                                    <p:animEffect filter="image" prLst="opacity: 0.25">
                                      <p:cBhvr rctx="IE">
                                        <p:cTn id="9" dur="indefinite"/>
                                        <p:tgtEl>
                                          <p:spTgt spid="19462"/>
                                        </p:tgtEl>
                                      </p:cBhvr>
                                    </p:animEffect>
                                  </p:childTnLst>
                                </p:cTn>
                              </p:par>
                              <p:par>
                                <p:cTn id="10" presetID="9" presetClass="emph" presetSubtype="0" grpId="0" nodeType="withEffect">
                                  <p:stCondLst>
                                    <p:cond delay="0"/>
                                  </p:stCondLst>
                                  <p:childTnLst>
                                    <p:set>
                                      <p:cBhvr rctx="PPT">
                                        <p:cTn id="11" dur="indefinite"/>
                                        <p:tgtEl>
                                          <p:spTgt spid="19463"/>
                                        </p:tgtEl>
                                        <p:attrNameLst>
                                          <p:attrName>style.opacity</p:attrName>
                                        </p:attrNameLst>
                                      </p:cBhvr>
                                      <p:to>
                                        <p:strVal val="0.25"/>
                                      </p:to>
                                    </p:set>
                                    <p:animEffect filter="image" prLst="opacity: 0.25">
                                      <p:cBhvr rctx="IE">
                                        <p:cTn id="12" dur="indefinite"/>
                                        <p:tgtEl>
                                          <p:spTgt spid="19463"/>
                                        </p:tgtEl>
                                      </p:cBhvr>
                                    </p:animEffect>
                                  </p:childTnLst>
                                </p:cTn>
                              </p:par>
                              <p:par>
                                <p:cTn id="13" presetID="9" presetClass="emph" presetSubtype="0" grpId="0" nodeType="withEffect">
                                  <p:stCondLst>
                                    <p:cond delay="0"/>
                                  </p:stCondLst>
                                  <p:childTnLst>
                                    <p:set>
                                      <p:cBhvr rctx="PPT">
                                        <p:cTn id="14" dur="indefinite"/>
                                        <p:tgtEl>
                                          <p:spTgt spid="19464"/>
                                        </p:tgtEl>
                                        <p:attrNameLst>
                                          <p:attrName>style.opacity</p:attrName>
                                        </p:attrNameLst>
                                      </p:cBhvr>
                                      <p:to>
                                        <p:strVal val="0.25"/>
                                      </p:to>
                                    </p:set>
                                    <p:animEffect filter="image" prLst="opacity: 0.25">
                                      <p:cBhvr rctx="IE">
                                        <p:cTn id="15" dur="indefinite"/>
                                        <p:tgtEl>
                                          <p:spTgt spid="194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462" grpId="0"/>
      <p:bldP spid="19463" grpId="0"/>
      <p:bldP spid="1946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AutoShape 2"/>
          <p:cNvSpPr>
            <a:spLocks noChangeArrowheads="1"/>
          </p:cNvSpPr>
          <p:nvPr/>
        </p:nvSpPr>
        <p:spPr bwMode="auto">
          <a:xfrm>
            <a:off x="381000" y="304800"/>
            <a:ext cx="8458200" cy="6096000"/>
          </a:xfrm>
          <a:prstGeom prst="roundRect">
            <a:avLst>
              <a:gd name="adj" fmla="val 16667"/>
            </a:avLst>
          </a:prstGeom>
          <a:gradFill rotWithShape="1">
            <a:gsLst>
              <a:gs pos="0">
                <a:schemeClr val="bg1">
                  <a:alpha val="73000"/>
                </a:schemeClr>
              </a:gs>
              <a:gs pos="100000">
                <a:schemeClr val="bg1">
                  <a:gamma/>
                  <a:shade val="46275"/>
                  <a:invGamma/>
                </a:schemeClr>
              </a:gs>
            </a:gsLst>
            <a:lin ang="5400000" scaled="1"/>
          </a:gradFill>
          <a:ln>
            <a:noFill/>
          </a:ln>
          <a:effectLst/>
          <a:extLst/>
        </p:spPr>
        <p:txBody>
          <a:bodyPr wrap="none" anchor="ctr"/>
          <a:lstStyle/>
          <a:p>
            <a:pPr fontAlgn="auto">
              <a:spcBef>
                <a:spcPts val="0"/>
              </a:spcBef>
              <a:spcAft>
                <a:spcPts val="0"/>
              </a:spcAft>
              <a:defRPr/>
            </a:pPr>
            <a:endParaRPr lang="en-US" dirty="0">
              <a:latin typeface="+mn-lt"/>
              <a:cs typeface="+mn-cs"/>
            </a:endParaRPr>
          </a:p>
        </p:txBody>
      </p:sp>
      <p:sp>
        <p:nvSpPr>
          <p:cNvPr id="75779" name="Text Box 4"/>
          <p:cNvSpPr txBox="1">
            <a:spLocks noChangeArrowheads="1"/>
          </p:cNvSpPr>
          <p:nvPr/>
        </p:nvSpPr>
        <p:spPr bwMode="auto">
          <a:xfrm>
            <a:off x="685800" y="609600"/>
            <a:ext cx="7848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4000" b="1">
                <a:solidFill>
                  <a:srgbClr val="1F497D"/>
                </a:solidFill>
                <a:latin typeface="Arial Narrow" pitchFamily="34" charset="0"/>
              </a:rPr>
              <a:t>Electrical Damage to the Body</a:t>
            </a:r>
            <a:endParaRPr lang="en-US" sz="4000" b="1">
              <a:solidFill>
                <a:schemeClr val="tx2"/>
              </a:solidFill>
              <a:latin typeface="Arial Narrow" pitchFamily="34" charset="0"/>
            </a:endParaRPr>
          </a:p>
        </p:txBody>
      </p:sp>
      <p:sp>
        <p:nvSpPr>
          <p:cNvPr id="75780" name="Rectangle 3"/>
          <p:cNvSpPr txBox="1">
            <a:spLocks noChangeArrowheads="1"/>
          </p:cNvSpPr>
          <p:nvPr/>
        </p:nvSpPr>
        <p:spPr bwMode="auto">
          <a:xfrm>
            <a:off x="609600" y="1317625"/>
            <a:ext cx="7924800" cy="256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14350" indent="-51435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spcBef>
                <a:spcPct val="20000"/>
              </a:spcBef>
              <a:buClr>
                <a:srgbClr val="1F497D"/>
              </a:buClr>
              <a:buFont typeface="Wingdings" pitchFamily="2" charset="2"/>
              <a:buChar char="q"/>
            </a:pPr>
            <a:r>
              <a:rPr lang="en-US" sz="2800" b="1">
                <a:latin typeface="Arial Narrow" pitchFamily="34" charset="0"/>
              </a:rPr>
              <a:t>If you touch a power line, or energized equipment, electricity will attempt to travel through your body.</a:t>
            </a:r>
          </a:p>
          <a:p>
            <a:pPr>
              <a:spcBef>
                <a:spcPct val="20000"/>
              </a:spcBef>
              <a:buClr>
                <a:srgbClr val="1F497D"/>
              </a:buClr>
              <a:buFont typeface="Wingdings" pitchFamily="2" charset="2"/>
              <a:buChar char="q"/>
            </a:pPr>
            <a:r>
              <a:rPr lang="en-US" sz="2800" b="1">
                <a:latin typeface="Arial Narrow" pitchFamily="34" charset="0"/>
              </a:rPr>
              <a:t>It heats up and burns body tissue internally.</a:t>
            </a:r>
          </a:p>
          <a:p>
            <a:pPr>
              <a:spcBef>
                <a:spcPct val="20000"/>
              </a:spcBef>
              <a:buClr>
                <a:srgbClr val="1F497D"/>
              </a:buClr>
              <a:buFont typeface="Wingdings" pitchFamily="2" charset="2"/>
              <a:buChar char="q"/>
            </a:pPr>
            <a:r>
              <a:rPr lang="en-US" sz="2800" b="1">
                <a:latin typeface="Arial Narrow" pitchFamily="34" charset="0"/>
              </a:rPr>
              <a:t>Electricity leaves the body violently, causing burns or even blowing an exit hole.</a:t>
            </a:r>
            <a:endParaRPr lang="en-US" sz="3200" b="1">
              <a:latin typeface="Arial Narrow" pitchFamily="34" charset="0"/>
            </a:endParaRPr>
          </a:p>
        </p:txBody>
      </p:sp>
      <p:pic>
        <p:nvPicPr>
          <p:cNvPr id="146434" name="Picture 2" descr="Entrance wound where electric current entered a man's back, narrowly missing his spinal cor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3838575"/>
            <a:ext cx="1594211" cy="202311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46436" name="Picture 4" descr="Exit wound seen on the bottom of a foot where electric current exited the bod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4053840"/>
            <a:ext cx="2381250" cy="16002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5783" name="TextBox 1"/>
          <p:cNvSpPr txBox="1">
            <a:spLocks noChangeArrowheads="1"/>
          </p:cNvSpPr>
          <p:nvPr/>
        </p:nvSpPr>
        <p:spPr bwMode="auto">
          <a:xfrm>
            <a:off x="609600" y="4419600"/>
            <a:ext cx="1143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b="1">
                <a:solidFill>
                  <a:srgbClr val="C00000"/>
                </a:solidFill>
                <a:latin typeface="Arial Narrow" pitchFamily="34" charset="0"/>
              </a:rPr>
              <a:t>Entrance Wound</a:t>
            </a:r>
          </a:p>
        </p:txBody>
      </p:sp>
      <p:cxnSp>
        <p:nvCxnSpPr>
          <p:cNvPr id="4" name="Straight Arrow Connector 3"/>
          <p:cNvCxnSpPr/>
          <p:nvPr/>
        </p:nvCxnSpPr>
        <p:spPr>
          <a:xfrm>
            <a:off x="1600200" y="4648200"/>
            <a:ext cx="1524000" cy="201613"/>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6324600" y="4648200"/>
            <a:ext cx="1066800" cy="417513"/>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75786" name="TextBox 11"/>
          <p:cNvSpPr txBox="1">
            <a:spLocks noChangeArrowheads="1"/>
          </p:cNvSpPr>
          <p:nvPr/>
        </p:nvSpPr>
        <p:spPr bwMode="auto">
          <a:xfrm>
            <a:off x="7010400" y="4419600"/>
            <a:ext cx="1143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b="1">
                <a:solidFill>
                  <a:srgbClr val="C00000"/>
                </a:solidFill>
                <a:latin typeface="Arial Narrow" pitchFamily="34" charset="0"/>
              </a:rPr>
              <a:t>Exit Wound</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AutoShape 2"/>
          <p:cNvSpPr>
            <a:spLocks noChangeArrowheads="1"/>
          </p:cNvSpPr>
          <p:nvPr/>
        </p:nvSpPr>
        <p:spPr bwMode="auto">
          <a:xfrm>
            <a:off x="381000" y="457200"/>
            <a:ext cx="8458200" cy="5867400"/>
          </a:xfrm>
          <a:prstGeom prst="roundRect">
            <a:avLst>
              <a:gd name="adj" fmla="val 16667"/>
            </a:avLst>
          </a:prstGeom>
          <a:gradFill rotWithShape="1">
            <a:gsLst>
              <a:gs pos="0">
                <a:schemeClr val="bg1">
                  <a:alpha val="73000"/>
                </a:schemeClr>
              </a:gs>
              <a:gs pos="100000">
                <a:schemeClr val="bg1">
                  <a:gamma/>
                  <a:shade val="46275"/>
                  <a:invGamma/>
                </a:schemeClr>
              </a:gs>
            </a:gsLst>
            <a:lin ang="5400000" scaled="1"/>
          </a:gradFill>
          <a:ln>
            <a:noFill/>
          </a:ln>
          <a:effectLst/>
          <a:extLst/>
        </p:spPr>
        <p:txBody>
          <a:bodyPr wrap="none" anchor="ctr"/>
          <a:lstStyle/>
          <a:p>
            <a:pPr fontAlgn="auto">
              <a:spcBef>
                <a:spcPts val="0"/>
              </a:spcBef>
              <a:spcAft>
                <a:spcPts val="0"/>
              </a:spcAft>
              <a:defRPr/>
            </a:pPr>
            <a:endParaRPr lang="en-US" dirty="0">
              <a:latin typeface="+mn-lt"/>
              <a:cs typeface="+mn-cs"/>
            </a:endParaRPr>
          </a:p>
        </p:txBody>
      </p:sp>
      <p:sp>
        <p:nvSpPr>
          <p:cNvPr id="76803" name="Text Box 4"/>
          <p:cNvSpPr txBox="1">
            <a:spLocks noChangeArrowheads="1"/>
          </p:cNvSpPr>
          <p:nvPr/>
        </p:nvSpPr>
        <p:spPr bwMode="auto">
          <a:xfrm>
            <a:off x="685800" y="739775"/>
            <a:ext cx="7848600"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4000" b="1">
                <a:solidFill>
                  <a:srgbClr val="1F497D"/>
                </a:solidFill>
                <a:latin typeface="Arial Narrow" pitchFamily="34" charset="0"/>
              </a:rPr>
              <a:t>Gro</a:t>
            </a:r>
            <a:r>
              <a:rPr lang="en-US" sz="4000" b="1">
                <a:solidFill>
                  <a:schemeClr val="tx2"/>
                </a:solidFill>
                <a:latin typeface="Arial Narrow" pitchFamily="34" charset="0"/>
              </a:rPr>
              <a:t>und Fault Circuit Interrupters</a:t>
            </a:r>
          </a:p>
          <a:p>
            <a:pPr algn="ctr" eaLnBrk="1" hangingPunct="1"/>
            <a:r>
              <a:rPr lang="en-US" sz="3600" b="1">
                <a:solidFill>
                  <a:schemeClr val="tx2"/>
                </a:solidFill>
                <a:latin typeface="Arial Narrow" pitchFamily="34" charset="0"/>
              </a:rPr>
              <a:t>GFCI</a:t>
            </a:r>
          </a:p>
        </p:txBody>
      </p:sp>
      <p:pic>
        <p:nvPicPr>
          <p:cNvPr id="5" name="Picture 4" descr="Dsc00046"/>
          <p:cNvPicPr>
            <a:picLocks noChangeAspect="1" noChangeArrowheads="1"/>
          </p:cNvPicPr>
          <p:nvPr/>
        </p:nvPicPr>
        <p:blipFill>
          <a:blip r:embed="rId2">
            <a:extLst>
              <a:ext uri="{28A0092B-C50C-407E-A947-70E740481C1C}">
                <a14:useLocalDpi xmlns:a14="http://schemas.microsoft.com/office/drawing/2010/main" val="0"/>
              </a:ext>
            </a:extLst>
          </a:blip>
          <a:srcRect t="10477" r="18571" b="11429"/>
          <a:stretch>
            <a:fillRect/>
          </a:stretch>
        </p:blipFill>
        <p:spPr bwMode="auto">
          <a:xfrm>
            <a:off x="5791200" y="2743200"/>
            <a:ext cx="2743200" cy="197326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p:cNvSpPr txBox="1">
            <a:spLocks noChangeArrowheads="1"/>
          </p:cNvSpPr>
          <p:nvPr/>
        </p:nvSpPr>
        <p:spPr>
          <a:xfrm>
            <a:off x="685800" y="2133600"/>
            <a:ext cx="5029200" cy="4191000"/>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14350" indent="-514350">
              <a:buClr>
                <a:srgbClr val="1F497D"/>
              </a:buClr>
              <a:buFont typeface="Wingdings" pitchFamily="2" charset="2"/>
              <a:buChar char="q"/>
              <a:defRPr/>
            </a:pPr>
            <a:r>
              <a:rPr lang="en-US" sz="2800" b="1" dirty="0" smtClean="0">
                <a:latin typeface="Arial Narrow" pitchFamily="34" charset="0"/>
              </a:rPr>
              <a:t>Monitor current flow between the hot and neutral wires</a:t>
            </a:r>
          </a:p>
          <a:p>
            <a:pPr marL="514350" indent="-514350">
              <a:buClr>
                <a:srgbClr val="1F497D"/>
              </a:buClr>
              <a:buFont typeface="Wingdings" pitchFamily="2" charset="2"/>
              <a:buChar char="q"/>
              <a:defRPr/>
            </a:pPr>
            <a:r>
              <a:rPr lang="en-US" sz="2800" b="1" dirty="0" smtClean="0">
                <a:latin typeface="Arial Narrow" pitchFamily="34" charset="0"/>
              </a:rPr>
              <a:t>Trip between 4-6 mA in 1/40th of a second</a:t>
            </a:r>
          </a:p>
          <a:p>
            <a:pPr marL="514350" indent="-514350">
              <a:buClr>
                <a:srgbClr val="1F497D"/>
              </a:buClr>
              <a:buFont typeface="Wingdings" pitchFamily="2" charset="2"/>
              <a:buChar char="q"/>
              <a:defRPr/>
            </a:pPr>
            <a:r>
              <a:rPr lang="en-US" sz="2800" b="1" dirty="0" smtClean="0">
                <a:latin typeface="Arial Narrow" pitchFamily="34" charset="0"/>
              </a:rPr>
              <a:t>GFCI with open neutral protection must be used on a construction site.</a:t>
            </a:r>
          </a:p>
          <a:p>
            <a:pPr>
              <a:buFont typeface="Wingdings" pitchFamily="2" charset="2"/>
              <a:buChar char="q"/>
              <a:defRPr/>
            </a:pPr>
            <a:endParaRPr lang="en-US" b="1" dirty="0">
              <a:latin typeface="Arial Narrow" pitchFamily="34" charset="0"/>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hangingPunct="0">
              <a:spcBef>
                <a:spcPct val="50000"/>
              </a:spcBef>
              <a:defRPr/>
            </a:pPr>
            <a:r>
              <a:rPr lang="en-US" dirty="0">
                <a:cs typeface="Arial" charset="0"/>
              </a:rPr>
              <a:t>Tool could be hot with the switch off</a:t>
            </a:r>
          </a:p>
          <a:p>
            <a:pPr>
              <a:defRPr/>
            </a:pPr>
            <a:r>
              <a:rPr lang="en-US" dirty="0">
                <a:cs typeface="Arial" charset="0"/>
              </a:rPr>
              <a:t>Hot wire and neutral wire are reversed</a:t>
            </a:r>
          </a:p>
          <a:p>
            <a:pPr>
              <a:defRPr/>
            </a:pPr>
            <a:r>
              <a:rPr lang="en-US" dirty="0">
                <a:cs typeface="Arial" charset="0"/>
              </a:rPr>
              <a:t>Even though a switch is off, the circuit could be ho</a:t>
            </a:r>
          </a:p>
        </p:txBody>
      </p:sp>
      <p:sp>
        <p:nvSpPr>
          <p:cNvPr id="19" name="TextBox 18"/>
          <p:cNvSpPr txBox="1"/>
          <p:nvPr/>
        </p:nvSpPr>
        <p:spPr>
          <a:xfrm>
            <a:off x="8229600" y="6248400"/>
            <a:ext cx="838200" cy="276225"/>
          </a:xfrm>
          <a:prstGeom prst="rect">
            <a:avLst/>
          </a:prstGeom>
          <a:noFill/>
        </p:spPr>
        <p:txBody>
          <a:bodyPr>
            <a:spAutoFit/>
          </a:bodyPr>
          <a:lstStyle/>
          <a:p>
            <a:pPr>
              <a:defRPr/>
            </a:pPr>
            <a:r>
              <a:rPr lang="en-US" sz="1200" dirty="0">
                <a:solidFill>
                  <a:schemeClr val="bg1">
                    <a:lumMod val="50000"/>
                  </a:schemeClr>
                </a:solidFill>
              </a:rPr>
              <a:t>Slide 62</a:t>
            </a:r>
          </a:p>
        </p:txBody>
      </p:sp>
      <p:grpSp>
        <p:nvGrpSpPr>
          <p:cNvPr id="77828" name="Group 3"/>
          <p:cNvGrpSpPr>
            <a:grpSpLocks/>
          </p:cNvGrpSpPr>
          <p:nvPr/>
        </p:nvGrpSpPr>
        <p:grpSpPr bwMode="auto">
          <a:xfrm>
            <a:off x="685800" y="1363663"/>
            <a:ext cx="7696200" cy="2508250"/>
            <a:chOff x="838200" y="3436620"/>
            <a:chExt cx="7696200" cy="2506980"/>
          </a:xfrm>
        </p:grpSpPr>
        <p:grpSp>
          <p:nvGrpSpPr>
            <p:cNvPr id="77831" name="Group 32"/>
            <p:cNvGrpSpPr>
              <a:grpSpLocks/>
            </p:cNvGrpSpPr>
            <p:nvPr/>
          </p:nvGrpSpPr>
          <p:grpSpPr bwMode="auto">
            <a:xfrm>
              <a:off x="838200" y="3436620"/>
              <a:ext cx="7696200" cy="1890712"/>
              <a:chOff x="1066800" y="1919288"/>
              <a:chExt cx="7696200" cy="1890712"/>
            </a:xfrm>
          </p:grpSpPr>
          <p:sp>
            <p:nvSpPr>
              <p:cNvPr id="77833" name="Line 3"/>
              <p:cNvSpPr>
                <a:spLocks noChangeShapeType="1"/>
              </p:cNvSpPr>
              <p:nvPr/>
            </p:nvSpPr>
            <p:spPr bwMode="auto">
              <a:xfrm>
                <a:off x="1219200" y="2590800"/>
                <a:ext cx="2590800" cy="0"/>
              </a:xfrm>
              <a:prstGeom prst="line">
                <a:avLst/>
              </a:prstGeom>
              <a:noFill/>
              <a:ln w="762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77834" name="Line 4"/>
              <p:cNvSpPr>
                <a:spLocks noChangeShapeType="1"/>
              </p:cNvSpPr>
              <p:nvPr/>
            </p:nvSpPr>
            <p:spPr bwMode="auto">
              <a:xfrm>
                <a:off x="4572000" y="3810000"/>
                <a:ext cx="2590800" cy="0"/>
              </a:xfrm>
              <a:prstGeom prst="line">
                <a:avLst/>
              </a:prstGeom>
              <a:noFill/>
              <a:ln w="762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77835" name="Line 5"/>
              <p:cNvSpPr>
                <a:spLocks noChangeShapeType="1"/>
              </p:cNvSpPr>
              <p:nvPr/>
            </p:nvSpPr>
            <p:spPr bwMode="auto">
              <a:xfrm>
                <a:off x="4572000" y="2590800"/>
                <a:ext cx="2590800" cy="0"/>
              </a:xfrm>
              <a:prstGeom prst="line">
                <a:avLst/>
              </a:prstGeom>
              <a:noFill/>
              <a:ln w="762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77836" name="Line 6"/>
              <p:cNvSpPr>
                <a:spLocks noChangeShapeType="1"/>
              </p:cNvSpPr>
              <p:nvPr/>
            </p:nvSpPr>
            <p:spPr bwMode="auto">
              <a:xfrm>
                <a:off x="1219200" y="3810000"/>
                <a:ext cx="2590800" cy="0"/>
              </a:xfrm>
              <a:prstGeom prst="line">
                <a:avLst/>
              </a:prstGeom>
              <a:noFill/>
              <a:ln w="762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77837" name="Line 7"/>
              <p:cNvSpPr>
                <a:spLocks noChangeShapeType="1"/>
              </p:cNvSpPr>
              <p:nvPr/>
            </p:nvSpPr>
            <p:spPr bwMode="auto">
              <a:xfrm>
                <a:off x="3810000" y="2590800"/>
                <a:ext cx="762000" cy="1219200"/>
              </a:xfrm>
              <a:prstGeom prst="line">
                <a:avLst/>
              </a:prstGeom>
              <a:noFill/>
              <a:ln w="762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77838" name="Line 8"/>
              <p:cNvSpPr>
                <a:spLocks noChangeShapeType="1"/>
              </p:cNvSpPr>
              <p:nvPr/>
            </p:nvSpPr>
            <p:spPr bwMode="auto">
              <a:xfrm flipV="1">
                <a:off x="3810000" y="2590800"/>
                <a:ext cx="762000" cy="1219200"/>
              </a:xfrm>
              <a:prstGeom prst="line">
                <a:avLst/>
              </a:prstGeom>
              <a:noFill/>
              <a:ln w="762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77839" name="Text Box 9"/>
              <p:cNvSpPr txBox="1">
                <a:spLocks noChangeArrowheads="1"/>
              </p:cNvSpPr>
              <p:nvPr/>
            </p:nvSpPr>
            <p:spPr bwMode="auto">
              <a:xfrm>
                <a:off x="1066800" y="1919288"/>
                <a:ext cx="10668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spcBef>
                    <a:spcPct val="50000"/>
                  </a:spcBef>
                </a:pPr>
                <a:r>
                  <a:rPr lang="en-US" sz="2800" b="1">
                    <a:solidFill>
                      <a:srgbClr val="FF0000"/>
                    </a:solidFill>
                  </a:rPr>
                  <a:t>Hot</a:t>
                </a:r>
              </a:p>
            </p:txBody>
          </p:sp>
          <p:sp>
            <p:nvSpPr>
              <p:cNvPr id="41" name="Rectangle 40"/>
              <p:cNvSpPr>
                <a:spLocks noChangeArrowheads="1"/>
              </p:cNvSpPr>
              <p:nvPr/>
            </p:nvSpPr>
            <p:spPr bwMode="auto">
              <a:xfrm>
                <a:off x="4953000" y="2209653"/>
                <a:ext cx="1219200" cy="687040"/>
              </a:xfrm>
              <a:prstGeom prst="rect">
                <a:avLst/>
              </a:prstGeom>
              <a:solidFill>
                <a:schemeClr val="accent1">
                  <a:lumMod val="40000"/>
                  <a:lumOff val="60000"/>
                </a:schemeClr>
              </a:solidFill>
              <a:ln w="12700">
                <a:solidFill>
                  <a:schemeClr val="tx1"/>
                </a:solidFill>
                <a:miter lim="800000"/>
                <a:headEnd type="none" w="sm" len="sm"/>
                <a:tailEnd type="none" w="sm" len="sm"/>
              </a:ln>
            </p:spPr>
            <p:txBody>
              <a:bodyPr wrap="none" anchor="ctr"/>
              <a:lstStyle/>
              <a:p>
                <a:pPr>
                  <a:defRPr/>
                </a:pPr>
                <a:endParaRPr lang="en-US"/>
              </a:p>
            </p:txBody>
          </p:sp>
          <p:sp>
            <p:nvSpPr>
              <p:cNvPr id="77841" name="Text Box 12"/>
              <p:cNvSpPr txBox="1">
                <a:spLocks noChangeArrowheads="1"/>
              </p:cNvSpPr>
              <p:nvPr/>
            </p:nvSpPr>
            <p:spPr bwMode="auto">
              <a:xfrm>
                <a:off x="5029200" y="2362200"/>
                <a:ext cx="1143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spcBef>
                    <a:spcPct val="50000"/>
                  </a:spcBef>
                </a:pPr>
                <a:r>
                  <a:rPr lang="en-US" sz="2000" b="1"/>
                  <a:t>Switch</a:t>
                </a:r>
              </a:p>
            </p:txBody>
          </p:sp>
          <p:sp>
            <p:nvSpPr>
              <p:cNvPr id="43" name="AutoShape 13">
                <a:hlinkClick r:id="" action="ppaction://noaction" highlightClick="1">
                  <a:snd r:embed="rId2" name="applause.wav"/>
                </a:hlinkClick>
              </p:cNvPr>
              <p:cNvSpPr>
                <a:spLocks noChangeArrowheads="1"/>
              </p:cNvSpPr>
              <p:nvPr/>
            </p:nvSpPr>
            <p:spPr bwMode="auto">
              <a:xfrm>
                <a:off x="7162800" y="2590460"/>
                <a:ext cx="1600200" cy="1220170"/>
              </a:xfrm>
              <a:prstGeom prst="actionButtonSound">
                <a:avLst/>
              </a:prstGeom>
              <a:solidFill>
                <a:schemeClr val="accent1">
                  <a:lumMod val="40000"/>
                  <a:lumOff val="60000"/>
                </a:schemeClr>
              </a:solidFill>
              <a:ln w="12700">
                <a:solidFill>
                  <a:schemeClr val="tx1"/>
                </a:solidFill>
                <a:miter lim="800000"/>
                <a:headEnd type="none" w="sm" len="sm"/>
                <a:tailEnd type="none" w="sm" len="sm"/>
              </a:ln>
            </p:spPr>
            <p:txBody>
              <a:bodyPr wrap="none" anchor="ctr"/>
              <a:lstStyle/>
              <a:p>
                <a:pPr>
                  <a:defRPr/>
                </a:pPr>
                <a:endParaRPr lang="en-US"/>
              </a:p>
            </p:txBody>
          </p:sp>
          <p:sp>
            <p:nvSpPr>
              <p:cNvPr id="77843" name="Line 14"/>
              <p:cNvSpPr>
                <a:spLocks noChangeShapeType="1"/>
              </p:cNvSpPr>
              <p:nvPr/>
            </p:nvSpPr>
            <p:spPr bwMode="auto">
              <a:xfrm>
                <a:off x="1828800" y="2895600"/>
                <a:ext cx="990600" cy="0"/>
              </a:xfrm>
              <a:prstGeom prst="line">
                <a:avLst/>
              </a:prstGeom>
              <a:noFill/>
              <a:ln w="762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a:p>
            </p:txBody>
          </p:sp>
          <p:sp>
            <p:nvSpPr>
              <p:cNvPr id="77844" name="Line 15"/>
              <p:cNvSpPr>
                <a:spLocks noChangeShapeType="1"/>
              </p:cNvSpPr>
              <p:nvPr/>
            </p:nvSpPr>
            <p:spPr bwMode="auto">
              <a:xfrm flipH="1">
                <a:off x="1828800" y="3505200"/>
                <a:ext cx="914400" cy="0"/>
              </a:xfrm>
              <a:prstGeom prst="line">
                <a:avLst/>
              </a:prstGeom>
              <a:noFill/>
              <a:ln w="762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a:p>
            </p:txBody>
          </p:sp>
        </p:grpSp>
        <p:sp>
          <p:nvSpPr>
            <p:cNvPr id="46" name="Text Box 10"/>
            <p:cNvSpPr txBox="1">
              <a:spLocks noChangeArrowheads="1"/>
            </p:cNvSpPr>
            <p:nvPr/>
          </p:nvSpPr>
          <p:spPr bwMode="auto">
            <a:xfrm>
              <a:off x="838200" y="5424750"/>
              <a:ext cx="1600200" cy="51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0" hangingPunct="0">
                <a:spcBef>
                  <a:spcPct val="50000"/>
                </a:spcBef>
                <a:defRPr/>
              </a:pPr>
              <a:r>
                <a:rPr lang="en-US" sz="2800" b="1" dirty="0" smtClean="0">
                  <a:solidFill>
                    <a:schemeClr val="accent3">
                      <a:lumMod val="75000"/>
                    </a:schemeClr>
                  </a:solidFill>
                </a:rPr>
                <a:t>Neutral</a:t>
              </a:r>
            </a:p>
          </p:txBody>
        </p:sp>
      </p:grpSp>
      <p:sp>
        <p:nvSpPr>
          <p:cNvPr id="77829" name="Text Box 3"/>
          <p:cNvSpPr txBox="1">
            <a:spLocks noChangeArrowheads="1"/>
          </p:cNvSpPr>
          <p:nvPr/>
        </p:nvSpPr>
        <p:spPr bwMode="auto">
          <a:xfrm>
            <a:off x="838200" y="274638"/>
            <a:ext cx="7315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4000" b="1">
                <a:solidFill>
                  <a:srgbClr val="1F497D"/>
                </a:solidFill>
                <a:latin typeface="Arial Narrow" pitchFamily="34" charset="0"/>
              </a:rPr>
              <a:t>Reverse Polarity Diagram</a:t>
            </a:r>
          </a:p>
        </p:txBody>
      </p:sp>
      <p:sp>
        <p:nvSpPr>
          <p:cNvPr id="77830" name="TextBox 16"/>
          <p:cNvSpPr txBox="1">
            <a:spLocks noChangeArrowheads="1"/>
          </p:cNvSpPr>
          <p:nvPr/>
        </p:nvSpPr>
        <p:spPr bwMode="auto">
          <a:xfrm>
            <a:off x="685800" y="4176713"/>
            <a:ext cx="7962900" cy="153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spcBef>
                <a:spcPct val="50000"/>
              </a:spcBef>
              <a:spcAft>
                <a:spcPts val="600"/>
              </a:spcAft>
              <a:buClr>
                <a:srgbClr val="1F497D"/>
              </a:buClr>
              <a:buFont typeface="Wingdings" pitchFamily="2" charset="2"/>
              <a:buChar char="q"/>
            </a:pPr>
            <a:r>
              <a:rPr lang="en-US" sz="2800" b="1">
                <a:latin typeface="Arial Narrow" pitchFamily="34" charset="0"/>
              </a:rPr>
              <a:t>Tool could be hot with the switch off</a:t>
            </a:r>
          </a:p>
          <a:p>
            <a:pPr eaLnBrk="1" hangingPunct="1">
              <a:spcAft>
                <a:spcPts val="600"/>
              </a:spcAft>
              <a:buClr>
                <a:srgbClr val="1F497D"/>
              </a:buClr>
              <a:buFont typeface="Wingdings" pitchFamily="2" charset="2"/>
              <a:buChar char="q"/>
            </a:pPr>
            <a:r>
              <a:rPr lang="en-US" sz="2800" b="1">
                <a:latin typeface="Arial Narrow" pitchFamily="34" charset="0"/>
              </a:rPr>
              <a:t>Hot wire and neutral wire are reversed</a:t>
            </a:r>
          </a:p>
          <a:p>
            <a:pPr eaLnBrk="1" hangingPunct="1">
              <a:spcAft>
                <a:spcPts val="600"/>
              </a:spcAft>
              <a:buClr>
                <a:srgbClr val="1F497D"/>
              </a:buClr>
              <a:buFont typeface="Wingdings" pitchFamily="2" charset="2"/>
              <a:buChar char="q"/>
            </a:pPr>
            <a:r>
              <a:rPr lang="en-US" sz="2800" b="1">
                <a:latin typeface="Arial Narrow" pitchFamily="34" charset="0"/>
              </a:rPr>
              <a:t>Even though a switch is off, the circuit could be hot</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AutoShape 2"/>
          <p:cNvSpPr>
            <a:spLocks noChangeArrowheads="1"/>
          </p:cNvSpPr>
          <p:nvPr/>
        </p:nvSpPr>
        <p:spPr bwMode="auto">
          <a:xfrm>
            <a:off x="381000" y="457200"/>
            <a:ext cx="8458200" cy="5867400"/>
          </a:xfrm>
          <a:prstGeom prst="roundRect">
            <a:avLst>
              <a:gd name="adj" fmla="val 16667"/>
            </a:avLst>
          </a:prstGeom>
          <a:gradFill rotWithShape="1">
            <a:gsLst>
              <a:gs pos="0">
                <a:schemeClr val="bg1">
                  <a:alpha val="73000"/>
                </a:schemeClr>
              </a:gs>
              <a:gs pos="100000">
                <a:schemeClr val="bg1">
                  <a:gamma/>
                  <a:shade val="46275"/>
                  <a:invGamma/>
                </a:schemeClr>
              </a:gs>
            </a:gsLst>
            <a:lin ang="5400000" scaled="1"/>
          </a:gradFill>
          <a:ln>
            <a:noFill/>
          </a:ln>
          <a:effectLst/>
          <a:extLst/>
        </p:spPr>
        <p:txBody>
          <a:bodyPr wrap="none" anchor="ctr"/>
          <a:lstStyle/>
          <a:p>
            <a:pPr fontAlgn="auto">
              <a:spcBef>
                <a:spcPts val="0"/>
              </a:spcBef>
              <a:spcAft>
                <a:spcPts val="0"/>
              </a:spcAft>
              <a:defRPr/>
            </a:pPr>
            <a:endParaRPr lang="en-US" dirty="0">
              <a:latin typeface="+mn-lt"/>
              <a:cs typeface="+mn-cs"/>
            </a:endParaRPr>
          </a:p>
        </p:txBody>
      </p:sp>
      <p:sp>
        <p:nvSpPr>
          <p:cNvPr id="78851" name="Text Box 4"/>
          <p:cNvSpPr txBox="1">
            <a:spLocks noChangeArrowheads="1"/>
          </p:cNvSpPr>
          <p:nvPr/>
        </p:nvSpPr>
        <p:spPr bwMode="auto">
          <a:xfrm>
            <a:off x="685800" y="739775"/>
            <a:ext cx="7848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4000" b="1">
                <a:solidFill>
                  <a:schemeClr val="tx2"/>
                </a:solidFill>
                <a:latin typeface="Arial Narrow" pitchFamily="34" charset="0"/>
              </a:rPr>
              <a:t>Power Lines</a:t>
            </a:r>
          </a:p>
        </p:txBody>
      </p:sp>
      <p:pic>
        <p:nvPicPr>
          <p:cNvPr id="18" name="Picture 6" descr="ground leads cran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9711" t="19231"/>
          <a:stretch>
            <a:fillRect/>
          </a:stretch>
        </p:blipFill>
        <p:spPr>
          <a:xfrm>
            <a:off x="4876800" y="1982787"/>
            <a:ext cx="3656013" cy="2741613"/>
          </a:xfrm>
          <a:effectLst>
            <a:softEdge rad="112500"/>
          </a:effectLst>
        </p:spPr>
      </p:pic>
      <p:sp>
        <p:nvSpPr>
          <p:cNvPr id="78853" name="TextBox 2"/>
          <p:cNvSpPr txBox="1">
            <a:spLocks noChangeArrowheads="1"/>
          </p:cNvSpPr>
          <p:nvPr/>
        </p:nvSpPr>
        <p:spPr bwMode="auto">
          <a:xfrm>
            <a:off x="685800" y="1920875"/>
            <a:ext cx="3924300"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20000"/>
              </a:spcBef>
            </a:pPr>
            <a:r>
              <a:rPr lang="en-US" sz="2800" b="1">
                <a:latin typeface="Arial Narrow" pitchFamily="34" charset="0"/>
              </a:rPr>
              <a:t>You must assume that all power lines are energized unless the utility company confirms that the power line has been de-energized and visibly grounded at the worksite.</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AutoShape 2"/>
          <p:cNvSpPr>
            <a:spLocks noChangeArrowheads="1"/>
          </p:cNvSpPr>
          <p:nvPr/>
        </p:nvSpPr>
        <p:spPr bwMode="auto">
          <a:xfrm>
            <a:off x="381000" y="457200"/>
            <a:ext cx="8458200" cy="5867400"/>
          </a:xfrm>
          <a:prstGeom prst="roundRect">
            <a:avLst>
              <a:gd name="adj" fmla="val 16667"/>
            </a:avLst>
          </a:prstGeom>
          <a:gradFill rotWithShape="1">
            <a:gsLst>
              <a:gs pos="0">
                <a:schemeClr val="bg1">
                  <a:alpha val="73000"/>
                </a:schemeClr>
              </a:gs>
              <a:gs pos="100000">
                <a:schemeClr val="bg1">
                  <a:gamma/>
                  <a:shade val="46275"/>
                  <a:invGamma/>
                </a:schemeClr>
              </a:gs>
            </a:gsLst>
            <a:lin ang="5400000" scaled="1"/>
          </a:gradFill>
          <a:ln>
            <a:noFill/>
          </a:ln>
          <a:effectLst/>
          <a:extLst/>
        </p:spPr>
        <p:txBody>
          <a:bodyPr wrap="none" anchor="ctr"/>
          <a:lstStyle/>
          <a:p>
            <a:pPr fontAlgn="auto">
              <a:spcBef>
                <a:spcPts val="0"/>
              </a:spcBef>
              <a:spcAft>
                <a:spcPts val="0"/>
              </a:spcAft>
              <a:defRPr/>
            </a:pPr>
            <a:endParaRPr lang="en-US" dirty="0">
              <a:latin typeface="+mn-lt"/>
              <a:cs typeface="+mn-cs"/>
            </a:endParaRPr>
          </a:p>
        </p:txBody>
      </p:sp>
      <p:sp>
        <p:nvSpPr>
          <p:cNvPr id="79875" name="Text Box 4"/>
          <p:cNvSpPr txBox="1">
            <a:spLocks noChangeArrowheads="1"/>
          </p:cNvSpPr>
          <p:nvPr/>
        </p:nvSpPr>
        <p:spPr bwMode="auto">
          <a:xfrm>
            <a:off x="685800" y="609600"/>
            <a:ext cx="7848600"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4000" b="1">
                <a:solidFill>
                  <a:srgbClr val="1F497D"/>
                </a:solidFill>
                <a:latin typeface="Arial Narrow" pitchFamily="34" charset="0"/>
              </a:rPr>
              <a:t>Operations Around Power Lines</a:t>
            </a:r>
            <a:endParaRPr lang="en-US" sz="4000" b="1">
              <a:solidFill>
                <a:schemeClr val="tx2"/>
              </a:solidFill>
              <a:latin typeface="Arial Narrow" pitchFamily="34" charset="0"/>
            </a:endParaRPr>
          </a:p>
          <a:p>
            <a:pPr algn="ctr" eaLnBrk="1" hangingPunct="1"/>
            <a:r>
              <a:rPr lang="en-US" sz="3600" b="1">
                <a:solidFill>
                  <a:schemeClr val="tx2"/>
                </a:solidFill>
                <a:latin typeface="Arial Narrow" pitchFamily="34" charset="0"/>
              </a:rPr>
              <a:t>(up to 350 kV – 1926.1408)</a:t>
            </a:r>
          </a:p>
        </p:txBody>
      </p:sp>
      <p:sp>
        <p:nvSpPr>
          <p:cNvPr id="79876" name="Rectangle 3"/>
          <p:cNvSpPr txBox="1">
            <a:spLocks noChangeArrowheads="1"/>
          </p:cNvSpPr>
          <p:nvPr/>
        </p:nvSpPr>
        <p:spPr bwMode="auto">
          <a:xfrm>
            <a:off x="685800" y="1905000"/>
            <a:ext cx="768826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spcBef>
                <a:spcPct val="20000"/>
              </a:spcBef>
              <a:buClr>
                <a:srgbClr val="1F497D"/>
              </a:buClr>
              <a:buFont typeface="Arial" charset="0"/>
              <a:buNone/>
            </a:pPr>
            <a:r>
              <a:rPr lang="en-US" sz="2800" b="1">
                <a:solidFill>
                  <a:srgbClr val="C00000"/>
                </a:solidFill>
                <a:latin typeface="Arial Narrow" pitchFamily="34" charset="0"/>
              </a:rPr>
              <a:t>The employer must make a hazard assessment and must define a work zone by demarcating boundaries.</a:t>
            </a:r>
            <a:endParaRPr lang="en-US" sz="3200" b="1">
              <a:solidFill>
                <a:srgbClr val="C00000"/>
              </a:solidFill>
              <a:latin typeface="Arial Narrow" pitchFamily="34" charset="0"/>
            </a:endParaRPr>
          </a:p>
        </p:txBody>
      </p:sp>
      <p:sp>
        <p:nvSpPr>
          <p:cNvPr id="79877" name="Rectangle 3"/>
          <p:cNvSpPr txBox="1">
            <a:spLocks noChangeArrowheads="1"/>
          </p:cNvSpPr>
          <p:nvPr/>
        </p:nvSpPr>
        <p:spPr bwMode="auto">
          <a:xfrm>
            <a:off x="838200" y="2819400"/>
            <a:ext cx="753586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spcBef>
                <a:spcPct val="20000"/>
              </a:spcBef>
              <a:buClr>
                <a:srgbClr val="1F497D"/>
              </a:buClr>
              <a:buFont typeface="Arial" charset="0"/>
              <a:buNone/>
            </a:pPr>
            <a:r>
              <a:rPr lang="en-US" sz="2800" b="1">
                <a:solidFill>
                  <a:srgbClr val="1F497D"/>
                </a:solidFill>
                <a:latin typeface="Arial Narrow" pitchFamily="34" charset="0"/>
              </a:rPr>
              <a:t>Option 1</a:t>
            </a:r>
            <a:r>
              <a:rPr lang="en-US" sz="2800" b="1">
                <a:latin typeface="Arial Narrow" pitchFamily="34" charset="0"/>
              </a:rPr>
              <a:t> — De-energize and ground the ground line.</a:t>
            </a:r>
          </a:p>
        </p:txBody>
      </p:sp>
      <p:sp>
        <p:nvSpPr>
          <p:cNvPr id="79878" name="Rectangle 3"/>
          <p:cNvSpPr txBox="1">
            <a:spLocks noChangeArrowheads="1"/>
          </p:cNvSpPr>
          <p:nvPr/>
        </p:nvSpPr>
        <p:spPr bwMode="auto">
          <a:xfrm>
            <a:off x="838200" y="3429000"/>
            <a:ext cx="7535863"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spcBef>
                <a:spcPct val="20000"/>
              </a:spcBef>
              <a:buClr>
                <a:srgbClr val="1F497D"/>
              </a:buClr>
              <a:buFont typeface="Arial" charset="0"/>
              <a:buNone/>
            </a:pPr>
            <a:r>
              <a:rPr lang="en-US" sz="2800" b="1">
                <a:solidFill>
                  <a:srgbClr val="1F497D"/>
                </a:solidFill>
                <a:latin typeface="Arial Narrow" pitchFamily="34" charset="0"/>
              </a:rPr>
              <a:t>Option 2</a:t>
            </a:r>
            <a:r>
              <a:rPr lang="en-US" sz="2800" b="1">
                <a:latin typeface="Arial Narrow" pitchFamily="34" charset="0"/>
              </a:rPr>
              <a:t> — Ensure that no part of the equipment, load line or load gets closer than 20 feet to the power line.</a:t>
            </a:r>
          </a:p>
        </p:txBody>
      </p:sp>
      <p:sp>
        <p:nvSpPr>
          <p:cNvPr id="79879" name="Rectangle 3"/>
          <p:cNvSpPr txBox="1">
            <a:spLocks noChangeArrowheads="1"/>
          </p:cNvSpPr>
          <p:nvPr/>
        </p:nvSpPr>
        <p:spPr bwMode="auto">
          <a:xfrm>
            <a:off x="838200" y="4800600"/>
            <a:ext cx="7535863"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spcBef>
                <a:spcPct val="20000"/>
              </a:spcBef>
              <a:buClr>
                <a:srgbClr val="1F497D"/>
              </a:buClr>
              <a:buFont typeface="Arial" charset="0"/>
              <a:buNone/>
            </a:pPr>
            <a:r>
              <a:rPr lang="en-US" sz="2800" b="1">
                <a:solidFill>
                  <a:srgbClr val="1F497D"/>
                </a:solidFill>
                <a:latin typeface="Arial Narrow" pitchFamily="34" charset="0"/>
              </a:rPr>
              <a:t>Option 3</a:t>
            </a:r>
            <a:r>
              <a:rPr lang="en-US" sz="2800" b="1">
                <a:latin typeface="Arial Narrow" pitchFamily="34" charset="0"/>
              </a:rPr>
              <a:t> — If line voltage is known—cannot get closer than minimum distances in Table A.  </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934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80899"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2502" r="5084" b="2377"/>
          <a:stretch>
            <a:fillRect/>
          </a:stretch>
        </p:blipFill>
        <p:spPr bwMode="auto">
          <a:xfrm>
            <a:off x="0" y="0"/>
            <a:ext cx="9144000" cy="7010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p:cNvSpPr txBox="1"/>
          <p:nvPr/>
        </p:nvSpPr>
        <p:spPr>
          <a:xfrm>
            <a:off x="8229600" y="6248400"/>
            <a:ext cx="838200" cy="276225"/>
          </a:xfrm>
          <a:prstGeom prst="rect">
            <a:avLst/>
          </a:prstGeom>
          <a:noFill/>
        </p:spPr>
        <p:txBody>
          <a:bodyPr>
            <a:spAutoFit/>
          </a:bodyPr>
          <a:lstStyle/>
          <a:p>
            <a:pPr>
              <a:defRPr/>
            </a:pPr>
            <a:r>
              <a:rPr lang="en-US" sz="1200" dirty="0">
                <a:solidFill>
                  <a:schemeClr val="bg1">
                    <a:lumMod val="50000"/>
                  </a:schemeClr>
                </a:solidFill>
              </a:rPr>
              <a:t>Slide 65</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AutoShape 2"/>
          <p:cNvSpPr>
            <a:spLocks noChangeArrowheads="1"/>
          </p:cNvSpPr>
          <p:nvPr/>
        </p:nvSpPr>
        <p:spPr bwMode="auto">
          <a:xfrm>
            <a:off x="381000" y="457200"/>
            <a:ext cx="8458200" cy="5867400"/>
          </a:xfrm>
          <a:prstGeom prst="roundRect">
            <a:avLst>
              <a:gd name="adj" fmla="val 16667"/>
            </a:avLst>
          </a:prstGeom>
          <a:gradFill rotWithShape="1">
            <a:gsLst>
              <a:gs pos="0">
                <a:schemeClr val="bg1">
                  <a:alpha val="73000"/>
                </a:schemeClr>
              </a:gs>
              <a:gs pos="100000">
                <a:schemeClr val="bg1">
                  <a:gamma/>
                  <a:shade val="46275"/>
                  <a:invGamma/>
                </a:schemeClr>
              </a:gs>
            </a:gsLst>
            <a:lin ang="5400000" scaled="1"/>
          </a:gradFill>
          <a:ln>
            <a:noFill/>
          </a:ln>
          <a:effectLst/>
          <a:extLst/>
        </p:spPr>
        <p:txBody>
          <a:bodyPr wrap="none" anchor="ctr"/>
          <a:lstStyle/>
          <a:p>
            <a:pPr fontAlgn="auto">
              <a:spcBef>
                <a:spcPts val="0"/>
              </a:spcBef>
              <a:spcAft>
                <a:spcPts val="0"/>
              </a:spcAft>
              <a:defRPr/>
            </a:pPr>
            <a:endParaRPr lang="en-US" dirty="0">
              <a:latin typeface="+mn-lt"/>
              <a:cs typeface="+mn-cs"/>
            </a:endParaRPr>
          </a:p>
        </p:txBody>
      </p:sp>
      <p:sp>
        <p:nvSpPr>
          <p:cNvPr id="81923" name="Text Box 4"/>
          <p:cNvSpPr txBox="1">
            <a:spLocks noChangeArrowheads="1"/>
          </p:cNvSpPr>
          <p:nvPr/>
        </p:nvSpPr>
        <p:spPr bwMode="auto">
          <a:xfrm>
            <a:off x="685800" y="739775"/>
            <a:ext cx="7848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4000" b="1">
                <a:solidFill>
                  <a:schemeClr val="tx2"/>
                </a:solidFill>
                <a:latin typeface="Arial Narrow" pitchFamily="34" charset="0"/>
              </a:rPr>
              <a:t>Arc Flash</a:t>
            </a:r>
          </a:p>
        </p:txBody>
      </p:sp>
      <p:sp>
        <p:nvSpPr>
          <p:cNvPr id="81924" name="Text Box 8"/>
          <p:cNvSpPr txBox="1">
            <a:spLocks noChangeArrowheads="1"/>
          </p:cNvSpPr>
          <p:nvPr/>
        </p:nvSpPr>
        <p:spPr bwMode="auto">
          <a:xfrm>
            <a:off x="990600" y="1501775"/>
            <a:ext cx="73914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ts val="1200"/>
              </a:spcBef>
              <a:buClr>
                <a:schemeClr val="tx2"/>
              </a:buClr>
            </a:pPr>
            <a:r>
              <a:rPr lang="en-US" sz="3600" b="1">
                <a:latin typeface="Arial Narrow" pitchFamily="34" charset="0"/>
              </a:rPr>
              <a:t>A short circuit that flashes from one exposed live conductor to another, or from an exposed live conductor to the ground.</a:t>
            </a:r>
          </a:p>
        </p:txBody>
      </p:sp>
      <p:pic>
        <p:nvPicPr>
          <p:cNvPr id="1026" name="Picture 2" descr="C:\Users\Susan\Desktop\02ccallanan_ph1_140409718.jpg"/>
          <p:cNvPicPr>
            <a:picLocks noChangeAspect="1" noChangeArrowheads="1"/>
          </p:cNvPicPr>
          <p:nvPr/>
        </p:nvPicPr>
        <p:blipFill>
          <a:blip r:embed="rId2">
            <a:extLst/>
          </a:blip>
          <a:srcRect/>
          <a:stretch>
            <a:fillRect/>
          </a:stretch>
        </p:blipFill>
        <p:spPr bwMode="auto">
          <a:xfrm>
            <a:off x="2927350" y="3511550"/>
            <a:ext cx="3365500" cy="2355850"/>
          </a:xfrm>
          <a:prstGeom prst="ellipse">
            <a:avLst/>
          </a:prstGeom>
          <a:ln w="63500" cap="rnd">
            <a:solidFill>
              <a:schemeClr val="accent1">
                <a:lumMod val="5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AutoShape 41"/>
          <p:cNvSpPr>
            <a:spLocks noChangeArrowheads="1"/>
          </p:cNvSpPr>
          <p:nvPr/>
        </p:nvSpPr>
        <p:spPr bwMode="auto">
          <a:xfrm>
            <a:off x="533400" y="838200"/>
            <a:ext cx="4572000" cy="5562600"/>
          </a:xfrm>
          <a:prstGeom prst="irregularSeal1">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154" name="AutoShape 2"/>
          <p:cNvSpPr>
            <a:spLocks noChangeArrowheads="1"/>
          </p:cNvSpPr>
          <p:nvPr/>
        </p:nvSpPr>
        <p:spPr bwMode="auto">
          <a:xfrm>
            <a:off x="136525" y="228600"/>
            <a:ext cx="8855075" cy="6172200"/>
          </a:xfrm>
          <a:prstGeom prst="roundRect">
            <a:avLst>
              <a:gd name="adj" fmla="val 16667"/>
            </a:avLst>
          </a:prstGeom>
          <a:gradFill rotWithShape="1">
            <a:gsLst>
              <a:gs pos="0">
                <a:schemeClr val="bg1">
                  <a:alpha val="73000"/>
                </a:schemeClr>
              </a:gs>
              <a:gs pos="100000">
                <a:schemeClr val="bg1">
                  <a:gamma/>
                  <a:shade val="46275"/>
                  <a:invGamma/>
                </a:scheme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grpSp>
        <p:nvGrpSpPr>
          <p:cNvPr id="49175" name="Group 23"/>
          <p:cNvGrpSpPr>
            <a:grpSpLocks/>
          </p:cNvGrpSpPr>
          <p:nvPr/>
        </p:nvGrpSpPr>
        <p:grpSpPr bwMode="auto">
          <a:xfrm>
            <a:off x="2552700" y="1539875"/>
            <a:ext cx="3048000" cy="4191000"/>
            <a:chOff x="1488" y="1104"/>
            <a:chExt cx="1920" cy="2640"/>
          </a:xfrm>
        </p:grpSpPr>
        <p:sp>
          <p:nvSpPr>
            <p:cNvPr id="82982" name="Arc 24"/>
            <p:cNvSpPr>
              <a:spLocks/>
            </p:cNvSpPr>
            <p:nvPr/>
          </p:nvSpPr>
          <p:spPr bwMode="auto">
            <a:xfrm>
              <a:off x="1580" y="1848"/>
              <a:ext cx="678" cy="1152"/>
            </a:xfrm>
            <a:custGeom>
              <a:avLst/>
              <a:gdLst>
                <a:gd name="T0" fmla="*/ 0 w 25409"/>
                <a:gd name="T1" fmla="*/ 0 h 43200"/>
                <a:gd name="T2" fmla="*/ 0 w 25409"/>
                <a:gd name="T3" fmla="*/ 0 h 43200"/>
                <a:gd name="T4" fmla="*/ 0 w 25409"/>
                <a:gd name="T5" fmla="*/ 0 h 43200"/>
                <a:gd name="T6" fmla="*/ 0 60000 65536"/>
                <a:gd name="T7" fmla="*/ 0 60000 65536"/>
                <a:gd name="T8" fmla="*/ 0 60000 65536"/>
              </a:gdLst>
              <a:ahLst/>
              <a:cxnLst>
                <a:cxn ang="T6">
                  <a:pos x="T0" y="T1"/>
                </a:cxn>
                <a:cxn ang="T7">
                  <a:pos x="T2" y="T3"/>
                </a:cxn>
                <a:cxn ang="T8">
                  <a:pos x="T4" y="T5"/>
                </a:cxn>
              </a:cxnLst>
              <a:rect l="0" t="0" r="r" b="b"/>
              <a:pathLst>
                <a:path w="25409" h="43200" fill="none" extrusionOk="0">
                  <a:moveTo>
                    <a:pt x="0" y="338"/>
                  </a:moveTo>
                  <a:cubicBezTo>
                    <a:pt x="1257" y="113"/>
                    <a:pt x="2531" y="-1"/>
                    <a:pt x="3809" y="0"/>
                  </a:cubicBezTo>
                  <a:cubicBezTo>
                    <a:pt x="15738" y="0"/>
                    <a:pt x="25409" y="9670"/>
                    <a:pt x="25409" y="21600"/>
                  </a:cubicBezTo>
                  <a:cubicBezTo>
                    <a:pt x="25409" y="33529"/>
                    <a:pt x="15738" y="43200"/>
                    <a:pt x="3809" y="43200"/>
                  </a:cubicBezTo>
                  <a:cubicBezTo>
                    <a:pt x="3461" y="43200"/>
                    <a:pt x="3113" y="43191"/>
                    <a:pt x="2766" y="43174"/>
                  </a:cubicBezTo>
                </a:path>
                <a:path w="25409" h="43200" stroke="0" extrusionOk="0">
                  <a:moveTo>
                    <a:pt x="0" y="338"/>
                  </a:moveTo>
                  <a:cubicBezTo>
                    <a:pt x="1257" y="113"/>
                    <a:pt x="2531" y="-1"/>
                    <a:pt x="3809" y="0"/>
                  </a:cubicBezTo>
                  <a:cubicBezTo>
                    <a:pt x="15738" y="0"/>
                    <a:pt x="25409" y="9670"/>
                    <a:pt x="25409" y="21600"/>
                  </a:cubicBezTo>
                  <a:cubicBezTo>
                    <a:pt x="25409" y="33529"/>
                    <a:pt x="15738" y="43200"/>
                    <a:pt x="3809" y="43200"/>
                  </a:cubicBezTo>
                  <a:cubicBezTo>
                    <a:pt x="3461" y="43200"/>
                    <a:pt x="3113" y="43191"/>
                    <a:pt x="2766" y="43174"/>
                  </a:cubicBezTo>
                  <a:lnTo>
                    <a:pt x="3809" y="21600"/>
                  </a:lnTo>
                  <a:lnTo>
                    <a:pt x="0" y="338"/>
                  </a:lnTo>
                  <a:close/>
                </a:path>
              </a:pathLst>
            </a:custGeom>
            <a:noFill/>
            <a:ln w="76200">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983" name="Arc 25"/>
            <p:cNvSpPr>
              <a:spLocks/>
            </p:cNvSpPr>
            <p:nvPr/>
          </p:nvSpPr>
          <p:spPr bwMode="auto">
            <a:xfrm>
              <a:off x="1536" y="1608"/>
              <a:ext cx="1056" cy="1632"/>
            </a:xfrm>
            <a:custGeom>
              <a:avLst/>
              <a:gdLst>
                <a:gd name="T0" fmla="*/ 0 w 25409"/>
                <a:gd name="T1" fmla="*/ 0 h 43200"/>
                <a:gd name="T2" fmla="*/ 0 w 25409"/>
                <a:gd name="T3" fmla="*/ 0 h 43200"/>
                <a:gd name="T4" fmla="*/ 0 w 25409"/>
                <a:gd name="T5" fmla="*/ 0 h 43200"/>
                <a:gd name="T6" fmla="*/ 0 60000 65536"/>
                <a:gd name="T7" fmla="*/ 0 60000 65536"/>
                <a:gd name="T8" fmla="*/ 0 60000 65536"/>
              </a:gdLst>
              <a:ahLst/>
              <a:cxnLst>
                <a:cxn ang="T6">
                  <a:pos x="T0" y="T1"/>
                </a:cxn>
                <a:cxn ang="T7">
                  <a:pos x="T2" y="T3"/>
                </a:cxn>
                <a:cxn ang="T8">
                  <a:pos x="T4" y="T5"/>
                </a:cxn>
              </a:cxnLst>
              <a:rect l="0" t="0" r="r" b="b"/>
              <a:pathLst>
                <a:path w="25409" h="43200" fill="none" extrusionOk="0">
                  <a:moveTo>
                    <a:pt x="0" y="338"/>
                  </a:moveTo>
                  <a:cubicBezTo>
                    <a:pt x="1257" y="113"/>
                    <a:pt x="2531" y="-1"/>
                    <a:pt x="3809" y="0"/>
                  </a:cubicBezTo>
                  <a:cubicBezTo>
                    <a:pt x="15738" y="0"/>
                    <a:pt x="25409" y="9670"/>
                    <a:pt x="25409" y="21600"/>
                  </a:cubicBezTo>
                  <a:cubicBezTo>
                    <a:pt x="25409" y="33529"/>
                    <a:pt x="15738" y="43200"/>
                    <a:pt x="3809" y="43200"/>
                  </a:cubicBezTo>
                  <a:cubicBezTo>
                    <a:pt x="3461" y="43200"/>
                    <a:pt x="3113" y="43191"/>
                    <a:pt x="2766" y="43174"/>
                  </a:cubicBezTo>
                </a:path>
                <a:path w="25409" h="43200" stroke="0" extrusionOk="0">
                  <a:moveTo>
                    <a:pt x="0" y="338"/>
                  </a:moveTo>
                  <a:cubicBezTo>
                    <a:pt x="1257" y="113"/>
                    <a:pt x="2531" y="-1"/>
                    <a:pt x="3809" y="0"/>
                  </a:cubicBezTo>
                  <a:cubicBezTo>
                    <a:pt x="15738" y="0"/>
                    <a:pt x="25409" y="9670"/>
                    <a:pt x="25409" y="21600"/>
                  </a:cubicBezTo>
                  <a:cubicBezTo>
                    <a:pt x="25409" y="33529"/>
                    <a:pt x="15738" y="43200"/>
                    <a:pt x="3809" y="43200"/>
                  </a:cubicBezTo>
                  <a:cubicBezTo>
                    <a:pt x="3461" y="43200"/>
                    <a:pt x="3113" y="43191"/>
                    <a:pt x="2766" y="43174"/>
                  </a:cubicBezTo>
                  <a:lnTo>
                    <a:pt x="3809" y="21600"/>
                  </a:lnTo>
                  <a:lnTo>
                    <a:pt x="0" y="338"/>
                  </a:lnTo>
                  <a:close/>
                </a:path>
              </a:pathLst>
            </a:custGeom>
            <a:noFill/>
            <a:ln w="76200">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984" name="Arc 26"/>
            <p:cNvSpPr>
              <a:spLocks/>
            </p:cNvSpPr>
            <p:nvPr/>
          </p:nvSpPr>
          <p:spPr bwMode="auto">
            <a:xfrm>
              <a:off x="1488" y="1368"/>
              <a:ext cx="1488" cy="2112"/>
            </a:xfrm>
            <a:custGeom>
              <a:avLst/>
              <a:gdLst>
                <a:gd name="T0" fmla="*/ 0 w 25409"/>
                <a:gd name="T1" fmla="*/ 0 h 43200"/>
                <a:gd name="T2" fmla="*/ 0 w 25409"/>
                <a:gd name="T3" fmla="*/ 0 h 43200"/>
                <a:gd name="T4" fmla="*/ 0 w 25409"/>
                <a:gd name="T5" fmla="*/ 0 h 43200"/>
                <a:gd name="T6" fmla="*/ 0 60000 65536"/>
                <a:gd name="T7" fmla="*/ 0 60000 65536"/>
                <a:gd name="T8" fmla="*/ 0 60000 65536"/>
              </a:gdLst>
              <a:ahLst/>
              <a:cxnLst>
                <a:cxn ang="T6">
                  <a:pos x="T0" y="T1"/>
                </a:cxn>
                <a:cxn ang="T7">
                  <a:pos x="T2" y="T3"/>
                </a:cxn>
                <a:cxn ang="T8">
                  <a:pos x="T4" y="T5"/>
                </a:cxn>
              </a:cxnLst>
              <a:rect l="0" t="0" r="r" b="b"/>
              <a:pathLst>
                <a:path w="25409" h="43200" fill="none" extrusionOk="0">
                  <a:moveTo>
                    <a:pt x="0" y="338"/>
                  </a:moveTo>
                  <a:cubicBezTo>
                    <a:pt x="1257" y="113"/>
                    <a:pt x="2531" y="-1"/>
                    <a:pt x="3809" y="0"/>
                  </a:cubicBezTo>
                  <a:cubicBezTo>
                    <a:pt x="15738" y="0"/>
                    <a:pt x="25409" y="9670"/>
                    <a:pt x="25409" y="21600"/>
                  </a:cubicBezTo>
                  <a:cubicBezTo>
                    <a:pt x="25409" y="33529"/>
                    <a:pt x="15738" y="43200"/>
                    <a:pt x="3809" y="43200"/>
                  </a:cubicBezTo>
                  <a:cubicBezTo>
                    <a:pt x="3461" y="43200"/>
                    <a:pt x="3113" y="43191"/>
                    <a:pt x="2766" y="43174"/>
                  </a:cubicBezTo>
                </a:path>
                <a:path w="25409" h="43200" stroke="0" extrusionOk="0">
                  <a:moveTo>
                    <a:pt x="0" y="338"/>
                  </a:moveTo>
                  <a:cubicBezTo>
                    <a:pt x="1257" y="113"/>
                    <a:pt x="2531" y="-1"/>
                    <a:pt x="3809" y="0"/>
                  </a:cubicBezTo>
                  <a:cubicBezTo>
                    <a:pt x="15738" y="0"/>
                    <a:pt x="25409" y="9670"/>
                    <a:pt x="25409" y="21600"/>
                  </a:cubicBezTo>
                  <a:cubicBezTo>
                    <a:pt x="25409" y="33529"/>
                    <a:pt x="15738" y="43200"/>
                    <a:pt x="3809" y="43200"/>
                  </a:cubicBezTo>
                  <a:cubicBezTo>
                    <a:pt x="3461" y="43200"/>
                    <a:pt x="3113" y="43191"/>
                    <a:pt x="2766" y="43174"/>
                  </a:cubicBezTo>
                  <a:lnTo>
                    <a:pt x="3809" y="21600"/>
                  </a:lnTo>
                  <a:lnTo>
                    <a:pt x="0" y="338"/>
                  </a:lnTo>
                  <a:close/>
                </a:path>
              </a:pathLst>
            </a:custGeom>
            <a:noFill/>
            <a:ln w="76200">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985" name="Arc 27"/>
            <p:cNvSpPr>
              <a:spLocks/>
            </p:cNvSpPr>
            <p:nvPr/>
          </p:nvSpPr>
          <p:spPr bwMode="auto">
            <a:xfrm>
              <a:off x="1536" y="1104"/>
              <a:ext cx="1872" cy="2640"/>
            </a:xfrm>
            <a:custGeom>
              <a:avLst/>
              <a:gdLst>
                <a:gd name="T0" fmla="*/ 0 w 25409"/>
                <a:gd name="T1" fmla="*/ 0 h 43200"/>
                <a:gd name="T2" fmla="*/ 0 w 25409"/>
                <a:gd name="T3" fmla="*/ 0 h 43200"/>
                <a:gd name="T4" fmla="*/ 0 w 25409"/>
                <a:gd name="T5" fmla="*/ 0 h 43200"/>
                <a:gd name="T6" fmla="*/ 0 60000 65536"/>
                <a:gd name="T7" fmla="*/ 0 60000 65536"/>
                <a:gd name="T8" fmla="*/ 0 60000 65536"/>
              </a:gdLst>
              <a:ahLst/>
              <a:cxnLst>
                <a:cxn ang="T6">
                  <a:pos x="T0" y="T1"/>
                </a:cxn>
                <a:cxn ang="T7">
                  <a:pos x="T2" y="T3"/>
                </a:cxn>
                <a:cxn ang="T8">
                  <a:pos x="T4" y="T5"/>
                </a:cxn>
              </a:cxnLst>
              <a:rect l="0" t="0" r="r" b="b"/>
              <a:pathLst>
                <a:path w="25409" h="43200" fill="none" extrusionOk="0">
                  <a:moveTo>
                    <a:pt x="0" y="338"/>
                  </a:moveTo>
                  <a:cubicBezTo>
                    <a:pt x="1257" y="113"/>
                    <a:pt x="2531" y="-1"/>
                    <a:pt x="3809" y="0"/>
                  </a:cubicBezTo>
                  <a:cubicBezTo>
                    <a:pt x="15738" y="0"/>
                    <a:pt x="25409" y="9670"/>
                    <a:pt x="25409" y="21600"/>
                  </a:cubicBezTo>
                  <a:cubicBezTo>
                    <a:pt x="25409" y="33529"/>
                    <a:pt x="15738" y="43200"/>
                    <a:pt x="3809" y="43200"/>
                  </a:cubicBezTo>
                  <a:cubicBezTo>
                    <a:pt x="3461" y="43200"/>
                    <a:pt x="3113" y="43191"/>
                    <a:pt x="2766" y="43174"/>
                  </a:cubicBezTo>
                </a:path>
                <a:path w="25409" h="43200" stroke="0" extrusionOk="0">
                  <a:moveTo>
                    <a:pt x="0" y="338"/>
                  </a:moveTo>
                  <a:cubicBezTo>
                    <a:pt x="1257" y="113"/>
                    <a:pt x="2531" y="-1"/>
                    <a:pt x="3809" y="0"/>
                  </a:cubicBezTo>
                  <a:cubicBezTo>
                    <a:pt x="15738" y="0"/>
                    <a:pt x="25409" y="9670"/>
                    <a:pt x="25409" y="21600"/>
                  </a:cubicBezTo>
                  <a:cubicBezTo>
                    <a:pt x="25409" y="33529"/>
                    <a:pt x="15738" y="43200"/>
                    <a:pt x="3809" y="43200"/>
                  </a:cubicBezTo>
                  <a:cubicBezTo>
                    <a:pt x="3461" y="43200"/>
                    <a:pt x="3113" y="43191"/>
                    <a:pt x="2766" y="43174"/>
                  </a:cubicBezTo>
                  <a:lnTo>
                    <a:pt x="3809" y="21600"/>
                  </a:lnTo>
                  <a:lnTo>
                    <a:pt x="0" y="338"/>
                  </a:lnTo>
                  <a:close/>
                </a:path>
              </a:pathLst>
            </a:custGeom>
            <a:noFill/>
            <a:ln w="76200">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49162" name="Text Box 10"/>
          <p:cNvSpPr txBox="1">
            <a:spLocks noChangeArrowheads="1"/>
          </p:cNvSpPr>
          <p:nvPr/>
        </p:nvSpPr>
        <p:spPr bwMode="auto">
          <a:xfrm>
            <a:off x="304800" y="1828800"/>
            <a:ext cx="43434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30000"/>
              </a:spcBef>
            </a:pPr>
            <a:r>
              <a:rPr lang="en-US" sz="2400">
                <a:latin typeface="Tahoma" pitchFamily="34" charset="0"/>
              </a:rPr>
              <a:t>2.	Copper expands by a factor of 67,000</a:t>
            </a:r>
          </a:p>
        </p:txBody>
      </p:sp>
      <p:pic>
        <p:nvPicPr>
          <p:cNvPr id="49161" name="Picture 9" descr="hh00116_[1]"/>
          <p:cNvPicPr>
            <a:picLocks noChangeAspect="1" noChangeArrowheads="1"/>
          </p:cNvPicPr>
          <p:nvPr/>
        </p:nvPicPr>
        <p:blipFill>
          <a:blip r:embed="rId3" cstate="print">
            <a:extLst>
              <a:ext uri="{28A0092B-C50C-407E-A947-70E740481C1C}">
                <a14:useLocalDpi xmlns:a14="http://schemas.microsoft.com/office/drawing/2010/main" val="0"/>
              </a:ext>
            </a:extLst>
          </a:blip>
          <a:srcRect r="61305" b="39267"/>
          <a:stretch>
            <a:fillRect/>
          </a:stretch>
        </p:blipFill>
        <p:spPr bwMode="auto">
          <a:xfrm rot="-5400000">
            <a:off x="3701257" y="2166143"/>
            <a:ext cx="1562100" cy="210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9" name="Text Box 7"/>
          <p:cNvSpPr txBox="1">
            <a:spLocks noChangeArrowheads="1"/>
          </p:cNvSpPr>
          <p:nvPr/>
        </p:nvSpPr>
        <p:spPr bwMode="auto">
          <a:xfrm>
            <a:off x="304800" y="1295400"/>
            <a:ext cx="4343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30000"/>
              </a:spcBef>
              <a:buFontTx/>
              <a:buAutoNum type="arabicPeriod"/>
            </a:pPr>
            <a:r>
              <a:rPr lang="en-US" sz="2400">
                <a:latin typeface="Tahoma" pitchFamily="34" charset="0"/>
              </a:rPr>
              <a:t>Heat builds to 35,000º F</a:t>
            </a:r>
          </a:p>
        </p:txBody>
      </p:sp>
      <p:sp>
        <p:nvSpPr>
          <p:cNvPr id="82952" name="Text Box 4"/>
          <p:cNvSpPr txBox="1">
            <a:spLocks noChangeArrowheads="1"/>
          </p:cNvSpPr>
          <p:nvPr/>
        </p:nvSpPr>
        <p:spPr bwMode="auto">
          <a:xfrm>
            <a:off x="990600" y="457200"/>
            <a:ext cx="7239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4000" b="1">
                <a:solidFill>
                  <a:srgbClr val="000099"/>
                </a:solidFill>
                <a:latin typeface="Arial Narrow" pitchFamily="34" charset="0"/>
              </a:rPr>
              <a:t>What Happens in an Arc Blast?</a:t>
            </a:r>
          </a:p>
        </p:txBody>
      </p:sp>
      <p:graphicFrame>
        <p:nvGraphicFramePr>
          <p:cNvPr id="82953" name="Object 5"/>
          <p:cNvGraphicFramePr>
            <a:graphicFrameLocks noGrp="1" noChangeAspect="1"/>
          </p:cNvGraphicFramePr>
          <p:nvPr>
            <p:ph/>
          </p:nvPr>
        </p:nvGraphicFramePr>
        <p:xfrm>
          <a:off x="5486400" y="1295400"/>
          <a:ext cx="3290888" cy="4525963"/>
        </p:xfrm>
        <a:graphic>
          <a:graphicData uri="http://schemas.openxmlformats.org/presentationml/2006/ole">
            <mc:AlternateContent xmlns:mc="http://schemas.openxmlformats.org/markup-compatibility/2006">
              <mc:Choice xmlns:v="urn:schemas-microsoft-com:vml" Requires="v">
                <p:oleObj spid="_x0000_s82987" name="Photo Editor Photo" r:id="rId4" imgW="4847619" imgH="6668431" progId="MSPhotoEd.3">
                  <p:embed/>
                </p:oleObj>
              </mc:Choice>
              <mc:Fallback>
                <p:oleObj name="Photo Editor Photo" r:id="rId4" imgW="4847619" imgH="6668431" progId="MSPhotoEd.3">
                  <p:embed/>
                  <p:pic>
                    <p:nvPicPr>
                      <p:cNvPr id="0" name="Object 5"/>
                      <p:cNvPicPr>
                        <a:picLocks noGrp="1" noChangeAspect="1" noChangeArrowheads="1"/>
                      </p:cNvPicPr>
                      <p:nvPr/>
                    </p:nvPicPr>
                    <p:blipFill>
                      <a:blip r:embed="rId5">
                        <a:extLst>
                          <a:ext uri="{28A0092B-C50C-407E-A947-70E740481C1C}">
                            <a14:useLocalDpi xmlns:a14="http://schemas.microsoft.com/office/drawing/2010/main" val="0"/>
                          </a:ext>
                        </a:extLst>
                      </a:blip>
                      <a:srcRect l="4872" t="8418" r="4823" b="4034"/>
                      <a:stretch>
                        <a:fillRect/>
                      </a:stretch>
                    </p:blipFill>
                    <p:spPr bwMode="auto">
                      <a:xfrm>
                        <a:off x="5486400" y="1295400"/>
                        <a:ext cx="3290888"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9163" name="Text Box 11"/>
          <p:cNvSpPr txBox="1">
            <a:spLocks noChangeArrowheads="1"/>
          </p:cNvSpPr>
          <p:nvPr/>
        </p:nvSpPr>
        <p:spPr bwMode="auto">
          <a:xfrm>
            <a:off x="304800" y="2708275"/>
            <a:ext cx="4343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30000"/>
              </a:spcBef>
            </a:pPr>
            <a:r>
              <a:rPr lang="en-US" sz="2400">
                <a:latin typeface="Tahoma" pitchFamily="34" charset="0"/>
              </a:rPr>
              <a:t>3.	Metal melts</a:t>
            </a:r>
          </a:p>
        </p:txBody>
      </p:sp>
      <p:sp>
        <p:nvSpPr>
          <p:cNvPr id="49164" name="Text Box 12"/>
          <p:cNvSpPr txBox="1">
            <a:spLocks noChangeArrowheads="1"/>
          </p:cNvSpPr>
          <p:nvPr/>
        </p:nvSpPr>
        <p:spPr bwMode="auto">
          <a:xfrm>
            <a:off x="304800" y="3233738"/>
            <a:ext cx="4343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30000"/>
              </a:spcBef>
            </a:pPr>
            <a:r>
              <a:rPr lang="en-US" sz="2400">
                <a:latin typeface="Tahoma" pitchFamily="34" charset="0"/>
              </a:rPr>
              <a:t>4.	There is intense light</a:t>
            </a:r>
          </a:p>
        </p:txBody>
      </p:sp>
      <p:sp>
        <p:nvSpPr>
          <p:cNvPr id="49166" name="Text Box 14"/>
          <p:cNvSpPr txBox="1">
            <a:spLocks noChangeArrowheads="1"/>
          </p:cNvSpPr>
          <p:nvPr/>
        </p:nvSpPr>
        <p:spPr bwMode="auto">
          <a:xfrm>
            <a:off x="304800" y="4648200"/>
            <a:ext cx="4343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30000"/>
              </a:spcBef>
            </a:pPr>
            <a:r>
              <a:rPr lang="en-US" sz="2400">
                <a:latin typeface="Tahoma" pitchFamily="34" charset="0"/>
              </a:rPr>
              <a:t>6.	Shrapnel flies</a:t>
            </a:r>
          </a:p>
        </p:txBody>
      </p:sp>
      <p:sp>
        <p:nvSpPr>
          <p:cNvPr id="49165" name="Text Box 13"/>
          <p:cNvSpPr txBox="1">
            <a:spLocks noChangeArrowheads="1"/>
          </p:cNvSpPr>
          <p:nvPr/>
        </p:nvSpPr>
        <p:spPr bwMode="auto">
          <a:xfrm>
            <a:off x="304800" y="3733800"/>
            <a:ext cx="43434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30000"/>
              </a:spcBef>
            </a:pPr>
            <a:r>
              <a:rPr lang="en-US" sz="2400">
                <a:latin typeface="Tahoma" pitchFamily="34" charset="0"/>
              </a:rPr>
              <a:t>5.	There are pressure and sound waves</a:t>
            </a:r>
          </a:p>
        </p:txBody>
      </p:sp>
      <p:grpSp>
        <p:nvGrpSpPr>
          <p:cNvPr id="9" name="Group 8"/>
          <p:cNvGrpSpPr>
            <a:grpSpLocks/>
          </p:cNvGrpSpPr>
          <p:nvPr/>
        </p:nvGrpSpPr>
        <p:grpSpPr bwMode="auto">
          <a:xfrm>
            <a:off x="1371600" y="4343400"/>
            <a:ext cx="2438400" cy="1371600"/>
            <a:chOff x="1371600" y="4343400"/>
            <a:chExt cx="2438400" cy="1371600"/>
          </a:xfrm>
        </p:grpSpPr>
        <p:sp>
          <p:nvSpPr>
            <p:cNvPr id="82974" name="AutoShape 28"/>
            <p:cNvSpPr>
              <a:spLocks noChangeArrowheads="1"/>
            </p:cNvSpPr>
            <p:nvPr/>
          </p:nvSpPr>
          <p:spPr bwMode="auto">
            <a:xfrm>
              <a:off x="3581400" y="4572000"/>
              <a:ext cx="228600" cy="304800"/>
            </a:xfrm>
            <a:prstGeom prst="diamond">
              <a:avLst/>
            </a:prstGeom>
            <a:solidFill>
              <a:srgbClr val="66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975" name="AutoShape 29"/>
            <p:cNvSpPr>
              <a:spLocks noChangeArrowheads="1"/>
            </p:cNvSpPr>
            <p:nvPr/>
          </p:nvSpPr>
          <p:spPr bwMode="auto">
            <a:xfrm>
              <a:off x="2743200" y="4724400"/>
              <a:ext cx="228600" cy="304800"/>
            </a:xfrm>
            <a:prstGeom prst="diamond">
              <a:avLst/>
            </a:prstGeom>
            <a:solidFill>
              <a:srgbClr val="66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976" name="AutoShape 30"/>
            <p:cNvSpPr>
              <a:spLocks noChangeArrowheads="1"/>
            </p:cNvSpPr>
            <p:nvPr/>
          </p:nvSpPr>
          <p:spPr bwMode="auto">
            <a:xfrm>
              <a:off x="1905000" y="5105400"/>
              <a:ext cx="304800" cy="304800"/>
            </a:xfrm>
            <a:prstGeom prst="diamond">
              <a:avLst/>
            </a:prstGeom>
            <a:solidFill>
              <a:srgbClr val="66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977" name="AutoShape 31"/>
            <p:cNvSpPr>
              <a:spLocks noChangeArrowheads="1"/>
            </p:cNvSpPr>
            <p:nvPr/>
          </p:nvSpPr>
          <p:spPr bwMode="auto">
            <a:xfrm>
              <a:off x="3124200" y="4953000"/>
              <a:ext cx="228600" cy="304800"/>
            </a:xfrm>
            <a:prstGeom prst="diamond">
              <a:avLst/>
            </a:prstGeom>
            <a:solidFill>
              <a:srgbClr val="66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978" name="AutoShape 32"/>
            <p:cNvSpPr>
              <a:spLocks noChangeArrowheads="1"/>
            </p:cNvSpPr>
            <p:nvPr/>
          </p:nvSpPr>
          <p:spPr bwMode="auto">
            <a:xfrm>
              <a:off x="2362200" y="5486400"/>
              <a:ext cx="304800" cy="228600"/>
            </a:xfrm>
            <a:prstGeom prst="triangle">
              <a:avLst>
                <a:gd name="adj" fmla="val 0"/>
              </a:avLst>
            </a:prstGeom>
            <a:solidFill>
              <a:srgbClr val="66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979" name="AutoShape 33"/>
            <p:cNvSpPr>
              <a:spLocks noChangeArrowheads="1"/>
            </p:cNvSpPr>
            <p:nvPr/>
          </p:nvSpPr>
          <p:spPr bwMode="auto">
            <a:xfrm>
              <a:off x="3124200" y="4343400"/>
              <a:ext cx="304800" cy="228600"/>
            </a:xfrm>
            <a:prstGeom prst="triangle">
              <a:avLst>
                <a:gd name="adj" fmla="val 0"/>
              </a:avLst>
            </a:prstGeom>
            <a:solidFill>
              <a:srgbClr val="66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980" name="AutoShape 34"/>
            <p:cNvSpPr>
              <a:spLocks noChangeArrowheads="1"/>
            </p:cNvSpPr>
            <p:nvPr/>
          </p:nvSpPr>
          <p:spPr bwMode="auto">
            <a:xfrm>
              <a:off x="2667000" y="5181600"/>
              <a:ext cx="304800" cy="228600"/>
            </a:xfrm>
            <a:prstGeom prst="triangle">
              <a:avLst>
                <a:gd name="adj" fmla="val 100000"/>
              </a:avLst>
            </a:prstGeom>
            <a:solidFill>
              <a:srgbClr val="66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981" name="AutoShape 35"/>
            <p:cNvSpPr>
              <a:spLocks noChangeArrowheads="1"/>
            </p:cNvSpPr>
            <p:nvPr/>
          </p:nvSpPr>
          <p:spPr bwMode="auto">
            <a:xfrm>
              <a:off x="1371600" y="5257800"/>
              <a:ext cx="304800" cy="228600"/>
            </a:xfrm>
            <a:prstGeom prst="triangle">
              <a:avLst>
                <a:gd name="adj" fmla="val 100000"/>
              </a:avLst>
            </a:prstGeom>
            <a:solidFill>
              <a:srgbClr val="66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 name="Group 1"/>
          <p:cNvGrpSpPr>
            <a:grpSpLocks/>
          </p:cNvGrpSpPr>
          <p:nvPr/>
        </p:nvGrpSpPr>
        <p:grpSpPr bwMode="auto">
          <a:xfrm>
            <a:off x="2514600" y="1447800"/>
            <a:ext cx="2362200" cy="1752600"/>
            <a:chOff x="2514600" y="1447800"/>
            <a:chExt cx="2362200" cy="1752600"/>
          </a:xfrm>
        </p:grpSpPr>
        <p:grpSp>
          <p:nvGrpSpPr>
            <p:cNvPr id="82960" name="Group 5"/>
            <p:cNvGrpSpPr>
              <a:grpSpLocks/>
            </p:cNvGrpSpPr>
            <p:nvPr/>
          </p:nvGrpSpPr>
          <p:grpSpPr bwMode="auto">
            <a:xfrm>
              <a:off x="4495800" y="1447800"/>
              <a:ext cx="381000" cy="457200"/>
              <a:chOff x="4495800" y="1447800"/>
              <a:chExt cx="381000" cy="457200"/>
            </a:xfrm>
          </p:grpSpPr>
          <p:sp>
            <p:nvSpPr>
              <p:cNvPr id="82971" name="Oval 16"/>
              <p:cNvSpPr>
                <a:spLocks noChangeArrowheads="1"/>
              </p:cNvSpPr>
              <p:nvPr/>
            </p:nvSpPr>
            <p:spPr bwMode="auto">
              <a:xfrm>
                <a:off x="4495800" y="1447800"/>
                <a:ext cx="228600" cy="228600"/>
              </a:xfrm>
              <a:prstGeom prst="ellipse">
                <a:avLst/>
              </a:prstGeom>
              <a:solidFill>
                <a:srgbClr val="E98017"/>
              </a:solidFill>
              <a:ln>
                <a:noFill/>
              </a:ln>
              <a:effectLst/>
              <a:extLst>
                <a:ext uri="{91240B29-F687-4F45-9708-019B960494DF}">
                  <a14:hiddenLine xmlns:a14="http://schemas.microsoft.com/office/drawing/2010/main" w="9525">
                    <a:solidFill>
                      <a:srgbClr val="000099"/>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972" name="Oval 19"/>
              <p:cNvSpPr>
                <a:spLocks noChangeArrowheads="1"/>
              </p:cNvSpPr>
              <p:nvPr/>
            </p:nvSpPr>
            <p:spPr bwMode="auto">
              <a:xfrm>
                <a:off x="4648200" y="1447800"/>
                <a:ext cx="228600" cy="228600"/>
              </a:xfrm>
              <a:prstGeom prst="ellipse">
                <a:avLst/>
              </a:prstGeom>
              <a:solidFill>
                <a:srgbClr val="E98017"/>
              </a:solidFill>
              <a:ln>
                <a:noFill/>
              </a:ln>
              <a:effectLst/>
              <a:extLst>
                <a:ext uri="{91240B29-F687-4F45-9708-019B960494DF}">
                  <a14:hiddenLine xmlns:a14="http://schemas.microsoft.com/office/drawing/2010/main" w="9525">
                    <a:solidFill>
                      <a:srgbClr val="000099"/>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973" name="Oval 20"/>
              <p:cNvSpPr>
                <a:spLocks noChangeArrowheads="1"/>
              </p:cNvSpPr>
              <p:nvPr/>
            </p:nvSpPr>
            <p:spPr bwMode="auto">
              <a:xfrm>
                <a:off x="4648200" y="1676400"/>
                <a:ext cx="228600" cy="228600"/>
              </a:xfrm>
              <a:prstGeom prst="ellipse">
                <a:avLst/>
              </a:prstGeom>
              <a:solidFill>
                <a:srgbClr val="E98017"/>
              </a:solidFill>
              <a:ln>
                <a:noFill/>
              </a:ln>
              <a:effectLst/>
              <a:extLst>
                <a:ext uri="{91240B29-F687-4F45-9708-019B960494DF}">
                  <a14:hiddenLine xmlns:a14="http://schemas.microsoft.com/office/drawing/2010/main" w="9525">
                    <a:solidFill>
                      <a:srgbClr val="000099"/>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2961" name="Group 6"/>
            <p:cNvGrpSpPr>
              <a:grpSpLocks/>
            </p:cNvGrpSpPr>
            <p:nvPr/>
          </p:nvGrpSpPr>
          <p:grpSpPr bwMode="auto">
            <a:xfrm>
              <a:off x="3124200" y="2286000"/>
              <a:ext cx="381000" cy="457200"/>
              <a:chOff x="3124200" y="2286000"/>
              <a:chExt cx="381000" cy="457200"/>
            </a:xfrm>
          </p:grpSpPr>
          <p:sp>
            <p:nvSpPr>
              <p:cNvPr id="82968" name="Oval 17"/>
              <p:cNvSpPr>
                <a:spLocks noChangeArrowheads="1"/>
              </p:cNvSpPr>
              <p:nvPr/>
            </p:nvSpPr>
            <p:spPr bwMode="auto">
              <a:xfrm>
                <a:off x="3124200" y="2438400"/>
                <a:ext cx="228600" cy="228600"/>
              </a:xfrm>
              <a:prstGeom prst="ellipse">
                <a:avLst/>
              </a:prstGeom>
              <a:solidFill>
                <a:srgbClr val="E98017"/>
              </a:solidFill>
              <a:ln>
                <a:noFill/>
              </a:ln>
              <a:effectLst/>
              <a:extLst>
                <a:ext uri="{91240B29-F687-4F45-9708-019B960494DF}">
                  <a14:hiddenLine xmlns:a14="http://schemas.microsoft.com/office/drawing/2010/main" w="9525">
                    <a:solidFill>
                      <a:srgbClr val="000099"/>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969" name="Oval 21"/>
              <p:cNvSpPr>
                <a:spLocks noChangeArrowheads="1"/>
              </p:cNvSpPr>
              <p:nvPr/>
            </p:nvSpPr>
            <p:spPr bwMode="auto">
              <a:xfrm>
                <a:off x="3200400" y="2286000"/>
                <a:ext cx="228600" cy="228600"/>
              </a:xfrm>
              <a:prstGeom prst="ellipse">
                <a:avLst/>
              </a:prstGeom>
              <a:solidFill>
                <a:srgbClr val="E98017"/>
              </a:solidFill>
              <a:ln>
                <a:noFill/>
              </a:ln>
              <a:effectLst/>
              <a:extLst>
                <a:ext uri="{91240B29-F687-4F45-9708-019B960494DF}">
                  <a14:hiddenLine xmlns:a14="http://schemas.microsoft.com/office/drawing/2010/main" w="9525">
                    <a:solidFill>
                      <a:srgbClr val="000099"/>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970" name="Oval 15"/>
              <p:cNvSpPr>
                <a:spLocks noChangeArrowheads="1"/>
              </p:cNvSpPr>
              <p:nvPr/>
            </p:nvSpPr>
            <p:spPr bwMode="auto">
              <a:xfrm>
                <a:off x="3276600" y="2514600"/>
                <a:ext cx="228600" cy="228600"/>
              </a:xfrm>
              <a:prstGeom prst="ellipse">
                <a:avLst/>
              </a:prstGeom>
              <a:solidFill>
                <a:srgbClr val="E98017"/>
              </a:solidFill>
              <a:ln>
                <a:noFill/>
              </a:ln>
              <a:effectLst/>
              <a:extLst>
                <a:ext uri="{91240B29-F687-4F45-9708-019B960494DF}">
                  <a14:hiddenLine xmlns:a14="http://schemas.microsoft.com/office/drawing/2010/main" w="9525">
                    <a:solidFill>
                      <a:srgbClr val="000099"/>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2962" name="Group 7"/>
            <p:cNvGrpSpPr>
              <a:grpSpLocks/>
            </p:cNvGrpSpPr>
            <p:nvPr/>
          </p:nvGrpSpPr>
          <p:grpSpPr bwMode="auto">
            <a:xfrm>
              <a:off x="2514600" y="2667000"/>
              <a:ext cx="533400" cy="533400"/>
              <a:chOff x="2514600" y="2667000"/>
              <a:chExt cx="533400" cy="533400"/>
            </a:xfrm>
          </p:grpSpPr>
          <p:sp>
            <p:nvSpPr>
              <p:cNvPr id="82963" name="Oval 18"/>
              <p:cNvSpPr>
                <a:spLocks noChangeArrowheads="1"/>
              </p:cNvSpPr>
              <p:nvPr/>
            </p:nvSpPr>
            <p:spPr bwMode="auto">
              <a:xfrm>
                <a:off x="2514600" y="2819400"/>
                <a:ext cx="228600" cy="228600"/>
              </a:xfrm>
              <a:prstGeom prst="ellipse">
                <a:avLst/>
              </a:prstGeom>
              <a:solidFill>
                <a:srgbClr val="E98017"/>
              </a:solidFill>
              <a:ln>
                <a:noFill/>
              </a:ln>
              <a:effectLst/>
              <a:extLst>
                <a:ext uri="{91240B29-F687-4F45-9708-019B960494DF}">
                  <a14:hiddenLine xmlns:a14="http://schemas.microsoft.com/office/drawing/2010/main" w="9525">
                    <a:solidFill>
                      <a:srgbClr val="000099"/>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964" name="Oval 37"/>
              <p:cNvSpPr>
                <a:spLocks noChangeArrowheads="1"/>
              </p:cNvSpPr>
              <p:nvPr/>
            </p:nvSpPr>
            <p:spPr bwMode="auto">
              <a:xfrm>
                <a:off x="2667000" y="2667000"/>
                <a:ext cx="228600" cy="228600"/>
              </a:xfrm>
              <a:prstGeom prst="ellipse">
                <a:avLst/>
              </a:prstGeom>
              <a:solidFill>
                <a:srgbClr val="E98017"/>
              </a:solidFill>
              <a:ln>
                <a:noFill/>
              </a:ln>
              <a:effectLst/>
              <a:extLst>
                <a:ext uri="{91240B29-F687-4F45-9708-019B960494DF}">
                  <a14:hiddenLine xmlns:a14="http://schemas.microsoft.com/office/drawing/2010/main" w="9525">
                    <a:solidFill>
                      <a:srgbClr val="000099"/>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965" name="Oval 38"/>
              <p:cNvSpPr>
                <a:spLocks noChangeArrowheads="1"/>
              </p:cNvSpPr>
              <p:nvPr/>
            </p:nvSpPr>
            <p:spPr bwMode="auto">
              <a:xfrm>
                <a:off x="2590800" y="2971800"/>
                <a:ext cx="228600" cy="228600"/>
              </a:xfrm>
              <a:prstGeom prst="ellipse">
                <a:avLst/>
              </a:prstGeom>
              <a:solidFill>
                <a:srgbClr val="E98017"/>
              </a:solidFill>
              <a:ln>
                <a:noFill/>
              </a:ln>
              <a:effectLst/>
              <a:extLst>
                <a:ext uri="{91240B29-F687-4F45-9708-019B960494DF}">
                  <a14:hiddenLine xmlns:a14="http://schemas.microsoft.com/office/drawing/2010/main" w="9525">
                    <a:solidFill>
                      <a:srgbClr val="000099"/>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966" name="Oval 39"/>
              <p:cNvSpPr>
                <a:spLocks noChangeArrowheads="1"/>
              </p:cNvSpPr>
              <p:nvPr/>
            </p:nvSpPr>
            <p:spPr bwMode="auto">
              <a:xfrm>
                <a:off x="2667000" y="2819400"/>
                <a:ext cx="228600" cy="228600"/>
              </a:xfrm>
              <a:prstGeom prst="ellipse">
                <a:avLst/>
              </a:prstGeom>
              <a:solidFill>
                <a:srgbClr val="E98017"/>
              </a:solidFill>
              <a:ln>
                <a:noFill/>
              </a:ln>
              <a:effectLst/>
              <a:extLst>
                <a:ext uri="{91240B29-F687-4F45-9708-019B960494DF}">
                  <a14:hiddenLine xmlns:a14="http://schemas.microsoft.com/office/drawing/2010/main" w="9525">
                    <a:solidFill>
                      <a:srgbClr val="000099"/>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967" name="Oval 40"/>
              <p:cNvSpPr>
                <a:spLocks noChangeArrowheads="1"/>
              </p:cNvSpPr>
              <p:nvPr/>
            </p:nvSpPr>
            <p:spPr bwMode="auto">
              <a:xfrm>
                <a:off x="2819400" y="2971800"/>
                <a:ext cx="228600" cy="228600"/>
              </a:xfrm>
              <a:prstGeom prst="ellipse">
                <a:avLst/>
              </a:prstGeom>
              <a:solidFill>
                <a:srgbClr val="E98017"/>
              </a:solidFill>
              <a:ln>
                <a:noFill/>
              </a:ln>
              <a:effectLst/>
              <a:extLst>
                <a:ext uri="{91240B29-F687-4F45-9708-019B960494DF}">
                  <a14:hiddenLine xmlns:a14="http://schemas.microsoft.com/office/drawing/2010/main" w="9525">
                    <a:solidFill>
                      <a:srgbClr val="000099"/>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9159"/>
                                        </p:tgtEl>
                                        <p:attrNameLst>
                                          <p:attrName>style.visibility</p:attrName>
                                        </p:attrNameLst>
                                      </p:cBhvr>
                                      <p:to>
                                        <p:strVal val="visible"/>
                                      </p:to>
                                    </p:set>
                                    <p:anim calcmode="lin" valueType="num">
                                      <p:cBhvr additive="base">
                                        <p:cTn id="7" dur="500" fill="hold"/>
                                        <p:tgtEl>
                                          <p:spTgt spid="49159"/>
                                        </p:tgtEl>
                                        <p:attrNameLst>
                                          <p:attrName>ppt_x</p:attrName>
                                        </p:attrNameLst>
                                      </p:cBhvr>
                                      <p:tavLst>
                                        <p:tav tm="0">
                                          <p:val>
                                            <p:strVal val="0-#ppt_w/2"/>
                                          </p:val>
                                        </p:tav>
                                        <p:tav tm="100000">
                                          <p:val>
                                            <p:strVal val="#ppt_x"/>
                                          </p:val>
                                        </p:tav>
                                      </p:tavLst>
                                    </p:anim>
                                    <p:anim calcmode="lin" valueType="num">
                                      <p:cBhvr additive="base">
                                        <p:cTn id="8" dur="500" fill="hold"/>
                                        <p:tgtEl>
                                          <p:spTgt spid="4915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9162"/>
                                        </p:tgtEl>
                                        <p:attrNameLst>
                                          <p:attrName>style.visibility</p:attrName>
                                        </p:attrNameLst>
                                      </p:cBhvr>
                                      <p:to>
                                        <p:strVal val="visible"/>
                                      </p:to>
                                    </p:set>
                                    <p:anim calcmode="lin" valueType="num">
                                      <p:cBhvr additive="base">
                                        <p:cTn id="13" dur="500" fill="hold"/>
                                        <p:tgtEl>
                                          <p:spTgt spid="49162"/>
                                        </p:tgtEl>
                                        <p:attrNameLst>
                                          <p:attrName>ppt_x</p:attrName>
                                        </p:attrNameLst>
                                      </p:cBhvr>
                                      <p:tavLst>
                                        <p:tav tm="0">
                                          <p:val>
                                            <p:strVal val="0-#ppt_w/2"/>
                                          </p:val>
                                        </p:tav>
                                        <p:tav tm="100000">
                                          <p:val>
                                            <p:strVal val="#ppt_x"/>
                                          </p:val>
                                        </p:tav>
                                      </p:tavLst>
                                    </p:anim>
                                    <p:anim calcmode="lin" valueType="num">
                                      <p:cBhvr additive="base">
                                        <p:cTn id="14" dur="500" fill="hold"/>
                                        <p:tgtEl>
                                          <p:spTgt spid="49162"/>
                                        </p:tgtEl>
                                        <p:attrNameLst>
                                          <p:attrName>ppt_y</p:attrName>
                                        </p:attrNameLst>
                                      </p:cBhvr>
                                      <p:tavLst>
                                        <p:tav tm="0">
                                          <p:val>
                                            <p:strVal val="#ppt_y"/>
                                          </p:val>
                                        </p:tav>
                                        <p:tav tm="100000">
                                          <p:val>
                                            <p:strVal val="#ppt_y"/>
                                          </p:val>
                                        </p:tav>
                                      </p:tavLst>
                                    </p:anim>
                                  </p:childTnLst>
                                </p:cTn>
                              </p:par>
                            </p:childTnLst>
                          </p:cTn>
                        </p:par>
                        <p:par>
                          <p:cTn id="15" fill="hold" nodeType="afterGroup">
                            <p:stCondLst>
                              <p:cond delay="500"/>
                            </p:stCondLst>
                            <p:childTnLst>
                              <p:par>
                                <p:cTn id="16" presetID="2" presetClass="entr" presetSubtype="2" fill="hold" nodeType="afterEffect">
                                  <p:stCondLst>
                                    <p:cond delay="0"/>
                                  </p:stCondLst>
                                  <p:childTnLst>
                                    <p:set>
                                      <p:cBhvr>
                                        <p:cTn id="17" dur="1" fill="hold">
                                          <p:stCondLst>
                                            <p:cond delay="0"/>
                                          </p:stCondLst>
                                        </p:cTn>
                                        <p:tgtEl>
                                          <p:spTgt spid="49161"/>
                                        </p:tgtEl>
                                        <p:attrNameLst>
                                          <p:attrName>style.visibility</p:attrName>
                                        </p:attrNameLst>
                                      </p:cBhvr>
                                      <p:to>
                                        <p:strVal val="visible"/>
                                      </p:to>
                                    </p:set>
                                    <p:anim calcmode="lin" valueType="num">
                                      <p:cBhvr additive="base">
                                        <p:cTn id="18" dur="500" fill="hold"/>
                                        <p:tgtEl>
                                          <p:spTgt spid="49161"/>
                                        </p:tgtEl>
                                        <p:attrNameLst>
                                          <p:attrName>ppt_x</p:attrName>
                                        </p:attrNameLst>
                                      </p:cBhvr>
                                      <p:tavLst>
                                        <p:tav tm="0">
                                          <p:val>
                                            <p:strVal val="1+#ppt_w/2"/>
                                          </p:val>
                                        </p:tav>
                                        <p:tav tm="100000">
                                          <p:val>
                                            <p:strVal val="#ppt_x"/>
                                          </p:val>
                                        </p:tav>
                                      </p:tavLst>
                                    </p:anim>
                                    <p:anim calcmode="lin" valueType="num">
                                      <p:cBhvr additive="base">
                                        <p:cTn id="19" dur="500" fill="hold"/>
                                        <p:tgtEl>
                                          <p:spTgt spid="49161"/>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49163"/>
                                        </p:tgtEl>
                                        <p:attrNameLst>
                                          <p:attrName>style.visibility</p:attrName>
                                        </p:attrNameLst>
                                      </p:cBhvr>
                                      <p:to>
                                        <p:strVal val="visible"/>
                                      </p:to>
                                    </p:set>
                                    <p:anim calcmode="lin" valueType="num">
                                      <p:cBhvr additive="base">
                                        <p:cTn id="24" dur="500" fill="hold"/>
                                        <p:tgtEl>
                                          <p:spTgt spid="49163"/>
                                        </p:tgtEl>
                                        <p:attrNameLst>
                                          <p:attrName>ppt_x</p:attrName>
                                        </p:attrNameLst>
                                      </p:cBhvr>
                                      <p:tavLst>
                                        <p:tav tm="0">
                                          <p:val>
                                            <p:strVal val="0-#ppt_w/2"/>
                                          </p:val>
                                        </p:tav>
                                        <p:tav tm="100000">
                                          <p:val>
                                            <p:strVal val="#ppt_x"/>
                                          </p:val>
                                        </p:tav>
                                      </p:tavLst>
                                    </p:anim>
                                    <p:anim calcmode="lin" valueType="num">
                                      <p:cBhvr additive="base">
                                        <p:cTn id="25" dur="500" fill="hold"/>
                                        <p:tgtEl>
                                          <p:spTgt spid="49163"/>
                                        </p:tgtEl>
                                        <p:attrNameLst>
                                          <p:attrName>ppt_y</p:attrName>
                                        </p:attrNameLst>
                                      </p:cBhvr>
                                      <p:tavLst>
                                        <p:tav tm="0">
                                          <p:val>
                                            <p:strVal val="#ppt_y"/>
                                          </p:val>
                                        </p:tav>
                                        <p:tav tm="100000">
                                          <p:val>
                                            <p:strVal val="#ppt_y"/>
                                          </p:val>
                                        </p:tav>
                                      </p:tavLst>
                                    </p:anim>
                                  </p:childTnLst>
                                </p:cTn>
                              </p:par>
                              <p:par>
                                <p:cTn id="26" presetID="10" presetClass="entr" presetSubtype="0"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49164"/>
                                        </p:tgtEl>
                                        <p:attrNameLst>
                                          <p:attrName>style.visibility</p:attrName>
                                        </p:attrNameLst>
                                      </p:cBhvr>
                                      <p:to>
                                        <p:strVal val="visible"/>
                                      </p:to>
                                    </p:set>
                                    <p:anim calcmode="lin" valueType="num">
                                      <p:cBhvr additive="base">
                                        <p:cTn id="33" dur="500" fill="hold"/>
                                        <p:tgtEl>
                                          <p:spTgt spid="49164"/>
                                        </p:tgtEl>
                                        <p:attrNameLst>
                                          <p:attrName>ppt_x</p:attrName>
                                        </p:attrNameLst>
                                      </p:cBhvr>
                                      <p:tavLst>
                                        <p:tav tm="0">
                                          <p:val>
                                            <p:strVal val="0-#ppt_w/2"/>
                                          </p:val>
                                        </p:tav>
                                        <p:tav tm="100000">
                                          <p:val>
                                            <p:strVal val="#ppt_x"/>
                                          </p:val>
                                        </p:tav>
                                      </p:tavLst>
                                    </p:anim>
                                    <p:anim calcmode="lin" valueType="num">
                                      <p:cBhvr additive="base">
                                        <p:cTn id="34" dur="500" fill="hold"/>
                                        <p:tgtEl>
                                          <p:spTgt spid="49164"/>
                                        </p:tgtEl>
                                        <p:attrNameLst>
                                          <p:attrName>ppt_y</p:attrName>
                                        </p:attrNameLst>
                                      </p:cBhvr>
                                      <p:tavLst>
                                        <p:tav tm="0">
                                          <p:val>
                                            <p:strVal val="#ppt_y"/>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8" fill="hold" grpId="0" nodeType="clickEffect">
                                  <p:stCondLst>
                                    <p:cond delay="0"/>
                                  </p:stCondLst>
                                  <p:childTnLst>
                                    <p:set>
                                      <p:cBhvr>
                                        <p:cTn id="38" dur="1" fill="hold">
                                          <p:stCondLst>
                                            <p:cond delay="0"/>
                                          </p:stCondLst>
                                        </p:cTn>
                                        <p:tgtEl>
                                          <p:spTgt spid="49165"/>
                                        </p:tgtEl>
                                        <p:attrNameLst>
                                          <p:attrName>style.visibility</p:attrName>
                                        </p:attrNameLst>
                                      </p:cBhvr>
                                      <p:to>
                                        <p:strVal val="visible"/>
                                      </p:to>
                                    </p:set>
                                    <p:anim calcmode="lin" valueType="num">
                                      <p:cBhvr additive="base">
                                        <p:cTn id="39" dur="500" fill="hold"/>
                                        <p:tgtEl>
                                          <p:spTgt spid="49165"/>
                                        </p:tgtEl>
                                        <p:attrNameLst>
                                          <p:attrName>ppt_x</p:attrName>
                                        </p:attrNameLst>
                                      </p:cBhvr>
                                      <p:tavLst>
                                        <p:tav tm="0">
                                          <p:val>
                                            <p:strVal val="0-#ppt_w/2"/>
                                          </p:val>
                                        </p:tav>
                                        <p:tav tm="100000">
                                          <p:val>
                                            <p:strVal val="#ppt_x"/>
                                          </p:val>
                                        </p:tav>
                                      </p:tavLst>
                                    </p:anim>
                                    <p:anim calcmode="lin" valueType="num">
                                      <p:cBhvr additive="base">
                                        <p:cTn id="40" dur="500" fill="hold"/>
                                        <p:tgtEl>
                                          <p:spTgt spid="49165"/>
                                        </p:tgtEl>
                                        <p:attrNameLst>
                                          <p:attrName>ppt_y</p:attrName>
                                        </p:attrNameLst>
                                      </p:cBhvr>
                                      <p:tavLst>
                                        <p:tav tm="0">
                                          <p:val>
                                            <p:strVal val="#ppt_y"/>
                                          </p:val>
                                        </p:tav>
                                        <p:tav tm="100000">
                                          <p:val>
                                            <p:strVal val="#ppt_y"/>
                                          </p:val>
                                        </p:tav>
                                      </p:tavLst>
                                    </p:anim>
                                  </p:childTnLst>
                                </p:cTn>
                              </p:par>
                              <p:par>
                                <p:cTn id="41" presetID="2" presetClass="entr" presetSubtype="2" fill="hold" nodeType="withEffect">
                                  <p:stCondLst>
                                    <p:cond delay="0"/>
                                  </p:stCondLst>
                                  <p:childTnLst>
                                    <p:set>
                                      <p:cBhvr>
                                        <p:cTn id="42" dur="1" fill="hold">
                                          <p:stCondLst>
                                            <p:cond delay="0"/>
                                          </p:stCondLst>
                                        </p:cTn>
                                        <p:tgtEl>
                                          <p:spTgt spid="49175"/>
                                        </p:tgtEl>
                                        <p:attrNameLst>
                                          <p:attrName>style.visibility</p:attrName>
                                        </p:attrNameLst>
                                      </p:cBhvr>
                                      <p:to>
                                        <p:strVal val="visible"/>
                                      </p:to>
                                    </p:set>
                                    <p:anim calcmode="lin" valueType="num">
                                      <p:cBhvr additive="base">
                                        <p:cTn id="43" dur="500" fill="hold"/>
                                        <p:tgtEl>
                                          <p:spTgt spid="49175"/>
                                        </p:tgtEl>
                                        <p:attrNameLst>
                                          <p:attrName>ppt_x</p:attrName>
                                        </p:attrNameLst>
                                      </p:cBhvr>
                                      <p:tavLst>
                                        <p:tav tm="0">
                                          <p:val>
                                            <p:strVal val="1+#ppt_w/2"/>
                                          </p:val>
                                        </p:tav>
                                        <p:tav tm="100000">
                                          <p:val>
                                            <p:strVal val="#ppt_x"/>
                                          </p:val>
                                        </p:tav>
                                      </p:tavLst>
                                    </p:anim>
                                    <p:anim calcmode="lin" valueType="num">
                                      <p:cBhvr additive="base">
                                        <p:cTn id="44" dur="500" fill="hold"/>
                                        <p:tgtEl>
                                          <p:spTgt spid="49175"/>
                                        </p:tgtEl>
                                        <p:attrNameLst>
                                          <p:attrName>ppt_y</p:attrName>
                                        </p:attrNameLst>
                                      </p:cBhvr>
                                      <p:tavLst>
                                        <p:tav tm="0">
                                          <p:val>
                                            <p:strVal val="#ppt_y"/>
                                          </p:val>
                                        </p:tav>
                                        <p:tav tm="100000">
                                          <p:val>
                                            <p:strVal val="#ppt_y"/>
                                          </p:val>
                                        </p:tav>
                                      </p:tavLst>
                                    </p:anim>
                                  </p:childTnLst>
                                </p:cTn>
                              </p:par>
                              <p:par>
                                <p:cTn id="45" presetID="26" presetClass="emph" presetSubtype="0" fill="hold" nodeType="withEffect">
                                  <p:stCondLst>
                                    <p:cond delay="0"/>
                                  </p:stCondLst>
                                  <p:childTnLst>
                                    <p:animEffect transition="out" filter="fade">
                                      <p:cBhvr>
                                        <p:cTn id="46" dur="2000" tmFilter="0, 0; .2, .5; .8, .5; 1, 0"/>
                                        <p:tgtEl>
                                          <p:spTgt spid="49175"/>
                                        </p:tgtEl>
                                      </p:cBhvr>
                                    </p:animEffect>
                                    <p:animScale>
                                      <p:cBhvr>
                                        <p:cTn id="47" dur="1000" autoRev="1" fill="hold"/>
                                        <p:tgtEl>
                                          <p:spTgt spid="49175"/>
                                        </p:tgtEl>
                                      </p:cBhvr>
                                      <p:by x="105000" y="105000"/>
                                    </p:animScale>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8" fill="hold" grpId="0" nodeType="clickEffect">
                                  <p:stCondLst>
                                    <p:cond delay="0"/>
                                  </p:stCondLst>
                                  <p:childTnLst>
                                    <p:set>
                                      <p:cBhvr>
                                        <p:cTn id="51" dur="1" fill="hold">
                                          <p:stCondLst>
                                            <p:cond delay="0"/>
                                          </p:stCondLst>
                                        </p:cTn>
                                        <p:tgtEl>
                                          <p:spTgt spid="49166"/>
                                        </p:tgtEl>
                                        <p:attrNameLst>
                                          <p:attrName>style.visibility</p:attrName>
                                        </p:attrNameLst>
                                      </p:cBhvr>
                                      <p:to>
                                        <p:strVal val="visible"/>
                                      </p:to>
                                    </p:set>
                                    <p:anim calcmode="lin" valueType="num">
                                      <p:cBhvr additive="base">
                                        <p:cTn id="52" dur="500" fill="hold"/>
                                        <p:tgtEl>
                                          <p:spTgt spid="49166"/>
                                        </p:tgtEl>
                                        <p:attrNameLst>
                                          <p:attrName>ppt_x</p:attrName>
                                        </p:attrNameLst>
                                      </p:cBhvr>
                                      <p:tavLst>
                                        <p:tav tm="0">
                                          <p:val>
                                            <p:strVal val="0-#ppt_w/2"/>
                                          </p:val>
                                        </p:tav>
                                        <p:tav tm="100000">
                                          <p:val>
                                            <p:strVal val="#ppt_x"/>
                                          </p:val>
                                        </p:tav>
                                      </p:tavLst>
                                    </p:anim>
                                    <p:anim calcmode="lin" valueType="num">
                                      <p:cBhvr additive="base">
                                        <p:cTn id="53" dur="500" fill="hold"/>
                                        <p:tgtEl>
                                          <p:spTgt spid="49166"/>
                                        </p:tgtEl>
                                        <p:attrNameLst>
                                          <p:attrName>ppt_y</p:attrName>
                                        </p:attrNameLst>
                                      </p:cBhvr>
                                      <p:tavLst>
                                        <p:tav tm="0">
                                          <p:val>
                                            <p:strVal val="#ppt_y"/>
                                          </p:val>
                                        </p:tav>
                                        <p:tav tm="100000">
                                          <p:val>
                                            <p:strVal val="#ppt_y"/>
                                          </p:val>
                                        </p:tav>
                                      </p:tavLst>
                                    </p:anim>
                                  </p:childTnLst>
                                </p:cTn>
                              </p:par>
                              <p:par>
                                <p:cTn id="54" presetID="31" presetClass="entr" presetSubtype="0"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1000" fill="hold"/>
                                        <p:tgtEl>
                                          <p:spTgt spid="9"/>
                                        </p:tgtEl>
                                        <p:attrNameLst>
                                          <p:attrName>ppt_w</p:attrName>
                                        </p:attrNameLst>
                                      </p:cBhvr>
                                      <p:tavLst>
                                        <p:tav tm="0">
                                          <p:val>
                                            <p:fltVal val="0"/>
                                          </p:val>
                                        </p:tav>
                                        <p:tav tm="100000">
                                          <p:val>
                                            <p:strVal val="#ppt_w"/>
                                          </p:val>
                                        </p:tav>
                                      </p:tavLst>
                                    </p:anim>
                                    <p:anim calcmode="lin" valueType="num">
                                      <p:cBhvr>
                                        <p:cTn id="57" dur="1000" fill="hold"/>
                                        <p:tgtEl>
                                          <p:spTgt spid="9"/>
                                        </p:tgtEl>
                                        <p:attrNameLst>
                                          <p:attrName>ppt_h</p:attrName>
                                        </p:attrNameLst>
                                      </p:cBhvr>
                                      <p:tavLst>
                                        <p:tav tm="0">
                                          <p:val>
                                            <p:fltVal val="0"/>
                                          </p:val>
                                        </p:tav>
                                        <p:tav tm="100000">
                                          <p:val>
                                            <p:strVal val="#ppt_h"/>
                                          </p:val>
                                        </p:tav>
                                      </p:tavLst>
                                    </p:anim>
                                    <p:anim calcmode="lin" valueType="num">
                                      <p:cBhvr>
                                        <p:cTn id="58" dur="1000" fill="hold"/>
                                        <p:tgtEl>
                                          <p:spTgt spid="9"/>
                                        </p:tgtEl>
                                        <p:attrNameLst>
                                          <p:attrName>style.rotation</p:attrName>
                                        </p:attrNameLst>
                                      </p:cBhvr>
                                      <p:tavLst>
                                        <p:tav tm="0">
                                          <p:val>
                                            <p:fltVal val="90"/>
                                          </p:val>
                                        </p:tav>
                                        <p:tav tm="100000">
                                          <p:val>
                                            <p:fltVal val="0"/>
                                          </p:val>
                                        </p:tav>
                                      </p:tavLst>
                                    </p:anim>
                                    <p:animEffect transition="in" filter="fade">
                                      <p:cBhvr>
                                        <p:cTn id="5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62" grpId="0"/>
      <p:bldP spid="49159" grpId="0"/>
      <p:bldP spid="49163" grpId="0"/>
      <p:bldP spid="49164" grpId="0"/>
      <p:bldP spid="49166" grpId="0"/>
      <p:bldP spid="49165"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AutoShape 2"/>
          <p:cNvSpPr>
            <a:spLocks noChangeArrowheads="1"/>
          </p:cNvSpPr>
          <p:nvPr/>
        </p:nvSpPr>
        <p:spPr bwMode="auto">
          <a:xfrm>
            <a:off x="381000" y="381000"/>
            <a:ext cx="8458200" cy="6096000"/>
          </a:xfrm>
          <a:prstGeom prst="roundRect">
            <a:avLst>
              <a:gd name="adj" fmla="val 16667"/>
            </a:avLst>
          </a:prstGeom>
          <a:gradFill rotWithShape="1">
            <a:gsLst>
              <a:gs pos="0">
                <a:schemeClr val="bg1">
                  <a:alpha val="73000"/>
                </a:schemeClr>
              </a:gs>
              <a:gs pos="100000">
                <a:schemeClr val="bg1">
                  <a:gamma/>
                  <a:shade val="46275"/>
                  <a:invGamma/>
                </a:scheme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83971" name="Text Box 3"/>
          <p:cNvSpPr txBox="1">
            <a:spLocks noChangeArrowheads="1"/>
          </p:cNvSpPr>
          <p:nvPr/>
        </p:nvSpPr>
        <p:spPr bwMode="auto">
          <a:xfrm>
            <a:off x="1219200" y="1717675"/>
            <a:ext cx="6705600" cy="354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571500" indent="-5715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Clr>
                <a:srgbClr val="1F497D"/>
              </a:buClr>
              <a:buSzPct val="75000"/>
              <a:buFont typeface="Wingdings" pitchFamily="2" charset="2"/>
              <a:buChar char="q"/>
            </a:pPr>
            <a:r>
              <a:rPr lang="en-US" sz="3200" b="1">
                <a:latin typeface="Arial Narrow" pitchFamily="34" charset="0"/>
              </a:rPr>
              <a:t>Panel boards</a:t>
            </a:r>
          </a:p>
          <a:p>
            <a:pPr eaLnBrk="1" hangingPunct="1">
              <a:buClr>
                <a:srgbClr val="1F497D"/>
              </a:buClr>
              <a:buSzPct val="75000"/>
              <a:buFont typeface="Wingdings" pitchFamily="2" charset="2"/>
              <a:buChar char="q"/>
            </a:pPr>
            <a:r>
              <a:rPr lang="en-US" sz="3200" b="1">
                <a:latin typeface="Arial Narrow" pitchFamily="34" charset="0"/>
              </a:rPr>
              <a:t>Switchboards</a:t>
            </a:r>
          </a:p>
          <a:p>
            <a:pPr eaLnBrk="1" hangingPunct="1">
              <a:buClr>
                <a:srgbClr val="1F497D"/>
              </a:buClr>
              <a:buSzPct val="75000"/>
              <a:buFont typeface="Wingdings" pitchFamily="2" charset="2"/>
              <a:buChar char="q"/>
            </a:pPr>
            <a:r>
              <a:rPr lang="en-US" sz="3200" b="1">
                <a:latin typeface="Arial Narrow" pitchFamily="34" charset="0"/>
              </a:rPr>
              <a:t>Motors</a:t>
            </a:r>
          </a:p>
          <a:p>
            <a:pPr eaLnBrk="1" hangingPunct="1">
              <a:buClr>
                <a:srgbClr val="1F497D"/>
              </a:buClr>
              <a:buSzPct val="75000"/>
              <a:buFont typeface="Wingdings" pitchFamily="2" charset="2"/>
              <a:buChar char="q"/>
            </a:pPr>
            <a:r>
              <a:rPr lang="en-US" sz="3200" b="1">
                <a:latin typeface="Arial Narrow" pitchFamily="34" charset="0"/>
              </a:rPr>
              <a:t>Transformers</a:t>
            </a:r>
          </a:p>
          <a:p>
            <a:pPr eaLnBrk="1" hangingPunct="1">
              <a:buClr>
                <a:srgbClr val="1F497D"/>
              </a:buClr>
              <a:buSzPct val="75000"/>
              <a:buFont typeface="Wingdings" pitchFamily="2" charset="2"/>
              <a:buChar char="q"/>
            </a:pPr>
            <a:r>
              <a:rPr lang="en-US" sz="3200" b="1">
                <a:latin typeface="Arial Narrow" pitchFamily="34" charset="0"/>
              </a:rPr>
              <a:t>Motor starters</a:t>
            </a:r>
          </a:p>
          <a:p>
            <a:pPr eaLnBrk="1" hangingPunct="1">
              <a:buClr>
                <a:srgbClr val="1F497D"/>
              </a:buClr>
              <a:buSzPct val="75000"/>
              <a:buFont typeface="Wingdings" pitchFamily="2" charset="2"/>
              <a:buChar char="q"/>
            </a:pPr>
            <a:r>
              <a:rPr lang="en-US" sz="3200" b="1">
                <a:latin typeface="Arial Narrow" pitchFamily="34" charset="0"/>
              </a:rPr>
              <a:t>Drive cabinets</a:t>
            </a:r>
          </a:p>
          <a:p>
            <a:pPr eaLnBrk="1" hangingPunct="1">
              <a:buClr>
                <a:srgbClr val="1F497D"/>
              </a:buClr>
              <a:buSzPct val="75000"/>
              <a:buFont typeface="Wingdings" pitchFamily="2" charset="2"/>
              <a:buChar char="q"/>
            </a:pPr>
            <a:r>
              <a:rPr lang="en-US" sz="3200" b="1">
                <a:latin typeface="Arial Narrow" pitchFamily="34" charset="0"/>
              </a:rPr>
              <a:t>Fused disconnects</a:t>
            </a:r>
          </a:p>
        </p:txBody>
      </p:sp>
      <p:sp>
        <p:nvSpPr>
          <p:cNvPr id="83972" name="Text Box 4"/>
          <p:cNvSpPr txBox="1">
            <a:spLocks noChangeArrowheads="1"/>
          </p:cNvSpPr>
          <p:nvPr/>
        </p:nvSpPr>
        <p:spPr bwMode="auto">
          <a:xfrm>
            <a:off x="838200" y="838200"/>
            <a:ext cx="75438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4000" b="1">
                <a:solidFill>
                  <a:srgbClr val="1F497D"/>
                </a:solidFill>
                <a:latin typeface="Arial Narrow" pitchFamily="34" charset="0"/>
              </a:rPr>
              <a:t>Where Does Arc Blast Occur?</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AutoShape 2"/>
          <p:cNvSpPr>
            <a:spLocks noChangeArrowheads="1"/>
          </p:cNvSpPr>
          <p:nvPr/>
        </p:nvSpPr>
        <p:spPr bwMode="auto">
          <a:xfrm>
            <a:off x="381000" y="381000"/>
            <a:ext cx="8458200" cy="6096000"/>
          </a:xfrm>
          <a:prstGeom prst="roundRect">
            <a:avLst>
              <a:gd name="adj" fmla="val 16667"/>
            </a:avLst>
          </a:prstGeom>
          <a:gradFill rotWithShape="1">
            <a:gsLst>
              <a:gs pos="0">
                <a:schemeClr val="bg1">
                  <a:alpha val="73000"/>
                </a:schemeClr>
              </a:gs>
              <a:gs pos="100000">
                <a:schemeClr val="bg1">
                  <a:gamma/>
                  <a:shade val="46275"/>
                  <a:invGamma/>
                </a:scheme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84995" name="Text Box 3"/>
          <p:cNvSpPr txBox="1">
            <a:spLocks noChangeArrowheads="1"/>
          </p:cNvSpPr>
          <p:nvPr/>
        </p:nvSpPr>
        <p:spPr bwMode="auto">
          <a:xfrm>
            <a:off x="1219200" y="1600200"/>
            <a:ext cx="6705600" cy="354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571500" indent="-5715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Clr>
                <a:srgbClr val="1F497D"/>
              </a:buClr>
              <a:buSzPct val="75000"/>
              <a:buFont typeface="Wingdings" pitchFamily="2" charset="2"/>
              <a:buChar char="q"/>
            </a:pPr>
            <a:r>
              <a:rPr lang="en-US" sz="3200" b="1">
                <a:latin typeface="Arial Narrow" pitchFamily="34" charset="0"/>
              </a:rPr>
              <a:t>Proximity to a high-amp source with a conductive object</a:t>
            </a:r>
          </a:p>
          <a:p>
            <a:pPr eaLnBrk="1" hangingPunct="1">
              <a:buClr>
                <a:srgbClr val="1F497D"/>
              </a:buClr>
              <a:buSzPct val="75000"/>
              <a:buFont typeface="Wingdings" pitchFamily="2" charset="2"/>
              <a:buChar char="q"/>
            </a:pPr>
            <a:r>
              <a:rPr lang="en-US" sz="3200" b="1">
                <a:latin typeface="Arial Narrow" pitchFamily="34" charset="0"/>
              </a:rPr>
              <a:t>Equipment failure from substandard parts</a:t>
            </a:r>
          </a:p>
          <a:p>
            <a:pPr eaLnBrk="1" hangingPunct="1">
              <a:buClr>
                <a:srgbClr val="1F497D"/>
              </a:buClr>
              <a:buSzPct val="75000"/>
              <a:buFont typeface="Wingdings" pitchFamily="2" charset="2"/>
              <a:buChar char="q"/>
            </a:pPr>
            <a:r>
              <a:rPr lang="en-US" sz="3200" b="1">
                <a:latin typeface="Arial Narrow" pitchFamily="34" charset="0"/>
              </a:rPr>
              <a:t>Improper installation of equipment or outlets</a:t>
            </a:r>
          </a:p>
          <a:p>
            <a:pPr eaLnBrk="1" hangingPunct="1">
              <a:buClr>
                <a:srgbClr val="1F497D"/>
              </a:buClr>
              <a:buSzPct val="75000"/>
              <a:buFont typeface="Wingdings" pitchFamily="2" charset="2"/>
              <a:buChar char="q"/>
            </a:pPr>
            <a:r>
              <a:rPr lang="en-US" sz="3200" b="1">
                <a:latin typeface="Arial Narrow" pitchFamily="34" charset="0"/>
              </a:rPr>
              <a:t>Worn or damaged equipment</a:t>
            </a:r>
          </a:p>
        </p:txBody>
      </p:sp>
      <p:sp>
        <p:nvSpPr>
          <p:cNvPr id="84996" name="Text Box 4"/>
          <p:cNvSpPr txBox="1">
            <a:spLocks noChangeArrowheads="1"/>
          </p:cNvSpPr>
          <p:nvPr/>
        </p:nvSpPr>
        <p:spPr bwMode="auto">
          <a:xfrm>
            <a:off x="838200" y="838200"/>
            <a:ext cx="75438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4000" b="1">
                <a:solidFill>
                  <a:srgbClr val="1F497D"/>
                </a:solidFill>
                <a:latin typeface="Arial Narrow" pitchFamily="34" charset="0"/>
              </a:rPr>
              <a:t>Causes of Arc Blast</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AutoShape 2"/>
          <p:cNvSpPr>
            <a:spLocks noChangeArrowheads="1"/>
          </p:cNvSpPr>
          <p:nvPr/>
        </p:nvSpPr>
        <p:spPr bwMode="auto">
          <a:xfrm>
            <a:off x="381000" y="776288"/>
            <a:ext cx="8458200" cy="5091112"/>
          </a:xfrm>
          <a:prstGeom prst="roundRect">
            <a:avLst>
              <a:gd name="adj" fmla="val 16667"/>
            </a:avLst>
          </a:prstGeom>
          <a:gradFill rotWithShape="1">
            <a:gsLst>
              <a:gs pos="0">
                <a:schemeClr val="bg1">
                  <a:alpha val="73000"/>
                </a:schemeClr>
              </a:gs>
              <a:gs pos="100000">
                <a:schemeClr val="bg1">
                  <a:gamma/>
                  <a:shade val="46275"/>
                  <a:invGamma/>
                </a:schemeClr>
              </a:gs>
            </a:gsLst>
            <a:lin ang="5400000" scaled="1"/>
          </a:gradFill>
          <a:ln>
            <a:noFill/>
          </a:ln>
          <a:effectLst/>
          <a:extLst/>
        </p:spPr>
        <p:txBody>
          <a:bodyPr wrap="none" anchor="ctr"/>
          <a:lstStyle/>
          <a:p>
            <a:pPr hangingPunct="0">
              <a:defRPr/>
            </a:pPr>
            <a:r>
              <a:rPr lang="en-US" dirty="0"/>
              <a:t> </a:t>
            </a:r>
          </a:p>
        </p:txBody>
      </p:sp>
      <p:sp>
        <p:nvSpPr>
          <p:cNvPr id="21507" name="Text Box 4"/>
          <p:cNvSpPr txBox="1">
            <a:spLocks noChangeArrowheads="1"/>
          </p:cNvSpPr>
          <p:nvPr/>
        </p:nvSpPr>
        <p:spPr bwMode="auto">
          <a:xfrm>
            <a:off x="914400" y="1004888"/>
            <a:ext cx="7391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4000" b="1">
                <a:solidFill>
                  <a:srgbClr val="1F497D"/>
                </a:solidFill>
                <a:latin typeface="Arial Narrow" pitchFamily="34" charset="0"/>
              </a:rPr>
              <a:t>Question</a:t>
            </a:r>
            <a:r>
              <a:rPr lang="en-US" sz="4000" b="1">
                <a:solidFill>
                  <a:schemeClr val="tx2"/>
                </a:solidFill>
                <a:latin typeface="Arial Narrow" pitchFamily="34" charset="0"/>
              </a:rPr>
              <a:t> 3</a:t>
            </a:r>
          </a:p>
        </p:txBody>
      </p:sp>
      <p:sp>
        <p:nvSpPr>
          <p:cNvPr id="21508" name="TextBox 1"/>
          <p:cNvSpPr txBox="1">
            <a:spLocks noChangeArrowheads="1"/>
          </p:cNvSpPr>
          <p:nvPr/>
        </p:nvSpPr>
        <p:spPr bwMode="auto">
          <a:xfrm>
            <a:off x="762000" y="1690688"/>
            <a:ext cx="7543800"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3200"/>
              <a:t>Employees who work on scaffolds must be protected from falling if the level of the scaffold is </a:t>
            </a:r>
            <a:r>
              <a:rPr lang="en-US" sz="3200" u="sng"/>
              <a:t>		</a:t>
            </a:r>
            <a:r>
              <a:rPr lang="en-US" sz="3200"/>
              <a:t> feet above the level below it.</a:t>
            </a:r>
            <a:endParaRPr lang="en-US" sz="3200">
              <a:latin typeface="Arial Narrow" pitchFamily="34" charset="0"/>
            </a:endParaRPr>
          </a:p>
        </p:txBody>
      </p:sp>
      <p:sp>
        <p:nvSpPr>
          <p:cNvPr id="3" name="TextBox 2"/>
          <p:cNvSpPr txBox="1">
            <a:spLocks noChangeArrowheads="1"/>
          </p:cNvSpPr>
          <p:nvPr/>
        </p:nvSpPr>
        <p:spPr bwMode="auto">
          <a:xfrm>
            <a:off x="1219200" y="3700463"/>
            <a:ext cx="7010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Clr>
                <a:srgbClr val="1F497D"/>
              </a:buClr>
              <a:buFontTx/>
              <a:buAutoNum type="alphaLcPeriod"/>
            </a:pPr>
            <a:r>
              <a:rPr lang="en-US" sz="2400">
                <a:latin typeface="Arial Narrow" pitchFamily="34" charset="0"/>
              </a:rPr>
              <a:t>5</a:t>
            </a:r>
          </a:p>
        </p:txBody>
      </p:sp>
      <p:sp>
        <p:nvSpPr>
          <p:cNvPr id="19462" name="TextBox 5"/>
          <p:cNvSpPr txBox="1">
            <a:spLocks noChangeArrowheads="1"/>
          </p:cNvSpPr>
          <p:nvPr/>
        </p:nvSpPr>
        <p:spPr bwMode="auto">
          <a:xfrm>
            <a:off x="1219200" y="4141788"/>
            <a:ext cx="7010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Clr>
                <a:srgbClr val="1F497D"/>
              </a:buClr>
              <a:buFontTx/>
              <a:buAutoNum type="alphaLcPeriod" startAt="2"/>
            </a:pPr>
            <a:r>
              <a:rPr lang="en-US" sz="2400">
                <a:latin typeface="Arial Narrow" pitchFamily="34" charset="0"/>
              </a:rPr>
              <a:t>10</a:t>
            </a:r>
          </a:p>
        </p:txBody>
      </p:sp>
      <p:sp>
        <p:nvSpPr>
          <p:cNvPr id="19463" name="TextBox 6"/>
          <p:cNvSpPr txBox="1">
            <a:spLocks noChangeArrowheads="1"/>
          </p:cNvSpPr>
          <p:nvPr/>
        </p:nvSpPr>
        <p:spPr bwMode="auto">
          <a:xfrm>
            <a:off x="1219200" y="4583113"/>
            <a:ext cx="7010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Clr>
                <a:srgbClr val="1F497D"/>
              </a:buClr>
              <a:buFontTx/>
              <a:buAutoNum type="alphaLcPeriod" startAt="3"/>
            </a:pPr>
            <a:r>
              <a:rPr lang="en-US" sz="2400">
                <a:latin typeface="Arial Narrow" pitchFamily="34" charset="0"/>
              </a:rPr>
              <a:t>15</a:t>
            </a:r>
          </a:p>
        </p:txBody>
      </p:sp>
      <p:sp>
        <p:nvSpPr>
          <p:cNvPr id="19464" name="TextBox 7"/>
          <p:cNvSpPr txBox="1">
            <a:spLocks noChangeArrowheads="1"/>
          </p:cNvSpPr>
          <p:nvPr/>
        </p:nvSpPr>
        <p:spPr bwMode="auto">
          <a:xfrm>
            <a:off x="1219200" y="5024438"/>
            <a:ext cx="7010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Clr>
                <a:srgbClr val="1F497D"/>
              </a:buClr>
              <a:buFontTx/>
              <a:buAutoNum type="alphaLcPeriod" startAt="4"/>
            </a:pPr>
            <a:r>
              <a:rPr lang="en-US" sz="2400">
                <a:latin typeface="Arial Narrow" pitchFamily="34" charset="0"/>
              </a:rPr>
              <a:t>20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mph" presetSubtype="0" grpId="0" nodeType="clickEffect">
                                  <p:stCondLst>
                                    <p:cond delay="0"/>
                                  </p:stCondLst>
                                  <p:childTnLst>
                                    <p:set>
                                      <p:cBhvr rctx="PPT">
                                        <p:cTn id="6" dur="indefinite"/>
                                        <p:tgtEl>
                                          <p:spTgt spid="3"/>
                                        </p:tgtEl>
                                        <p:attrNameLst>
                                          <p:attrName>style.opacity</p:attrName>
                                        </p:attrNameLst>
                                      </p:cBhvr>
                                      <p:to>
                                        <p:strVal val="0.25"/>
                                      </p:to>
                                    </p:set>
                                    <p:animEffect filter="image" prLst="opacity: 0.25">
                                      <p:cBhvr rctx="IE">
                                        <p:cTn id="7" dur="indefinite"/>
                                        <p:tgtEl>
                                          <p:spTgt spid="3"/>
                                        </p:tgtEl>
                                      </p:cBhvr>
                                    </p:animEffect>
                                  </p:childTnLst>
                                </p:cTn>
                              </p:par>
                              <p:par>
                                <p:cTn id="8" presetID="3" presetClass="emph" presetSubtype="2" fill="hold" grpId="0" nodeType="withEffect">
                                  <p:stCondLst>
                                    <p:cond delay="0"/>
                                  </p:stCondLst>
                                  <p:childTnLst>
                                    <p:animClr clrSpc="rgb" dir="cw">
                                      <p:cBhvr override="childStyle">
                                        <p:cTn id="9" dur="2000" fill="hold"/>
                                        <p:tgtEl>
                                          <p:spTgt spid="19462"/>
                                        </p:tgtEl>
                                        <p:attrNameLst>
                                          <p:attrName>style.color</p:attrName>
                                        </p:attrNameLst>
                                      </p:cBhvr>
                                      <p:to>
                                        <a:schemeClr val="accent2"/>
                                      </p:to>
                                    </p:animClr>
                                  </p:childTnLst>
                                </p:cTn>
                              </p:par>
                              <p:par>
                                <p:cTn id="10" presetID="9" presetClass="emph" presetSubtype="0" grpId="0" nodeType="withEffect">
                                  <p:stCondLst>
                                    <p:cond delay="0"/>
                                  </p:stCondLst>
                                  <p:childTnLst>
                                    <p:set>
                                      <p:cBhvr rctx="PPT">
                                        <p:cTn id="11" dur="indefinite"/>
                                        <p:tgtEl>
                                          <p:spTgt spid="19463"/>
                                        </p:tgtEl>
                                        <p:attrNameLst>
                                          <p:attrName>style.opacity</p:attrName>
                                        </p:attrNameLst>
                                      </p:cBhvr>
                                      <p:to>
                                        <p:strVal val="0.25"/>
                                      </p:to>
                                    </p:set>
                                    <p:animEffect filter="image" prLst="opacity: 0.25">
                                      <p:cBhvr rctx="IE">
                                        <p:cTn id="12" dur="indefinite"/>
                                        <p:tgtEl>
                                          <p:spTgt spid="19463"/>
                                        </p:tgtEl>
                                      </p:cBhvr>
                                    </p:animEffect>
                                  </p:childTnLst>
                                </p:cTn>
                              </p:par>
                              <p:par>
                                <p:cTn id="13" presetID="9" presetClass="emph" presetSubtype="0" grpId="0" nodeType="withEffect">
                                  <p:stCondLst>
                                    <p:cond delay="0"/>
                                  </p:stCondLst>
                                  <p:childTnLst>
                                    <p:set>
                                      <p:cBhvr rctx="PPT">
                                        <p:cTn id="14" dur="indefinite"/>
                                        <p:tgtEl>
                                          <p:spTgt spid="19464"/>
                                        </p:tgtEl>
                                        <p:attrNameLst>
                                          <p:attrName>style.opacity</p:attrName>
                                        </p:attrNameLst>
                                      </p:cBhvr>
                                      <p:to>
                                        <p:strVal val="0.25"/>
                                      </p:to>
                                    </p:set>
                                    <p:animEffect filter="image" prLst="opacity: 0.25">
                                      <p:cBhvr rctx="IE">
                                        <p:cTn id="15" dur="indefinite"/>
                                        <p:tgtEl>
                                          <p:spTgt spid="194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462" grpId="0"/>
      <p:bldP spid="19463" grpId="0"/>
      <p:bldP spid="19464"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AutoShape 2"/>
          <p:cNvSpPr>
            <a:spLocks noChangeArrowheads="1"/>
          </p:cNvSpPr>
          <p:nvPr/>
        </p:nvSpPr>
        <p:spPr bwMode="auto">
          <a:xfrm>
            <a:off x="381000" y="381000"/>
            <a:ext cx="8458200" cy="5715000"/>
          </a:xfrm>
          <a:prstGeom prst="roundRect">
            <a:avLst>
              <a:gd name="adj" fmla="val 16667"/>
            </a:avLst>
          </a:prstGeom>
          <a:gradFill rotWithShape="1">
            <a:gsLst>
              <a:gs pos="0">
                <a:schemeClr val="bg1">
                  <a:alpha val="73000"/>
                </a:schemeClr>
              </a:gs>
              <a:gs pos="100000">
                <a:schemeClr val="bg1">
                  <a:gamma/>
                  <a:shade val="46275"/>
                  <a:invGamma/>
                </a:scheme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86019" name="Text Box 3"/>
          <p:cNvSpPr txBox="1">
            <a:spLocks noChangeArrowheads="1"/>
          </p:cNvSpPr>
          <p:nvPr/>
        </p:nvSpPr>
        <p:spPr bwMode="auto">
          <a:xfrm>
            <a:off x="1219200" y="1752600"/>
            <a:ext cx="7086600" cy="354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571500" indent="-5715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Clr>
                <a:srgbClr val="1F497D"/>
              </a:buClr>
              <a:buSzPct val="75000"/>
              <a:buFont typeface="Wingdings" pitchFamily="2" charset="2"/>
              <a:buChar char="q"/>
            </a:pPr>
            <a:r>
              <a:rPr lang="en-US" sz="3200" b="1">
                <a:latin typeface="Arial Narrow" pitchFamily="34" charset="0"/>
              </a:rPr>
              <a:t>Broken insulation</a:t>
            </a:r>
          </a:p>
          <a:p>
            <a:pPr eaLnBrk="1" hangingPunct="1">
              <a:buClr>
                <a:srgbClr val="1F497D"/>
              </a:buClr>
              <a:buSzPct val="75000"/>
              <a:buFont typeface="Wingdings" pitchFamily="2" charset="2"/>
              <a:buChar char="q"/>
            </a:pPr>
            <a:r>
              <a:rPr lang="en-US" sz="3200" b="1">
                <a:latin typeface="Arial Narrow" pitchFamily="34" charset="0"/>
              </a:rPr>
              <a:t>A dropped tool that causes a spark</a:t>
            </a:r>
          </a:p>
          <a:p>
            <a:pPr eaLnBrk="1" hangingPunct="1">
              <a:buClr>
                <a:srgbClr val="1F497D"/>
              </a:buClr>
              <a:buSzPct val="75000"/>
              <a:buFont typeface="Wingdings" pitchFamily="2" charset="2"/>
              <a:buChar char="q"/>
            </a:pPr>
            <a:r>
              <a:rPr lang="en-US" sz="3200" b="1">
                <a:latin typeface="Arial Narrow" pitchFamily="34" charset="0"/>
              </a:rPr>
              <a:t>Dust, corrosion or other impurities on the surface of the conductor</a:t>
            </a:r>
          </a:p>
          <a:p>
            <a:pPr eaLnBrk="1" hangingPunct="1">
              <a:buClr>
                <a:srgbClr val="1F497D"/>
              </a:buClr>
              <a:buSzPct val="75000"/>
              <a:buFont typeface="Wingdings" pitchFamily="2" charset="2"/>
              <a:buChar char="q"/>
            </a:pPr>
            <a:r>
              <a:rPr lang="en-US" sz="3200" b="1">
                <a:latin typeface="Arial Narrow" pitchFamily="34" charset="0"/>
              </a:rPr>
              <a:t>Accidental contact (by humans or animals)</a:t>
            </a:r>
          </a:p>
          <a:p>
            <a:pPr eaLnBrk="1" hangingPunct="1">
              <a:buClr>
                <a:srgbClr val="1F497D"/>
              </a:buClr>
              <a:buSzPct val="75000"/>
              <a:buFont typeface="Wingdings" pitchFamily="2" charset="2"/>
              <a:buChar char="q"/>
            </a:pPr>
            <a:r>
              <a:rPr lang="en-US" sz="3200" b="1">
                <a:latin typeface="Arial Narrow" pitchFamily="34" charset="0"/>
              </a:rPr>
              <a:t>Improper work procedures</a:t>
            </a:r>
          </a:p>
        </p:txBody>
      </p:sp>
      <p:sp>
        <p:nvSpPr>
          <p:cNvPr id="86020" name="Text Box 4"/>
          <p:cNvSpPr txBox="1">
            <a:spLocks noChangeArrowheads="1"/>
          </p:cNvSpPr>
          <p:nvPr/>
        </p:nvSpPr>
        <p:spPr bwMode="auto">
          <a:xfrm>
            <a:off x="838200" y="838200"/>
            <a:ext cx="75438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4000" b="1">
                <a:solidFill>
                  <a:srgbClr val="1F497D"/>
                </a:solidFill>
                <a:latin typeface="Arial Narrow" pitchFamily="34" charset="0"/>
              </a:rPr>
              <a:t>Causes of Arc Blast—continued</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AutoShape 2"/>
          <p:cNvSpPr>
            <a:spLocks noChangeArrowheads="1"/>
          </p:cNvSpPr>
          <p:nvPr/>
        </p:nvSpPr>
        <p:spPr bwMode="auto">
          <a:xfrm>
            <a:off x="381000" y="228600"/>
            <a:ext cx="8458200" cy="6248400"/>
          </a:xfrm>
          <a:prstGeom prst="roundRect">
            <a:avLst>
              <a:gd name="adj" fmla="val 16667"/>
            </a:avLst>
          </a:prstGeom>
          <a:gradFill rotWithShape="1">
            <a:gsLst>
              <a:gs pos="0">
                <a:schemeClr val="bg1">
                  <a:alpha val="73000"/>
                </a:schemeClr>
              </a:gs>
              <a:gs pos="100000">
                <a:schemeClr val="bg1">
                  <a:gamma/>
                  <a:shade val="46275"/>
                  <a:invGamma/>
                </a:scheme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87043" name="Text Box 3"/>
          <p:cNvSpPr txBox="1">
            <a:spLocks noChangeArrowheads="1"/>
          </p:cNvSpPr>
          <p:nvPr/>
        </p:nvSpPr>
        <p:spPr bwMode="auto">
          <a:xfrm>
            <a:off x="968375" y="1758950"/>
            <a:ext cx="47244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571500" indent="-5715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Clr>
                <a:srgbClr val="1F497D"/>
              </a:buClr>
              <a:buSzPct val="75000"/>
              <a:buFont typeface="Wingdings" pitchFamily="2" charset="2"/>
              <a:buChar char="q"/>
            </a:pPr>
            <a:r>
              <a:rPr lang="en-US" sz="3200" b="1">
                <a:latin typeface="Arial Narrow" pitchFamily="34" charset="0"/>
              </a:rPr>
              <a:t>Skin burns</a:t>
            </a:r>
          </a:p>
          <a:p>
            <a:pPr eaLnBrk="1" hangingPunct="1">
              <a:buClr>
                <a:srgbClr val="1F497D"/>
              </a:buClr>
              <a:buSzPct val="75000"/>
              <a:buFont typeface="Wingdings" pitchFamily="2" charset="2"/>
              <a:buChar char="q"/>
            </a:pPr>
            <a:r>
              <a:rPr lang="en-US" sz="3200" b="1">
                <a:latin typeface="Arial Narrow" pitchFamily="34" charset="0"/>
              </a:rPr>
              <a:t>Ignition of clothing</a:t>
            </a:r>
          </a:p>
          <a:p>
            <a:pPr eaLnBrk="1" hangingPunct="1">
              <a:buClr>
                <a:srgbClr val="1F497D"/>
              </a:buClr>
              <a:buSzPct val="75000"/>
              <a:buFont typeface="Wingdings" pitchFamily="2" charset="2"/>
              <a:buChar char="q"/>
            </a:pPr>
            <a:r>
              <a:rPr lang="en-US" sz="3200" b="1">
                <a:latin typeface="Arial Narrow" pitchFamily="34" charset="0"/>
              </a:rPr>
              <a:t>Damage of eyesight</a:t>
            </a:r>
          </a:p>
          <a:p>
            <a:pPr eaLnBrk="1" hangingPunct="1">
              <a:buClr>
                <a:srgbClr val="1F497D"/>
              </a:buClr>
              <a:buSzPct val="75000"/>
              <a:buFont typeface="Wingdings" pitchFamily="2" charset="2"/>
              <a:buChar char="q"/>
            </a:pPr>
            <a:r>
              <a:rPr lang="en-US" sz="3200" b="1">
                <a:latin typeface="Arial Narrow" pitchFamily="34" charset="0"/>
              </a:rPr>
              <a:t>Hearing loss/ruptured eardrums</a:t>
            </a:r>
          </a:p>
          <a:p>
            <a:pPr eaLnBrk="1" hangingPunct="1">
              <a:buClr>
                <a:srgbClr val="1F497D"/>
              </a:buClr>
              <a:buSzPct val="75000"/>
              <a:buFont typeface="Wingdings" pitchFamily="2" charset="2"/>
              <a:buChar char="q"/>
            </a:pPr>
            <a:r>
              <a:rPr lang="en-US" sz="3200" b="1">
                <a:latin typeface="Arial Narrow" pitchFamily="34" charset="0"/>
              </a:rPr>
              <a:t>Lung collapse</a:t>
            </a:r>
          </a:p>
        </p:txBody>
      </p:sp>
      <p:sp>
        <p:nvSpPr>
          <p:cNvPr id="87044" name="Text Box 4"/>
          <p:cNvSpPr txBox="1">
            <a:spLocks noChangeArrowheads="1"/>
          </p:cNvSpPr>
          <p:nvPr/>
        </p:nvSpPr>
        <p:spPr bwMode="auto">
          <a:xfrm>
            <a:off x="838200" y="669925"/>
            <a:ext cx="73914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4000" b="1">
                <a:solidFill>
                  <a:srgbClr val="1F497D"/>
                </a:solidFill>
                <a:latin typeface="Arial Narrow" pitchFamily="34" charset="0"/>
              </a:rPr>
              <a:t>Consequences of Arc Blast</a:t>
            </a:r>
          </a:p>
        </p:txBody>
      </p:sp>
      <p:pic>
        <p:nvPicPr>
          <p:cNvPr id="84998" name="Picture 6" descr="Arc burns from electricity arcing through the air and entering a man's body at his armpi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1676400"/>
            <a:ext cx="2439619" cy="35052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7046" name="TextBox 5"/>
          <p:cNvSpPr txBox="1">
            <a:spLocks noChangeArrowheads="1"/>
          </p:cNvSpPr>
          <p:nvPr/>
        </p:nvSpPr>
        <p:spPr bwMode="auto">
          <a:xfrm>
            <a:off x="5749925" y="5181600"/>
            <a:ext cx="22082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b="1">
                <a:solidFill>
                  <a:srgbClr val="C00000"/>
                </a:solidFill>
                <a:latin typeface="Arial Narrow" pitchFamily="34" charset="0"/>
              </a:rPr>
              <a:t>Arc Blast Burn</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AutoShape 2"/>
          <p:cNvSpPr>
            <a:spLocks noChangeArrowheads="1"/>
          </p:cNvSpPr>
          <p:nvPr/>
        </p:nvSpPr>
        <p:spPr bwMode="auto">
          <a:xfrm>
            <a:off x="381000" y="228600"/>
            <a:ext cx="8458200" cy="6248400"/>
          </a:xfrm>
          <a:prstGeom prst="roundRect">
            <a:avLst>
              <a:gd name="adj" fmla="val 16667"/>
            </a:avLst>
          </a:prstGeom>
          <a:gradFill rotWithShape="1">
            <a:gsLst>
              <a:gs pos="0">
                <a:schemeClr val="bg1">
                  <a:alpha val="73000"/>
                </a:schemeClr>
              </a:gs>
              <a:gs pos="100000">
                <a:schemeClr val="bg1">
                  <a:gamma/>
                  <a:shade val="46275"/>
                  <a:invGamma/>
                </a:scheme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88067" name="Text Box 3"/>
          <p:cNvSpPr txBox="1">
            <a:spLocks noChangeArrowheads="1"/>
          </p:cNvSpPr>
          <p:nvPr/>
        </p:nvSpPr>
        <p:spPr bwMode="auto">
          <a:xfrm>
            <a:off x="1143000" y="2135188"/>
            <a:ext cx="7048500" cy="304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571500" indent="-5715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Clr>
                <a:srgbClr val="1F497D"/>
              </a:buClr>
              <a:buSzPct val="75000"/>
              <a:buFont typeface="Wingdings" pitchFamily="2" charset="2"/>
              <a:buChar char="q"/>
            </a:pPr>
            <a:r>
              <a:rPr lang="en-US" sz="3200" b="1">
                <a:latin typeface="Arial Narrow" pitchFamily="34" charset="0"/>
              </a:rPr>
              <a:t>Concussion/loss of memory</a:t>
            </a:r>
          </a:p>
          <a:p>
            <a:pPr eaLnBrk="1" hangingPunct="1">
              <a:buClr>
                <a:srgbClr val="1F497D"/>
              </a:buClr>
              <a:buSzPct val="75000"/>
              <a:buFont typeface="Wingdings" pitchFamily="2" charset="2"/>
              <a:buChar char="q"/>
            </a:pPr>
            <a:r>
              <a:rPr lang="en-US" sz="3200" b="1">
                <a:latin typeface="Arial Narrow" pitchFamily="34" charset="0"/>
              </a:rPr>
              <a:t>Shrapnel wounds</a:t>
            </a:r>
          </a:p>
          <a:p>
            <a:pPr eaLnBrk="1" hangingPunct="1">
              <a:buClr>
                <a:srgbClr val="1F497D"/>
              </a:buClr>
              <a:buSzPct val="75000"/>
              <a:buFont typeface="Wingdings" pitchFamily="2" charset="2"/>
              <a:buChar char="q"/>
            </a:pPr>
            <a:r>
              <a:rPr lang="en-US" sz="3200" b="1">
                <a:latin typeface="Arial Narrow" pitchFamily="34" charset="0"/>
              </a:rPr>
              <a:t>Physical wounds</a:t>
            </a:r>
          </a:p>
          <a:p>
            <a:pPr eaLnBrk="1" hangingPunct="1">
              <a:buClr>
                <a:srgbClr val="1F497D"/>
              </a:buClr>
              <a:buSzPct val="75000"/>
              <a:buFont typeface="Wingdings" pitchFamily="2" charset="2"/>
              <a:buChar char="q"/>
            </a:pPr>
            <a:r>
              <a:rPr lang="en-US" sz="3200" b="1">
                <a:latin typeface="Arial Narrow" pitchFamily="34" charset="0"/>
              </a:rPr>
              <a:t>Loss of life</a:t>
            </a:r>
          </a:p>
          <a:p>
            <a:pPr eaLnBrk="1" hangingPunct="1">
              <a:buClr>
                <a:srgbClr val="1F497D"/>
              </a:buClr>
              <a:buSzPct val="75000"/>
              <a:buFont typeface="Wingdings" pitchFamily="2" charset="2"/>
              <a:buChar char="q"/>
            </a:pPr>
            <a:r>
              <a:rPr lang="en-US" sz="3200" b="1">
                <a:latin typeface="Arial Narrow" pitchFamily="34" charset="0"/>
              </a:rPr>
              <a:t>Lost work time</a:t>
            </a:r>
          </a:p>
          <a:p>
            <a:pPr eaLnBrk="1" hangingPunct="1">
              <a:buClr>
                <a:srgbClr val="1F497D"/>
              </a:buClr>
              <a:buSzPct val="75000"/>
              <a:buFont typeface="Wingdings" pitchFamily="2" charset="2"/>
              <a:buChar char="q"/>
            </a:pPr>
            <a:r>
              <a:rPr lang="en-US" sz="3200" b="1">
                <a:latin typeface="Arial Narrow" pitchFamily="34" charset="0"/>
              </a:rPr>
              <a:t>Loss or damage of equipment</a:t>
            </a:r>
          </a:p>
        </p:txBody>
      </p:sp>
      <p:sp>
        <p:nvSpPr>
          <p:cNvPr id="88068" name="Text Box 4"/>
          <p:cNvSpPr txBox="1">
            <a:spLocks noChangeArrowheads="1"/>
          </p:cNvSpPr>
          <p:nvPr/>
        </p:nvSpPr>
        <p:spPr bwMode="auto">
          <a:xfrm>
            <a:off x="838200" y="669925"/>
            <a:ext cx="73914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4000" b="1">
                <a:solidFill>
                  <a:srgbClr val="1F497D"/>
                </a:solidFill>
                <a:latin typeface="Arial Narrow" pitchFamily="34" charset="0"/>
              </a:rPr>
              <a:t>Consequences of Arc Blast—continued</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AutoShape 2"/>
          <p:cNvSpPr>
            <a:spLocks noChangeArrowheads="1"/>
          </p:cNvSpPr>
          <p:nvPr/>
        </p:nvSpPr>
        <p:spPr bwMode="auto">
          <a:xfrm>
            <a:off x="381000" y="228600"/>
            <a:ext cx="8458200" cy="6019800"/>
          </a:xfrm>
          <a:prstGeom prst="roundRect">
            <a:avLst>
              <a:gd name="adj" fmla="val 16667"/>
            </a:avLst>
          </a:prstGeom>
          <a:gradFill rotWithShape="1">
            <a:gsLst>
              <a:gs pos="0">
                <a:schemeClr val="bg1">
                  <a:alpha val="73000"/>
                </a:schemeClr>
              </a:gs>
              <a:gs pos="100000">
                <a:schemeClr val="bg1">
                  <a:gamma/>
                  <a:shade val="46275"/>
                  <a:invGamma/>
                </a:scheme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89091" name="Oval 7"/>
          <p:cNvSpPr>
            <a:spLocks noChangeArrowheads="1"/>
          </p:cNvSpPr>
          <p:nvPr/>
        </p:nvSpPr>
        <p:spPr bwMode="auto">
          <a:xfrm>
            <a:off x="3276600" y="2209800"/>
            <a:ext cx="2819400" cy="2667000"/>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092" name="Oval 8"/>
          <p:cNvSpPr>
            <a:spLocks noChangeArrowheads="1"/>
          </p:cNvSpPr>
          <p:nvPr/>
        </p:nvSpPr>
        <p:spPr bwMode="auto">
          <a:xfrm>
            <a:off x="3695700" y="2552700"/>
            <a:ext cx="1981200" cy="1981200"/>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093" name="Oval 9"/>
          <p:cNvSpPr>
            <a:spLocks noChangeArrowheads="1"/>
          </p:cNvSpPr>
          <p:nvPr/>
        </p:nvSpPr>
        <p:spPr bwMode="auto">
          <a:xfrm>
            <a:off x="4038600" y="2895600"/>
            <a:ext cx="1295400" cy="1295400"/>
          </a:xfrm>
          <a:prstGeom prst="ellipse">
            <a:avLst/>
          </a:prstGeom>
          <a:solidFill>
            <a:srgbClr val="D7917A"/>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094" name="Oval 10"/>
          <p:cNvSpPr>
            <a:spLocks noChangeArrowheads="1"/>
          </p:cNvSpPr>
          <p:nvPr/>
        </p:nvSpPr>
        <p:spPr bwMode="auto">
          <a:xfrm>
            <a:off x="4305300" y="3162300"/>
            <a:ext cx="762000" cy="762000"/>
          </a:xfrm>
          <a:prstGeom prst="ellipse">
            <a:avLst/>
          </a:prstGeom>
          <a:solidFill>
            <a:srgbClr val="CCFF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067" name="Oval 11"/>
          <p:cNvSpPr>
            <a:spLocks noChangeArrowheads="1"/>
          </p:cNvSpPr>
          <p:nvPr/>
        </p:nvSpPr>
        <p:spPr bwMode="auto">
          <a:xfrm>
            <a:off x="4533900" y="3390900"/>
            <a:ext cx="304800" cy="3048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096" name="Line 12"/>
          <p:cNvSpPr>
            <a:spLocks noChangeShapeType="1"/>
          </p:cNvSpPr>
          <p:nvPr/>
        </p:nvSpPr>
        <p:spPr bwMode="auto">
          <a:xfrm>
            <a:off x="4686300" y="1676400"/>
            <a:ext cx="0" cy="1905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9097" name="Text Box 13"/>
          <p:cNvSpPr txBox="1">
            <a:spLocks noChangeArrowheads="1"/>
          </p:cNvSpPr>
          <p:nvPr/>
        </p:nvSpPr>
        <p:spPr bwMode="auto">
          <a:xfrm>
            <a:off x="3505200" y="1371600"/>
            <a:ext cx="2514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b="1">
                <a:latin typeface="Arial Narrow" pitchFamily="34" charset="0"/>
              </a:rPr>
              <a:t>Exposed Energized Part</a:t>
            </a:r>
          </a:p>
        </p:txBody>
      </p:sp>
      <p:sp>
        <p:nvSpPr>
          <p:cNvPr id="89098" name="Line 14"/>
          <p:cNvSpPr>
            <a:spLocks noChangeShapeType="1"/>
          </p:cNvSpPr>
          <p:nvPr/>
        </p:nvSpPr>
        <p:spPr bwMode="auto">
          <a:xfrm>
            <a:off x="2895600" y="2209800"/>
            <a:ext cx="1524000" cy="1066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9099" name="Text Box 15"/>
          <p:cNvSpPr txBox="1">
            <a:spLocks noChangeArrowheads="1"/>
          </p:cNvSpPr>
          <p:nvPr/>
        </p:nvSpPr>
        <p:spPr bwMode="auto">
          <a:xfrm>
            <a:off x="914400" y="1905000"/>
            <a:ext cx="3200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b="1">
                <a:latin typeface="Arial Narrow" pitchFamily="34" charset="0"/>
              </a:rPr>
              <a:t>Prohibited Approach Boundary</a:t>
            </a:r>
          </a:p>
        </p:txBody>
      </p:sp>
      <p:sp>
        <p:nvSpPr>
          <p:cNvPr id="89100" name="Line 16"/>
          <p:cNvSpPr>
            <a:spLocks noChangeShapeType="1"/>
          </p:cNvSpPr>
          <p:nvPr/>
        </p:nvSpPr>
        <p:spPr bwMode="auto">
          <a:xfrm flipH="1">
            <a:off x="6019800" y="2514600"/>
            <a:ext cx="762000" cy="533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9101" name="Text Box 17"/>
          <p:cNvSpPr txBox="1">
            <a:spLocks noChangeArrowheads="1"/>
          </p:cNvSpPr>
          <p:nvPr/>
        </p:nvSpPr>
        <p:spPr bwMode="auto">
          <a:xfrm>
            <a:off x="5562600" y="2224088"/>
            <a:ext cx="25908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b="1">
                <a:latin typeface="Arial Narrow" pitchFamily="34" charset="0"/>
              </a:rPr>
              <a:t>Flash Protection Boundary</a:t>
            </a:r>
          </a:p>
        </p:txBody>
      </p:sp>
      <p:sp>
        <p:nvSpPr>
          <p:cNvPr id="89102" name="Line 18"/>
          <p:cNvSpPr>
            <a:spLocks noChangeShapeType="1"/>
          </p:cNvSpPr>
          <p:nvPr/>
        </p:nvSpPr>
        <p:spPr bwMode="auto">
          <a:xfrm flipV="1">
            <a:off x="2590800" y="3886200"/>
            <a:ext cx="1524000" cy="1066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9103" name="Text Box 19"/>
          <p:cNvSpPr txBox="1">
            <a:spLocks noChangeArrowheads="1"/>
          </p:cNvSpPr>
          <p:nvPr/>
        </p:nvSpPr>
        <p:spPr bwMode="auto">
          <a:xfrm>
            <a:off x="1143000" y="4800600"/>
            <a:ext cx="2971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b="1">
                <a:latin typeface="Arial Narrow" pitchFamily="34" charset="0"/>
              </a:rPr>
              <a:t>Restricted Approach Boundary</a:t>
            </a:r>
          </a:p>
        </p:txBody>
      </p:sp>
      <p:sp>
        <p:nvSpPr>
          <p:cNvPr id="89104" name="Line 20"/>
          <p:cNvSpPr>
            <a:spLocks noChangeShapeType="1"/>
          </p:cNvSpPr>
          <p:nvPr/>
        </p:nvSpPr>
        <p:spPr bwMode="auto">
          <a:xfrm flipH="1" flipV="1">
            <a:off x="5410200" y="4267200"/>
            <a:ext cx="990600" cy="685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9105" name="Text Box 21"/>
          <p:cNvSpPr txBox="1">
            <a:spLocks noChangeArrowheads="1"/>
          </p:cNvSpPr>
          <p:nvPr/>
        </p:nvSpPr>
        <p:spPr bwMode="auto">
          <a:xfrm>
            <a:off x="5181600" y="4800600"/>
            <a:ext cx="2743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b="1">
                <a:latin typeface="Arial Narrow" pitchFamily="34" charset="0"/>
              </a:rPr>
              <a:t>Limited Approach Boundary</a:t>
            </a:r>
          </a:p>
        </p:txBody>
      </p:sp>
      <p:sp>
        <p:nvSpPr>
          <p:cNvPr id="89106" name="Text Box 22"/>
          <p:cNvSpPr txBox="1">
            <a:spLocks noChangeArrowheads="1"/>
          </p:cNvSpPr>
          <p:nvPr/>
        </p:nvSpPr>
        <p:spPr bwMode="auto">
          <a:xfrm>
            <a:off x="914400" y="457200"/>
            <a:ext cx="73152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4000" b="1">
                <a:solidFill>
                  <a:srgbClr val="000099"/>
                </a:solidFill>
                <a:latin typeface="Arial Narrow" pitchFamily="34" charset="0"/>
              </a:rPr>
              <a:t>Limits of Approach</a:t>
            </a:r>
          </a:p>
        </p:txBody>
      </p:sp>
      <p:sp>
        <p:nvSpPr>
          <p:cNvPr id="22547" name="Text Box 23"/>
          <p:cNvSpPr txBox="1">
            <a:spLocks noChangeArrowheads="1"/>
          </p:cNvSpPr>
          <p:nvPr/>
        </p:nvSpPr>
        <p:spPr bwMode="auto">
          <a:xfrm>
            <a:off x="1295400" y="5181600"/>
            <a:ext cx="64008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spcBef>
                <a:spcPct val="50000"/>
              </a:spcBef>
              <a:defRPr/>
            </a:pPr>
            <a:r>
              <a:rPr lang="en-US" b="1" dirty="0" smtClean="0">
                <a:solidFill>
                  <a:schemeClr val="bg1">
                    <a:lumMod val="95000"/>
                  </a:schemeClr>
                </a:solidFill>
                <a:latin typeface="Arial Narrow" pitchFamily="34" charset="0"/>
              </a:rPr>
              <a:t>Note that the outer boundary is for flash protection.  All other boundaries are for shock protection.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mph" presetSubtype="0" repeatCount="indefinite" fill="hold" grpId="0" nodeType="afterEffect">
                                  <p:stCondLst>
                                    <p:cond delay="0"/>
                                  </p:stCondLst>
                                  <p:childTnLst>
                                    <p:anim calcmode="discrete" valueType="str">
                                      <p:cBhvr>
                                        <p:cTn id="6" dur="1000" fill="hold"/>
                                        <p:tgtEl>
                                          <p:spTgt spid="45067"/>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7"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AutoShape 2"/>
          <p:cNvSpPr>
            <a:spLocks noChangeArrowheads="1"/>
          </p:cNvSpPr>
          <p:nvPr/>
        </p:nvSpPr>
        <p:spPr bwMode="auto">
          <a:xfrm>
            <a:off x="381000" y="228600"/>
            <a:ext cx="8458200" cy="6019800"/>
          </a:xfrm>
          <a:prstGeom prst="roundRect">
            <a:avLst>
              <a:gd name="adj" fmla="val 16667"/>
            </a:avLst>
          </a:prstGeom>
          <a:gradFill rotWithShape="1">
            <a:gsLst>
              <a:gs pos="0">
                <a:schemeClr val="bg1">
                  <a:alpha val="73000"/>
                </a:schemeClr>
              </a:gs>
              <a:gs pos="100000">
                <a:schemeClr val="bg1">
                  <a:gamma/>
                  <a:shade val="46275"/>
                  <a:invGamma/>
                </a:scheme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64517" name="Oval 5"/>
          <p:cNvSpPr>
            <a:spLocks noChangeArrowheads="1"/>
          </p:cNvSpPr>
          <p:nvPr/>
        </p:nvSpPr>
        <p:spPr bwMode="auto">
          <a:xfrm>
            <a:off x="5105400" y="1828800"/>
            <a:ext cx="2819400" cy="2667000"/>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16" name="Oval 6"/>
          <p:cNvSpPr>
            <a:spLocks noChangeArrowheads="1"/>
          </p:cNvSpPr>
          <p:nvPr/>
        </p:nvSpPr>
        <p:spPr bwMode="auto">
          <a:xfrm>
            <a:off x="5524500" y="2171700"/>
            <a:ext cx="1981200" cy="1981200"/>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17" name="Oval 7"/>
          <p:cNvSpPr>
            <a:spLocks noChangeArrowheads="1"/>
          </p:cNvSpPr>
          <p:nvPr/>
        </p:nvSpPr>
        <p:spPr bwMode="auto">
          <a:xfrm>
            <a:off x="5867400" y="2514600"/>
            <a:ext cx="1295400" cy="1295400"/>
          </a:xfrm>
          <a:prstGeom prst="ellipse">
            <a:avLst/>
          </a:prstGeom>
          <a:solidFill>
            <a:srgbClr val="D7917A"/>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18" name="Oval 8"/>
          <p:cNvSpPr>
            <a:spLocks noChangeArrowheads="1"/>
          </p:cNvSpPr>
          <p:nvPr/>
        </p:nvSpPr>
        <p:spPr bwMode="auto">
          <a:xfrm>
            <a:off x="6134100" y="2781300"/>
            <a:ext cx="762000" cy="762000"/>
          </a:xfrm>
          <a:prstGeom prst="ellipse">
            <a:avLst/>
          </a:prstGeom>
          <a:solidFill>
            <a:srgbClr val="CCFF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19" name="Oval 9"/>
          <p:cNvSpPr>
            <a:spLocks noChangeArrowheads="1"/>
          </p:cNvSpPr>
          <p:nvPr/>
        </p:nvSpPr>
        <p:spPr bwMode="auto">
          <a:xfrm>
            <a:off x="6362700" y="3009900"/>
            <a:ext cx="304800" cy="3048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20" name="Line 14"/>
          <p:cNvSpPr>
            <a:spLocks noChangeShapeType="1"/>
          </p:cNvSpPr>
          <p:nvPr/>
        </p:nvSpPr>
        <p:spPr bwMode="auto">
          <a:xfrm flipH="1">
            <a:off x="7543800" y="2133600"/>
            <a:ext cx="762000" cy="533400"/>
          </a:xfrm>
          <a:prstGeom prst="line">
            <a:avLst/>
          </a:prstGeom>
          <a:noFill/>
          <a:ln w="7620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0121" name="Text Box 20"/>
          <p:cNvSpPr txBox="1">
            <a:spLocks noChangeArrowheads="1"/>
          </p:cNvSpPr>
          <p:nvPr/>
        </p:nvSpPr>
        <p:spPr bwMode="auto">
          <a:xfrm>
            <a:off x="914400" y="457200"/>
            <a:ext cx="73152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4000" b="1">
                <a:solidFill>
                  <a:srgbClr val="000099"/>
                </a:solidFill>
                <a:latin typeface="Arial Narrow" pitchFamily="34" charset="0"/>
              </a:rPr>
              <a:t>Flash Protection Zone</a:t>
            </a:r>
          </a:p>
        </p:txBody>
      </p:sp>
      <p:sp>
        <p:nvSpPr>
          <p:cNvPr id="90122" name="Text Box 21"/>
          <p:cNvSpPr txBox="1">
            <a:spLocks noChangeArrowheads="1"/>
          </p:cNvSpPr>
          <p:nvPr/>
        </p:nvSpPr>
        <p:spPr bwMode="auto">
          <a:xfrm>
            <a:off x="685800" y="1828800"/>
            <a:ext cx="4191000" cy="280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65138" indent="-465138"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buFont typeface="Wingdings" pitchFamily="2" charset="2"/>
              <a:buChar char="q"/>
            </a:pPr>
            <a:r>
              <a:rPr lang="en-US" sz="3200" b="1">
                <a:latin typeface="Arial Narrow" pitchFamily="34" charset="0"/>
              </a:rPr>
              <a:t>Outer zone of flash protection</a:t>
            </a:r>
          </a:p>
          <a:p>
            <a:pPr eaLnBrk="1" hangingPunct="1">
              <a:spcBef>
                <a:spcPct val="50000"/>
              </a:spcBef>
              <a:buFont typeface="Wingdings" pitchFamily="2" charset="2"/>
              <a:buChar char="q"/>
            </a:pPr>
            <a:r>
              <a:rPr lang="en-US" sz="3200" b="1">
                <a:latin typeface="Arial Narrow" pitchFamily="34" charset="0"/>
              </a:rPr>
              <a:t>Employees in this zone must wear flash protective equipment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mph" presetSubtype="0" repeatCount="indefinite" fill="hold" grpId="0" nodeType="afterEffect">
                                  <p:stCondLst>
                                    <p:cond delay="0"/>
                                  </p:stCondLst>
                                  <p:childTnLst>
                                    <p:animClr clrSpc="rgb" dir="cw">
                                      <p:cBhvr override="childStyle">
                                        <p:cTn id="6" dur="1500" autoRev="1" fill="hold"/>
                                        <p:tgtEl>
                                          <p:spTgt spid="64517"/>
                                        </p:tgtEl>
                                        <p:attrNameLst>
                                          <p:attrName>style.color</p:attrName>
                                        </p:attrNameLst>
                                      </p:cBhvr>
                                      <p:to>
                                        <a:schemeClr val="folHlink"/>
                                      </p:to>
                                    </p:animClr>
                                    <p:animClr clrSpc="rgb" dir="cw">
                                      <p:cBhvr>
                                        <p:cTn id="7" dur="1500" autoRev="1" fill="hold"/>
                                        <p:tgtEl>
                                          <p:spTgt spid="64517"/>
                                        </p:tgtEl>
                                        <p:attrNameLst>
                                          <p:attrName>fillcolor</p:attrName>
                                        </p:attrNameLst>
                                      </p:cBhvr>
                                      <p:to>
                                        <a:schemeClr val="folHlink"/>
                                      </p:to>
                                    </p:animClr>
                                    <p:set>
                                      <p:cBhvr>
                                        <p:cTn id="8" dur="1500" autoRev="1" fill="hold"/>
                                        <p:tgtEl>
                                          <p:spTgt spid="64517"/>
                                        </p:tgtEl>
                                        <p:attrNameLst>
                                          <p:attrName>fill.type</p:attrName>
                                        </p:attrNameLst>
                                      </p:cBhvr>
                                      <p:to>
                                        <p:strVal val="solid"/>
                                      </p:to>
                                    </p:set>
                                    <p:set>
                                      <p:cBhvr>
                                        <p:cTn id="9" dur="1500" autoRev="1" fill="hold"/>
                                        <p:tgtEl>
                                          <p:spTgt spid="6451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7"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AutoShape 2"/>
          <p:cNvSpPr>
            <a:spLocks noChangeArrowheads="1"/>
          </p:cNvSpPr>
          <p:nvPr/>
        </p:nvSpPr>
        <p:spPr bwMode="auto">
          <a:xfrm>
            <a:off x="381000" y="228600"/>
            <a:ext cx="8458200" cy="6019800"/>
          </a:xfrm>
          <a:prstGeom prst="roundRect">
            <a:avLst>
              <a:gd name="adj" fmla="val 16667"/>
            </a:avLst>
          </a:prstGeom>
          <a:gradFill rotWithShape="1">
            <a:gsLst>
              <a:gs pos="0">
                <a:schemeClr val="bg1">
                  <a:alpha val="73000"/>
                </a:schemeClr>
              </a:gs>
              <a:gs pos="100000">
                <a:schemeClr val="bg1">
                  <a:gamma/>
                  <a:shade val="46275"/>
                  <a:invGamma/>
                </a:scheme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91139" name="Oval 5"/>
          <p:cNvSpPr>
            <a:spLocks noChangeArrowheads="1"/>
          </p:cNvSpPr>
          <p:nvPr/>
        </p:nvSpPr>
        <p:spPr bwMode="auto">
          <a:xfrm>
            <a:off x="5181600" y="1981200"/>
            <a:ext cx="2819400" cy="2667000"/>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542" name="Oval 6"/>
          <p:cNvSpPr>
            <a:spLocks noChangeArrowheads="1"/>
          </p:cNvSpPr>
          <p:nvPr/>
        </p:nvSpPr>
        <p:spPr bwMode="auto">
          <a:xfrm>
            <a:off x="5600700" y="2324100"/>
            <a:ext cx="1981200" cy="1981200"/>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1141" name="Oval 7"/>
          <p:cNvSpPr>
            <a:spLocks noChangeArrowheads="1"/>
          </p:cNvSpPr>
          <p:nvPr/>
        </p:nvSpPr>
        <p:spPr bwMode="auto">
          <a:xfrm>
            <a:off x="5943600" y="2667000"/>
            <a:ext cx="1295400" cy="1295400"/>
          </a:xfrm>
          <a:prstGeom prst="ellipse">
            <a:avLst/>
          </a:prstGeom>
          <a:solidFill>
            <a:srgbClr val="D7917A"/>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1142" name="Oval 8"/>
          <p:cNvSpPr>
            <a:spLocks noChangeArrowheads="1"/>
          </p:cNvSpPr>
          <p:nvPr/>
        </p:nvSpPr>
        <p:spPr bwMode="auto">
          <a:xfrm>
            <a:off x="6210300" y="2933700"/>
            <a:ext cx="762000" cy="762000"/>
          </a:xfrm>
          <a:prstGeom prst="ellipse">
            <a:avLst/>
          </a:prstGeom>
          <a:solidFill>
            <a:srgbClr val="CCFF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1143" name="Oval 9"/>
          <p:cNvSpPr>
            <a:spLocks noChangeArrowheads="1"/>
          </p:cNvSpPr>
          <p:nvPr/>
        </p:nvSpPr>
        <p:spPr bwMode="auto">
          <a:xfrm>
            <a:off x="6438900" y="3162300"/>
            <a:ext cx="304800" cy="3048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1144" name="Line 18"/>
          <p:cNvSpPr>
            <a:spLocks noChangeShapeType="1"/>
          </p:cNvSpPr>
          <p:nvPr/>
        </p:nvSpPr>
        <p:spPr bwMode="auto">
          <a:xfrm flipH="1" flipV="1">
            <a:off x="7239000" y="3810000"/>
            <a:ext cx="990600" cy="685800"/>
          </a:xfrm>
          <a:prstGeom prst="line">
            <a:avLst/>
          </a:prstGeom>
          <a:noFill/>
          <a:ln w="7620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145" name="Text Box 20"/>
          <p:cNvSpPr txBox="1">
            <a:spLocks noChangeArrowheads="1"/>
          </p:cNvSpPr>
          <p:nvPr/>
        </p:nvSpPr>
        <p:spPr bwMode="auto">
          <a:xfrm>
            <a:off x="914400" y="457200"/>
            <a:ext cx="73152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4000" b="1">
                <a:solidFill>
                  <a:srgbClr val="000099"/>
                </a:solidFill>
                <a:latin typeface="Arial Narrow" pitchFamily="34" charset="0"/>
              </a:rPr>
              <a:t>Limited Approach Zone</a:t>
            </a:r>
          </a:p>
        </p:txBody>
      </p:sp>
      <p:sp>
        <p:nvSpPr>
          <p:cNvPr id="91146" name="Text Box 22"/>
          <p:cNvSpPr txBox="1">
            <a:spLocks noChangeArrowheads="1"/>
          </p:cNvSpPr>
          <p:nvPr/>
        </p:nvSpPr>
        <p:spPr bwMode="auto">
          <a:xfrm>
            <a:off x="685800" y="1828800"/>
            <a:ext cx="4648200" cy="3144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65138" indent="-465138"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10000"/>
              </a:spcBef>
              <a:buFont typeface="Wingdings" pitchFamily="2" charset="2"/>
              <a:buChar char="q"/>
            </a:pPr>
            <a:r>
              <a:rPr lang="en-US" sz="3200" b="1">
                <a:latin typeface="Arial Narrow" pitchFamily="34" charset="0"/>
              </a:rPr>
              <a:t>Only qualified people can enter this zone.</a:t>
            </a:r>
          </a:p>
          <a:p>
            <a:pPr eaLnBrk="1" hangingPunct="1">
              <a:spcBef>
                <a:spcPct val="10000"/>
              </a:spcBef>
              <a:buFont typeface="Wingdings" pitchFamily="2" charset="2"/>
              <a:buChar char="q"/>
            </a:pPr>
            <a:r>
              <a:rPr lang="en-US" sz="3200" b="1">
                <a:latin typeface="Arial Narrow" pitchFamily="34" charset="0"/>
              </a:rPr>
              <a:t>Must wear flash protective equipment</a:t>
            </a:r>
          </a:p>
          <a:p>
            <a:pPr eaLnBrk="1" hangingPunct="1">
              <a:spcBef>
                <a:spcPct val="10000"/>
              </a:spcBef>
              <a:buFont typeface="Wingdings" pitchFamily="2" charset="2"/>
              <a:buChar char="q"/>
            </a:pPr>
            <a:r>
              <a:rPr lang="en-US" sz="3200" b="1">
                <a:latin typeface="Arial Narrow" pitchFamily="34" charset="0"/>
              </a:rPr>
              <a:t>Unqualified workers prohibited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mph" presetSubtype="0" repeatCount="indefinite" fill="hold" grpId="0" nodeType="afterEffect">
                                  <p:stCondLst>
                                    <p:cond delay="0"/>
                                  </p:stCondLst>
                                  <p:childTnLst>
                                    <p:animClr clrSpc="rgb" dir="cw">
                                      <p:cBhvr override="childStyle">
                                        <p:cTn id="6" dur="1500" autoRev="1" fill="hold"/>
                                        <p:tgtEl>
                                          <p:spTgt spid="65542"/>
                                        </p:tgtEl>
                                        <p:attrNameLst>
                                          <p:attrName>style.color</p:attrName>
                                        </p:attrNameLst>
                                      </p:cBhvr>
                                      <p:to>
                                        <a:srgbClr val="CC0000"/>
                                      </p:to>
                                    </p:animClr>
                                    <p:animClr clrSpc="rgb" dir="cw">
                                      <p:cBhvr>
                                        <p:cTn id="7" dur="1500" autoRev="1" fill="hold"/>
                                        <p:tgtEl>
                                          <p:spTgt spid="65542"/>
                                        </p:tgtEl>
                                        <p:attrNameLst>
                                          <p:attrName>fillcolor</p:attrName>
                                        </p:attrNameLst>
                                      </p:cBhvr>
                                      <p:to>
                                        <a:srgbClr val="CC0000"/>
                                      </p:to>
                                    </p:animClr>
                                    <p:set>
                                      <p:cBhvr>
                                        <p:cTn id="8" dur="1500" autoRev="1" fill="hold"/>
                                        <p:tgtEl>
                                          <p:spTgt spid="65542"/>
                                        </p:tgtEl>
                                        <p:attrNameLst>
                                          <p:attrName>fill.type</p:attrName>
                                        </p:attrNameLst>
                                      </p:cBhvr>
                                      <p:to>
                                        <p:strVal val="solid"/>
                                      </p:to>
                                    </p:set>
                                    <p:set>
                                      <p:cBhvr>
                                        <p:cTn id="9" dur="1500" autoRev="1" fill="hold"/>
                                        <p:tgtEl>
                                          <p:spTgt spid="6554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2"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AutoShape 2"/>
          <p:cNvSpPr>
            <a:spLocks noChangeArrowheads="1"/>
          </p:cNvSpPr>
          <p:nvPr/>
        </p:nvSpPr>
        <p:spPr bwMode="auto">
          <a:xfrm>
            <a:off x="381000" y="228600"/>
            <a:ext cx="8458200" cy="6019800"/>
          </a:xfrm>
          <a:prstGeom prst="roundRect">
            <a:avLst>
              <a:gd name="adj" fmla="val 16667"/>
            </a:avLst>
          </a:prstGeom>
          <a:gradFill rotWithShape="1">
            <a:gsLst>
              <a:gs pos="0">
                <a:schemeClr val="bg1">
                  <a:alpha val="73000"/>
                </a:schemeClr>
              </a:gs>
              <a:gs pos="100000">
                <a:schemeClr val="bg1">
                  <a:gamma/>
                  <a:shade val="46275"/>
                  <a:invGamma/>
                </a:scheme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92163" name="Oval 5"/>
          <p:cNvSpPr>
            <a:spLocks noChangeArrowheads="1"/>
          </p:cNvSpPr>
          <p:nvPr/>
        </p:nvSpPr>
        <p:spPr bwMode="auto">
          <a:xfrm>
            <a:off x="5715000" y="1371600"/>
            <a:ext cx="2819400" cy="2667000"/>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164" name="Oval 6"/>
          <p:cNvSpPr>
            <a:spLocks noChangeArrowheads="1"/>
          </p:cNvSpPr>
          <p:nvPr/>
        </p:nvSpPr>
        <p:spPr bwMode="auto">
          <a:xfrm>
            <a:off x="6134100" y="1714500"/>
            <a:ext cx="1981200" cy="1981200"/>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567" name="Oval 7"/>
          <p:cNvSpPr>
            <a:spLocks noChangeArrowheads="1"/>
          </p:cNvSpPr>
          <p:nvPr/>
        </p:nvSpPr>
        <p:spPr bwMode="auto">
          <a:xfrm>
            <a:off x="6477000" y="2057400"/>
            <a:ext cx="1295400" cy="1295400"/>
          </a:xfrm>
          <a:prstGeom prst="ellipse">
            <a:avLst/>
          </a:prstGeom>
          <a:solidFill>
            <a:srgbClr val="D7917A"/>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166" name="Oval 8"/>
          <p:cNvSpPr>
            <a:spLocks noChangeArrowheads="1"/>
          </p:cNvSpPr>
          <p:nvPr/>
        </p:nvSpPr>
        <p:spPr bwMode="auto">
          <a:xfrm>
            <a:off x="6743700" y="2324100"/>
            <a:ext cx="762000" cy="762000"/>
          </a:xfrm>
          <a:prstGeom prst="ellipse">
            <a:avLst/>
          </a:prstGeom>
          <a:solidFill>
            <a:srgbClr val="CCFF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167" name="Oval 9"/>
          <p:cNvSpPr>
            <a:spLocks noChangeArrowheads="1"/>
          </p:cNvSpPr>
          <p:nvPr/>
        </p:nvSpPr>
        <p:spPr bwMode="auto">
          <a:xfrm>
            <a:off x="6972300" y="2552700"/>
            <a:ext cx="304800" cy="3048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168" name="Line 16"/>
          <p:cNvSpPr>
            <a:spLocks noChangeShapeType="1"/>
          </p:cNvSpPr>
          <p:nvPr/>
        </p:nvSpPr>
        <p:spPr bwMode="auto">
          <a:xfrm flipV="1">
            <a:off x="5181600" y="2971800"/>
            <a:ext cx="1524000" cy="1066800"/>
          </a:xfrm>
          <a:prstGeom prst="line">
            <a:avLst/>
          </a:prstGeom>
          <a:noFill/>
          <a:ln w="7620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169" name="Text Box 20"/>
          <p:cNvSpPr txBox="1">
            <a:spLocks noChangeArrowheads="1"/>
          </p:cNvSpPr>
          <p:nvPr/>
        </p:nvSpPr>
        <p:spPr bwMode="auto">
          <a:xfrm>
            <a:off x="914400" y="304800"/>
            <a:ext cx="73152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4000" b="1">
                <a:solidFill>
                  <a:srgbClr val="000099"/>
                </a:solidFill>
                <a:latin typeface="Arial Narrow" pitchFamily="34" charset="0"/>
              </a:rPr>
              <a:t>Restricted Approach Zone</a:t>
            </a:r>
          </a:p>
        </p:txBody>
      </p:sp>
      <p:sp>
        <p:nvSpPr>
          <p:cNvPr id="92170" name="Text Box 22"/>
          <p:cNvSpPr txBox="1">
            <a:spLocks noChangeArrowheads="1"/>
          </p:cNvSpPr>
          <p:nvPr/>
        </p:nvSpPr>
        <p:spPr bwMode="auto">
          <a:xfrm>
            <a:off x="990600" y="1143000"/>
            <a:ext cx="5334000" cy="316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65138" indent="-465138"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Font typeface="Wingdings" pitchFamily="2" charset="2"/>
              <a:buChar char="q"/>
            </a:pPr>
            <a:r>
              <a:rPr lang="en-US" sz="3200" b="1">
                <a:latin typeface="Arial Narrow" pitchFamily="34" charset="0"/>
              </a:rPr>
              <a:t>A person in this zone is in restricted space</a:t>
            </a:r>
          </a:p>
          <a:p>
            <a:pPr eaLnBrk="1" hangingPunct="1">
              <a:spcBef>
                <a:spcPct val="10000"/>
              </a:spcBef>
              <a:buFont typeface="Wingdings" pitchFamily="2" charset="2"/>
              <a:buChar char="q"/>
            </a:pPr>
            <a:r>
              <a:rPr lang="en-US" sz="3200" b="1">
                <a:latin typeface="Arial Narrow" pitchFamily="34" charset="0"/>
              </a:rPr>
              <a:t>Qualified people only</a:t>
            </a:r>
          </a:p>
          <a:p>
            <a:pPr eaLnBrk="1" hangingPunct="1">
              <a:spcBef>
                <a:spcPct val="10000"/>
              </a:spcBef>
              <a:buFont typeface="Wingdings" pitchFamily="2" charset="2"/>
              <a:buChar char="q"/>
            </a:pPr>
            <a:r>
              <a:rPr lang="en-US" sz="3200" b="1">
                <a:latin typeface="Arial Narrow" pitchFamily="34" charset="0"/>
              </a:rPr>
              <a:t>Approved written plan required</a:t>
            </a:r>
          </a:p>
          <a:p>
            <a:pPr eaLnBrk="1" hangingPunct="1">
              <a:spcBef>
                <a:spcPct val="10000"/>
              </a:spcBef>
              <a:buFont typeface="Wingdings" pitchFamily="2" charset="2"/>
              <a:buChar char="q"/>
            </a:pPr>
            <a:r>
              <a:rPr lang="en-US" sz="3200" b="1">
                <a:latin typeface="Arial Narrow" pitchFamily="34" charset="0"/>
              </a:rPr>
              <a:t>PPE required</a:t>
            </a:r>
          </a:p>
        </p:txBody>
      </p:sp>
      <p:sp>
        <p:nvSpPr>
          <p:cNvPr id="92171" name="Text Box 23"/>
          <p:cNvSpPr txBox="1">
            <a:spLocks noChangeArrowheads="1"/>
          </p:cNvSpPr>
          <p:nvPr/>
        </p:nvSpPr>
        <p:spPr bwMode="auto">
          <a:xfrm>
            <a:off x="990600" y="4267200"/>
            <a:ext cx="6934200" cy="160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65138" indent="-465138"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10000"/>
              </a:spcBef>
              <a:buFont typeface="Wingdings" pitchFamily="2" charset="2"/>
              <a:buChar char="q"/>
            </a:pPr>
            <a:r>
              <a:rPr lang="en-US" sz="3200" b="1">
                <a:latin typeface="Arial Narrow" pitchFamily="34" charset="0"/>
              </a:rPr>
              <a:t>Must keep as much of body out of restricted zone as possible</a:t>
            </a:r>
          </a:p>
          <a:p>
            <a:pPr eaLnBrk="1" hangingPunct="1">
              <a:spcBef>
                <a:spcPct val="10000"/>
              </a:spcBef>
              <a:buFont typeface="Wingdings" pitchFamily="2" charset="2"/>
              <a:buChar char="q"/>
            </a:pPr>
            <a:r>
              <a:rPr lang="en-US" sz="3200" b="1">
                <a:latin typeface="Arial Narrow" pitchFamily="34" charset="0"/>
              </a:rPr>
              <a:t>No body part may cross prohibited line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mph" presetSubtype="0" repeatCount="indefinite" fill="hold" grpId="0" nodeType="afterEffect">
                                  <p:stCondLst>
                                    <p:cond delay="0"/>
                                  </p:stCondLst>
                                  <p:childTnLst>
                                    <p:animClr clrSpc="rgb" dir="cw">
                                      <p:cBhvr override="childStyle">
                                        <p:cTn id="6" dur="1500" autoRev="1" fill="hold"/>
                                        <p:tgtEl>
                                          <p:spTgt spid="66567"/>
                                        </p:tgtEl>
                                        <p:attrNameLst>
                                          <p:attrName>style.color</p:attrName>
                                        </p:attrNameLst>
                                      </p:cBhvr>
                                      <p:to>
                                        <a:srgbClr val="33CCCC"/>
                                      </p:to>
                                    </p:animClr>
                                    <p:animClr clrSpc="rgb" dir="cw">
                                      <p:cBhvr>
                                        <p:cTn id="7" dur="1500" autoRev="1" fill="hold"/>
                                        <p:tgtEl>
                                          <p:spTgt spid="66567"/>
                                        </p:tgtEl>
                                        <p:attrNameLst>
                                          <p:attrName>fillcolor</p:attrName>
                                        </p:attrNameLst>
                                      </p:cBhvr>
                                      <p:to>
                                        <a:srgbClr val="33CCCC"/>
                                      </p:to>
                                    </p:animClr>
                                    <p:set>
                                      <p:cBhvr>
                                        <p:cTn id="8" dur="1500" autoRev="1" fill="hold"/>
                                        <p:tgtEl>
                                          <p:spTgt spid="66567"/>
                                        </p:tgtEl>
                                        <p:attrNameLst>
                                          <p:attrName>fill.type</p:attrName>
                                        </p:attrNameLst>
                                      </p:cBhvr>
                                      <p:to>
                                        <p:strVal val="solid"/>
                                      </p:to>
                                    </p:set>
                                    <p:set>
                                      <p:cBhvr>
                                        <p:cTn id="9" dur="1500" autoRev="1" fill="hold"/>
                                        <p:tgtEl>
                                          <p:spTgt spid="6656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7"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AutoShape 2"/>
          <p:cNvSpPr>
            <a:spLocks noChangeArrowheads="1"/>
          </p:cNvSpPr>
          <p:nvPr/>
        </p:nvSpPr>
        <p:spPr bwMode="auto">
          <a:xfrm>
            <a:off x="381000" y="228600"/>
            <a:ext cx="8458200" cy="6019800"/>
          </a:xfrm>
          <a:prstGeom prst="roundRect">
            <a:avLst>
              <a:gd name="adj" fmla="val 16667"/>
            </a:avLst>
          </a:prstGeom>
          <a:gradFill rotWithShape="1">
            <a:gsLst>
              <a:gs pos="0">
                <a:schemeClr val="bg1">
                  <a:alpha val="73000"/>
                </a:schemeClr>
              </a:gs>
              <a:gs pos="100000">
                <a:schemeClr val="bg1">
                  <a:gamma/>
                  <a:shade val="46275"/>
                  <a:invGamma/>
                </a:scheme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93187" name="Oval 5"/>
          <p:cNvSpPr>
            <a:spLocks noChangeArrowheads="1"/>
          </p:cNvSpPr>
          <p:nvPr/>
        </p:nvSpPr>
        <p:spPr bwMode="auto">
          <a:xfrm>
            <a:off x="762000" y="1905000"/>
            <a:ext cx="2819400" cy="2667000"/>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188" name="Oval 6"/>
          <p:cNvSpPr>
            <a:spLocks noChangeArrowheads="1"/>
          </p:cNvSpPr>
          <p:nvPr/>
        </p:nvSpPr>
        <p:spPr bwMode="auto">
          <a:xfrm>
            <a:off x="1181100" y="2247900"/>
            <a:ext cx="1981200" cy="1981200"/>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189" name="Oval 7"/>
          <p:cNvSpPr>
            <a:spLocks noChangeArrowheads="1"/>
          </p:cNvSpPr>
          <p:nvPr/>
        </p:nvSpPr>
        <p:spPr bwMode="auto">
          <a:xfrm>
            <a:off x="1524000" y="2590800"/>
            <a:ext cx="1295400" cy="1295400"/>
          </a:xfrm>
          <a:prstGeom prst="ellipse">
            <a:avLst/>
          </a:prstGeom>
          <a:solidFill>
            <a:srgbClr val="D7917A"/>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592" name="Oval 8"/>
          <p:cNvSpPr>
            <a:spLocks noChangeArrowheads="1"/>
          </p:cNvSpPr>
          <p:nvPr/>
        </p:nvSpPr>
        <p:spPr bwMode="auto">
          <a:xfrm>
            <a:off x="1790700" y="2857500"/>
            <a:ext cx="762000" cy="762000"/>
          </a:xfrm>
          <a:prstGeom prst="ellipse">
            <a:avLst/>
          </a:prstGeom>
          <a:solidFill>
            <a:srgbClr val="CCFF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191" name="Oval 9"/>
          <p:cNvSpPr>
            <a:spLocks noChangeArrowheads="1"/>
          </p:cNvSpPr>
          <p:nvPr/>
        </p:nvSpPr>
        <p:spPr bwMode="auto">
          <a:xfrm>
            <a:off x="2019300" y="3086100"/>
            <a:ext cx="304800" cy="3048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192" name="Line 12"/>
          <p:cNvSpPr>
            <a:spLocks noChangeShapeType="1"/>
          </p:cNvSpPr>
          <p:nvPr/>
        </p:nvSpPr>
        <p:spPr bwMode="auto">
          <a:xfrm>
            <a:off x="457200" y="2057400"/>
            <a:ext cx="1524000" cy="1066800"/>
          </a:xfrm>
          <a:prstGeom prst="line">
            <a:avLst/>
          </a:prstGeom>
          <a:noFill/>
          <a:ln w="7620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3193" name="Text Box 20"/>
          <p:cNvSpPr txBox="1">
            <a:spLocks noChangeArrowheads="1"/>
          </p:cNvSpPr>
          <p:nvPr/>
        </p:nvSpPr>
        <p:spPr bwMode="auto">
          <a:xfrm>
            <a:off x="914400" y="457200"/>
            <a:ext cx="73152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4000" b="1">
                <a:solidFill>
                  <a:srgbClr val="000099"/>
                </a:solidFill>
                <a:latin typeface="Arial Narrow" pitchFamily="34" charset="0"/>
              </a:rPr>
              <a:t>Prohibited Approach Zone</a:t>
            </a:r>
          </a:p>
        </p:txBody>
      </p:sp>
      <p:sp>
        <p:nvSpPr>
          <p:cNvPr id="93194" name="Text Box 21"/>
          <p:cNvSpPr txBox="1">
            <a:spLocks noChangeArrowheads="1"/>
          </p:cNvSpPr>
          <p:nvPr/>
        </p:nvSpPr>
        <p:spPr bwMode="auto">
          <a:xfrm>
            <a:off x="3581400" y="1143000"/>
            <a:ext cx="5334000" cy="4721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65138" indent="-465138"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Font typeface="Wingdings" pitchFamily="2" charset="2"/>
              <a:buChar char="q"/>
            </a:pPr>
            <a:r>
              <a:rPr lang="en-US" sz="3200" b="1">
                <a:latin typeface="Arial Narrow" pitchFamily="34" charset="0"/>
              </a:rPr>
              <a:t>Being in this zone is the same as being in contact with the live part</a:t>
            </a:r>
          </a:p>
          <a:p>
            <a:pPr eaLnBrk="1" hangingPunct="1">
              <a:spcBef>
                <a:spcPct val="10000"/>
              </a:spcBef>
              <a:buFont typeface="Wingdings" pitchFamily="2" charset="2"/>
              <a:buChar char="q"/>
            </a:pPr>
            <a:r>
              <a:rPr lang="en-US" sz="3200" b="1">
                <a:latin typeface="Arial Narrow" pitchFamily="34" charset="0"/>
              </a:rPr>
              <a:t>Qualified people only</a:t>
            </a:r>
          </a:p>
          <a:p>
            <a:pPr eaLnBrk="1" hangingPunct="1">
              <a:spcBef>
                <a:spcPct val="10000"/>
              </a:spcBef>
              <a:buFont typeface="Wingdings" pitchFamily="2" charset="2"/>
              <a:buChar char="q"/>
            </a:pPr>
            <a:r>
              <a:rPr lang="en-US" sz="3200" b="1">
                <a:latin typeface="Arial Narrow" pitchFamily="34" charset="0"/>
              </a:rPr>
              <a:t>Must have specified training </a:t>
            </a:r>
          </a:p>
          <a:p>
            <a:pPr eaLnBrk="1" hangingPunct="1">
              <a:spcBef>
                <a:spcPct val="10000"/>
              </a:spcBef>
              <a:buFont typeface="Wingdings" pitchFamily="2" charset="2"/>
              <a:buChar char="q"/>
            </a:pPr>
            <a:r>
              <a:rPr lang="en-US" sz="3200" b="1">
                <a:latin typeface="Arial Narrow" pitchFamily="34" charset="0"/>
              </a:rPr>
              <a:t>Approved written plan and risk hazard analysis</a:t>
            </a:r>
          </a:p>
          <a:p>
            <a:pPr eaLnBrk="1" hangingPunct="1">
              <a:spcBef>
                <a:spcPct val="10000"/>
              </a:spcBef>
              <a:buFont typeface="Wingdings" pitchFamily="2" charset="2"/>
              <a:buChar char="q"/>
            </a:pPr>
            <a:r>
              <a:rPr lang="en-US" sz="3200" b="1">
                <a:latin typeface="Arial Narrow" pitchFamily="34" charset="0"/>
              </a:rPr>
              <a:t>PPE for working on live parts required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mph" presetSubtype="0" repeatCount="indefinite" fill="hold" grpId="0" nodeType="afterEffect">
                                  <p:stCondLst>
                                    <p:cond delay="0"/>
                                  </p:stCondLst>
                                  <p:childTnLst>
                                    <p:animClr clrSpc="rgb" dir="cw">
                                      <p:cBhvr override="childStyle">
                                        <p:cTn id="6" dur="1500" autoRev="1" fill="hold"/>
                                        <p:tgtEl>
                                          <p:spTgt spid="67592"/>
                                        </p:tgtEl>
                                        <p:attrNameLst>
                                          <p:attrName>style.color</p:attrName>
                                        </p:attrNameLst>
                                      </p:cBhvr>
                                      <p:to>
                                        <a:srgbClr val="FF33CC"/>
                                      </p:to>
                                    </p:animClr>
                                    <p:animClr clrSpc="rgb" dir="cw">
                                      <p:cBhvr>
                                        <p:cTn id="7" dur="1500" autoRev="1" fill="hold"/>
                                        <p:tgtEl>
                                          <p:spTgt spid="67592"/>
                                        </p:tgtEl>
                                        <p:attrNameLst>
                                          <p:attrName>fillcolor</p:attrName>
                                        </p:attrNameLst>
                                      </p:cBhvr>
                                      <p:to>
                                        <a:srgbClr val="FF33CC"/>
                                      </p:to>
                                    </p:animClr>
                                    <p:set>
                                      <p:cBhvr>
                                        <p:cTn id="8" dur="1500" autoRev="1" fill="hold"/>
                                        <p:tgtEl>
                                          <p:spTgt spid="67592"/>
                                        </p:tgtEl>
                                        <p:attrNameLst>
                                          <p:attrName>fill.type</p:attrName>
                                        </p:attrNameLst>
                                      </p:cBhvr>
                                      <p:to>
                                        <p:strVal val="solid"/>
                                      </p:to>
                                    </p:set>
                                    <p:set>
                                      <p:cBhvr>
                                        <p:cTn id="9" dur="1500" autoRev="1" fill="hold"/>
                                        <p:tgtEl>
                                          <p:spTgt spid="6759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92"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AutoShape 2"/>
          <p:cNvSpPr>
            <a:spLocks noChangeArrowheads="1"/>
          </p:cNvSpPr>
          <p:nvPr/>
        </p:nvSpPr>
        <p:spPr bwMode="auto">
          <a:xfrm>
            <a:off x="381000" y="457200"/>
            <a:ext cx="8458200" cy="5715000"/>
          </a:xfrm>
          <a:prstGeom prst="roundRect">
            <a:avLst>
              <a:gd name="adj" fmla="val 16667"/>
            </a:avLst>
          </a:prstGeom>
          <a:gradFill rotWithShape="1">
            <a:gsLst>
              <a:gs pos="0">
                <a:schemeClr val="bg1">
                  <a:alpha val="73000"/>
                </a:schemeClr>
              </a:gs>
              <a:gs pos="100000">
                <a:schemeClr val="bg1">
                  <a:gamma/>
                  <a:shade val="46275"/>
                  <a:invGamma/>
                </a:schemeClr>
              </a:gs>
            </a:gsLst>
            <a:lin ang="5400000" scaled="1"/>
          </a:gradFill>
          <a:ln>
            <a:noFill/>
          </a:ln>
          <a:effectLst/>
          <a:extLst/>
        </p:spPr>
        <p:txBody>
          <a:bodyPr wrap="none" anchor="ctr"/>
          <a:lstStyle/>
          <a:p>
            <a:pPr fontAlgn="auto">
              <a:spcBef>
                <a:spcPts val="0"/>
              </a:spcBef>
              <a:spcAft>
                <a:spcPts val="0"/>
              </a:spcAft>
              <a:defRPr/>
            </a:pPr>
            <a:endParaRPr lang="en-US" dirty="0">
              <a:latin typeface="+mn-lt"/>
              <a:cs typeface="+mn-cs"/>
            </a:endParaRPr>
          </a:p>
        </p:txBody>
      </p:sp>
      <p:sp>
        <p:nvSpPr>
          <p:cNvPr id="94211" name="Text Box 4"/>
          <p:cNvSpPr txBox="1">
            <a:spLocks noChangeArrowheads="1"/>
          </p:cNvSpPr>
          <p:nvPr/>
        </p:nvSpPr>
        <p:spPr bwMode="auto">
          <a:xfrm>
            <a:off x="685800" y="762000"/>
            <a:ext cx="7848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4000" b="1">
                <a:solidFill>
                  <a:schemeClr val="tx2"/>
                </a:solidFill>
                <a:latin typeface="Arial Narrow" pitchFamily="34" charset="0"/>
              </a:rPr>
              <a:t>Best Practices</a:t>
            </a:r>
          </a:p>
        </p:txBody>
      </p:sp>
      <p:sp>
        <p:nvSpPr>
          <p:cNvPr id="94212" name="Text Box 8"/>
          <p:cNvSpPr txBox="1">
            <a:spLocks noChangeArrowheads="1"/>
          </p:cNvSpPr>
          <p:nvPr/>
        </p:nvSpPr>
        <p:spPr bwMode="auto">
          <a:xfrm>
            <a:off x="990600" y="1695450"/>
            <a:ext cx="7391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ts val="1200"/>
              </a:spcBef>
              <a:buClr>
                <a:schemeClr val="tx2"/>
              </a:buClr>
            </a:pPr>
            <a:r>
              <a:rPr lang="en-US" sz="3600" b="1">
                <a:latin typeface="Arial Narrow" pitchFamily="34" charset="0"/>
              </a:rPr>
              <a:t>Identify one or two items from the best practices list that you plan to improve.</a:t>
            </a:r>
          </a:p>
        </p:txBody>
      </p:sp>
      <p:pic>
        <p:nvPicPr>
          <p:cNvPr id="6" name="Picture 4" descr="check mark,check marks,checklists,clipboards,clipped images,cropped images,cropped pictures,icons,lists,office supplies,offices,OK,PNG,symbols,tick mark,tick marks,transparent background"/>
          <p:cNvPicPr>
            <a:picLocks noChangeAspect="1" noChangeArrowheads="1"/>
          </p:cNvPicPr>
          <p:nvPr/>
        </p:nvPicPr>
        <p:blipFill rotWithShape="1">
          <a:blip r:embed="rId2">
            <a:duotone>
              <a:prstClr val="black"/>
              <a:schemeClr val="bg1">
                <a:lumMod val="50000"/>
                <a:tint val="45000"/>
                <a:satMod val="400000"/>
              </a:schemeClr>
            </a:duotone>
            <a:extLst/>
          </a:blip>
          <a:srcRect l="30799" t="26831" r="31539" b="29600"/>
          <a:stretch/>
        </p:blipFill>
        <p:spPr bwMode="auto">
          <a:xfrm>
            <a:off x="3733800" y="3200400"/>
            <a:ext cx="1828800" cy="2115671"/>
          </a:xfrm>
          <a:prstGeom prst="rect">
            <a:avLst/>
          </a:prstGeom>
          <a:noFill/>
          <a:extLst/>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AutoShape 2"/>
          <p:cNvSpPr>
            <a:spLocks noChangeArrowheads="1"/>
          </p:cNvSpPr>
          <p:nvPr/>
        </p:nvSpPr>
        <p:spPr bwMode="auto">
          <a:xfrm>
            <a:off x="381000" y="457200"/>
            <a:ext cx="8458200" cy="5715000"/>
          </a:xfrm>
          <a:prstGeom prst="roundRect">
            <a:avLst>
              <a:gd name="adj" fmla="val 16667"/>
            </a:avLst>
          </a:prstGeom>
          <a:gradFill rotWithShape="1">
            <a:gsLst>
              <a:gs pos="0">
                <a:schemeClr val="bg1">
                  <a:alpha val="73000"/>
                </a:schemeClr>
              </a:gs>
              <a:gs pos="100000">
                <a:schemeClr val="bg1">
                  <a:gamma/>
                  <a:shade val="46275"/>
                  <a:invGamma/>
                </a:schemeClr>
              </a:gs>
            </a:gsLst>
            <a:lin ang="5400000" scaled="1"/>
          </a:gradFill>
          <a:ln>
            <a:noFill/>
          </a:ln>
          <a:effectLst/>
          <a:extLst/>
        </p:spPr>
        <p:txBody>
          <a:bodyPr wrap="none" anchor="ctr"/>
          <a:lstStyle/>
          <a:p>
            <a:pPr fontAlgn="auto">
              <a:spcBef>
                <a:spcPts val="0"/>
              </a:spcBef>
              <a:spcAft>
                <a:spcPts val="0"/>
              </a:spcAft>
              <a:defRPr/>
            </a:pPr>
            <a:endParaRPr lang="en-US" dirty="0">
              <a:latin typeface="+mn-lt"/>
              <a:cs typeface="+mn-cs"/>
            </a:endParaRPr>
          </a:p>
        </p:txBody>
      </p:sp>
      <p:sp>
        <p:nvSpPr>
          <p:cNvPr id="95235" name="Text Box 4"/>
          <p:cNvSpPr txBox="1">
            <a:spLocks noChangeArrowheads="1"/>
          </p:cNvSpPr>
          <p:nvPr/>
        </p:nvSpPr>
        <p:spPr bwMode="auto">
          <a:xfrm>
            <a:off x="685800" y="762000"/>
            <a:ext cx="7848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4000" b="1">
                <a:solidFill>
                  <a:schemeClr val="tx2"/>
                </a:solidFill>
                <a:latin typeface="Arial Narrow" pitchFamily="34" charset="0"/>
              </a:rPr>
              <a:t>Lockout/Tagout</a:t>
            </a:r>
          </a:p>
        </p:txBody>
      </p:sp>
      <p:sp>
        <p:nvSpPr>
          <p:cNvPr id="95236" name="Text Box 8"/>
          <p:cNvSpPr txBox="1">
            <a:spLocks noChangeArrowheads="1"/>
          </p:cNvSpPr>
          <p:nvPr/>
        </p:nvSpPr>
        <p:spPr bwMode="auto">
          <a:xfrm>
            <a:off x="990600" y="1676400"/>
            <a:ext cx="73914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ts val="1200"/>
              </a:spcBef>
              <a:buClr>
                <a:schemeClr val="tx2"/>
              </a:buClr>
            </a:pPr>
            <a:r>
              <a:rPr lang="en-US" sz="3600" b="1">
                <a:latin typeface="Arial Narrow" pitchFamily="34" charset="0"/>
              </a:rPr>
              <a:t>A safety procedure used to ensure that electrical energy is properly shut off and not started up again until work on the system is complete. It requires the power sources be isolated and rendered inoperable during the maintenance.</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AutoShape 2"/>
          <p:cNvSpPr>
            <a:spLocks noChangeArrowheads="1"/>
          </p:cNvSpPr>
          <p:nvPr/>
        </p:nvSpPr>
        <p:spPr bwMode="auto">
          <a:xfrm>
            <a:off x="381000" y="776288"/>
            <a:ext cx="8458200" cy="5091112"/>
          </a:xfrm>
          <a:prstGeom prst="roundRect">
            <a:avLst>
              <a:gd name="adj" fmla="val 16667"/>
            </a:avLst>
          </a:prstGeom>
          <a:gradFill rotWithShape="1">
            <a:gsLst>
              <a:gs pos="0">
                <a:schemeClr val="bg1">
                  <a:alpha val="73000"/>
                </a:schemeClr>
              </a:gs>
              <a:gs pos="100000">
                <a:schemeClr val="bg1">
                  <a:gamma/>
                  <a:shade val="46275"/>
                  <a:invGamma/>
                </a:schemeClr>
              </a:gs>
            </a:gsLst>
            <a:lin ang="5400000" scaled="1"/>
          </a:gradFill>
          <a:ln>
            <a:noFill/>
          </a:ln>
          <a:effectLst/>
          <a:extLst/>
        </p:spPr>
        <p:txBody>
          <a:bodyPr wrap="none" anchor="ctr"/>
          <a:lstStyle/>
          <a:p>
            <a:pPr hangingPunct="0">
              <a:defRPr/>
            </a:pPr>
            <a:r>
              <a:rPr lang="en-US" dirty="0"/>
              <a:t> </a:t>
            </a:r>
          </a:p>
        </p:txBody>
      </p:sp>
      <p:sp>
        <p:nvSpPr>
          <p:cNvPr id="22531" name="Text Box 4"/>
          <p:cNvSpPr txBox="1">
            <a:spLocks noChangeArrowheads="1"/>
          </p:cNvSpPr>
          <p:nvPr/>
        </p:nvSpPr>
        <p:spPr bwMode="auto">
          <a:xfrm>
            <a:off x="914400" y="1004888"/>
            <a:ext cx="7391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4000" b="1">
                <a:solidFill>
                  <a:srgbClr val="1F497D"/>
                </a:solidFill>
                <a:latin typeface="Arial Narrow" pitchFamily="34" charset="0"/>
              </a:rPr>
              <a:t>Question</a:t>
            </a:r>
            <a:r>
              <a:rPr lang="en-US" sz="4000" b="1">
                <a:solidFill>
                  <a:schemeClr val="tx2"/>
                </a:solidFill>
                <a:latin typeface="Arial Narrow" pitchFamily="34" charset="0"/>
              </a:rPr>
              <a:t> 4</a:t>
            </a:r>
          </a:p>
        </p:txBody>
      </p:sp>
      <p:sp>
        <p:nvSpPr>
          <p:cNvPr id="22532" name="TextBox 1"/>
          <p:cNvSpPr txBox="1">
            <a:spLocks noChangeArrowheads="1"/>
          </p:cNvSpPr>
          <p:nvPr/>
        </p:nvSpPr>
        <p:spPr bwMode="auto">
          <a:xfrm>
            <a:off x="762000" y="1690688"/>
            <a:ext cx="75438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3200"/>
              <a:t>In a personal fall arrest system, lanyards and vertical lifelines must have a minimum breaking strength of:</a:t>
            </a:r>
            <a:endParaRPr lang="en-US" sz="3200">
              <a:latin typeface="Arial Narrow" pitchFamily="34" charset="0"/>
            </a:endParaRPr>
          </a:p>
        </p:txBody>
      </p:sp>
      <p:sp>
        <p:nvSpPr>
          <p:cNvPr id="3" name="TextBox 2"/>
          <p:cNvSpPr txBox="1">
            <a:spLocks noChangeArrowheads="1"/>
          </p:cNvSpPr>
          <p:nvPr/>
        </p:nvSpPr>
        <p:spPr bwMode="auto">
          <a:xfrm>
            <a:off x="1219200" y="3352800"/>
            <a:ext cx="7010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Clr>
                <a:srgbClr val="1F497D"/>
              </a:buClr>
              <a:buFontTx/>
              <a:buAutoNum type="alphaLcPeriod"/>
            </a:pPr>
            <a:r>
              <a:rPr lang="en-US" sz="2400">
                <a:latin typeface="Arial Narrow" pitchFamily="34" charset="0"/>
              </a:rPr>
              <a:t>2,000 pounds</a:t>
            </a:r>
          </a:p>
        </p:txBody>
      </p:sp>
      <p:sp>
        <p:nvSpPr>
          <p:cNvPr id="19462" name="TextBox 5"/>
          <p:cNvSpPr txBox="1">
            <a:spLocks noChangeArrowheads="1"/>
          </p:cNvSpPr>
          <p:nvPr/>
        </p:nvSpPr>
        <p:spPr bwMode="auto">
          <a:xfrm>
            <a:off x="1219200" y="3794125"/>
            <a:ext cx="7010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Clr>
                <a:srgbClr val="1F497D"/>
              </a:buClr>
              <a:buFontTx/>
              <a:buAutoNum type="alphaLcPeriod" startAt="2"/>
            </a:pPr>
            <a:r>
              <a:rPr lang="en-US" sz="2400">
                <a:latin typeface="Arial Narrow" pitchFamily="34" charset="0"/>
              </a:rPr>
              <a:t>3,500 pounds</a:t>
            </a:r>
          </a:p>
        </p:txBody>
      </p:sp>
      <p:sp>
        <p:nvSpPr>
          <p:cNvPr id="19463" name="TextBox 6"/>
          <p:cNvSpPr txBox="1">
            <a:spLocks noChangeArrowheads="1"/>
          </p:cNvSpPr>
          <p:nvPr/>
        </p:nvSpPr>
        <p:spPr bwMode="auto">
          <a:xfrm>
            <a:off x="1219200" y="4235450"/>
            <a:ext cx="7010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Clr>
                <a:srgbClr val="1F497D"/>
              </a:buClr>
              <a:buFontTx/>
              <a:buAutoNum type="alphaLcPeriod" startAt="3"/>
            </a:pPr>
            <a:r>
              <a:rPr lang="en-US" sz="2400">
                <a:latin typeface="Arial Narrow" pitchFamily="34" charset="0"/>
              </a:rPr>
              <a:t>5,000 pounds</a:t>
            </a:r>
          </a:p>
        </p:txBody>
      </p:sp>
      <p:sp>
        <p:nvSpPr>
          <p:cNvPr id="19464" name="TextBox 7"/>
          <p:cNvSpPr txBox="1">
            <a:spLocks noChangeArrowheads="1"/>
          </p:cNvSpPr>
          <p:nvPr/>
        </p:nvSpPr>
        <p:spPr bwMode="auto">
          <a:xfrm>
            <a:off x="1219200" y="4676775"/>
            <a:ext cx="7010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Clr>
                <a:srgbClr val="1F497D"/>
              </a:buClr>
              <a:buFontTx/>
              <a:buAutoNum type="alphaLcPeriod" startAt="4"/>
            </a:pPr>
            <a:r>
              <a:rPr lang="en-US" sz="2400">
                <a:latin typeface="Arial Narrow" pitchFamily="34" charset="0"/>
              </a:rPr>
              <a:t>6,500 pounds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mph" presetSubtype="0" grpId="0" nodeType="clickEffect">
                                  <p:stCondLst>
                                    <p:cond delay="0"/>
                                  </p:stCondLst>
                                  <p:childTnLst>
                                    <p:set>
                                      <p:cBhvr rctx="PPT">
                                        <p:cTn id="6" dur="indefinite"/>
                                        <p:tgtEl>
                                          <p:spTgt spid="3"/>
                                        </p:tgtEl>
                                        <p:attrNameLst>
                                          <p:attrName>style.opacity</p:attrName>
                                        </p:attrNameLst>
                                      </p:cBhvr>
                                      <p:to>
                                        <p:strVal val="0.25"/>
                                      </p:to>
                                    </p:set>
                                    <p:animEffect filter="image" prLst="opacity: 0.25">
                                      <p:cBhvr rctx="IE">
                                        <p:cTn id="7" dur="indefinite"/>
                                        <p:tgtEl>
                                          <p:spTgt spid="3"/>
                                        </p:tgtEl>
                                      </p:cBhvr>
                                    </p:animEffect>
                                  </p:childTnLst>
                                </p:cTn>
                              </p:par>
                              <p:par>
                                <p:cTn id="8" presetID="9" presetClass="emph" presetSubtype="0" grpId="0" nodeType="withEffect">
                                  <p:stCondLst>
                                    <p:cond delay="0"/>
                                  </p:stCondLst>
                                  <p:childTnLst>
                                    <p:set>
                                      <p:cBhvr rctx="PPT">
                                        <p:cTn id="9" dur="indefinite"/>
                                        <p:tgtEl>
                                          <p:spTgt spid="19462"/>
                                        </p:tgtEl>
                                        <p:attrNameLst>
                                          <p:attrName>style.opacity</p:attrName>
                                        </p:attrNameLst>
                                      </p:cBhvr>
                                      <p:to>
                                        <p:strVal val="0.25"/>
                                      </p:to>
                                    </p:set>
                                    <p:animEffect filter="image" prLst="opacity: 0.25">
                                      <p:cBhvr rctx="IE">
                                        <p:cTn id="10" dur="indefinite"/>
                                        <p:tgtEl>
                                          <p:spTgt spid="19462"/>
                                        </p:tgtEl>
                                      </p:cBhvr>
                                    </p:animEffect>
                                  </p:childTnLst>
                                </p:cTn>
                              </p:par>
                              <p:par>
                                <p:cTn id="11" presetID="3" presetClass="emph" presetSubtype="2" fill="hold" grpId="0" nodeType="withEffect">
                                  <p:stCondLst>
                                    <p:cond delay="0"/>
                                  </p:stCondLst>
                                  <p:childTnLst>
                                    <p:animClr clrSpc="rgb" dir="cw">
                                      <p:cBhvr override="childStyle">
                                        <p:cTn id="12" dur="2000" fill="hold"/>
                                        <p:tgtEl>
                                          <p:spTgt spid="19463"/>
                                        </p:tgtEl>
                                        <p:attrNameLst>
                                          <p:attrName>style.color</p:attrName>
                                        </p:attrNameLst>
                                      </p:cBhvr>
                                      <p:to>
                                        <a:schemeClr val="accent2"/>
                                      </p:to>
                                    </p:animClr>
                                  </p:childTnLst>
                                </p:cTn>
                              </p:par>
                              <p:par>
                                <p:cTn id="13" presetID="9" presetClass="emph" presetSubtype="0" grpId="0" nodeType="withEffect">
                                  <p:stCondLst>
                                    <p:cond delay="0"/>
                                  </p:stCondLst>
                                  <p:childTnLst>
                                    <p:set>
                                      <p:cBhvr rctx="PPT">
                                        <p:cTn id="14" dur="indefinite"/>
                                        <p:tgtEl>
                                          <p:spTgt spid="19464"/>
                                        </p:tgtEl>
                                        <p:attrNameLst>
                                          <p:attrName>style.opacity</p:attrName>
                                        </p:attrNameLst>
                                      </p:cBhvr>
                                      <p:to>
                                        <p:strVal val="0.25"/>
                                      </p:to>
                                    </p:set>
                                    <p:animEffect filter="image" prLst="opacity: 0.25">
                                      <p:cBhvr rctx="IE">
                                        <p:cTn id="15" dur="indefinite"/>
                                        <p:tgtEl>
                                          <p:spTgt spid="194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462" grpId="0"/>
      <p:bldP spid="19463" grpId="0"/>
      <p:bldP spid="19464"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AutoShape 2"/>
          <p:cNvSpPr>
            <a:spLocks noChangeArrowheads="1"/>
          </p:cNvSpPr>
          <p:nvPr/>
        </p:nvSpPr>
        <p:spPr bwMode="auto">
          <a:xfrm>
            <a:off x="384175" y="533400"/>
            <a:ext cx="8458200" cy="5715000"/>
          </a:xfrm>
          <a:prstGeom prst="roundRect">
            <a:avLst>
              <a:gd name="adj" fmla="val 16667"/>
            </a:avLst>
          </a:prstGeom>
          <a:gradFill rotWithShape="1">
            <a:gsLst>
              <a:gs pos="0">
                <a:schemeClr val="bg1">
                  <a:alpha val="73000"/>
                </a:schemeClr>
              </a:gs>
              <a:gs pos="100000">
                <a:schemeClr val="bg1">
                  <a:gamma/>
                  <a:shade val="46275"/>
                  <a:invGamma/>
                </a:schemeClr>
              </a:gs>
            </a:gsLst>
            <a:lin ang="5400000" scaled="1"/>
          </a:gradFill>
          <a:ln>
            <a:noFill/>
          </a:ln>
          <a:effectLst/>
          <a:extLst/>
        </p:spPr>
        <p:txBody>
          <a:bodyPr wrap="none" anchor="ctr"/>
          <a:lstStyle/>
          <a:p>
            <a:pPr fontAlgn="auto">
              <a:spcBef>
                <a:spcPts val="0"/>
              </a:spcBef>
              <a:spcAft>
                <a:spcPts val="0"/>
              </a:spcAft>
              <a:defRPr/>
            </a:pPr>
            <a:endParaRPr lang="en-US" dirty="0">
              <a:latin typeface="+mn-lt"/>
              <a:cs typeface="+mn-cs"/>
            </a:endParaRPr>
          </a:p>
        </p:txBody>
      </p:sp>
      <p:grpSp>
        <p:nvGrpSpPr>
          <p:cNvPr id="96259" name="Group 5"/>
          <p:cNvGrpSpPr>
            <a:grpSpLocks/>
          </p:cNvGrpSpPr>
          <p:nvPr/>
        </p:nvGrpSpPr>
        <p:grpSpPr bwMode="auto">
          <a:xfrm>
            <a:off x="4670425" y="1230313"/>
            <a:ext cx="3559175" cy="925512"/>
            <a:chOff x="4823458" y="914400"/>
            <a:chExt cx="3558542" cy="925830"/>
          </a:xfrm>
        </p:grpSpPr>
        <p:grpSp>
          <p:nvGrpSpPr>
            <p:cNvPr id="96276" name="Group 3"/>
            <p:cNvGrpSpPr>
              <a:grpSpLocks/>
            </p:cNvGrpSpPr>
            <p:nvPr/>
          </p:nvGrpSpPr>
          <p:grpSpPr bwMode="auto">
            <a:xfrm>
              <a:off x="4823458" y="914400"/>
              <a:ext cx="3558542" cy="925830"/>
              <a:chOff x="4823458" y="914400"/>
              <a:chExt cx="3558542" cy="925830"/>
            </a:xfrm>
          </p:grpSpPr>
          <p:pic>
            <p:nvPicPr>
              <p:cNvPr id="96278" name="Picture 4" descr="backhoes,clipped images,construction,construction equipment,construction sign,construction signs,cropped images,cropped pictures,heavy equipment,icons,phrases,PNG,signs,text,transparent background,trucks,under construction,vehicles,warning signs,warnings"/>
              <p:cNvPicPr>
                <a:picLocks noChangeAspect="1" noChangeArrowheads="1"/>
              </p:cNvPicPr>
              <p:nvPr/>
            </p:nvPicPr>
            <p:blipFill>
              <a:blip r:embed="rId2">
                <a:extLst>
                  <a:ext uri="{28A0092B-C50C-407E-A947-70E740481C1C}">
                    <a14:useLocalDpi xmlns:a14="http://schemas.microsoft.com/office/drawing/2010/main" val="0"/>
                  </a:ext>
                </a:extLst>
              </a:blip>
              <a:srcRect l="24123" t="34586" r="26401" b="35507"/>
              <a:stretch>
                <a:fillRect/>
              </a:stretch>
            </p:blipFill>
            <p:spPr bwMode="auto">
              <a:xfrm>
                <a:off x="4823458" y="914400"/>
                <a:ext cx="3558542" cy="925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4953610" y="1066852"/>
                <a:ext cx="3276017" cy="68603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sp>
          <p:nvSpPr>
            <p:cNvPr id="96277" name="TextBox 4"/>
            <p:cNvSpPr txBox="1">
              <a:spLocks noChangeArrowheads="1"/>
            </p:cNvSpPr>
            <p:nvPr/>
          </p:nvSpPr>
          <p:spPr bwMode="auto">
            <a:xfrm>
              <a:off x="5105400" y="1066800"/>
              <a:ext cx="3200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3600">
                  <a:latin typeface="Calibri" pitchFamily="34" charset="0"/>
                </a:rPr>
                <a:t>Do Not Start</a:t>
              </a:r>
            </a:p>
          </p:txBody>
        </p:sp>
      </p:grpSp>
      <p:grpSp>
        <p:nvGrpSpPr>
          <p:cNvPr id="96260" name="Group 14"/>
          <p:cNvGrpSpPr>
            <a:grpSpLocks/>
          </p:cNvGrpSpPr>
          <p:nvPr/>
        </p:nvGrpSpPr>
        <p:grpSpPr bwMode="auto">
          <a:xfrm>
            <a:off x="4670425" y="3398838"/>
            <a:ext cx="3559175" cy="927100"/>
            <a:chOff x="4823458" y="914400"/>
            <a:chExt cx="3558542" cy="925830"/>
          </a:xfrm>
        </p:grpSpPr>
        <p:grpSp>
          <p:nvGrpSpPr>
            <p:cNvPr id="96272" name="Group 15"/>
            <p:cNvGrpSpPr>
              <a:grpSpLocks/>
            </p:cNvGrpSpPr>
            <p:nvPr/>
          </p:nvGrpSpPr>
          <p:grpSpPr bwMode="auto">
            <a:xfrm>
              <a:off x="4823458" y="914400"/>
              <a:ext cx="3558542" cy="925830"/>
              <a:chOff x="4823458" y="914400"/>
              <a:chExt cx="3558542" cy="925830"/>
            </a:xfrm>
          </p:grpSpPr>
          <p:pic>
            <p:nvPicPr>
              <p:cNvPr id="96274" name="Picture 4" descr="backhoes,clipped images,construction,construction equipment,construction sign,construction signs,cropped images,cropped pictures,heavy equipment,icons,phrases,PNG,signs,text,transparent background,trucks,under construction,vehicles,warning signs,warnings"/>
              <p:cNvPicPr>
                <a:picLocks noChangeAspect="1" noChangeArrowheads="1"/>
              </p:cNvPicPr>
              <p:nvPr/>
            </p:nvPicPr>
            <p:blipFill>
              <a:blip r:embed="rId2">
                <a:extLst>
                  <a:ext uri="{28A0092B-C50C-407E-A947-70E740481C1C}">
                    <a14:useLocalDpi xmlns:a14="http://schemas.microsoft.com/office/drawing/2010/main" val="0"/>
                  </a:ext>
                </a:extLst>
              </a:blip>
              <a:srcRect l="24123" t="34586" r="26401" b="35507"/>
              <a:stretch>
                <a:fillRect/>
              </a:stretch>
            </p:blipFill>
            <p:spPr bwMode="auto">
              <a:xfrm>
                <a:off x="4823458" y="914400"/>
                <a:ext cx="3558542" cy="925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8"/>
              <p:cNvSpPr/>
              <p:nvPr/>
            </p:nvSpPr>
            <p:spPr>
              <a:xfrm>
                <a:off x="4953610" y="1066591"/>
                <a:ext cx="3276017" cy="68644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sp>
          <p:nvSpPr>
            <p:cNvPr id="96273" name="TextBox 16"/>
            <p:cNvSpPr txBox="1">
              <a:spLocks noChangeArrowheads="1"/>
            </p:cNvSpPr>
            <p:nvPr/>
          </p:nvSpPr>
          <p:spPr bwMode="auto">
            <a:xfrm>
              <a:off x="5105400" y="1066800"/>
              <a:ext cx="3200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3600">
                  <a:latin typeface="Calibri" pitchFamily="34" charset="0"/>
                </a:rPr>
                <a:t>Do Not Open</a:t>
              </a:r>
            </a:p>
          </p:txBody>
        </p:sp>
      </p:grpSp>
      <p:grpSp>
        <p:nvGrpSpPr>
          <p:cNvPr id="96261" name="Group 19"/>
          <p:cNvGrpSpPr>
            <a:grpSpLocks/>
          </p:cNvGrpSpPr>
          <p:nvPr/>
        </p:nvGrpSpPr>
        <p:grpSpPr bwMode="auto">
          <a:xfrm>
            <a:off x="4670425" y="4484688"/>
            <a:ext cx="3559175" cy="925512"/>
            <a:chOff x="4823458" y="914400"/>
            <a:chExt cx="3558542" cy="925830"/>
          </a:xfrm>
        </p:grpSpPr>
        <p:grpSp>
          <p:nvGrpSpPr>
            <p:cNvPr id="96268" name="Group 20"/>
            <p:cNvGrpSpPr>
              <a:grpSpLocks/>
            </p:cNvGrpSpPr>
            <p:nvPr/>
          </p:nvGrpSpPr>
          <p:grpSpPr bwMode="auto">
            <a:xfrm>
              <a:off x="4823458" y="914400"/>
              <a:ext cx="3558542" cy="925830"/>
              <a:chOff x="4823458" y="914400"/>
              <a:chExt cx="3558542" cy="925830"/>
            </a:xfrm>
          </p:grpSpPr>
          <p:pic>
            <p:nvPicPr>
              <p:cNvPr id="96270" name="Picture 4" descr="backhoes,clipped images,construction,construction equipment,construction sign,construction signs,cropped images,cropped pictures,heavy equipment,icons,phrases,PNG,signs,text,transparent background,trucks,under construction,vehicles,warning signs,warnings"/>
              <p:cNvPicPr>
                <a:picLocks noChangeAspect="1" noChangeArrowheads="1"/>
              </p:cNvPicPr>
              <p:nvPr/>
            </p:nvPicPr>
            <p:blipFill>
              <a:blip r:embed="rId2">
                <a:extLst>
                  <a:ext uri="{28A0092B-C50C-407E-A947-70E740481C1C}">
                    <a14:useLocalDpi xmlns:a14="http://schemas.microsoft.com/office/drawing/2010/main" val="0"/>
                  </a:ext>
                </a:extLst>
              </a:blip>
              <a:srcRect l="24123" t="34586" r="26401" b="35507"/>
              <a:stretch>
                <a:fillRect/>
              </a:stretch>
            </p:blipFill>
            <p:spPr bwMode="auto">
              <a:xfrm>
                <a:off x="4823458" y="914400"/>
                <a:ext cx="3558542" cy="925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23"/>
              <p:cNvSpPr/>
              <p:nvPr/>
            </p:nvSpPr>
            <p:spPr>
              <a:xfrm>
                <a:off x="4953610" y="1066852"/>
                <a:ext cx="3276017" cy="68603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sp>
          <p:nvSpPr>
            <p:cNvPr id="96269" name="TextBox 21"/>
            <p:cNvSpPr txBox="1">
              <a:spLocks noChangeArrowheads="1"/>
            </p:cNvSpPr>
            <p:nvPr/>
          </p:nvSpPr>
          <p:spPr bwMode="auto">
            <a:xfrm>
              <a:off x="5105400" y="1066800"/>
              <a:ext cx="3200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3600">
                  <a:latin typeface="Calibri" pitchFamily="34" charset="0"/>
                </a:rPr>
                <a:t>Do Not Operate</a:t>
              </a:r>
            </a:p>
          </p:txBody>
        </p:sp>
      </p:grpSp>
      <p:grpSp>
        <p:nvGrpSpPr>
          <p:cNvPr id="96262" name="Group 29"/>
          <p:cNvGrpSpPr>
            <a:grpSpLocks/>
          </p:cNvGrpSpPr>
          <p:nvPr/>
        </p:nvGrpSpPr>
        <p:grpSpPr bwMode="auto">
          <a:xfrm>
            <a:off x="4670425" y="2314575"/>
            <a:ext cx="3559175" cy="925513"/>
            <a:chOff x="4823458" y="914400"/>
            <a:chExt cx="3558542" cy="925830"/>
          </a:xfrm>
        </p:grpSpPr>
        <p:grpSp>
          <p:nvGrpSpPr>
            <p:cNvPr id="96264" name="Group 30"/>
            <p:cNvGrpSpPr>
              <a:grpSpLocks/>
            </p:cNvGrpSpPr>
            <p:nvPr/>
          </p:nvGrpSpPr>
          <p:grpSpPr bwMode="auto">
            <a:xfrm>
              <a:off x="4823458" y="914400"/>
              <a:ext cx="3558542" cy="925830"/>
              <a:chOff x="4823458" y="914400"/>
              <a:chExt cx="3558542" cy="925830"/>
            </a:xfrm>
          </p:grpSpPr>
          <p:pic>
            <p:nvPicPr>
              <p:cNvPr id="96266" name="Picture 4" descr="backhoes,clipped images,construction,construction equipment,construction sign,construction signs,cropped images,cropped pictures,heavy equipment,icons,phrases,PNG,signs,text,transparent background,trucks,under construction,vehicles,warning signs,warnings"/>
              <p:cNvPicPr>
                <a:picLocks noChangeAspect="1" noChangeArrowheads="1"/>
              </p:cNvPicPr>
              <p:nvPr/>
            </p:nvPicPr>
            <p:blipFill>
              <a:blip r:embed="rId2">
                <a:extLst>
                  <a:ext uri="{28A0092B-C50C-407E-A947-70E740481C1C}">
                    <a14:useLocalDpi xmlns:a14="http://schemas.microsoft.com/office/drawing/2010/main" val="0"/>
                  </a:ext>
                </a:extLst>
              </a:blip>
              <a:srcRect l="24123" t="34586" r="26401" b="35507"/>
              <a:stretch>
                <a:fillRect/>
              </a:stretch>
            </p:blipFill>
            <p:spPr bwMode="auto">
              <a:xfrm>
                <a:off x="4823458" y="914400"/>
                <a:ext cx="3558542" cy="925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Rectangle 33"/>
              <p:cNvSpPr/>
              <p:nvPr/>
            </p:nvSpPr>
            <p:spPr>
              <a:xfrm>
                <a:off x="4953610" y="1066852"/>
                <a:ext cx="3276017" cy="68603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sp>
          <p:nvSpPr>
            <p:cNvPr id="96265" name="TextBox 31"/>
            <p:cNvSpPr txBox="1">
              <a:spLocks noChangeArrowheads="1"/>
            </p:cNvSpPr>
            <p:nvPr/>
          </p:nvSpPr>
          <p:spPr bwMode="auto">
            <a:xfrm>
              <a:off x="5105400" y="1066800"/>
              <a:ext cx="3200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3600">
                  <a:latin typeface="Calibri" pitchFamily="34" charset="0"/>
                </a:rPr>
                <a:t>Do Not Energize</a:t>
              </a:r>
            </a:p>
          </p:txBody>
        </p:sp>
      </p:grpSp>
      <p:pic>
        <p:nvPicPr>
          <p:cNvPr id="96263" name="Picture 2" descr="C:\Users\Susan\Desktop\iStock_000006614805XSma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035050"/>
            <a:ext cx="3144838" cy="471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AutoShape 2"/>
          <p:cNvSpPr>
            <a:spLocks noChangeArrowheads="1"/>
          </p:cNvSpPr>
          <p:nvPr/>
        </p:nvSpPr>
        <p:spPr bwMode="auto">
          <a:xfrm>
            <a:off x="381000" y="381000"/>
            <a:ext cx="8458200" cy="5715000"/>
          </a:xfrm>
          <a:prstGeom prst="roundRect">
            <a:avLst>
              <a:gd name="adj" fmla="val 16667"/>
            </a:avLst>
          </a:prstGeom>
          <a:gradFill rotWithShape="1">
            <a:gsLst>
              <a:gs pos="0">
                <a:schemeClr val="bg1">
                  <a:alpha val="73000"/>
                </a:schemeClr>
              </a:gs>
              <a:gs pos="100000">
                <a:schemeClr val="bg1">
                  <a:gamma/>
                  <a:shade val="46275"/>
                  <a:invGamma/>
                </a:schemeClr>
              </a:gs>
            </a:gsLst>
            <a:lin ang="5400000" scaled="1"/>
          </a:gradFill>
          <a:ln>
            <a:noFill/>
          </a:ln>
          <a:effectLst/>
          <a:extLst/>
        </p:spPr>
        <p:txBody>
          <a:bodyPr wrap="none" anchor="ctr"/>
          <a:lstStyle/>
          <a:p>
            <a:pPr fontAlgn="auto">
              <a:spcBef>
                <a:spcPts val="0"/>
              </a:spcBef>
              <a:spcAft>
                <a:spcPts val="0"/>
              </a:spcAft>
              <a:defRPr/>
            </a:pPr>
            <a:endParaRPr lang="en-US" dirty="0">
              <a:latin typeface="+mn-lt"/>
              <a:cs typeface="+mn-cs"/>
            </a:endParaRPr>
          </a:p>
        </p:txBody>
      </p:sp>
      <p:sp>
        <p:nvSpPr>
          <p:cNvPr id="97283" name="Text Box 4"/>
          <p:cNvSpPr txBox="1">
            <a:spLocks noChangeArrowheads="1"/>
          </p:cNvSpPr>
          <p:nvPr/>
        </p:nvSpPr>
        <p:spPr bwMode="auto">
          <a:xfrm>
            <a:off x="685800" y="609600"/>
            <a:ext cx="7848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4000" b="1">
                <a:solidFill>
                  <a:schemeClr val="tx2"/>
                </a:solidFill>
                <a:latin typeface="Arial Narrow" pitchFamily="34" charset="0"/>
              </a:rPr>
              <a:t>Module 5 Objectives</a:t>
            </a:r>
          </a:p>
        </p:txBody>
      </p:sp>
      <p:sp>
        <p:nvSpPr>
          <p:cNvPr id="97284" name="Text Box 8"/>
          <p:cNvSpPr txBox="1">
            <a:spLocks noChangeArrowheads="1"/>
          </p:cNvSpPr>
          <p:nvPr/>
        </p:nvSpPr>
        <p:spPr bwMode="auto">
          <a:xfrm>
            <a:off x="685800" y="1447800"/>
            <a:ext cx="7848600" cy="498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71500" indent="-5715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ts val="1200"/>
              </a:spcBef>
              <a:buClr>
                <a:schemeClr val="tx2"/>
              </a:buClr>
              <a:buFont typeface="Wingdings" pitchFamily="2" charset="2"/>
              <a:buChar char="§"/>
            </a:pPr>
            <a:r>
              <a:rPr lang="en-US" sz="3600" b="1">
                <a:latin typeface="Arial Narrow" pitchFamily="34" charset="0"/>
              </a:rPr>
              <a:t>Analyze your worksite for trenching and excavation hazards.</a:t>
            </a:r>
          </a:p>
          <a:p>
            <a:pPr eaLnBrk="1" hangingPunct="1">
              <a:spcBef>
                <a:spcPts val="1200"/>
              </a:spcBef>
              <a:buClr>
                <a:schemeClr val="tx2"/>
              </a:buClr>
              <a:buFont typeface="Wingdings" pitchFamily="2" charset="2"/>
              <a:buChar char="§"/>
            </a:pPr>
            <a:r>
              <a:rPr lang="en-US" sz="3600" b="1">
                <a:latin typeface="Arial Narrow" pitchFamily="34" charset="0"/>
              </a:rPr>
              <a:t>Identify best practices and important controls for preventing trenching and excavation injuries.</a:t>
            </a:r>
          </a:p>
          <a:p>
            <a:pPr eaLnBrk="1" hangingPunct="1">
              <a:spcBef>
                <a:spcPts val="1200"/>
              </a:spcBef>
              <a:buClr>
                <a:schemeClr val="tx2"/>
              </a:buClr>
              <a:buFont typeface="Wingdings" pitchFamily="2" charset="2"/>
              <a:buChar char="§"/>
            </a:pPr>
            <a:r>
              <a:rPr lang="en-US" sz="3600" b="1">
                <a:latin typeface="Arial Narrow" pitchFamily="34" charset="0"/>
              </a:rPr>
              <a:t>Recognize and use OSHA standards relating to trenching and excavation.</a:t>
            </a:r>
          </a:p>
          <a:p>
            <a:pPr eaLnBrk="1" hangingPunct="1">
              <a:spcBef>
                <a:spcPts val="1200"/>
              </a:spcBef>
              <a:buClr>
                <a:schemeClr val="tx2"/>
              </a:buClr>
              <a:buFont typeface="Wingdings" pitchFamily="2" charset="2"/>
              <a:buChar char="§"/>
            </a:pPr>
            <a:endParaRPr lang="en-US" sz="3600" b="1">
              <a:latin typeface="Arial Narrow" pitchFamily="34" charset="0"/>
            </a:endParaRP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AutoShape 2"/>
          <p:cNvSpPr>
            <a:spLocks noChangeArrowheads="1"/>
          </p:cNvSpPr>
          <p:nvPr/>
        </p:nvSpPr>
        <p:spPr bwMode="auto">
          <a:xfrm>
            <a:off x="381000" y="457200"/>
            <a:ext cx="8458200" cy="5715000"/>
          </a:xfrm>
          <a:prstGeom prst="roundRect">
            <a:avLst>
              <a:gd name="adj" fmla="val 16667"/>
            </a:avLst>
          </a:prstGeom>
          <a:gradFill rotWithShape="1">
            <a:gsLst>
              <a:gs pos="0">
                <a:schemeClr val="bg1">
                  <a:alpha val="73000"/>
                </a:schemeClr>
              </a:gs>
              <a:gs pos="100000">
                <a:schemeClr val="bg1">
                  <a:gamma/>
                  <a:shade val="46275"/>
                  <a:invGamma/>
                </a:schemeClr>
              </a:gs>
            </a:gsLst>
            <a:lin ang="5400000" scaled="1"/>
          </a:gradFill>
          <a:ln>
            <a:noFill/>
          </a:ln>
          <a:effectLst/>
          <a:extLst/>
        </p:spPr>
        <p:txBody>
          <a:bodyPr wrap="none" anchor="ctr"/>
          <a:lstStyle/>
          <a:p>
            <a:pPr fontAlgn="auto">
              <a:spcBef>
                <a:spcPts val="0"/>
              </a:spcBef>
              <a:spcAft>
                <a:spcPts val="0"/>
              </a:spcAft>
              <a:defRPr/>
            </a:pPr>
            <a:endParaRPr lang="en-US" dirty="0">
              <a:latin typeface="+mn-lt"/>
              <a:cs typeface="+mn-cs"/>
            </a:endParaRPr>
          </a:p>
        </p:txBody>
      </p:sp>
      <p:sp>
        <p:nvSpPr>
          <p:cNvPr id="98307" name="Text Box 4"/>
          <p:cNvSpPr txBox="1">
            <a:spLocks noChangeArrowheads="1"/>
          </p:cNvSpPr>
          <p:nvPr/>
        </p:nvSpPr>
        <p:spPr bwMode="auto">
          <a:xfrm>
            <a:off x="685800" y="998538"/>
            <a:ext cx="78486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3200" b="1">
                <a:solidFill>
                  <a:schemeClr val="tx2"/>
                </a:solidFill>
                <a:latin typeface="Arial Narrow" pitchFamily="34" charset="0"/>
              </a:rPr>
              <a:t>Test Your Knowledge of Excavations</a:t>
            </a:r>
          </a:p>
        </p:txBody>
      </p:sp>
      <p:sp>
        <p:nvSpPr>
          <p:cNvPr id="98308" name="Text Box 8"/>
          <p:cNvSpPr txBox="1">
            <a:spLocks noChangeArrowheads="1"/>
          </p:cNvSpPr>
          <p:nvPr/>
        </p:nvSpPr>
        <p:spPr bwMode="auto">
          <a:xfrm>
            <a:off x="838200" y="1836738"/>
            <a:ext cx="7500938"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71500" indent="-5715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ts val="1200"/>
              </a:spcBef>
              <a:buClr>
                <a:schemeClr val="tx2"/>
              </a:buClr>
              <a:buFont typeface="Calibri" pitchFamily="34" charset="0"/>
              <a:buAutoNum type="arabicPeriod"/>
            </a:pPr>
            <a:r>
              <a:rPr lang="en-US" sz="3200" b="1">
                <a:latin typeface="Arial Narrow" pitchFamily="34" charset="0"/>
              </a:rPr>
              <a:t>How many workers are fatally injured each year by cave-ins from excavations?</a:t>
            </a:r>
          </a:p>
        </p:txBody>
      </p:sp>
      <p:sp>
        <p:nvSpPr>
          <p:cNvPr id="75781" name="Text Box 8"/>
          <p:cNvSpPr txBox="1">
            <a:spLocks noChangeArrowheads="1"/>
          </p:cNvSpPr>
          <p:nvPr/>
        </p:nvSpPr>
        <p:spPr bwMode="auto">
          <a:xfrm>
            <a:off x="838200" y="2979738"/>
            <a:ext cx="75009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43000" indent="-5715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ts val="1200"/>
              </a:spcBef>
              <a:buClr>
                <a:schemeClr val="tx2"/>
              </a:buClr>
              <a:buFont typeface="Calibri" pitchFamily="34" charset="0"/>
              <a:buAutoNum type="alphaUcPeriod"/>
            </a:pPr>
            <a:r>
              <a:rPr lang="en-US" sz="2800" b="1">
                <a:latin typeface="Arial Narrow" pitchFamily="34" charset="0"/>
              </a:rPr>
              <a:t>28</a:t>
            </a:r>
          </a:p>
        </p:txBody>
      </p:sp>
      <p:sp>
        <p:nvSpPr>
          <p:cNvPr id="6" name="Text Box 8"/>
          <p:cNvSpPr txBox="1">
            <a:spLocks noChangeArrowheads="1"/>
          </p:cNvSpPr>
          <p:nvPr/>
        </p:nvSpPr>
        <p:spPr bwMode="auto">
          <a:xfrm>
            <a:off x="838200" y="3438525"/>
            <a:ext cx="75009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43000" indent="-5715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ts val="1200"/>
              </a:spcBef>
              <a:buClr>
                <a:schemeClr val="tx2"/>
              </a:buClr>
              <a:buFont typeface="Calibri" pitchFamily="34" charset="0"/>
              <a:buAutoNum type="alphaUcPeriod" startAt="2"/>
            </a:pPr>
            <a:r>
              <a:rPr lang="en-US" sz="2800" b="1">
                <a:latin typeface="Arial Narrow" pitchFamily="34" charset="0"/>
              </a:rPr>
              <a:t>54</a:t>
            </a:r>
          </a:p>
        </p:txBody>
      </p:sp>
      <p:sp>
        <p:nvSpPr>
          <p:cNvPr id="7" name="Text Box 8"/>
          <p:cNvSpPr txBox="1">
            <a:spLocks noChangeArrowheads="1"/>
          </p:cNvSpPr>
          <p:nvPr/>
        </p:nvSpPr>
        <p:spPr bwMode="auto">
          <a:xfrm>
            <a:off x="838200" y="3895725"/>
            <a:ext cx="75009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43000" indent="-5715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ts val="1200"/>
              </a:spcBef>
              <a:buClr>
                <a:schemeClr val="tx2"/>
              </a:buClr>
              <a:buFont typeface="Calibri" pitchFamily="34" charset="0"/>
              <a:buAutoNum type="alphaUcPeriod" startAt="3"/>
            </a:pPr>
            <a:r>
              <a:rPr lang="en-US" sz="2800" b="1">
                <a:latin typeface="Arial Narrow" pitchFamily="34" charset="0"/>
              </a:rPr>
              <a:t>67</a:t>
            </a:r>
          </a:p>
        </p:txBody>
      </p:sp>
      <p:sp>
        <p:nvSpPr>
          <p:cNvPr id="8" name="Text Box 8"/>
          <p:cNvSpPr txBox="1">
            <a:spLocks noChangeArrowheads="1"/>
          </p:cNvSpPr>
          <p:nvPr/>
        </p:nvSpPr>
        <p:spPr bwMode="auto">
          <a:xfrm>
            <a:off x="838200" y="4352925"/>
            <a:ext cx="75009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43000" indent="-5715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ts val="1200"/>
              </a:spcBef>
              <a:buClr>
                <a:schemeClr val="tx2"/>
              </a:buClr>
              <a:buFont typeface="Calibri" pitchFamily="34" charset="0"/>
              <a:buAutoNum type="alphaUcPeriod" startAt="4"/>
            </a:pPr>
            <a:r>
              <a:rPr lang="en-US" sz="2800" b="1">
                <a:latin typeface="Arial Narrow" pitchFamily="34" charset="0"/>
              </a:rPr>
              <a:t>83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mph" presetSubtype="0" grpId="0" nodeType="clickEffect">
                                  <p:stCondLst>
                                    <p:cond delay="0"/>
                                  </p:stCondLst>
                                  <p:childTnLst>
                                    <p:set>
                                      <p:cBhvr rctx="PPT">
                                        <p:cTn id="6" dur="indefinite"/>
                                        <p:tgtEl>
                                          <p:spTgt spid="75781"/>
                                        </p:tgtEl>
                                        <p:attrNameLst>
                                          <p:attrName>style.opacity</p:attrName>
                                        </p:attrNameLst>
                                      </p:cBhvr>
                                      <p:to>
                                        <p:strVal val="0.5"/>
                                      </p:to>
                                    </p:set>
                                    <p:animEffect filter="image" prLst="opacity: 0.5">
                                      <p:cBhvr rctx="IE">
                                        <p:cTn id="7" dur="indefinite"/>
                                        <p:tgtEl>
                                          <p:spTgt spid="75781"/>
                                        </p:tgtEl>
                                      </p:cBhvr>
                                    </p:animEffect>
                                  </p:childTnLst>
                                </p:cTn>
                              </p:par>
                              <p:par>
                                <p:cTn id="8" presetID="3" presetClass="emph" presetSubtype="2" fill="hold" grpId="0" nodeType="withEffect">
                                  <p:stCondLst>
                                    <p:cond delay="0"/>
                                  </p:stCondLst>
                                  <p:childTnLst>
                                    <p:animClr clrSpc="rgb" dir="cw">
                                      <p:cBhvr override="childStyle">
                                        <p:cTn id="9" dur="2000" fill="hold"/>
                                        <p:tgtEl>
                                          <p:spTgt spid="6"/>
                                        </p:tgtEl>
                                        <p:attrNameLst>
                                          <p:attrName>style.color</p:attrName>
                                        </p:attrNameLst>
                                      </p:cBhvr>
                                      <p:to>
                                        <a:schemeClr val="accent2"/>
                                      </p:to>
                                    </p:animClr>
                                  </p:childTnLst>
                                </p:cTn>
                              </p:par>
                              <p:par>
                                <p:cTn id="10" presetID="9" presetClass="emph" presetSubtype="0" grpId="0" nodeType="withEffect">
                                  <p:stCondLst>
                                    <p:cond delay="0"/>
                                  </p:stCondLst>
                                  <p:childTnLst>
                                    <p:set>
                                      <p:cBhvr rctx="PPT">
                                        <p:cTn id="11" dur="indefinite"/>
                                        <p:tgtEl>
                                          <p:spTgt spid="7"/>
                                        </p:tgtEl>
                                        <p:attrNameLst>
                                          <p:attrName>style.opacity</p:attrName>
                                        </p:attrNameLst>
                                      </p:cBhvr>
                                      <p:to>
                                        <p:strVal val="0.5"/>
                                      </p:to>
                                    </p:set>
                                    <p:animEffect filter="image" prLst="opacity: 0.5">
                                      <p:cBhvr rctx="IE">
                                        <p:cTn id="12" dur="indefinite"/>
                                        <p:tgtEl>
                                          <p:spTgt spid="7"/>
                                        </p:tgtEl>
                                      </p:cBhvr>
                                    </p:animEffect>
                                  </p:childTnLst>
                                </p:cTn>
                              </p:par>
                              <p:par>
                                <p:cTn id="13" presetID="9" presetClass="emph" presetSubtype="0" grpId="0" nodeType="withEffect">
                                  <p:stCondLst>
                                    <p:cond delay="0"/>
                                  </p:stCondLst>
                                  <p:childTnLst>
                                    <p:set>
                                      <p:cBhvr rctx="PPT">
                                        <p:cTn id="14" dur="indefinite"/>
                                        <p:tgtEl>
                                          <p:spTgt spid="8"/>
                                        </p:tgtEl>
                                        <p:attrNameLst>
                                          <p:attrName>style.opacity</p:attrName>
                                        </p:attrNameLst>
                                      </p:cBhvr>
                                      <p:to>
                                        <p:strVal val="0.5"/>
                                      </p:to>
                                    </p:set>
                                    <p:animEffect filter="image" prLst="opacity: 0.5">
                                      <p:cBhvr rctx="IE">
                                        <p:cTn id="15" dur="indefinite"/>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1" grpId="0"/>
      <p:bldP spid="6" grpId="0"/>
      <p:bldP spid="7" grpId="0"/>
      <p:bldP spid="8"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AutoShape 2"/>
          <p:cNvSpPr>
            <a:spLocks noChangeArrowheads="1"/>
          </p:cNvSpPr>
          <p:nvPr/>
        </p:nvSpPr>
        <p:spPr bwMode="auto">
          <a:xfrm>
            <a:off x="381000" y="457200"/>
            <a:ext cx="8458200" cy="5715000"/>
          </a:xfrm>
          <a:prstGeom prst="roundRect">
            <a:avLst>
              <a:gd name="adj" fmla="val 16667"/>
            </a:avLst>
          </a:prstGeom>
          <a:gradFill rotWithShape="1">
            <a:gsLst>
              <a:gs pos="0">
                <a:schemeClr val="bg1">
                  <a:alpha val="73000"/>
                </a:schemeClr>
              </a:gs>
              <a:gs pos="100000">
                <a:schemeClr val="bg1">
                  <a:gamma/>
                  <a:shade val="46275"/>
                  <a:invGamma/>
                </a:schemeClr>
              </a:gs>
            </a:gsLst>
            <a:lin ang="5400000" scaled="1"/>
          </a:gradFill>
          <a:ln>
            <a:noFill/>
          </a:ln>
          <a:effectLst/>
          <a:extLst/>
        </p:spPr>
        <p:txBody>
          <a:bodyPr wrap="none" anchor="ctr"/>
          <a:lstStyle/>
          <a:p>
            <a:pPr fontAlgn="auto">
              <a:spcBef>
                <a:spcPts val="0"/>
              </a:spcBef>
              <a:spcAft>
                <a:spcPts val="0"/>
              </a:spcAft>
              <a:defRPr/>
            </a:pPr>
            <a:endParaRPr lang="en-US" dirty="0">
              <a:latin typeface="+mn-lt"/>
              <a:cs typeface="+mn-cs"/>
            </a:endParaRPr>
          </a:p>
        </p:txBody>
      </p:sp>
      <p:sp>
        <p:nvSpPr>
          <p:cNvPr id="99331" name="Text Box 4"/>
          <p:cNvSpPr txBox="1">
            <a:spLocks noChangeArrowheads="1"/>
          </p:cNvSpPr>
          <p:nvPr/>
        </p:nvSpPr>
        <p:spPr bwMode="auto">
          <a:xfrm>
            <a:off x="685800" y="838200"/>
            <a:ext cx="7848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3200" b="1">
                <a:solidFill>
                  <a:schemeClr val="tx2"/>
                </a:solidFill>
                <a:latin typeface="Arial Narrow" pitchFamily="34" charset="0"/>
              </a:rPr>
              <a:t>Test Your Knowledge of Excavations</a:t>
            </a:r>
          </a:p>
        </p:txBody>
      </p:sp>
      <p:sp>
        <p:nvSpPr>
          <p:cNvPr id="99332" name="Text Box 8"/>
          <p:cNvSpPr txBox="1">
            <a:spLocks noChangeArrowheads="1"/>
          </p:cNvSpPr>
          <p:nvPr/>
        </p:nvSpPr>
        <p:spPr bwMode="auto">
          <a:xfrm>
            <a:off x="533400" y="1524000"/>
            <a:ext cx="807720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71500" indent="-5715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ts val="1200"/>
              </a:spcBef>
              <a:buClr>
                <a:schemeClr val="tx2"/>
              </a:buClr>
              <a:buFont typeface="Calibri" pitchFamily="34" charset="0"/>
              <a:buAutoNum type="arabicPeriod" startAt="2"/>
            </a:pPr>
            <a:r>
              <a:rPr lang="en-US" sz="3200" b="1">
                <a:latin typeface="Arial Narrow" pitchFamily="34" charset="0"/>
              </a:rPr>
              <a:t>A stairway, ladder, ramp or other safe means of egress must be located in trench excavations that are                     or more in depth. </a:t>
            </a:r>
          </a:p>
        </p:txBody>
      </p:sp>
      <p:sp>
        <p:nvSpPr>
          <p:cNvPr id="76805" name="Text Box 8"/>
          <p:cNvSpPr txBox="1">
            <a:spLocks noChangeArrowheads="1"/>
          </p:cNvSpPr>
          <p:nvPr/>
        </p:nvSpPr>
        <p:spPr bwMode="auto">
          <a:xfrm>
            <a:off x="838200" y="3513138"/>
            <a:ext cx="75009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43000" indent="-5715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ts val="1200"/>
              </a:spcBef>
              <a:buClr>
                <a:schemeClr val="tx2"/>
              </a:buClr>
              <a:buFont typeface="Calibri" pitchFamily="34" charset="0"/>
              <a:buAutoNum type="alphaUcPeriod"/>
            </a:pPr>
            <a:r>
              <a:rPr lang="en-US" sz="2800" b="1">
                <a:latin typeface="Arial Narrow" pitchFamily="34" charset="0"/>
              </a:rPr>
              <a:t>2 feet</a:t>
            </a:r>
          </a:p>
        </p:txBody>
      </p:sp>
      <p:cxnSp>
        <p:nvCxnSpPr>
          <p:cNvPr id="3" name="Straight Connector 2"/>
          <p:cNvCxnSpPr/>
          <p:nvPr/>
        </p:nvCxnSpPr>
        <p:spPr>
          <a:xfrm>
            <a:off x="4495800" y="2895600"/>
            <a:ext cx="16764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 Box 8"/>
          <p:cNvSpPr txBox="1">
            <a:spLocks noChangeArrowheads="1"/>
          </p:cNvSpPr>
          <p:nvPr/>
        </p:nvSpPr>
        <p:spPr bwMode="auto">
          <a:xfrm>
            <a:off x="838200" y="3971925"/>
            <a:ext cx="75009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43000" indent="-5715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ts val="1200"/>
              </a:spcBef>
              <a:buClr>
                <a:schemeClr val="tx2"/>
              </a:buClr>
              <a:buFont typeface="Calibri" pitchFamily="34" charset="0"/>
              <a:buAutoNum type="alphaUcPeriod" startAt="2"/>
            </a:pPr>
            <a:r>
              <a:rPr lang="en-US" sz="2800" b="1">
                <a:latin typeface="Arial Narrow" pitchFamily="34" charset="0"/>
              </a:rPr>
              <a:t>3 feet</a:t>
            </a:r>
          </a:p>
        </p:txBody>
      </p:sp>
      <p:sp>
        <p:nvSpPr>
          <p:cNvPr id="8" name="Text Box 8"/>
          <p:cNvSpPr txBox="1">
            <a:spLocks noChangeArrowheads="1"/>
          </p:cNvSpPr>
          <p:nvPr/>
        </p:nvSpPr>
        <p:spPr bwMode="auto">
          <a:xfrm>
            <a:off x="838200" y="4429125"/>
            <a:ext cx="75009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43000" indent="-5715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ts val="1200"/>
              </a:spcBef>
              <a:buClr>
                <a:schemeClr val="tx2"/>
              </a:buClr>
              <a:buFont typeface="Calibri" pitchFamily="34" charset="0"/>
              <a:buAutoNum type="alphaUcPeriod" startAt="3"/>
            </a:pPr>
            <a:r>
              <a:rPr lang="en-US" sz="2800" b="1">
                <a:latin typeface="Arial Narrow" pitchFamily="34" charset="0"/>
              </a:rPr>
              <a:t>4 feet</a:t>
            </a:r>
          </a:p>
        </p:txBody>
      </p:sp>
      <p:sp>
        <p:nvSpPr>
          <p:cNvPr id="9" name="Text Box 8"/>
          <p:cNvSpPr txBox="1">
            <a:spLocks noChangeArrowheads="1"/>
          </p:cNvSpPr>
          <p:nvPr/>
        </p:nvSpPr>
        <p:spPr bwMode="auto">
          <a:xfrm>
            <a:off x="838200" y="4886325"/>
            <a:ext cx="75009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43000" indent="-5715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ts val="1200"/>
              </a:spcBef>
              <a:buClr>
                <a:schemeClr val="tx2"/>
              </a:buClr>
              <a:buFont typeface="Calibri" pitchFamily="34" charset="0"/>
              <a:buAutoNum type="alphaUcPeriod" startAt="4"/>
            </a:pPr>
            <a:r>
              <a:rPr lang="en-US" sz="2800" b="1">
                <a:latin typeface="Arial Narrow" pitchFamily="34" charset="0"/>
              </a:rPr>
              <a:t>5 feet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mph" presetSubtype="0" grpId="0" nodeType="clickEffect">
                                  <p:stCondLst>
                                    <p:cond delay="0"/>
                                  </p:stCondLst>
                                  <p:childTnLst>
                                    <p:set>
                                      <p:cBhvr rctx="PPT">
                                        <p:cTn id="6" dur="indefinite"/>
                                        <p:tgtEl>
                                          <p:spTgt spid="76805"/>
                                        </p:tgtEl>
                                        <p:attrNameLst>
                                          <p:attrName>style.opacity</p:attrName>
                                        </p:attrNameLst>
                                      </p:cBhvr>
                                      <p:to>
                                        <p:strVal val="0.5"/>
                                      </p:to>
                                    </p:set>
                                    <p:animEffect filter="image" prLst="opacity: 0.5">
                                      <p:cBhvr rctx="IE">
                                        <p:cTn id="7" dur="indefinite"/>
                                        <p:tgtEl>
                                          <p:spTgt spid="76805"/>
                                        </p:tgtEl>
                                      </p:cBhvr>
                                    </p:animEffect>
                                  </p:childTnLst>
                                </p:cTn>
                              </p:par>
                              <p:par>
                                <p:cTn id="8" presetID="9" presetClass="emph" presetSubtype="0" grpId="0" nodeType="withEffect">
                                  <p:stCondLst>
                                    <p:cond delay="0"/>
                                  </p:stCondLst>
                                  <p:childTnLst>
                                    <p:set>
                                      <p:cBhvr rctx="PPT">
                                        <p:cTn id="9" dur="indefinite"/>
                                        <p:tgtEl>
                                          <p:spTgt spid="7"/>
                                        </p:tgtEl>
                                        <p:attrNameLst>
                                          <p:attrName>style.opacity</p:attrName>
                                        </p:attrNameLst>
                                      </p:cBhvr>
                                      <p:to>
                                        <p:strVal val="0.5"/>
                                      </p:to>
                                    </p:set>
                                    <p:animEffect filter="image" prLst="opacity: 0.5">
                                      <p:cBhvr rctx="IE">
                                        <p:cTn id="10" dur="indefinite"/>
                                        <p:tgtEl>
                                          <p:spTgt spid="7"/>
                                        </p:tgtEl>
                                      </p:cBhvr>
                                    </p:animEffect>
                                  </p:childTnLst>
                                </p:cTn>
                              </p:par>
                              <p:par>
                                <p:cTn id="11" presetID="3" presetClass="emph" presetSubtype="2" fill="hold" grpId="0" nodeType="withEffect">
                                  <p:stCondLst>
                                    <p:cond delay="0"/>
                                  </p:stCondLst>
                                  <p:childTnLst>
                                    <p:animClr clrSpc="rgb" dir="cw">
                                      <p:cBhvr override="childStyle">
                                        <p:cTn id="12" dur="2000" fill="hold"/>
                                        <p:tgtEl>
                                          <p:spTgt spid="8"/>
                                        </p:tgtEl>
                                        <p:attrNameLst>
                                          <p:attrName>style.color</p:attrName>
                                        </p:attrNameLst>
                                      </p:cBhvr>
                                      <p:to>
                                        <a:schemeClr val="accent2"/>
                                      </p:to>
                                    </p:animClr>
                                  </p:childTnLst>
                                </p:cTn>
                              </p:par>
                              <p:par>
                                <p:cTn id="13" presetID="9" presetClass="emph" presetSubtype="0" grpId="0" nodeType="withEffect">
                                  <p:stCondLst>
                                    <p:cond delay="0"/>
                                  </p:stCondLst>
                                  <p:childTnLst>
                                    <p:set>
                                      <p:cBhvr rctx="PPT">
                                        <p:cTn id="14" dur="indefinite"/>
                                        <p:tgtEl>
                                          <p:spTgt spid="9"/>
                                        </p:tgtEl>
                                        <p:attrNameLst>
                                          <p:attrName>style.opacity</p:attrName>
                                        </p:attrNameLst>
                                      </p:cBhvr>
                                      <p:to>
                                        <p:strVal val="0.5"/>
                                      </p:to>
                                    </p:set>
                                    <p:animEffect filter="image" prLst="opacity: 0.5">
                                      <p:cBhvr rctx="IE">
                                        <p:cTn id="15" dur="indefinite"/>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5" grpId="0"/>
      <p:bldP spid="7" grpId="0"/>
      <p:bldP spid="8" grpId="0"/>
      <p:bldP spid="9"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AutoShape 2"/>
          <p:cNvSpPr>
            <a:spLocks noChangeArrowheads="1"/>
          </p:cNvSpPr>
          <p:nvPr/>
        </p:nvSpPr>
        <p:spPr bwMode="auto">
          <a:xfrm>
            <a:off x="381000" y="457200"/>
            <a:ext cx="8458200" cy="5715000"/>
          </a:xfrm>
          <a:prstGeom prst="roundRect">
            <a:avLst>
              <a:gd name="adj" fmla="val 16667"/>
            </a:avLst>
          </a:prstGeom>
          <a:gradFill rotWithShape="1">
            <a:gsLst>
              <a:gs pos="0">
                <a:schemeClr val="bg1">
                  <a:alpha val="73000"/>
                </a:schemeClr>
              </a:gs>
              <a:gs pos="100000">
                <a:schemeClr val="bg1">
                  <a:gamma/>
                  <a:shade val="46275"/>
                  <a:invGamma/>
                </a:schemeClr>
              </a:gs>
            </a:gsLst>
            <a:lin ang="5400000" scaled="1"/>
          </a:gradFill>
          <a:ln>
            <a:noFill/>
          </a:ln>
          <a:effectLst/>
          <a:extLst/>
        </p:spPr>
        <p:txBody>
          <a:bodyPr wrap="none" anchor="ctr"/>
          <a:lstStyle/>
          <a:p>
            <a:pPr fontAlgn="auto">
              <a:spcBef>
                <a:spcPts val="0"/>
              </a:spcBef>
              <a:spcAft>
                <a:spcPts val="0"/>
              </a:spcAft>
              <a:defRPr/>
            </a:pPr>
            <a:endParaRPr lang="en-US" dirty="0">
              <a:latin typeface="+mn-lt"/>
              <a:cs typeface="+mn-cs"/>
            </a:endParaRPr>
          </a:p>
        </p:txBody>
      </p:sp>
      <p:sp>
        <p:nvSpPr>
          <p:cNvPr id="100355" name="Text Box 4"/>
          <p:cNvSpPr txBox="1">
            <a:spLocks noChangeArrowheads="1"/>
          </p:cNvSpPr>
          <p:nvPr/>
        </p:nvSpPr>
        <p:spPr bwMode="auto">
          <a:xfrm>
            <a:off x="685800" y="998538"/>
            <a:ext cx="78486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3200" b="1">
                <a:solidFill>
                  <a:schemeClr val="tx2"/>
                </a:solidFill>
                <a:latin typeface="Arial Narrow" pitchFamily="34" charset="0"/>
              </a:rPr>
              <a:t>Test Your Knowledge of Excavations</a:t>
            </a:r>
          </a:p>
        </p:txBody>
      </p:sp>
      <p:sp>
        <p:nvSpPr>
          <p:cNvPr id="100356" name="Text Box 8"/>
          <p:cNvSpPr txBox="1">
            <a:spLocks noChangeArrowheads="1"/>
          </p:cNvSpPr>
          <p:nvPr/>
        </p:nvSpPr>
        <p:spPr bwMode="auto">
          <a:xfrm>
            <a:off x="838200" y="1836738"/>
            <a:ext cx="7500938"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71500" indent="-5715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ts val="1200"/>
              </a:spcBef>
              <a:buClr>
                <a:schemeClr val="tx2"/>
              </a:buClr>
              <a:buFont typeface="Calibri" pitchFamily="34" charset="0"/>
              <a:buAutoNum type="arabicPeriod" startAt="3"/>
            </a:pPr>
            <a:r>
              <a:rPr lang="en-US" sz="3200" b="1">
                <a:latin typeface="Arial Narrow" pitchFamily="34" charset="0"/>
              </a:rPr>
              <a:t>How far back from an excavation must the spoils be?</a:t>
            </a:r>
          </a:p>
        </p:txBody>
      </p:sp>
      <p:sp>
        <p:nvSpPr>
          <p:cNvPr id="77829" name="Text Box 8"/>
          <p:cNvSpPr txBox="1">
            <a:spLocks noChangeArrowheads="1"/>
          </p:cNvSpPr>
          <p:nvPr/>
        </p:nvSpPr>
        <p:spPr bwMode="auto">
          <a:xfrm>
            <a:off x="838200" y="2979738"/>
            <a:ext cx="75009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43000" indent="-5715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ts val="1200"/>
              </a:spcBef>
              <a:buClr>
                <a:schemeClr val="tx2"/>
              </a:buClr>
              <a:buFont typeface="Calibri" pitchFamily="34" charset="0"/>
              <a:buAutoNum type="alphaUcPeriod"/>
            </a:pPr>
            <a:r>
              <a:rPr lang="en-US" sz="2800" b="1">
                <a:latin typeface="Arial Narrow" pitchFamily="34" charset="0"/>
              </a:rPr>
              <a:t>2 feet</a:t>
            </a:r>
          </a:p>
        </p:txBody>
      </p:sp>
      <p:sp>
        <p:nvSpPr>
          <p:cNvPr id="6" name="Text Box 8"/>
          <p:cNvSpPr txBox="1">
            <a:spLocks noChangeArrowheads="1"/>
          </p:cNvSpPr>
          <p:nvPr/>
        </p:nvSpPr>
        <p:spPr bwMode="auto">
          <a:xfrm>
            <a:off x="838200" y="3438525"/>
            <a:ext cx="75009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43000" indent="-5715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ts val="1200"/>
              </a:spcBef>
              <a:buClr>
                <a:schemeClr val="tx2"/>
              </a:buClr>
              <a:buFont typeface="Calibri" pitchFamily="34" charset="0"/>
              <a:buAutoNum type="alphaUcPeriod" startAt="2"/>
            </a:pPr>
            <a:r>
              <a:rPr lang="en-US" sz="2800" b="1">
                <a:latin typeface="Arial Narrow" pitchFamily="34" charset="0"/>
              </a:rPr>
              <a:t>6 feet</a:t>
            </a:r>
          </a:p>
        </p:txBody>
      </p:sp>
      <p:sp>
        <p:nvSpPr>
          <p:cNvPr id="7" name="Text Box 8"/>
          <p:cNvSpPr txBox="1">
            <a:spLocks noChangeArrowheads="1"/>
          </p:cNvSpPr>
          <p:nvPr/>
        </p:nvSpPr>
        <p:spPr bwMode="auto">
          <a:xfrm>
            <a:off x="838200" y="3895725"/>
            <a:ext cx="75009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43000" indent="-5715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ts val="1200"/>
              </a:spcBef>
              <a:buClr>
                <a:schemeClr val="tx2"/>
              </a:buClr>
              <a:buFont typeface="Calibri" pitchFamily="34" charset="0"/>
              <a:buAutoNum type="alphaUcPeriod" startAt="3"/>
            </a:pPr>
            <a:r>
              <a:rPr lang="en-US" sz="2800" b="1">
                <a:latin typeface="Arial Narrow" pitchFamily="34" charset="0"/>
              </a:rPr>
              <a:t>10 feet</a:t>
            </a:r>
          </a:p>
        </p:txBody>
      </p:sp>
      <p:sp>
        <p:nvSpPr>
          <p:cNvPr id="8" name="Text Box 8"/>
          <p:cNvSpPr txBox="1">
            <a:spLocks noChangeArrowheads="1"/>
          </p:cNvSpPr>
          <p:nvPr/>
        </p:nvSpPr>
        <p:spPr bwMode="auto">
          <a:xfrm>
            <a:off x="838200" y="4352925"/>
            <a:ext cx="75009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43000" indent="-5715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ts val="1200"/>
              </a:spcBef>
              <a:buClr>
                <a:schemeClr val="tx2"/>
              </a:buClr>
              <a:buFont typeface="Calibri" pitchFamily="34" charset="0"/>
              <a:buAutoNum type="alphaUcPeriod" startAt="4"/>
            </a:pPr>
            <a:r>
              <a:rPr lang="en-US" sz="2800" b="1">
                <a:latin typeface="Arial Narrow" pitchFamily="34" charset="0"/>
              </a:rPr>
              <a:t>12 feet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77829"/>
                                        </p:tgtEl>
                                        <p:attrNameLst>
                                          <p:attrName>style.color</p:attrName>
                                        </p:attrNameLst>
                                      </p:cBhvr>
                                      <p:to>
                                        <a:schemeClr val="accent2"/>
                                      </p:to>
                                    </p:animClr>
                                  </p:childTnLst>
                                </p:cTn>
                              </p:par>
                              <p:par>
                                <p:cTn id="7" presetID="9" presetClass="emph" presetSubtype="0" grpId="0" nodeType="withEffect">
                                  <p:stCondLst>
                                    <p:cond delay="0"/>
                                  </p:stCondLst>
                                  <p:childTnLst>
                                    <p:set>
                                      <p:cBhvr rctx="PPT">
                                        <p:cTn id="8" dur="indefinite"/>
                                        <p:tgtEl>
                                          <p:spTgt spid="6"/>
                                        </p:tgtEl>
                                        <p:attrNameLst>
                                          <p:attrName>style.opacity</p:attrName>
                                        </p:attrNameLst>
                                      </p:cBhvr>
                                      <p:to>
                                        <p:strVal val="0.5"/>
                                      </p:to>
                                    </p:set>
                                    <p:animEffect filter="image" prLst="opacity: 0.5">
                                      <p:cBhvr rctx="IE">
                                        <p:cTn id="9" dur="indefinite"/>
                                        <p:tgtEl>
                                          <p:spTgt spid="6"/>
                                        </p:tgtEl>
                                      </p:cBhvr>
                                    </p:animEffect>
                                  </p:childTnLst>
                                </p:cTn>
                              </p:par>
                              <p:par>
                                <p:cTn id="10" presetID="9" presetClass="emph" presetSubtype="0" grpId="0" nodeType="withEffect">
                                  <p:stCondLst>
                                    <p:cond delay="0"/>
                                  </p:stCondLst>
                                  <p:childTnLst>
                                    <p:set>
                                      <p:cBhvr rctx="PPT">
                                        <p:cTn id="11" dur="indefinite"/>
                                        <p:tgtEl>
                                          <p:spTgt spid="7"/>
                                        </p:tgtEl>
                                        <p:attrNameLst>
                                          <p:attrName>style.opacity</p:attrName>
                                        </p:attrNameLst>
                                      </p:cBhvr>
                                      <p:to>
                                        <p:strVal val="0.5"/>
                                      </p:to>
                                    </p:set>
                                    <p:animEffect filter="image" prLst="opacity: 0.5">
                                      <p:cBhvr rctx="IE">
                                        <p:cTn id="12" dur="indefinite"/>
                                        <p:tgtEl>
                                          <p:spTgt spid="7"/>
                                        </p:tgtEl>
                                      </p:cBhvr>
                                    </p:animEffect>
                                  </p:childTnLst>
                                </p:cTn>
                              </p:par>
                              <p:par>
                                <p:cTn id="13" presetID="9" presetClass="emph" presetSubtype="0" grpId="0" nodeType="withEffect">
                                  <p:stCondLst>
                                    <p:cond delay="0"/>
                                  </p:stCondLst>
                                  <p:childTnLst>
                                    <p:set>
                                      <p:cBhvr rctx="PPT">
                                        <p:cTn id="14" dur="indefinite"/>
                                        <p:tgtEl>
                                          <p:spTgt spid="8"/>
                                        </p:tgtEl>
                                        <p:attrNameLst>
                                          <p:attrName>style.opacity</p:attrName>
                                        </p:attrNameLst>
                                      </p:cBhvr>
                                      <p:to>
                                        <p:strVal val="0.5"/>
                                      </p:to>
                                    </p:set>
                                    <p:animEffect filter="image" prLst="opacity: 0.5">
                                      <p:cBhvr rctx="IE">
                                        <p:cTn id="15" dur="indefinite"/>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9" grpId="0"/>
      <p:bldP spid="6" grpId="0"/>
      <p:bldP spid="7" grpId="0"/>
      <p:bldP spid="8"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AutoShape 2"/>
          <p:cNvSpPr>
            <a:spLocks noChangeArrowheads="1"/>
          </p:cNvSpPr>
          <p:nvPr/>
        </p:nvSpPr>
        <p:spPr bwMode="auto">
          <a:xfrm>
            <a:off x="381000" y="457200"/>
            <a:ext cx="8458200" cy="5715000"/>
          </a:xfrm>
          <a:prstGeom prst="roundRect">
            <a:avLst>
              <a:gd name="adj" fmla="val 16667"/>
            </a:avLst>
          </a:prstGeom>
          <a:gradFill rotWithShape="1">
            <a:gsLst>
              <a:gs pos="0">
                <a:schemeClr val="bg1">
                  <a:alpha val="73000"/>
                </a:schemeClr>
              </a:gs>
              <a:gs pos="100000">
                <a:schemeClr val="bg1">
                  <a:gamma/>
                  <a:shade val="46275"/>
                  <a:invGamma/>
                </a:schemeClr>
              </a:gs>
            </a:gsLst>
            <a:lin ang="5400000" scaled="1"/>
          </a:gradFill>
          <a:ln>
            <a:noFill/>
          </a:ln>
          <a:effectLst/>
          <a:extLst/>
        </p:spPr>
        <p:txBody>
          <a:bodyPr wrap="none" anchor="ctr"/>
          <a:lstStyle/>
          <a:p>
            <a:pPr fontAlgn="auto">
              <a:spcBef>
                <a:spcPts val="0"/>
              </a:spcBef>
              <a:spcAft>
                <a:spcPts val="0"/>
              </a:spcAft>
              <a:defRPr/>
            </a:pPr>
            <a:endParaRPr lang="en-US" dirty="0">
              <a:latin typeface="+mn-lt"/>
              <a:cs typeface="+mn-cs"/>
            </a:endParaRPr>
          </a:p>
        </p:txBody>
      </p:sp>
      <p:sp>
        <p:nvSpPr>
          <p:cNvPr id="101379" name="Text Box 4"/>
          <p:cNvSpPr txBox="1">
            <a:spLocks noChangeArrowheads="1"/>
          </p:cNvSpPr>
          <p:nvPr/>
        </p:nvSpPr>
        <p:spPr bwMode="auto">
          <a:xfrm>
            <a:off x="685800" y="685800"/>
            <a:ext cx="7848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3200" b="1">
                <a:solidFill>
                  <a:schemeClr val="tx2"/>
                </a:solidFill>
                <a:latin typeface="Arial Narrow" pitchFamily="34" charset="0"/>
              </a:rPr>
              <a:t>Test Your Knowledge of Excavations</a:t>
            </a:r>
          </a:p>
        </p:txBody>
      </p:sp>
      <p:sp>
        <p:nvSpPr>
          <p:cNvPr id="101380" name="Text Box 8"/>
          <p:cNvSpPr txBox="1">
            <a:spLocks noChangeArrowheads="1"/>
          </p:cNvSpPr>
          <p:nvPr/>
        </p:nvSpPr>
        <p:spPr bwMode="auto">
          <a:xfrm>
            <a:off x="533400" y="1219200"/>
            <a:ext cx="8153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71500" indent="-5715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ts val="1200"/>
              </a:spcBef>
              <a:buClr>
                <a:schemeClr val="tx2"/>
              </a:buClr>
              <a:buFont typeface="Calibri" pitchFamily="34" charset="0"/>
              <a:buAutoNum type="arabicPeriod" startAt="4"/>
            </a:pPr>
            <a:r>
              <a:rPr lang="en-US" sz="2800" b="1">
                <a:latin typeface="Arial Narrow" pitchFamily="34" charset="0"/>
              </a:rPr>
              <a:t>When must excavations have protection systems?</a:t>
            </a:r>
          </a:p>
        </p:txBody>
      </p:sp>
      <p:sp>
        <p:nvSpPr>
          <p:cNvPr id="78853" name="Text Box 8"/>
          <p:cNvSpPr txBox="1">
            <a:spLocks noChangeArrowheads="1"/>
          </p:cNvSpPr>
          <p:nvPr/>
        </p:nvSpPr>
        <p:spPr bwMode="auto">
          <a:xfrm>
            <a:off x="685800" y="1752600"/>
            <a:ext cx="75009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43000" indent="-5715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ts val="1200"/>
              </a:spcBef>
              <a:buClr>
                <a:schemeClr val="tx2"/>
              </a:buClr>
              <a:buFont typeface="Calibri" pitchFamily="34" charset="0"/>
              <a:buAutoNum type="alphaUcPeriod"/>
            </a:pPr>
            <a:r>
              <a:rPr lang="en-US" sz="2800" b="1">
                <a:latin typeface="Arial Narrow" pitchFamily="34" charset="0"/>
              </a:rPr>
              <a:t>Always</a:t>
            </a:r>
          </a:p>
        </p:txBody>
      </p:sp>
      <p:sp>
        <p:nvSpPr>
          <p:cNvPr id="7" name="Text Box 8"/>
          <p:cNvSpPr txBox="1">
            <a:spLocks noChangeArrowheads="1"/>
          </p:cNvSpPr>
          <p:nvPr/>
        </p:nvSpPr>
        <p:spPr bwMode="auto">
          <a:xfrm>
            <a:off x="685800" y="2328863"/>
            <a:ext cx="7696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43000" indent="-5715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ts val="1200"/>
              </a:spcBef>
              <a:buClr>
                <a:schemeClr val="tx2"/>
              </a:buClr>
              <a:buFont typeface="Calibri" pitchFamily="34" charset="0"/>
              <a:buAutoNum type="alphaUcPeriod" startAt="2"/>
            </a:pPr>
            <a:r>
              <a:rPr lang="en-US" sz="2800" b="1">
                <a:latin typeface="Arial Narrow" pitchFamily="34" charset="0"/>
              </a:rPr>
              <a:t>When the excavation is deeper than it is wide</a:t>
            </a:r>
          </a:p>
        </p:txBody>
      </p:sp>
      <p:sp>
        <p:nvSpPr>
          <p:cNvPr id="8" name="Text Box 8"/>
          <p:cNvSpPr txBox="1">
            <a:spLocks noChangeArrowheads="1"/>
          </p:cNvSpPr>
          <p:nvPr/>
        </p:nvSpPr>
        <p:spPr bwMode="auto">
          <a:xfrm>
            <a:off x="685800" y="2905125"/>
            <a:ext cx="7729538"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43000" indent="-5715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ts val="1200"/>
              </a:spcBef>
              <a:buClr>
                <a:schemeClr val="tx2"/>
              </a:buClr>
              <a:buFont typeface="Calibri" pitchFamily="34" charset="0"/>
              <a:buAutoNum type="alphaUcPeriod" startAt="3"/>
            </a:pPr>
            <a:r>
              <a:rPr lang="en-US" sz="2800" b="1">
                <a:latin typeface="Arial Narrow" pitchFamily="34" charset="0"/>
              </a:rPr>
              <a:t>When the excavation is over five feet deep, or less than five feet deep and there is an indication of a potential cave-in</a:t>
            </a:r>
          </a:p>
        </p:txBody>
      </p:sp>
      <p:sp>
        <p:nvSpPr>
          <p:cNvPr id="9" name="Text Box 8"/>
          <p:cNvSpPr txBox="1">
            <a:spLocks noChangeArrowheads="1"/>
          </p:cNvSpPr>
          <p:nvPr/>
        </p:nvSpPr>
        <p:spPr bwMode="auto">
          <a:xfrm>
            <a:off x="685800" y="4343400"/>
            <a:ext cx="7500938"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43000" indent="-5715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ts val="1200"/>
              </a:spcBef>
              <a:buClr>
                <a:schemeClr val="tx2"/>
              </a:buClr>
              <a:buFont typeface="Calibri" pitchFamily="34" charset="0"/>
              <a:buAutoNum type="alphaUcPeriod" startAt="4"/>
            </a:pPr>
            <a:r>
              <a:rPr lang="en-US" sz="2800" b="1">
                <a:latin typeface="Arial Narrow" pitchFamily="34" charset="0"/>
              </a:rPr>
              <a:t>When the excavation is over eight feet deep, or less than eight feet deep and there is an indication of a potential cave-in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mph" presetSubtype="0" grpId="0" nodeType="clickEffect">
                                  <p:stCondLst>
                                    <p:cond delay="0"/>
                                  </p:stCondLst>
                                  <p:childTnLst>
                                    <p:set>
                                      <p:cBhvr rctx="PPT">
                                        <p:cTn id="6" dur="indefinite"/>
                                        <p:tgtEl>
                                          <p:spTgt spid="78853"/>
                                        </p:tgtEl>
                                        <p:attrNameLst>
                                          <p:attrName>style.opacity</p:attrName>
                                        </p:attrNameLst>
                                      </p:cBhvr>
                                      <p:to>
                                        <p:strVal val="0.5"/>
                                      </p:to>
                                    </p:set>
                                    <p:animEffect filter="image" prLst="opacity: 0.5">
                                      <p:cBhvr rctx="IE">
                                        <p:cTn id="7" dur="indefinite"/>
                                        <p:tgtEl>
                                          <p:spTgt spid="78853"/>
                                        </p:tgtEl>
                                      </p:cBhvr>
                                    </p:animEffect>
                                  </p:childTnLst>
                                </p:cTn>
                              </p:par>
                              <p:par>
                                <p:cTn id="8" presetID="9" presetClass="emph" presetSubtype="0" grpId="0" nodeType="withEffect">
                                  <p:stCondLst>
                                    <p:cond delay="0"/>
                                  </p:stCondLst>
                                  <p:childTnLst>
                                    <p:set>
                                      <p:cBhvr rctx="PPT">
                                        <p:cTn id="9" dur="indefinite"/>
                                        <p:tgtEl>
                                          <p:spTgt spid="7"/>
                                        </p:tgtEl>
                                        <p:attrNameLst>
                                          <p:attrName>style.opacity</p:attrName>
                                        </p:attrNameLst>
                                      </p:cBhvr>
                                      <p:to>
                                        <p:strVal val="0.5"/>
                                      </p:to>
                                    </p:set>
                                    <p:animEffect filter="image" prLst="opacity: 0.5">
                                      <p:cBhvr rctx="IE">
                                        <p:cTn id="10" dur="indefinite"/>
                                        <p:tgtEl>
                                          <p:spTgt spid="7"/>
                                        </p:tgtEl>
                                      </p:cBhvr>
                                    </p:animEffect>
                                  </p:childTnLst>
                                </p:cTn>
                              </p:par>
                              <p:par>
                                <p:cTn id="11" presetID="3" presetClass="emph" presetSubtype="2" fill="hold" grpId="0" nodeType="withEffect">
                                  <p:stCondLst>
                                    <p:cond delay="0"/>
                                  </p:stCondLst>
                                  <p:childTnLst>
                                    <p:animClr clrSpc="rgb" dir="cw">
                                      <p:cBhvr override="childStyle">
                                        <p:cTn id="12" dur="2000" fill="hold"/>
                                        <p:tgtEl>
                                          <p:spTgt spid="8"/>
                                        </p:tgtEl>
                                        <p:attrNameLst>
                                          <p:attrName>style.color</p:attrName>
                                        </p:attrNameLst>
                                      </p:cBhvr>
                                      <p:to>
                                        <a:schemeClr val="accent2"/>
                                      </p:to>
                                    </p:animClr>
                                  </p:childTnLst>
                                </p:cTn>
                              </p:par>
                              <p:par>
                                <p:cTn id="13" presetID="9" presetClass="emph" presetSubtype="0" grpId="0" nodeType="withEffect">
                                  <p:stCondLst>
                                    <p:cond delay="0"/>
                                  </p:stCondLst>
                                  <p:childTnLst>
                                    <p:set>
                                      <p:cBhvr rctx="PPT">
                                        <p:cTn id="14" dur="indefinite"/>
                                        <p:tgtEl>
                                          <p:spTgt spid="9"/>
                                        </p:tgtEl>
                                        <p:attrNameLst>
                                          <p:attrName>style.opacity</p:attrName>
                                        </p:attrNameLst>
                                      </p:cBhvr>
                                      <p:to>
                                        <p:strVal val="0.5"/>
                                      </p:to>
                                    </p:set>
                                    <p:animEffect filter="image" prLst="opacity: 0.5">
                                      <p:cBhvr rctx="IE">
                                        <p:cTn id="15" dur="indefinite"/>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3" grpId="0"/>
      <p:bldP spid="7" grpId="0"/>
      <p:bldP spid="8" grpId="0"/>
      <p:bldP spid="9"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AutoShape 2"/>
          <p:cNvSpPr>
            <a:spLocks noChangeArrowheads="1"/>
          </p:cNvSpPr>
          <p:nvPr/>
        </p:nvSpPr>
        <p:spPr bwMode="auto">
          <a:xfrm>
            <a:off x="381000" y="457200"/>
            <a:ext cx="8458200" cy="5715000"/>
          </a:xfrm>
          <a:prstGeom prst="roundRect">
            <a:avLst>
              <a:gd name="adj" fmla="val 16667"/>
            </a:avLst>
          </a:prstGeom>
          <a:gradFill rotWithShape="1">
            <a:gsLst>
              <a:gs pos="0">
                <a:schemeClr val="bg1">
                  <a:alpha val="73000"/>
                </a:schemeClr>
              </a:gs>
              <a:gs pos="100000">
                <a:schemeClr val="bg1">
                  <a:gamma/>
                  <a:shade val="46275"/>
                  <a:invGamma/>
                </a:schemeClr>
              </a:gs>
            </a:gsLst>
            <a:lin ang="5400000" scaled="1"/>
          </a:gradFill>
          <a:ln>
            <a:noFill/>
          </a:ln>
          <a:effectLst/>
          <a:extLst/>
        </p:spPr>
        <p:txBody>
          <a:bodyPr wrap="none" anchor="ctr"/>
          <a:lstStyle/>
          <a:p>
            <a:pPr fontAlgn="auto">
              <a:spcBef>
                <a:spcPts val="0"/>
              </a:spcBef>
              <a:spcAft>
                <a:spcPts val="0"/>
              </a:spcAft>
              <a:defRPr/>
            </a:pPr>
            <a:endParaRPr lang="en-US" dirty="0">
              <a:latin typeface="+mn-lt"/>
              <a:cs typeface="+mn-cs"/>
            </a:endParaRPr>
          </a:p>
        </p:txBody>
      </p:sp>
      <p:sp>
        <p:nvSpPr>
          <p:cNvPr id="102403" name="Text Box 4"/>
          <p:cNvSpPr txBox="1">
            <a:spLocks noChangeArrowheads="1"/>
          </p:cNvSpPr>
          <p:nvPr/>
        </p:nvSpPr>
        <p:spPr bwMode="auto">
          <a:xfrm>
            <a:off x="685800" y="762000"/>
            <a:ext cx="7848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4000" b="1">
                <a:solidFill>
                  <a:schemeClr val="tx2"/>
                </a:solidFill>
                <a:latin typeface="Arial Narrow" pitchFamily="34" charset="0"/>
              </a:rPr>
              <a:t>Best Practices</a:t>
            </a:r>
          </a:p>
        </p:txBody>
      </p:sp>
      <p:sp>
        <p:nvSpPr>
          <p:cNvPr id="102404" name="Text Box 8"/>
          <p:cNvSpPr txBox="1">
            <a:spLocks noChangeArrowheads="1"/>
          </p:cNvSpPr>
          <p:nvPr/>
        </p:nvSpPr>
        <p:spPr bwMode="auto">
          <a:xfrm>
            <a:off x="990600" y="1695450"/>
            <a:ext cx="7391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ts val="1200"/>
              </a:spcBef>
              <a:buClr>
                <a:schemeClr val="tx2"/>
              </a:buClr>
            </a:pPr>
            <a:r>
              <a:rPr lang="en-US" sz="3600" b="1">
                <a:latin typeface="Arial Narrow" pitchFamily="34" charset="0"/>
              </a:rPr>
              <a:t>Identify one or two items from the best practices list that you plan to improve.</a:t>
            </a:r>
          </a:p>
        </p:txBody>
      </p:sp>
      <p:pic>
        <p:nvPicPr>
          <p:cNvPr id="2052" name="Picture 4" descr="check mark,check marks,checklists,clipboards,clipped images,cropped images,cropped pictures,icons,lists,office supplies,offices,OK,PNG,symbols,tick mark,tick marks,transparent background"/>
          <p:cNvPicPr>
            <a:picLocks noChangeAspect="1" noChangeArrowheads="1"/>
          </p:cNvPicPr>
          <p:nvPr/>
        </p:nvPicPr>
        <p:blipFill rotWithShape="1">
          <a:blip r:embed="rId2">
            <a:duotone>
              <a:prstClr val="black"/>
              <a:schemeClr val="bg1">
                <a:lumMod val="50000"/>
                <a:tint val="45000"/>
                <a:satMod val="400000"/>
              </a:schemeClr>
            </a:duotone>
            <a:extLst/>
          </a:blip>
          <a:srcRect l="30799" t="26831" r="31539" b="29600"/>
          <a:stretch/>
        </p:blipFill>
        <p:spPr bwMode="auto">
          <a:xfrm>
            <a:off x="3733800" y="3200400"/>
            <a:ext cx="1828800" cy="2115671"/>
          </a:xfrm>
          <a:prstGeom prst="rect">
            <a:avLst/>
          </a:prstGeom>
          <a:noFill/>
          <a:extLst/>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3427" name="Text Box 4"/>
          <p:cNvSpPr txBox="1">
            <a:spLocks noChangeArrowheads="1"/>
          </p:cNvSpPr>
          <p:nvPr/>
        </p:nvSpPr>
        <p:spPr bwMode="auto">
          <a:xfrm>
            <a:off x="685800" y="457200"/>
            <a:ext cx="7848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4000" b="1">
                <a:solidFill>
                  <a:srgbClr val="1F497D"/>
                </a:solidFill>
                <a:latin typeface="Arial Narrow" pitchFamily="34" charset="0"/>
              </a:rPr>
              <a:t>OSHA Requirements</a:t>
            </a:r>
          </a:p>
        </p:txBody>
      </p:sp>
      <p:grpSp>
        <p:nvGrpSpPr>
          <p:cNvPr id="103428" name="Group 63"/>
          <p:cNvGrpSpPr>
            <a:grpSpLocks/>
          </p:cNvGrpSpPr>
          <p:nvPr/>
        </p:nvGrpSpPr>
        <p:grpSpPr bwMode="auto">
          <a:xfrm>
            <a:off x="857250" y="1444625"/>
            <a:ext cx="7296150" cy="2136775"/>
            <a:chOff x="857249" y="1444625"/>
            <a:chExt cx="7296151" cy="2136775"/>
          </a:xfrm>
        </p:grpSpPr>
        <p:grpSp>
          <p:nvGrpSpPr>
            <p:cNvPr id="103459" name="Group 61"/>
            <p:cNvGrpSpPr>
              <a:grpSpLocks/>
            </p:cNvGrpSpPr>
            <p:nvPr/>
          </p:nvGrpSpPr>
          <p:grpSpPr bwMode="auto">
            <a:xfrm>
              <a:off x="5364162" y="1855788"/>
              <a:ext cx="2789238" cy="1344612"/>
              <a:chOff x="5105400" y="1855788"/>
              <a:chExt cx="2789238" cy="1344612"/>
            </a:xfrm>
          </p:grpSpPr>
          <p:grpSp>
            <p:nvGrpSpPr>
              <p:cNvPr id="103472" name="Group 2"/>
              <p:cNvGrpSpPr>
                <a:grpSpLocks/>
              </p:cNvGrpSpPr>
              <p:nvPr/>
            </p:nvGrpSpPr>
            <p:grpSpPr bwMode="auto">
              <a:xfrm>
                <a:off x="5105400" y="1855788"/>
                <a:ext cx="1039813" cy="1344612"/>
                <a:chOff x="5287962" y="1600200"/>
                <a:chExt cx="1039813" cy="1344612"/>
              </a:xfrm>
            </p:grpSpPr>
            <p:sp>
              <p:nvSpPr>
                <p:cNvPr id="103483" name="AutoShape 14"/>
                <p:cNvSpPr>
                  <a:spLocks noChangeArrowheads="1"/>
                </p:cNvSpPr>
                <p:nvPr/>
              </p:nvSpPr>
              <p:spPr bwMode="auto">
                <a:xfrm flipH="1">
                  <a:off x="5502275" y="1905000"/>
                  <a:ext cx="282575" cy="549275"/>
                </a:xfrm>
                <a:prstGeom prst="rtTriangle">
                  <a:avLst/>
                </a:prstGeom>
                <a:solidFill>
                  <a:srgbClr val="FF3300"/>
                </a:solidFill>
                <a:ln w="9525">
                  <a:solidFill>
                    <a:srgbClr val="000000"/>
                  </a:solidFill>
                  <a:miter lim="800000"/>
                  <a:headEnd/>
                  <a:tailEnd/>
                </a:ln>
              </p:spPr>
              <p:txBody>
                <a:bodyPr/>
                <a:lstStyle/>
                <a:p>
                  <a:endParaRPr lang="en-US"/>
                </a:p>
              </p:txBody>
            </p:sp>
            <p:sp>
              <p:nvSpPr>
                <p:cNvPr id="103484" name="Text Box 15"/>
                <p:cNvSpPr txBox="1">
                  <a:spLocks noChangeArrowheads="1"/>
                </p:cNvSpPr>
                <p:nvPr/>
              </p:nvSpPr>
              <p:spPr bwMode="auto">
                <a:xfrm>
                  <a:off x="5287962" y="1600200"/>
                  <a:ext cx="1039813"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sz="1600" b="1"/>
                    <a:t>Type A</a:t>
                  </a:r>
                </a:p>
              </p:txBody>
            </p:sp>
            <p:sp>
              <p:nvSpPr>
                <p:cNvPr id="103485" name="Text Box 16"/>
                <p:cNvSpPr txBox="1">
                  <a:spLocks noChangeArrowheads="1"/>
                </p:cNvSpPr>
                <p:nvPr/>
              </p:nvSpPr>
              <p:spPr bwMode="auto">
                <a:xfrm>
                  <a:off x="5715000" y="2030413"/>
                  <a:ext cx="306387" cy="43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sz="1600" b="1"/>
                    <a:t>1</a:t>
                  </a:r>
                </a:p>
              </p:txBody>
            </p:sp>
            <p:sp>
              <p:nvSpPr>
                <p:cNvPr id="103486" name="Text Box 17"/>
                <p:cNvSpPr txBox="1">
                  <a:spLocks noChangeArrowheads="1"/>
                </p:cNvSpPr>
                <p:nvPr/>
              </p:nvSpPr>
              <p:spPr bwMode="auto">
                <a:xfrm>
                  <a:off x="5486400" y="2409825"/>
                  <a:ext cx="4286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sz="1600" b="1"/>
                    <a:t>¾</a:t>
                  </a:r>
                </a:p>
                <a:p>
                  <a:endParaRPr lang="en-US" sz="1600" b="1"/>
                </a:p>
              </p:txBody>
            </p:sp>
          </p:grpSp>
          <p:grpSp>
            <p:nvGrpSpPr>
              <p:cNvPr id="103473" name="Group 3"/>
              <p:cNvGrpSpPr>
                <a:grpSpLocks/>
              </p:cNvGrpSpPr>
              <p:nvPr/>
            </p:nvGrpSpPr>
            <p:grpSpPr bwMode="auto">
              <a:xfrm>
                <a:off x="6039645" y="1855788"/>
                <a:ext cx="893762" cy="1295400"/>
                <a:chOff x="6222207" y="1600200"/>
                <a:chExt cx="893762" cy="1295400"/>
              </a:xfrm>
            </p:grpSpPr>
            <p:sp>
              <p:nvSpPr>
                <p:cNvPr id="103479" name="AutoShape 19"/>
                <p:cNvSpPr>
                  <a:spLocks noChangeArrowheads="1"/>
                </p:cNvSpPr>
                <p:nvPr/>
              </p:nvSpPr>
              <p:spPr bwMode="auto">
                <a:xfrm flipH="1">
                  <a:off x="6324600" y="1968500"/>
                  <a:ext cx="358775" cy="392112"/>
                </a:xfrm>
                <a:prstGeom prst="rtTriangle">
                  <a:avLst/>
                </a:prstGeom>
                <a:solidFill>
                  <a:schemeClr val="accent2"/>
                </a:solidFill>
                <a:ln w="9525">
                  <a:solidFill>
                    <a:schemeClr val="tx1"/>
                  </a:solidFill>
                  <a:miter lim="800000"/>
                  <a:headEnd/>
                  <a:tailEnd/>
                </a:ln>
              </p:spPr>
              <p:txBody>
                <a:bodyPr/>
                <a:lstStyle/>
                <a:p>
                  <a:endParaRPr lang="en-US"/>
                </a:p>
              </p:txBody>
            </p:sp>
            <p:sp>
              <p:nvSpPr>
                <p:cNvPr id="103480" name="Text Box 20"/>
                <p:cNvSpPr txBox="1">
                  <a:spLocks noChangeArrowheads="1"/>
                </p:cNvSpPr>
                <p:nvPr/>
              </p:nvSpPr>
              <p:spPr bwMode="auto">
                <a:xfrm>
                  <a:off x="6222207" y="1600200"/>
                  <a:ext cx="893762"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sz="1600" b="1"/>
                    <a:t>Type B</a:t>
                  </a:r>
                </a:p>
              </p:txBody>
            </p:sp>
            <p:sp>
              <p:nvSpPr>
                <p:cNvPr id="103481" name="Text Box 21"/>
                <p:cNvSpPr txBox="1">
                  <a:spLocks noChangeArrowheads="1"/>
                </p:cNvSpPr>
                <p:nvPr/>
              </p:nvSpPr>
              <p:spPr bwMode="auto">
                <a:xfrm>
                  <a:off x="6629400" y="2012950"/>
                  <a:ext cx="306387" cy="43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sz="1600" b="1"/>
                    <a:t>1</a:t>
                  </a:r>
                </a:p>
              </p:txBody>
            </p:sp>
            <p:sp>
              <p:nvSpPr>
                <p:cNvPr id="103482" name="Text Box 22"/>
                <p:cNvSpPr txBox="1">
                  <a:spLocks noChangeArrowheads="1"/>
                </p:cNvSpPr>
                <p:nvPr/>
              </p:nvSpPr>
              <p:spPr bwMode="auto">
                <a:xfrm>
                  <a:off x="6407150" y="2360612"/>
                  <a:ext cx="428625"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sz="1600" b="1"/>
                    <a:t>1</a:t>
                  </a:r>
                </a:p>
                <a:p>
                  <a:endParaRPr lang="en-US" sz="1600" b="1"/>
                </a:p>
              </p:txBody>
            </p:sp>
          </p:grpSp>
          <p:grpSp>
            <p:nvGrpSpPr>
              <p:cNvPr id="103474" name="Group 4"/>
              <p:cNvGrpSpPr>
                <a:grpSpLocks/>
              </p:cNvGrpSpPr>
              <p:nvPr/>
            </p:nvGrpSpPr>
            <p:grpSpPr bwMode="auto">
              <a:xfrm>
                <a:off x="6959601" y="1855788"/>
                <a:ext cx="935037" cy="1314450"/>
                <a:chOff x="7142163" y="1600200"/>
                <a:chExt cx="935037" cy="1314450"/>
              </a:xfrm>
            </p:grpSpPr>
            <p:sp>
              <p:nvSpPr>
                <p:cNvPr id="103475" name="Text Box 24"/>
                <p:cNvSpPr txBox="1">
                  <a:spLocks noChangeArrowheads="1"/>
                </p:cNvSpPr>
                <p:nvPr/>
              </p:nvSpPr>
              <p:spPr bwMode="auto">
                <a:xfrm>
                  <a:off x="7315200" y="2362200"/>
                  <a:ext cx="598487"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sz="1600" b="1"/>
                    <a:t>1 ½</a:t>
                  </a:r>
                </a:p>
                <a:p>
                  <a:endParaRPr lang="en-US" sz="1600" b="1"/>
                </a:p>
                <a:p>
                  <a:endParaRPr lang="en-US" sz="1600" b="1"/>
                </a:p>
              </p:txBody>
            </p:sp>
            <p:sp>
              <p:nvSpPr>
                <p:cNvPr id="103476" name="AutoShape 25"/>
                <p:cNvSpPr>
                  <a:spLocks noChangeArrowheads="1"/>
                </p:cNvSpPr>
                <p:nvPr/>
              </p:nvSpPr>
              <p:spPr bwMode="auto">
                <a:xfrm flipH="1">
                  <a:off x="7315200" y="2057400"/>
                  <a:ext cx="457200" cy="354013"/>
                </a:xfrm>
                <a:prstGeom prst="rtTriangle">
                  <a:avLst/>
                </a:prstGeom>
                <a:solidFill>
                  <a:srgbClr val="FFFF00"/>
                </a:solidFill>
                <a:ln w="9525">
                  <a:solidFill>
                    <a:schemeClr val="tx1"/>
                  </a:solidFill>
                  <a:miter lim="800000"/>
                  <a:headEnd/>
                  <a:tailEnd/>
                </a:ln>
              </p:spPr>
              <p:txBody>
                <a:bodyPr/>
                <a:lstStyle/>
                <a:p>
                  <a:endParaRPr lang="en-US"/>
                </a:p>
              </p:txBody>
            </p:sp>
            <p:sp>
              <p:nvSpPr>
                <p:cNvPr id="103477" name="Text Box 26"/>
                <p:cNvSpPr txBox="1">
                  <a:spLocks noChangeArrowheads="1"/>
                </p:cNvSpPr>
                <p:nvPr/>
              </p:nvSpPr>
              <p:spPr bwMode="auto">
                <a:xfrm>
                  <a:off x="7142163" y="1600200"/>
                  <a:ext cx="935037" cy="38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sz="1600" b="1"/>
                    <a:t>Type </a:t>
                  </a:r>
                  <a:r>
                    <a:rPr lang="en-US" sz="1400" b="1"/>
                    <a:t>C</a:t>
                  </a:r>
                </a:p>
              </p:txBody>
            </p:sp>
            <p:sp>
              <p:nvSpPr>
                <p:cNvPr id="103478" name="Text Box 27"/>
                <p:cNvSpPr txBox="1">
                  <a:spLocks noChangeArrowheads="1"/>
                </p:cNvSpPr>
                <p:nvPr/>
              </p:nvSpPr>
              <p:spPr bwMode="auto">
                <a:xfrm>
                  <a:off x="7710488" y="2089150"/>
                  <a:ext cx="306387"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sz="1600" b="1"/>
                    <a:t>1</a:t>
                  </a:r>
                </a:p>
              </p:txBody>
            </p:sp>
          </p:grpSp>
        </p:grpSp>
        <p:grpSp>
          <p:nvGrpSpPr>
            <p:cNvPr id="103460" name="Group 59"/>
            <p:cNvGrpSpPr>
              <a:grpSpLocks/>
            </p:cNvGrpSpPr>
            <p:nvPr/>
          </p:nvGrpSpPr>
          <p:grpSpPr bwMode="auto">
            <a:xfrm>
              <a:off x="857249" y="1444625"/>
              <a:ext cx="4689475" cy="2136775"/>
              <a:chOff x="598487" y="1447800"/>
              <a:chExt cx="4689475" cy="2136775"/>
            </a:xfrm>
          </p:grpSpPr>
          <p:grpSp>
            <p:nvGrpSpPr>
              <p:cNvPr id="103461" name="Group 4"/>
              <p:cNvGrpSpPr>
                <a:grpSpLocks/>
              </p:cNvGrpSpPr>
              <p:nvPr/>
            </p:nvGrpSpPr>
            <p:grpSpPr bwMode="auto">
              <a:xfrm>
                <a:off x="715962" y="1447800"/>
                <a:ext cx="4572000" cy="2136775"/>
                <a:chOff x="2160" y="2160"/>
                <a:chExt cx="6120" cy="2160"/>
              </a:xfrm>
            </p:grpSpPr>
            <p:sp>
              <p:nvSpPr>
                <p:cNvPr id="103467" name="Line 5"/>
                <p:cNvSpPr>
                  <a:spLocks noChangeShapeType="1"/>
                </p:cNvSpPr>
                <p:nvPr/>
              </p:nvSpPr>
              <p:spPr bwMode="auto">
                <a:xfrm>
                  <a:off x="2160" y="2160"/>
                  <a:ext cx="720"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468" name="Line 6"/>
                <p:cNvSpPr>
                  <a:spLocks noChangeShapeType="1"/>
                </p:cNvSpPr>
                <p:nvPr/>
              </p:nvSpPr>
              <p:spPr bwMode="auto">
                <a:xfrm>
                  <a:off x="2880" y="2160"/>
                  <a:ext cx="1800" cy="216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469" name="Line 7"/>
                <p:cNvSpPr>
                  <a:spLocks noChangeShapeType="1"/>
                </p:cNvSpPr>
                <p:nvPr/>
              </p:nvSpPr>
              <p:spPr bwMode="auto">
                <a:xfrm>
                  <a:off x="4680" y="4320"/>
                  <a:ext cx="1080"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470" name="Line 8"/>
                <p:cNvSpPr>
                  <a:spLocks noChangeShapeType="1"/>
                </p:cNvSpPr>
                <p:nvPr/>
              </p:nvSpPr>
              <p:spPr bwMode="auto">
                <a:xfrm flipV="1">
                  <a:off x="5760" y="2160"/>
                  <a:ext cx="1800" cy="216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471" name="Line 9"/>
                <p:cNvSpPr>
                  <a:spLocks noChangeShapeType="1"/>
                </p:cNvSpPr>
                <p:nvPr/>
              </p:nvSpPr>
              <p:spPr bwMode="auto">
                <a:xfrm>
                  <a:off x="7560" y="2160"/>
                  <a:ext cx="720"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03462" name="Line 10"/>
              <p:cNvSpPr>
                <a:spLocks noChangeShapeType="1"/>
              </p:cNvSpPr>
              <p:nvPr/>
            </p:nvSpPr>
            <p:spPr bwMode="auto">
              <a:xfrm>
                <a:off x="715962" y="3584575"/>
                <a:ext cx="538163"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463" name="Line 11"/>
              <p:cNvSpPr>
                <a:spLocks noChangeShapeType="1"/>
              </p:cNvSpPr>
              <p:nvPr/>
            </p:nvSpPr>
            <p:spPr bwMode="auto">
              <a:xfrm flipV="1">
                <a:off x="984250" y="1447800"/>
                <a:ext cx="0" cy="712788"/>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3464" name="Line 12"/>
              <p:cNvSpPr>
                <a:spLocks noChangeShapeType="1"/>
              </p:cNvSpPr>
              <p:nvPr/>
            </p:nvSpPr>
            <p:spPr bwMode="auto">
              <a:xfrm>
                <a:off x="984250" y="2871788"/>
                <a:ext cx="0" cy="712787"/>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3465" name="Text Box 13"/>
              <p:cNvSpPr txBox="1">
                <a:spLocks noChangeArrowheads="1"/>
              </p:cNvSpPr>
              <p:nvPr/>
            </p:nvSpPr>
            <p:spPr bwMode="auto">
              <a:xfrm>
                <a:off x="598487" y="2149475"/>
                <a:ext cx="992188"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sz="2000" b="1"/>
                  <a:t>20 ft. max</a:t>
                </a:r>
                <a:endParaRPr lang="en-US" sz="900" b="1"/>
              </a:p>
            </p:txBody>
          </p:sp>
          <p:sp>
            <p:nvSpPr>
              <p:cNvPr id="103466" name="Text Box 29"/>
              <p:cNvSpPr txBox="1">
                <a:spLocks noChangeArrowheads="1"/>
              </p:cNvSpPr>
              <p:nvPr/>
            </p:nvSpPr>
            <p:spPr bwMode="auto">
              <a:xfrm>
                <a:off x="1981200" y="2149475"/>
                <a:ext cx="193675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US" sz="2000" b="1">
                    <a:solidFill>
                      <a:srgbClr val="1F497D"/>
                    </a:solidFill>
                  </a:rPr>
                  <a:t>Simple Slope</a:t>
                </a:r>
              </a:p>
            </p:txBody>
          </p:sp>
        </p:grpSp>
      </p:grpSp>
      <p:grpSp>
        <p:nvGrpSpPr>
          <p:cNvPr id="103429" name="Group 74"/>
          <p:cNvGrpSpPr>
            <a:grpSpLocks/>
          </p:cNvGrpSpPr>
          <p:nvPr/>
        </p:nvGrpSpPr>
        <p:grpSpPr bwMode="auto">
          <a:xfrm>
            <a:off x="838200" y="3886200"/>
            <a:ext cx="6400800" cy="1989138"/>
            <a:chOff x="838993" y="3886200"/>
            <a:chExt cx="6400007" cy="1989137"/>
          </a:xfrm>
        </p:grpSpPr>
        <p:grpSp>
          <p:nvGrpSpPr>
            <p:cNvPr id="103431" name="Group 60"/>
            <p:cNvGrpSpPr>
              <a:grpSpLocks/>
            </p:cNvGrpSpPr>
            <p:nvPr/>
          </p:nvGrpSpPr>
          <p:grpSpPr bwMode="auto">
            <a:xfrm>
              <a:off x="838993" y="3886200"/>
              <a:ext cx="4699000" cy="1989137"/>
              <a:chOff x="533400" y="3751263"/>
              <a:chExt cx="4699000" cy="1989137"/>
            </a:xfrm>
          </p:grpSpPr>
          <p:sp>
            <p:nvSpPr>
              <p:cNvPr id="103443" name="Line 30"/>
              <p:cNvSpPr>
                <a:spLocks noChangeShapeType="1"/>
              </p:cNvSpPr>
              <p:nvPr/>
            </p:nvSpPr>
            <p:spPr bwMode="auto">
              <a:xfrm>
                <a:off x="698500" y="3751263"/>
                <a:ext cx="533400"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444" name="Line 31"/>
              <p:cNvSpPr>
                <a:spLocks noChangeShapeType="1"/>
              </p:cNvSpPr>
              <p:nvPr/>
            </p:nvSpPr>
            <p:spPr bwMode="auto">
              <a:xfrm>
                <a:off x="1231900" y="3751263"/>
                <a:ext cx="1066800" cy="1647825"/>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445" name="Line 33"/>
              <p:cNvSpPr>
                <a:spLocks noChangeShapeType="1"/>
              </p:cNvSpPr>
              <p:nvPr/>
            </p:nvSpPr>
            <p:spPr bwMode="auto">
              <a:xfrm>
                <a:off x="2590800" y="5410200"/>
                <a:ext cx="0" cy="33020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446" name="Line 34"/>
              <p:cNvSpPr>
                <a:spLocks noChangeShapeType="1"/>
              </p:cNvSpPr>
              <p:nvPr/>
            </p:nvSpPr>
            <p:spPr bwMode="auto">
              <a:xfrm>
                <a:off x="2565400" y="5729288"/>
                <a:ext cx="800100"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447" name="Line 35"/>
              <p:cNvSpPr>
                <a:spLocks noChangeShapeType="1"/>
              </p:cNvSpPr>
              <p:nvPr/>
            </p:nvSpPr>
            <p:spPr bwMode="auto">
              <a:xfrm flipV="1">
                <a:off x="3365500" y="5399088"/>
                <a:ext cx="0" cy="33020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448" name="Line 37"/>
              <p:cNvSpPr>
                <a:spLocks noChangeShapeType="1"/>
              </p:cNvSpPr>
              <p:nvPr/>
            </p:nvSpPr>
            <p:spPr bwMode="auto">
              <a:xfrm flipV="1">
                <a:off x="3632200" y="3751263"/>
                <a:ext cx="1066800" cy="1647825"/>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449" name="Line 38"/>
              <p:cNvSpPr>
                <a:spLocks noChangeShapeType="1"/>
              </p:cNvSpPr>
              <p:nvPr/>
            </p:nvSpPr>
            <p:spPr bwMode="auto">
              <a:xfrm>
                <a:off x="4699000" y="3751263"/>
                <a:ext cx="533400"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450" name="Line 39"/>
              <p:cNvSpPr>
                <a:spLocks noChangeShapeType="1"/>
              </p:cNvSpPr>
              <p:nvPr/>
            </p:nvSpPr>
            <p:spPr bwMode="auto">
              <a:xfrm>
                <a:off x="2298700" y="5399088"/>
                <a:ext cx="266700" cy="330200"/>
              </a:xfrm>
              <a:prstGeom prst="line">
                <a:avLst/>
              </a:prstGeom>
              <a:noFill/>
              <a:ln w="28575">
                <a:solidFill>
                  <a:srgbClr val="000000"/>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03451" name="Line 40"/>
              <p:cNvSpPr>
                <a:spLocks noChangeShapeType="1"/>
              </p:cNvSpPr>
              <p:nvPr/>
            </p:nvSpPr>
            <p:spPr bwMode="auto">
              <a:xfrm flipV="1">
                <a:off x="3365500" y="5399088"/>
                <a:ext cx="266700" cy="330200"/>
              </a:xfrm>
              <a:prstGeom prst="line">
                <a:avLst/>
              </a:prstGeom>
              <a:noFill/>
              <a:ln w="28575">
                <a:solidFill>
                  <a:srgbClr val="000000"/>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03452" name="Line 41"/>
              <p:cNvSpPr>
                <a:spLocks noChangeShapeType="1"/>
              </p:cNvSpPr>
              <p:nvPr/>
            </p:nvSpPr>
            <p:spPr bwMode="auto">
              <a:xfrm>
                <a:off x="698500" y="5729288"/>
                <a:ext cx="5334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453" name="Line 42"/>
              <p:cNvSpPr>
                <a:spLocks noChangeShapeType="1"/>
              </p:cNvSpPr>
              <p:nvPr/>
            </p:nvSpPr>
            <p:spPr bwMode="auto">
              <a:xfrm flipV="1">
                <a:off x="965200" y="3751263"/>
                <a:ext cx="0" cy="658812"/>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3454" name="Line 43"/>
              <p:cNvSpPr>
                <a:spLocks noChangeShapeType="1"/>
              </p:cNvSpPr>
              <p:nvPr/>
            </p:nvSpPr>
            <p:spPr bwMode="auto">
              <a:xfrm>
                <a:off x="965200" y="5070475"/>
                <a:ext cx="0" cy="658813"/>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3455" name="Text Box 44"/>
              <p:cNvSpPr txBox="1">
                <a:spLocks noChangeArrowheads="1"/>
              </p:cNvSpPr>
              <p:nvPr/>
            </p:nvSpPr>
            <p:spPr bwMode="auto">
              <a:xfrm>
                <a:off x="533400" y="4410075"/>
                <a:ext cx="879475"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sz="2000" b="1"/>
                  <a:t>20 ft. max</a:t>
                </a:r>
              </a:p>
            </p:txBody>
          </p:sp>
          <p:sp>
            <p:nvSpPr>
              <p:cNvPr id="103456" name="Text Box 56"/>
              <p:cNvSpPr txBox="1">
                <a:spLocks noChangeArrowheads="1"/>
              </p:cNvSpPr>
              <p:nvPr/>
            </p:nvSpPr>
            <p:spPr bwMode="auto">
              <a:xfrm>
                <a:off x="2081212" y="4548188"/>
                <a:ext cx="184150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US" sz="2000" b="1">
                    <a:solidFill>
                      <a:srgbClr val="1F497D"/>
                    </a:solidFill>
                  </a:rPr>
                  <a:t>Single Bench</a:t>
                </a:r>
              </a:p>
            </p:txBody>
          </p:sp>
          <p:sp>
            <p:nvSpPr>
              <p:cNvPr id="103457" name="Line 32"/>
              <p:cNvSpPr>
                <a:spLocks noChangeShapeType="1"/>
              </p:cNvSpPr>
              <p:nvPr/>
            </p:nvSpPr>
            <p:spPr bwMode="auto">
              <a:xfrm>
                <a:off x="2298700" y="5399088"/>
                <a:ext cx="266700"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458" name="Line 36"/>
              <p:cNvSpPr>
                <a:spLocks noChangeShapeType="1"/>
              </p:cNvSpPr>
              <p:nvPr/>
            </p:nvSpPr>
            <p:spPr bwMode="auto">
              <a:xfrm>
                <a:off x="3365500" y="5399088"/>
                <a:ext cx="266700"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3432" name="Group 62"/>
            <p:cNvGrpSpPr>
              <a:grpSpLocks/>
            </p:cNvGrpSpPr>
            <p:nvPr/>
          </p:nvGrpSpPr>
          <p:grpSpPr bwMode="auto">
            <a:xfrm>
              <a:off x="5410993" y="4141788"/>
              <a:ext cx="1828007" cy="1344612"/>
              <a:chOff x="5105400" y="4141788"/>
              <a:chExt cx="1828007" cy="1344612"/>
            </a:xfrm>
          </p:grpSpPr>
          <p:grpSp>
            <p:nvGrpSpPr>
              <p:cNvPr id="103433" name="Group 64"/>
              <p:cNvGrpSpPr>
                <a:grpSpLocks/>
              </p:cNvGrpSpPr>
              <p:nvPr/>
            </p:nvGrpSpPr>
            <p:grpSpPr bwMode="auto">
              <a:xfrm>
                <a:off x="5105400" y="4141788"/>
                <a:ext cx="1039813" cy="1344612"/>
                <a:chOff x="5287962" y="1600200"/>
                <a:chExt cx="1039813" cy="1344612"/>
              </a:xfrm>
            </p:grpSpPr>
            <p:sp>
              <p:nvSpPr>
                <p:cNvPr id="103439" name="AutoShape 14"/>
                <p:cNvSpPr>
                  <a:spLocks noChangeArrowheads="1"/>
                </p:cNvSpPr>
                <p:nvPr/>
              </p:nvSpPr>
              <p:spPr bwMode="auto">
                <a:xfrm flipH="1">
                  <a:off x="5502275" y="1905000"/>
                  <a:ext cx="282575" cy="549275"/>
                </a:xfrm>
                <a:prstGeom prst="rtTriangle">
                  <a:avLst/>
                </a:prstGeom>
                <a:solidFill>
                  <a:srgbClr val="FF3300"/>
                </a:solidFill>
                <a:ln w="9525">
                  <a:solidFill>
                    <a:srgbClr val="000000"/>
                  </a:solidFill>
                  <a:miter lim="800000"/>
                  <a:headEnd/>
                  <a:tailEnd/>
                </a:ln>
              </p:spPr>
              <p:txBody>
                <a:bodyPr/>
                <a:lstStyle/>
                <a:p>
                  <a:endParaRPr lang="en-US"/>
                </a:p>
              </p:txBody>
            </p:sp>
            <p:sp>
              <p:nvSpPr>
                <p:cNvPr id="103440" name="Text Box 15"/>
                <p:cNvSpPr txBox="1">
                  <a:spLocks noChangeArrowheads="1"/>
                </p:cNvSpPr>
                <p:nvPr/>
              </p:nvSpPr>
              <p:spPr bwMode="auto">
                <a:xfrm>
                  <a:off x="5287962" y="1600200"/>
                  <a:ext cx="1039813"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sz="1600" b="1"/>
                    <a:t>Type A</a:t>
                  </a:r>
                </a:p>
              </p:txBody>
            </p:sp>
            <p:sp>
              <p:nvSpPr>
                <p:cNvPr id="103441" name="Text Box 16"/>
                <p:cNvSpPr txBox="1">
                  <a:spLocks noChangeArrowheads="1"/>
                </p:cNvSpPr>
                <p:nvPr/>
              </p:nvSpPr>
              <p:spPr bwMode="auto">
                <a:xfrm>
                  <a:off x="5715000" y="2030413"/>
                  <a:ext cx="306387" cy="43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sz="1600" b="1"/>
                    <a:t>1</a:t>
                  </a:r>
                </a:p>
              </p:txBody>
            </p:sp>
            <p:sp>
              <p:nvSpPr>
                <p:cNvPr id="103442" name="Text Box 17"/>
                <p:cNvSpPr txBox="1">
                  <a:spLocks noChangeArrowheads="1"/>
                </p:cNvSpPr>
                <p:nvPr/>
              </p:nvSpPr>
              <p:spPr bwMode="auto">
                <a:xfrm>
                  <a:off x="5486400" y="2409825"/>
                  <a:ext cx="4286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sz="1600" b="1"/>
                    <a:t>¾</a:t>
                  </a:r>
                </a:p>
                <a:p>
                  <a:endParaRPr lang="en-US" sz="1600" b="1"/>
                </a:p>
              </p:txBody>
            </p:sp>
          </p:grpSp>
          <p:grpSp>
            <p:nvGrpSpPr>
              <p:cNvPr id="103434" name="Group 69"/>
              <p:cNvGrpSpPr>
                <a:grpSpLocks/>
              </p:cNvGrpSpPr>
              <p:nvPr/>
            </p:nvGrpSpPr>
            <p:grpSpPr bwMode="auto">
              <a:xfrm>
                <a:off x="6039645" y="4141788"/>
                <a:ext cx="893762" cy="1295400"/>
                <a:chOff x="6222207" y="1600200"/>
                <a:chExt cx="893762" cy="1295400"/>
              </a:xfrm>
            </p:grpSpPr>
            <p:sp>
              <p:nvSpPr>
                <p:cNvPr id="103435" name="AutoShape 19"/>
                <p:cNvSpPr>
                  <a:spLocks noChangeArrowheads="1"/>
                </p:cNvSpPr>
                <p:nvPr/>
              </p:nvSpPr>
              <p:spPr bwMode="auto">
                <a:xfrm flipH="1">
                  <a:off x="6324600" y="1968500"/>
                  <a:ext cx="358775" cy="392112"/>
                </a:xfrm>
                <a:prstGeom prst="rtTriangle">
                  <a:avLst/>
                </a:prstGeom>
                <a:solidFill>
                  <a:schemeClr val="accent2"/>
                </a:solidFill>
                <a:ln w="9525">
                  <a:solidFill>
                    <a:schemeClr val="tx1"/>
                  </a:solidFill>
                  <a:miter lim="800000"/>
                  <a:headEnd/>
                  <a:tailEnd/>
                </a:ln>
              </p:spPr>
              <p:txBody>
                <a:bodyPr/>
                <a:lstStyle/>
                <a:p>
                  <a:endParaRPr lang="en-US"/>
                </a:p>
              </p:txBody>
            </p:sp>
            <p:sp>
              <p:nvSpPr>
                <p:cNvPr id="103436" name="Text Box 20"/>
                <p:cNvSpPr txBox="1">
                  <a:spLocks noChangeArrowheads="1"/>
                </p:cNvSpPr>
                <p:nvPr/>
              </p:nvSpPr>
              <p:spPr bwMode="auto">
                <a:xfrm>
                  <a:off x="6222207" y="1600200"/>
                  <a:ext cx="893762"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sz="1600" b="1"/>
                    <a:t>Type B</a:t>
                  </a:r>
                </a:p>
              </p:txBody>
            </p:sp>
            <p:sp>
              <p:nvSpPr>
                <p:cNvPr id="103437" name="Text Box 21"/>
                <p:cNvSpPr txBox="1">
                  <a:spLocks noChangeArrowheads="1"/>
                </p:cNvSpPr>
                <p:nvPr/>
              </p:nvSpPr>
              <p:spPr bwMode="auto">
                <a:xfrm>
                  <a:off x="6629400" y="2012950"/>
                  <a:ext cx="306387" cy="43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sz="1600" b="1"/>
                    <a:t>1</a:t>
                  </a:r>
                </a:p>
              </p:txBody>
            </p:sp>
            <p:sp>
              <p:nvSpPr>
                <p:cNvPr id="103438" name="Text Box 22"/>
                <p:cNvSpPr txBox="1">
                  <a:spLocks noChangeArrowheads="1"/>
                </p:cNvSpPr>
                <p:nvPr/>
              </p:nvSpPr>
              <p:spPr bwMode="auto">
                <a:xfrm>
                  <a:off x="6407150" y="2360612"/>
                  <a:ext cx="428625"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sz="1600" b="1"/>
                    <a:t>1</a:t>
                  </a:r>
                </a:p>
                <a:p>
                  <a:endParaRPr lang="en-US" sz="1600" b="1"/>
                </a:p>
              </p:txBody>
            </p:sp>
          </p:grpSp>
        </p:grpSp>
      </p:grpSp>
      <p:sp>
        <p:nvSpPr>
          <p:cNvPr id="79" name="TextBox 78"/>
          <p:cNvSpPr txBox="1"/>
          <p:nvPr/>
        </p:nvSpPr>
        <p:spPr>
          <a:xfrm>
            <a:off x="8229600" y="6248400"/>
            <a:ext cx="838200" cy="276225"/>
          </a:xfrm>
          <a:prstGeom prst="rect">
            <a:avLst/>
          </a:prstGeom>
          <a:noFill/>
        </p:spPr>
        <p:txBody>
          <a:bodyPr>
            <a:spAutoFit/>
          </a:bodyPr>
          <a:lstStyle/>
          <a:p>
            <a:pPr>
              <a:defRPr/>
            </a:pPr>
            <a:r>
              <a:rPr lang="en-US" sz="1200" dirty="0">
                <a:solidFill>
                  <a:schemeClr val="bg1">
                    <a:lumMod val="50000"/>
                  </a:schemeClr>
                </a:solidFill>
              </a:rPr>
              <a:t>Slide 87</a:t>
            </a: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AutoShape 2"/>
          <p:cNvSpPr>
            <a:spLocks noChangeArrowheads="1"/>
          </p:cNvSpPr>
          <p:nvPr/>
        </p:nvSpPr>
        <p:spPr bwMode="auto">
          <a:xfrm>
            <a:off x="685800" y="228600"/>
            <a:ext cx="7848600" cy="6096000"/>
          </a:xfrm>
          <a:prstGeom prst="roundRect">
            <a:avLst>
              <a:gd name="adj" fmla="val 16667"/>
            </a:avLst>
          </a:prstGeom>
          <a:gradFill rotWithShape="1">
            <a:gsLst>
              <a:gs pos="0">
                <a:schemeClr val="bg1">
                  <a:alpha val="73000"/>
                </a:schemeClr>
              </a:gs>
              <a:gs pos="100000">
                <a:schemeClr val="bg1">
                  <a:gamma/>
                  <a:shade val="46275"/>
                  <a:invGamma/>
                </a:schemeClr>
              </a:gs>
            </a:gsLst>
            <a:lin ang="5400000" scaled="1"/>
          </a:gradFill>
          <a:ln>
            <a:noFill/>
          </a:ln>
          <a:effectLst/>
          <a:extLst/>
        </p:spPr>
        <p:txBody>
          <a:bodyPr wrap="none" anchor="ctr"/>
          <a:lstStyle/>
          <a:p>
            <a:pPr fontAlgn="auto">
              <a:spcBef>
                <a:spcPts val="0"/>
              </a:spcBef>
              <a:spcAft>
                <a:spcPts val="0"/>
              </a:spcAft>
              <a:defRPr/>
            </a:pPr>
            <a:endParaRPr lang="en-US" dirty="0">
              <a:latin typeface="+mn-lt"/>
              <a:cs typeface="+mn-cs"/>
            </a:endParaRPr>
          </a:p>
        </p:txBody>
      </p:sp>
      <p:sp>
        <p:nvSpPr>
          <p:cNvPr id="104451" name="Text Box 4"/>
          <p:cNvSpPr txBox="1">
            <a:spLocks noChangeArrowheads="1"/>
          </p:cNvSpPr>
          <p:nvPr/>
        </p:nvSpPr>
        <p:spPr bwMode="auto">
          <a:xfrm>
            <a:off x="685800" y="228600"/>
            <a:ext cx="7848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3600" b="1">
                <a:solidFill>
                  <a:schemeClr val="tx2"/>
                </a:solidFill>
                <a:latin typeface="Arial Narrow" pitchFamily="34" charset="0"/>
              </a:rPr>
              <a:t>What are the Hazards/Best Practices?</a:t>
            </a:r>
          </a:p>
        </p:txBody>
      </p:sp>
      <p:pic>
        <p:nvPicPr>
          <p:cNvPr id="101380" name="Picture 2" descr="DSC0202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930275"/>
            <a:ext cx="6715125" cy="50133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447800" y="5791200"/>
            <a:ext cx="5334000" cy="307975"/>
          </a:xfrm>
          <a:prstGeom prst="rect">
            <a:avLst/>
          </a:prstGeom>
          <a:noFill/>
        </p:spPr>
        <p:txBody>
          <a:bodyPr>
            <a:spAutoFit/>
          </a:bodyPr>
          <a:lstStyle/>
          <a:p>
            <a:pPr fontAlgn="auto">
              <a:spcBef>
                <a:spcPts val="0"/>
              </a:spcBef>
              <a:spcAft>
                <a:spcPts val="0"/>
              </a:spcAft>
              <a:defRPr/>
            </a:pPr>
            <a:r>
              <a:rPr lang="en-US" sz="1400" dirty="0">
                <a:solidFill>
                  <a:schemeClr val="bg1">
                    <a:lumMod val="85000"/>
                  </a:schemeClr>
                </a:solidFill>
                <a:latin typeface="+mn-lt"/>
                <a:cs typeface="+mn-cs"/>
              </a:rPr>
              <a:t>Photo Courtesy of Orion, LLC </a:t>
            </a: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AutoShape 2"/>
          <p:cNvSpPr>
            <a:spLocks noChangeArrowheads="1"/>
          </p:cNvSpPr>
          <p:nvPr/>
        </p:nvSpPr>
        <p:spPr bwMode="auto">
          <a:xfrm>
            <a:off x="685800" y="228600"/>
            <a:ext cx="7848600" cy="6248400"/>
          </a:xfrm>
          <a:prstGeom prst="roundRect">
            <a:avLst>
              <a:gd name="adj" fmla="val 16667"/>
            </a:avLst>
          </a:prstGeom>
          <a:gradFill rotWithShape="1">
            <a:gsLst>
              <a:gs pos="0">
                <a:schemeClr val="bg1">
                  <a:alpha val="73000"/>
                </a:schemeClr>
              </a:gs>
              <a:gs pos="100000">
                <a:schemeClr val="bg1">
                  <a:gamma/>
                  <a:shade val="46275"/>
                  <a:invGamma/>
                </a:schemeClr>
              </a:gs>
            </a:gsLst>
            <a:lin ang="5400000" scaled="1"/>
          </a:gradFill>
          <a:ln>
            <a:noFill/>
          </a:ln>
          <a:effectLst/>
          <a:extLst/>
        </p:spPr>
        <p:txBody>
          <a:bodyPr wrap="none" anchor="ctr"/>
          <a:lstStyle/>
          <a:p>
            <a:pPr fontAlgn="auto">
              <a:spcBef>
                <a:spcPts val="0"/>
              </a:spcBef>
              <a:spcAft>
                <a:spcPts val="0"/>
              </a:spcAft>
              <a:defRPr/>
            </a:pPr>
            <a:endParaRPr lang="en-US" dirty="0">
              <a:latin typeface="+mn-lt"/>
              <a:cs typeface="+mn-cs"/>
            </a:endParaRPr>
          </a:p>
        </p:txBody>
      </p:sp>
      <p:pic>
        <p:nvPicPr>
          <p:cNvPr id="102404" name="Picture 2" descr="DSC020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990600"/>
            <a:ext cx="6934200" cy="522446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6" name="Text Box 4"/>
          <p:cNvSpPr txBox="1">
            <a:spLocks noChangeArrowheads="1"/>
          </p:cNvSpPr>
          <p:nvPr/>
        </p:nvSpPr>
        <p:spPr bwMode="auto">
          <a:xfrm>
            <a:off x="685800" y="228600"/>
            <a:ext cx="7848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3600" b="1">
                <a:solidFill>
                  <a:schemeClr val="tx2"/>
                </a:solidFill>
                <a:latin typeface="Arial Narrow" pitchFamily="34" charset="0"/>
              </a:rPr>
              <a:t>What are the Hazards/Best Practices?</a:t>
            </a:r>
          </a:p>
        </p:txBody>
      </p:sp>
      <p:sp>
        <p:nvSpPr>
          <p:cNvPr id="5" name="TextBox 4"/>
          <p:cNvSpPr txBox="1"/>
          <p:nvPr/>
        </p:nvSpPr>
        <p:spPr>
          <a:xfrm>
            <a:off x="1447800" y="6092825"/>
            <a:ext cx="5334000" cy="307975"/>
          </a:xfrm>
          <a:prstGeom prst="rect">
            <a:avLst/>
          </a:prstGeom>
          <a:noFill/>
        </p:spPr>
        <p:txBody>
          <a:bodyPr>
            <a:spAutoFit/>
          </a:bodyPr>
          <a:lstStyle/>
          <a:p>
            <a:pPr fontAlgn="auto">
              <a:spcBef>
                <a:spcPts val="0"/>
              </a:spcBef>
              <a:spcAft>
                <a:spcPts val="0"/>
              </a:spcAft>
              <a:defRPr/>
            </a:pPr>
            <a:r>
              <a:rPr lang="en-US" sz="1400" dirty="0">
                <a:solidFill>
                  <a:schemeClr val="bg1">
                    <a:lumMod val="85000"/>
                  </a:schemeClr>
                </a:solidFill>
                <a:latin typeface="+mn-lt"/>
                <a:cs typeface="+mn-cs"/>
              </a:rPr>
              <a:t>Photo Courtesy of Orion, LLC </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AutoShape 2"/>
          <p:cNvSpPr>
            <a:spLocks noChangeArrowheads="1"/>
          </p:cNvSpPr>
          <p:nvPr/>
        </p:nvSpPr>
        <p:spPr bwMode="auto">
          <a:xfrm>
            <a:off x="381000" y="776288"/>
            <a:ext cx="8458200" cy="5091112"/>
          </a:xfrm>
          <a:prstGeom prst="roundRect">
            <a:avLst>
              <a:gd name="adj" fmla="val 16667"/>
            </a:avLst>
          </a:prstGeom>
          <a:gradFill rotWithShape="1">
            <a:gsLst>
              <a:gs pos="0">
                <a:schemeClr val="bg1">
                  <a:alpha val="73000"/>
                </a:schemeClr>
              </a:gs>
              <a:gs pos="100000">
                <a:schemeClr val="bg1">
                  <a:gamma/>
                  <a:shade val="46275"/>
                  <a:invGamma/>
                </a:schemeClr>
              </a:gs>
            </a:gsLst>
            <a:lin ang="5400000" scaled="1"/>
          </a:gradFill>
          <a:ln>
            <a:noFill/>
          </a:ln>
          <a:effectLst/>
          <a:extLst/>
        </p:spPr>
        <p:txBody>
          <a:bodyPr wrap="none" anchor="ctr"/>
          <a:lstStyle/>
          <a:p>
            <a:pPr hangingPunct="0">
              <a:defRPr/>
            </a:pPr>
            <a:r>
              <a:rPr lang="en-US" dirty="0"/>
              <a:t> </a:t>
            </a:r>
          </a:p>
        </p:txBody>
      </p:sp>
      <p:sp>
        <p:nvSpPr>
          <p:cNvPr id="23555" name="Text Box 4"/>
          <p:cNvSpPr txBox="1">
            <a:spLocks noChangeArrowheads="1"/>
          </p:cNvSpPr>
          <p:nvPr/>
        </p:nvSpPr>
        <p:spPr bwMode="auto">
          <a:xfrm>
            <a:off x="914400" y="1004888"/>
            <a:ext cx="7391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4000" b="1">
                <a:solidFill>
                  <a:srgbClr val="1F497D"/>
                </a:solidFill>
                <a:latin typeface="Arial Narrow" pitchFamily="34" charset="0"/>
              </a:rPr>
              <a:t>Question</a:t>
            </a:r>
            <a:r>
              <a:rPr lang="en-US" sz="4000" b="1">
                <a:solidFill>
                  <a:schemeClr val="tx2"/>
                </a:solidFill>
                <a:latin typeface="Arial Narrow" pitchFamily="34" charset="0"/>
              </a:rPr>
              <a:t> 5</a:t>
            </a:r>
          </a:p>
        </p:txBody>
      </p:sp>
      <p:sp>
        <p:nvSpPr>
          <p:cNvPr id="23556" name="TextBox 1"/>
          <p:cNvSpPr txBox="1">
            <a:spLocks noChangeArrowheads="1"/>
          </p:cNvSpPr>
          <p:nvPr/>
        </p:nvSpPr>
        <p:spPr bwMode="auto">
          <a:xfrm>
            <a:off x="762000" y="1690688"/>
            <a:ext cx="7543800"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3200"/>
              <a:t>Personal fall arrest systems, when stopping a fall, must be rigged so that no employee can free fall more than </a:t>
            </a:r>
            <a:r>
              <a:rPr lang="en-US" sz="3200" u="sng"/>
              <a:t>		</a:t>
            </a:r>
            <a:r>
              <a:rPr lang="en-US" sz="3200"/>
              <a:t> feet, nor contact any lower level.</a:t>
            </a:r>
            <a:endParaRPr lang="en-US" sz="3200">
              <a:latin typeface="Arial Narrow" pitchFamily="34" charset="0"/>
            </a:endParaRPr>
          </a:p>
        </p:txBody>
      </p:sp>
      <p:sp>
        <p:nvSpPr>
          <p:cNvPr id="3" name="TextBox 2"/>
          <p:cNvSpPr txBox="1">
            <a:spLocks noChangeArrowheads="1"/>
          </p:cNvSpPr>
          <p:nvPr/>
        </p:nvSpPr>
        <p:spPr bwMode="auto">
          <a:xfrm>
            <a:off x="1219200" y="3700463"/>
            <a:ext cx="7010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Clr>
                <a:srgbClr val="1F497D"/>
              </a:buClr>
              <a:buFontTx/>
              <a:buAutoNum type="alphaLcPeriod"/>
            </a:pPr>
            <a:r>
              <a:rPr lang="en-US" sz="2400">
                <a:latin typeface="Arial Narrow" pitchFamily="34" charset="0"/>
              </a:rPr>
              <a:t>6</a:t>
            </a:r>
          </a:p>
        </p:txBody>
      </p:sp>
      <p:sp>
        <p:nvSpPr>
          <p:cNvPr id="19462" name="TextBox 5"/>
          <p:cNvSpPr txBox="1">
            <a:spLocks noChangeArrowheads="1"/>
          </p:cNvSpPr>
          <p:nvPr/>
        </p:nvSpPr>
        <p:spPr bwMode="auto">
          <a:xfrm>
            <a:off x="1219200" y="4141788"/>
            <a:ext cx="7010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Clr>
                <a:srgbClr val="1F497D"/>
              </a:buClr>
              <a:buFontTx/>
              <a:buAutoNum type="alphaLcPeriod" startAt="2"/>
            </a:pPr>
            <a:r>
              <a:rPr lang="en-US" sz="2400">
                <a:latin typeface="Arial Narrow" pitchFamily="34" charset="0"/>
              </a:rPr>
              <a:t>8</a:t>
            </a:r>
          </a:p>
        </p:txBody>
      </p:sp>
      <p:sp>
        <p:nvSpPr>
          <p:cNvPr id="19463" name="TextBox 6"/>
          <p:cNvSpPr txBox="1">
            <a:spLocks noChangeArrowheads="1"/>
          </p:cNvSpPr>
          <p:nvPr/>
        </p:nvSpPr>
        <p:spPr bwMode="auto">
          <a:xfrm>
            <a:off x="1219200" y="4583113"/>
            <a:ext cx="7010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Clr>
                <a:srgbClr val="1F497D"/>
              </a:buClr>
              <a:buFontTx/>
              <a:buAutoNum type="alphaLcPeriod" startAt="3"/>
            </a:pPr>
            <a:r>
              <a:rPr lang="en-US" sz="2400">
                <a:latin typeface="Arial Narrow" pitchFamily="34" charset="0"/>
              </a:rPr>
              <a:t>10</a:t>
            </a:r>
          </a:p>
        </p:txBody>
      </p:sp>
      <p:sp>
        <p:nvSpPr>
          <p:cNvPr id="19464" name="TextBox 7"/>
          <p:cNvSpPr txBox="1">
            <a:spLocks noChangeArrowheads="1"/>
          </p:cNvSpPr>
          <p:nvPr/>
        </p:nvSpPr>
        <p:spPr bwMode="auto">
          <a:xfrm>
            <a:off x="1219200" y="5024438"/>
            <a:ext cx="7010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Clr>
                <a:srgbClr val="1F497D"/>
              </a:buClr>
              <a:buFontTx/>
              <a:buAutoNum type="alphaLcPeriod" startAt="4"/>
            </a:pPr>
            <a:r>
              <a:rPr lang="en-US" sz="2400">
                <a:latin typeface="Arial Narrow" pitchFamily="34" charset="0"/>
              </a:rPr>
              <a:t>12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3"/>
                                        </p:tgtEl>
                                        <p:attrNameLst>
                                          <p:attrName>style.color</p:attrName>
                                        </p:attrNameLst>
                                      </p:cBhvr>
                                      <p:to>
                                        <a:schemeClr val="accent2"/>
                                      </p:to>
                                    </p:animClr>
                                  </p:childTnLst>
                                </p:cTn>
                              </p:par>
                              <p:par>
                                <p:cTn id="7" presetID="9" presetClass="emph" presetSubtype="0" grpId="0" nodeType="withEffect">
                                  <p:stCondLst>
                                    <p:cond delay="0"/>
                                  </p:stCondLst>
                                  <p:childTnLst>
                                    <p:set>
                                      <p:cBhvr rctx="PPT">
                                        <p:cTn id="8" dur="indefinite"/>
                                        <p:tgtEl>
                                          <p:spTgt spid="19462"/>
                                        </p:tgtEl>
                                        <p:attrNameLst>
                                          <p:attrName>style.opacity</p:attrName>
                                        </p:attrNameLst>
                                      </p:cBhvr>
                                      <p:to>
                                        <p:strVal val="0.25"/>
                                      </p:to>
                                    </p:set>
                                    <p:animEffect filter="image" prLst="opacity: 0.25">
                                      <p:cBhvr rctx="IE">
                                        <p:cTn id="9" dur="indefinite"/>
                                        <p:tgtEl>
                                          <p:spTgt spid="19462"/>
                                        </p:tgtEl>
                                      </p:cBhvr>
                                    </p:animEffect>
                                  </p:childTnLst>
                                </p:cTn>
                              </p:par>
                              <p:par>
                                <p:cTn id="10" presetID="9" presetClass="emph" presetSubtype="0" grpId="0" nodeType="withEffect">
                                  <p:stCondLst>
                                    <p:cond delay="0"/>
                                  </p:stCondLst>
                                  <p:childTnLst>
                                    <p:set>
                                      <p:cBhvr rctx="PPT">
                                        <p:cTn id="11" dur="indefinite"/>
                                        <p:tgtEl>
                                          <p:spTgt spid="19463"/>
                                        </p:tgtEl>
                                        <p:attrNameLst>
                                          <p:attrName>style.opacity</p:attrName>
                                        </p:attrNameLst>
                                      </p:cBhvr>
                                      <p:to>
                                        <p:strVal val="0.25"/>
                                      </p:to>
                                    </p:set>
                                    <p:animEffect filter="image" prLst="opacity: 0.25">
                                      <p:cBhvr rctx="IE">
                                        <p:cTn id="12" dur="indefinite"/>
                                        <p:tgtEl>
                                          <p:spTgt spid="19463"/>
                                        </p:tgtEl>
                                      </p:cBhvr>
                                    </p:animEffect>
                                  </p:childTnLst>
                                </p:cTn>
                              </p:par>
                              <p:par>
                                <p:cTn id="13" presetID="9" presetClass="emph" presetSubtype="0" grpId="0" nodeType="withEffect">
                                  <p:stCondLst>
                                    <p:cond delay="0"/>
                                  </p:stCondLst>
                                  <p:childTnLst>
                                    <p:set>
                                      <p:cBhvr rctx="PPT">
                                        <p:cTn id="14" dur="indefinite"/>
                                        <p:tgtEl>
                                          <p:spTgt spid="19464"/>
                                        </p:tgtEl>
                                        <p:attrNameLst>
                                          <p:attrName>style.opacity</p:attrName>
                                        </p:attrNameLst>
                                      </p:cBhvr>
                                      <p:to>
                                        <p:strVal val="0.25"/>
                                      </p:to>
                                    </p:set>
                                    <p:animEffect filter="image" prLst="opacity: 0.25">
                                      <p:cBhvr rctx="IE">
                                        <p:cTn id="15" dur="indefinite"/>
                                        <p:tgtEl>
                                          <p:spTgt spid="194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462" grpId="0"/>
      <p:bldP spid="19463" grpId="0"/>
      <p:bldP spid="19464"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AutoShape 2"/>
          <p:cNvSpPr>
            <a:spLocks noChangeArrowheads="1"/>
          </p:cNvSpPr>
          <p:nvPr/>
        </p:nvSpPr>
        <p:spPr bwMode="auto">
          <a:xfrm>
            <a:off x="685800" y="228600"/>
            <a:ext cx="7848600" cy="6248400"/>
          </a:xfrm>
          <a:prstGeom prst="roundRect">
            <a:avLst>
              <a:gd name="adj" fmla="val 16667"/>
            </a:avLst>
          </a:prstGeom>
          <a:gradFill rotWithShape="1">
            <a:gsLst>
              <a:gs pos="0">
                <a:schemeClr val="bg1">
                  <a:alpha val="73000"/>
                </a:schemeClr>
              </a:gs>
              <a:gs pos="100000">
                <a:schemeClr val="bg1">
                  <a:gamma/>
                  <a:shade val="46275"/>
                  <a:invGamma/>
                </a:schemeClr>
              </a:gs>
            </a:gsLst>
            <a:lin ang="5400000" scaled="1"/>
          </a:gradFill>
          <a:ln>
            <a:noFill/>
          </a:ln>
          <a:effectLst/>
          <a:extLst/>
        </p:spPr>
        <p:txBody>
          <a:bodyPr wrap="none" anchor="ctr"/>
          <a:lstStyle/>
          <a:p>
            <a:pPr fontAlgn="auto">
              <a:spcBef>
                <a:spcPts val="0"/>
              </a:spcBef>
              <a:spcAft>
                <a:spcPts val="0"/>
              </a:spcAft>
              <a:defRPr/>
            </a:pPr>
            <a:endParaRPr lang="en-US" dirty="0">
              <a:latin typeface="+mn-lt"/>
              <a:cs typeface="+mn-cs"/>
            </a:endParaRPr>
          </a:p>
        </p:txBody>
      </p:sp>
      <p:pic>
        <p:nvPicPr>
          <p:cNvPr id="162819" name="Picture 3" descr="C:\Users\Susan\Desktop\Andrew Herr's Photos\41bf6e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3000" y="1059183"/>
            <a:ext cx="6968271" cy="496061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6500" name="Text Box 4"/>
          <p:cNvSpPr txBox="1">
            <a:spLocks noChangeArrowheads="1"/>
          </p:cNvSpPr>
          <p:nvPr/>
        </p:nvSpPr>
        <p:spPr bwMode="auto">
          <a:xfrm>
            <a:off x="685800" y="344488"/>
            <a:ext cx="78486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3600" b="1">
                <a:solidFill>
                  <a:schemeClr val="tx2"/>
                </a:solidFill>
                <a:latin typeface="Arial Narrow" pitchFamily="34" charset="0"/>
              </a:rPr>
              <a:t>What are the Hazards/Best Practices?</a:t>
            </a:r>
          </a:p>
        </p:txBody>
      </p:sp>
      <p:sp>
        <p:nvSpPr>
          <p:cNvPr id="5" name="TextBox 4"/>
          <p:cNvSpPr txBox="1"/>
          <p:nvPr/>
        </p:nvSpPr>
        <p:spPr>
          <a:xfrm>
            <a:off x="1447800" y="5940425"/>
            <a:ext cx="5334000" cy="307975"/>
          </a:xfrm>
          <a:prstGeom prst="rect">
            <a:avLst/>
          </a:prstGeom>
          <a:noFill/>
        </p:spPr>
        <p:txBody>
          <a:bodyPr>
            <a:spAutoFit/>
          </a:bodyPr>
          <a:lstStyle/>
          <a:p>
            <a:pPr fontAlgn="auto">
              <a:spcBef>
                <a:spcPts val="0"/>
              </a:spcBef>
              <a:spcAft>
                <a:spcPts val="0"/>
              </a:spcAft>
              <a:defRPr/>
            </a:pPr>
            <a:r>
              <a:rPr lang="en-US" sz="1400" dirty="0">
                <a:solidFill>
                  <a:schemeClr val="bg1">
                    <a:lumMod val="85000"/>
                  </a:schemeClr>
                </a:solidFill>
                <a:latin typeface="+mn-lt"/>
                <a:cs typeface="+mn-cs"/>
              </a:rPr>
              <a:t>Photo Courtesy of Seventh Generation Energy Systems </a:t>
            </a: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AutoShape 2"/>
          <p:cNvSpPr>
            <a:spLocks noChangeArrowheads="1"/>
          </p:cNvSpPr>
          <p:nvPr/>
        </p:nvSpPr>
        <p:spPr bwMode="auto">
          <a:xfrm>
            <a:off x="685800" y="228600"/>
            <a:ext cx="7848600" cy="6248400"/>
          </a:xfrm>
          <a:prstGeom prst="roundRect">
            <a:avLst>
              <a:gd name="adj" fmla="val 16667"/>
            </a:avLst>
          </a:prstGeom>
          <a:gradFill rotWithShape="1">
            <a:gsLst>
              <a:gs pos="0">
                <a:schemeClr val="bg1">
                  <a:alpha val="73000"/>
                </a:schemeClr>
              </a:gs>
              <a:gs pos="100000">
                <a:schemeClr val="bg1">
                  <a:gamma/>
                  <a:shade val="46275"/>
                  <a:invGamma/>
                </a:schemeClr>
              </a:gs>
            </a:gsLst>
            <a:lin ang="5400000" scaled="1"/>
          </a:gradFill>
          <a:ln>
            <a:noFill/>
          </a:ln>
          <a:effectLst/>
          <a:extLst/>
        </p:spPr>
        <p:txBody>
          <a:bodyPr wrap="none" anchor="ctr"/>
          <a:lstStyle/>
          <a:p>
            <a:pPr fontAlgn="auto">
              <a:spcBef>
                <a:spcPts val="0"/>
              </a:spcBef>
              <a:spcAft>
                <a:spcPts val="0"/>
              </a:spcAft>
              <a:defRPr/>
            </a:pPr>
            <a:endParaRPr lang="en-US" dirty="0">
              <a:latin typeface="+mn-lt"/>
              <a:cs typeface="+mn-cs"/>
            </a:endParaRPr>
          </a:p>
        </p:txBody>
      </p:sp>
      <p:pic>
        <p:nvPicPr>
          <p:cNvPr id="161794" name="Picture 2" descr="C:\Users\Susan\Desktop\Andrew Herr's Photos\f218c4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3000" y="945515"/>
            <a:ext cx="6934200" cy="520064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7524" name="Text Box 4"/>
          <p:cNvSpPr txBox="1">
            <a:spLocks noChangeArrowheads="1"/>
          </p:cNvSpPr>
          <p:nvPr/>
        </p:nvSpPr>
        <p:spPr bwMode="auto">
          <a:xfrm>
            <a:off x="685800" y="268288"/>
            <a:ext cx="78486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3600" b="1">
                <a:solidFill>
                  <a:schemeClr val="tx2"/>
                </a:solidFill>
                <a:latin typeface="Arial Narrow" pitchFamily="34" charset="0"/>
              </a:rPr>
              <a:t>What are the Hazards/Best Practices?</a:t>
            </a:r>
          </a:p>
        </p:txBody>
      </p:sp>
      <p:sp>
        <p:nvSpPr>
          <p:cNvPr id="5" name="TextBox 4"/>
          <p:cNvSpPr txBox="1"/>
          <p:nvPr/>
        </p:nvSpPr>
        <p:spPr>
          <a:xfrm>
            <a:off x="1447800" y="6016625"/>
            <a:ext cx="5334000" cy="307975"/>
          </a:xfrm>
          <a:prstGeom prst="rect">
            <a:avLst/>
          </a:prstGeom>
          <a:noFill/>
        </p:spPr>
        <p:txBody>
          <a:bodyPr>
            <a:spAutoFit/>
          </a:bodyPr>
          <a:lstStyle/>
          <a:p>
            <a:pPr fontAlgn="auto">
              <a:spcBef>
                <a:spcPts val="0"/>
              </a:spcBef>
              <a:spcAft>
                <a:spcPts val="0"/>
              </a:spcAft>
              <a:defRPr/>
            </a:pPr>
            <a:r>
              <a:rPr lang="en-US" sz="1400" dirty="0">
                <a:solidFill>
                  <a:schemeClr val="bg1">
                    <a:lumMod val="85000"/>
                  </a:schemeClr>
                </a:solidFill>
                <a:latin typeface="+mn-lt"/>
                <a:cs typeface="+mn-cs"/>
              </a:rPr>
              <a:t>Photo Courtesy of Seventh Generation Energy Systems </a:t>
            </a: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AutoShape 2"/>
          <p:cNvSpPr>
            <a:spLocks noChangeArrowheads="1"/>
          </p:cNvSpPr>
          <p:nvPr/>
        </p:nvSpPr>
        <p:spPr bwMode="auto">
          <a:xfrm>
            <a:off x="685800" y="228600"/>
            <a:ext cx="7848600" cy="6248400"/>
          </a:xfrm>
          <a:prstGeom prst="roundRect">
            <a:avLst>
              <a:gd name="adj" fmla="val 16667"/>
            </a:avLst>
          </a:prstGeom>
          <a:gradFill rotWithShape="1">
            <a:gsLst>
              <a:gs pos="0">
                <a:schemeClr val="bg1">
                  <a:alpha val="73000"/>
                </a:schemeClr>
              </a:gs>
              <a:gs pos="100000">
                <a:schemeClr val="bg1">
                  <a:gamma/>
                  <a:shade val="46275"/>
                  <a:invGamma/>
                </a:schemeClr>
              </a:gs>
            </a:gsLst>
            <a:lin ang="5400000" scaled="1"/>
          </a:gradFill>
          <a:ln>
            <a:noFill/>
          </a:ln>
          <a:effectLst/>
          <a:extLst/>
        </p:spPr>
        <p:txBody>
          <a:bodyPr wrap="none" anchor="ctr"/>
          <a:lstStyle/>
          <a:p>
            <a:pPr fontAlgn="auto">
              <a:spcBef>
                <a:spcPts val="0"/>
              </a:spcBef>
              <a:spcAft>
                <a:spcPts val="0"/>
              </a:spcAft>
              <a:defRPr/>
            </a:pPr>
            <a:endParaRPr lang="en-US" dirty="0">
              <a:latin typeface="+mn-lt"/>
              <a:cs typeface="+mn-cs"/>
            </a:endParaRPr>
          </a:p>
        </p:txBody>
      </p:sp>
      <p:pic>
        <p:nvPicPr>
          <p:cNvPr id="163842" name="Picture 2" descr="C:\Users\Susan\Desktop\Andrew Herr's Photos\d7f43b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5400" y="1143000"/>
            <a:ext cx="6604002" cy="4953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8548" name="Text Box 4"/>
          <p:cNvSpPr txBox="1">
            <a:spLocks noChangeArrowheads="1"/>
          </p:cNvSpPr>
          <p:nvPr/>
        </p:nvSpPr>
        <p:spPr bwMode="auto">
          <a:xfrm>
            <a:off x="685800" y="344488"/>
            <a:ext cx="78486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3600" b="1">
                <a:solidFill>
                  <a:schemeClr val="tx2"/>
                </a:solidFill>
                <a:latin typeface="Arial Narrow" pitchFamily="34" charset="0"/>
              </a:rPr>
              <a:t>What are the Hazards/Best Practices?</a:t>
            </a:r>
          </a:p>
        </p:txBody>
      </p:sp>
      <p:sp>
        <p:nvSpPr>
          <p:cNvPr id="5" name="TextBox 4"/>
          <p:cNvSpPr txBox="1"/>
          <p:nvPr/>
        </p:nvSpPr>
        <p:spPr>
          <a:xfrm>
            <a:off x="1447800" y="5940425"/>
            <a:ext cx="5334000" cy="307975"/>
          </a:xfrm>
          <a:prstGeom prst="rect">
            <a:avLst/>
          </a:prstGeom>
          <a:noFill/>
        </p:spPr>
        <p:txBody>
          <a:bodyPr>
            <a:spAutoFit/>
          </a:bodyPr>
          <a:lstStyle/>
          <a:p>
            <a:pPr fontAlgn="auto">
              <a:spcBef>
                <a:spcPts val="0"/>
              </a:spcBef>
              <a:spcAft>
                <a:spcPts val="0"/>
              </a:spcAft>
              <a:defRPr/>
            </a:pPr>
            <a:r>
              <a:rPr lang="en-US" sz="1400" dirty="0">
                <a:solidFill>
                  <a:schemeClr val="bg1">
                    <a:lumMod val="85000"/>
                  </a:schemeClr>
                </a:solidFill>
                <a:latin typeface="+mn-lt"/>
                <a:cs typeface="+mn-cs"/>
              </a:rPr>
              <a:t>Photo Courtesy of Seventh Generation Energy Systems </a:t>
            </a: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AutoShape 2"/>
          <p:cNvSpPr>
            <a:spLocks noChangeArrowheads="1"/>
          </p:cNvSpPr>
          <p:nvPr/>
        </p:nvSpPr>
        <p:spPr bwMode="auto">
          <a:xfrm>
            <a:off x="381000" y="457200"/>
            <a:ext cx="8458200" cy="5943600"/>
          </a:xfrm>
          <a:prstGeom prst="roundRect">
            <a:avLst>
              <a:gd name="adj" fmla="val 16667"/>
            </a:avLst>
          </a:prstGeom>
          <a:gradFill rotWithShape="1">
            <a:gsLst>
              <a:gs pos="0">
                <a:schemeClr val="bg1">
                  <a:alpha val="73000"/>
                </a:schemeClr>
              </a:gs>
              <a:gs pos="100000">
                <a:schemeClr val="bg1">
                  <a:gamma/>
                  <a:shade val="46275"/>
                  <a:invGamma/>
                </a:schemeClr>
              </a:gs>
            </a:gsLst>
            <a:lin ang="5400000" scaled="1"/>
          </a:gradFill>
          <a:ln>
            <a:noFill/>
          </a:ln>
          <a:effectLst/>
          <a:extLst/>
        </p:spPr>
        <p:txBody>
          <a:bodyPr wrap="none" anchor="ctr"/>
          <a:lstStyle/>
          <a:p>
            <a:pPr fontAlgn="auto">
              <a:spcBef>
                <a:spcPts val="0"/>
              </a:spcBef>
              <a:spcAft>
                <a:spcPts val="0"/>
              </a:spcAft>
              <a:defRPr/>
            </a:pPr>
            <a:endParaRPr lang="en-US" dirty="0">
              <a:latin typeface="+mn-lt"/>
              <a:cs typeface="+mn-cs"/>
            </a:endParaRPr>
          </a:p>
        </p:txBody>
      </p:sp>
      <p:sp>
        <p:nvSpPr>
          <p:cNvPr id="109571" name="Text Box 4"/>
          <p:cNvSpPr txBox="1">
            <a:spLocks noChangeArrowheads="1"/>
          </p:cNvSpPr>
          <p:nvPr/>
        </p:nvSpPr>
        <p:spPr bwMode="auto">
          <a:xfrm>
            <a:off x="685800" y="685800"/>
            <a:ext cx="7848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4000" b="1">
                <a:solidFill>
                  <a:schemeClr val="tx2"/>
                </a:solidFill>
                <a:latin typeface="Arial Narrow" pitchFamily="34" charset="0"/>
              </a:rPr>
              <a:t>Module 6 Objectives</a:t>
            </a:r>
          </a:p>
        </p:txBody>
      </p:sp>
      <p:sp>
        <p:nvSpPr>
          <p:cNvPr id="109572" name="Text Box 8"/>
          <p:cNvSpPr txBox="1">
            <a:spLocks noChangeArrowheads="1"/>
          </p:cNvSpPr>
          <p:nvPr/>
        </p:nvSpPr>
        <p:spPr bwMode="auto">
          <a:xfrm>
            <a:off x="685800" y="1371600"/>
            <a:ext cx="7848600" cy="554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71500" indent="-5715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ts val="1200"/>
              </a:spcBef>
              <a:buClr>
                <a:schemeClr val="tx2"/>
              </a:buClr>
              <a:buFont typeface="Wingdings" pitchFamily="2" charset="2"/>
              <a:buChar char="§"/>
            </a:pPr>
            <a:r>
              <a:rPr lang="en-US" sz="3600" b="1">
                <a:latin typeface="Arial Narrow" pitchFamily="34" charset="0"/>
              </a:rPr>
              <a:t>Analyze your worksite for struck-by hazards.</a:t>
            </a:r>
          </a:p>
          <a:p>
            <a:pPr eaLnBrk="1" hangingPunct="1">
              <a:spcBef>
                <a:spcPts val="1200"/>
              </a:spcBef>
              <a:buClr>
                <a:schemeClr val="tx2"/>
              </a:buClr>
              <a:buFont typeface="Wingdings" pitchFamily="2" charset="2"/>
              <a:buChar char="§"/>
            </a:pPr>
            <a:r>
              <a:rPr lang="en-US" sz="3600" b="1">
                <a:latin typeface="Arial Narrow" pitchFamily="34" charset="0"/>
              </a:rPr>
              <a:t>Identify best practices and important controls for preventing struck-by injuries.</a:t>
            </a:r>
          </a:p>
          <a:p>
            <a:pPr eaLnBrk="1" hangingPunct="1">
              <a:spcBef>
                <a:spcPts val="1200"/>
              </a:spcBef>
              <a:buClr>
                <a:schemeClr val="tx2"/>
              </a:buClr>
              <a:buFont typeface="Wingdings" pitchFamily="2" charset="2"/>
              <a:buChar char="§"/>
            </a:pPr>
            <a:r>
              <a:rPr lang="en-US" sz="3600" b="1">
                <a:latin typeface="Arial Narrow" pitchFamily="34" charset="0"/>
              </a:rPr>
              <a:t>Recognize and use OSHA standards relating to the prevention of struck-by injuries.</a:t>
            </a:r>
          </a:p>
          <a:p>
            <a:pPr eaLnBrk="1" hangingPunct="1">
              <a:spcBef>
                <a:spcPts val="1200"/>
              </a:spcBef>
              <a:buClr>
                <a:schemeClr val="tx2"/>
              </a:buClr>
              <a:buFont typeface="Wingdings" pitchFamily="2" charset="2"/>
              <a:buChar char="§"/>
            </a:pPr>
            <a:endParaRPr lang="en-US" sz="3600" b="1">
              <a:latin typeface="Arial Narrow" pitchFamily="34" charset="0"/>
            </a:endParaRP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AutoShape 2"/>
          <p:cNvSpPr>
            <a:spLocks noChangeArrowheads="1"/>
          </p:cNvSpPr>
          <p:nvPr/>
        </p:nvSpPr>
        <p:spPr bwMode="auto">
          <a:xfrm>
            <a:off x="381000" y="457200"/>
            <a:ext cx="8458200" cy="5715000"/>
          </a:xfrm>
          <a:prstGeom prst="roundRect">
            <a:avLst>
              <a:gd name="adj" fmla="val 16667"/>
            </a:avLst>
          </a:prstGeom>
          <a:gradFill rotWithShape="1">
            <a:gsLst>
              <a:gs pos="0">
                <a:schemeClr val="bg1">
                  <a:alpha val="73000"/>
                </a:schemeClr>
              </a:gs>
              <a:gs pos="100000">
                <a:schemeClr val="bg1">
                  <a:gamma/>
                  <a:shade val="46275"/>
                  <a:invGamma/>
                </a:schemeClr>
              </a:gs>
            </a:gsLst>
            <a:lin ang="5400000" scaled="1"/>
          </a:gradFill>
          <a:ln>
            <a:noFill/>
          </a:ln>
          <a:effectLst/>
          <a:extLst/>
        </p:spPr>
        <p:txBody>
          <a:bodyPr wrap="none" anchor="ctr"/>
          <a:lstStyle/>
          <a:p>
            <a:pPr fontAlgn="auto">
              <a:spcBef>
                <a:spcPts val="0"/>
              </a:spcBef>
              <a:spcAft>
                <a:spcPts val="0"/>
              </a:spcAft>
              <a:defRPr/>
            </a:pPr>
            <a:endParaRPr lang="en-US" dirty="0">
              <a:latin typeface="+mn-lt"/>
              <a:cs typeface="+mn-cs"/>
            </a:endParaRPr>
          </a:p>
        </p:txBody>
      </p:sp>
      <p:sp>
        <p:nvSpPr>
          <p:cNvPr id="110595" name="Text Box 8"/>
          <p:cNvSpPr txBox="1">
            <a:spLocks noChangeArrowheads="1"/>
          </p:cNvSpPr>
          <p:nvPr/>
        </p:nvSpPr>
        <p:spPr bwMode="auto">
          <a:xfrm>
            <a:off x="1295400" y="1592263"/>
            <a:ext cx="62484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71500" indent="-5715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ts val="1200"/>
              </a:spcBef>
              <a:buClr>
                <a:schemeClr val="tx2"/>
              </a:buClr>
              <a:buFont typeface="Calibri" pitchFamily="34" charset="0"/>
              <a:buAutoNum type="arabicPeriod"/>
            </a:pPr>
            <a:r>
              <a:rPr lang="en-US" sz="3200" b="1">
                <a:latin typeface="Arial Narrow" pitchFamily="34" charset="0"/>
              </a:rPr>
              <a:t>What is the primary cause of struck-by fatalities?</a:t>
            </a:r>
          </a:p>
        </p:txBody>
      </p:sp>
      <p:sp>
        <p:nvSpPr>
          <p:cNvPr id="110596" name="Text Box 8"/>
          <p:cNvSpPr txBox="1">
            <a:spLocks noChangeArrowheads="1"/>
          </p:cNvSpPr>
          <p:nvPr/>
        </p:nvSpPr>
        <p:spPr bwMode="auto">
          <a:xfrm>
            <a:off x="1414463" y="2819400"/>
            <a:ext cx="71199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43000" indent="-5715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ts val="1200"/>
              </a:spcBef>
              <a:buClr>
                <a:schemeClr val="tx2"/>
              </a:buClr>
              <a:buFont typeface="Calibri" pitchFamily="34" charset="0"/>
              <a:buAutoNum type="alphaUcPeriod"/>
            </a:pPr>
            <a:r>
              <a:rPr lang="en-US" sz="2800" b="1">
                <a:latin typeface="Arial Narrow" pitchFamily="34" charset="0"/>
              </a:rPr>
              <a:t>Lack of operator visibility</a:t>
            </a:r>
          </a:p>
        </p:txBody>
      </p:sp>
      <p:sp>
        <p:nvSpPr>
          <p:cNvPr id="110597" name="Text Box 4"/>
          <p:cNvSpPr txBox="1">
            <a:spLocks noChangeArrowheads="1"/>
          </p:cNvSpPr>
          <p:nvPr/>
        </p:nvSpPr>
        <p:spPr bwMode="auto">
          <a:xfrm>
            <a:off x="685800" y="914400"/>
            <a:ext cx="7848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3200" b="1">
                <a:solidFill>
                  <a:schemeClr val="tx2"/>
                </a:solidFill>
                <a:latin typeface="Arial Narrow" pitchFamily="34" charset="0"/>
              </a:rPr>
              <a:t>Test Your Knowledge of Struck-By Hazards</a:t>
            </a:r>
          </a:p>
        </p:txBody>
      </p:sp>
      <p:sp>
        <p:nvSpPr>
          <p:cNvPr id="110598" name="Text Box 8"/>
          <p:cNvSpPr txBox="1">
            <a:spLocks noChangeArrowheads="1"/>
          </p:cNvSpPr>
          <p:nvPr/>
        </p:nvSpPr>
        <p:spPr bwMode="auto">
          <a:xfrm>
            <a:off x="1414463" y="3432175"/>
            <a:ext cx="71199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43000" indent="-5715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ts val="1200"/>
              </a:spcBef>
              <a:buClr>
                <a:schemeClr val="tx2"/>
              </a:buClr>
              <a:buFont typeface="Calibri" pitchFamily="34" charset="0"/>
              <a:buAutoNum type="alphaUcPeriod" startAt="2"/>
            </a:pPr>
            <a:r>
              <a:rPr lang="en-US" sz="2800" b="1">
                <a:latin typeface="Arial Narrow" pitchFamily="34" charset="0"/>
              </a:rPr>
              <a:t>Being hit by falling objects</a:t>
            </a:r>
          </a:p>
        </p:txBody>
      </p:sp>
      <p:sp>
        <p:nvSpPr>
          <p:cNvPr id="110599" name="Text Box 8"/>
          <p:cNvSpPr txBox="1">
            <a:spLocks noChangeArrowheads="1"/>
          </p:cNvSpPr>
          <p:nvPr/>
        </p:nvSpPr>
        <p:spPr bwMode="auto">
          <a:xfrm>
            <a:off x="1414463" y="4044950"/>
            <a:ext cx="71199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43000" indent="-5715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ts val="1200"/>
              </a:spcBef>
              <a:buClr>
                <a:schemeClr val="tx2"/>
              </a:buClr>
              <a:buFont typeface="Calibri" pitchFamily="34" charset="0"/>
              <a:buAutoNum type="alphaUcPeriod" startAt="3"/>
            </a:pPr>
            <a:r>
              <a:rPr lang="en-US" sz="2800" b="1">
                <a:latin typeface="Arial Narrow" pitchFamily="34" charset="0"/>
              </a:rPr>
              <a:t>Getting struck by heavy equipment</a:t>
            </a:r>
          </a:p>
        </p:txBody>
      </p:sp>
      <p:sp>
        <p:nvSpPr>
          <p:cNvPr id="110600" name="Text Box 8"/>
          <p:cNvSpPr txBox="1">
            <a:spLocks noChangeArrowheads="1"/>
          </p:cNvSpPr>
          <p:nvPr/>
        </p:nvSpPr>
        <p:spPr bwMode="auto">
          <a:xfrm>
            <a:off x="1414463" y="4657725"/>
            <a:ext cx="71199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43000" indent="-5715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ts val="1200"/>
              </a:spcBef>
              <a:buClr>
                <a:schemeClr val="tx2"/>
              </a:buClr>
              <a:buFont typeface="Calibri" pitchFamily="34" charset="0"/>
              <a:buAutoNum type="alphaUcPeriod" startAt="4"/>
            </a:pPr>
            <a:r>
              <a:rPr lang="en-US" sz="2800" b="1">
                <a:latin typeface="Arial Narrow" pitchFamily="34" charset="0"/>
              </a:rPr>
              <a:t>Incorrect or misunderstood hand signals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mph" presetSubtype="0" grpId="0" nodeType="clickEffect">
                                  <p:stCondLst>
                                    <p:cond delay="0"/>
                                  </p:stCondLst>
                                  <p:childTnLst>
                                    <p:set>
                                      <p:cBhvr rctx="PPT">
                                        <p:cTn id="6" dur="indefinite"/>
                                        <p:tgtEl>
                                          <p:spTgt spid="110596"/>
                                        </p:tgtEl>
                                        <p:attrNameLst>
                                          <p:attrName>style.opacity</p:attrName>
                                        </p:attrNameLst>
                                      </p:cBhvr>
                                      <p:to>
                                        <p:strVal val="0.5"/>
                                      </p:to>
                                    </p:set>
                                    <p:animEffect filter="image" prLst="opacity: 0.5">
                                      <p:cBhvr rctx="IE">
                                        <p:cTn id="7" dur="indefinite"/>
                                        <p:tgtEl>
                                          <p:spTgt spid="110596"/>
                                        </p:tgtEl>
                                      </p:cBhvr>
                                    </p:animEffect>
                                  </p:childTnLst>
                                </p:cTn>
                              </p:par>
                              <p:par>
                                <p:cTn id="8" presetID="9" presetClass="emph" presetSubtype="0" grpId="0" nodeType="withEffect">
                                  <p:stCondLst>
                                    <p:cond delay="0"/>
                                  </p:stCondLst>
                                  <p:childTnLst>
                                    <p:set>
                                      <p:cBhvr rctx="PPT">
                                        <p:cTn id="9" dur="indefinite"/>
                                        <p:tgtEl>
                                          <p:spTgt spid="110598"/>
                                        </p:tgtEl>
                                        <p:attrNameLst>
                                          <p:attrName>style.opacity</p:attrName>
                                        </p:attrNameLst>
                                      </p:cBhvr>
                                      <p:to>
                                        <p:strVal val="0.5"/>
                                      </p:to>
                                    </p:set>
                                    <p:animEffect filter="image" prLst="opacity: 0.5">
                                      <p:cBhvr rctx="IE">
                                        <p:cTn id="10" dur="indefinite"/>
                                        <p:tgtEl>
                                          <p:spTgt spid="110598"/>
                                        </p:tgtEl>
                                      </p:cBhvr>
                                    </p:animEffect>
                                  </p:childTnLst>
                                </p:cTn>
                              </p:par>
                              <p:par>
                                <p:cTn id="11" presetID="3" presetClass="emph" presetSubtype="2" fill="hold" grpId="0" nodeType="withEffect">
                                  <p:stCondLst>
                                    <p:cond delay="0"/>
                                  </p:stCondLst>
                                  <p:childTnLst>
                                    <p:animClr clrSpc="rgb" dir="cw">
                                      <p:cBhvr override="childStyle">
                                        <p:cTn id="12" dur="2000" fill="hold"/>
                                        <p:tgtEl>
                                          <p:spTgt spid="110599"/>
                                        </p:tgtEl>
                                        <p:attrNameLst>
                                          <p:attrName>style.color</p:attrName>
                                        </p:attrNameLst>
                                      </p:cBhvr>
                                      <p:to>
                                        <a:schemeClr val="accent2"/>
                                      </p:to>
                                    </p:animClr>
                                  </p:childTnLst>
                                </p:cTn>
                              </p:par>
                              <p:par>
                                <p:cTn id="13" presetID="9" presetClass="emph" presetSubtype="0" grpId="0" nodeType="withEffect">
                                  <p:stCondLst>
                                    <p:cond delay="0"/>
                                  </p:stCondLst>
                                  <p:childTnLst>
                                    <p:set>
                                      <p:cBhvr rctx="PPT">
                                        <p:cTn id="14" dur="indefinite"/>
                                        <p:tgtEl>
                                          <p:spTgt spid="110600"/>
                                        </p:tgtEl>
                                        <p:attrNameLst>
                                          <p:attrName>style.opacity</p:attrName>
                                        </p:attrNameLst>
                                      </p:cBhvr>
                                      <p:to>
                                        <p:strVal val="0.5"/>
                                      </p:to>
                                    </p:set>
                                    <p:animEffect filter="image" prLst="opacity: 0.5">
                                      <p:cBhvr rctx="IE">
                                        <p:cTn id="15" dur="indefinite"/>
                                        <p:tgtEl>
                                          <p:spTgt spid="1106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6" grpId="0"/>
      <p:bldP spid="110598" grpId="0"/>
      <p:bldP spid="110599" grpId="0"/>
      <p:bldP spid="110600"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AutoShape 2"/>
          <p:cNvSpPr>
            <a:spLocks noChangeArrowheads="1"/>
          </p:cNvSpPr>
          <p:nvPr/>
        </p:nvSpPr>
        <p:spPr bwMode="auto">
          <a:xfrm>
            <a:off x="381000" y="457200"/>
            <a:ext cx="8458200" cy="5715000"/>
          </a:xfrm>
          <a:prstGeom prst="roundRect">
            <a:avLst>
              <a:gd name="adj" fmla="val 16667"/>
            </a:avLst>
          </a:prstGeom>
          <a:gradFill rotWithShape="1">
            <a:gsLst>
              <a:gs pos="0">
                <a:schemeClr val="bg1">
                  <a:alpha val="73000"/>
                </a:schemeClr>
              </a:gs>
              <a:gs pos="100000">
                <a:schemeClr val="bg1">
                  <a:gamma/>
                  <a:shade val="46275"/>
                  <a:invGamma/>
                </a:schemeClr>
              </a:gs>
            </a:gsLst>
            <a:lin ang="5400000" scaled="1"/>
          </a:gradFill>
          <a:ln>
            <a:noFill/>
          </a:ln>
          <a:effectLst/>
          <a:extLst/>
        </p:spPr>
        <p:txBody>
          <a:bodyPr wrap="none" anchor="ctr"/>
          <a:lstStyle/>
          <a:p>
            <a:pPr fontAlgn="auto">
              <a:spcBef>
                <a:spcPts val="0"/>
              </a:spcBef>
              <a:spcAft>
                <a:spcPts val="0"/>
              </a:spcAft>
              <a:defRPr/>
            </a:pPr>
            <a:endParaRPr lang="en-US" dirty="0">
              <a:latin typeface="+mn-lt"/>
              <a:cs typeface="+mn-cs"/>
            </a:endParaRPr>
          </a:p>
        </p:txBody>
      </p:sp>
      <p:sp>
        <p:nvSpPr>
          <p:cNvPr id="111619" name="Text Box 8"/>
          <p:cNvSpPr txBox="1">
            <a:spLocks noChangeArrowheads="1"/>
          </p:cNvSpPr>
          <p:nvPr/>
        </p:nvSpPr>
        <p:spPr bwMode="auto">
          <a:xfrm>
            <a:off x="1262063" y="1592263"/>
            <a:ext cx="7086600"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71500" indent="-5715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ts val="1200"/>
              </a:spcBef>
              <a:buClr>
                <a:schemeClr val="tx2"/>
              </a:buClr>
              <a:buFont typeface="Calibri" pitchFamily="34" charset="0"/>
              <a:buAutoNum type="arabicPeriod" startAt="2"/>
            </a:pPr>
            <a:r>
              <a:rPr lang="en-US" sz="3200" b="1">
                <a:latin typeface="Arial Narrow" pitchFamily="34" charset="0"/>
              </a:rPr>
              <a:t>What percentage of struck-by fatalities involves heavy equipment, such as trucks or cranes?</a:t>
            </a:r>
          </a:p>
        </p:txBody>
      </p:sp>
      <p:sp>
        <p:nvSpPr>
          <p:cNvPr id="111620" name="Text Box 8"/>
          <p:cNvSpPr txBox="1">
            <a:spLocks noChangeArrowheads="1"/>
          </p:cNvSpPr>
          <p:nvPr/>
        </p:nvSpPr>
        <p:spPr bwMode="auto">
          <a:xfrm>
            <a:off x="1262063" y="3208338"/>
            <a:ext cx="75009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43000" indent="-5715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ts val="1200"/>
              </a:spcBef>
              <a:buClr>
                <a:schemeClr val="tx2"/>
              </a:buClr>
              <a:buFont typeface="Calibri" pitchFamily="34" charset="0"/>
              <a:buAutoNum type="alphaUcPeriod"/>
            </a:pPr>
            <a:r>
              <a:rPr lang="en-US" sz="2800" b="1">
                <a:latin typeface="Arial Narrow" pitchFamily="34" charset="0"/>
              </a:rPr>
              <a:t>34%</a:t>
            </a:r>
          </a:p>
        </p:txBody>
      </p:sp>
      <p:sp>
        <p:nvSpPr>
          <p:cNvPr id="111621" name="Text Box 4"/>
          <p:cNvSpPr txBox="1">
            <a:spLocks noChangeArrowheads="1"/>
          </p:cNvSpPr>
          <p:nvPr/>
        </p:nvSpPr>
        <p:spPr bwMode="auto">
          <a:xfrm>
            <a:off x="685800" y="914400"/>
            <a:ext cx="7848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3200" b="1">
                <a:solidFill>
                  <a:schemeClr val="tx2"/>
                </a:solidFill>
                <a:latin typeface="Arial Narrow" pitchFamily="34" charset="0"/>
              </a:rPr>
              <a:t>Test Your Knowledge of Struck-By Hazards</a:t>
            </a:r>
          </a:p>
        </p:txBody>
      </p:sp>
      <p:sp>
        <p:nvSpPr>
          <p:cNvPr id="111622" name="Text Box 8"/>
          <p:cNvSpPr txBox="1">
            <a:spLocks noChangeArrowheads="1"/>
          </p:cNvSpPr>
          <p:nvPr/>
        </p:nvSpPr>
        <p:spPr bwMode="auto">
          <a:xfrm>
            <a:off x="1262063" y="3665538"/>
            <a:ext cx="75009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43000" indent="-5715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ts val="1200"/>
              </a:spcBef>
              <a:buClr>
                <a:schemeClr val="tx2"/>
              </a:buClr>
              <a:buFont typeface="Calibri" pitchFamily="34" charset="0"/>
              <a:buAutoNum type="alphaUcPeriod" startAt="2"/>
            </a:pPr>
            <a:r>
              <a:rPr lang="en-US" sz="2800" b="1">
                <a:latin typeface="Arial Narrow" pitchFamily="34" charset="0"/>
              </a:rPr>
              <a:t>50%</a:t>
            </a:r>
          </a:p>
        </p:txBody>
      </p:sp>
      <p:sp>
        <p:nvSpPr>
          <p:cNvPr id="111623" name="Text Box 8"/>
          <p:cNvSpPr txBox="1">
            <a:spLocks noChangeArrowheads="1"/>
          </p:cNvSpPr>
          <p:nvPr/>
        </p:nvSpPr>
        <p:spPr bwMode="auto">
          <a:xfrm>
            <a:off x="1262063" y="4124325"/>
            <a:ext cx="75009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43000" indent="-5715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ts val="1200"/>
              </a:spcBef>
              <a:buClr>
                <a:schemeClr val="tx2"/>
              </a:buClr>
              <a:buFont typeface="Calibri" pitchFamily="34" charset="0"/>
              <a:buAutoNum type="alphaUcPeriod" startAt="3"/>
            </a:pPr>
            <a:r>
              <a:rPr lang="en-US" sz="2800" b="1">
                <a:latin typeface="Arial Narrow" pitchFamily="34" charset="0"/>
              </a:rPr>
              <a:t>61%</a:t>
            </a:r>
          </a:p>
        </p:txBody>
      </p:sp>
      <p:sp>
        <p:nvSpPr>
          <p:cNvPr id="111624" name="Text Box 8"/>
          <p:cNvSpPr txBox="1">
            <a:spLocks noChangeArrowheads="1"/>
          </p:cNvSpPr>
          <p:nvPr/>
        </p:nvSpPr>
        <p:spPr bwMode="auto">
          <a:xfrm>
            <a:off x="1262063" y="4581525"/>
            <a:ext cx="75009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43000" indent="-5715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ts val="1200"/>
              </a:spcBef>
              <a:buClr>
                <a:schemeClr val="tx2"/>
              </a:buClr>
              <a:buFont typeface="Calibri" pitchFamily="34" charset="0"/>
              <a:buAutoNum type="alphaUcPeriod" startAt="4"/>
            </a:pPr>
            <a:r>
              <a:rPr lang="en-US" sz="2800" b="1">
                <a:latin typeface="Arial Narrow" pitchFamily="34" charset="0"/>
              </a:rPr>
              <a:t>75%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mph" presetSubtype="0" grpId="0" nodeType="clickEffect">
                                  <p:stCondLst>
                                    <p:cond delay="0"/>
                                  </p:stCondLst>
                                  <p:childTnLst>
                                    <p:set>
                                      <p:cBhvr rctx="PPT">
                                        <p:cTn id="6" dur="indefinite"/>
                                        <p:tgtEl>
                                          <p:spTgt spid="111620"/>
                                        </p:tgtEl>
                                        <p:attrNameLst>
                                          <p:attrName>style.opacity</p:attrName>
                                        </p:attrNameLst>
                                      </p:cBhvr>
                                      <p:to>
                                        <p:strVal val="0.5"/>
                                      </p:to>
                                    </p:set>
                                    <p:animEffect filter="image" prLst="opacity: 0.5">
                                      <p:cBhvr rctx="IE">
                                        <p:cTn id="7" dur="indefinite"/>
                                        <p:tgtEl>
                                          <p:spTgt spid="111620"/>
                                        </p:tgtEl>
                                      </p:cBhvr>
                                    </p:animEffect>
                                  </p:childTnLst>
                                </p:cTn>
                              </p:par>
                              <p:par>
                                <p:cTn id="8" presetID="9" presetClass="emph" presetSubtype="0" grpId="0" nodeType="withEffect">
                                  <p:stCondLst>
                                    <p:cond delay="0"/>
                                  </p:stCondLst>
                                  <p:childTnLst>
                                    <p:set>
                                      <p:cBhvr rctx="PPT">
                                        <p:cTn id="9" dur="indefinite"/>
                                        <p:tgtEl>
                                          <p:spTgt spid="111622"/>
                                        </p:tgtEl>
                                        <p:attrNameLst>
                                          <p:attrName>style.opacity</p:attrName>
                                        </p:attrNameLst>
                                      </p:cBhvr>
                                      <p:to>
                                        <p:strVal val="0.5"/>
                                      </p:to>
                                    </p:set>
                                    <p:animEffect filter="image" prLst="opacity: 0.5">
                                      <p:cBhvr rctx="IE">
                                        <p:cTn id="10" dur="indefinite"/>
                                        <p:tgtEl>
                                          <p:spTgt spid="111622"/>
                                        </p:tgtEl>
                                      </p:cBhvr>
                                    </p:animEffect>
                                  </p:childTnLst>
                                </p:cTn>
                              </p:par>
                              <p:par>
                                <p:cTn id="11" presetID="9" presetClass="emph" presetSubtype="0" grpId="0" nodeType="withEffect">
                                  <p:stCondLst>
                                    <p:cond delay="0"/>
                                  </p:stCondLst>
                                  <p:childTnLst>
                                    <p:set>
                                      <p:cBhvr rctx="PPT">
                                        <p:cTn id="12" dur="indefinite"/>
                                        <p:tgtEl>
                                          <p:spTgt spid="111623"/>
                                        </p:tgtEl>
                                        <p:attrNameLst>
                                          <p:attrName>style.opacity</p:attrName>
                                        </p:attrNameLst>
                                      </p:cBhvr>
                                      <p:to>
                                        <p:strVal val="0.5"/>
                                      </p:to>
                                    </p:set>
                                    <p:animEffect filter="image" prLst="opacity: 0.5">
                                      <p:cBhvr rctx="IE">
                                        <p:cTn id="13" dur="indefinite"/>
                                        <p:tgtEl>
                                          <p:spTgt spid="111623"/>
                                        </p:tgtEl>
                                      </p:cBhvr>
                                    </p:animEffect>
                                  </p:childTnLst>
                                </p:cTn>
                              </p:par>
                              <p:par>
                                <p:cTn id="14" presetID="3" presetClass="emph" presetSubtype="2" fill="hold" grpId="0" nodeType="withEffect">
                                  <p:stCondLst>
                                    <p:cond delay="0"/>
                                  </p:stCondLst>
                                  <p:childTnLst>
                                    <p:animClr clrSpc="rgb" dir="cw">
                                      <p:cBhvr override="childStyle">
                                        <p:cTn id="15" dur="2000" fill="hold"/>
                                        <p:tgtEl>
                                          <p:spTgt spid="111624"/>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20" grpId="0"/>
      <p:bldP spid="111622" grpId="0"/>
      <p:bldP spid="111623" grpId="0"/>
      <p:bldP spid="111624"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AutoShape 2"/>
          <p:cNvSpPr>
            <a:spLocks noChangeArrowheads="1"/>
          </p:cNvSpPr>
          <p:nvPr/>
        </p:nvSpPr>
        <p:spPr bwMode="auto">
          <a:xfrm>
            <a:off x="381000" y="457200"/>
            <a:ext cx="8458200" cy="5715000"/>
          </a:xfrm>
          <a:prstGeom prst="roundRect">
            <a:avLst>
              <a:gd name="adj" fmla="val 16667"/>
            </a:avLst>
          </a:prstGeom>
          <a:gradFill rotWithShape="1">
            <a:gsLst>
              <a:gs pos="0">
                <a:schemeClr val="bg1">
                  <a:alpha val="73000"/>
                </a:schemeClr>
              </a:gs>
              <a:gs pos="100000">
                <a:schemeClr val="bg1">
                  <a:gamma/>
                  <a:shade val="46275"/>
                  <a:invGamma/>
                </a:schemeClr>
              </a:gs>
            </a:gsLst>
            <a:lin ang="5400000" scaled="1"/>
          </a:gradFill>
          <a:ln>
            <a:noFill/>
          </a:ln>
          <a:effectLst/>
          <a:extLst/>
        </p:spPr>
        <p:txBody>
          <a:bodyPr wrap="none" anchor="ctr"/>
          <a:lstStyle/>
          <a:p>
            <a:pPr fontAlgn="auto">
              <a:spcBef>
                <a:spcPts val="0"/>
              </a:spcBef>
              <a:spcAft>
                <a:spcPts val="0"/>
              </a:spcAft>
              <a:defRPr/>
            </a:pPr>
            <a:endParaRPr lang="en-US" dirty="0">
              <a:latin typeface="+mn-lt"/>
              <a:cs typeface="+mn-cs"/>
            </a:endParaRPr>
          </a:p>
        </p:txBody>
      </p:sp>
      <p:sp>
        <p:nvSpPr>
          <p:cNvPr id="112643" name="Text Box 4"/>
          <p:cNvSpPr txBox="1">
            <a:spLocks noChangeArrowheads="1"/>
          </p:cNvSpPr>
          <p:nvPr/>
        </p:nvSpPr>
        <p:spPr bwMode="auto">
          <a:xfrm>
            <a:off x="685800" y="1074738"/>
            <a:ext cx="78486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3200" b="1">
                <a:solidFill>
                  <a:schemeClr val="tx2"/>
                </a:solidFill>
                <a:latin typeface="Arial Narrow" pitchFamily="34" charset="0"/>
              </a:rPr>
              <a:t>Test Your Knowledge of Struck-By Hazards</a:t>
            </a:r>
          </a:p>
        </p:txBody>
      </p:sp>
      <p:sp>
        <p:nvSpPr>
          <p:cNvPr id="112644" name="Text Box 8"/>
          <p:cNvSpPr txBox="1">
            <a:spLocks noChangeArrowheads="1"/>
          </p:cNvSpPr>
          <p:nvPr/>
        </p:nvSpPr>
        <p:spPr bwMode="auto">
          <a:xfrm>
            <a:off x="1219200" y="1893888"/>
            <a:ext cx="68580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ts val="1200"/>
              </a:spcBef>
              <a:buClr>
                <a:schemeClr val="tx2"/>
              </a:buClr>
              <a:buFont typeface="Calibri" pitchFamily="34" charset="0"/>
              <a:buAutoNum type="arabicPeriod" startAt="3"/>
            </a:pPr>
            <a:r>
              <a:rPr lang="en-US" sz="3200" b="1">
                <a:latin typeface="Arial Narrow" pitchFamily="34" charset="0"/>
              </a:rPr>
              <a:t>Employees who direct or signal crane movements must be:</a:t>
            </a:r>
          </a:p>
        </p:txBody>
      </p:sp>
      <p:sp>
        <p:nvSpPr>
          <p:cNvPr id="112645" name="Text Box 8"/>
          <p:cNvSpPr txBox="1">
            <a:spLocks noChangeArrowheads="1"/>
          </p:cNvSpPr>
          <p:nvPr/>
        </p:nvSpPr>
        <p:spPr bwMode="auto">
          <a:xfrm>
            <a:off x="1185863" y="3048000"/>
            <a:ext cx="67500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43000" indent="-5715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ts val="1200"/>
              </a:spcBef>
              <a:buClr>
                <a:schemeClr val="tx2"/>
              </a:buClr>
              <a:buFont typeface="Calibri" pitchFamily="34" charset="0"/>
              <a:buAutoNum type="alphaUcPeriod"/>
            </a:pPr>
            <a:r>
              <a:rPr lang="en-US" sz="2800" b="1">
                <a:latin typeface="Arial Narrow" pitchFamily="34" charset="0"/>
              </a:rPr>
              <a:t>Certified.</a:t>
            </a:r>
          </a:p>
        </p:txBody>
      </p:sp>
      <p:sp>
        <p:nvSpPr>
          <p:cNvPr id="112646" name="Text Box 8"/>
          <p:cNvSpPr txBox="1">
            <a:spLocks noChangeArrowheads="1"/>
          </p:cNvSpPr>
          <p:nvPr/>
        </p:nvSpPr>
        <p:spPr bwMode="auto">
          <a:xfrm>
            <a:off x="1185863" y="3584575"/>
            <a:ext cx="67500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43000" indent="-5715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ts val="1200"/>
              </a:spcBef>
              <a:buClr>
                <a:schemeClr val="tx2"/>
              </a:buClr>
              <a:buFont typeface="Calibri" pitchFamily="34" charset="0"/>
              <a:buAutoNum type="alphaUcPeriod" startAt="2"/>
            </a:pPr>
            <a:r>
              <a:rPr lang="en-US" sz="2800" b="1">
                <a:latin typeface="Arial Narrow" pitchFamily="34" charset="0"/>
              </a:rPr>
              <a:t>Qualified by testing.</a:t>
            </a:r>
          </a:p>
        </p:txBody>
      </p:sp>
      <p:sp>
        <p:nvSpPr>
          <p:cNvPr id="112647" name="Text Box 8"/>
          <p:cNvSpPr txBox="1">
            <a:spLocks noChangeArrowheads="1"/>
          </p:cNvSpPr>
          <p:nvPr/>
        </p:nvSpPr>
        <p:spPr bwMode="auto">
          <a:xfrm>
            <a:off x="1185863" y="4121150"/>
            <a:ext cx="67500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43000" indent="-5715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ts val="1200"/>
              </a:spcBef>
              <a:buClr>
                <a:schemeClr val="tx2"/>
              </a:buClr>
              <a:buFont typeface="Calibri" pitchFamily="34" charset="0"/>
              <a:buAutoNum type="alphaUcPeriod" startAt="3"/>
            </a:pPr>
            <a:r>
              <a:rPr lang="en-US" sz="2800" b="1">
                <a:latin typeface="Arial Narrow" pitchFamily="34" charset="0"/>
              </a:rPr>
              <a:t>Wearing a colored vest.</a:t>
            </a:r>
          </a:p>
        </p:txBody>
      </p:sp>
      <p:sp>
        <p:nvSpPr>
          <p:cNvPr id="112648" name="Text Box 8"/>
          <p:cNvSpPr txBox="1">
            <a:spLocks noChangeArrowheads="1"/>
          </p:cNvSpPr>
          <p:nvPr/>
        </p:nvSpPr>
        <p:spPr bwMode="auto">
          <a:xfrm>
            <a:off x="1185863" y="4657725"/>
            <a:ext cx="67500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43000" indent="-5715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ts val="1200"/>
              </a:spcBef>
              <a:buClr>
                <a:schemeClr val="tx2"/>
              </a:buClr>
              <a:buFont typeface="Calibri" pitchFamily="34" charset="0"/>
              <a:buAutoNum type="alphaUcPeriod" startAt="4"/>
            </a:pPr>
            <a:r>
              <a:rPr lang="en-US" sz="2800" b="1">
                <a:latin typeface="Arial Narrow" pitchFamily="34" charset="0"/>
              </a:rPr>
              <a:t>Able to also operate a crane.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mph" presetSubtype="0" grpId="0" nodeType="clickEffect">
                                  <p:stCondLst>
                                    <p:cond delay="0"/>
                                  </p:stCondLst>
                                  <p:childTnLst>
                                    <p:set>
                                      <p:cBhvr rctx="PPT">
                                        <p:cTn id="6" dur="indefinite"/>
                                        <p:tgtEl>
                                          <p:spTgt spid="112645"/>
                                        </p:tgtEl>
                                        <p:attrNameLst>
                                          <p:attrName>style.opacity</p:attrName>
                                        </p:attrNameLst>
                                      </p:cBhvr>
                                      <p:to>
                                        <p:strVal val="0.5"/>
                                      </p:to>
                                    </p:set>
                                    <p:animEffect filter="image" prLst="opacity: 0.5">
                                      <p:cBhvr rctx="IE">
                                        <p:cTn id="7" dur="indefinite"/>
                                        <p:tgtEl>
                                          <p:spTgt spid="112645"/>
                                        </p:tgtEl>
                                      </p:cBhvr>
                                    </p:animEffect>
                                  </p:childTnLst>
                                </p:cTn>
                              </p:par>
                              <p:par>
                                <p:cTn id="8" presetID="3" presetClass="emph" presetSubtype="2" fill="hold" grpId="0" nodeType="withEffect">
                                  <p:stCondLst>
                                    <p:cond delay="0"/>
                                  </p:stCondLst>
                                  <p:childTnLst>
                                    <p:animClr clrSpc="rgb" dir="cw">
                                      <p:cBhvr override="childStyle">
                                        <p:cTn id="9" dur="2000" fill="hold"/>
                                        <p:tgtEl>
                                          <p:spTgt spid="112646"/>
                                        </p:tgtEl>
                                        <p:attrNameLst>
                                          <p:attrName>style.color</p:attrName>
                                        </p:attrNameLst>
                                      </p:cBhvr>
                                      <p:to>
                                        <a:schemeClr val="accent2"/>
                                      </p:to>
                                    </p:animClr>
                                  </p:childTnLst>
                                </p:cTn>
                              </p:par>
                              <p:par>
                                <p:cTn id="10" presetID="9" presetClass="emph" presetSubtype="0" grpId="0" nodeType="withEffect">
                                  <p:stCondLst>
                                    <p:cond delay="0"/>
                                  </p:stCondLst>
                                  <p:childTnLst>
                                    <p:set>
                                      <p:cBhvr rctx="PPT">
                                        <p:cTn id="11" dur="indefinite"/>
                                        <p:tgtEl>
                                          <p:spTgt spid="112647"/>
                                        </p:tgtEl>
                                        <p:attrNameLst>
                                          <p:attrName>style.opacity</p:attrName>
                                        </p:attrNameLst>
                                      </p:cBhvr>
                                      <p:to>
                                        <p:strVal val="0.5"/>
                                      </p:to>
                                    </p:set>
                                    <p:animEffect filter="image" prLst="opacity: 0.5">
                                      <p:cBhvr rctx="IE">
                                        <p:cTn id="12" dur="indefinite"/>
                                        <p:tgtEl>
                                          <p:spTgt spid="112647"/>
                                        </p:tgtEl>
                                      </p:cBhvr>
                                    </p:animEffect>
                                  </p:childTnLst>
                                </p:cTn>
                              </p:par>
                              <p:par>
                                <p:cTn id="13" presetID="9" presetClass="emph" presetSubtype="0" grpId="0" nodeType="withEffect">
                                  <p:stCondLst>
                                    <p:cond delay="0"/>
                                  </p:stCondLst>
                                  <p:childTnLst>
                                    <p:set>
                                      <p:cBhvr rctx="PPT">
                                        <p:cTn id="14" dur="indefinite"/>
                                        <p:tgtEl>
                                          <p:spTgt spid="112648"/>
                                        </p:tgtEl>
                                        <p:attrNameLst>
                                          <p:attrName>style.opacity</p:attrName>
                                        </p:attrNameLst>
                                      </p:cBhvr>
                                      <p:to>
                                        <p:strVal val="0.5"/>
                                      </p:to>
                                    </p:set>
                                    <p:animEffect filter="image" prLst="opacity: 0.5">
                                      <p:cBhvr rctx="IE">
                                        <p:cTn id="15" dur="indefinite"/>
                                        <p:tgtEl>
                                          <p:spTgt spid="1126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5" grpId="0"/>
      <p:bldP spid="112646" grpId="0"/>
      <p:bldP spid="112647" grpId="0"/>
      <p:bldP spid="112648"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AutoShape 2"/>
          <p:cNvSpPr>
            <a:spLocks noChangeArrowheads="1"/>
          </p:cNvSpPr>
          <p:nvPr/>
        </p:nvSpPr>
        <p:spPr bwMode="auto">
          <a:xfrm>
            <a:off x="381000" y="457200"/>
            <a:ext cx="8458200" cy="5715000"/>
          </a:xfrm>
          <a:prstGeom prst="roundRect">
            <a:avLst>
              <a:gd name="adj" fmla="val 16667"/>
            </a:avLst>
          </a:prstGeom>
          <a:gradFill rotWithShape="1">
            <a:gsLst>
              <a:gs pos="0">
                <a:schemeClr val="bg1">
                  <a:alpha val="73000"/>
                </a:schemeClr>
              </a:gs>
              <a:gs pos="100000">
                <a:schemeClr val="bg1">
                  <a:gamma/>
                  <a:shade val="46275"/>
                  <a:invGamma/>
                </a:schemeClr>
              </a:gs>
            </a:gsLst>
            <a:lin ang="5400000" scaled="1"/>
          </a:gradFill>
          <a:ln>
            <a:noFill/>
          </a:ln>
          <a:effectLst/>
          <a:extLst/>
        </p:spPr>
        <p:txBody>
          <a:bodyPr wrap="none" anchor="ctr"/>
          <a:lstStyle/>
          <a:p>
            <a:pPr fontAlgn="auto">
              <a:spcBef>
                <a:spcPts val="0"/>
              </a:spcBef>
              <a:spcAft>
                <a:spcPts val="0"/>
              </a:spcAft>
              <a:defRPr/>
            </a:pPr>
            <a:endParaRPr lang="en-US" dirty="0">
              <a:latin typeface="+mn-lt"/>
              <a:cs typeface="+mn-cs"/>
            </a:endParaRPr>
          </a:p>
        </p:txBody>
      </p:sp>
      <p:sp>
        <p:nvSpPr>
          <p:cNvPr id="113667" name="Text Box 8"/>
          <p:cNvSpPr txBox="1">
            <a:spLocks noChangeArrowheads="1"/>
          </p:cNvSpPr>
          <p:nvPr/>
        </p:nvSpPr>
        <p:spPr bwMode="auto">
          <a:xfrm>
            <a:off x="1219200" y="1865313"/>
            <a:ext cx="73152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71500" indent="-5715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ts val="1200"/>
              </a:spcBef>
              <a:buClr>
                <a:schemeClr val="tx2"/>
              </a:buClr>
              <a:buFont typeface="Calibri" pitchFamily="34" charset="0"/>
              <a:buAutoNum type="arabicPeriod" startAt="4"/>
            </a:pPr>
            <a:r>
              <a:rPr lang="en-US" sz="3200" b="1">
                <a:latin typeface="Arial Narrow" pitchFamily="34" charset="0"/>
              </a:rPr>
              <a:t>To prevent worker run-over accidents, which of the following should be used?</a:t>
            </a:r>
          </a:p>
        </p:txBody>
      </p:sp>
      <p:sp>
        <p:nvSpPr>
          <p:cNvPr id="113668" name="Text Box 4"/>
          <p:cNvSpPr txBox="1">
            <a:spLocks noChangeArrowheads="1"/>
          </p:cNvSpPr>
          <p:nvPr/>
        </p:nvSpPr>
        <p:spPr bwMode="auto">
          <a:xfrm>
            <a:off x="685800" y="990600"/>
            <a:ext cx="7848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3200" b="1">
                <a:solidFill>
                  <a:schemeClr val="tx2"/>
                </a:solidFill>
                <a:latin typeface="Arial Narrow" pitchFamily="34" charset="0"/>
              </a:rPr>
              <a:t>Test Your Knowledge of Struck-By Hazards</a:t>
            </a:r>
          </a:p>
        </p:txBody>
      </p:sp>
      <p:sp>
        <p:nvSpPr>
          <p:cNvPr id="113669" name="Text Box 8"/>
          <p:cNvSpPr txBox="1">
            <a:spLocks noChangeArrowheads="1"/>
          </p:cNvSpPr>
          <p:nvPr/>
        </p:nvSpPr>
        <p:spPr bwMode="auto">
          <a:xfrm>
            <a:off x="1414463" y="3048000"/>
            <a:ext cx="71294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43000" indent="-5715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ts val="1200"/>
              </a:spcBef>
              <a:buClr>
                <a:schemeClr val="tx2"/>
              </a:buClr>
              <a:buFont typeface="Calibri" pitchFamily="34" charset="0"/>
              <a:buAutoNum type="alphaUcPeriod"/>
            </a:pPr>
            <a:r>
              <a:rPr lang="en-US" sz="2800" b="1">
                <a:latin typeface="Arial Narrow" pitchFamily="34" charset="0"/>
              </a:rPr>
              <a:t>Back-up alarms</a:t>
            </a:r>
          </a:p>
        </p:txBody>
      </p:sp>
      <p:sp>
        <p:nvSpPr>
          <p:cNvPr id="113670" name="Text Box 8"/>
          <p:cNvSpPr txBox="1">
            <a:spLocks noChangeArrowheads="1"/>
          </p:cNvSpPr>
          <p:nvPr/>
        </p:nvSpPr>
        <p:spPr bwMode="auto">
          <a:xfrm>
            <a:off x="1414463" y="3584575"/>
            <a:ext cx="71294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43000" indent="-5715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ts val="1200"/>
              </a:spcBef>
              <a:buClr>
                <a:schemeClr val="tx2"/>
              </a:buClr>
              <a:buFont typeface="Calibri" pitchFamily="34" charset="0"/>
              <a:buAutoNum type="alphaUcPeriod" startAt="2"/>
            </a:pPr>
            <a:r>
              <a:rPr lang="en-US" sz="2800" b="1">
                <a:latin typeface="Arial Narrow" pitchFamily="34" charset="0"/>
              </a:rPr>
              <a:t>Spotters for equipment</a:t>
            </a:r>
          </a:p>
        </p:txBody>
      </p:sp>
      <p:sp>
        <p:nvSpPr>
          <p:cNvPr id="113671" name="Text Box 8"/>
          <p:cNvSpPr txBox="1">
            <a:spLocks noChangeArrowheads="1"/>
          </p:cNvSpPr>
          <p:nvPr/>
        </p:nvSpPr>
        <p:spPr bwMode="auto">
          <a:xfrm>
            <a:off x="1414463" y="4121150"/>
            <a:ext cx="71294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43000" indent="-5715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ts val="1200"/>
              </a:spcBef>
              <a:buClr>
                <a:schemeClr val="tx2"/>
              </a:buClr>
              <a:buFont typeface="Calibri" pitchFamily="34" charset="0"/>
              <a:buAutoNum type="alphaUcPeriod" startAt="3"/>
            </a:pPr>
            <a:r>
              <a:rPr lang="en-US" sz="2800" b="1">
                <a:latin typeface="Arial Narrow" pitchFamily="34" charset="0"/>
              </a:rPr>
              <a:t>High visibility clothing</a:t>
            </a:r>
          </a:p>
        </p:txBody>
      </p:sp>
      <p:sp>
        <p:nvSpPr>
          <p:cNvPr id="113672" name="Text Box 8"/>
          <p:cNvSpPr txBox="1">
            <a:spLocks noChangeArrowheads="1"/>
          </p:cNvSpPr>
          <p:nvPr/>
        </p:nvSpPr>
        <p:spPr bwMode="auto">
          <a:xfrm>
            <a:off x="1414463" y="4657725"/>
            <a:ext cx="71294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43000" indent="-5715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ts val="1200"/>
              </a:spcBef>
              <a:buClr>
                <a:schemeClr val="tx2"/>
              </a:buClr>
              <a:buFont typeface="Calibri" pitchFamily="34" charset="0"/>
              <a:buAutoNum type="alphaUcPeriod" startAt="4"/>
            </a:pPr>
            <a:r>
              <a:rPr lang="en-US" sz="2800" b="1">
                <a:latin typeface="Arial Narrow" pitchFamily="34" charset="0"/>
              </a:rPr>
              <a:t>All of the above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mph" presetSubtype="0" grpId="0" nodeType="clickEffect">
                                  <p:stCondLst>
                                    <p:cond delay="0"/>
                                  </p:stCondLst>
                                  <p:childTnLst>
                                    <p:set>
                                      <p:cBhvr rctx="PPT">
                                        <p:cTn id="6" dur="indefinite"/>
                                        <p:tgtEl>
                                          <p:spTgt spid="113669"/>
                                        </p:tgtEl>
                                        <p:attrNameLst>
                                          <p:attrName>style.opacity</p:attrName>
                                        </p:attrNameLst>
                                      </p:cBhvr>
                                      <p:to>
                                        <p:strVal val="0.5"/>
                                      </p:to>
                                    </p:set>
                                    <p:animEffect filter="image" prLst="opacity: 0.5">
                                      <p:cBhvr rctx="IE">
                                        <p:cTn id="7" dur="indefinite"/>
                                        <p:tgtEl>
                                          <p:spTgt spid="113669"/>
                                        </p:tgtEl>
                                      </p:cBhvr>
                                    </p:animEffect>
                                  </p:childTnLst>
                                </p:cTn>
                              </p:par>
                              <p:par>
                                <p:cTn id="8" presetID="9" presetClass="emph" presetSubtype="0" grpId="0" nodeType="withEffect">
                                  <p:stCondLst>
                                    <p:cond delay="0"/>
                                  </p:stCondLst>
                                  <p:childTnLst>
                                    <p:set>
                                      <p:cBhvr rctx="PPT">
                                        <p:cTn id="9" dur="indefinite"/>
                                        <p:tgtEl>
                                          <p:spTgt spid="113671"/>
                                        </p:tgtEl>
                                        <p:attrNameLst>
                                          <p:attrName>style.opacity</p:attrName>
                                        </p:attrNameLst>
                                      </p:cBhvr>
                                      <p:to>
                                        <p:strVal val="0.5"/>
                                      </p:to>
                                    </p:set>
                                    <p:animEffect filter="image" prLst="opacity: 0.5">
                                      <p:cBhvr rctx="IE">
                                        <p:cTn id="10" dur="indefinite"/>
                                        <p:tgtEl>
                                          <p:spTgt spid="113671"/>
                                        </p:tgtEl>
                                      </p:cBhvr>
                                    </p:animEffect>
                                  </p:childTnLst>
                                </p:cTn>
                              </p:par>
                              <p:par>
                                <p:cTn id="11" presetID="9" presetClass="emph" presetSubtype="0" grpId="0" nodeType="withEffect">
                                  <p:stCondLst>
                                    <p:cond delay="0"/>
                                  </p:stCondLst>
                                  <p:childTnLst>
                                    <p:set>
                                      <p:cBhvr rctx="PPT">
                                        <p:cTn id="12" dur="indefinite"/>
                                        <p:tgtEl>
                                          <p:spTgt spid="113670"/>
                                        </p:tgtEl>
                                        <p:attrNameLst>
                                          <p:attrName>style.opacity</p:attrName>
                                        </p:attrNameLst>
                                      </p:cBhvr>
                                      <p:to>
                                        <p:strVal val="0.5"/>
                                      </p:to>
                                    </p:set>
                                    <p:animEffect filter="image" prLst="opacity: 0.5">
                                      <p:cBhvr rctx="IE">
                                        <p:cTn id="13" dur="indefinite"/>
                                        <p:tgtEl>
                                          <p:spTgt spid="113670"/>
                                        </p:tgtEl>
                                      </p:cBhvr>
                                    </p:animEffect>
                                  </p:childTnLst>
                                </p:cTn>
                              </p:par>
                              <p:par>
                                <p:cTn id="14" presetID="3" presetClass="emph" presetSubtype="2" fill="hold" grpId="0" nodeType="withEffect">
                                  <p:stCondLst>
                                    <p:cond delay="0"/>
                                  </p:stCondLst>
                                  <p:childTnLst>
                                    <p:animClr clrSpc="rgb" dir="cw">
                                      <p:cBhvr override="childStyle">
                                        <p:cTn id="15" dur="2000" fill="hold"/>
                                        <p:tgtEl>
                                          <p:spTgt spid="113672"/>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69" grpId="0"/>
      <p:bldP spid="113670" grpId="0"/>
      <p:bldP spid="113671" grpId="0"/>
      <p:bldP spid="113672"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AutoShape 2"/>
          <p:cNvSpPr>
            <a:spLocks noChangeArrowheads="1"/>
          </p:cNvSpPr>
          <p:nvPr/>
        </p:nvSpPr>
        <p:spPr bwMode="auto">
          <a:xfrm>
            <a:off x="358775" y="228600"/>
            <a:ext cx="8458200" cy="6248400"/>
          </a:xfrm>
          <a:prstGeom prst="roundRect">
            <a:avLst>
              <a:gd name="adj" fmla="val 16667"/>
            </a:avLst>
          </a:prstGeom>
          <a:gradFill rotWithShape="1">
            <a:gsLst>
              <a:gs pos="0">
                <a:schemeClr val="bg1">
                  <a:alpha val="73000"/>
                </a:schemeClr>
              </a:gs>
              <a:gs pos="100000">
                <a:schemeClr val="bg1">
                  <a:gamma/>
                  <a:shade val="46275"/>
                  <a:invGamma/>
                </a:schemeClr>
              </a:gs>
            </a:gsLst>
            <a:lin ang="5400000" scaled="1"/>
          </a:gradFill>
          <a:ln>
            <a:noFill/>
          </a:ln>
          <a:effectLst/>
          <a:extLst/>
        </p:spPr>
        <p:txBody>
          <a:bodyPr wrap="none" anchor="ctr"/>
          <a:lstStyle/>
          <a:p>
            <a:pPr fontAlgn="auto">
              <a:spcBef>
                <a:spcPts val="0"/>
              </a:spcBef>
              <a:spcAft>
                <a:spcPts val="0"/>
              </a:spcAft>
              <a:defRPr/>
            </a:pPr>
            <a:endParaRPr lang="en-US" dirty="0">
              <a:latin typeface="+mn-lt"/>
              <a:cs typeface="+mn-cs"/>
            </a:endParaRPr>
          </a:p>
        </p:txBody>
      </p:sp>
      <p:sp>
        <p:nvSpPr>
          <p:cNvPr id="114691" name="Text Box 4"/>
          <p:cNvSpPr txBox="1">
            <a:spLocks noChangeArrowheads="1"/>
          </p:cNvSpPr>
          <p:nvPr/>
        </p:nvSpPr>
        <p:spPr bwMode="auto">
          <a:xfrm>
            <a:off x="685800" y="228600"/>
            <a:ext cx="7848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4000" b="1">
                <a:solidFill>
                  <a:schemeClr val="tx2"/>
                </a:solidFill>
                <a:latin typeface="Arial Narrow" pitchFamily="34" charset="0"/>
              </a:rPr>
              <a:t>What are the Struck-By Hazards?</a:t>
            </a:r>
            <a:endParaRPr lang="en-US" sz="3600" b="1">
              <a:solidFill>
                <a:schemeClr val="tx2"/>
              </a:solidFill>
              <a:latin typeface="Arial Narrow" pitchFamily="34" charset="0"/>
            </a:endParaRPr>
          </a:p>
        </p:txBody>
      </p:sp>
      <p:pic>
        <p:nvPicPr>
          <p:cNvPr id="108549" name="Picture 5" descr="C:\Users\Susan\Desktop\Herr Adjusted\95d8616 (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95600" y="1096113"/>
            <a:ext cx="3052888" cy="507608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438400" y="6016625"/>
            <a:ext cx="5334000" cy="307975"/>
          </a:xfrm>
          <a:prstGeom prst="rect">
            <a:avLst/>
          </a:prstGeom>
          <a:noFill/>
        </p:spPr>
        <p:txBody>
          <a:bodyPr>
            <a:spAutoFit/>
          </a:bodyPr>
          <a:lstStyle/>
          <a:p>
            <a:pPr fontAlgn="auto">
              <a:spcBef>
                <a:spcPts val="0"/>
              </a:spcBef>
              <a:spcAft>
                <a:spcPts val="0"/>
              </a:spcAft>
              <a:defRPr/>
            </a:pPr>
            <a:r>
              <a:rPr lang="en-US" sz="1400" dirty="0">
                <a:solidFill>
                  <a:schemeClr val="bg1">
                    <a:lumMod val="85000"/>
                  </a:schemeClr>
                </a:solidFill>
                <a:latin typeface="+mn-lt"/>
                <a:cs typeface="+mn-cs"/>
              </a:rPr>
              <a:t>Photo Courtesy of Seventh Generation Energy Systems </a:t>
            </a: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AutoShape 2"/>
          <p:cNvSpPr>
            <a:spLocks noChangeArrowheads="1"/>
          </p:cNvSpPr>
          <p:nvPr/>
        </p:nvSpPr>
        <p:spPr bwMode="auto">
          <a:xfrm>
            <a:off x="358775" y="228600"/>
            <a:ext cx="8458200" cy="6248400"/>
          </a:xfrm>
          <a:prstGeom prst="roundRect">
            <a:avLst>
              <a:gd name="adj" fmla="val 16667"/>
            </a:avLst>
          </a:prstGeom>
          <a:gradFill rotWithShape="1">
            <a:gsLst>
              <a:gs pos="0">
                <a:schemeClr val="bg1">
                  <a:alpha val="73000"/>
                </a:schemeClr>
              </a:gs>
              <a:gs pos="100000">
                <a:schemeClr val="bg1">
                  <a:gamma/>
                  <a:shade val="46275"/>
                  <a:invGamma/>
                </a:schemeClr>
              </a:gs>
            </a:gsLst>
            <a:lin ang="5400000" scaled="1"/>
          </a:gradFill>
          <a:ln>
            <a:noFill/>
          </a:ln>
          <a:effectLst/>
          <a:extLst/>
        </p:spPr>
        <p:txBody>
          <a:bodyPr wrap="none" anchor="ctr"/>
          <a:lstStyle/>
          <a:p>
            <a:pPr fontAlgn="auto">
              <a:spcBef>
                <a:spcPts val="0"/>
              </a:spcBef>
              <a:spcAft>
                <a:spcPts val="0"/>
              </a:spcAft>
              <a:defRPr/>
            </a:pPr>
            <a:endParaRPr lang="en-US" dirty="0">
              <a:latin typeface="+mn-lt"/>
              <a:cs typeface="+mn-cs"/>
            </a:endParaRPr>
          </a:p>
        </p:txBody>
      </p:sp>
      <p:sp>
        <p:nvSpPr>
          <p:cNvPr id="115715" name="Text Box 4"/>
          <p:cNvSpPr txBox="1">
            <a:spLocks noChangeArrowheads="1"/>
          </p:cNvSpPr>
          <p:nvPr/>
        </p:nvSpPr>
        <p:spPr bwMode="auto">
          <a:xfrm>
            <a:off x="685800" y="228600"/>
            <a:ext cx="7848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4000" b="1">
                <a:solidFill>
                  <a:schemeClr val="tx2"/>
                </a:solidFill>
                <a:latin typeface="Arial Narrow" pitchFamily="34" charset="0"/>
              </a:rPr>
              <a:t>What are the Struck-By Hazards?</a:t>
            </a:r>
            <a:endParaRPr lang="en-US" sz="3600" b="1">
              <a:solidFill>
                <a:schemeClr val="tx2"/>
              </a:solidFill>
              <a:latin typeface="Arial Narrow" pitchFamily="34" charset="0"/>
            </a:endParaRPr>
          </a:p>
        </p:txBody>
      </p:sp>
      <p:pic>
        <p:nvPicPr>
          <p:cNvPr id="108548" name="Picture 2" descr="C:\Users\Susan\Desktop\iStock_000009235420XSmal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143000"/>
            <a:ext cx="5851525" cy="49657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676400" y="5964238"/>
            <a:ext cx="5334000" cy="307975"/>
          </a:xfrm>
          <a:prstGeom prst="rect">
            <a:avLst/>
          </a:prstGeom>
          <a:noFill/>
        </p:spPr>
        <p:txBody>
          <a:bodyPr>
            <a:spAutoFit/>
          </a:bodyPr>
          <a:lstStyle/>
          <a:p>
            <a:pPr fontAlgn="auto">
              <a:spcBef>
                <a:spcPts val="0"/>
              </a:spcBef>
              <a:spcAft>
                <a:spcPts val="0"/>
              </a:spcAft>
              <a:defRPr/>
            </a:pPr>
            <a:r>
              <a:rPr lang="en-US" sz="1400" dirty="0">
                <a:solidFill>
                  <a:schemeClr val="bg1">
                    <a:lumMod val="85000"/>
                  </a:schemeClr>
                </a:solidFill>
                <a:latin typeface="+mn-lt"/>
                <a:cs typeface="+mn-cs"/>
              </a:rPr>
              <a:t>Photo from istockphoto.com</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4792</TotalTime>
  <Words>3085</Words>
  <Application>Microsoft Office PowerPoint</Application>
  <PresentationFormat>On-screen Show (4:3)</PresentationFormat>
  <Paragraphs>568</Paragraphs>
  <Slides>113</Slides>
  <Notes>7</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113</vt:i4>
      </vt:variant>
    </vt:vector>
  </HeadingPairs>
  <TitlesOfParts>
    <vt:vector size="116" baseType="lpstr">
      <vt:lpstr>Office Theme</vt:lpstr>
      <vt:lpstr>Document</vt:lpstr>
      <vt:lpstr>Photo Editor Photo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OSHA Front Page www.osha.gov</vt:lpstr>
      <vt:lpstr>PowerPoint Presentation</vt:lpstr>
      <vt:lpstr>OSHA Worker Rights Page www.osha.gov</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Susan</dc:creator>
  <cp:lastModifiedBy>Vosburgh, Linda - OSHA</cp:lastModifiedBy>
  <cp:revision>300</cp:revision>
  <cp:lastPrinted>2011-05-23T04:37:51Z</cp:lastPrinted>
  <dcterms:created xsi:type="dcterms:W3CDTF">2011-02-11T03:27:43Z</dcterms:created>
  <dcterms:modified xsi:type="dcterms:W3CDTF">2012-09-27T12:15:38Z</dcterms:modified>
</cp:coreProperties>
</file>