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292" r:id="rId4"/>
    <p:sldId id="293" r:id="rId5"/>
    <p:sldId id="297" r:id="rId6"/>
    <p:sldId id="298" r:id="rId7"/>
    <p:sldId id="295" r:id="rId8"/>
    <p:sldId id="296" r:id="rId9"/>
    <p:sldId id="259" r:id="rId10"/>
    <p:sldId id="305" r:id="rId11"/>
    <p:sldId id="264" r:id="rId12"/>
    <p:sldId id="282" r:id="rId13"/>
    <p:sldId id="285" r:id="rId14"/>
    <p:sldId id="290" r:id="rId15"/>
    <p:sldId id="287" r:id="rId16"/>
    <p:sldId id="289" r:id="rId17"/>
    <p:sldId id="273" r:id="rId18"/>
    <p:sldId id="304" r:id="rId19"/>
    <p:sldId id="303" r:id="rId20"/>
    <p:sldId id="306" r:id="rId21"/>
    <p:sldId id="308" r:id="rId22"/>
    <p:sldId id="260" r:id="rId23"/>
    <p:sldId id="307" r:id="rId24"/>
    <p:sldId id="272" r:id="rId25"/>
    <p:sldId id="302"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p:cViewPr varScale="1">
        <p:scale>
          <a:sx n="58" d="100"/>
          <a:sy n="58" d="100"/>
        </p:scale>
        <p:origin x="-23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4152" y="-6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7447597854615998"/>
          <c:y val="2.8608513779527618E-2"/>
          <c:w val="0.40877621819011761"/>
          <c:h val="0.88142372047244111"/>
        </c:manualLayout>
      </c:layout>
      <c:pieChart>
        <c:varyColors val="1"/>
        <c:ser>
          <c:idx val="0"/>
          <c:order val="0"/>
          <c:tx>
            <c:strRef>
              <c:f>Sheet1!$B$1</c:f>
              <c:strCache>
                <c:ptCount val="1"/>
                <c:pt idx="0">
                  <c:v>Per 1,000 FTE</c:v>
                </c:pt>
              </c:strCache>
            </c:strRef>
          </c:tx>
          <c:explosion val="25"/>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showLegendKey val="0"/>
            <c:showVal val="0"/>
            <c:showCatName val="0"/>
            <c:showSerName val="0"/>
            <c:showPercent val="0"/>
            <c:showBubbleSize val="0"/>
          </c:dLbls>
          <c:cat>
            <c:strRef>
              <c:f>Sheet1!$A$2:$A$3</c:f>
              <c:strCache>
                <c:ptCount val="2"/>
                <c:pt idx="0">
                  <c:v>Total Injuries and Illnesses</c:v>
                </c:pt>
                <c:pt idx="1">
                  <c:v>Public Sector</c:v>
                </c:pt>
              </c:strCache>
            </c:strRef>
          </c:cat>
          <c:val>
            <c:numRef>
              <c:f>Sheet1!$B$2:$B$3</c:f>
              <c:numCache>
                <c:formatCode>#,##0</c:formatCode>
                <c:ptCount val="2"/>
                <c:pt idx="0">
                  <c:v>60200</c:v>
                </c:pt>
                <c:pt idx="1">
                  <c:v>11900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 1,000 FTEs</c:v>
                </c:pt>
              </c:strCache>
            </c:strRef>
          </c:tx>
          <c:invertIfNegative val="0"/>
          <c:dLbls>
            <c:showLegendKey val="0"/>
            <c:showVal val="1"/>
            <c:showCatName val="0"/>
            <c:showSerName val="0"/>
            <c:showPercent val="0"/>
            <c:showBubbleSize val="0"/>
            <c:showLeaderLines val="0"/>
          </c:dLbls>
          <c:cat>
            <c:strRef>
              <c:f>Sheet1!$A$2:$A$4</c:f>
              <c:strCache>
                <c:ptCount val="3"/>
                <c:pt idx="0">
                  <c:v>All Workers - Public and Private</c:v>
                </c:pt>
                <c:pt idx="1">
                  <c:v>State &amp; Local Government</c:v>
                </c:pt>
                <c:pt idx="2">
                  <c:v>Elementary &amp; Secondary Public Schools</c:v>
                </c:pt>
              </c:strCache>
            </c:strRef>
          </c:cat>
          <c:val>
            <c:numRef>
              <c:f>Sheet1!$B$2:$B$4</c:f>
              <c:numCache>
                <c:formatCode>General</c:formatCode>
                <c:ptCount val="3"/>
                <c:pt idx="0">
                  <c:v>4.5999999999999996</c:v>
                </c:pt>
                <c:pt idx="1">
                  <c:v>7.3</c:v>
                </c:pt>
                <c:pt idx="2">
                  <c:v>7.1</c:v>
                </c:pt>
              </c:numCache>
            </c:numRef>
          </c:val>
        </c:ser>
        <c:dLbls>
          <c:showLegendKey val="0"/>
          <c:showVal val="0"/>
          <c:showCatName val="0"/>
          <c:showSerName val="0"/>
          <c:showPercent val="0"/>
          <c:showBubbleSize val="0"/>
        </c:dLbls>
        <c:gapWidth val="150"/>
        <c:axId val="26218880"/>
        <c:axId val="26220416"/>
      </c:barChart>
      <c:catAx>
        <c:axId val="26218880"/>
        <c:scaling>
          <c:orientation val="minMax"/>
        </c:scaling>
        <c:delete val="0"/>
        <c:axPos val="b"/>
        <c:majorTickMark val="out"/>
        <c:minorTickMark val="none"/>
        <c:tickLblPos val="nextTo"/>
        <c:crossAx val="26220416"/>
        <c:crosses val="autoZero"/>
        <c:auto val="1"/>
        <c:lblAlgn val="ctr"/>
        <c:lblOffset val="100"/>
        <c:noMultiLvlLbl val="0"/>
      </c:catAx>
      <c:valAx>
        <c:axId val="26220416"/>
        <c:scaling>
          <c:orientation val="minMax"/>
        </c:scaling>
        <c:delete val="0"/>
        <c:axPos val="l"/>
        <c:majorGridlines/>
        <c:numFmt formatCode="General" sourceLinked="1"/>
        <c:majorTickMark val="out"/>
        <c:minorTickMark val="none"/>
        <c:tickLblPos val="nextTo"/>
        <c:crossAx val="26218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 1,000 FTEs</c:v>
                </c:pt>
              </c:strCache>
            </c:strRef>
          </c:tx>
          <c:invertIfNegative val="0"/>
          <c:dLbls>
            <c:showLegendKey val="0"/>
            <c:showVal val="1"/>
            <c:showCatName val="0"/>
            <c:showSerName val="0"/>
            <c:showPercent val="0"/>
            <c:showBubbleSize val="0"/>
            <c:showLeaderLines val="0"/>
          </c:dLbls>
          <c:cat>
            <c:strRef>
              <c:f>Sheet1!$A$2:$A$5</c:f>
              <c:strCache>
                <c:ptCount val="4"/>
                <c:pt idx="0">
                  <c:v>All Workers - Public and Private</c:v>
                </c:pt>
                <c:pt idx="1">
                  <c:v>State &amp; Local Government</c:v>
                </c:pt>
                <c:pt idx="2">
                  <c:v>Elementary &amp; Secondary Public Schools</c:v>
                </c:pt>
                <c:pt idx="3">
                  <c:v>State "Educational Services"</c:v>
                </c:pt>
              </c:strCache>
            </c:strRef>
          </c:cat>
          <c:val>
            <c:numRef>
              <c:f>Sheet1!$B$2:$B$5</c:f>
              <c:numCache>
                <c:formatCode>General</c:formatCode>
                <c:ptCount val="4"/>
                <c:pt idx="0">
                  <c:v>4.5999999999999996</c:v>
                </c:pt>
                <c:pt idx="1">
                  <c:v>7.3</c:v>
                </c:pt>
                <c:pt idx="2">
                  <c:v>7.1</c:v>
                </c:pt>
                <c:pt idx="3">
                  <c:v>2.2000000000000002</c:v>
                </c:pt>
              </c:numCache>
            </c:numRef>
          </c:val>
        </c:ser>
        <c:dLbls>
          <c:showLegendKey val="0"/>
          <c:showVal val="0"/>
          <c:showCatName val="0"/>
          <c:showSerName val="0"/>
          <c:showPercent val="0"/>
          <c:showBubbleSize val="0"/>
        </c:dLbls>
        <c:gapWidth val="150"/>
        <c:axId val="26276608"/>
        <c:axId val="26278144"/>
      </c:barChart>
      <c:catAx>
        <c:axId val="26276608"/>
        <c:scaling>
          <c:orientation val="minMax"/>
        </c:scaling>
        <c:delete val="0"/>
        <c:axPos val="b"/>
        <c:majorTickMark val="out"/>
        <c:minorTickMark val="none"/>
        <c:tickLblPos val="nextTo"/>
        <c:crossAx val="26278144"/>
        <c:crosses val="autoZero"/>
        <c:auto val="1"/>
        <c:lblAlgn val="ctr"/>
        <c:lblOffset val="100"/>
        <c:noMultiLvlLbl val="0"/>
      </c:catAx>
      <c:valAx>
        <c:axId val="26278144"/>
        <c:scaling>
          <c:orientation val="minMax"/>
        </c:scaling>
        <c:delete val="0"/>
        <c:axPos val="l"/>
        <c:majorGridlines/>
        <c:numFmt formatCode="General" sourceLinked="1"/>
        <c:majorTickMark val="out"/>
        <c:minorTickMark val="none"/>
        <c:tickLblPos val="nextTo"/>
        <c:crossAx val="26276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4D35E-610A-42C4-943E-CD77C37456C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8F5FFB4-5578-44CF-86F8-230C4EB7A2E6}">
      <dgm:prSet phldrT="[Text]"/>
      <dgm:spPr/>
      <dgm:t>
        <a:bodyPr/>
        <a:lstStyle/>
        <a:p>
          <a:r>
            <a:rPr lang="en-US" dirty="0" smtClean="0"/>
            <a:t>Reporting statistics may not be capturing all the work-related injuries and illnesses</a:t>
          </a:r>
          <a:endParaRPr lang="en-US" dirty="0"/>
        </a:p>
      </dgm:t>
    </dgm:pt>
    <dgm:pt modelId="{4553769F-B082-4F76-845D-B87B66A7A176}" type="parTrans" cxnId="{C3C1AAC0-42DC-4C8B-AA7B-CE9E2A2304FA}">
      <dgm:prSet/>
      <dgm:spPr/>
      <dgm:t>
        <a:bodyPr/>
        <a:lstStyle/>
        <a:p>
          <a:endParaRPr lang="en-US"/>
        </a:p>
      </dgm:t>
    </dgm:pt>
    <dgm:pt modelId="{59C0E103-2806-4C7B-903E-232535E09768}" type="sibTrans" cxnId="{C3C1AAC0-42DC-4C8B-AA7B-CE9E2A2304FA}">
      <dgm:prSet/>
      <dgm:spPr>
        <a:solidFill>
          <a:srgbClr val="00B0F0">
            <a:alpha val="90000"/>
          </a:srgbClr>
        </a:solidFill>
      </dgm:spPr>
      <dgm:t>
        <a:bodyPr/>
        <a:lstStyle/>
        <a:p>
          <a:endParaRPr lang="en-US" dirty="0"/>
        </a:p>
      </dgm:t>
    </dgm:pt>
    <dgm:pt modelId="{A2E971F3-9D1C-4132-8E46-7432DA534F0C}">
      <dgm:prSet/>
      <dgm:spPr>
        <a:solidFill>
          <a:srgbClr val="00B050"/>
        </a:solidFill>
      </dgm:spPr>
      <dgm:t>
        <a:bodyPr/>
        <a:lstStyle/>
        <a:p>
          <a:r>
            <a:rPr lang="en-US" dirty="0" smtClean="0"/>
            <a:t>Workers are many times reluctant to report</a:t>
          </a:r>
        </a:p>
      </dgm:t>
    </dgm:pt>
    <dgm:pt modelId="{0366AC35-C7FE-4E07-AC4C-2D50286AEF3A}" type="parTrans" cxnId="{DD75ED7A-EE3A-40CF-9087-5F4C13E633FD}">
      <dgm:prSet/>
      <dgm:spPr/>
      <dgm:t>
        <a:bodyPr/>
        <a:lstStyle/>
        <a:p>
          <a:endParaRPr lang="en-US"/>
        </a:p>
      </dgm:t>
    </dgm:pt>
    <dgm:pt modelId="{CFE6635F-D3AB-4027-8614-9C2CD6A2FA89}" type="sibTrans" cxnId="{DD75ED7A-EE3A-40CF-9087-5F4C13E633FD}">
      <dgm:prSet/>
      <dgm:spPr>
        <a:solidFill>
          <a:srgbClr val="00B0F0">
            <a:alpha val="90000"/>
          </a:srgbClr>
        </a:solidFill>
      </dgm:spPr>
      <dgm:t>
        <a:bodyPr/>
        <a:lstStyle/>
        <a:p>
          <a:endParaRPr lang="en-US" dirty="0"/>
        </a:p>
      </dgm:t>
    </dgm:pt>
    <dgm:pt modelId="{90E28481-BEE9-46AB-90DF-C448923AAA50}">
      <dgm:prSet phldrT="[Text]"/>
      <dgm:spPr>
        <a:solidFill>
          <a:srgbClr val="002060"/>
        </a:solidFill>
      </dgm:spPr>
      <dgm:t>
        <a:bodyPr/>
        <a:lstStyle/>
        <a:p>
          <a:r>
            <a:rPr lang="en-US" dirty="0" smtClean="0"/>
            <a:t>Underreporting is a huge issue and we may not be getting an accurate picture</a:t>
          </a:r>
          <a:endParaRPr lang="en-US" dirty="0"/>
        </a:p>
      </dgm:t>
    </dgm:pt>
    <dgm:pt modelId="{15B4133C-FAE8-409D-BDA5-E9DD08C51149}" type="parTrans" cxnId="{99AF5654-9C5D-44A0-B95C-49C1B4E9A249}">
      <dgm:prSet/>
      <dgm:spPr/>
      <dgm:t>
        <a:bodyPr/>
        <a:lstStyle/>
        <a:p>
          <a:endParaRPr lang="en-US"/>
        </a:p>
      </dgm:t>
    </dgm:pt>
    <dgm:pt modelId="{C4731120-010C-480D-BE88-217C4BB6BF05}" type="sibTrans" cxnId="{99AF5654-9C5D-44A0-B95C-49C1B4E9A249}">
      <dgm:prSet/>
      <dgm:spPr/>
      <dgm:t>
        <a:bodyPr/>
        <a:lstStyle/>
        <a:p>
          <a:endParaRPr lang="en-US"/>
        </a:p>
      </dgm:t>
    </dgm:pt>
    <dgm:pt modelId="{41B1C55C-B5BD-44D2-B6C6-2FFF54D0E3A5}" type="pres">
      <dgm:prSet presAssocID="{FDB4D35E-610A-42C4-943E-CD77C37456C4}" presName="outerComposite" presStyleCnt="0">
        <dgm:presLayoutVars>
          <dgm:chMax val="5"/>
          <dgm:dir/>
          <dgm:resizeHandles val="exact"/>
        </dgm:presLayoutVars>
      </dgm:prSet>
      <dgm:spPr/>
      <dgm:t>
        <a:bodyPr/>
        <a:lstStyle/>
        <a:p>
          <a:endParaRPr lang="en-US"/>
        </a:p>
      </dgm:t>
    </dgm:pt>
    <dgm:pt modelId="{EF8A133C-A1E7-4AA0-ADA2-A47644FA4E12}" type="pres">
      <dgm:prSet presAssocID="{FDB4D35E-610A-42C4-943E-CD77C37456C4}" presName="dummyMaxCanvas" presStyleCnt="0">
        <dgm:presLayoutVars/>
      </dgm:prSet>
      <dgm:spPr/>
    </dgm:pt>
    <dgm:pt modelId="{998D7BA2-5F51-4FDF-B9F8-F290E0E19496}" type="pres">
      <dgm:prSet presAssocID="{FDB4D35E-610A-42C4-943E-CD77C37456C4}" presName="ThreeNodes_1" presStyleLbl="node1" presStyleIdx="0" presStyleCnt="3">
        <dgm:presLayoutVars>
          <dgm:bulletEnabled val="1"/>
        </dgm:presLayoutVars>
      </dgm:prSet>
      <dgm:spPr/>
      <dgm:t>
        <a:bodyPr/>
        <a:lstStyle/>
        <a:p>
          <a:endParaRPr lang="en-US"/>
        </a:p>
      </dgm:t>
    </dgm:pt>
    <dgm:pt modelId="{5E5276C9-5924-4E9A-A9E9-089AF524264A}" type="pres">
      <dgm:prSet presAssocID="{FDB4D35E-610A-42C4-943E-CD77C37456C4}" presName="ThreeNodes_2" presStyleLbl="node1" presStyleIdx="1" presStyleCnt="3">
        <dgm:presLayoutVars>
          <dgm:bulletEnabled val="1"/>
        </dgm:presLayoutVars>
      </dgm:prSet>
      <dgm:spPr/>
      <dgm:t>
        <a:bodyPr/>
        <a:lstStyle/>
        <a:p>
          <a:endParaRPr lang="en-US"/>
        </a:p>
      </dgm:t>
    </dgm:pt>
    <dgm:pt modelId="{CEC723F8-8D97-49F1-9B28-36ED28EC9F50}" type="pres">
      <dgm:prSet presAssocID="{FDB4D35E-610A-42C4-943E-CD77C37456C4}" presName="ThreeNodes_3" presStyleLbl="node1" presStyleIdx="2" presStyleCnt="3">
        <dgm:presLayoutVars>
          <dgm:bulletEnabled val="1"/>
        </dgm:presLayoutVars>
      </dgm:prSet>
      <dgm:spPr/>
      <dgm:t>
        <a:bodyPr/>
        <a:lstStyle/>
        <a:p>
          <a:endParaRPr lang="en-US"/>
        </a:p>
      </dgm:t>
    </dgm:pt>
    <dgm:pt modelId="{D08B45C1-947A-4A72-83E4-7D73784D85F6}" type="pres">
      <dgm:prSet presAssocID="{FDB4D35E-610A-42C4-943E-CD77C37456C4}" presName="ThreeConn_1-2" presStyleLbl="fgAccFollowNode1" presStyleIdx="0" presStyleCnt="2">
        <dgm:presLayoutVars>
          <dgm:bulletEnabled val="1"/>
        </dgm:presLayoutVars>
      </dgm:prSet>
      <dgm:spPr/>
      <dgm:t>
        <a:bodyPr/>
        <a:lstStyle/>
        <a:p>
          <a:endParaRPr lang="en-US"/>
        </a:p>
      </dgm:t>
    </dgm:pt>
    <dgm:pt modelId="{7E0BAD52-B5A9-4856-AEFE-B8FA53BEC047}" type="pres">
      <dgm:prSet presAssocID="{FDB4D35E-610A-42C4-943E-CD77C37456C4}" presName="ThreeConn_2-3" presStyleLbl="fgAccFollowNode1" presStyleIdx="1" presStyleCnt="2">
        <dgm:presLayoutVars>
          <dgm:bulletEnabled val="1"/>
        </dgm:presLayoutVars>
      </dgm:prSet>
      <dgm:spPr/>
      <dgm:t>
        <a:bodyPr/>
        <a:lstStyle/>
        <a:p>
          <a:endParaRPr lang="en-US"/>
        </a:p>
      </dgm:t>
    </dgm:pt>
    <dgm:pt modelId="{3AD2706C-1EFD-4D75-9A2A-B4A9B56DF0A6}" type="pres">
      <dgm:prSet presAssocID="{FDB4D35E-610A-42C4-943E-CD77C37456C4}" presName="ThreeNodes_1_text" presStyleLbl="node1" presStyleIdx="2" presStyleCnt="3">
        <dgm:presLayoutVars>
          <dgm:bulletEnabled val="1"/>
        </dgm:presLayoutVars>
      </dgm:prSet>
      <dgm:spPr/>
      <dgm:t>
        <a:bodyPr/>
        <a:lstStyle/>
        <a:p>
          <a:endParaRPr lang="en-US"/>
        </a:p>
      </dgm:t>
    </dgm:pt>
    <dgm:pt modelId="{25468055-FC35-45F0-9B16-90520300F069}" type="pres">
      <dgm:prSet presAssocID="{FDB4D35E-610A-42C4-943E-CD77C37456C4}" presName="ThreeNodes_2_text" presStyleLbl="node1" presStyleIdx="2" presStyleCnt="3">
        <dgm:presLayoutVars>
          <dgm:bulletEnabled val="1"/>
        </dgm:presLayoutVars>
      </dgm:prSet>
      <dgm:spPr/>
      <dgm:t>
        <a:bodyPr/>
        <a:lstStyle/>
        <a:p>
          <a:endParaRPr lang="en-US"/>
        </a:p>
      </dgm:t>
    </dgm:pt>
    <dgm:pt modelId="{9BEA682E-D74B-4090-AD57-F70C0D3EC62C}" type="pres">
      <dgm:prSet presAssocID="{FDB4D35E-610A-42C4-943E-CD77C37456C4}" presName="ThreeNodes_3_text" presStyleLbl="node1" presStyleIdx="2" presStyleCnt="3">
        <dgm:presLayoutVars>
          <dgm:bulletEnabled val="1"/>
        </dgm:presLayoutVars>
      </dgm:prSet>
      <dgm:spPr/>
      <dgm:t>
        <a:bodyPr/>
        <a:lstStyle/>
        <a:p>
          <a:endParaRPr lang="en-US"/>
        </a:p>
      </dgm:t>
    </dgm:pt>
  </dgm:ptLst>
  <dgm:cxnLst>
    <dgm:cxn modelId="{C3C1AAC0-42DC-4C8B-AA7B-CE9E2A2304FA}" srcId="{FDB4D35E-610A-42C4-943E-CD77C37456C4}" destId="{B8F5FFB4-5578-44CF-86F8-230C4EB7A2E6}" srcOrd="0" destOrd="0" parTransId="{4553769F-B082-4F76-845D-B87B66A7A176}" sibTransId="{59C0E103-2806-4C7B-903E-232535E09768}"/>
    <dgm:cxn modelId="{011B0508-02D3-4A17-9309-1FE1CF42511E}" type="presOf" srcId="{90E28481-BEE9-46AB-90DF-C448923AAA50}" destId="{CEC723F8-8D97-49F1-9B28-36ED28EC9F50}" srcOrd="0" destOrd="0" presId="urn:microsoft.com/office/officeart/2005/8/layout/vProcess5"/>
    <dgm:cxn modelId="{352BA04F-2D93-4827-8B4D-7CD6FAC853EC}" type="presOf" srcId="{A2E971F3-9D1C-4132-8E46-7432DA534F0C}" destId="{5E5276C9-5924-4E9A-A9E9-089AF524264A}" srcOrd="0" destOrd="0" presId="urn:microsoft.com/office/officeart/2005/8/layout/vProcess5"/>
    <dgm:cxn modelId="{DD75ED7A-EE3A-40CF-9087-5F4C13E633FD}" srcId="{FDB4D35E-610A-42C4-943E-CD77C37456C4}" destId="{A2E971F3-9D1C-4132-8E46-7432DA534F0C}" srcOrd="1" destOrd="0" parTransId="{0366AC35-C7FE-4E07-AC4C-2D50286AEF3A}" sibTransId="{CFE6635F-D3AB-4027-8614-9C2CD6A2FA89}"/>
    <dgm:cxn modelId="{82412493-C131-474C-A994-3038764AC929}" type="presOf" srcId="{CFE6635F-D3AB-4027-8614-9C2CD6A2FA89}" destId="{7E0BAD52-B5A9-4856-AEFE-B8FA53BEC047}" srcOrd="0" destOrd="0" presId="urn:microsoft.com/office/officeart/2005/8/layout/vProcess5"/>
    <dgm:cxn modelId="{99AF5654-9C5D-44A0-B95C-49C1B4E9A249}" srcId="{FDB4D35E-610A-42C4-943E-CD77C37456C4}" destId="{90E28481-BEE9-46AB-90DF-C448923AAA50}" srcOrd="2" destOrd="0" parTransId="{15B4133C-FAE8-409D-BDA5-E9DD08C51149}" sibTransId="{C4731120-010C-480D-BE88-217C4BB6BF05}"/>
    <dgm:cxn modelId="{1620A13C-4F29-4291-A747-03260AEC282C}" type="presOf" srcId="{B8F5FFB4-5578-44CF-86F8-230C4EB7A2E6}" destId="{998D7BA2-5F51-4FDF-B9F8-F290E0E19496}" srcOrd="0" destOrd="0" presId="urn:microsoft.com/office/officeart/2005/8/layout/vProcess5"/>
    <dgm:cxn modelId="{4E35B147-8241-4ABC-856C-01E7428EE795}" type="presOf" srcId="{59C0E103-2806-4C7B-903E-232535E09768}" destId="{D08B45C1-947A-4A72-83E4-7D73784D85F6}" srcOrd="0" destOrd="0" presId="urn:microsoft.com/office/officeart/2005/8/layout/vProcess5"/>
    <dgm:cxn modelId="{3A3124A1-5F70-496E-9BD4-74DA7EEF86CE}" type="presOf" srcId="{90E28481-BEE9-46AB-90DF-C448923AAA50}" destId="{9BEA682E-D74B-4090-AD57-F70C0D3EC62C}" srcOrd="1" destOrd="0" presId="urn:microsoft.com/office/officeart/2005/8/layout/vProcess5"/>
    <dgm:cxn modelId="{F7DE85BE-BEDE-4399-9892-675030823463}" type="presOf" srcId="{A2E971F3-9D1C-4132-8E46-7432DA534F0C}" destId="{25468055-FC35-45F0-9B16-90520300F069}" srcOrd="1" destOrd="0" presId="urn:microsoft.com/office/officeart/2005/8/layout/vProcess5"/>
    <dgm:cxn modelId="{454D174A-751B-466F-BC83-AD4C0144D5CF}" type="presOf" srcId="{FDB4D35E-610A-42C4-943E-CD77C37456C4}" destId="{41B1C55C-B5BD-44D2-B6C6-2FFF54D0E3A5}" srcOrd="0" destOrd="0" presId="urn:microsoft.com/office/officeart/2005/8/layout/vProcess5"/>
    <dgm:cxn modelId="{143BB979-8392-4CE6-9D89-BF661986BDED}" type="presOf" srcId="{B8F5FFB4-5578-44CF-86F8-230C4EB7A2E6}" destId="{3AD2706C-1EFD-4D75-9A2A-B4A9B56DF0A6}" srcOrd="1" destOrd="0" presId="urn:microsoft.com/office/officeart/2005/8/layout/vProcess5"/>
    <dgm:cxn modelId="{89ADF390-8D3B-45C3-9A24-9FA627F7535A}" type="presParOf" srcId="{41B1C55C-B5BD-44D2-B6C6-2FFF54D0E3A5}" destId="{EF8A133C-A1E7-4AA0-ADA2-A47644FA4E12}" srcOrd="0" destOrd="0" presId="urn:microsoft.com/office/officeart/2005/8/layout/vProcess5"/>
    <dgm:cxn modelId="{C6050C3C-6C23-4C6F-8FC0-A861D07C1A27}" type="presParOf" srcId="{41B1C55C-B5BD-44D2-B6C6-2FFF54D0E3A5}" destId="{998D7BA2-5F51-4FDF-B9F8-F290E0E19496}" srcOrd="1" destOrd="0" presId="urn:microsoft.com/office/officeart/2005/8/layout/vProcess5"/>
    <dgm:cxn modelId="{13304F52-FA9E-42A7-A189-830DD63A7024}" type="presParOf" srcId="{41B1C55C-B5BD-44D2-B6C6-2FFF54D0E3A5}" destId="{5E5276C9-5924-4E9A-A9E9-089AF524264A}" srcOrd="2" destOrd="0" presId="urn:microsoft.com/office/officeart/2005/8/layout/vProcess5"/>
    <dgm:cxn modelId="{3704DDB6-9E9A-4BBC-B61C-AA04A04F76F5}" type="presParOf" srcId="{41B1C55C-B5BD-44D2-B6C6-2FFF54D0E3A5}" destId="{CEC723F8-8D97-49F1-9B28-36ED28EC9F50}" srcOrd="3" destOrd="0" presId="urn:microsoft.com/office/officeart/2005/8/layout/vProcess5"/>
    <dgm:cxn modelId="{807DFC7A-8092-4DA3-B3CA-A43333C4DAB0}" type="presParOf" srcId="{41B1C55C-B5BD-44D2-B6C6-2FFF54D0E3A5}" destId="{D08B45C1-947A-4A72-83E4-7D73784D85F6}" srcOrd="4" destOrd="0" presId="urn:microsoft.com/office/officeart/2005/8/layout/vProcess5"/>
    <dgm:cxn modelId="{020A6BA6-FC70-4EBC-BD5C-69DC6FE09EE7}" type="presParOf" srcId="{41B1C55C-B5BD-44D2-B6C6-2FFF54D0E3A5}" destId="{7E0BAD52-B5A9-4856-AEFE-B8FA53BEC047}" srcOrd="5" destOrd="0" presId="urn:microsoft.com/office/officeart/2005/8/layout/vProcess5"/>
    <dgm:cxn modelId="{854DBD67-30D4-41F3-9C40-6A95BF0BFC3B}" type="presParOf" srcId="{41B1C55C-B5BD-44D2-B6C6-2FFF54D0E3A5}" destId="{3AD2706C-1EFD-4D75-9A2A-B4A9B56DF0A6}" srcOrd="6" destOrd="0" presId="urn:microsoft.com/office/officeart/2005/8/layout/vProcess5"/>
    <dgm:cxn modelId="{7EE332C2-5345-48B7-A54E-4D0575714043}" type="presParOf" srcId="{41B1C55C-B5BD-44D2-B6C6-2FFF54D0E3A5}" destId="{25468055-FC35-45F0-9B16-90520300F069}" srcOrd="7" destOrd="0" presId="urn:microsoft.com/office/officeart/2005/8/layout/vProcess5"/>
    <dgm:cxn modelId="{AC79D03D-79DB-4100-B5EB-768CA9D2A66E}" type="presParOf" srcId="{41B1C55C-B5BD-44D2-B6C6-2FFF54D0E3A5}" destId="{9BEA682E-D74B-4090-AD57-F70C0D3EC62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7BA2-5F51-4FDF-B9F8-F290E0E19496}">
      <dsp:nvSpPr>
        <dsp:cNvPr id="0" name=""/>
        <dsp:cNvSpPr/>
      </dsp:nvSpPr>
      <dsp:spPr>
        <a:xfrm>
          <a:off x="0" y="0"/>
          <a:ext cx="7124700" cy="15773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Reporting statistics may not be capturing all the work-related injuries and illnesses</a:t>
          </a:r>
          <a:endParaRPr lang="en-US" sz="3000" kern="1200" dirty="0"/>
        </a:p>
      </dsp:txBody>
      <dsp:txXfrm>
        <a:off x="46199" y="46199"/>
        <a:ext cx="5422626" cy="1484942"/>
      </dsp:txXfrm>
    </dsp:sp>
    <dsp:sp modelId="{5E5276C9-5924-4E9A-A9E9-089AF524264A}">
      <dsp:nvSpPr>
        <dsp:cNvPr id="0" name=""/>
        <dsp:cNvSpPr/>
      </dsp:nvSpPr>
      <dsp:spPr>
        <a:xfrm>
          <a:off x="628649" y="1840229"/>
          <a:ext cx="7124700" cy="1577340"/>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Workers are many times reluctant to report</a:t>
          </a:r>
        </a:p>
      </dsp:txBody>
      <dsp:txXfrm>
        <a:off x="674848" y="1886428"/>
        <a:ext cx="5378381" cy="1484942"/>
      </dsp:txXfrm>
    </dsp:sp>
    <dsp:sp modelId="{CEC723F8-8D97-49F1-9B28-36ED28EC9F50}">
      <dsp:nvSpPr>
        <dsp:cNvPr id="0" name=""/>
        <dsp:cNvSpPr/>
      </dsp:nvSpPr>
      <dsp:spPr>
        <a:xfrm>
          <a:off x="1257299" y="3680459"/>
          <a:ext cx="7124700" cy="157734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Underreporting is a huge issue and we may not be getting an accurate picture</a:t>
          </a:r>
          <a:endParaRPr lang="en-US" sz="3000" kern="1200" dirty="0"/>
        </a:p>
      </dsp:txBody>
      <dsp:txXfrm>
        <a:off x="1303498" y="3726658"/>
        <a:ext cx="5378380" cy="1484942"/>
      </dsp:txXfrm>
    </dsp:sp>
    <dsp:sp modelId="{D08B45C1-947A-4A72-83E4-7D73784D85F6}">
      <dsp:nvSpPr>
        <dsp:cNvPr id="0" name=""/>
        <dsp:cNvSpPr/>
      </dsp:nvSpPr>
      <dsp:spPr>
        <a:xfrm>
          <a:off x="6099429" y="1196149"/>
          <a:ext cx="1025271" cy="1025271"/>
        </a:xfrm>
        <a:prstGeom prst="downArrow">
          <a:avLst>
            <a:gd name="adj1" fmla="val 55000"/>
            <a:gd name="adj2" fmla="val 45000"/>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30115" y="1196149"/>
        <a:ext cx="563899" cy="771516"/>
      </dsp:txXfrm>
    </dsp:sp>
    <dsp:sp modelId="{7E0BAD52-B5A9-4856-AEFE-B8FA53BEC047}">
      <dsp:nvSpPr>
        <dsp:cNvPr id="0" name=""/>
        <dsp:cNvSpPr/>
      </dsp:nvSpPr>
      <dsp:spPr>
        <a:xfrm>
          <a:off x="6728078" y="3025863"/>
          <a:ext cx="1025271" cy="1025271"/>
        </a:xfrm>
        <a:prstGeom prst="downArrow">
          <a:avLst>
            <a:gd name="adj1" fmla="val 55000"/>
            <a:gd name="adj2" fmla="val 45000"/>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958764" y="3025863"/>
        <a:ext cx="563899" cy="7715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C7FF2-3980-4A57-BD48-E3251838147A}" type="datetimeFigureOut">
              <a:rPr lang="en-US" smtClean="0"/>
              <a:pPr/>
              <a:t>3/26/2013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619B2-A2A2-4BFF-ACD6-FEC0B6391ADD}" type="slidenum">
              <a:rPr lang="en-US" smtClean="0"/>
              <a:pPr/>
              <a:t>‹#›</a:t>
            </a:fld>
            <a:endParaRPr lang="en-US"/>
          </a:p>
        </p:txBody>
      </p:sp>
    </p:spTree>
    <p:extLst>
      <p:ext uri="{BB962C8B-B14F-4D97-AF65-F5344CB8AC3E}">
        <p14:creationId xmlns:p14="http://schemas.microsoft.com/office/powerpoint/2010/main" val="405216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tdol.state.ct.us/osha/2009/NonFatalities/NonFatalities09.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tdol.state.ct.us/osha/2009/NonFatalities/NonFatalities09.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tdol.state.ct.us/osha/2009/NonFatalities/NonFatalities09.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AF67E-B5C0-4EC6-92E3-3C7B5A7F4113}" type="slidenum">
              <a:rPr lang="en-US"/>
              <a:pPr/>
              <a:t>10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381000" y="4343400"/>
            <a:ext cx="6096000" cy="4572000"/>
          </a:xfrm>
        </p:spPr>
        <p:txBody>
          <a:bodyPr>
            <a:normAutofit/>
          </a:bodyPr>
          <a:lstStyle/>
          <a:p>
            <a:r>
              <a:rPr lang="en-US" sz="1400" dirty="0" smtClean="0"/>
              <a:t>An injury or illness is </a:t>
            </a:r>
            <a:r>
              <a:rPr lang="en-US" sz="1400" b="1" dirty="0" smtClean="0"/>
              <a:t>an abnormal condition or disorder</a:t>
            </a:r>
            <a:r>
              <a:rPr lang="en-US" sz="1400" dirty="0" smtClean="0"/>
              <a:t>.  Injuries include cases such as, but not limited to, a cut, fracture, sprain, or amputation.  Illnesses include both acute and chronic illnesses, such as, but not limited to, a skin disease, respiratory disorder, or poisoning.</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cs typeface="Times New Roman" pitchFamily="18" charset="0"/>
              </a:rPr>
              <a:t>There must be </a:t>
            </a:r>
            <a:r>
              <a:rPr lang="en-US" sz="1400" u="sng" dirty="0" smtClean="0">
                <a:cs typeface="Times New Roman" pitchFamily="18" charset="0"/>
              </a:rPr>
              <a:t>significant</a:t>
            </a:r>
            <a:r>
              <a:rPr lang="en-US" sz="1400" dirty="0" smtClean="0">
                <a:cs typeface="Times New Roman" pitchFamily="18" charset="0"/>
              </a:rPr>
              <a:t> aggravation of a pre-existing injury or illness to establish work-relatedness.  The workplace event or exposure must aggravate a pre-existing injury or illness enough that it results in greater consequences than what would have occurred but for that event or exposure. This means that the pre-existing condition requires more medical treatment than otherwise needed; more restrictions, more days away, etc.</a:t>
            </a:r>
            <a:r>
              <a:rPr lang="en-US" sz="1400" dirty="0" smtClean="0"/>
              <a:t> </a:t>
            </a:r>
          </a:p>
          <a:p>
            <a:pPr>
              <a:spcBef>
                <a:spcPct val="0"/>
              </a:spcBef>
            </a:pPr>
            <a:endParaRPr lang="en-US" sz="1400" dirty="0" smtClean="0"/>
          </a:p>
          <a:p>
            <a:pPr>
              <a:spcBef>
                <a:spcPct val="0"/>
              </a:spcBef>
            </a:pPr>
            <a:r>
              <a:rPr lang="en-US" sz="1400" dirty="0" smtClean="0"/>
              <a:t>Consider an injury or illness a “new case” if the employee</a:t>
            </a:r>
            <a:r>
              <a:rPr lang="en-US" sz="1400" baseline="0" dirty="0" smtClean="0"/>
              <a:t> </a:t>
            </a:r>
            <a:r>
              <a:rPr lang="en-US" sz="1400" dirty="0" smtClean="0"/>
              <a:t>has not previously experienced a recorded injury or illness</a:t>
            </a:r>
            <a:r>
              <a:rPr lang="en-US" sz="1400" baseline="0" dirty="0" smtClean="0"/>
              <a:t> </a:t>
            </a:r>
            <a:r>
              <a:rPr lang="en-US" sz="1400" dirty="0" smtClean="0"/>
              <a:t>of the same type that affects the same part of the body,</a:t>
            </a:r>
            <a:r>
              <a:rPr lang="en-US" sz="1400" baseline="0" dirty="0" smtClean="0"/>
              <a:t> </a:t>
            </a:r>
            <a:r>
              <a:rPr lang="en-US" sz="1400" b="1" dirty="0" smtClean="0"/>
              <a:t>OR</a:t>
            </a:r>
            <a:r>
              <a:rPr lang="en-US" sz="1400" b="1" baseline="0" dirty="0" smtClean="0">
                <a:solidFill>
                  <a:srgbClr val="9900CC"/>
                </a:solidFill>
              </a:rPr>
              <a:t> </a:t>
            </a:r>
            <a:r>
              <a:rPr lang="en-US" sz="1400" dirty="0" smtClean="0"/>
              <a:t>the employee previously experienced a recorded injury or illness</a:t>
            </a:r>
            <a:r>
              <a:rPr lang="en-US" sz="1400" baseline="0" dirty="0" smtClean="0"/>
              <a:t> </a:t>
            </a:r>
            <a:r>
              <a:rPr lang="en-US" sz="1400" dirty="0" smtClean="0"/>
              <a:t>of the same type that affected the same part of body but had </a:t>
            </a:r>
            <a:r>
              <a:rPr lang="en-US" sz="1400" baseline="0" dirty="0" smtClean="0"/>
              <a:t> </a:t>
            </a:r>
            <a:r>
              <a:rPr lang="en-US" sz="1400" dirty="0" smtClean="0"/>
              <a:t>recovered completely (all signs and symptoms had disappeared) </a:t>
            </a:r>
            <a:r>
              <a:rPr lang="en-US" sz="1400" baseline="0" dirty="0" smtClean="0"/>
              <a:t> </a:t>
            </a:r>
            <a:r>
              <a:rPr lang="en-US" sz="1400" dirty="0" smtClean="0"/>
              <a:t>from the previous injury or illness and an event or exposure in </a:t>
            </a:r>
            <a:r>
              <a:rPr lang="en-US" sz="1400" baseline="0" dirty="0" smtClean="0"/>
              <a:t> </a:t>
            </a:r>
            <a:r>
              <a:rPr lang="en-US" sz="1400" dirty="0" smtClean="0"/>
              <a:t>the work environment caused the signs or symptoms to reappear</a:t>
            </a:r>
            <a:r>
              <a:rPr lang="en-US" sz="1400" b="1" dirty="0" smtClean="0"/>
              <a:t>.</a:t>
            </a:r>
          </a:p>
          <a:p>
            <a:pPr>
              <a:spcBef>
                <a:spcPct val="0"/>
              </a:spcBef>
            </a:pPr>
            <a:endParaRPr lang="en-US" sz="1200" dirty="0" smtClean="0">
              <a:latin typeface="Comic Sans MS" pitchFamily="66" charset="0"/>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67200"/>
            <a:ext cx="6324600" cy="4648200"/>
          </a:xfrm>
        </p:spPr>
        <p:txBody>
          <a:bodyPr>
            <a:noAutofit/>
          </a:bodyPr>
          <a:lstStyle/>
          <a:p>
            <a:pPr marL="0" lvl="1">
              <a:defRPr/>
            </a:pPr>
            <a:r>
              <a:rPr lang="en-US" sz="1600" dirty="0" smtClean="0"/>
              <a:t>What is a recordable case is not always cut and dry and easy to figure out.  However, these are the main categories of recordable incidents.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smtClean="0">
              <a:solidFill>
                <a:schemeClr val="tx1"/>
              </a:solidFill>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solidFill>
                  <a:schemeClr val="tx1"/>
                </a:solidFill>
                <a:ea typeface="+mn-ea"/>
                <a:cs typeface="+mn-cs"/>
              </a:rPr>
              <a:t>Loss of consciousness from a work-related injury or illness is recordable. Loss of consciousness due solely to </a:t>
            </a:r>
            <a:r>
              <a:rPr lang="en-US" sz="1600" kern="1200" baseline="0" dirty="0" smtClean="0">
                <a:solidFill>
                  <a:schemeClr val="tx1"/>
                </a:solidFill>
                <a:ea typeface="+mn-ea"/>
                <a:cs typeface="+mn-cs"/>
              </a:rPr>
              <a:t>personal health conditions (diabetes, epilepsy, narcolepsy, etc.) is not recordable.</a:t>
            </a:r>
          </a:p>
          <a:p>
            <a:r>
              <a:rPr lang="en-US" sz="1600" b="1" kern="1200" baseline="0" dirty="0" smtClean="0">
                <a:solidFill>
                  <a:schemeClr val="tx1"/>
                </a:solidFill>
                <a:ea typeface="+mn-ea"/>
                <a:cs typeface="+mn-cs"/>
              </a:rPr>
              <a:t>Significant Diagnosed Injury or Illness: Any serious or significant work-related disorder that is diagnosed by </a:t>
            </a:r>
            <a:r>
              <a:rPr lang="en-US" sz="1600" kern="1200" baseline="0" dirty="0" smtClean="0">
                <a:solidFill>
                  <a:schemeClr val="tx1"/>
                </a:solidFill>
                <a:ea typeface="+mn-ea"/>
                <a:cs typeface="+mn-cs"/>
              </a:rPr>
              <a:t>a PLHCP or identified by a positive medical test. These include cases of cancer, chronic irreversible disease, a fractured or cracked bone or tooth, or a punctured eardrum.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dirty="0" smtClean="0"/>
              <a:t>Occupational injuries and illnesses that meet special recording criteria:</a:t>
            </a:r>
          </a:p>
          <a:p>
            <a:pPr lvl="1">
              <a:buFont typeface="Arial" pitchFamily="34" charset="0"/>
              <a:buChar char="•"/>
            </a:pPr>
            <a:r>
              <a:rPr lang="en-US" sz="1600" b="1" kern="1200" baseline="0" dirty="0" err="1" smtClean="0">
                <a:solidFill>
                  <a:schemeClr val="tx1"/>
                </a:solidFill>
                <a:ea typeface="+mn-ea"/>
                <a:cs typeface="+mn-cs"/>
              </a:rPr>
              <a:t>Needlestick</a:t>
            </a:r>
            <a:r>
              <a:rPr lang="en-US" sz="1600" b="1" kern="1200" baseline="0" dirty="0" smtClean="0">
                <a:solidFill>
                  <a:schemeClr val="tx1"/>
                </a:solidFill>
                <a:ea typeface="+mn-ea"/>
                <a:cs typeface="+mn-cs"/>
              </a:rPr>
              <a:t> injuries </a:t>
            </a:r>
            <a:r>
              <a:rPr lang="en-US" sz="1600" b="0" kern="1200" baseline="0" dirty="0" smtClean="0">
                <a:solidFill>
                  <a:schemeClr val="tx1"/>
                </a:solidFill>
                <a:ea typeface="+mn-ea"/>
                <a:cs typeface="+mn-cs"/>
              </a:rPr>
              <a:t>and cuts from sharp objects that are contaminated with another person’s blood or </a:t>
            </a:r>
            <a:r>
              <a:rPr lang="en-US" sz="1600" kern="1200" baseline="0" dirty="0" smtClean="0">
                <a:solidFill>
                  <a:schemeClr val="tx1"/>
                </a:solidFill>
                <a:ea typeface="+mn-ea"/>
                <a:cs typeface="+mn-cs"/>
              </a:rPr>
              <a:t>other potentially infectious materials. Potentially infectious materials include human bodily fluids, tissues and organs, and materials infected with the HIV or hepatitis B virus.</a:t>
            </a:r>
          </a:p>
          <a:p>
            <a:pPr lvl="1">
              <a:buFont typeface="Arial" pitchFamily="34" charset="0"/>
              <a:buChar char="•"/>
            </a:pPr>
            <a:r>
              <a:rPr lang="en-US" sz="1600" kern="1200" baseline="0" dirty="0" smtClean="0">
                <a:solidFill>
                  <a:schemeClr val="tx1"/>
                </a:solidFill>
                <a:ea typeface="+mn-ea"/>
                <a:cs typeface="+mn-cs"/>
              </a:rPr>
              <a:t>An OSHA standard requires </a:t>
            </a:r>
            <a:r>
              <a:rPr lang="en-US" sz="1600" b="1" kern="1200" baseline="0" dirty="0" smtClean="0">
                <a:solidFill>
                  <a:schemeClr val="tx1"/>
                </a:solidFill>
                <a:ea typeface="+mn-ea"/>
                <a:cs typeface="+mn-cs"/>
              </a:rPr>
              <a:t>medical removal of an employee for medical surveillance.</a:t>
            </a:r>
          </a:p>
          <a:p>
            <a:pPr lvl="1">
              <a:buFont typeface="Arial" pitchFamily="34" charset="0"/>
              <a:buChar char="•"/>
            </a:pPr>
            <a:r>
              <a:rPr lang="en-US" sz="1600" b="1" kern="1200" baseline="0" dirty="0" smtClean="0">
                <a:solidFill>
                  <a:schemeClr val="tx1"/>
                </a:solidFill>
                <a:ea typeface="+mn-ea"/>
                <a:cs typeface="+mn-cs"/>
              </a:rPr>
              <a:t>Hearing loss</a:t>
            </a:r>
          </a:p>
          <a:p>
            <a:endParaRPr lang="en-US" kern="1200" baseline="0" dirty="0" smtClean="0">
              <a:solidFill>
                <a:schemeClr val="tx1"/>
              </a:solidFill>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Review each column</a:t>
            </a:r>
            <a:r>
              <a:rPr lang="en-US" sz="1600" baseline="0" dirty="0" smtClean="0"/>
              <a:t> and h</a:t>
            </a:r>
            <a:r>
              <a:rPr lang="en-US" sz="1600" dirty="0" smtClean="0"/>
              <a:t>ave them record the scenarios from the workbook on their log.</a:t>
            </a:r>
          </a:p>
          <a:p>
            <a:endParaRPr lang="en-US" sz="1600" dirty="0" smtClean="0"/>
          </a:p>
          <a:p>
            <a:endParaRPr lang="en-US" sz="1600" dirty="0" smtClean="0"/>
          </a:p>
          <a:p>
            <a:r>
              <a:rPr lang="en-US" sz="1600" b="1" dirty="0" smtClean="0"/>
              <a:t>NOTE:</a:t>
            </a:r>
            <a:r>
              <a:rPr lang="en-US" sz="1600" b="1" baseline="0" dirty="0" smtClean="0"/>
              <a:t>  </a:t>
            </a:r>
            <a:r>
              <a:rPr lang="en-US" sz="1600" kern="1200" baseline="0" dirty="0" smtClean="0">
                <a:solidFill>
                  <a:schemeClr val="tx1"/>
                </a:solidFill>
                <a:latin typeface="+mn-lt"/>
                <a:ea typeface="+mn-ea"/>
                <a:cs typeface="+mn-cs"/>
              </a:rPr>
              <a:t>If the outcome or extent of an injury or illness changes after you have recorded the case, simply draw a line through the original entry or, if you wish, delete or white-out the original entry. Then write the new entry where it belongs. Remember, you need to record the most serious outcome for each case.</a:t>
            </a: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noAutofit/>
          </a:bodyPr>
          <a:lstStyle/>
          <a:p>
            <a:r>
              <a:rPr lang="en-US" sz="1600" b="1" kern="1200" baseline="0" dirty="0" smtClean="0">
                <a:solidFill>
                  <a:schemeClr val="tx1"/>
                </a:solidFill>
                <a:latin typeface="+mn-lt"/>
                <a:ea typeface="+mn-ea"/>
                <a:cs typeface="+mn-cs"/>
              </a:rPr>
              <a:t>Restricted work </a:t>
            </a:r>
            <a:r>
              <a:rPr lang="en-US" sz="1600" kern="1200" baseline="0" dirty="0" smtClean="0">
                <a:solidFill>
                  <a:schemeClr val="tx1"/>
                </a:solidFill>
                <a:latin typeface="+mn-lt"/>
                <a:ea typeface="+mn-ea"/>
                <a:cs typeface="+mn-cs"/>
              </a:rPr>
              <a:t>activity occurs when, as the result of a work-related injury or illness, an employer or health care professional keeps, or recommends keeping, an employee from doing the routine functions of his or her job or from working the full workday that the employee would have been scheduled to work before the injury or illness occurred.</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Count the number of calendar days the employee was on restricted work activity or was away from work as a result of the recordable injury or illness. Do not count the day on which the injury or illness occurred in this number.  Begin counting days from the day AFTER the incident occurs. If a single injury or illness involved both days away from work and days of restricted work activity, enter the total number of days for each. You may stop counting days of restricted work activity or days away from work once the total of either or the combination of both reaches 180 days.</a:t>
            </a: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Refer to the OSHA Recordkeeping Packet and the OSHA 300 Log to review with participants. </a:t>
            </a:r>
          </a:p>
          <a:p>
            <a:endParaRPr lang="en-US" sz="1600" dirty="0" smtClean="0"/>
          </a:p>
          <a:p>
            <a:r>
              <a:rPr lang="en-US" sz="1600" b="1" dirty="0" smtClean="0"/>
              <a:t>Do Injury #3 as an example</a:t>
            </a:r>
            <a:r>
              <a:rPr lang="en-US" sz="1600" dirty="0" smtClean="0"/>
              <a:t>.</a:t>
            </a:r>
          </a:p>
          <a:p>
            <a:endParaRPr lang="en-US" sz="1600" dirty="0" smtClean="0"/>
          </a:p>
          <a:p>
            <a:r>
              <a:rPr lang="en-US" sz="1600" kern="1200" dirty="0" smtClean="0">
                <a:solidFill>
                  <a:schemeClr val="tx1"/>
                </a:solidFill>
                <a:latin typeface="+mn-lt"/>
                <a:ea typeface="+mn-ea"/>
                <a:cs typeface="+mn-cs"/>
              </a:rPr>
              <a:t>Rob, a carpentry teacher, falls from an extension ladder to a concrete patio on an off campus job site.   He is seen by an emergency room doctor and diagnosed with a broken arm.   He is out of work for 7 days and on restricted duty for 10 days. </a:t>
            </a:r>
          </a:p>
          <a:p>
            <a:endParaRPr lang="en-US" sz="1600" kern="1200" dirty="0" smtClean="0">
              <a:solidFill>
                <a:schemeClr val="tx1"/>
              </a:solidFill>
              <a:latin typeface="+mn-lt"/>
              <a:ea typeface="+mn-ea"/>
              <a:cs typeface="+mn-cs"/>
            </a:endParaRPr>
          </a:p>
          <a:p>
            <a:r>
              <a:rPr lang="en-US" sz="1600" b="1" kern="1200" dirty="0" smtClean="0">
                <a:solidFill>
                  <a:schemeClr val="tx1"/>
                </a:solidFill>
                <a:latin typeface="+mn-lt"/>
                <a:ea typeface="+mn-ea"/>
                <a:cs typeface="+mn-cs"/>
              </a:rPr>
              <a:t>How would you record this incident? </a:t>
            </a:r>
            <a:endParaRPr lang="en-US"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(Check Column H, record 7 days in Column K and 10 days in Column L. Leave Column I blank and check (1) in Column M.)</a:t>
            </a:r>
          </a:p>
          <a:p>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76200"/>
            <a:ext cx="1625600" cy="1219200"/>
          </a:xfrm>
        </p:spPr>
      </p:sp>
      <p:sp>
        <p:nvSpPr>
          <p:cNvPr id="3" name="Notes Placeholder 2"/>
          <p:cNvSpPr>
            <a:spLocks noGrp="1"/>
          </p:cNvSpPr>
          <p:nvPr>
            <p:ph type="body" idx="1"/>
          </p:nvPr>
        </p:nvSpPr>
        <p:spPr>
          <a:xfrm>
            <a:off x="228600" y="1295400"/>
            <a:ext cx="6400800" cy="7620000"/>
          </a:xfrm>
        </p:spPr>
        <p:txBody>
          <a:bodyPr>
            <a:noAutofit/>
          </a:bodyPr>
          <a:lstStyle/>
          <a:p>
            <a:r>
              <a:rPr lang="en-US" sz="1100" b="1" kern="1200" baseline="0" dirty="0" smtClean="0">
                <a:solidFill>
                  <a:schemeClr val="tx1"/>
                </a:solidFill>
                <a:latin typeface="+mn-lt"/>
                <a:ea typeface="+mn-ea"/>
                <a:cs typeface="+mn-cs"/>
              </a:rPr>
              <a:t>Spend time on information below and having them sharing stories.  Then do case study for illness at the bottom of page.</a:t>
            </a:r>
          </a:p>
          <a:p>
            <a:endParaRPr lang="en-US" sz="1100" b="1" kern="1200" baseline="0" dirty="0" smtClean="0">
              <a:solidFill>
                <a:schemeClr val="tx1"/>
              </a:solidFill>
              <a:latin typeface="+mn-lt"/>
              <a:ea typeface="+mn-ea"/>
              <a:cs typeface="+mn-cs"/>
            </a:endParaRPr>
          </a:p>
          <a:p>
            <a:r>
              <a:rPr lang="en-US" sz="1100" b="1" kern="1200" baseline="0" dirty="0" smtClean="0">
                <a:solidFill>
                  <a:schemeClr val="tx1"/>
                </a:solidFill>
                <a:latin typeface="+mn-lt"/>
                <a:ea typeface="+mn-ea"/>
                <a:cs typeface="+mn-cs"/>
              </a:rPr>
              <a:t>What often gets missed in reporting are occupational illnesses, such as the following:</a:t>
            </a:r>
          </a:p>
          <a:p>
            <a:endParaRPr lang="en-US" sz="1100" b="1" kern="1200" baseline="0" dirty="0" smtClean="0">
              <a:solidFill>
                <a:schemeClr val="tx1"/>
              </a:solidFill>
              <a:latin typeface="+mn-lt"/>
              <a:ea typeface="+mn-ea"/>
              <a:cs typeface="+mn-cs"/>
            </a:endParaRPr>
          </a:p>
          <a:p>
            <a:r>
              <a:rPr lang="en-US" sz="1100" b="1" kern="1200" baseline="0" dirty="0" smtClean="0">
                <a:solidFill>
                  <a:schemeClr val="tx1"/>
                </a:solidFill>
                <a:latin typeface="+mn-lt"/>
                <a:ea typeface="+mn-ea"/>
                <a:cs typeface="+mn-cs"/>
              </a:rPr>
              <a:t>Skin diseases or disorders</a:t>
            </a:r>
            <a:r>
              <a:rPr lang="en-US" sz="1100" dirty="0" smtClean="0"/>
              <a:t>:  </a:t>
            </a:r>
            <a:r>
              <a:rPr lang="en-US" sz="1100" kern="1200" baseline="0" dirty="0" smtClean="0">
                <a:solidFill>
                  <a:schemeClr val="tx1"/>
                </a:solidFill>
                <a:latin typeface="+mn-lt"/>
                <a:ea typeface="+mn-ea"/>
                <a:cs typeface="+mn-cs"/>
              </a:rPr>
              <a:t>illnesses involving the worker’s skin that are caused by work exposure to chemicals, plants, or other substances. Contact dermatitis, eczema, or rash caused by primary irritants and sensitizers or poisonous plants; oil acne; friction blisters, chrome ulcers; inflammation of the skin.</a:t>
            </a:r>
          </a:p>
          <a:p>
            <a:endParaRPr lang="en-U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mn-lt"/>
                <a:ea typeface="+mn-ea"/>
                <a:cs typeface="+mn-cs"/>
              </a:rPr>
              <a:t>Respiratory conditions:</a:t>
            </a:r>
            <a:r>
              <a:rPr lang="en-US" sz="1100" b="1"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illnesses associated with breathing hazardous biological agents, chemicals, dust, gases, vapors, or fumes at work. Silicosis, asbestosis, </a:t>
            </a:r>
            <a:r>
              <a:rPr lang="en-US" sz="1100" kern="1200" baseline="0" dirty="0" err="1" smtClean="0">
                <a:solidFill>
                  <a:schemeClr val="tx1"/>
                </a:solidFill>
                <a:latin typeface="+mn-lt"/>
                <a:ea typeface="+mn-ea"/>
                <a:cs typeface="+mn-cs"/>
              </a:rPr>
              <a:t>pneumonitis</a:t>
            </a:r>
            <a:r>
              <a:rPr lang="en-US" sz="1100" kern="1200" baseline="0" dirty="0" smtClean="0">
                <a:solidFill>
                  <a:schemeClr val="tx1"/>
                </a:solidFill>
                <a:latin typeface="+mn-lt"/>
                <a:ea typeface="+mn-ea"/>
                <a:cs typeface="+mn-cs"/>
              </a:rPr>
              <a:t>, </a:t>
            </a:r>
            <a:r>
              <a:rPr lang="en-US" sz="1100" b="1" kern="1200" baseline="0" dirty="0" err="1" smtClean="0">
                <a:solidFill>
                  <a:schemeClr val="tx1"/>
                </a:solidFill>
                <a:latin typeface="+mn-lt"/>
                <a:ea typeface="+mn-ea"/>
                <a:cs typeface="+mn-cs"/>
              </a:rPr>
              <a:t>pharyngitis</a:t>
            </a:r>
            <a:r>
              <a:rPr lang="en-US" sz="1100" b="1" kern="1200" baseline="0" dirty="0" smtClean="0">
                <a:solidFill>
                  <a:schemeClr val="tx1"/>
                </a:solidFill>
                <a:latin typeface="+mn-lt"/>
                <a:ea typeface="+mn-ea"/>
                <a:cs typeface="+mn-cs"/>
              </a:rPr>
              <a:t>, rhinitis or acute congestion</a:t>
            </a:r>
            <a:r>
              <a:rPr lang="en-US" sz="1100" kern="1200" baseline="0" dirty="0" smtClean="0">
                <a:solidFill>
                  <a:schemeClr val="tx1"/>
                </a:solidFill>
                <a:latin typeface="+mn-lt"/>
                <a:ea typeface="+mn-ea"/>
                <a:cs typeface="+mn-cs"/>
              </a:rPr>
              <a:t>; farmer’s lung, beryllium disease, tuberculosis, </a:t>
            </a:r>
            <a:r>
              <a:rPr lang="en-US" sz="1100" b="1" kern="1200" baseline="0" dirty="0" smtClean="0">
                <a:solidFill>
                  <a:schemeClr val="tx1"/>
                </a:solidFill>
                <a:latin typeface="+mn-lt"/>
                <a:ea typeface="+mn-ea"/>
                <a:cs typeface="+mn-cs"/>
              </a:rPr>
              <a:t>occupational asthma</a:t>
            </a:r>
            <a:r>
              <a:rPr lang="en-US" sz="1100" kern="1200" baseline="0" dirty="0" smtClean="0">
                <a:solidFill>
                  <a:schemeClr val="tx1"/>
                </a:solidFill>
                <a:latin typeface="+mn-lt"/>
                <a:ea typeface="+mn-ea"/>
                <a:cs typeface="+mn-cs"/>
              </a:rPr>
              <a:t>, reactive airways dysfunction syndrome (RADS), chronic obstructive pulmonary disease (COPD), hypersensitivity </a:t>
            </a:r>
            <a:r>
              <a:rPr lang="en-US" sz="1100" kern="1200" baseline="0" dirty="0" err="1" smtClean="0">
                <a:solidFill>
                  <a:schemeClr val="tx1"/>
                </a:solidFill>
                <a:latin typeface="+mn-lt"/>
                <a:ea typeface="+mn-ea"/>
                <a:cs typeface="+mn-cs"/>
              </a:rPr>
              <a:t>pneumonitis</a:t>
            </a:r>
            <a:r>
              <a:rPr lang="en-US" sz="1100" kern="1200" baseline="0" dirty="0" smtClean="0">
                <a:solidFill>
                  <a:schemeClr val="tx1"/>
                </a:solidFill>
                <a:latin typeface="+mn-lt"/>
                <a:ea typeface="+mn-ea"/>
                <a:cs typeface="+mn-cs"/>
              </a:rPr>
              <a:t>, toxic inhalation injury, such as </a:t>
            </a:r>
            <a:r>
              <a:rPr lang="en-US" sz="1100" b="1" kern="1200" baseline="0" dirty="0" smtClean="0">
                <a:solidFill>
                  <a:schemeClr val="tx1"/>
                </a:solidFill>
                <a:latin typeface="+mn-lt"/>
                <a:ea typeface="+mn-ea"/>
                <a:cs typeface="+mn-cs"/>
              </a:rPr>
              <a:t>metal fume fever</a:t>
            </a:r>
            <a:r>
              <a:rPr lang="en-US" sz="1100" kern="1200" baseline="0" dirty="0" smtClean="0">
                <a:solidFill>
                  <a:schemeClr val="tx1"/>
                </a:solidFill>
                <a:latin typeface="+mn-lt"/>
                <a:ea typeface="+mn-ea"/>
                <a:cs typeface="+mn-cs"/>
              </a:rPr>
              <a:t>, </a:t>
            </a:r>
            <a:r>
              <a:rPr lang="en-US" sz="1100" b="1" kern="1200" baseline="0" dirty="0" smtClean="0">
                <a:solidFill>
                  <a:schemeClr val="tx1"/>
                </a:solidFill>
                <a:latin typeface="+mn-lt"/>
                <a:ea typeface="+mn-ea"/>
                <a:cs typeface="+mn-cs"/>
              </a:rPr>
              <a:t>chronic obstructive bronchitis</a:t>
            </a:r>
            <a:r>
              <a:rPr lang="en-US" sz="1100" kern="1200" baseline="0" dirty="0" smtClean="0">
                <a:solidFill>
                  <a:schemeClr val="tx1"/>
                </a:solidFill>
                <a:latin typeface="+mn-lt"/>
                <a:ea typeface="+mn-ea"/>
                <a:cs typeface="+mn-cs"/>
              </a:rPr>
              <a:t>, and other </a:t>
            </a:r>
            <a:r>
              <a:rPr lang="en-US" sz="1100" kern="1200" baseline="0" dirty="0" err="1" smtClean="0">
                <a:solidFill>
                  <a:schemeClr val="tx1"/>
                </a:solidFill>
                <a:latin typeface="+mn-lt"/>
                <a:ea typeface="+mn-ea"/>
                <a:cs typeface="+mn-cs"/>
              </a:rPr>
              <a:t>pneumoconioses</a:t>
            </a:r>
            <a:r>
              <a:rPr lang="en-US" sz="1100" kern="1200" baseline="0" dirty="0" smtClean="0">
                <a:solidFill>
                  <a:schemeClr val="tx1"/>
                </a:solidFill>
                <a:latin typeface="+mn-lt"/>
                <a:ea typeface="+mn-ea"/>
                <a:cs typeface="+mn-cs"/>
              </a:rPr>
              <a:t>.</a:t>
            </a:r>
          </a:p>
          <a:p>
            <a:endParaRPr lang="en-U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mn-lt"/>
                <a:ea typeface="+mn-ea"/>
                <a:cs typeface="+mn-cs"/>
              </a:rPr>
              <a:t>Hearing Loss:</a:t>
            </a:r>
            <a:r>
              <a:rPr lang="en-US" sz="1100" b="1"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Noise-induced hearing loss is defined for recordkeeping purposes as a change in hearing threshold relative to the baseline audiogram of an average of 10 dB or more in either ear at 2000, 3000 and 4000 hertz   </a:t>
            </a:r>
            <a:r>
              <a:rPr lang="en-US" sz="1100" b="1" kern="1200" baseline="0" dirty="0" smtClean="0">
                <a:solidFill>
                  <a:schemeClr val="tx1"/>
                </a:solidFill>
                <a:latin typeface="+mn-lt"/>
                <a:ea typeface="+mn-ea"/>
                <a:cs typeface="+mn-cs"/>
              </a:rPr>
              <a:t>Are people getting baselines?  How many people think that since they’ve started working they’ve experienced hearing loss?</a:t>
            </a:r>
          </a:p>
          <a:p>
            <a:endParaRPr lang="en-US" sz="11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latin typeface="+mn-lt"/>
                <a:ea typeface="+mn-ea"/>
                <a:cs typeface="+mn-cs"/>
              </a:rPr>
              <a:t>All other illnesses:</a:t>
            </a:r>
            <a:r>
              <a:rPr lang="en-US" sz="1100" b="1"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All other occupational illnesses. Heatstroke, sunstroke, heat exhaustion, heat stress and other effects of environmental heat; freezing, frostbite, and other effects of exposure to low temperatures; decompression sickness; effects of ionizing radiation (isotopes, x-rays, radium); effects of </a:t>
            </a:r>
            <a:r>
              <a:rPr lang="en-US" sz="1100" kern="1200" baseline="0" dirty="0" err="1" smtClean="0">
                <a:solidFill>
                  <a:schemeClr val="tx1"/>
                </a:solidFill>
                <a:latin typeface="+mn-lt"/>
                <a:ea typeface="+mn-ea"/>
                <a:cs typeface="+mn-cs"/>
              </a:rPr>
              <a:t>nonionizing</a:t>
            </a:r>
            <a:r>
              <a:rPr lang="en-US" sz="1100" kern="1200" baseline="0" dirty="0" smtClean="0">
                <a:solidFill>
                  <a:schemeClr val="tx1"/>
                </a:solidFill>
                <a:latin typeface="+mn-lt"/>
                <a:ea typeface="+mn-ea"/>
                <a:cs typeface="+mn-cs"/>
              </a:rPr>
              <a:t> radiation (welding flash, ultra-violet rays, lasers); anthrax; </a:t>
            </a:r>
            <a:r>
              <a:rPr lang="en-US" sz="1100" kern="1200" baseline="0" dirty="0" err="1" smtClean="0">
                <a:solidFill>
                  <a:schemeClr val="tx1"/>
                </a:solidFill>
                <a:latin typeface="+mn-lt"/>
                <a:ea typeface="+mn-ea"/>
                <a:cs typeface="+mn-cs"/>
              </a:rPr>
              <a:t>bloodborne</a:t>
            </a:r>
            <a:r>
              <a:rPr lang="en-US" sz="1100" kern="1200" baseline="0" dirty="0" smtClean="0">
                <a:solidFill>
                  <a:schemeClr val="tx1"/>
                </a:solidFill>
                <a:latin typeface="+mn-lt"/>
                <a:ea typeface="+mn-ea"/>
                <a:cs typeface="+mn-cs"/>
              </a:rPr>
              <a:t> pathogenic diseases, such as AIDS, HIV, hepatitis B or </a:t>
            </a:r>
            <a:r>
              <a:rPr lang="fr-FR" sz="1100" kern="1200" baseline="0" dirty="0" err="1" smtClean="0">
                <a:solidFill>
                  <a:schemeClr val="tx1"/>
                </a:solidFill>
                <a:latin typeface="+mn-lt"/>
                <a:ea typeface="+mn-ea"/>
                <a:cs typeface="+mn-cs"/>
              </a:rPr>
              <a:t>hepatitis</a:t>
            </a:r>
            <a:r>
              <a:rPr lang="fr-FR" sz="1100" kern="1200" baseline="0" dirty="0" smtClean="0">
                <a:solidFill>
                  <a:schemeClr val="tx1"/>
                </a:solidFill>
                <a:latin typeface="+mn-lt"/>
                <a:ea typeface="+mn-ea"/>
                <a:cs typeface="+mn-cs"/>
              </a:rPr>
              <a:t> C; </a:t>
            </a:r>
            <a:r>
              <a:rPr lang="fr-FR" sz="1100" kern="1200" baseline="0" dirty="0" err="1" smtClean="0">
                <a:solidFill>
                  <a:schemeClr val="tx1"/>
                </a:solidFill>
                <a:latin typeface="+mn-lt"/>
                <a:ea typeface="+mn-ea"/>
                <a:cs typeface="+mn-cs"/>
              </a:rPr>
              <a:t>brucellosis</a:t>
            </a:r>
            <a:r>
              <a:rPr lang="fr-FR" sz="1100" kern="1200" baseline="0" dirty="0" smtClean="0">
                <a:solidFill>
                  <a:schemeClr val="tx1"/>
                </a:solidFill>
                <a:latin typeface="+mn-lt"/>
                <a:ea typeface="+mn-ea"/>
                <a:cs typeface="+mn-cs"/>
              </a:rPr>
              <a:t>; </a:t>
            </a:r>
            <a:r>
              <a:rPr lang="fr-FR" sz="1100" kern="1200" baseline="0" dirty="0" err="1" smtClean="0">
                <a:solidFill>
                  <a:schemeClr val="tx1"/>
                </a:solidFill>
                <a:latin typeface="+mn-lt"/>
                <a:ea typeface="+mn-ea"/>
                <a:cs typeface="+mn-cs"/>
              </a:rPr>
              <a:t>malignant</a:t>
            </a:r>
            <a:r>
              <a:rPr lang="fr-FR" sz="1100" kern="1200" baseline="0" dirty="0" smtClean="0">
                <a:solidFill>
                  <a:schemeClr val="tx1"/>
                </a:solidFill>
                <a:latin typeface="+mn-lt"/>
                <a:ea typeface="+mn-ea"/>
                <a:cs typeface="+mn-cs"/>
              </a:rPr>
              <a:t> or </a:t>
            </a:r>
            <a:r>
              <a:rPr lang="en-US" sz="1100" kern="1200" baseline="0" dirty="0" smtClean="0">
                <a:solidFill>
                  <a:schemeClr val="tx1"/>
                </a:solidFill>
                <a:latin typeface="+mn-lt"/>
                <a:ea typeface="+mn-ea"/>
                <a:cs typeface="+mn-cs"/>
              </a:rPr>
              <a:t>benign tumors; </a:t>
            </a:r>
            <a:r>
              <a:rPr lang="en-US" sz="1100" kern="1200" baseline="0" dirty="0" err="1" smtClean="0">
                <a:solidFill>
                  <a:schemeClr val="tx1"/>
                </a:solidFill>
                <a:latin typeface="+mn-lt"/>
                <a:ea typeface="+mn-ea"/>
                <a:cs typeface="+mn-cs"/>
              </a:rPr>
              <a:t>histoplasmosis</a:t>
            </a:r>
            <a:r>
              <a:rPr lang="en-US" sz="1100" kern="1200" baseline="0" dirty="0" smtClean="0">
                <a:solidFill>
                  <a:schemeClr val="tx1"/>
                </a:solidFill>
                <a:latin typeface="+mn-lt"/>
                <a:ea typeface="+mn-ea"/>
                <a:cs typeface="+mn-cs"/>
              </a:rPr>
              <a:t>; </a:t>
            </a:r>
            <a:r>
              <a:rPr lang="en-US" sz="1100" kern="1200" baseline="0" dirty="0" err="1" smtClean="0">
                <a:solidFill>
                  <a:schemeClr val="tx1"/>
                </a:solidFill>
                <a:latin typeface="+mn-lt"/>
                <a:ea typeface="+mn-ea"/>
                <a:cs typeface="+mn-cs"/>
              </a:rPr>
              <a:t>coccidioidomycosis</a:t>
            </a:r>
            <a:endParaRPr lang="en-US" sz="1100" dirty="0" smtClean="0"/>
          </a:p>
          <a:p>
            <a:endParaRPr lang="fr-FR" sz="1100" kern="1200" baseline="0" dirty="0" smtClean="0">
              <a:solidFill>
                <a:schemeClr val="tx1"/>
              </a:solidFill>
              <a:latin typeface="+mn-lt"/>
              <a:ea typeface="+mn-ea"/>
              <a:cs typeface="+mn-cs"/>
            </a:endParaRPr>
          </a:p>
          <a:p>
            <a:r>
              <a:rPr lang="en-US" sz="1100" b="1" kern="1200" baseline="0" dirty="0" smtClean="0">
                <a:solidFill>
                  <a:schemeClr val="tx1"/>
                </a:solidFill>
                <a:latin typeface="+mn-lt"/>
                <a:ea typeface="+mn-ea"/>
                <a:cs typeface="+mn-cs"/>
              </a:rPr>
              <a:t>Poisoning:</a:t>
            </a:r>
            <a:r>
              <a:rPr lang="en-US" sz="1100" b="1" kern="1200" dirty="0" smtClean="0">
                <a:solidFill>
                  <a:schemeClr val="tx1"/>
                </a:solidFill>
                <a:latin typeface="+mn-lt"/>
                <a:ea typeface="+mn-ea"/>
                <a:cs typeface="+mn-cs"/>
              </a:rPr>
              <a:t>  </a:t>
            </a:r>
            <a:r>
              <a:rPr lang="en-US" sz="1100" kern="1200" baseline="0" dirty="0" smtClean="0">
                <a:solidFill>
                  <a:schemeClr val="tx1"/>
                </a:solidFill>
                <a:latin typeface="+mn-lt"/>
                <a:ea typeface="+mn-ea"/>
                <a:cs typeface="+mn-cs"/>
              </a:rPr>
              <a:t>includes disorders evidenced by abnormal concentrations of toxic substances in blood, other tissues, other bodily fluids, or the breath that are caused by the ingestion or absorption of toxic substances into the body. Poisoning by lead, mercury, cadmium, arsenic, or other metals; poisoning by carbon monoxide, hydrogen sulfide, or other gases; poisoning by benzene, </a:t>
            </a:r>
            <a:r>
              <a:rPr lang="en-US" sz="1100" kern="1200" baseline="0" dirty="0" err="1" smtClean="0">
                <a:solidFill>
                  <a:schemeClr val="tx1"/>
                </a:solidFill>
                <a:latin typeface="+mn-lt"/>
                <a:ea typeface="+mn-ea"/>
                <a:cs typeface="+mn-cs"/>
              </a:rPr>
              <a:t>benzol</a:t>
            </a:r>
            <a:r>
              <a:rPr lang="en-US" sz="1100" kern="1200" baseline="0" dirty="0" smtClean="0">
                <a:solidFill>
                  <a:schemeClr val="tx1"/>
                </a:solidFill>
                <a:latin typeface="+mn-lt"/>
                <a:ea typeface="+mn-ea"/>
                <a:cs typeface="+mn-cs"/>
              </a:rPr>
              <a:t>, carbon tetrachloride, or other organic solvents; poisoning by insecticide sprays, such as parathion or lead arsenate; poisoning by other chemicals, such as formaldehyde.</a:t>
            </a:r>
          </a:p>
          <a:p>
            <a:endParaRPr lang="en-US" sz="1100" dirty="0" smtClean="0"/>
          </a:p>
          <a:p>
            <a:r>
              <a:rPr lang="en-US" sz="1100" b="1" dirty="0" smtClean="0"/>
              <a:t>Case Study:  </a:t>
            </a:r>
            <a:r>
              <a:rPr lang="en-US" sz="1100" dirty="0" smtClean="0"/>
              <a:t>John, a body shop teacher, suffered an asthma attack as a result of being in an area where students were spraying  foam spray containing </a:t>
            </a:r>
            <a:r>
              <a:rPr lang="en-US" sz="1100" dirty="0" err="1" smtClean="0"/>
              <a:t>isocyanate</a:t>
            </a:r>
            <a:r>
              <a:rPr lang="en-US" sz="1100" dirty="0" smtClean="0"/>
              <a:t>.   He was taken to the emergency room for treatment and told to remain home the rest of the week, four total days. </a:t>
            </a:r>
          </a:p>
          <a:p>
            <a:endParaRPr lang="en-US" sz="1100" dirty="0" smtClean="0"/>
          </a:p>
          <a:p>
            <a:r>
              <a:rPr lang="en-US" sz="1100" b="1" dirty="0" smtClean="0"/>
              <a:t>How would you record this incident? </a:t>
            </a:r>
            <a:r>
              <a:rPr lang="en-US" sz="1100" dirty="0" smtClean="0"/>
              <a:t>(Check Column H, record 4 days in Column K and check (3) in column M.)</a:t>
            </a:r>
            <a:endParaRPr lang="en-US" sz="1100" b="1" dirty="0" smtClean="0"/>
          </a:p>
          <a:p>
            <a:endParaRPr lang="en-US" sz="1100" b="1" dirty="0" smtClean="0"/>
          </a:p>
          <a:p>
            <a:r>
              <a:rPr lang="en-US" sz="1100" b="1" dirty="0" smtClean="0"/>
              <a:t>Would this be recordable if this teacher had suffered through the day and went to the doctor after school and received a Rx and other treatment and returned to school the next day?  - </a:t>
            </a:r>
            <a:r>
              <a:rPr lang="en-US" sz="1100" dirty="0" smtClean="0"/>
              <a:t>Would be recordable in Column J and M (3).  </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3619B2-A2A2-4BFF-ACD6-FEC0B6391AD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Image:  </a:t>
            </a:r>
            <a:r>
              <a:rPr lang="en-US" sz="1200" dirty="0" smtClean="0"/>
              <a:t>Power point clip</a:t>
            </a:r>
            <a:r>
              <a:rPr lang="en-US" sz="1200" baseline="0" dirty="0" smtClean="0"/>
              <a:t> art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A73619B2-A2A2-4BFF-ACD6-FEC0B6391AD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DISCUSSION: </a:t>
            </a:r>
            <a:r>
              <a:rPr lang="en-US" sz="1600" dirty="0" smtClean="0"/>
              <a:t>how things are currently reported  … from what I’m guessing it’s different in each school.  Need to figure out how to get a standardized reporting system … or a union reporting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Group</a:t>
            </a:r>
            <a:r>
              <a:rPr lang="en-US" sz="1600" b="1" baseline="0" dirty="0" smtClean="0"/>
              <a:t> Huddle by School:  </a:t>
            </a:r>
            <a:r>
              <a:rPr lang="en-US" sz="1600" baseline="0" dirty="0" smtClean="0"/>
              <a:t>Hand out flowchart and ask them to spend about 5 minutes talking as a group to see how things are reported in their school.  Ask them to keep their thoughts on what they discovered and we’ll come back to it in a few minutes.</a:t>
            </a:r>
            <a:endParaRPr lang="en-US" sz="160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Image:  </a:t>
            </a:r>
            <a:r>
              <a:rPr lang="en-US" sz="1200" dirty="0" smtClean="0"/>
              <a:t>Power point clip</a:t>
            </a:r>
            <a:r>
              <a:rPr lang="en-US" sz="1200" baseline="0" dirty="0" smtClean="0"/>
              <a:t> art</a:t>
            </a:r>
            <a:endParaRPr lang="en-US" sz="1200" dirty="0" smtClean="0"/>
          </a:p>
        </p:txBody>
      </p:sp>
      <p:sp>
        <p:nvSpPr>
          <p:cNvPr id="4" name="Slide Number Placeholder 3"/>
          <p:cNvSpPr>
            <a:spLocks noGrp="1"/>
          </p:cNvSpPr>
          <p:nvPr>
            <p:ph type="sldNum" sz="quarter" idx="10"/>
          </p:nvPr>
        </p:nvSpPr>
        <p:spPr/>
        <p:txBody>
          <a:bodyPr/>
          <a:lstStyle/>
          <a:p>
            <a:fld id="{A73619B2-A2A2-4BFF-ACD6-FEC0B6391AD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400800" cy="4114800"/>
          </a:xfrm>
        </p:spPr>
        <p:txBody>
          <a:bodyPr>
            <a:noAutofit/>
          </a:bodyPr>
          <a:lstStyle/>
          <a:p>
            <a:r>
              <a:rPr lang="en-US" b="1" i="1" kern="1200" baseline="0" dirty="0" smtClean="0">
                <a:solidFill>
                  <a:schemeClr val="tx1"/>
                </a:solidFill>
                <a:latin typeface="+mn-lt"/>
                <a:ea typeface="+mn-ea"/>
                <a:cs typeface="+mn-cs"/>
              </a:rPr>
              <a:t>From the Faculty and Staff  Handbook:</a:t>
            </a:r>
          </a:p>
          <a:p>
            <a:r>
              <a:rPr lang="en-US" b="1" i="1" kern="1200" baseline="0" dirty="0" smtClean="0">
                <a:solidFill>
                  <a:schemeClr val="tx1"/>
                </a:solidFill>
                <a:latin typeface="+mn-lt"/>
                <a:ea typeface="+mn-ea"/>
                <a:cs typeface="+mn-cs"/>
              </a:rPr>
              <a:t>Staff Injuries </a:t>
            </a:r>
          </a:p>
          <a:p>
            <a:r>
              <a:rPr lang="en-US" kern="1200" baseline="0" dirty="0" smtClean="0">
                <a:solidFill>
                  <a:schemeClr val="tx1"/>
                </a:solidFill>
                <a:latin typeface="+mn-lt"/>
                <a:ea typeface="+mn-ea"/>
                <a:cs typeface="+mn-cs"/>
              </a:rPr>
              <a:t>All staff injuries occurring on school grounds or during a school-sponsored activity must be reported immediately to the employee’s immediate supervisor, and/or the principal. </a:t>
            </a:r>
            <a:r>
              <a:rPr lang="en-US" b="0" kern="1200" baseline="0" dirty="0" smtClean="0">
                <a:solidFill>
                  <a:schemeClr val="tx1"/>
                </a:solidFill>
                <a:latin typeface="+mn-lt"/>
                <a:ea typeface="+mn-ea"/>
                <a:cs typeface="+mn-cs"/>
              </a:rPr>
              <a:t>In emergency situations, or situations requiring immediate first aid, the school nurse should be contacted. If the school nurse, or an administrator, determines that the situation is urgent or emergent, EMS will be activated, and the employee’s immediate supervisor notified. </a:t>
            </a:r>
            <a:r>
              <a:rPr lang="en-US" kern="1200" baseline="0" dirty="0" smtClean="0">
                <a:solidFill>
                  <a:schemeClr val="tx1"/>
                </a:solidFill>
                <a:latin typeface="+mn-lt"/>
                <a:ea typeface="+mn-ea"/>
                <a:cs typeface="+mn-cs"/>
              </a:rPr>
              <a:t>Staff injured on school grounds or during a school-sponsored activity when there is no school nurse available should proceed as described below. </a:t>
            </a:r>
            <a:endParaRPr lang="en-US" kern="1200" baseline="0" dirty="0" smtClean="0">
              <a:solidFill>
                <a:schemeClr val="tx1"/>
              </a:solidFill>
              <a:latin typeface="+mn-lt"/>
              <a:ea typeface="+mn-ea"/>
              <a:cs typeface="+mn-cs"/>
            </a:endParaRPr>
          </a:p>
          <a:p>
            <a:endParaRPr lang="en-US" b="1" kern="1200" baseline="0" dirty="0" smtClean="0">
              <a:solidFill>
                <a:schemeClr val="tx1"/>
              </a:solidFill>
              <a:latin typeface="+mn-lt"/>
              <a:ea typeface="+mn-ea"/>
              <a:cs typeface="+mn-cs"/>
            </a:endParaRPr>
          </a:p>
          <a:p>
            <a:r>
              <a:rPr lang="en-US" b="1" kern="1200" baseline="0" dirty="0" smtClean="0">
                <a:solidFill>
                  <a:schemeClr val="tx1"/>
                </a:solidFill>
                <a:latin typeface="+mn-lt"/>
                <a:ea typeface="+mn-ea"/>
                <a:cs typeface="+mn-cs"/>
              </a:rPr>
              <a:t>Workers</a:t>
            </a:r>
            <a:r>
              <a:rPr lang="en-US" b="1" kern="1200" baseline="0" dirty="0" smtClean="0">
                <a:solidFill>
                  <a:schemeClr val="tx1"/>
                </a:solidFill>
                <a:latin typeface="+mn-lt"/>
                <a:ea typeface="+mn-ea"/>
                <a:cs typeface="+mn-cs"/>
              </a:rPr>
              <a:t>’ Compensation </a:t>
            </a:r>
          </a:p>
          <a:p>
            <a:r>
              <a:rPr lang="en-US" kern="1200" baseline="0" dirty="0" smtClean="0">
                <a:solidFill>
                  <a:schemeClr val="tx1"/>
                </a:solidFill>
                <a:latin typeface="+mn-lt"/>
                <a:ea typeface="+mn-ea"/>
                <a:cs typeface="+mn-cs"/>
              </a:rPr>
              <a:t>Anyone injured on the job MUST notify their immediate supervisor immediately (department head for instructors, assistant principal for department heads, principal for assistant principals). </a:t>
            </a:r>
          </a:p>
          <a:p>
            <a:r>
              <a:rPr lang="en-US" kern="1200" baseline="0" dirty="0" smtClean="0">
                <a:solidFill>
                  <a:schemeClr val="tx1"/>
                </a:solidFill>
                <a:latin typeface="+mn-lt"/>
                <a:ea typeface="+mn-ea"/>
                <a:cs typeface="+mn-cs"/>
              </a:rPr>
              <a:t>The supervisor (department head/assistant principal/principal) is responsible for reporting the injury to the </a:t>
            </a:r>
            <a:r>
              <a:rPr lang="en-US" kern="1200" baseline="0" dirty="0" smtClean="0">
                <a:solidFill>
                  <a:schemeClr val="tx1"/>
                </a:solidFill>
                <a:latin typeface="+mn-lt"/>
                <a:ea typeface="+mn-ea"/>
                <a:cs typeface="+mn-cs"/>
              </a:rPr>
              <a:t>GBS, </a:t>
            </a:r>
            <a:r>
              <a:rPr lang="en-US" kern="1200" baseline="0" dirty="0" smtClean="0">
                <a:solidFill>
                  <a:schemeClr val="tx1"/>
                </a:solidFill>
                <a:latin typeface="+mn-lt"/>
                <a:ea typeface="+mn-ea"/>
                <a:cs typeface="+mn-cs"/>
              </a:rPr>
              <a:t>Inc. </a:t>
            </a:r>
            <a:r>
              <a:rPr lang="en-US" kern="1200" baseline="0" dirty="0" smtClean="0">
                <a:solidFill>
                  <a:schemeClr val="tx1"/>
                </a:solidFill>
                <a:latin typeface="+mn-lt"/>
                <a:ea typeface="+mn-ea"/>
                <a:cs typeface="+mn-cs"/>
              </a:rPr>
              <a:t> </a:t>
            </a:r>
            <a:endParaRPr lang="en-US" kern="1200" baseline="0" dirty="0" smtClean="0">
              <a:solidFill>
                <a:schemeClr val="tx1"/>
              </a:solidFill>
              <a:latin typeface="+mn-lt"/>
              <a:ea typeface="+mn-ea"/>
              <a:cs typeface="+mn-cs"/>
            </a:endParaRPr>
          </a:p>
          <a:p>
            <a:r>
              <a:rPr lang="en-US" b="0" kern="1200" baseline="0" dirty="0" smtClean="0">
                <a:solidFill>
                  <a:schemeClr val="tx1"/>
                </a:solidFill>
                <a:latin typeface="+mn-lt"/>
                <a:ea typeface="+mn-ea"/>
                <a:cs typeface="+mn-cs"/>
              </a:rPr>
              <a:t>The information that the </a:t>
            </a:r>
            <a:r>
              <a:rPr lang="en-US" b="0" kern="1200" baseline="0" dirty="0" smtClean="0">
                <a:solidFill>
                  <a:schemeClr val="tx1"/>
                </a:solidFill>
                <a:latin typeface="+mn-lt"/>
                <a:ea typeface="+mn-ea"/>
                <a:cs typeface="+mn-cs"/>
              </a:rPr>
              <a:t>GBS, Inc. </a:t>
            </a:r>
            <a:r>
              <a:rPr lang="en-US" b="0" kern="1200" baseline="0" dirty="0" smtClean="0">
                <a:solidFill>
                  <a:schemeClr val="tx1"/>
                </a:solidFill>
                <a:latin typeface="+mn-lt"/>
                <a:ea typeface="+mn-ea"/>
                <a:cs typeface="+mn-cs"/>
              </a:rPr>
              <a:t>will require is the name, address, telephone number, social security number, date and time of injury, and a brief description of the injury for the employee. </a:t>
            </a:r>
            <a:r>
              <a:rPr lang="en-US" kern="1200" baseline="0" dirty="0" smtClean="0">
                <a:solidFill>
                  <a:schemeClr val="tx1"/>
                </a:solidFill>
                <a:latin typeface="+mn-lt"/>
                <a:ea typeface="+mn-ea"/>
                <a:cs typeface="+mn-cs"/>
              </a:rPr>
              <a:t>The supervisor is responsible for reporting the injury to the Administration and to the Business Manager and for obtaining the appropriate forms. </a:t>
            </a:r>
          </a:p>
          <a:p>
            <a:endParaRPr lang="en-US" kern="1200" baseline="0" dirty="0" smtClean="0">
              <a:solidFill>
                <a:schemeClr val="tx1"/>
              </a:solidFill>
              <a:latin typeface="+mn-lt"/>
              <a:ea typeface="+mn-ea"/>
              <a:cs typeface="+mn-cs"/>
            </a:endParaRPr>
          </a:p>
          <a:p>
            <a:r>
              <a:rPr lang="en-US" b="1" kern="1200" baseline="0" dirty="0" smtClean="0">
                <a:solidFill>
                  <a:schemeClr val="tx1"/>
                </a:solidFill>
                <a:latin typeface="+mn-lt"/>
                <a:ea typeface="+mn-ea"/>
                <a:cs typeface="+mn-cs"/>
              </a:rPr>
              <a:t>DISCUSSION:  What’ are the problems with this process?  What about illnesses?</a:t>
            </a:r>
          </a:p>
        </p:txBody>
      </p:sp>
      <p:sp>
        <p:nvSpPr>
          <p:cNvPr id="4" name="Slide Number Placeholder 3"/>
          <p:cNvSpPr>
            <a:spLocks noGrp="1"/>
          </p:cNvSpPr>
          <p:nvPr>
            <p:ph type="sldNum" sz="quarter" idx="10"/>
          </p:nvPr>
        </p:nvSpPr>
        <p:spPr/>
        <p:txBody>
          <a:bodyPr/>
          <a:lstStyle/>
          <a:p>
            <a:fld id="{A73619B2-A2A2-4BFF-ACD6-FEC0B6391AD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OSHA requires that an equivalent form has the same information, is as readable and understandable, and uses the same instructions as the OSHA form it replaces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Refer to “First Report of Injury” form</a:t>
            </a:r>
            <a:r>
              <a:rPr lang="en-US" sz="1600" baseline="0" dirty="0" smtClean="0"/>
              <a:t> and have a discussion with what works and what some of the limitations of the form are.</a:t>
            </a:r>
          </a:p>
          <a:p>
            <a:endParaRPr lang="en-US" sz="1600" dirty="0" smtClean="0"/>
          </a:p>
          <a:p>
            <a:r>
              <a:rPr lang="en-US" sz="1600" b="1" dirty="0" smtClean="0"/>
              <a:t>PROCESS:  </a:t>
            </a:r>
            <a:r>
              <a:rPr lang="en-US" sz="1600" dirty="0" smtClean="0"/>
              <a:t>Fill out this form for ANY injury and/or</a:t>
            </a:r>
            <a:r>
              <a:rPr lang="en-US" sz="1600" baseline="0" dirty="0" smtClean="0"/>
              <a:t> illness.  Form goes to </a:t>
            </a:r>
            <a:r>
              <a:rPr lang="en-US" sz="1600" kern="1200" baseline="0" dirty="0" smtClean="0">
                <a:latin typeface="+mn-lt"/>
                <a:ea typeface="+mn-ea"/>
                <a:cs typeface="+mn-cs"/>
              </a:rPr>
              <a:t>GBS, </a:t>
            </a:r>
            <a:r>
              <a:rPr lang="en-US" sz="1600" kern="1200" baseline="0" dirty="0" smtClean="0">
                <a:latin typeface="+mn-lt"/>
                <a:ea typeface="+mn-ea"/>
                <a:cs typeface="+mn-cs"/>
              </a:rPr>
              <a:t>Inc. This is the third party insurance company.  Worker will receive 3 additional forms from </a:t>
            </a:r>
            <a:r>
              <a:rPr lang="en-US" sz="1600" kern="1200" baseline="0" dirty="0" smtClean="0">
                <a:latin typeface="+mn-lt"/>
                <a:ea typeface="+mn-ea"/>
                <a:cs typeface="+mn-cs"/>
              </a:rPr>
              <a:t>D. </a:t>
            </a:r>
            <a:r>
              <a:rPr lang="en-US" sz="1600" kern="1200" baseline="0" dirty="0" smtClean="0">
                <a:latin typeface="+mn-lt"/>
                <a:ea typeface="+mn-ea"/>
                <a:cs typeface="+mn-cs"/>
              </a:rPr>
              <a:t>Hernandez.  </a:t>
            </a:r>
            <a:r>
              <a:rPr lang="en-US" sz="1600" kern="1200" baseline="0" dirty="0" smtClean="0">
                <a:latin typeface="+mn-lt"/>
                <a:ea typeface="+mn-ea"/>
                <a:cs typeface="+mn-cs"/>
              </a:rPr>
              <a:t>The worker </a:t>
            </a:r>
            <a:r>
              <a:rPr lang="en-US" sz="1600" kern="1200" baseline="0" dirty="0" smtClean="0">
                <a:latin typeface="+mn-lt"/>
                <a:ea typeface="+mn-ea"/>
                <a:cs typeface="+mn-cs"/>
              </a:rPr>
              <a:t>will receive an additional packet from </a:t>
            </a:r>
            <a:r>
              <a:rPr lang="en-US" sz="1600" kern="1200" baseline="0" dirty="0" smtClean="0">
                <a:latin typeface="+mn-lt"/>
                <a:ea typeface="+mn-ea"/>
                <a:cs typeface="+mn-cs"/>
              </a:rPr>
              <a:t>GBS, </a:t>
            </a:r>
            <a:r>
              <a:rPr lang="en-US" sz="1600" kern="1200" baseline="0" dirty="0" smtClean="0">
                <a:latin typeface="+mn-lt"/>
                <a:ea typeface="+mn-ea"/>
                <a:cs typeface="+mn-cs"/>
              </a:rPr>
              <a:t>Inc.  </a:t>
            </a:r>
            <a:r>
              <a:rPr lang="en-US" sz="1600" kern="1200" baseline="0" dirty="0" smtClean="0">
                <a:latin typeface="+mn-lt"/>
                <a:ea typeface="+mn-ea"/>
                <a:cs typeface="+mn-cs"/>
              </a:rPr>
              <a:t>The worker </a:t>
            </a:r>
            <a:r>
              <a:rPr lang="en-US" sz="1600" kern="1200" baseline="0" dirty="0" smtClean="0">
                <a:latin typeface="+mn-lt"/>
                <a:ea typeface="+mn-ea"/>
                <a:cs typeface="+mn-cs"/>
              </a:rPr>
              <a:t>will also receive a packet from the Workers’ Compensation Commission.  It is the worker’s option if they want to fill out FORM 30C to file a WC claim.  </a:t>
            </a: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DISCUSSION:</a:t>
            </a:r>
            <a:r>
              <a:rPr lang="en-US" sz="1600" b="1" baseline="0" dirty="0" smtClean="0"/>
              <a:t> </a:t>
            </a:r>
          </a:p>
          <a:p>
            <a:r>
              <a:rPr lang="en-US" sz="1600" b="1" baseline="0" dirty="0" smtClean="0"/>
              <a:t> </a:t>
            </a:r>
          </a:p>
          <a:p>
            <a:r>
              <a:rPr lang="en-US" sz="1600" baseline="0" dirty="0" smtClean="0"/>
              <a:t>Have any of you ever experienced a workplace injury or illness?  (show of hands)  </a:t>
            </a:r>
          </a:p>
          <a:p>
            <a:r>
              <a:rPr lang="en-US" sz="1600" baseline="0" dirty="0" smtClean="0"/>
              <a:t>How many of you reported that injury or illness to your principal, department chair, or business agent? (show of hands)</a:t>
            </a:r>
          </a:p>
          <a:p>
            <a:r>
              <a:rPr lang="en-US" sz="1600" baseline="0" dirty="0" smtClean="0"/>
              <a:t>Do you think that most of the injuries and illnesses that are happening at your schools are being reported properly?  (Brief comments)</a:t>
            </a:r>
          </a:p>
          <a:p>
            <a:endParaRPr lang="en-US" sz="1600" baseline="0" dirty="0" smtClean="0"/>
          </a:p>
          <a:p>
            <a:endParaRPr lang="en-US" sz="1600" baseline="0" dirty="0" smtClean="0"/>
          </a:p>
          <a:p>
            <a:r>
              <a:rPr lang="en-US" sz="1600" baseline="0" dirty="0" smtClean="0"/>
              <a:t>Well, here are some workplace injury and illness data from the State of Connecticut to think about.</a:t>
            </a:r>
          </a:p>
          <a:p>
            <a:endParaRPr lang="en-US" sz="1600" b="1" dirty="0" smtClean="0"/>
          </a:p>
          <a:p>
            <a:r>
              <a:rPr lang="en-US" sz="1600" b="1" dirty="0" smtClean="0"/>
              <a:t>Image:  </a:t>
            </a:r>
            <a:r>
              <a:rPr lang="en-US" sz="1600" dirty="0" smtClean="0"/>
              <a:t>Power point clip</a:t>
            </a:r>
            <a:r>
              <a:rPr lang="en-US" sz="1600" baseline="0" dirty="0" smtClean="0"/>
              <a:t> art</a:t>
            </a: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C062E-6F47-455E-B59E-AE8060C3D663}" type="slidenum">
              <a:rPr lang="en-US"/>
              <a:pPr/>
              <a:t>20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cs typeface="Times New Roman" pitchFamily="18" charset="0"/>
              </a:rPr>
              <a:t>The 301 form captures data on each injury and illness (the length of service, what time the injury occurred, what time the employee started work, etc.).</a:t>
            </a:r>
          </a:p>
          <a:p>
            <a:r>
              <a:rPr lang="en-US" dirty="0">
                <a:cs typeface="Times New Roman" pitchFamily="18" charset="0"/>
              </a:rPr>
              <a:t> </a:t>
            </a:r>
          </a:p>
          <a:p>
            <a:r>
              <a:rPr lang="en-US" dirty="0">
                <a:cs typeface="Times New Roman" pitchFamily="18" charset="0"/>
              </a:rPr>
              <a:t>The questions about how the person was injured or became ill are identical to the BLS survey questions, which makes it easier for employers to complete the survey forms when they receive them.</a:t>
            </a:r>
          </a:p>
          <a:p>
            <a:r>
              <a:rPr lang="en-US" dirty="0">
                <a:cs typeface="Times New Roman" pitchFamily="18" charset="0"/>
              </a:rPr>
              <a:t> </a:t>
            </a:r>
          </a:p>
          <a:p>
            <a:r>
              <a:rPr lang="en-US" dirty="0">
                <a:cs typeface="Times New Roman" pitchFamily="18" charset="0"/>
              </a:rPr>
              <a:t>Many employers use a Worker’s Compensation Report, a First Report of Injury or a Company Accident Report as an equivalent form, and they can continue to do this. </a:t>
            </a:r>
            <a:r>
              <a:rPr lang="en-US" b="1" dirty="0">
                <a:cs typeface="Times New Roman" pitchFamily="18" charset="0"/>
              </a:rPr>
              <a:t>They just need to make sure that their form includes all of the same data that is found on the 301 form or can be supplemented so that that data is attached to it. </a:t>
            </a:r>
          </a:p>
          <a:p>
            <a:endParaRPr lang="en-US" dirty="0" smtClean="0"/>
          </a:p>
          <a:p>
            <a:endParaRPr lang="en-US" dirty="0" smtClean="0"/>
          </a:p>
          <a:p>
            <a:r>
              <a:rPr lang="en-US" b="1" dirty="0" smtClean="0"/>
              <a:t>Have participants</a:t>
            </a:r>
            <a:r>
              <a:rPr lang="en-US" b="1" baseline="0" dirty="0" smtClean="0"/>
              <a:t> compare the Connecticut form to the OSHA form – does the Connecticut form capture all the required information?</a:t>
            </a:r>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CA288-E475-448E-90FB-1A1DC7D9B467}" type="slidenum">
              <a:rPr lang="en-US"/>
              <a:pPr/>
              <a:t>21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cs typeface="Times New Roman" pitchFamily="18" charset="0"/>
              </a:rPr>
              <a:t>The rule requires each employer to set up a way for employees to report injuries and illnesses.  Employers also must tell each employee how to report.  This is a very basic step to make sure employees report cases so they can get into the records.</a:t>
            </a:r>
            <a:r>
              <a:rPr lang="en-US" dirty="0"/>
              <a:t> </a:t>
            </a:r>
            <a:endParaRPr lang="en-US" dirty="0" smtClean="0"/>
          </a:p>
          <a:p>
            <a:endParaRPr lang="en-US" dirty="0" smtClean="0"/>
          </a:p>
          <a:p>
            <a:r>
              <a:rPr lang="en-US" sz="1200" b="1" dirty="0" smtClean="0"/>
              <a:t>Group</a:t>
            </a:r>
            <a:r>
              <a:rPr lang="en-US" sz="1200" b="1" baseline="0" dirty="0" smtClean="0"/>
              <a:t> Huddle by School: Spend a few minutes talking about whether or not this process is working?  </a:t>
            </a:r>
          </a:p>
          <a:p>
            <a:endParaRPr lang="en-US" sz="12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Image:  </a:t>
            </a:r>
            <a:r>
              <a:rPr lang="en-US" sz="1200" dirty="0" smtClean="0"/>
              <a:t>Power point clip</a:t>
            </a:r>
            <a:r>
              <a:rPr lang="en-US" sz="1200" baseline="0" dirty="0" smtClean="0"/>
              <a:t> art</a:t>
            </a:r>
            <a:endParaRPr lang="en-US" sz="1200" dirty="0" smtClean="0"/>
          </a:p>
          <a:p>
            <a:endParaRPr 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z="1600" dirty="0" smtClean="0">
                <a:latin typeface="Verdana" pitchFamily="34" charset="0"/>
                <a:ea typeface="ＭＳ Ｐゴシック" pitchFamily="34" charset="-128"/>
              </a:rPr>
              <a:t>This</a:t>
            </a:r>
            <a:r>
              <a:rPr lang="en-US" sz="1600" baseline="0" dirty="0" smtClean="0">
                <a:latin typeface="Verdana" pitchFamily="34" charset="0"/>
                <a:ea typeface="ＭＳ Ｐゴシック" pitchFamily="34" charset="-128"/>
              </a:rPr>
              <a:t> is a summary of the requirements of the reporting regulation.  </a:t>
            </a:r>
          </a:p>
          <a:p>
            <a:endParaRPr lang="en-US" sz="1600" baseline="0" dirty="0" smtClean="0">
              <a:latin typeface="Verdana" pitchFamily="34" charset="0"/>
              <a:ea typeface="ＭＳ Ｐゴシック" pitchFamily="34" charset="-128"/>
            </a:endParaRPr>
          </a:p>
          <a:p>
            <a:r>
              <a:rPr lang="en-US" sz="1600" baseline="0" dirty="0" smtClean="0">
                <a:latin typeface="Verdana" pitchFamily="34" charset="0"/>
                <a:ea typeface="ＭＳ Ｐゴシック" pitchFamily="34" charset="-128"/>
              </a:rPr>
              <a:t>Refer to OSHA Packet on Recordkeeping – Summary of Injuries and Illnesses – 301A.  Review main components of the summary.  </a:t>
            </a:r>
          </a:p>
          <a:p>
            <a:endParaRPr lang="en-US" sz="1600" baseline="0" dirty="0" smtClean="0">
              <a:latin typeface="Verdana" pitchFamily="34" charset="0"/>
              <a:ea typeface="ＭＳ Ｐゴシック" pitchFamily="34" charset="-128"/>
            </a:endParaRPr>
          </a:p>
          <a:p>
            <a:endParaRPr lang="en-US" baseline="0" dirty="0" smtClean="0">
              <a:latin typeface="Verdana" pitchFamily="34" charset="0"/>
              <a:ea typeface="ＭＳ Ｐゴシック" pitchFamily="34" charset="-128"/>
            </a:endParaRPr>
          </a:p>
          <a:p>
            <a:endParaRPr lang="en-US" dirty="0" smtClean="0">
              <a:latin typeface="Verdana" pitchFamily="34" charset="0"/>
              <a:ea typeface="ＭＳ Ｐゴシック" pitchFamily="34" charset="-128"/>
            </a:endParaRPr>
          </a:p>
          <a:p>
            <a:endParaRPr lang="en-US" dirty="0" smtClean="0">
              <a:latin typeface="Verdana" pitchFamily="34" charset="0"/>
              <a:ea typeface="ＭＳ Ｐゴシック" pitchFamily="34" charset="-128"/>
            </a:endParaRPr>
          </a:p>
          <a:p>
            <a:endParaRPr lang="en-US" b="1" dirty="0" smtClean="0">
              <a:latin typeface="Verdana" pitchFamily="34" charset="0"/>
              <a:ea typeface="ＭＳ Ｐゴシック" pitchFamily="34" charset="-128"/>
            </a:endParaRPr>
          </a:p>
          <a:p>
            <a:endParaRPr lang="en-US" b="1" dirty="0" smtClean="0">
              <a:latin typeface="Verdana"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117882-0FCF-401B-BFB9-E5B2ABBFDE2D}" type="slidenum">
              <a:rPr lang="en-US"/>
              <a:pPr/>
              <a:t>23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89013" y="4344025"/>
            <a:ext cx="5032375" cy="4114488"/>
          </a:xfrm>
        </p:spPr>
        <p:txBody>
          <a:bodyPr/>
          <a:lstStyle/>
          <a:p>
            <a:r>
              <a:rPr lang="en-US" dirty="0">
                <a:cs typeface="Times New Roman" pitchFamily="18" charset="0"/>
              </a:rPr>
              <a:t>There is a separate form for the summary, the 300A. This makes it easier to protect the privacy of injured or ill workers. </a:t>
            </a:r>
          </a:p>
          <a:p>
            <a:r>
              <a:rPr lang="en-US" dirty="0">
                <a:cs typeface="Times New Roman" pitchFamily="18" charset="0"/>
              </a:rPr>
              <a:t>The form asks for additional data on the average number of employees and hours worked to make it easier to calculate rates.</a:t>
            </a:r>
          </a:p>
          <a:p>
            <a:r>
              <a:rPr lang="en-US" dirty="0">
                <a:cs typeface="Times New Roman" pitchFamily="18" charset="0"/>
              </a:rPr>
              <a:t>Incidence rates are the best way to compare an establishment or an individual company’s data to the national statistics and to their prior performance</a:t>
            </a:r>
            <a:r>
              <a:rPr lang="en-US" dirty="0" smtClean="0">
                <a:cs typeface="Times New Roman" pitchFamily="18" charset="0"/>
              </a:rPr>
              <a:t>.</a:t>
            </a:r>
          </a:p>
          <a:p>
            <a:endParaRPr lang="en-US" dirty="0" smtClean="0">
              <a:cs typeface="Times New Roman" pitchFamily="18" charset="0"/>
            </a:endParaRPr>
          </a:p>
          <a:p>
            <a:endParaRPr lang="en-US" dirty="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Verdana" pitchFamily="34" charset="0"/>
                <a:ea typeface="ＭＳ Ｐゴシック" pitchFamily="34" charset="-128"/>
              </a:rPr>
              <a:t>Has everyone seen the 301A summary posted at your school?</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Copy of the annual summary MUST be posted in each establishment in a conspicuous place or places where notices to employees are customarily posted. It</a:t>
            </a:r>
            <a:r>
              <a:rPr lang="en-US" sz="1600" baseline="0" dirty="0" smtClean="0"/>
              <a:t> can not be </a:t>
            </a:r>
            <a:r>
              <a:rPr lang="en-US" sz="1600" dirty="0" smtClean="0"/>
              <a:t>altered, defaced or covered by other material. It must posted no later than February 1 of the year following the year covered by the records and kept posted until April 30.</a:t>
            </a:r>
          </a:p>
          <a:p>
            <a:endParaRPr lang="en-US" sz="1600" dirty="0" smtClean="0"/>
          </a:p>
          <a:p>
            <a:r>
              <a:rPr lang="en-US" sz="1600" b="1" dirty="0" smtClean="0"/>
              <a:t>Why is this especially important to a health and safety committee to have as a right?</a:t>
            </a:r>
            <a:r>
              <a:rPr lang="en-US" sz="1600" b="1" baseline="0" dirty="0" smtClean="0"/>
              <a:t> </a:t>
            </a:r>
            <a:r>
              <a:rPr lang="en-US" sz="1600" b="0" baseline="0" dirty="0" smtClean="0"/>
              <a:t>(ask for suggestions – look for patterns of injury; investigate problems to identify solutions; making sure records are accurate, etc.)</a:t>
            </a:r>
            <a:endParaRPr lang="en-US" sz="1600" b="1" dirty="0" smtClean="0"/>
          </a:p>
          <a:p>
            <a:endParaRPr lang="en-US" dirty="0" smtClean="0"/>
          </a:p>
          <a:p>
            <a:endParaRPr lang="en-US" dirty="0" smtClean="0"/>
          </a:p>
          <a:p>
            <a:r>
              <a:rPr lang="en-US" sz="1200" b="1" kern="1200" baseline="0" dirty="0" smtClean="0">
                <a:solidFill>
                  <a:schemeClr val="tx1"/>
                </a:solidFill>
                <a:latin typeface="+mn-lt"/>
                <a:ea typeface="+mn-ea"/>
                <a:cs typeface="+mn-cs"/>
              </a:rPr>
              <a:t>NOTE:  </a:t>
            </a:r>
            <a:r>
              <a:rPr lang="en-US" sz="1200" kern="1200" baseline="0" dirty="0" smtClean="0">
                <a:solidFill>
                  <a:schemeClr val="tx1"/>
                </a:solidFill>
                <a:latin typeface="+mn-lt"/>
                <a:ea typeface="+mn-ea"/>
                <a:cs typeface="+mn-cs"/>
              </a:rPr>
              <a:t>You must consider the following types of injuries or illnesses to be privacy concern cases: an injury or illness to an intimate body part or to the reproductive system, an injury or illness resulting from a sexual assault, a mental illness, a case of HIV infection, hepatitis, or tuberculosis, a </a:t>
            </a:r>
            <a:r>
              <a:rPr lang="en-US" sz="1200" kern="1200" baseline="0" dirty="0" err="1" smtClean="0">
                <a:solidFill>
                  <a:schemeClr val="tx1"/>
                </a:solidFill>
                <a:latin typeface="+mn-lt"/>
                <a:ea typeface="+mn-ea"/>
                <a:cs typeface="+mn-cs"/>
              </a:rPr>
              <a:t>needlestick</a:t>
            </a:r>
            <a:r>
              <a:rPr lang="en-US" sz="1200" kern="1200" baseline="0" dirty="0" smtClean="0">
                <a:solidFill>
                  <a:schemeClr val="tx1"/>
                </a:solidFill>
                <a:latin typeface="+mn-lt"/>
                <a:ea typeface="+mn-ea"/>
                <a:cs typeface="+mn-cs"/>
              </a:rPr>
              <a:t> injury or cut from a sharp object that is contaminated with blood or other potentially infectious material and other illnesses, if the employee independently and voluntarily requests that his or her name not be entered on the log.</a:t>
            </a:r>
            <a:endParaRPr lang="en-US" dirty="0" smtClean="0"/>
          </a:p>
        </p:txBody>
      </p:sp>
      <p:sp>
        <p:nvSpPr>
          <p:cNvPr id="4" name="Slide Number Placeholder 3"/>
          <p:cNvSpPr>
            <a:spLocks noGrp="1"/>
          </p:cNvSpPr>
          <p:nvPr>
            <p:ph type="sldNum" sz="quarter" idx="10"/>
          </p:nvPr>
        </p:nvSpPr>
        <p:spPr/>
        <p:txBody>
          <a:bodyPr/>
          <a:lstStyle/>
          <a:p>
            <a:fld id="{A73619B2-A2A2-4BFF-ACD6-FEC0B6391AD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Refer back to the flip chart on why people don’t report (process and other reasons).  </a:t>
            </a:r>
          </a:p>
          <a:p>
            <a:endParaRPr lang="en-US" sz="1600" baseline="0" dirty="0" smtClean="0"/>
          </a:p>
          <a:p>
            <a:r>
              <a:rPr lang="en-US" sz="1600" dirty="0" smtClean="0"/>
              <a:t>Have the group generate recommendations on how to improve reporting process and getting colleagues to use the process.  Record</a:t>
            </a:r>
            <a:r>
              <a:rPr lang="en-US" sz="1600" baseline="0" dirty="0" smtClean="0"/>
              <a:t> on flipchart.  </a:t>
            </a:r>
          </a:p>
          <a:p>
            <a:endParaRPr lang="en-US" sz="1600" baseline="0" dirty="0" smtClean="0"/>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Image:  </a:t>
            </a:r>
            <a:r>
              <a:rPr lang="en-US" sz="1600" dirty="0" smtClean="0"/>
              <a:t>Power point clip</a:t>
            </a:r>
            <a:r>
              <a:rPr lang="en-US" sz="1600" baseline="0" dirty="0" smtClean="0"/>
              <a:t> art</a:t>
            </a:r>
            <a:endParaRPr lang="en-US" sz="1600" dirty="0" smtClean="0"/>
          </a:p>
          <a:p>
            <a:endParaRPr lang="en-US" baseline="0" dirty="0" smtClean="0"/>
          </a:p>
        </p:txBody>
      </p:sp>
      <p:sp>
        <p:nvSpPr>
          <p:cNvPr id="4" name="Slide Number Placeholder 3"/>
          <p:cNvSpPr>
            <a:spLocks noGrp="1"/>
          </p:cNvSpPr>
          <p:nvPr>
            <p:ph type="sldNum" sz="quarter" idx="10"/>
          </p:nvPr>
        </p:nvSpPr>
        <p:spPr/>
        <p:txBody>
          <a:bodyPr/>
          <a:lstStyle/>
          <a:p>
            <a:fld id="{A73619B2-A2A2-4BFF-ACD6-FEC0B6391AD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048000" cy="2286000"/>
          </a:xfrm>
        </p:spPr>
      </p:sp>
      <p:sp>
        <p:nvSpPr>
          <p:cNvPr id="3" name="Notes Placeholder 2"/>
          <p:cNvSpPr>
            <a:spLocks noGrp="1"/>
          </p:cNvSpPr>
          <p:nvPr>
            <p:ph type="body" idx="1"/>
          </p:nvPr>
        </p:nvSpPr>
        <p:spPr>
          <a:xfrm>
            <a:off x="304800" y="3124200"/>
            <a:ext cx="6248400" cy="5638800"/>
          </a:xfrm>
        </p:spPr>
        <p:txBody>
          <a:bodyPr>
            <a:normAutofit/>
          </a:bodyPr>
          <a:lstStyle/>
          <a:p>
            <a:r>
              <a:rPr lang="en-US" sz="1400" dirty="0" smtClean="0"/>
              <a:t>How do you report your work-related injuries and illnesses in the system?</a:t>
            </a:r>
          </a:p>
          <a:p>
            <a:endParaRPr lang="en-US" sz="1400" dirty="0" smtClean="0"/>
          </a:p>
          <a:p>
            <a:r>
              <a:rPr lang="en-US" sz="1400" dirty="0" smtClean="0"/>
              <a:t>We have some well-respected thespians here to demonstrate how.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200" b="1" kern="1200" dirty="0" smtClean="0">
                <a:solidFill>
                  <a:schemeClr val="tx1"/>
                </a:solidFill>
                <a:latin typeface="+mn-lt"/>
                <a:ea typeface="+mn-ea"/>
                <a:cs typeface="+mn-cs"/>
              </a:rPr>
              <a:t>Reporting Case Study: (either act out as a role play or have people read in their groups and then respond)</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is what happened ---</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Slipped in puddle in hallway during passing time.  Hurt knee.  Walked away in embarrassment.  </a:t>
            </a:r>
          </a:p>
          <a:p>
            <a:pPr lvl="0"/>
            <a:r>
              <a:rPr lang="en-US" sz="1200" kern="1200" dirty="0" smtClean="0">
                <a:solidFill>
                  <a:schemeClr val="tx1"/>
                </a:solidFill>
                <a:latin typeface="+mn-lt"/>
                <a:ea typeface="+mn-ea"/>
                <a:cs typeface="+mn-cs"/>
              </a:rPr>
              <a:t>Called nurse for ice pack, and to inquire as to which form I should fill out.  Answer unknown.  </a:t>
            </a:r>
          </a:p>
          <a:p>
            <a:pPr lvl="0"/>
            <a:r>
              <a:rPr lang="en-US" sz="1200" kern="1200" dirty="0" smtClean="0">
                <a:solidFill>
                  <a:schemeClr val="tx1"/>
                </a:solidFill>
                <a:latin typeface="+mn-lt"/>
                <a:ea typeface="+mn-ea"/>
                <a:cs typeface="+mn-cs"/>
              </a:rPr>
              <a:t>Called department head to inform them of the incident, and to inquire as to which form I should fill out.  No response.  </a:t>
            </a:r>
          </a:p>
          <a:p>
            <a:pPr lvl="0"/>
            <a:r>
              <a:rPr lang="en-US" sz="1200" kern="1200" dirty="0" smtClean="0">
                <a:solidFill>
                  <a:schemeClr val="tx1"/>
                </a:solidFill>
                <a:latin typeface="+mn-lt"/>
                <a:ea typeface="+mn-ea"/>
                <a:cs typeface="+mn-cs"/>
              </a:rPr>
              <a:t>Called main office to inquire as to which form I should fill out.  Was told they would look into it.  </a:t>
            </a:r>
          </a:p>
          <a:p>
            <a:pPr lvl="0"/>
            <a:r>
              <a:rPr lang="en-US" sz="1200" kern="1200" dirty="0" smtClean="0">
                <a:solidFill>
                  <a:schemeClr val="tx1"/>
                </a:solidFill>
                <a:latin typeface="+mn-lt"/>
                <a:ea typeface="+mn-ea"/>
                <a:cs typeface="+mn-cs"/>
              </a:rPr>
              <a:t>Called business manager to inquire as to which form I should fill out.  Was referred to proper form.  </a:t>
            </a:r>
          </a:p>
          <a:p>
            <a:pPr lvl="0"/>
            <a:r>
              <a:rPr lang="en-US" sz="1200" kern="1200" dirty="0" smtClean="0">
                <a:solidFill>
                  <a:schemeClr val="tx1"/>
                </a:solidFill>
                <a:latin typeface="+mn-lt"/>
                <a:ea typeface="+mn-ea"/>
                <a:cs typeface="+mn-cs"/>
              </a:rPr>
              <a:t>Filled out form, but didn't know some of the information.  Submitted it to the business manager.  When I inquired as to which medical provider I was supposed to use, I was told I could go to a medical provider of my choice.  </a:t>
            </a:r>
          </a:p>
          <a:p>
            <a:pPr lvl="0"/>
            <a:r>
              <a:rPr lang="en-US" sz="1200" kern="1200" dirty="0" smtClean="0">
                <a:solidFill>
                  <a:schemeClr val="tx1"/>
                </a:solidFill>
                <a:latin typeface="+mn-lt"/>
                <a:ea typeface="+mn-ea"/>
                <a:cs typeface="+mn-cs"/>
              </a:rPr>
              <a:t>When I received the WC paperwork from the state, I learned that I was supposed to go see a medical provider from the designated list.  I was also told that I didn't need to bring anything to this appointment, which is also false.  I needed a claim number.  </a:t>
            </a:r>
          </a:p>
          <a:p>
            <a:pPr lvl="0"/>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is what should have happened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member of the health and safety committee, what advice would you have given to this worker?</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Image:  </a:t>
            </a:r>
            <a:r>
              <a:rPr lang="en-US" sz="1400" dirty="0" smtClean="0"/>
              <a:t>Power point clip</a:t>
            </a:r>
            <a:r>
              <a:rPr lang="en-US" sz="1400" baseline="0" dirty="0" smtClean="0"/>
              <a:t> art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 total of </a:t>
            </a:r>
            <a:r>
              <a:rPr lang="en-US" sz="1600" b="1" dirty="0" smtClean="0"/>
              <a:t>60,200</a:t>
            </a:r>
            <a:r>
              <a:rPr lang="en-US" sz="1600" dirty="0" smtClean="0"/>
              <a:t> injuries and illnesses were reported in Connecticut in 2009, for a rate of </a:t>
            </a:r>
            <a:r>
              <a:rPr lang="en-US" sz="1600" b="1" dirty="0" smtClean="0"/>
              <a:t>4.6 cases per 1000 full-time workers.</a:t>
            </a:r>
            <a:r>
              <a:rPr lang="en-US" sz="1600" dirty="0" smtClean="0"/>
              <a:t/>
            </a:r>
            <a:br>
              <a:rPr lang="en-US" sz="1600" dirty="0" smtClean="0"/>
            </a:br>
            <a:r>
              <a:rPr lang="en-US" sz="1600" dirty="0" smtClean="0"/>
              <a:t>  </a:t>
            </a:r>
          </a:p>
          <a:p>
            <a:r>
              <a:rPr lang="en-US" sz="1600" dirty="0" smtClean="0"/>
              <a:t>The </a:t>
            </a:r>
            <a:r>
              <a:rPr lang="en-US" sz="1600" b="1" dirty="0" smtClean="0"/>
              <a:t>public sector </a:t>
            </a:r>
            <a:r>
              <a:rPr lang="en-US" sz="1600" dirty="0" smtClean="0"/>
              <a:t>accounted for 11,900 of Connecticut’s 60,200 work-related injuries and illnesses </a:t>
            </a:r>
            <a:r>
              <a:rPr lang="en-US" sz="1600" b="1" dirty="0" smtClean="0"/>
              <a:t>(20%) </a:t>
            </a:r>
            <a:r>
              <a:rPr lang="en-US" sz="1600" dirty="0" smtClean="0"/>
              <a:t>while providing 13% of the employment. </a:t>
            </a:r>
          </a:p>
          <a:p>
            <a:endParaRPr lang="en-US" sz="1600" dirty="0" smtClean="0"/>
          </a:p>
          <a:p>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cap="all" dirty="0" smtClean="0">
                <a:solidFill>
                  <a:schemeClr val="tx1"/>
                </a:solidFill>
                <a:latin typeface="+mn-lt"/>
                <a:ea typeface="+mn-ea"/>
                <a:cs typeface="+mn-cs"/>
              </a:rPr>
              <a:t>CITATION:</a:t>
            </a:r>
            <a:r>
              <a:rPr lang="en-US" sz="1600" b="1" kern="1200" cap="all" baseline="0" dirty="0" smtClean="0">
                <a:solidFill>
                  <a:schemeClr val="tx1"/>
                </a:solidFill>
                <a:latin typeface="+mn-lt"/>
                <a:ea typeface="+mn-ea"/>
                <a:cs typeface="+mn-cs"/>
              </a:rPr>
              <a:t>  </a:t>
            </a:r>
            <a:r>
              <a:rPr lang="en-US" sz="1600" b="0" kern="1200" cap="all" dirty="0" smtClean="0">
                <a:solidFill>
                  <a:schemeClr val="tx1"/>
                </a:solidFill>
                <a:latin typeface="+mn-lt"/>
                <a:ea typeface="+mn-ea"/>
                <a:cs typeface="+mn-cs"/>
              </a:rPr>
              <a:t>CONN-OSHA Statistics</a:t>
            </a:r>
            <a:r>
              <a:rPr lang="en-US" sz="1600" b="0" u="none" strike="noStrike" kern="1200" cap="none" baseline="0" dirty="0" smtClean="0">
                <a:solidFill>
                  <a:schemeClr val="tx1"/>
                </a:solidFill>
                <a:latin typeface="+mn-lt"/>
                <a:ea typeface="+mn-ea"/>
                <a:cs typeface="+mn-cs"/>
              </a:rPr>
              <a:t> - </a:t>
            </a:r>
            <a:r>
              <a:rPr lang="en-US" sz="1600" b="0" u="none" strike="noStrike" kern="1200" dirty="0" smtClean="0">
                <a:solidFill>
                  <a:schemeClr val="tx1"/>
                </a:solidFill>
                <a:latin typeface="+mn-lt"/>
                <a:ea typeface="+mn-ea"/>
                <a:cs typeface="+mn-cs"/>
              </a:rPr>
              <a:t>Non-Fatal Injury and Illness Data for 2009</a:t>
            </a:r>
            <a:r>
              <a:rPr lang="en-US" sz="1600" dirty="0" smtClean="0"/>
              <a:t> </a:t>
            </a:r>
            <a:r>
              <a:rPr lang="en-US" sz="1600" dirty="0" smtClean="0">
                <a:hlinkClick r:id="rId3"/>
              </a:rPr>
              <a:t>http://www.ctdol.state.ct.us/osha/2009/NonFatalities/NonFatalities09.htm</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normAutofit lnSpcReduction="10000"/>
          </a:bodyPr>
          <a:lstStyle/>
          <a:p>
            <a:r>
              <a:rPr lang="en-US" sz="1600" dirty="0" smtClean="0"/>
              <a:t>7,100 public</a:t>
            </a:r>
            <a:r>
              <a:rPr lang="en-US" sz="1600" baseline="0" dirty="0" smtClean="0"/>
              <a:t> education employees in elementary and secondary schools were injured in 2010; 2,600 lost time at work or had job transfers or restrictions because of the injury or illness.  And these are “recordable” cases – as you will see later these number don’t capture many injuries and illnesses that occur everyday on the job. </a:t>
            </a:r>
          </a:p>
          <a:p>
            <a:endParaRPr lang="en-US" sz="1600" baseline="0" dirty="0" smtClean="0"/>
          </a:p>
          <a:p>
            <a:r>
              <a:rPr lang="en-US" sz="1600" b="1" dirty="0" smtClean="0"/>
              <a:t>What do these statistics</a:t>
            </a:r>
            <a:r>
              <a:rPr lang="en-US" sz="1600" b="1" baseline="0" dirty="0" smtClean="0"/>
              <a:t> tell you about state and local government workers?</a:t>
            </a:r>
          </a:p>
          <a:p>
            <a:r>
              <a:rPr lang="en-US" sz="1600" b="1" baseline="0" dirty="0" smtClean="0"/>
              <a:t>How do education employees compare with the overall rates?</a:t>
            </a:r>
          </a:p>
          <a:p>
            <a:endParaRPr lang="en-US" sz="1600" baseline="0" dirty="0" smtClean="0"/>
          </a:p>
          <a:p>
            <a:r>
              <a:rPr lang="en-US" sz="1600" baseline="0" dirty="0" smtClean="0"/>
              <a:t>Some experts and researchers believe that there is substantial under-reporting of injuries and illnesses </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cap="all" dirty="0" smtClean="0">
                <a:solidFill>
                  <a:schemeClr val="tx1"/>
                </a:solidFill>
                <a:latin typeface="+mn-lt"/>
                <a:ea typeface="+mn-ea"/>
                <a:cs typeface="+mn-cs"/>
              </a:rPr>
              <a:t>CITATION:</a:t>
            </a:r>
            <a:r>
              <a:rPr lang="en-US" sz="1600" b="1" kern="1200" cap="all" baseline="0" dirty="0" smtClean="0">
                <a:solidFill>
                  <a:schemeClr val="tx1"/>
                </a:solidFill>
                <a:latin typeface="+mn-lt"/>
                <a:ea typeface="+mn-ea"/>
                <a:cs typeface="+mn-cs"/>
              </a:rPr>
              <a:t>  </a:t>
            </a:r>
            <a:r>
              <a:rPr lang="en-US" sz="1600" b="0" kern="1200" cap="all" dirty="0" smtClean="0">
                <a:solidFill>
                  <a:schemeClr val="tx1"/>
                </a:solidFill>
                <a:latin typeface="+mn-lt"/>
                <a:ea typeface="+mn-ea"/>
                <a:cs typeface="+mn-cs"/>
              </a:rPr>
              <a:t>CONN-OSHA Statistics</a:t>
            </a:r>
            <a:r>
              <a:rPr lang="en-US" sz="1600" b="0" u="none" strike="noStrike" kern="1200" cap="none" baseline="0" dirty="0" smtClean="0">
                <a:solidFill>
                  <a:schemeClr val="tx1"/>
                </a:solidFill>
                <a:latin typeface="+mn-lt"/>
                <a:ea typeface="+mn-ea"/>
                <a:cs typeface="+mn-cs"/>
              </a:rPr>
              <a:t> - </a:t>
            </a:r>
            <a:r>
              <a:rPr lang="en-US" sz="1600" b="0" u="none" strike="noStrike" kern="1200" dirty="0" smtClean="0">
                <a:solidFill>
                  <a:schemeClr val="tx1"/>
                </a:solidFill>
                <a:latin typeface="+mn-lt"/>
                <a:ea typeface="+mn-ea"/>
                <a:cs typeface="+mn-cs"/>
              </a:rPr>
              <a:t>Non-Fatal Injury and Illness Data for 2009</a:t>
            </a:r>
            <a:endParaRPr lang="en-US" sz="1600" b="0" dirty="0" smtClean="0"/>
          </a:p>
          <a:p>
            <a:r>
              <a:rPr lang="en-US" sz="1600" baseline="0" dirty="0" smtClean="0"/>
              <a:t> </a:t>
            </a:r>
            <a:r>
              <a:rPr lang="en-US" sz="1600" dirty="0" smtClean="0">
                <a:hlinkClick r:id="rId3"/>
              </a:rPr>
              <a:t>http://www.ctdol.state.ct.us/osha/2009/NonFatalities/NonFatalities09.htm</a:t>
            </a:r>
            <a:endParaRPr lang="en-US" sz="1600" dirty="0" smtClean="0"/>
          </a:p>
          <a:p>
            <a:endParaRPr lang="en-US" sz="1600" dirty="0" smtClean="0"/>
          </a:p>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the state category for “educational services”, the rate is far below the average at </a:t>
            </a:r>
            <a:r>
              <a:rPr lang="en-US" sz="1600" b="1" dirty="0" smtClean="0"/>
              <a:t>2.2 per 1000 FTE’s.</a:t>
            </a:r>
          </a:p>
          <a:p>
            <a:endParaRPr lang="en-US" sz="1600" dirty="0" smtClean="0"/>
          </a:p>
          <a:p>
            <a:r>
              <a:rPr lang="en-US" sz="1600" dirty="0" smtClean="0"/>
              <a:t>This is where the state vocational system numbers are reported.</a:t>
            </a:r>
          </a:p>
          <a:p>
            <a:endParaRPr lang="en-US" sz="1600" dirty="0" smtClean="0"/>
          </a:p>
          <a:p>
            <a:r>
              <a:rPr lang="en-US" sz="1600" dirty="0" smtClean="0"/>
              <a:t>Includes colleges</a:t>
            </a:r>
            <a:r>
              <a:rPr lang="en-US" sz="1600" baseline="0" dirty="0" smtClean="0"/>
              <a:t> and universities … lowers overall rate. </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cap="all" dirty="0" smtClean="0">
                <a:solidFill>
                  <a:schemeClr val="tx1"/>
                </a:solidFill>
                <a:latin typeface="+mn-lt"/>
                <a:ea typeface="+mn-ea"/>
                <a:cs typeface="+mn-cs"/>
              </a:rPr>
              <a:t>CITATION:</a:t>
            </a:r>
            <a:r>
              <a:rPr lang="en-US" sz="1600" b="1" kern="1200" cap="all" baseline="0" dirty="0" smtClean="0">
                <a:solidFill>
                  <a:schemeClr val="tx1"/>
                </a:solidFill>
                <a:latin typeface="+mn-lt"/>
                <a:ea typeface="+mn-ea"/>
                <a:cs typeface="+mn-cs"/>
              </a:rPr>
              <a:t>  </a:t>
            </a:r>
            <a:r>
              <a:rPr lang="en-US" sz="1600" b="0" kern="1200" cap="all" dirty="0" smtClean="0">
                <a:solidFill>
                  <a:schemeClr val="tx1"/>
                </a:solidFill>
                <a:latin typeface="+mn-lt"/>
                <a:ea typeface="+mn-ea"/>
                <a:cs typeface="+mn-cs"/>
              </a:rPr>
              <a:t>CONN-OSHA Statistics</a:t>
            </a:r>
            <a:r>
              <a:rPr lang="en-US" sz="1600" b="0" u="none" strike="noStrike" kern="1200" cap="none" baseline="0" dirty="0" smtClean="0">
                <a:solidFill>
                  <a:schemeClr val="tx1"/>
                </a:solidFill>
                <a:latin typeface="+mn-lt"/>
                <a:ea typeface="+mn-ea"/>
                <a:cs typeface="+mn-cs"/>
              </a:rPr>
              <a:t> - </a:t>
            </a:r>
            <a:r>
              <a:rPr lang="en-US" sz="1600" b="0" u="none" strike="noStrike" kern="1200" dirty="0" smtClean="0">
                <a:solidFill>
                  <a:schemeClr val="tx1"/>
                </a:solidFill>
                <a:latin typeface="+mn-lt"/>
                <a:ea typeface="+mn-ea"/>
                <a:cs typeface="+mn-cs"/>
              </a:rPr>
              <a:t>Non-Fatal Injury and Illness Data for 2009</a:t>
            </a:r>
            <a:endParaRPr lang="en-US" sz="1600" b="0" dirty="0" smtClean="0"/>
          </a:p>
          <a:p>
            <a:r>
              <a:rPr lang="en-US" sz="1600" baseline="0" dirty="0" smtClean="0"/>
              <a:t> </a:t>
            </a:r>
            <a:r>
              <a:rPr lang="en-US" sz="1600" dirty="0" smtClean="0">
                <a:hlinkClick r:id="rId3"/>
              </a:rPr>
              <a:t>http://www.ctdol.state.ct.us/osha/2009/NonFatalities/NonFatalities09.htm</a:t>
            </a:r>
            <a:endParaRPr lang="en-US" sz="16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 why don’t you think your colleagues report all of their work-related</a:t>
            </a:r>
            <a:r>
              <a:rPr lang="en-US" sz="1600" baseline="0" dirty="0" smtClean="0"/>
              <a:t> injuries/illnesses?  </a:t>
            </a:r>
            <a:endParaRPr lang="en-US" sz="1600" dirty="0" smtClean="0"/>
          </a:p>
          <a:p>
            <a:endParaRPr lang="en-US" sz="1600" dirty="0" smtClean="0"/>
          </a:p>
          <a:p>
            <a:r>
              <a:rPr lang="en-US" sz="1600" b="1" dirty="0" smtClean="0"/>
              <a:t>DISCUSSION: </a:t>
            </a:r>
          </a:p>
          <a:p>
            <a:r>
              <a:rPr lang="en-US" sz="1600" dirty="0" smtClean="0"/>
              <a:t>Capture on a</a:t>
            </a:r>
            <a:r>
              <a:rPr lang="en-US" sz="1600" baseline="0" dirty="0" smtClean="0"/>
              <a:t> flip chart why people don’t report – maybe have </a:t>
            </a:r>
            <a:r>
              <a:rPr lang="en-US" sz="1600" b="1" baseline="0" dirty="0" smtClean="0"/>
              <a:t>one column for process </a:t>
            </a:r>
            <a:r>
              <a:rPr lang="en-US" sz="1600" b="0" baseline="0" dirty="0" smtClean="0"/>
              <a:t>(don’t know how to report, etc.) </a:t>
            </a:r>
            <a:r>
              <a:rPr lang="en-US" sz="1600" baseline="0" dirty="0" smtClean="0"/>
              <a:t>and another for </a:t>
            </a:r>
            <a:r>
              <a:rPr lang="en-US" sz="1600" b="1" baseline="0" dirty="0" smtClean="0"/>
              <a:t>other reasons</a:t>
            </a:r>
            <a:r>
              <a:rPr lang="en-US" sz="1600" baseline="0" dirty="0" smtClean="0"/>
              <a:t> (including “not really that bad”; go to private doctor; retaliation; victim blaming etc.  </a:t>
            </a:r>
          </a:p>
          <a:p>
            <a:endParaRPr lang="en-US" sz="1600" baseline="0" dirty="0" smtClean="0"/>
          </a:p>
          <a:p>
            <a:r>
              <a:rPr lang="en-US" sz="1600" baseline="0" dirty="0" smtClean="0"/>
              <a:t>(Use this later when thinking of ways to improve reporting process and getting colleagues to use the process!)</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Do</a:t>
            </a:r>
            <a:r>
              <a:rPr lang="en-US" sz="1600" baseline="0" dirty="0" smtClean="0"/>
              <a:t> you think there are hazards in your workshops and classrooms that have already caused or have the potential to cause injuries and/or illnesses?   </a:t>
            </a:r>
            <a:r>
              <a:rPr lang="en-US" sz="1600" b="1" baseline="0" dirty="0" smtClean="0"/>
              <a:t>Record on flipchart.</a:t>
            </a:r>
          </a:p>
          <a:p>
            <a:endParaRPr lang="en-US" sz="1600" baseline="0" dirty="0" smtClean="0"/>
          </a:p>
          <a:p>
            <a:r>
              <a:rPr lang="en-US" sz="1600" baseline="0" dirty="0" smtClean="0"/>
              <a:t>How could accurate reporting help correct some of those hazards?</a:t>
            </a:r>
          </a:p>
          <a:p>
            <a:endParaRPr lang="en-US" sz="1600" baseline="0" dirty="0" smtClean="0"/>
          </a:p>
          <a:p>
            <a:r>
              <a:rPr lang="en-US" sz="1600" baseline="0" dirty="0" smtClean="0"/>
              <a:t>Make the connection that if we want to correct these hazards we have to know about them!</a:t>
            </a:r>
          </a:p>
          <a:p>
            <a:endParaRPr lang="en-US" sz="1600" baseline="0" dirty="0" smtClean="0"/>
          </a:p>
          <a:p>
            <a:r>
              <a:rPr lang="en-US" sz="1600" b="1" baseline="0" dirty="0" smtClean="0"/>
              <a:t>PHOTOS:  </a:t>
            </a:r>
            <a:r>
              <a:rPr lang="en-US" sz="1600" baseline="0" dirty="0" smtClean="0"/>
              <a:t>Courtesy of SVFT</a:t>
            </a:r>
            <a:endParaRPr lang="en-US" sz="1600" dirty="0"/>
          </a:p>
        </p:txBody>
      </p:sp>
      <p:sp>
        <p:nvSpPr>
          <p:cNvPr id="4" name="Slide Number Placeholder 3"/>
          <p:cNvSpPr>
            <a:spLocks noGrp="1"/>
          </p:cNvSpPr>
          <p:nvPr>
            <p:ph type="sldNum" sz="quarter" idx="10"/>
          </p:nvPr>
        </p:nvSpPr>
        <p:spPr/>
        <p:txBody>
          <a:bodyPr/>
          <a:lstStyle/>
          <a:p>
            <a:fld id="{A73619B2-A2A2-4BFF-ACD6-FEC0B6391AD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Challenge of</a:t>
            </a:r>
            <a:r>
              <a:rPr lang="en-US" sz="1600" baseline="0" dirty="0" smtClean="0"/>
              <a:t> the Day:  </a:t>
            </a:r>
            <a:r>
              <a:rPr lang="en-US" sz="1600" dirty="0" smtClean="0"/>
              <a:t>Think about these questions while we go over some of the </a:t>
            </a:r>
            <a:r>
              <a:rPr lang="en-US" sz="1600" baseline="0" dirty="0" smtClean="0"/>
              <a:t>mechanics of reporting.  We’ll come back to this later.</a:t>
            </a:r>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Image:  </a:t>
            </a:r>
            <a:r>
              <a:rPr lang="en-US" sz="1600" dirty="0" smtClean="0"/>
              <a:t>Power point clip</a:t>
            </a:r>
            <a:r>
              <a:rPr lang="en-US" sz="1600" baseline="0" dirty="0" smtClean="0"/>
              <a:t> art</a:t>
            </a:r>
            <a:endParaRPr lang="en-US" sz="1600" dirty="0" smtClean="0"/>
          </a:p>
          <a:p>
            <a:endParaRPr lang="en-US" sz="16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A73619B2-A2A2-4BFF-ACD6-FEC0B6391AD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lnSpc>
                <a:spcPct val="80000"/>
              </a:lnSpc>
              <a:defRPr/>
            </a:pPr>
            <a:r>
              <a:rPr lang="en-US" sz="1600" dirty="0">
                <a:ea typeface="ＭＳ Ｐゴシック" pitchFamily="34" charset="-128"/>
              </a:rPr>
              <a:t>OSHA has both standards and regulations.  An example of an important regulation:  </a:t>
            </a:r>
            <a:r>
              <a:rPr lang="en-US" sz="1600" dirty="0" smtClean="0">
                <a:ea typeface="ＭＳ Ｐゴシック" pitchFamily="34" charset="-128"/>
              </a:rPr>
              <a:t>Recordkeeping</a:t>
            </a:r>
          </a:p>
          <a:p>
            <a:pPr>
              <a:lnSpc>
                <a:spcPct val="80000"/>
              </a:lnSpc>
              <a:defRPr/>
            </a:pPr>
            <a:endParaRPr lang="en-US" sz="1600" b="1" dirty="0" smtClean="0">
              <a:ea typeface="ＭＳ Ｐゴシック" pitchFamily="34" charset="-128"/>
            </a:endParaRPr>
          </a:p>
          <a:p>
            <a:r>
              <a:rPr lang="en-US" sz="1600" dirty="0" smtClean="0">
                <a:cs typeface="Times New Roman" pitchFamily="18" charset="0"/>
              </a:rPr>
              <a:t>The “purpose” section states the basic purpose of the rule:  to require employers to collect injury and illness data and report it to the government, but it doesn’t tell how the data are used or why they are important.  The records provide the base data for the BLS survey of occupational injuries and illnesses, the Nation’s primary source of occupational injury and illness statistics.</a:t>
            </a:r>
          </a:p>
          <a:p>
            <a:r>
              <a:rPr lang="en-US" sz="1600" dirty="0" smtClean="0">
                <a:cs typeface="Times New Roman" pitchFamily="18" charset="0"/>
              </a:rPr>
              <a:t>The records are also used by employers and employees to manage safety and health programs at individual workplaces.  </a:t>
            </a:r>
            <a:r>
              <a:rPr lang="en-US" sz="1600" b="1" dirty="0" smtClean="0">
                <a:cs typeface="Times New Roman" pitchFamily="18" charset="0"/>
              </a:rPr>
              <a:t>Analysis of the data is a widely recognized method for discovering workplace safety and health problems, and for tracking progress in solving those problems.</a:t>
            </a:r>
          </a:p>
          <a:p>
            <a:r>
              <a:rPr lang="en-US" sz="1600" dirty="0" smtClean="0">
                <a:cs typeface="Times New Roman" pitchFamily="18" charset="0"/>
              </a:rPr>
              <a:t>Finally, the data are used by OSHA.  They collect the data to help them direct programs and measure</a:t>
            </a:r>
            <a:r>
              <a:rPr lang="en-US" sz="1600" baseline="0" dirty="0" smtClean="0">
                <a:cs typeface="Times New Roman" pitchFamily="18" charset="0"/>
              </a:rPr>
              <a:t> </a:t>
            </a:r>
            <a:r>
              <a:rPr lang="en-US" sz="1600" dirty="0" smtClean="0">
                <a:cs typeface="Times New Roman" pitchFamily="18" charset="0"/>
              </a:rPr>
              <a:t>performance, and inspectors use the data during inspections to help direct their efforts to the hazards that are hurting workers.</a:t>
            </a:r>
          </a:p>
          <a:p>
            <a:endParaRPr lang="en-US" sz="1600" dirty="0" smtClean="0">
              <a:cs typeface="Times New Roman" pitchFamily="18" charset="0"/>
            </a:endParaRPr>
          </a:p>
          <a:p>
            <a:endParaRPr lang="en-US" sz="1600" kern="1200" dirty="0" smtClean="0">
              <a:solidFill>
                <a:schemeClr val="tx1"/>
              </a:solidFill>
              <a:ea typeface="+mn-ea"/>
              <a:cs typeface="+mn-cs"/>
            </a:endParaRPr>
          </a:p>
          <a:p>
            <a:pPr>
              <a:lnSpc>
                <a:spcPct val="80000"/>
              </a:lnSpc>
              <a:defRPr/>
            </a:pPr>
            <a:r>
              <a:rPr lang="en-US" sz="1600" b="1" dirty="0" smtClean="0">
                <a:ea typeface="ＭＳ Ｐゴシック" pitchFamily="34" charset="-128"/>
              </a:rPr>
              <a:t>Has anyone ever seen an OSHA 300 Log?  Was it easy to understand?</a:t>
            </a:r>
          </a:p>
          <a:p>
            <a:pPr>
              <a:lnSpc>
                <a:spcPct val="80000"/>
              </a:lnSpc>
              <a:defRPr/>
            </a:pPr>
            <a:endParaRPr lang="en-US" sz="800" dirty="0" smtClean="0">
              <a:latin typeface="Verdana" pitchFamily="34" charset="0"/>
              <a:ea typeface="ＭＳ Ｐゴシック" pitchFamily="34" charset="-128"/>
            </a:endParaRPr>
          </a:p>
          <a:p>
            <a:pPr>
              <a:lnSpc>
                <a:spcPct val="80000"/>
              </a:lnSpc>
              <a:defRPr/>
            </a:pPr>
            <a:r>
              <a:rPr lang="en-US" sz="800" b="1" dirty="0" smtClean="0">
                <a:cs typeface="Times New Roman" pitchFamily="18" charset="0"/>
              </a:rPr>
              <a:t>Image: </a:t>
            </a:r>
            <a:r>
              <a:rPr lang="en-US" sz="800" dirty="0" smtClean="0">
                <a:cs typeface="Times New Roman" pitchFamily="18" charset="0"/>
              </a:rPr>
              <a:t>OSHA</a:t>
            </a:r>
            <a:endParaRPr lang="en-US" sz="800" dirty="0">
              <a:latin typeface="Verdan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6AC8D-31AE-4D35-AE22-728F2107017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AC8D-31AE-4D35-AE22-728F2107017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AC8D-31AE-4D35-AE22-728F2107017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16AC8D-31AE-4D35-AE22-728F2107017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6AC8D-31AE-4D35-AE22-728F2107017B}" type="datetimeFigureOut">
              <a:rPr lang="en-US" smtClean="0"/>
              <a:pPr/>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6AC8D-31AE-4D35-AE22-728F2107017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6AC8D-31AE-4D35-AE22-728F2107017B}" type="datetimeFigureOut">
              <a:rPr lang="en-US" smtClean="0"/>
              <a:pPr/>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16AC8D-31AE-4D35-AE22-728F2107017B}" type="datetimeFigureOut">
              <a:rPr lang="en-US" smtClean="0"/>
              <a:pPr/>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6AC8D-31AE-4D35-AE22-728F2107017B}" type="datetimeFigureOut">
              <a:rPr lang="en-US" smtClean="0"/>
              <a:pPr/>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6AC8D-31AE-4D35-AE22-728F2107017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6AC8D-31AE-4D35-AE22-728F2107017B}" type="datetimeFigureOut">
              <a:rPr lang="en-US" smtClean="0"/>
              <a:pPr/>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4C4B1-D223-41A0-9230-C0B65907EB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6AC8D-31AE-4D35-AE22-728F2107017B}" type="datetimeFigureOut">
              <a:rPr lang="en-US" smtClean="0"/>
              <a:pPr/>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C4B1-D223-41A0-9230-C0B65907E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www.osha.gov/recordkeeping/RKform300pkg-fillable-enabled.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it Count</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dirty="0" smtClean="0"/>
              <a:t>SVFT Injury and Illness Recordkeeping and Recording Procedures</a:t>
            </a:r>
            <a:endParaRPr lang="en-US" dirty="0"/>
          </a:p>
        </p:txBody>
      </p:sp>
      <p:sp>
        <p:nvSpPr>
          <p:cNvPr id="4" name="Rectangle 3"/>
          <p:cNvSpPr/>
          <p:nvPr/>
        </p:nvSpPr>
        <p:spPr>
          <a:xfrm>
            <a:off x="457200" y="5599093"/>
            <a:ext cx="8305800" cy="954107"/>
          </a:xfrm>
          <a:prstGeom prst="rect">
            <a:avLst/>
          </a:prstGeom>
        </p:spPr>
        <p:txBody>
          <a:bodyPr wrap="square">
            <a:spAutoFit/>
          </a:bodyPr>
          <a:lstStyle/>
          <a:p>
            <a:pPr algn="ctr"/>
            <a:r>
              <a:rPr lang="en-US" sz="1400" dirty="0" smtClean="0">
                <a:latin typeface="Utopia" pitchFamily="18" charset="0"/>
              </a:rPr>
              <a:t>This material was produced under the grant SH-22219-SH1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E4C610B5-D41D-4D74-A5A7-4CF02C574773}" type="slidenum">
              <a:rPr lang="en-US"/>
              <a:pPr/>
              <a:t>10</a:t>
            </a:fld>
            <a:endParaRPr lang="en-US"/>
          </a:p>
        </p:txBody>
      </p:sp>
      <p:sp>
        <p:nvSpPr>
          <p:cNvPr id="248834" name="Rectangle 2"/>
          <p:cNvSpPr>
            <a:spLocks noChangeArrowheads="1"/>
          </p:cNvSpPr>
          <p:nvPr/>
        </p:nvSpPr>
        <p:spPr bwMode="auto">
          <a:xfrm>
            <a:off x="1219200" y="228600"/>
            <a:ext cx="6681788" cy="685800"/>
          </a:xfrm>
          <a:prstGeom prst="rect">
            <a:avLst/>
          </a:prstGeom>
          <a:solidFill>
            <a:schemeClr val="bg1"/>
          </a:solidFill>
          <a:ln w="12700">
            <a:solidFill>
              <a:schemeClr val="tx1"/>
            </a:solidFill>
            <a:miter lim="800000"/>
            <a:headEnd/>
            <a:tailEnd/>
          </a:ln>
          <a:effectLst/>
        </p:spPr>
        <p:txBody>
          <a:bodyPr wrap="none" anchor="ctr"/>
          <a:lstStyle/>
          <a:p>
            <a:pPr algn="ctr">
              <a:spcBef>
                <a:spcPct val="0"/>
              </a:spcBef>
            </a:pPr>
            <a:r>
              <a:rPr lang="en-US" sz="2200">
                <a:latin typeface="Comic Sans MS" pitchFamily="66" charset="0"/>
              </a:rPr>
              <a:t>Did the employee </a:t>
            </a:r>
            <a:r>
              <a:rPr lang="en-US" sz="2200">
                <a:solidFill>
                  <a:srgbClr val="FF0000"/>
                </a:solidFill>
                <a:latin typeface="Comic Sans MS" pitchFamily="66" charset="0"/>
              </a:rPr>
              <a:t>experience an injury or illness</a:t>
            </a:r>
            <a:r>
              <a:rPr lang="en-US" sz="2200">
                <a:latin typeface="Comic Sans MS" pitchFamily="66" charset="0"/>
              </a:rPr>
              <a:t>?</a:t>
            </a:r>
          </a:p>
        </p:txBody>
      </p:sp>
      <p:grpSp>
        <p:nvGrpSpPr>
          <p:cNvPr id="2" name="Group 3"/>
          <p:cNvGrpSpPr>
            <a:grpSpLocks/>
          </p:cNvGrpSpPr>
          <p:nvPr/>
        </p:nvGrpSpPr>
        <p:grpSpPr bwMode="auto">
          <a:xfrm>
            <a:off x="1905000" y="1676400"/>
            <a:ext cx="5257800" cy="685800"/>
            <a:chOff x="2148" y="1056"/>
            <a:chExt cx="1344" cy="432"/>
          </a:xfrm>
        </p:grpSpPr>
        <p:sp>
          <p:nvSpPr>
            <p:cNvPr id="248836"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248837"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p:spPr>
          <p:txBody>
            <a:bodyPr wrap="none" anchor="ctr"/>
            <a:lstStyle/>
            <a:p>
              <a:pPr algn="ctr">
                <a:spcBef>
                  <a:spcPct val="0"/>
                </a:spcBef>
              </a:pPr>
              <a:r>
                <a:rPr lang="en-US" sz="2200">
                  <a:latin typeface="Comic Sans MS" pitchFamily="66" charset="0"/>
                </a:rPr>
                <a:t>Is the injury or illness </a:t>
              </a:r>
              <a:r>
                <a:rPr lang="en-US" sz="2200">
                  <a:solidFill>
                    <a:srgbClr val="FF0000"/>
                  </a:solidFill>
                  <a:latin typeface="Comic Sans MS" pitchFamily="66" charset="0"/>
                </a:rPr>
                <a:t>work-related</a:t>
              </a:r>
              <a:r>
                <a:rPr lang="en-US" sz="2200">
                  <a:latin typeface="Comic Sans MS" pitchFamily="66" charset="0"/>
                </a:rPr>
                <a:t>?</a:t>
              </a:r>
            </a:p>
          </p:txBody>
        </p:sp>
      </p:grpSp>
      <p:grpSp>
        <p:nvGrpSpPr>
          <p:cNvPr id="3" name="Group 6"/>
          <p:cNvGrpSpPr>
            <a:grpSpLocks/>
          </p:cNvGrpSpPr>
          <p:nvPr/>
        </p:nvGrpSpPr>
        <p:grpSpPr bwMode="auto">
          <a:xfrm>
            <a:off x="2057400" y="2933700"/>
            <a:ext cx="4972050" cy="685800"/>
            <a:chOff x="2160" y="1872"/>
            <a:chExt cx="1344" cy="432"/>
          </a:xfrm>
        </p:grpSpPr>
        <p:sp>
          <p:nvSpPr>
            <p:cNvPr id="248839"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8840"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p:spPr>
          <p:txBody>
            <a:bodyPr wrap="none" anchor="ctr"/>
            <a:lstStyle/>
            <a:p>
              <a:pPr algn="ctr">
                <a:spcBef>
                  <a:spcPct val="0"/>
                </a:spcBef>
              </a:pPr>
              <a:r>
                <a:rPr lang="en-US" sz="2200" dirty="0">
                  <a:latin typeface="Comic Sans MS" pitchFamily="66" charset="0"/>
                </a:rPr>
                <a:t>Is the injury or illness </a:t>
              </a:r>
              <a:r>
                <a:rPr lang="en-US" sz="2200" dirty="0">
                  <a:solidFill>
                    <a:srgbClr val="FF0000"/>
                  </a:solidFill>
                  <a:latin typeface="Comic Sans MS" pitchFamily="66" charset="0"/>
                </a:rPr>
                <a:t>a new case</a:t>
              </a:r>
              <a:r>
                <a:rPr lang="en-US" sz="2200" dirty="0">
                  <a:latin typeface="Comic Sans MS" pitchFamily="66" charset="0"/>
                </a:rPr>
                <a:t>?</a:t>
              </a:r>
            </a:p>
          </p:txBody>
        </p:sp>
      </p:grpSp>
      <p:sp>
        <p:nvSpPr>
          <p:cNvPr id="248841" name="Rectangle 9"/>
          <p:cNvSpPr>
            <a:spLocks noChangeArrowheads="1"/>
          </p:cNvSpPr>
          <p:nvPr/>
        </p:nvSpPr>
        <p:spPr bwMode="auto">
          <a:xfrm>
            <a:off x="1035050" y="4286250"/>
            <a:ext cx="7046913" cy="990600"/>
          </a:xfrm>
          <a:prstGeom prst="rect">
            <a:avLst/>
          </a:prstGeom>
          <a:solidFill>
            <a:schemeClr val="bg1"/>
          </a:solidFill>
          <a:ln w="12700">
            <a:solidFill>
              <a:schemeClr val="tx1"/>
            </a:solidFill>
            <a:miter lim="800000"/>
            <a:headEnd/>
            <a:tailEnd/>
          </a:ln>
          <a:effectLst/>
        </p:spPr>
        <p:txBody>
          <a:bodyPr wrap="none" anchor="ctr"/>
          <a:lstStyle/>
          <a:p>
            <a:pPr algn="ctr">
              <a:spcBef>
                <a:spcPct val="0"/>
              </a:spcBef>
            </a:pPr>
            <a:r>
              <a:rPr lang="en-US" sz="2200" dirty="0">
                <a:latin typeface="Comic Sans MS" pitchFamily="66" charset="0"/>
              </a:rPr>
              <a:t>Does the injury or illness </a:t>
            </a:r>
            <a:r>
              <a:rPr lang="en-US" sz="2200" dirty="0">
                <a:solidFill>
                  <a:srgbClr val="FF0000"/>
                </a:solidFill>
                <a:latin typeface="Comic Sans MS" pitchFamily="66" charset="0"/>
              </a:rPr>
              <a:t>meet the general criteria</a:t>
            </a:r>
          </a:p>
          <a:p>
            <a:pPr algn="ctr">
              <a:spcBef>
                <a:spcPct val="0"/>
              </a:spcBef>
            </a:pPr>
            <a:r>
              <a:rPr lang="en-US" sz="2200" dirty="0">
                <a:solidFill>
                  <a:srgbClr val="FF0000"/>
                </a:solidFill>
                <a:latin typeface="Comic Sans MS" pitchFamily="66" charset="0"/>
              </a:rPr>
              <a:t>or the application to specific cases</a:t>
            </a:r>
            <a:r>
              <a:rPr lang="en-US" sz="2200" dirty="0">
                <a:latin typeface="Comic Sans MS" pitchFamily="66" charset="0"/>
              </a:rPr>
              <a:t>?</a:t>
            </a:r>
          </a:p>
        </p:txBody>
      </p:sp>
      <p:sp>
        <p:nvSpPr>
          <p:cNvPr id="248842" name="Rectangle 10"/>
          <p:cNvSpPr>
            <a:spLocks noChangeArrowheads="1"/>
          </p:cNvSpPr>
          <p:nvPr/>
        </p:nvSpPr>
        <p:spPr bwMode="auto">
          <a:xfrm>
            <a:off x="1828800" y="5943600"/>
            <a:ext cx="5486400" cy="685800"/>
          </a:xfrm>
          <a:prstGeom prst="rect">
            <a:avLst/>
          </a:prstGeom>
          <a:solidFill>
            <a:schemeClr val="bg1"/>
          </a:solidFill>
          <a:ln w="38100">
            <a:solidFill>
              <a:srgbClr val="FF0000"/>
            </a:solidFill>
            <a:miter lim="800000"/>
            <a:headEnd/>
            <a:tailEnd/>
          </a:ln>
          <a:effectLst/>
        </p:spPr>
        <p:txBody>
          <a:bodyPr wrap="none" anchor="ctr"/>
          <a:lstStyle/>
          <a:p>
            <a:pPr algn="ctr">
              <a:spcBef>
                <a:spcPct val="0"/>
              </a:spcBef>
            </a:pPr>
            <a:r>
              <a:rPr lang="en-US" sz="2200" b="1" dirty="0">
                <a:latin typeface="Comic Sans MS" pitchFamily="66" charset="0"/>
              </a:rPr>
              <a:t>RECORD THE INJURY OR ILLNESS</a:t>
            </a:r>
          </a:p>
        </p:txBody>
      </p:sp>
      <p:sp>
        <p:nvSpPr>
          <p:cNvPr id="248843" name="Text Box 11"/>
          <p:cNvSpPr txBox="1">
            <a:spLocks noChangeArrowheads="1"/>
          </p:cNvSpPr>
          <p:nvPr/>
        </p:nvSpPr>
        <p:spPr bwMode="auto">
          <a:xfrm>
            <a:off x="4800600" y="990600"/>
            <a:ext cx="635302" cy="461665"/>
          </a:xfrm>
          <a:prstGeom prst="rect">
            <a:avLst/>
          </a:prstGeom>
          <a:noFill/>
          <a:ln w="9525">
            <a:noFill/>
            <a:miter lim="800000"/>
            <a:headEnd/>
            <a:tailEnd/>
          </a:ln>
          <a:effectLst/>
        </p:spPr>
        <p:txBody>
          <a:bodyPr wrap="none">
            <a:spAutoFit/>
          </a:bodyPr>
          <a:lstStyle/>
          <a:p>
            <a:pPr>
              <a:spcBef>
                <a:spcPct val="0"/>
              </a:spcBef>
            </a:pPr>
            <a:r>
              <a:rPr lang="en-US" sz="2400" b="1" i="1" dirty="0" smtClean="0">
                <a:solidFill>
                  <a:srgbClr val="0070C0"/>
                </a:solidFill>
              </a:rPr>
              <a:t>YES</a:t>
            </a:r>
            <a:endParaRPr lang="en-US" sz="2400" b="1" i="1" dirty="0">
              <a:solidFill>
                <a:srgbClr val="0070C0"/>
              </a:solidFill>
            </a:endParaRPr>
          </a:p>
        </p:txBody>
      </p:sp>
      <p:sp>
        <p:nvSpPr>
          <p:cNvPr id="248844" name="Text Box 12"/>
          <p:cNvSpPr txBox="1">
            <a:spLocks noChangeArrowheads="1"/>
          </p:cNvSpPr>
          <p:nvPr/>
        </p:nvSpPr>
        <p:spPr bwMode="auto">
          <a:xfrm>
            <a:off x="4800600" y="2362200"/>
            <a:ext cx="635302" cy="461665"/>
          </a:xfrm>
          <a:prstGeom prst="rect">
            <a:avLst/>
          </a:prstGeom>
          <a:noFill/>
          <a:ln w="9525">
            <a:noFill/>
            <a:miter lim="800000"/>
            <a:headEnd/>
            <a:tailEnd/>
          </a:ln>
          <a:effectLst/>
        </p:spPr>
        <p:txBody>
          <a:bodyPr wrap="none">
            <a:spAutoFit/>
          </a:bodyPr>
          <a:lstStyle/>
          <a:p>
            <a:pPr>
              <a:spcBef>
                <a:spcPct val="0"/>
              </a:spcBef>
            </a:pPr>
            <a:r>
              <a:rPr lang="en-US" sz="2400" b="1" i="1" dirty="0">
                <a:solidFill>
                  <a:srgbClr val="0070C0"/>
                </a:solidFill>
              </a:rPr>
              <a:t>YES</a:t>
            </a:r>
          </a:p>
        </p:txBody>
      </p:sp>
      <p:sp>
        <p:nvSpPr>
          <p:cNvPr id="248845" name="Text Box 13"/>
          <p:cNvSpPr txBox="1">
            <a:spLocks noChangeArrowheads="1"/>
          </p:cNvSpPr>
          <p:nvPr/>
        </p:nvSpPr>
        <p:spPr bwMode="auto">
          <a:xfrm>
            <a:off x="4800600" y="3733800"/>
            <a:ext cx="635302" cy="461665"/>
          </a:xfrm>
          <a:prstGeom prst="rect">
            <a:avLst/>
          </a:prstGeom>
          <a:noFill/>
          <a:ln w="9525">
            <a:noFill/>
            <a:miter lim="800000"/>
            <a:headEnd/>
            <a:tailEnd/>
          </a:ln>
          <a:effectLst/>
        </p:spPr>
        <p:txBody>
          <a:bodyPr wrap="none">
            <a:spAutoFit/>
          </a:bodyPr>
          <a:lstStyle/>
          <a:p>
            <a:pPr>
              <a:spcBef>
                <a:spcPct val="0"/>
              </a:spcBef>
            </a:pPr>
            <a:r>
              <a:rPr lang="en-US" sz="2400" b="1" i="1" dirty="0">
                <a:solidFill>
                  <a:srgbClr val="0070C0"/>
                </a:solidFill>
              </a:rPr>
              <a:t>YES</a:t>
            </a:r>
          </a:p>
        </p:txBody>
      </p:sp>
      <p:sp>
        <p:nvSpPr>
          <p:cNvPr id="248846" name="Text Box 14"/>
          <p:cNvSpPr txBox="1">
            <a:spLocks noChangeArrowheads="1"/>
          </p:cNvSpPr>
          <p:nvPr/>
        </p:nvSpPr>
        <p:spPr bwMode="auto">
          <a:xfrm>
            <a:off x="4800600" y="5410200"/>
            <a:ext cx="635302" cy="461665"/>
          </a:xfrm>
          <a:prstGeom prst="rect">
            <a:avLst/>
          </a:prstGeom>
          <a:noFill/>
          <a:ln w="9525">
            <a:noFill/>
            <a:miter lim="800000"/>
            <a:headEnd/>
            <a:tailEnd/>
          </a:ln>
          <a:effectLst/>
        </p:spPr>
        <p:txBody>
          <a:bodyPr wrap="none">
            <a:spAutoFit/>
          </a:bodyPr>
          <a:lstStyle/>
          <a:p>
            <a:pPr>
              <a:spcBef>
                <a:spcPct val="0"/>
              </a:spcBef>
            </a:pPr>
            <a:r>
              <a:rPr lang="en-US" sz="2400" b="1" i="1" dirty="0">
                <a:solidFill>
                  <a:srgbClr val="0070C0"/>
                </a:solidFill>
              </a:rPr>
              <a:t>YES</a:t>
            </a:r>
          </a:p>
        </p:txBody>
      </p:sp>
      <p:sp>
        <p:nvSpPr>
          <p:cNvPr id="248847" name="Line 15"/>
          <p:cNvSpPr>
            <a:spLocks noChangeShapeType="1"/>
          </p:cNvSpPr>
          <p:nvPr/>
        </p:nvSpPr>
        <p:spPr bwMode="auto">
          <a:xfrm>
            <a:off x="4572000" y="914400"/>
            <a:ext cx="0" cy="676275"/>
          </a:xfrm>
          <a:prstGeom prst="line">
            <a:avLst/>
          </a:prstGeom>
          <a:noFill/>
          <a:ln w="38100">
            <a:solidFill>
              <a:srgbClr val="FFFFFF"/>
            </a:solidFill>
            <a:round/>
            <a:headEnd/>
            <a:tailEnd type="triangle" w="lg" len="lg"/>
          </a:ln>
          <a:effectLst/>
        </p:spPr>
        <p:txBody>
          <a:bodyPr/>
          <a:lstStyle/>
          <a:p>
            <a:endParaRPr lang="en-US"/>
          </a:p>
        </p:txBody>
      </p:sp>
      <p:sp>
        <p:nvSpPr>
          <p:cNvPr id="248848" name="Line 16"/>
          <p:cNvSpPr>
            <a:spLocks noChangeShapeType="1"/>
          </p:cNvSpPr>
          <p:nvPr/>
        </p:nvSpPr>
        <p:spPr bwMode="auto">
          <a:xfrm>
            <a:off x="4572000" y="2247900"/>
            <a:ext cx="0" cy="676275"/>
          </a:xfrm>
          <a:prstGeom prst="line">
            <a:avLst/>
          </a:prstGeom>
          <a:noFill/>
          <a:ln w="38100">
            <a:solidFill>
              <a:srgbClr val="FFFFFF"/>
            </a:solidFill>
            <a:round/>
            <a:headEnd/>
            <a:tailEnd type="triangle" w="lg" len="lg"/>
          </a:ln>
          <a:effectLst/>
        </p:spPr>
        <p:txBody>
          <a:bodyPr/>
          <a:lstStyle/>
          <a:p>
            <a:endParaRPr lang="en-US"/>
          </a:p>
        </p:txBody>
      </p:sp>
      <p:sp>
        <p:nvSpPr>
          <p:cNvPr id="248849" name="Line 17"/>
          <p:cNvSpPr>
            <a:spLocks noChangeShapeType="1"/>
          </p:cNvSpPr>
          <p:nvPr/>
        </p:nvSpPr>
        <p:spPr bwMode="auto">
          <a:xfrm>
            <a:off x="4572000" y="3609975"/>
            <a:ext cx="0" cy="676275"/>
          </a:xfrm>
          <a:prstGeom prst="line">
            <a:avLst/>
          </a:prstGeom>
          <a:noFill/>
          <a:ln w="38100">
            <a:solidFill>
              <a:srgbClr val="FFFFFF"/>
            </a:solidFill>
            <a:round/>
            <a:headEnd/>
            <a:tailEnd type="triangle" w="lg" len="lg"/>
          </a:ln>
          <a:effectLst/>
        </p:spPr>
        <p:txBody>
          <a:bodyPr/>
          <a:lstStyle/>
          <a:p>
            <a:endParaRPr lang="en-US"/>
          </a:p>
        </p:txBody>
      </p:sp>
      <p:sp>
        <p:nvSpPr>
          <p:cNvPr id="248850" name="Line 18"/>
          <p:cNvSpPr>
            <a:spLocks noChangeShapeType="1"/>
          </p:cNvSpPr>
          <p:nvPr/>
        </p:nvSpPr>
        <p:spPr bwMode="auto">
          <a:xfrm>
            <a:off x="4572000" y="5267325"/>
            <a:ext cx="0" cy="676275"/>
          </a:xfrm>
          <a:prstGeom prst="line">
            <a:avLst/>
          </a:prstGeom>
          <a:noFill/>
          <a:ln w="38100">
            <a:solidFill>
              <a:srgbClr val="FFFFFF"/>
            </a:solidFill>
            <a:round/>
            <a:headEnd/>
            <a:tailEnd type="triangle" w="lg" len="lg"/>
          </a:ln>
          <a:effectLst/>
        </p:spPr>
        <p:txBody>
          <a:bodyPr/>
          <a:lstStyle/>
          <a:p>
            <a:endParaRPr lang="en-US"/>
          </a:p>
        </p:txBody>
      </p:sp>
      <p:sp>
        <p:nvSpPr>
          <p:cNvPr id="20" name="Down Arrow 19"/>
          <p:cNvSpPr/>
          <p:nvPr/>
        </p:nvSpPr>
        <p:spPr>
          <a:xfrm>
            <a:off x="4191000" y="838200"/>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191000" y="2209800"/>
            <a:ext cx="609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267200" y="3505200"/>
            <a:ext cx="609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267200" y="5181600"/>
            <a:ext cx="609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6200000" flipV="1">
            <a:off x="6052066" y="3289014"/>
            <a:ext cx="50292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smtClean="0"/>
              <a:t>OSHAs Recording Flowchart</a:t>
            </a:r>
            <a:endParaRPr lang="en-US" sz="32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8305800" cy="5181600"/>
          </a:xfrm>
        </p:spPr>
        <p:txBody>
          <a:bodyPr>
            <a:normAutofit/>
          </a:bodyPr>
          <a:lstStyle/>
          <a:p>
            <a:pPr lvl="1"/>
            <a:r>
              <a:rPr lang="en-US" sz="2600" dirty="0" smtClean="0"/>
              <a:t>death</a:t>
            </a:r>
          </a:p>
          <a:p>
            <a:pPr lvl="1"/>
            <a:r>
              <a:rPr lang="en-US" sz="2600" dirty="0" smtClean="0"/>
              <a:t>days </a:t>
            </a:r>
            <a:r>
              <a:rPr lang="en-US" sz="2600" dirty="0"/>
              <a:t>away from </a:t>
            </a:r>
            <a:r>
              <a:rPr lang="en-US" sz="2600" dirty="0" smtClean="0"/>
              <a:t>work</a:t>
            </a:r>
          </a:p>
          <a:p>
            <a:pPr lvl="1"/>
            <a:r>
              <a:rPr lang="en-US" sz="2600" dirty="0" smtClean="0"/>
              <a:t>restricted work</a:t>
            </a:r>
          </a:p>
          <a:p>
            <a:pPr lvl="1"/>
            <a:r>
              <a:rPr lang="en-US" sz="2600" dirty="0" smtClean="0"/>
              <a:t> </a:t>
            </a:r>
            <a:r>
              <a:rPr lang="en-US" sz="2600" dirty="0"/>
              <a:t>job </a:t>
            </a:r>
            <a:r>
              <a:rPr lang="en-US" sz="2600" dirty="0" smtClean="0"/>
              <a:t>transfer</a:t>
            </a:r>
          </a:p>
          <a:p>
            <a:pPr lvl="1"/>
            <a:r>
              <a:rPr lang="en-US" sz="2600" dirty="0" smtClean="0"/>
              <a:t>medical treatment (beyond first aid)</a:t>
            </a:r>
            <a:endParaRPr lang="en-US" sz="2600" dirty="0"/>
          </a:p>
          <a:p>
            <a:pPr lvl="1"/>
            <a:r>
              <a:rPr lang="en-US" sz="2600" dirty="0" smtClean="0"/>
              <a:t>loss </a:t>
            </a:r>
            <a:r>
              <a:rPr lang="en-US" sz="2600" dirty="0"/>
              <a:t>of </a:t>
            </a:r>
            <a:r>
              <a:rPr lang="en-US" sz="2600" dirty="0" smtClean="0"/>
              <a:t>consciousness</a:t>
            </a:r>
          </a:p>
          <a:p>
            <a:pPr lvl="1"/>
            <a:r>
              <a:rPr lang="en-US" sz="2600" dirty="0" smtClean="0"/>
              <a:t>other serious or significant cases diagnosed by a physician or licensed health care professional (PLHCP)</a:t>
            </a:r>
          </a:p>
          <a:p>
            <a:pPr lvl="1"/>
            <a:r>
              <a:rPr lang="en-US" sz="2600" dirty="0" smtClean="0"/>
              <a:t>occupational injuries and illnesses that meet special recording criteria</a:t>
            </a:r>
          </a:p>
          <a:p>
            <a:pPr lvl="1"/>
            <a:endParaRPr lang="en-US" sz="2600" dirty="0" smtClean="0"/>
          </a:p>
          <a:p>
            <a:pPr lvl="1"/>
            <a:endParaRPr lang="en-US" dirty="0" smtClean="0"/>
          </a:p>
          <a:p>
            <a:pPr lvl="2"/>
            <a:endParaRPr lang="en-US" dirty="0"/>
          </a:p>
        </p:txBody>
      </p:sp>
      <p:sp>
        <p:nvSpPr>
          <p:cNvPr id="5" name="Rectangle 4"/>
          <p:cNvSpPr/>
          <p:nvPr/>
        </p:nvSpPr>
        <p:spPr>
          <a:xfrm>
            <a:off x="457200" y="381000"/>
            <a:ext cx="8153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smtClean="0"/>
              <a:t>A case is recordable if it involves</a:t>
            </a:r>
          </a:p>
          <a:p>
            <a:pPr algn="ctr"/>
            <a:r>
              <a:rPr lang="en-US" sz="3200" b="1" dirty="0" smtClean="0"/>
              <a:t> one or more of the following: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Reading an OSHA Log</a:t>
            </a:r>
            <a:endParaRPr lang="en-US" b="1" dirty="0"/>
          </a:p>
        </p:txBody>
      </p:sp>
      <p:sp>
        <p:nvSpPr>
          <p:cNvPr id="6" name="Content Placeholder 5"/>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en-US" dirty="0" smtClean="0"/>
              <a:t>A:  Case Number</a:t>
            </a:r>
          </a:p>
          <a:p>
            <a:pPr>
              <a:buNone/>
            </a:pPr>
            <a:r>
              <a:rPr lang="en-US" dirty="0" smtClean="0"/>
              <a:t>B:  Employee’s Name</a:t>
            </a:r>
          </a:p>
          <a:p>
            <a:pPr>
              <a:buNone/>
            </a:pPr>
            <a:r>
              <a:rPr lang="en-US" dirty="0" smtClean="0"/>
              <a:t>C:  Job Title</a:t>
            </a:r>
          </a:p>
          <a:p>
            <a:pPr>
              <a:buNone/>
            </a:pPr>
            <a:r>
              <a:rPr lang="en-US" dirty="0" smtClean="0"/>
              <a:t>D:  Date of Injury</a:t>
            </a:r>
          </a:p>
          <a:p>
            <a:pPr>
              <a:buNone/>
            </a:pPr>
            <a:r>
              <a:rPr lang="en-US" dirty="0" smtClean="0"/>
              <a:t>E:  Where Event Occurred</a:t>
            </a:r>
          </a:p>
          <a:p>
            <a:pPr>
              <a:buNone/>
            </a:pPr>
            <a:r>
              <a:rPr lang="en-US" dirty="0" smtClean="0"/>
              <a:t>F:  Describe injury or illness, parts of body</a:t>
            </a:r>
          </a:p>
          <a:p>
            <a:pPr>
              <a:buNone/>
            </a:pPr>
            <a:r>
              <a:rPr lang="en-US" dirty="0" smtClean="0"/>
              <a:t>	affected, and object/substance that</a:t>
            </a:r>
          </a:p>
          <a:p>
            <a:pPr>
              <a:buNone/>
            </a:pPr>
            <a:r>
              <a:rPr lang="en-US" dirty="0" smtClean="0"/>
              <a:t>	directly injured or made person ill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an OSHA Log</a:t>
            </a:r>
            <a:endParaRPr lang="en-US"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smtClean="0"/>
              <a:t>G:  Fatality</a:t>
            </a:r>
          </a:p>
          <a:p>
            <a:r>
              <a:rPr lang="en-US" dirty="0" smtClean="0"/>
              <a:t>H:  Days Away from Work</a:t>
            </a:r>
          </a:p>
          <a:p>
            <a:r>
              <a:rPr lang="en-US" dirty="0" smtClean="0"/>
              <a:t>I:  Job Transfer or Restriction</a:t>
            </a:r>
          </a:p>
          <a:p>
            <a:r>
              <a:rPr lang="en-US" dirty="0" smtClean="0"/>
              <a:t>J:  Other Recordable Cases</a:t>
            </a:r>
          </a:p>
          <a:p>
            <a:r>
              <a:rPr lang="en-US" dirty="0" smtClean="0"/>
              <a:t>K:  Number of Days Away from Work</a:t>
            </a:r>
          </a:p>
          <a:p>
            <a:r>
              <a:rPr lang="en-US" dirty="0" smtClean="0"/>
              <a:t>L:  Number of Days on Job Transfer or Restriction</a:t>
            </a:r>
          </a:p>
          <a:p>
            <a:r>
              <a:rPr lang="en-US" dirty="0" smtClean="0"/>
              <a:t>M:  Injury and/or Illness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rcRect/>
          <a:stretch>
            <a:fillRect/>
          </a:stretch>
        </p:blipFill>
        <p:spPr bwMode="auto">
          <a:xfrm>
            <a:off x="0" y="863185"/>
            <a:ext cx="9144000" cy="5336497"/>
          </a:xfrm>
          <a:prstGeom prst="rect">
            <a:avLst/>
          </a:prstGeom>
          <a:noFill/>
          <a:ln w="9525">
            <a:noFill/>
            <a:miter lim="800000"/>
            <a:headEnd/>
            <a:tailEnd/>
          </a:ln>
        </p:spPr>
      </p:pic>
      <p:sp>
        <p:nvSpPr>
          <p:cNvPr id="3" name="Rectangle 2"/>
          <p:cNvSpPr/>
          <p:nvPr/>
        </p:nvSpPr>
        <p:spPr>
          <a:xfrm>
            <a:off x="914400" y="6324600"/>
            <a:ext cx="7543800" cy="646331"/>
          </a:xfrm>
          <a:prstGeom prst="rect">
            <a:avLst/>
          </a:prstGeom>
        </p:spPr>
        <p:txBody>
          <a:bodyPr wrap="square">
            <a:spAutoFit/>
          </a:bodyPr>
          <a:lstStyle/>
          <a:p>
            <a:r>
              <a:rPr lang="en-US" dirty="0" smtClean="0">
                <a:hlinkClick r:id="rId4"/>
              </a:rPr>
              <a:t>http://www.osha.gov/recordkeeping/RKform300pkg-fillable-enabled.pdf</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Illnesses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Skin Diseases or Disorders</a:t>
            </a:r>
          </a:p>
          <a:p>
            <a:pPr lvl="1"/>
            <a:r>
              <a:rPr lang="en-US" dirty="0" smtClean="0"/>
              <a:t>Caused by exposure to chemicals, plants, or other substances.</a:t>
            </a:r>
          </a:p>
          <a:p>
            <a:r>
              <a:rPr lang="en-US" dirty="0" smtClean="0"/>
              <a:t>Respiratory Conditions</a:t>
            </a:r>
          </a:p>
          <a:p>
            <a:pPr lvl="1"/>
            <a:r>
              <a:rPr lang="en-US" dirty="0" smtClean="0"/>
              <a:t>Associated with breathing hazardous biological agents, chemicals, dust, gases, vapors, or fumes.</a:t>
            </a:r>
          </a:p>
          <a:p>
            <a:r>
              <a:rPr lang="en-US" dirty="0" smtClean="0"/>
              <a:t>Hearing Loss</a:t>
            </a:r>
          </a:p>
          <a:p>
            <a:pPr lvl="1"/>
            <a:r>
              <a:rPr lang="en-US" dirty="0" smtClean="0"/>
              <a:t>Changes in hearing thresholds</a:t>
            </a:r>
          </a:p>
          <a:p>
            <a:r>
              <a:rPr lang="en-US" dirty="0" smtClean="0"/>
              <a:t>All Other Illnesses</a:t>
            </a:r>
          </a:p>
          <a:p>
            <a:pPr lvl="1"/>
            <a:r>
              <a:rPr lang="en-US" dirty="0" smtClean="0"/>
              <a:t>Such as temperature related illnesses, radiation exposure, or </a:t>
            </a:r>
            <a:r>
              <a:rPr lang="en-US" dirty="0" err="1" smtClean="0"/>
              <a:t>bloodborne</a:t>
            </a:r>
            <a:r>
              <a:rPr lang="en-US" dirty="0" smtClean="0"/>
              <a:t> pathogen exposure.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Point</a:t>
            </a:r>
            <a:endParaRPr lang="en-US" dirty="0"/>
          </a:p>
        </p:txBody>
      </p:sp>
      <p:sp>
        <p:nvSpPr>
          <p:cNvPr id="3" name="Content Placeholder 2"/>
          <p:cNvSpPr>
            <a:spLocks noGrp="1"/>
          </p:cNvSpPr>
          <p:nvPr>
            <p:ph idx="1"/>
          </p:nvPr>
        </p:nvSpPr>
        <p:spPr>
          <a:xfrm>
            <a:off x="3352800" y="1676400"/>
            <a:ext cx="5334000" cy="4449763"/>
          </a:xfrm>
        </p:spPr>
        <p:txBody>
          <a:bodyPr/>
          <a:lstStyle/>
          <a:p>
            <a:r>
              <a:rPr lang="en-US" dirty="0" smtClean="0"/>
              <a:t>The main point of this presentation is to encourage the reporting of injuries and illnesses, even if they turn out to be not officially </a:t>
            </a:r>
            <a:r>
              <a:rPr lang="en-US" smtClean="0"/>
              <a:t>“recordable</a:t>
            </a:r>
            <a:r>
              <a:rPr lang="en-US" dirty="0" smtClean="0"/>
              <a:t>”.  </a:t>
            </a:r>
          </a:p>
          <a:p>
            <a:r>
              <a:rPr lang="en-US" dirty="0" smtClean="0"/>
              <a:t>It’s the job of the employer to figure that out.</a:t>
            </a:r>
          </a:p>
          <a:p>
            <a:endParaRPr lang="en-US" dirty="0"/>
          </a:p>
        </p:txBody>
      </p:sp>
      <p:pic>
        <p:nvPicPr>
          <p:cNvPr id="1026" name="Picture 2" descr="C:\Users\abahruth\AppData\Local\Microsoft\Windows\Temporary Internet Files\Content.IE5\QAOM3PNK\MC900078710[1].wmf"/>
          <p:cNvPicPr>
            <a:picLocks noChangeAspect="1" noChangeArrowheads="1"/>
          </p:cNvPicPr>
          <p:nvPr/>
        </p:nvPicPr>
        <p:blipFill>
          <a:blip r:embed="rId3" cstate="print"/>
          <a:srcRect/>
          <a:stretch>
            <a:fillRect/>
          </a:stretch>
        </p:blipFill>
        <p:spPr bwMode="auto">
          <a:xfrm>
            <a:off x="381000" y="1981200"/>
            <a:ext cx="2712985" cy="331092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SVFT:  </a:t>
            </a:r>
            <a:br>
              <a:rPr lang="en-US" dirty="0" smtClean="0"/>
            </a:br>
            <a:r>
              <a:rPr lang="en-US" dirty="0" smtClean="0"/>
              <a:t>How are Injuries and Illnesses Reported in Your School?</a:t>
            </a:r>
            <a:endParaRPr lang="en-US" dirty="0"/>
          </a:p>
        </p:txBody>
      </p:sp>
      <p:pic>
        <p:nvPicPr>
          <p:cNvPr id="2050" name="Picture 2" descr="C:\Users\abahruth\AppData\Local\Microsoft\Windows\Temporary Internet Files\Content.IE5\1HOI0Y6E\MC900056283[1].wmf"/>
          <p:cNvPicPr>
            <a:picLocks noChangeAspect="1" noChangeArrowheads="1"/>
          </p:cNvPicPr>
          <p:nvPr/>
        </p:nvPicPr>
        <p:blipFill>
          <a:blip r:embed="rId3" cstate="print"/>
          <a:srcRect/>
          <a:stretch>
            <a:fillRect/>
          </a:stretch>
        </p:blipFill>
        <p:spPr bwMode="auto">
          <a:xfrm>
            <a:off x="3124200" y="2057400"/>
            <a:ext cx="2971800" cy="40119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5939" y="609600"/>
            <a:ext cx="8388698" cy="6095999"/>
            <a:chOff x="455939" y="609600"/>
            <a:chExt cx="8388698" cy="6095999"/>
          </a:xfrm>
        </p:grpSpPr>
        <p:sp>
          <p:nvSpPr>
            <p:cNvPr id="6" name="Freeform 5"/>
            <p:cNvSpPr/>
            <p:nvPr/>
          </p:nvSpPr>
          <p:spPr>
            <a:xfrm>
              <a:off x="457217" y="609600"/>
              <a:ext cx="8387420" cy="2590800"/>
            </a:xfrm>
            <a:custGeom>
              <a:avLst/>
              <a:gdLst>
                <a:gd name="connsiteX0" fmla="*/ 0 w 8387420"/>
                <a:gd name="connsiteY0" fmla="*/ 276385 h 2763853"/>
                <a:gd name="connsiteX1" fmla="*/ 80952 w 8387420"/>
                <a:gd name="connsiteY1" fmla="*/ 80951 h 2763853"/>
                <a:gd name="connsiteX2" fmla="*/ 276386 w 8387420"/>
                <a:gd name="connsiteY2" fmla="*/ 0 h 2763853"/>
                <a:gd name="connsiteX3" fmla="*/ 8111035 w 8387420"/>
                <a:gd name="connsiteY3" fmla="*/ 0 h 2763853"/>
                <a:gd name="connsiteX4" fmla="*/ 8306469 w 8387420"/>
                <a:gd name="connsiteY4" fmla="*/ 80952 h 2763853"/>
                <a:gd name="connsiteX5" fmla="*/ 8387420 w 8387420"/>
                <a:gd name="connsiteY5" fmla="*/ 276386 h 2763853"/>
                <a:gd name="connsiteX6" fmla="*/ 8387420 w 8387420"/>
                <a:gd name="connsiteY6" fmla="*/ 2487468 h 2763853"/>
                <a:gd name="connsiteX7" fmla="*/ 8306469 w 8387420"/>
                <a:gd name="connsiteY7" fmla="*/ 2682902 h 2763853"/>
                <a:gd name="connsiteX8" fmla="*/ 8111035 w 8387420"/>
                <a:gd name="connsiteY8" fmla="*/ 2763853 h 2763853"/>
                <a:gd name="connsiteX9" fmla="*/ 276385 w 8387420"/>
                <a:gd name="connsiteY9" fmla="*/ 2763853 h 2763853"/>
                <a:gd name="connsiteX10" fmla="*/ 80951 w 8387420"/>
                <a:gd name="connsiteY10" fmla="*/ 2682902 h 2763853"/>
                <a:gd name="connsiteX11" fmla="*/ 0 w 8387420"/>
                <a:gd name="connsiteY11" fmla="*/ 2487468 h 2763853"/>
                <a:gd name="connsiteX12" fmla="*/ 0 w 8387420"/>
                <a:gd name="connsiteY12" fmla="*/ 276385 h 276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7420" h="2763853">
                  <a:moveTo>
                    <a:pt x="0" y="276385"/>
                  </a:moveTo>
                  <a:cubicBezTo>
                    <a:pt x="0" y="203083"/>
                    <a:pt x="29119" y="132784"/>
                    <a:pt x="80952" y="80951"/>
                  </a:cubicBezTo>
                  <a:cubicBezTo>
                    <a:pt x="132784" y="29119"/>
                    <a:pt x="203084" y="0"/>
                    <a:pt x="276386" y="0"/>
                  </a:cubicBezTo>
                  <a:lnTo>
                    <a:pt x="8111035" y="0"/>
                  </a:lnTo>
                  <a:cubicBezTo>
                    <a:pt x="8184337" y="0"/>
                    <a:pt x="8254636" y="29119"/>
                    <a:pt x="8306469" y="80952"/>
                  </a:cubicBezTo>
                  <a:cubicBezTo>
                    <a:pt x="8358301" y="132784"/>
                    <a:pt x="8387420" y="203084"/>
                    <a:pt x="8387420" y="276386"/>
                  </a:cubicBezTo>
                  <a:lnTo>
                    <a:pt x="8387420" y="2487468"/>
                  </a:lnTo>
                  <a:cubicBezTo>
                    <a:pt x="8387420" y="2560770"/>
                    <a:pt x="8358301" y="2631070"/>
                    <a:pt x="8306469" y="2682902"/>
                  </a:cubicBezTo>
                  <a:cubicBezTo>
                    <a:pt x="8254637" y="2734734"/>
                    <a:pt x="8184337" y="2763853"/>
                    <a:pt x="8111035" y="2763853"/>
                  </a:cubicBezTo>
                  <a:lnTo>
                    <a:pt x="276385" y="2763853"/>
                  </a:lnTo>
                  <a:cubicBezTo>
                    <a:pt x="203083" y="2763853"/>
                    <a:pt x="132783" y="2734734"/>
                    <a:pt x="80951" y="2682902"/>
                  </a:cubicBezTo>
                  <a:cubicBezTo>
                    <a:pt x="29119" y="2631070"/>
                    <a:pt x="0" y="2560770"/>
                    <a:pt x="0" y="2487468"/>
                  </a:cubicBezTo>
                  <a:lnTo>
                    <a:pt x="0" y="276385"/>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7630" tIns="187630" rIns="187630" bIns="187630" numCol="1" spcCol="1270" anchor="ctr" anchorCtr="0">
              <a:noAutofit/>
            </a:bodyPr>
            <a:lstStyle/>
            <a:p>
              <a:pPr algn="ctr" defTabSz="1244600">
                <a:lnSpc>
                  <a:spcPct val="90000"/>
                </a:lnSpc>
                <a:spcBef>
                  <a:spcPct val="0"/>
                </a:spcBef>
                <a:spcAft>
                  <a:spcPct val="35000"/>
                </a:spcAft>
              </a:pPr>
              <a:endParaRPr lang="en-US" sz="2800" dirty="0" smtClean="0"/>
            </a:p>
            <a:p>
              <a:pPr algn="ctr" defTabSz="1244600">
                <a:lnSpc>
                  <a:spcPct val="90000"/>
                </a:lnSpc>
                <a:spcBef>
                  <a:spcPct val="0"/>
                </a:spcBef>
                <a:spcAft>
                  <a:spcPct val="35000"/>
                </a:spcAft>
              </a:pPr>
              <a:r>
                <a:rPr lang="en-US" sz="2800" kern="1200" baseline="0" dirty="0" smtClean="0">
                  <a:latin typeface="+mn-lt"/>
                  <a:ea typeface="+mn-ea"/>
                  <a:cs typeface="+mn-cs"/>
                </a:rPr>
                <a:t>Anyone injured on the job MUST:</a:t>
              </a:r>
              <a:endParaRPr lang="en-US" sz="2800" kern="1200" dirty="0"/>
            </a:p>
            <a:p>
              <a:pPr marL="285750" lvl="1" indent="-285750" algn="l" defTabSz="1244600">
                <a:lnSpc>
                  <a:spcPct val="90000"/>
                </a:lnSpc>
                <a:spcBef>
                  <a:spcPct val="0"/>
                </a:spcBef>
                <a:spcAft>
                  <a:spcPct val="15000"/>
                </a:spcAft>
                <a:buChar char="••"/>
              </a:pPr>
              <a:r>
                <a:rPr lang="en-US" sz="2800" kern="1200" baseline="0" dirty="0" smtClean="0">
                  <a:latin typeface="+mn-lt"/>
                  <a:ea typeface="+mn-ea"/>
                  <a:cs typeface="+mn-cs"/>
                </a:rPr>
                <a:t>Notify their immediate supervisor and/or the principal immediately</a:t>
              </a:r>
              <a:endParaRPr lang="en-US" sz="2800" kern="1200" dirty="0"/>
            </a:p>
            <a:p>
              <a:pPr marL="285750" lvl="1" indent="-285750" algn="l" defTabSz="1244600">
                <a:lnSpc>
                  <a:spcPct val="90000"/>
                </a:lnSpc>
                <a:spcBef>
                  <a:spcPct val="0"/>
                </a:spcBef>
                <a:spcAft>
                  <a:spcPct val="15000"/>
                </a:spcAft>
                <a:buChar char="••"/>
              </a:pPr>
              <a:r>
                <a:rPr lang="en-US" sz="2800" b="0" kern="1200" baseline="0" dirty="0" smtClean="0">
                  <a:solidFill>
                    <a:schemeClr val="tx1"/>
                  </a:solidFill>
                  <a:latin typeface="+mn-lt"/>
                  <a:ea typeface="+mn-ea"/>
                  <a:cs typeface="+mn-cs"/>
                </a:rPr>
                <a:t>In emergency situations, or situations requiring immediate first aid, the school nurse should be contacted. </a:t>
              </a:r>
              <a:endParaRPr lang="en-US" sz="2800" b="0" kern="1200" dirty="0"/>
            </a:p>
            <a:p>
              <a:pPr marL="285750" lvl="1" indent="-285750" algn="l" defTabSz="1244600">
                <a:lnSpc>
                  <a:spcPct val="90000"/>
                </a:lnSpc>
                <a:spcBef>
                  <a:spcPct val="0"/>
                </a:spcBef>
                <a:spcAft>
                  <a:spcPct val="15000"/>
                </a:spcAft>
                <a:buChar char="••"/>
              </a:pPr>
              <a:endParaRPr lang="en-US" sz="2800" kern="1200" dirty="0"/>
            </a:p>
          </p:txBody>
        </p:sp>
        <p:sp>
          <p:nvSpPr>
            <p:cNvPr id="7" name="Freeform 6"/>
            <p:cNvSpPr/>
            <p:nvPr/>
          </p:nvSpPr>
          <p:spPr>
            <a:xfrm rot="102328">
              <a:off x="4180778" y="2677710"/>
              <a:ext cx="729720" cy="676071"/>
            </a:xfrm>
            <a:custGeom>
              <a:avLst/>
              <a:gdLst>
                <a:gd name="connsiteX0" fmla="*/ 0 w 441906"/>
                <a:gd name="connsiteY0" fmla="*/ 122390 h 611950"/>
                <a:gd name="connsiteX1" fmla="*/ 220953 w 441906"/>
                <a:gd name="connsiteY1" fmla="*/ 122390 h 611950"/>
                <a:gd name="connsiteX2" fmla="*/ 220953 w 441906"/>
                <a:gd name="connsiteY2" fmla="*/ 0 h 611950"/>
                <a:gd name="connsiteX3" fmla="*/ 441906 w 441906"/>
                <a:gd name="connsiteY3" fmla="*/ 305975 h 611950"/>
                <a:gd name="connsiteX4" fmla="*/ 220953 w 441906"/>
                <a:gd name="connsiteY4" fmla="*/ 611950 h 611950"/>
                <a:gd name="connsiteX5" fmla="*/ 220953 w 441906"/>
                <a:gd name="connsiteY5" fmla="*/ 489560 h 611950"/>
                <a:gd name="connsiteX6" fmla="*/ 0 w 441906"/>
                <a:gd name="connsiteY6" fmla="*/ 489560 h 611950"/>
                <a:gd name="connsiteX7" fmla="*/ 0 w 441906"/>
                <a:gd name="connsiteY7" fmla="*/ 122390 h 61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06" h="611950">
                  <a:moveTo>
                    <a:pt x="353525" y="1"/>
                  </a:moveTo>
                  <a:lnTo>
                    <a:pt x="353525" y="305975"/>
                  </a:lnTo>
                  <a:lnTo>
                    <a:pt x="441906" y="305975"/>
                  </a:lnTo>
                  <a:lnTo>
                    <a:pt x="220953" y="611949"/>
                  </a:lnTo>
                  <a:lnTo>
                    <a:pt x="0" y="305975"/>
                  </a:lnTo>
                  <a:lnTo>
                    <a:pt x="88381" y="305975"/>
                  </a:lnTo>
                  <a:lnTo>
                    <a:pt x="88381" y="1"/>
                  </a:lnTo>
                  <a:lnTo>
                    <a:pt x="353525" y="1"/>
                  </a:lnTo>
                  <a:close/>
                </a:path>
              </a:pathLst>
            </a:custGeom>
            <a:solidFill>
              <a:srgbClr val="0070C0"/>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122390" tIns="-1" rIns="122389" bIns="132572"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a:off x="914400" y="3429000"/>
              <a:ext cx="7543800" cy="1359889"/>
            </a:xfrm>
            <a:custGeom>
              <a:avLst/>
              <a:gdLst>
                <a:gd name="connsiteX0" fmla="*/ 0 w 9319380"/>
                <a:gd name="connsiteY0" fmla="*/ 135989 h 1359889"/>
                <a:gd name="connsiteX1" fmla="*/ 39830 w 9319380"/>
                <a:gd name="connsiteY1" fmla="*/ 39830 h 1359889"/>
                <a:gd name="connsiteX2" fmla="*/ 135989 w 9319380"/>
                <a:gd name="connsiteY2" fmla="*/ 0 h 1359889"/>
                <a:gd name="connsiteX3" fmla="*/ 9183391 w 9319380"/>
                <a:gd name="connsiteY3" fmla="*/ 0 h 1359889"/>
                <a:gd name="connsiteX4" fmla="*/ 9279550 w 9319380"/>
                <a:gd name="connsiteY4" fmla="*/ 39830 h 1359889"/>
                <a:gd name="connsiteX5" fmla="*/ 9319380 w 9319380"/>
                <a:gd name="connsiteY5" fmla="*/ 135989 h 1359889"/>
                <a:gd name="connsiteX6" fmla="*/ 9319380 w 9319380"/>
                <a:gd name="connsiteY6" fmla="*/ 1223900 h 1359889"/>
                <a:gd name="connsiteX7" fmla="*/ 9279550 w 9319380"/>
                <a:gd name="connsiteY7" fmla="*/ 1320059 h 1359889"/>
                <a:gd name="connsiteX8" fmla="*/ 9183391 w 9319380"/>
                <a:gd name="connsiteY8" fmla="*/ 1359889 h 1359889"/>
                <a:gd name="connsiteX9" fmla="*/ 135989 w 9319380"/>
                <a:gd name="connsiteY9" fmla="*/ 1359889 h 1359889"/>
                <a:gd name="connsiteX10" fmla="*/ 39830 w 9319380"/>
                <a:gd name="connsiteY10" fmla="*/ 1320059 h 1359889"/>
                <a:gd name="connsiteX11" fmla="*/ 0 w 9319380"/>
                <a:gd name="connsiteY11" fmla="*/ 1223900 h 1359889"/>
                <a:gd name="connsiteX12" fmla="*/ 0 w 9319380"/>
                <a:gd name="connsiteY12" fmla="*/ 135989 h 135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19380" h="1359889">
                  <a:moveTo>
                    <a:pt x="0" y="135989"/>
                  </a:moveTo>
                  <a:cubicBezTo>
                    <a:pt x="0" y="99922"/>
                    <a:pt x="14327" y="65333"/>
                    <a:pt x="39830" y="39830"/>
                  </a:cubicBezTo>
                  <a:cubicBezTo>
                    <a:pt x="65333" y="14327"/>
                    <a:pt x="99922" y="0"/>
                    <a:pt x="135989" y="0"/>
                  </a:cubicBezTo>
                  <a:lnTo>
                    <a:pt x="9183391" y="0"/>
                  </a:lnTo>
                  <a:cubicBezTo>
                    <a:pt x="9219458" y="0"/>
                    <a:pt x="9254047" y="14327"/>
                    <a:pt x="9279550" y="39830"/>
                  </a:cubicBezTo>
                  <a:cubicBezTo>
                    <a:pt x="9305053" y="65333"/>
                    <a:pt x="9319380" y="99922"/>
                    <a:pt x="9319380" y="135989"/>
                  </a:cubicBezTo>
                  <a:lnTo>
                    <a:pt x="9319380" y="1223900"/>
                  </a:lnTo>
                  <a:cubicBezTo>
                    <a:pt x="9319380" y="1259967"/>
                    <a:pt x="9305053" y="1294556"/>
                    <a:pt x="9279550" y="1320059"/>
                  </a:cubicBezTo>
                  <a:cubicBezTo>
                    <a:pt x="9254047" y="1345562"/>
                    <a:pt x="9219458" y="1359889"/>
                    <a:pt x="9183391" y="1359889"/>
                  </a:cubicBezTo>
                  <a:lnTo>
                    <a:pt x="135989" y="1359889"/>
                  </a:lnTo>
                  <a:cubicBezTo>
                    <a:pt x="99922" y="1359889"/>
                    <a:pt x="65333" y="1345562"/>
                    <a:pt x="39830" y="1320059"/>
                  </a:cubicBezTo>
                  <a:cubicBezTo>
                    <a:pt x="14327" y="1294556"/>
                    <a:pt x="0" y="1259967"/>
                    <a:pt x="0" y="1223900"/>
                  </a:cubicBezTo>
                  <a:lnTo>
                    <a:pt x="0" y="135989"/>
                  </a:lnTo>
                  <a:close/>
                </a:path>
              </a:pathLst>
            </a:custGeom>
            <a:solidFill>
              <a:srgbClr val="00B05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146510" tIns="146510" rIns="146510" bIns="146510" numCol="1" spcCol="1270" anchor="ctr" anchorCtr="0">
              <a:noAutofit/>
            </a:bodyPr>
            <a:lstStyle/>
            <a:p>
              <a:pPr lvl="0" algn="l" defTabSz="1244600">
                <a:lnSpc>
                  <a:spcPct val="90000"/>
                </a:lnSpc>
                <a:spcBef>
                  <a:spcPct val="0"/>
                </a:spcBef>
                <a:spcAft>
                  <a:spcPct val="35000"/>
                </a:spcAft>
              </a:pPr>
              <a:r>
                <a:rPr lang="en-US" sz="2800" kern="1200" baseline="0" dirty="0" smtClean="0">
                  <a:latin typeface="+mn-lt"/>
                  <a:ea typeface="+mn-ea"/>
                  <a:cs typeface="+mn-cs"/>
                </a:rPr>
                <a:t>The supervisor is responsible for reporting the injury to </a:t>
              </a:r>
              <a:r>
                <a:rPr lang="en-US" sz="2800" kern="1200" baseline="0" dirty="0" smtClean="0">
                  <a:latin typeface="+mn-lt"/>
                  <a:ea typeface="+mn-ea"/>
                  <a:cs typeface="+mn-cs"/>
                </a:rPr>
                <a:t>GBS, </a:t>
              </a:r>
              <a:r>
                <a:rPr lang="en-US" sz="2800" kern="1200" baseline="0" dirty="0" smtClean="0">
                  <a:latin typeface="+mn-lt"/>
                  <a:ea typeface="+mn-ea"/>
                  <a:cs typeface="+mn-cs"/>
                </a:rPr>
                <a:t>Inc. </a:t>
              </a:r>
              <a:endParaRPr lang="en-US" sz="2800" kern="1200" dirty="0"/>
            </a:p>
          </p:txBody>
        </p:sp>
        <p:sp>
          <p:nvSpPr>
            <p:cNvPr id="9" name="Freeform 8"/>
            <p:cNvSpPr/>
            <p:nvPr/>
          </p:nvSpPr>
          <p:spPr>
            <a:xfrm>
              <a:off x="4266025" y="4724400"/>
              <a:ext cx="610776" cy="570758"/>
            </a:xfrm>
            <a:custGeom>
              <a:avLst/>
              <a:gdLst>
                <a:gd name="connsiteX0" fmla="*/ 0 w 303313"/>
                <a:gd name="connsiteY0" fmla="*/ 122390 h 611950"/>
                <a:gd name="connsiteX1" fmla="*/ 151657 w 303313"/>
                <a:gd name="connsiteY1" fmla="*/ 122390 h 611950"/>
                <a:gd name="connsiteX2" fmla="*/ 151657 w 303313"/>
                <a:gd name="connsiteY2" fmla="*/ 0 h 611950"/>
                <a:gd name="connsiteX3" fmla="*/ 303313 w 303313"/>
                <a:gd name="connsiteY3" fmla="*/ 305975 h 611950"/>
                <a:gd name="connsiteX4" fmla="*/ 151657 w 303313"/>
                <a:gd name="connsiteY4" fmla="*/ 611950 h 611950"/>
                <a:gd name="connsiteX5" fmla="*/ 151657 w 303313"/>
                <a:gd name="connsiteY5" fmla="*/ 489560 h 611950"/>
                <a:gd name="connsiteX6" fmla="*/ 0 w 303313"/>
                <a:gd name="connsiteY6" fmla="*/ 489560 h 611950"/>
                <a:gd name="connsiteX7" fmla="*/ 0 w 303313"/>
                <a:gd name="connsiteY7" fmla="*/ 122390 h 61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313" h="611950">
                  <a:moveTo>
                    <a:pt x="242650" y="1"/>
                  </a:moveTo>
                  <a:lnTo>
                    <a:pt x="242650" y="305976"/>
                  </a:lnTo>
                  <a:lnTo>
                    <a:pt x="303313" y="305976"/>
                  </a:lnTo>
                  <a:lnTo>
                    <a:pt x="151657" y="611949"/>
                  </a:lnTo>
                  <a:lnTo>
                    <a:pt x="0" y="305976"/>
                  </a:lnTo>
                  <a:lnTo>
                    <a:pt x="60663" y="305976"/>
                  </a:lnTo>
                  <a:lnTo>
                    <a:pt x="60663" y="1"/>
                  </a:lnTo>
                  <a:lnTo>
                    <a:pt x="242650" y="1"/>
                  </a:lnTo>
                  <a:close/>
                </a:path>
              </a:pathLst>
            </a:custGeom>
            <a:solidFill>
              <a:srgbClr val="0070C0"/>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122391" tIns="0" rIns="122390" bIns="90995" numCol="1" spcCol="1270" anchor="ctr" anchorCtr="0">
              <a:noAutofit/>
            </a:bodyPr>
            <a:lstStyle/>
            <a:p>
              <a:pPr lvl="0" algn="ctr" defTabSz="666750">
                <a:lnSpc>
                  <a:spcPct val="90000"/>
                </a:lnSpc>
                <a:spcBef>
                  <a:spcPct val="0"/>
                </a:spcBef>
                <a:spcAft>
                  <a:spcPct val="35000"/>
                </a:spcAft>
              </a:pPr>
              <a:endParaRPr lang="en-US" sz="1500" kern="1200"/>
            </a:p>
          </p:txBody>
        </p:sp>
        <p:sp>
          <p:nvSpPr>
            <p:cNvPr id="10" name="Freeform 9"/>
            <p:cNvSpPr/>
            <p:nvPr/>
          </p:nvSpPr>
          <p:spPr>
            <a:xfrm>
              <a:off x="455939" y="5345710"/>
              <a:ext cx="8232120" cy="1359889"/>
            </a:xfrm>
            <a:custGeom>
              <a:avLst/>
              <a:gdLst>
                <a:gd name="connsiteX0" fmla="*/ 0 w 8232120"/>
                <a:gd name="connsiteY0" fmla="*/ 135989 h 1359889"/>
                <a:gd name="connsiteX1" fmla="*/ 39830 w 8232120"/>
                <a:gd name="connsiteY1" fmla="*/ 39830 h 1359889"/>
                <a:gd name="connsiteX2" fmla="*/ 135989 w 8232120"/>
                <a:gd name="connsiteY2" fmla="*/ 0 h 1359889"/>
                <a:gd name="connsiteX3" fmla="*/ 8096131 w 8232120"/>
                <a:gd name="connsiteY3" fmla="*/ 0 h 1359889"/>
                <a:gd name="connsiteX4" fmla="*/ 8192290 w 8232120"/>
                <a:gd name="connsiteY4" fmla="*/ 39830 h 1359889"/>
                <a:gd name="connsiteX5" fmla="*/ 8232120 w 8232120"/>
                <a:gd name="connsiteY5" fmla="*/ 135989 h 1359889"/>
                <a:gd name="connsiteX6" fmla="*/ 8232120 w 8232120"/>
                <a:gd name="connsiteY6" fmla="*/ 1223900 h 1359889"/>
                <a:gd name="connsiteX7" fmla="*/ 8192290 w 8232120"/>
                <a:gd name="connsiteY7" fmla="*/ 1320059 h 1359889"/>
                <a:gd name="connsiteX8" fmla="*/ 8096131 w 8232120"/>
                <a:gd name="connsiteY8" fmla="*/ 1359889 h 1359889"/>
                <a:gd name="connsiteX9" fmla="*/ 135989 w 8232120"/>
                <a:gd name="connsiteY9" fmla="*/ 1359889 h 1359889"/>
                <a:gd name="connsiteX10" fmla="*/ 39830 w 8232120"/>
                <a:gd name="connsiteY10" fmla="*/ 1320059 h 1359889"/>
                <a:gd name="connsiteX11" fmla="*/ 0 w 8232120"/>
                <a:gd name="connsiteY11" fmla="*/ 1223900 h 1359889"/>
                <a:gd name="connsiteX12" fmla="*/ 0 w 8232120"/>
                <a:gd name="connsiteY12" fmla="*/ 135989 h 135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2120" h="1359889">
                  <a:moveTo>
                    <a:pt x="0" y="135989"/>
                  </a:moveTo>
                  <a:cubicBezTo>
                    <a:pt x="0" y="99922"/>
                    <a:pt x="14327" y="65333"/>
                    <a:pt x="39830" y="39830"/>
                  </a:cubicBezTo>
                  <a:cubicBezTo>
                    <a:pt x="65333" y="14327"/>
                    <a:pt x="99922" y="0"/>
                    <a:pt x="135989" y="0"/>
                  </a:cubicBezTo>
                  <a:lnTo>
                    <a:pt x="8096131" y="0"/>
                  </a:lnTo>
                  <a:cubicBezTo>
                    <a:pt x="8132198" y="0"/>
                    <a:pt x="8166787" y="14327"/>
                    <a:pt x="8192290" y="39830"/>
                  </a:cubicBezTo>
                  <a:cubicBezTo>
                    <a:pt x="8217793" y="65333"/>
                    <a:pt x="8232120" y="99922"/>
                    <a:pt x="8232120" y="135989"/>
                  </a:cubicBezTo>
                  <a:lnTo>
                    <a:pt x="8232120" y="1223900"/>
                  </a:lnTo>
                  <a:cubicBezTo>
                    <a:pt x="8232120" y="1259967"/>
                    <a:pt x="8217793" y="1294556"/>
                    <a:pt x="8192290" y="1320059"/>
                  </a:cubicBezTo>
                  <a:cubicBezTo>
                    <a:pt x="8166787" y="1345562"/>
                    <a:pt x="8132198" y="1359889"/>
                    <a:pt x="8096131" y="1359889"/>
                  </a:cubicBezTo>
                  <a:lnTo>
                    <a:pt x="135989" y="1359889"/>
                  </a:lnTo>
                  <a:cubicBezTo>
                    <a:pt x="99922" y="1359889"/>
                    <a:pt x="65333" y="1345562"/>
                    <a:pt x="39830" y="1320059"/>
                  </a:cubicBezTo>
                  <a:cubicBezTo>
                    <a:pt x="14327" y="1294556"/>
                    <a:pt x="0" y="1259967"/>
                    <a:pt x="0" y="1223900"/>
                  </a:cubicBezTo>
                  <a:lnTo>
                    <a:pt x="0" y="135989"/>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spcFirstLastPara="0" vert="horz" wrap="square" lIns="146510" tIns="146510" rIns="146510" bIns="146510" numCol="1" spcCol="1270" anchor="ctr" anchorCtr="0">
              <a:noAutofit/>
            </a:bodyPr>
            <a:lstStyle/>
            <a:p>
              <a:pPr lvl="0" algn="l" defTabSz="1244600">
                <a:lnSpc>
                  <a:spcPct val="90000"/>
                </a:lnSpc>
                <a:spcBef>
                  <a:spcPct val="0"/>
                </a:spcBef>
                <a:spcAft>
                  <a:spcPct val="35000"/>
                </a:spcAft>
              </a:pPr>
              <a:r>
                <a:rPr lang="en-US" sz="2800" kern="1200" baseline="0" dirty="0" smtClean="0">
                  <a:solidFill>
                    <a:schemeClr val="bg1"/>
                  </a:solidFill>
                  <a:latin typeface="+mn-lt"/>
                  <a:ea typeface="+mn-ea"/>
                  <a:cs typeface="+mn-cs"/>
                </a:rPr>
                <a:t>The supervisor is responsible for reporting the injury to the Administration and to the Business Manager and for obtaining the appropriate forms. </a:t>
              </a:r>
              <a:endParaRPr lang="en-US" sz="2800" kern="1200" dirty="0">
                <a:solidFill>
                  <a:schemeClr val="bg1"/>
                </a:solidFill>
              </a:endParaRPr>
            </a:p>
          </p:txBody>
        </p:sp>
      </p:grpSp>
      <p:sp>
        <p:nvSpPr>
          <p:cNvPr id="11" name="Rectangle 10"/>
          <p:cNvSpPr/>
          <p:nvPr/>
        </p:nvSpPr>
        <p:spPr>
          <a:xfrm>
            <a:off x="1371600" y="0"/>
            <a:ext cx="7010400" cy="523220"/>
          </a:xfrm>
          <a:prstGeom prst="rect">
            <a:avLst/>
          </a:prstGeom>
        </p:spPr>
        <p:txBody>
          <a:bodyPr wrap="square">
            <a:spAutoFit/>
          </a:bodyPr>
          <a:lstStyle/>
          <a:p>
            <a:pPr algn="ctr"/>
            <a:r>
              <a:rPr lang="en-US" sz="2800" b="1" dirty="0" smtClean="0"/>
              <a:t>Connecticut Technical High School System</a:t>
            </a:r>
            <a:endParaRPr lang="en-US"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00200" y="133611"/>
            <a:ext cx="5715000" cy="6419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6629400" cy="4525963"/>
          </a:xfrm>
        </p:spPr>
        <p:txBody>
          <a:bodyPr>
            <a:normAutofit fontScale="92500" lnSpcReduction="20000"/>
          </a:bodyPr>
          <a:lstStyle/>
          <a:p>
            <a:endParaRPr lang="en-US" dirty="0" smtClean="0"/>
          </a:p>
          <a:p>
            <a:r>
              <a:rPr lang="en-US" dirty="0" smtClean="0"/>
              <a:t>Discuss why reporting is essential to correcting workplace hazards</a:t>
            </a:r>
          </a:p>
          <a:p>
            <a:endParaRPr lang="en-US" dirty="0" smtClean="0"/>
          </a:p>
          <a:p>
            <a:r>
              <a:rPr lang="en-US" dirty="0" smtClean="0"/>
              <a:t>Provide information on injury and illness reporting requirements </a:t>
            </a:r>
          </a:p>
          <a:p>
            <a:endParaRPr lang="en-US" dirty="0" smtClean="0"/>
          </a:p>
          <a:p>
            <a:r>
              <a:rPr lang="en-US" dirty="0" smtClean="0"/>
              <a:t>Communicate State of Connecticut’s procedures for reporting injuries and illnesses</a:t>
            </a:r>
            <a:endParaRPr lang="en-US" dirty="0"/>
          </a:p>
        </p:txBody>
      </p:sp>
      <p:pic>
        <p:nvPicPr>
          <p:cNvPr id="1026" name="Picture 2" descr="C:\Users\abahruth\AppData\Local\Microsoft\Windows\Temporary Internet Files\Content.IE5\RZ3Q4NGS\MC900439824[1].png"/>
          <p:cNvPicPr>
            <a:picLocks noChangeAspect="1" noChangeArrowheads="1"/>
          </p:cNvPicPr>
          <p:nvPr/>
        </p:nvPicPr>
        <p:blipFill>
          <a:blip r:embed="rId3" cstate="print"/>
          <a:srcRect/>
          <a:stretch>
            <a:fillRect/>
          </a:stretch>
        </p:blipFill>
        <p:spPr bwMode="auto">
          <a:xfrm>
            <a:off x="6172200" y="2362200"/>
            <a:ext cx="2514371" cy="25143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0221300-5238-4A0E-B253-38F7D322719B}" type="slidenum">
              <a:rPr lang="en-US"/>
              <a:pPr/>
              <a:t>20</a:t>
            </a:fld>
            <a:endParaRPr lang="en-US"/>
          </a:p>
        </p:txBody>
      </p:sp>
      <p:pic>
        <p:nvPicPr>
          <p:cNvPr id="65539" name="Picture 3" descr="form 301"/>
          <p:cNvPicPr>
            <a:picLocks noChangeAspect="1" noChangeArrowheads="1"/>
          </p:cNvPicPr>
          <p:nvPr/>
        </p:nvPicPr>
        <p:blipFill>
          <a:blip r:embed="rId3" cstate="print">
            <a:lum bright="6000" contrast="6000"/>
          </a:blip>
          <a:srcRect/>
          <a:stretch>
            <a:fillRect/>
          </a:stretch>
        </p:blipFill>
        <p:spPr bwMode="auto">
          <a:xfrm>
            <a:off x="0" y="657225"/>
            <a:ext cx="9144000" cy="5518150"/>
          </a:xfrm>
          <a:prstGeom prst="rect">
            <a:avLst/>
          </a:prstGeom>
          <a:noFill/>
        </p:spPr>
      </p:pic>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2267819-9BDB-4E41-BDE9-EE722F026F07}" type="slidenum">
              <a:rPr lang="en-US"/>
              <a:pPr/>
              <a:t>21</a:t>
            </a:fld>
            <a:endParaRPr lang="en-US"/>
          </a:p>
        </p:txBody>
      </p:sp>
      <p:sp>
        <p:nvSpPr>
          <p:cNvPr id="50178" name="Rectangle 2"/>
          <p:cNvSpPr>
            <a:spLocks noGrp="1" noChangeArrowheads="1"/>
          </p:cNvSpPr>
          <p:nvPr>
            <p:ph type="title"/>
          </p:nvPr>
        </p:nvSpPr>
        <p:spPr>
          <a:xfrm>
            <a:off x="685800" y="457200"/>
            <a:ext cx="8001000" cy="1143000"/>
          </a:xfrm>
        </p:spPr>
        <p:txBody>
          <a:bodyPr/>
          <a:lstStyle/>
          <a:p>
            <a:r>
              <a:rPr lang="en-US" dirty="0" smtClean="0"/>
              <a:t>Employee </a:t>
            </a:r>
            <a:r>
              <a:rPr lang="en-US" dirty="0"/>
              <a:t>Involvement</a:t>
            </a:r>
          </a:p>
        </p:txBody>
      </p:sp>
      <p:sp>
        <p:nvSpPr>
          <p:cNvPr id="50179" name="Rectangle 3"/>
          <p:cNvSpPr>
            <a:spLocks noGrp="1" noChangeArrowheads="1"/>
          </p:cNvSpPr>
          <p:nvPr>
            <p:ph type="body" idx="1"/>
          </p:nvPr>
        </p:nvSpPr>
        <p:spPr>
          <a:xfrm>
            <a:off x="685800" y="1676400"/>
            <a:ext cx="7924800" cy="4876800"/>
          </a:xfrm>
        </p:spPr>
        <p:txBody>
          <a:bodyPr>
            <a:normAutofit/>
          </a:bodyPr>
          <a:lstStyle/>
          <a:p>
            <a:r>
              <a:rPr lang="en-US" sz="2800" dirty="0" smtClean="0"/>
              <a:t>The employer </a:t>
            </a:r>
            <a:r>
              <a:rPr lang="en-US" sz="2800" dirty="0"/>
              <a:t>must inform each employee of how to report an injury or illness</a:t>
            </a:r>
          </a:p>
          <a:p>
            <a:pPr lvl="1"/>
            <a:r>
              <a:rPr lang="en-US" dirty="0"/>
              <a:t>Must set up a way for employees to report work-related injuries and illnesses promptly; and</a:t>
            </a:r>
          </a:p>
          <a:p>
            <a:pPr lvl="1"/>
            <a:r>
              <a:rPr lang="en-US" dirty="0"/>
              <a:t>Must tell each employee how to report work-related injuries and illnesses to you</a:t>
            </a:r>
          </a:p>
          <a:p>
            <a:pPr lvl="1">
              <a:buFontTx/>
              <a:buNone/>
            </a:pPr>
            <a:endParaRPr lang="en-US" dirty="0"/>
          </a:p>
          <a:p>
            <a:endParaRPr lang="en-US" sz="2800" dirty="0"/>
          </a:p>
        </p:txBody>
      </p:sp>
      <p:pic>
        <p:nvPicPr>
          <p:cNvPr id="50181" name="Picture 5"/>
          <p:cNvPicPr>
            <a:picLocks noChangeAspect="1" noChangeArrowheads="1"/>
          </p:cNvPicPr>
          <p:nvPr/>
        </p:nvPicPr>
        <p:blipFill>
          <a:blip r:embed="rId3" cstate="print"/>
          <a:srcRect/>
          <a:stretch>
            <a:fillRect/>
          </a:stretch>
        </p:blipFill>
        <p:spPr bwMode="auto">
          <a:xfrm>
            <a:off x="6248400" y="4800600"/>
            <a:ext cx="1906588" cy="1517650"/>
          </a:xfrm>
          <a:prstGeom prst="rect">
            <a:avLst/>
          </a:prstGeom>
          <a:noFill/>
          <a:ln w="9525">
            <a:noFill/>
            <a:miter lim="800000"/>
            <a:headEnd/>
            <a:tailEnd/>
          </a:ln>
          <a:effectLst/>
        </p:spPr>
      </p:pic>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5" name="Rectangle 17"/>
          <p:cNvSpPr>
            <a:spLocks noGrp="1" noChangeArrowheads="1"/>
          </p:cNvSpPr>
          <p:nvPr>
            <p:ph type="title" idx="4294967295"/>
          </p:nvPr>
        </p:nvSpPr>
        <p:spPr>
          <a:xfrm>
            <a:off x="0" y="0"/>
            <a:ext cx="8229600" cy="1143000"/>
          </a:xfrm>
        </p:spPr>
        <p:txBody>
          <a:bodyPr/>
          <a:lstStyle/>
          <a:p>
            <a:pPr eaLnBrk="1" hangingPunct="1">
              <a:defRPr/>
            </a:pPr>
            <a:r>
              <a:rPr lang="en-US" kern="1200" dirty="0">
                <a:effectLst>
                  <a:outerShdw blurRad="31750" dist="25400" dir="5400000" algn="tl" rotWithShape="0">
                    <a:srgbClr val="000000">
                      <a:alpha val="25000"/>
                    </a:srgbClr>
                  </a:outerShdw>
                </a:effectLst>
                <a:cs typeface="+mj-cs"/>
              </a:rPr>
              <a:t>Employers are Required to:</a:t>
            </a:r>
          </a:p>
        </p:txBody>
      </p:sp>
      <p:graphicFrame>
        <p:nvGraphicFramePr>
          <p:cNvPr id="37904" name="Group 16"/>
          <p:cNvGraphicFramePr>
            <a:graphicFrameLocks noGrp="1"/>
          </p:cNvGraphicFramePr>
          <p:nvPr/>
        </p:nvGraphicFramePr>
        <p:xfrm>
          <a:off x="381000" y="1066800"/>
          <a:ext cx="8382000" cy="5638800"/>
        </p:xfrm>
        <a:graphic>
          <a:graphicData uri="http://schemas.openxmlformats.org/drawingml/2006/table">
            <a:tbl>
              <a:tblPr/>
              <a:tblGrid>
                <a:gridCol w="8382000"/>
              </a:tblGrid>
              <a:tr h="5512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ea typeface="ＭＳ Ｐゴシック" pitchFamily="34" charset="-128"/>
                          <a:cs typeface="Utopia" pitchFamily="18" charset="0"/>
                        </a:rPr>
                        <a:t>REPORTING AND RECORDING CHECKLIST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87571">
                <a:tc>
                  <a:txBody>
                    <a:bodyPr/>
                    <a:lstStyle/>
                    <a:p>
                      <a:pPr marL="457200" marR="0" lvl="0" indent="-346075"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Employers must:</a:t>
                      </a:r>
                      <a:endPar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endParaRP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Report each worker death within 8 hours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Report each incident that hospitalizes 3 or more workers within 8 hours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Maintain injury &amp; illness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Inform workers how to report an injury or illness to the employer</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Make records available to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Allow OSHA access to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Calibri" pitchFamily="34" charset="0"/>
                          <a:ea typeface="ＭＳ Ｐゴシック" pitchFamily="34" charset="-128"/>
                          <a:cs typeface="Utopia" pitchFamily="18" charset="0"/>
                        </a:rPr>
                        <a:t>Post annual summary of injuries &amp; illnesses from FEBRUARY 1 through APRIL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ECBF9B15-DB42-4BB0-B1F3-FE96FDF6CC26}" type="slidenum">
              <a:rPr lang="en-US"/>
              <a:pPr/>
              <a:t>23</a:t>
            </a:fld>
            <a:endParaRPr lang="en-US"/>
          </a:p>
        </p:txBody>
      </p:sp>
      <p:pic>
        <p:nvPicPr>
          <p:cNvPr id="66565" name="Picture 5"/>
          <p:cNvPicPr>
            <a:picLocks noChangeAspect="1" noChangeArrowheads="1"/>
          </p:cNvPicPr>
          <p:nvPr/>
        </p:nvPicPr>
        <p:blipFill>
          <a:blip r:embed="rId3" cstate="print"/>
          <a:srcRect/>
          <a:stretch>
            <a:fillRect/>
          </a:stretch>
        </p:blipFill>
        <p:spPr bwMode="auto">
          <a:xfrm>
            <a:off x="4763" y="652463"/>
            <a:ext cx="9134475" cy="5553075"/>
          </a:xfrm>
          <a:prstGeom prst="rect">
            <a:avLst/>
          </a:prstGeom>
          <a:noFill/>
          <a:ln w="9525">
            <a:noFill/>
            <a:miter lim="800000"/>
            <a:headEnd/>
            <a:tailEnd/>
          </a:ln>
          <a:effectLst/>
        </p:spPr>
      </p:pic>
    </p:spTree>
  </p:cSld>
  <p:clrMapOvr>
    <a:masterClrMapping/>
  </p:clrMapOvr>
  <p:transition spd="med">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04800" y="1295400"/>
            <a:ext cx="8534400" cy="508857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65125" indent="-255588" eaLnBrk="0" hangingPunct="0">
              <a:spcBef>
                <a:spcPts val="400"/>
              </a:spcBef>
              <a:buClr>
                <a:schemeClr val="accent1"/>
              </a:buClr>
              <a:buSzPct val="68000"/>
              <a:buFont typeface="Wingdings 3" pitchFamily="18" charset="2"/>
              <a:buChar char=""/>
            </a:pPr>
            <a:endParaRPr lang="en-US" sz="2800" dirty="0" smtClean="0"/>
          </a:p>
          <a:p>
            <a:pPr marL="365125" indent="-255588" eaLnBrk="0" hangingPunct="0">
              <a:spcBef>
                <a:spcPts val="400"/>
              </a:spcBef>
              <a:buClr>
                <a:schemeClr val="accent1"/>
              </a:buClr>
              <a:buSzPct val="68000"/>
              <a:buFont typeface="Wingdings 3" pitchFamily="18" charset="2"/>
              <a:buChar char=""/>
            </a:pPr>
            <a:r>
              <a:rPr lang="en-US" sz="2800" dirty="0" smtClean="0">
                <a:latin typeface="Calibri" pitchFamily="34" charset="0"/>
              </a:rPr>
              <a:t>Workers </a:t>
            </a:r>
            <a:r>
              <a:rPr lang="en-US" sz="2800" dirty="0">
                <a:latin typeface="Calibri" pitchFamily="34" charset="0"/>
              </a:rPr>
              <a:t>have the </a:t>
            </a:r>
            <a:r>
              <a:rPr lang="en-US" sz="2800" b="1" dirty="0">
                <a:latin typeface="Calibri" pitchFamily="34" charset="0"/>
              </a:rPr>
              <a:t>right to review </a:t>
            </a:r>
            <a:r>
              <a:rPr lang="en-US" sz="2800" b="1" dirty="0" smtClean="0">
                <a:latin typeface="Calibri" pitchFamily="34" charset="0"/>
              </a:rPr>
              <a:t> and  have copies </a:t>
            </a:r>
            <a:r>
              <a:rPr lang="en-US" sz="2800" dirty="0" smtClean="0">
                <a:latin typeface="Calibri" pitchFamily="34" charset="0"/>
              </a:rPr>
              <a:t>of</a:t>
            </a:r>
            <a:r>
              <a:rPr lang="en-US" sz="2800" b="1" dirty="0" smtClean="0">
                <a:latin typeface="Calibri" pitchFamily="34" charset="0"/>
              </a:rPr>
              <a:t> </a:t>
            </a:r>
            <a:r>
              <a:rPr lang="en-US" sz="2800" dirty="0" smtClean="0">
                <a:latin typeface="Calibri" pitchFamily="34" charset="0"/>
              </a:rPr>
              <a:t>the </a:t>
            </a:r>
            <a:r>
              <a:rPr lang="en-US" sz="2800" dirty="0">
                <a:latin typeface="Calibri" pitchFamily="34" charset="0"/>
              </a:rPr>
              <a:t>current log, as well as the logs stored for the past 5 years. </a:t>
            </a:r>
            <a:endParaRPr lang="en-US" sz="2800" dirty="0" smtClean="0">
              <a:latin typeface="Calibri" pitchFamily="34" charset="0"/>
            </a:endParaRPr>
          </a:p>
          <a:p>
            <a:pPr marL="365125" indent="-255588" eaLnBrk="0" hangingPunct="0">
              <a:spcBef>
                <a:spcPts val="400"/>
              </a:spcBef>
              <a:buClr>
                <a:schemeClr val="accent1"/>
              </a:buClr>
              <a:buSzPct val="68000"/>
              <a:buFont typeface="Wingdings 3" pitchFamily="18" charset="2"/>
              <a:buChar char=""/>
            </a:pPr>
            <a:endParaRPr lang="en-US" sz="2800" dirty="0" smtClean="0">
              <a:latin typeface="Calibri" pitchFamily="34" charset="0"/>
            </a:endParaRPr>
          </a:p>
          <a:p>
            <a:pPr marL="365125" indent="-255588" eaLnBrk="0" hangingPunct="0">
              <a:spcBef>
                <a:spcPts val="400"/>
              </a:spcBef>
              <a:buClr>
                <a:schemeClr val="accent1"/>
              </a:buClr>
              <a:buSzPct val="68000"/>
              <a:buFont typeface="Wingdings 3" pitchFamily="18" charset="2"/>
              <a:buChar char=""/>
            </a:pPr>
            <a:r>
              <a:rPr lang="en-US" sz="2800" dirty="0" smtClean="0">
                <a:latin typeface="Calibri" pitchFamily="34" charset="0"/>
              </a:rPr>
              <a:t>Full names have to be disclosed on the logs, unless it’s an injury of a private nature.</a:t>
            </a:r>
            <a:endParaRPr lang="en-US" sz="2800" dirty="0">
              <a:latin typeface="Calibri" pitchFamily="34" charset="0"/>
            </a:endParaRPr>
          </a:p>
          <a:p>
            <a:pPr marL="365125" indent="-255588" eaLnBrk="0" hangingPunct="0">
              <a:spcBef>
                <a:spcPts val="400"/>
              </a:spcBef>
              <a:buClr>
                <a:schemeClr val="accent1"/>
              </a:buClr>
              <a:buSzPct val="68000"/>
              <a:buFont typeface="Wingdings 3" pitchFamily="18" charset="2"/>
              <a:buChar char=""/>
            </a:pPr>
            <a:endParaRPr lang="en-US" sz="2800" dirty="0">
              <a:latin typeface="Calibri" pitchFamily="34" charset="0"/>
            </a:endParaRPr>
          </a:p>
          <a:p>
            <a:pPr marL="365125" indent="-255588" eaLnBrk="0" hangingPunct="0">
              <a:spcBef>
                <a:spcPts val="400"/>
              </a:spcBef>
              <a:buClr>
                <a:schemeClr val="accent1"/>
              </a:buClr>
              <a:buSzPct val="68000"/>
              <a:buFont typeface="Wingdings 3" pitchFamily="18" charset="2"/>
              <a:buChar char=""/>
            </a:pPr>
            <a:r>
              <a:rPr lang="en-US" sz="2800" dirty="0">
                <a:latin typeface="Calibri" pitchFamily="34" charset="0"/>
              </a:rPr>
              <a:t>Workers also have the right to </a:t>
            </a:r>
            <a:r>
              <a:rPr lang="en-US" sz="2800" dirty="0" smtClean="0">
                <a:latin typeface="Calibri" pitchFamily="34" charset="0"/>
              </a:rPr>
              <a:t>view and have a copy of </a:t>
            </a:r>
            <a:r>
              <a:rPr lang="en-US" sz="2800" dirty="0">
                <a:latin typeface="Calibri" pitchFamily="34" charset="0"/>
              </a:rPr>
              <a:t>the annually posted summary of the injuries and illnesses (OSHA 300A).</a:t>
            </a:r>
            <a:endParaRPr lang="en-US" sz="3600" dirty="0">
              <a:latin typeface="Calibri" pitchFamily="34" charset="0"/>
            </a:endParaRPr>
          </a:p>
        </p:txBody>
      </p:sp>
      <p:sp>
        <p:nvSpPr>
          <p:cNvPr id="3" name="Title 2"/>
          <p:cNvSpPr>
            <a:spLocks noGrp="1"/>
          </p:cNvSpPr>
          <p:nvPr>
            <p:ph type="title"/>
          </p:nvPr>
        </p:nvSpPr>
        <p:spPr/>
        <p:txBody>
          <a:bodyPr/>
          <a:lstStyle/>
          <a:p>
            <a:r>
              <a:rPr lang="en-US" b="1" dirty="0" smtClean="0"/>
              <a:t>Employee Rights</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Culture of Reporting</a:t>
            </a:r>
            <a:endParaRPr lang="en-US" dirty="0"/>
          </a:p>
        </p:txBody>
      </p:sp>
      <p:sp>
        <p:nvSpPr>
          <p:cNvPr id="3" name="Content Placeholder 2"/>
          <p:cNvSpPr>
            <a:spLocks noGrp="1"/>
          </p:cNvSpPr>
          <p:nvPr>
            <p:ph idx="1"/>
          </p:nvPr>
        </p:nvSpPr>
        <p:spPr>
          <a:xfrm>
            <a:off x="304800" y="1600200"/>
            <a:ext cx="5105400" cy="4525963"/>
          </a:xfrm>
        </p:spPr>
        <p:txBody>
          <a:bodyPr>
            <a:normAutofit fontScale="92500" lnSpcReduction="20000"/>
          </a:bodyPr>
          <a:lstStyle/>
          <a:p>
            <a:r>
              <a:rPr lang="en-US" sz="4000" dirty="0" smtClean="0"/>
              <a:t>Think about this:</a:t>
            </a:r>
          </a:p>
          <a:p>
            <a:endParaRPr lang="en-US" sz="4000" dirty="0" smtClean="0"/>
          </a:p>
          <a:p>
            <a:pPr lvl="1"/>
            <a:r>
              <a:rPr lang="en-US" sz="3600" dirty="0" smtClean="0"/>
              <a:t>What recommendations would you make to improve reporting</a:t>
            </a:r>
          </a:p>
          <a:p>
            <a:pPr lvl="1"/>
            <a:endParaRPr lang="en-US" sz="3600" dirty="0" smtClean="0"/>
          </a:p>
          <a:p>
            <a:pPr lvl="1"/>
            <a:r>
              <a:rPr lang="en-US" sz="3600" dirty="0" smtClean="0"/>
              <a:t>How would you make the case to your colleagues</a:t>
            </a:r>
            <a:endParaRPr lang="en-US" sz="3600" dirty="0"/>
          </a:p>
        </p:txBody>
      </p:sp>
      <p:pic>
        <p:nvPicPr>
          <p:cNvPr id="5122" name="Picture 2" descr="C:\Users\abahruth\AppData\Local\Microsoft\Windows\Temporary Internet Files\Content.IE5\SKXU7GW3\MP900315598[1].jpg"/>
          <p:cNvPicPr>
            <a:picLocks noChangeAspect="1" noChangeArrowheads="1"/>
          </p:cNvPicPr>
          <p:nvPr/>
        </p:nvPicPr>
        <p:blipFill>
          <a:blip r:embed="rId3" cstate="print"/>
          <a:srcRect/>
          <a:stretch>
            <a:fillRect/>
          </a:stretch>
        </p:blipFill>
        <p:spPr bwMode="auto">
          <a:xfrm>
            <a:off x="5486400" y="2438400"/>
            <a:ext cx="3276600" cy="26090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Let’s put it all together</a:t>
            </a:r>
            <a:endParaRPr lang="en-US" dirty="0"/>
          </a:p>
        </p:txBody>
      </p:sp>
      <p:pic>
        <p:nvPicPr>
          <p:cNvPr id="6146" name="Picture 2" descr="C:\Users\abahruth\AppData\Local\Microsoft\Windows\Temporary Internet Files\Content.IE5\J0VMBEKL\MC900343201[1].wmf"/>
          <p:cNvPicPr>
            <a:picLocks noChangeAspect="1" noChangeArrowheads="1"/>
          </p:cNvPicPr>
          <p:nvPr/>
        </p:nvPicPr>
        <p:blipFill>
          <a:blip r:embed="rId3" cstate="print"/>
          <a:srcRect/>
          <a:stretch>
            <a:fillRect/>
          </a:stretch>
        </p:blipFill>
        <p:spPr bwMode="auto">
          <a:xfrm>
            <a:off x="1219200" y="1447800"/>
            <a:ext cx="6400800" cy="477885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reporting data tells us</a:t>
            </a:r>
            <a:endParaRPr lang="en-US" dirty="0"/>
          </a:p>
        </p:txBody>
      </p:sp>
      <p:graphicFrame>
        <p:nvGraphicFramePr>
          <p:cNvPr id="10" name="Chart 9"/>
          <p:cNvGraphicFramePr/>
          <p:nvPr/>
        </p:nvGraphicFramePr>
        <p:xfrm>
          <a:off x="0" y="1397000"/>
          <a:ext cx="8763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57200" y="5257800"/>
            <a:ext cx="7924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t>The </a:t>
            </a:r>
            <a:r>
              <a:rPr lang="en-US" sz="2400" b="1" dirty="0" smtClean="0"/>
              <a:t>public sector </a:t>
            </a:r>
            <a:r>
              <a:rPr lang="en-US" sz="2400" dirty="0" smtClean="0"/>
              <a:t>accounted for 11,900 of Connecticut’s 60,200 work-related injuries and illnesses </a:t>
            </a:r>
            <a:r>
              <a:rPr lang="en-US" sz="2400" b="1" dirty="0" smtClean="0"/>
              <a:t>(20%) </a:t>
            </a:r>
            <a:r>
              <a:rPr lang="en-US" sz="2400" dirty="0" smtClean="0"/>
              <a:t>while providing </a:t>
            </a:r>
            <a:r>
              <a:rPr lang="en-US" sz="2400" b="1" dirty="0" smtClean="0"/>
              <a:t>13% of the employment</a:t>
            </a:r>
            <a:r>
              <a:rPr lang="en-US" sz="2400" dirty="0" smtClean="0"/>
              <a:t>. </a:t>
            </a:r>
          </a:p>
        </p:txBody>
      </p:sp>
      <p:sp>
        <p:nvSpPr>
          <p:cNvPr id="5" name="TextBox 4"/>
          <p:cNvSpPr txBox="1"/>
          <p:nvPr/>
        </p:nvSpPr>
        <p:spPr>
          <a:xfrm>
            <a:off x="1752600" y="6488668"/>
            <a:ext cx="5486400" cy="369332"/>
          </a:xfrm>
          <a:prstGeom prst="rect">
            <a:avLst/>
          </a:prstGeom>
          <a:noFill/>
        </p:spPr>
        <p:txBody>
          <a:bodyPr wrap="square" rtlCol="0">
            <a:spAutoFit/>
          </a:bodyPr>
          <a:lstStyle/>
          <a:p>
            <a:r>
              <a:rPr lang="en-US" dirty="0" smtClean="0"/>
              <a:t>CONN-OSHA Non-Fatal Injury and Illness Data, 2009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the data tell us</a:t>
            </a:r>
            <a:br>
              <a:rPr lang="en-US" sz="3200" dirty="0" smtClean="0"/>
            </a:br>
            <a:r>
              <a:rPr lang="en-US" sz="3200" dirty="0" smtClean="0"/>
              <a:t>Incidence of work-related injuries in Connecticut</a:t>
            </a:r>
            <a:endParaRPr lang="en-US" sz="3200" dirty="0"/>
          </a:p>
        </p:txBody>
      </p:sp>
      <p:graphicFrame>
        <p:nvGraphicFramePr>
          <p:cNvPr id="4" name="Chart 3"/>
          <p:cNvGraphicFramePr/>
          <p:nvPr/>
        </p:nvGraphicFramePr>
        <p:xfrm>
          <a:off x="381000" y="1397000"/>
          <a:ext cx="8763000"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752600" y="6488668"/>
            <a:ext cx="6172200" cy="369332"/>
          </a:xfrm>
          <a:prstGeom prst="rect">
            <a:avLst/>
          </a:prstGeom>
        </p:spPr>
        <p:txBody>
          <a:bodyPr wrap="square">
            <a:spAutoFit/>
          </a:bodyPr>
          <a:lstStyle/>
          <a:p>
            <a:r>
              <a:rPr lang="en-US" dirty="0" smtClean="0"/>
              <a:t>CONN-OSHA Non-Fatal Injury and Illness Data, 2009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Graph?</a:t>
            </a:r>
            <a:endParaRPr lang="en-US" dirty="0"/>
          </a:p>
        </p:txBody>
      </p:sp>
      <p:graphicFrame>
        <p:nvGraphicFramePr>
          <p:cNvPr id="5" name="Chart 4"/>
          <p:cNvGraphicFramePr/>
          <p:nvPr/>
        </p:nvGraphicFramePr>
        <p:xfrm>
          <a:off x="381000" y="1219200"/>
          <a:ext cx="83058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Arrow 5"/>
          <p:cNvSpPr/>
          <p:nvPr/>
        </p:nvSpPr>
        <p:spPr>
          <a:xfrm>
            <a:off x="6400800" y="47244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4572000"/>
            <a:ext cx="1524000" cy="830997"/>
          </a:xfrm>
          <a:prstGeom prst="rect">
            <a:avLst/>
          </a:prstGeom>
          <a:solidFill>
            <a:srgbClr val="FF0000"/>
          </a:solidFill>
        </p:spPr>
        <p:txBody>
          <a:bodyPr wrap="square" rtlCol="0">
            <a:spAutoFit/>
          </a:bodyPr>
          <a:lstStyle/>
          <a:p>
            <a:r>
              <a:rPr lang="en-US" sz="2400" dirty="0" smtClean="0"/>
              <a:t>YOU ARE HERE!!</a:t>
            </a:r>
            <a:endParaRPr lang="en-US" sz="2400" dirty="0"/>
          </a:p>
        </p:txBody>
      </p:sp>
      <p:sp>
        <p:nvSpPr>
          <p:cNvPr id="8" name="Rectangle 7"/>
          <p:cNvSpPr/>
          <p:nvPr/>
        </p:nvSpPr>
        <p:spPr>
          <a:xfrm>
            <a:off x="1676400" y="6488668"/>
            <a:ext cx="5638800" cy="369332"/>
          </a:xfrm>
          <a:prstGeom prst="rect">
            <a:avLst/>
          </a:prstGeom>
        </p:spPr>
        <p:txBody>
          <a:bodyPr wrap="square">
            <a:spAutoFit/>
          </a:bodyPr>
          <a:lstStyle/>
          <a:p>
            <a:r>
              <a:rPr lang="en-US" dirty="0" smtClean="0"/>
              <a:t>CONN-OSHA Non-Fatal Injury and Illness Data, 2009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the Research Tells Us….</a:t>
            </a:r>
            <a:endParaRPr lang="en-US" dirty="0"/>
          </a:p>
        </p:txBody>
      </p:sp>
      <p:graphicFrame>
        <p:nvGraphicFramePr>
          <p:cNvPr id="6" name="Diagram 5"/>
          <p:cNvGraphicFramePr/>
          <p:nvPr/>
        </p:nvGraphicFramePr>
        <p:xfrm>
          <a:off x="381000" y="12192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114800"/>
            <a:ext cx="3276600" cy="2362200"/>
          </a:xfrm>
        </p:spPr>
        <p:txBody>
          <a:bodyPr>
            <a:noAutofit/>
          </a:bodyPr>
          <a:lstStyle/>
          <a:p>
            <a:pPr algn="ctr"/>
            <a:r>
              <a:rPr lang="en-US" sz="3200" dirty="0" smtClean="0"/>
              <a:t>How could accurate reporting help correct hazards?</a:t>
            </a:r>
            <a:br>
              <a:rPr lang="en-US" sz="3200" dirty="0" smtClean="0"/>
            </a:br>
            <a:endParaRPr lang="en-US" sz="3200" dirty="0"/>
          </a:p>
        </p:txBody>
      </p:sp>
      <p:pic>
        <p:nvPicPr>
          <p:cNvPr id="4098" name="Picture 2" descr="C:\Users\abahruth\AppData\Local\Microsoft\Windows\Temporary Internet Files\Content.Outlook\229YKGUS\IMG_1195.JPG"/>
          <p:cNvPicPr>
            <a:picLocks noChangeAspect="1" noChangeArrowheads="1"/>
          </p:cNvPicPr>
          <p:nvPr/>
        </p:nvPicPr>
        <p:blipFill>
          <a:blip r:embed="rId3" cstate="print"/>
          <a:srcRect/>
          <a:stretch>
            <a:fillRect/>
          </a:stretch>
        </p:blipFill>
        <p:spPr bwMode="auto">
          <a:xfrm>
            <a:off x="0" y="0"/>
            <a:ext cx="4775200" cy="3581400"/>
          </a:xfrm>
          <a:prstGeom prst="rect">
            <a:avLst/>
          </a:prstGeom>
          <a:noFill/>
        </p:spPr>
      </p:pic>
      <p:pic>
        <p:nvPicPr>
          <p:cNvPr id="4099" name="Picture 3" descr="C:\Users\abahruth\AppData\Local\Microsoft\Windows\Temporary Internet Files\Content.Outlook\229YKGUS\IMG_3652.JPG"/>
          <p:cNvPicPr>
            <a:picLocks noChangeAspect="1" noChangeArrowheads="1"/>
          </p:cNvPicPr>
          <p:nvPr/>
        </p:nvPicPr>
        <p:blipFill>
          <a:blip r:embed="rId4" cstate="print"/>
          <a:srcRect/>
          <a:stretch>
            <a:fillRect/>
          </a:stretch>
        </p:blipFill>
        <p:spPr bwMode="auto">
          <a:xfrm>
            <a:off x="4673600" y="3505200"/>
            <a:ext cx="4470400" cy="3352800"/>
          </a:xfrm>
          <a:prstGeom prst="rect">
            <a:avLst/>
          </a:prstGeom>
          <a:noFill/>
        </p:spPr>
      </p:pic>
      <p:sp>
        <p:nvSpPr>
          <p:cNvPr id="12" name="Rectangle 11"/>
          <p:cNvSpPr/>
          <p:nvPr/>
        </p:nvSpPr>
        <p:spPr>
          <a:xfrm>
            <a:off x="4876800" y="229612"/>
            <a:ext cx="4267200" cy="3046988"/>
          </a:xfrm>
          <a:prstGeom prst="rect">
            <a:avLst/>
          </a:prstGeom>
        </p:spPr>
        <p:txBody>
          <a:bodyPr wrap="square">
            <a:spAutoFit/>
          </a:bodyPr>
          <a:lstStyle/>
          <a:p>
            <a:pPr algn="ctr"/>
            <a:r>
              <a:rPr lang="en-US" sz="3200" b="1" dirty="0" smtClean="0"/>
              <a:t>Are there hazards in your workshops and classrooms that have caused or have the potential to cause injury and/or illness?</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Culture of Reporting</a:t>
            </a:r>
            <a:endParaRPr lang="en-US" dirty="0"/>
          </a:p>
        </p:txBody>
      </p:sp>
      <p:sp>
        <p:nvSpPr>
          <p:cNvPr id="3" name="Content Placeholder 2"/>
          <p:cNvSpPr>
            <a:spLocks noGrp="1"/>
          </p:cNvSpPr>
          <p:nvPr>
            <p:ph idx="1"/>
          </p:nvPr>
        </p:nvSpPr>
        <p:spPr>
          <a:xfrm>
            <a:off x="304800" y="1600200"/>
            <a:ext cx="5105400" cy="4525963"/>
          </a:xfrm>
        </p:spPr>
        <p:txBody>
          <a:bodyPr>
            <a:normAutofit fontScale="92500" lnSpcReduction="20000"/>
          </a:bodyPr>
          <a:lstStyle/>
          <a:p>
            <a:r>
              <a:rPr lang="en-US" sz="4000" dirty="0" smtClean="0"/>
              <a:t>Think about this:</a:t>
            </a:r>
          </a:p>
          <a:p>
            <a:endParaRPr lang="en-US" sz="4000" dirty="0" smtClean="0"/>
          </a:p>
          <a:p>
            <a:pPr lvl="1"/>
            <a:r>
              <a:rPr lang="en-US" sz="3600" dirty="0" smtClean="0"/>
              <a:t>What recommendations would you make to improve reporting</a:t>
            </a:r>
          </a:p>
          <a:p>
            <a:pPr lvl="1"/>
            <a:endParaRPr lang="en-US" sz="3600" dirty="0" smtClean="0"/>
          </a:p>
          <a:p>
            <a:pPr lvl="1"/>
            <a:r>
              <a:rPr lang="en-US" sz="3600" dirty="0" smtClean="0"/>
              <a:t>How would you make the case to your colleagues</a:t>
            </a:r>
            <a:endParaRPr lang="en-US" sz="3600" dirty="0"/>
          </a:p>
        </p:txBody>
      </p:sp>
      <p:pic>
        <p:nvPicPr>
          <p:cNvPr id="5122" name="Picture 2" descr="C:\Users\abahruth\AppData\Local\Microsoft\Windows\Temporary Internet Files\Content.IE5\SKXU7GW3\MP900315598[1].jpg"/>
          <p:cNvPicPr>
            <a:picLocks noChangeAspect="1" noChangeArrowheads="1"/>
          </p:cNvPicPr>
          <p:nvPr/>
        </p:nvPicPr>
        <p:blipFill>
          <a:blip r:embed="rId3" cstate="print"/>
          <a:srcRect/>
          <a:stretch>
            <a:fillRect/>
          </a:stretch>
        </p:blipFill>
        <p:spPr bwMode="auto">
          <a:xfrm>
            <a:off x="5486400" y="2438400"/>
            <a:ext cx="3276600" cy="26090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4294967295"/>
          </p:nvPr>
        </p:nvSpPr>
        <p:spPr>
          <a:xfrm>
            <a:off x="762000" y="1524000"/>
            <a:ext cx="8382000" cy="1566863"/>
          </a:xfrm>
        </p:spPr>
        <p:txBody>
          <a:bodyPr>
            <a:normAutofit/>
          </a:bodyPr>
          <a:lstStyle/>
          <a:p>
            <a:pPr eaLnBrk="1" hangingPunct="1"/>
            <a:r>
              <a:rPr lang="en-US" b="1" dirty="0" smtClean="0">
                <a:ea typeface="ＭＳ Ｐゴシック" pitchFamily="34" charset="-128"/>
                <a:cs typeface="Utopia" pitchFamily="18" charset="0"/>
              </a:rPr>
              <a:t>Public employers </a:t>
            </a:r>
            <a:r>
              <a:rPr lang="en-US" dirty="0" smtClean="0">
                <a:ea typeface="ＭＳ Ｐゴシック" pitchFamily="34" charset="-128"/>
                <a:cs typeface="Utopia" pitchFamily="18" charset="0"/>
              </a:rPr>
              <a:t>in Connecticut  are required to keep a log of injuries and illnesses.</a:t>
            </a:r>
          </a:p>
        </p:txBody>
      </p:sp>
      <p:pic>
        <p:nvPicPr>
          <p:cNvPr id="20483" name="Picture 7" descr="slide 15 first aid"/>
          <p:cNvPicPr>
            <a:picLocks noChangeAspect="1" noChangeArrowheads="1"/>
          </p:cNvPicPr>
          <p:nvPr/>
        </p:nvPicPr>
        <p:blipFill>
          <a:blip r:embed="rId3" cstate="print"/>
          <a:srcRect/>
          <a:stretch>
            <a:fillRect/>
          </a:stretch>
        </p:blipFill>
        <p:spPr bwMode="auto">
          <a:xfrm>
            <a:off x="609600" y="3200400"/>
            <a:ext cx="4038600" cy="3115491"/>
          </a:xfrm>
          <a:prstGeom prst="rect">
            <a:avLst/>
          </a:prstGeom>
          <a:noFill/>
          <a:ln w="9525">
            <a:noFill/>
            <a:miter lim="800000"/>
            <a:headEnd/>
            <a:tailEnd/>
          </a:ln>
        </p:spPr>
      </p:pic>
      <p:sp>
        <p:nvSpPr>
          <p:cNvPr id="20485" name="TextBox 7"/>
          <p:cNvSpPr txBox="1">
            <a:spLocks noChangeArrowheads="1"/>
          </p:cNvSpPr>
          <p:nvPr/>
        </p:nvSpPr>
        <p:spPr bwMode="auto">
          <a:xfrm>
            <a:off x="1752600" y="395288"/>
            <a:ext cx="5621338" cy="769937"/>
          </a:xfrm>
          <a:prstGeom prst="rect">
            <a:avLst/>
          </a:prstGeom>
          <a:noFill/>
          <a:ln w="9525">
            <a:noFill/>
            <a:miter lim="800000"/>
            <a:headEnd/>
            <a:tailEnd/>
          </a:ln>
        </p:spPr>
        <p:txBody>
          <a:bodyPr>
            <a:spAutoFit/>
          </a:bodyPr>
          <a:lstStyle/>
          <a:p>
            <a:pPr algn="ctr" eaLnBrk="0" hangingPunct="0"/>
            <a:r>
              <a:rPr lang="en-US" sz="4400" dirty="0">
                <a:latin typeface="+mj-lt"/>
              </a:rPr>
              <a:t>Recordkeeping </a:t>
            </a:r>
          </a:p>
        </p:txBody>
      </p:sp>
      <p:sp>
        <p:nvSpPr>
          <p:cNvPr id="29697" name="Rectangle 1"/>
          <p:cNvSpPr>
            <a:spLocks noChangeArrowheads="1"/>
          </p:cNvSpPr>
          <p:nvPr/>
        </p:nvSpPr>
        <p:spPr bwMode="auto">
          <a:xfrm>
            <a:off x="4876800" y="3200400"/>
            <a:ext cx="3886200" cy="3046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What about the work environment while traveling?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Injuries occurring during travel are work-related if the employee was engaged in work activities in the interest of the employer.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2420</TotalTime>
  <Words>3933</Words>
  <Application>Microsoft Office PowerPoint</Application>
  <PresentationFormat>On-screen Show (4:3)</PresentationFormat>
  <Paragraphs>342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Making it Count</vt:lpstr>
      <vt:lpstr>Objectives</vt:lpstr>
      <vt:lpstr>What reporting data tells us</vt:lpstr>
      <vt:lpstr>What the data tell us Incidence of work-related injuries in Connecticut</vt:lpstr>
      <vt:lpstr>What’s Wrong with this Graph?</vt:lpstr>
      <vt:lpstr>What the Research Tells Us….</vt:lpstr>
      <vt:lpstr>How could accurate reporting help correct hazards? </vt:lpstr>
      <vt:lpstr>Changing the Culture of Reporting</vt:lpstr>
      <vt:lpstr>PowerPoint Presentation</vt:lpstr>
      <vt:lpstr>PowerPoint Presentation</vt:lpstr>
      <vt:lpstr>PowerPoint Presentation</vt:lpstr>
      <vt:lpstr>Reading an OSHA Log</vt:lpstr>
      <vt:lpstr>Reading an OSHA Log</vt:lpstr>
      <vt:lpstr>PowerPoint Presentation</vt:lpstr>
      <vt:lpstr>Classifying  Illnesses</vt:lpstr>
      <vt:lpstr>The Point</vt:lpstr>
      <vt:lpstr>SVFT:   How are Injuries and Illnesses Reported in Your School?</vt:lpstr>
      <vt:lpstr>PowerPoint Presentation</vt:lpstr>
      <vt:lpstr>PowerPoint Presentation</vt:lpstr>
      <vt:lpstr>PowerPoint Presentation</vt:lpstr>
      <vt:lpstr>Employee Involvement</vt:lpstr>
      <vt:lpstr>Employers are Required to:</vt:lpstr>
      <vt:lpstr>PowerPoint Presentation</vt:lpstr>
      <vt:lpstr>Employee Rights</vt:lpstr>
      <vt:lpstr>Changing the Culture of Reporting</vt:lpstr>
      <vt:lpstr>So Let’s put it all together</vt:lpstr>
    </vt:vector>
  </TitlesOfParts>
  <Company>AFT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American Federation of Teachers</dc:creator>
  <cp:lastModifiedBy>Vosburgh, Linda - OSHA</cp:lastModifiedBy>
  <cp:revision>238</cp:revision>
  <dcterms:created xsi:type="dcterms:W3CDTF">2012-06-11T18:54:41Z</dcterms:created>
  <dcterms:modified xsi:type="dcterms:W3CDTF">2013-03-26T17:36:43Z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1508495646</vt:i4>
  </property>
  <property fmtid="{D5CDD505-2E9C-101B-9397-08002B2CF9AE}" pid="3" name="_NewReviewCycle">
    <vt:lpwstr/>
  </property>
  <property fmtid="{D5CDD505-2E9C-101B-9397-08002B2CF9AE}" pid="4" name="_EmailSubject">
    <vt:lpwstr>Comments</vt:lpwstr>
  </property>
  <property fmtid="{D5CDD505-2E9C-101B-9397-08002B2CF9AE}" pid="5" name="_AuthorEmail">
    <vt:lpwstr>abahruth@aft.org</vt:lpwstr>
  </property>
  <property fmtid="{D5CDD505-2E9C-101B-9397-08002B2CF9AE}" pid="6" name="_AuthorEmailDisplayName">
    <vt:lpwstr>Amy Bahruth, AFT Health &amp; Safety</vt:lpwstr>
  </property>
</Properties>
</file>