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3"/>
  </p:notesMasterIdLst>
  <p:sldIdLst>
    <p:sldId id="284" r:id="rId2"/>
    <p:sldId id="326" r:id="rId3"/>
    <p:sldId id="285" r:id="rId4"/>
    <p:sldId id="397" r:id="rId5"/>
    <p:sldId id="319" r:id="rId6"/>
    <p:sldId id="422" r:id="rId7"/>
    <p:sldId id="396" r:id="rId8"/>
    <p:sldId id="424" r:id="rId9"/>
    <p:sldId id="426" r:id="rId10"/>
    <p:sldId id="428" r:id="rId11"/>
    <p:sldId id="430" r:id="rId12"/>
    <p:sldId id="410" r:id="rId13"/>
    <p:sldId id="451" r:id="rId14"/>
    <p:sldId id="435" r:id="rId15"/>
    <p:sldId id="437" r:id="rId16"/>
    <p:sldId id="408" r:id="rId17"/>
    <p:sldId id="439" r:id="rId18"/>
    <p:sldId id="450" r:id="rId19"/>
    <p:sldId id="440" r:id="rId20"/>
    <p:sldId id="441" r:id="rId21"/>
    <p:sldId id="442" r:id="rId22"/>
    <p:sldId id="409" r:id="rId23"/>
    <p:sldId id="427" r:id="rId24"/>
    <p:sldId id="417" r:id="rId25"/>
    <p:sldId id="413" r:id="rId26"/>
    <p:sldId id="411" r:id="rId27"/>
    <p:sldId id="425" r:id="rId28"/>
    <p:sldId id="423" r:id="rId29"/>
    <p:sldId id="443" r:id="rId30"/>
    <p:sldId id="444" r:id="rId31"/>
    <p:sldId id="446" r:id="rId32"/>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299" autoAdjust="0"/>
    <p:restoredTop sz="78924" autoAdjust="0"/>
  </p:normalViewPr>
  <p:slideViewPr>
    <p:cSldViewPr snapToGrid="0" snapToObjects="1">
      <p:cViewPr varScale="1">
        <p:scale>
          <a:sx n="69" d="100"/>
          <a:sy n="69" d="100"/>
        </p:scale>
        <p:origin x="-18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6" d="100"/>
          <a:sy n="66" d="100"/>
        </p:scale>
        <p:origin x="-205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ea typeface="+mn-ea"/>
                <a:cs typeface="+mn-cs"/>
              </a:defRPr>
            </a:lvl1pPr>
          </a:lstStyle>
          <a:p>
            <a:pPr>
              <a:defRPr/>
            </a:pPr>
            <a:fld id="{AA34F617-24C3-45A8-9895-B6E85FFCC5ED}" type="datetime1">
              <a:rPr lang="en-US"/>
              <a:pPr>
                <a:defRPr/>
              </a:pPr>
              <a:t>3/26/2013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ea typeface="+mn-ea"/>
                <a:cs typeface="+mn-cs"/>
              </a:defRPr>
            </a:lvl1pPr>
          </a:lstStyle>
          <a:p>
            <a:pPr>
              <a:defRPr/>
            </a:pPr>
            <a:fld id="{7AEC5C83-55CE-4DA9-9C05-F8110270FA1D}" type="slidenum">
              <a:rPr lang="en-US"/>
              <a:pPr>
                <a:defRPr/>
              </a:pPr>
              <a:t>‹#›</a:t>
            </a:fld>
            <a:endParaRPr lang="en-US"/>
          </a:p>
        </p:txBody>
      </p:sp>
    </p:spTree>
    <p:extLst>
      <p:ext uri="{BB962C8B-B14F-4D97-AF65-F5344CB8AC3E}">
        <p14:creationId xmlns:p14="http://schemas.microsoft.com/office/powerpoint/2010/main" val="40000454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1257" y="4421823"/>
            <a:ext cx="6516913" cy="4678634"/>
          </a:xfrm>
        </p:spPr>
        <p:txBody>
          <a:bodyPr>
            <a:normAutofit lnSpcReduction="10000"/>
          </a:bodyPr>
          <a:lstStyle/>
          <a:p>
            <a:r>
              <a:rPr lang="en-US" b="1" u="sng" dirty="0" smtClean="0"/>
              <a:t>Activity:  What is the hazard?</a:t>
            </a:r>
          </a:p>
          <a:p>
            <a:r>
              <a:rPr lang="en-US" b="1" dirty="0" smtClean="0"/>
              <a:t>Have the group identify the hazards represented in these pictures.  Have them give other examples  of possible hazards.  (which could include the  items below).</a:t>
            </a:r>
          </a:p>
          <a:p>
            <a:r>
              <a:rPr lang="en-US" dirty="0" smtClean="0"/>
              <a:t>Damaged, warped, buckled, or uneven flooring surfaces inside facilities can cause employees to stumble, trip, slip, or fall.</a:t>
            </a:r>
          </a:p>
          <a:p>
            <a:endParaRPr lang="en-US" b="1"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indoor walking surface irregularities in their workplace that they think are most problematic.   Then, ask them to identify where these hazards occur in their workplace (which could include the items below).</a:t>
            </a:r>
          </a:p>
          <a:p>
            <a:r>
              <a:rPr lang="en-US" dirty="0" smtClean="0"/>
              <a:t>Building entrances; Hallways; Around drains in the floor; Floor matting </a:t>
            </a:r>
          </a:p>
          <a:p>
            <a:endParaRPr lang="en-US" dirty="0" smtClean="0"/>
          </a:p>
          <a:p>
            <a:r>
              <a:rPr lang="en-US" b="1" dirty="0" smtClean="0"/>
              <a:t>Then, have them work on the final column asking “What are some potential fixes or solutions?”  Some examples might include:</a:t>
            </a:r>
          </a:p>
          <a:p>
            <a:r>
              <a:rPr lang="en-US" kern="1200" dirty="0" smtClean="0">
                <a:ea typeface="ＭＳ Ｐゴシック" charset="-128"/>
                <a:cs typeface="ＭＳ Ｐゴシック" charset="-128"/>
              </a:rPr>
              <a:t>Replace or re-stretch loose or buckled carpeting.  Remove and replace indented or blistered vinyl tile or broken ceramic tile.  Create visual cues. Highlight changes in walkway elevation with Safety Yellow warning paint.  Replace smooth flooring materials in areas normally exposed to water, grease and/or particulate matter with rougher-surfaced flooring when renovating or replacing flooring.</a:t>
            </a:r>
          </a:p>
          <a:p>
            <a:endParaRPr lang="en-US" dirty="0" smtClean="0"/>
          </a:p>
          <a:p>
            <a:r>
              <a:rPr lang="en-US" b="1" dirty="0" smtClean="0"/>
              <a:t>After they’ve worked on their chart, have the groups share their findings in report backs (round robin style – one example per group) and go through as many examples as you have time for.  </a:t>
            </a:r>
          </a:p>
          <a:p>
            <a:endParaRPr lang="en-US" kern="1200"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3201" y="4277013"/>
            <a:ext cx="6589486" cy="4885663"/>
          </a:xfrm>
        </p:spPr>
        <p:txBody>
          <a:bodyPr>
            <a:normAutofit lnSpcReduction="10000"/>
          </a:bodyPr>
          <a:lstStyle/>
          <a:p>
            <a:r>
              <a:rPr lang="en-US" b="1" u="sng" dirty="0" smtClean="0"/>
              <a:t>Activity:  What is the hazard?</a:t>
            </a:r>
          </a:p>
          <a:p>
            <a:r>
              <a:rPr lang="en-US" b="1" dirty="0" smtClean="0"/>
              <a:t>Have the group identify the hazards represented in these pictures.  Have them give other examples  of possible sources of hazards (which could include the  items below).</a:t>
            </a:r>
          </a:p>
          <a:p>
            <a:r>
              <a:rPr lang="en-US" dirty="0" smtClean="0"/>
              <a:t>Poorly maintained, uneven ground, protruding structures, holes, rocks, leaves, and other debris can cause employees to stumble, trip, slip, or fall.   Holes in grassy area between a parking lot and building.  Stones and debris on walking surfaces in a parking lot .  Area of sloped pavement that should be highlighted with Safety Yellow paint</a:t>
            </a:r>
            <a:r>
              <a:rPr lang="en-US" b="1" dirty="0" smtClean="0"/>
              <a:t> .</a:t>
            </a:r>
            <a:endParaRPr lang="en-US" dirty="0" smtClean="0"/>
          </a:p>
          <a:p>
            <a:endParaRPr lang="en-US" b="1"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outdoor walking surface irregularities at their workplace that they think are most problematic.   Then, ask them to identify where these hazards occur in their workplace (which could include the items below).</a:t>
            </a:r>
          </a:p>
          <a:p>
            <a:r>
              <a:rPr lang="en-US" dirty="0" smtClean="0"/>
              <a:t>Entrances ; Lawns ; Parking garages and lots ; Walkways ; Around drains in the ground</a:t>
            </a:r>
          </a:p>
          <a:p>
            <a:endParaRPr lang="en-US" dirty="0" smtClean="0"/>
          </a:p>
          <a:p>
            <a:r>
              <a:rPr lang="en-US" b="1" dirty="0" smtClean="0"/>
              <a:t>Then, have them work on the final column asking “What are some potential fixes or solutions?”  Some examples might include:</a:t>
            </a:r>
          </a:p>
          <a:p>
            <a:r>
              <a:rPr lang="en-US" dirty="0" smtClean="0"/>
              <a:t>Patch or fill cracks in walkways greater than ½" wide.   Patch, fill, or repave outdoor areas that have deep grooves, cracks, or holes.   Create visual cues. Highlight changes in curb or walkway elevation with Safety Yellow warning paint.   Concrete wheel stops in parking lots can be a tripping hazard and should not be used.   Remove stones and debris from walking surfaces.   Ensure that underground watering system structures are covered or highlighted. </a:t>
            </a:r>
          </a:p>
          <a:p>
            <a:endParaRPr lang="en-US" dirty="0" smtClean="0"/>
          </a:p>
          <a:p>
            <a:r>
              <a:rPr lang="en-US" b="1" dirty="0" smtClean="0"/>
              <a:t>After they’ve worked on their chart, have the groups share their findings in report backs (round robin style – one example per group) and go through as many examples as you have time for.  </a:t>
            </a:r>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618">
              <a:defRPr/>
            </a:pPr>
            <a:r>
              <a:rPr lang="en-US" dirty="0" smtClean="0"/>
              <a:t>Wheelchair accessible curb leading to building entrance is highlighted and the surface is dimpled for better visibility and traction.</a:t>
            </a:r>
          </a:p>
          <a:p>
            <a:r>
              <a:rPr lang="en-US" dirty="0" smtClean="0"/>
              <a:t>Highlight or mark slip and trip hazards for better visibility.</a:t>
            </a:r>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8343" y="4421823"/>
            <a:ext cx="6386285" cy="4635091"/>
          </a:xfrm>
        </p:spPr>
        <p:txBody>
          <a:bodyPr>
            <a:normAutofit fontScale="92500"/>
          </a:bodyPr>
          <a:lstStyle/>
          <a:p>
            <a:r>
              <a:rPr lang="en-US" b="1" u="sng" dirty="0" smtClean="0"/>
              <a:t>Activity:  What is the hazard?</a:t>
            </a:r>
          </a:p>
          <a:p>
            <a:r>
              <a:rPr lang="en-US" b="1" dirty="0" smtClean="0"/>
              <a:t>Have the group identify the hazards represented in these pictures.  Have them give other examples  of possible situations.</a:t>
            </a:r>
            <a:endParaRPr lang="en-US" sz="1200" kern="1200" baseline="0" dirty="0" smtClean="0">
              <a:solidFill>
                <a:schemeClr val="tx1"/>
              </a:solidFill>
              <a:latin typeface="+mn-lt"/>
              <a:ea typeface="ＭＳ Ｐゴシック" charset="-128"/>
              <a:cs typeface="ＭＳ Ｐゴシック" charset="-128"/>
            </a:endParaRPr>
          </a:p>
          <a:p>
            <a:endParaRPr lang="en-US" sz="1200" kern="1200" baseline="0" dirty="0" smtClean="0">
              <a:solidFill>
                <a:schemeClr val="tx1"/>
              </a:solidFill>
              <a:latin typeface="+mn-lt"/>
              <a:ea typeface="ＭＳ Ｐゴシック" charset="-128"/>
              <a:cs typeface="ＭＳ Ｐゴシック" charset="-128"/>
            </a:endParaRPr>
          </a:p>
          <a:p>
            <a:r>
              <a:rPr lang="en-US" b="1" u="sng" dirty="0" smtClean="0"/>
              <a:t>Activity:  Where does the hazard occur?</a:t>
            </a:r>
          </a:p>
          <a:p>
            <a:r>
              <a:rPr lang="en-US" b="1" dirty="0" smtClean="0"/>
              <a:t>Hand out the “what is the hazard” worksheet to each participant.  Ask them to work in small groups to identify specific hazards related to weather conditions at their workplace that they think are most problematic.   Then, ask them to identify where these hazards occur in their workplace (which could include the items below).</a:t>
            </a:r>
          </a:p>
          <a:p>
            <a:r>
              <a:rPr lang="en-US" sz="1200" kern="1200" baseline="0" dirty="0" smtClean="0">
                <a:solidFill>
                  <a:schemeClr val="tx1"/>
                </a:solidFill>
                <a:latin typeface="+mn-lt"/>
                <a:ea typeface="ＭＳ Ｐゴシック" charset="-128"/>
                <a:cs typeface="ＭＳ Ｐゴシック" charset="-128"/>
              </a:rPr>
              <a:t>Entrances;</a:t>
            </a:r>
            <a:r>
              <a:rPr lang="en-US" sz="1200" kern="120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charset="-128"/>
                <a:cs typeface="ＭＳ Ｐゴシック" charset="-128"/>
              </a:rPr>
              <a:t>Parking garages and lots;</a:t>
            </a:r>
            <a:r>
              <a:rPr lang="en-US" sz="1200" kern="120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charset="-128"/>
                <a:cs typeface="ＭＳ Ｐゴシック" charset="-128"/>
              </a:rPr>
              <a:t>Walkways;</a:t>
            </a:r>
            <a:r>
              <a:rPr lang="en-US" dirty="0" smtClean="0"/>
              <a:t> </a:t>
            </a:r>
            <a:r>
              <a:rPr lang="en-US" sz="1200" kern="1200" baseline="0" dirty="0" smtClean="0">
                <a:solidFill>
                  <a:schemeClr val="tx1"/>
                </a:solidFill>
                <a:latin typeface="+mn-lt"/>
                <a:ea typeface="ＭＳ Ｐゴシック" charset="-128"/>
                <a:cs typeface="ＭＳ Ｐゴシック" charset="-128"/>
              </a:rPr>
              <a:t>Outside stairs</a:t>
            </a:r>
          </a:p>
          <a:p>
            <a:endParaRPr lang="en-US" sz="1200" kern="1200" baseline="0" dirty="0" smtClean="0">
              <a:solidFill>
                <a:schemeClr val="tx1"/>
              </a:solidFill>
              <a:latin typeface="+mn-lt"/>
              <a:ea typeface="ＭＳ Ｐゴシック" charset="-128"/>
              <a:cs typeface="ＭＳ Ｐゴシック" charset="-128"/>
            </a:endParaRPr>
          </a:p>
          <a:p>
            <a:r>
              <a:rPr lang="en-US" b="1" dirty="0" smtClean="0"/>
              <a:t>Then, have them work on the final column asking “What are some potential fixes or solutions?”  Some examples might include:</a:t>
            </a:r>
          </a:p>
          <a:p>
            <a:r>
              <a:rPr lang="en-US" sz="1200" kern="1200" baseline="0" dirty="0" smtClean="0">
                <a:solidFill>
                  <a:schemeClr val="tx1"/>
                </a:solidFill>
                <a:latin typeface="+mn-lt"/>
                <a:ea typeface="ＭＳ Ｐゴシック" charset="-128"/>
                <a:cs typeface="ＭＳ Ｐゴシック" charset="-128"/>
              </a:rPr>
              <a:t>Have an aggressive program to promptly remove ice and snow from parking lots, garages, and sidewalks.</a:t>
            </a:r>
            <a:r>
              <a:rPr lang="en-US" sz="1200" kern="120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charset="-128"/>
                <a:cs typeface="ＭＳ Ｐゴシック" charset="-128"/>
              </a:rPr>
              <a:t>Distribute winter weather warnings via email to staff when ice and snow are predicted. For staff that does not have access to email, provide notices on bulletin boards.</a:t>
            </a:r>
            <a:r>
              <a:rPr lang="en-US" sz="1200" kern="120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charset="-128"/>
                <a:cs typeface="ＭＳ Ｐゴシック" charset="-128"/>
              </a:rPr>
              <a:t>Place freezing weather warning monitors at entrances to employee parking areas</a:t>
            </a:r>
            <a:r>
              <a:rPr lang="en-US" sz="1200" kern="1200" dirty="0" smtClean="0">
                <a:solidFill>
                  <a:schemeClr val="tx1"/>
                </a:solidFill>
                <a:latin typeface="+mn-lt"/>
                <a:ea typeface="ＭＳ Ｐゴシック" charset="-128"/>
                <a:cs typeface="ＭＳ Ｐゴシック" charset="-128"/>
              </a:rPr>
              <a:t> . </a:t>
            </a:r>
            <a:r>
              <a:rPr lang="en-US" sz="1200" kern="1200" baseline="0" dirty="0" smtClean="0">
                <a:solidFill>
                  <a:schemeClr val="tx1"/>
                </a:solidFill>
                <a:latin typeface="+mn-lt"/>
                <a:ea typeface="ＭＳ Ｐゴシック" charset="-128"/>
                <a:cs typeface="ＭＳ Ｐゴシック" charset="-128"/>
              </a:rPr>
              <a:t>Display phone or pager number for maintenance department via posters and emails to encourage employees to report icy conditions.</a:t>
            </a:r>
            <a:r>
              <a:rPr lang="en-US" sz="1200" kern="120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charset="-128"/>
                <a:cs typeface="ＭＳ Ｐゴシック" charset="-128"/>
              </a:rPr>
              <a:t>Place labeled bins filled with ice melting chemicals and scoops that anyone can use immediately on icy patches. </a:t>
            </a:r>
            <a:r>
              <a:rPr lang="en-US" sz="1200" kern="120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charset="-128"/>
                <a:cs typeface="ＭＳ Ｐゴシック" charset="-128"/>
              </a:rPr>
              <a:t>Provide additional mats in entrances during winter months and when it rains.</a:t>
            </a:r>
            <a:r>
              <a:rPr lang="en-US" sz="1200" kern="120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charset="-128"/>
                <a:cs typeface="ＭＳ Ｐゴシック" charset="-128"/>
              </a:rPr>
              <a:t>Consider slip-resistant footwear (including ice cleats) for employees who work or travel outdoors as part of their jobs.</a:t>
            </a:r>
          </a:p>
          <a:p>
            <a:endParaRPr lang="en-US" dirty="0" smtClean="0"/>
          </a:p>
          <a:p>
            <a:r>
              <a:rPr lang="en-US" b="1" dirty="0" smtClean="0"/>
              <a:t>After they’ve worked on their chart, have the groups share their findings in report backs (round robin style – one example per group) and go through as many examples as you have time for.  </a:t>
            </a:r>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606063"/>
          </a:xfrm>
        </p:spPr>
        <p:txBody>
          <a:bodyPr>
            <a:normAutofit/>
          </a:bodyPr>
          <a:lstStyle/>
          <a:p>
            <a:r>
              <a:rPr lang="en-US" b="1" u="sng" dirty="0" smtClean="0"/>
              <a:t>Activity:  What is the hazard?</a:t>
            </a:r>
          </a:p>
          <a:p>
            <a:r>
              <a:rPr lang="en-US" b="1" dirty="0" smtClean="0"/>
              <a:t>Have the group identify the hazards represented in these pictures.  Have them give other examples  of possible situations .</a:t>
            </a:r>
          </a:p>
          <a:p>
            <a:endParaRPr lang="en-US"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lighting at their workplace that they think are most problematic.   Then, ask them to identify where these hazards occur in their workplace (which could include the items below).</a:t>
            </a:r>
          </a:p>
          <a:p>
            <a:r>
              <a:rPr lang="en-US" dirty="0" smtClean="0"/>
              <a:t>Parking structures; Storage rooms; Hallways; Stairwells; Walkways both inside and outside the facility</a:t>
            </a:r>
          </a:p>
          <a:p>
            <a:endParaRPr lang="en-US" dirty="0" smtClean="0"/>
          </a:p>
          <a:p>
            <a:r>
              <a:rPr lang="en-US" b="1" dirty="0" smtClean="0"/>
              <a:t>Then, have them work on the final column asking “What are some potential fixes or solutions?”  Some examples might include:</a:t>
            </a:r>
          </a:p>
          <a:p>
            <a:r>
              <a:rPr lang="en-US" dirty="0" smtClean="0"/>
              <a:t>Install more light fixtures in poorly lit areas.  Verify light bulbs have an appropriate brightness.  Install light fixtures that emit light from all sides.</a:t>
            </a:r>
          </a:p>
          <a:p>
            <a:endParaRPr lang="en-US" dirty="0" smtClean="0"/>
          </a:p>
          <a:p>
            <a:r>
              <a:rPr lang="en-US" b="1" dirty="0" smtClean="0"/>
              <a:t>After they’ve worked on their chart, have the groups share their findings in report backs (round robin style – one example per group) and go through as many examples as you have time for.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184" y="4421822"/>
            <a:ext cx="6346801" cy="4420207"/>
          </a:xfrm>
        </p:spPr>
        <p:txBody>
          <a:bodyPr>
            <a:normAutofit fontScale="92500" lnSpcReduction="10000"/>
          </a:bodyPr>
          <a:lstStyle/>
          <a:p>
            <a:r>
              <a:rPr lang="en-US" b="1" u="sng" dirty="0" smtClean="0"/>
              <a:t>Activity:  What is the hazard?</a:t>
            </a:r>
          </a:p>
          <a:p>
            <a:r>
              <a:rPr lang="en-US" b="1" dirty="0" smtClean="0"/>
              <a:t>Have the group identify the hazards represented in these pictures.  Have them give other examples  of possible situations .</a:t>
            </a:r>
          </a:p>
          <a:p>
            <a:r>
              <a:rPr lang="en-US" dirty="0" smtClean="0"/>
              <a:t>Proper construction and maintenance of stairs and handrails can reduce hazards. Stairs that are poorly marked or uneven, as well as handrails that are not of the appropriate size, height, or are poorly maintained can lead to missteps and can cause employees to trip and fall.</a:t>
            </a:r>
          </a:p>
          <a:p>
            <a:endParaRPr lang="en-US"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stairs and handrail hazards at their workplace that they think are most problematic.   Then, ask them to identify where these hazards occur in their workplace (which could include the items below).</a:t>
            </a:r>
          </a:p>
          <a:p>
            <a:r>
              <a:rPr lang="en-US" dirty="0" smtClean="0"/>
              <a:t>Indoor and outdoor stairs; Steps inside classrooms or conference rooms; Elevated and/or sloping walkways; Parking structures; Ramps</a:t>
            </a:r>
          </a:p>
          <a:p>
            <a:endParaRPr lang="en-US" dirty="0" smtClean="0"/>
          </a:p>
          <a:p>
            <a:r>
              <a:rPr lang="en-US" b="1" dirty="0" smtClean="0"/>
              <a:t>Then, have them work on the final column asking “What are some potential fixes or solutions?”  Some examples might include:</a:t>
            </a:r>
          </a:p>
          <a:p>
            <a:r>
              <a:rPr lang="en-US" dirty="0" smtClean="0"/>
              <a:t>Mark/highlight step edges and transition areas (changes in elevations).   Use anti-skid paint/Slip-resistant strips on steps.  Make sure stairs have sufficient lighting and hand rails.  Ensure that stairs are kept free of ice, snow, water, and other slippery contaminants.   Check that stairwells have adequate lighting.   Consider adding a handrail at locations that have less than 4 steps (such as employee shuttle bus stop, building entrances, conference theaters). </a:t>
            </a:r>
          </a:p>
          <a:p>
            <a:endParaRPr lang="en-US" dirty="0" smtClean="0"/>
          </a:p>
          <a:p>
            <a:r>
              <a:rPr lang="en-US" dirty="0" smtClean="0"/>
              <a:t> </a:t>
            </a:r>
            <a:r>
              <a:rPr lang="en-US" b="1" dirty="0" smtClean="0"/>
              <a:t>After they’ve worked on their chart, have the groups share their findings in report backs (round robin style – one example per group) and go through as many examples as you have time for.  </a:t>
            </a:r>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1887" y="4421823"/>
            <a:ext cx="6255656" cy="4189095"/>
          </a:xfrm>
        </p:spPr>
        <p:txBody>
          <a:bodyPr>
            <a:normAutofit fontScale="92500" lnSpcReduction="10000"/>
          </a:bodyPr>
          <a:lstStyle/>
          <a:p>
            <a:r>
              <a:rPr lang="en-US" b="1" u="sng" dirty="0" smtClean="0"/>
              <a:t>Activity:  What is the hazard?</a:t>
            </a:r>
          </a:p>
          <a:p>
            <a:r>
              <a:rPr lang="en-US" b="1" dirty="0" smtClean="0"/>
              <a:t>Have the group identify the hazards represented in these pictures.  Have them give other examples  of possible situations.</a:t>
            </a:r>
          </a:p>
          <a:p>
            <a:r>
              <a:rPr lang="en-US" dirty="0" smtClean="0"/>
              <a:t>Stepstools and ladders used to work from heights can create a hazardous situation if not used properly. </a:t>
            </a:r>
          </a:p>
          <a:p>
            <a:endParaRPr lang="en-US"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stepstools and ladders hazards at their workplace that they think are most problematic.   Then, ask them to identify where these hazards occur in their workplace (which could include the items below).</a:t>
            </a:r>
          </a:p>
          <a:p>
            <a:r>
              <a:rPr lang="en-US" dirty="0" smtClean="0"/>
              <a:t>Outdoors; Kitchens and pantries; office; Areas with elevated storage </a:t>
            </a:r>
          </a:p>
          <a:p>
            <a:endParaRPr lang="en-US" dirty="0" smtClean="0"/>
          </a:p>
          <a:p>
            <a:r>
              <a:rPr lang="en-US" b="1" dirty="0" smtClean="0"/>
              <a:t>Then, have them work on the final column asking “What are some potential fixes or solutions?”  Some examples might include:</a:t>
            </a:r>
          </a:p>
          <a:p>
            <a:r>
              <a:rPr lang="en-US" dirty="0" smtClean="0"/>
              <a:t>Train employees on the proper use of ladders.  Wear appropriate footwear for climbing; shoes should have a closed back and sufficient tread on the sole to prevent slipping on ladder rungs or steps.   Place ladders and stepstools on level surfaces before climbing.  Check that stepladders are fully opened before climbing.   Maintain three points of contact with the ladder at all time while ascending and descending (two hands and one foot or one hand and two feet).</a:t>
            </a:r>
          </a:p>
          <a:p>
            <a:endParaRPr lang="en-US" dirty="0" smtClean="0"/>
          </a:p>
          <a:p>
            <a:r>
              <a:rPr lang="en-US" dirty="0" smtClean="0"/>
              <a:t> </a:t>
            </a:r>
            <a:r>
              <a:rPr lang="en-US" b="1" dirty="0" smtClean="0"/>
              <a:t>After they’ve worked on their chart, have the groups share their findings in report backs (round robin style – one example per group) and go through as many examples as you have time for.  </a:t>
            </a:r>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OSHA has many regulations related to portable ladders –both for their use and maintenance, which we won’t have time to go into during this workshop.  However, some important general sections of the standard include the following:</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Stepladders must be equipped with a metal spreader or locking device to securely hold the front and back sections in an open position.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Defective ladders  must be removed from service and tagged o r marked "Dangerous, Do Not Use“.</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Ladders should never be used in a horizontal position as scaffolds or work platforms.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Metal ladders should not be used near electrical equipment.</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Ladders should always be placed on secure footings and locked in place.</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Short ladders cannot be spliced together to make long ladders.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top of a regular stepladder cannot be used as a step. </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50A88-0CAD-4A2B-A2DF-31FB5842CBFA}" type="slidenum">
              <a:rPr lang="en-US" smtClean="0">
                <a:ea typeface="ＭＳ Ｐゴシック" charset="-128"/>
                <a:cs typeface="ＭＳ Ｐゴシック" charset="-128"/>
              </a:rPr>
              <a:pPr fontAlgn="base">
                <a:spcBef>
                  <a:spcPct val="0"/>
                </a:spcBef>
                <a:spcAft>
                  <a:spcPct val="0"/>
                </a:spcAft>
                <a:defRPr/>
              </a:pPr>
              <a:t>18</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0287" y="4421823"/>
            <a:ext cx="6473370" cy="4635091"/>
          </a:xfrm>
        </p:spPr>
        <p:txBody>
          <a:bodyPr>
            <a:normAutofit lnSpcReduction="10000"/>
          </a:bodyPr>
          <a:lstStyle/>
          <a:p>
            <a:r>
              <a:rPr lang="en-US" b="1" u="sng" dirty="0" smtClean="0"/>
              <a:t>Activity:  What is the hazard?</a:t>
            </a:r>
          </a:p>
          <a:p>
            <a:r>
              <a:rPr lang="en-US" b="1" dirty="0" smtClean="0"/>
              <a:t>Have the group identify the hazards represented in these pictures.  Have them give other examples  of possible situations.</a:t>
            </a:r>
          </a:p>
          <a:p>
            <a:r>
              <a:rPr lang="en-US" dirty="0" smtClean="0"/>
              <a:t>Clutter can build up in storage areas, work areas, hallways, and walkways potentially leading to an STF incident. Exposed cords on the floor, stretched across walkways, and tangled near work spaces can catch an employee’s foot and lead to a trip and fall incident.  Open cabinet, file, or desk drawers can cause a fall.</a:t>
            </a:r>
          </a:p>
          <a:p>
            <a:endParaRPr lang="en-US"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tripping hazards at their workplace that they think are most problematic.   Then, ask them to identify where these hazards occur in their workplace (which could include the items below).</a:t>
            </a:r>
          </a:p>
          <a:p>
            <a:r>
              <a:rPr lang="en-US" dirty="0" smtClean="0"/>
              <a:t>Computer workstations; Storage areas; Hallways and walkways; etc.</a:t>
            </a:r>
          </a:p>
          <a:p>
            <a:endParaRPr lang="en-US" dirty="0" smtClean="0"/>
          </a:p>
          <a:p>
            <a:r>
              <a:rPr lang="en-US" b="1" dirty="0" smtClean="0"/>
              <a:t>Then, have them work on the final column asking “What are some potential fixes or solutions?”  Some examples might include:</a:t>
            </a:r>
          </a:p>
          <a:p>
            <a:r>
              <a:rPr lang="en-US" dirty="0" smtClean="0"/>
              <a:t>Organize storage areas to eliminate clutter.  Clear walkways.  Use cord organizers to bundle cords.  Cover cords on floor with a beveled protective cover or tape cords to flooring.  Use retractable cord holders.  Mount cords near or underneath the desk.</a:t>
            </a:r>
          </a:p>
          <a:p>
            <a:endParaRPr lang="en-US" dirty="0" smtClean="0"/>
          </a:p>
          <a:p>
            <a:r>
              <a:rPr lang="en-US" dirty="0" smtClean="0"/>
              <a:t> </a:t>
            </a:r>
            <a:r>
              <a:rPr lang="en-US" b="1" dirty="0" smtClean="0"/>
              <a:t>After they’ve worked on their chart, have the groups share their findings in report backs (round robin style – one example per group) and go through as many examples as you have time for.  </a:t>
            </a:r>
          </a:p>
          <a:p>
            <a:endParaRPr lang="en-US" dirty="0" smtClean="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771" y="4421823"/>
            <a:ext cx="6516915" cy="4635091"/>
          </a:xfrm>
        </p:spPr>
        <p:txBody>
          <a:bodyPr>
            <a:normAutofit fontScale="92500" lnSpcReduction="10000"/>
          </a:bodyPr>
          <a:lstStyle/>
          <a:p>
            <a:r>
              <a:rPr lang="en-US" b="1" u="sng" dirty="0" smtClean="0"/>
              <a:t>Activity:  What is the hazard?</a:t>
            </a:r>
          </a:p>
          <a:p>
            <a:r>
              <a:rPr lang="en-US" b="1" dirty="0" smtClean="0"/>
              <a:t>Have the group identify the hazards represented in these pictures.  Have them give other examples  of possible situations.</a:t>
            </a:r>
          </a:p>
          <a:p>
            <a:r>
              <a:rPr lang="en-US" dirty="0" smtClean="0"/>
              <a:t>Mats are used to prevent STFs to provide slip-resistant walking surfaces by absorbing liquid, and by removing dirt, debris, and liquid from shoes. </a:t>
            </a:r>
            <a:r>
              <a:rPr lang="en-US" b="1" dirty="0" smtClean="0"/>
              <a:t>Mats are only effective if properly used and maintained. Old or poorly placed mats can contribute to slips, trips, and falls</a:t>
            </a:r>
          </a:p>
          <a:p>
            <a:endParaRPr lang="en-US" b="1"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improper use of floor mats and runners at their workplace that they think are most problematic.   Then, ask them to identify where these hazards occur in their workplace (which could include the items below).</a:t>
            </a:r>
          </a:p>
          <a:p>
            <a:r>
              <a:rPr lang="en-US" dirty="0" smtClean="0"/>
              <a:t>Entrances; Food preparation and serving areas; Under sinks; Water fountains</a:t>
            </a:r>
          </a:p>
          <a:p>
            <a:endParaRPr lang="en-US" dirty="0" smtClean="0"/>
          </a:p>
          <a:p>
            <a:r>
              <a:rPr lang="en-US" b="1" dirty="0" smtClean="0"/>
              <a:t>Then, have them work on the final column asking “What are some potential fixes or solutions?”  Some examples might include:</a:t>
            </a:r>
          </a:p>
          <a:p>
            <a:r>
              <a:rPr lang="en-US" dirty="0" smtClean="0"/>
              <a:t>Mats and runners at entrances should be sufficiently large so that several footsteps fall on the mat, cleaning contaminants off the shoes, before the shoes contact the flooring.  Place additional mats if necessary in entrances during ice, snow, and rainy conditions. If there is water on the floor beyond the last mat, additional mats or runners may be necessary.  Use non-slip mats in areas where employees may routinely encounter wet flooring.  Use beveled-edge, flat, and continuous or interlocking mats.  Replace mats that are curled, ripped, or worn; secure edges with carpet tape if needed.  Secure mats from moving.  Paint small markers on the floor to remind staff to lay mats in the correct position everyday.</a:t>
            </a:r>
          </a:p>
          <a:p>
            <a:endParaRPr lang="en-US" dirty="0" smtClean="0"/>
          </a:p>
          <a:p>
            <a:r>
              <a:rPr lang="en-US" dirty="0" smtClean="0"/>
              <a:t> </a:t>
            </a:r>
            <a:r>
              <a:rPr lang="en-US" b="1" dirty="0" smtClean="0"/>
              <a:t>After they’ve worked on their chart, have the groups share their findings in report backs (round robin style – one example per group) and go through as many examples as you have time for.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618">
              <a:defRPr/>
            </a:pPr>
            <a:r>
              <a:rPr lang="en-US" dirty="0" smtClean="0"/>
              <a:t>Install slip-resistant floors in high risk areas  (entrances, kitchens).</a:t>
            </a:r>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371" y="4421823"/>
            <a:ext cx="6255657" cy="4678634"/>
          </a:xfrm>
        </p:spPr>
        <p:txBody>
          <a:bodyPr>
            <a:normAutofit/>
          </a:bodyPr>
          <a:lstStyle/>
          <a:p>
            <a:r>
              <a:rPr lang="en-US" b="1" u="sng" dirty="0" smtClean="0"/>
              <a:t>Activity:  What is the hazard?</a:t>
            </a:r>
          </a:p>
          <a:p>
            <a:r>
              <a:rPr lang="en-US" b="1" dirty="0" smtClean="0"/>
              <a:t>Have the group identify the hazards represented in these pictures.  Have them give other examples  of possible situations.</a:t>
            </a:r>
          </a:p>
          <a:p>
            <a:r>
              <a:rPr lang="en-US" dirty="0" smtClean="0"/>
              <a:t>Drains and water pipes that are improperly aligned can cause liquid to spill onto walking surfaces, while clogged drains can cause water to back up onto the floor.</a:t>
            </a:r>
          </a:p>
          <a:p>
            <a:r>
              <a:rPr lang="en-US" b="1" u="sng" dirty="0" smtClean="0"/>
              <a:t>Activity:  Where does the hazard occur?</a:t>
            </a:r>
          </a:p>
          <a:p>
            <a:r>
              <a:rPr lang="en-US" b="1" dirty="0" smtClean="0"/>
              <a:t>Hand out the “what is the hazard” worksheet to each participant.  Ask them to work in small groups to identify specific hazards related to poor drainage at their workplace that they think are most problematic.   Then, ask them to identify where these hazards occur in their workplace (which could include the items below).</a:t>
            </a:r>
          </a:p>
          <a:p>
            <a:r>
              <a:rPr lang="en-US" dirty="0" smtClean="0"/>
              <a:t>Drains inside the facility where liquids accumulate (particularly in kitchens and custodial areas).  Down spouts that spill rainwater onto sidewalks</a:t>
            </a:r>
          </a:p>
          <a:p>
            <a:r>
              <a:rPr lang="en-US" b="1" dirty="0" smtClean="0"/>
              <a:t>Then, have them work on the final column asking “What are some potential fixes or solutions?”  Some examples might include:</a:t>
            </a:r>
          </a:p>
          <a:p>
            <a:r>
              <a:rPr lang="en-US" dirty="0" smtClean="0"/>
              <a:t>Check that pipes are correctly aligned with the drain they are emptying into.</a:t>
            </a:r>
          </a:p>
          <a:p>
            <a:r>
              <a:rPr lang="en-US" dirty="0" smtClean="0"/>
              <a:t>Unclog drains regularly, particularly in kitchens.</a:t>
            </a:r>
          </a:p>
          <a:p>
            <a:r>
              <a:rPr lang="en-US" dirty="0" smtClean="0"/>
              <a:t>Redirect downspouts away from sidewalks with high-pedestrian traffic. </a:t>
            </a:r>
          </a:p>
          <a:p>
            <a:r>
              <a:rPr lang="en-US" b="1" dirty="0" smtClean="0"/>
              <a:t>After they’ve worked on their chart, have the groups share their findings in report backs (round robin style – one example per group) and go through as many examples as you have time for.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r>
              <a:rPr lang="en-US" b="1" u="sng" dirty="0" smtClean="0"/>
              <a:t>QUESTION: </a:t>
            </a:r>
            <a:r>
              <a:rPr lang="en-US" b="1" dirty="0" smtClean="0"/>
              <a:t>  </a:t>
            </a:r>
            <a:r>
              <a:rPr lang="en-US" dirty="0" smtClean="0"/>
              <a:t>What are some human factors that might lead to the occurrence of a slip, trip or a fall?</a:t>
            </a:r>
          </a:p>
          <a:p>
            <a:pPr eaLnBrk="0" hangingPunct="0"/>
            <a:endParaRPr lang="en-US" dirty="0" smtClean="0"/>
          </a:p>
          <a:p>
            <a:pPr eaLnBrk="0" hangingPunct="0"/>
            <a:r>
              <a:rPr lang="en-US" dirty="0" smtClean="0"/>
              <a:t>Generate some ideas and then reveal slide.  </a:t>
            </a:r>
          </a:p>
          <a:p>
            <a:pPr eaLnBrk="0" hangingPunct="0"/>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OSHA has a standard that addresses some of the hazards we identified today.  </a:t>
            </a:r>
          </a:p>
          <a:p>
            <a:pPr eaLnBrk="1" hangingPunct="1">
              <a:spcBef>
                <a:spcPct val="0"/>
              </a:spcBef>
            </a:pPr>
            <a:endParaRPr lang="en-US" b="1" dirty="0" smtClean="0"/>
          </a:p>
          <a:p>
            <a:pPr eaLnBrk="1" hangingPunct="1">
              <a:spcBef>
                <a:spcPct val="0"/>
              </a:spcBef>
            </a:pPr>
            <a:r>
              <a:rPr lang="en-US" b="1" dirty="0" smtClean="0"/>
              <a:t>-1910.22:  Housekeeping – </a:t>
            </a:r>
            <a:r>
              <a:rPr lang="en-US" dirty="0" smtClean="0"/>
              <a:t>Requires that all places of employment, passageways, storerooms, and service rooms shall be kept clean and orderly and in a sanitary condition.  This includes keeping floors clean and dry, free from protruding nails, splinters, holes or loose boards.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E29509-3F30-4CEF-B2CE-DE89CBEE0553}" type="slidenum">
              <a:rPr lang="en-US" smtClean="0">
                <a:ea typeface="ＭＳ Ｐゴシック" charset="-128"/>
                <a:cs typeface="ＭＳ Ｐゴシック" charset="-128"/>
              </a:rPr>
              <a:pPr fontAlgn="base">
                <a:spcBef>
                  <a:spcPct val="0"/>
                </a:spcBef>
                <a:spcAft>
                  <a:spcPct val="0"/>
                </a:spcAft>
                <a:def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743" y="4421823"/>
            <a:ext cx="6502399" cy="4693148"/>
          </a:xfrm>
        </p:spPr>
        <p:txBody>
          <a:bodyPr>
            <a:normAutofit fontScale="92500" lnSpcReduction="10000"/>
          </a:bodyPr>
          <a:lstStyle/>
          <a:p>
            <a:pPr eaLnBrk="1" hangingPunct="1">
              <a:spcBef>
                <a:spcPct val="0"/>
              </a:spcBef>
            </a:pPr>
            <a:r>
              <a:rPr lang="en-US" dirty="0" smtClean="0"/>
              <a:t>OSHA also requires that aisles and passageways must be kept clear and in good repair and include safe clearances for mechanical equipment and contain no obstructions that could create a hazard.  In warehousing type locations, aisles must be permanently marked.  </a:t>
            </a:r>
          </a:p>
          <a:p>
            <a:pPr eaLnBrk="1" hangingPunct="1">
              <a:spcBef>
                <a:spcPct val="0"/>
              </a:spcBef>
            </a:pPr>
            <a:endParaRPr lang="en-US" dirty="0" smtClean="0"/>
          </a:p>
          <a:p>
            <a:pPr eaLnBrk="1" hangingPunct="1">
              <a:spcBef>
                <a:spcPct val="0"/>
              </a:spcBef>
            </a:pPr>
            <a:r>
              <a:rPr lang="en-US" dirty="0" smtClean="0"/>
              <a:t>Prevention is the Key!</a:t>
            </a:r>
          </a:p>
          <a:p>
            <a:pPr eaLnBrk="1" hangingPunct="1">
              <a:spcBef>
                <a:spcPct val="0"/>
              </a:spcBef>
            </a:pPr>
            <a:endParaRPr lang="en-US" dirty="0" smtClean="0"/>
          </a:p>
          <a:p>
            <a:pPr marL="226828" indent="-226828">
              <a:lnSpc>
                <a:spcPct val="90000"/>
              </a:lnSpc>
              <a:spcAft>
                <a:spcPct val="150000"/>
              </a:spcAft>
              <a:buFontTx/>
              <a:buChar char="•"/>
            </a:pPr>
            <a:r>
              <a:rPr lang="en-US" dirty="0" smtClean="0"/>
              <a:t>Keep walkways, aisles, and stairs clear of materials, equipment, and other hazards.</a:t>
            </a:r>
          </a:p>
          <a:p>
            <a:pPr marL="226828" indent="-226828">
              <a:lnSpc>
                <a:spcPct val="90000"/>
              </a:lnSpc>
              <a:spcAft>
                <a:spcPct val="150000"/>
              </a:spcAft>
              <a:buFontTx/>
              <a:buChar char="•"/>
            </a:pPr>
            <a:r>
              <a:rPr lang="en-US" dirty="0" smtClean="0"/>
              <a:t>Securely fasten unanchored loose rugs or mats with skid-resistant backing and carpet tape.</a:t>
            </a:r>
          </a:p>
          <a:p>
            <a:pPr marL="226828" indent="-226828">
              <a:lnSpc>
                <a:spcPct val="90000"/>
              </a:lnSpc>
              <a:spcAft>
                <a:spcPct val="150000"/>
              </a:spcAft>
              <a:buFontTx/>
              <a:buChar char="•"/>
            </a:pPr>
            <a:r>
              <a:rPr lang="en-US" dirty="0" smtClean="0"/>
              <a:t>Close desk, cabinet, and file drawers and doors immediately after each use.</a:t>
            </a:r>
          </a:p>
          <a:p>
            <a:pPr marL="226828" indent="-226828">
              <a:lnSpc>
                <a:spcPct val="90000"/>
              </a:lnSpc>
              <a:spcAft>
                <a:spcPct val="150000"/>
              </a:spcAft>
              <a:buFontTx/>
              <a:buChar char="•"/>
            </a:pPr>
            <a:r>
              <a:rPr lang="en-US" dirty="0" smtClean="0"/>
              <a:t>Keep the floor around work spaces free of  boxes, cords, cables, materials, and other objects</a:t>
            </a:r>
            <a:r>
              <a:rPr lang="en-US" sz="1100" dirty="0" smtClean="0"/>
              <a:t>.</a:t>
            </a:r>
          </a:p>
          <a:p>
            <a:pPr marL="226828" indent="-226828">
              <a:lnSpc>
                <a:spcPct val="90000"/>
              </a:lnSpc>
              <a:spcAft>
                <a:spcPct val="150000"/>
              </a:spcAft>
              <a:buFontTx/>
              <a:buChar char="•"/>
            </a:pPr>
            <a:r>
              <a:rPr lang="en-US" dirty="0" smtClean="0">
                <a:cs typeface="Arial" pitchFamily="34" charset="0"/>
              </a:rPr>
              <a:t>Keep floors clean and free of water, mud, grease, debris, etc, and damage.</a:t>
            </a:r>
          </a:p>
          <a:p>
            <a:pPr marL="226828" indent="-226828">
              <a:lnSpc>
                <a:spcPct val="90000"/>
              </a:lnSpc>
              <a:spcAft>
                <a:spcPct val="150000"/>
              </a:spcAft>
              <a:buFontTx/>
              <a:buChar char="•"/>
            </a:pPr>
            <a:r>
              <a:rPr lang="en-US" dirty="0" smtClean="0">
                <a:cs typeface="Arial" pitchFamily="34" charset="0"/>
              </a:rPr>
              <a:t>Clean spills immediately. Mop or sweep up any debris.</a:t>
            </a:r>
          </a:p>
          <a:p>
            <a:pPr marL="226828" indent="-226828">
              <a:lnSpc>
                <a:spcPct val="90000"/>
              </a:lnSpc>
              <a:spcAft>
                <a:spcPct val="150000"/>
              </a:spcAft>
              <a:buFontTx/>
              <a:buChar char="•"/>
            </a:pPr>
            <a:r>
              <a:rPr lang="en-US" b="1" dirty="0" smtClean="0"/>
              <a:t>COVER IF AUDIENCE IS APPLICABLE:  </a:t>
            </a:r>
            <a:r>
              <a:rPr lang="en-US" dirty="0" smtClean="0"/>
              <a:t>Additionally, 1910.22 requires that covers and guardrails must be provided to protect workers from open pits, tanks, vats, ditches, etc. and load ratings must be marked on plates and be conspicuously posted or exceeded. An opening measuring 12 inches or more in its least dimension in a floor, platform, pavement, or yard, through which persons may fall.</a:t>
            </a:r>
          </a:p>
          <a:p>
            <a:pPr marL="226828" indent="-226828">
              <a:lnSpc>
                <a:spcPct val="90000"/>
              </a:lnSpc>
              <a:spcAft>
                <a:spcPct val="150000"/>
              </a:spcAft>
              <a:buFontTx/>
              <a:buChar cha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Solutions to problems are different then the strategies needed to get them.  One of the best strategies is a proactive plan to prevent STF’s from happening in the first place.  This could be accomplished by developing and maintaining a written housekeeping program.</a:t>
            </a:r>
          </a:p>
          <a:p>
            <a:r>
              <a:rPr lang="en-US" dirty="0" smtClean="0"/>
              <a:t>A written housekeeping program can help ensure the quality and consistency of housekeeping procedures. </a:t>
            </a:r>
          </a:p>
          <a:p>
            <a:endParaRPr lang="en-US" b="1" dirty="0" smtClean="0"/>
          </a:p>
          <a:p>
            <a:r>
              <a:rPr lang="en-US" b="1" dirty="0" smtClean="0"/>
              <a:t>The program should describe</a:t>
            </a:r>
          </a:p>
          <a:p>
            <a:r>
              <a:rPr lang="en-US" dirty="0" smtClean="0"/>
              <a:t>■How to immediately report STF hazards</a:t>
            </a:r>
          </a:p>
          <a:p>
            <a:r>
              <a:rPr lang="en-US" dirty="0" smtClean="0"/>
              <a:t>■Where and how cleaning materials and products are stored</a:t>
            </a:r>
          </a:p>
          <a:p>
            <a:r>
              <a:rPr lang="en-US" dirty="0" smtClean="0"/>
              <a:t>■When to use wet floor signs and barriers and where signs are stored </a:t>
            </a:r>
          </a:p>
          <a:p>
            <a:r>
              <a:rPr lang="en-US" dirty="0" smtClean="0"/>
              <a:t>■What cleaning methods are appropriate for different areas and surfaces</a:t>
            </a:r>
          </a:p>
          <a:p>
            <a:endParaRPr lang="en-US" b="1" dirty="0" smtClean="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 potential tools for STF Prevention.</a:t>
            </a:r>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tool that may be helpful to prevent future incidents of STF is to review your employer’s injury records for STF incidents. </a:t>
            </a:r>
          </a:p>
          <a:p>
            <a:r>
              <a:rPr lang="en-US" dirty="0" smtClean="0"/>
              <a:t>Read the narrative descriptions of the incidents to identify what types of STFs are most common in your facility and to identify specific locations where multiple STFs or “injury hot spots” may have happened over the years. </a:t>
            </a:r>
          </a:p>
          <a:p>
            <a:r>
              <a:rPr lang="en-US" dirty="0" smtClean="0"/>
              <a:t>When a STF incident occurs, carefully examine the circumstances of the incident to see where prevention measures can be implemented. </a:t>
            </a:r>
          </a:p>
          <a:p>
            <a:endParaRPr lang="en-US" dirty="0" smtClean="0"/>
          </a:p>
          <a:p>
            <a:r>
              <a:rPr lang="en-US" b="1" dirty="0" smtClean="0"/>
              <a:t>HAND OUT SAMPLE INVESTIGATION TOOL</a:t>
            </a:r>
            <a:endParaRPr lang="en-US" b="1"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lvl="1"/>
            <a:r>
              <a:rPr lang="en-US" dirty="0" smtClean="0"/>
              <a:t>According to 2008 Bureau of Labor </a:t>
            </a:r>
            <a:r>
              <a:rPr lang="en-US" dirty="0" err="1" smtClean="0"/>
              <a:t>Statisitcis</a:t>
            </a:r>
            <a:r>
              <a:rPr lang="en-US" dirty="0" smtClean="0"/>
              <a:t> Data, incident rate for falls in the public sector is 36% compared to 17% in private sector. </a:t>
            </a:r>
          </a:p>
          <a:p>
            <a:pPr marL="0" lvl="1"/>
            <a:r>
              <a:rPr lang="en-US" b="1" dirty="0" smtClean="0"/>
              <a:t>Janitors and cleaners; elementary school teachers; teacher assistants; and secondary school teachers have the highest incidents of reported STFs.</a:t>
            </a:r>
          </a:p>
          <a:p>
            <a:endParaRPr lang="en-US" dirty="0" smtClean="0"/>
          </a:p>
          <a:p>
            <a:pPr eaLnBrk="1" hangingPunct="1">
              <a:spcBef>
                <a:spcPct val="0"/>
              </a:spcBef>
            </a:pPr>
            <a:r>
              <a:rPr lang="en-US" b="1" dirty="0" smtClean="0">
                <a:ea typeface="ＭＳ Ｐゴシック" pitchFamily="34" charset="-128"/>
              </a:rPr>
              <a:t>QUESTION:  </a:t>
            </a:r>
            <a:r>
              <a:rPr lang="en-US" dirty="0" smtClean="0">
                <a:ea typeface="ＭＳ Ｐゴシック" pitchFamily="34" charset="-128"/>
              </a:rPr>
              <a:t>What are some common injuries that people get from STF?</a:t>
            </a:r>
          </a:p>
          <a:p>
            <a:pPr eaLnBrk="1" hangingPunct="1">
              <a:spcBef>
                <a:spcPct val="0"/>
              </a:spcBef>
            </a:pPr>
            <a:endParaRPr lang="en-US" dirty="0" smtClean="0">
              <a:ea typeface="ＭＳ Ｐゴシック" pitchFamily="34" charset="-128"/>
            </a:endParaRPr>
          </a:p>
          <a:p>
            <a:pPr eaLnBrk="1" hangingPunct="1">
              <a:spcBef>
                <a:spcPct val="0"/>
              </a:spcBef>
            </a:pPr>
            <a:r>
              <a:rPr lang="en-US" b="1" dirty="0" smtClean="0">
                <a:ea typeface="ＭＳ Ｐゴシック" pitchFamily="34" charset="-128"/>
              </a:rPr>
              <a:t>QUESTION:  </a:t>
            </a:r>
            <a:r>
              <a:rPr lang="en-US" dirty="0" smtClean="0">
                <a:ea typeface="ＭＳ Ｐゴシック" pitchFamily="34" charset="-128"/>
              </a:rPr>
              <a:t>What</a:t>
            </a:r>
            <a:r>
              <a:rPr lang="en-US" baseline="0" dirty="0" smtClean="0">
                <a:ea typeface="ＭＳ Ｐゴシック" pitchFamily="34" charset="-128"/>
              </a:rPr>
              <a:t> body parts are affected?</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1" baseline="0" dirty="0" smtClean="0">
                <a:ea typeface="ＭＳ Ｐゴシック" pitchFamily="34" charset="-128"/>
              </a:rPr>
              <a:t>SHARE:  </a:t>
            </a:r>
            <a:r>
              <a:rPr lang="en-US" baseline="0" dirty="0" smtClean="0">
                <a:ea typeface="ＭＳ Ｐゴシック" pitchFamily="34" charset="-128"/>
              </a:rPr>
              <a:t>One or two stories?</a:t>
            </a:r>
            <a:endParaRPr lang="en-US" dirty="0" smtClean="0">
              <a:ea typeface="ＭＳ Ｐゴシック" pitchFamily="34" charset="-128"/>
            </a:endParaRP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01B688-3392-4C30-A5BE-867F4B90DD27}" type="slidenum">
              <a:rPr lang="en-US" smtClean="0">
                <a:ea typeface="ＭＳ Ｐゴシック" charset="-128"/>
                <a:cs typeface="ＭＳ Ｐゴシック" charset="-128"/>
              </a:rPr>
              <a:pPr fontAlgn="base">
                <a:spcBef>
                  <a:spcPct val="0"/>
                </a:spcBef>
                <a:spcAft>
                  <a:spcPct val="0"/>
                </a:spcAft>
                <a:def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tool to consider is regular inspections for STF hazards.  </a:t>
            </a:r>
          </a:p>
          <a:p>
            <a:r>
              <a:rPr lang="en-US" dirty="0" smtClean="0"/>
              <a:t>It might be helpful to photograph, describe, and keep any reports on file so that changes can be made and documented. </a:t>
            </a:r>
          </a:p>
          <a:p>
            <a:endParaRPr lang="en-US" dirty="0" smtClean="0"/>
          </a:p>
          <a:p>
            <a:r>
              <a:rPr lang="en-US" b="1" dirty="0" smtClean="0"/>
              <a:t>HAND OUT SAMPLE INSPECTION CHECKLIST</a:t>
            </a:r>
            <a:endParaRPr lang="en-US" b="1"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One of the best tools available is training!  Slip, trip, and fall awareness and prevention training can be incorporated into routine safety training.  Another idea would be to conduct General Awareness campaigns within the workplace (i.e., booths, posters, emails, paycheck inserts, and incentives) educating employees about the risk of STFs at work and what they can do to prevent injuries.</a:t>
            </a:r>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C00000"/>
              </a:buClr>
            </a:pPr>
            <a:r>
              <a:rPr lang="en-US" dirty="0" smtClean="0"/>
              <a:t>Slips and trips can happen in any part of the workplace, inside or outdoors. Slips and trips often result in falls and more serious outcomes, including disabling injuries and even death. </a:t>
            </a:r>
          </a:p>
          <a:p>
            <a:pPr eaLnBrk="1" hangingPunct="1">
              <a:buClr>
                <a:srgbClr val="C00000"/>
              </a:buClr>
            </a:pPr>
            <a:endParaRPr lang="en-US" dirty="0" smtClean="0"/>
          </a:p>
          <a:p>
            <a:pPr eaLnBrk="1" fontAlgn="auto" hangingPunct="1">
              <a:spcBef>
                <a:spcPts val="0"/>
              </a:spcBef>
              <a:spcAft>
                <a:spcPts val="0"/>
              </a:spcAft>
              <a:defRPr/>
            </a:pPr>
            <a:endParaRPr lang="en-US" dirty="0" smtClean="0"/>
          </a:p>
          <a:p>
            <a:pPr eaLnBrk="1" hangingPunct="1">
              <a:spcBef>
                <a:spcPct val="0"/>
              </a:spcBef>
            </a:pPr>
            <a:endParaRPr lang="en-US" b="1"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19CD8C-1255-42EB-8F93-9B922F412605}" type="slidenum">
              <a:rPr lang="en-US" smtClean="0">
                <a:ea typeface="ＭＳ Ｐゴシック" charset="-128"/>
                <a:cs typeface="ＭＳ Ｐゴシック" charset="-128"/>
              </a:rPr>
              <a:pPr fontAlgn="base">
                <a:spcBef>
                  <a:spcPct val="0"/>
                </a:spcBef>
                <a:spcAft>
                  <a:spcPct val="0"/>
                </a:spcAft>
                <a:defRPr/>
              </a:pPr>
              <a:t>5</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Dotmocracy</a:t>
            </a:r>
            <a:r>
              <a:rPr lang="en-US" b="1" dirty="0" smtClean="0"/>
              <a:t> Activity:  </a:t>
            </a:r>
            <a:r>
              <a:rPr lang="en-US" dirty="0" smtClean="0"/>
              <a:t>Since we won’t be able to cover all of these top hazards in this workshop, we’re going to practice a bit of “</a:t>
            </a:r>
            <a:r>
              <a:rPr lang="en-US" dirty="0" err="1" smtClean="0"/>
              <a:t>dotmocracy</a:t>
            </a:r>
            <a:r>
              <a:rPr lang="en-US" dirty="0" smtClean="0"/>
              <a:t>.”</a:t>
            </a:r>
          </a:p>
          <a:p>
            <a:r>
              <a:rPr lang="en-US" dirty="0" smtClean="0"/>
              <a:t> Each person has been given five sticky dots.</a:t>
            </a:r>
            <a:r>
              <a:rPr lang="en-US" baseline="0" dirty="0" smtClean="0"/>
              <a:t> </a:t>
            </a:r>
            <a:r>
              <a:rPr lang="en-US" dirty="0" smtClean="0"/>
              <a:t> Each person should come to the poster and place any number of their dots next to the things that are most important to them. You can use all your dots on one thing or spread them judiciously. </a:t>
            </a:r>
          </a:p>
          <a:p>
            <a:r>
              <a:rPr lang="en-US" dirty="0" smtClean="0"/>
              <a:t>Once all the dots have been placed, we’ll look at the top three (more or less depending on time allotments) hazards identified by the group through the placement of their dots!  </a:t>
            </a:r>
          </a:p>
          <a:p>
            <a:endParaRPr lang="en-US" dirty="0" smtClean="0"/>
          </a:p>
          <a:p>
            <a:r>
              <a:rPr lang="en-US" b="1" dirty="0" smtClean="0"/>
              <a:t>Continue on to page 24 after you’ve done the activities around the top three hazards identified.</a:t>
            </a:r>
            <a:endParaRPr lang="en-US" b="1"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2229" y="4421823"/>
            <a:ext cx="6487885" cy="4678634"/>
          </a:xfrm>
        </p:spPr>
        <p:txBody>
          <a:bodyPr>
            <a:normAutofit lnSpcReduction="10000"/>
          </a:bodyPr>
          <a:lstStyle/>
          <a:p>
            <a:r>
              <a:rPr lang="en-US" b="1" u="sng" dirty="0" smtClean="0"/>
              <a:t>Activity:  What is the hazard?</a:t>
            </a:r>
          </a:p>
          <a:p>
            <a:r>
              <a:rPr lang="en-US" b="1" dirty="0" smtClean="0"/>
              <a:t>Have the group identify the hazards represented in these pictures.  Have them give other examples  of possible contaminants.  (which could include the  items below).</a:t>
            </a:r>
          </a:p>
          <a:p>
            <a:r>
              <a:rPr lang="en-US" dirty="0" smtClean="0"/>
              <a:t>Contaminants on the floor are the leading cause of STF incidents.  Water, grease, and other fluids can make walking surfaces slippery. Highly polished floors, such as marble, terrazzo, or ceramic tile can be extremely slippery even when dry. Freshly waxed surfaces can also be hazardous.  Dry contaminants, like wood dust, flour, etc., can also be a STF hazard.</a:t>
            </a:r>
          </a:p>
          <a:p>
            <a:endParaRPr lang="en-US" dirty="0" smtClean="0"/>
          </a:p>
          <a:p>
            <a:r>
              <a:rPr lang="en-US" b="1" u="sng" dirty="0" smtClean="0"/>
              <a:t>Activity:  Where does the hazard occur?</a:t>
            </a:r>
          </a:p>
          <a:p>
            <a:r>
              <a:rPr lang="en-US" b="1" dirty="0" smtClean="0"/>
              <a:t>Hand out the “what is the hazard” worksheet to each participant.  Ask them to work in small groups to identify specific hazards related to contaminants on the floor in their workplace that they think are most problematic.   Then, ask them to identify where these hazards occur in their workplace (which could include the items below).</a:t>
            </a:r>
          </a:p>
          <a:p>
            <a:r>
              <a:rPr lang="en-US" dirty="0" smtClean="0"/>
              <a:t>Food services areas: kitchen, cafeteria, serving line, buffet, ice machines, freezers, dishwashers, sinks, and drains; Vocational shops; Bathrooms; Drinking fountains; Building entrances, where rain and snow are tracked inside </a:t>
            </a:r>
          </a:p>
          <a:p>
            <a:endParaRPr lang="en-US" dirty="0" smtClean="0"/>
          </a:p>
          <a:p>
            <a:r>
              <a:rPr lang="en-US" b="1" dirty="0" smtClean="0"/>
              <a:t>Then, have them work on the final column asking “What are some potential fixes or solutions?”  Some examples might include:</a:t>
            </a:r>
          </a:p>
          <a:p>
            <a:r>
              <a:rPr lang="en-US" kern="1200" dirty="0" smtClean="0">
                <a:ea typeface="ＭＳ Ｐゴシック" charset="-128"/>
                <a:cs typeface="ＭＳ Ｐゴシック" charset="-128"/>
              </a:rPr>
              <a:t>Keep floors clean and dry; </a:t>
            </a:r>
            <a:r>
              <a:rPr lang="en-US" dirty="0" smtClean="0"/>
              <a:t>Use proper cleaning procedures for floors; Wear slip-resistant shoes.; </a:t>
            </a:r>
            <a:r>
              <a:rPr lang="en-US" kern="1200" dirty="0" smtClean="0">
                <a:ea typeface="ＭＳ Ｐゴシック" charset="-128"/>
                <a:cs typeface="ＭＳ Ｐゴシック" charset="-128"/>
              </a:rPr>
              <a:t>Prevent entry into areas that are wet.</a:t>
            </a:r>
          </a:p>
          <a:p>
            <a:endParaRPr lang="en-US" dirty="0" smtClean="0"/>
          </a:p>
          <a:p>
            <a:r>
              <a:rPr lang="en-US" b="1" dirty="0" smtClean="0"/>
              <a:t>After they’ve worked on their chart, have the groups share their findings in report backs (round robin style – one example per group) and go through as many examples as you have time for.  </a:t>
            </a:r>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examples of fixes or solutions to wet conditions on the floor.</a:t>
            </a:r>
            <a:endParaRPr lang="en-US" dirty="0"/>
          </a:p>
        </p:txBody>
      </p:sp>
      <p:sp>
        <p:nvSpPr>
          <p:cNvPr id="4" name="Slide Number Placeholder 3"/>
          <p:cNvSpPr>
            <a:spLocks noGrp="1"/>
          </p:cNvSpPr>
          <p:nvPr>
            <p:ph type="sldNum" sz="quarter" idx="10"/>
          </p:nvPr>
        </p:nvSpPr>
        <p:spPr/>
        <p:txBody>
          <a:bodyPr/>
          <a:lstStyle/>
          <a:p>
            <a:pPr>
              <a:defRPr/>
            </a:pPr>
            <a:fld id="{7AEC5C83-55CE-4DA9-9C05-F8110270FA1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HealthandSafety_1A.png                                         002556EE&#10;CleverSpin                     BC25B4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ctrTitle"/>
          </p:nvPr>
        </p:nvSpPr>
        <p:spPr>
          <a:xfrm>
            <a:off x="1219200" y="2286000"/>
            <a:ext cx="6324600" cy="1447800"/>
          </a:xfrm>
        </p:spPr>
        <p:txBody>
          <a:bodyPr anchor="ctr"/>
          <a:lstStyle>
            <a:lvl1pPr>
              <a:defRPr sz="4400" b="1"/>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1219200" y="3886200"/>
            <a:ext cx="6400800" cy="16002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192CBCF-E715-4DBC-80F6-6D40DCD619C2}" type="datetime1">
              <a:rPr lang="en-US"/>
              <a:pPr>
                <a:defRPr/>
              </a:pPr>
              <a:t>3/26/2013</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B2039C0-8368-46FE-BABB-C7411DF5FB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304800"/>
            <a:ext cx="18478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04800"/>
            <a:ext cx="53911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90312F-1F5F-4BF3-BA80-45F28621183B}" type="datetime1">
              <a:rPr lang="en-US"/>
              <a:pPr>
                <a:defRPr/>
              </a:pPr>
              <a:t>3/26/2013</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2D2EC49-6B6D-4403-B04B-04502D0C01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top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Utopia" pitchFamily="18" charset="0"/>
              </a:defRPr>
            </a:lvl1pPr>
            <a:lvl2pPr>
              <a:defRPr>
                <a:latin typeface="Utopia" pitchFamily="18" charset="0"/>
              </a:defRPr>
            </a:lvl2pPr>
            <a:lvl3pPr>
              <a:defRPr>
                <a:latin typeface="Utopia" pitchFamily="18" charset="0"/>
              </a:defRPr>
            </a:lvl3pPr>
            <a:lvl4pPr>
              <a:defRPr>
                <a:latin typeface="Utopia" pitchFamily="18" charset="0"/>
              </a:defRPr>
            </a:lvl4pPr>
            <a:lvl5pPr>
              <a:defRPr>
                <a:latin typeface="Utop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D6371B2-2728-4F77-9006-FEC10A58BF9D}" type="datetime1">
              <a:rPr lang="en-US"/>
              <a:pPr>
                <a:defRPr/>
              </a:pPr>
              <a:t>3/26/2013</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63CB9DA-D534-4389-80D8-E08F6C8BF7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77F5839-6AAA-48E6-A2C1-F914FC684649}" type="datetime1">
              <a:rPr lang="en-US"/>
              <a:pPr>
                <a:defRPr/>
              </a:pPr>
              <a:t>3/26/2013</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3E6001B-878B-4D9E-BE3F-7BCA929677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8546FD1-B1DC-49A1-B477-B70BED6024AC}" type="datetime1">
              <a:rPr lang="en-US"/>
              <a:pPr>
                <a:defRPr/>
              </a:pPr>
              <a:t>3/26/2013</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B49C27E-5927-4BEB-A138-888B031CC5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D835357-303D-4F43-8ABA-E8FB4A74C5A8}" type="datetime1">
              <a:rPr lang="en-US"/>
              <a:pPr>
                <a:defRPr/>
              </a:pPr>
              <a:t>3/26/2013</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F7D12389-A466-41F5-A364-5A7C57431F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39A84EE-1944-4776-A4D1-BA1A21DF9E73}" type="datetime1">
              <a:rPr lang="en-US"/>
              <a:pPr>
                <a:defRPr/>
              </a:pPr>
              <a:t>3/26/2013</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CCC8473-8864-4C8B-A6B9-5D4EE0996F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44006A4-2250-4910-906F-84E879B8498A}" type="datetime1">
              <a:rPr lang="en-US"/>
              <a:pPr>
                <a:defRPr/>
              </a:pPr>
              <a:t>3/26/2013</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B98BC231-24F1-40D8-B000-F1FCAEDB3B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28F8FE-BC52-4266-9059-EF93527671CA}" type="datetime1">
              <a:rPr lang="en-US"/>
              <a:pPr>
                <a:defRPr/>
              </a:pPr>
              <a:t>3/26/2013</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588452B-A847-408F-8E24-A51FD7EED0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29B4C13-5E7F-4AD4-A763-718D94307D38}" type="datetime1">
              <a:rPr lang="en-US"/>
              <a:pPr>
                <a:defRPr/>
              </a:pPr>
              <a:t>3/26/2013</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1B9490B-F619-4BE5-B93A-886662877B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HealthandSafety_1B.png                                         002556EE&#10;CleverSpin                     BC25B42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88"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447800" y="304800"/>
            <a:ext cx="7391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447800" y="1828800"/>
            <a:ext cx="7391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447800" y="63246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latin typeface="+mn-lt"/>
                <a:ea typeface="ＭＳ Ｐゴシック" charset="-128"/>
                <a:cs typeface="ＭＳ Ｐゴシック" charset="-128"/>
              </a:defRPr>
            </a:lvl1pPr>
          </a:lstStyle>
          <a:p>
            <a:pPr>
              <a:defRPr/>
            </a:pPr>
            <a:fld id="{75F9233B-8690-4859-A131-D397B6CF4391}" type="datetime1">
              <a:rPr lang="en-US"/>
              <a:pPr>
                <a:defRPr/>
              </a:pPr>
              <a:t>3/26/2013</a:t>
            </a:fld>
            <a:endParaRPr lang="en-US"/>
          </a:p>
        </p:txBody>
      </p:sp>
      <p:sp>
        <p:nvSpPr>
          <p:cNvPr id="1030" name="Rectangle 6"/>
          <p:cNvSpPr>
            <a:spLocks noGrp="1" noChangeArrowheads="1"/>
          </p:cNvSpPr>
          <p:nvPr>
            <p:ph type="sldNum" sz="quarter" idx="4"/>
          </p:nvPr>
        </p:nvSpPr>
        <p:spPr bwMode="auto">
          <a:xfrm>
            <a:off x="69342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1"/>
                </a:solidFill>
                <a:latin typeface="+mn-lt"/>
                <a:ea typeface="ＭＳ Ｐゴシック" charset="-128"/>
                <a:cs typeface="ＭＳ Ｐゴシック" charset="-128"/>
              </a:defRPr>
            </a:lvl1pPr>
          </a:lstStyle>
          <a:p>
            <a:pPr>
              <a:defRPr/>
            </a:pPr>
            <a:fld id="{25D13E85-3525-4386-8D49-3B19809C8C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45" r:id="rId5"/>
    <p:sldLayoutId id="2147483744" r:id="rId6"/>
    <p:sldLayoutId id="2147483743" r:id="rId7"/>
    <p:sldLayoutId id="2147483742" r:id="rId8"/>
    <p:sldLayoutId id="2147483741" r:id="rId9"/>
    <p:sldLayoutId id="2147483740" r:id="rId10"/>
    <p:sldLayoutId id="2147483739" r:id="rId11"/>
  </p:sldLayoutIdLst>
  <p:txStyles>
    <p:titleStyle>
      <a:lvl1pPr algn="l" rtl="0" fontAlgn="base">
        <a:spcBef>
          <a:spcPct val="0"/>
        </a:spcBef>
        <a:spcAft>
          <a:spcPct val="0"/>
        </a:spcAft>
        <a:defRPr sz="4000">
          <a:solidFill>
            <a:schemeClr val="accent2"/>
          </a:solidFill>
          <a:latin typeface="+mj-lt"/>
          <a:ea typeface="+mj-ea"/>
          <a:cs typeface="+mj-cs"/>
        </a:defRPr>
      </a:lvl1pPr>
      <a:lvl2pPr algn="l" rtl="0" fontAlgn="base">
        <a:spcBef>
          <a:spcPct val="0"/>
        </a:spcBef>
        <a:spcAft>
          <a:spcPct val="0"/>
        </a:spcAft>
        <a:defRPr sz="4000">
          <a:solidFill>
            <a:schemeClr val="accent2"/>
          </a:solidFill>
          <a:latin typeface="Verdana" charset="0"/>
        </a:defRPr>
      </a:lvl2pPr>
      <a:lvl3pPr algn="l" rtl="0" fontAlgn="base">
        <a:spcBef>
          <a:spcPct val="0"/>
        </a:spcBef>
        <a:spcAft>
          <a:spcPct val="0"/>
        </a:spcAft>
        <a:defRPr sz="4000">
          <a:solidFill>
            <a:schemeClr val="accent2"/>
          </a:solidFill>
          <a:latin typeface="Verdana" charset="0"/>
        </a:defRPr>
      </a:lvl3pPr>
      <a:lvl4pPr algn="l" rtl="0" fontAlgn="base">
        <a:spcBef>
          <a:spcPct val="0"/>
        </a:spcBef>
        <a:spcAft>
          <a:spcPct val="0"/>
        </a:spcAft>
        <a:defRPr sz="4000">
          <a:solidFill>
            <a:schemeClr val="accent2"/>
          </a:solidFill>
          <a:latin typeface="Verdana" charset="0"/>
        </a:defRPr>
      </a:lvl4pPr>
      <a:lvl5pPr algn="l" rtl="0" fontAlgn="base">
        <a:spcBef>
          <a:spcPct val="0"/>
        </a:spcBef>
        <a:spcAft>
          <a:spcPct val="0"/>
        </a:spcAft>
        <a:defRPr sz="4000">
          <a:solidFill>
            <a:schemeClr val="accent2"/>
          </a:solidFill>
          <a:latin typeface="Verdana" charset="0"/>
        </a:defRPr>
      </a:lvl5pPr>
      <a:lvl6pPr marL="457200" algn="l" rtl="0" eaLnBrk="1" fontAlgn="base" hangingPunct="1">
        <a:spcBef>
          <a:spcPct val="0"/>
        </a:spcBef>
        <a:spcAft>
          <a:spcPct val="0"/>
        </a:spcAft>
        <a:defRPr sz="4000">
          <a:solidFill>
            <a:schemeClr val="accent2"/>
          </a:solidFill>
          <a:latin typeface="Verdana" charset="0"/>
        </a:defRPr>
      </a:lvl6pPr>
      <a:lvl7pPr marL="914400" algn="l" rtl="0" eaLnBrk="1" fontAlgn="base" hangingPunct="1">
        <a:spcBef>
          <a:spcPct val="0"/>
        </a:spcBef>
        <a:spcAft>
          <a:spcPct val="0"/>
        </a:spcAft>
        <a:defRPr sz="4000">
          <a:solidFill>
            <a:schemeClr val="accent2"/>
          </a:solidFill>
          <a:latin typeface="Verdana" charset="0"/>
        </a:defRPr>
      </a:lvl7pPr>
      <a:lvl8pPr marL="1371600" algn="l" rtl="0" eaLnBrk="1" fontAlgn="base" hangingPunct="1">
        <a:spcBef>
          <a:spcPct val="0"/>
        </a:spcBef>
        <a:spcAft>
          <a:spcPct val="0"/>
        </a:spcAft>
        <a:defRPr sz="4000">
          <a:solidFill>
            <a:schemeClr val="accent2"/>
          </a:solidFill>
          <a:latin typeface="Verdana" charset="0"/>
        </a:defRPr>
      </a:lvl8pPr>
      <a:lvl9pPr marL="1828800" algn="l" rtl="0" eaLnBrk="1" fontAlgn="base" hangingPunct="1">
        <a:spcBef>
          <a:spcPct val="0"/>
        </a:spcBef>
        <a:spcAft>
          <a:spcPct val="0"/>
        </a:spcAft>
        <a:defRPr sz="4000">
          <a:solidFill>
            <a:schemeClr val="accent2"/>
          </a:solidFill>
          <a:latin typeface="Verdana" charset="0"/>
        </a:defRPr>
      </a:lvl9pPr>
    </p:titleStyle>
    <p:bodyStyle>
      <a:lvl1pPr marL="342900" indent="-342900" algn="l" rtl="0" fontAlgn="base">
        <a:spcBef>
          <a:spcPct val="20000"/>
        </a:spcBef>
        <a:spcAft>
          <a:spcPct val="0"/>
        </a:spcAft>
        <a:buClr>
          <a:schemeClr val="tx2"/>
        </a:buClr>
        <a:buChar char="•"/>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400">
          <a:solidFill>
            <a:schemeClr val="tx1"/>
          </a:solidFill>
          <a:latin typeface="+mn-lt"/>
        </a:defRPr>
      </a:lvl2pPr>
      <a:lvl3pPr marL="1143000" indent="-228600" algn="l" rtl="0" fontAlgn="base">
        <a:spcBef>
          <a:spcPct val="20000"/>
        </a:spcBef>
        <a:spcAft>
          <a:spcPct val="0"/>
        </a:spcAft>
        <a:buClr>
          <a:schemeClr val="tx2"/>
        </a:buClr>
        <a:buChar char="•"/>
        <a:defRPr sz="2000">
          <a:solidFill>
            <a:schemeClr val="tx1"/>
          </a:solidFill>
          <a:latin typeface="+mn-lt"/>
        </a:defRPr>
      </a:lvl3pPr>
      <a:lvl4pPr marL="1600200" indent="-228600" algn="l" rtl="0" fontAlgn="base">
        <a:spcBef>
          <a:spcPct val="20000"/>
        </a:spcBef>
        <a:spcAft>
          <a:spcPct val="0"/>
        </a:spcAft>
        <a:buClr>
          <a:schemeClr val="tx2"/>
        </a:buClr>
        <a:buChar char="–"/>
        <a:defRPr>
          <a:solidFill>
            <a:schemeClr val="tx1"/>
          </a:solidFill>
          <a:latin typeface="+mn-lt"/>
        </a:defRPr>
      </a:lvl4pPr>
      <a:lvl5pPr marL="2057400" indent="-228600" algn="l" rtl="0" fontAlgn="base">
        <a:spcBef>
          <a:spcPct val="20000"/>
        </a:spcBef>
        <a:spcAft>
          <a:spcPct val="0"/>
        </a:spcAft>
        <a:buClr>
          <a:schemeClr val="tx2"/>
        </a:buClr>
        <a:buChar char="»"/>
        <a:defRPr>
          <a:solidFill>
            <a:schemeClr val="tx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3900" y="2422525"/>
            <a:ext cx="6019800" cy="2387600"/>
          </a:xfrm>
        </p:spPr>
        <p:txBody>
          <a:bodyPr rtlCol="0">
            <a:normAutofit/>
          </a:bodyPr>
          <a:lstStyle/>
          <a:p>
            <a:pPr algn="ctr" fontAlgn="auto">
              <a:spcAft>
                <a:spcPts val="0"/>
              </a:spcAft>
              <a:defRPr/>
            </a:pPr>
            <a:r>
              <a:rPr lang="en-US" dirty="0" smtClean="0">
                <a:latin typeface="Utopia" pitchFamily="18" charset="0"/>
              </a:rPr>
              <a:t>Slips, Trips and Falls</a:t>
            </a:r>
            <a:br>
              <a:rPr lang="en-US" dirty="0" smtClean="0">
                <a:latin typeface="Utopia" pitchFamily="18" charset="0"/>
              </a:rPr>
            </a:br>
            <a:r>
              <a:rPr lang="en-US" dirty="0" smtClean="0">
                <a:latin typeface="Utopia" pitchFamily="18" charset="0"/>
              </a:rPr>
              <a:t/>
            </a:r>
            <a:br>
              <a:rPr lang="en-US" dirty="0" smtClean="0">
                <a:latin typeface="Utopia" pitchFamily="18" charset="0"/>
              </a:rPr>
            </a:br>
            <a:endParaRPr lang="en-US" dirty="0">
              <a:latin typeface="Utopia" pitchFamily="18" charset="0"/>
            </a:endParaRPr>
          </a:p>
        </p:txBody>
      </p:sp>
      <p:sp>
        <p:nvSpPr>
          <p:cNvPr id="3" name="Rectangle 2"/>
          <p:cNvSpPr/>
          <p:nvPr/>
        </p:nvSpPr>
        <p:spPr>
          <a:xfrm>
            <a:off x="1993900" y="3995678"/>
            <a:ext cx="5473700" cy="1384995"/>
          </a:xfrm>
          <a:prstGeom prst="rect">
            <a:avLst/>
          </a:prstGeom>
        </p:spPr>
        <p:txBody>
          <a:bodyPr wrap="square">
            <a:spAutoFit/>
          </a:bodyPr>
          <a:lstStyle/>
          <a:p>
            <a:pPr algn="ctr"/>
            <a:r>
              <a:rPr lang="en-US" sz="1400" dirty="0" smtClean="0">
                <a:latin typeface="Utopia" pitchFamily="18" charset="0"/>
              </a:rPr>
              <a:t>“This material was produced under the grant SH-22219-SH1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400" dirty="0">
              <a:latin typeface="Utop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2660" y="4566220"/>
            <a:ext cx="1402080" cy="19507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91440" y="3917927"/>
            <a:ext cx="3607909" cy="2821458"/>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5188069" y="3257559"/>
            <a:ext cx="3830595" cy="3481826"/>
          </a:xfrm>
          <a:prstGeom prst="rect">
            <a:avLst/>
          </a:prstGeom>
          <a:noFill/>
          <a:ln w="9525">
            <a:noFill/>
            <a:miter lim="800000"/>
            <a:headEnd/>
            <a:tailEnd/>
          </a:ln>
        </p:spPr>
      </p:pic>
      <p:pic>
        <p:nvPicPr>
          <p:cNvPr id="6" name="Picture 5" descr="IMG00340-20111219-112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8069" y="247140"/>
            <a:ext cx="3830595" cy="2872946"/>
          </a:xfrm>
          <a:prstGeom prst="rect">
            <a:avLst/>
          </a:prstGeom>
        </p:spPr>
      </p:pic>
      <p:pic>
        <p:nvPicPr>
          <p:cNvPr id="7" name="Picture 6" descr="Loose-Floorboard.jpg"/>
          <p:cNvPicPr>
            <a:picLocks noChangeAspect="1"/>
          </p:cNvPicPr>
          <p:nvPr/>
        </p:nvPicPr>
        <p:blipFill>
          <a:blip r:embed="rId6" cstate="print"/>
          <a:stretch>
            <a:fillRect/>
          </a:stretch>
        </p:blipFill>
        <p:spPr>
          <a:xfrm>
            <a:off x="0" y="990600"/>
            <a:ext cx="4674709" cy="2837065"/>
          </a:xfrm>
          <a:prstGeom prst="rect">
            <a:avLst/>
          </a:prstGeom>
          <a:effectLst>
            <a:softEdge rad="127000"/>
          </a:effectLst>
        </p:spPr>
      </p:pic>
      <p:sp>
        <p:nvSpPr>
          <p:cNvPr id="2" name="Title 1"/>
          <p:cNvSpPr>
            <a:spLocks noGrp="1"/>
          </p:cNvSpPr>
          <p:nvPr>
            <p:ph type="title"/>
          </p:nvPr>
        </p:nvSpPr>
        <p:spPr>
          <a:xfrm>
            <a:off x="91440" y="304800"/>
            <a:ext cx="5096629" cy="1371600"/>
          </a:xfrm>
        </p:spPr>
        <p:txBody>
          <a:bodyPr/>
          <a:lstStyle/>
          <a:p>
            <a:r>
              <a:rPr lang="en-US" b="1" dirty="0" smtClean="0">
                <a:solidFill>
                  <a:schemeClr val="tx1"/>
                </a:solidFill>
              </a:rPr>
              <a:t>Indoor Walking Surface Irregularities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5223429" y="116542"/>
            <a:ext cx="3777136" cy="2964208"/>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5223428" y="3177947"/>
            <a:ext cx="3783861" cy="3555688"/>
          </a:xfrm>
          <a:prstGeom prst="rect">
            <a:avLst/>
          </a:prstGeom>
          <a:noFill/>
          <a:ln w="9525">
            <a:noFill/>
            <a:miter lim="800000"/>
            <a:headEnd/>
            <a:tailEnd/>
          </a:ln>
        </p:spPr>
      </p:pic>
      <p:pic>
        <p:nvPicPr>
          <p:cNvPr id="6148" name="Picture 4"/>
          <p:cNvPicPr>
            <a:picLocks noChangeAspect="1" noChangeArrowheads="1"/>
          </p:cNvPicPr>
          <p:nvPr/>
        </p:nvPicPr>
        <p:blipFill>
          <a:blip r:embed="rId5"/>
          <a:srcRect/>
          <a:stretch>
            <a:fillRect/>
          </a:stretch>
        </p:blipFill>
        <p:spPr bwMode="auto">
          <a:xfrm>
            <a:off x="242046" y="3733800"/>
            <a:ext cx="4520454" cy="2989730"/>
          </a:xfrm>
          <a:prstGeom prst="rect">
            <a:avLst/>
          </a:prstGeom>
          <a:noFill/>
          <a:ln w="9525">
            <a:noFill/>
            <a:miter lim="800000"/>
            <a:headEnd/>
            <a:tailEnd/>
          </a:ln>
        </p:spPr>
      </p:pic>
      <p:pic>
        <p:nvPicPr>
          <p:cNvPr id="8" name="Picture 10" descr="concrete_bumper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364" y="304800"/>
            <a:ext cx="4601136" cy="3007416"/>
          </a:xfrm>
          <a:prstGeom prst="rect">
            <a:avLst/>
          </a:prstGeom>
          <a:noFill/>
          <a:ln w="9525">
            <a:noFill/>
            <a:miter lim="800000"/>
            <a:headEnd/>
            <a:tailEnd/>
          </a:ln>
        </p:spPr>
      </p:pic>
      <p:sp>
        <p:nvSpPr>
          <p:cNvPr id="2" name="Title 1"/>
          <p:cNvSpPr>
            <a:spLocks noGrp="1"/>
          </p:cNvSpPr>
          <p:nvPr>
            <p:ph type="title"/>
          </p:nvPr>
        </p:nvSpPr>
        <p:spPr>
          <a:xfrm>
            <a:off x="1807129" y="304800"/>
            <a:ext cx="5701555" cy="1371600"/>
          </a:xfrm>
        </p:spPr>
        <p:txBody>
          <a:bodyPr/>
          <a:lstStyle/>
          <a:p>
            <a:pPr algn="ctr"/>
            <a:r>
              <a:rPr lang="en-US" b="1" dirty="0" smtClean="0"/>
              <a:t>Outdoor Walking Surface Irregularities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npo000061"/>
          <p:cNvPicPr>
            <a:picLocks noChangeAspect="1" noChangeArrowheads="1"/>
          </p:cNvPicPr>
          <p:nvPr/>
        </p:nvPicPr>
        <p:blipFill>
          <a:blip r:embed="rId3" cstate="email">
            <a:lum bright="7000" contrast="8000"/>
            <a:extLst>
              <a:ext uri="{28A0092B-C50C-407E-A947-70E740481C1C}">
                <a14:useLocalDpi xmlns:a14="http://schemas.microsoft.com/office/drawing/2010/main"/>
              </a:ext>
            </a:extLst>
          </a:blip>
          <a:srcRect/>
          <a:stretch>
            <a:fillRect/>
          </a:stretch>
        </p:blipFill>
        <p:spPr bwMode="auto">
          <a:xfrm>
            <a:off x="114300" y="174153"/>
            <a:ext cx="5253456" cy="3665072"/>
          </a:xfrm>
          <a:prstGeom prst="rect">
            <a:avLst/>
          </a:prstGeom>
          <a:noFill/>
          <a:ln w="9525" algn="ctr">
            <a:solidFill>
              <a:schemeClr val="tx1"/>
            </a:solidFill>
            <a:miter lim="800000"/>
            <a:headEnd/>
            <a:tailEnd/>
          </a:ln>
          <a:effectLst>
            <a:outerShdw blurRad="50800" dist="50800" dir="5400000" algn="ctr" rotWithShape="0">
              <a:schemeClr val="tx2">
                <a:lumMod val="75000"/>
              </a:schemeClr>
            </a:outerShdw>
            <a:softEdge rad="63500"/>
          </a:effectLst>
        </p:spPr>
      </p:pic>
      <p:pic>
        <p:nvPicPr>
          <p:cNvPr id="5" name="Picture 15" descr="npo000065"/>
          <p:cNvPicPr>
            <a:picLocks noChangeAspect="1" noChangeArrowheads="1"/>
          </p:cNvPicPr>
          <p:nvPr/>
        </p:nvPicPr>
        <p:blipFill>
          <a:blip r:embed="rId4" cstate="email">
            <a:lum bright="16000" contrast="16000"/>
            <a:extLst>
              <a:ext uri="{28A0092B-C50C-407E-A947-70E740481C1C}">
                <a14:useLocalDpi xmlns:a14="http://schemas.microsoft.com/office/drawing/2010/main"/>
              </a:ext>
            </a:extLst>
          </a:blip>
          <a:srcRect/>
          <a:stretch>
            <a:fillRect/>
          </a:stretch>
        </p:blipFill>
        <p:spPr bwMode="auto">
          <a:xfrm>
            <a:off x="1447800" y="3443288"/>
            <a:ext cx="1981200" cy="1089025"/>
          </a:xfrm>
          <a:prstGeom prst="rect">
            <a:avLst/>
          </a:prstGeom>
          <a:noFill/>
          <a:ln w="9525" algn="ctr">
            <a:solidFill>
              <a:schemeClr val="tx1"/>
            </a:solidFill>
            <a:miter lim="800000"/>
            <a:headEnd/>
            <a:tailEnd/>
          </a:ln>
        </p:spPr>
      </p:pic>
      <p:pic>
        <p:nvPicPr>
          <p:cNvPr id="6" name="Picture 14" descr="npo000063"/>
          <p:cNvPicPr>
            <a:picLocks noChangeAspect="1" noChangeArrowheads="1"/>
          </p:cNvPicPr>
          <p:nvPr/>
        </p:nvPicPr>
        <p:blipFill>
          <a:blip r:embed="rId5"/>
          <a:srcRect/>
          <a:stretch>
            <a:fillRect/>
          </a:stretch>
        </p:blipFill>
        <p:spPr bwMode="auto">
          <a:xfrm>
            <a:off x="4464424" y="3083738"/>
            <a:ext cx="4450976" cy="3561538"/>
          </a:xfrm>
          <a:prstGeom prst="rect">
            <a:avLst/>
          </a:prstGeom>
          <a:noFill/>
          <a:ln w="9525" algn="ctr">
            <a:solidFill>
              <a:schemeClr val="tx1"/>
            </a:solidFill>
            <a:miter lim="800000"/>
            <a:headEnd/>
            <a:tailEnd/>
          </a:ln>
        </p:spPr>
      </p:pic>
      <p:sp>
        <p:nvSpPr>
          <p:cNvPr id="7" name="TextBox 6"/>
          <p:cNvSpPr txBox="1"/>
          <p:nvPr/>
        </p:nvSpPr>
        <p:spPr>
          <a:xfrm>
            <a:off x="5847180" y="322729"/>
            <a:ext cx="3296820" cy="1569660"/>
          </a:xfrm>
          <a:prstGeom prst="rect">
            <a:avLst/>
          </a:prstGeom>
          <a:noFill/>
        </p:spPr>
        <p:txBody>
          <a:bodyPr wrap="square" rtlCol="0">
            <a:spAutoFit/>
          </a:bodyPr>
          <a:lstStyle/>
          <a:p>
            <a:r>
              <a:rPr lang="en-US" sz="4800" dirty="0" smtClean="0">
                <a:solidFill>
                  <a:schemeClr val="tx2">
                    <a:lumMod val="75000"/>
                  </a:schemeClr>
                </a:solidFill>
                <a:latin typeface="Utopia" pitchFamily="18" charset="0"/>
              </a:rPr>
              <a:t>Prevention Solutions</a:t>
            </a:r>
            <a:endParaRPr lang="en-US" sz="4800" dirty="0">
              <a:solidFill>
                <a:schemeClr val="tx2">
                  <a:lumMod val="75000"/>
                </a:schemeClr>
              </a:solidFill>
              <a:latin typeface="Utop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aft\dfsroot\Users\abahruth\Slips, Trips, Falls\3026417778_ac41a4602a_z.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7117" y="56090"/>
            <a:ext cx="3351155" cy="3514308"/>
          </a:xfrm>
          <a:prstGeom prst="rect">
            <a:avLst/>
          </a:prstGeom>
          <a:noFill/>
        </p:spPr>
      </p:pic>
      <p:pic>
        <p:nvPicPr>
          <p:cNvPr id="6" name="Picture 5" descr="2438088869_1a972753e1_z[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952" y="4372661"/>
            <a:ext cx="4532916" cy="2323807"/>
          </a:xfrm>
          <a:prstGeom prst="rect">
            <a:avLst/>
          </a:prstGeom>
        </p:spPr>
      </p:pic>
      <p:pic>
        <p:nvPicPr>
          <p:cNvPr id="7" name="Picture 6" descr="3150773177_8135c12306[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4" y="40323"/>
            <a:ext cx="3037490" cy="4285039"/>
          </a:xfrm>
          <a:prstGeom prst="rect">
            <a:avLst/>
          </a:prstGeom>
        </p:spPr>
      </p:pic>
      <p:pic>
        <p:nvPicPr>
          <p:cNvPr id="8" name="Picture 7" descr="4199468574_46901aa29f[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0617" y="56090"/>
            <a:ext cx="2309782" cy="4269272"/>
          </a:xfrm>
          <a:prstGeom prst="rect">
            <a:avLst/>
          </a:prstGeom>
        </p:spPr>
      </p:pic>
      <p:pic>
        <p:nvPicPr>
          <p:cNvPr id="4" name="Picture 3" descr="C:\Users\abahruth\AppData\Local\Microsoft\Windows\Temporary Internet Files\Content.Outlook\MGEE0RD2\Picture 90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48230" y="3649228"/>
            <a:ext cx="4210042" cy="3157532"/>
          </a:xfrm>
          <a:prstGeom prst="rect">
            <a:avLst/>
          </a:prstGeom>
          <a:noFill/>
        </p:spPr>
      </p:pic>
      <p:sp>
        <p:nvSpPr>
          <p:cNvPr id="2" name="Title 1"/>
          <p:cNvSpPr>
            <a:spLocks noGrp="1"/>
          </p:cNvSpPr>
          <p:nvPr>
            <p:ph type="title"/>
          </p:nvPr>
        </p:nvSpPr>
        <p:spPr>
          <a:xfrm>
            <a:off x="862689" y="3095656"/>
            <a:ext cx="5926190" cy="1371600"/>
          </a:xfrm>
        </p:spPr>
        <p:txBody>
          <a:bodyPr/>
          <a:lstStyle/>
          <a:p>
            <a:r>
              <a:rPr lang="en-US" b="1" dirty="0" smtClean="0">
                <a:solidFill>
                  <a:schemeClr val="tx1"/>
                </a:solidFill>
              </a:rPr>
              <a:t>Weather Conditions:  Water, Ice, and Snow</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Lighting</a:t>
            </a:r>
            <a:endParaRPr lang="en-US" dirty="0"/>
          </a:p>
        </p:txBody>
      </p:sp>
      <p:sp>
        <p:nvSpPr>
          <p:cNvPr id="6" name="Rectangle 5"/>
          <p:cNvSpPr/>
          <p:nvPr/>
        </p:nvSpPr>
        <p:spPr>
          <a:xfrm>
            <a:off x="533681" y="2505670"/>
            <a:ext cx="4572000" cy="646331"/>
          </a:xfrm>
          <a:prstGeom prst="rect">
            <a:avLst/>
          </a:prstGeom>
        </p:spPr>
        <p:txBody>
          <a:bodyPr>
            <a:spAutoFit/>
          </a:bodyPr>
          <a:lstStyle/>
          <a:p>
            <a:r>
              <a:rPr lang="en-US" b="1" dirty="0" smtClean="0">
                <a:solidFill>
                  <a:srgbClr val="FF0000"/>
                </a:solidFill>
              </a:rPr>
              <a:t>Need pictures of lighting issues  – stairwells, parking lots, etc.</a:t>
            </a:r>
            <a:endParaRPr lang="en-US" b="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8532" y="2828835"/>
            <a:ext cx="3532094" cy="331694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Stairs and Handrails</a:t>
            </a:r>
            <a:endParaRPr lang="en-US" dirty="0"/>
          </a:p>
        </p:txBody>
      </p:sp>
      <p:pic>
        <p:nvPicPr>
          <p:cNvPr id="4" name="Picture 3" descr="IMG00340-20111219-112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7130" y="3526324"/>
            <a:ext cx="3830595" cy="2872946"/>
          </a:xfrm>
          <a:prstGeom prst="rect">
            <a:avLst/>
          </a:prstGeom>
        </p:spPr>
      </p:pic>
      <p:sp>
        <p:nvSpPr>
          <p:cNvPr id="6" name="TextBox 5"/>
          <p:cNvSpPr txBox="1"/>
          <p:nvPr/>
        </p:nvSpPr>
        <p:spPr>
          <a:xfrm>
            <a:off x="1447800" y="1676400"/>
            <a:ext cx="3740269" cy="923330"/>
          </a:xfrm>
          <a:prstGeom prst="rect">
            <a:avLst/>
          </a:prstGeom>
          <a:noFill/>
        </p:spPr>
        <p:txBody>
          <a:bodyPr wrap="square" rtlCol="0">
            <a:spAutoFit/>
          </a:bodyPr>
          <a:lstStyle/>
          <a:p>
            <a:r>
              <a:rPr lang="en-US" b="1" dirty="0" smtClean="0">
                <a:solidFill>
                  <a:srgbClr val="FF0000"/>
                </a:solidFill>
              </a:rPr>
              <a:t>Need pictures of stairs – poorly marked or uneven; handrails not of appropriate size or height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Solutions</a:t>
            </a:r>
            <a:endParaRPr lang="en-US" dirty="0"/>
          </a:p>
        </p:txBody>
      </p:sp>
      <p:pic>
        <p:nvPicPr>
          <p:cNvPr id="4" name="Picture 12" descr="npo000051"/>
          <p:cNvPicPr>
            <a:picLocks noGrp="1" noChangeAspect="1" noChangeArrowheads="1"/>
          </p:cNvPicPr>
          <p:nvPr>
            <p:ph idx="1"/>
          </p:nvPr>
        </p:nvPicPr>
        <p:blipFill>
          <a:blip r:embed="rId3"/>
          <a:srcRect/>
          <a:stretch>
            <a:fillRect/>
          </a:stretch>
        </p:blipFill>
        <p:spPr bwMode="auto">
          <a:xfrm>
            <a:off x="5472111" y="1676400"/>
            <a:ext cx="3114675" cy="3887308"/>
          </a:xfrm>
          <a:prstGeom prst="rect">
            <a:avLst/>
          </a:prstGeom>
          <a:noFill/>
          <a:ln w="9525" algn="ctr">
            <a:solidFill>
              <a:schemeClr val="tx1"/>
            </a:solidFill>
            <a:miter lim="800000"/>
            <a:headEnd/>
            <a:tailEnd/>
          </a:ln>
        </p:spPr>
      </p:pic>
      <p:pic>
        <p:nvPicPr>
          <p:cNvPr id="11" name="Picture 42" descr="npo00005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676400"/>
            <a:ext cx="34290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41" descr="npo00005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0300" y="3270730"/>
            <a:ext cx="2209800" cy="1354138"/>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110" y="304800"/>
            <a:ext cx="5995220" cy="1371600"/>
          </a:xfrm>
        </p:spPr>
        <p:txBody>
          <a:bodyPr/>
          <a:lstStyle/>
          <a:p>
            <a:r>
              <a:rPr lang="en-US" dirty="0" smtClean="0"/>
              <a:t>Stepstools and Ladders</a:t>
            </a:r>
            <a:endParaRPr lang="en-US" dirty="0"/>
          </a:p>
        </p:txBody>
      </p:sp>
      <p:pic>
        <p:nvPicPr>
          <p:cNvPr id="4" name="Picture 1" descr="C:\Users\abahruth\AppData\Local\Microsoft\Windows\Temporary Internet Files\Content.IE5\MZXBG2KA\MP90038299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109" y="1603110"/>
            <a:ext cx="3711354" cy="5195896"/>
          </a:xfrm>
          <a:prstGeom prst="rect">
            <a:avLst/>
          </a:prstGeom>
          <a:noFill/>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7440" y="3428043"/>
            <a:ext cx="4741766" cy="3222670"/>
          </a:xfrm>
          <a:prstGeom prst="rect">
            <a:avLst/>
          </a:prstGeom>
          <a:noFill/>
          <a:ln w="9525">
            <a:noFill/>
            <a:miter lim="800000"/>
            <a:headEnd/>
            <a:tailEnd/>
          </a:ln>
        </p:spPr>
      </p:pic>
      <p:pic>
        <p:nvPicPr>
          <p:cNvPr id="2051" name="Picture 3" descr="C:\Users\abahruth\AppData\Local\Microsoft\Windows\Temporary Internet Files\Content.IE5\J1UO3XW0\MC90002396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35329" y="304800"/>
            <a:ext cx="3008671" cy="27307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OSHA Walking and Working Surfaces Standard:  Subpart D 1910.25-26:  Portable Ladders</a:t>
            </a:r>
          </a:p>
        </p:txBody>
      </p:sp>
      <p:sp>
        <p:nvSpPr>
          <p:cNvPr id="17411" name="Content Placeholder 2"/>
          <p:cNvSpPr>
            <a:spLocks noGrp="1"/>
          </p:cNvSpPr>
          <p:nvPr>
            <p:ph idx="1"/>
          </p:nvPr>
        </p:nvSpPr>
        <p:spPr>
          <a:xfrm>
            <a:off x="1169581" y="2190307"/>
            <a:ext cx="5101043" cy="3711353"/>
          </a:xfrm>
        </p:spPr>
        <p:txBody>
          <a:bodyPr/>
          <a:lstStyle/>
          <a:p>
            <a:pPr>
              <a:buNone/>
            </a:pPr>
            <a:endParaRPr lang="en-US" dirty="0" smtClean="0"/>
          </a:p>
          <a:p>
            <a:r>
              <a:rPr lang="en-US" dirty="0" smtClean="0"/>
              <a:t>All ladders must be inspected periodically, kept in good condition at all times, and must be free from sharp edges, splinters, oil grease, or other defects which would affect their use.</a:t>
            </a:r>
          </a:p>
          <a:p>
            <a:endParaRPr lang="en-US" dirty="0" smtClean="0"/>
          </a:p>
          <a:p>
            <a:endParaRPr lang="en-US" dirty="0" smtClean="0"/>
          </a:p>
          <a:p>
            <a:pPr>
              <a:buFont typeface="CommonBullets"/>
              <a:buNone/>
            </a:pPr>
            <a:endParaRPr lang="en-US" dirty="0" smtClean="0"/>
          </a:p>
          <a:p>
            <a:endParaRPr lang="en-US" dirty="0" smtClean="0"/>
          </a:p>
        </p:txBody>
      </p:sp>
      <p:pic>
        <p:nvPicPr>
          <p:cNvPr id="17412" name="Picture 6" descr="C:\My Documents\1910 SUB D Ladders01\Slide2.JPG"/>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6432550" y="2530548"/>
            <a:ext cx="2627313" cy="401788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87" y="3907280"/>
            <a:ext cx="4410635" cy="2816250"/>
          </a:xfrm>
          <a:prstGeom prst="rect">
            <a:avLst/>
          </a:prstGeom>
          <a:ln>
            <a:noFill/>
          </a:ln>
          <a:effectLst>
            <a:outerShdw blurRad="292100" dist="139700" dir="2700000" algn="tl" rotWithShape="0">
              <a:srgbClr val="333333">
                <a:alpha val="65000"/>
              </a:srgbClr>
            </a:outerShdw>
          </a:effectLst>
        </p:spPr>
      </p:pic>
      <p:pic>
        <p:nvPicPr>
          <p:cNvPr id="7" name="Picture 2" descr="MVC-007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8891" y="3810000"/>
            <a:ext cx="4529841" cy="2913530"/>
          </a:xfrm>
          <a:prstGeom prst="rect">
            <a:avLst/>
          </a:prstGeom>
          <a:ln>
            <a:noFill/>
          </a:ln>
          <a:effectLst>
            <a:outerShdw blurRad="292100" dist="139700" dir="2700000" algn="tl" rotWithShape="0">
              <a:srgbClr val="333333">
                <a:alpha val="65000"/>
              </a:srgbClr>
            </a:outerShdw>
          </a:effectLst>
        </p:spPr>
      </p:pic>
      <p:pic>
        <p:nvPicPr>
          <p:cNvPr id="9" name="Picture 9" descr="Businesswoman tripping over open file drawer in office photo"/>
          <p:cNvPicPr>
            <a:picLocks noChangeAspect="1" noChangeArrowheads="1"/>
          </p:cNvPicPr>
          <p:nvPr/>
        </p:nvPicPr>
        <p:blipFill>
          <a:blip r:embed="rId5"/>
          <a:srcRect/>
          <a:stretch>
            <a:fillRect/>
          </a:stretch>
        </p:blipFill>
        <p:spPr bwMode="auto">
          <a:xfrm>
            <a:off x="756745" y="0"/>
            <a:ext cx="3276600" cy="3810000"/>
          </a:xfrm>
          <a:prstGeom prst="rect">
            <a:avLst/>
          </a:prstGeom>
          <a:noFill/>
          <a:ln w="9525">
            <a:noFill/>
            <a:miter lim="800000"/>
            <a:headEnd/>
            <a:tailEnd/>
          </a:ln>
        </p:spPr>
      </p:pic>
      <p:pic>
        <p:nvPicPr>
          <p:cNvPr id="10" name="Picture 2" descr="C:\Users\abahruth\AppData\Local\Microsoft\Windows\Temporary Internet Files\Content.Outlook\MGEE0RD2\WP_00023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86075" y="115614"/>
            <a:ext cx="4500270" cy="3373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70734" y="3810000"/>
            <a:ext cx="7856313" cy="1371600"/>
          </a:xfrm>
        </p:spPr>
        <p:txBody>
          <a:bodyPr/>
          <a:lstStyle/>
          <a:p>
            <a:pPr algn="ctr"/>
            <a:r>
              <a:rPr lang="en-US" b="1" dirty="0" smtClean="0">
                <a:solidFill>
                  <a:srgbClr val="FF0000"/>
                </a:solidFill>
              </a:rPr>
              <a:t>Tripping Hazards:  </a:t>
            </a:r>
            <a:br>
              <a:rPr lang="en-US" b="1" dirty="0" smtClean="0">
                <a:solidFill>
                  <a:srgbClr val="FF0000"/>
                </a:solidFill>
              </a:rPr>
            </a:br>
            <a:r>
              <a:rPr lang="en-US" b="1" dirty="0" smtClean="0">
                <a:solidFill>
                  <a:srgbClr val="FF0000"/>
                </a:solidFill>
              </a:rPr>
              <a:t>Clutter, Loose Wires, etc.</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3556" dirty="0" smtClean="0">
                <a:latin typeface="Utopia" pitchFamily="18" charset="0"/>
              </a:rPr>
              <a:t>At the end of this training, you will be able to:</a:t>
            </a:r>
            <a:r>
              <a:rPr lang="en-US" dirty="0" smtClean="0"/>
              <a:t/>
            </a:r>
            <a:br>
              <a:rPr lang="en-US" dirty="0" smtClean="0"/>
            </a:br>
            <a:endParaRPr lang="en-US" dirty="0" smtClean="0"/>
          </a:p>
        </p:txBody>
      </p:sp>
      <p:sp>
        <p:nvSpPr>
          <p:cNvPr id="4099" name="Content Placeholder 2"/>
          <p:cNvSpPr>
            <a:spLocks noGrp="1"/>
          </p:cNvSpPr>
          <p:nvPr>
            <p:ph idx="1"/>
          </p:nvPr>
        </p:nvSpPr>
        <p:spPr>
          <a:xfrm>
            <a:off x="1447800" y="1514464"/>
            <a:ext cx="7391400" cy="4419600"/>
          </a:xfrm>
        </p:spPr>
        <p:txBody>
          <a:bodyPr/>
          <a:lstStyle/>
          <a:p>
            <a:r>
              <a:rPr lang="en-US" sz="2400" dirty="0" smtClean="0">
                <a:latin typeface="Utopia" pitchFamily="18" charset="0"/>
              </a:rPr>
              <a:t>Identify 2 requirements of OSHA’s walking and working surfaces standard that apply to your workplace.</a:t>
            </a:r>
          </a:p>
          <a:p>
            <a:endParaRPr lang="en-US" sz="2400" dirty="0" smtClean="0">
              <a:latin typeface="Utopia" pitchFamily="18" charset="0"/>
            </a:endParaRPr>
          </a:p>
          <a:p>
            <a:r>
              <a:rPr lang="en-US" sz="2400" dirty="0" smtClean="0">
                <a:latin typeface="Utopia" pitchFamily="18" charset="0"/>
              </a:rPr>
              <a:t>Identify common causes of slips, trips and falls (STF) within your workplace.</a:t>
            </a:r>
          </a:p>
          <a:p>
            <a:endParaRPr lang="en-US" sz="2400" dirty="0" smtClean="0">
              <a:latin typeface="Utopia" pitchFamily="18" charset="0"/>
            </a:endParaRPr>
          </a:p>
          <a:p>
            <a:r>
              <a:rPr lang="en-US" sz="2400" dirty="0" smtClean="0">
                <a:latin typeface="Utopia" pitchFamily="18" charset="0"/>
              </a:rPr>
              <a:t>Evaluate your workplace for hazards associated with walking and working surfaces.</a:t>
            </a:r>
          </a:p>
          <a:p>
            <a:endParaRPr lang="en-US" sz="2400" dirty="0" smtClean="0">
              <a:latin typeface="Utopia" pitchFamily="18" charset="0"/>
            </a:endParaRPr>
          </a:p>
          <a:p>
            <a:r>
              <a:rPr lang="en-US" sz="2400" dirty="0" smtClean="0">
                <a:latin typeface="Utopia" pitchFamily="18" charset="0"/>
              </a:rPr>
              <a:t>Generate ideas on how to control for these identified hazards.</a:t>
            </a:r>
          </a:p>
          <a:p>
            <a:endParaRPr lang="en-US" sz="2400" dirty="0" smtClean="0">
              <a:latin typeface="Utopia" pitchFamily="18" charset="0"/>
            </a:endParaRP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Solutions</a:t>
            </a:r>
            <a:endParaRPr lang="en-US" dirty="0"/>
          </a:p>
        </p:txBody>
      </p:sp>
      <p:pic>
        <p:nvPicPr>
          <p:cNvPr id="11266" name="Picture 2"/>
          <p:cNvPicPr>
            <a:picLocks noChangeAspect="1" noChangeArrowheads="1"/>
          </p:cNvPicPr>
          <p:nvPr/>
        </p:nvPicPr>
        <p:blipFill>
          <a:blip r:embed="rId3"/>
          <a:srcRect/>
          <a:stretch>
            <a:fillRect/>
          </a:stretch>
        </p:blipFill>
        <p:spPr bwMode="auto">
          <a:xfrm>
            <a:off x="5143221" y="2394875"/>
            <a:ext cx="3237091" cy="2749087"/>
          </a:xfrm>
          <a:prstGeom prst="rect">
            <a:avLst/>
          </a:prstGeom>
          <a:noFill/>
          <a:ln w="9525">
            <a:noFill/>
            <a:miter lim="800000"/>
            <a:headEnd/>
            <a:tailEnd/>
          </a:ln>
        </p:spPr>
      </p:pic>
      <p:sp>
        <p:nvSpPr>
          <p:cNvPr id="5" name="Rectangle 4"/>
          <p:cNvSpPr/>
          <p:nvPr/>
        </p:nvSpPr>
        <p:spPr>
          <a:xfrm>
            <a:off x="4267200" y="5513294"/>
            <a:ext cx="4572000" cy="923330"/>
          </a:xfrm>
          <a:prstGeom prst="rect">
            <a:avLst/>
          </a:prstGeom>
        </p:spPr>
        <p:txBody>
          <a:bodyPr>
            <a:spAutoFit/>
          </a:bodyPr>
          <a:lstStyle/>
          <a:p>
            <a:r>
              <a:rPr lang="en-US" dirty="0" smtClean="0"/>
              <a:t>Cords on floor partially secured with cord cover. Cover can extend over the length of the exposed cord.</a:t>
            </a:r>
            <a:endParaRPr lang="en-US" dirty="0"/>
          </a:p>
        </p:txBody>
      </p:sp>
      <p:pic>
        <p:nvPicPr>
          <p:cNvPr id="11267" name="Picture 3"/>
          <p:cNvPicPr>
            <a:picLocks noChangeAspect="1" noChangeArrowheads="1"/>
          </p:cNvPicPr>
          <p:nvPr/>
        </p:nvPicPr>
        <p:blipFill>
          <a:blip r:embed="rId4"/>
          <a:srcRect/>
          <a:stretch>
            <a:fillRect/>
          </a:stretch>
        </p:blipFill>
        <p:spPr bwMode="auto">
          <a:xfrm>
            <a:off x="429519" y="2764207"/>
            <a:ext cx="4160411" cy="2379755"/>
          </a:xfrm>
          <a:prstGeom prst="rect">
            <a:avLst/>
          </a:prstGeom>
          <a:noFill/>
          <a:ln w="9525">
            <a:noFill/>
            <a:miter lim="800000"/>
            <a:headEnd/>
            <a:tailEnd/>
          </a:ln>
        </p:spPr>
      </p:pic>
      <p:sp>
        <p:nvSpPr>
          <p:cNvPr id="7" name="Rectangle 6"/>
          <p:cNvSpPr/>
          <p:nvPr/>
        </p:nvSpPr>
        <p:spPr>
          <a:xfrm>
            <a:off x="1000124" y="5143962"/>
            <a:ext cx="2582758" cy="369332"/>
          </a:xfrm>
          <a:prstGeom prst="rect">
            <a:avLst/>
          </a:prstGeom>
        </p:spPr>
        <p:txBody>
          <a:bodyPr wrap="none">
            <a:spAutoFit/>
          </a:bodyPr>
          <a:lstStyle/>
          <a:p>
            <a:r>
              <a:rPr lang="en-US" dirty="0" smtClean="0"/>
              <a:t>Retractable cord holder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srcRect/>
          <a:stretch>
            <a:fillRect/>
          </a:stretch>
        </p:blipFill>
        <p:spPr bwMode="auto">
          <a:xfrm>
            <a:off x="5291691" y="134476"/>
            <a:ext cx="3738181" cy="3512763"/>
          </a:xfrm>
          <a:prstGeom prst="rect">
            <a:avLst/>
          </a:prstGeom>
          <a:noFill/>
          <a:ln w="9525">
            <a:noFill/>
            <a:miter lim="800000"/>
            <a:headEnd/>
            <a:tailEnd/>
          </a:ln>
        </p:spPr>
      </p:pic>
      <p:pic>
        <p:nvPicPr>
          <p:cNvPr id="5" name="Picture 58" descr="npo000022"/>
          <p:cNvPicPr>
            <a:picLocks noGrp="1" noChangeAspect="1" noChangeArrowheads="1"/>
          </p:cNvPicPr>
          <p:nvPr>
            <p:ph idx="1"/>
          </p:nvPr>
        </p:nvPicPr>
        <p:blipFill>
          <a:blip r:embed="rId4" cstate="print">
            <a:lum bright="36000" contrast="42000"/>
          </a:blip>
          <a:srcRect/>
          <a:stretch>
            <a:fillRect/>
          </a:stretch>
        </p:blipFill>
        <p:spPr bwMode="auto">
          <a:xfrm>
            <a:off x="268940" y="3683400"/>
            <a:ext cx="4683684" cy="3093918"/>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2290" name="Picture 2"/>
          <p:cNvPicPr>
            <a:picLocks noChangeAspect="1" noChangeArrowheads="1"/>
          </p:cNvPicPr>
          <p:nvPr/>
        </p:nvPicPr>
        <p:blipFill>
          <a:blip r:embed="rId5"/>
          <a:srcRect/>
          <a:stretch>
            <a:fillRect/>
          </a:stretch>
        </p:blipFill>
        <p:spPr bwMode="auto">
          <a:xfrm>
            <a:off x="5291691" y="3764082"/>
            <a:ext cx="3690945" cy="3139828"/>
          </a:xfrm>
          <a:prstGeom prst="rect">
            <a:avLst/>
          </a:prstGeom>
          <a:noFill/>
          <a:ln w="9525">
            <a:noFill/>
            <a:miter lim="800000"/>
            <a:headEnd/>
            <a:tailEnd/>
          </a:ln>
        </p:spPr>
      </p:pic>
      <p:pic>
        <p:nvPicPr>
          <p:cNvPr id="8" name="Picture 2" descr="Floor Mat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8940" y="71413"/>
            <a:ext cx="4683684" cy="3512763"/>
          </a:xfrm>
          <a:prstGeom prst="rect">
            <a:avLst/>
          </a:prstGeom>
          <a:noFill/>
          <a:ln w="9525">
            <a:noFill/>
            <a:miter lim="800000"/>
            <a:headEnd/>
            <a:tailEnd/>
          </a:ln>
        </p:spPr>
      </p:pic>
      <p:sp>
        <p:nvSpPr>
          <p:cNvPr id="2" name="Title 1"/>
          <p:cNvSpPr>
            <a:spLocks noGrp="1"/>
          </p:cNvSpPr>
          <p:nvPr>
            <p:ph type="title"/>
          </p:nvPr>
        </p:nvSpPr>
        <p:spPr>
          <a:xfrm>
            <a:off x="0" y="3647239"/>
            <a:ext cx="5075221" cy="1371600"/>
          </a:xfrm>
        </p:spPr>
        <p:txBody>
          <a:bodyPr/>
          <a:lstStyle/>
          <a:p>
            <a:pPr algn="ctr"/>
            <a:r>
              <a:rPr lang="en-US" b="1" dirty="0" smtClean="0">
                <a:solidFill>
                  <a:schemeClr val="bg1"/>
                </a:solidFill>
              </a:rPr>
              <a:t>Improper Use of Floor Mats and Runners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0647" y="235976"/>
            <a:ext cx="7391400" cy="1371600"/>
          </a:xfrm>
        </p:spPr>
        <p:txBody>
          <a:bodyPr/>
          <a:lstStyle/>
          <a:p>
            <a:r>
              <a:rPr lang="en-US" dirty="0" smtClean="0"/>
              <a:t>Prevention Solutions</a:t>
            </a:r>
            <a:endParaRPr lang="en-US" dirty="0"/>
          </a:p>
        </p:txBody>
      </p:sp>
      <p:grpSp>
        <p:nvGrpSpPr>
          <p:cNvPr id="10" name="Group 67"/>
          <p:cNvGrpSpPr>
            <a:grpSpLocks/>
          </p:cNvGrpSpPr>
          <p:nvPr/>
        </p:nvGrpSpPr>
        <p:grpSpPr bwMode="auto">
          <a:xfrm>
            <a:off x="0" y="2856388"/>
            <a:ext cx="3962401" cy="3887308"/>
            <a:chOff x="2842" y="1159"/>
            <a:chExt cx="2351" cy="2345"/>
          </a:xfrm>
        </p:grpSpPr>
        <p:pic>
          <p:nvPicPr>
            <p:cNvPr id="11" name="Picture 14" descr="npo000053"/>
            <p:cNvPicPr>
              <a:picLocks noChangeAspect="1" noChangeArrowheads="1"/>
            </p:cNvPicPr>
            <p:nvPr/>
          </p:nvPicPr>
          <p:blipFill>
            <a:blip r:embed="rId3"/>
            <a:srcRect/>
            <a:stretch>
              <a:fillRect/>
            </a:stretch>
          </p:blipFill>
          <p:spPr bwMode="auto">
            <a:xfrm>
              <a:off x="2842" y="1159"/>
              <a:ext cx="1910" cy="1529"/>
            </a:xfrm>
            <a:prstGeom prst="rect">
              <a:avLst/>
            </a:prstGeom>
            <a:noFill/>
            <a:ln w="9525" algn="ctr">
              <a:solidFill>
                <a:schemeClr val="tx1"/>
              </a:solidFill>
              <a:miter lim="800000"/>
              <a:headEnd/>
              <a:tailEnd/>
            </a:ln>
          </p:spPr>
        </p:pic>
        <p:sp>
          <p:nvSpPr>
            <p:cNvPr id="12" name="Rectangle 59"/>
            <p:cNvSpPr>
              <a:spLocks noChangeArrowheads="1"/>
            </p:cNvSpPr>
            <p:nvPr/>
          </p:nvSpPr>
          <p:spPr bwMode="auto">
            <a:xfrm>
              <a:off x="3600" y="2257"/>
              <a:ext cx="255" cy="191"/>
            </a:xfrm>
            <a:prstGeom prst="rect">
              <a:avLst/>
            </a:prstGeom>
            <a:noFill/>
            <a:ln w="9525">
              <a:solidFill>
                <a:srgbClr val="000099"/>
              </a:solidFill>
              <a:miter lim="800000"/>
              <a:headEnd/>
              <a:tailEnd/>
            </a:ln>
          </p:spPr>
          <p:txBody>
            <a:bodyPr wrap="none" lIns="0" tIns="0" rIns="0" bIns="0" anchor="ctr"/>
            <a:lstStyle/>
            <a:p>
              <a:endParaRPr lang="en-US"/>
            </a:p>
          </p:txBody>
        </p:sp>
        <p:sp>
          <p:nvSpPr>
            <p:cNvPr id="13" name="Line 62"/>
            <p:cNvSpPr>
              <a:spLocks noChangeShapeType="1"/>
            </p:cNvSpPr>
            <p:nvPr/>
          </p:nvSpPr>
          <p:spPr bwMode="auto">
            <a:xfrm>
              <a:off x="3858" y="2256"/>
              <a:ext cx="1134" cy="275"/>
            </a:xfrm>
            <a:prstGeom prst="line">
              <a:avLst/>
            </a:prstGeom>
            <a:noFill/>
            <a:ln w="9525">
              <a:solidFill>
                <a:srgbClr val="000099"/>
              </a:solidFill>
              <a:round/>
              <a:headEnd/>
              <a:tailEnd/>
            </a:ln>
          </p:spPr>
          <p:txBody>
            <a:bodyPr lIns="0" tIns="0" rIns="0" bIns="0"/>
            <a:lstStyle/>
            <a:p>
              <a:endParaRPr lang="en-US"/>
            </a:p>
          </p:txBody>
        </p:sp>
        <p:sp>
          <p:nvSpPr>
            <p:cNvPr id="14" name="Line 63"/>
            <p:cNvSpPr>
              <a:spLocks noChangeShapeType="1"/>
            </p:cNvSpPr>
            <p:nvPr/>
          </p:nvSpPr>
          <p:spPr bwMode="auto">
            <a:xfrm>
              <a:off x="3600" y="2441"/>
              <a:ext cx="432" cy="1015"/>
            </a:xfrm>
            <a:prstGeom prst="line">
              <a:avLst/>
            </a:prstGeom>
            <a:noFill/>
            <a:ln w="9525">
              <a:solidFill>
                <a:srgbClr val="000099"/>
              </a:solidFill>
              <a:round/>
              <a:headEnd/>
              <a:tailEnd/>
            </a:ln>
          </p:spPr>
          <p:txBody>
            <a:bodyPr lIns="0" tIns="0" rIns="0" bIns="0"/>
            <a:lstStyle/>
            <a:p>
              <a:endParaRPr lang="en-US"/>
            </a:p>
          </p:txBody>
        </p:sp>
        <p:pic>
          <p:nvPicPr>
            <p:cNvPr id="15" name="Picture 13" descr="npo000055"/>
            <p:cNvPicPr>
              <a:picLocks noChangeAspect="1" noChangeArrowheads="1"/>
            </p:cNvPicPr>
            <p:nvPr/>
          </p:nvPicPr>
          <p:blipFill>
            <a:blip r:embed="rId4"/>
            <a:srcRect/>
            <a:stretch>
              <a:fillRect/>
            </a:stretch>
          </p:blipFill>
          <p:spPr bwMode="auto">
            <a:xfrm>
              <a:off x="3984" y="2536"/>
              <a:ext cx="1209" cy="968"/>
            </a:xfrm>
            <a:prstGeom prst="rect">
              <a:avLst/>
            </a:prstGeom>
            <a:noFill/>
            <a:ln w="9525" algn="ctr">
              <a:solidFill>
                <a:schemeClr val="tx1"/>
              </a:solidFill>
              <a:miter lim="800000"/>
              <a:headEnd/>
              <a:tailEnd/>
            </a:ln>
          </p:spPr>
        </p:pic>
      </p:grpSp>
      <p:pic>
        <p:nvPicPr>
          <p:cNvPr id="16" name="Picture 7" descr="npo00005d"/>
          <p:cNvPicPr>
            <a:picLocks noGrp="1" noChangeAspect="1" noChangeArrowheads="1"/>
          </p:cNvPicPr>
          <p:nvPr>
            <p:ph idx="1"/>
          </p:nvPr>
        </p:nvPicPr>
        <p:blipFill>
          <a:blip r:embed="rId5"/>
          <a:srcRect/>
          <a:stretch>
            <a:fillRect/>
          </a:stretch>
        </p:blipFill>
        <p:spPr bwMode="auto">
          <a:xfrm>
            <a:off x="6399142" y="235976"/>
            <a:ext cx="2282905" cy="3039449"/>
          </a:xfrm>
          <a:prstGeom prst="rect">
            <a:avLst/>
          </a:prstGeom>
          <a:noFill/>
          <a:ln w="9525" algn="ctr">
            <a:solidFill>
              <a:schemeClr val="tx1"/>
            </a:solidFill>
            <a:miter lim="800000"/>
            <a:headEnd/>
            <a:tailEnd/>
          </a:ln>
        </p:spPr>
      </p:pic>
      <p:pic>
        <p:nvPicPr>
          <p:cNvPr id="17" name="Picture 2" descr="C:\Documents and Settings\David Brooks\My Documents\My Pictures\CMCSS Hazard Inspection - 2008\IMG_059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29728" y="4096720"/>
            <a:ext cx="3529301" cy="2646976"/>
          </a:xfrm>
          <a:prstGeom prst="rect">
            <a:avLst/>
          </a:prstGeom>
          <a:noFill/>
          <a:ln w="9525">
            <a:noFill/>
            <a:miter lim="800000"/>
            <a:headEnd/>
            <a:tailEnd/>
          </a:ln>
        </p:spPr>
      </p:pic>
      <p:pic>
        <p:nvPicPr>
          <p:cNvPr id="18" name="Picture 10" descr="npo00005f"/>
          <p:cNvPicPr>
            <a:picLocks noChangeAspect="1" noChangeArrowheads="1"/>
          </p:cNvPicPr>
          <p:nvPr/>
        </p:nvPicPr>
        <p:blipFill>
          <a:blip r:embed="rId7"/>
          <a:srcRect/>
          <a:stretch>
            <a:fillRect/>
          </a:stretch>
        </p:blipFill>
        <p:spPr bwMode="auto">
          <a:xfrm>
            <a:off x="3623633" y="1073302"/>
            <a:ext cx="2229165" cy="2708858"/>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Drainage:  Pipes and Drains</a:t>
            </a:r>
            <a:endParaRPr lang="en-US" dirty="0"/>
          </a:p>
        </p:txBody>
      </p:sp>
      <p:pic>
        <p:nvPicPr>
          <p:cNvPr id="4098" name="Picture 2"/>
          <p:cNvPicPr>
            <a:picLocks noChangeAspect="1" noChangeArrowheads="1"/>
          </p:cNvPicPr>
          <p:nvPr/>
        </p:nvPicPr>
        <p:blipFill>
          <a:blip r:embed="rId3"/>
          <a:srcRect/>
          <a:stretch>
            <a:fillRect/>
          </a:stretch>
        </p:blipFill>
        <p:spPr bwMode="auto">
          <a:xfrm>
            <a:off x="5590836" y="3055564"/>
            <a:ext cx="3248364" cy="3452811"/>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1447800" y="1676400"/>
            <a:ext cx="3677020" cy="34528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9" descr="npo000038"/>
          <p:cNvPicPr>
            <a:picLocks noChangeAspect="1" noChangeArrowheads="1"/>
          </p:cNvPicPr>
          <p:nvPr/>
        </p:nvPicPr>
        <p:blipFill>
          <a:blip r:embed="rId3" cstate="print">
            <a:lum bright="21000" contrast="23000"/>
          </a:blip>
          <a:srcRect/>
          <a:stretch>
            <a:fillRect/>
          </a:stretch>
        </p:blipFill>
        <p:spPr bwMode="auto">
          <a:xfrm>
            <a:off x="3114675" y="1828800"/>
            <a:ext cx="2219325" cy="3324225"/>
          </a:xfrm>
          <a:prstGeom prst="rect">
            <a:avLst/>
          </a:prstGeom>
          <a:noFill/>
          <a:ln w="19050" cap="sq">
            <a:solidFill>
              <a:srgbClr val="000000"/>
            </a:solidFill>
            <a:miter lim="800000"/>
            <a:headEnd/>
            <a:tailEnd/>
          </a:ln>
          <a:effectLst>
            <a:outerShdw blurRad="57150" dist="50800" dir="2700000" algn="tl" rotWithShape="0">
              <a:srgbClr val="000000">
                <a:alpha val="40000"/>
              </a:srgbClr>
            </a:outerShdw>
          </a:effectLst>
        </p:spPr>
      </p:pic>
      <p:sp>
        <p:nvSpPr>
          <p:cNvPr id="12290" name="Rectangle 2"/>
          <p:cNvSpPr>
            <a:spLocks noGrp="1" noChangeArrowheads="1"/>
          </p:cNvSpPr>
          <p:nvPr>
            <p:ph type="title"/>
          </p:nvPr>
        </p:nvSpPr>
        <p:spPr>
          <a:xfrm>
            <a:off x="1320800" y="342900"/>
            <a:ext cx="6858000" cy="1017588"/>
          </a:xfrm>
        </p:spPr>
        <p:txBody>
          <a:bodyPr/>
          <a:lstStyle/>
          <a:p>
            <a:pPr algn="ctr" eaLnBrk="1" hangingPunct="1"/>
            <a:r>
              <a:rPr lang="en-GB" dirty="0" smtClean="0"/>
              <a:t>Human Factors Leading to Slips Trips and Falls</a:t>
            </a:r>
            <a:endParaRPr lang="en-US" dirty="0" smtClean="0"/>
          </a:p>
        </p:txBody>
      </p:sp>
      <p:sp>
        <p:nvSpPr>
          <p:cNvPr id="12291" name="Rectangle 3"/>
          <p:cNvSpPr>
            <a:spLocks noGrp="1" noChangeArrowheads="1"/>
          </p:cNvSpPr>
          <p:nvPr>
            <p:ph type="body" idx="1"/>
          </p:nvPr>
        </p:nvSpPr>
        <p:spPr/>
        <p:txBody>
          <a:bodyPr/>
          <a:lstStyle/>
          <a:p>
            <a:pPr algn="ctr" eaLnBrk="1" hangingPunct="1">
              <a:lnSpc>
                <a:spcPct val="90000"/>
              </a:lnSpc>
              <a:spcBef>
                <a:spcPct val="0"/>
              </a:spcBef>
              <a:spcAft>
                <a:spcPct val="50000"/>
              </a:spcAft>
              <a:buClrTx/>
              <a:buSzTx/>
              <a:buFontTx/>
              <a:buNone/>
            </a:pPr>
            <a:endParaRPr lang="en-US" dirty="0" smtClean="0">
              <a:solidFill>
                <a:srgbClr val="000099"/>
              </a:solidFill>
            </a:endParaRPr>
          </a:p>
          <a:p>
            <a:pPr eaLnBrk="1" hangingPunct="1"/>
            <a:endParaRPr lang="en-US" dirty="0" smtClean="0"/>
          </a:p>
        </p:txBody>
      </p:sp>
      <p:sp>
        <p:nvSpPr>
          <p:cNvPr id="12292" name="Rectangle 7"/>
          <p:cNvSpPr>
            <a:spLocks noChangeArrowheads="1"/>
          </p:cNvSpPr>
          <p:nvPr/>
        </p:nvSpPr>
        <p:spPr bwMode="auto">
          <a:xfrm>
            <a:off x="282633" y="1744389"/>
            <a:ext cx="2832042" cy="7540526"/>
          </a:xfrm>
          <a:prstGeom prst="rect">
            <a:avLst/>
          </a:prstGeom>
          <a:noFill/>
          <a:ln w="9525">
            <a:noFill/>
            <a:miter lim="800000"/>
            <a:headEnd/>
            <a:tailEnd/>
          </a:ln>
        </p:spPr>
        <p:txBody>
          <a:bodyPr wrap="square">
            <a:spAutoFit/>
          </a:bodyPr>
          <a:lstStyle/>
          <a:p>
            <a:pPr eaLnBrk="0" hangingPunct="0"/>
            <a:r>
              <a:rPr lang="en-GB" sz="2200" u="sng" dirty="0">
                <a:solidFill>
                  <a:srgbClr val="0066CC"/>
                </a:solidFill>
                <a:latin typeface="Utopia" pitchFamily="18" charset="0"/>
              </a:rPr>
              <a:t>Health and physical condition</a:t>
            </a:r>
            <a:r>
              <a:rPr lang="en-GB" sz="2200" dirty="0">
                <a:latin typeface="Utopia" pitchFamily="18" charset="0"/>
              </a:rPr>
              <a:t> </a:t>
            </a:r>
            <a:r>
              <a:rPr lang="en-GB" sz="2200" dirty="0" smtClean="0">
                <a:latin typeface="Utopia" pitchFamily="18" charset="0"/>
              </a:rPr>
              <a:t>can   </a:t>
            </a:r>
            <a:r>
              <a:rPr lang="en-GB" sz="2200" dirty="0">
                <a:latin typeface="Utopia" pitchFamily="18" charset="0"/>
              </a:rPr>
              <a:t>impair a person’s vision, judgment, and balance</a:t>
            </a:r>
            <a:r>
              <a:rPr lang="en-GB" sz="2200" dirty="0" smtClean="0">
                <a:latin typeface="Utopia" pitchFamily="18" charset="0"/>
              </a:rPr>
              <a:t>.</a:t>
            </a:r>
          </a:p>
          <a:p>
            <a:pPr eaLnBrk="0" hangingPunct="0"/>
            <a:endParaRPr lang="en-US" sz="2200" dirty="0">
              <a:latin typeface="Utopia" pitchFamily="18" charset="0"/>
            </a:endParaRPr>
          </a:p>
          <a:p>
            <a:pPr eaLnBrk="0" hangingPunct="0"/>
            <a:r>
              <a:rPr lang="en-US" sz="2200" u="sng" dirty="0">
                <a:solidFill>
                  <a:srgbClr val="0066CC"/>
                </a:solidFill>
                <a:latin typeface="Utopia" pitchFamily="18" charset="0"/>
              </a:rPr>
              <a:t>Carrying or moving</a:t>
            </a:r>
            <a:r>
              <a:rPr lang="en-US" sz="2200" dirty="0">
                <a:latin typeface="Utopia" pitchFamily="18" charset="0"/>
              </a:rPr>
              <a:t> cumbersome objects, or too many objects, that obstruct your view impair your balance and prevent you from holding onto handrails </a:t>
            </a:r>
          </a:p>
          <a:p>
            <a:pPr eaLnBrk="0" hangingPunct="0"/>
            <a:endParaRPr lang="en-GB" sz="1600" dirty="0"/>
          </a:p>
          <a:p>
            <a:pPr eaLnBrk="0" hangingPunct="0"/>
            <a:endParaRPr lang="en-GB" sz="1600" dirty="0"/>
          </a:p>
          <a:p>
            <a:pPr eaLnBrk="0" hangingPunct="0"/>
            <a:endParaRPr lang="en-GB" sz="1600" dirty="0"/>
          </a:p>
          <a:p>
            <a:pPr eaLnBrk="0" hangingPunct="0"/>
            <a:endParaRPr lang="en-GB" sz="1600" dirty="0"/>
          </a:p>
          <a:p>
            <a:pPr eaLnBrk="0" hangingPunct="0"/>
            <a:endParaRPr lang="en-GB" sz="1600" dirty="0"/>
          </a:p>
          <a:p>
            <a:pPr eaLnBrk="0" hangingPunct="0"/>
            <a:endParaRPr lang="en-GB" sz="1600" dirty="0"/>
          </a:p>
          <a:p>
            <a:pPr eaLnBrk="0" hangingPunct="0"/>
            <a:endParaRPr lang="en-GB" sz="1600" dirty="0"/>
          </a:p>
          <a:p>
            <a:pPr eaLnBrk="0" hangingPunct="0"/>
            <a:endParaRPr lang="en-GB" sz="1600" dirty="0"/>
          </a:p>
          <a:p>
            <a:pPr eaLnBrk="0" hangingPunct="0"/>
            <a:endParaRPr lang="en-GB" sz="1600" dirty="0"/>
          </a:p>
          <a:p>
            <a:pPr eaLnBrk="0" hangingPunct="0"/>
            <a:endParaRPr lang="en-GB" sz="1600" dirty="0"/>
          </a:p>
          <a:p>
            <a:pPr eaLnBrk="0" hangingPunct="0"/>
            <a:endParaRPr lang="en-US" sz="1600" dirty="0"/>
          </a:p>
        </p:txBody>
      </p:sp>
      <p:sp>
        <p:nvSpPr>
          <p:cNvPr id="12295" name="Rectangle 12"/>
          <p:cNvSpPr>
            <a:spLocks noChangeArrowheads="1"/>
          </p:cNvSpPr>
          <p:nvPr/>
        </p:nvSpPr>
        <p:spPr bwMode="auto">
          <a:xfrm>
            <a:off x="5638800" y="1828800"/>
            <a:ext cx="3505200" cy="3477875"/>
          </a:xfrm>
          <a:prstGeom prst="rect">
            <a:avLst/>
          </a:prstGeom>
          <a:noFill/>
          <a:ln w="9525">
            <a:noFill/>
            <a:miter lim="800000"/>
            <a:headEnd/>
            <a:tailEnd/>
          </a:ln>
        </p:spPr>
        <p:txBody>
          <a:bodyPr>
            <a:spAutoFit/>
          </a:bodyPr>
          <a:lstStyle/>
          <a:p>
            <a:pPr eaLnBrk="0" hangingPunct="0"/>
            <a:r>
              <a:rPr lang="en-US" sz="2200" u="sng" dirty="0">
                <a:solidFill>
                  <a:srgbClr val="0066CC"/>
                </a:solidFill>
                <a:latin typeface="Utopia" pitchFamily="18" charset="0"/>
              </a:rPr>
              <a:t>Inattentive Behavior</a:t>
            </a:r>
            <a:r>
              <a:rPr lang="en-US" sz="2200" dirty="0">
                <a:latin typeface="Utopia" pitchFamily="18" charset="0"/>
              </a:rPr>
              <a:t>: walking, distractions (e.g., using cell phone, talking and not watching where you’re going, etc.)</a:t>
            </a:r>
          </a:p>
          <a:p>
            <a:pPr eaLnBrk="0" hangingPunct="0"/>
            <a:endParaRPr lang="en-US" sz="2200" dirty="0">
              <a:latin typeface="Utopia" pitchFamily="18" charset="0"/>
            </a:endParaRPr>
          </a:p>
          <a:p>
            <a:pPr eaLnBrk="0" hangingPunct="0"/>
            <a:r>
              <a:rPr lang="en-US" sz="2200" u="sng" dirty="0">
                <a:solidFill>
                  <a:srgbClr val="0066CC"/>
                </a:solidFill>
                <a:latin typeface="Utopia" pitchFamily="18" charset="0"/>
              </a:rPr>
              <a:t>Taking shortcuts</a:t>
            </a:r>
            <a:r>
              <a:rPr lang="en-US" sz="2200" dirty="0">
                <a:latin typeface="Utopia" pitchFamily="18" charset="0"/>
              </a:rPr>
              <a:t>; </a:t>
            </a:r>
            <a:r>
              <a:rPr lang="en-US" sz="2200" dirty="0" smtClean="0">
                <a:latin typeface="Utopia" pitchFamily="18" charset="0"/>
              </a:rPr>
              <a:t>not </a:t>
            </a:r>
            <a:r>
              <a:rPr lang="en-US" sz="2200" dirty="0">
                <a:latin typeface="Utopia" pitchFamily="18" charset="0"/>
              </a:rPr>
              <a:t>using walkways or designated,  cleared pathways; being in a hurry, rushing around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47800" y="304800"/>
            <a:ext cx="7418387" cy="1371600"/>
          </a:xfrm>
        </p:spPr>
        <p:txBody>
          <a:bodyPr/>
          <a:lstStyle/>
          <a:p>
            <a:pPr algn="ctr"/>
            <a:r>
              <a:rPr lang="en-US" sz="3600" dirty="0" smtClean="0"/>
              <a:t>OSHA Walking and Working Surfaces Standard:  Subpart D 1910.22:  Housekeeping</a:t>
            </a:r>
          </a:p>
        </p:txBody>
      </p:sp>
      <p:sp>
        <p:nvSpPr>
          <p:cNvPr id="3" name="Content Placeholder 2"/>
          <p:cNvSpPr>
            <a:spLocks noGrp="1"/>
          </p:cNvSpPr>
          <p:nvPr>
            <p:ph idx="1"/>
          </p:nvPr>
        </p:nvSpPr>
        <p:spPr>
          <a:xfrm>
            <a:off x="457200" y="2166938"/>
            <a:ext cx="3475038" cy="2773362"/>
          </a:xfrm>
        </p:spPr>
        <p:style>
          <a:lnRef idx="1">
            <a:schemeClr val="accent1"/>
          </a:lnRef>
          <a:fillRef idx="2">
            <a:schemeClr val="accent1"/>
          </a:fillRef>
          <a:effectRef idx="1">
            <a:schemeClr val="accent1"/>
          </a:effectRef>
          <a:fontRef idx="minor">
            <a:schemeClr val="dk1"/>
          </a:fontRef>
        </p:style>
        <p:txBody>
          <a:bodyPr rtlCol="0">
            <a:normAutofit/>
          </a:bodyPr>
          <a:lstStyle/>
          <a:p>
            <a:pPr algn="ctr" fontAlgn="auto">
              <a:spcAft>
                <a:spcPts val="0"/>
              </a:spcAft>
              <a:buFont typeface="Arial"/>
              <a:buNone/>
              <a:defRPr/>
            </a:pPr>
            <a:r>
              <a:rPr lang="en-US" dirty="0" smtClean="0"/>
              <a:t> </a:t>
            </a:r>
            <a:r>
              <a:rPr lang="en-US" sz="3200" dirty="0" smtClean="0"/>
              <a:t>Good</a:t>
            </a:r>
            <a:r>
              <a:rPr lang="en-US" sz="3200" b="1" dirty="0" smtClean="0"/>
              <a:t> </a:t>
            </a:r>
            <a:r>
              <a:rPr lang="en-US" sz="3200" dirty="0" smtClean="0"/>
              <a:t>housekeeping includes picking up, wiping up, and cleaning up.</a:t>
            </a:r>
            <a:endParaRPr lang="en-US" sz="3200" dirty="0"/>
          </a:p>
        </p:txBody>
      </p:sp>
      <p:pic>
        <p:nvPicPr>
          <p:cNvPr id="8196" name="Picture 4"/>
          <p:cNvPicPr>
            <a:picLocks noChangeAspect="1"/>
          </p:cNvPicPr>
          <p:nvPr/>
        </p:nvPicPr>
        <p:blipFill>
          <a:blip r:embed="rId3"/>
          <a:srcRect/>
          <a:stretch>
            <a:fillRect/>
          </a:stretch>
        </p:blipFill>
        <p:spPr bwMode="auto">
          <a:xfrm>
            <a:off x="4676775" y="2166938"/>
            <a:ext cx="4189413" cy="2773362"/>
          </a:xfrm>
          <a:prstGeom prst="rect">
            <a:avLst/>
          </a:prstGeom>
          <a:noFill/>
          <a:ln w="9525">
            <a:solidFill>
              <a:schemeClr val="tx1"/>
            </a:solidFill>
            <a:miter lim="800000"/>
            <a:headEnd/>
            <a:tailEnd/>
          </a:ln>
        </p:spPr>
      </p:pic>
      <p:sp>
        <p:nvSpPr>
          <p:cNvPr id="5" name="Rectangle 4"/>
          <p:cNvSpPr/>
          <p:nvPr/>
        </p:nvSpPr>
        <p:spPr>
          <a:xfrm>
            <a:off x="1887794" y="5226689"/>
            <a:ext cx="6978393" cy="1569660"/>
          </a:xfrm>
          <a:prstGeom prst="rect">
            <a:avLst/>
          </a:prstGeom>
        </p:spPr>
        <p:txBody>
          <a:bodyPr wrap="square">
            <a:spAutoFit/>
          </a:bodyPr>
          <a:lstStyle/>
          <a:p>
            <a:pPr algn="ctr"/>
            <a:r>
              <a:rPr lang="en-US" sz="2400" b="1" dirty="0" smtClean="0">
                <a:latin typeface="Utopia" pitchFamily="18" charset="0"/>
              </a:rPr>
              <a:t>Requires that all places of employment, passageways, storerooms, and service rooms shall be kept clean and orderly and in a sanitary condition. </a:t>
            </a:r>
            <a:endParaRPr lang="en-US" sz="2400" b="1" dirty="0">
              <a:latin typeface="Utop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Work Areas</a:t>
            </a:r>
            <a:endParaRPr lang="en-US" dirty="0"/>
          </a:p>
        </p:txBody>
      </p:sp>
      <p:pic>
        <p:nvPicPr>
          <p:cNvPr id="4" name="Picture 9" descr="npo000067"/>
          <p:cNvPicPr>
            <a:picLocks noChangeAspect="1" noChangeArrowheads="1"/>
          </p:cNvPicPr>
          <p:nvPr/>
        </p:nvPicPr>
        <p:blipFill>
          <a:blip r:embed="rId3"/>
          <a:srcRect/>
          <a:stretch>
            <a:fillRect/>
          </a:stretch>
        </p:blipFill>
        <p:spPr bwMode="auto">
          <a:xfrm>
            <a:off x="5029200" y="1433512"/>
            <a:ext cx="3903663" cy="2743200"/>
          </a:xfrm>
          <a:prstGeom prst="rect">
            <a:avLst/>
          </a:prstGeom>
          <a:noFill/>
          <a:ln w="9525" algn="ctr">
            <a:solidFill>
              <a:schemeClr val="tx1"/>
            </a:solidFill>
            <a:miter lim="800000"/>
            <a:headEnd/>
            <a:tailEnd/>
          </a:ln>
          <a:effectLst>
            <a:outerShdw blurRad="406400" dist="50800" dir="5400000" sx="31000" sy="31000" algn="ctr" rotWithShape="0">
              <a:srgbClr val="C00000">
                <a:alpha val="43000"/>
              </a:srgbClr>
            </a:outerShdw>
          </a:effectLst>
        </p:spPr>
      </p:pic>
      <p:pic>
        <p:nvPicPr>
          <p:cNvPr id="5" name="Picture 11" descr="npo00006b"/>
          <p:cNvPicPr>
            <a:picLocks noChangeAspect="1" noChangeArrowheads="1"/>
          </p:cNvPicPr>
          <p:nvPr/>
        </p:nvPicPr>
        <p:blipFill>
          <a:blip r:embed="rId4" cstate="email">
            <a:lum bright="22000" contrast="14000"/>
            <a:extLst>
              <a:ext uri="{28A0092B-C50C-407E-A947-70E740481C1C}">
                <a14:useLocalDpi xmlns:a14="http://schemas.microsoft.com/office/drawing/2010/main"/>
              </a:ext>
            </a:extLst>
          </a:blip>
          <a:srcRect/>
          <a:stretch>
            <a:fillRect/>
          </a:stretch>
        </p:blipFill>
        <p:spPr bwMode="auto">
          <a:xfrm>
            <a:off x="1121222" y="1433513"/>
            <a:ext cx="367200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655762" y="4829654"/>
            <a:ext cx="6746875" cy="1569660"/>
          </a:xfrm>
          <a:prstGeom prst="rect">
            <a:avLst/>
          </a:prstGeom>
        </p:spPr>
        <p:txBody>
          <a:bodyPr wrap="square">
            <a:spAutoFit/>
          </a:bodyPr>
          <a:lstStyle/>
          <a:p>
            <a:pPr algn="ctr"/>
            <a:r>
              <a:rPr lang="en-US" sz="2400" b="1" dirty="0" smtClean="0">
                <a:latin typeface="Utopia" pitchFamily="18" charset="0"/>
              </a:rPr>
              <a:t>Aisles and passageways must be kept clear and in good repair and include safe clearances for mechanical equipment and contain no obstructions that could create a hazard. </a:t>
            </a:r>
            <a:endParaRPr lang="en-US" sz="2400" b="1" dirty="0">
              <a:latin typeface="Utop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Strategies</a:t>
            </a:r>
            <a:endParaRPr lang="en-US" dirty="0"/>
          </a:p>
        </p:txBody>
      </p:sp>
      <p:sp>
        <p:nvSpPr>
          <p:cNvPr id="3" name="Content Placeholder 2"/>
          <p:cNvSpPr>
            <a:spLocks noGrp="1"/>
          </p:cNvSpPr>
          <p:nvPr>
            <p:ph idx="1"/>
          </p:nvPr>
        </p:nvSpPr>
        <p:spPr>
          <a:xfrm>
            <a:off x="1143000" y="1676400"/>
            <a:ext cx="7696200" cy="4572000"/>
          </a:xfrm>
        </p:spPr>
        <p:txBody>
          <a:bodyPr/>
          <a:lstStyle/>
          <a:p>
            <a:r>
              <a:rPr lang="en-US" sz="2400" b="1" kern="1200" dirty="0" smtClean="0">
                <a:latin typeface="+mn-lt"/>
                <a:ea typeface="ＭＳ Ｐゴシック" charset="-128"/>
                <a:cs typeface="ＭＳ Ｐゴシック" charset="-128"/>
              </a:rPr>
              <a:t>Develop and maintain a written housekeeping program.</a:t>
            </a:r>
          </a:p>
          <a:p>
            <a:endParaRPr lang="en-US" b="1" kern="1200" dirty="0" smtClean="0">
              <a:latin typeface="+mn-lt"/>
              <a:ea typeface="ＭＳ Ｐゴシック" charset="-128"/>
              <a:cs typeface="ＭＳ Ｐゴシック" charset="-128"/>
            </a:endParaRPr>
          </a:p>
          <a:p>
            <a:r>
              <a:rPr lang="en-US" sz="2400" b="1" kern="1200" dirty="0" smtClean="0">
                <a:ea typeface="ＭＳ Ｐゴシック" charset="-128"/>
                <a:cs typeface="ＭＳ Ｐゴシック" charset="-128"/>
              </a:rPr>
              <a:t>The program might ideally describe:</a:t>
            </a:r>
          </a:p>
          <a:p>
            <a:pPr lvl="1"/>
            <a:r>
              <a:rPr lang="en-US" kern="1200" dirty="0" smtClean="0">
                <a:ea typeface="ＭＳ Ｐゴシック" charset="-128"/>
                <a:cs typeface="ＭＳ Ｐゴシック" charset="-128"/>
              </a:rPr>
              <a:t>How to immediately report STF hazards</a:t>
            </a:r>
          </a:p>
          <a:p>
            <a:pPr lvl="1"/>
            <a:r>
              <a:rPr lang="en-US" kern="1200" dirty="0" smtClean="0">
                <a:ea typeface="ＭＳ Ｐゴシック" charset="-128"/>
                <a:cs typeface="ＭＳ Ｐゴシック" charset="-128"/>
              </a:rPr>
              <a:t>Where and how cleaning materials and products are stored</a:t>
            </a:r>
          </a:p>
          <a:p>
            <a:pPr lvl="1"/>
            <a:r>
              <a:rPr lang="en-US" kern="1200" dirty="0" smtClean="0">
                <a:ea typeface="ＭＳ Ｐゴシック" charset="-128"/>
                <a:cs typeface="ＭＳ Ｐゴシック" charset="-128"/>
              </a:rPr>
              <a:t>When to use wet floor signs and barriers and where signs are stored </a:t>
            </a:r>
          </a:p>
          <a:p>
            <a:pPr lvl="1"/>
            <a:r>
              <a:rPr lang="en-US" kern="1200" dirty="0" smtClean="0">
                <a:ea typeface="ＭＳ Ｐゴシック" charset="-128"/>
                <a:cs typeface="ＭＳ Ｐゴシック" charset="-128"/>
              </a:rPr>
              <a:t>What cleaning methods are appropriate for different areas and surfaces</a:t>
            </a:r>
          </a:p>
          <a:p>
            <a:endParaRPr lang="en-US" b="1" kern="1200" dirty="0" smtClean="0">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STF Prevention</a:t>
            </a:r>
            <a:endParaRPr lang="en-US" dirty="0"/>
          </a:p>
        </p:txBody>
      </p:sp>
      <p:sp>
        <p:nvSpPr>
          <p:cNvPr id="3" name="Content Placeholder 2"/>
          <p:cNvSpPr>
            <a:spLocks noGrp="1"/>
          </p:cNvSpPr>
          <p:nvPr>
            <p:ph idx="1"/>
          </p:nvPr>
        </p:nvSpPr>
        <p:spPr/>
        <p:txBody>
          <a:bodyPr/>
          <a:lstStyle/>
          <a:p>
            <a:r>
              <a:rPr lang="en-US" sz="3200" dirty="0" smtClean="0"/>
              <a:t>Examine Employee STF Injuries</a:t>
            </a:r>
          </a:p>
          <a:p>
            <a:r>
              <a:rPr lang="en-US" sz="3200" dirty="0" smtClean="0"/>
              <a:t>STF Checklist</a:t>
            </a:r>
          </a:p>
          <a:p>
            <a:r>
              <a:rPr lang="en-US" sz="3200" dirty="0" smtClean="0"/>
              <a:t>Employee Communication:  Training and Involvement</a:t>
            </a:r>
          </a:p>
        </p:txBody>
      </p:sp>
      <p:pic>
        <p:nvPicPr>
          <p:cNvPr id="58369" name="Picture 1" descr="C:\Users\abahruth\AppData\Local\Microsoft\Windows\Temporary Internet Files\Content.IE5\6ON2SM3L\MC90043982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7336" y="3885117"/>
            <a:ext cx="2671864" cy="267186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 Employee STF Injuries</a:t>
            </a:r>
            <a:endParaRPr lang="en-US" dirty="0"/>
          </a:p>
        </p:txBody>
      </p:sp>
      <p:sp>
        <p:nvSpPr>
          <p:cNvPr id="3" name="Content Placeholder 2"/>
          <p:cNvSpPr>
            <a:spLocks noGrp="1"/>
          </p:cNvSpPr>
          <p:nvPr>
            <p:ph idx="1"/>
          </p:nvPr>
        </p:nvSpPr>
        <p:spPr>
          <a:xfrm>
            <a:off x="3125432" y="1828800"/>
            <a:ext cx="5713767" cy="4419600"/>
          </a:xfrm>
        </p:spPr>
        <p:txBody>
          <a:bodyPr/>
          <a:lstStyle/>
          <a:p>
            <a:r>
              <a:rPr lang="en-US" dirty="0" smtClean="0"/>
              <a:t>Review OSHA logs for STF incidents</a:t>
            </a:r>
          </a:p>
          <a:p>
            <a:r>
              <a:rPr lang="en-US" dirty="0" smtClean="0"/>
              <a:t>Review incident reports</a:t>
            </a:r>
          </a:p>
          <a:p>
            <a:r>
              <a:rPr lang="en-US" dirty="0" smtClean="0"/>
              <a:t>Check for “hot spots”</a:t>
            </a:r>
          </a:p>
          <a:p>
            <a:r>
              <a:rPr lang="en-US" dirty="0" smtClean="0"/>
              <a:t>Investigate incidents to find the </a:t>
            </a:r>
            <a:r>
              <a:rPr lang="en-US" kern="1200" dirty="0" smtClean="0">
                <a:ea typeface="ＭＳ Ｐゴシック" charset="-128"/>
                <a:cs typeface="ＭＳ Ｐゴシック" charset="-128"/>
              </a:rPr>
              <a:t>circumstances to see where prevention measures can be implemented. </a:t>
            </a:r>
            <a:endParaRPr lang="en-US" dirty="0" smtClean="0"/>
          </a:p>
          <a:p>
            <a:pPr algn="ctr">
              <a:buNone/>
            </a:pPr>
            <a:endParaRPr lang="en-US" dirty="0" smtClean="0"/>
          </a:p>
          <a:p>
            <a:pPr algn="ctr">
              <a:buNone/>
            </a:pPr>
            <a:r>
              <a:rPr lang="en-US" b="1" dirty="0" smtClean="0"/>
              <a:t>SAMPLE INVESTIGATION TOOL</a:t>
            </a:r>
          </a:p>
          <a:p>
            <a:endParaRPr lang="en-US" dirty="0"/>
          </a:p>
        </p:txBody>
      </p:sp>
      <p:pic>
        <p:nvPicPr>
          <p:cNvPr id="4098" name="Picture 2" descr="C:\Users\abahruth\AppData\Local\Microsoft\Windows\Temporary Internet Files\Content.IE5\DJCIBRV1\MC90038357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916" y="2242441"/>
            <a:ext cx="2358517" cy="32692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latin typeface="Utopia" pitchFamily="18" charset="0"/>
              </a:rPr>
              <a:t>	Extent of the Problem</a:t>
            </a:r>
          </a:p>
        </p:txBody>
      </p:sp>
      <p:sp>
        <p:nvSpPr>
          <p:cNvPr id="5123" name="Content Placeholder 2"/>
          <p:cNvSpPr>
            <a:spLocks noGrp="1"/>
          </p:cNvSpPr>
          <p:nvPr>
            <p:ph idx="1"/>
          </p:nvPr>
        </p:nvSpPr>
        <p:spPr>
          <a:xfrm>
            <a:off x="1147482" y="1023938"/>
            <a:ext cx="7271031" cy="3040062"/>
          </a:xfrm>
        </p:spPr>
        <p:txBody>
          <a:bodyPr/>
          <a:lstStyle/>
          <a:p>
            <a:pPr lvl="1">
              <a:buNone/>
            </a:pPr>
            <a:endParaRPr lang="en-US" sz="2800" dirty="0" smtClean="0">
              <a:latin typeface="Utopia" pitchFamily="18" charset="0"/>
            </a:endParaRPr>
          </a:p>
          <a:p>
            <a:r>
              <a:rPr lang="en-US" dirty="0" smtClean="0"/>
              <a:t>STF are a</a:t>
            </a:r>
            <a:r>
              <a:rPr lang="en-US" dirty="0" smtClean="0">
                <a:latin typeface="Utopia" pitchFamily="18" charset="0"/>
              </a:rPr>
              <a:t>mong the most frequent type of reported injuries for public employees</a:t>
            </a:r>
          </a:p>
          <a:p>
            <a:pPr lvl="1">
              <a:buNone/>
            </a:pPr>
            <a:endParaRPr lang="en-US" sz="2800" dirty="0" smtClean="0">
              <a:latin typeface="Utopia" pitchFamily="18" charset="0"/>
            </a:endParaRPr>
          </a:p>
        </p:txBody>
      </p:sp>
      <p:sp>
        <p:nvSpPr>
          <p:cNvPr id="9" name="Rectangle 8"/>
          <p:cNvSpPr/>
          <p:nvPr/>
        </p:nvSpPr>
        <p:spPr>
          <a:xfrm>
            <a:off x="1147482" y="2802116"/>
            <a:ext cx="7115712" cy="2831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en-US" sz="3200" b="1" dirty="0" smtClean="0">
                <a:latin typeface="Times" pitchFamily="18" charset="0"/>
              </a:rPr>
              <a:t>Janitors and cleaners; elementary school teachers; teacher assistants; and secondary school teachers have the highest incidents of reported STFs.</a:t>
            </a:r>
          </a:p>
          <a:p>
            <a:endParaRPr lang="en-US" dirty="0" smtClean="0"/>
          </a:p>
        </p:txBody>
      </p:sp>
      <p:grpSp>
        <p:nvGrpSpPr>
          <p:cNvPr id="10" name="Group 22"/>
          <p:cNvGrpSpPr>
            <a:grpSpLocks/>
          </p:cNvGrpSpPr>
          <p:nvPr/>
        </p:nvGrpSpPr>
        <p:grpSpPr bwMode="auto">
          <a:xfrm>
            <a:off x="5897880" y="4846321"/>
            <a:ext cx="2941320" cy="1768336"/>
            <a:chOff x="624" y="2730"/>
            <a:chExt cx="1584" cy="918"/>
          </a:xfrm>
        </p:grpSpPr>
        <p:grpSp>
          <p:nvGrpSpPr>
            <p:cNvPr id="11" name="Group 13"/>
            <p:cNvGrpSpPr>
              <a:grpSpLocks/>
            </p:cNvGrpSpPr>
            <p:nvPr/>
          </p:nvGrpSpPr>
          <p:grpSpPr bwMode="auto">
            <a:xfrm>
              <a:off x="624" y="2730"/>
              <a:ext cx="1584" cy="918"/>
              <a:chOff x="624" y="2730"/>
              <a:chExt cx="1584" cy="918"/>
            </a:xfrm>
          </p:grpSpPr>
          <p:pic>
            <p:nvPicPr>
              <p:cNvPr id="13" name="Picture 26" descr="SLIPDOCK"/>
              <p:cNvPicPr>
                <a:picLocks noChangeAspect="1" noChangeArrowheads="1"/>
              </p:cNvPicPr>
              <p:nvPr/>
            </p:nvPicPr>
            <p:blipFill>
              <a:blip r:embed="rId3" cstate="email">
                <a:extLst>
                  <a:ext uri="{28A0092B-C50C-407E-A947-70E740481C1C}">
                    <a14:useLocalDpi xmlns:a14="http://schemas.microsoft.com/office/drawing/2010/main"/>
                  </a:ext>
                </a:extLst>
              </a:blip>
              <a:srcRect b="34576"/>
              <a:stretch>
                <a:fillRect/>
              </a:stretch>
            </p:blipFill>
            <p:spPr bwMode="auto">
              <a:xfrm>
                <a:off x="964" y="2730"/>
                <a:ext cx="1244" cy="872"/>
              </a:xfrm>
              <a:prstGeom prst="rect">
                <a:avLst/>
              </a:prstGeom>
              <a:noFill/>
              <a:ln w="9525" algn="ctr">
                <a:noFill/>
                <a:miter lim="800000"/>
                <a:headEnd/>
                <a:tailEnd/>
              </a:ln>
            </p:spPr>
          </p:pic>
          <p:sp>
            <p:nvSpPr>
              <p:cNvPr id="14" name="Line 27"/>
              <p:cNvSpPr>
                <a:spLocks noChangeShapeType="1"/>
              </p:cNvSpPr>
              <p:nvPr/>
            </p:nvSpPr>
            <p:spPr bwMode="auto">
              <a:xfrm>
                <a:off x="624" y="3648"/>
                <a:ext cx="1367" cy="0"/>
              </a:xfrm>
              <a:prstGeom prst="line">
                <a:avLst/>
              </a:prstGeom>
              <a:noFill/>
              <a:ln w="139700">
                <a:solidFill>
                  <a:schemeClr val="tx1"/>
                </a:solidFill>
                <a:round/>
                <a:headEnd/>
                <a:tailEnd/>
              </a:ln>
            </p:spPr>
            <p:txBody>
              <a:bodyPr lIns="0" tIns="0" rIns="0" bIns="0"/>
              <a:lstStyle/>
              <a:p>
                <a:endParaRPr lang="en-US"/>
              </a:p>
            </p:txBody>
          </p:sp>
        </p:grpSp>
        <p:sp>
          <p:nvSpPr>
            <p:cNvPr id="12" name="Rectangle 28"/>
            <p:cNvSpPr>
              <a:spLocks noChangeArrowheads="1"/>
            </p:cNvSpPr>
            <p:nvPr/>
          </p:nvSpPr>
          <p:spPr bwMode="auto">
            <a:xfrm>
              <a:off x="768" y="3211"/>
              <a:ext cx="352" cy="397"/>
            </a:xfrm>
            <a:prstGeom prst="rect">
              <a:avLst/>
            </a:prstGeom>
            <a:solidFill>
              <a:srgbClr val="FF6600"/>
            </a:solidFill>
            <a:ln w="9525">
              <a:noFill/>
              <a:miter lim="800000"/>
              <a:headEnd/>
              <a:tailEnd/>
            </a:ln>
          </p:spPr>
          <p:txBody>
            <a:bodyPr wrap="none" lIns="0" tIns="0" rIns="0" bIns="0" anchor="ctr"/>
            <a:lstStyle/>
            <a:p>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 Checklist</a:t>
            </a:r>
            <a:endParaRPr lang="en-US" dirty="0"/>
          </a:p>
        </p:txBody>
      </p:sp>
      <p:sp>
        <p:nvSpPr>
          <p:cNvPr id="3" name="Content Placeholder 2"/>
          <p:cNvSpPr>
            <a:spLocks noGrp="1"/>
          </p:cNvSpPr>
          <p:nvPr>
            <p:ph idx="1"/>
          </p:nvPr>
        </p:nvSpPr>
        <p:spPr>
          <a:xfrm>
            <a:off x="3569109" y="1828800"/>
            <a:ext cx="5358581" cy="4419600"/>
          </a:xfrm>
        </p:spPr>
        <p:txBody>
          <a:bodyPr/>
          <a:lstStyle/>
          <a:p>
            <a:r>
              <a:rPr lang="en-US" sz="3200" dirty="0" smtClean="0"/>
              <a:t>Check for hazards on a regular basis</a:t>
            </a:r>
          </a:p>
          <a:p>
            <a:r>
              <a:rPr lang="en-US" sz="3200" dirty="0" smtClean="0"/>
              <a:t>Take pictures!</a:t>
            </a:r>
          </a:p>
          <a:p>
            <a:r>
              <a:rPr lang="en-US" sz="3200" dirty="0" smtClean="0"/>
              <a:t>Have a clear reporting procedure to get things addressed</a:t>
            </a:r>
          </a:p>
          <a:p>
            <a:endParaRPr lang="en-US" dirty="0" smtClean="0"/>
          </a:p>
          <a:p>
            <a:endParaRPr lang="en-US" dirty="0" smtClean="0"/>
          </a:p>
          <a:p>
            <a:endParaRPr lang="en-US" dirty="0" smtClean="0"/>
          </a:p>
          <a:p>
            <a:endParaRPr lang="en-US" dirty="0" smtClean="0"/>
          </a:p>
          <a:p>
            <a:pPr algn="ctr">
              <a:buNone/>
            </a:pPr>
            <a:r>
              <a:rPr lang="en-US" sz="3200" b="1" dirty="0" smtClean="0"/>
              <a:t>SAMPLE CHECKLIST</a:t>
            </a:r>
            <a:endParaRPr lang="en-US" sz="3200" b="1" dirty="0"/>
          </a:p>
        </p:txBody>
      </p:sp>
      <p:pic>
        <p:nvPicPr>
          <p:cNvPr id="3074" name="Picture 2" descr="C:\Users\abahruth\AppData\Local\Microsoft\Windows\Temporary Internet Files\Content.IE5\HIZFM00P\MP90043875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199" y="2271252"/>
            <a:ext cx="2936905" cy="220488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Training and Involvement </a:t>
            </a:r>
            <a:endParaRPr lang="en-US" dirty="0"/>
          </a:p>
        </p:txBody>
      </p:sp>
      <p:sp>
        <p:nvSpPr>
          <p:cNvPr id="3" name="Content Placeholder 2"/>
          <p:cNvSpPr>
            <a:spLocks noGrp="1"/>
          </p:cNvSpPr>
          <p:nvPr>
            <p:ph idx="1"/>
          </p:nvPr>
        </p:nvSpPr>
        <p:spPr>
          <a:xfrm>
            <a:off x="3668041" y="2298509"/>
            <a:ext cx="5171159" cy="4419600"/>
          </a:xfrm>
        </p:spPr>
        <p:txBody>
          <a:bodyPr/>
          <a:lstStyle/>
          <a:p>
            <a:r>
              <a:rPr lang="en-US" kern="1200" dirty="0" smtClean="0">
                <a:ea typeface="ＭＳ Ｐゴシック" charset="-128"/>
                <a:cs typeface="ＭＳ Ｐゴシック" charset="-128"/>
              </a:rPr>
              <a:t>All employees are at risk, therefore all employees should be trained on how to recognize STF hazards, and be involved in the development and implementation of prevention strategies. </a:t>
            </a:r>
          </a:p>
          <a:p>
            <a:endParaRPr lang="en-US" dirty="0"/>
          </a:p>
        </p:txBody>
      </p:sp>
      <p:pic>
        <p:nvPicPr>
          <p:cNvPr id="5122" name="Picture 2" descr="C:\Program Files (x86)\Microsoft Office\MEDIA\CAGCAT10\j0233018.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891" y="2298509"/>
            <a:ext cx="3046150" cy="30943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38" y="274638"/>
            <a:ext cx="6900862" cy="1143000"/>
          </a:xfrm>
        </p:spPr>
        <p:txBody>
          <a:bodyPr/>
          <a:lstStyle/>
          <a:p>
            <a:r>
              <a:rPr lang="en-US" dirty="0" smtClean="0">
                <a:latin typeface="Utopia" pitchFamily="18" charset="0"/>
              </a:rPr>
              <a:t>Injuries from Slips, Trips and Falls</a:t>
            </a:r>
            <a:endParaRPr lang="en-US" dirty="0">
              <a:latin typeface="Utopia" pitchFamily="18" charset="0"/>
            </a:endParaRPr>
          </a:p>
        </p:txBody>
      </p:sp>
      <p:sp>
        <p:nvSpPr>
          <p:cNvPr id="4" name="Text Placeholder 3"/>
          <p:cNvSpPr>
            <a:spLocks noGrp="1"/>
          </p:cNvSpPr>
          <p:nvPr>
            <p:ph type="body" idx="1"/>
          </p:nvPr>
        </p:nvSpPr>
        <p:spPr>
          <a:xfrm>
            <a:off x="914400" y="2040738"/>
            <a:ext cx="3582988" cy="639762"/>
          </a:xfrm>
        </p:spPr>
        <p:txBody>
          <a:bodyPr/>
          <a:lstStyle/>
          <a:p>
            <a:r>
              <a:rPr lang="en-US" sz="2800" dirty="0" smtClean="0">
                <a:latin typeface="Utopia" pitchFamily="18" charset="0"/>
              </a:rPr>
              <a:t>Common Injuries	</a:t>
            </a:r>
            <a:endParaRPr lang="en-US" sz="2800" dirty="0">
              <a:latin typeface="Utopia" pitchFamily="18" charset="0"/>
            </a:endParaRPr>
          </a:p>
        </p:txBody>
      </p:sp>
      <p:sp>
        <p:nvSpPr>
          <p:cNvPr id="5" name="Content Placeholder 4"/>
          <p:cNvSpPr>
            <a:spLocks noGrp="1"/>
          </p:cNvSpPr>
          <p:nvPr>
            <p:ph sz="half" idx="2"/>
          </p:nvPr>
        </p:nvSpPr>
        <p:spPr>
          <a:xfrm>
            <a:off x="914399" y="2735256"/>
            <a:ext cx="3582989" cy="3951288"/>
          </a:xfrm>
        </p:spPr>
        <p:txBody>
          <a:bodyPr/>
          <a:lstStyle/>
          <a:p>
            <a:r>
              <a:rPr lang="en-US" dirty="0" smtClean="0">
                <a:latin typeface="Utopia" pitchFamily="18" charset="0"/>
              </a:rPr>
              <a:t>Sprains, strains</a:t>
            </a:r>
          </a:p>
          <a:p>
            <a:r>
              <a:rPr lang="en-US" dirty="0" smtClean="0">
                <a:latin typeface="Utopia" pitchFamily="18" charset="0"/>
              </a:rPr>
              <a:t>Bruises, contusions</a:t>
            </a:r>
          </a:p>
          <a:p>
            <a:r>
              <a:rPr lang="en-US" dirty="0" smtClean="0">
                <a:latin typeface="Utopia" pitchFamily="18" charset="0"/>
              </a:rPr>
              <a:t>Fractures</a:t>
            </a:r>
          </a:p>
          <a:p>
            <a:r>
              <a:rPr lang="en-US" dirty="0" smtClean="0">
                <a:latin typeface="Utopia" pitchFamily="18" charset="0"/>
              </a:rPr>
              <a:t>Abrasions, cuts</a:t>
            </a:r>
            <a:endParaRPr lang="en-US" dirty="0">
              <a:latin typeface="Utopia" pitchFamily="18" charset="0"/>
            </a:endParaRPr>
          </a:p>
        </p:txBody>
      </p:sp>
      <p:sp>
        <p:nvSpPr>
          <p:cNvPr id="6" name="Text Placeholder 5"/>
          <p:cNvSpPr>
            <a:spLocks noGrp="1"/>
          </p:cNvSpPr>
          <p:nvPr>
            <p:ph type="body" sz="quarter" idx="3"/>
          </p:nvPr>
        </p:nvSpPr>
        <p:spPr>
          <a:xfrm>
            <a:off x="4645025" y="1854994"/>
            <a:ext cx="4041775" cy="639762"/>
          </a:xfrm>
        </p:spPr>
        <p:txBody>
          <a:bodyPr/>
          <a:lstStyle/>
          <a:p>
            <a:r>
              <a:rPr lang="en-US" sz="2800" dirty="0" smtClean="0">
                <a:latin typeface="Utopia" pitchFamily="18" charset="0"/>
              </a:rPr>
              <a:t>Common Affected Body Parts</a:t>
            </a:r>
            <a:endParaRPr lang="en-US" sz="2800" dirty="0">
              <a:latin typeface="Utopia" pitchFamily="18" charset="0"/>
            </a:endParaRPr>
          </a:p>
        </p:txBody>
      </p:sp>
      <p:sp>
        <p:nvSpPr>
          <p:cNvPr id="7" name="Content Placeholder 6"/>
          <p:cNvSpPr>
            <a:spLocks noGrp="1"/>
          </p:cNvSpPr>
          <p:nvPr>
            <p:ph sz="quarter" idx="4"/>
          </p:nvPr>
        </p:nvSpPr>
        <p:spPr>
          <a:xfrm>
            <a:off x="4645025" y="2714625"/>
            <a:ext cx="4041775" cy="3951288"/>
          </a:xfrm>
        </p:spPr>
        <p:txBody>
          <a:bodyPr/>
          <a:lstStyle/>
          <a:p>
            <a:r>
              <a:rPr lang="en-US" dirty="0" smtClean="0">
                <a:latin typeface="Utopia" pitchFamily="18" charset="0"/>
              </a:rPr>
              <a:t>Knee, ankle, foot</a:t>
            </a:r>
          </a:p>
          <a:p>
            <a:r>
              <a:rPr lang="en-US" dirty="0" smtClean="0">
                <a:latin typeface="Utopia" pitchFamily="18" charset="0"/>
              </a:rPr>
              <a:t>Wrist, elbow</a:t>
            </a:r>
          </a:p>
          <a:p>
            <a:r>
              <a:rPr lang="en-US" dirty="0" smtClean="0">
                <a:latin typeface="Utopia" pitchFamily="18" charset="0"/>
              </a:rPr>
              <a:t>Back</a:t>
            </a:r>
          </a:p>
          <a:p>
            <a:r>
              <a:rPr lang="en-US" dirty="0" smtClean="0">
                <a:latin typeface="Utopia" pitchFamily="18" charset="0"/>
              </a:rPr>
              <a:t>Shoulder</a:t>
            </a:r>
          </a:p>
          <a:p>
            <a:r>
              <a:rPr lang="en-US" dirty="0" smtClean="0">
                <a:latin typeface="Utopia" pitchFamily="18" charset="0"/>
              </a:rPr>
              <a:t>Hip</a:t>
            </a:r>
          </a:p>
          <a:p>
            <a:r>
              <a:rPr lang="en-US" dirty="0" smtClean="0">
                <a:latin typeface="Utopia" pitchFamily="18" charset="0"/>
              </a:rPr>
              <a:t>Head</a:t>
            </a:r>
            <a:endParaRPr lang="en-US" dirty="0">
              <a:latin typeface="Utopia"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4782" y="3559328"/>
            <a:ext cx="1731264" cy="29870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7103" y="2219325"/>
            <a:ext cx="3025775" cy="2725738"/>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buFont typeface="Arial"/>
              <a:buNone/>
              <a:defRPr/>
            </a:pPr>
            <a:r>
              <a:rPr lang="en-US" dirty="0" smtClean="0">
                <a:latin typeface="Utopia" pitchFamily="18" charset="0"/>
              </a:rPr>
              <a:t>	Slip, Trip and Fall hazards can occur in virtually every type of workplace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13654" y="1194557"/>
            <a:ext cx="4374292" cy="43742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NIOSH’s Top 10 Hazards</a:t>
            </a:r>
            <a:endParaRPr lang="en-US" dirty="0"/>
          </a:p>
        </p:txBody>
      </p:sp>
      <p:sp>
        <p:nvSpPr>
          <p:cNvPr id="3" name="Content Placeholder 2"/>
          <p:cNvSpPr>
            <a:spLocks noGrp="1"/>
          </p:cNvSpPr>
          <p:nvPr>
            <p:ph idx="1"/>
          </p:nvPr>
        </p:nvSpPr>
        <p:spPr>
          <a:xfrm>
            <a:off x="2020186" y="1425844"/>
            <a:ext cx="6819014" cy="5432156"/>
          </a:xfrm>
        </p:spPr>
        <p:txBody>
          <a:bodyPr/>
          <a:lstStyle/>
          <a:p>
            <a:r>
              <a:rPr lang="en-US" sz="2400" dirty="0" smtClean="0"/>
              <a:t>Contaminants on the Floor</a:t>
            </a:r>
          </a:p>
          <a:p>
            <a:r>
              <a:rPr lang="en-US" sz="2400" dirty="0" smtClean="0"/>
              <a:t>Indoor Walking Surface Irregularities</a:t>
            </a:r>
          </a:p>
          <a:p>
            <a:r>
              <a:rPr lang="en-US" sz="2400" dirty="0" smtClean="0"/>
              <a:t>Outdoor Walking Surface Irregularities</a:t>
            </a:r>
          </a:p>
          <a:p>
            <a:r>
              <a:rPr lang="en-US" sz="2400" dirty="0" smtClean="0"/>
              <a:t>Weather Conditions:  Ice and Snow</a:t>
            </a:r>
          </a:p>
          <a:p>
            <a:r>
              <a:rPr lang="en-US" sz="2400" dirty="0" smtClean="0"/>
              <a:t>Inadequate Lighting</a:t>
            </a:r>
          </a:p>
          <a:p>
            <a:r>
              <a:rPr lang="en-US" sz="2400" dirty="0" smtClean="0"/>
              <a:t>Stairs and Handrails</a:t>
            </a:r>
          </a:p>
          <a:p>
            <a:r>
              <a:rPr lang="en-US" sz="2400" dirty="0" smtClean="0"/>
              <a:t>Stepstools and Ladders</a:t>
            </a:r>
          </a:p>
          <a:p>
            <a:r>
              <a:rPr lang="en-US" sz="2400" dirty="0" smtClean="0"/>
              <a:t>Tripping Hazards:  Clutter, Loose Cords, etc.</a:t>
            </a:r>
          </a:p>
          <a:p>
            <a:r>
              <a:rPr lang="en-US" sz="2400" dirty="0" smtClean="0"/>
              <a:t>Improper Use of Floor Mats and Runners</a:t>
            </a:r>
          </a:p>
          <a:p>
            <a:r>
              <a:rPr lang="en-US" sz="2400" dirty="0" smtClean="0"/>
              <a:t>Poor Drainage:  Pipes and Drains</a:t>
            </a:r>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Utopia" pitchFamily="18" charset="0"/>
              </a:rPr>
              <a:t>Let’s Take a Tour …. </a:t>
            </a:r>
            <a:endParaRPr lang="en-US" dirty="0">
              <a:latin typeface="Utopia"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304" y="1252728"/>
            <a:ext cx="5041392" cy="43525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17714"/>
            <a:ext cx="7391400" cy="1371600"/>
          </a:xfrm>
        </p:spPr>
        <p:txBody>
          <a:bodyPr/>
          <a:lstStyle/>
          <a:p>
            <a:r>
              <a:rPr lang="en-US" dirty="0" smtClean="0"/>
              <a:t>Contaminants on the Floor</a:t>
            </a:r>
            <a:br>
              <a:rPr lang="en-US" dirty="0" smtClean="0"/>
            </a:br>
            <a:endParaRPr lang="en-US" dirty="0"/>
          </a:p>
        </p:txBody>
      </p:sp>
      <p:pic>
        <p:nvPicPr>
          <p:cNvPr id="2051" name="Picture 3"/>
          <p:cNvPicPr>
            <a:picLocks noChangeAspect="1" noChangeArrowheads="1"/>
          </p:cNvPicPr>
          <p:nvPr/>
        </p:nvPicPr>
        <p:blipFill>
          <a:blip r:embed="rId3"/>
          <a:srcRect/>
          <a:stretch>
            <a:fillRect/>
          </a:stretch>
        </p:blipFill>
        <p:spPr bwMode="auto">
          <a:xfrm>
            <a:off x="207105" y="979000"/>
            <a:ext cx="4027991" cy="2840726"/>
          </a:xfrm>
          <a:prstGeom prst="rect">
            <a:avLst/>
          </a:prstGeom>
          <a:noFill/>
          <a:ln w="9525">
            <a:noFill/>
            <a:miter lim="800000"/>
            <a:headEnd/>
            <a:tailEnd/>
          </a:ln>
        </p:spPr>
      </p:pic>
      <p:pic>
        <p:nvPicPr>
          <p:cNvPr id="7" name="Picture 3" descr="\\aft\dfsroot\Users\abahruth\Slips, Trips, Falls\107096310_1619f1c00d_z.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8192" y="4004292"/>
            <a:ext cx="4671543" cy="2795096"/>
          </a:xfrm>
          <a:prstGeom prst="rect">
            <a:avLst/>
          </a:prstGeom>
          <a:noFill/>
        </p:spPr>
      </p:pic>
      <p:pic>
        <p:nvPicPr>
          <p:cNvPr id="8" name="Picture 10" descr="http://farm5.staticflickr.com/4006/4298064852_53994a8c90_z.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8193" y="978999"/>
            <a:ext cx="4671543" cy="2954215"/>
          </a:xfrm>
          <a:prstGeom prst="rect">
            <a:avLst/>
          </a:prstGeom>
          <a:noFill/>
        </p:spPr>
      </p:pic>
      <p:pic>
        <p:nvPicPr>
          <p:cNvPr id="9" name="Content Placeholder 3" descr="polished-floor.jpg"/>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207106" y="3898782"/>
            <a:ext cx="4027990" cy="2795096"/>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a:stretch>
            <a:fillRect/>
          </a:stretch>
        </p:blipFill>
        <p:spPr bwMode="auto">
          <a:xfrm>
            <a:off x="699244" y="1430215"/>
            <a:ext cx="2506432" cy="2332719"/>
          </a:xfrm>
          <a:prstGeom prst="rect">
            <a:avLst/>
          </a:prstGeom>
          <a:noFill/>
          <a:ln w="9525">
            <a:noFill/>
            <a:miter lim="800000"/>
            <a:headEnd/>
            <a:tailEnd/>
          </a:ln>
        </p:spPr>
      </p:pic>
      <p:sp>
        <p:nvSpPr>
          <p:cNvPr id="5" name="Rectangle 4"/>
          <p:cNvSpPr/>
          <p:nvPr/>
        </p:nvSpPr>
        <p:spPr>
          <a:xfrm>
            <a:off x="665538" y="3890665"/>
            <a:ext cx="2286000" cy="1477328"/>
          </a:xfrm>
          <a:prstGeom prst="rect">
            <a:avLst/>
          </a:prstGeom>
        </p:spPr>
        <p:txBody>
          <a:bodyPr wrap="square">
            <a:spAutoFit/>
          </a:bodyPr>
          <a:lstStyle/>
          <a:p>
            <a:r>
              <a:rPr lang="en-US" dirty="0" smtClean="0"/>
              <a:t>Wall-mounted spill pads for use by employees and visitors</a:t>
            </a:r>
          </a:p>
          <a:p>
            <a:endParaRPr lang="en-US" dirty="0"/>
          </a:p>
        </p:txBody>
      </p:sp>
      <p:pic>
        <p:nvPicPr>
          <p:cNvPr id="3075" name="Picture 3"/>
          <p:cNvPicPr>
            <a:picLocks noChangeAspect="1" noChangeArrowheads="1"/>
          </p:cNvPicPr>
          <p:nvPr/>
        </p:nvPicPr>
        <p:blipFill>
          <a:blip r:embed="rId4"/>
          <a:srcRect/>
          <a:stretch>
            <a:fillRect/>
          </a:stretch>
        </p:blipFill>
        <p:spPr bwMode="auto">
          <a:xfrm>
            <a:off x="3448610" y="3763231"/>
            <a:ext cx="2285375" cy="2138296"/>
          </a:xfrm>
          <a:prstGeom prst="rect">
            <a:avLst/>
          </a:prstGeom>
          <a:noFill/>
          <a:ln w="9525">
            <a:noFill/>
            <a:miter lim="800000"/>
            <a:headEnd/>
            <a:tailEnd/>
          </a:ln>
        </p:spPr>
      </p:pic>
      <p:sp>
        <p:nvSpPr>
          <p:cNvPr id="7" name="Rectangle 6"/>
          <p:cNvSpPr/>
          <p:nvPr/>
        </p:nvSpPr>
        <p:spPr>
          <a:xfrm>
            <a:off x="3100636" y="5932249"/>
            <a:ext cx="2984374" cy="923330"/>
          </a:xfrm>
          <a:prstGeom prst="rect">
            <a:avLst/>
          </a:prstGeom>
        </p:spPr>
        <p:txBody>
          <a:bodyPr wrap="square">
            <a:spAutoFit/>
          </a:bodyPr>
          <a:lstStyle/>
          <a:p>
            <a:r>
              <a:rPr lang="en-US" dirty="0" smtClean="0"/>
              <a:t>Spill pads and umbrella bags for use in building entryway</a:t>
            </a:r>
            <a:endParaRPr lang="en-US" dirty="0"/>
          </a:p>
        </p:txBody>
      </p:sp>
      <p:pic>
        <p:nvPicPr>
          <p:cNvPr id="3076" name="Picture 4"/>
          <p:cNvPicPr>
            <a:picLocks noChangeAspect="1" noChangeArrowheads="1"/>
          </p:cNvPicPr>
          <p:nvPr/>
        </p:nvPicPr>
        <p:blipFill>
          <a:blip r:embed="rId5"/>
          <a:srcRect/>
          <a:stretch>
            <a:fillRect/>
          </a:stretch>
        </p:blipFill>
        <p:spPr bwMode="auto">
          <a:xfrm>
            <a:off x="6497171" y="1430215"/>
            <a:ext cx="2481616" cy="2332719"/>
          </a:xfrm>
          <a:prstGeom prst="rect">
            <a:avLst/>
          </a:prstGeom>
          <a:noFill/>
          <a:ln w="9525">
            <a:noFill/>
            <a:miter lim="800000"/>
            <a:headEnd/>
            <a:tailEnd/>
          </a:ln>
        </p:spPr>
      </p:pic>
      <p:sp>
        <p:nvSpPr>
          <p:cNvPr id="9" name="Rectangle 8"/>
          <p:cNvSpPr/>
          <p:nvPr/>
        </p:nvSpPr>
        <p:spPr>
          <a:xfrm>
            <a:off x="5991226" y="4121497"/>
            <a:ext cx="2689412" cy="1200329"/>
          </a:xfrm>
          <a:prstGeom prst="rect">
            <a:avLst/>
          </a:prstGeom>
        </p:spPr>
        <p:txBody>
          <a:bodyPr wrap="square">
            <a:spAutoFit/>
          </a:bodyPr>
          <a:lstStyle/>
          <a:p>
            <a:r>
              <a:rPr lang="en-US" dirty="0" smtClean="0"/>
              <a:t>High visibility caution sign with warning sign on top or a flashing light on top could be used </a:t>
            </a:r>
            <a:endParaRPr lang="en-US" dirty="0"/>
          </a:p>
        </p:txBody>
      </p:sp>
      <p:pic>
        <p:nvPicPr>
          <p:cNvPr id="10" name="Picture 2" descr="Spill and sig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40244" y="128727"/>
            <a:ext cx="2350982" cy="3134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S_1">
  <a:themeElements>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F8C0D"/>
        </a:dk2>
        <a:lt2>
          <a:srgbClr val="808080"/>
        </a:lt2>
        <a:accent1>
          <a:srgbClr val="5C2624"/>
        </a:accent1>
        <a:accent2>
          <a:srgbClr val="4A611C"/>
        </a:accent2>
        <a:accent3>
          <a:srgbClr val="FFFFFF"/>
        </a:accent3>
        <a:accent4>
          <a:srgbClr val="000000"/>
        </a:accent4>
        <a:accent5>
          <a:srgbClr val="B5ACAC"/>
        </a:accent5>
        <a:accent6>
          <a:srgbClr val="425718"/>
        </a:accent6>
        <a:hlink>
          <a:srgbClr val="4F8C0D"/>
        </a:hlink>
        <a:folHlink>
          <a:srgbClr val="4F8C0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00389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1A75C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9EBA"/>
        </a:dk2>
        <a:lt2>
          <a:srgbClr val="808080"/>
        </a:lt2>
        <a:accent1>
          <a:srgbClr val="E0D478"/>
        </a:accent1>
        <a:accent2>
          <a:srgbClr val="0047BA"/>
        </a:accent2>
        <a:accent3>
          <a:srgbClr val="FFFFFF"/>
        </a:accent3>
        <a:accent4>
          <a:srgbClr val="000000"/>
        </a:accent4>
        <a:accent5>
          <a:srgbClr val="EDE6BE"/>
        </a:accent5>
        <a:accent6>
          <a:srgbClr val="003FA8"/>
        </a:accent6>
        <a:hlink>
          <a:srgbClr val="009EBA"/>
        </a:hlink>
        <a:folHlink>
          <a:srgbClr val="8CCCD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HS_1</Template>
  <TotalTime>6433</TotalTime>
  <Words>4773</Words>
  <Application>Microsoft Office PowerPoint</Application>
  <PresentationFormat>On-screen Show (4:3)</PresentationFormat>
  <Paragraphs>341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HS_1</vt:lpstr>
      <vt:lpstr>Slips, Trips and Falls  </vt:lpstr>
      <vt:lpstr>At the end of this training, you will be able to: </vt:lpstr>
      <vt:lpstr> Extent of the Problem</vt:lpstr>
      <vt:lpstr>Injuries from Slips, Trips and Falls</vt:lpstr>
      <vt:lpstr>PowerPoint Presentation</vt:lpstr>
      <vt:lpstr>NIOSH’s Top 10 Hazards</vt:lpstr>
      <vt:lpstr>Let’s Take a Tour …. </vt:lpstr>
      <vt:lpstr>Contaminants on the Floor </vt:lpstr>
      <vt:lpstr>PowerPoint Presentation</vt:lpstr>
      <vt:lpstr>Indoor Walking Surface Irregularities</vt:lpstr>
      <vt:lpstr>Outdoor Walking Surface Irregularities</vt:lpstr>
      <vt:lpstr>PowerPoint Presentation</vt:lpstr>
      <vt:lpstr>Weather Conditions:  Water, Ice, and Snow</vt:lpstr>
      <vt:lpstr>Inadequate Lighting</vt:lpstr>
      <vt:lpstr>Stairs and Handrails</vt:lpstr>
      <vt:lpstr>Prevention Solutions</vt:lpstr>
      <vt:lpstr>Stepstools and Ladders</vt:lpstr>
      <vt:lpstr>OSHA Walking and Working Surfaces Standard:  Subpart D 1910.25-26:  Portable Ladders</vt:lpstr>
      <vt:lpstr>Tripping Hazards:   Clutter, Loose Wires, etc.</vt:lpstr>
      <vt:lpstr>Prevention Solutions</vt:lpstr>
      <vt:lpstr>Improper Use of Floor Mats and Runners</vt:lpstr>
      <vt:lpstr>Prevention Solutions</vt:lpstr>
      <vt:lpstr>Poor Drainage:  Pipes and Drains</vt:lpstr>
      <vt:lpstr>Human Factors Leading to Slips Trips and Falls</vt:lpstr>
      <vt:lpstr>OSHA Walking and Working Surfaces Standard:  Subpart D 1910.22:  Housekeeping</vt:lpstr>
      <vt:lpstr>Maintaining Work Areas</vt:lpstr>
      <vt:lpstr>Prevention Strategies</vt:lpstr>
      <vt:lpstr>Tools for STF Prevention</vt:lpstr>
      <vt:lpstr>Examine Employee STF Injuries</vt:lpstr>
      <vt:lpstr>STF Checklist</vt:lpstr>
      <vt:lpstr>Communication:  Training and Involvement </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Bahruth</dc:creator>
  <cp:lastModifiedBy>Vosburgh, Linda - OSHA</cp:lastModifiedBy>
  <cp:revision>223</cp:revision>
  <dcterms:created xsi:type="dcterms:W3CDTF">2010-07-22T01:02:59Z</dcterms:created>
  <dcterms:modified xsi:type="dcterms:W3CDTF">2013-03-26T16:40:41Z</dcterms:modified>
</cp:coreProperties>
</file>