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3.xml" ContentType="application/inkml+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9" r:id="rId1"/>
    <p:sldMasterId id="2147483788" r:id="rId2"/>
    <p:sldMasterId id="2147483801" r:id="rId3"/>
    <p:sldMasterId id="2147483816" r:id="rId4"/>
    <p:sldMasterId id="2147483831" r:id="rId5"/>
    <p:sldMasterId id="2147483845" r:id="rId6"/>
  </p:sldMasterIdLst>
  <p:notesMasterIdLst>
    <p:notesMasterId r:id="rId207"/>
  </p:notesMasterIdLst>
  <p:handoutMasterIdLst>
    <p:handoutMasterId r:id="rId208"/>
  </p:handoutMasterIdLst>
  <p:sldIdLst>
    <p:sldId id="790" r:id="rId7"/>
    <p:sldId id="630" r:id="rId8"/>
    <p:sldId id="631" r:id="rId9"/>
    <p:sldId id="632" r:id="rId10"/>
    <p:sldId id="791" r:id="rId11"/>
    <p:sldId id="792" r:id="rId12"/>
    <p:sldId id="780" r:id="rId13"/>
    <p:sldId id="637" r:id="rId14"/>
    <p:sldId id="636" r:id="rId15"/>
    <p:sldId id="793" r:id="rId16"/>
    <p:sldId id="559" r:id="rId17"/>
    <p:sldId id="560" r:id="rId18"/>
    <p:sldId id="561" r:id="rId19"/>
    <p:sldId id="562" r:id="rId20"/>
    <p:sldId id="564" r:id="rId21"/>
    <p:sldId id="566" r:id="rId22"/>
    <p:sldId id="567" r:id="rId23"/>
    <p:sldId id="794" r:id="rId24"/>
    <p:sldId id="568" r:id="rId25"/>
    <p:sldId id="569" r:id="rId26"/>
    <p:sldId id="570" r:id="rId27"/>
    <p:sldId id="571" r:id="rId28"/>
    <p:sldId id="572" r:id="rId29"/>
    <p:sldId id="573" r:id="rId30"/>
    <p:sldId id="575" r:id="rId31"/>
    <p:sldId id="576" r:id="rId32"/>
    <p:sldId id="577" r:id="rId33"/>
    <p:sldId id="578" r:id="rId34"/>
    <p:sldId id="579" r:id="rId35"/>
    <p:sldId id="580" r:id="rId36"/>
    <p:sldId id="581" r:id="rId37"/>
    <p:sldId id="582" r:id="rId38"/>
    <p:sldId id="583" r:id="rId39"/>
    <p:sldId id="584" r:id="rId40"/>
    <p:sldId id="585" r:id="rId41"/>
    <p:sldId id="586" r:id="rId42"/>
    <p:sldId id="587" r:id="rId43"/>
    <p:sldId id="588" r:id="rId44"/>
    <p:sldId id="590" r:id="rId45"/>
    <p:sldId id="592" r:id="rId46"/>
    <p:sldId id="593" r:id="rId47"/>
    <p:sldId id="594" r:id="rId48"/>
    <p:sldId id="595" r:id="rId49"/>
    <p:sldId id="596" r:id="rId50"/>
    <p:sldId id="597" r:id="rId51"/>
    <p:sldId id="598" r:id="rId52"/>
    <p:sldId id="599" r:id="rId53"/>
    <p:sldId id="600" r:id="rId54"/>
    <p:sldId id="601" r:id="rId55"/>
    <p:sldId id="602" r:id="rId56"/>
    <p:sldId id="603" r:id="rId57"/>
    <p:sldId id="604" r:id="rId58"/>
    <p:sldId id="605" r:id="rId59"/>
    <p:sldId id="606" r:id="rId60"/>
    <p:sldId id="608" r:id="rId61"/>
    <p:sldId id="609" r:id="rId62"/>
    <p:sldId id="690" r:id="rId63"/>
    <p:sldId id="610" r:id="rId64"/>
    <p:sldId id="611" r:id="rId65"/>
    <p:sldId id="612" r:id="rId66"/>
    <p:sldId id="613" r:id="rId67"/>
    <p:sldId id="614" r:id="rId68"/>
    <p:sldId id="615" r:id="rId69"/>
    <p:sldId id="616" r:id="rId70"/>
    <p:sldId id="617" r:id="rId71"/>
    <p:sldId id="618" r:id="rId72"/>
    <p:sldId id="619" r:id="rId73"/>
    <p:sldId id="620" r:id="rId74"/>
    <p:sldId id="621" r:id="rId75"/>
    <p:sldId id="622" r:id="rId76"/>
    <p:sldId id="623" r:id="rId77"/>
    <p:sldId id="624" r:id="rId78"/>
    <p:sldId id="625" r:id="rId79"/>
    <p:sldId id="626" r:id="rId80"/>
    <p:sldId id="627" r:id="rId81"/>
    <p:sldId id="795" r:id="rId82"/>
    <p:sldId id="796" r:id="rId83"/>
    <p:sldId id="797" r:id="rId84"/>
    <p:sldId id="798" r:id="rId85"/>
    <p:sldId id="799" r:id="rId86"/>
    <p:sldId id="800" r:id="rId87"/>
    <p:sldId id="801" r:id="rId88"/>
    <p:sldId id="802" r:id="rId89"/>
    <p:sldId id="803" r:id="rId90"/>
    <p:sldId id="804" r:id="rId91"/>
    <p:sldId id="805" r:id="rId92"/>
    <p:sldId id="806" r:id="rId93"/>
    <p:sldId id="807" r:id="rId94"/>
    <p:sldId id="808" r:id="rId95"/>
    <p:sldId id="809" r:id="rId96"/>
    <p:sldId id="810" r:id="rId97"/>
    <p:sldId id="811" r:id="rId98"/>
    <p:sldId id="812" r:id="rId99"/>
    <p:sldId id="813" r:id="rId100"/>
    <p:sldId id="814" r:id="rId101"/>
    <p:sldId id="815" r:id="rId102"/>
    <p:sldId id="816" r:id="rId103"/>
    <p:sldId id="817" r:id="rId104"/>
    <p:sldId id="818" r:id="rId105"/>
    <p:sldId id="819" r:id="rId106"/>
    <p:sldId id="820" r:id="rId107"/>
    <p:sldId id="821" r:id="rId108"/>
    <p:sldId id="822" r:id="rId109"/>
    <p:sldId id="823" r:id="rId110"/>
    <p:sldId id="824" r:id="rId111"/>
    <p:sldId id="825" r:id="rId112"/>
    <p:sldId id="826" r:id="rId113"/>
    <p:sldId id="827" r:id="rId114"/>
    <p:sldId id="828" r:id="rId115"/>
    <p:sldId id="829" r:id="rId116"/>
    <p:sldId id="830" r:id="rId117"/>
    <p:sldId id="831" r:id="rId118"/>
    <p:sldId id="832" r:id="rId119"/>
    <p:sldId id="833" r:id="rId120"/>
    <p:sldId id="834" r:id="rId121"/>
    <p:sldId id="835" r:id="rId122"/>
    <p:sldId id="836" r:id="rId123"/>
    <p:sldId id="837" r:id="rId124"/>
    <p:sldId id="838" r:id="rId125"/>
    <p:sldId id="839" r:id="rId126"/>
    <p:sldId id="840" r:id="rId127"/>
    <p:sldId id="841" r:id="rId128"/>
    <p:sldId id="842" r:id="rId129"/>
    <p:sldId id="843" r:id="rId130"/>
    <p:sldId id="844" r:id="rId131"/>
    <p:sldId id="845" r:id="rId132"/>
    <p:sldId id="846" r:id="rId133"/>
    <p:sldId id="847" r:id="rId134"/>
    <p:sldId id="848" r:id="rId135"/>
    <p:sldId id="849" r:id="rId136"/>
    <p:sldId id="850" r:id="rId137"/>
    <p:sldId id="851" r:id="rId138"/>
    <p:sldId id="852" r:id="rId139"/>
    <p:sldId id="853" r:id="rId140"/>
    <p:sldId id="854" r:id="rId141"/>
    <p:sldId id="855" r:id="rId142"/>
    <p:sldId id="856" r:id="rId143"/>
    <p:sldId id="857" r:id="rId144"/>
    <p:sldId id="858" r:id="rId145"/>
    <p:sldId id="859" r:id="rId146"/>
    <p:sldId id="860" r:id="rId147"/>
    <p:sldId id="861" r:id="rId148"/>
    <p:sldId id="862" r:id="rId149"/>
    <p:sldId id="863" r:id="rId150"/>
    <p:sldId id="864" r:id="rId151"/>
    <p:sldId id="865" r:id="rId152"/>
    <p:sldId id="866" r:id="rId153"/>
    <p:sldId id="867" r:id="rId154"/>
    <p:sldId id="868" r:id="rId155"/>
    <p:sldId id="869" r:id="rId156"/>
    <p:sldId id="870" r:id="rId157"/>
    <p:sldId id="871" r:id="rId158"/>
    <p:sldId id="872" r:id="rId159"/>
    <p:sldId id="873" r:id="rId160"/>
    <p:sldId id="874" r:id="rId161"/>
    <p:sldId id="875" r:id="rId162"/>
    <p:sldId id="876" r:id="rId163"/>
    <p:sldId id="877" r:id="rId164"/>
    <p:sldId id="878" r:id="rId165"/>
    <p:sldId id="879" r:id="rId166"/>
    <p:sldId id="880" r:id="rId167"/>
    <p:sldId id="881" r:id="rId168"/>
    <p:sldId id="882" r:id="rId169"/>
    <p:sldId id="883" r:id="rId170"/>
    <p:sldId id="884" r:id="rId171"/>
    <p:sldId id="885" r:id="rId172"/>
    <p:sldId id="886" r:id="rId173"/>
    <p:sldId id="887" r:id="rId174"/>
    <p:sldId id="888" r:id="rId175"/>
    <p:sldId id="889" r:id="rId176"/>
    <p:sldId id="890" r:id="rId177"/>
    <p:sldId id="891" r:id="rId178"/>
    <p:sldId id="892" r:id="rId179"/>
    <p:sldId id="893" r:id="rId180"/>
    <p:sldId id="894" r:id="rId181"/>
    <p:sldId id="895" r:id="rId182"/>
    <p:sldId id="896" r:id="rId183"/>
    <p:sldId id="897" r:id="rId184"/>
    <p:sldId id="898" r:id="rId185"/>
    <p:sldId id="899" r:id="rId186"/>
    <p:sldId id="900" r:id="rId187"/>
    <p:sldId id="901" r:id="rId188"/>
    <p:sldId id="902" r:id="rId189"/>
    <p:sldId id="903" r:id="rId190"/>
    <p:sldId id="904" r:id="rId191"/>
    <p:sldId id="905" r:id="rId192"/>
    <p:sldId id="906" r:id="rId193"/>
    <p:sldId id="907" r:id="rId194"/>
    <p:sldId id="908" r:id="rId195"/>
    <p:sldId id="909" r:id="rId196"/>
    <p:sldId id="910" r:id="rId197"/>
    <p:sldId id="911" r:id="rId198"/>
    <p:sldId id="912" r:id="rId199"/>
    <p:sldId id="913" r:id="rId200"/>
    <p:sldId id="914" r:id="rId201"/>
    <p:sldId id="915" r:id="rId202"/>
    <p:sldId id="916" r:id="rId203"/>
    <p:sldId id="917" r:id="rId204"/>
    <p:sldId id="918" r:id="rId205"/>
    <p:sldId id="919" r:id="rId206"/>
  </p:sldIdLst>
  <p:sldSz cx="9144000" cy="6858000" type="screen4x3"/>
  <p:notesSz cx="7315200" cy="9601200"/>
  <p:custDataLst>
    <p:tags r:id="rId209"/>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862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56" autoAdjust="0"/>
    <p:restoredTop sz="77826" autoAdjust="0"/>
  </p:normalViewPr>
  <p:slideViewPr>
    <p:cSldViewPr>
      <p:cViewPr varScale="1">
        <p:scale>
          <a:sx n="68" d="100"/>
          <a:sy n="68" d="100"/>
        </p:scale>
        <p:origin x="-1890" y="-96"/>
      </p:cViewPr>
      <p:guideLst>
        <p:guide orient="horz" pos="2160"/>
        <p:guide pos="2880"/>
      </p:guideLst>
    </p:cSldViewPr>
  </p:slideViewPr>
  <p:outlineViewPr>
    <p:cViewPr>
      <p:scale>
        <a:sx n="33" d="100"/>
        <a:sy n="33" d="100"/>
      </p:scale>
      <p:origin x="0" y="132024"/>
    </p:cViewPr>
  </p:outlineViewPr>
  <p:notesTextViewPr>
    <p:cViewPr>
      <p:scale>
        <a:sx n="100" d="100"/>
        <a:sy n="100" d="100"/>
      </p:scale>
      <p:origin x="0" y="0"/>
    </p:cViewPr>
  </p:notesTextViewPr>
  <p:sorterViewPr>
    <p:cViewPr>
      <p:scale>
        <a:sx n="66" d="100"/>
        <a:sy n="66" d="100"/>
      </p:scale>
      <p:origin x="0" y="6810"/>
    </p:cViewPr>
  </p:sorterViewPr>
  <p:notesViewPr>
    <p:cSldViewPr>
      <p:cViewPr>
        <p:scale>
          <a:sx n="87" d="100"/>
          <a:sy n="87" d="100"/>
        </p:scale>
        <p:origin x="-1806" y="13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1" Type="http://schemas.openxmlformats.org/officeDocument/2006/relationships/viewProps" Target="view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theme" Target="theme/theme1.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handoutMaster" Target="handoutMasters/handoutMaster1.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tags" Target="tags/tag1.xml"/><Relationship Id="rId190" Type="http://schemas.openxmlformats.org/officeDocument/2006/relationships/slide" Target="slides/slide184.xml"/><Relationship Id="rId204" Type="http://schemas.openxmlformats.org/officeDocument/2006/relationships/slide" Target="slides/slide198.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presProps" Target="presProp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s>
</file>

<file path=ppt/charts/_rels/chart1.xml.rels><?xml version="1.0" encoding="UTF-8" standalone="yes"?>
<Relationships xmlns="http://schemas.openxmlformats.org/package/2006/relationships"><Relationship Id="rId2" Type="http://schemas.openxmlformats.org/officeDocument/2006/relationships/oleObject" Target="file:///C:\Users\ErgoTablet\Desktop\SH%202011-2012\CARGI%20MATERIALS%20FROM%20SB\Electric%20sector\IIL%20research\Injury%20and%20fatality%20statistics%20-%20electric%20-%20SB%20-022512-v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ErgoTablet\Desktop\SH%202011-2012\CARGI%20MATERIALS%20FROM%20SB\Electric%20sector\IIL%20research\Injury%20and%20fatality%20statistics%20-%20electric%20-%20SB%20-022512-v2.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400" dirty="0"/>
              <a:t>Events or</a:t>
            </a:r>
            <a:r>
              <a:rPr lang="en-US" sz="1400" baseline="0" dirty="0"/>
              <a:t> exposures leading to no</a:t>
            </a:r>
            <a:r>
              <a:rPr lang="en-US" sz="1400" dirty="0"/>
              <a:t>nfatal </a:t>
            </a:r>
            <a:r>
              <a:rPr lang="en-US" sz="1400" dirty="0" smtClean="0"/>
              <a:t> injury involving </a:t>
            </a:r>
            <a:r>
              <a:rPr lang="en-US" sz="1400" dirty="0"/>
              <a:t>days away from </a:t>
            </a:r>
            <a:r>
              <a:rPr lang="en-US" sz="1400" dirty="0" smtClean="0"/>
              <a:t>work</a:t>
            </a:r>
            <a:endParaRPr lang="en-US" sz="1400" dirty="0"/>
          </a:p>
        </c:rich>
      </c:tx>
      <c:layout>
        <c:manualLayout>
          <c:xMode val="edge"/>
          <c:yMode val="edge"/>
          <c:x val="0.21107041228152734"/>
          <c:y val="0.19992233987847749"/>
        </c:manualLayout>
      </c:layout>
      <c:overlay val="0"/>
    </c:title>
    <c:autoTitleDeleted val="0"/>
    <c:plotArea>
      <c:layout>
        <c:manualLayout>
          <c:layoutTarget val="inner"/>
          <c:xMode val="edge"/>
          <c:yMode val="edge"/>
          <c:x val="5.1364029770044332E-2"/>
          <c:y val="0.16314079538338891"/>
          <c:w val="0.93545287117055753"/>
          <c:h val="0.54537726695523658"/>
        </c:manualLayout>
      </c:layout>
      <c:barChart>
        <c:barDir val="col"/>
        <c:grouping val="clustered"/>
        <c:varyColors val="0"/>
        <c:ser>
          <c:idx val="0"/>
          <c:order val="0"/>
          <c:tx>
            <c:strRef>
              <c:f>'nonfatal injuries-data'!$D$21</c:f>
              <c:strCache>
                <c:ptCount val="1"/>
                <c:pt idx="0">
                  <c:v>Utilities, all</c:v>
                </c:pt>
              </c:strCache>
            </c:strRef>
          </c:tx>
          <c:spPr>
            <a:solidFill>
              <a:schemeClr val="tx1"/>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'nonfatal injuries-data'!$E$20:$M$20</c:f>
              <c:strCache>
                <c:ptCount val="9"/>
                <c:pt idx="0">
                  <c:v>Slips/trips/falls</c:v>
                </c:pt>
                <c:pt idx="1">
                  <c:v>Struck/caught</c:v>
                </c:pt>
                <c:pt idx="2">
                  <c:v>Overexertion</c:v>
                </c:pt>
                <c:pt idx="3">
                  <c:v>Repetitive motion</c:v>
                </c:pt>
                <c:pt idx="4">
                  <c:v>Exposure to harmful substance or environment</c:v>
                </c:pt>
                <c:pt idx="5">
                  <c:v>Transportation accidents </c:v>
                </c:pt>
                <c:pt idx="6">
                  <c:v>Fires and explosions</c:v>
                </c:pt>
                <c:pt idx="7">
                  <c:v>Assaults and violent acts total</c:v>
                </c:pt>
                <c:pt idx="8">
                  <c:v>All other events</c:v>
                </c:pt>
              </c:strCache>
            </c:strRef>
          </c:cat>
          <c:val>
            <c:numRef>
              <c:f>'nonfatal injuries-data'!$E$21:$M$21</c:f>
              <c:numCache>
                <c:formatCode>0%</c:formatCode>
                <c:ptCount val="9"/>
                <c:pt idx="0">
                  <c:v>0.27935943060498231</c:v>
                </c:pt>
                <c:pt idx="1">
                  <c:v>0.19039145907473454</c:v>
                </c:pt>
                <c:pt idx="2">
                  <c:v>0.18683274021352314</c:v>
                </c:pt>
                <c:pt idx="3">
                  <c:v>2.8469750889680005E-2</c:v>
                </c:pt>
                <c:pt idx="4">
                  <c:v>6.2277580071174392E-2</c:v>
                </c:pt>
                <c:pt idx="5">
                  <c:v>5.6939501779359247E-2</c:v>
                </c:pt>
                <c:pt idx="6">
                  <c:v>7.1174377224199423E-3</c:v>
                </c:pt>
                <c:pt idx="7">
                  <c:v>1.6014234875444816E-2</c:v>
                </c:pt>
                <c:pt idx="8">
                  <c:v>0.16903914590747773</c:v>
                </c:pt>
              </c:numCache>
            </c:numRef>
          </c:val>
        </c:ser>
        <c:ser>
          <c:idx val="1"/>
          <c:order val="1"/>
          <c:tx>
            <c:strRef>
              <c:f>'nonfatal injuries-data'!$D$22</c:f>
              <c:strCache>
                <c:ptCount val="1"/>
                <c:pt idx="0">
                  <c:v>Electric power generation, transmission and distribution</c:v>
                </c:pt>
              </c:strCache>
            </c:strRef>
          </c:tx>
          <c:spPr>
            <a:solidFill>
              <a:srgbClr val="FF9900"/>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'nonfatal injuries-data'!$E$20:$M$20</c:f>
              <c:strCache>
                <c:ptCount val="9"/>
                <c:pt idx="0">
                  <c:v>Slips/trips/falls</c:v>
                </c:pt>
                <c:pt idx="1">
                  <c:v>Struck/caught</c:v>
                </c:pt>
                <c:pt idx="2">
                  <c:v>Overexertion</c:v>
                </c:pt>
                <c:pt idx="3">
                  <c:v>Repetitive motion</c:v>
                </c:pt>
                <c:pt idx="4">
                  <c:v>Exposure to harmful substance or environment</c:v>
                </c:pt>
                <c:pt idx="5">
                  <c:v>Transportation accidents </c:v>
                </c:pt>
                <c:pt idx="6">
                  <c:v>Fires and explosions</c:v>
                </c:pt>
                <c:pt idx="7">
                  <c:v>Assaults and violent acts total</c:v>
                </c:pt>
                <c:pt idx="8">
                  <c:v>All other events</c:v>
                </c:pt>
              </c:strCache>
            </c:strRef>
          </c:cat>
          <c:val>
            <c:numRef>
              <c:f>'nonfatal injuries-data'!$E$22:$M$22</c:f>
              <c:numCache>
                <c:formatCode>0%</c:formatCode>
                <c:ptCount val="9"/>
                <c:pt idx="0">
                  <c:v>0.2572178477690289</c:v>
                </c:pt>
                <c:pt idx="1">
                  <c:v>0.1942257217847769</c:v>
                </c:pt>
                <c:pt idx="2">
                  <c:v>0.19947506561679917</c:v>
                </c:pt>
                <c:pt idx="3">
                  <c:v>2.0997375328084565E-2</c:v>
                </c:pt>
                <c:pt idx="4">
                  <c:v>7.0866141732283533E-2</c:v>
                </c:pt>
                <c:pt idx="5">
                  <c:v>5.5118110236220534E-2</c:v>
                </c:pt>
                <c:pt idx="6">
                  <c:v>7.874015748031496E-3</c:v>
                </c:pt>
                <c:pt idx="7">
                  <c:v>1.5748031496063391E-2</c:v>
                </c:pt>
                <c:pt idx="8">
                  <c:v>0.17585301837270342</c:v>
                </c:pt>
              </c:numCache>
            </c:numRef>
          </c:val>
        </c:ser>
        <c:dLbls>
          <c:showLegendKey val="0"/>
          <c:showVal val="0"/>
          <c:showCatName val="0"/>
          <c:showSerName val="0"/>
          <c:showPercent val="0"/>
          <c:showBubbleSize val="0"/>
        </c:dLbls>
        <c:gapWidth val="150"/>
        <c:axId val="221042944"/>
        <c:axId val="221044736"/>
      </c:barChart>
      <c:catAx>
        <c:axId val="221042944"/>
        <c:scaling>
          <c:orientation val="minMax"/>
        </c:scaling>
        <c:delete val="0"/>
        <c:axPos val="b"/>
        <c:majorTickMark val="out"/>
        <c:minorTickMark val="none"/>
        <c:tickLblPos val="nextTo"/>
        <c:txPr>
          <a:bodyPr rot="-2700000"/>
          <a:lstStyle/>
          <a:p>
            <a:pPr>
              <a:defRPr sz="1200"/>
            </a:pPr>
            <a:endParaRPr lang="en-US"/>
          </a:p>
        </c:txPr>
        <c:crossAx val="221044736"/>
        <c:crosses val="autoZero"/>
        <c:auto val="0"/>
        <c:lblAlgn val="ctr"/>
        <c:lblOffset val="100"/>
        <c:noMultiLvlLbl val="0"/>
      </c:catAx>
      <c:valAx>
        <c:axId val="221044736"/>
        <c:scaling>
          <c:orientation val="minMax"/>
        </c:scaling>
        <c:delete val="0"/>
        <c:axPos val="l"/>
        <c:numFmt formatCode="0%" sourceLinked="1"/>
        <c:majorTickMark val="out"/>
        <c:minorTickMark val="none"/>
        <c:tickLblPos val="nextTo"/>
        <c:txPr>
          <a:bodyPr/>
          <a:lstStyle/>
          <a:p>
            <a:pPr>
              <a:defRPr sz="1200"/>
            </a:pPr>
            <a:endParaRPr lang="en-US"/>
          </a:p>
        </c:txPr>
        <c:crossAx val="221042944"/>
        <c:crosses val="autoZero"/>
        <c:crossBetween val="between"/>
      </c:valAx>
      <c:spPr>
        <a:noFill/>
        <a:ln w="25400">
          <a:noFill/>
        </a:ln>
      </c:spPr>
    </c:plotArea>
    <c:legend>
      <c:legendPos val="t"/>
      <c:layout>
        <c:manualLayout>
          <c:xMode val="edge"/>
          <c:yMode val="edge"/>
          <c:x val="0.53457385949469172"/>
          <c:y val="0.26288777985232614"/>
          <c:w val="0.46542614050530828"/>
          <c:h val="7.0847051857054394E-2"/>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en-US" sz="1400" dirty="0"/>
              <a:t>Events or exposures leading to fatal occupational </a:t>
            </a:r>
            <a:r>
              <a:rPr lang="en-US" sz="1400" dirty="0" smtClean="0"/>
              <a:t>injuries</a:t>
            </a:r>
            <a:endParaRPr lang="en-US" sz="1400" dirty="0"/>
          </a:p>
        </c:rich>
      </c:tx>
      <c:layout>
        <c:manualLayout>
          <c:xMode val="edge"/>
          <c:yMode val="edge"/>
          <c:x val="0.33380875533092036"/>
          <c:y val="0.21203884532565254"/>
        </c:manualLayout>
      </c:layout>
      <c:overlay val="0"/>
    </c:title>
    <c:autoTitleDeleted val="0"/>
    <c:plotArea>
      <c:layout>
        <c:manualLayout>
          <c:layoutTarget val="inner"/>
          <c:xMode val="edge"/>
          <c:yMode val="edge"/>
          <c:x val="5.1364029770044312E-2"/>
          <c:y val="0.16407863198611147"/>
          <c:w val="0.92373456089553729"/>
          <c:h val="0.59265898779158721"/>
        </c:manualLayout>
      </c:layout>
      <c:barChart>
        <c:barDir val="col"/>
        <c:grouping val="clustered"/>
        <c:varyColors val="0"/>
        <c:ser>
          <c:idx val="0"/>
          <c:order val="0"/>
          <c:tx>
            <c:strRef>
              <c:f>'fatalities data'!$B$22</c:f>
              <c:strCache>
                <c:ptCount val="1"/>
                <c:pt idx="0">
                  <c:v>Utilities</c:v>
                </c:pt>
              </c:strCache>
            </c:strRef>
          </c:tx>
          <c:spPr>
            <a:solidFill>
              <a:schemeClr val="tx1"/>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'fatalities data'!$C$21:$I$21</c:f>
              <c:strCache>
                <c:ptCount val="7"/>
                <c:pt idx="0">
                  <c:v>Exposure to harmful substances or environments</c:v>
                </c:pt>
                <c:pt idx="1">
                  <c:v>Falls</c:v>
                </c:pt>
                <c:pt idx="2">
                  <c:v>Transportation incidents</c:v>
                </c:pt>
                <c:pt idx="3">
                  <c:v>Assaults and violent acts</c:v>
                </c:pt>
                <c:pt idx="4">
                  <c:v>Contact with objects and equipment</c:v>
                </c:pt>
                <c:pt idx="5">
                  <c:v>Fires and explosions</c:v>
                </c:pt>
                <c:pt idx="6">
                  <c:v>All other events</c:v>
                </c:pt>
              </c:strCache>
            </c:strRef>
          </c:cat>
          <c:val>
            <c:numRef>
              <c:f>'fatalities data'!$C$22:$I$22</c:f>
              <c:numCache>
                <c:formatCode>0%</c:formatCode>
                <c:ptCount val="7"/>
                <c:pt idx="0">
                  <c:v>0.37500000000000472</c:v>
                </c:pt>
                <c:pt idx="1">
                  <c:v>0.25</c:v>
                </c:pt>
                <c:pt idx="2">
                  <c:v>0.18750000000000044</c:v>
                </c:pt>
                <c:pt idx="3">
                  <c:v>0</c:v>
                </c:pt>
                <c:pt idx="4">
                  <c:v>0</c:v>
                </c:pt>
                <c:pt idx="5">
                  <c:v>0</c:v>
                </c:pt>
                <c:pt idx="6">
                  <c:v>0.18750000000000044</c:v>
                </c:pt>
              </c:numCache>
            </c:numRef>
          </c:val>
        </c:ser>
        <c:ser>
          <c:idx val="1"/>
          <c:order val="1"/>
          <c:tx>
            <c:strRef>
              <c:f>'fatalities data'!$B$23</c:f>
              <c:strCache>
                <c:ptCount val="1"/>
                <c:pt idx="0">
                  <c:v>Electric power generation, transmission and distribution</c:v>
                </c:pt>
              </c:strCache>
            </c:strRef>
          </c:tx>
          <c:spPr>
            <a:solidFill>
              <a:srgbClr val="FF9900"/>
            </a:solidFill>
          </c:spPr>
          <c:invertIfNegative val="0"/>
          <c:dLbls>
            <c:txPr>
              <a:bodyPr/>
              <a:lstStyle/>
              <a:p>
                <a:pPr>
                  <a:defRPr sz="1200"/>
                </a:pPr>
                <a:endParaRPr lang="en-US"/>
              </a:p>
            </c:txPr>
            <c:showLegendKey val="0"/>
            <c:showVal val="1"/>
            <c:showCatName val="0"/>
            <c:showSerName val="0"/>
            <c:showPercent val="0"/>
            <c:showBubbleSize val="0"/>
            <c:showLeaderLines val="0"/>
          </c:dLbls>
          <c:cat>
            <c:strRef>
              <c:f>'fatalities data'!$C$21:$I$21</c:f>
              <c:strCache>
                <c:ptCount val="7"/>
                <c:pt idx="0">
                  <c:v>Exposure to harmful substances or environments</c:v>
                </c:pt>
                <c:pt idx="1">
                  <c:v>Falls</c:v>
                </c:pt>
                <c:pt idx="2">
                  <c:v>Transportation incidents</c:v>
                </c:pt>
                <c:pt idx="3">
                  <c:v>Assaults and violent acts</c:v>
                </c:pt>
                <c:pt idx="4">
                  <c:v>Contact with objects and equipment</c:v>
                </c:pt>
                <c:pt idx="5">
                  <c:v>Fires and explosions</c:v>
                </c:pt>
                <c:pt idx="6">
                  <c:v>All other events</c:v>
                </c:pt>
              </c:strCache>
            </c:strRef>
          </c:cat>
          <c:val>
            <c:numRef>
              <c:f>'fatalities data'!$C$23:$I$23</c:f>
              <c:numCache>
                <c:formatCode>0%</c:formatCode>
                <c:ptCount val="7"/>
                <c:pt idx="0">
                  <c:v>0.66666666666666663</c:v>
                </c:pt>
                <c:pt idx="1">
                  <c:v>0.33333333333333331</c:v>
                </c:pt>
                <c:pt idx="2">
                  <c:v>0</c:v>
                </c:pt>
                <c:pt idx="3">
                  <c:v>0</c:v>
                </c:pt>
                <c:pt idx="4">
                  <c:v>0</c:v>
                </c:pt>
                <c:pt idx="5">
                  <c:v>0</c:v>
                </c:pt>
                <c:pt idx="6">
                  <c:v>0</c:v>
                </c:pt>
              </c:numCache>
            </c:numRef>
          </c:val>
        </c:ser>
        <c:dLbls>
          <c:showLegendKey val="0"/>
          <c:showVal val="0"/>
          <c:showCatName val="0"/>
          <c:showSerName val="0"/>
          <c:showPercent val="0"/>
          <c:showBubbleSize val="0"/>
        </c:dLbls>
        <c:gapWidth val="150"/>
        <c:axId val="221373568"/>
        <c:axId val="221375104"/>
      </c:barChart>
      <c:catAx>
        <c:axId val="221373568"/>
        <c:scaling>
          <c:orientation val="minMax"/>
        </c:scaling>
        <c:delete val="0"/>
        <c:axPos val="b"/>
        <c:majorTickMark val="out"/>
        <c:minorTickMark val="none"/>
        <c:tickLblPos val="nextTo"/>
        <c:txPr>
          <a:bodyPr rot="-2700000"/>
          <a:lstStyle/>
          <a:p>
            <a:pPr>
              <a:defRPr sz="1200"/>
            </a:pPr>
            <a:endParaRPr lang="en-US"/>
          </a:p>
        </c:txPr>
        <c:crossAx val="221375104"/>
        <c:crosses val="autoZero"/>
        <c:auto val="1"/>
        <c:lblAlgn val="ctr"/>
        <c:lblOffset val="100"/>
        <c:noMultiLvlLbl val="0"/>
      </c:catAx>
      <c:valAx>
        <c:axId val="221375104"/>
        <c:scaling>
          <c:orientation val="minMax"/>
        </c:scaling>
        <c:delete val="0"/>
        <c:axPos val="l"/>
        <c:numFmt formatCode="0%" sourceLinked="1"/>
        <c:majorTickMark val="out"/>
        <c:minorTickMark val="none"/>
        <c:tickLblPos val="nextTo"/>
        <c:txPr>
          <a:bodyPr/>
          <a:lstStyle/>
          <a:p>
            <a:pPr>
              <a:defRPr sz="1200"/>
            </a:pPr>
            <a:endParaRPr lang="en-US"/>
          </a:p>
        </c:txPr>
        <c:crossAx val="221373568"/>
        <c:crosses val="autoZero"/>
        <c:crossBetween val="between"/>
      </c:valAx>
    </c:plotArea>
    <c:legend>
      <c:legendPos val="t"/>
      <c:layout>
        <c:manualLayout>
          <c:xMode val="edge"/>
          <c:yMode val="edge"/>
          <c:x val="0.54263942482473282"/>
          <c:y val="0.3091022305500673"/>
          <c:w val="0.42300285852955066"/>
          <c:h val="8.4982974878763384E-2"/>
        </c:manualLayout>
      </c:layout>
      <c:overlay val="0"/>
      <c:txPr>
        <a:bodyPr/>
        <a:lstStyle/>
        <a:p>
          <a:pPr>
            <a:defRPr sz="1200"/>
          </a:pPr>
          <a:endParaRPr lang="en-US"/>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image" Target="../media/image9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image" Target="../media/image147.emf"/><Relationship Id="rId1" Type="http://schemas.openxmlformats.org/officeDocument/2006/relationships/image" Target="../media/image14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4143375" y="9120189"/>
            <a:ext cx="3170238" cy="479425"/>
          </a:xfrm>
          <a:prstGeom prst="rect">
            <a:avLst/>
          </a:prstGeom>
        </p:spPr>
        <p:txBody>
          <a:bodyPr vert="horz" lIns="96635" tIns="48317" rIns="96635" bIns="48317" rtlCol="0" anchor="b"/>
          <a:lstStyle>
            <a:lvl1pPr algn="r" fontAlgn="auto">
              <a:spcBef>
                <a:spcPts val="0"/>
              </a:spcBef>
              <a:spcAft>
                <a:spcPts val="0"/>
              </a:spcAft>
              <a:defRPr sz="1300">
                <a:latin typeface="+mn-lt"/>
                <a:cs typeface="+mn-cs"/>
              </a:defRPr>
            </a:lvl1pPr>
          </a:lstStyle>
          <a:p>
            <a:pPr>
              <a:defRPr/>
            </a:pPr>
            <a:fld id="{CD57596D-0535-436C-9527-BA12F333323D}" type="slidenum">
              <a:rPr lang="en-US"/>
              <a:pPr>
                <a:defRPr/>
              </a:pPr>
              <a:t>‹#›</a:t>
            </a:fld>
            <a:endParaRPr lang="en-US"/>
          </a:p>
        </p:txBody>
      </p:sp>
      <p:sp>
        <p:nvSpPr>
          <p:cNvPr id="3" name="Footer Placeholder 2"/>
          <p:cNvSpPr>
            <a:spLocks noGrp="1"/>
          </p:cNvSpPr>
          <p:nvPr>
            <p:ph type="ftr" sz="quarter" idx="2"/>
          </p:nvPr>
        </p:nvSpPr>
        <p:spPr>
          <a:xfrm>
            <a:off x="1" y="9120189"/>
            <a:ext cx="3170238" cy="479425"/>
          </a:xfrm>
          <a:prstGeom prst="rect">
            <a:avLst/>
          </a:prstGeom>
        </p:spPr>
        <p:txBody>
          <a:bodyPr vert="horz" lIns="96635" tIns="48317" rIns="96635" bIns="48317" rtlCol="0" anchor="b"/>
          <a:lstStyle>
            <a:lvl1pPr algn="l" fontAlgn="auto">
              <a:spcBef>
                <a:spcPts val="0"/>
              </a:spcBef>
              <a:spcAft>
                <a:spcPts val="0"/>
              </a:spcAft>
              <a:defRPr sz="1300">
                <a:latin typeface="+mn-lt"/>
                <a:cs typeface="+mn-cs"/>
              </a:defRPr>
            </a:lvl1pPr>
          </a:lstStyle>
          <a:p>
            <a:pPr>
              <a:defRPr/>
            </a:pPr>
            <a:endParaRPr lang="en-US"/>
          </a:p>
        </p:txBody>
      </p:sp>
    </p:spTree>
    <p:extLst>
      <p:ext uri="{BB962C8B-B14F-4D97-AF65-F5344CB8AC3E}">
        <p14:creationId xmlns:p14="http://schemas.microsoft.com/office/powerpoint/2010/main" val="1448170111"/>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1.58169E-7" units="1/dev"/>
        </inkml:channelProperties>
      </inkml:inkSource>
      <inkml:timestamp xml:id="ts0" timeString="2012-11-14T16:10:36.4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1111 4 12,'-19'-4'15,"7"8"-5,-7-6-1,3 5-1,-7-6-1,5 5 1,-7-2-1,1 0 0,-3 0 2,-2 1-1,-1 2 1,-2 1-2,-1 2 0,-4-1-2,1 4-1,-2-1-1,-1 2-1,-4 1-1,1-1 0,0 1 0,3 0 0,-2 0 0,0 1 0,0-1 0,3 2 0,0 1 0,2 0 1,0 5-1,1 1 1,2 0-1,4 3 0,2 1 0,3 2 0,4 1 1,5 2-1,2 2-1,5 0 1,2 5 0,2 2 0,3 2-1,2 4 1,3 0 0,2 2 0,3 0-1,2 0 0,3 3 1,5 0 0,4-1 0,3 2 0,2 3-1,5-1 2,2 2-1,5 1 1,1-4-1,2 0 1,4-3-1,4-1 2,3-4-2,4-1 1,0-4-1,4-2 0,5-3 1,2-3-1,1-3 0,3-3 0,3-6 0,3-5 0,2-6-1,1-4 1,-1-6 0,0-4-1,-1-5 1,-1-4-1,-2-4 0,-5-4 0,-1-2 0,-2-4 1,-5-4-2,-2-4 1,-3-5-1,-7-7 1,-1-5-1,-2-4 1,-5-6-1,-6-2 1,-4-2 1,-5 1 0,-5 1 0,-7 2 0,-11 0 0,-6 6 0,-8 2 1,-7 2-2,-9 1 0,-4 3 1,-6 0-1,-5 6 1,-6-1-1,-5 5 0,-9 2 1,-3 4 0,-8 2-1,-7 3 1,-7 3-1,-6 2-1,-7 7 1,-5 1-1,0 4 0,-7 2-1,-2 4-1,-6-1-2,1 8-4,-8 0-17,-3 2-7,2 6 1,-13-2-1,0 7 1</inkml:trace>
  <inkml:trace contextRef="#ctx0" brushRef="#br0" timeOffset="27830">4050 824 14,'0'0'12,"0"0"-1,15-8-3,-15 8-10,6-10 0,-6 10 2,0 0 1,0 0 2,0 0 3,0 0 4,0 0 3,-14-4 1,14 4-3,-11 4-2,11-4-2,0 0 0,0 0-3,0 0 0,0 0-2,3-12 1,-3 12 0,0 0 2,0 0-1,0 0 2,11-8-2,-11 8 1,0 0-1,11-6 1,-11 6-3,15-8 0,-4 3-1,1 2 1,-1-3-1,2 4 1,1-2-1,1 3 1,1 0-1,2 2 0,3-1 0,3 2 0,2-2-1,4 3 1,1-2 0,4 1-1,0 0 1,4 3-1,0 0 1,3 2-1,-1 1 1,2 2-1,-1 1 1,0 1-1,3-1-1,2 0 1,0-3-1,4-1 1,2-2-1,6-3 2,1-2-1,3 0 0,-2 0 1,-3 0-1,0 2 0,-5 2-1,0 2 1,-4 1-1,-2 2 0,-2 1 0,-2 2 0,0 0 0,-1-1 1,0 2 1,-4-2-1,-2-1 0,-2 0 0,-3 0 1,-1-3-1,-2 0 0,-5-1 0,-1 0 1,-3-1-1,-4-2 0,-3 1 1,-12-4-1,16 5 1,-16-5-1,0 0 0,0 0 1,0 0-1,0 0 0,0 0 0,0 0 0,0 0-1,0 0-2,0 0-3,1-10-4,-2-5-16,1-3-5,-5-10 1,5 2-2</inkml:trace>
  <inkml:trace contextRef="#ctx0" brushRef="#br0" timeOffset="29230">7092 914 39,'0'11'20,"12"6"-1,-12-17 3,21 19-19,-2-8-2,4-4-1,5 1 2,1-4 1,3 0 1,0-4 1,1-2 0,-1-1 0,1-1 0,2 0 0,5-1-2,2 1 0,8-1-2,7 2-1,10-2 1,8 1-1,4 1 1,9-1-1,2 1 0,8-1 1,-2 3-1,0-1 2,-2 2-1,-2 0 0,-1 2 1,-8-1-1,-3 2 0,-5-1 0,-3 0 0,-2 2-1,-3-2 1,-5 2-2,-3 0 0,-2 1 0,-4 2-4,-4 1-5,-5 7-15,-11-8-2,-3 10-2,-30-17 1</inkml:trace>
  <inkml:trace contextRef="#ctx0" brushRef="#br0" timeOffset="66800">7979 1906 58,'0'0'24,"0"10"0,0-10 0,0 0-18,0 0-5,0 0-1,13-6 1,-13 6 1,0 0 0,4-16 2,-4 16-1,-3-21 1,2 7-1,-3-1-1,0 0 0,-3-2 0,-2 1-1,-4 0 0,-5 0 0,-6 1-1,-9 1-1,-7 1 1,-6 3-1,-7-1 1,-6 2-1,-6 1 0,0 1 0,-1 1 1,1 0 0,1 0 0,2 0 0,2 2 0,1 0 0,3 2 0,1 1 0,1 3 0,0 5 0,1 2 0,2 4 0,0 4 1,-2 4-1,2 2 1,2 4 0,1 1 0,3 1 0,2 1 1,4 2 1,1-2-1,7 1 0,2-2 0,2 1 0,1 1-1,5 1 2,1 3-1,0 3-1,2-1 0,0 4 0,-1 0 0,2 3 0,-1 3-1,1 0 0,2-1 0,1 1 1,1 1-1,4-1 1,2-2-1,2-2 1,5-1-1,3-1 1,6 0-1,3 0 0,9 0 0,7 2 0,6 3-1,8 0 0,6 3 0,3 1 0,4 1 0,4-2 1,-1 1-1,-1-3 1,4 1 0,0-3 0,1-3 0,3-3 0,4-3 0,4-2-1,4-4 1,3-2-1,1-5 1,0-2 0,1-3 0,-1-4 0,1-4-1,-1-3 1,-1-5 0,2-6 0,0-5 0,2-5 0,-1-5 0,-1-5 0,-1-4-1,-3-4 1,-4-1 0,-7-1 1,-4-1-2,-5-2 2,-4-1-1,-3-2 0,-5-3 0,-2-2 1,-7 0-1,-1-2 0,-3-2 1,-4 0-1,-5-4 0,-1 1 1,-8-2 0,-3-1-1,-4-3 0,-5-2 1,-4-3-1,-2 1 0,-7 1 0,-4 0-1,-2 0 0,-6-1-1,-3 3 0,-5 0-1,-3 4 1,-5 1-1,-6 2-1,-9 2 0,-10 6-1,-12 3-1,-11 9-6,-21 10-11,-26 3-5,-14 15-1,-31-1 2</inkml:trace>
  <inkml:trace contextRef="#ctx0" brushRef="#br0" timeOffset="72460">7886 4445 35,'-18'-24'23,"-5"-1"0,2 8-1,-1 0-4,0 2-4,1 5-4,-4-2-2,0 3-2,-7-1-2,-2 4 0,-7 1 0,-2 3 0,-7 1-2,-5 2 1,-7 3-1,-3 1-1,-4 2 0,0 2 0,-4 1-1,-6 3 1,-4 4-1,-3 3 0,-4 5 0,-1 6 0,1 4 0,2 4 0,5 6 0,4 1 0,8 3 0,12 3 0,10-2 1,10 1-1,9 4 1,9 7 0,9 5 1,15 6 0,9 6 0,13 6 0,6 3-1,11 6 1,7 0-2,10 1 1,4-2-1,7 1 0,1-4 0,5-1-1,4-4 1,8-4 0,9-5 0,8-9 0,11-12 0,7-8 0,11-14 1,11-12 0,5-11 1,3-13-1,1-13 0,0-8 0,-5-13 0,-3-8-1,-8-9-1,-7-8 1,-4-9-1,-6-10-1,-5-5 0,-10-7 0,-5-4-1,-9-5 2,-8-3 0,-14-1-1,-12 1 2,-15 1 0,-18 2 2,-15 4-1,-18 1 0,-22 4-1,-25 4 1,-27 4-1,-26 8 0,-31 5 0,-33 11-3,-38 0-4,-32 6-22,-38 6-3,-32 0 1,-20 9-2</inkml:trace>
</inkml:ink>
</file>

<file path=ppt/ink/ink2.xml><?xml version="1.0" encoding="utf-8"?>
<inkml:ink xmlns:inkml="http://www.w3.org/2003/InkML">
  <inkml:definitions>
    <inkml:context xml:id="ctx0">
      <inkml:inkSource xml:id="inkSrc0">
        <inkml:traceFormat>
          <inkml:channel name="X" type="integer" max="26112" units="in"/>
          <inkml:channel name="Y" type="integer" max="16320" units="in"/>
          <inkml:channel name="F" type="integer" max="255" units="dev"/>
        </inkml:traceFormat>
        <inkml:channelProperties>
          <inkml:channelProperty channel="X" name="resolution" value="2540.07764" units="1/in"/>
          <inkml:channelProperty channel="Y" name="resolution" value="2540.07764" units="1/in"/>
          <inkml:channelProperty channel="F" name="resolution" value="1.58169E-7" units="1/dev"/>
        </inkml:channelProperties>
      </inkml:inkSource>
      <inkml:timestamp xml:id="ts0" timeString="2012-11-14T16:12:06.78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2111 401 21,'4'-17'19,"8"5"3,-9-5-3,4 2-8,3-2-2,-5 3-1,0 0 0,-3 3 1,3-1-2,-4 0-1,-1 2-3,-1-3 0,1 3-2,-3-2 0,-1-1 0,-3-1 0,-6-1 0,-3-3 0,-5-2 0,-6-2 0,-6 1 0,-8 0-1,-9 2 0,-9 2 1,-9 0-1,-8 8 0,-6 2 0,-5 5 0,-10 3 0,-2 4 1,-2 2 0,2 2 0,5 4 0,2 0 0,7 1 1,2 2 0,9 1 0,1 3 0,5 3 1,0 3-1,2 5 0,1 3-1,4 4 1,1 3-2,4 3 2,8 2-2,5 1 2,5 4-1,9-1 0,5 2 1,6 4 0,3 2-1,7 7 1,3 6 0,4 5 0,4 2-1,2 4 0,4 3-1,2 1 1,5-2-1,3-2 0,3-6 0,5-1 0,3-4 1,5-6 0,3-3 0,7-3-1,1-7 1,8-2-1,5-7 1,5-4-1,7-7 0,7-1-1,7-8 0,7-2 0,4-5 0,3-5-1,2-6 1,2-3-1,-4-6 1,-2-4 0,-2-5 0,-5-6 0,-2-3 1,-7-4 0,-3-5-1,-4-4 1,-3-4-1,-3-6 1,-3-4-2,-4-5 1,-3-1-1,-4-2 1,-4 0 1,-5-1-1,-5-1 0,-2 2 2,-7 0-1,-3 0 1,-4-1 0,1-2-1,-6 3 1,0-1 0,-4 2-1,-4 2 0,-5 0 1,-6 3 0,-6 1 0,-8 2-1,-7-1 1,-7 3-1,-7-1 0,-5 2 0,-3-1 0,-2-1-2,-4-1 0,-3-5-4,-4 3-8,-6-2-17,-12-8-1,-5 2-1,-19-10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1-02-07T00:08:06.10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6635" tIns="48317" rIns="96635" bIns="48317"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3375" y="1"/>
            <a:ext cx="3170238" cy="479425"/>
          </a:xfrm>
          <a:prstGeom prst="rect">
            <a:avLst/>
          </a:prstGeom>
        </p:spPr>
        <p:txBody>
          <a:bodyPr vert="horz" lIns="96635" tIns="48317" rIns="96635" bIns="48317" rtlCol="0"/>
          <a:lstStyle>
            <a:lvl1pPr algn="r" fontAlgn="auto">
              <a:spcBef>
                <a:spcPts val="0"/>
              </a:spcBef>
              <a:spcAft>
                <a:spcPts val="0"/>
              </a:spcAft>
              <a:defRPr sz="1300">
                <a:latin typeface="+mn-lt"/>
                <a:cs typeface="+mn-cs"/>
              </a:defRPr>
            </a:lvl1pPr>
          </a:lstStyle>
          <a:p>
            <a:pPr>
              <a:defRPr/>
            </a:pPr>
            <a:fld id="{99AEE4C5-BC9F-4C5D-8DBA-CBB6B2797B20}" type="datetimeFigureOut">
              <a:rPr lang="en-US"/>
              <a:pPr>
                <a:defRPr/>
              </a:pPr>
              <a:t>7/3/2013</a:t>
            </a:fld>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35" tIns="48317" rIns="96635" bIns="48317" rtlCol="0" anchor="ctr"/>
          <a:lstStyle/>
          <a:p>
            <a:pPr lvl="0"/>
            <a:endParaRPr lang="en-US" noProof="0"/>
          </a:p>
        </p:txBody>
      </p:sp>
      <p:sp>
        <p:nvSpPr>
          <p:cNvPr id="5" name="Notes Placeholder 4"/>
          <p:cNvSpPr>
            <a:spLocks noGrp="1"/>
          </p:cNvSpPr>
          <p:nvPr>
            <p:ph type="body" sz="quarter" idx="3"/>
          </p:nvPr>
        </p:nvSpPr>
        <p:spPr>
          <a:xfrm>
            <a:off x="731839" y="4560890"/>
            <a:ext cx="5851525" cy="4319587"/>
          </a:xfrm>
          <a:prstGeom prst="rect">
            <a:avLst/>
          </a:prstGeom>
        </p:spPr>
        <p:txBody>
          <a:bodyPr vert="horz" lIns="96635" tIns="48317" rIns="96635" bIns="483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9120189"/>
            <a:ext cx="3170238" cy="479425"/>
          </a:xfrm>
          <a:prstGeom prst="rect">
            <a:avLst/>
          </a:prstGeom>
        </p:spPr>
        <p:txBody>
          <a:bodyPr vert="horz" lIns="96635" tIns="48317" rIns="96635" bIns="48317"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9"/>
            <a:ext cx="3170238" cy="479425"/>
          </a:xfrm>
          <a:prstGeom prst="rect">
            <a:avLst/>
          </a:prstGeom>
        </p:spPr>
        <p:txBody>
          <a:bodyPr vert="horz" lIns="96635" tIns="48317" rIns="96635" bIns="48317" rtlCol="0" anchor="b"/>
          <a:lstStyle>
            <a:lvl1pPr algn="r" fontAlgn="auto">
              <a:spcBef>
                <a:spcPts val="0"/>
              </a:spcBef>
              <a:spcAft>
                <a:spcPts val="0"/>
              </a:spcAft>
              <a:defRPr sz="1300">
                <a:latin typeface="+mn-lt"/>
                <a:cs typeface="+mn-cs"/>
              </a:defRPr>
            </a:lvl1pPr>
          </a:lstStyle>
          <a:p>
            <a:pPr>
              <a:defRPr/>
            </a:pPr>
            <a:fld id="{275224DE-7396-4EDC-B008-D7FC44F95D8E}" type="slidenum">
              <a:rPr lang="en-US"/>
              <a:pPr>
                <a:defRPr/>
              </a:pPr>
              <a:t>‹#›</a:t>
            </a:fld>
            <a:endParaRPr lang="en-US"/>
          </a:p>
        </p:txBody>
      </p:sp>
    </p:spTree>
    <p:extLst>
      <p:ext uri="{BB962C8B-B14F-4D97-AF65-F5344CB8AC3E}">
        <p14:creationId xmlns:p14="http://schemas.microsoft.com/office/powerpoint/2010/main" val="182999072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In this section we will cover the material in the safety awareness training program and give tips on how to present the material. </a:t>
            </a:r>
          </a:p>
          <a:p>
            <a:r>
              <a:rPr lang="en-US" dirty="0" smtClean="0"/>
              <a:t> </a:t>
            </a:r>
          </a:p>
          <a:p>
            <a:r>
              <a:rPr lang="en-US" b="1" dirty="0" smtClean="0"/>
              <a:t>LEARNING OBJECTIVE: </a:t>
            </a:r>
            <a:r>
              <a:rPr lang="en-US" dirty="0" smtClean="0"/>
              <a:t>Introduction</a:t>
            </a:r>
          </a:p>
          <a:p>
            <a:pPr eaLnBrk="1" hangingPunct="1">
              <a:spcBef>
                <a:spcPct val="0"/>
              </a:spcBef>
            </a:pPr>
            <a:endParaRPr lang="en-US" b="1" dirty="0" smtClean="0"/>
          </a:p>
        </p:txBody>
      </p:sp>
      <p:sp>
        <p:nvSpPr>
          <p:cNvPr id="226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F2B988-ADD5-4B84-94A1-16983F5D4552}" type="slidenum">
              <a:rPr lang="en-US" smtClean="0"/>
              <a:pPr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So what is ergonomics and safety? </a:t>
            </a:r>
            <a:r>
              <a:rPr lang="en-US" i="1" dirty="0" smtClean="0"/>
              <a:t>Have you ever heard of the word </a:t>
            </a:r>
            <a:r>
              <a:rPr lang="en-US" dirty="0" smtClean="0"/>
              <a:t>ergonomics? </a:t>
            </a:r>
            <a:r>
              <a:rPr lang="en-US" i="1" dirty="0" smtClean="0"/>
              <a:t>Give an opportunity for trainees to respond. </a:t>
            </a:r>
            <a:r>
              <a:rPr lang="en-US" dirty="0" smtClean="0"/>
              <a:t>Have any of you ever had safety or ergonomics training before? </a:t>
            </a:r>
            <a:r>
              <a:rPr lang="en-US" i="1" dirty="0" smtClean="0"/>
              <a:t>Give an opportunity for trainees to respond. If someone answers yes, ask what it covered. Ergonomics has been around for some time. </a:t>
            </a:r>
            <a:r>
              <a:rPr lang="en-US" dirty="0" smtClean="0"/>
              <a:t>There are two parts to the word ergonomics: </a:t>
            </a:r>
            <a:r>
              <a:rPr lang="en-US" dirty="0" err="1" smtClean="0"/>
              <a:t>ergon</a:t>
            </a:r>
            <a:r>
              <a:rPr lang="en-US" dirty="0" smtClean="0"/>
              <a:t> which means work and </a:t>
            </a:r>
            <a:r>
              <a:rPr lang="en-US" dirty="0" err="1" smtClean="0"/>
              <a:t>nomos</a:t>
            </a:r>
            <a:r>
              <a:rPr lang="en-US" dirty="0" smtClean="0"/>
              <a:t> which means natural laws. So, ergonomics is the natural laws of work. Who needs to know the natural laws of work? Well, anyone that works. Ergonomics looks at the physical interaction between you and your tools or materials. Ergonomics takes into account the workplace conditions and demands of the job or task, and compares them to the worker’s capabilities. By looking at what the task requires, and a person’s capabilities, tasks can be redesigned to enhance performance and minimize the risk of injury. Safety on the other hand considers a larger scope. Safety programs take into account other environmental aspects of the job, such as the exposure to chemicals. </a:t>
            </a:r>
          </a:p>
          <a:p>
            <a:r>
              <a:rPr lang="en-US" dirty="0" smtClean="0"/>
              <a:t> </a:t>
            </a:r>
          </a:p>
          <a:p>
            <a:r>
              <a:rPr lang="en-US" b="1" dirty="0" smtClean="0"/>
              <a:t>LEARNING OBJECTIVE</a:t>
            </a:r>
            <a:r>
              <a:rPr lang="en-US" dirty="0" smtClean="0"/>
              <a:t>: Definition of ergonomics. Learn the differences and similarities between safety and ergonomics</a:t>
            </a:r>
          </a:p>
          <a:p>
            <a:pPr eaLnBrk="1" hangingPunct="1">
              <a:spcBef>
                <a:spcPct val="0"/>
              </a:spcBef>
            </a:pPr>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i="1" dirty="0" smtClean="0"/>
              <a:t>Ask for 1-2 volunteers and have them set up the ladder. Then check the angle to make sure that it is the proper angle.</a:t>
            </a:r>
            <a:endParaRPr lang="en-US" dirty="0" smtClean="0"/>
          </a:p>
          <a:p>
            <a:r>
              <a:rPr lang="en-US" dirty="0" smtClean="0"/>
              <a:t> </a:t>
            </a:r>
          </a:p>
          <a:p>
            <a:r>
              <a:rPr lang="en-US" dirty="0" smtClean="0"/>
              <a:t>Let’s see if you can set up a ladder properly. {Have volunteers set up one of their own ladders. Check the rise and run so that they have feedback on whether they set it up correctly.}</a:t>
            </a:r>
          </a:p>
          <a:p>
            <a:r>
              <a:rPr lang="en-US" dirty="0" smtClean="0"/>
              <a:t> </a:t>
            </a:r>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When climbing a ladder, there are a number of techniques that you should use. Make sure to maintain 3 points of contact when climbing. Move tools into the hole before climbing the ladder so that you do not have to carry them. Wear slip resistant footwear and make sure that it is clear of mud and snow. Keep your body between the rails and do not lean to the side. Get down off of the ladder and move the ladder if you need to work to the left or right of the ladder. Also, check for clear ground at the base and top of the ladder before climbing on to the ladder. Avoid stepping on the top 4 rungs of an extension ladder and avoid jumping off of the ladder.</a:t>
            </a:r>
          </a:p>
          <a:p>
            <a:endParaRPr lang="en-US" dirty="0" smtClean="0"/>
          </a:p>
          <a:p>
            <a:r>
              <a:rPr lang="en-US" dirty="0" smtClean="0"/>
              <a:t> </a:t>
            </a:r>
            <a:r>
              <a:rPr lang="en-US" b="1" dirty="0" smtClean="0"/>
              <a:t>LEARNING OBJECTIVE: </a:t>
            </a:r>
            <a:r>
              <a:rPr lang="en-US" dirty="0" smtClean="0"/>
              <a:t>Proper work techniques and best practices.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p:spPr>
      </p:sp>
      <p:sp>
        <p:nvSpPr>
          <p:cNvPr id="329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What is wrong with this picture? {Allow participants to answer. Explain if they miss any of the following: Person is holding an object in right hand. Ladder is not tied off or even held still at the top.}. When this worker climbs down, the entire ladder shakes and moves because it is not tied off. This movement could lead the ladder to tip over or slide laterally and cause a fall. What is good about this picture? {The ladder is 36” above the top surface}</a:t>
            </a:r>
          </a:p>
          <a:p>
            <a:endParaRPr lang="en-US" dirty="0" smtClean="0"/>
          </a:p>
          <a:p>
            <a:r>
              <a:rPr lang="en-US" dirty="0" smtClean="0"/>
              <a:t> </a:t>
            </a:r>
            <a:r>
              <a:rPr lang="en-US" b="1" dirty="0" smtClean="0"/>
              <a:t>LEARNING OBJECTIVE: </a:t>
            </a:r>
            <a:r>
              <a:rPr lang="en-US" dirty="0" smtClean="0"/>
              <a:t>Recognize and avoid hazards; proper work techniques and best practices.</a:t>
            </a:r>
          </a:p>
          <a:p>
            <a:pPr eaLnBrk="1" hangingPunct="1">
              <a:spcBef>
                <a:spcPct val="0"/>
              </a:spcBef>
            </a:pPr>
            <a:endParaRPr lang="en-US" sz="1000"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What is wrong in this video? The worker takes a big step across the ditch. The ground material moves under his feet causing a near slip and fall into the trench. Has this ever happened to you?</a:t>
            </a:r>
          </a:p>
          <a:p>
            <a:r>
              <a:rPr lang="en-US" dirty="0" smtClean="0"/>
              <a:t> </a:t>
            </a:r>
          </a:p>
          <a:p>
            <a:r>
              <a:rPr lang="en-US" b="1" dirty="0" smtClean="0"/>
              <a:t>LEARNING OBJECTIVE: </a:t>
            </a:r>
            <a:r>
              <a:rPr lang="en-US" dirty="0" smtClean="0"/>
              <a:t>Recognize and avoid hazards; proper work techniques and best practices.</a:t>
            </a:r>
            <a:endParaRPr lang="en-US"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Here is a list of what “to do” and “avoid” when working near pits and trenches. Make sure to keep pathways clear. Keep wide and firm footing. If you know that dirt is loose, exercise additional caution. Avoid leaning into the trench, particularly if you are holding heavy objects or standing very close to the ditch unnecessarily. Do not jump across the trench or take big steps near the trench. Step down into the trench and then step back up. Lastly, avoid using heavy equipment when close to the edge of a hole or trench.</a:t>
            </a:r>
          </a:p>
          <a:p>
            <a:r>
              <a:rPr lang="en-US" dirty="0" smtClean="0"/>
              <a:t> </a:t>
            </a:r>
          </a:p>
          <a:p>
            <a:r>
              <a:rPr lang="en-US" b="1" dirty="0" smtClean="0"/>
              <a:t>LEARNING OBJECTIVE: </a:t>
            </a:r>
            <a:r>
              <a:rPr lang="en-US" dirty="0" smtClean="0"/>
              <a:t>Proper work techniques and best practices.</a:t>
            </a:r>
          </a:p>
          <a:p>
            <a:r>
              <a:rPr lang="en-US" dirty="0" smtClean="0"/>
              <a:t> </a:t>
            </a:r>
          </a:p>
          <a:p>
            <a:pPr eaLnBrk="1" hangingPunct="1">
              <a:spcBef>
                <a:spcPct val="0"/>
              </a:spcBef>
            </a:pPr>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In this next section, we will discuss falls on the same level. The most common cause for these falls are slips and trips. </a:t>
            </a:r>
          </a:p>
          <a:p>
            <a:endParaRPr lang="en-US" dirty="0" smtClean="0"/>
          </a:p>
          <a:p>
            <a:r>
              <a:rPr lang="en-US" b="1" dirty="0" smtClean="0"/>
              <a:t>LEARNING OBJECTIVE: </a:t>
            </a:r>
            <a:r>
              <a:rPr lang="en-US" dirty="0" smtClean="0"/>
              <a:t>Introduction to topic.</a:t>
            </a:r>
          </a:p>
          <a:p>
            <a:r>
              <a:rPr lang="en-US" dirty="0" smtClean="0"/>
              <a:t>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Slips occur when you step on something slippery and your foot moves out from under you. A number of environmental objects can cause a slip including snow, ice, mud, clay, wet grass and leaves. Objects in your environment can also cause a slip such as plastic sheets especially when they are covered in snow or wet leaves and equipment or supplies. Sloped surfaces and loose dirt also can increase the risk of a slip. Besides the environment, a number of other factors can contribute to slips. Footwear, particularly with worn tread, can cause slips. Taking long steps can cause you to slip. Carrying objects, dual tasking such as making notes and talking on the cell phone and walking backwards can increase the chance that you will not see a hazard and can lead to a slip. When your extremities are numb, your muscles do not work as well and that can affect your ability to recover from a slip and avoid a fall.</a:t>
            </a:r>
          </a:p>
          <a:p>
            <a:endParaRPr lang="en-US" dirty="0" smtClean="0"/>
          </a:p>
          <a:p>
            <a:r>
              <a:rPr lang="en-US" dirty="0" smtClean="0"/>
              <a:t> </a:t>
            </a:r>
            <a:r>
              <a:rPr lang="en-US" b="1" dirty="0" smtClean="0"/>
              <a:t>LEARNING OBJECTIVE: </a:t>
            </a:r>
            <a:r>
              <a:rPr lang="en-US" dirty="0" smtClean="0"/>
              <a:t>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Try to determine the hazards on this slide. Top left: mud and sloped ground; Top right: snow/ice, hidden hazards under the snow; Bottom:  smooth plastic cover on kneeling mat.</a:t>
            </a:r>
          </a:p>
          <a:p>
            <a:endParaRPr lang="en-US" dirty="0" smtClean="0"/>
          </a:p>
          <a:p>
            <a:r>
              <a:rPr lang="en-US" dirty="0" smtClean="0"/>
              <a:t> </a:t>
            </a:r>
            <a:r>
              <a:rPr lang="en-US" b="1" dirty="0" smtClean="0"/>
              <a:t>LEARNING OBJECTIVE: </a:t>
            </a:r>
            <a:r>
              <a:rPr lang="en-US" dirty="0" smtClean="0"/>
              <a:t>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Here is a list of things that you can do when you encounter ground that is contaminated or covered with slip hazards. First, either make a clear path or identify a safe path. Walk the pathway between your vehicle and worksite before carrying your tools to your work site. This way you can identify hazards in the pathway ahead of time and change your pathway if needed. Make sure that you avoid doing other things when walking.</a:t>
            </a:r>
          </a:p>
          <a:p>
            <a:endParaRPr lang="en-US" dirty="0" smtClean="0"/>
          </a:p>
          <a:p>
            <a:r>
              <a:rPr lang="en-US" dirty="0" smtClean="0"/>
              <a:t> </a:t>
            </a:r>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i="1" dirty="0" smtClean="0"/>
              <a:t>Participatory part: Pass out quarters so that people can test their tread depth</a:t>
            </a:r>
            <a:endParaRPr lang="en-US" dirty="0" smtClean="0"/>
          </a:p>
          <a:p>
            <a:r>
              <a:rPr lang="en-US" dirty="0" smtClean="0"/>
              <a:t>Your footwear should have a depth of 3 mm and a width of 2mm. A quarter can be used to check if you have enough tread. The tread channels should be thicker than a quarter and the tread should cover the top of George Washington’s head. Notice that you can find the part of the shoe that you step on during walking by seeing where the shoe tread is worn. The worn part on the heel is the part of the shoe that you should test.</a:t>
            </a:r>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module covers overexertion </a:t>
            </a:r>
          </a:p>
          <a:p>
            <a:r>
              <a:rPr lang="en-US" dirty="0" smtClean="0"/>
              <a:t> </a:t>
            </a:r>
          </a:p>
          <a:p>
            <a:r>
              <a:rPr lang="en-US" b="1" dirty="0" smtClean="0"/>
              <a:t>LEARNING OBJECTIVE: </a:t>
            </a:r>
            <a:r>
              <a:rPr lang="en-US" dirty="0" smtClean="0"/>
              <a:t>Introduction to overexertion</a:t>
            </a:r>
          </a:p>
          <a:p>
            <a:pPr eaLnBrk="1" hangingPunct="1">
              <a:spcBef>
                <a:spcPct val="0"/>
              </a:spcBef>
            </a:pPr>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i="1" dirty="0" smtClean="0"/>
              <a:t>Participatory part: Pass out quarters so that people can test their tread depth</a:t>
            </a:r>
            <a:endParaRPr lang="en-US" dirty="0" smtClean="0"/>
          </a:p>
          <a:p>
            <a:r>
              <a:rPr lang="en-US" dirty="0" smtClean="0"/>
              <a:t>Your footwear should have a depth of 3 mm and a width of 2mm. A quarter can be used to check if you have enough tread. The tread channels should be thicker than a quarter and the tread should cover the top of George Washington’s head. Notice that you can find the part of the shoe that you step on during walking by seeing where the shoe tread is worn. The worn part on the heel is the part of the shoe that you should test.</a:t>
            </a:r>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Is the left picture good or bad tread? How about the middle picture? How about the right picture? What is wrong with the left and right treads?</a:t>
            </a:r>
          </a:p>
          <a:p>
            <a:endParaRPr lang="en-US" dirty="0" smtClean="0"/>
          </a:p>
          <a:p>
            <a:r>
              <a:rPr lang="en-US" b="1" dirty="0" smtClean="0"/>
              <a:t>LEARNING OBJECTIVE: </a:t>
            </a:r>
            <a:r>
              <a:rPr lang="en-US" dirty="0" smtClean="0"/>
              <a:t>Recognize and avoid hazards; proper work techniques and best practices.</a:t>
            </a:r>
            <a:endParaRPr lang="en-US" b="0"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Tripping is caused when your foot contacts with or becomes tangled in another object which can cause you to lose your balance and fall. Tools and cable left on the ground, uneven ground or curbs can cause a trip. Other factors like dual tasking, walking backwards and wearing bifocal or progressive lens glasses can further increase the likelihood of experiencing a trip. In this picture on the right, what tripping hazards do you see?</a:t>
            </a:r>
          </a:p>
          <a:p>
            <a:endParaRPr lang="en-US" dirty="0" smtClean="0"/>
          </a:p>
          <a:p>
            <a:r>
              <a:rPr lang="en-US" dirty="0" smtClean="0"/>
              <a:t> </a:t>
            </a:r>
            <a:r>
              <a:rPr lang="en-US" b="1" dirty="0" smtClean="0"/>
              <a:t>LEARNING OBJECTIVE: </a:t>
            </a:r>
            <a:r>
              <a:rPr lang="en-US" dirty="0" smtClean="0"/>
              <a:t>Recognize and avoid hazards; proper work techniques and best practices.</a:t>
            </a:r>
            <a:endParaRPr lang="en-US" dirty="0" smtClean="0">
              <a:solidFill>
                <a:srgbClr val="FF0000"/>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How many people here wear bifocal glasses or progressive lens glasses? Was it difficult to walk when you first wore them? Some people adjust easily to these types of glasses while other people do not. These glasses can cause blurring or distortion of steps or ground-level objects. If you use bifocals, use extreme caution when walking on: uneven terrain, curbs and stairs. If possible, consider wearing single lens glasses while at work.</a:t>
            </a:r>
          </a:p>
          <a:p>
            <a:endParaRPr lang="en-US" dirty="0" smtClean="0"/>
          </a:p>
          <a:p>
            <a:r>
              <a:rPr lang="en-US" b="1" dirty="0" smtClean="0"/>
              <a:t> LEARNING OBJECTIVE: </a:t>
            </a:r>
            <a:r>
              <a:rPr lang="en-US" dirty="0" smtClean="0"/>
              <a:t>Recognize and avoid hazards.</a:t>
            </a:r>
          </a:p>
          <a:p>
            <a:pPr eaLnBrk="1" hangingPunct="1">
              <a:spcBef>
                <a:spcPct val="0"/>
              </a:spcBef>
            </a:pPr>
            <a:endParaRPr lang="en-US" dirty="0"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Let’s look at the following pictures and find the tripping hazards. In the first picture what do you see? While this person is loading his vehicle, there are numerous tripping hazards in his way. When we were watching this individual, his foot actually hit these objects frequently, causing him to be unstable. The fact that he was loading objects further impeded his ability to see the tripping hazards. In the second picture, what do you see? There is a cable on the floor that could become entangled with a person’s foot. In addition, there are several objects at the end of this pathway. In the last picture, what do you see? In addition to the slipping hazards that we discussed earlier, there are numerous tripping hazards including fallen trees in the pathway.</a:t>
            </a:r>
          </a:p>
          <a:p>
            <a:endParaRPr lang="en-US" dirty="0" smtClean="0"/>
          </a:p>
          <a:p>
            <a:r>
              <a:rPr lang="en-US" dirty="0" smtClean="0"/>
              <a:t> </a:t>
            </a:r>
            <a:r>
              <a:rPr lang="en-US" b="1" dirty="0" smtClean="0"/>
              <a:t>LEARNING OBJECTIVE: </a:t>
            </a:r>
            <a:r>
              <a:rPr lang="en-US" dirty="0" smtClean="0"/>
              <a:t>Recognize and avoid hazards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Let’s discuss what it means to be stable. When you are unstable, you are more likely to fall over. Let’s try an exercise to demonstrate being stable. Try standing with your feet shoulder-width apart. If you can, close your eyes. Did you feel unstable? Now try standing on your toes and close your eyes? Did that feel less stable? Lastly, stand with your right foot directly in front of your left foot. Once again, close your eyes if you can. Is that even more difficult to do? Just like using the outriggers on your bucket truck keeps the bucket truck stable, keeping a wide footing on secure ground keeps your body stable.</a:t>
            </a:r>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What’s wrong with this video? Is stepping on that moving pole stable or unstable? Why? Stepping on that pole is even less stable than standing on your toes because you were on firm ground and the log is moving.</a:t>
            </a:r>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When staying stable, keep your feet on the ground and spread shoulder width apart whenever possible. Use extension devices such as a hot stick to put sockets in and pull sockets out of a junction box and make sure there are no hazards behind you. This way you will not have to be leaning into the box when pushing or pulling with high forces. Be particularly cautious when walking around poles and don’t step onto a pole that is suspended in mid-air. When in a bucket, do not lean out of the bucket. Move the bucket to where you need to be.</a:t>
            </a:r>
          </a:p>
          <a:p>
            <a:endParaRPr lang="en-US" dirty="0" smtClean="0"/>
          </a:p>
          <a:p>
            <a:r>
              <a:rPr lang="en-US" dirty="0" smtClean="0"/>
              <a:t> </a:t>
            </a:r>
            <a:r>
              <a:rPr lang="en-US" b="1" dirty="0" smtClean="0"/>
              <a:t>LEARNING OBJECTIVE: </a:t>
            </a:r>
            <a:r>
              <a:rPr lang="en-US" dirty="0" smtClean="0"/>
              <a:t>Learn about best practices for protecting yourself from tripping.</a:t>
            </a:r>
          </a:p>
          <a:p>
            <a:pPr eaLnBrk="1" hangingPunct="1">
              <a:spcBef>
                <a:spcPct val="0"/>
              </a:spcBef>
            </a:pPr>
            <a:endParaRPr lang="en-US" dirty="0"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electrical shock, burns, electrocution.</a:t>
            </a:r>
          </a:p>
          <a:p>
            <a:r>
              <a:rPr lang="en-US" dirty="0" smtClean="0"/>
              <a:t> </a:t>
            </a:r>
          </a:p>
          <a:p>
            <a:r>
              <a:rPr lang="en-US" b="1" dirty="0" smtClean="0"/>
              <a:t>LEARNING OBJECTIVE: </a:t>
            </a:r>
            <a:r>
              <a:rPr lang="en-US" dirty="0" smtClean="0"/>
              <a:t>Learn about electrical shock, burns, electrocution.</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slide presents some fatality facts related to electrocution. Over 4 year period there were over 1200 workers killed at worksites due to contact with electric current, and over 13000 were severely injured.</a:t>
            </a:r>
          </a:p>
          <a:p>
            <a:endParaRPr lang="en-US" dirty="0" smtClean="0"/>
          </a:p>
          <a:p>
            <a:r>
              <a:rPr lang="en-US" b="1" dirty="0" smtClean="0"/>
              <a:t>LEARNING OBJECTIVE: </a:t>
            </a:r>
            <a:r>
              <a:rPr lang="en-US" dirty="0" smtClean="0"/>
              <a:t>Learn about the severity and scope of the problem.</a:t>
            </a:r>
            <a:endParaRPr lang="en-US" b="1"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What is an overexertion injury? </a:t>
            </a:r>
            <a:r>
              <a:rPr lang="en-US" i="1" dirty="0" smtClean="0"/>
              <a:t>Give an opportunity for trainees to respond. </a:t>
            </a:r>
            <a:r>
              <a:rPr lang="en-US" dirty="0" smtClean="0"/>
              <a:t>Overexertion injuries occur when you exceed your limits. Have you ever experienced an overexertion injury? </a:t>
            </a:r>
            <a:r>
              <a:rPr lang="en-US" i="1" dirty="0" smtClean="0"/>
              <a:t>Give an opportunity for trainees to respond. </a:t>
            </a:r>
            <a:r>
              <a:rPr lang="en-US" dirty="0" smtClean="0"/>
              <a:t>An overexertion injury can occur from lifting a load once or from repeated motions. Did you know that you can injure yourself by repeatedly lifting, carrying, pushing or pulling something that weighs less than your maximum capability?</a:t>
            </a:r>
          </a:p>
          <a:p>
            <a:r>
              <a:rPr lang="en-US" dirty="0" smtClean="0"/>
              <a:t> </a:t>
            </a:r>
          </a:p>
          <a:p>
            <a:r>
              <a:rPr lang="en-US" b="1" dirty="0" smtClean="0"/>
              <a:t>LEARNING OBJECTIVE: </a:t>
            </a:r>
            <a:r>
              <a:rPr lang="en-US" dirty="0" smtClean="0"/>
              <a:t>Repetitive exertion of less than maximum capacity OR exerting once beyond your capability can cause an overexertion injury.</a:t>
            </a:r>
          </a:p>
          <a:p>
            <a:pPr eaLnBrk="1" hangingPunct="1">
              <a:spcBef>
                <a:spcPct val="0"/>
              </a:spcBef>
            </a:pPr>
            <a:endParaRPr lang="en-US" b="1"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Electrical shock occurs when current passes between parts of the body or through the body and ground/earth. The person can complete the electrical current path/circuit with the following, resulting in a shock:</a:t>
            </a:r>
          </a:p>
          <a:p>
            <a:r>
              <a:rPr lang="en-US" i="1" dirty="0" smtClean="0"/>
              <a:t>Both wires of electric circuit</a:t>
            </a:r>
            <a:endParaRPr lang="en-US" dirty="0" smtClean="0"/>
          </a:p>
          <a:p>
            <a:r>
              <a:rPr lang="en-US" i="1" dirty="0" smtClean="0"/>
              <a:t>One wire of an energized circuit and the ground</a:t>
            </a:r>
            <a:endParaRPr lang="en-US" dirty="0" smtClean="0"/>
          </a:p>
          <a:p>
            <a:r>
              <a:rPr lang="en-US" i="1" dirty="0" smtClean="0"/>
              <a:t>A metal part that accidentally becomes energized due to a break in insulation</a:t>
            </a:r>
            <a:endParaRPr lang="en-US" dirty="0" smtClean="0"/>
          </a:p>
          <a:p>
            <a:r>
              <a:rPr lang="en-US" i="1" dirty="0" smtClean="0"/>
              <a:t>Another conductor carrying current</a:t>
            </a:r>
            <a:endParaRPr lang="en-US" dirty="0" smtClean="0"/>
          </a:p>
          <a:p>
            <a:r>
              <a:rPr lang="en-US" dirty="0" smtClean="0"/>
              <a:t>Electrical shock can result in painful sensations in the body, internal organ damage, burns (external and internal), respiratory/cardiac arrest and death.</a:t>
            </a:r>
          </a:p>
          <a:p>
            <a:r>
              <a:rPr lang="en-US" dirty="0" smtClean="0"/>
              <a:t>Burns occur commonly as a result of electric shock, but can also occur as a result of an arc flash explosion or contact with overheated conductors or burning clothes.</a:t>
            </a:r>
          </a:p>
          <a:p>
            <a:r>
              <a:rPr lang="en-US" dirty="0" smtClean="0"/>
              <a:t>Death due to exposure from electrical current is called electrocution.</a:t>
            </a:r>
          </a:p>
          <a:p>
            <a:endParaRPr lang="en-US" dirty="0" smtClean="0"/>
          </a:p>
          <a:p>
            <a:r>
              <a:rPr lang="en-US" b="1" dirty="0" smtClean="0"/>
              <a:t>LEARNING OBJECTIVE: </a:t>
            </a:r>
            <a:r>
              <a:rPr lang="en-US" dirty="0" smtClean="0"/>
              <a:t>Learn how electrical shock, burns and electrocution are caused.</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Electric shock can range from a slight tingle to immediate cardiac arrest and death. How severely a person is affected depends the amount of current flowing through the body, the current’s path through the body (e.g. through the heart), length of time the body remains in circuit and current’s frequency. </a:t>
            </a:r>
          </a:p>
          <a:p>
            <a:endParaRPr lang="en-US" dirty="0" smtClean="0"/>
          </a:p>
          <a:p>
            <a:r>
              <a:rPr lang="en-US" b="1" dirty="0" smtClean="0"/>
              <a:t>LEARNING OBJECTIVE: </a:t>
            </a:r>
            <a:r>
              <a:rPr lang="en-US" dirty="0" smtClean="0"/>
              <a:t>Introduction to effects of shock on the human body.</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table shows the effects on the human body for different currents flowing from the hand to the foot for 1 sec. Small electric currents (&lt;1mA) passing through the body may sometimes not be felt, but it is necessary to receive medical attention if one thinks that they have come in contact with a electric conductor. Women and men may react differently to some current ranges.</a:t>
            </a:r>
          </a:p>
          <a:p>
            <a:endParaRPr lang="en-US" dirty="0" smtClean="0"/>
          </a:p>
          <a:p>
            <a:r>
              <a:rPr lang="en-US" dirty="0" smtClean="0"/>
              <a:t> </a:t>
            </a:r>
            <a:r>
              <a:rPr lang="en-US" b="1" dirty="0" smtClean="0"/>
              <a:t>Death is possible for currents above 50mA passing from hand to foot for 1 second.</a:t>
            </a:r>
          </a:p>
          <a:p>
            <a:endParaRPr lang="en-US" dirty="0" smtClean="0"/>
          </a:p>
          <a:p>
            <a:r>
              <a:rPr lang="en-US" dirty="0" smtClean="0"/>
              <a:t> Remember the body or skin’s resistance is different for different parts and conditions. Dry skin has more electrical resistance than moist/wet skin. Injured body parts lower the resistance of the human body and can allow more current to pass through.</a:t>
            </a:r>
          </a:p>
          <a:p>
            <a:r>
              <a:rPr lang="en-US" dirty="0" smtClean="0"/>
              <a:t> If you may recall that V= I*R, then a </a:t>
            </a:r>
            <a:r>
              <a:rPr lang="en-US" i="1" dirty="0" smtClean="0"/>
              <a:t>small voltage can also cause large amount of current to pass through the body, </a:t>
            </a:r>
            <a:r>
              <a:rPr lang="en-US" i="1" u="sng" dirty="0" smtClean="0"/>
              <a:t>if the skin’s resistance is lower.</a:t>
            </a:r>
          </a:p>
          <a:p>
            <a:endParaRPr lang="en-US" dirty="0" smtClean="0"/>
          </a:p>
          <a:p>
            <a:r>
              <a:rPr lang="en-US" b="1" dirty="0" smtClean="0"/>
              <a:t>LEARNING OBJECTIVE: </a:t>
            </a:r>
            <a:r>
              <a:rPr lang="en-US" dirty="0" smtClean="0"/>
              <a:t>Learn about effects of shock on the human body.</a:t>
            </a:r>
          </a:p>
          <a:p>
            <a:pPr eaLnBrk="1" hangingPunct="1">
              <a:spcBef>
                <a:spcPct val="0"/>
              </a:spcBef>
            </a:pPr>
            <a:endParaRPr lang="en-US" dirty="0"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 flash quiz and prizes will be awarded for the right answer. You will be asked a question and you have to answer in True/False.</a:t>
            </a:r>
          </a:p>
          <a:p>
            <a:endParaRPr lang="en-US" dirty="0" smtClean="0"/>
          </a:p>
          <a:p>
            <a:r>
              <a:rPr lang="en-US" b="1" dirty="0" smtClean="0"/>
              <a:t>LEARNING OBJECTIVE:  </a:t>
            </a:r>
            <a:r>
              <a:rPr lang="en-US" dirty="0" smtClean="0"/>
              <a:t>Learn some common myths about electrical accidents and try to avoid them. </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Electrical accidents can happen as a result of unsafe equipment or installation, unsafe environment or improper work practices. They can happen while performing line work (overhead or underground) and working with electrical tools in the warehouse.</a:t>
            </a:r>
            <a:endParaRPr lang="en-US" sz="1100" dirty="0" smtClean="0"/>
          </a:p>
          <a:p>
            <a:r>
              <a:rPr lang="en-US" dirty="0" smtClean="0"/>
              <a:t> </a:t>
            </a:r>
            <a:endParaRPr lang="en-US" sz="1100" dirty="0" smtClean="0"/>
          </a:p>
          <a:p>
            <a:r>
              <a:rPr lang="en-US" b="1" dirty="0" smtClean="0"/>
              <a:t>LEARNING OBJECTIVE: </a:t>
            </a:r>
            <a:r>
              <a:rPr lang="en-US" dirty="0" smtClean="0"/>
              <a:t>Learn how electrical accidents can happen.</a:t>
            </a:r>
            <a:endParaRPr lang="en-US" sz="1100" dirty="0" smtClean="0"/>
          </a:p>
          <a:p>
            <a:r>
              <a:rPr lang="en-US" dirty="0" smtClean="0"/>
              <a:t> </a:t>
            </a:r>
            <a:endParaRPr lang="en-US" sz="1100" dirty="0" smtClean="0"/>
          </a:p>
          <a:p>
            <a:pPr lvl="1" eaLnBrk="1" hangingPunct="1">
              <a:spcBef>
                <a:spcPct val="0"/>
              </a:spcBef>
            </a:pPr>
            <a:endParaRPr lang="en-US" dirty="0"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These are examples of injury reports about workers who had electrical accidents. Do you know of any other incidents that have happened to you or your co-workers? </a:t>
            </a:r>
            <a:r>
              <a:rPr lang="en-US" i="1" dirty="0" smtClean="0"/>
              <a:t>Give an opportunity for trainees to respond.</a:t>
            </a:r>
            <a:endParaRPr lang="en-US" dirty="0" smtClean="0"/>
          </a:p>
          <a:p>
            <a:r>
              <a:rPr lang="en-US" dirty="0" smtClean="0"/>
              <a:t> </a:t>
            </a:r>
          </a:p>
          <a:p>
            <a:r>
              <a:rPr lang="en-US" b="1" dirty="0" smtClean="0"/>
              <a:t>LEARNING OBJECTIVE:  </a:t>
            </a:r>
            <a:r>
              <a:rPr lang="en-US" dirty="0" smtClean="0"/>
              <a:t>Sharing experiences.</a:t>
            </a:r>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 list of “better work” practices and what to avoid and protect yourself against general electrical hazards.</a:t>
            </a:r>
          </a:p>
          <a:p>
            <a:r>
              <a:rPr lang="en-US" dirty="0" smtClean="0"/>
              <a:t> </a:t>
            </a:r>
          </a:p>
          <a:p>
            <a:r>
              <a:rPr lang="en-US" b="1" dirty="0" smtClean="0"/>
              <a:t>LEARNING OBJECTIVE: </a:t>
            </a:r>
            <a:r>
              <a:rPr lang="en-US" dirty="0" smtClean="0"/>
              <a:t>Sharing experiences.</a:t>
            </a:r>
          </a:p>
          <a:p>
            <a:pPr eaLnBrk="1" hangingPunct="1">
              <a:spcBef>
                <a:spcPct val="0"/>
              </a:spcBef>
            </a:pPr>
            <a:endParaRPr lang="en-US" dirty="0"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 list of “better work” practices and what to avoid protecting yourself against electrical hazards while working on the ground. </a:t>
            </a:r>
          </a:p>
          <a:p>
            <a:r>
              <a:rPr lang="en-US" dirty="0" smtClean="0"/>
              <a:t> The minimum safe distance between lines and any part of the equipment or load is provided for different voltages. Remember, when working with the equipment, the minimum safe distance for any voltage below 50KV is 10 feet!! (</a:t>
            </a:r>
            <a:r>
              <a:rPr lang="en-US" b="0" dirty="0" smtClean="0"/>
              <a:t>1910.269(k)(2)(</a:t>
            </a:r>
            <a:r>
              <a:rPr lang="en-US" b="0" dirty="0" err="1" smtClean="0"/>
              <a:t>i</a:t>
            </a:r>
            <a:r>
              <a:rPr lang="en-US" b="0" dirty="0" smtClean="0"/>
              <a:t>)(B))</a:t>
            </a:r>
            <a:endParaRPr lang="en-US" dirty="0" smtClean="0"/>
          </a:p>
          <a:p>
            <a:endParaRPr lang="en-US" dirty="0" smtClean="0"/>
          </a:p>
          <a:p>
            <a:r>
              <a:rPr lang="en-US" dirty="0" smtClean="0"/>
              <a:t> </a:t>
            </a:r>
            <a:r>
              <a:rPr lang="en-US" b="1" dirty="0" smtClean="0"/>
              <a:t>LEARNING OBJECTIVE: </a:t>
            </a:r>
            <a:r>
              <a:rPr lang="en-US" dirty="0" smtClean="0"/>
              <a:t>Sharing experiences.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p:spPr>
      </p:sp>
      <p:sp>
        <p:nvSpPr>
          <p:cNvPr id="356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Now, let’s play a game of hangman. </a:t>
            </a:r>
            <a:r>
              <a:rPr lang="en-US" i="1" dirty="0" smtClean="0"/>
              <a:t>Read the question on the slide. </a:t>
            </a:r>
            <a:r>
              <a:rPr lang="en-US" dirty="0" smtClean="0"/>
              <a:t>You have about 7 chances to guess the right answer, before the man is hanged!</a:t>
            </a:r>
          </a:p>
          <a:p>
            <a:r>
              <a:rPr lang="en-US" dirty="0" smtClean="0"/>
              <a:t> The answer is “ELECTROCUTION”!</a:t>
            </a:r>
          </a:p>
          <a:p>
            <a:r>
              <a:rPr lang="en-US" dirty="0" smtClean="0"/>
              <a:t> </a:t>
            </a:r>
          </a:p>
          <a:p>
            <a:r>
              <a:rPr lang="en-US" b="1" dirty="0" smtClean="0"/>
              <a:t>LEARNING OBJECTIVE: </a:t>
            </a:r>
            <a:r>
              <a:rPr lang="en-US" dirty="0" smtClean="0"/>
              <a:t>Sharing experiences.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Do you have any other questions?</a:t>
            </a:r>
          </a:p>
          <a:p>
            <a:r>
              <a:rPr lang="en-US" dirty="0" smtClean="0"/>
              <a:t> </a:t>
            </a:r>
          </a:p>
          <a:p>
            <a:r>
              <a:rPr lang="en-US" b="1" dirty="0" smtClean="0"/>
              <a:t>LEARNING OBJECTIVE: </a:t>
            </a:r>
            <a:r>
              <a:rPr lang="en-US" dirty="0" smtClean="0"/>
              <a:t>Sharing experiences.</a:t>
            </a:r>
          </a:p>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r>
              <a:rPr lang="en-US" b="1" dirty="0" smtClean="0"/>
              <a:t>SCRIPT:</a:t>
            </a:r>
            <a:r>
              <a:rPr lang="en-US" dirty="0" smtClean="0"/>
              <a:t> Let’s discuss a couple of examples of overexertion injuries. </a:t>
            </a:r>
            <a:r>
              <a:rPr lang="en-US" i="1" dirty="0" smtClean="0"/>
              <a:t>Read first example on slide</a:t>
            </a:r>
            <a:r>
              <a:rPr lang="en-US" dirty="0" smtClean="0"/>
              <a:t>. Do you install cross-arms on the pole while in a bucket? The employee was lifting a cross-arm into the bucket and hanging it on the pole and felt pain in the lower back. Does this injury seem possible or familiar to you? What caused the injury? </a:t>
            </a:r>
            <a:r>
              <a:rPr lang="en-US" i="1" dirty="0" smtClean="0"/>
              <a:t>Give an opportunity for trainees to respond.  </a:t>
            </a:r>
            <a:r>
              <a:rPr lang="en-US" dirty="0" smtClean="0"/>
              <a:t>How much do cross-arms weigh? </a:t>
            </a:r>
            <a:r>
              <a:rPr lang="en-US" i="1" dirty="0" smtClean="0"/>
              <a:t>Give an opportunity for trainees to respond. </a:t>
            </a:r>
            <a:r>
              <a:rPr lang="en-US" dirty="0" smtClean="0"/>
              <a:t> Typically cross-arms are about 70-90 pounds and are held close to the body at chest level while installing. But the employee was working alone in the bucket and did not move close enough to the cross-arm which put stress on his back. </a:t>
            </a:r>
            <a:r>
              <a:rPr lang="en-US" i="1" dirty="0" smtClean="0"/>
              <a:t>Read second example on slide</a:t>
            </a:r>
            <a:r>
              <a:rPr lang="en-US" dirty="0" smtClean="0"/>
              <a:t>. Does this injury seem possible or familiar to you? </a:t>
            </a:r>
            <a:r>
              <a:rPr lang="en-US" i="1" dirty="0" smtClean="0"/>
              <a:t>Give an opportunity for trainees to respond. </a:t>
            </a:r>
            <a:r>
              <a:rPr lang="en-US" dirty="0" smtClean="0"/>
              <a:t>What caused the injury? </a:t>
            </a:r>
            <a:r>
              <a:rPr lang="en-US" i="1" dirty="0" smtClean="0"/>
              <a:t>Give an opportunity for trainees to respond. </a:t>
            </a:r>
            <a:r>
              <a:rPr lang="en-US" dirty="0" smtClean="0"/>
              <a:t> Even though the bolt and wrench are not heavy, working in a bent position for sometime can cause an overexertion injury because of the cumulative effect of exerting oneself below maximum capacity over time.</a:t>
            </a:r>
          </a:p>
          <a:p>
            <a:endParaRPr lang="en-US" dirty="0" smtClean="0"/>
          </a:p>
          <a:p>
            <a:r>
              <a:rPr lang="en-US" b="1" dirty="0" smtClean="0"/>
              <a:t>LEARNING OBJECTIVE:</a:t>
            </a:r>
            <a:r>
              <a:rPr lang="en-US" dirty="0" smtClean="0"/>
              <a:t> Overexertion injury examples</a:t>
            </a:r>
            <a:endParaRPr 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module covers arc flash.</a:t>
            </a:r>
          </a:p>
          <a:p>
            <a:endParaRPr lang="en-US" dirty="0" smtClean="0"/>
          </a:p>
          <a:p>
            <a:r>
              <a:rPr lang="en-US" b="1" dirty="0" smtClean="0"/>
              <a:t>LEARNING OBJECTIVE: </a:t>
            </a:r>
            <a:r>
              <a:rPr lang="en-US" dirty="0" smtClean="0"/>
              <a:t>Introduction to arc flash.</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Many arc flashes occur when maintenance workers are manipulating live electrical equipment, testing or repairing, and accidentally cause a fault or short circuit. Improper tools, improper electrical equipment, corrosion of electrical equipment, improper work techniques, fatigue and lack of electrical safety training are just some of the events that can lead to a devastating arc blast and arc flash.  Also, animals, bugs and dirt, just to name a few, are other things that can start an arc flash. </a:t>
            </a:r>
          </a:p>
          <a:p>
            <a:endParaRPr lang="en-US" dirty="0" smtClean="0"/>
          </a:p>
          <a:p>
            <a:r>
              <a:rPr lang="en-US" dirty="0" smtClean="0"/>
              <a:t> </a:t>
            </a:r>
            <a:r>
              <a:rPr lang="en-US" b="1" dirty="0" smtClean="0"/>
              <a:t>LEARNING OBJECTIVE:</a:t>
            </a:r>
            <a:r>
              <a:rPr lang="en-US" dirty="0" smtClean="0"/>
              <a:t>  Recognize hazards associated with arc flash.</a:t>
            </a:r>
          </a:p>
          <a:p>
            <a:pPr eaLnBrk="1" hangingPunct="1">
              <a:spcBef>
                <a:spcPct val="0"/>
              </a:spcBef>
            </a:pPr>
            <a:endParaRPr lang="en-US" dirty="0"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60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An employee was working on an electrical panel with a wrench and accidentally drops it causing an arc flash. But he does not suffer injuries because he is wearing appropriate PPE!</a:t>
            </a:r>
          </a:p>
          <a:p>
            <a:endParaRPr lang="en-US" dirty="0" smtClean="0"/>
          </a:p>
          <a:p>
            <a:r>
              <a:rPr lang="en-US" b="1" dirty="0" smtClean="0"/>
              <a:t>LEARNING OBJECTIVE: </a:t>
            </a:r>
            <a:r>
              <a:rPr lang="en-US" dirty="0" smtClean="0"/>
              <a:t>Recognize arc flash hazards.</a:t>
            </a:r>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An arc flash evaluation must be performed by a licensed electrical engineer, if there is a possibility of an arc flash occurring. The engineer should also determine boundary areas.</a:t>
            </a:r>
          </a:p>
          <a:p>
            <a:endParaRPr lang="en-US" dirty="0" smtClean="0"/>
          </a:p>
          <a:p>
            <a:r>
              <a:rPr lang="en-US" b="1" dirty="0" smtClean="0"/>
              <a:t>LEARNING OBJECTIVE:</a:t>
            </a:r>
            <a:r>
              <a:rPr lang="en-US" dirty="0" smtClean="0"/>
              <a:t> Who performs arc flash evaluations.</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Flash Protection Boundary (outer boundary): </a:t>
            </a:r>
            <a:r>
              <a:rPr lang="en-US" dirty="0" smtClean="0"/>
              <a:t>The flash boundary is the farthest established boundary from the energy source. If an arc flash occurred, this boundary is where an employee would be exposed to second degree burn.  </a:t>
            </a:r>
            <a:r>
              <a:rPr lang="en-US" b="1" dirty="0" smtClean="0"/>
              <a:t>Limited Approach:</a:t>
            </a:r>
            <a:r>
              <a:rPr lang="en-US" dirty="0" smtClean="0"/>
              <a:t> An approach limit at a distance from an exposed live part where a shock hazard exists.  </a:t>
            </a:r>
            <a:r>
              <a:rPr lang="en-US" b="1" dirty="0" smtClean="0"/>
              <a:t>Restricted Approach:</a:t>
            </a:r>
            <a:r>
              <a:rPr lang="en-US" dirty="0" smtClean="0"/>
              <a:t> An approach limit at a distance from an exposed live part which there is an increased risk of shock.  </a:t>
            </a:r>
            <a:r>
              <a:rPr lang="en-US" b="1" dirty="0" smtClean="0"/>
              <a:t>Prohibited Approach (inner boundary): </a:t>
            </a:r>
            <a:r>
              <a:rPr lang="en-US" dirty="0" smtClean="0"/>
              <a:t>A distance from an exposed part which is considered the same as making contact with the live part. </a:t>
            </a:r>
          </a:p>
          <a:p>
            <a:r>
              <a:rPr lang="en-US" dirty="0" smtClean="0"/>
              <a:t>Source: </a:t>
            </a:r>
            <a:r>
              <a:rPr lang="en-US" u="sng" dirty="0" smtClean="0"/>
              <a:t>http://www.osha.gov/dte/grant_materials/fy07/sh-16615-07/electrical_hazards2.ppt</a:t>
            </a:r>
          </a:p>
          <a:p>
            <a:r>
              <a:rPr lang="en-US" u="sng" dirty="0" smtClean="0">
                <a:latin typeface="Calibri" pitchFamily="34" charset="0"/>
              </a:rPr>
              <a:t>Also: IEEE C2-2012; National Electric Safety Code</a:t>
            </a:r>
            <a:endParaRPr lang="en-US" u="sng" dirty="0" smtClean="0"/>
          </a:p>
          <a:p>
            <a:endParaRPr lang="en-US" dirty="0" smtClean="0"/>
          </a:p>
          <a:p>
            <a:r>
              <a:rPr lang="en-US" dirty="0" smtClean="0"/>
              <a:t> </a:t>
            </a:r>
            <a:r>
              <a:rPr lang="en-US" b="1" dirty="0" smtClean="0"/>
              <a:t>LEARNING OBJECTIVE:</a:t>
            </a:r>
            <a:r>
              <a:rPr lang="en-US" dirty="0" smtClean="0"/>
              <a:t> Arc flash boundaries.</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An arc flash is a violent event and involves many hazards, one of which is an explosion and associated with the explosion are heat, shrapnel, and a pressure wave.</a:t>
            </a:r>
          </a:p>
          <a:p>
            <a:endParaRPr lang="en-US" dirty="0" smtClean="0"/>
          </a:p>
          <a:p>
            <a:r>
              <a:rPr lang="en-US" b="1" dirty="0" smtClean="0"/>
              <a:t>LEARNING OBJECTIVE:</a:t>
            </a:r>
            <a:r>
              <a:rPr lang="en-US" dirty="0" smtClean="0"/>
              <a:t>   Potential Hazards.</a:t>
            </a:r>
          </a:p>
          <a:p>
            <a:r>
              <a:rPr lang="en-US" dirty="0" smtClean="0"/>
              <a:t> </a:t>
            </a:r>
          </a:p>
          <a:p>
            <a:pPr eaLnBrk="1" hangingPunct="1">
              <a:spcBef>
                <a:spcPct val="0"/>
              </a:spcBef>
            </a:pPr>
            <a:endParaRPr lang="en-US" dirty="0"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list of potential injuries is quite long and rather formidable. </a:t>
            </a:r>
            <a:r>
              <a:rPr lang="en-US" i="1" dirty="0" smtClean="0"/>
              <a:t>Discuss the list and impact that an arc flash could have on their life.</a:t>
            </a:r>
            <a:endParaRPr lang="en-US" dirty="0" smtClean="0"/>
          </a:p>
          <a:p>
            <a:endParaRPr lang="en-US" b="1" dirty="0" smtClean="0"/>
          </a:p>
          <a:p>
            <a:r>
              <a:rPr lang="en-US" b="1" dirty="0" smtClean="0"/>
              <a:t>LEARNING OBJECTIVE:</a:t>
            </a:r>
            <a:r>
              <a:rPr lang="en-US" dirty="0" smtClean="0"/>
              <a:t>   Potential Injuries.</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In order to select the appropriate personal protective equipment it is necessary to know what level of risk/hazard a worker is exposed to. Even when working on de-energized equipment it is still recommended to wear a flame resistant shirt and pants with cotton underwear. While not mention in this chart it is also recommended to wear eye and hearing protection.</a:t>
            </a:r>
          </a:p>
          <a:p>
            <a:endParaRPr lang="en-US" dirty="0" smtClean="0"/>
          </a:p>
          <a:p>
            <a:r>
              <a:rPr lang="en-US" b="1" dirty="0" smtClean="0"/>
              <a:t>LEARNING OBJECTIVE:</a:t>
            </a:r>
            <a:r>
              <a:rPr lang="en-US" dirty="0" smtClean="0"/>
              <a:t>  Personal protective equipment requirements.</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other checklists, here’s the “better practices” and “avoid” list when at risk of arc flash. </a:t>
            </a:r>
            <a:r>
              <a:rPr lang="en-US" i="1" dirty="0" smtClean="0"/>
              <a:t>Read some or all items on the list. Add personal examples or ask for an example from the training group.</a:t>
            </a:r>
            <a:r>
              <a:rPr lang="en-US" dirty="0" smtClean="0"/>
              <a:t> </a:t>
            </a:r>
          </a:p>
          <a:p>
            <a:endParaRPr lang="en-US" dirty="0" smtClean="0"/>
          </a:p>
          <a:p>
            <a:r>
              <a:rPr lang="en-US" b="1" dirty="0" smtClean="0"/>
              <a:t>LEARNING OBJECTIVE:</a:t>
            </a:r>
            <a:r>
              <a:rPr lang="en-US" dirty="0" smtClean="0"/>
              <a:t>  Recognize and avoid hazards; proper work techniques and best practices.</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an example of an injury report about a worker who was involved in an arc flash incident.  Do you know of any other incidents that have happened to you or your co-workers? Give an opportunity for trainees to respond.</a:t>
            </a:r>
          </a:p>
          <a:p>
            <a:r>
              <a:rPr lang="en-US" dirty="0" smtClean="0"/>
              <a:t/>
            </a:r>
            <a:br>
              <a:rPr lang="en-US" dirty="0" smtClean="0"/>
            </a:br>
            <a:r>
              <a:rPr lang="en-US" b="1" dirty="0" smtClean="0"/>
              <a:t>LEARNING OBJECTIVE: </a:t>
            </a:r>
            <a:r>
              <a:rPr lang="en-US" dirty="0" smtClean="0"/>
              <a:t> Sharing experiences.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lifting and carrying and how these tasks can cause overexertion injuries. How often have you heard this: “I hurt my back while twisting to lift something”? </a:t>
            </a:r>
            <a:r>
              <a:rPr lang="en-US" i="1" dirty="0" smtClean="0"/>
              <a:t>Give a chance for trainees to respond. </a:t>
            </a:r>
            <a:r>
              <a:rPr lang="en-US" dirty="0" smtClean="0"/>
              <a:t>What other injuries can lifting/carrying cause? </a:t>
            </a:r>
            <a:r>
              <a:rPr lang="en-US" i="1" dirty="0" smtClean="0"/>
              <a:t>Give a chance for trainees to respond. </a:t>
            </a:r>
            <a:r>
              <a:rPr lang="en-US" dirty="0" smtClean="0"/>
              <a:t> </a:t>
            </a:r>
          </a:p>
          <a:p>
            <a:r>
              <a:rPr lang="en-US" dirty="0" smtClean="0"/>
              <a:t> </a:t>
            </a:r>
          </a:p>
          <a:p>
            <a:r>
              <a:rPr lang="en-US" b="1" dirty="0" smtClean="0"/>
              <a:t>LEARNING OBJECTIVE: </a:t>
            </a:r>
            <a:r>
              <a:rPr lang="en-US" dirty="0" smtClean="0"/>
              <a:t>Introduce trainees to overexertion due to lifting/carrying tasks.</a:t>
            </a:r>
          </a:p>
          <a:p>
            <a:pPr eaLnBrk="1" hangingPunct="1">
              <a:spcBef>
                <a:spcPct val="0"/>
              </a:spcBef>
            </a:pPr>
            <a:endParaRPr lang="en-US" dirty="0" smtClean="0"/>
          </a:p>
        </p:txBody>
      </p:sp>
      <p:sp>
        <p:nvSpPr>
          <p:cNvPr id="239620"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cs typeface="Arial"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vibration.</a:t>
            </a:r>
          </a:p>
          <a:p>
            <a:endParaRPr lang="en-US" b="1" dirty="0" smtClean="0"/>
          </a:p>
          <a:p>
            <a:r>
              <a:rPr lang="en-US" b="1" dirty="0" smtClean="0"/>
              <a:t>LEARNING OBJECTIVE: </a:t>
            </a:r>
            <a:r>
              <a:rPr lang="en-US" dirty="0" smtClean="0"/>
              <a:t>Introduction to vibration.</a:t>
            </a:r>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How many of you work with equipment that oscillates up and down, or moves from side to side?  </a:t>
            </a:r>
            <a:r>
              <a:rPr lang="en-US" i="1" dirty="0" smtClean="0"/>
              <a:t>Give time to trainees to respond. </a:t>
            </a:r>
            <a:r>
              <a:rPr lang="en-US" dirty="0" smtClean="0"/>
              <a:t> If so, then you are actually being exposed to vibration.  Vibration has been shown to relate to work-related injuries as well.  Because of the potential for injury, there are limits to how much vibration exposure a worker is allowed.  </a:t>
            </a:r>
          </a:p>
          <a:p>
            <a:endParaRPr lang="en-US" b="1" dirty="0" smtClean="0"/>
          </a:p>
          <a:p>
            <a:r>
              <a:rPr lang="en-US" b="1" dirty="0" smtClean="0"/>
              <a:t>LEARNING OBJECTIVE:</a:t>
            </a:r>
            <a:r>
              <a:rPr lang="en-US" dirty="0" smtClean="0"/>
              <a:t>  Definition of vibration.</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There are different frequency ranges of vibration (low, medium, and high).  Vibration can also work on the whole body or affect various body segments.  When riding in vehicles or operating heavy equipment you could be exposed to whole body vibration.  Using certain tools, such as a jackhammer, your hands, arms, shoulders, and neck are probably being exposed to vibration.  The energy from vibration is absorbed by human tissues and organs.  Ultimately, vibration can contribute to muscle fatigue and the development of Hand-Arm Vibration Syndrome and/or low back pain. </a:t>
            </a:r>
          </a:p>
          <a:p>
            <a:endParaRPr lang="en-US" dirty="0" smtClean="0"/>
          </a:p>
          <a:p>
            <a:r>
              <a:rPr lang="en-US" b="1" dirty="0" smtClean="0"/>
              <a:t>LEARNING OBJECTIVES:</a:t>
            </a:r>
            <a:r>
              <a:rPr lang="en-US" dirty="0" smtClean="0"/>
              <a:t>  Basics of vibration.</a:t>
            </a:r>
          </a:p>
        </p:txBody>
      </p:sp>
      <p:sp>
        <p:nvSpPr>
          <p:cNvPr id="370692"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cs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What job duties expose you to vibration? </a:t>
            </a:r>
            <a:r>
              <a:rPr lang="en-US" i="1" dirty="0" smtClean="0"/>
              <a:t>Give trainees time to respond Hopefully the trainees will use some of these answers…if they do then just give a little explanation.  </a:t>
            </a:r>
            <a:r>
              <a:rPr lang="en-US" dirty="0" smtClean="0"/>
              <a:t>Drilling into a pole to secure a cross beam. Riding in any moving vehicle. Clearing brush, tree branches, or line poles with a chainsaw or brush trimmer.</a:t>
            </a:r>
            <a:r>
              <a:rPr lang="en-US" i="1" dirty="0" smtClean="0"/>
              <a:t> </a:t>
            </a:r>
            <a:r>
              <a:rPr lang="en-US" dirty="0" smtClean="0"/>
              <a:t>Using a jackhammer, etc.</a:t>
            </a:r>
          </a:p>
          <a:p>
            <a:endParaRPr lang="en-US" dirty="0" smtClean="0"/>
          </a:p>
          <a:p>
            <a:r>
              <a:rPr lang="en-US" dirty="0" smtClean="0"/>
              <a:t> </a:t>
            </a:r>
            <a:r>
              <a:rPr lang="en-US" b="1" dirty="0" smtClean="0"/>
              <a:t>LEARNING OBJECTIVE:</a:t>
            </a:r>
            <a:r>
              <a:rPr lang="en-US" dirty="0" smtClean="0"/>
              <a:t>  Recognize tasks associated with vibration.</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This table shows typical tools used in the utility industry. The second column shows the tool’s maintenance and working condition, and the last column is the amount of vibration output by the tool. Which tool do you use the most? </a:t>
            </a:r>
            <a:r>
              <a:rPr lang="en-US" i="1" dirty="0" smtClean="0"/>
              <a:t>Give trainees time to respond and use the tool that most people use for your example.  This example is for a jackhammer – use the numbers for the tool you select. </a:t>
            </a:r>
            <a:r>
              <a:rPr lang="en-US" dirty="0" smtClean="0"/>
              <a:t>For example, let’s take the jackhammer. A new jackhammer produces an acceleration of 5 m/s^2 in the hands of a skilled operator.  A jackhammer that is not well maintained results in higher vibration levels. Even the best jackhammer should not be used continuously for 8 hours, because the maximum allowable 8-hour vibration level for hand/arm vibration is 4 m/s^2. </a:t>
            </a:r>
            <a:r>
              <a:rPr lang="en-US" i="1" dirty="0" smtClean="0"/>
              <a:t>Trainees may be puzzled, make sure you emphasize what continuous operations mean. </a:t>
            </a:r>
            <a:r>
              <a:rPr lang="en-US" dirty="0" smtClean="0"/>
              <a:t>Continuously operating a tool means that you hold onto the tool and operate it without letting go or taking a break.</a:t>
            </a:r>
          </a:p>
          <a:p>
            <a:endParaRPr lang="en-US" dirty="0" smtClean="0"/>
          </a:p>
          <a:p>
            <a:r>
              <a:rPr lang="en-US" b="1" dirty="0" smtClean="0"/>
              <a:t>LEARNING OBJECTIVE:</a:t>
            </a:r>
            <a:r>
              <a:rPr lang="en-US" dirty="0" smtClean="0"/>
              <a:t>  Identify hazards; proper work practices.  Website for table values: http://www.hse.gov.uk/vibration/hav/advicetoemployers/assessrisks.htm</a:t>
            </a:r>
          </a:p>
          <a:p>
            <a:r>
              <a:rPr lang="en-US" dirty="0" smtClean="0"/>
              <a:t> Website for ACGIH TLV values: http://www.ccohs.ca/oshanswers/phys_agents/vibration/vibration_measure.html</a:t>
            </a:r>
          </a:p>
          <a:p>
            <a:pPr eaLnBrk="1" hangingPunct="1">
              <a:spcBef>
                <a:spcPct val="0"/>
              </a:spcBef>
            </a:pPr>
            <a:endParaRPr lang="en-US" dirty="0"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Different symptoms arise from different frequencies of vibrations.  Whole body vibrations between 4-10 Hz can cause symptoms of discomfort, abdominal pain, influence your breathing, and cause muscle contraction.  </a:t>
            </a:r>
          </a:p>
          <a:p>
            <a:endParaRPr lang="en-US" dirty="0" smtClean="0"/>
          </a:p>
          <a:p>
            <a:r>
              <a:rPr lang="en-US" b="1" dirty="0" smtClean="0"/>
              <a:t> LEARNING OBJECTIVES:</a:t>
            </a:r>
            <a:r>
              <a:rPr lang="en-US" dirty="0" smtClean="0"/>
              <a:t>  Different effects of Whole Body Vibration.</a:t>
            </a:r>
          </a:p>
        </p:txBody>
      </p:sp>
      <p:sp>
        <p:nvSpPr>
          <p:cNvPr id="373764"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cs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for exposure to vibration. </a:t>
            </a:r>
            <a:r>
              <a:rPr lang="en-US" i="1" dirty="0" smtClean="0"/>
              <a:t>Read some or all items on the list. Add personal examples or ask for an example.</a:t>
            </a:r>
            <a:r>
              <a:rPr lang="en-US" dirty="0" smtClean="0"/>
              <a:t> </a:t>
            </a:r>
          </a:p>
          <a:p>
            <a:endParaRPr lang="en-US" dirty="0" smtClean="0"/>
          </a:p>
          <a:p>
            <a:r>
              <a:rPr lang="en-US" dirty="0" smtClean="0"/>
              <a:t> </a:t>
            </a:r>
            <a:r>
              <a:rPr lang="en-US" b="1" dirty="0" smtClean="0"/>
              <a:t>LEARNING OBJECTIVE:</a:t>
            </a:r>
            <a:r>
              <a:rPr lang="en-US" dirty="0" smtClean="0"/>
              <a:t>  Recognize and avoid hazards; proper work techniques and best practices.</a:t>
            </a:r>
          </a:p>
        </p:txBody>
      </p:sp>
      <p:sp>
        <p:nvSpPr>
          <p:cNvPr id="374788"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cs typeface="Arial"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noise.</a:t>
            </a:r>
          </a:p>
          <a:p>
            <a:r>
              <a:rPr lang="en-US" i="1" dirty="0" smtClean="0"/>
              <a:t>Before moving on to the next slide, ask the following question to interact with the workers.  </a:t>
            </a:r>
            <a:r>
              <a:rPr lang="en-US" dirty="0" smtClean="0"/>
              <a:t>What are some ways noise affects you?  </a:t>
            </a:r>
            <a:r>
              <a:rPr lang="en-US" i="1" dirty="0" smtClean="0"/>
              <a:t>Give time for trainees to respond.</a:t>
            </a:r>
          </a:p>
          <a:p>
            <a:endParaRPr lang="en-US" dirty="0" smtClean="0"/>
          </a:p>
          <a:p>
            <a:r>
              <a:rPr lang="en-US" dirty="0" smtClean="0"/>
              <a:t> </a:t>
            </a:r>
            <a:r>
              <a:rPr lang="en-US" b="1" dirty="0" smtClean="0"/>
              <a:t>LEARNING OBJECTIVE:</a:t>
            </a:r>
            <a:r>
              <a:rPr lang="en-US" dirty="0" smtClean="0"/>
              <a:t>  Introduction to noise. </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p:spPr>
      </p:sp>
      <p:sp>
        <p:nvSpPr>
          <p:cNvPr id="376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How can noise affect you?  In general, noise can… </a:t>
            </a:r>
            <a:r>
              <a:rPr lang="en-US" i="1" dirty="0" smtClean="0"/>
              <a:t>Read the 1</a:t>
            </a:r>
            <a:r>
              <a:rPr lang="en-US" i="1" baseline="30000" dirty="0" smtClean="0"/>
              <a:t>st</a:t>
            </a:r>
            <a:r>
              <a:rPr lang="en-US" i="1" dirty="0" smtClean="0"/>
              <a:t> set of bullet points</a:t>
            </a:r>
            <a:r>
              <a:rPr lang="en-US" dirty="0" smtClean="0"/>
              <a:t>.  Noise can also affect your body or trigger bodily reactions as well including </a:t>
            </a:r>
            <a:r>
              <a:rPr lang="en-US" i="1" dirty="0" smtClean="0"/>
              <a:t>Read the second set of bullet points.  </a:t>
            </a:r>
            <a:r>
              <a:rPr lang="en-US" dirty="0" smtClean="0"/>
              <a:t>Have you ever experienced such reactions when working in a noisy environment? </a:t>
            </a:r>
            <a:r>
              <a:rPr lang="en-US" i="1" dirty="0" smtClean="0"/>
              <a:t>Give time for trainees to respond.</a:t>
            </a:r>
          </a:p>
          <a:p>
            <a:endParaRPr lang="en-US" dirty="0" smtClean="0"/>
          </a:p>
          <a:p>
            <a:r>
              <a:rPr lang="en-US" b="1" dirty="0" smtClean="0"/>
              <a:t>LEARNING OBJECTIVE:</a:t>
            </a:r>
            <a:r>
              <a:rPr lang="en-US" dirty="0" smtClean="0"/>
              <a:t>  Learn the effects of noise. </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p:spPr>
      </p:sp>
      <p:sp>
        <p:nvSpPr>
          <p:cNvPr id="377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OSHA has set its noise standard for an 8 HOUR WORKDAY.  Workers can be exposed to a maximum of 90 dB (A) for 8 hours straight.  Notice that the higher the sound levels, the less time a worker can be exposed to that noise.  </a:t>
            </a:r>
          </a:p>
          <a:p>
            <a:endParaRPr lang="en-US" dirty="0" smtClean="0"/>
          </a:p>
          <a:p>
            <a:r>
              <a:rPr lang="en-US" dirty="0" smtClean="0"/>
              <a:t> </a:t>
            </a:r>
            <a:r>
              <a:rPr lang="en-US" b="1" dirty="0" smtClean="0"/>
              <a:t>LEARNING OBJECTIVE:</a:t>
            </a:r>
            <a:r>
              <a:rPr lang="en-US" dirty="0" smtClean="0"/>
              <a:t>  Learn the OSHA standard for general industry.</a:t>
            </a:r>
          </a:p>
        </p:txBody>
      </p:sp>
      <p:sp>
        <p:nvSpPr>
          <p:cNvPr id="377860"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lifting and carrying and how these tasks can cause overexertion injuries. How often have you heard this: “I hurt my back while twisting to lift something”? </a:t>
            </a:r>
            <a:r>
              <a:rPr lang="en-US" i="1" dirty="0" smtClean="0"/>
              <a:t>Give a chance for trainees to respond. </a:t>
            </a:r>
            <a:r>
              <a:rPr lang="en-US" dirty="0" smtClean="0"/>
              <a:t>What other injuries can lifting/carrying cause? </a:t>
            </a:r>
            <a:r>
              <a:rPr lang="en-US" i="1" dirty="0" smtClean="0"/>
              <a:t>Give a chance for trainees to respond. </a:t>
            </a:r>
            <a:r>
              <a:rPr lang="en-US" dirty="0" smtClean="0"/>
              <a:t> </a:t>
            </a:r>
          </a:p>
          <a:p>
            <a:r>
              <a:rPr lang="en-US" dirty="0" smtClean="0"/>
              <a:t> </a:t>
            </a:r>
          </a:p>
          <a:p>
            <a:r>
              <a:rPr lang="en-US" dirty="0" smtClean="0"/>
              <a:t>Figure shows worker lifting an item from a shelf where different items are stored.</a:t>
            </a:r>
          </a:p>
          <a:p>
            <a:r>
              <a:rPr lang="en-US" dirty="0" smtClean="0"/>
              <a:t> </a:t>
            </a:r>
          </a:p>
          <a:p>
            <a:r>
              <a:rPr lang="en-US" b="1" dirty="0" smtClean="0"/>
              <a:t>LEARNING OBJECTIVE: </a:t>
            </a:r>
            <a:r>
              <a:rPr lang="en-US" dirty="0" smtClean="0"/>
              <a:t>Introduce trainees to overexertion due to lifting/carrying tasks.</a:t>
            </a:r>
          </a:p>
          <a:p>
            <a:pPr eaLnBrk="1" hangingPunct="1">
              <a:spcBef>
                <a:spcPct val="0"/>
              </a:spcBef>
            </a:pPr>
            <a:endParaRPr lang="en-US" b="1"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This table gives example of how different noise levels are perceived by and affect human hearing, and various typical sources of noise at that exposure level.  For example, normal speech is at about 70 dB (A).  In other words, if the noise level of equipment are above 70dB (A), you will have to shout to be heard.  At 110 dB (A) you can possibly lose your hearing, and the experience would be like if you are 600m away from a jet take-off! Point out how loud are a </a:t>
            </a:r>
            <a:r>
              <a:rPr lang="en-US" b="1" i="1" dirty="0" smtClean="0"/>
              <a:t>Chainsaw 110 dB (A)</a:t>
            </a:r>
            <a:r>
              <a:rPr lang="en-US" dirty="0" smtClean="0"/>
              <a:t> and </a:t>
            </a:r>
            <a:r>
              <a:rPr lang="en-US" b="1" i="1" dirty="0" smtClean="0"/>
              <a:t>Wood Chipper 120dB (A).</a:t>
            </a:r>
          </a:p>
          <a:p>
            <a:endParaRPr lang="en-US" dirty="0" smtClean="0"/>
          </a:p>
          <a:p>
            <a:r>
              <a:rPr lang="en-US" dirty="0" smtClean="0"/>
              <a:t> </a:t>
            </a:r>
            <a:r>
              <a:rPr lang="en-US" b="1" dirty="0" smtClean="0"/>
              <a:t>LEARNING OBJECTIVE:</a:t>
            </a:r>
            <a:r>
              <a:rPr lang="en-US" dirty="0" smtClean="0"/>
              <a:t>  Varying exposure levels and examples.</a:t>
            </a:r>
          </a:p>
        </p:txBody>
      </p:sp>
      <p:sp>
        <p:nvSpPr>
          <p:cNvPr id="378884"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cs typeface="Arial"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Now, let’s measure your hearing.  Everyone ready?  I’m going to click play and raise your hand if you can hear the sound.  If you can hear that tone, then you can hear at least as well as if you are 60 years old.  If you can hear this next tone, then you can hear as well as if you are 30 years old.  If you can hear this final tone...then you can hear as if you are 20 years old and you have EXCELLENT hearing! </a:t>
            </a:r>
          </a:p>
          <a:p>
            <a:endParaRPr lang="en-US" dirty="0" smtClean="0"/>
          </a:p>
          <a:p>
            <a:r>
              <a:rPr lang="en-US" dirty="0" smtClean="0"/>
              <a:t> </a:t>
            </a:r>
            <a:r>
              <a:rPr lang="en-US" b="1" dirty="0" smtClean="0"/>
              <a:t>LEARNING OBJECTIVE:</a:t>
            </a:r>
            <a:r>
              <a:rPr lang="en-US" dirty="0" smtClean="0"/>
              <a:t>  Interaction with workers on hearing.</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There are a variety of ways to reduce your noise exposure level.  What do you think can be done?  </a:t>
            </a:r>
            <a:r>
              <a:rPr lang="en-US" i="1" dirty="0" smtClean="0"/>
              <a:t>Give trainees time to respond</a:t>
            </a:r>
            <a:r>
              <a:rPr lang="en-US" dirty="0" smtClean="0"/>
              <a:t>.</a:t>
            </a:r>
            <a:r>
              <a:rPr lang="en-US" i="1" dirty="0" smtClean="0"/>
              <a:t>  Hopefully the trainees will use some of these answers…if they do then just give a little explanation.  If not, emphasize those ways that can help reduce noise and pose questions such as” How about maintaining your machines/tools?”</a:t>
            </a:r>
            <a:endParaRPr lang="en-US" dirty="0" smtClean="0"/>
          </a:p>
          <a:p>
            <a:endParaRPr lang="en-US" dirty="0" smtClean="0"/>
          </a:p>
          <a:p>
            <a:r>
              <a:rPr lang="en-US" dirty="0" smtClean="0"/>
              <a:t> </a:t>
            </a:r>
            <a:r>
              <a:rPr lang="en-US" b="1" dirty="0" smtClean="0"/>
              <a:t>LEARNING OBJECTIVE:</a:t>
            </a:r>
            <a:r>
              <a:rPr lang="en-US" dirty="0" smtClean="0"/>
              <a:t> Ways to reduce noise.</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for exposure to noise. </a:t>
            </a:r>
            <a:r>
              <a:rPr lang="en-US" i="1" dirty="0" smtClean="0"/>
              <a:t>Read some or all items on the list. Add personal examples or ask for an example.</a:t>
            </a:r>
            <a:r>
              <a:rPr lang="en-US" dirty="0" smtClean="0"/>
              <a:t> </a:t>
            </a:r>
          </a:p>
          <a:p>
            <a:endParaRPr lang="en-US" dirty="0" smtClean="0"/>
          </a:p>
          <a:p>
            <a:r>
              <a:rPr lang="en-US" dirty="0" smtClean="0"/>
              <a:t> </a:t>
            </a:r>
            <a:r>
              <a:rPr lang="en-US" b="1" dirty="0" smtClean="0"/>
              <a:t>LEARNING OBJECTIVE:</a:t>
            </a:r>
            <a:r>
              <a:rPr lang="en-US" dirty="0" smtClean="0"/>
              <a:t> Recognize and avoid hazards; proper work techniques and best practices.</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vehicle safety.</a:t>
            </a:r>
          </a:p>
          <a:p>
            <a:endParaRPr lang="en-US" dirty="0" smtClean="0"/>
          </a:p>
          <a:p>
            <a:r>
              <a:rPr lang="en-US" dirty="0" smtClean="0"/>
              <a:t> </a:t>
            </a:r>
            <a:r>
              <a:rPr lang="en-US" b="1" dirty="0" smtClean="0"/>
              <a:t>LEARNING OBJECTIVE:</a:t>
            </a:r>
            <a:r>
              <a:rPr lang="en-US" dirty="0" smtClean="0"/>
              <a:t>  Introduction to vehicle safety.</a:t>
            </a:r>
          </a:p>
          <a:p>
            <a:pPr eaLnBrk="1" hangingPunct="1">
              <a:spcBef>
                <a:spcPct val="0"/>
              </a:spcBef>
            </a:pPr>
            <a:endParaRPr lang="en-US" dirty="0"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Transportation accidents are the number one cause of deaths across all industries.</a:t>
            </a:r>
            <a:r>
              <a:rPr lang="en-US" i="1" dirty="0" smtClean="0"/>
              <a:t> </a:t>
            </a:r>
            <a:endParaRPr lang="en-US" dirty="0" smtClean="0"/>
          </a:p>
          <a:p>
            <a:r>
              <a:rPr lang="en-US" b="1" dirty="0" smtClean="0"/>
              <a:t> </a:t>
            </a:r>
            <a:r>
              <a:rPr lang="en-US" dirty="0" smtClean="0"/>
              <a:t>Roadside work is dangerous. Did you know that according to the Department of Transportation there is </a:t>
            </a:r>
            <a:r>
              <a:rPr lang="en-US" i="1" dirty="0" smtClean="0"/>
              <a:t>read some or all items on the slide? Add personal examples or ask for an example.</a:t>
            </a:r>
            <a:r>
              <a:rPr lang="en-US" dirty="0" smtClean="0"/>
              <a:t> </a:t>
            </a:r>
            <a:r>
              <a:rPr lang="en-US" i="1" dirty="0" smtClean="0"/>
              <a:t>Give an opportunity for trainees to respond.</a:t>
            </a:r>
          </a:p>
          <a:p>
            <a:endParaRPr lang="en-US" dirty="0" smtClean="0"/>
          </a:p>
          <a:p>
            <a:r>
              <a:rPr lang="en-US" dirty="0" smtClean="0"/>
              <a:t> </a:t>
            </a:r>
            <a:r>
              <a:rPr lang="en-US" b="1" dirty="0" smtClean="0"/>
              <a:t>LEARNING OBJECTIVE:</a:t>
            </a:r>
            <a:r>
              <a:rPr lang="en-US" dirty="0" smtClean="0"/>
              <a:t>  Recognize and avoid hazards</a:t>
            </a:r>
          </a:p>
          <a:p>
            <a:r>
              <a:rPr lang="en-US" dirty="0" smtClean="0"/>
              <a:t>  Photo is from </a:t>
            </a:r>
            <a:r>
              <a:rPr lang="en-US" dirty="0" err="1" smtClean="0"/>
              <a:t>eLCOSH</a:t>
            </a:r>
            <a:r>
              <a:rPr lang="en-US" dirty="0" smtClean="0"/>
              <a:t> and copyright free. Image source: http://www.elcosh.org/record/images/</a:t>
            </a:r>
          </a:p>
          <a:p>
            <a:r>
              <a:rPr lang="en-US" dirty="0" smtClean="0"/>
              <a:t>  Additional resources available at DOT source: </a:t>
            </a:r>
            <a:r>
              <a:rPr lang="en-US" u="sng" dirty="0" smtClean="0"/>
              <a:t>http://safety.fhwa.dot.gov/wz/facts_stats/</a:t>
            </a:r>
            <a:endParaRPr lang="en-US" dirty="0"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Here is a short inspection list you</a:t>
            </a:r>
            <a:r>
              <a:rPr lang="en-US" b="1" dirty="0" smtClean="0"/>
              <a:t> </a:t>
            </a:r>
            <a:r>
              <a:rPr lang="en-US" dirty="0" smtClean="0"/>
              <a:t>should complete daily on the bucket truck.</a:t>
            </a:r>
          </a:p>
          <a:p>
            <a:endParaRPr lang="en-US" dirty="0" smtClean="0"/>
          </a:p>
          <a:p>
            <a:r>
              <a:rPr lang="en-US" b="1" dirty="0" smtClean="0"/>
              <a:t>LEARNING OBJECTIVE:</a:t>
            </a:r>
            <a:r>
              <a:rPr lang="en-US" dirty="0" smtClean="0"/>
              <a:t>  Proper work techniques, best work practices.</a:t>
            </a:r>
          </a:p>
          <a:p>
            <a:pPr eaLnBrk="1" hangingPunct="1">
              <a:spcBef>
                <a:spcPct val="0"/>
              </a:spcBef>
            </a:pPr>
            <a:endParaRPr lang="en-US" dirty="0"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p:spPr>
      </p:sp>
      <p:sp>
        <p:nvSpPr>
          <p:cNvPr id="386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Here are the most common vehicle citations. </a:t>
            </a:r>
            <a:r>
              <a:rPr lang="en-US" i="1" dirty="0" smtClean="0"/>
              <a:t>Read some or all items on the list. Add personal examples or ask for an example.</a:t>
            </a:r>
            <a:r>
              <a:rPr lang="en-US" dirty="0" smtClean="0"/>
              <a:t> </a:t>
            </a:r>
            <a:r>
              <a:rPr lang="en-US" i="1" dirty="0" smtClean="0"/>
              <a:t>Give an opportunity for trainees to respond. Notice the red exclamation point.</a:t>
            </a:r>
            <a:endParaRPr lang="en-US" dirty="0" smtClean="0"/>
          </a:p>
          <a:p>
            <a:r>
              <a:rPr lang="en-US" i="1" dirty="0" smtClean="0"/>
              <a:t> </a:t>
            </a:r>
            <a:r>
              <a:rPr lang="en-US" dirty="0" smtClean="0"/>
              <a:t>Did you know that all hand –held cell phone communication while driving a commercial vehicle is prohibited?</a:t>
            </a:r>
          </a:p>
          <a:p>
            <a:r>
              <a:rPr lang="en-US" dirty="0" smtClean="0"/>
              <a:t>Additional resources available at: </a:t>
            </a:r>
            <a:r>
              <a:rPr lang="en-US" u="sng" dirty="0" smtClean="0"/>
              <a:t>http://www.fmcsa.dot.gov/about/other/faq/cellphone-ban-faqs.aspx</a:t>
            </a:r>
          </a:p>
          <a:p>
            <a:endParaRPr lang="en-US" dirty="0" smtClean="0"/>
          </a:p>
          <a:p>
            <a:r>
              <a:rPr lang="en-US" b="1" dirty="0" smtClean="0"/>
              <a:t> LEARNING OBJECTIVE:</a:t>
            </a:r>
            <a:r>
              <a:rPr lang="en-US" dirty="0" smtClean="0"/>
              <a:t>  Proper work techniques.</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p:spPr>
      </p:sp>
      <p:sp>
        <p:nvSpPr>
          <p:cNvPr id="387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This list of “better practices” is specific to bucket truck use. </a:t>
            </a:r>
            <a:r>
              <a:rPr lang="en-US" i="1" dirty="0" smtClean="0"/>
              <a:t>Read some or all items on the list. Ask if there are any other safe practices that are not covered in this list? Give an opportunity for trainees to respond.</a:t>
            </a:r>
          </a:p>
          <a:p>
            <a:endParaRPr lang="en-US" dirty="0" smtClean="0"/>
          </a:p>
          <a:p>
            <a:r>
              <a:rPr lang="en-US" b="1" dirty="0" smtClean="0"/>
              <a:t> LEARNING OBJECTIVE:</a:t>
            </a:r>
            <a:r>
              <a:rPr lang="en-US" dirty="0" smtClean="0"/>
              <a:t>  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This list of what to avoid, specific to bucket truck use. </a:t>
            </a:r>
            <a:r>
              <a:rPr lang="en-US" i="1" dirty="0" smtClean="0"/>
              <a:t>Read some or all items on the list. Ask if there are any other safe practices that are not covered in this list? Give an opportunity for trainees to respond.</a:t>
            </a:r>
            <a:endParaRPr lang="en-US" dirty="0" smtClean="0"/>
          </a:p>
          <a:p>
            <a:r>
              <a:rPr lang="en-US" b="1" dirty="0" smtClean="0"/>
              <a:t> </a:t>
            </a:r>
            <a:endParaRPr lang="en-US" dirty="0" smtClean="0"/>
          </a:p>
          <a:p>
            <a:r>
              <a:rPr lang="en-US" b="1" dirty="0" smtClean="0"/>
              <a:t>LEARNING OBJECTIVE:</a:t>
            </a:r>
            <a:r>
              <a:rPr lang="en-US" dirty="0" smtClean="0"/>
              <a:t>  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 person can lift the most weight closest to the center (power zone) of his/her body. The further away the load is, in </a:t>
            </a:r>
            <a:r>
              <a:rPr lang="en-US" b="1" u="sng" dirty="0" smtClean="0"/>
              <a:t>any</a:t>
            </a:r>
            <a:r>
              <a:rPr lang="en-US" dirty="0" smtClean="0"/>
              <a:t> direction from the center, the less a person can lift. </a:t>
            </a:r>
          </a:p>
          <a:p>
            <a:r>
              <a:rPr lang="en-US" dirty="0" smtClean="0"/>
              <a:t> </a:t>
            </a:r>
          </a:p>
          <a:p>
            <a:r>
              <a:rPr lang="en-US" b="1" dirty="0" smtClean="0"/>
              <a:t>LEARNING OBJECTIVE: </a:t>
            </a:r>
            <a:r>
              <a:rPr lang="en-US" dirty="0" smtClean="0"/>
              <a:t>Recognize that the shape of the object, the manner in which it’s weight is distributed, the grip and location also play a role in lifting.</a:t>
            </a:r>
          </a:p>
          <a:p>
            <a:pPr eaLnBrk="1" hangingPunct="1">
              <a:spcBef>
                <a:spcPct val="0"/>
              </a:spcBef>
            </a:pPr>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p:spPr>
      </p:sp>
      <p:sp>
        <p:nvSpPr>
          <p:cNvPr id="3891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list for computer work in a vehicle. </a:t>
            </a:r>
            <a:r>
              <a:rPr lang="en-US" i="1" dirty="0" smtClean="0"/>
              <a:t>Read some or all items on the list. Add personal examples or ask for an example.</a:t>
            </a:r>
            <a:r>
              <a:rPr lang="en-US" dirty="0" smtClean="0"/>
              <a:t> DON’T FORGET, ONLY WORK ON A COMPUTER WHILE PARKED!!</a:t>
            </a:r>
          </a:p>
          <a:p>
            <a:r>
              <a:rPr lang="en-US" dirty="0" smtClean="0"/>
              <a:t> </a:t>
            </a:r>
          </a:p>
          <a:p>
            <a:r>
              <a:rPr lang="en-US" b="1" dirty="0" smtClean="0"/>
              <a:t>LEARNING OBJECTIVE:</a:t>
            </a:r>
            <a:r>
              <a:rPr lang="en-US" dirty="0" smtClean="0"/>
              <a:t>  Recognize and avoid hazards; proper work techniques and best practices.</a:t>
            </a:r>
          </a:p>
          <a:p>
            <a:r>
              <a:rPr lang="en-US" dirty="0" smtClean="0"/>
              <a:t>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In this example, the driver of the bucket truck started driving without stowing the boom. The boom struck an overhead traffic signal beam and resulted in the bucket truck being overturned. A ground employee who was standing close to the truck was killed when the boom twisted down and crushed him after striking him first.</a:t>
            </a:r>
          </a:p>
          <a:p>
            <a:r>
              <a:rPr lang="en-US" dirty="0" smtClean="0"/>
              <a:t> </a:t>
            </a:r>
            <a:r>
              <a:rPr lang="en-US" i="1" dirty="0" smtClean="0"/>
              <a:t>What could have been done? Give an opportunity for trainees to respond.</a:t>
            </a:r>
          </a:p>
          <a:p>
            <a:endParaRPr lang="en-US" dirty="0" smtClean="0"/>
          </a:p>
          <a:p>
            <a:r>
              <a:rPr lang="en-US" dirty="0" smtClean="0"/>
              <a:t> </a:t>
            </a:r>
            <a:r>
              <a:rPr lang="en-US" b="1" dirty="0" smtClean="0"/>
              <a:t>LEARNING OBJECTIVE:</a:t>
            </a:r>
            <a:r>
              <a:rPr lang="en-US" dirty="0" smtClean="0"/>
              <a:t> Eliminate struck/caught hazards.</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p:spPr>
      </p:sp>
      <p:sp>
        <p:nvSpPr>
          <p:cNvPr id="391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In this example, an employee is standing in the back of the truck while the boom is being lowered. Also, this employee raises outriggers while the other employee is exiting the vehicle. The employee in the bucket does not use three point contact to exit the vehicle either.</a:t>
            </a:r>
          </a:p>
          <a:p>
            <a:r>
              <a:rPr lang="en-US" dirty="0" smtClean="0"/>
              <a:t> </a:t>
            </a:r>
          </a:p>
          <a:p>
            <a:r>
              <a:rPr lang="en-US" b="1" dirty="0" smtClean="0"/>
              <a:t>LEARNING OBJECTIVE:</a:t>
            </a:r>
            <a:r>
              <a:rPr lang="en-US" dirty="0" smtClean="0"/>
              <a:t> Eliminate struck/caught hazards</a:t>
            </a:r>
          </a:p>
          <a:p>
            <a:pPr eaLnBrk="1" hangingPunct="1">
              <a:spcBef>
                <a:spcPct val="0"/>
              </a:spcBef>
            </a:pPr>
            <a:endParaRPr lang="en-US" dirty="0"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deals with the environmental factors of hot, cold, windy and rainy weather and how they can impact the worker physically and how temperature can affect their job. </a:t>
            </a:r>
          </a:p>
          <a:p>
            <a:r>
              <a:rPr lang="en-US" dirty="0" smtClean="0">
                <a:effectLst>
                  <a:outerShdw blurRad="50800" dist="38100" algn="tr" rotWithShape="0">
                    <a:prstClr val="black">
                      <a:alpha val="40000"/>
                    </a:prstClr>
                  </a:outerShdw>
                </a:effectLst>
              </a:rPr>
              <a:t> According to UWM team observations and interviews the average utility worker spends more than 75% of the day outside. </a:t>
            </a:r>
            <a:endParaRPr lang="en-US" dirty="0" smtClean="0"/>
          </a:p>
          <a:p>
            <a:r>
              <a:rPr lang="en-US" dirty="0" smtClean="0"/>
              <a:t> Environmental factors make workers jobs more hazardous and reduce productivity. It takes longer to do the same job in extreme heat, cold, wind or in rain!</a:t>
            </a:r>
          </a:p>
          <a:p>
            <a:endParaRPr lang="en-US" dirty="0" smtClean="0"/>
          </a:p>
          <a:p>
            <a:r>
              <a:rPr lang="en-US" b="1" dirty="0" smtClean="0"/>
              <a:t> LEARNING OBJECTIVE: </a:t>
            </a:r>
            <a:r>
              <a:rPr lang="en-US" dirty="0" smtClean="0"/>
              <a:t>Environmental effects on job </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p:spPr>
      </p:sp>
      <p:sp>
        <p:nvSpPr>
          <p:cNvPr id="3932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COLD: How cold is too cold? </a:t>
            </a:r>
            <a:r>
              <a:rPr lang="en-US" i="1" dirty="0" smtClean="0"/>
              <a:t>Give an opportunity for trainees to respond.</a:t>
            </a:r>
            <a:r>
              <a:rPr lang="en-US" dirty="0" smtClean="0"/>
              <a:t> </a:t>
            </a:r>
            <a:r>
              <a:rPr lang="en-US" i="1" dirty="0" smtClean="0"/>
              <a:t>Explain the answer. </a:t>
            </a:r>
            <a:endParaRPr lang="en-US" dirty="0" smtClean="0"/>
          </a:p>
          <a:p>
            <a:r>
              <a:rPr lang="en-US" dirty="0" smtClean="0"/>
              <a:t>How can cold affect your work? </a:t>
            </a:r>
            <a:r>
              <a:rPr lang="en-US" i="1" dirty="0" smtClean="0"/>
              <a:t>Give an opportunity for trainees to respond.</a:t>
            </a:r>
            <a:endParaRPr lang="en-US" dirty="0" smtClean="0"/>
          </a:p>
          <a:p>
            <a:r>
              <a:rPr lang="en-US" i="1" dirty="0" smtClean="0"/>
              <a:t>Read all bulleted items on the slide</a:t>
            </a:r>
            <a:r>
              <a:rPr lang="en-US" dirty="0" smtClean="0"/>
              <a:t>.</a:t>
            </a:r>
          </a:p>
          <a:p>
            <a:endParaRPr lang="en-US" dirty="0" smtClean="0"/>
          </a:p>
          <a:p>
            <a:r>
              <a:rPr lang="en-US" b="1" dirty="0" smtClean="0"/>
              <a:t> LEARNING OBJECTIVE: </a:t>
            </a:r>
            <a:r>
              <a:rPr lang="en-US" dirty="0" smtClean="0"/>
              <a:t>Potential hazards from cold weather</a:t>
            </a:r>
            <a:r>
              <a:rPr lang="en-US" b="1" dirty="0" smtClean="0"/>
              <a:t>.</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p:spPr>
      </p:sp>
      <p:sp>
        <p:nvSpPr>
          <p:cNvPr id="3942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Discuss the bullets and then ask: </a:t>
            </a:r>
            <a:r>
              <a:rPr lang="en-US" i="1" dirty="0" smtClean="0"/>
              <a:t>Has anyone suffered from Frostbite or Hypothermia? Is so, what caused the injury? What did you learn from the experience? Do you have any long term effects from the occurrence? </a:t>
            </a:r>
            <a:r>
              <a:rPr lang="en-US" dirty="0" smtClean="0"/>
              <a:t>Gradually warming the area that has frostbite is recommended for treatment. Hypothermia occurs when the body temperature passes below 95</a:t>
            </a:r>
            <a:r>
              <a:rPr lang="en-US" baseline="30000" dirty="0" smtClean="0">
                <a:sym typeface="Symbol"/>
              </a:rPr>
              <a:t></a:t>
            </a:r>
            <a:r>
              <a:rPr lang="en-US" dirty="0" smtClean="0"/>
              <a:t>F.  Seek medical attention immediately at this point! </a:t>
            </a:r>
          </a:p>
          <a:p>
            <a:endParaRPr lang="en-US" dirty="0" smtClean="0"/>
          </a:p>
          <a:p>
            <a:r>
              <a:rPr lang="en-US" b="1" dirty="0" smtClean="0"/>
              <a:t> LEARNING OBJECTIVE: </a:t>
            </a:r>
            <a:r>
              <a:rPr lang="en-US" dirty="0" smtClean="0"/>
              <a:t>Recognize and avoid hazards.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p:spPr>
      </p:sp>
      <p:sp>
        <p:nvSpPr>
          <p:cNvPr id="3952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Not only temperature affects the stress associated with cold, other environmental factors play a role in how hazardous the situation might become. In addition to temperature the strength of the wind and the amount of humidity in the air become compounding factors.</a:t>
            </a:r>
          </a:p>
          <a:p>
            <a:endParaRPr lang="en-US" dirty="0" smtClean="0"/>
          </a:p>
          <a:p>
            <a:r>
              <a:rPr lang="en-US" b="1" dirty="0" smtClean="0"/>
              <a:t> LEARNING OBJECTIVE: </a:t>
            </a:r>
            <a:r>
              <a:rPr lang="en-US" dirty="0" smtClean="0"/>
              <a:t>Recognize and avoid hazards.</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p:spPr>
      </p:sp>
      <p:sp>
        <p:nvSpPr>
          <p:cNvPr id="3962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CRIPT: </a:t>
            </a:r>
            <a:r>
              <a:rPr lang="en-US" dirty="0" smtClean="0"/>
              <a:t>This table shows the number of breaks you should take based on how cold it is outside. As the temperature decreases and the winds increase the amount of time a person can be exposed to the cold decreases as the work/warm-up schedule demonstrates.  Only in cases of emergency should work continue to be performed in extreme cold conditions but a person should attempt to take breaks and warm up as needed to avoid any serious injuries related to exposure to the cold. The top labels show the wind speed and the side labels show the temperature. Cross the wind speed with the outside temperature and you get the number of breaks you should take.</a:t>
            </a:r>
            <a:r>
              <a:rPr lang="en-US" b="1" dirty="0" smtClean="0"/>
              <a:t> </a:t>
            </a:r>
          </a:p>
          <a:p>
            <a:endParaRPr lang="en-US" dirty="0" smtClean="0"/>
          </a:p>
          <a:p>
            <a:r>
              <a:rPr lang="en-US" b="1" dirty="0" smtClean="0"/>
              <a:t>LEARNING OBJECTIVE: </a:t>
            </a:r>
            <a:r>
              <a:rPr lang="en-US" dirty="0" smtClean="0"/>
              <a:t>Recognize and avoid hazards:</a:t>
            </a:r>
          </a:p>
          <a:p>
            <a:r>
              <a:rPr lang="en-US" b="1" dirty="0" smtClean="0"/>
              <a:t> </a:t>
            </a:r>
            <a:r>
              <a:rPr lang="en-US" dirty="0" smtClean="0"/>
              <a:t>http://www.ccohs.ca/oshanswers/phys_agents/hot_cold.html</a:t>
            </a:r>
          </a:p>
          <a:p>
            <a:r>
              <a:rPr lang="en-US" dirty="0" smtClean="0"/>
              <a:t>*2008 TLVs and BEIs - Threshold Limit Values for Chemical Substances and Physical Agents and Biological Exposure Indices. Cincinnati: American Conference of Governmental Industrial Hygienists (ACGIH), 2008 - page 213 </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p:spPr>
      </p:sp>
      <p:sp>
        <p:nvSpPr>
          <p:cNvPr id="397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 list of “better practices” and suggestions to protect yourself against severe cold related problems.</a:t>
            </a:r>
          </a:p>
          <a:p>
            <a:r>
              <a:rPr lang="en-US" dirty="0" smtClean="0"/>
              <a:t>There are many things that can be done to help cope with the cold such as, go over best practices. Ask </a:t>
            </a:r>
            <a:r>
              <a:rPr lang="en-US" i="1" dirty="0" smtClean="0"/>
              <a:t>“How do you deal with the cold?” Wait for response. </a:t>
            </a:r>
            <a:r>
              <a:rPr lang="en-US" dirty="0" smtClean="0"/>
              <a:t>Then go over the avoid topics. </a:t>
            </a:r>
          </a:p>
          <a:p>
            <a:endParaRPr lang="en-US" dirty="0" smtClean="0"/>
          </a:p>
          <a:p>
            <a:r>
              <a:rPr lang="en-US" b="1" dirty="0" smtClean="0"/>
              <a:t> LEARNING OBJECTIVE: </a:t>
            </a:r>
            <a:r>
              <a:rPr lang="en-US" dirty="0" smtClean="0"/>
              <a:t>Proper work methods and best practices.</a:t>
            </a:r>
          </a:p>
          <a:p>
            <a:pPr eaLnBrk="1" hangingPunct="1">
              <a:spcBef>
                <a:spcPct val="0"/>
              </a:spcBef>
            </a:pPr>
            <a:endParaRPr lang="en-US" dirty="0"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p:spPr>
      </p:sp>
      <p:sp>
        <p:nvSpPr>
          <p:cNvPr id="3983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Heat can also cause problems for workers and needs to be considered when doing your job.  So, </a:t>
            </a:r>
            <a:r>
              <a:rPr lang="en-US" i="1" dirty="0" smtClean="0"/>
              <a:t>When is heat a problem? Wait for a response. </a:t>
            </a:r>
            <a:r>
              <a:rPr lang="en-US" dirty="0" smtClean="0"/>
              <a:t>The body attempts to dissipate heat by circulated blood and sweating. However when the external temperature nears our body temperature it becomes difficult for the body to dissipate heat.  If heat is combined with high levels of humidity then sweating becomes difficult because the sweat will not be able to evaporate, so special precautions must be taken.</a:t>
            </a:r>
            <a:r>
              <a:rPr lang="en-US" b="1" dirty="0" smtClean="0"/>
              <a:t> </a:t>
            </a:r>
          </a:p>
          <a:p>
            <a:endParaRPr lang="en-US" dirty="0" smtClean="0"/>
          </a:p>
          <a:p>
            <a:r>
              <a:rPr lang="en-US" b="1" dirty="0" smtClean="0"/>
              <a:t>LEARNING OBJECTIVE: </a:t>
            </a:r>
            <a:r>
              <a:rPr lang="en-US" dirty="0" smtClean="0"/>
              <a:t>Recognize and avoid hazards.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The table on this slide shows the allowable/safe maximum load to be lifted based on origin of the lift location and the number of times a load needs to be lifted. The table shows what can be lifted safely by 90% of the population, or nearly every healthy individual. The male population is in black text and females are in the red text.  The labels along the top show how often the lift occurs, every 30 minutes or every 8 hours, and below that, it is broken down by where the lift is located: floor level to knuckle, knuckle to shoulder and shoulder and above</a:t>
            </a:r>
            <a:r>
              <a:rPr lang="en-US" i="1" dirty="0" smtClean="0"/>
              <a:t>.</a:t>
            </a:r>
            <a:r>
              <a:rPr lang="en-US" dirty="0" smtClean="0"/>
              <a:t> </a:t>
            </a:r>
          </a:p>
          <a:p>
            <a:r>
              <a:rPr lang="en-US" dirty="0" smtClean="0"/>
              <a:t> </a:t>
            </a:r>
          </a:p>
          <a:p>
            <a:r>
              <a:rPr lang="en-US" dirty="0" smtClean="0"/>
              <a:t>Let’s take one example. Let’s say that a lineman picks up a load (cable) from elbow height on to the shoulder every 30 minutes (lifting cable off floor on to shoulder). The maximum recommended weight is 46 pounds. But if he lifts once every 8 hours, the maximum weight is 51 pounds. So how often you lift changes the maximum weight recommendation. When lifting every 30 minutes, if the load is located below knuckle level, it is recommended that you lift less than if the load is between knuckle and shoulder height. To recap, where the load is located and how often you need to lift the items changes the maximum weight that can be lifted safely, and each person has different capabilities.</a:t>
            </a:r>
            <a:r>
              <a:rPr lang="en-US" b="1" dirty="0" smtClean="0"/>
              <a:t> </a:t>
            </a:r>
          </a:p>
          <a:p>
            <a:endParaRPr lang="en-US" dirty="0" smtClean="0"/>
          </a:p>
          <a:p>
            <a:r>
              <a:rPr lang="en-US" b="1" dirty="0" smtClean="0"/>
              <a:t>LEARNING OBJECTIVE:</a:t>
            </a:r>
            <a:r>
              <a:rPr lang="en-US" dirty="0" smtClean="0"/>
              <a:t> Lifting load capabilities change depending on load location, lifting frequency, and personal capabilities</a:t>
            </a:r>
          </a:p>
          <a:p>
            <a:pPr eaLnBrk="1" hangingPunct="1">
              <a:spcBef>
                <a:spcPct val="0"/>
              </a:spcBef>
            </a:pPr>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bwMode="auto">
          <a:noFill/>
          <a:ln>
            <a:solidFill>
              <a:srgbClr val="000000"/>
            </a:solidFill>
            <a:miter lim="800000"/>
            <a:headEnd/>
            <a:tailEnd/>
          </a:ln>
        </p:spPr>
      </p:sp>
      <p:sp>
        <p:nvSpPr>
          <p:cNvPr id="399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When workers are exposed to extreme heat it can result in heat related illnesses. Some of the symptoms associated with heat related illnesses are …. </a:t>
            </a:r>
            <a:r>
              <a:rPr lang="en-US" i="1" dirty="0" smtClean="0"/>
              <a:t>Go over list. Has anyone ever experienced any of these symptoms? Wait for response</a:t>
            </a:r>
            <a:r>
              <a:rPr lang="en-US" b="1" dirty="0" smtClean="0"/>
              <a:t>.</a:t>
            </a:r>
          </a:p>
          <a:p>
            <a:endParaRPr lang="en-US" dirty="0" smtClean="0"/>
          </a:p>
          <a:p>
            <a:r>
              <a:rPr lang="en-US" b="1" dirty="0" smtClean="0"/>
              <a:t>LEARNING OBJECTIVE: </a:t>
            </a:r>
            <a:r>
              <a:rPr lang="en-US" dirty="0" smtClean="0"/>
              <a:t>Symptoms of heat stress.</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bwMode="auto">
          <a:noFill/>
          <a:ln>
            <a:solidFill>
              <a:srgbClr val="000000"/>
            </a:solidFill>
            <a:miter lim="800000"/>
            <a:headEnd/>
            <a:tailEnd/>
          </a:ln>
        </p:spPr>
      </p:sp>
      <p:sp>
        <p:nvSpPr>
          <p:cNvPr id="4003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These are some of the different types of heat stress, </a:t>
            </a:r>
            <a:r>
              <a:rPr lang="en-US" i="1" dirty="0" smtClean="0"/>
              <a:t>Has anyone ever experienced any of these while working in the heat? </a:t>
            </a:r>
            <a:r>
              <a:rPr lang="en-US" dirty="0" smtClean="0"/>
              <a:t>Heat syncope is fainting or dizzy feeling that usually happens from extended periods of standing or a sudden rise from sitting or lying.</a:t>
            </a:r>
            <a:r>
              <a:rPr lang="en-US" b="1" dirty="0" smtClean="0"/>
              <a:t> </a:t>
            </a:r>
          </a:p>
          <a:p>
            <a:endParaRPr lang="en-US" dirty="0" smtClean="0"/>
          </a:p>
          <a:p>
            <a:r>
              <a:rPr lang="en-US" b="1" dirty="0" smtClean="0"/>
              <a:t>LEARNING OBJECTIVE: </a:t>
            </a:r>
            <a:r>
              <a:rPr lang="en-US" dirty="0" smtClean="0"/>
              <a:t>Potential heat illnesses.</a:t>
            </a:r>
          </a:p>
          <a:p>
            <a:r>
              <a:rPr lang="en-US" dirty="0" smtClean="0"/>
              <a:t> Additional information:  http://www.cdc.gov/niosh/topics/heatstress/</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bwMode="auto">
          <a:noFill/>
          <a:ln>
            <a:solidFill>
              <a:srgbClr val="000000"/>
            </a:solidFill>
            <a:miter lim="800000"/>
            <a:headEnd/>
            <a:tailEnd/>
          </a:ln>
        </p:spPr>
      </p:sp>
      <p:sp>
        <p:nvSpPr>
          <p:cNvPr id="401411"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en-US" b="1" dirty="0" smtClean="0"/>
              <a:t>SCRIPT: </a:t>
            </a:r>
            <a:r>
              <a:rPr lang="en-US" dirty="0" smtClean="0"/>
              <a:t>This table shows the work‐rest cycle for hot conditions. The values shown in this table can be measured by a special thermometer called a WBGT – Wet Bulb Globe thermometer. This is not the same temperature that is published in the newspaper or displayed at the bank. </a:t>
            </a:r>
            <a:r>
              <a:rPr lang="en-US" i="1" dirty="0" smtClean="0"/>
              <a:t>This temperature takes into account not only the actual temperature but takes the direct amount of sunlight and the humidity. First the table is divided into two sections, </a:t>
            </a:r>
            <a:r>
              <a:rPr lang="en-US" dirty="0" smtClean="0"/>
              <a:t>whether you are acclimatized or not acclimatized to the outside environment. Acclimatized means you are “used to” the outside environment, which can take approximately 2 weeks. Within each section, the work is divided into light, moderate, heavy or very heavy work. </a:t>
            </a:r>
            <a:r>
              <a:rPr lang="en-US" b="1" dirty="0" smtClean="0"/>
              <a:t>Light work </a:t>
            </a:r>
            <a:r>
              <a:rPr lang="en-US" dirty="0" smtClean="0"/>
              <a:t>‐ sitting or standing to control machines; performing light hand or arm work (e.g. using a table saw); occasional walking; driving </a:t>
            </a:r>
            <a:r>
              <a:rPr lang="en-US" b="1" dirty="0" smtClean="0"/>
              <a:t>Moderate work </a:t>
            </a:r>
            <a:r>
              <a:rPr lang="en-US" dirty="0" smtClean="0"/>
              <a:t>‐ walking about with moderate lifting and pushing or pulling; walking at moderate pace; e.g. scrubbing in a standing position </a:t>
            </a:r>
            <a:r>
              <a:rPr lang="en-US" b="1" dirty="0" smtClean="0"/>
              <a:t>Heavy work </a:t>
            </a:r>
            <a:r>
              <a:rPr lang="en-US" dirty="0" smtClean="0"/>
              <a:t>‐ pick and shovel work, digging, carrying, pushing/pulling heavy loads; walking at fast pace; e.g. carpenter sawing by hand </a:t>
            </a:r>
            <a:r>
              <a:rPr lang="en-US" b="1" dirty="0" smtClean="0"/>
              <a:t>Very Heavy </a:t>
            </a:r>
            <a:r>
              <a:rPr lang="en-US" dirty="0" smtClean="0"/>
              <a:t>‐ very intense activity at fast to maximum pace; e.g. shoveling wet sand.  Along the left column is the recommended work‐rest cycle depending on the measured temperature from the WBGT</a:t>
            </a:r>
            <a:r>
              <a:rPr lang="en-US" b="1" dirty="0" smtClean="0"/>
              <a:t>.</a:t>
            </a:r>
          </a:p>
          <a:p>
            <a:endParaRPr lang="en-US" dirty="0" smtClean="0"/>
          </a:p>
          <a:p>
            <a:r>
              <a:rPr lang="en-US" b="1" dirty="0" smtClean="0"/>
              <a:t> LEARNING OBJECTIVE: </a:t>
            </a:r>
            <a:r>
              <a:rPr lang="en-US" dirty="0" smtClean="0"/>
              <a:t>Recognize and avoid hazards.</a:t>
            </a:r>
          </a:p>
          <a:p>
            <a:r>
              <a:rPr lang="en-US" dirty="0" smtClean="0"/>
              <a:t>http://www.ccohs.ca/oshanswers/phys_agents/hot_cold.html</a:t>
            </a:r>
          </a:p>
          <a:p>
            <a:r>
              <a:rPr lang="en-US" dirty="0" smtClean="0"/>
              <a:t>*Adapted from: 2008 TLVs® and BEIs® - Threshold Limit Values for Chemical Substances and Physical Agents and Biological Exposure Indices. Cincinnati: American Conference of Governmental Industrial Hygienists (ACGIH), 2008, p. 221.</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bwMode="auto">
          <a:noFill/>
          <a:ln>
            <a:solidFill>
              <a:srgbClr val="000000"/>
            </a:solidFill>
            <a:miter lim="800000"/>
            <a:headEnd/>
            <a:tailEnd/>
          </a:ln>
        </p:spPr>
      </p:sp>
      <p:sp>
        <p:nvSpPr>
          <p:cNvPr id="402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 list of “better practices” and suggestions to protect yourself against heat related problems.</a:t>
            </a:r>
          </a:p>
          <a:p>
            <a:endParaRPr lang="en-US" dirty="0" smtClean="0"/>
          </a:p>
          <a:p>
            <a:r>
              <a:rPr lang="en-US" b="1" dirty="0" smtClean="0"/>
              <a:t> LEARNING OBJECTIVE: </a:t>
            </a:r>
            <a:r>
              <a:rPr lang="en-US" dirty="0" smtClean="0"/>
              <a:t>Proper work methods and best practices.</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i="1" dirty="0" smtClean="0"/>
              <a:t>How do you change your approach to work depending on the season? How does your clothing change? Do you adjust your daily task depending on the season?</a:t>
            </a:r>
            <a:endParaRPr lang="en-US" dirty="0" smtClean="0"/>
          </a:p>
          <a:p>
            <a:endParaRPr lang="en-US" b="1" dirty="0" smtClean="0"/>
          </a:p>
          <a:p>
            <a:r>
              <a:rPr lang="en-US" b="1" dirty="0" smtClean="0"/>
              <a:t> LEARNING OBJECTIVE: </a:t>
            </a:r>
            <a:r>
              <a:rPr lang="en-US" dirty="0" smtClean="0"/>
              <a:t>Recognize and avoid hazards; proper work techniques and best practices.</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p:spPr>
      </p:sp>
      <p:sp>
        <p:nvSpPr>
          <p:cNvPr id="404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wind and rain can affect lineman performing their job in the field adversely and expose them to hazards more than at other times. High winds can increase the risk of electric shock/electrocution while working near energized overhead lines. Winds can also increase the chances of being struck by objects and tipping the bucket truck over. Rain, whether or not combined with wind, also exposes the worker to similar hazards in addition to slipping and falling or being struck by items that have slipped or collapsed by becoming wet. Trench cave-ins and transportation accidents are possible. Lightning can also strike employees that are located outdoors or in vehicles.</a:t>
            </a:r>
          </a:p>
          <a:p>
            <a:endParaRPr lang="en-US" dirty="0" smtClean="0"/>
          </a:p>
          <a:p>
            <a:r>
              <a:rPr lang="en-US" dirty="0" smtClean="0"/>
              <a:t> </a:t>
            </a:r>
            <a:r>
              <a:rPr lang="en-US" b="1" dirty="0" smtClean="0"/>
              <a:t>LEARNING OBJECTIVE: </a:t>
            </a:r>
            <a:r>
              <a:rPr lang="en-US" dirty="0" smtClean="0"/>
              <a:t>Learn about hazards due to working in windy/rainy conditions.</a:t>
            </a:r>
            <a:endParaRPr lang="en-US" b="1" dirty="0"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p:spPr>
      </p:sp>
      <p:sp>
        <p:nvSpPr>
          <p:cNvPr id="405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i="1" dirty="0" smtClean="0"/>
              <a:t>Read the slide. Explain that</a:t>
            </a:r>
            <a:r>
              <a:rPr lang="en-US" b="1" i="1" dirty="0" smtClean="0"/>
              <a:t> </a:t>
            </a:r>
            <a:r>
              <a:rPr lang="en-US" i="1" dirty="0" smtClean="0"/>
              <a:t>lightning can also strike employees that are located outdoors or in vehicles. Give some other examples.</a:t>
            </a:r>
          </a:p>
          <a:p>
            <a:endParaRPr lang="en-US" dirty="0" smtClean="0"/>
          </a:p>
          <a:p>
            <a:r>
              <a:rPr lang="en-US" dirty="0" smtClean="0"/>
              <a:t> </a:t>
            </a:r>
            <a:r>
              <a:rPr lang="en-US" b="1" dirty="0" smtClean="0"/>
              <a:t>LEARNING OBJECTIVE: </a:t>
            </a:r>
            <a:r>
              <a:rPr lang="en-US" dirty="0" smtClean="0"/>
              <a:t>Learn about hazards due to working in windy/rainy conditions.</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bwMode="auto">
          <a:noFill/>
          <a:ln>
            <a:solidFill>
              <a:srgbClr val="000000"/>
            </a:solidFill>
            <a:miter lim="800000"/>
            <a:headEnd/>
            <a:tailEnd/>
          </a:ln>
        </p:spPr>
      </p:sp>
      <p:sp>
        <p:nvSpPr>
          <p:cNvPr id="406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b="1" dirty="0" smtClean="0"/>
              <a:t>: </a:t>
            </a:r>
            <a:r>
              <a:rPr lang="en-US" dirty="0" smtClean="0"/>
              <a:t>This is a list of “better practices” and what to avoid to protect yourself during bad weather.</a:t>
            </a:r>
          </a:p>
          <a:p>
            <a:endParaRPr lang="en-US" dirty="0" smtClean="0"/>
          </a:p>
          <a:p>
            <a:r>
              <a:rPr lang="en-US" b="1" dirty="0" smtClean="0"/>
              <a:t>LEARNING OBJECTIVE: </a:t>
            </a:r>
            <a:r>
              <a:rPr lang="en-US" dirty="0" smtClean="0"/>
              <a:t>Proper work methods and best practices </a:t>
            </a:r>
          </a:p>
          <a:p>
            <a:pPr eaLnBrk="1" hangingPunct="1">
              <a:spcBef>
                <a:spcPct val="0"/>
              </a:spcBef>
            </a:pPr>
            <a:endParaRPr lang="en-US" dirty="0"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p:spPr>
      </p:sp>
      <p:sp>
        <p:nvSpPr>
          <p:cNvPr id="407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In this section we are going to review task specific PPE usage.</a:t>
            </a:r>
          </a:p>
          <a:p>
            <a:endParaRPr lang="en-US" dirty="0" smtClean="0"/>
          </a:p>
          <a:p>
            <a:r>
              <a:rPr lang="en-US" dirty="0" smtClean="0"/>
              <a:t> </a:t>
            </a:r>
            <a:r>
              <a:rPr lang="en-US" b="1" dirty="0" smtClean="0"/>
              <a:t>LEARNING OBJECTIVE:</a:t>
            </a:r>
            <a:r>
              <a:rPr lang="en-US" dirty="0" smtClean="0"/>
              <a:t>  Observed work techniques and types of PPE used by this working population.</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p:spPr>
      </p:sp>
      <p:sp>
        <p:nvSpPr>
          <p:cNvPr id="408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all items on the list or ask which items they use.</a:t>
            </a:r>
            <a:r>
              <a:rPr lang="en-US" dirty="0" smtClean="0"/>
              <a:t> </a:t>
            </a:r>
            <a:r>
              <a:rPr lang="en-US" i="1" dirty="0" smtClean="0"/>
              <a:t>Give an opportunity for trainees to respond.</a:t>
            </a:r>
            <a:endParaRPr lang="en-US" dirty="0" smtClean="0"/>
          </a:p>
          <a:p>
            <a:r>
              <a:rPr lang="en-US" i="1" dirty="0" smtClean="0"/>
              <a:t> </a:t>
            </a:r>
            <a:r>
              <a:rPr lang="en-US" dirty="0" smtClean="0"/>
              <a:t>It is recommended to wear long sleeves and full length pants while performing brushwork i.e. tree trimming or when there are poisonous plants or biting insects in the work area. Sleeves may be taped at the cuffs to help prevent exposure.</a:t>
            </a:r>
          </a:p>
          <a:p>
            <a:endParaRPr lang="en-US" dirty="0" smtClean="0"/>
          </a:p>
          <a:p>
            <a:r>
              <a:rPr lang="en-US" b="1" dirty="0" smtClean="0"/>
              <a:t>LEARNING OBJECTIVE:</a:t>
            </a:r>
            <a:r>
              <a:rPr lang="en-US" dirty="0" smtClean="0"/>
              <a:t>  Proper work techniques and types of PPE used by this working population.</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4"/>
          <p:cNvSpPr>
            <a:spLocks noGrp="1"/>
          </p:cNvSpPr>
          <p:nvPr>
            <p:ph type="body" sz="quarter" idx="10"/>
          </p:nvPr>
        </p:nvSpPr>
        <p:spPr bwMode="auto">
          <a:noFill/>
        </p:spPr>
        <p:txBody>
          <a:bodyPr wrap="square" numCol="1" anchor="t" anchorCtr="0" compatLnSpc="1">
            <a:prstTxWarp prst="textNoShape">
              <a:avLst/>
            </a:prstTxWarp>
            <a:normAutofit lnSpcReduction="10000"/>
          </a:bodyPr>
          <a:lstStyle/>
          <a:p>
            <a:r>
              <a:rPr lang="en-US" b="1" dirty="0" smtClean="0"/>
              <a:t>SCRIPT:</a:t>
            </a:r>
            <a:r>
              <a:rPr lang="en-US" dirty="0" smtClean="0"/>
              <a:t> Your posture has an effect on the work you can perform.  Let’s hear our muscles work in a variety of postures using this </a:t>
            </a:r>
            <a:r>
              <a:rPr lang="en-US" dirty="0" err="1" smtClean="0"/>
              <a:t>ergometer</a:t>
            </a:r>
            <a:r>
              <a:rPr lang="en-US" dirty="0" smtClean="0"/>
              <a:t>.  </a:t>
            </a:r>
            <a:r>
              <a:rPr lang="en-US" i="1" dirty="0" smtClean="0"/>
              <a:t>Ask for a volunteer. Place 2 electrodes (red leads) on the bicep muscle and 1 electrode (black lead) on the elbow. Instruct the person to relax with the arms besides the body. </a:t>
            </a:r>
            <a:r>
              <a:rPr lang="en-US" dirty="0" smtClean="0"/>
              <a:t>Do you hear anything? </a:t>
            </a:r>
            <a:r>
              <a:rPr lang="en-US" i="1" dirty="0" smtClean="0"/>
              <a:t>Give an opportunity for trainees to respond. Instruct the volunteer to do some bicep curls. </a:t>
            </a:r>
            <a:r>
              <a:rPr lang="en-US" dirty="0" smtClean="0"/>
              <a:t>Do you hear anything? </a:t>
            </a:r>
            <a:r>
              <a:rPr lang="en-US" i="1" dirty="0" smtClean="0"/>
              <a:t>Give an opportunity for trainees to respond. Instruct the volunteer to relax and lift an object weighing 10 lbs, then lift a heavier object-say 20 lbs. </a:t>
            </a:r>
            <a:r>
              <a:rPr lang="en-US" dirty="0" smtClean="0"/>
              <a:t>Do you hear the difference when the load is more? Now place the object on the floor and try lifting the object from between your feet, then try lifting it from farther away. Also try lifting from floor to knuckle, knuckle to shoulder and above the shoulder</a:t>
            </a:r>
            <a:r>
              <a:rPr lang="en-US" i="1" dirty="0" smtClean="0"/>
              <a:t>. </a:t>
            </a:r>
            <a:r>
              <a:rPr lang="en-US" dirty="0" smtClean="0"/>
              <a:t>Do you see the difference?</a:t>
            </a:r>
          </a:p>
          <a:p>
            <a:endParaRPr lang="en-US" dirty="0" smtClean="0"/>
          </a:p>
          <a:p>
            <a:r>
              <a:rPr lang="en-US" dirty="0" smtClean="0"/>
              <a:t> </a:t>
            </a:r>
            <a:r>
              <a:rPr lang="en-US" b="1" dirty="0" smtClean="0"/>
              <a:t>LEARNING OBJECTIVE:</a:t>
            </a:r>
            <a:r>
              <a:rPr lang="en-US" dirty="0" smtClean="0"/>
              <a:t>  Recognize and avoid hazards; proper work techniques and best practices</a:t>
            </a:r>
          </a:p>
          <a:p>
            <a:r>
              <a:rPr lang="en-US" dirty="0" smtClean="0"/>
              <a:t> </a:t>
            </a:r>
            <a:r>
              <a:rPr lang="en-US" i="1" dirty="0" smtClean="0"/>
              <a:t>Materials needed: ergo meter available at  </a:t>
            </a:r>
            <a:r>
              <a:rPr lang="en-US" u="sng" dirty="0" smtClean="0"/>
              <a:t>http://www.thehumansolution.com/ergometer.html</a:t>
            </a:r>
            <a:endParaRPr lang="en-US" dirty="0" smtClean="0"/>
          </a:p>
          <a:p>
            <a:r>
              <a:rPr lang="en-US" dirty="0" smtClean="0"/>
              <a:t> </a:t>
            </a:r>
          </a:p>
          <a:p>
            <a:r>
              <a:rPr lang="en-US" i="1" dirty="0" smtClean="0"/>
              <a:t>Alternative exercise if you don’t have the equipment:  Ask trainees if they have ever installed anything into the ceiling (fans, lights, etc).  Were you the one holding the fan or were you the one working on the fan?  Ask the trainees if they can remember how their body felt while working on this project (shoulders, muscles, easier to fatigue, etc.).  Use these examples to emphasize the point of how posture can decrease your strength capabilities.</a:t>
            </a:r>
            <a:endParaRPr lang="en-US" dirty="0"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all items on the list or ask which items they use.</a:t>
            </a:r>
            <a:r>
              <a:rPr lang="en-US" dirty="0" smtClean="0"/>
              <a:t> </a:t>
            </a:r>
            <a:r>
              <a:rPr lang="en-US" i="1" dirty="0" smtClean="0"/>
              <a:t>Give an opportunity for trainees to respond.</a:t>
            </a:r>
          </a:p>
          <a:p>
            <a:endParaRPr lang="en-US" dirty="0" smtClean="0"/>
          </a:p>
          <a:p>
            <a:r>
              <a:rPr lang="en-US" dirty="0" smtClean="0"/>
              <a:t> </a:t>
            </a:r>
            <a:r>
              <a:rPr lang="en-US" b="1" dirty="0" smtClean="0"/>
              <a:t>LEARNING OBJECTIVE:</a:t>
            </a:r>
            <a:r>
              <a:rPr lang="en-US" dirty="0" smtClean="0"/>
              <a:t>  Proper work techniques and types of PPE used by this working population. </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bwMode="auto">
          <a:noFill/>
          <a:ln>
            <a:solidFill>
              <a:srgbClr val="000000"/>
            </a:solidFill>
            <a:miter lim="800000"/>
            <a:headEnd/>
            <a:tailEnd/>
          </a:ln>
        </p:spPr>
      </p:sp>
      <p:sp>
        <p:nvSpPr>
          <p:cNvPr id="410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all items on the list or ask which items they use.</a:t>
            </a:r>
            <a:r>
              <a:rPr lang="en-US" dirty="0" smtClean="0"/>
              <a:t> </a:t>
            </a:r>
            <a:r>
              <a:rPr lang="en-US" i="1" dirty="0" smtClean="0"/>
              <a:t>Give an opportunity for trainees to respond.</a:t>
            </a:r>
            <a:endParaRPr lang="en-US" dirty="0" smtClean="0"/>
          </a:p>
          <a:p>
            <a:r>
              <a:rPr lang="en-US" dirty="0" smtClean="0"/>
              <a:t> Are there any other PPE that we did not cover? </a:t>
            </a:r>
            <a:r>
              <a:rPr lang="en-US" i="1" dirty="0" smtClean="0"/>
              <a:t>Give an opportunity for trainees to respond.</a:t>
            </a:r>
          </a:p>
          <a:p>
            <a:endParaRPr lang="en-US" dirty="0" smtClean="0"/>
          </a:p>
          <a:p>
            <a:r>
              <a:rPr lang="en-US" dirty="0" smtClean="0"/>
              <a:t> </a:t>
            </a:r>
            <a:r>
              <a:rPr lang="en-US" b="1" dirty="0" smtClean="0"/>
              <a:t>LEARNING OBJECTIVE:</a:t>
            </a:r>
            <a:r>
              <a:rPr lang="en-US" dirty="0" smtClean="0"/>
              <a:t>  Proper work techniques and types of PPE used by this working population.</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S.A.F.E. Staying Accident Free Everywhere. Why is safety important for you? </a:t>
            </a:r>
            <a:r>
              <a:rPr lang="en-US" i="1" dirty="0" smtClean="0"/>
              <a:t>Give an opportunity for trainees to respond. </a:t>
            </a:r>
            <a:r>
              <a:rPr lang="en-US" dirty="0" smtClean="0"/>
              <a:t>Why do you want to avoid an injury? </a:t>
            </a:r>
            <a:r>
              <a:rPr lang="en-US" i="1" dirty="0" smtClean="0"/>
              <a:t>Give an opportunity for trainees to respond.</a:t>
            </a:r>
          </a:p>
          <a:p>
            <a:endParaRPr lang="en-US" dirty="0" smtClean="0"/>
          </a:p>
          <a:p>
            <a:r>
              <a:rPr lang="en-US" b="1" dirty="0" smtClean="0"/>
              <a:t>LEARNING OBJECTIVE:</a:t>
            </a:r>
            <a:r>
              <a:rPr lang="en-US" dirty="0" smtClean="0"/>
              <a:t> Importance of safety </a:t>
            </a:r>
          </a:p>
          <a:p>
            <a:r>
              <a:rPr lang="en-US" dirty="0" smtClean="0"/>
              <a:t>Alternate: Break-out session, pass out cards and have people draw or write down why safety is important to them. Collect the cards, shuffle them. Read a few aloud.</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Do you have any other questions?</a:t>
            </a:r>
          </a:p>
          <a:p>
            <a:endParaRPr lang="en-US" dirty="0" smtClean="0"/>
          </a:p>
          <a:p>
            <a:r>
              <a:rPr lang="en-US" b="1" dirty="0" smtClean="0"/>
              <a:t>LEARNING OBJECTIVE: </a:t>
            </a:r>
            <a:r>
              <a:rPr lang="en-US" dirty="0" smtClean="0"/>
              <a:t>Sharing experiences.</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Image Placeholder 1"/>
          <p:cNvSpPr>
            <a:spLocks noGrp="1" noRot="1" noChangeAspect="1" noTextEdit="1"/>
          </p:cNvSpPr>
          <p:nvPr>
            <p:ph type="sldImg"/>
          </p:nvPr>
        </p:nvSpPr>
        <p:spPr bwMode="auto">
          <a:noFill/>
          <a:ln>
            <a:solidFill>
              <a:srgbClr val="000000"/>
            </a:solidFill>
            <a:miter lim="800000"/>
            <a:headEnd/>
            <a:tailEnd/>
          </a:ln>
        </p:spPr>
      </p:sp>
      <p:sp>
        <p:nvSpPr>
          <p:cNvPr id="413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In this section we will cover some information related to OSHA.  OSHA  stands for - &lt;Occupational Safety and Health Administration&gt; </a:t>
            </a:r>
            <a:r>
              <a:rPr lang="en-US" i="1" dirty="0" smtClean="0"/>
              <a:t>What rights do you have under OSHA? </a:t>
            </a:r>
            <a:r>
              <a:rPr lang="en-US" b="1" dirty="0" smtClean="0"/>
              <a:t> </a:t>
            </a:r>
            <a:r>
              <a:rPr lang="en-US" i="1" dirty="0" smtClean="0"/>
              <a:t>Give an opportunity for trainees to respond. What responsibilities does your employer have under OSHA? Give an opportunity for trainees to respond.</a:t>
            </a:r>
          </a:p>
          <a:p>
            <a:endParaRPr lang="en-US" dirty="0" smtClean="0"/>
          </a:p>
          <a:p>
            <a:r>
              <a:rPr lang="en-US" b="1" dirty="0" smtClean="0"/>
              <a:t>LEARNING OBJECTIVE:</a:t>
            </a:r>
            <a:r>
              <a:rPr lang="en-US" dirty="0" smtClean="0"/>
              <a:t>  Understand rights and responsibilities under OSHA.</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bwMode="auto">
          <a:noFill/>
          <a:ln>
            <a:solidFill>
              <a:srgbClr val="000000"/>
            </a:solidFill>
            <a:miter lim="800000"/>
            <a:headEnd/>
            <a:tailEnd/>
          </a:ln>
        </p:spPr>
      </p:sp>
      <p:sp>
        <p:nvSpPr>
          <p:cNvPr id="414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In this section we will cover </a:t>
            </a:r>
            <a:r>
              <a:rPr lang="en-US" i="1" dirty="0" smtClean="0"/>
              <a:t>Read some or all items on the list. </a:t>
            </a:r>
          </a:p>
          <a:p>
            <a:endParaRPr lang="en-US" dirty="0" smtClean="0"/>
          </a:p>
          <a:p>
            <a:r>
              <a:rPr lang="en-US" b="1" dirty="0" smtClean="0"/>
              <a:t>LEARNING OBJECTIVE:</a:t>
            </a:r>
            <a:r>
              <a:rPr lang="en-US" dirty="0" smtClean="0"/>
              <a:t>  Understand rights and responsibilities under OSHA.</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Image Placeholder 1"/>
          <p:cNvSpPr>
            <a:spLocks noGrp="1" noRot="1" noChangeAspect="1" noTextEdit="1"/>
          </p:cNvSpPr>
          <p:nvPr>
            <p:ph type="sldImg"/>
          </p:nvPr>
        </p:nvSpPr>
        <p:spPr bwMode="auto">
          <a:noFill/>
          <a:ln>
            <a:solidFill>
              <a:srgbClr val="000000"/>
            </a:solidFill>
            <a:miter lim="800000"/>
            <a:headEnd/>
            <a:tailEnd/>
          </a:ln>
        </p:spPr>
      </p:sp>
      <p:sp>
        <p:nvSpPr>
          <p:cNvPr id="415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all items on the list. </a:t>
            </a:r>
          </a:p>
          <a:p>
            <a:endParaRPr lang="en-US" dirty="0" smtClean="0"/>
          </a:p>
          <a:p>
            <a:r>
              <a:rPr lang="en-US" dirty="0" smtClean="0"/>
              <a:t> </a:t>
            </a:r>
            <a:r>
              <a:rPr lang="en-US" b="1" dirty="0" smtClean="0"/>
              <a:t>LEARNING OBJECTIVE:</a:t>
            </a:r>
            <a:r>
              <a:rPr lang="en-US" dirty="0" smtClean="0"/>
              <a:t>  Understand rights and responsibilities under OSHA.</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bwMode="auto">
          <a:noFill/>
          <a:ln>
            <a:solidFill>
              <a:srgbClr val="000000"/>
            </a:solidFill>
            <a:miter lim="800000"/>
            <a:headEnd/>
            <a:tailEnd/>
          </a:ln>
        </p:spPr>
      </p:sp>
      <p:sp>
        <p:nvSpPr>
          <p:cNvPr id="416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some or all items on the list. </a:t>
            </a:r>
          </a:p>
          <a:p>
            <a:endParaRPr lang="en-US" dirty="0" smtClean="0"/>
          </a:p>
          <a:p>
            <a:r>
              <a:rPr lang="en-US" dirty="0" smtClean="0"/>
              <a:t> </a:t>
            </a:r>
            <a:r>
              <a:rPr lang="en-US" b="1" dirty="0" smtClean="0"/>
              <a:t>LEARNING OBJECTIVE:</a:t>
            </a:r>
            <a:r>
              <a:rPr lang="en-US" dirty="0" smtClean="0"/>
              <a:t>  Understand rights and responsibilities under OSHA.</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bwMode="auto">
          <a:noFill/>
          <a:ln>
            <a:solidFill>
              <a:srgbClr val="000000"/>
            </a:solidFill>
            <a:miter lim="800000"/>
            <a:headEnd/>
            <a:tailEnd/>
          </a:ln>
        </p:spPr>
      </p:sp>
      <p:sp>
        <p:nvSpPr>
          <p:cNvPr id="417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Do you recognize this poster? </a:t>
            </a:r>
            <a:r>
              <a:rPr lang="en-US" i="1" dirty="0" smtClean="0"/>
              <a:t>Give an opportunity for trainees to respond. The poster could be exchanged for the state version, if applicable. </a:t>
            </a:r>
            <a:r>
              <a:rPr lang="en-US" dirty="0" smtClean="0"/>
              <a:t>Do you know where the MSDS sheets are kept? </a:t>
            </a:r>
            <a:r>
              <a:rPr lang="en-US" i="1" dirty="0" smtClean="0"/>
              <a:t>Give an opportunity for trainees to respond.</a:t>
            </a:r>
            <a:r>
              <a:rPr lang="en-US" dirty="0" smtClean="0"/>
              <a:t> </a:t>
            </a:r>
          </a:p>
          <a:p>
            <a:endParaRPr lang="en-US" dirty="0" smtClean="0"/>
          </a:p>
          <a:p>
            <a:r>
              <a:rPr lang="en-US" b="1" dirty="0" smtClean="0"/>
              <a:t>LEARNING OBJECTIVE:</a:t>
            </a:r>
            <a:r>
              <a:rPr lang="en-US" dirty="0" smtClean="0"/>
              <a:t>  Understand rights and responsibilities under OSHA.</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bwMode="auto">
          <a:noFill/>
          <a:ln>
            <a:solidFill>
              <a:srgbClr val="000000"/>
            </a:solidFill>
            <a:miter lim="800000"/>
            <a:headEnd/>
            <a:tailEnd/>
          </a:ln>
        </p:spPr>
      </p:sp>
      <p:sp>
        <p:nvSpPr>
          <p:cNvPr id="418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Is this posted in your workplace somewhere? </a:t>
            </a:r>
            <a:r>
              <a:rPr lang="en-US" i="1" dirty="0" smtClean="0"/>
              <a:t>Give an opportunity for trainees to respond. Do you know what this is for?</a:t>
            </a:r>
            <a:r>
              <a:rPr lang="en-US" dirty="0" smtClean="0"/>
              <a:t> </a:t>
            </a:r>
          </a:p>
          <a:p>
            <a:endParaRPr lang="en-US" dirty="0" smtClean="0"/>
          </a:p>
          <a:p>
            <a:r>
              <a:rPr lang="en-US" b="1" dirty="0" smtClean="0"/>
              <a:t>LEARNING OBJECTIVE:</a:t>
            </a:r>
            <a:r>
              <a:rPr lang="en-US" dirty="0" smtClean="0"/>
              <a:t>  Understand rights and responsibilities under OSHA.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Everyone’s capabilities are different. Have you ever been injured? </a:t>
            </a:r>
            <a:r>
              <a:rPr lang="en-US" i="1" dirty="0" smtClean="0"/>
              <a:t>Give an opportunity for trainees to respond. If someone says yes, </a:t>
            </a:r>
            <a:r>
              <a:rPr lang="en-US" dirty="0" smtClean="0"/>
              <a:t>Were you able to do the same work after the injury? What about the heat or cold? Doesn’t the environment change what you can do? Yes, and you need to be aware that everyone is different. In interviewing employees after an injury, employees will often say, “I was in a hurry. I thought I could lift it by myself”. Don’t let this be you!</a:t>
            </a:r>
          </a:p>
          <a:p>
            <a:r>
              <a:rPr lang="en-US" b="1" dirty="0" smtClean="0"/>
              <a:t> </a:t>
            </a:r>
            <a:endParaRPr lang="en-US" dirty="0" smtClean="0"/>
          </a:p>
          <a:p>
            <a:r>
              <a:rPr lang="en-US" b="1" dirty="0" smtClean="0"/>
              <a:t>LEARNING OBJECTIVE:</a:t>
            </a:r>
            <a:r>
              <a:rPr lang="en-US" dirty="0" smtClean="0"/>
              <a:t> Understanding individual capabilities</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bwMode="auto">
          <a:noFill/>
          <a:ln>
            <a:solidFill>
              <a:srgbClr val="000000"/>
            </a:solidFill>
            <a:miter lim="800000"/>
            <a:headEnd/>
            <a:tailEnd/>
          </a:ln>
        </p:spPr>
      </p:sp>
      <p:sp>
        <p:nvSpPr>
          <p:cNvPr id="419843"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all items on the slide.</a:t>
            </a:r>
          </a:p>
          <a:p>
            <a:endParaRPr lang="en-US" dirty="0" smtClean="0"/>
          </a:p>
          <a:p>
            <a:r>
              <a:rPr lang="en-US" dirty="0" smtClean="0"/>
              <a:t> </a:t>
            </a:r>
            <a:r>
              <a:rPr lang="en-US" b="1" dirty="0" smtClean="0"/>
              <a:t>LEARNING OBJECTIVE:</a:t>
            </a:r>
            <a:r>
              <a:rPr lang="en-US" dirty="0" smtClean="0"/>
              <a:t>  Understand rights and responsibilities under OSHA.</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bwMode="auto">
          <a:noFill/>
          <a:ln>
            <a:solidFill>
              <a:srgbClr val="000000"/>
            </a:solidFill>
            <a:miter lim="800000"/>
            <a:headEnd/>
            <a:tailEnd/>
          </a:ln>
        </p:spPr>
      </p:sp>
      <p:sp>
        <p:nvSpPr>
          <p:cNvPr id="420867"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some or all items on the list or ask which items they use.</a:t>
            </a:r>
            <a:r>
              <a:rPr lang="en-US" dirty="0" smtClean="0"/>
              <a:t> </a:t>
            </a:r>
          </a:p>
          <a:p>
            <a:endParaRPr lang="en-US" dirty="0" smtClean="0"/>
          </a:p>
          <a:p>
            <a:r>
              <a:rPr lang="en-US" b="1" dirty="0" smtClean="0"/>
              <a:t>LEARNING OBJECTIVE:</a:t>
            </a:r>
            <a:r>
              <a:rPr lang="en-US" dirty="0" smtClean="0"/>
              <a:t>  Understand rights and responsibilities under OSHA.</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bwMode="auto">
          <a:noFill/>
          <a:ln>
            <a:solidFill>
              <a:srgbClr val="000000"/>
            </a:solidFill>
            <a:miter lim="800000"/>
            <a:headEnd/>
            <a:tailEnd/>
          </a:ln>
        </p:spPr>
      </p:sp>
      <p:sp>
        <p:nvSpPr>
          <p:cNvPr id="421891"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out loud: “</a:t>
            </a:r>
            <a:r>
              <a:rPr lang="en-US" b="1" i="1" dirty="0" smtClean="0"/>
              <a:t>Employers are required to provide and pay for PPE if it is required to be worn”</a:t>
            </a:r>
            <a:r>
              <a:rPr lang="en-US" dirty="0" smtClean="0"/>
              <a:t>. </a:t>
            </a:r>
            <a:r>
              <a:rPr lang="en-US" i="1" dirty="0" smtClean="0"/>
              <a:t>Mention that there are exceptions to this responsibility. Ask if employers are aware of this or if there are different opinions. Give an opportunity for trainees to respond.</a:t>
            </a:r>
          </a:p>
          <a:p>
            <a:endParaRPr lang="en-US" dirty="0" smtClean="0"/>
          </a:p>
          <a:p>
            <a:r>
              <a:rPr lang="en-US" dirty="0" smtClean="0"/>
              <a:t> </a:t>
            </a:r>
            <a:r>
              <a:rPr lang="en-US" b="1" dirty="0" smtClean="0"/>
              <a:t>LEARNING OBJECTIVE:</a:t>
            </a:r>
            <a:r>
              <a:rPr lang="en-US" dirty="0" smtClean="0"/>
              <a:t>  Understand rights and responsibilities under OSHA regarding PPE. </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lide Image Placeholder 1"/>
          <p:cNvSpPr>
            <a:spLocks noGrp="1" noRot="1" noChangeAspect="1" noTextEdit="1"/>
          </p:cNvSpPr>
          <p:nvPr>
            <p:ph type="sldImg"/>
          </p:nvPr>
        </p:nvSpPr>
        <p:spPr bwMode="auto">
          <a:noFill/>
          <a:ln>
            <a:solidFill>
              <a:srgbClr val="000000"/>
            </a:solidFill>
            <a:miter lim="800000"/>
            <a:headEnd/>
            <a:tailEnd/>
          </a:ln>
        </p:spPr>
      </p:sp>
      <p:sp>
        <p:nvSpPr>
          <p:cNvPr id="422915"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all items on the list.</a:t>
            </a:r>
            <a:r>
              <a:rPr lang="en-US" dirty="0" smtClean="0"/>
              <a:t> You can also create an interactive game using this checklist items.</a:t>
            </a:r>
          </a:p>
          <a:p>
            <a:endParaRPr lang="en-US" dirty="0" smtClean="0"/>
          </a:p>
          <a:p>
            <a:r>
              <a:rPr lang="en-US" b="1" dirty="0" smtClean="0"/>
              <a:t>LEARNING OBJECTIVE:</a:t>
            </a:r>
            <a:r>
              <a:rPr lang="en-US" dirty="0" smtClean="0"/>
              <a:t>  Understand rights and responsibilities under OSHA</a:t>
            </a:r>
          </a:p>
          <a:p>
            <a:pPr eaLnBrk="1" hangingPunct="1">
              <a:spcBef>
                <a:spcPct val="0"/>
              </a:spcBef>
            </a:pPr>
            <a:endParaRPr lang="en-US" dirty="0"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bwMode="auto">
          <a:noFill/>
          <a:ln>
            <a:solidFill>
              <a:srgbClr val="000000"/>
            </a:solidFill>
            <a:miter lim="800000"/>
            <a:headEnd/>
            <a:tailEnd/>
          </a:ln>
        </p:spPr>
      </p:sp>
      <p:sp>
        <p:nvSpPr>
          <p:cNvPr id="423939"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We will cover OSHA State Plans next.</a:t>
            </a:r>
          </a:p>
          <a:p>
            <a:endParaRPr lang="en-US" dirty="0" smtClean="0"/>
          </a:p>
          <a:p>
            <a:r>
              <a:rPr lang="en-US" b="1" dirty="0" smtClean="0"/>
              <a:t>LEARNING OBJECTIVE: </a:t>
            </a:r>
            <a:r>
              <a:rPr lang="en-US" dirty="0" smtClean="0"/>
              <a:t>Introduction to state plans</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bwMode="auto">
          <a:noFill/>
          <a:ln>
            <a:solidFill>
              <a:srgbClr val="000000"/>
            </a:solidFill>
            <a:miter lim="800000"/>
            <a:headEnd/>
            <a:tailEnd/>
          </a:ln>
        </p:spPr>
      </p:sp>
      <p:sp>
        <p:nvSpPr>
          <p:cNvPr id="424963"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OSHA plans exist for 25 states and 2 territories.</a:t>
            </a:r>
          </a:p>
          <a:p>
            <a:endParaRPr lang="en-US" dirty="0" smtClean="0"/>
          </a:p>
          <a:p>
            <a:r>
              <a:rPr lang="en-US" i="1" dirty="0" smtClean="0"/>
              <a:t> </a:t>
            </a:r>
            <a:r>
              <a:rPr lang="en-US" b="1" dirty="0" smtClean="0"/>
              <a:t>LEARNING OBJECTIVE:</a:t>
            </a:r>
            <a:r>
              <a:rPr lang="en-US" dirty="0" smtClean="0"/>
              <a:t> Intro into new section</a:t>
            </a:r>
          </a:p>
          <a:p>
            <a:r>
              <a:rPr lang="en-US" dirty="0" smtClean="0"/>
              <a:t>Royalty free image: http://www.freeusandworldmaps.com/html/USAandCanada/USPrintable.html</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bwMode="auto">
          <a:noFill/>
          <a:ln>
            <a:solidFill>
              <a:srgbClr val="000000"/>
            </a:solidFill>
            <a:miter lim="800000"/>
            <a:headEnd/>
            <a:tailEnd/>
          </a:ln>
        </p:spPr>
      </p:sp>
      <p:sp>
        <p:nvSpPr>
          <p:cNvPr id="425987"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Cover these points on the slides to learn the differences… only read what pertains to state training in -Illinois.</a:t>
            </a:r>
          </a:p>
          <a:p>
            <a:endParaRPr lang="en-US" dirty="0" smtClean="0"/>
          </a:p>
          <a:p>
            <a:r>
              <a:rPr lang="en-US" i="1" dirty="0" smtClean="0"/>
              <a:t> </a:t>
            </a:r>
            <a:r>
              <a:rPr lang="en-US" b="1" dirty="0" smtClean="0"/>
              <a:t>LEARNING OBJECTIVE:</a:t>
            </a:r>
            <a:r>
              <a:rPr lang="en-US" dirty="0" smtClean="0"/>
              <a:t> State rules </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bwMode="auto">
          <a:noFill/>
          <a:ln>
            <a:solidFill>
              <a:srgbClr val="000000"/>
            </a:solidFill>
            <a:miter lim="800000"/>
            <a:headEnd/>
            <a:tailEnd/>
          </a:ln>
        </p:spPr>
      </p:sp>
      <p:sp>
        <p:nvSpPr>
          <p:cNvPr id="427011"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Cover these points on the slides to learn the differences… only read what pertains to state training in –Indiana.</a:t>
            </a:r>
          </a:p>
          <a:p>
            <a:endParaRPr lang="en-US" dirty="0" smtClean="0"/>
          </a:p>
          <a:p>
            <a:r>
              <a:rPr lang="en-US" i="1" dirty="0" smtClean="0"/>
              <a:t> </a:t>
            </a:r>
            <a:r>
              <a:rPr lang="en-US" b="1" dirty="0" smtClean="0"/>
              <a:t>LEARNING OBJECTIVE:</a:t>
            </a:r>
            <a:r>
              <a:rPr lang="en-US" dirty="0" smtClean="0"/>
              <a:t> State rules</a:t>
            </a:r>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bwMode="auto">
          <a:noFill/>
          <a:ln>
            <a:solidFill>
              <a:srgbClr val="000000"/>
            </a:solidFill>
            <a:miter lim="800000"/>
            <a:headEnd/>
            <a:tailEnd/>
          </a:ln>
        </p:spPr>
      </p:sp>
      <p:sp>
        <p:nvSpPr>
          <p:cNvPr id="428035"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Cover these points on the slides to learn the differences... only read what pertains to state training in -Michigan.</a:t>
            </a:r>
          </a:p>
          <a:p>
            <a:endParaRPr lang="en-US" dirty="0" smtClean="0"/>
          </a:p>
          <a:p>
            <a:r>
              <a:rPr lang="en-US" i="1" dirty="0" smtClean="0"/>
              <a:t> </a:t>
            </a:r>
            <a:r>
              <a:rPr lang="en-US" b="1" dirty="0" smtClean="0"/>
              <a:t>LEARNING OBJECTIVE:</a:t>
            </a:r>
            <a:r>
              <a:rPr lang="en-US" dirty="0" smtClean="0"/>
              <a:t> State rules</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lide Image Placeholder 1"/>
          <p:cNvSpPr>
            <a:spLocks noGrp="1" noRot="1" noChangeAspect="1" noTextEdit="1"/>
          </p:cNvSpPr>
          <p:nvPr>
            <p:ph type="sldImg"/>
          </p:nvPr>
        </p:nvSpPr>
        <p:spPr bwMode="auto">
          <a:noFill/>
          <a:ln>
            <a:solidFill>
              <a:srgbClr val="000000"/>
            </a:solidFill>
            <a:miter lim="800000"/>
            <a:headEnd/>
            <a:tailEnd/>
          </a:ln>
        </p:spPr>
      </p:sp>
      <p:sp>
        <p:nvSpPr>
          <p:cNvPr id="429059"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Cover these points on the slides to learn the differences… only read what pertains to state training in -Minnesota.</a:t>
            </a:r>
          </a:p>
          <a:p>
            <a:endParaRPr lang="en-US" dirty="0" smtClean="0"/>
          </a:p>
          <a:p>
            <a:r>
              <a:rPr lang="en-US" i="1" dirty="0" smtClean="0"/>
              <a:t> </a:t>
            </a:r>
            <a:r>
              <a:rPr lang="en-US" b="1" dirty="0" smtClean="0"/>
              <a:t>LEARNING OBJECTIVE:</a:t>
            </a:r>
            <a:r>
              <a:rPr lang="en-US" dirty="0" smtClean="0"/>
              <a:t> State rules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presentation materials were developed at the University of Wisconsin-Milwaukee (UWM) through a Susan Harwood Grant provided by the Department of Labor.</a:t>
            </a:r>
          </a:p>
          <a:p>
            <a:endParaRPr lang="en-US" dirty="0" smtClean="0"/>
          </a:p>
          <a:p>
            <a:r>
              <a:rPr lang="en-US" b="1" dirty="0" smtClean="0"/>
              <a:t>LEARNING OBJECTIVE: </a:t>
            </a:r>
            <a:r>
              <a:rPr lang="en-US" dirty="0" smtClean="0"/>
              <a:t>Grant source</a:t>
            </a:r>
          </a:p>
          <a:p>
            <a:pPr eaLnBrk="1" hangingPunct="1">
              <a:spcBef>
                <a:spcPct val="0"/>
              </a:spcBef>
            </a:pP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Here is a checklist of items to remember when lifting. </a:t>
            </a:r>
            <a:r>
              <a:rPr lang="en-US" i="1" dirty="0" smtClean="0"/>
              <a:t>Read some or all items on the list. Add personal examples or ask for an example from the training group.</a:t>
            </a:r>
            <a:r>
              <a:rPr lang="en-US" dirty="0" smtClean="0"/>
              <a:t> </a:t>
            </a:r>
          </a:p>
          <a:p>
            <a:r>
              <a:rPr lang="en-US" b="1" dirty="0" smtClean="0"/>
              <a:t> </a:t>
            </a:r>
            <a:endParaRPr lang="en-US" dirty="0" smtClean="0"/>
          </a:p>
          <a:p>
            <a:r>
              <a:rPr lang="en-US" b="1" dirty="0" smtClean="0"/>
              <a:t>LEARNING OBJECTIVE:</a:t>
            </a:r>
            <a:r>
              <a:rPr lang="en-US" dirty="0" smtClean="0"/>
              <a:t> Recognize and avoid hazards; proper work techniques and best practices</a:t>
            </a:r>
          </a:p>
          <a:p>
            <a:r>
              <a:rPr lang="en-US" dirty="0" smtClean="0"/>
              <a:t> </a:t>
            </a:r>
          </a:p>
          <a:p>
            <a:pPr eaLnBrk="1" hangingPunct="1">
              <a:spcBef>
                <a:spcPct val="0"/>
              </a:spcBef>
            </a:pPr>
            <a:endParaRPr lang="en-US" dirty="0"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bwMode="auto">
          <a:noFill/>
          <a:ln>
            <a:solidFill>
              <a:srgbClr val="000000"/>
            </a:solidFill>
            <a:miter lim="800000"/>
            <a:headEnd/>
            <a:tailEnd/>
          </a:ln>
        </p:spPr>
      </p:sp>
      <p:sp>
        <p:nvSpPr>
          <p:cNvPr id="4300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Do you have any other questions?</a:t>
            </a:r>
          </a:p>
          <a:p>
            <a:endParaRPr lang="en-US" dirty="0" smtClean="0"/>
          </a:p>
          <a:p>
            <a:r>
              <a:rPr lang="en-US" b="1" dirty="0" smtClean="0"/>
              <a:t>LEARNING OBJECTIVE: </a:t>
            </a:r>
            <a:r>
              <a:rPr lang="en-US" dirty="0" smtClean="0"/>
              <a:t>Sharing experiences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Potential improvements when lifting include asking for help if the item is too heavy (figure on the left) or consider storing the take up reel on a cart and using the crane-type device to move the reel from the cart to the truck (figure on right) and vice-versa.</a:t>
            </a:r>
          </a:p>
          <a:p>
            <a:r>
              <a:rPr lang="en-US" b="1" dirty="0" smtClean="0"/>
              <a:t> </a:t>
            </a:r>
            <a:endParaRPr lang="en-US" dirty="0" smtClean="0"/>
          </a:p>
          <a:p>
            <a:r>
              <a:rPr lang="en-US" b="1" dirty="0" smtClean="0"/>
              <a:t>LEARNING OBJECTIVE:</a:t>
            </a:r>
            <a:r>
              <a:rPr lang="en-US" dirty="0" smtClean="0"/>
              <a:t> Sharing best practices</a:t>
            </a:r>
          </a:p>
          <a:p>
            <a:r>
              <a:rPr lang="en-US" dirty="0" smtClean="0"/>
              <a:t> </a:t>
            </a:r>
          </a:p>
          <a:p>
            <a:r>
              <a:rPr lang="en-US" dirty="0" smtClean="0"/>
              <a:t> </a:t>
            </a:r>
          </a:p>
          <a:p>
            <a:pPr eaLnBrk="1" hangingPunct="1">
              <a:spcBef>
                <a:spcPct val="0"/>
              </a:spcBef>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On the job, you carry cables, tools, tool bags/boxes  (see figure), take up reels, cross-arms and other items. These items can vary significantly in dimensions and weight and can be easy/difficult to carry. </a:t>
            </a:r>
          </a:p>
          <a:p>
            <a:endParaRPr lang="en-US" dirty="0" smtClean="0"/>
          </a:p>
          <a:p>
            <a:r>
              <a:rPr lang="en-US" dirty="0" smtClean="0"/>
              <a:t> </a:t>
            </a:r>
            <a:r>
              <a:rPr lang="en-US" b="1" dirty="0" smtClean="0"/>
              <a:t>LEARNING OBJECTIVE: </a:t>
            </a:r>
            <a:r>
              <a:rPr lang="en-US" dirty="0" smtClean="0"/>
              <a:t>Sharing experiences.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The table on this slide is similar to the lifting table, but shows that the maximum load that can be safely carried depends on how often and how far you have to carry it. The table shows what can be carried safely by 90% of the population, or nearly every healthy individual. The male population is in black text and females are in red text.  The labels along the top show how often the load is carried, every 30 minutes or every 8 hours, and below that, it is broken down by how far the load is carried. </a:t>
            </a:r>
          </a:p>
          <a:p>
            <a:r>
              <a:rPr lang="en-US" dirty="0" smtClean="0"/>
              <a:t> Let’s take one example. Let’s say that the load (a cable) is being carried for 28 feet, every 30 minutes at elbow height. The maximum recommended weight for males is 37 pounds. But, if it the load is carried only once every 8 hours, the maximum weight is 44 pounds. So, how often you carry a load changes the maximum weight recommendation. And when carrying every 30 minutes, if the distance is about 7 feet you can carry 46 pounds while if the distance traveled is 28 feet, the maximum recommended weight is 37 pounds. So the distance you carry the load also affects the recommended maximum weight. To recap, how often you need to carry items and the distance the items are carried changes the maximum load that can be safely carried. And remember that each person has different capabilities </a:t>
            </a:r>
            <a:r>
              <a:rPr lang="en-US" i="1" dirty="0" smtClean="0"/>
              <a:t>(refer to the slide title “know your limits” if needed)</a:t>
            </a:r>
            <a:r>
              <a:rPr lang="en-US" dirty="0" smtClean="0"/>
              <a:t>.  </a:t>
            </a:r>
          </a:p>
          <a:p>
            <a:endParaRPr lang="en-US" dirty="0" smtClean="0"/>
          </a:p>
          <a:p>
            <a:r>
              <a:rPr lang="en-US" b="1" dirty="0" smtClean="0"/>
              <a:t> LEARNING OBJECTIVE:</a:t>
            </a:r>
            <a:r>
              <a:rPr lang="en-US" dirty="0" smtClean="0"/>
              <a:t> Carrying load capabilities change depending on distance traveled, lifting frequency, and personal capabilities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lifting checklist, here’s the “better practices” and “avoid” list when carrying. </a:t>
            </a:r>
            <a:r>
              <a:rPr lang="en-US" i="1" dirty="0" smtClean="0"/>
              <a:t>Read some or all items on the list. Add personal examples or ask for an example from the training group.</a:t>
            </a:r>
            <a:r>
              <a:rPr lang="en-US" dirty="0" smtClean="0"/>
              <a:t> </a:t>
            </a:r>
          </a:p>
          <a:p>
            <a:r>
              <a:rPr lang="en-US" b="1" dirty="0" smtClean="0"/>
              <a:t> </a:t>
            </a:r>
            <a:endParaRPr lang="en-US" dirty="0" smtClean="0"/>
          </a:p>
          <a:p>
            <a:r>
              <a:rPr lang="en-US" b="1" dirty="0" smtClean="0"/>
              <a:t>LEARNING OBJECTIVE:</a:t>
            </a:r>
            <a:r>
              <a:rPr lang="en-US" dirty="0" smtClean="0"/>
              <a:t>  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Instead of carrying heavy items alone, get the help of a co-worker.</a:t>
            </a:r>
          </a:p>
          <a:p>
            <a:r>
              <a:rPr lang="en-US" b="1" dirty="0" smtClean="0"/>
              <a:t> </a:t>
            </a:r>
            <a:endParaRPr lang="en-US" dirty="0" smtClean="0"/>
          </a:p>
          <a:p>
            <a:r>
              <a:rPr lang="en-US" b="1" dirty="0" smtClean="0"/>
              <a:t>LEARNING OBJECTIVE:</a:t>
            </a:r>
            <a:r>
              <a:rPr lang="en-US" dirty="0" smtClean="0"/>
              <a:t> Sharing best practices</a:t>
            </a:r>
          </a:p>
          <a:p>
            <a:r>
              <a:rPr lang="en-US" dirty="0" smtClean="0"/>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pushing and pulling and how these tasks can cause overexertion injuries. </a:t>
            </a:r>
          </a:p>
          <a:p>
            <a:r>
              <a:rPr lang="en-US" dirty="0" smtClean="0"/>
              <a:t> </a:t>
            </a:r>
          </a:p>
          <a:p>
            <a:r>
              <a:rPr lang="en-US" b="1" dirty="0" smtClean="0"/>
              <a:t>LEARNING OBJECTIVE: </a:t>
            </a:r>
            <a:r>
              <a:rPr lang="en-US" dirty="0" smtClean="0"/>
              <a:t>Introduce trainees to overexertion due to pushing/pulling tasks.</a:t>
            </a:r>
          </a:p>
          <a:p>
            <a:pPr eaLnBrk="1" hangingPunct="1">
              <a:spcBef>
                <a:spcPct val="0"/>
              </a:spcBef>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Have you had an injury due to pushing/pulling? What other injuries can push cause? </a:t>
            </a:r>
            <a:r>
              <a:rPr lang="en-US" i="1" dirty="0" smtClean="0"/>
              <a:t>Give a chance for trainees to respond. </a:t>
            </a:r>
            <a:r>
              <a:rPr lang="en-US" dirty="0" smtClean="0"/>
              <a:t> </a:t>
            </a:r>
          </a:p>
          <a:p>
            <a:r>
              <a:rPr lang="en-US" dirty="0" smtClean="0"/>
              <a:t> </a:t>
            </a:r>
          </a:p>
          <a:p>
            <a:r>
              <a:rPr lang="en-US" b="1" dirty="0" smtClean="0"/>
              <a:t>LEARNING OBJECTIVE: </a:t>
            </a:r>
            <a:r>
              <a:rPr lang="en-US" dirty="0" smtClean="0"/>
              <a:t>Sharing experiences.</a:t>
            </a:r>
          </a:p>
          <a:p>
            <a:pPr eaLnBrk="1" hangingPunct="1">
              <a:spcBef>
                <a:spcPct val="0"/>
              </a:spcBef>
            </a:pPr>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video shows a worker tightening the bolt for the cable that holds poles in place on a truck. The worker has a lot of difficulty in performing this task. He uses his whole body to apply force, not once but twice. His co-worker also lends him a hand in the end. Does this happen frequently? Why do you think this task is so difficult? </a:t>
            </a:r>
            <a:r>
              <a:rPr lang="en-US" i="1" dirty="0" smtClean="0"/>
              <a:t>Give a chance for trainees to respond. </a:t>
            </a:r>
            <a:r>
              <a:rPr lang="en-US" dirty="0" smtClean="0"/>
              <a:t>The reason is the bolt on the truck is heavily rusted!</a:t>
            </a:r>
          </a:p>
          <a:p>
            <a:endParaRPr lang="en-US" dirty="0" smtClean="0"/>
          </a:p>
          <a:p>
            <a:r>
              <a:rPr lang="en-US" dirty="0" smtClean="0"/>
              <a:t> Using a lubricant and maintaining equipment can avoid this problem!</a:t>
            </a:r>
          </a:p>
          <a:p>
            <a:endParaRPr lang="en-US" dirty="0" smtClean="0"/>
          </a:p>
          <a:p>
            <a:r>
              <a:rPr lang="en-US" dirty="0" smtClean="0"/>
              <a:t> </a:t>
            </a:r>
            <a:r>
              <a:rPr lang="en-US" b="1" dirty="0" smtClean="0"/>
              <a:t>LEARNING OBJECTIVE: </a:t>
            </a:r>
            <a:r>
              <a:rPr lang="en-US" dirty="0" smtClean="0"/>
              <a:t>Recognize tasks which are associated with pushing/pulling and the hazards for overexertion injuries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list for pushing and pulling. A</a:t>
            </a:r>
            <a:r>
              <a:rPr lang="en-US" i="1" dirty="0" smtClean="0"/>
              <a:t>sk for an example.</a:t>
            </a:r>
            <a:r>
              <a:rPr lang="en-US" dirty="0" smtClean="0"/>
              <a:t> </a:t>
            </a:r>
          </a:p>
          <a:p>
            <a:r>
              <a:rPr lang="en-US" b="1" dirty="0" smtClean="0"/>
              <a:t> </a:t>
            </a:r>
            <a:endParaRPr lang="en-US" dirty="0" smtClean="0"/>
          </a:p>
          <a:p>
            <a:r>
              <a:rPr lang="en-US" b="1" dirty="0" smtClean="0"/>
              <a:t>LEARNING OBJECTIVE:</a:t>
            </a:r>
            <a:r>
              <a:rPr lang="en-US" dirty="0" smtClean="0"/>
              <a:t>  Recognize and avoid hazards; proper work techniques and best practices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an outline of what we are going to do today. You have already taken the pre-test. The bulk of the training will cover Safety and Ergonomics Awareness specific to the Electric Utility industry. The remaining topics (Employee Rights &amp; Responsibilities and State OSHA plans) are reminders of the laws and rules for workplace safety. After the training is completed today, you will take the same test again, to determine what you learned. </a:t>
            </a:r>
          </a:p>
          <a:p>
            <a:endParaRPr lang="en-US" dirty="0" smtClean="0"/>
          </a:p>
          <a:p>
            <a:r>
              <a:rPr lang="en-US" b="1" dirty="0" smtClean="0"/>
              <a:t>LEARNING OBJECTIVE: </a:t>
            </a:r>
            <a:r>
              <a:rPr lang="en-US" dirty="0" smtClean="0"/>
              <a:t>Overview of training objectives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Disconnecting an elbow termination is a difficult task that places stress on the worker’s low back and shoulders. Did you know that this task requires over 100 lbs of pulling force? The task becomes more difficult if the worker does not have proper footing, the ground is slippery or obstacles are present and there is a risk of falling backwards.</a:t>
            </a:r>
          </a:p>
          <a:p>
            <a:r>
              <a:rPr lang="en-US" dirty="0" smtClean="0"/>
              <a:t> </a:t>
            </a:r>
          </a:p>
          <a:p>
            <a:r>
              <a:rPr lang="en-US" dirty="0" smtClean="0"/>
              <a:t>What other problems can this task cause? </a:t>
            </a:r>
            <a:r>
              <a:rPr lang="en-US" i="1" dirty="0" smtClean="0"/>
              <a:t>Give a chance for trainees to respond.</a:t>
            </a:r>
            <a:r>
              <a:rPr lang="en-US" dirty="0" smtClean="0"/>
              <a:t> Excessive pulling force can also cause the worker to reel back and fall. </a:t>
            </a:r>
          </a:p>
          <a:p>
            <a:r>
              <a:rPr lang="en-US" dirty="0" smtClean="0"/>
              <a:t> </a:t>
            </a:r>
          </a:p>
          <a:p>
            <a:r>
              <a:rPr lang="en-US" i="1" dirty="0" smtClean="0"/>
              <a:t>Demonstrate the ergofet.  Try to attach the ergofet to some handle (cart) to measure pushing/pulling forces. You can also push against a stable surface to demonstrate that it doesn’t take a lot to reach the maximum allowed force.</a:t>
            </a:r>
            <a:endParaRPr lang="en-US" dirty="0" smtClean="0"/>
          </a:p>
          <a:p>
            <a:r>
              <a:rPr lang="en-US" dirty="0" smtClean="0"/>
              <a:t>Ergofet manufacturer: </a:t>
            </a:r>
            <a:r>
              <a:rPr lang="en-US" dirty="0" err="1" smtClean="0"/>
              <a:t>Hoggan</a:t>
            </a:r>
            <a:r>
              <a:rPr lang="en-US" dirty="0" smtClean="0"/>
              <a:t>. </a:t>
            </a:r>
          </a:p>
          <a:p>
            <a:r>
              <a:rPr lang="en-US" dirty="0" smtClean="0"/>
              <a:t>Available at: </a:t>
            </a:r>
            <a:r>
              <a:rPr lang="en-US" u="sng" dirty="0" smtClean="0"/>
              <a:t>http://hogganhealth.com/microfet-ergonomics2.php?product=ergoFET</a:t>
            </a:r>
            <a:endParaRPr lang="en-US" dirty="0" smtClean="0"/>
          </a:p>
          <a:p>
            <a:r>
              <a:rPr lang="en-US" dirty="0" smtClean="0"/>
              <a:t> </a:t>
            </a:r>
          </a:p>
          <a:p>
            <a:r>
              <a:rPr lang="en-US" b="1" dirty="0" smtClean="0"/>
              <a:t>LEARNING OBJECTIVE: </a:t>
            </a:r>
            <a:r>
              <a:rPr lang="en-US" dirty="0" smtClean="0"/>
              <a:t>Discuss ways to understand the risks associated with this task and discuss potential solutions.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What do you do to push/pull cables through conduit? </a:t>
            </a:r>
            <a:r>
              <a:rPr lang="en-US" i="1" dirty="0" smtClean="0"/>
              <a:t>Skip this if the method is already used. Mention they can use this even for short cable lengths/runs.</a:t>
            </a:r>
            <a:endParaRPr lang="en-US" dirty="0" smtClean="0"/>
          </a:p>
          <a:p>
            <a:r>
              <a:rPr lang="en-US" dirty="0" smtClean="0"/>
              <a:t>Instead of manually pushing/pulling long cables through conduit, use the following procedure including a capstan winch. This procedure will reduce the forces exerted on the hands, arms and shoulders and improve productivity while reducing the time required to perform the task.</a:t>
            </a:r>
          </a:p>
          <a:p>
            <a:r>
              <a:rPr lang="en-US" i="1" dirty="0" smtClean="0"/>
              <a:t>Step 1</a:t>
            </a:r>
            <a:r>
              <a:rPr lang="en-US" dirty="0" smtClean="0"/>
              <a:t>: Insert and pull twine through the conduit using a vacuum pump</a:t>
            </a:r>
          </a:p>
          <a:p>
            <a:r>
              <a:rPr lang="en-US" i="1" dirty="0" smtClean="0"/>
              <a:t>Step 2</a:t>
            </a:r>
            <a:r>
              <a:rPr lang="en-US" dirty="0" smtClean="0"/>
              <a:t>: Connect twine to lead wire and pull lead wire through conduit</a:t>
            </a:r>
          </a:p>
          <a:p>
            <a:r>
              <a:rPr lang="en-US" i="1" dirty="0" smtClean="0"/>
              <a:t>Step 3</a:t>
            </a:r>
            <a:r>
              <a:rPr lang="en-US" dirty="0" smtClean="0"/>
              <a:t>: Attach the cable to the rope using a pulling sock attached to the lead wire and guide the lead wire through the conduit</a:t>
            </a:r>
          </a:p>
          <a:p>
            <a:r>
              <a:rPr lang="en-US" i="1" dirty="0" smtClean="0"/>
              <a:t>Step 4</a:t>
            </a:r>
            <a:r>
              <a:rPr lang="en-US" dirty="0" smtClean="0"/>
              <a:t>: Apply a lubricant to cables to reduce friction, or purchase pre-lubricated conduit</a:t>
            </a:r>
          </a:p>
          <a:p>
            <a:r>
              <a:rPr lang="en-US" i="1" dirty="0" smtClean="0"/>
              <a:t>Step 5</a:t>
            </a:r>
            <a:r>
              <a:rPr lang="en-US" dirty="0" smtClean="0"/>
              <a:t>: Fix the lead wire onto a portable motorized capstan winch (on the truck) and allow the capstan to pull cables through conduit.</a:t>
            </a:r>
          </a:p>
          <a:p>
            <a:r>
              <a:rPr lang="en-US" dirty="0" smtClean="0"/>
              <a:t> Do you have any other potential solutions for improving this task? </a:t>
            </a:r>
            <a:r>
              <a:rPr lang="en-US" i="1" dirty="0" smtClean="0"/>
              <a:t>Give a chance for trainees to respond.</a:t>
            </a:r>
          </a:p>
          <a:p>
            <a:endParaRPr lang="en-US" dirty="0" smtClean="0"/>
          </a:p>
          <a:p>
            <a:r>
              <a:rPr lang="en-US" b="1" dirty="0" smtClean="0"/>
              <a:t> LEARNING OBJECTIVE</a:t>
            </a:r>
            <a:r>
              <a:rPr lang="en-US" dirty="0" smtClean="0"/>
              <a:t>: Sharing best practices. </a:t>
            </a:r>
            <a:endParaRPr lang="en-US" b="1"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 lever action pulling tool in combination with a hot stick can be used to remove terminations. This will provide a mechanical advantage, enable the worker to maintain a better posture and reduce the force required to perform this task. This will reduce the risk of overexertion or falling.</a:t>
            </a:r>
          </a:p>
          <a:p>
            <a:endParaRPr lang="en-US" dirty="0" smtClean="0"/>
          </a:p>
          <a:p>
            <a:r>
              <a:rPr lang="en-US" dirty="0" smtClean="0"/>
              <a:t> </a:t>
            </a:r>
            <a:r>
              <a:rPr lang="en-US" b="1" dirty="0" smtClean="0"/>
              <a:t>LEARNING OBJECTIVE: </a:t>
            </a:r>
            <a:r>
              <a:rPr lang="en-US" dirty="0" smtClean="0"/>
              <a:t>Sharing best practices.</a:t>
            </a:r>
            <a:endParaRPr lang="en-US" b="1"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r>
              <a:rPr lang="en-US" b="1" dirty="0" smtClean="0"/>
              <a:t>SCRIPT:</a:t>
            </a:r>
            <a:r>
              <a:rPr lang="en-US" dirty="0" smtClean="0"/>
              <a:t> </a:t>
            </a:r>
            <a:r>
              <a:rPr lang="en-US" i="1" dirty="0" smtClean="0"/>
              <a:t>Read the question on the slide. </a:t>
            </a:r>
            <a:r>
              <a:rPr lang="en-US" dirty="0" smtClean="0"/>
              <a:t>Let’s try this 2 part exercise. Everyone stand up. If you have a previous injury, or cannot do this exercise, you can be excused from the exercise or refrain from doing it. First, bend forward and try to touch the floor in front of you or touch your toes. Ok, everyone or nearly everyone was able to do that part. Now, twist only your upper body towards one direction. Hold that twist. Now, try to bend forward and touch the floor in front of you or touch your toes.  Okay everyone, let’s sit down and discuss what happened. Was it easier or harder to touch the floor while twisting your upper body? </a:t>
            </a:r>
            <a:r>
              <a:rPr lang="en-US" i="1" dirty="0" smtClean="0"/>
              <a:t>Let the audience respond. </a:t>
            </a:r>
            <a:r>
              <a:rPr lang="en-US" dirty="0" smtClean="0"/>
              <a:t>So why was that difficult or impossible to do? </a:t>
            </a:r>
            <a:r>
              <a:rPr lang="en-US" i="1" dirty="0" smtClean="0"/>
              <a:t>Let the audience respond. In the end summarize audiences response into it is harder to do work when in an awkward posture. </a:t>
            </a:r>
          </a:p>
          <a:p>
            <a:endParaRPr lang="en-US" dirty="0" smtClean="0"/>
          </a:p>
          <a:p>
            <a:r>
              <a:rPr lang="en-US" b="1" dirty="0" smtClean="0"/>
              <a:t> LEARNING OBJECTIVE:</a:t>
            </a:r>
            <a:r>
              <a:rPr lang="en-US" dirty="0" smtClean="0"/>
              <a:t> Awkward body positions reduce your strength and capabilities.</a:t>
            </a:r>
          </a:p>
          <a:p>
            <a:r>
              <a:rPr lang="en-US" dirty="0" smtClean="0"/>
              <a:t> Use the below SCRIPT for the following activity---</a:t>
            </a:r>
            <a:r>
              <a:rPr lang="en-US" i="1" dirty="0" smtClean="0"/>
              <a:t>Materials needed: hand grip dynamometer  if you don’t have the equipment:  </a:t>
            </a:r>
            <a:r>
              <a:rPr lang="en-US" dirty="0" smtClean="0"/>
              <a:t>improvise and use a dumbbell/box/weight etc and ask people to hold object in the various positions.</a:t>
            </a:r>
          </a:p>
          <a:p>
            <a:r>
              <a:rPr lang="en-US" i="1" dirty="0" smtClean="0"/>
              <a:t> </a:t>
            </a:r>
            <a:r>
              <a:rPr lang="en-US" dirty="0" smtClean="0"/>
              <a:t>Hand grip dynamometer manufacturer: </a:t>
            </a:r>
            <a:r>
              <a:rPr lang="en-US" dirty="0" err="1" smtClean="0"/>
              <a:t>Jamar</a:t>
            </a:r>
            <a:r>
              <a:rPr lang="en-US" dirty="0" smtClean="0"/>
              <a:t>. available at: </a:t>
            </a:r>
            <a:r>
              <a:rPr lang="en-US" u="sng" dirty="0" smtClean="0"/>
              <a:t>http://www.thehumansolution.com/dynamometers.html</a:t>
            </a:r>
            <a:endParaRPr lang="en-US" dirty="0" smtClean="0"/>
          </a:p>
          <a:p>
            <a:endParaRPr lang="en-US" b="1" dirty="0" smtClean="0"/>
          </a:p>
          <a:p>
            <a:r>
              <a:rPr lang="en-US" b="1" dirty="0" smtClean="0"/>
              <a:t>SCRIPT:</a:t>
            </a:r>
            <a:r>
              <a:rPr lang="en-US" dirty="0" smtClean="0"/>
              <a:t> This is a grip dynamometer. When you grip the device, it will show the maximum force you exerted. </a:t>
            </a:r>
            <a:r>
              <a:rPr lang="en-US" i="1" dirty="0" smtClean="0"/>
              <a:t>Ask for a volunteer to come up to the front of the room. Ask the volunteer. </a:t>
            </a:r>
            <a:r>
              <a:rPr lang="en-US" dirty="0" smtClean="0"/>
              <a:t>Can you think of an awkward posture you would need to be in while working? Now get into that position.  Ok, take the grip dynamometer and grip as hard as you can. </a:t>
            </a:r>
            <a:r>
              <a:rPr lang="en-US" i="1" dirty="0" smtClean="0"/>
              <a:t>Awkward posture could be with their arm raised over their head or behind their back.</a:t>
            </a:r>
            <a:r>
              <a:rPr lang="en-US" dirty="0" smtClean="0"/>
              <a:t> </a:t>
            </a:r>
            <a:r>
              <a:rPr lang="en-US" i="1" dirty="0" smtClean="0"/>
              <a:t>Read the number and reset the device. </a:t>
            </a:r>
            <a:r>
              <a:rPr lang="en-US" dirty="0" smtClean="0"/>
              <a:t>Ok, now take the grip dynamometer and in the good working posture </a:t>
            </a:r>
            <a:r>
              <a:rPr lang="en-US" i="1" dirty="0" smtClean="0"/>
              <a:t>(arms to the side or arm in front of them at elbow at 90 degrees), grip as hard as you can. Read the number. The number should be lower in the awkward posture. </a:t>
            </a:r>
            <a:r>
              <a:rPr lang="en-US" dirty="0" smtClean="0"/>
              <a:t>Tell the class, a drop of as much as 30% in strength capability can occur while working in an awkward posture. </a:t>
            </a:r>
            <a:r>
              <a:rPr lang="en-US" i="1" dirty="0" smtClean="0"/>
              <a:t>Pass the tool around the class to let everyone try.</a:t>
            </a:r>
            <a:r>
              <a:rPr lang="en-US" dirty="0" smtClean="0"/>
              <a: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t>
            </a:r>
            <a:r>
              <a:rPr lang="en-US" i="1" dirty="0" smtClean="0"/>
              <a:t>Read the text on the slide. </a:t>
            </a:r>
            <a:r>
              <a:rPr lang="en-US" dirty="0" smtClean="0"/>
              <a:t>Isn’t it obvious how this injury could occur? </a:t>
            </a:r>
            <a:r>
              <a:rPr lang="en-US" i="1" dirty="0" smtClean="0"/>
              <a:t>Give an opportunity for trainees to respond. </a:t>
            </a:r>
            <a:r>
              <a:rPr lang="en-US" dirty="0" smtClean="0"/>
              <a:t>How can this task be improved? </a:t>
            </a:r>
            <a:r>
              <a:rPr lang="en-US" i="1" dirty="0" smtClean="0"/>
              <a:t>Give an opportunity for trainees to respond. </a:t>
            </a:r>
          </a:p>
          <a:p>
            <a:endParaRPr lang="en-US" dirty="0" smtClean="0"/>
          </a:p>
          <a:p>
            <a:r>
              <a:rPr lang="en-US" b="1" dirty="0" smtClean="0"/>
              <a:t> LEARNING OBJECTIVE:</a:t>
            </a:r>
            <a:r>
              <a:rPr lang="en-US" dirty="0" smtClean="0"/>
              <a:t> Recognize the problem and share ideas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A worker can assume an awkward posture while working on any task be it meter reading, shoveling, working in a bucket doing brush or line work, working on a transmission/junction box or working in trenches/pits. Can you think of any other situations where one might assume awkward posture? Give an opportunity for trainees to respond. </a:t>
            </a:r>
          </a:p>
          <a:p>
            <a:endParaRPr lang="en-US" dirty="0" smtClean="0"/>
          </a:p>
          <a:p>
            <a:r>
              <a:rPr lang="en-US" b="1" dirty="0" smtClean="0"/>
              <a:t>LEARNING OBJECTIVE:</a:t>
            </a:r>
            <a:r>
              <a:rPr lang="en-US" dirty="0" smtClean="0"/>
              <a:t> Recognizing tasks associated with awkward postures.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Meter reading is another example of a commonly performed task. You can find meters installed in many different positions. They are not always between knee and shoulder height with unobstructed access. They can be mounted low or high, have bushes or other obstacles, be located in dark or cramped quarters, etc. </a:t>
            </a:r>
            <a:r>
              <a:rPr lang="en-US" i="1" dirty="0" smtClean="0"/>
              <a:t> </a:t>
            </a:r>
            <a:r>
              <a:rPr lang="en-US" b="1" dirty="0" smtClean="0"/>
              <a:t> </a:t>
            </a:r>
            <a:r>
              <a:rPr lang="en-US" dirty="0" smtClean="0"/>
              <a:t>Any of these conditions can cause you to bend, twist, or assume other awkward postures. Awkward postures can put additional stress to your neck, low back, and even shoulders.</a:t>
            </a:r>
          </a:p>
          <a:p>
            <a:endParaRPr lang="en-US" dirty="0" smtClean="0"/>
          </a:p>
          <a:p>
            <a:r>
              <a:rPr lang="en-US" b="1" i="1" dirty="0" smtClean="0"/>
              <a:t> </a:t>
            </a:r>
            <a:r>
              <a:rPr lang="en-US" b="1" dirty="0" smtClean="0"/>
              <a:t>LEARNING OBJECTIVE:</a:t>
            </a:r>
            <a:r>
              <a:rPr lang="en-US" dirty="0" smtClean="0"/>
              <a:t>  </a:t>
            </a:r>
            <a:r>
              <a:rPr lang="en-US" i="1" dirty="0" smtClean="0"/>
              <a:t>Recognize and avoid awkward posture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Installing a pole-mounted transformer while climbing can lead to awkward postures - if the transformer is poorly located in relation to both workers, obstacles block movement or in windy conditions. What else can lead to awkward postures while performing this task? Is this always a 2-man job? </a:t>
            </a:r>
            <a:r>
              <a:rPr lang="en-US" i="1" dirty="0" smtClean="0"/>
              <a:t>Give the trainees an opportunity to respond.</a:t>
            </a:r>
          </a:p>
          <a:p>
            <a:endParaRPr lang="en-US" dirty="0" smtClean="0"/>
          </a:p>
          <a:p>
            <a:r>
              <a:rPr lang="en-US" b="1" dirty="0" smtClean="0"/>
              <a:t> LEARNING OBJECTIVE: </a:t>
            </a:r>
            <a:r>
              <a:rPr lang="en-US" dirty="0" smtClean="0"/>
              <a:t>Share practices</a:t>
            </a:r>
            <a:endParaRPr lang="en-US" b="1"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video shows a worker reaching out of a bucket to tighten a bolt with a wrench. He spends at least 5 seconds in this awkward posture. Imagine the effect this will have on his back! Can this task be improved? </a:t>
            </a:r>
            <a:r>
              <a:rPr lang="en-US" i="1" dirty="0" smtClean="0"/>
              <a:t>Give the trainees an opportunity to respond.</a:t>
            </a:r>
          </a:p>
          <a:p>
            <a:endParaRPr lang="en-US" dirty="0" smtClean="0"/>
          </a:p>
          <a:p>
            <a:r>
              <a:rPr lang="en-US" b="1" dirty="0" smtClean="0"/>
              <a:t> LEARNING OBJECTIVE: </a:t>
            </a:r>
            <a:r>
              <a:rPr lang="en-US" dirty="0" smtClean="0"/>
              <a:t>Share practices</a:t>
            </a:r>
            <a:endParaRPr lang="en-US" b="1"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r>
              <a:rPr lang="en-US" dirty="0" smtClean="0"/>
              <a:t>Activity instructions: Break up into teams of 2 (or 3-5) </a:t>
            </a:r>
            <a:r>
              <a:rPr lang="en-US" i="1" dirty="0" smtClean="0"/>
              <a:t>depending on the group size and # of tape measures.</a:t>
            </a:r>
            <a:endParaRPr lang="en-US" dirty="0" smtClean="0"/>
          </a:p>
          <a:p>
            <a:r>
              <a:rPr lang="en-US" dirty="0" smtClean="0"/>
              <a:t> Ask each team member to write down the following measurements.</a:t>
            </a:r>
          </a:p>
          <a:p>
            <a:r>
              <a:rPr lang="en-US" dirty="0" smtClean="0"/>
              <a:t>Measure from the bony part on the shoulder to the tips of your fingers, with your arms straight and raised above your head. This is your overhead point.</a:t>
            </a:r>
          </a:p>
          <a:p>
            <a:r>
              <a:rPr lang="en-US" dirty="0" smtClean="0"/>
              <a:t>Measure from the bony part on the shoulder to the tips of your fingers, with your arms straight and out to your sides, like a cross. This is your side point.</a:t>
            </a:r>
          </a:p>
          <a:p>
            <a:r>
              <a:rPr lang="en-US" dirty="0" smtClean="0"/>
              <a:t>Measure from the bony part on the shoulder to the tips of your fingers, with your arms straight and raised in front of you. This is your forward point.</a:t>
            </a:r>
          </a:p>
          <a:p>
            <a:endParaRPr lang="en-US" dirty="0" smtClean="0"/>
          </a:p>
          <a:p>
            <a:r>
              <a:rPr lang="en-US" dirty="0" smtClean="0"/>
              <a:t> </a:t>
            </a:r>
            <a:r>
              <a:rPr lang="en-US" b="1" dirty="0" smtClean="0"/>
              <a:t>SCRIPT:</a:t>
            </a:r>
            <a:r>
              <a:rPr lang="en-US" dirty="0" smtClean="0"/>
              <a:t> What were your measurements? </a:t>
            </a:r>
            <a:r>
              <a:rPr lang="en-US" i="1" dirty="0" smtClean="0"/>
              <a:t>Give an opportunity for trainees to respond. Answers should include 30 inches and most measurements are similar. The only differences may be due to limited range of motion.  </a:t>
            </a:r>
            <a:r>
              <a:rPr lang="en-US" dirty="0" smtClean="0"/>
              <a:t>What does this number mean?  It is how far you can reach without bending or going past your limits, or your zone of reach. This zone defines your comfortable working area without having to bend, reach, twist, etc.  So, what do you think, where should tools be stored?</a:t>
            </a:r>
            <a:r>
              <a:rPr lang="en-US" i="1" dirty="0" smtClean="0"/>
              <a:t> Give an opportunity for trainees to respond. Answers should include within your reach.  </a:t>
            </a:r>
            <a:r>
              <a:rPr lang="en-US" dirty="0" smtClean="0"/>
              <a:t>Can all items be stored in this area? No, that’s unrealistic. Remember to store the most frequently used items as close to your reach area as possible.</a:t>
            </a:r>
          </a:p>
          <a:p>
            <a:r>
              <a:rPr lang="en-US" dirty="0" smtClean="0"/>
              <a:t>  </a:t>
            </a:r>
          </a:p>
          <a:p>
            <a:r>
              <a:rPr lang="en-US" b="1" dirty="0" smtClean="0"/>
              <a:t> LEARNING OBJECTIVE:</a:t>
            </a:r>
            <a:r>
              <a:rPr lang="en-US" dirty="0" smtClean="0"/>
              <a:t> Defining the zone of convenient reach to avoid awkward postures.  </a:t>
            </a:r>
          </a:p>
          <a:p>
            <a:r>
              <a:rPr lang="en-US" dirty="0" smtClean="0"/>
              <a:t> Free clipart image, website: </a:t>
            </a:r>
            <a:r>
              <a:rPr lang="en-US" u="sng" dirty="0" smtClean="0"/>
              <a:t>http://www.clipartguide.com/_pages/0808-0801-1115-5658.html</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What are the potential benefits of this course? </a:t>
            </a:r>
            <a:r>
              <a:rPr lang="en-US" i="1" dirty="0" smtClean="0"/>
              <a:t>Give an opportunity for trainees to respond. </a:t>
            </a:r>
            <a:r>
              <a:rPr lang="en-US" dirty="0" smtClean="0"/>
              <a:t>Today we are going to touch upon some key topics in Safety and Ergonomics relevant to the electric utility industry. We will learn how to identify the risk for injury in your job and share best</a:t>
            </a:r>
            <a:r>
              <a:rPr lang="en-US" u="sng" dirty="0" smtClean="0"/>
              <a:t> </a:t>
            </a:r>
            <a:r>
              <a:rPr lang="en-US" dirty="0" smtClean="0"/>
              <a:t>practices. With this safety training program, we hope to improve your safety and job satisfaction. How will job satisfaction improve if you have a safe workplace? A safe workplace will allow us to go home in the same condition we came to work in. Safety and ergonomic programs and training can benefit everyone. Remember the test before we started the training? </a:t>
            </a:r>
          </a:p>
          <a:p>
            <a:endParaRPr lang="en-US" dirty="0" smtClean="0"/>
          </a:p>
          <a:p>
            <a:r>
              <a:rPr lang="en-US" b="1" dirty="0" smtClean="0"/>
              <a:t>LEARNING OBJECTIVE: </a:t>
            </a:r>
            <a:r>
              <a:rPr lang="en-US" dirty="0" smtClean="0"/>
              <a:t>Potential benefits of this course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xfrm>
            <a:off x="731839" y="4800601"/>
            <a:ext cx="5851525" cy="4321175"/>
          </a:xfrm>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list for how to minimize working in awkward postures. </a:t>
            </a:r>
          </a:p>
          <a:p>
            <a:r>
              <a:rPr lang="en-US" b="1" dirty="0" smtClean="0"/>
              <a:t> </a:t>
            </a:r>
            <a:endParaRPr lang="en-US" dirty="0" smtClean="0"/>
          </a:p>
          <a:p>
            <a:r>
              <a:rPr lang="en-US" b="1" dirty="0" smtClean="0"/>
              <a:t>LEARNING OBJECTIVE:</a:t>
            </a:r>
            <a:r>
              <a:rPr lang="en-US" dirty="0" smtClean="0"/>
              <a:t>  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Tools/equipment stored in difficult to reach places can lead to reaching, bending and unsafe work practices such as having to stand on the outrigger pad to reach an overhead tool in the picture on the left. </a:t>
            </a:r>
          </a:p>
          <a:p>
            <a:r>
              <a:rPr lang="en-US" dirty="0" smtClean="0"/>
              <a:t> </a:t>
            </a:r>
          </a:p>
          <a:p>
            <a:r>
              <a:rPr lang="en-US" dirty="0" smtClean="0"/>
              <a:t>Tools and equipment must be stored in easy to reach places on trucks. Otherwise, the worker may be exposed to undue bending and/reaching causing stress to the shoulders and back.</a:t>
            </a:r>
          </a:p>
          <a:p>
            <a:r>
              <a:rPr lang="en-US" i="1" dirty="0" smtClean="0"/>
              <a:t> </a:t>
            </a:r>
            <a:endParaRPr lang="en-US" dirty="0" smtClean="0"/>
          </a:p>
          <a:p>
            <a:r>
              <a:rPr lang="en-US" b="1" dirty="0" smtClean="0"/>
              <a:t>LEARNING OBJECTIVE:</a:t>
            </a:r>
            <a:r>
              <a:rPr lang="en-US" dirty="0" smtClean="0"/>
              <a:t>  Recognize and avoid awkward posture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2682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worker is bending under the pole to reach for the part. Not only is the worker in an awkward posture, but he can also be struck in the head with the pole/cross-arm while rising. This can be avoided by lifting the parts from a closer location.</a:t>
            </a:r>
          </a:p>
          <a:p>
            <a:r>
              <a:rPr lang="en-US" dirty="0" smtClean="0"/>
              <a:t> </a:t>
            </a:r>
          </a:p>
          <a:p>
            <a:r>
              <a:rPr lang="en-US" i="1" dirty="0" smtClean="0"/>
              <a:t> </a:t>
            </a:r>
            <a:endParaRPr lang="en-US" dirty="0" smtClean="0"/>
          </a:p>
          <a:p>
            <a:r>
              <a:rPr lang="en-US" b="1" dirty="0" smtClean="0"/>
              <a:t> </a:t>
            </a:r>
            <a:endParaRPr lang="en-US" dirty="0" smtClean="0"/>
          </a:p>
          <a:p>
            <a:r>
              <a:rPr lang="en-US" b="1" dirty="0" smtClean="0"/>
              <a:t>LEARNING OBJECTIVE: </a:t>
            </a:r>
            <a:r>
              <a:rPr lang="en-US" dirty="0" smtClean="0"/>
              <a:t>Sharing experience and best practices.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This section covers the best practices related to the tasks that require kneeling. </a:t>
            </a:r>
          </a:p>
          <a:p>
            <a:r>
              <a:rPr lang="en-US" dirty="0" smtClean="0"/>
              <a:t> </a:t>
            </a:r>
          </a:p>
          <a:p>
            <a:r>
              <a:rPr lang="en-US" b="1" dirty="0" smtClean="0"/>
              <a:t>LEARNING OBJECTIVE: </a:t>
            </a:r>
            <a:r>
              <a:rPr lang="en-US" dirty="0" smtClean="0"/>
              <a:t>Introduce trainees to proper kneeling techniques.</a:t>
            </a:r>
          </a:p>
          <a:p>
            <a:pPr eaLnBrk="1" hangingPunct="1">
              <a:spcBef>
                <a:spcPct val="0"/>
              </a:spcBef>
            </a:pPr>
            <a:endParaRPr lang="en-US" b="1"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What is wrong or missing in all of these pictures? </a:t>
            </a:r>
            <a:r>
              <a:rPr lang="en-US" i="1" dirty="0" smtClean="0"/>
              <a:t>Give an opportunity for trainees to respond. Answers should include, missing protective equipment for the knees.</a:t>
            </a:r>
            <a:endParaRPr lang="en-US" dirty="0" smtClean="0"/>
          </a:p>
          <a:p>
            <a:r>
              <a:rPr lang="en-US" b="1" dirty="0" smtClean="0"/>
              <a:t> </a:t>
            </a:r>
            <a:endParaRPr lang="en-US" dirty="0" smtClean="0"/>
          </a:p>
          <a:p>
            <a:r>
              <a:rPr lang="en-US" dirty="0" smtClean="0"/>
              <a:t>Not only can prolonged kneeling damage the knee, but kneeling without knee protection can expose the workers to injuries due to sharp/hard objects such as rocks, concrete, etc.,</a:t>
            </a:r>
          </a:p>
          <a:p>
            <a:r>
              <a:rPr lang="en-US" dirty="0" smtClean="0"/>
              <a:t> </a:t>
            </a:r>
          </a:p>
          <a:p>
            <a:r>
              <a:rPr lang="en-US" b="1" dirty="0" smtClean="0"/>
              <a:t>LEARNING OBJECTIVE:</a:t>
            </a:r>
            <a:r>
              <a:rPr lang="en-US" dirty="0" smtClean="0"/>
              <a:t>  Recognize and avoid hazards; proper work techniques and best practices</a:t>
            </a:r>
          </a:p>
          <a:p>
            <a:pPr defTabSz="922203" eaLnBrk="1" hangingPunct="1">
              <a:spcBef>
                <a:spcPct val="0"/>
              </a:spcBef>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list for kneeling. Do you have any other suggestions? </a:t>
            </a:r>
            <a:r>
              <a:rPr lang="en-US" i="1" dirty="0" smtClean="0"/>
              <a:t>Give an opportunity for trainees to respond. </a:t>
            </a:r>
            <a:endParaRPr lang="en-US" dirty="0" smtClean="0"/>
          </a:p>
          <a:p>
            <a:r>
              <a:rPr lang="en-US" dirty="0" smtClean="0"/>
              <a:t> </a:t>
            </a:r>
          </a:p>
          <a:p>
            <a:r>
              <a:rPr lang="en-US" dirty="0" smtClean="0"/>
              <a:t>Kneeling pads (top figure) or kneeling mats (bottom figure) can be used.</a:t>
            </a:r>
          </a:p>
          <a:p>
            <a:r>
              <a:rPr lang="en-US" b="1" dirty="0" smtClean="0"/>
              <a:t> </a:t>
            </a:r>
            <a:endParaRPr lang="en-US" dirty="0" smtClean="0"/>
          </a:p>
          <a:p>
            <a:r>
              <a:rPr lang="en-US" b="1" dirty="0" smtClean="0"/>
              <a:t>LEARNING OBJECTIVE:</a:t>
            </a:r>
            <a:r>
              <a:rPr lang="en-US" dirty="0" smtClean="0"/>
              <a:t>  Recognize and avoid hazards; proper work techniques and best practices</a:t>
            </a:r>
          </a:p>
          <a:p>
            <a:pPr defTabSz="922203" eaLnBrk="1" hangingPunct="1">
              <a:spcBef>
                <a:spcPct val="0"/>
              </a:spcBef>
            </a:pPr>
            <a:endParaRPr lang="en-US" b="1"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Can this task be improved? Can the transmission/junction boxes be redesigned to reduce risks? </a:t>
            </a:r>
            <a:r>
              <a:rPr lang="en-US" i="1" dirty="0" smtClean="0"/>
              <a:t>Discuss potential solutions and seek trainees’ response to the problem</a:t>
            </a:r>
            <a:r>
              <a:rPr lang="en-US" dirty="0" smtClean="0"/>
              <a:t>. Linemen are sometimes exposed to the hazard of animal attacks. A variety of dangerous animals can inhabit an underground transmission box, and a lineman once encountered snakes upon opening a transmission box. For a variety of reasons, workers must exercise caution when opening boxes. Opening the box with a stick or, installing a pedestal type transformer box are options. This would allow the worker easier access to the box and also provide sufficient time for escape.</a:t>
            </a:r>
          </a:p>
          <a:p>
            <a:r>
              <a:rPr lang="en-US" b="1" dirty="0" smtClean="0"/>
              <a:t> </a:t>
            </a:r>
            <a:endParaRPr lang="en-US" dirty="0" smtClean="0"/>
          </a:p>
          <a:p>
            <a:r>
              <a:rPr lang="en-US" b="1" dirty="0" smtClean="0"/>
              <a:t>LEARNING OBJECTIVE:</a:t>
            </a:r>
            <a:r>
              <a:rPr lang="en-US" dirty="0" smtClean="0"/>
              <a:t>  Sharing best practices</a:t>
            </a:r>
          </a:p>
          <a:p>
            <a:pPr eaLnBrk="1" hangingPunct="1">
              <a:spcBef>
                <a:spcPct val="0"/>
              </a:spcBef>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Another task that is performed very commonly is – shoveling, digging and filling of holes and pits.</a:t>
            </a:r>
          </a:p>
          <a:p>
            <a:r>
              <a:rPr lang="en-US" dirty="0" smtClean="0"/>
              <a:t> </a:t>
            </a:r>
            <a:r>
              <a:rPr lang="en-US" b="1" dirty="0" smtClean="0"/>
              <a:t>LEARNING OBJECTIVE: </a:t>
            </a:r>
            <a:r>
              <a:rPr lang="en-US" dirty="0" smtClean="0"/>
              <a:t>Introduce trainees to overexertion injuries as a result of shoveling, digging, filling. </a:t>
            </a:r>
            <a:endParaRPr lang="en-US" b="1"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In manual digging, the first important step is selecting the right type of shovel. What do you look for in a shovel? </a:t>
            </a:r>
            <a:r>
              <a:rPr lang="en-US" i="1" dirty="0" smtClean="0"/>
              <a:t>Give an opportunity for trainees to respond. Answers should include what is on the slide.</a:t>
            </a:r>
          </a:p>
          <a:p>
            <a:endParaRPr lang="en-US" dirty="0" smtClean="0"/>
          </a:p>
          <a:p>
            <a:r>
              <a:rPr lang="en-US" b="1" dirty="0" smtClean="0"/>
              <a:t> LEARNING OBJECTIVE:</a:t>
            </a:r>
            <a:r>
              <a:rPr lang="en-US" dirty="0" smtClean="0"/>
              <a:t> Proper work practices</a:t>
            </a:r>
          </a:p>
          <a:p>
            <a:pPr eaLnBrk="1" hangingPunct="1">
              <a:spcBef>
                <a:spcPct val="0"/>
              </a:spcBef>
            </a:pPr>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Do you have any of these shovels? </a:t>
            </a:r>
            <a:r>
              <a:rPr lang="en-US" i="1" dirty="0" smtClean="0"/>
              <a:t>Give an opportunity for trainees to respond. If they don’t have the shovel with holes – </a:t>
            </a:r>
            <a:r>
              <a:rPr lang="en-US" dirty="0" smtClean="0"/>
              <a:t>some utilities found this shovel with holes to work well in areas with a lot of water. The water seeps through the holes making the load lighter. </a:t>
            </a:r>
            <a:r>
              <a:rPr lang="en-US" i="1" dirty="0" smtClean="0"/>
              <a:t>If they don’t have the shovel with the serrated edge– </a:t>
            </a:r>
            <a:r>
              <a:rPr lang="en-US" dirty="0" smtClean="0"/>
              <a:t>some utilities found this shovel to work well in areas with hard to cut soil, but beware - it cuts through plastic pipe too. </a:t>
            </a:r>
          </a:p>
          <a:p>
            <a:endParaRPr lang="en-US" dirty="0" smtClean="0"/>
          </a:p>
          <a:p>
            <a:r>
              <a:rPr lang="en-US" dirty="0" smtClean="0"/>
              <a:t> Illustrations show various types of shovels used for digging, shoveling, filling</a:t>
            </a:r>
            <a:r>
              <a:rPr lang="en-US" b="1" dirty="0" smtClean="0"/>
              <a:t> </a:t>
            </a:r>
          </a:p>
          <a:p>
            <a:endParaRPr lang="en-US" dirty="0" smtClean="0"/>
          </a:p>
          <a:p>
            <a:r>
              <a:rPr lang="en-US" b="1" dirty="0" smtClean="0"/>
              <a:t>LEARNING OBJECTIVE:</a:t>
            </a:r>
            <a:r>
              <a:rPr lang="en-US" dirty="0" smtClean="0"/>
              <a:t>  Best practices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Let us first discuss what the common problems/injuries are in the utility industry, especially for electric utilities. This graph shows all non-fatal injuries, meaning the injury did not result in death, in all utilities and the electric utility industry (including power generation, transmission and distribution). The black bars describe injuries in all utilities, and the orange bars are specific to the electric utility industry. Did you know that slips/trips/falls are the number one cause of non-fatal injuries in all utilities as well as electric? They contribute to a quarter of all injuries. The next two major causes of injuries are overexertion, followed by struck/caught. These top three causes contribute to 65% of all injuries in the electric utility sector. That is why, today we are going to spend the majority of our time discussing these types of injuries.</a:t>
            </a:r>
          </a:p>
          <a:p>
            <a:r>
              <a:rPr lang="en-US" dirty="0" smtClean="0"/>
              <a:t> </a:t>
            </a:r>
          </a:p>
          <a:p>
            <a:r>
              <a:rPr lang="en-US" dirty="0" smtClean="0"/>
              <a:t> </a:t>
            </a:r>
            <a:r>
              <a:rPr lang="en-US" b="1" dirty="0" smtClean="0"/>
              <a:t>LEARNING OBJECTIVE:  </a:t>
            </a:r>
            <a:r>
              <a:rPr lang="en-US" dirty="0" smtClean="0"/>
              <a:t>Top 3 causes of non-fatal injuries in utility industry</a:t>
            </a:r>
          </a:p>
          <a:p>
            <a:pPr eaLnBrk="1" hangingPunct="1">
              <a:spcBef>
                <a:spcPct val="0"/>
              </a:spcBef>
            </a:pPr>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Read through the steps. Do you do this when shoveling?  </a:t>
            </a:r>
            <a:r>
              <a:rPr lang="en-US" i="1" dirty="0" smtClean="0"/>
              <a:t>Give an opportunity for trainees to respond.</a:t>
            </a:r>
          </a:p>
          <a:p>
            <a:endParaRPr lang="en-US" dirty="0" smtClean="0"/>
          </a:p>
          <a:p>
            <a:r>
              <a:rPr lang="en-US" b="1" dirty="0" smtClean="0"/>
              <a:t> LEARNING OBJECTIVE:</a:t>
            </a:r>
            <a:r>
              <a:rPr lang="en-US" dirty="0" smtClean="0"/>
              <a:t>  Proper work techniques and best practices</a:t>
            </a:r>
          </a:p>
          <a:p>
            <a:r>
              <a:rPr lang="en-US" dirty="0" smtClean="0"/>
              <a:t> Additional resources are available at </a:t>
            </a:r>
            <a:r>
              <a:rPr lang="en-US" u="sng" dirty="0" smtClean="0"/>
              <a:t>http://www.dir.ca.gov/dosh/puborder.asp</a:t>
            </a:r>
            <a:r>
              <a:rPr lang="en-US" dirty="0" smtClean="0"/>
              <a:t> inn the Ergonomic Survival Guide for Laborers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Read through the steps. Do you do this when digging?  </a:t>
            </a:r>
            <a:r>
              <a:rPr lang="en-US" i="1" dirty="0" smtClean="0"/>
              <a:t>Give an opportunity for trainees to respond.</a:t>
            </a:r>
          </a:p>
          <a:p>
            <a:endParaRPr lang="en-US" dirty="0" smtClean="0"/>
          </a:p>
          <a:p>
            <a:r>
              <a:rPr lang="en-US" b="1" dirty="0" smtClean="0"/>
              <a:t> LEARNING OBJECTIVE:</a:t>
            </a:r>
            <a:r>
              <a:rPr lang="en-US" dirty="0" smtClean="0"/>
              <a:t>  Proper work techniques and best practices</a:t>
            </a:r>
          </a:p>
          <a:p>
            <a:r>
              <a:rPr lang="en-US" dirty="0" smtClean="0"/>
              <a:t>Additional resources are available at </a:t>
            </a:r>
            <a:r>
              <a:rPr lang="en-US" u="sng" dirty="0" smtClean="0"/>
              <a:t>http://www.dir.ca.gov/dosh/puborder.asp</a:t>
            </a:r>
            <a:r>
              <a:rPr lang="en-US" dirty="0" smtClean="0"/>
              <a:t> in the Ergonomic Survival Guide for Laborers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When filling holes, which method would you choose? </a:t>
            </a:r>
            <a:r>
              <a:rPr lang="en-US" i="1" dirty="0" smtClean="0"/>
              <a:t>Give an opportunity for trainees to respond. Hopefully they will pick “D” equipment. </a:t>
            </a:r>
            <a:r>
              <a:rPr lang="en-US" dirty="0" smtClean="0"/>
              <a:t>You are right, equipment is always best, if it is available. Option C, do you know what that is? </a:t>
            </a:r>
            <a:r>
              <a:rPr lang="en-US" i="1" dirty="0" smtClean="0"/>
              <a:t>Give an opportunity for trainees to respond. </a:t>
            </a:r>
            <a:r>
              <a:rPr lang="en-US" dirty="0" smtClean="0"/>
              <a:t>Some utilities put down tarps first, and place all the soil onto the tarp. When filling the hole, simply raise the tarp and guide the soil into the hole. Depending on how much soil was removed, this task might require more than one person. Option B is a hoe or rake. Instead of lifting one shovel load at a time as in Option A, the soil can be pulled or pushed into the hole. </a:t>
            </a:r>
          </a:p>
          <a:p>
            <a:endParaRPr lang="en-US" dirty="0" smtClean="0"/>
          </a:p>
          <a:p>
            <a:r>
              <a:rPr lang="en-US" b="1" dirty="0" smtClean="0"/>
              <a:t> LEARNING OBJECTIVE:</a:t>
            </a:r>
            <a:r>
              <a:rPr lang="en-US" dirty="0" smtClean="0"/>
              <a:t>  Recognize and avoid hazards; proper work techniques and best practices</a:t>
            </a:r>
          </a:p>
          <a:p>
            <a:pPr defTabSz="922203" eaLnBrk="1" hangingPunct="1">
              <a:spcBef>
                <a:spcPct val="0"/>
              </a:spcBef>
            </a:pP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for shoveling and digging. </a:t>
            </a:r>
            <a:r>
              <a:rPr lang="en-US" i="1" dirty="0" smtClean="0"/>
              <a:t>Read all items on the list. Add personal examples or ask for an example.</a:t>
            </a:r>
            <a:r>
              <a:rPr lang="en-US" dirty="0" smtClean="0"/>
              <a:t> </a:t>
            </a:r>
          </a:p>
          <a:p>
            <a:r>
              <a:rPr lang="en-US" b="1" dirty="0" smtClean="0"/>
              <a:t> </a:t>
            </a:r>
            <a:endParaRPr lang="en-US" dirty="0" smtClean="0"/>
          </a:p>
          <a:p>
            <a:r>
              <a:rPr lang="en-US" b="1" dirty="0" smtClean="0"/>
              <a:t>LEARNING OBJECTIVE:</a:t>
            </a:r>
            <a:r>
              <a:rPr lang="en-US" dirty="0" smtClean="0"/>
              <a:t>  Recognize and avoid hazards; proper work techniques and best practices</a:t>
            </a:r>
          </a:p>
          <a:p>
            <a:pPr defTabSz="922203" eaLnBrk="1" hangingPunct="1">
              <a:spcBef>
                <a:spcPct val="0"/>
              </a:spcBef>
            </a:pP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will cover the cable cutting task. </a:t>
            </a:r>
          </a:p>
          <a:p>
            <a:r>
              <a:rPr lang="en-US" dirty="0" smtClean="0"/>
              <a:t>Cable cutting can be a strenuous task, especially when performed manually. Forcefully cutting cables places stress on the wrists, forearms, shoulders and back, depending on the position of the worker. This can in turn lead to overexertion injuries.</a:t>
            </a:r>
          </a:p>
          <a:p>
            <a:r>
              <a:rPr lang="en-US" dirty="0" smtClean="0"/>
              <a:t>Do you know of any incidents where workers have been injured while cutting cables? </a:t>
            </a:r>
            <a:r>
              <a:rPr lang="en-US" b="1" i="1" dirty="0" smtClean="0"/>
              <a:t>Give an opportunity for employees to respond.</a:t>
            </a:r>
          </a:p>
          <a:p>
            <a:endParaRPr lang="en-US" dirty="0" smtClean="0"/>
          </a:p>
          <a:p>
            <a:r>
              <a:rPr lang="en-US" dirty="0" smtClean="0"/>
              <a:t> </a:t>
            </a:r>
            <a:r>
              <a:rPr lang="en-US" b="1" dirty="0" smtClean="0"/>
              <a:t>LEARNING OBJECTIVE:</a:t>
            </a:r>
            <a:r>
              <a:rPr lang="en-US" dirty="0" smtClean="0"/>
              <a:t> Introduction to new section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list for cable cutting. </a:t>
            </a:r>
            <a:r>
              <a:rPr lang="en-US" i="1" dirty="0" smtClean="0"/>
              <a:t>Read all items on the list. Add personal examples or ask for an example.</a:t>
            </a:r>
            <a:r>
              <a:rPr lang="en-US" dirty="0" smtClean="0"/>
              <a:t> </a:t>
            </a:r>
          </a:p>
          <a:p>
            <a:r>
              <a:rPr lang="en-US" b="1" dirty="0" smtClean="0"/>
              <a:t> </a:t>
            </a:r>
            <a:endParaRPr lang="en-US" dirty="0" smtClean="0"/>
          </a:p>
          <a:p>
            <a:r>
              <a:rPr lang="en-US" b="1" dirty="0" smtClean="0"/>
              <a:t>LEARNING OBJECTIVE:</a:t>
            </a:r>
            <a:r>
              <a:rPr lang="en-US" dirty="0" smtClean="0"/>
              <a:t> Learn about overexertion during cable cutting</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While battery operated cable cutters are more expensive than manual cutters, the benefits of battery operated cutting are worth considering. Using battery operated cutters will (1) reduce the time taken, (2) will reduce risk of injuries from cable lash since worker is able to hold the cable with one hand, (3) eliminate the need to work in awkward postures in some cases and (4) reduce risk of overexertion injuries by eliminating forceful exertions.</a:t>
            </a:r>
          </a:p>
          <a:p>
            <a:endParaRPr lang="en-US" dirty="0" smtClean="0"/>
          </a:p>
          <a:p>
            <a:r>
              <a:rPr lang="en-US" dirty="0" smtClean="0"/>
              <a:t>Do you think that battery powered tools may not work in some situation? </a:t>
            </a:r>
            <a:r>
              <a:rPr lang="en-US" i="1" dirty="0" smtClean="0"/>
              <a:t>Give an opportunity for employees to respond. </a:t>
            </a:r>
            <a:r>
              <a:rPr lang="en-US" dirty="0" smtClean="0"/>
              <a:t>Maybe if used in awkward postures!</a:t>
            </a:r>
          </a:p>
          <a:p>
            <a:endParaRPr lang="en-US" dirty="0" smtClean="0"/>
          </a:p>
          <a:p>
            <a:r>
              <a:rPr lang="en-US" dirty="0" smtClean="0"/>
              <a:t> </a:t>
            </a:r>
            <a:r>
              <a:rPr lang="en-US" b="1" dirty="0" smtClean="0"/>
              <a:t>LEARNING OBJECTIVE:</a:t>
            </a:r>
            <a:r>
              <a:rPr lang="en-US" dirty="0" smtClean="0"/>
              <a:t> Benefits of using a battery operated cutter for cutting cables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bodyPr>
          <a:lstStyle/>
          <a:p>
            <a:pPr defTabSz="965058" eaLnBrk="1" hangingPunct="1">
              <a:spcBef>
                <a:spcPct val="0"/>
              </a:spcBef>
            </a:pPr>
            <a:r>
              <a:rPr lang="en-US" b="1" dirty="0" smtClean="0"/>
              <a:t>SCRIPT: </a:t>
            </a:r>
            <a:r>
              <a:rPr lang="en-US" dirty="0" smtClean="0"/>
              <a:t>Do you have any other questions?</a:t>
            </a:r>
          </a:p>
          <a:p>
            <a:pPr defTabSz="965058" eaLnBrk="1" hangingPunct="1">
              <a:spcBef>
                <a:spcPct val="0"/>
              </a:spcBef>
            </a:pPr>
            <a:endParaRPr lang="en-US" dirty="0" smtClean="0"/>
          </a:p>
          <a:p>
            <a:pPr defTabSz="965058" eaLnBrk="1" hangingPunct="1">
              <a:spcBef>
                <a:spcPct val="0"/>
              </a:spcBef>
            </a:pPr>
            <a:r>
              <a:rPr lang="en-US" b="1" dirty="0" smtClean="0"/>
              <a:t>LEARNING OBJECTIVE: </a:t>
            </a:r>
            <a:r>
              <a:rPr lang="en-US" dirty="0" smtClean="0"/>
              <a:t>Sharing experiences</a:t>
            </a:r>
            <a:endParaRPr lang="en-US" b="1" dirty="0" smtClean="0"/>
          </a:p>
          <a:p>
            <a:pPr defTabSz="965058" eaLnBrk="1" hangingPunct="1">
              <a:spcBef>
                <a:spcPct val="0"/>
              </a:spcBef>
            </a:pPr>
            <a:endParaRPr lang="en-US" dirty="0" smtClean="0"/>
          </a:p>
          <a:p>
            <a:pPr defTabSz="965058" eaLnBrk="1" hangingPunct="1">
              <a:spcBef>
                <a:spcPct val="0"/>
              </a:spcBef>
            </a:pPr>
            <a:endParaRPr lang="en-US" dirty="0" smtClean="0"/>
          </a:p>
          <a:p>
            <a:pPr defTabSz="965058" eaLnBrk="1" hangingPunct="1">
              <a:spcBef>
                <a:spcPct val="0"/>
              </a:spcBef>
            </a:pPr>
            <a:endParaRPr lang="en-US" dirty="0" smtClean="0"/>
          </a:p>
          <a:p>
            <a:pPr defTabSz="965058" eaLnBrk="1" hangingPunct="1">
              <a:spcBef>
                <a:spcPct val="0"/>
              </a:spcBef>
            </a:pPr>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section covers struck/caught injuries</a:t>
            </a:r>
          </a:p>
          <a:p>
            <a:r>
              <a:rPr lang="en-US" dirty="0" smtClean="0"/>
              <a:t> </a:t>
            </a:r>
          </a:p>
          <a:p>
            <a:r>
              <a:rPr lang="en-US" b="1" dirty="0" smtClean="0"/>
              <a:t>LEARNING OBJECTIVE: </a:t>
            </a:r>
            <a:r>
              <a:rPr lang="en-US" dirty="0" smtClean="0"/>
              <a:t>Introduction to struck/caught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Workers are often exposed to the risk of being struck by or against objects and caught in between objects while working in the utility industry. Struck/caught injuries can range from a small cut on the hand to death and can involve one or multiple body parts.</a:t>
            </a:r>
          </a:p>
          <a:p>
            <a:r>
              <a:rPr lang="en-US" dirty="0" smtClean="0"/>
              <a:t> </a:t>
            </a:r>
          </a:p>
          <a:p>
            <a:r>
              <a:rPr lang="en-US" dirty="0" smtClean="0"/>
              <a:t>You may be accidentally struck by your co-worker’s leg (photo). </a:t>
            </a:r>
          </a:p>
          <a:p>
            <a:r>
              <a:rPr lang="en-US" dirty="0" smtClean="0"/>
              <a:t> </a:t>
            </a:r>
          </a:p>
          <a:p>
            <a:r>
              <a:rPr lang="en-US" b="1" dirty="0" smtClean="0"/>
              <a:t>LEARNING OBJECTIVE:</a:t>
            </a:r>
            <a:r>
              <a:rPr lang="en-US" dirty="0" smtClean="0"/>
              <a:t>  Understand difference between struck by or against </a:t>
            </a:r>
            <a:r>
              <a:rPr lang="en-US" b="1" u="sng" dirty="0" smtClean="0"/>
              <a:t>and</a:t>
            </a:r>
            <a:r>
              <a:rPr lang="en-US" dirty="0" smtClean="0"/>
              <a:t> caught in/between injuries.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graph shows all fatal injuries, meaning the injury did result in death. Again, the black bars describe injuries in all utilities, and the orange bars are specific to the electric utility industry. What do you think is the number one cause of deaths in the electric utility sector? </a:t>
            </a:r>
            <a:r>
              <a:rPr lang="en-US" i="1" dirty="0" smtClean="0"/>
              <a:t>Give an opportunity for trainees to respond. </a:t>
            </a:r>
            <a:endParaRPr lang="en-US" dirty="0" smtClean="0"/>
          </a:p>
          <a:p>
            <a:r>
              <a:rPr lang="en-US" i="1" dirty="0" smtClean="0"/>
              <a:t>Hopefully, contact with electric current/electrocution will be one of the answers.</a:t>
            </a:r>
            <a:r>
              <a:rPr lang="en-US" dirty="0" smtClean="0"/>
              <a:t> Yes, that is correct. Two-thirds of deaths in the electric utility field are due to exposure to harmful substances and environments such as exposure to electric current. Note that for all utilities, this number is only 30%. Today we will also be covering two important topics relating to the number one cause of deaths- electrical shock/electrocution and arc flash.</a:t>
            </a:r>
          </a:p>
          <a:p>
            <a:r>
              <a:rPr lang="en-US" dirty="0" smtClean="0"/>
              <a:t>Falls contribute greatly to the remaining one third of deaths in electric utilities. </a:t>
            </a:r>
          </a:p>
          <a:p>
            <a:endParaRPr lang="en-US" dirty="0" smtClean="0"/>
          </a:p>
          <a:p>
            <a:r>
              <a:rPr lang="en-US" b="1" dirty="0" smtClean="0"/>
              <a:t>LEARNING OBJECTIVE:  </a:t>
            </a:r>
            <a:r>
              <a:rPr lang="en-US" dirty="0" smtClean="0"/>
              <a:t>Causes of fatal injuries in utility industry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Workers can be struck at any time while performing a variety of tasks. Some examples are provided. Can you think of any other tasks when a worker may be struck? </a:t>
            </a:r>
            <a:r>
              <a:rPr lang="en-US" i="1" dirty="0" smtClean="0"/>
              <a:t>Give an opportunity for trainees to respond.</a:t>
            </a:r>
            <a:endParaRPr lang="en-US" dirty="0" smtClean="0"/>
          </a:p>
          <a:p>
            <a:r>
              <a:rPr lang="en-US" i="1" dirty="0" smtClean="0"/>
              <a:t> </a:t>
            </a:r>
            <a:endParaRPr lang="en-US" dirty="0" smtClean="0"/>
          </a:p>
          <a:p>
            <a:r>
              <a:rPr lang="en-US" dirty="0" smtClean="0"/>
              <a:t>Windy conditions can also increase the risk of becoming struck by objects.</a:t>
            </a:r>
          </a:p>
          <a:p>
            <a:r>
              <a:rPr lang="en-US" dirty="0" smtClean="0"/>
              <a:t> </a:t>
            </a:r>
          </a:p>
          <a:p>
            <a:r>
              <a:rPr lang="en-US" b="1" dirty="0" smtClean="0"/>
              <a:t>LEARNING OBJECTIVE:</a:t>
            </a:r>
            <a:r>
              <a:rPr lang="en-US" dirty="0" smtClean="0"/>
              <a:t>  Learn when workers may be struck by/against objects. Recognize potential hazardous situations.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Pole setting can expose the workers to strike by hazards. Workers may be struck by the auger when it is being manipulated or the spade can engage in the dirt on the auger and potentially strike the worker.</a:t>
            </a:r>
          </a:p>
          <a:p>
            <a:endParaRPr lang="en-US" dirty="0" smtClean="0"/>
          </a:p>
          <a:p>
            <a:r>
              <a:rPr lang="en-US" dirty="0" smtClean="0"/>
              <a:t> </a:t>
            </a:r>
            <a:r>
              <a:rPr lang="en-US" b="1" dirty="0" smtClean="0"/>
              <a:t>LEARNING OBJECTIVE: </a:t>
            </a:r>
            <a:r>
              <a:rPr lang="en-US" dirty="0" smtClean="0"/>
              <a:t>Recognize struck by hazards </a:t>
            </a:r>
          </a:p>
          <a:p>
            <a:pPr defTabSz="965058" eaLnBrk="1" hangingPunct="1">
              <a:spcBef>
                <a:spcPct val="0"/>
              </a:spcBef>
            </a:pPr>
            <a:endParaRPr lang="en-US" b="1"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video shows a three man team installing a new service (underground). What’s wrong with this video</a:t>
            </a:r>
            <a:r>
              <a:rPr lang="en-US" i="1" dirty="0" smtClean="0"/>
              <a:t>? Give an opportunity for trainees to respond.</a:t>
            </a:r>
            <a:r>
              <a:rPr lang="en-US" dirty="0" smtClean="0"/>
              <a:t> First, the employee in the hole is almost struck by the cable that the employee on the right is trying to straighten out. Next, the employee is struck in the head by the employee standing over him while removing his leg from across the hole. The employee who was struck got lucky. The hard hat actually saved him.</a:t>
            </a:r>
          </a:p>
          <a:p>
            <a:r>
              <a:rPr lang="en-US" dirty="0" smtClean="0"/>
              <a:t> What could be done to avoid struck/caught injuries in this case? Be mindful of other employees working around you.</a:t>
            </a:r>
          </a:p>
          <a:p>
            <a:endParaRPr lang="en-US" dirty="0" smtClean="0"/>
          </a:p>
          <a:p>
            <a:r>
              <a:rPr lang="en-US" b="1" dirty="0" smtClean="0"/>
              <a:t>LEARNING OBJECTIVE</a:t>
            </a:r>
            <a:r>
              <a:rPr lang="en-US" dirty="0" smtClean="0"/>
              <a:t>: Understanding hazards from working in a team.</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video shows two linemen placing a framed pole against an existing pole for later installation. One lineman gets struck in the head (wearing hard hat) by the cross-arm when he walks away from the pole not noticing where the cross-arm is located.  </a:t>
            </a:r>
          </a:p>
          <a:p>
            <a:endParaRPr lang="en-US" dirty="0" smtClean="0"/>
          </a:p>
          <a:p>
            <a:r>
              <a:rPr lang="en-US" dirty="0" smtClean="0"/>
              <a:t> </a:t>
            </a:r>
            <a:r>
              <a:rPr lang="en-US" b="1" dirty="0" smtClean="0"/>
              <a:t>LEARNING OBJECTIVE: </a:t>
            </a:r>
            <a:r>
              <a:rPr lang="en-US" dirty="0" smtClean="0"/>
              <a:t>Sharing experiences.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Workers can be caught at any time while performing a variety of tasks. Some examples are provided. Can you think of any other examples when a worker may get caught? </a:t>
            </a:r>
            <a:r>
              <a:rPr lang="en-US" i="1" dirty="0" smtClean="0"/>
              <a:t>Give an opportunity for trainees to respond.</a:t>
            </a:r>
          </a:p>
          <a:p>
            <a:endParaRPr lang="en-US" dirty="0" smtClean="0"/>
          </a:p>
          <a:p>
            <a:r>
              <a:rPr lang="en-US" dirty="0" smtClean="0"/>
              <a:t> </a:t>
            </a:r>
            <a:r>
              <a:rPr lang="en-US" b="1" dirty="0" smtClean="0"/>
              <a:t>LEARNING OBJECTIVE:</a:t>
            </a:r>
            <a:r>
              <a:rPr lang="en-US" dirty="0" smtClean="0"/>
              <a:t>  Learn when workers may be caught in/between objects. Recognize potential hazardous situations.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This is an example of an incident where a worker was killed from being caught in equipment. How do you feel about this? How could this incident have been prevented?</a:t>
            </a:r>
          </a:p>
          <a:p>
            <a:endParaRPr lang="en-US" dirty="0" smtClean="0"/>
          </a:p>
          <a:p>
            <a:r>
              <a:rPr lang="en-US" dirty="0" smtClean="0"/>
              <a:t> Be extremely cautious when working near trenches and equipment. Do not put your life at risk!</a:t>
            </a:r>
          </a:p>
          <a:p>
            <a:endParaRPr lang="en-US" dirty="0" smtClean="0"/>
          </a:p>
          <a:p>
            <a:r>
              <a:rPr lang="en-US" dirty="0" smtClean="0"/>
              <a:t> </a:t>
            </a:r>
            <a:r>
              <a:rPr lang="en-US" b="1" dirty="0" smtClean="0"/>
              <a:t>LEARNING OBJECTIVE:</a:t>
            </a:r>
            <a:r>
              <a:rPr lang="en-US" dirty="0" smtClean="0"/>
              <a:t>  Sharing an experience.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video shows a worker indicating where to dig to a co-worker operating the back hoe. What is wrong with this video? </a:t>
            </a:r>
            <a:r>
              <a:rPr lang="en-US" i="1" dirty="0" smtClean="0"/>
              <a:t>Give an opportunity for trainees to respond. </a:t>
            </a:r>
            <a:r>
              <a:rPr lang="en-US" dirty="0" smtClean="0"/>
              <a:t>The worker removes his foot in time when the back-hoe digs earth right in front of his foot. What else could have gone wrong? </a:t>
            </a:r>
          </a:p>
          <a:p>
            <a:r>
              <a:rPr lang="en-US" dirty="0" smtClean="0"/>
              <a:t> The soil could have caved, pulling the employee into the path of the back hoe.</a:t>
            </a:r>
          </a:p>
          <a:p>
            <a:endParaRPr lang="en-US" dirty="0" smtClean="0"/>
          </a:p>
          <a:p>
            <a:r>
              <a:rPr lang="en-US" dirty="0" smtClean="0"/>
              <a:t> </a:t>
            </a:r>
            <a:r>
              <a:rPr lang="en-US" b="1" dirty="0" smtClean="0"/>
              <a:t>LEARNING OBJECTIVE: </a:t>
            </a:r>
            <a:r>
              <a:rPr lang="en-US" dirty="0" smtClean="0"/>
              <a:t>Sharing experiences and ways to avoid being caught/between.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employee was working on an overhead crew replacing a broken pole. After the pole was set, the crew used a digger truck to place a gravel-filled barrel next to the pole so the gravel could be dumped to fill in around the pole. The employee hooked up the load line of the truck to the eyebolt on the side of the barrel so it could be tipped. As the employee was guiding and shaking the tipped barrel to help release the gravel the barrel slipped forward pinching his index finger between the barrel and the pole.</a:t>
            </a:r>
          </a:p>
          <a:p>
            <a:endParaRPr lang="en-US" dirty="0" smtClean="0"/>
          </a:p>
          <a:p>
            <a:r>
              <a:rPr lang="en-US" i="1" dirty="0" smtClean="0"/>
              <a:t>How can this avoided? Give an opportunity for trainees to respond.</a:t>
            </a:r>
          </a:p>
          <a:p>
            <a:endParaRPr lang="en-US" dirty="0" smtClean="0"/>
          </a:p>
          <a:p>
            <a:r>
              <a:rPr lang="en-US" i="1" dirty="0" smtClean="0"/>
              <a:t> </a:t>
            </a:r>
            <a:r>
              <a:rPr lang="en-US" b="1" dirty="0" smtClean="0"/>
              <a:t>LEARNING OBJECTIVE: </a:t>
            </a:r>
            <a:r>
              <a:rPr lang="en-US" dirty="0" smtClean="0"/>
              <a:t>Sharing experiences and ways to avoid being caught/between. </a:t>
            </a:r>
          </a:p>
          <a:p>
            <a:pPr eaLnBrk="1" hangingPunct="1">
              <a:spcBef>
                <a:spcPct val="0"/>
              </a:spcBef>
            </a:pPr>
            <a:endParaRPr lang="en-US" b="1"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 and “avoid” for struck by equipment/vehicles. </a:t>
            </a:r>
            <a:r>
              <a:rPr lang="en-US" i="1" dirty="0" smtClean="0"/>
              <a:t>Read some or all items on the list. </a:t>
            </a:r>
          </a:p>
          <a:p>
            <a:endParaRPr lang="en-US" dirty="0" smtClean="0"/>
          </a:p>
          <a:p>
            <a:r>
              <a:rPr lang="en-US" b="1" dirty="0" smtClean="0"/>
              <a:t>LEARNING OBJECTIVE:</a:t>
            </a:r>
            <a:r>
              <a:rPr lang="en-US" dirty="0" smtClean="0"/>
              <a:t>  Recognize and avoid hazards; proper work techniques and best practices</a:t>
            </a:r>
          </a:p>
          <a:p>
            <a:r>
              <a:rPr lang="en-US" dirty="0" smtClean="0"/>
              <a:t> </a:t>
            </a:r>
          </a:p>
          <a:p>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practices” and “avoid” for struck by objects. </a:t>
            </a:r>
            <a:r>
              <a:rPr lang="en-US" i="1" dirty="0" smtClean="0"/>
              <a:t>Read some or all items on the list. </a:t>
            </a:r>
          </a:p>
          <a:p>
            <a:endParaRPr lang="en-US" dirty="0" smtClean="0"/>
          </a:p>
          <a:p>
            <a:r>
              <a:rPr lang="en-US" b="1" i="1" dirty="0" smtClean="0"/>
              <a:t> </a:t>
            </a:r>
            <a:r>
              <a:rPr lang="en-US" b="1" dirty="0" smtClean="0"/>
              <a:t>LEARNING OBJECTIVE:</a:t>
            </a:r>
            <a:r>
              <a:rPr lang="en-US" dirty="0" smtClean="0"/>
              <a:t>  Recognize and avoid hazards; proper work techniques and best practices</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We characterize the strain, sprain and other injuries that involve damage to bones, joints, ligaments, muscles, tendons, intervertebral discs and nerves as musculoskeletal disorders or MSDs for short. MSDs can be acute, cumulative, or chronic and in the most severe cases may be disabling.  An acute injury is an injury that occurs from one incident, such as trying to lift more than you should and immediately feeling pain.  The pain from this TYPE OF injury tends to be short-term.  Cumulative injuries occur over time, and it may be difficult to attribute the pain or discomfort to one particular moment. Chronic injuries could be a result of an acute or cumulative injury that never fully heals or could be caused by other personal factors, such as arthritis.  </a:t>
            </a:r>
          </a:p>
          <a:p>
            <a:endParaRPr lang="en-US" dirty="0" smtClean="0"/>
          </a:p>
          <a:p>
            <a:r>
              <a:rPr lang="en-US" b="1" dirty="0" smtClean="0"/>
              <a:t>LEARNING OBJECTIVE:</a:t>
            </a:r>
            <a:r>
              <a:rPr lang="en-US" dirty="0" smtClean="0"/>
              <a:t>  Musculoskeletal injury definitions and descriptors</a:t>
            </a:r>
          </a:p>
          <a:p>
            <a:pPr eaLnBrk="1" hangingPunct="1">
              <a:spcBef>
                <a:spcPct val="0"/>
              </a:spcBef>
            </a:pPr>
            <a:endParaRPr lang="en-US" dirty="0" smtClean="0"/>
          </a:p>
        </p:txBody>
      </p:sp>
      <p:sp>
        <p:nvSpPr>
          <p:cNvPr id="232452" name="Date Placeholder 3"/>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endParaRPr lang="en-US" smtClean="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Similar to the other checklists, this is the “better practice” and “avoid” for caught incidents. </a:t>
            </a:r>
            <a:r>
              <a:rPr lang="en-US" i="1" dirty="0" smtClean="0"/>
              <a:t>Read some or all items on the list. </a:t>
            </a:r>
          </a:p>
          <a:p>
            <a:endParaRPr lang="en-US" dirty="0" smtClean="0"/>
          </a:p>
          <a:p>
            <a:r>
              <a:rPr lang="en-US" b="1" i="1" dirty="0" smtClean="0"/>
              <a:t> </a:t>
            </a:r>
            <a:r>
              <a:rPr lang="en-US" b="1" dirty="0" smtClean="0"/>
              <a:t>LEARNING OBJECTIVE:</a:t>
            </a:r>
            <a:r>
              <a:rPr lang="en-US" dirty="0" smtClean="0"/>
              <a:t>  Recognize and avoid hazards; proper work techniques and best practices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Tagging equipment and using warning signs remind workers of the hazards present. Replace labels when they become old/cannot be read. </a:t>
            </a:r>
          </a:p>
          <a:p>
            <a:endParaRPr lang="en-US" dirty="0" smtClean="0"/>
          </a:p>
          <a:p>
            <a:r>
              <a:rPr lang="en-US" dirty="0" smtClean="0"/>
              <a:t> </a:t>
            </a:r>
            <a:r>
              <a:rPr lang="en-US" b="1" dirty="0" smtClean="0"/>
              <a:t>LEARNING OBJECTIVE:</a:t>
            </a:r>
            <a:r>
              <a:rPr lang="en-US" dirty="0" smtClean="0"/>
              <a:t> Sharing best practices.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a:t>
            </a:r>
            <a:r>
              <a:rPr lang="en-US" dirty="0" smtClean="0"/>
              <a:t>  There are several ways to eliminate the possibility of being hit by falling objects.  What do you think can be done?  </a:t>
            </a:r>
            <a:r>
              <a:rPr lang="en-US" i="1" dirty="0" smtClean="0"/>
              <a:t>Give trainees time to respond</a:t>
            </a:r>
            <a:r>
              <a:rPr lang="en-US" dirty="0" smtClean="0"/>
              <a:t>.</a:t>
            </a:r>
            <a:r>
              <a:rPr lang="en-US" i="1" dirty="0" smtClean="0"/>
              <a:t>  </a:t>
            </a:r>
          </a:p>
          <a:p>
            <a:endParaRPr lang="en-US" dirty="0" smtClean="0"/>
          </a:p>
          <a:p>
            <a:r>
              <a:rPr lang="en-US" dirty="0" smtClean="0"/>
              <a:t> </a:t>
            </a:r>
            <a:r>
              <a:rPr lang="en-US" b="1" dirty="0" smtClean="0"/>
              <a:t>LEARNING OBJECTIVE:</a:t>
            </a:r>
            <a:r>
              <a:rPr lang="en-US" dirty="0" smtClean="0"/>
              <a:t> Eliminate hazard of falling objects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Accidental operation of bucket truck controls is possible by falling or flying objects like tree branches, especially under windy conditions. Installing a guard on the controls can prevent accidental operation and injuries resulting from it.</a:t>
            </a:r>
          </a:p>
          <a:p>
            <a:endParaRPr lang="en-US" dirty="0" smtClean="0"/>
          </a:p>
          <a:p>
            <a:r>
              <a:rPr lang="en-US" dirty="0" smtClean="0"/>
              <a:t> </a:t>
            </a:r>
            <a:r>
              <a:rPr lang="en-US" b="1" dirty="0" smtClean="0"/>
              <a:t>LEARNING OBJECTIVE: </a:t>
            </a:r>
            <a:r>
              <a:rPr lang="en-US" dirty="0" smtClean="0"/>
              <a:t>Sharing best practices.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Shielding/guarding rough surfaces can prevent clothing/other items, such as cords, wires, etc from being caught</a:t>
            </a:r>
            <a:r>
              <a:rPr lang="en-US" i="1" dirty="0" smtClean="0"/>
              <a:t>. (figure on right)</a:t>
            </a:r>
            <a:endParaRPr lang="en-US" dirty="0" smtClean="0"/>
          </a:p>
          <a:p>
            <a:r>
              <a:rPr lang="en-US" dirty="0" smtClean="0"/>
              <a:t>Another good practice: Securing tools on the vehicle will prevent shifting/moving while vehicle is in motion, as well as will stop parts from falling out when worker opens the cabinet </a:t>
            </a:r>
            <a:r>
              <a:rPr lang="en-US" i="1" dirty="0" smtClean="0"/>
              <a:t>(figure on left)</a:t>
            </a:r>
            <a:r>
              <a:rPr lang="en-US" dirty="0" smtClean="0"/>
              <a:t>.</a:t>
            </a:r>
          </a:p>
          <a:p>
            <a:endParaRPr lang="en-US" dirty="0" smtClean="0"/>
          </a:p>
          <a:p>
            <a:r>
              <a:rPr lang="en-US" b="1" dirty="0" smtClean="0"/>
              <a:t>LEARNING OBJECTIVE: </a:t>
            </a:r>
            <a:r>
              <a:rPr lang="en-US" dirty="0" smtClean="0"/>
              <a:t>Sharing best practices.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Constructing inclines in the loading/docking area can prevent vehicles from backing into work areas/other equipment/personnel.</a:t>
            </a:r>
          </a:p>
          <a:p>
            <a:endParaRPr lang="en-US" dirty="0" smtClean="0"/>
          </a:p>
          <a:p>
            <a:r>
              <a:rPr lang="en-US" b="1" dirty="0" smtClean="0"/>
              <a:t>LEARNING OBJECTIVE: </a:t>
            </a:r>
            <a:r>
              <a:rPr lang="en-US" dirty="0" smtClean="0"/>
              <a:t>Sharing best practices.</a:t>
            </a:r>
          </a:p>
          <a:p>
            <a:pPr eaLnBrk="1" hangingPunct="1">
              <a:spcBef>
                <a:spcPct val="0"/>
              </a:spcBef>
            </a:pPr>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Our next section will cover how to identify hazards and prevent falling related accidents. Do you remember how falling accidents rank against other types of injuries? Wait for trainees’ response. That’s correct, falls rank 1</a:t>
            </a:r>
            <a:r>
              <a:rPr lang="en-US" baseline="30000" dirty="0" smtClean="0"/>
              <a:t>st</a:t>
            </a:r>
            <a:r>
              <a:rPr lang="en-US" dirty="0" smtClean="0"/>
              <a:t> in the electric utility industry.</a:t>
            </a:r>
          </a:p>
          <a:p>
            <a:endParaRPr lang="en-US" dirty="0" smtClean="0"/>
          </a:p>
          <a:p>
            <a:r>
              <a:rPr lang="en-US" b="1" dirty="0" smtClean="0"/>
              <a:t>LEARNING OBJECTIVE: </a:t>
            </a:r>
            <a:r>
              <a:rPr lang="en-US" dirty="0" smtClean="0"/>
              <a:t> Introduction into falling hazards and problem scope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4131" name="Notes Placeholder 4"/>
          <p:cNvSpPr>
            <a:spLocks noGrp="1"/>
          </p:cNvSpPr>
          <p:nvPr>
            <p:ph type="body" sz="quarter" idx="10"/>
          </p:nvPr>
        </p:nvSpPr>
        <p:spPr bwMode="auto">
          <a:noFill/>
        </p:spPr>
        <p:txBody>
          <a:bodyPr wrap="square" numCol="1" anchor="t" anchorCtr="0" compatLnSpc="1">
            <a:prstTxWarp prst="textNoShape">
              <a:avLst/>
            </a:prstTxWarp>
          </a:bodyPr>
          <a:lstStyle/>
          <a:p>
            <a:r>
              <a:rPr lang="en-US" b="1" dirty="0" smtClean="0"/>
              <a:t>SCRIPT: </a:t>
            </a:r>
            <a:r>
              <a:rPr lang="en-US" dirty="0" smtClean="0"/>
              <a:t>Falling accidents are commonly referred to as “slips, trips and falls”. Let’s discuss what each of these three words mean. A slip happens when contaminant such as water, ice, mud, wet leaves, oil or snow covers the ground surface and causes it to become slippery. A trip happens when a person’s foot contacts an unexpected obstacle like a curb or a tool causing a momentary loss of balance. A fall happens when a person loses their balance. Typically part of a person’s body such as the back, head or hand hits the ground surface during a fall. Does anyone have a fall story? </a:t>
            </a:r>
            <a:r>
              <a:rPr lang="en-US" i="1" dirty="0" smtClean="0"/>
              <a:t>Allow 1-2 trainees to provide stories.</a:t>
            </a:r>
          </a:p>
          <a:p>
            <a:endParaRPr lang="en-US" dirty="0" smtClean="0"/>
          </a:p>
          <a:p>
            <a:r>
              <a:rPr lang="en-US" dirty="0" smtClean="0"/>
              <a:t> </a:t>
            </a:r>
            <a:r>
              <a:rPr lang="en-US" b="1" dirty="0" smtClean="0"/>
              <a:t>LEARNING OBJECTIVE: </a:t>
            </a:r>
            <a:r>
              <a:rPr lang="en-US" dirty="0" smtClean="0"/>
              <a:t>Definitions, recognizing the differences between slip/trip and fall</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There are two common categories of falls: falls from a different level and falls from the same level. Falls from different level occur when you fall from one height to a different height. Examples of these types of falls include a fall from a utility pole, a fall into a trench or a fall while climbing out of a bucket truck. Falls from the same level occur when you do not fall from a height or different level. Examples might include falling after slipping on ice or tripping on a curb. </a:t>
            </a:r>
          </a:p>
          <a:p>
            <a:endParaRPr lang="en-US" dirty="0" smtClean="0"/>
          </a:p>
          <a:p>
            <a:r>
              <a:rPr lang="en-US" b="1" dirty="0" smtClean="0"/>
              <a:t>LEARNING OBJECTIVE: </a:t>
            </a:r>
            <a:r>
              <a:rPr lang="en-US" dirty="0" smtClean="0"/>
              <a:t>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Getting into and out of vehicles or equipment is a common task for utility workers and has a very high potential to lead to a fall injury.</a:t>
            </a:r>
          </a:p>
          <a:p>
            <a:endParaRPr lang="en-US" b="1" dirty="0" smtClean="0"/>
          </a:p>
          <a:p>
            <a:r>
              <a:rPr lang="en-US" b="1" dirty="0" smtClean="0"/>
              <a:t>LEARNING OBJECTIVE: </a:t>
            </a:r>
            <a:r>
              <a:rPr lang="en-US" dirty="0" smtClean="0"/>
              <a:t>Introduction to topic.</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What kinds of activities were observed? Well, lifting and carrying, pushing and pulling, bending, reaching… wire cutting, driving. Is there anything missing from the list? </a:t>
            </a:r>
            <a:r>
              <a:rPr lang="en-US" i="1" dirty="0" smtClean="0"/>
              <a:t>Give an opportunity for trainees to respond.</a:t>
            </a:r>
            <a:endParaRPr lang="en-US" dirty="0" smtClean="0"/>
          </a:p>
          <a:p>
            <a:r>
              <a:rPr lang="en-US" dirty="0" smtClean="0"/>
              <a:t>We will learn about the most common risk factors that contribute to injuries. There will be examples from the utility industry (photographs, videos, or customized illustrations). As a group, we will evaluate the work together and identify potential risks for injury. If there is a poor practice, it will be marked with a red “X” and a better practice will be marked with a green check mark. Best practices found during observations will be shared, and as a group we will discuss your ideas for new solutions. Please feel free to ask questions if you do not understand any topic. We are here for your safety!!! </a:t>
            </a:r>
            <a:r>
              <a:rPr lang="en-US" b="1" dirty="0" smtClean="0"/>
              <a:t>Also, a red exclamation mark on the bottom right of the screen means that a test answer is on the slide!</a:t>
            </a:r>
          </a:p>
          <a:p>
            <a:endParaRPr lang="en-US" dirty="0" smtClean="0"/>
          </a:p>
          <a:p>
            <a:r>
              <a:rPr lang="en-US" b="1" dirty="0" smtClean="0"/>
              <a:t>LEARNING OBJECTIVE: </a:t>
            </a:r>
            <a:r>
              <a:rPr lang="en-US" dirty="0" smtClean="0"/>
              <a:t>This training is specific to the utility worker’s job/activities</a:t>
            </a:r>
          </a:p>
          <a:p>
            <a:pPr eaLnBrk="1" hangingPunct="1">
              <a:spcBef>
                <a:spcPct val="0"/>
              </a:spcBef>
            </a:pPr>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What is the rule used when getting on or off of trucks or equipment? That’s right, 3 point contact. But three point contact is not always possible. In addition, there are other things that you can do besides three point contact when working on or with trucks and equipment.</a:t>
            </a:r>
          </a:p>
          <a:p>
            <a:endParaRPr lang="en-US" b="1"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 Think about the truck that you work with. Watch this video and think about if you have ever worked with a truck like this or have a co-worker that has a truck like this. </a:t>
            </a:r>
            <a:r>
              <a:rPr lang="en-US" i="1" dirty="0" smtClean="0"/>
              <a:t>Play video</a:t>
            </a:r>
            <a:r>
              <a:rPr lang="en-US" dirty="0" smtClean="0"/>
              <a:t>. What hazards do you see? What things are in the way of the person getting into the truck? Does he use 3 point contact? How come? </a:t>
            </a:r>
            <a:r>
              <a:rPr lang="en-US" i="1" dirty="0" smtClean="0"/>
              <a:t>Wait for other answers</a:t>
            </a:r>
            <a:r>
              <a:rPr lang="en-US" dirty="0" smtClean="0"/>
              <a:t>. The handle is only located on the right side and the step is too small. This makes three point contact very difficult. Keep your managers informed about equipment where 3 point contact is easy and where 3 point contact is difficult. Use extra caution and minimize other hazards like objects in the pathway if 3 point contact is difficult. Different companies will have varying strategies for eliminating these hazards but they cannot fix what they do not know about.  </a:t>
            </a:r>
          </a:p>
          <a:p>
            <a:endParaRPr lang="en-US" b="1"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Make sure to check for hazards when getting in or out of equipment or trucks. Check your points of contact to see if you have missing or poorly located handles. Also, check for damaged steps. If you find any of these hazards, avoid climbing if possible and alert management. If you must climb onto the equipment then use additional caution and be particularly diligent about minimizing other hazards. In addition to checking for handles and steps, inspect the environment for hazards. These hazards include obstacles in your pathway, uneven ground below you and ice, and snow or mud anywhere in your pathway. If possible, remove the hazards.</a:t>
            </a:r>
          </a:p>
          <a:p>
            <a:endParaRPr lang="en-US" b="1"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Different walking surfaces each can have different unique hazards. Which of these surfaces would you rather walk on during rain? How about during snow? Have you found any of these surfaces to get damaged? Diamond plate does not have holes and will not drain. In this picture, you can also see that the diamond texture has become worn smooth and can therefore become more slippery. Grid surfaces have their own hazards. We found instances where this surface could get easily damaged. Grid and dimple surfaces can become dangerous when the holes of these surfaces become clogged either by slush, ice or mud.  </a:t>
            </a:r>
          </a:p>
          <a:p>
            <a:endParaRPr lang="en-US" dirty="0" smtClean="0"/>
          </a:p>
          <a:p>
            <a:r>
              <a:rPr lang="en-US" b="1" dirty="0" smtClean="0"/>
              <a:t>LEARNING OBJECTIVE: </a:t>
            </a:r>
            <a:r>
              <a:rPr lang="en-US" dirty="0" smtClean="0"/>
              <a:t>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Watch this video and see if you can find the moment where this person nearly falls? Have you ever fallen or been knocked off balance while climbing around on a vehicle? What might have happened if he had fallen? While it is important to maintain 3 point contact when getting on a vehicle, falls can also happen while moving around vehicles when 3 point contact is not very easy to do. When walking around on vehicles, make sure to have a clear pathway. In addition, consider reorganizing the trucks so that the tools and materials that you use most frequently are easily accessible. You should not have to climb over other objects to get to a piece of equipment that you use regularly.</a:t>
            </a:r>
          </a:p>
          <a:p>
            <a:endParaRPr lang="en-US" b="1" dirty="0" smtClean="0"/>
          </a:p>
          <a:p>
            <a:r>
              <a:rPr lang="en-US" b="1" dirty="0" smtClean="0"/>
              <a:t>LEARNING OBJECTIVE: </a:t>
            </a:r>
            <a:r>
              <a:rPr lang="en-US" dirty="0" smtClean="0"/>
              <a:t>Recognize and avoid hazards; proper work techniques and best practices.</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Here is your checklist for what to do and what not to do when you are getting in, out and around equipment. Consider keeping this checklist with you or posting it somewhere on your equipment. The things to do are to use 3 point contact, clear your walking path from mud, ice and objects. Report to management when handles are missing that prevent 3 point contact, or have worn and damaged surfaces that can be difficult to use or slippery. If you notice a hazard, make sure to be particularly cautious by taking shorter steps and not carrying heavy objects over the hazard. Also, keep frequently used tools and supplies in an easy to access location. When on equipment, avoid rushing, jumping off of the vehicle, carrying objects when possible, stepping on unsecured objects like supplies and keep tools, tool boxes and supplies out of the pathway.</a:t>
            </a:r>
          </a:p>
          <a:p>
            <a:endParaRPr lang="en-US" dirty="0" smtClean="0"/>
          </a:p>
          <a:p>
            <a:r>
              <a:rPr lang="en-US" b="1" dirty="0" smtClean="0"/>
              <a:t>LEARNING OBJECTIVE: </a:t>
            </a:r>
            <a:r>
              <a:rPr lang="en-US" dirty="0" smtClean="0"/>
              <a:t>Recognize and avoid hazards; proper work techniques and best practices</a:t>
            </a:r>
          </a:p>
          <a:p>
            <a:pPr eaLnBrk="1" hangingPunct="1">
              <a:spcBef>
                <a:spcPct val="0"/>
              </a:spcBef>
            </a:pPr>
            <a:endParaRPr lang="en-US" dirty="0"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Now that we have discussed more about getting into and out of equipment, what improvements could be made in this video? </a:t>
            </a:r>
            <a:r>
              <a:rPr lang="en-US" i="1" dirty="0" smtClean="0"/>
              <a:t>Correct answers include better handle placement for 3 point contact and a better step and removing the wood block from the pathway.</a:t>
            </a:r>
            <a:endParaRPr lang="en-US" dirty="0" smtClean="0"/>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Give stories of falling injuries related to buckets.</a:t>
            </a:r>
          </a:p>
          <a:p>
            <a:endParaRPr lang="en-US" dirty="0" smtClean="0"/>
          </a:p>
          <a:p>
            <a:r>
              <a:rPr lang="en-US" dirty="0" smtClean="0"/>
              <a:t>Have you ever fallen or seem somebody who has fallen while using a bucket? What are some reasons that you fell? What are some reasons the person in this picture is falling?</a:t>
            </a:r>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There are a number of hazards that can lead to a fall when using buckets. Let’s see if you can identify them in these pictures? In the top left picture, what is the hazard? Correct, there is snow that is covering the dimple plate and clogging the holes. In the top right picture, what hazards are there? The non-slip material is wearing off of the bucket. What about in the lower left hand picture, what is the hazard? A fire extinguisher and another object are in the pathway. What about the bottom right picture? Buckets and straps securing the buckets are in the pathway.</a:t>
            </a:r>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Given what you now know about buckets, what could you do, to make this task safe all the time? Sometimes, not having a step inside the bucket may lead to the worker having to almost jump out of the bucket. Can you think of any reasons why this task may become unsafe and how it can be improved?</a:t>
            </a:r>
          </a:p>
          <a:p>
            <a:endParaRPr lang="en-US" dirty="0" smtClean="0"/>
          </a:p>
          <a:p>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The materials were developed based on hours of observations in the field. The team observed electric line work, either for new service or during repairs. Some other tasks involved electric meters - installation and change-out of the meter and reading meters, brush work, maintenance and driving vehicles.</a:t>
            </a:r>
          </a:p>
          <a:p>
            <a:r>
              <a:rPr lang="en-US" i="1" dirty="0" smtClean="0"/>
              <a:t> </a:t>
            </a:r>
            <a:endParaRPr lang="en-US" dirty="0" smtClean="0"/>
          </a:p>
          <a:p>
            <a:r>
              <a:rPr lang="en-US" b="1" dirty="0" smtClean="0"/>
              <a:t>LEARNING OBJECTIVE: </a:t>
            </a:r>
            <a:r>
              <a:rPr lang="en-US" dirty="0" smtClean="0"/>
              <a:t>This training is specifically designed for electric utility workers</a:t>
            </a:r>
          </a:p>
          <a:p>
            <a:pPr eaLnBrk="1" hangingPunct="1">
              <a:spcBef>
                <a:spcPct val="0"/>
              </a:spcBef>
            </a:pPr>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Our next section is about falls from poles and towers. How many of you climb poles? How many of you climb towers? Have you ever fallen while doing these activities? Lineman told the UWM team that while on the job, they will: “get shocked, fall and get stung</a:t>
            </a:r>
            <a:r>
              <a:rPr lang="en-US" i="1" dirty="0" smtClean="0"/>
              <a:t>.” </a:t>
            </a:r>
            <a:r>
              <a:rPr lang="en-US" dirty="0" smtClean="0"/>
              <a:t>Falling should not be an inevitable event for pole climbing and you should not accept that either. Your goal should be 0 falls from poles and this section is intended to provide strategies to prevent falls. A lot of accidents occur when a person is doing something unsafe and something unexpected happens. What could have happened to cause this worker to lose his footing while he moved his climbing belt above the cable line?</a:t>
            </a:r>
          </a:p>
          <a:p>
            <a:endParaRPr lang="en-US" dirty="0" smtClean="0"/>
          </a:p>
          <a:p>
            <a:r>
              <a:rPr lang="en-US" b="1" dirty="0" smtClean="0"/>
              <a:t>LEARNING OBJECTIVE: </a:t>
            </a:r>
            <a:r>
              <a:rPr lang="en-US" dirty="0" smtClean="0"/>
              <a:t>Introduce fall from poles and towers.</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Fall protection is required for many work circumstances. When is fall protection required on poles? Fall protection is required on poles above 4’ if conditions could cause you to lose your footing. When is fall protection required when operating a bucket? It is always required. When is it required on transmission towers? </a:t>
            </a:r>
            <a:r>
              <a:rPr lang="en-US" b="1" dirty="0" smtClean="0"/>
              <a:t>Fall protection is required while working on towers above 4’.</a:t>
            </a:r>
            <a:r>
              <a:rPr lang="en-US" dirty="0" smtClean="0"/>
              <a:t>  </a:t>
            </a:r>
            <a:r>
              <a:rPr lang="en-US" i="1" dirty="0" smtClean="0"/>
              <a:t>Please reinforce this to the trainees.</a:t>
            </a:r>
            <a:r>
              <a:rPr lang="en-US" dirty="0" smtClean="0"/>
              <a:t> </a:t>
            </a:r>
          </a:p>
          <a:p>
            <a:endParaRPr lang="en-US" dirty="0" smtClean="0"/>
          </a:p>
          <a:p>
            <a:r>
              <a:rPr lang="en-US" b="1" dirty="0" smtClean="0"/>
              <a:t>LEARNING OBJECTIVE: </a:t>
            </a:r>
            <a:r>
              <a:rPr lang="en-US" dirty="0" smtClean="0"/>
              <a:t>Proper work techniques and best practices.</a:t>
            </a:r>
            <a:endParaRPr lang="en-US" i="1" dirty="0"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smtClean="0"/>
              <a:t>SCRIPT: </a:t>
            </a:r>
            <a:r>
              <a:rPr lang="en-US" dirty="0" smtClean="0"/>
              <a:t>In the first picture, what hazards do you see? Does your company have solutions to deal with these hazards? </a:t>
            </a:r>
            <a:r>
              <a:rPr lang="en-US" i="1" dirty="0" smtClean="0"/>
              <a:t>Participants should point out the following. If they do not, discuss bees can sting you and cause you to get distracted. Woodpeckers can weaken the structure of the pole. Vines can interfere with the spurs gripping into the wood. Discuss potential solutions like using bee killer as soon as the bees are noticed, checking the structure for damage if a woodpecker is present, using a ladder (secured to the pole) to get past the vine (works with shell rot as well</a:t>
            </a:r>
            <a:r>
              <a:rPr lang="en-US" dirty="0" smtClean="0"/>
              <a:t>).</a:t>
            </a:r>
            <a:r>
              <a:rPr lang="en-US" i="1" dirty="0" smtClean="0"/>
              <a:t> </a:t>
            </a:r>
            <a:r>
              <a:rPr lang="en-US" dirty="0" smtClean="0"/>
              <a:t>What about for the picture on the right, what kind of hazards are here? How do you climb a pole that is covered on one side with ice/snow? Y</a:t>
            </a:r>
            <a:r>
              <a:rPr lang="en-US" i="1" dirty="0" smtClean="0"/>
              <a:t>ou are supposed to be on the icy side so that your climbing belt/fall restraint makes good contact on the cleared side.</a:t>
            </a:r>
            <a:r>
              <a:rPr lang="en-US" dirty="0" smtClean="0"/>
              <a:t> What other hazards have you experienced while climbing poles?</a:t>
            </a:r>
          </a:p>
          <a:p>
            <a:pPr eaLnBrk="1" hangingPunct="1">
              <a:spcBef>
                <a:spcPct val="0"/>
              </a:spcBef>
            </a:pPr>
            <a:endParaRPr lang="en-US" b="1" dirty="0" smtClean="0"/>
          </a:p>
          <a:p>
            <a:pPr eaLnBrk="1" hangingPunct="1">
              <a:spcBef>
                <a:spcPct val="0"/>
              </a:spcBef>
            </a:pPr>
            <a:r>
              <a:rPr lang="en-US" b="1" dirty="0" smtClean="0"/>
              <a:t>LEARNING OBJECTIVE: </a:t>
            </a:r>
            <a:r>
              <a:rPr lang="en-US" dirty="0" smtClean="0"/>
              <a:t>Recognize and avoid hazards.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Let’s discuss what you would do in each of the following scenarios. </a:t>
            </a:r>
            <a:r>
              <a:rPr lang="en-US" i="1" dirty="0" smtClean="0"/>
              <a:t>Ask employees about each scenario and look for solutions.</a:t>
            </a:r>
            <a:r>
              <a:rPr lang="en-US" dirty="0" smtClean="0"/>
              <a:t> The best practices that we were able to identify for each condition are: Answer to 1: Climb to communications line, put climbing belt over the communications line, detach </a:t>
            </a:r>
            <a:r>
              <a:rPr lang="en-US" dirty="0" err="1" smtClean="0"/>
              <a:t>bucksqueeze</a:t>
            </a:r>
            <a:r>
              <a:rPr lang="en-US" dirty="0" smtClean="0"/>
              <a:t> and reattach above communications line and then detach climbing belt2: Attach short ladder just past the tree rot mark. Tie the ladder off to pole, attach </a:t>
            </a:r>
            <a:r>
              <a:rPr lang="en-US" dirty="0" err="1" smtClean="0"/>
              <a:t>bucksqueeze</a:t>
            </a:r>
            <a:r>
              <a:rPr lang="en-US" dirty="0" smtClean="0"/>
              <a:t>, and ascend pole to above tree rot.3. Use bee spray from ground level or from as great a distance as possible (wear eye protection).4. Climb facing side covered in ice (so that gloves/</a:t>
            </a:r>
            <a:r>
              <a:rPr lang="en-US" dirty="0" err="1" smtClean="0"/>
              <a:t>bucksqueeze</a:t>
            </a:r>
            <a:r>
              <a:rPr lang="en-US" dirty="0" smtClean="0"/>
              <a:t> are on the side free of ice?</a:t>
            </a:r>
          </a:p>
          <a:p>
            <a:r>
              <a:rPr lang="en-US" dirty="0" smtClean="0"/>
              <a:t>  </a:t>
            </a:r>
          </a:p>
          <a:p>
            <a:r>
              <a:rPr lang="en-US" dirty="0" smtClean="0"/>
              <a:t> </a:t>
            </a:r>
            <a:r>
              <a:rPr lang="en-US" b="1" dirty="0" smtClean="0"/>
              <a:t>LEARNING OBJECTIVE: </a:t>
            </a:r>
            <a:r>
              <a:rPr lang="en-US" dirty="0" smtClean="0"/>
              <a:t>Proper work techniques and best practices.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Pole climbing can be very dangerous and falls can lead to deaths. Here is an example of an accident on a pole that occurred during a typical summer day. </a:t>
            </a:r>
            <a:r>
              <a:rPr lang="en-US" i="1" dirty="0" smtClean="0"/>
              <a:t>Read text of slide</a:t>
            </a:r>
            <a:r>
              <a:rPr lang="en-US" dirty="0" smtClean="0"/>
              <a:t>. This was likely a preventable accident if the lineman had been wearing a fall protection belt like the </a:t>
            </a:r>
            <a:r>
              <a:rPr lang="en-US" dirty="0" err="1" smtClean="0"/>
              <a:t>bucksqueeze</a:t>
            </a:r>
            <a:r>
              <a:rPr lang="en-US" dirty="0" smtClean="0"/>
              <a:t>. When using this equipment, you ascend to the cable, attach your climbing strap above the cable and then move your fall restricting device above the pole. Therefore you have fall protection attached at all times while on the pole. This example is why you need to be diligent when climbing poles</a:t>
            </a:r>
            <a:r>
              <a:rPr lang="en-US" i="1" dirty="0" smtClean="0"/>
              <a:t>.</a:t>
            </a:r>
            <a:endParaRPr lang="en-US" dirty="0" smtClean="0"/>
          </a:p>
          <a:p>
            <a:r>
              <a:rPr lang="en-US" i="1" dirty="0" smtClean="0"/>
              <a:t> </a:t>
            </a:r>
            <a:endParaRPr lang="en-US" dirty="0" smtClean="0"/>
          </a:p>
          <a:p>
            <a:r>
              <a:rPr lang="en-US" dirty="0" smtClean="0"/>
              <a:t> </a:t>
            </a:r>
          </a:p>
          <a:p>
            <a:r>
              <a:rPr lang="en-US" dirty="0" smtClean="0"/>
              <a:t> </a:t>
            </a:r>
            <a:r>
              <a:rPr lang="en-US" b="1" dirty="0" smtClean="0"/>
              <a:t>LEARNING OBJECTIVE: </a:t>
            </a:r>
            <a:r>
              <a:rPr lang="en-US" dirty="0" smtClean="0"/>
              <a:t>Sharing experiences.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4"/>
          <p:cNvSpPr>
            <a:spLocks noGrp="1"/>
          </p:cNvSpPr>
          <p:nvPr>
            <p:ph type="body" sz="quarter" idx="11"/>
          </p:nvPr>
        </p:nvSpPr>
        <p:spPr bwMode="auto">
          <a:noFill/>
        </p:spPr>
        <p:txBody>
          <a:bodyPr wrap="square" numCol="1" anchor="t" anchorCtr="0" compatLnSpc="1">
            <a:prstTxWarp prst="textNoShape">
              <a:avLst/>
            </a:prstTxWarp>
          </a:bodyPr>
          <a:lstStyle/>
          <a:p>
            <a:r>
              <a:rPr lang="en-US" b="1" dirty="0" smtClean="0"/>
              <a:t>SCRIPT: </a:t>
            </a:r>
            <a:r>
              <a:rPr lang="en-US" dirty="0" smtClean="0"/>
              <a:t>There are several precautions that you can take to avoid any “surprises”. Inspect, inspect, and inspect… equipment that you rely on. </a:t>
            </a:r>
            <a:r>
              <a:rPr lang="en-US" i="1" dirty="0" smtClean="0"/>
              <a:t>Read the list.</a:t>
            </a:r>
            <a:r>
              <a:rPr lang="en-US" dirty="0" smtClean="0"/>
              <a:t> What about the pole? Any visible erosion? Bee nests? Phone cables on the way? Before you climb, identify the path. Remove the hazards, if possible, or think of safe solution.</a:t>
            </a:r>
          </a:p>
          <a:p>
            <a:endParaRPr lang="en-US" dirty="0" smtClean="0"/>
          </a:p>
          <a:p>
            <a:r>
              <a:rPr lang="en-US" dirty="0" smtClean="0"/>
              <a:t> </a:t>
            </a:r>
            <a:r>
              <a:rPr lang="en-US" b="1" dirty="0" smtClean="0"/>
              <a:t>LEARNING OBJECTIVE: </a:t>
            </a:r>
            <a:r>
              <a:rPr lang="en-US" dirty="0" smtClean="0"/>
              <a:t>Recognize and avoid hazards; proper work techniques and best practices.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dirty="0" smtClean="0"/>
              <a:t>Source: </a:t>
            </a:r>
            <a:r>
              <a:rPr lang="en-US" i="1" u="sng" dirty="0" smtClean="0"/>
              <a:t>http://www.osha.gov/pls/oshaweb/owadisp.show_document?p_id=2770&amp;p_table=DIRECTIVES</a:t>
            </a:r>
            <a:endParaRPr lang="en-US" dirty="0" smtClean="0"/>
          </a:p>
          <a:p>
            <a:r>
              <a:rPr lang="en-US" b="1" i="1" dirty="0" smtClean="0"/>
              <a:t>SCRIPT: </a:t>
            </a:r>
            <a:r>
              <a:rPr lang="en-US" i="1" dirty="0" smtClean="0"/>
              <a:t>Does your company do insulator washing?</a:t>
            </a:r>
            <a:r>
              <a:rPr lang="en-US" dirty="0" smtClean="0"/>
              <a:t> Insulator washing is a common activity near the coasts where salt can build up on to insulators for large transmission towers. Insulator washing should be done only from the ground level, bucket truck or a helicopter when applied to energized lines. Insulator washing devices also pulse water to ensure that there is not a consistent conductor back to the hose. De-energized transmission lines can be cleaned from the tower but fall protection is required by OSHA above </a:t>
            </a:r>
            <a:r>
              <a:rPr lang="en-US" b="1" dirty="0" smtClean="0"/>
              <a:t>4’ </a:t>
            </a:r>
            <a:r>
              <a:rPr lang="en-US" dirty="0" smtClean="0"/>
              <a:t>although it is recommended above 6’. Be aware of the significant hazards such as the high pressure hoses that can push you back, wet surfaces and boots, and high winds. Can fall belts be used instead of full fall protection? No, a full harness must be used for fall protection.</a:t>
            </a:r>
          </a:p>
          <a:p>
            <a:r>
              <a:rPr lang="en-US" i="1" dirty="0" smtClean="0"/>
              <a:t> </a:t>
            </a:r>
            <a:endParaRPr lang="en-US" dirty="0" smtClean="0"/>
          </a:p>
          <a:p>
            <a:r>
              <a:rPr lang="en-US" i="1" dirty="0" smtClean="0"/>
              <a:t> </a:t>
            </a:r>
            <a:endParaRPr lang="en-US" dirty="0" smtClean="0"/>
          </a:p>
          <a:p>
            <a:r>
              <a:rPr lang="en-US" b="1" i="1" dirty="0" smtClean="0"/>
              <a:t>LEARNING OBJECTIVE: </a:t>
            </a:r>
            <a:r>
              <a:rPr lang="en-US" i="1" dirty="0" smtClean="0"/>
              <a:t>Proper work techniques and best practices related to insulator washing.</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Our next section will cover trenches and ladders.</a:t>
            </a:r>
          </a:p>
          <a:p>
            <a:r>
              <a:rPr lang="en-US" dirty="0" smtClean="0"/>
              <a:t> </a:t>
            </a:r>
          </a:p>
          <a:p>
            <a:r>
              <a:rPr lang="en-US" b="1" dirty="0" smtClean="0"/>
              <a:t>LEARNING OBJECTIVE: </a:t>
            </a:r>
            <a:r>
              <a:rPr lang="en-US" dirty="0" smtClean="0"/>
              <a:t>Introduction to topic.</a:t>
            </a:r>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At what depth is a ladder needed to get into and out of a trench? All trenches or holes below 4’ require a ladder to get in or out of the trench.</a:t>
            </a:r>
          </a:p>
          <a:p>
            <a:r>
              <a:rPr lang="en-US" dirty="0" smtClean="0"/>
              <a:t> </a:t>
            </a:r>
          </a:p>
          <a:p>
            <a:r>
              <a:rPr lang="en-US" b="1" dirty="0" smtClean="0"/>
              <a:t>LEARNING OBJECTIVE: </a:t>
            </a:r>
            <a:r>
              <a:rPr lang="en-US" dirty="0" smtClean="0"/>
              <a:t>Recognize and avoid hazards; proper work techniques and best practices.</a:t>
            </a:r>
          </a:p>
          <a:p>
            <a:pPr defTabSz="965058" eaLnBrk="1" hangingPunct="1">
              <a:spcBef>
                <a:spcPct val="0"/>
              </a:spcBef>
            </a:pPr>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SCRIPT: </a:t>
            </a:r>
            <a:r>
              <a:rPr lang="en-US" dirty="0" smtClean="0"/>
              <a:t>Here is a list of what to do and to avoid when setting up ladders in trenches. Make sure to properly inspect the ladder before use. Damaged ladders with broken or damaged rungs or rails should never be used. Place the ladder on level surface. A ladder leveler can be used if the surface is sloped. Avoid setting up the ladder in a place where the ground is uneven at the top or bottom of the ladder. The top of the extension ladder should extend 36” above ground. Tie the top and bottom of the ladder off. Stakes can be used if there is nothing else to tie off to. The ladder should be angled so that it goes 1 foot back for every 4 feet up.</a:t>
            </a:r>
          </a:p>
          <a:p>
            <a:endParaRPr lang="en-US" dirty="0" smtClean="0"/>
          </a:p>
          <a:p>
            <a:r>
              <a:rPr lang="en-US" dirty="0" smtClean="0"/>
              <a:t> </a:t>
            </a:r>
            <a:r>
              <a:rPr lang="en-US" b="1" dirty="0" smtClean="0"/>
              <a:t>LEARNING OBJECTIVE: </a:t>
            </a:r>
            <a:r>
              <a:rPr lang="en-US" dirty="0" smtClean="0"/>
              <a:t>Recognize and avoid hazards; proper work techniques and best practices.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649D2E7-538F-4655-9B65-6BEF2BD6B877}"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11F04D94-E604-4A5F-8A70-5E01702B943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70BCB2-7378-48B2-B9CB-3C30DB060347}"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760C9DE3-0CF6-4391-967B-93A67646DA6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2CDB3D-4CE0-4521-826E-7764B7A47620}"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AF4F02E6-48B3-471A-A011-EB4CA0B0E7C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3" name="Picture 7" descr="orange with lines-2.jpg"/>
          <p:cNvPicPr>
            <a:picLocks noChangeAspect="1"/>
          </p:cNvPicPr>
          <p:nvPr/>
        </p:nvPicPr>
        <p:blipFill>
          <a:blip r:embed="rId2" cstate="print"/>
          <a:srcRect/>
          <a:stretch>
            <a:fillRect/>
          </a:stretch>
        </p:blipFill>
        <p:spPr bwMode="auto">
          <a:xfrm>
            <a:off x="0" y="4930775"/>
            <a:ext cx="9144000" cy="1927225"/>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82987C4-5E87-498B-8C83-5E0B1DEAEA56}"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5C9DC153-B1A8-4C0F-A26B-263978418756}"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7DA796-6A0F-48CE-9031-305AEE2FD205}"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6E33ED93-80A9-4DE2-84D0-DEFB7CE3A60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3" name="Picture 7" descr="orange with lines-2.jpg"/>
          <p:cNvPicPr>
            <a:picLocks noChangeAspect="1"/>
          </p:cNvPicPr>
          <p:nvPr userDrawn="1"/>
        </p:nvPicPr>
        <p:blipFill>
          <a:blip r:embed="rId2" cstate="print"/>
          <a:srcRect/>
          <a:stretch>
            <a:fillRect/>
          </a:stretch>
        </p:blipFill>
        <p:spPr bwMode="auto">
          <a:xfrm>
            <a:off x="0" y="0"/>
            <a:ext cx="9144000" cy="1924050"/>
          </a:xfrm>
          <a:prstGeom prst="rect">
            <a:avLst/>
          </a:prstGeom>
          <a:noFill/>
          <a:ln w="9525">
            <a:noFill/>
            <a:miter lim="800000"/>
            <a:headEnd/>
            <a:tailEnd/>
          </a:ln>
        </p:spPr>
      </p:pic>
      <p:pic>
        <p:nvPicPr>
          <p:cNvPr id="4" name="Picture 8" descr="orange with lines-2.jpg"/>
          <p:cNvPicPr>
            <a:picLocks noChangeAspect="1"/>
          </p:cNvPicPr>
          <p:nvPr userDrawn="1"/>
        </p:nvPicPr>
        <p:blipFill>
          <a:blip r:embed="rId3" cstate="print"/>
          <a:srcRect/>
          <a:stretch>
            <a:fillRect/>
          </a:stretch>
        </p:blipFill>
        <p:spPr bwMode="auto">
          <a:xfrm>
            <a:off x="0" y="4933950"/>
            <a:ext cx="9144000" cy="1924050"/>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a:ln>
            <a:solidFill>
              <a:schemeClr val="tx1"/>
            </a:solidFill>
          </a:ln>
        </p:spPr>
        <p:txBody>
          <a:bodyPr anchor="t"/>
          <a:lstStyle>
            <a:lvl1pPr algn="ctr">
              <a:defRPr sz="4000" b="1" cap="all">
                <a:ln w="18415" cmpd="sng">
                  <a:noFill/>
                  <a:prstDash val="solid"/>
                </a:ln>
                <a:solidFill>
                  <a:schemeClr val="tx1"/>
                </a:solidFill>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F2BB2AC9-C78E-496E-A886-1E281442EFAA}"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42350C09-BF18-4FF2-B443-EEC46F489C4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1A3AB5B-5E37-4AD4-827E-67C4E277DEDA}"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0CE863AC-C5BE-463C-920B-DD53E091388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9D8BC74-62F7-4D10-A41E-53550D6B222A}"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8EAD916B-0F75-48EC-A0CC-1C47152224D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56D6018-3C10-4B0D-8572-E13C7D2A6DE8}"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2C3FA937-8672-4219-9EDE-575D40ACDB8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a:lstStyle>
            <a:lvl1pPr>
              <a:defRPr sz="3000"/>
            </a:lvl1pPr>
            <a:lvl2pPr>
              <a:defRPr sz="24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61A07BF-7E06-4C4A-AB5D-3E216A474496}"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526E3623-3AD7-423F-8AB0-F1BBE07A878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6CAC09-BF4C-4513-85F3-9CF66126B0AF}"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BCA0984B-6923-44F9-8A0E-E25C7414136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000"/>
            </a:lvl1pPr>
            <a:lvl2pPr>
              <a:defRPr sz="24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D28D0C2-3865-410D-AE4F-E7D9A6C26174}"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21D11BF5-A092-4E15-93B3-6958B5992D62}"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F68A9EC-8588-46D1-BD31-9731D08915CB}"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62020E95-AB15-4CB9-887B-A941D978BDB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774039-9CD8-4D83-B76D-D4638937C40F}" type="datetime1">
              <a:rPr lang="en-US"/>
              <a:pPr>
                <a:defRPr/>
              </a:pPr>
              <a:t>7/3/2013</a:t>
            </a:fld>
            <a:endParaRPr lang="en-US"/>
          </a:p>
        </p:txBody>
      </p:sp>
      <p:sp>
        <p:nvSpPr>
          <p:cNvPr id="8" name="Slide Number Placeholder 5"/>
          <p:cNvSpPr>
            <a:spLocks noGrp="1"/>
          </p:cNvSpPr>
          <p:nvPr>
            <p:ph type="sldNum" sz="quarter" idx="11"/>
          </p:nvPr>
        </p:nvSpPr>
        <p:spPr/>
        <p:txBody>
          <a:bodyPr/>
          <a:lstStyle>
            <a:lvl1pPr>
              <a:defRPr/>
            </a:lvl1pPr>
          </a:lstStyle>
          <a:p>
            <a:pPr>
              <a:defRPr/>
            </a:pPr>
            <a:fld id="{551B6050-EADB-4CC2-8882-92BAA5AF1447}"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C53539-0CEC-488F-AC27-6BBCFD114528}"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EE61F704-D646-4EAD-9224-B2E58643ACC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77FE46-99BC-424F-A45F-337ED3B06714}"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832077B3-0E57-4065-84DB-B138CE70064A}"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4F4423C-F829-4F2A-A63C-2ADAE901B031}"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84B1D6A9-97F4-4BC4-A75B-2980CAB8D6EC}"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BB6A58D-E76B-42B9-92F4-B0D72CE3206E}"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3A186733-5EAE-4F77-87C8-9E8F442F806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000"/>
            </a:lvl1pPr>
            <a:lvl2pPr>
              <a:defRPr sz="2400"/>
            </a:lvl2pPr>
            <a:lvl3pPr>
              <a:defRPr sz="2000"/>
            </a:lvl3pPr>
            <a:lvl4pPr>
              <a:defRPr sz="18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56C6CB3-AAEA-4D29-8097-0E83057D2965}"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14B2001D-5A9C-4E2D-A046-278FEE05DB07}"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CACCCD2-A3FE-499B-B866-5B6A8091EE54}"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87FDD04A-CF05-46C0-88C8-8DBDACF083C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A7B1-2456-492A-82BE-4B2EFC19AC49}"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01254D82-8D69-40E3-89B6-6EE1FC17BA1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70B33DF-A60A-45D9-BCFF-B9F7367C9D59}" type="datetime1">
              <a:rPr lang="en-US"/>
              <a:pPr>
                <a:defRPr/>
              </a:pPr>
              <a:t>7/3/2013</a:t>
            </a:fld>
            <a:endParaRPr lang="en-US"/>
          </a:p>
        </p:txBody>
      </p:sp>
      <p:sp>
        <p:nvSpPr>
          <p:cNvPr id="8" name="Slide Number Placeholder 5"/>
          <p:cNvSpPr>
            <a:spLocks noGrp="1"/>
          </p:cNvSpPr>
          <p:nvPr>
            <p:ph type="sldNum" sz="quarter" idx="11"/>
          </p:nvPr>
        </p:nvSpPr>
        <p:spPr/>
        <p:txBody>
          <a:bodyPr/>
          <a:lstStyle>
            <a:lvl1pPr>
              <a:defRPr/>
            </a:lvl1pPr>
          </a:lstStyle>
          <a:p>
            <a:pPr>
              <a:defRPr/>
            </a:pPr>
            <a:fld id="{41BDCD16-4920-4EB4-9E8F-D75C7017618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39CB0DF-4005-4EBD-91F8-4C3FF31EA503}"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A57309F1-1DA8-4C84-A4C3-570BA4C7C81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3C8FB06-CC5A-473B-B983-54DB5A738590}"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11BC482F-14FC-4D83-B755-E892063DBBA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A490AA-BD8C-4EC0-8238-D084C7B938E1}" type="datetime1">
              <a:rPr lang="en-US"/>
              <a:pPr>
                <a:defRPr/>
              </a:pPr>
              <a:t>7/3/2013</a:t>
            </a:fld>
            <a:endParaRPr lang="en-US"/>
          </a:p>
        </p:txBody>
      </p:sp>
      <p:sp>
        <p:nvSpPr>
          <p:cNvPr id="3" name="Slide Number Placeholder 5"/>
          <p:cNvSpPr>
            <a:spLocks noGrp="1"/>
          </p:cNvSpPr>
          <p:nvPr>
            <p:ph type="sldNum" sz="quarter" idx="11"/>
          </p:nvPr>
        </p:nvSpPr>
        <p:spPr/>
        <p:txBody>
          <a:bodyPr/>
          <a:lstStyle>
            <a:lvl1pPr>
              <a:defRPr/>
            </a:lvl1pPr>
          </a:lstStyle>
          <a:p>
            <a:pPr>
              <a:defRPr/>
            </a:pPr>
            <a:fld id="{108CD7CF-33ED-4F16-B61B-66958F7492C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CABF6BE-0EF7-4D90-83E2-40FCE22C0F4A}"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EA0DE406-DBFC-4FFC-9ED1-7674F3E197A9}"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CE91087-F57D-4A0F-90EB-3483F2BBD2AD}"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39E0E228-585A-4E86-B8A1-2432FC6CD4E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E0CA5F-D3D5-4E55-93AD-5E6697407BBD}"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3DD6C395-C22A-4AA6-B78A-80EFEA86225C}"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ECF5BA-AF35-4F84-94C5-8709F33FDB76}"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4E8453D7-2FDE-477D-85CA-A6EBD7E3B482}"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3" name="Picture 6" descr="C:\Users\ErgoTablet\Downloads\Orange New.png"/>
          <p:cNvPicPr>
            <a:picLocks noChangeAspect="1" noChangeArrowheads="1"/>
          </p:cNvPicPr>
          <p:nvPr/>
        </p:nvPicPr>
        <p:blipFill>
          <a:blip r:embed="rId2" cstate="print"/>
          <a:srcRect/>
          <a:stretch>
            <a:fillRect/>
          </a:stretch>
        </p:blipFill>
        <p:spPr bwMode="auto">
          <a:xfrm>
            <a:off x="0" y="3414713"/>
            <a:ext cx="9144000" cy="3443287"/>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F2735B9-02C8-4139-85D0-7EE7CDBE053A}"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1FDF3AA3-4439-4FE3-A7F0-60477ADE6CD2}"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3" name="Picture 6" descr="C:\Users\ErgoTablet\Downloads\Orange New.png"/>
          <p:cNvPicPr>
            <a:picLocks noChangeAspect="1" noChangeArrowheads="1"/>
          </p:cNvPicPr>
          <p:nvPr/>
        </p:nvPicPr>
        <p:blipFill>
          <a:blip r:embed="rId2" cstate="print"/>
          <a:srcRect/>
          <a:stretch>
            <a:fillRect/>
          </a:stretch>
        </p:blipFill>
        <p:spPr bwMode="auto">
          <a:xfrm>
            <a:off x="0" y="3414713"/>
            <a:ext cx="9144000" cy="3443287"/>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5D5764D-3C6C-449B-BBC5-645C483BC979}"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23134813-93DF-4E96-B70E-648503E728C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56D6018-3C10-4B0D-8572-E13C7D2A6DE8}"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2C3FA937-8672-4219-9EDE-575D40ACDB8F}"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3AE0514-E236-4C2B-8E35-38FFD3E17CF4}"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9890AAC8-E8B9-4769-BE5F-1E12AE0DE49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B25DB1B-0DB7-4346-A60F-C15B3BE29CD9}"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A2F57886-8374-486B-88D5-C4DF2BDFE6E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57200" y="1752600"/>
            <a:ext cx="8229600" cy="4373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7D5EB24-0067-4574-ABA1-5EECA6F55930}"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0EF77381-8CB6-4427-B179-030DEEEFEF1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print"/>
          <a:srcRect/>
          <a:stretch>
            <a:fillRect/>
          </a:stretch>
        </p:blipFill>
        <p:spPr bwMode="auto">
          <a:xfrm>
            <a:off x="0" y="3429000"/>
            <a:ext cx="9144000" cy="3429000"/>
          </a:xfrm>
          <a:prstGeom prst="rect">
            <a:avLst/>
          </a:prstGeom>
          <a:noFill/>
          <a:ln w="9525">
            <a:noFill/>
            <a:miter lim="800000"/>
            <a:headEnd/>
            <a:tailEnd/>
          </a:ln>
        </p:spPr>
      </p:pic>
      <p:sp>
        <p:nvSpPr>
          <p:cNvPr id="2" name="Title 1"/>
          <p:cNvSpPr>
            <a:spLocks noGrp="1"/>
          </p:cNvSpPr>
          <p:nvPr>
            <p:ph type="title"/>
          </p:nvPr>
        </p:nvSpPr>
        <p:spPr>
          <a:xfrm>
            <a:off x="722313" y="3464418"/>
            <a:ext cx="7772400" cy="2304558"/>
          </a:xfrm>
        </p:spPr>
        <p:txBody>
          <a:bodyPr/>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5448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2FD91B-5AC7-439A-9D7E-F02B165FAC72}"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1156E888-D4DC-40E7-908E-D24874D42F9B}"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155CF42-C61D-4454-A5AC-D179607F5063}"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39709F9D-7528-4AC8-8AF7-04AC9B6FF49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AA145D-A1AD-4761-B96D-71EA2F286F29}" type="datetime1">
              <a:rPr lang="en-US"/>
              <a:pPr>
                <a:defRPr/>
              </a:pPr>
              <a:t>7/3/2013</a:t>
            </a:fld>
            <a:endParaRPr lang="en-US"/>
          </a:p>
        </p:txBody>
      </p:sp>
      <p:sp>
        <p:nvSpPr>
          <p:cNvPr id="8" name="Slide Number Placeholder 5"/>
          <p:cNvSpPr>
            <a:spLocks noGrp="1"/>
          </p:cNvSpPr>
          <p:nvPr>
            <p:ph type="sldNum" sz="quarter" idx="11"/>
          </p:nvPr>
        </p:nvSpPr>
        <p:spPr/>
        <p:txBody>
          <a:bodyPr/>
          <a:lstStyle>
            <a:lvl1pPr>
              <a:defRPr/>
            </a:lvl1pPr>
          </a:lstStyle>
          <a:p>
            <a:pPr>
              <a:defRPr/>
            </a:pPr>
            <a:fld id="{60555EEA-9127-4D5F-9F7A-EA8240134AC6}"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A2C3CB12-44C4-4F22-B44B-CA966403AC65}" type="datetime1">
              <a:rPr lang="en-US"/>
              <a:pPr>
                <a:defRPr/>
              </a:pPr>
              <a:t>7/3/2013</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143258-1CFD-426C-9AD7-C08A635BFCE3}"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DB0C7EC5-1121-44A9-A73F-33B400D79523}"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090C9A8-BDA9-4B13-BF2D-C2CA86A3BC7A}" type="datetime1">
              <a:rPr lang="en-US"/>
              <a:pPr>
                <a:defRPr/>
              </a:pPr>
              <a:t>7/3/2013</a:t>
            </a:fld>
            <a:endParaRPr lang="en-US"/>
          </a:p>
        </p:txBody>
      </p:sp>
      <p:sp>
        <p:nvSpPr>
          <p:cNvPr id="3" name="Slide Number Placeholder 5"/>
          <p:cNvSpPr>
            <a:spLocks noGrp="1"/>
          </p:cNvSpPr>
          <p:nvPr>
            <p:ph type="sldNum" sz="quarter" idx="11"/>
          </p:nvPr>
        </p:nvSpPr>
        <p:spPr/>
        <p:txBody>
          <a:bodyPr/>
          <a:lstStyle>
            <a:lvl1pPr>
              <a:defRPr/>
            </a:lvl1pPr>
          </a:lstStyle>
          <a:p>
            <a:pPr>
              <a:defRPr/>
            </a:pPr>
            <a:fld id="{BC812DBA-A955-403E-8784-5D815FFF1B26}"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206CE54-FB22-4329-A265-73D003687EBE}"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4B6D13E8-D274-4A58-B4F5-F7DF44EE93C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12C5945-F151-45A8-A031-5F5E8F4CAEE6}"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AD0207AC-B5D9-4EAD-925F-58FEF8BD571F}"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4BCD7D-34CF-4808-B8D0-ECA15D8DD250}"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F1A3A9F2-7719-4ADB-9164-5BF5B867DA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ED2A2D-6FA0-4BFB-B3FA-361E73B40487}" type="datetime1">
              <a:rPr lang="en-US"/>
              <a:pPr>
                <a:defRPr/>
              </a:pPr>
              <a:t>7/3/2013</a:t>
            </a:fld>
            <a:endParaRPr lang="en-US"/>
          </a:p>
        </p:txBody>
      </p:sp>
      <p:sp>
        <p:nvSpPr>
          <p:cNvPr id="8" name="Slide Number Placeholder 5"/>
          <p:cNvSpPr>
            <a:spLocks noGrp="1"/>
          </p:cNvSpPr>
          <p:nvPr>
            <p:ph type="sldNum" sz="quarter" idx="11"/>
          </p:nvPr>
        </p:nvSpPr>
        <p:spPr/>
        <p:txBody>
          <a:bodyPr/>
          <a:lstStyle>
            <a:lvl1pPr>
              <a:defRPr/>
            </a:lvl1pPr>
          </a:lstStyle>
          <a:p>
            <a:pPr>
              <a:defRPr/>
            </a:pPr>
            <a:fld id="{316EFF05-73D6-4D24-B8EA-730DD335E9A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96643CC-AEBA-4827-AA8C-3FCD4FB7CFA5}"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A8E5CA6B-5FFE-48B9-AD69-3399D157202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6" descr="C:\Users\ErgoTablet\Downloads\Orange New.png"/>
          <p:cNvPicPr>
            <a:picLocks noChangeAspect="1" noChangeArrowheads="1"/>
          </p:cNvPicPr>
          <p:nvPr userDrawn="1"/>
        </p:nvPicPr>
        <p:blipFill>
          <a:blip r:embed="rId2" cstate="print"/>
          <a:srcRect/>
          <a:stretch>
            <a:fillRect/>
          </a:stretch>
        </p:blipFill>
        <p:spPr bwMode="auto">
          <a:xfrm>
            <a:off x="0" y="3427413"/>
            <a:ext cx="9144000" cy="3443287"/>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p:spPr>
        <p:txBody>
          <a:bodyPr/>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471D0FD-61F0-4A92-9BDF-BBAB2F762E62}"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6CA75BB9-805F-4456-8624-F6FF06CD21C5}"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6" descr="C:\Users\ErgoTablet\Downloads\Orange New.png"/>
          <p:cNvPicPr>
            <a:picLocks noChangeAspect="1" noChangeArrowheads="1"/>
          </p:cNvPicPr>
          <p:nvPr userDrawn="1"/>
        </p:nvPicPr>
        <p:blipFill>
          <a:blip r:embed="rId2" cstate="print"/>
          <a:srcRect/>
          <a:stretch>
            <a:fillRect/>
          </a:stretch>
        </p:blipFill>
        <p:spPr bwMode="auto">
          <a:xfrm>
            <a:off x="0" y="3427413"/>
            <a:ext cx="9144000" cy="3443287"/>
          </a:xfrm>
          <a:prstGeom prst="rect">
            <a:avLst/>
          </a:prstGeom>
          <a:noFill/>
          <a:ln w="9525">
            <a:noFill/>
            <a:miter lim="800000"/>
            <a:headEnd/>
            <a:tailEnd/>
          </a:ln>
        </p:spPr>
      </p:pic>
      <p:pic>
        <p:nvPicPr>
          <p:cNvPr id="4" name="Picture 2" descr="C:\Users\ErgoTablet\Downloads\Orange New.png"/>
          <p:cNvPicPr>
            <a:picLocks noChangeAspect="1" noChangeArrowheads="1"/>
          </p:cNvPicPr>
          <p:nvPr userDrawn="1"/>
        </p:nvPicPr>
        <p:blipFill>
          <a:blip r:embed="rId3" cstate="print"/>
          <a:srcRect/>
          <a:stretch>
            <a:fillRect/>
          </a:stretch>
        </p:blipFill>
        <p:spPr bwMode="auto">
          <a:xfrm>
            <a:off x="0" y="0"/>
            <a:ext cx="9144000" cy="3443288"/>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p:spPr>
        <p:txBody>
          <a:bodyPr/>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1533BC33-17CC-4C50-AAAA-45016C37684C}"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D78C2D3D-C841-4D37-93B0-ACEF4B77F557}"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E028B8F-36ED-4634-A347-1497C0939D5D}" type="datetime1">
              <a:rPr lang="en-US"/>
              <a:pPr>
                <a:defRPr/>
              </a:pPr>
              <a:t>7/3/2013</a:t>
            </a:fld>
            <a:endParaRPr lang="en-US"/>
          </a:p>
        </p:txBody>
      </p:sp>
      <p:sp>
        <p:nvSpPr>
          <p:cNvPr id="3" name="Slide Number Placeholder 5"/>
          <p:cNvSpPr>
            <a:spLocks noGrp="1"/>
          </p:cNvSpPr>
          <p:nvPr>
            <p:ph type="sldNum" sz="quarter" idx="11"/>
          </p:nvPr>
        </p:nvSpPr>
        <p:spPr/>
        <p:txBody>
          <a:bodyPr/>
          <a:lstStyle>
            <a:lvl1pPr>
              <a:defRPr/>
            </a:lvl1pPr>
          </a:lstStyle>
          <a:p>
            <a:pPr>
              <a:defRPr/>
            </a:pPr>
            <a:fld id="{D1950C45-4B8A-4F16-9531-C1A8EC91DC63}"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595FD65-388F-4B0E-86F7-D79EA6DC1513}"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8B5FE511-F2B7-45BE-8CE5-C0778B7567F3}"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664A2-BA60-4C5E-8ED3-79A2235C85A9}"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C23F8235-0AE7-4C53-A420-E6E5F03DFD2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7FDB0A1-0B2B-4E4D-BFDE-F1DF6DAADA7F}"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2931BA50-91A7-4B39-895B-86FE35088F1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E0DBE86-013A-4EAA-991B-E1EEFD588F2B}"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3F4FC515-7BB6-42A7-B3AD-9CC48BFFE5B3}"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A69999-55B4-4495-B114-2B2FA9F97BAA}" type="datetime1">
              <a:rPr lang="en-US"/>
              <a:pPr>
                <a:defRPr/>
              </a:pPr>
              <a:t>7/3/2013</a:t>
            </a:fld>
            <a:endParaRPr lang="en-US"/>
          </a:p>
        </p:txBody>
      </p:sp>
      <p:sp>
        <p:nvSpPr>
          <p:cNvPr id="8" name="Slide Number Placeholder 5"/>
          <p:cNvSpPr>
            <a:spLocks noGrp="1"/>
          </p:cNvSpPr>
          <p:nvPr>
            <p:ph type="sldNum" sz="quarter" idx="11"/>
          </p:nvPr>
        </p:nvSpPr>
        <p:spPr/>
        <p:txBody>
          <a:bodyPr/>
          <a:lstStyle>
            <a:lvl1pPr>
              <a:defRPr/>
            </a:lvl1pPr>
          </a:lstStyle>
          <a:p>
            <a:pPr>
              <a:defRPr/>
            </a:pPr>
            <a:fld id="{C3D55A32-B7FE-4569-B6F3-FCE3DA00580E}"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6E2C85-609A-47D3-8A71-44832A6E98CF}"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25747386-2676-492C-9846-6D606CC8C20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FEB9976-B2F6-4DCC-A615-236C415E298D}" type="datetime1">
              <a:rPr lang="en-US"/>
              <a:pPr>
                <a:defRPr/>
              </a:pPr>
              <a:t>7/3/2013</a:t>
            </a:fld>
            <a:endParaRPr lang="en-US"/>
          </a:p>
        </p:txBody>
      </p:sp>
      <p:sp>
        <p:nvSpPr>
          <p:cNvPr id="4" name="Slide Number Placeholder 5"/>
          <p:cNvSpPr>
            <a:spLocks noGrp="1"/>
          </p:cNvSpPr>
          <p:nvPr>
            <p:ph type="sldNum" sz="quarter" idx="11"/>
          </p:nvPr>
        </p:nvSpPr>
        <p:spPr/>
        <p:txBody>
          <a:bodyPr/>
          <a:lstStyle>
            <a:lvl1pPr>
              <a:defRPr/>
            </a:lvl1pPr>
          </a:lstStyle>
          <a:p>
            <a:pPr>
              <a:defRPr/>
            </a:pPr>
            <a:fld id="{D680CAF8-4968-4972-81C8-B64337116B95}"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9AA7056-A1D7-4910-A407-4986B3A5292B}" type="datetime1">
              <a:rPr lang="en-US"/>
              <a:pPr>
                <a:defRPr/>
              </a:pPr>
              <a:t>7/3/2013</a:t>
            </a:fld>
            <a:endParaRPr lang="en-US"/>
          </a:p>
        </p:txBody>
      </p:sp>
      <p:sp>
        <p:nvSpPr>
          <p:cNvPr id="3" name="Slide Number Placeholder 5"/>
          <p:cNvSpPr>
            <a:spLocks noGrp="1"/>
          </p:cNvSpPr>
          <p:nvPr>
            <p:ph type="sldNum" sz="quarter" idx="11"/>
          </p:nvPr>
        </p:nvSpPr>
        <p:spPr/>
        <p:txBody>
          <a:bodyPr/>
          <a:lstStyle>
            <a:lvl1pPr>
              <a:defRPr/>
            </a:lvl1pPr>
          </a:lstStyle>
          <a:p>
            <a:pPr>
              <a:defRPr/>
            </a:pPr>
            <a:fld id="{6D572708-E8B4-4757-894C-4DABBD39C32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3B857C-AD4B-4584-86D5-BA588BF43B09}"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BDDECE1C-0558-4B0D-8D4A-E1C955B7FA77}"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A39D41-9EBF-49D4-A456-EAB3A9FE1749}"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E7E524AC-5C99-4DED-AD7C-CF32271AF809}"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71A705-AA5E-40B5-9003-53530C8224CA}"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EF56A942-04D5-49B2-A73B-B31755407B4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285381-E884-4EB9-9F0D-79D479277AA8}"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157C8C92-3721-4C53-AB14-8C1904079632}"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3" name="Picture 8" descr="orange with lines-2.jpg"/>
          <p:cNvPicPr>
            <a:picLocks noChangeAspect="1"/>
          </p:cNvPicPr>
          <p:nvPr/>
        </p:nvPicPr>
        <p:blipFill>
          <a:blip r:embed="rId2" cstate="print"/>
          <a:srcRect/>
          <a:stretch>
            <a:fillRect/>
          </a:stretch>
        </p:blipFill>
        <p:spPr bwMode="auto">
          <a:xfrm>
            <a:off x="0" y="4933950"/>
            <a:ext cx="9144000" cy="1924050"/>
          </a:xfrm>
          <a:prstGeom prst="rect">
            <a:avLst/>
          </a:prstGeom>
          <a:noFill/>
          <a:ln w="9525">
            <a:noFill/>
            <a:miter lim="800000"/>
            <a:headEnd/>
            <a:tailEnd/>
          </a:ln>
        </p:spPr>
      </p:pic>
      <p:pic>
        <p:nvPicPr>
          <p:cNvPr id="4" name="Picture 9" descr="orange with lines-2.jpg"/>
          <p:cNvPicPr>
            <a:picLocks noChangeAspect="1"/>
          </p:cNvPicPr>
          <p:nvPr userDrawn="1"/>
        </p:nvPicPr>
        <p:blipFill>
          <a:blip r:embed="rId2" cstate="print"/>
          <a:srcRect/>
          <a:stretch>
            <a:fillRect/>
          </a:stretch>
        </p:blipFill>
        <p:spPr bwMode="auto">
          <a:xfrm>
            <a:off x="0" y="4933950"/>
            <a:ext cx="9144000" cy="1924050"/>
          </a:xfrm>
          <a:prstGeom prst="rect">
            <a:avLst/>
          </a:prstGeom>
          <a:noFill/>
          <a:ln w="9525">
            <a:noFill/>
            <a:miter lim="800000"/>
            <a:headEnd/>
            <a:tailEnd/>
          </a:ln>
        </p:spPr>
      </p:pic>
      <p:pic>
        <p:nvPicPr>
          <p:cNvPr id="5" name="Picture 10" descr="orange with lines-2.jpg"/>
          <p:cNvPicPr>
            <a:picLocks noChangeAspect="1"/>
          </p:cNvPicPr>
          <p:nvPr/>
        </p:nvPicPr>
        <p:blipFill>
          <a:blip r:embed="rId3" cstate="print"/>
          <a:srcRect/>
          <a:stretch>
            <a:fillRect/>
          </a:stretch>
        </p:blipFill>
        <p:spPr bwMode="auto">
          <a:xfrm>
            <a:off x="0" y="0"/>
            <a:ext cx="9144000" cy="1924050"/>
          </a:xfrm>
          <a:prstGeom prst="rect">
            <a:avLst/>
          </a:prstGeom>
          <a:noFill/>
          <a:ln w="9525">
            <a:noFill/>
            <a:miter lim="800000"/>
            <a:headEnd/>
            <a:tailEnd/>
          </a:ln>
        </p:spPr>
      </p:pic>
      <p:pic>
        <p:nvPicPr>
          <p:cNvPr id="6" name="Picture 11" descr="orange with lines-2.jpg"/>
          <p:cNvPicPr>
            <a:picLocks noChangeAspect="1"/>
          </p:cNvPicPr>
          <p:nvPr userDrawn="1"/>
        </p:nvPicPr>
        <p:blipFill>
          <a:blip r:embed="rId3" cstate="print"/>
          <a:srcRect/>
          <a:stretch>
            <a:fillRect/>
          </a:stretch>
        </p:blipFill>
        <p:spPr bwMode="auto">
          <a:xfrm>
            <a:off x="0" y="0"/>
            <a:ext cx="9144000" cy="1924050"/>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812CE63F-B904-46CF-B719-2EB7F7149E6E}" type="datetime1">
              <a:rPr lang="en-US"/>
              <a:pPr>
                <a:defRPr/>
              </a:pPr>
              <a:t>7/3/2013</a:t>
            </a:fld>
            <a:endParaRPr lang="en-US"/>
          </a:p>
        </p:txBody>
      </p:sp>
      <p:sp>
        <p:nvSpPr>
          <p:cNvPr id="8" name="Slide Number Placeholder 5"/>
          <p:cNvSpPr>
            <a:spLocks noGrp="1"/>
          </p:cNvSpPr>
          <p:nvPr>
            <p:ph type="sldNum" sz="quarter" idx="11"/>
          </p:nvPr>
        </p:nvSpPr>
        <p:spPr/>
        <p:txBody>
          <a:bodyPr/>
          <a:lstStyle>
            <a:lvl1pPr>
              <a:defRPr/>
            </a:lvl1pPr>
          </a:lstStyle>
          <a:p>
            <a:pPr>
              <a:defRPr/>
            </a:pPr>
            <a:fld id="{3A59E6F5-3D7A-4764-A1C7-E70A1E7C5319}"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3" name="Picture 8" descr="orange with lines-2.jpg"/>
          <p:cNvPicPr>
            <a:picLocks noChangeAspect="1"/>
          </p:cNvPicPr>
          <p:nvPr/>
        </p:nvPicPr>
        <p:blipFill>
          <a:blip r:embed="rId2" cstate="print"/>
          <a:srcRect/>
          <a:stretch>
            <a:fillRect/>
          </a:stretch>
        </p:blipFill>
        <p:spPr bwMode="auto">
          <a:xfrm>
            <a:off x="0" y="4933950"/>
            <a:ext cx="9144000" cy="1924050"/>
          </a:xfrm>
          <a:prstGeom prst="rect">
            <a:avLst/>
          </a:prstGeom>
          <a:noFill/>
          <a:ln w="9525">
            <a:noFill/>
            <a:miter lim="800000"/>
            <a:headEnd/>
            <a:tailEnd/>
          </a:ln>
        </p:spPr>
      </p:pic>
      <p:sp>
        <p:nvSpPr>
          <p:cNvPr id="4" name="Rectangle 3"/>
          <p:cNvSpPr/>
          <p:nvPr/>
        </p:nvSpPr>
        <p:spPr>
          <a:xfrm>
            <a:off x="482600" y="1663700"/>
            <a:ext cx="8610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85800" y="3048000"/>
            <a:ext cx="7772400" cy="2304558"/>
          </a:xfrm>
        </p:spPr>
        <p:txBody>
          <a:bodyPr anchor="t"/>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2C03B5FD-A788-4CB1-BC84-66D35B7C12AB}"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1D0D1F98-8D26-43B7-910E-60727F799DC4}"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6067ADC-D916-470A-B788-787489A4E9C8}"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03052DA0-4A27-48B7-9BF6-9800EEED295C}"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57200" y="1752600"/>
            <a:ext cx="8229600" cy="43735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2825D62-C0E0-4E3C-A9E1-52BACE74A94C}"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F986E4FD-1BDA-4C41-840C-A7D2E5525372}"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8"/>
          <p:cNvPicPr>
            <a:picLocks noChangeAspect="1"/>
          </p:cNvPicPr>
          <p:nvPr/>
        </p:nvPicPr>
        <p:blipFill>
          <a:blip r:embed="rId2" cstate="print"/>
          <a:srcRect/>
          <a:stretch>
            <a:fillRect/>
          </a:stretch>
        </p:blipFill>
        <p:spPr bwMode="auto">
          <a:xfrm>
            <a:off x="0" y="3429000"/>
            <a:ext cx="9144000" cy="3429000"/>
          </a:xfrm>
          <a:prstGeom prst="rect">
            <a:avLst/>
          </a:prstGeom>
          <a:noFill/>
          <a:ln w="9525">
            <a:noFill/>
            <a:miter lim="800000"/>
            <a:headEnd/>
            <a:tailEnd/>
          </a:ln>
        </p:spPr>
      </p:pic>
      <p:sp>
        <p:nvSpPr>
          <p:cNvPr id="2" name="Title 1"/>
          <p:cNvSpPr>
            <a:spLocks noGrp="1"/>
          </p:cNvSpPr>
          <p:nvPr>
            <p:ph type="title"/>
          </p:nvPr>
        </p:nvSpPr>
        <p:spPr>
          <a:xfrm>
            <a:off x="722313" y="3464418"/>
            <a:ext cx="7772400" cy="2304558"/>
          </a:xfrm>
        </p:spPr>
        <p:txBody>
          <a:bodyPr/>
          <a:lstStyle>
            <a:lvl1pPr algn="l">
              <a:defRPr sz="4000" b="1" cap="all">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544825"/>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CBEEBA8-1E56-461F-93B3-DE797F33A8AB}"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5F036AAF-ADE3-42DC-A701-AE428F0FC94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E3392A3-880D-4B8F-A632-80C5DA8FE41C}" type="datetime1">
              <a:rPr lang="en-US"/>
              <a:pPr>
                <a:defRPr/>
              </a:pPr>
              <a:t>7/3/2013</a:t>
            </a:fld>
            <a:endParaRPr lang="en-US"/>
          </a:p>
        </p:txBody>
      </p:sp>
      <p:sp>
        <p:nvSpPr>
          <p:cNvPr id="3" name="Slide Number Placeholder 5"/>
          <p:cNvSpPr>
            <a:spLocks noGrp="1"/>
          </p:cNvSpPr>
          <p:nvPr>
            <p:ph type="sldNum" sz="quarter" idx="11"/>
          </p:nvPr>
        </p:nvSpPr>
        <p:spPr/>
        <p:txBody>
          <a:bodyPr/>
          <a:lstStyle>
            <a:lvl1pPr>
              <a:defRPr/>
            </a:lvl1pPr>
          </a:lstStyle>
          <a:p>
            <a:pPr>
              <a:defRPr/>
            </a:pPr>
            <a:fld id="{2B97B17B-7530-4D88-A4F5-8607FD58A45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507F7A8-9BF7-469B-84E4-4A35A0D37960}"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91BFD640-7CAB-4753-9F04-0E826841199A}"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6011D92-1C1B-4EB4-AC33-87A5F8EF58AB}" type="datetime1">
              <a:rPr lang="en-US"/>
              <a:pPr>
                <a:defRPr/>
              </a:pPr>
              <a:t>7/3/2013</a:t>
            </a:fld>
            <a:endParaRPr lang="en-US"/>
          </a:p>
        </p:txBody>
      </p:sp>
      <p:sp>
        <p:nvSpPr>
          <p:cNvPr id="8" name="Slide Number Placeholder 5"/>
          <p:cNvSpPr>
            <a:spLocks noGrp="1"/>
          </p:cNvSpPr>
          <p:nvPr>
            <p:ph type="sldNum" sz="quarter" idx="11"/>
          </p:nvPr>
        </p:nvSpPr>
        <p:spPr/>
        <p:txBody>
          <a:bodyPr/>
          <a:lstStyle>
            <a:lvl1pPr>
              <a:defRPr/>
            </a:lvl1pPr>
          </a:lstStyle>
          <a:p>
            <a:pPr>
              <a:defRPr/>
            </a:pPr>
            <a:fld id="{1B5BA120-1084-4558-88D4-33FDF722DE34}"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A6F2215-D66A-4AB2-B28D-2EAD5D4370EB}" type="datetime1">
              <a:rPr lang="en-US"/>
              <a:pPr>
                <a:defRPr/>
              </a:pPr>
              <a:t>7/3/2013</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1BED627-1990-40B3-9675-2D0B735CD304}" type="datetime1">
              <a:rPr lang="en-US"/>
              <a:pPr>
                <a:defRPr/>
              </a:pPr>
              <a:t>7/3/2013</a:t>
            </a:fld>
            <a:endParaRPr lang="en-US"/>
          </a:p>
        </p:txBody>
      </p:sp>
      <p:sp>
        <p:nvSpPr>
          <p:cNvPr id="3" name="Slide Number Placeholder 5"/>
          <p:cNvSpPr>
            <a:spLocks noGrp="1"/>
          </p:cNvSpPr>
          <p:nvPr>
            <p:ph type="sldNum" sz="quarter" idx="11"/>
          </p:nvPr>
        </p:nvSpPr>
        <p:spPr/>
        <p:txBody>
          <a:bodyPr/>
          <a:lstStyle>
            <a:lvl1pPr>
              <a:defRPr/>
            </a:lvl1pPr>
          </a:lstStyle>
          <a:p>
            <a:pPr>
              <a:defRPr/>
            </a:pPr>
            <a:fld id="{4C0F0B85-1FD1-4D02-A186-F13F74C9336D}"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B9988D-CE62-4FE1-A0C3-1FA1BC9A2696}"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BE9B0A00-D961-4296-B58D-DB87DC12451B}"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B737B5-D9B1-4AC7-B968-9A2E8C282FAA}"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6E554B8C-F22D-4C9D-B8DC-359CFFEC2632}"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BFBEED-64CF-4782-B24D-839F6F3D48BE}"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86C91503-83AB-4F64-8436-1349E6E04FBD}"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A78CAF-E785-43F1-A043-A1D470738D63}" type="datetime1">
              <a:rPr lang="en-US"/>
              <a:pPr>
                <a:defRPr/>
              </a:pPr>
              <a:t>7/3/2013</a:t>
            </a:fld>
            <a:endParaRPr lang="en-US"/>
          </a:p>
        </p:txBody>
      </p:sp>
      <p:sp>
        <p:nvSpPr>
          <p:cNvPr id="5" name="Slide Number Placeholder 5"/>
          <p:cNvSpPr>
            <a:spLocks noGrp="1"/>
          </p:cNvSpPr>
          <p:nvPr>
            <p:ph type="sldNum" sz="quarter" idx="11"/>
          </p:nvPr>
        </p:nvSpPr>
        <p:spPr/>
        <p:txBody>
          <a:bodyPr/>
          <a:lstStyle>
            <a:lvl1pPr>
              <a:defRPr/>
            </a:lvl1pPr>
          </a:lstStyle>
          <a:p>
            <a:pPr>
              <a:defRPr/>
            </a:pPr>
            <a:fld id="{6EB48573-C279-459D-B496-9E226A7E9663}"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8" descr="orange with lines-2.jpg"/>
          <p:cNvPicPr>
            <a:picLocks noChangeAspect="1"/>
          </p:cNvPicPr>
          <p:nvPr userDrawn="1"/>
        </p:nvPicPr>
        <p:blipFill>
          <a:blip r:embed="rId2" cstate="print"/>
          <a:srcRect/>
          <a:stretch>
            <a:fillRect/>
          </a:stretch>
        </p:blipFill>
        <p:spPr bwMode="auto">
          <a:xfrm>
            <a:off x="0" y="4933950"/>
            <a:ext cx="9144000" cy="1924050"/>
          </a:xfrm>
          <a:prstGeom prst="rect">
            <a:avLst/>
          </a:prstGeom>
          <a:noFill/>
          <a:ln w="9525">
            <a:noFill/>
            <a:miter lim="800000"/>
            <a:headEnd/>
            <a:tailEnd/>
          </a:ln>
        </p:spPr>
      </p:pic>
      <p:pic>
        <p:nvPicPr>
          <p:cNvPr id="4" name="Picture 9" descr="orange with lines-2.jpg"/>
          <p:cNvPicPr>
            <a:picLocks noChangeAspect="1"/>
          </p:cNvPicPr>
          <p:nvPr userDrawn="1"/>
        </p:nvPicPr>
        <p:blipFill>
          <a:blip r:embed="rId3" cstate="print"/>
          <a:srcRect/>
          <a:stretch>
            <a:fillRect/>
          </a:stretch>
        </p:blipFill>
        <p:spPr bwMode="auto">
          <a:xfrm>
            <a:off x="0" y="0"/>
            <a:ext cx="9144000" cy="1924050"/>
          </a:xfrm>
          <a:prstGeom prst="rect">
            <a:avLst/>
          </a:prstGeom>
          <a:noFill/>
          <a:ln w="9525">
            <a:noFill/>
            <a:miter lim="800000"/>
            <a:headEnd/>
            <a:tailEnd/>
          </a:ln>
        </p:spPr>
      </p:pic>
      <p:sp>
        <p:nvSpPr>
          <p:cNvPr id="2" name="Title 1"/>
          <p:cNvSpPr>
            <a:spLocks noGrp="1"/>
          </p:cNvSpPr>
          <p:nvPr>
            <p:ph type="title"/>
          </p:nvPr>
        </p:nvSpPr>
        <p:spPr>
          <a:xfrm>
            <a:off x="685800" y="3048000"/>
            <a:ext cx="7772400" cy="2304558"/>
          </a:xfrm>
        </p:spPr>
        <p:txBody>
          <a:bodyPr/>
          <a:lstStyle>
            <a:lvl1pPr algn="ctr">
              <a:defRPr sz="4000" b="1" cap="all">
                <a:ln w="18415" cmpd="sng">
                  <a:noFill/>
                  <a:prstDash val="solid"/>
                </a:ln>
                <a:solidFill>
                  <a:schemeClr val="tx1"/>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4751081D-4C78-42B7-A0D8-36C981FB2EE8}"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46221E9C-C5B2-4E8F-AEAB-1C17289383E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55BB6D-8A30-45EC-8A92-AE87DE20BB2E}"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D3809D06-64AB-4067-B5D0-A4953FD2504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77C7E0-D55B-480C-B5B9-BB6BFF4E2319}" type="datetime1">
              <a:rPr lang="en-US"/>
              <a:pPr>
                <a:defRPr/>
              </a:pPr>
              <a:t>7/3/2013</a:t>
            </a:fld>
            <a:endParaRPr lang="en-US"/>
          </a:p>
        </p:txBody>
      </p:sp>
      <p:sp>
        <p:nvSpPr>
          <p:cNvPr id="6" name="Slide Number Placeholder 5"/>
          <p:cNvSpPr>
            <a:spLocks noGrp="1"/>
          </p:cNvSpPr>
          <p:nvPr>
            <p:ph type="sldNum" sz="quarter" idx="11"/>
          </p:nvPr>
        </p:nvSpPr>
        <p:spPr/>
        <p:txBody>
          <a:bodyPr/>
          <a:lstStyle>
            <a:lvl1pPr>
              <a:defRPr/>
            </a:lvl1pPr>
          </a:lstStyle>
          <a:p>
            <a:pPr>
              <a:defRPr/>
            </a:pPr>
            <a:fld id="{201C8445-268B-47FD-A3B5-A364FE78F92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5.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6.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image" Target="../media/image1.jpeg"/><Relationship Id="rId2" Type="http://schemas.openxmlformats.org/officeDocument/2006/relationships/slideLayout" Target="../slideLayouts/slideLayout54.xml"/><Relationship Id="rId16" Type="http://schemas.openxmlformats.org/officeDocument/2006/relationships/image" Target="../media/image3.jpe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290" name="Picture 6" descr="orange with lines-2.jpg"/>
          <p:cNvPicPr>
            <a:picLocks noChangeAspect="1"/>
          </p:cNvPicPr>
          <p:nvPr/>
        </p:nvPicPr>
        <p:blipFill>
          <a:blip r:embed="rId16" cstate="print"/>
          <a:srcRect/>
          <a:stretch>
            <a:fillRect/>
          </a:stretch>
        </p:blipFill>
        <p:spPr bwMode="auto">
          <a:xfrm>
            <a:off x="0" y="0"/>
            <a:ext cx="9144000" cy="1927225"/>
          </a:xfrm>
          <a:prstGeom prst="rect">
            <a:avLst/>
          </a:prstGeom>
          <a:noFill/>
          <a:ln w="9525">
            <a:noFill/>
            <a:miter lim="800000"/>
            <a:headEnd/>
            <a:tailEnd/>
          </a:ln>
        </p:spPr>
      </p:pic>
      <p:sp>
        <p:nvSpPr>
          <p:cNvPr id="1229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4D13A9C-FEBD-48C7-90FF-69CD8FA76967}" type="datetime1">
              <a:rPr lang="en-US"/>
              <a:pPr>
                <a:defRPr/>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5C80209-1E6D-4349-9C5E-53036E4FD5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116" r:id="rId12"/>
    <p:sldLayoutId id="2147484063" r:id="rId13"/>
    <p:sldLayoutId id="2147484117"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kern="1200">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Calibri" pitchFamily="34" charset="0"/>
        </a:defRPr>
      </a:lvl2pPr>
      <a:lvl3pPr algn="ctr" rtl="0" eaLnBrk="0" fontAlgn="base" hangingPunct="0">
        <a:spcBef>
          <a:spcPct val="0"/>
        </a:spcBef>
        <a:spcAft>
          <a:spcPct val="0"/>
        </a:spcAft>
        <a:defRPr sz="3600" b="1">
          <a:solidFill>
            <a:schemeClr val="bg1"/>
          </a:solidFill>
          <a:latin typeface="Calibri" pitchFamily="34" charset="0"/>
        </a:defRPr>
      </a:lvl3pPr>
      <a:lvl4pPr algn="ctr" rtl="0" eaLnBrk="0" fontAlgn="base" hangingPunct="0">
        <a:spcBef>
          <a:spcPct val="0"/>
        </a:spcBef>
        <a:spcAft>
          <a:spcPct val="0"/>
        </a:spcAft>
        <a:defRPr sz="3600" b="1">
          <a:solidFill>
            <a:schemeClr val="bg1"/>
          </a:solidFill>
          <a:latin typeface="Calibri" pitchFamily="34" charset="0"/>
        </a:defRPr>
      </a:lvl4pPr>
      <a:lvl5pPr algn="ctr" rtl="0" eaLnBrk="0" fontAlgn="base" hangingPunct="0">
        <a:spcBef>
          <a:spcPct val="0"/>
        </a:spcBef>
        <a:spcAft>
          <a:spcPct val="0"/>
        </a:spcAft>
        <a:defRPr sz="3600" b="1">
          <a:solidFill>
            <a:schemeClr val="bg1"/>
          </a:solidFill>
          <a:latin typeface="Calibri" pitchFamily="34" charset="0"/>
        </a:defRPr>
      </a:lvl5pPr>
      <a:lvl6pPr marL="457200" algn="ctr" rtl="0" fontAlgn="base">
        <a:spcBef>
          <a:spcPct val="0"/>
        </a:spcBef>
        <a:spcAft>
          <a:spcPct val="0"/>
        </a:spcAft>
        <a:defRPr sz="3600" b="1">
          <a:solidFill>
            <a:schemeClr val="bg1"/>
          </a:solidFill>
          <a:latin typeface="Calibri" pitchFamily="34" charset="0"/>
        </a:defRPr>
      </a:lvl6pPr>
      <a:lvl7pPr marL="914400" algn="ctr" rtl="0" fontAlgn="base">
        <a:spcBef>
          <a:spcPct val="0"/>
        </a:spcBef>
        <a:spcAft>
          <a:spcPct val="0"/>
        </a:spcAft>
        <a:defRPr sz="3600" b="1">
          <a:solidFill>
            <a:schemeClr val="bg1"/>
          </a:solidFill>
          <a:latin typeface="Calibri" pitchFamily="34" charset="0"/>
        </a:defRPr>
      </a:lvl7pPr>
      <a:lvl8pPr marL="1371600" algn="ctr" rtl="0" fontAlgn="base">
        <a:spcBef>
          <a:spcPct val="0"/>
        </a:spcBef>
        <a:spcAft>
          <a:spcPct val="0"/>
        </a:spcAft>
        <a:defRPr sz="3600" b="1">
          <a:solidFill>
            <a:schemeClr val="bg1"/>
          </a:solidFill>
          <a:latin typeface="Calibri" pitchFamily="34" charset="0"/>
        </a:defRPr>
      </a:lvl8pPr>
      <a:lvl9pPr marL="1828800" algn="ctr" rtl="0" fontAlgn="base">
        <a:spcBef>
          <a:spcPct val="0"/>
        </a:spcBef>
        <a:spcAft>
          <a:spcPct val="0"/>
        </a:spcAft>
        <a:defRPr sz="36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314" name="Picture 6" descr="orange with lines-2.jpg"/>
          <p:cNvPicPr>
            <a:picLocks noChangeAspect="1"/>
          </p:cNvPicPr>
          <p:nvPr/>
        </p:nvPicPr>
        <p:blipFill>
          <a:blip r:embed="rId12" cstate="print"/>
          <a:srcRect/>
          <a:stretch>
            <a:fillRect/>
          </a:stretch>
        </p:blipFill>
        <p:spPr bwMode="auto">
          <a:xfrm>
            <a:off x="0" y="0"/>
            <a:ext cx="1447800" cy="6867525"/>
          </a:xfrm>
          <a:prstGeom prst="rect">
            <a:avLst/>
          </a:prstGeom>
          <a:noFill/>
          <a:ln w="9525">
            <a:noFill/>
            <a:miter lim="800000"/>
            <a:headEnd/>
            <a:tailEnd/>
          </a:ln>
        </p:spPr>
      </p:pic>
      <p:sp>
        <p:nvSpPr>
          <p:cNvPr id="2" name="Title Placeholder 1"/>
          <p:cNvSpPr>
            <a:spLocks noGrp="1"/>
          </p:cNvSpPr>
          <p:nvPr>
            <p:ph type="title"/>
          </p:nvPr>
        </p:nvSpPr>
        <p:spPr>
          <a:xfrm>
            <a:off x="1219200" y="381000"/>
            <a:ext cx="75438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758A2DD-AAA0-4E56-BA5A-A64A3329F77C}" type="datetime1">
              <a:rPr lang="en-US"/>
              <a:pPr>
                <a:defRPr/>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4EB40C1-6DDA-467A-9CF0-172DEC3347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kern="1200">
          <a:solidFill>
            <a:schemeClr val="tx1"/>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3600" b="1">
          <a:solidFill>
            <a:schemeClr val="tx1"/>
          </a:solidFill>
          <a:latin typeface="Calibri" pitchFamily="34" charset="0"/>
        </a:defRPr>
      </a:lvl2pPr>
      <a:lvl3pPr algn="ctr" rtl="0" eaLnBrk="0" fontAlgn="base" hangingPunct="0">
        <a:spcBef>
          <a:spcPct val="0"/>
        </a:spcBef>
        <a:spcAft>
          <a:spcPct val="0"/>
        </a:spcAft>
        <a:defRPr sz="3600" b="1">
          <a:solidFill>
            <a:schemeClr val="tx1"/>
          </a:solidFill>
          <a:latin typeface="Calibri" pitchFamily="34" charset="0"/>
        </a:defRPr>
      </a:lvl3pPr>
      <a:lvl4pPr algn="ctr" rtl="0" eaLnBrk="0" fontAlgn="base" hangingPunct="0">
        <a:spcBef>
          <a:spcPct val="0"/>
        </a:spcBef>
        <a:spcAft>
          <a:spcPct val="0"/>
        </a:spcAft>
        <a:defRPr sz="3600" b="1">
          <a:solidFill>
            <a:schemeClr val="tx1"/>
          </a:solidFill>
          <a:latin typeface="Calibri" pitchFamily="34" charset="0"/>
        </a:defRPr>
      </a:lvl4pPr>
      <a:lvl5pPr algn="ctr" rtl="0" eaLnBrk="0" fontAlgn="base" hangingPunct="0">
        <a:spcBef>
          <a:spcPct val="0"/>
        </a:spcBef>
        <a:spcAft>
          <a:spcPct val="0"/>
        </a:spcAft>
        <a:defRPr sz="3600" b="1">
          <a:solidFill>
            <a:schemeClr val="tx1"/>
          </a:solidFill>
          <a:latin typeface="Calibri" pitchFamily="34" charset="0"/>
        </a:defRPr>
      </a:lvl5pPr>
      <a:lvl6pPr marL="457200" algn="ctr" rtl="0" fontAlgn="base">
        <a:spcBef>
          <a:spcPct val="0"/>
        </a:spcBef>
        <a:spcAft>
          <a:spcPct val="0"/>
        </a:spcAft>
        <a:defRPr sz="3600" b="1">
          <a:solidFill>
            <a:schemeClr val="tx1"/>
          </a:solidFill>
          <a:latin typeface="Calibri" pitchFamily="34" charset="0"/>
        </a:defRPr>
      </a:lvl6pPr>
      <a:lvl7pPr marL="914400" algn="ctr" rtl="0" fontAlgn="base">
        <a:spcBef>
          <a:spcPct val="0"/>
        </a:spcBef>
        <a:spcAft>
          <a:spcPct val="0"/>
        </a:spcAft>
        <a:defRPr sz="3600" b="1">
          <a:solidFill>
            <a:schemeClr val="tx1"/>
          </a:solidFill>
          <a:latin typeface="Calibri" pitchFamily="34" charset="0"/>
        </a:defRPr>
      </a:lvl7pPr>
      <a:lvl8pPr marL="1371600" algn="ctr" rtl="0" fontAlgn="base">
        <a:spcBef>
          <a:spcPct val="0"/>
        </a:spcBef>
        <a:spcAft>
          <a:spcPct val="0"/>
        </a:spcAft>
        <a:defRPr sz="3600" b="1">
          <a:solidFill>
            <a:schemeClr val="tx1"/>
          </a:solidFill>
          <a:latin typeface="Calibri" pitchFamily="34" charset="0"/>
        </a:defRPr>
      </a:lvl8pPr>
      <a:lvl9pPr marL="1828800" algn="ctr" rtl="0" fontAlgn="base">
        <a:spcBef>
          <a:spcPct val="0"/>
        </a:spcBef>
        <a:spcAft>
          <a:spcPct val="0"/>
        </a:spcAft>
        <a:defRPr sz="36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756F129-9C2A-4CE1-87F9-2C5C152859C3}" type="datetime1">
              <a:rPr lang="en-US"/>
              <a:pPr>
                <a:defRPr/>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578F342-5851-47DB-B7AB-09DBF5E36FBA}" type="slidenum">
              <a:rPr lang="en-US"/>
              <a:pPr>
                <a:defRPr/>
              </a:pPr>
              <a:t>‹#›</a:t>
            </a:fld>
            <a:endParaRPr lang="en-US"/>
          </a:p>
        </p:txBody>
      </p:sp>
      <p:pic>
        <p:nvPicPr>
          <p:cNvPr id="14342" name="Picture 2" descr="C:\Users\ErgoTablet\Downloads\Orange New.png"/>
          <p:cNvPicPr>
            <a:picLocks noChangeAspect="1" noChangeArrowheads="1"/>
          </p:cNvPicPr>
          <p:nvPr/>
        </p:nvPicPr>
        <p:blipFill>
          <a:blip r:embed="rId16" cstate="print"/>
          <a:srcRect b="48732"/>
          <a:stretch>
            <a:fillRect/>
          </a:stretch>
        </p:blipFill>
        <p:spPr bwMode="auto">
          <a:xfrm>
            <a:off x="-12700" y="-12700"/>
            <a:ext cx="9144000" cy="16129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118" r:id="rId12"/>
    <p:sldLayoutId id="2147484119" r:id="rId13"/>
    <p:sldLayoutId id="2147484129"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kern="1200">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Calibri" pitchFamily="34" charset="0"/>
        </a:defRPr>
      </a:lvl2pPr>
      <a:lvl3pPr algn="ctr" rtl="0" eaLnBrk="0" fontAlgn="base" hangingPunct="0">
        <a:spcBef>
          <a:spcPct val="0"/>
        </a:spcBef>
        <a:spcAft>
          <a:spcPct val="0"/>
        </a:spcAft>
        <a:defRPr sz="3600" b="1">
          <a:solidFill>
            <a:schemeClr val="bg1"/>
          </a:solidFill>
          <a:latin typeface="Calibri" pitchFamily="34" charset="0"/>
        </a:defRPr>
      </a:lvl3pPr>
      <a:lvl4pPr algn="ctr" rtl="0" eaLnBrk="0" fontAlgn="base" hangingPunct="0">
        <a:spcBef>
          <a:spcPct val="0"/>
        </a:spcBef>
        <a:spcAft>
          <a:spcPct val="0"/>
        </a:spcAft>
        <a:defRPr sz="3600" b="1">
          <a:solidFill>
            <a:schemeClr val="bg1"/>
          </a:solidFill>
          <a:latin typeface="Calibri" pitchFamily="34" charset="0"/>
        </a:defRPr>
      </a:lvl4pPr>
      <a:lvl5pPr algn="ctr" rtl="0" eaLnBrk="0" fontAlgn="base" hangingPunct="0">
        <a:spcBef>
          <a:spcPct val="0"/>
        </a:spcBef>
        <a:spcAft>
          <a:spcPct val="0"/>
        </a:spcAft>
        <a:defRPr sz="3600" b="1">
          <a:solidFill>
            <a:schemeClr val="bg1"/>
          </a:solidFill>
          <a:latin typeface="Calibri" pitchFamily="34" charset="0"/>
        </a:defRPr>
      </a:lvl5pPr>
      <a:lvl6pPr marL="457200" algn="ctr" rtl="0" fontAlgn="base">
        <a:spcBef>
          <a:spcPct val="0"/>
        </a:spcBef>
        <a:spcAft>
          <a:spcPct val="0"/>
        </a:spcAft>
        <a:defRPr sz="3600" b="1">
          <a:solidFill>
            <a:schemeClr val="bg1"/>
          </a:solidFill>
          <a:latin typeface="Calibri" pitchFamily="34" charset="0"/>
        </a:defRPr>
      </a:lvl6pPr>
      <a:lvl7pPr marL="914400" algn="ctr" rtl="0" fontAlgn="base">
        <a:spcBef>
          <a:spcPct val="0"/>
        </a:spcBef>
        <a:spcAft>
          <a:spcPct val="0"/>
        </a:spcAft>
        <a:defRPr sz="3600" b="1">
          <a:solidFill>
            <a:schemeClr val="bg1"/>
          </a:solidFill>
          <a:latin typeface="Calibri" pitchFamily="34" charset="0"/>
        </a:defRPr>
      </a:lvl7pPr>
      <a:lvl8pPr marL="1371600" algn="ctr" rtl="0" fontAlgn="base">
        <a:spcBef>
          <a:spcPct val="0"/>
        </a:spcBef>
        <a:spcAft>
          <a:spcPct val="0"/>
        </a:spcAft>
        <a:defRPr sz="3600" b="1">
          <a:solidFill>
            <a:schemeClr val="bg1"/>
          </a:solidFill>
          <a:latin typeface="Calibri" pitchFamily="34" charset="0"/>
        </a:defRPr>
      </a:lvl8pPr>
      <a:lvl9pPr marL="1828800" algn="ctr" rtl="0" fontAlgn="base">
        <a:spcBef>
          <a:spcPct val="0"/>
        </a:spcBef>
        <a:spcAft>
          <a:spcPct val="0"/>
        </a:spcAft>
        <a:defRPr sz="36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536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7BC5774-69BE-4216-998E-83BFF4F17BF9}" type="datetime1">
              <a:rPr lang="en-US"/>
              <a:pPr>
                <a:defRPr/>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D17C261-9C96-4CCF-9FFD-1A43F2BF730F}" type="slidenum">
              <a:rPr lang="en-US"/>
              <a:pPr>
                <a:defRPr/>
              </a:pPr>
              <a:t>‹#›</a:t>
            </a:fld>
            <a:endParaRPr lang="en-US"/>
          </a:p>
        </p:txBody>
      </p:sp>
      <p:pic>
        <p:nvPicPr>
          <p:cNvPr id="15366" name="Picture 2" descr="C:\Users\ErgoTablet\Downloads\Orange New.png"/>
          <p:cNvPicPr>
            <a:picLocks noChangeAspect="1" noChangeArrowheads="1"/>
          </p:cNvPicPr>
          <p:nvPr/>
        </p:nvPicPr>
        <p:blipFill>
          <a:blip r:embed="rId16" cstate="print"/>
          <a:srcRect/>
          <a:stretch>
            <a:fillRect/>
          </a:stretch>
        </p:blipFill>
        <p:spPr bwMode="auto">
          <a:xfrm>
            <a:off x="-12700" y="-12700"/>
            <a:ext cx="9144000" cy="34432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5" r:id="rId1"/>
    <p:sldLayoutId id="2147484086" r:id="rId2"/>
    <p:sldLayoutId id="2147484120" r:id="rId3"/>
    <p:sldLayoutId id="2147484087" r:id="rId4"/>
    <p:sldLayoutId id="2147484088" r:id="rId5"/>
    <p:sldLayoutId id="2147484121" r:id="rId6"/>
    <p:sldLayoutId id="2147484089" r:id="rId7"/>
    <p:sldLayoutId id="2147484090" r:id="rId8"/>
    <p:sldLayoutId id="2147484091" r:id="rId9"/>
    <p:sldLayoutId id="2147484092" r:id="rId10"/>
    <p:sldLayoutId id="2147484093" r:id="rId11"/>
    <p:sldLayoutId id="2147484094" r:id="rId12"/>
    <p:sldLayoutId id="2147484122" r:id="rId13"/>
    <p:sldLayoutId id="2147484123"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3600" kern="12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vl2pPr algn="ctr" rtl="0" eaLnBrk="0" fontAlgn="base" hangingPunct="0">
        <a:spcBef>
          <a:spcPct val="0"/>
        </a:spcBef>
        <a:spcAft>
          <a:spcPct val="0"/>
        </a:spcAft>
        <a:defRPr sz="3600">
          <a:solidFill>
            <a:srgbClr val="FFFFFF"/>
          </a:solidFill>
          <a:latin typeface="Calibri" pitchFamily="34" charset="0"/>
        </a:defRPr>
      </a:lvl2pPr>
      <a:lvl3pPr algn="ctr" rtl="0" eaLnBrk="0" fontAlgn="base" hangingPunct="0">
        <a:spcBef>
          <a:spcPct val="0"/>
        </a:spcBef>
        <a:spcAft>
          <a:spcPct val="0"/>
        </a:spcAft>
        <a:defRPr sz="3600">
          <a:solidFill>
            <a:srgbClr val="FFFFFF"/>
          </a:solidFill>
          <a:latin typeface="Calibri" pitchFamily="34" charset="0"/>
        </a:defRPr>
      </a:lvl3pPr>
      <a:lvl4pPr algn="ctr" rtl="0" eaLnBrk="0" fontAlgn="base" hangingPunct="0">
        <a:spcBef>
          <a:spcPct val="0"/>
        </a:spcBef>
        <a:spcAft>
          <a:spcPct val="0"/>
        </a:spcAft>
        <a:defRPr sz="3600">
          <a:solidFill>
            <a:srgbClr val="FFFFFF"/>
          </a:solidFill>
          <a:latin typeface="Calibri" pitchFamily="34" charset="0"/>
        </a:defRPr>
      </a:lvl4pPr>
      <a:lvl5pPr algn="ctr" rtl="0" eaLnBrk="0" fontAlgn="base" hangingPunct="0">
        <a:spcBef>
          <a:spcPct val="0"/>
        </a:spcBef>
        <a:spcAft>
          <a:spcPct val="0"/>
        </a:spcAft>
        <a:defRPr sz="3600">
          <a:solidFill>
            <a:srgbClr val="FFFFFF"/>
          </a:solidFill>
          <a:latin typeface="Calibri" pitchFamily="34" charset="0"/>
        </a:defRPr>
      </a:lvl5pPr>
      <a:lvl6pPr marL="457200" algn="ctr" rtl="0" fontAlgn="base">
        <a:spcBef>
          <a:spcPct val="0"/>
        </a:spcBef>
        <a:spcAft>
          <a:spcPct val="0"/>
        </a:spcAft>
        <a:defRPr sz="3600">
          <a:solidFill>
            <a:srgbClr val="FFFFFF"/>
          </a:solidFill>
          <a:latin typeface="Calibri" pitchFamily="34" charset="0"/>
        </a:defRPr>
      </a:lvl6pPr>
      <a:lvl7pPr marL="914400" algn="ctr" rtl="0" fontAlgn="base">
        <a:spcBef>
          <a:spcPct val="0"/>
        </a:spcBef>
        <a:spcAft>
          <a:spcPct val="0"/>
        </a:spcAft>
        <a:defRPr sz="3600">
          <a:solidFill>
            <a:srgbClr val="FFFFFF"/>
          </a:solidFill>
          <a:latin typeface="Calibri" pitchFamily="34" charset="0"/>
        </a:defRPr>
      </a:lvl7pPr>
      <a:lvl8pPr marL="1371600" algn="ctr" rtl="0" fontAlgn="base">
        <a:spcBef>
          <a:spcPct val="0"/>
        </a:spcBef>
        <a:spcAft>
          <a:spcPct val="0"/>
        </a:spcAft>
        <a:defRPr sz="3600">
          <a:solidFill>
            <a:srgbClr val="FFFFFF"/>
          </a:solidFill>
          <a:latin typeface="Calibri" pitchFamily="34" charset="0"/>
        </a:defRPr>
      </a:lvl8pPr>
      <a:lvl9pPr marL="1828800" algn="ctr" rtl="0" fontAlgn="base">
        <a:spcBef>
          <a:spcPct val="0"/>
        </a:spcBef>
        <a:spcAft>
          <a:spcPct val="0"/>
        </a:spcAft>
        <a:defRPr sz="3600">
          <a:solidFill>
            <a:srgbClr val="FFFFFF"/>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386" name="Picture 6" descr="orange with lines-2.jpg"/>
          <p:cNvPicPr>
            <a:picLocks noChangeAspect="1"/>
          </p:cNvPicPr>
          <p:nvPr/>
        </p:nvPicPr>
        <p:blipFill>
          <a:blip r:embed="rId16" cstate="print"/>
          <a:srcRect/>
          <a:stretch>
            <a:fillRect/>
          </a:stretch>
        </p:blipFill>
        <p:spPr bwMode="auto">
          <a:xfrm>
            <a:off x="0" y="0"/>
            <a:ext cx="9144000" cy="1924050"/>
          </a:xfrm>
          <a:prstGeom prst="rect">
            <a:avLst/>
          </a:prstGeom>
          <a:noFill/>
          <a:ln w="9525">
            <a:noFill/>
            <a:miter lim="800000"/>
            <a:headEnd/>
            <a:tailEnd/>
          </a:ln>
        </p:spPr>
      </p:pic>
      <p:sp>
        <p:nvSpPr>
          <p:cNvPr id="1638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B554591-41C9-4245-AA10-4D67B0ACC16D}" type="datetime1">
              <a:rPr lang="en-US"/>
              <a:pPr>
                <a:defRPr/>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ADED7E5-6516-4C30-8006-F79E84160374}" type="slidenum">
              <a:rPr lang="en-US"/>
              <a:pPr>
                <a:defRPr/>
              </a:pPr>
              <a:t>‹#›</a:t>
            </a:fld>
            <a:endParaRPr lang="en-US"/>
          </a:p>
        </p:txBody>
      </p:sp>
      <p:pic>
        <p:nvPicPr>
          <p:cNvPr id="16391" name="Picture 7" descr="orange with lines-2.jpg"/>
          <p:cNvPicPr>
            <a:picLocks noChangeAspect="1"/>
          </p:cNvPicPr>
          <p:nvPr/>
        </p:nvPicPr>
        <p:blipFill>
          <a:blip r:embed="rId17" cstate="print"/>
          <a:srcRect/>
          <a:stretch>
            <a:fillRect/>
          </a:stretch>
        </p:blipFill>
        <p:spPr bwMode="auto">
          <a:xfrm>
            <a:off x="0" y="0"/>
            <a:ext cx="9144000" cy="1927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24" r:id="rId13"/>
    <p:sldLayoutId id="2147484125" r:id="rId1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410" name="Picture 6"/>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741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AB41881-8A64-45BE-98E9-95256D27EAF1}" type="datetime1">
              <a:rPr lang="en-US"/>
              <a:pPr>
                <a:defRPr/>
              </a:pPr>
              <a:t>7/3/2013</a:t>
            </a:fld>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2B57698-116F-41E2-AFCA-B5A997FD2CA4}" type="slidenum">
              <a:rPr lang="en-US"/>
              <a:pPr>
                <a:defRPr/>
              </a:pPr>
              <a:t>‹#›</a:t>
            </a:fld>
            <a:endParaRPr lang="en-US"/>
          </a:p>
        </p:txBody>
      </p:sp>
      <p:pic>
        <p:nvPicPr>
          <p:cNvPr id="17415" name="Picture 7" descr="orange with lines-2.jpg"/>
          <p:cNvPicPr>
            <a:picLocks noChangeAspect="1"/>
          </p:cNvPicPr>
          <p:nvPr/>
        </p:nvPicPr>
        <p:blipFill>
          <a:blip r:embed="rId15" cstate="print"/>
          <a:srcRect/>
          <a:stretch>
            <a:fillRect/>
          </a:stretch>
        </p:blipFill>
        <p:spPr bwMode="auto">
          <a:xfrm>
            <a:off x="0" y="0"/>
            <a:ext cx="9144000" cy="1924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07" r:id="rId1"/>
    <p:sldLayoutId id="2147484108" r:id="rId2"/>
    <p:sldLayoutId id="2147484126" r:id="rId3"/>
    <p:sldLayoutId id="2147484109" r:id="rId4"/>
    <p:sldLayoutId id="2147484110" r:id="rId5"/>
    <p:sldLayoutId id="2147484127" r:id="rId6"/>
    <p:sldLayoutId id="2147484111" r:id="rId7"/>
    <p:sldLayoutId id="2147484112" r:id="rId8"/>
    <p:sldLayoutId id="2147484113" r:id="rId9"/>
    <p:sldLayoutId id="2147484114" r:id="rId10"/>
    <p:sldLayoutId id="2147484115" r:id="rId11"/>
    <p:sldLayoutId id="2147484128"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3600" kern="120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vl2pPr algn="ctr" rtl="0" eaLnBrk="0" fontAlgn="base" hangingPunct="0">
        <a:spcBef>
          <a:spcPct val="0"/>
        </a:spcBef>
        <a:spcAft>
          <a:spcPct val="0"/>
        </a:spcAft>
        <a:defRPr sz="3600">
          <a:solidFill>
            <a:srgbClr val="FFFFFF"/>
          </a:solidFill>
          <a:latin typeface="Calibri" pitchFamily="34" charset="0"/>
        </a:defRPr>
      </a:lvl2pPr>
      <a:lvl3pPr algn="ctr" rtl="0" eaLnBrk="0" fontAlgn="base" hangingPunct="0">
        <a:spcBef>
          <a:spcPct val="0"/>
        </a:spcBef>
        <a:spcAft>
          <a:spcPct val="0"/>
        </a:spcAft>
        <a:defRPr sz="3600">
          <a:solidFill>
            <a:srgbClr val="FFFFFF"/>
          </a:solidFill>
          <a:latin typeface="Calibri" pitchFamily="34" charset="0"/>
        </a:defRPr>
      </a:lvl3pPr>
      <a:lvl4pPr algn="ctr" rtl="0" eaLnBrk="0" fontAlgn="base" hangingPunct="0">
        <a:spcBef>
          <a:spcPct val="0"/>
        </a:spcBef>
        <a:spcAft>
          <a:spcPct val="0"/>
        </a:spcAft>
        <a:defRPr sz="3600">
          <a:solidFill>
            <a:srgbClr val="FFFFFF"/>
          </a:solidFill>
          <a:latin typeface="Calibri" pitchFamily="34" charset="0"/>
        </a:defRPr>
      </a:lvl4pPr>
      <a:lvl5pPr algn="ctr" rtl="0" eaLnBrk="0" fontAlgn="base" hangingPunct="0">
        <a:spcBef>
          <a:spcPct val="0"/>
        </a:spcBef>
        <a:spcAft>
          <a:spcPct val="0"/>
        </a:spcAft>
        <a:defRPr sz="3600">
          <a:solidFill>
            <a:srgbClr val="FFFFFF"/>
          </a:solidFill>
          <a:latin typeface="Calibri" pitchFamily="34" charset="0"/>
        </a:defRPr>
      </a:lvl5pPr>
      <a:lvl6pPr marL="457200" algn="ctr" rtl="0" fontAlgn="base">
        <a:spcBef>
          <a:spcPct val="0"/>
        </a:spcBef>
        <a:spcAft>
          <a:spcPct val="0"/>
        </a:spcAft>
        <a:defRPr sz="3600">
          <a:solidFill>
            <a:srgbClr val="FFFFFF"/>
          </a:solidFill>
          <a:latin typeface="Calibri" pitchFamily="34" charset="0"/>
        </a:defRPr>
      </a:lvl6pPr>
      <a:lvl7pPr marL="914400" algn="ctr" rtl="0" fontAlgn="base">
        <a:spcBef>
          <a:spcPct val="0"/>
        </a:spcBef>
        <a:spcAft>
          <a:spcPct val="0"/>
        </a:spcAft>
        <a:defRPr sz="3600">
          <a:solidFill>
            <a:srgbClr val="FFFFFF"/>
          </a:solidFill>
          <a:latin typeface="Calibri" pitchFamily="34" charset="0"/>
        </a:defRPr>
      </a:lvl7pPr>
      <a:lvl8pPr marL="1371600" algn="ctr" rtl="0" fontAlgn="base">
        <a:spcBef>
          <a:spcPct val="0"/>
        </a:spcBef>
        <a:spcAft>
          <a:spcPct val="0"/>
        </a:spcAft>
        <a:defRPr sz="3600">
          <a:solidFill>
            <a:srgbClr val="FFFFFF"/>
          </a:solidFill>
          <a:latin typeface="Calibri" pitchFamily="34" charset="0"/>
        </a:defRPr>
      </a:lvl8pPr>
      <a:lvl9pPr marL="1828800" algn="ctr" rtl="0" fontAlgn="base">
        <a:spcBef>
          <a:spcPct val="0"/>
        </a:spcBef>
        <a:spcAft>
          <a:spcPct val="0"/>
        </a:spcAft>
        <a:defRPr sz="3600">
          <a:solidFill>
            <a:srgbClr val="FFFFFF"/>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00.xml"/><Relationship Id="rId1" Type="http://schemas.openxmlformats.org/officeDocument/2006/relationships/slideLayout" Target="../slideLayouts/slideLayout26.xml"/><Relationship Id="rId4" Type="http://schemas.openxmlformats.org/officeDocument/2006/relationships/image" Target="../media/image40.jpeg"/></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2.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3.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4.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38.xml"/><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6.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7.xml"/><Relationship Id="rId1" Type="http://schemas.openxmlformats.org/officeDocument/2006/relationships/slideLayout" Target="../slideLayouts/slideLayout31.xml"/><Relationship Id="rId5" Type="http://schemas.openxmlformats.org/officeDocument/2006/relationships/image" Target="../media/image127.png"/><Relationship Id="rId4" Type="http://schemas.openxmlformats.org/officeDocument/2006/relationships/image" Target="../media/image12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8.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0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9.xml"/><Relationship Id="rId1" Type="http://schemas.openxmlformats.org/officeDocument/2006/relationships/slideLayout" Target="../slideLayouts/slideLayout27.xml"/><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image" Target="../media/image13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0.xml"/><Relationship Id="rId1" Type="http://schemas.openxmlformats.org/officeDocument/2006/relationships/slideLayout" Target="../slideLayouts/slideLayout26.xml"/><Relationship Id="rId5" Type="http://schemas.openxmlformats.org/officeDocument/2006/relationships/image" Target="../media/image133.jpeg"/><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0.png"/><Relationship Id="rId2" Type="http://schemas.openxmlformats.org/officeDocument/2006/relationships/notesSlide" Target="../notesSlides/notesSlide111.xml"/><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136.jpeg"/><Relationship Id="rId4" Type="http://schemas.openxmlformats.org/officeDocument/2006/relationships/image" Target="../media/image13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2.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3.xml"/><Relationship Id="rId1" Type="http://schemas.openxmlformats.org/officeDocument/2006/relationships/slideLayout" Target="../slideLayouts/slideLayout26.xml"/><Relationship Id="rId4" Type="http://schemas.openxmlformats.org/officeDocument/2006/relationships/image" Target="../media/image13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4.xml"/><Relationship Id="rId1" Type="http://schemas.openxmlformats.org/officeDocument/2006/relationships/slideLayout" Target="../slideLayouts/slideLayout30.xml"/><Relationship Id="rId5" Type="http://schemas.openxmlformats.org/officeDocument/2006/relationships/image" Target="../media/image142.jpeg"/><Relationship Id="rId4" Type="http://schemas.openxmlformats.org/officeDocument/2006/relationships/image" Target="../media/image141.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6.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7.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0.xml"/><Relationship Id="rId1" Type="http://schemas.openxmlformats.org/officeDocument/2006/relationships/vmlDrawing" Target="../drawings/vmlDrawing6.vml"/><Relationship Id="rId5" Type="http://schemas.openxmlformats.org/officeDocument/2006/relationships/image" Target="../media/image144.emf"/><Relationship Id="rId4" Type="http://schemas.openxmlformats.org/officeDocument/2006/relationships/oleObject" Target="../embeddings/oleObject7.bin"/></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4.xml"/><Relationship Id="rId1" Type="http://schemas.openxmlformats.org/officeDocument/2006/relationships/slideLayout" Target="../slideLayouts/slideLayout26.xml"/></Relationships>
</file>

<file path=ppt/slides/_rels/slide125.xml.rels><?xml version="1.0" encoding="UTF-8" standalone="yes"?>
<Relationships xmlns="http://schemas.openxmlformats.org/package/2006/relationships"><Relationship Id="rId3" Type="http://schemas.openxmlformats.org/officeDocument/2006/relationships/hyperlink" Target="http://www.cdc.gov/niosh/face/In-house/full9201.html" TargetMode="External"/><Relationship Id="rId2" Type="http://schemas.openxmlformats.org/officeDocument/2006/relationships/notesSlide" Target="../notesSlides/notesSlide125.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6.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7.xml"/><Relationship Id="rId1" Type="http://schemas.openxmlformats.org/officeDocument/2006/relationships/slideLayout" Target="../slideLayouts/slideLayout28.xml"/><Relationship Id="rId4" Type="http://schemas.openxmlformats.org/officeDocument/2006/relationships/hyperlink" Target="http://www.osha.gov/pls/oshaweb/owadisp.show_document?p_table=STANDARDS&amp;p_id=10767" TargetMode="Externa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30.xml"/><Relationship Id="rId1" Type="http://schemas.openxmlformats.org/officeDocument/2006/relationships/vmlDrawing" Target="../drawings/vmlDrawing7.vml"/><Relationship Id="rId5" Type="http://schemas.openxmlformats.org/officeDocument/2006/relationships/image" Target="../media/image146.emf"/><Relationship Id="rId4" Type="http://schemas.openxmlformats.org/officeDocument/2006/relationships/oleObject" Target="../embeddings/oleObject8.bin"/></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6.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32.xml"/><Relationship Id="rId7" Type="http://schemas.openxmlformats.org/officeDocument/2006/relationships/image" Target="../media/image147.emf"/><Relationship Id="rId2" Type="http://schemas.openxmlformats.org/officeDocument/2006/relationships/slideLayout" Target="../slideLayouts/slideLayout26.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146.emf"/><Relationship Id="rId4" Type="http://schemas.openxmlformats.org/officeDocument/2006/relationships/oleObject" Target="../embeddings/oleObject9.bin"/><Relationship Id="rId9" Type="http://schemas.openxmlformats.org/officeDocument/2006/relationships/image" Target="../media/image148.em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6.xml"/></Relationships>
</file>

<file path=ppt/slides/_rels/slide134.xml.rels><?xml version="1.0" encoding="UTF-8" standalone="yes"?>
<Relationships xmlns="http://schemas.openxmlformats.org/package/2006/relationships"><Relationship Id="rId3" Type="http://schemas.openxmlformats.org/officeDocument/2006/relationships/hyperlink" Target="http://www.osha.gov/dte/grant_materials/fy07/sh-16615-07/electrical_hazards2.ppt" TargetMode="External"/><Relationship Id="rId2" Type="http://schemas.openxmlformats.org/officeDocument/2006/relationships/notesSlide" Target="../notesSlides/notesSlide134.xml"/><Relationship Id="rId1" Type="http://schemas.openxmlformats.org/officeDocument/2006/relationships/slideLayout" Target="../slideLayouts/slideLayout26.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6.xml"/></Relationships>
</file>

<file path=ppt/slides/_rels/slide1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8.xml"/><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0.xml"/><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1.xml"/><Relationship Id="rId1" Type="http://schemas.openxmlformats.org/officeDocument/2006/relationships/slideLayout" Target="../slideLayouts/slideLayout26.xml"/><Relationship Id="rId4" Type="http://schemas.openxmlformats.org/officeDocument/2006/relationships/image" Target="../media/image151.jpe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3.xml"/><Relationship Id="rId1" Type="http://schemas.openxmlformats.org/officeDocument/2006/relationships/slideLayout" Target="../slideLayouts/slideLayout26.xml"/><Relationship Id="rId5" Type="http://schemas.openxmlformats.org/officeDocument/2006/relationships/image" Target="../media/image154.jpeg"/><Relationship Id="rId4" Type="http://schemas.openxmlformats.org/officeDocument/2006/relationships/image" Target="../media/image153.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6.xml"/></Relationships>
</file>

<file path=ppt/slides/_rels/slide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6.xml"/><Relationship Id="rId1" Type="http://schemas.openxmlformats.org/officeDocument/2006/relationships/slideLayout" Target="../slideLayouts/slideLayout29.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7.xml"/><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6.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1.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1.xml"/><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6.xml"/></Relationships>
</file>

<file path=ppt/slides/_rels/slide1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3.xml"/><Relationship Id="rId1" Type="http://schemas.openxmlformats.org/officeDocument/2006/relationships/slideLayout" Target="../slideLayouts/slideLayout2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4.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hyperlink" Target="http://www.bls.gov/iif/oshwc/cfoi/cfch0008.pdf" TargetMode="External"/><Relationship Id="rId2" Type="http://schemas.openxmlformats.org/officeDocument/2006/relationships/notesSlide" Target="../notesSlides/notesSlide155.xml"/><Relationship Id="rId1" Type="http://schemas.openxmlformats.org/officeDocument/2006/relationships/slideLayout" Target="../slideLayouts/slideLayout26.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hyperlink" Target="http://www.elcosh.org/record/images/"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6.xml"/><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8.xml"/></Relationships>
</file>

<file path=ppt/slides/_rels/slide1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9.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0.xml"/><Relationship Id="rId1" Type="http://schemas.openxmlformats.org/officeDocument/2006/relationships/slideLayout" Target="../slideLayouts/slideLayout29.xml"/><Relationship Id="rId4" Type="http://schemas.openxmlformats.org/officeDocument/2006/relationships/image" Target="../media/image161.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6.xml"/><Relationship Id="rId1" Type="http://schemas.openxmlformats.org/officeDocument/2006/relationships/vmlDrawing" Target="../drawings/vmlDrawing9.vml"/><Relationship Id="rId5" Type="http://schemas.openxmlformats.org/officeDocument/2006/relationships/image" Target="../media/image162.emf"/><Relationship Id="rId4" Type="http://schemas.openxmlformats.org/officeDocument/2006/relationships/oleObject" Target="../embeddings/oleObject12.bin"/></Relationships>
</file>

<file path=ppt/slides/_rels/slide1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2.xml"/><Relationship Id="rId1" Type="http://schemas.openxmlformats.org/officeDocument/2006/relationships/slideLayout" Target="../slideLayouts/slideLayout2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0.xml"/><Relationship Id="rId1" Type="http://schemas.openxmlformats.org/officeDocument/2006/relationships/vmlDrawing" Target="../drawings/vmlDrawing10.vml"/><Relationship Id="rId5" Type="http://schemas.openxmlformats.org/officeDocument/2006/relationships/image" Target="../media/image164.emf"/><Relationship Id="rId4" Type="http://schemas.openxmlformats.org/officeDocument/2006/relationships/oleObject" Target="../embeddings/oleObject13.bin"/></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6.xml"/></Relationships>
</file>

<file path=ppt/slides/_rels/slide1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8.xml"/><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6.xml"/></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3.xml"/><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4.xml"/><Relationship Id="rId1" Type="http://schemas.openxmlformats.org/officeDocument/2006/relationships/slideLayout" Target="../slideLayouts/slideLayout26.xml"/><Relationship Id="rId4" Type="http://schemas.openxmlformats.org/officeDocument/2006/relationships/image" Target="../media/image166.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9.xml"/></Relationships>
</file>

<file path=ppt/slides/_rels/slide17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76.xml"/><Relationship Id="rId1" Type="http://schemas.openxmlformats.org/officeDocument/2006/relationships/slideLayout" Target="../slideLayouts/slideLayout38.xml"/></Relationships>
</file>

<file path=ppt/slides/_rels/slide1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7.xml"/><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8.xml"/><Relationship Id="rId1" Type="http://schemas.openxmlformats.org/officeDocument/2006/relationships/slideLayout" Target="../slideLayouts/slideLayout26.xml"/><Relationship Id="rId5" Type="http://schemas.openxmlformats.org/officeDocument/2006/relationships/image" Target="../media/image170.jpeg"/><Relationship Id="rId4" Type="http://schemas.openxmlformats.org/officeDocument/2006/relationships/image" Target="../media/image169.jpe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6.xml"/></Relationships>
</file>

<file path=ppt/slides/_rels/slide186.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notesSlide" Target="../notesSlides/notesSlide186.xml"/><Relationship Id="rId1" Type="http://schemas.openxmlformats.org/officeDocument/2006/relationships/slideLayout" Target="../slideLayouts/slideLayout2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6.xml"/></Relationships>
</file>

<file path=ppt/slides/_rels/slide18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8.xml"/><Relationship Id="rId1" Type="http://schemas.openxmlformats.org/officeDocument/2006/relationships/slideLayout" Target="../slideLayouts/slideLayout26.xml"/><Relationship Id="rId4" Type="http://schemas.openxmlformats.org/officeDocument/2006/relationships/image" Target="../media/image172.jpeg"/></Relationships>
</file>

<file path=ppt/slides/_rels/slide18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9.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6.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6.xml"/></Relationships>
</file>

<file path=ppt/slides/_rels/slide192.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777" TargetMode="External"/><Relationship Id="rId2" Type="http://schemas.openxmlformats.org/officeDocument/2006/relationships/notesSlide" Target="../notesSlides/notesSlide192.xml"/><Relationship Id="rId1" Type="http://schemas.openxmlformats.org/officeDocument/2006/relationships/slideLayout" Target="../slideLayouts/slideLayout3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9.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7.xml"/></Relationships>
</file>

<file path=ppt/slides/_rels/slide19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5.xml"/><Relationship Id="rId1" Type="http://schemas.openxmlformats.org/officeDocument/2006/relationships/slideLayout" Target="../slideLayouts/slideLayout28.xml"/><Relationship Id="rId4" Type="http://schemas.openxmlformats.org/officeDocument/2006/relationships/image" Target="../media/image175.png"/></Relationships>
</file>

<file path=ppt/slides/_rels/slide196.xml.rels><?xml version="1.0" encoding="UTF-8" standalone="yes"?>
<Relationships xmlns="http://schemas.openxmlformats.org/package/2006/relationships"><Relationship Id="rId3" Type="http://schemas.openxmlformats.org/officeDocument/2006/relationships/hyperlink" Target="http://www.state.il.us/agency/idol/" TargetMode="External"/><Relationship Id="rId2" Type="http://schemas.openxmlformats.org/officeDocument/2006/relationships/notesSlide" Target="../notesSlides/notesSlide196.xml"/><Relationship Id="rId1" Type="http://schemas.openxmlformats.org/officeDocument/2006/relationships/slideLayout" Target="../slideLayouts/slideLayout26.xml"/></Relationships>
</file>

<file path=ppt/slides/_rels/slide197.xml.rels><?xml version="1.0" encoding="UTF-8" standalone="yes"?>
<Relationships xmlns="http://schemas.openxmlformats.org/package/2006/relationships"><Relationship Id="rId3" Type="http://schemas.openxmlformats.org/officeDocument/2006/relationships/hyperlink" Target="http://www.in.gov/dol/iosha.htm" TargetMode="External"/><Relationship Id="rId2" Type="http://schemas.openxmlformats.org/officeDocument/2006/relationships/notesSlide" Target="../notesSlides/notesSlide197.xml"/><Relationship Id="rId1" Type="http://schemas.openxmlformats.org/officeDocument/2006/relationships/slideLayout" Target="../slideLayouts/slideLayout26.xml"/></Relationships>
</file>

<file path=ppt/slides/_rels/slide198.xml.rels><?xml version="1.0" encoding="UTF-8" standalone="yes"?>
<Relationships xmlns="http://schemas.openxmlformats.org/package/2006/relationships"><Relationship Id="rId3" Type="http://schemas.openxmlformats.org/officeDocument/2006/relationships/hyperlink" Target="http://www.michigan.gov/miosha" TargetMode="External"/><Relationship Id="rId2" Type="http://schemas.openxmlformats.org/officeDocument/2006/relationships/notesSlide" Target="../notesSlides/notesSlide198.xml"/><Relationship Id="rId1" Type="http://schemas.openxmlformats.org/officeDocument/2006/relationships/slideLayout" Target="../slideLayouts/slideLayout26.xml"/></Relationships>
</file>

<file path=ppt/slides/_rels/slide199.xml.rels><?xml version="1.0" encoding="UTF-8" standalone="yes"?>
<Relationships xmlns="http://schemas.openxmlformats.org/package/2006/relationships"><Relationship Id="rId3" Type="http://schemas.openxmlformats.org/officeDocument/2006/relationships/hyperlink" Target="http://www.dli.mn.gov/OSHA/FedState.asp" TargetMode="External"/><Relationship Id="rId2" Type="http://schemas.openxmlformats.org/officeDocument/2006/relationships/notesSlide" Target="../notesSlides/notesSlide199.xml"/><Relationship Id="rId1" Type="http://schemas.openxmlformats.org/officeDocument/2006/relationships/slideLayout" Target="../slideLayouts/slideLayout26.xml"/><Relationship Id="rId4" Type="http://schemas.openxmlformats.org/officeDocument/2006/relationships/hyperlink" Target="http://www.dli.mn.gov/MnOsha.asp"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6.xml"/><Relationship Id="rId5" Type="http://schemas.openxmlformats.org/officeDocument/2006/relationships/image" Target="../media/image23.jpe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26.emf"/><Relationship Id="rId5" Type="http://schemas.openxmlformats.org/officeDocument/2006/relationships/customXml" Target="../ink/ink2.xml"/><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6.xml"/><Relationship Id="rId1" Type="http://schemas.openxmlformats.org/officeDocument/2006/relationships/vmlDrawing" Target="../drawings/vmlDrawing1.v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8.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hyperlink" Target="http://www.clipartguide.com/_pages/0808-0801-1115-5658.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6.xml"/><Relationship Id="rId6" Type="http://schemas.openxmlformats.org/officeDocument/2006/relationships/image" Target="../media/image44.jpeg"/><Relationship Id="rId5" Type="http://schemas.openxmlformats.org/officeDocument/2006/relationships/image" Target="../media/image11.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30.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29.xml"/><Relationship Id="rId5" Type="http://schemas.openxmlformats.org/officeDocument/2006/relationships/image" Target="../media/image50.jpeg"/><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30.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0.xml"/><Relationship Id="rId5" Type="http://schemas.openxmlformats.org/officeDocument/2006/relationships/image" Target="../media/image62.png"/><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30.xml"/><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28.xml"/><Relationship Id="rId5" Type="http://schemas.openxmlformats.org/officeDocument/2006/relationships/image" Target="../media/image70.emf"/><Relationship Id="rId4" Type="http://schemas.openxmlformats.org/officeDocument/2006/relationships/customXml" Target="../ink/ink3.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file:///C:\Users\ErgoTablet\Documents\Susan%20Harwood%20MASTER%20FOLDER\SH%202012-2013\T2T-electric\Train-the-Trainer%20Presentations-FINAL\Battery%20operated%20cable%20cutting-S.wmv" TargetMode="External"/><Relationship Id="rId1" Type="http://schemas.openxmlformats.org/officeDocument/2006/relationships/video" Target="file:///C:\Users\ErgoTablet\Documents\Susan%20Harwood%20MASTER%20FOLDER\SH%202012-2013\T2T-electric\Train-the-Trainer%20Presentations-FINAL\Manual%20cable%20cutting-S.wmv" TargetMode="Externa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image" Target="../media/image79.jpeg"/><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31.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2.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7.png"/></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0.png"/><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26.xml"/><Relationship Id="rId5" Type="http://schemas.openxmlformats.org/officeDocument/2006/relationships/image" Target="../media/image94.jpeg"/><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26.xml"/><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9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8.xml"/><Relationship Id="rId1" Type="http://schemas.openxmlformats.org/officeDocument/2006/relationships/vmlDrawing" Target="../drawings/vmlDrawing3.vml"/><Relationship Id="rId6" Type="http://schemas.openxmlformats.org/officeDocument/2006/relationships/image" Target="../media/image100.png"/><Relationship Id="rId5" Type="http://schemas.openxmlformats.org/officeDocument/2006/relationships/image" Target="../media/image99.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0.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21.png"/></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2.xml"/><Relationship Id="rId1" Type="http://schemas.openxmlformats.org/officeDocument/2006/relationships/slideLayout" Target="../slideLayouts/slideLayout26.xml"/><Relationship Id="rId4" Type="http://schemas.openxmlformats.org/officeDocument/2006/relationships/image" Target="../media/image104.png"/></Relationships>
</file>

<file path=ppt/slides/_rels/slide8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3.xml"/><Relationship Id="rId1" Type="http://schemas.openxmlformats.org/officeDocument/2006/relationships/slideLayout" Target="../slideLayouts/slideLayout26.xml"/><Relationship Id="rId5" Type="http://schemas.openxmlformats.org/officeDocument/2006/relationships/image" Target="../media/image107.jpeg"/><Relationship Id="rId4" Type="http://schemas.openxmlformats.org/officeDocument/2006/relationships/image" Target="../media/image106.jpeg"/></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4.xml"/><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6.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6.xml"/><Relationship Id="rId1" Type="http://schemas.openxmlformats.org/officeDocument/2006/relationships/vmlDrawing" Target="../drawings/vmlDrawing4.vml"/><Relationship Id="rId5" Type="http://schemas.openxmlformats.org/officeDocument/2006/relationships/image" Target="../media/image110.emf"/><Relationship Id="rId4" Type="http://schemas.openxmlformats.org/officeDocument/2006/relationships/oleObject" Target="../embeddings/oleObject4.bin"/></Relationships>
</file>

<file path=ppt/slides/_rels/slide88.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21.png"/><Relationship Id="rId2" Type="http://schemas.openxmlformats.org/officeDocument/2006/relationships/notesSlide" Target="../notesSlides/notesSlide88.xml"/><Relationship Id="rId1" Type="http://schemas.openxmlformats.org/officeDocument/2006/relationships/slideLayout" Target="../slideLayouts/slideLayout26.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8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9.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4.jpeg"/><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7" Type="http://schemas.openxmlformats.org/officeDocument/2006/relationships/image" Target="../media/image116.emf"/><Relationship Id="rId2" Type="http://schemas.openxmlformats.org/officeDocument/2006/relationships/slideLayout" Target="../slideLayouts/slideLayout38.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99.emf"/><Relationship Id="rId4" Type="http://schemas.openxmlformats.org/officeDocument/2006/relationships/oleObject" Target="../embeddings/oleObject5.bin"/></Relationships>
</file>

<file path=ppt/slides/_rels/slide91.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868" TargetMode="External"/><Relationship Id="rId2" Type="http://schemas.openxmlformats.org/officeDocument/2006/relationships/notesSlide" Target="../notesSlides/notesSlide91.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92.xml"/><Relationship Id="rId1" Type="http://schemas.openxmlformats.org/officeDocument/2006/relationships/slideLayout" Target="../slideLayouts/slideLayout28.xml"/><Relationship Id="rId4" Type="http://schemas.openxmlformats.org/officeDocument/2006/relationships/image" Target="../media/image118.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hyperlink" Target="http://www.cdc.gov/niosh/face/in-house/full8839.html" TargetMode="External"/><Relationship Id="rId2" Type="http://schemas.openxmlformats.org/officeDocument/2006/relationships/notesSlide" Target="../notesSlides/notesSlide94.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3" Type="http://schemas.openxmlformats.org/officeDocument/2006/relationships/hyperlink" Target="http://www.osha.gov/pls/oshaweb/owadisp.show_document?p_table=standards&amp;p_id=9868" TargetMode="External"/><Relationship Id="rId2" Type="http://schemas.openxmlformats.org/officeDocument/2006/relationships/notesSlide" Target="../notesSlides/notesSlide96.xml"/><Relationship Id="rId1" Type="http://schemas.openxmlformats.org/officeDocument/2006/relationships/slideLayout" Target="../slideLayouts/slideLayout26.xml"/><Relationship Id="rId4" Type="http://schemas.openxmlformats.org/officeDocument/2006/relationships/hyperlink" Target="http://www.osha.gov/pls/oshaweb/owadisp.show_document?p_id=10758&amp;p_table=STANDARD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7.xml"/><Relationship Id="rId1" Type="http://schemas.openxmlformats.org/officeDocument/2006/relationships/slideLayout" Target="../slideLayouts/slideLayout38.xml"/></Relationships>
</file>

<file path=ppt/slides/_rels/slide9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8.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14600"/>
            <a:ext cx="7772400" cy="1828800"/>
          </a:xfrm>
        </p:spPr>
        <p:txBody>
          <a:bodyPr rtlCol="0">
            <a:normAutofit fontScale="90000"/>
          </a:bodyPr>
          <a:lstStyle/>
          <a:p>
            <a:pPr eaLnBrk="1" fontAlgn="auto" hangingPunct="1">
              <a:spcAft>
                <a:spcPts val="0"/>
              </a:spcAft>
              <a:defRPr/>
            </a:pPr>
            <a:r>
              <a:rPr lang="en-US" dirty="0" smtClean="0"/>
              <a:t>EMPLOYEE SAFETY AND Ergonomics awareness training AND BEST PRACTICES for electric utilities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76200"/>
            <a:ext cx="8229600" cy="1143000"/>
          </a:xfrm>
        </p:spPr>
        <p:txBody>
          <a:bodyPr/>
          <a:lstStyle/>
          <a:p>
            <a:pPr algn="r" eaLnBrk="1" hangingPunct="1"/>
            <a:r>
              <a:rPr lang="en-US" smtClean="0"/>
              <a:t>WHAT IS ERGONOMICS AND SAFETY?</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None/>
              <a:defRPr/>
            </a:pPr>
            <a:r>
              <a:rPr lang="en-US" b="1" dirty="0" smtClean="0"/>
              <a:t>ERGONOMICS</a:t>
            </a:r>
            <a:r>
              <a:rPr lang="en-US" dirty="0" smtClean="0"/>
              <a:t> (</a:t>
            </a:r>
            <a:r>
              <a:rPr lang="en-US" i="1" dirty="0" err="1" smtClean="0"/>
              <a:t>ergon</a:t>
            </a:r>
            <a:r>
              <a:rPr lang="en-US" i="1" dirty="0" smtClean="0"/>
              <a:t> </a:t>
            </a:r>
            <a:r>
              <a:rPr lang="en-US" dirty="0" smtClean="0"/>
              <a:t>– work and </a:t>
            </a:r>
            <a:r>
              <a:rPr lang="en-US" i="1" dirty="0" err="1" smtClean="0"/>
              <a:t>nomos</a:t>
            </a:r>
            <a:r>
              <a:rPr lang="en-US" i="1" dirty="0" smtClean="0"/>
              <a:t> – </a:t>
            </a:r>
            <a:r>
              <a:rPr lang="en-US" dirty="0" smtClean="0"/>
              <a:t>laws)</a:t>
            </a:r>
          </a:p>
          <a:p>
            <a:pPr eaLnBrk="1" fontAlgn="auto" hangingPunct="1">
              <a:spcAft>
                <a:spcPts val="0"/>
              </a:spcAft>
              <a:buFont typeface="Arial" pitchFamily="34" charset="0"/>
              <a:buNone/>
              <a:defRPr/>
            </a:pPr>
            <a:r>
              <a:rPr lang="en-US" sz="2800" dirty="0" smtClean="0"/>
              <a:t>Considers</a:t>
            </a:r>
          </a:p>
          <a:p>
            <a:pPr lvl="1" eaLnBrk="1" fontAlgn="auto" hangingPunct="1">
              <a:spcAft>
                <a:spcPts val="0"/>
              </a:spcAft>
              <a:buFont typeface="Arial" pitchFamily="34" charset="0"/>
              <a:buChar char="•"/>
              <a:defRPr/>
            </a:pPr>
            <a:r>
              <a:rPr lang="en-US" dirty="0" smtClean="0"/>
              <a:t>Physical interaction of worker with tools and materials</a:t>
            </a:r>
          </a:p>
          <a:p>
            <a:pPr lvl="1" eaLnBrk="1" fontAlgn="auto" hangingPunct="1">
              <a:spcAft>
                <a:spcPts val="0"/>
              </a:spcAft>
              <a:buFont typeface="Arial" pitchFamily="34" charset="0"/>
              <a:buChar char="•"/>
              <a:defRPr/>
            </a:pPr>
            <a:r>
              <a:rPr lang="en-US" dirty="0" smtClean="0"/>
              <a:t>Workplace conditions and demands</a:t>
            </a:r>
          </a:p>
          <a:p>
            <a:pPr lvl="1" eaLnBrk="1" fontAlgn="auto" hangingPunct="1">
              <a:spcAft>
                <a:spcPts val="0"/>
              </a:spcAft>
              <a:buFont typeface="Arial" pitchFamily="34" charset="0"/>
              <a:buChar char="•"/>
              <a:defRPr/>
            </a:pPr>
            <a:r>
              <a:rPr lang="en-US" dirty="0" smtClean="0"/>
              <a:t>Capabilities of the workers</a:t>
            </a:r>
          </a:p>
          <a:p>
            <a:pPr lvl="1" eaLnBrk="1" fontAlgn="auto" hangingPunct="1">
              <a:spcAft>
                <a:spcPts val="0"/>
              </a:spcAft>
              <a:buFont typeface="Arial" pitchFamily="34" charset="0"/>
              <a:buNone/>
              <a:defRPr/>
            </a:pPr>
            <a:endParaRPr lang="en-US" sz="2000" dirty="0" smtClean="0"/>
          </a:p>
          <a:p>
            <a:pPr lvl="1" indent="-742950" eaLnBrk="1" fontAlgn="auto" hangingPunct="1">
              <a:spcAft>
                <a:spcPts val="0"/>
              </a:spcAft>
              <a:buFont typeface="Arial" pitchFamily="34" charset="0"/>
              <a:buNone/>
              <a:defRPr/>
            </a:pPr>
            <a:r>
              <a:rPr lang="en-US" sz="3000" b="1" dirty="0" smtClean="0"/>
              <a:t>SAFETY</a:t>
            </a:r>
          </a:p>
          <a:p>
            <a:pPr eaLnBrk="1" fontAlgn="auto" hangingPunct="1">
              <a:spcAft>
                <a:spcPts val="0"/>
              </a:spcAft>
              <a:buFont typeface="Arial" pitchFamily="34" charset="0"/>
              <a:buNone/>
              <a:defRPr/>
            </a:pPr>
            <a:r>
              <a:rPr lang="en-US" sz="2800" dirty="0" smtClean="0"/>
              <a:t>Considers</a:t>
            </a:r>
          </a:p>
          <a:p>
            <a:pPr lvl="1" eaLnBrk="1" fontAlgn="auto" hangingPunct="1">
              <a:spcAft>
                <a:spcPts val="0"/>
              </a:spcAft>
              <a:buFont typeface="Arial" pitchFamily="34" charset="0"/>
              <a:buChar char="•"/>
              <a:defRPr/>
            </a:pPr>
            <a:r>
              <a:rPr lang="en-US" dirty="0" smtClean="0"/>
              <a:t>Physical and environmental factors that may affect workers health or cause an injury or even death</a:t>
            </a:r>
            <a:endParaRPr lang="en-US" sz="3200" dirty="0" smtClean="0"/>
          </a:p>
        </p:txBody>
      </p:sp>
      <p:sp>
        <p:nvSpPr>
          <p:cNvPr id="4" name="Slide Number Placeholder 4"/>
          <p:cNvSpPr>
            <a:spLocks noGrp="1"/>
          </p:cNvSpPr>
          <p:nvPr>
            <p:ph type="sldNum" sz="quarter" idx="11"/>
          </p:nvPr>
        </p:nvSpPr>
        <p:spPr/>
        <p:txBody>
          <a:bodyPr/>
          <a:lstStyle/>
          <a:p>
            <a:pPr>
              <a:defRPr/>
            </a:pPr>
            <a:fld id="{82941911-4DA2-44AF-A2A3-7478E3706FDD}" type="slidenum">
              <a:rPr lang="en-US"/>
              <a:pPr>
                <a:defRPr/>
              </a:pPr>
              <a:t>10</a:t>
            </a:fld>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LADDER SETUP GAME</a:t>
            </a:r>
            <a:endParaRPr lang="en-US" dirty="0">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457200" y="1219200"/>
            <a:ext cx="8229600" cy="4525963"/>
          </a:xfrm>
        </p:spPr>
        <p:txBody>
          <a:bodyPr rtlCol="0">
            <a:normAutofit/>
          </a:bodyPr>
          <a:lstStyle/>
          <a:p>
            <a:pPr eaLnBrk="1" fontAlgn="auto" hangingPunct="1">
              <a:spcAft>
                <a:spcPts val="0"/>
              </a:spcAft>
              <a:buFont typeface="Arial" pitchFamily="34" charset="0"/>
              <a:buChar char="•"/>
              <a:defRPr/>
            </a:pPr>
            <a:endParaRPr lang="en-US" dirty="0"/>
          </a:p>
          <a:p>
            <a:pPr eaLnBrk="1" fontAlgn="auto" hangingPunct="1">
              <a:spcAft>
                <a:spcPts val="0"/>
              </a:spcAft>
              <a:buFont typeface="Arial" pitchFamily="34" charset="0"/>
              <a:buChar char="•"/>
              <a:defRPr/>
            </a:pPr>
            <a:r>
              <a:rPr lang="en-US" dirty="0" smtClean="0"/>
              <a:t>Can you set up an extension ladder properly?</a:t>
            </a:r>
          </a:p>
          <a:p>
            <a:pPr algn="ctr" eaLnBrk="1" fontAlgn="auto" hangingPunct="1">
              <a:spcAft>
                <a:spcPts val="0"/>
              </a:spcAft>
              <a:buFont typeface="Arial" pitchFamily="34" charset="0"/>
              <a:buNone/>
              <a:defRPr/>
            </a:pPr>
            <a:r>
              <a:rPr lang="en-US" dirty="0" smtClean="0"/>
              <a:t>LET’S TRY!</a:t>
            </a:r>
          </a:p>
          <a:p>
            <a:pPr eaLnBrk="1" fontAlgn="auto" hangingPunct="1">
              <a:spcAft>
                <a:spcPts val="0"/>
              </a:spcAft>
              <a:buFont typeface="Arial" pitchFamily="34" charset="0"/>
              <a:buChar char="•"/>
              <a:defRPr/>
            </a:pPr>
            <a:endParaRPr lang="en-US" dirty="0" smtClean="0"/>
          </a:p>
          <a:p>
            <a:pPr marL="3262313" indent="-519113" eaLnBrk="1" fontAlgn="auto" hangingPunct="1">
              <a:spcAft>
                <a:spcPts val="0"/>
              </a:spcAft>
              <a:buFont typeface="Arial" pitchFamily="34" charset="0"/>
              <a:buNone/>
              <a:defRPr/>
            </a:pPr>
            <a:r>
              <a:rPr lang="en-US" dirty="0" smtClean="0"/>
              <a:t>We will need: </a:t>
            </a:r>
          </a:p>
          <a:p>
            <a:pPr marL="3262313" lvl="1" indent="-519113" eaLnBrk="1" fontAlgn="auto" hangingPunct="1">
              <a:spcAft>
                <a:spcPts val="0"/>
              </a:spcAft>
              <a:buFont typeface="Arial" pitchFamily="34" charset="0"/>
              <a:buChar char="–"/>
              <a:defRPr/>
            </a:pPr>
            <a:r>
              <a:rPr lang="en-US" dirty="0" smtClean="0"/>
              <a:t>One or two volunteers</a:t>
            </a:r>
          </a:p>
          <a:p>
            <a:pPr marL="3262313" lvl="1" indent="-519113" eaLnBrk="1" fontAlgn="auto" hangingPunct="1">
              <a:spcAft>
                <a:spcPts val="0"/>
              </a:spcAft>
              <a:buFont typeface="Arial" pitchFamily="34" charset="0"/>
              <a:buChar char="–"/>
              <a:defRPr/>
            </a:pPr>
            <a:r>
              <a:rPr lang="en-US" dirty="0" smtClean="0"/>
              <a:t>One extension ladder</a:t>
            </a:r>
          </a:p>
          <a:p>
            <a:pPr marL="3262313" lvl="1" indent="-519113" eaLnBrk="1" fontAlgn="auto" hangingPunct="1">
              <a:spcAft>
                <a:spcPts val="0"/>
              </a:spcAft>
              <a:buFont typeface="Arial" pitchFamily="34" charset="0"/>
              <a:buChar char="–"/>
              <a:defRPr/>
            </a:pPr>
            <a:r>
              <a:rPr lang="en-US" dirty="0" smtClean="0"/>
              <a:t>Measuring tape</a:t>
            </a:r>
          </a:p>
        </p:txBody>
      </p:sp>
      <p:sp>
        <p:nvSpPr>
          <p:cNvPr id="126980"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3192FD-97D2-4B8D-98C9-626F9CAFBD1F}" type="slidenum">
              <a:rPr lang="en-US" smtClean="0">
                <a:solidFill>
                  <a:srgbClr val="898989"/>
                </a:solidFill>
              </a:rPr>
              <a:pPr fontAlgn="base">
                <a:spcBef>
                  <a:spcPct val="0"/>
                </a:spcBef>
                <a:spcAft>
                  <a:spcPct val="0"/>
                </a:spcAft>
                <a:defRPr/>
              </a:pPr>
              <a:t>100</a:t>
            </a:fld>
            <a:endParaRPr lang="en-US" smtClean="0">
              <a:solidFill>
                <a:srgbClr val="898989"/>
              </a:solidFill>
            </a:endParaRPr>
          </a:p>
        </p:txBody>
      </p:sp>
      <p:pic>
        <p:nvPicPr>
          <p:cNvPr id="10" name="Picture 9" descr="DSC01308.JPG"/>
          <p:cNvPicPr>
            <a:picLocks noChangeAspect="1"/>
          </p:cNvPicPr>
          <p:nvPr/>
        </p:nvPicPr>
        <p:blipFill>
          <a:blip r:embed="rId3" cstate="email"/>
          <a:srcRect/>
          <a:stretch>
            <a:fillRect/>
          </a:stretch>
        </p:blipFill>
        <p:spPr>
          <a:xfrm rot="1103986">
            <a:off x="943305" y="2363435"/>
            <a:ext cx="1583971" cy="4355922"/>
          </a:xfrm>
          <a:prstGeom prst="rect">
            <a:avLst/>
          </a:prstGeom>
          <a:ln>
            <a:noFill/>
          </a:ln>
          <a:effectLst>
            <a:softEdge rad="127000"/>
          </a:effectLst>
        </p:spPr>
      </p:pic>
      <p:pic>
        <p:nvPicPr>
          <p:cNvPr id="126982" name="Picture 26" descr="Tape Measure.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6400800" y="4114800"/>
            <a:ext cx="2209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CLIMBING TECHNIQUE</a:t>
            </a:r>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idx="1"/>
          </p:nvPr>
        </p:nvSpPr>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BETTER PRACTICE</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sz="half" idx="2"/>
          </p:nvPr>
        </p:nvSpPr>
        <p:spPr>
          <a:xfrm>
            <a:off x="457200" y="2174875"/>
            <a:ext cx="4346575" cy="3951288"/>
          </a:xfrm>
        </p:spPr>
        <p:txBody>
          <a:bodyPr/>
          <a:lstStyle/>
          <a:p>
            <a:pPr eaLnBrk="1" hangingPunct="1">
              <a:buFont typeface="Wingdings" pitchFamily="2" charset="2"/>
              <a:buChar char="ü"/>
            </a:pPr>
            <a:r>
              <a:rPr lang="en-US" smtClean="0"/>
              <a:t>Use 3 point contact</a:t>
            </a:r>
          </a:p>
          <a:p>
            <a:pPr eaLnBrk="1" hangingPunct="1">
              <a:buFont typeface="Wingdings" pitchFamily="2" charset="2"/>
              <a:buChar char="ü"/>
            </a:pPr>
            <a:r>
              <a:rPr lang="en-US" smtClean="0"/>
              <a:t>Move tools into hole prior to entering the hole</a:t>
            </a:r>
          </a:p>
          <a:p>
            <a:pPr eaLnBrk="1" hangingPunct="1">
              <a:buFont typeface="Wingdings" pitchFamily="2" charset="2"/>
              <a:buChar char="ü"/>
            </a:pPr>
            <a:r>
              <a:rPr lang="en-US" smtClean="0"/>
              <a:t>Wear slip-resistant footwear</a:t>
            </a:r>
          </a:p>
          <a:p>
            <a:pPr eaLnBrk="1" hangingPunct="1">
              <a:buFont typeface="Wingdings" pitchFamily="2" charset="2"/>
              <a:buChar char="ü"/>
            </a:pPr>
            <a:r>
              <a:rPr lang="en-US" smtClean="0"/>
              <a:t>Keep entire body between rails</a:t>
            </a:r>
          </a:p>
          <a:p>
            <a:pPr eaLnBrk="1" hangingPunct="1">
              <a:buFont typeface="Wingdings" pitchFamily="2" charset="2"/>
              <a:buChar char="ü"/>
            </a:pPr>
            <a:r>
              <a:rPr lang="en-US" smtClean="0"/>
              <a:t>Check for clear/stable ground at top/bottom of ladder before stepping off</a:t>
            </a:r>
          </a:p>
        </p:txBody>
      </p:sp>
      <p:sp>
        <p:nvSpPr>
          <p:cNvPr id="5" name="Text Placeholder 4"/>
          <p:cNvSpPr>
            <a:spLocks noGrp="1"/>
          </p:cNvSpPr>
          <p:nvPr>
            <p:ph type="body" sz="quarter" idx="3"/>
          </p:nvPr>
        </p:nvSpPr>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AVOID</a:t>
            </a:r>
            <a:endParaRPr lang="en-US" sz="2800" dirty="0">
              <a:effectLst>
                <a:outerShdw blurRad="38100" dist="38100" dir="2700000" algn="tl">
                  <a:srgbClr val="000000">
                    <a:alpha val="43137"/>
                  </a:srgbClr>
                </a:outerShdw>
              </a:effectLst>
            </a:endParaRPr>
          </a:p>
        </p:txBody>
      </p:sp>
      <p:sp>
        <p:nvSpPr>
          <p:cNvPr id="6" name="Content Placeholder 5"/>
          <p:cNvSpPr>
            <a:spLocks noGrp="1"/>
          </p:cNvSpPr>
          <p:nvPr>
            <p:ph sz="quarter" idx="4"/>
          </p:nvPr>
        </p:nvSpPr>
        <p:spPr>
          <a:xfrm>
            <a:off x="4954588" y="2174875"/>
            <a:ext cx="3732212" cy="3951288"/>
          </a:xfrm>
        </p:spPr>
        <p:txBody>
          <a:bodyPr/>
          <a:lstStyle/>
          <a:p>
            <a:pPr eaLnBrk="1" hangingPunct="1">
              <a:buFont typeface="Arial" charset="0"/>
              <a:buBlip>
                <a:blip r:embed="rId3"/>
              </a:buBlip>
            </a:pPr>
            <a:r>
              <a:rPr lang="en-US" smtClean="0"/>
              <a:t>Holding tools while climbing</a:t>
            </a:r>
          </a:p>
          <a:p>
            <a:pPr eaLnBrk="1" hangingPunct="1">
              <a:buFont typeface="Arial" charset="0"/>
              <a:buBlip>
                <a:blip r:embed="rId3"/>
              </a:buBlip>
            </a:pPr>
            <a:r>
              <a:rPr lang="en-US" smtClean="0"/>
              <a:t>Reaching laterally</a:t>
            </a:r>
          </a:p>
          <a:p>
            <a:pPr eaLnBrk="1" hangingPunct="1">
              <a:buFont typeface="Arial" charset="0"/>
              <a:buBlip>
                <a:blip r:embed="rId3"/>
              </a:buBlip>
            </a:pPr>
            <a:r>
              <a:rPr lang="en-US" smtClean="0"/>
              <a:t>Stepping on top 4 rungs of extension ladder</a:t>
            </a:r>
          </a:p>
          <a:p>
            <a:pPr eaLnBrk="1" hangingPunct="1">
              <a:buFont typeface="Arial" charset="0"/>
              <a:buBlip>
                <a:blip r:embed="rId3"/>
              </a:buBlip>
            </a:pPr>
            <a:r>
              <a:rPr lang="en-US" smtClean="0"/>
              <a:t>Jumping off of ladder</a:t>
            </a:r>
          </a:p>
        </p:txBody>
      </p:sp>
      <p:sp>
        <p:nvSpPr>
          <p:cNvPr id="128007" name="Slide Number Placeholder 7"/>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88040E-501A-48BA-895B-BB62E8C52266}" type="slidenum">
              <a:rPr lang="en-US" smtClean="0">
                <a:solidFill>
                  <a:srgbClr val="898989"/>
                </a:solidFill>
              </a:rPr>
              <a:pPr fontAlgn="base">
                <a:spcBef>
                  <a:spcPct val="0"/>
                </a:spcBef>
                <a:spcAft>
                  <a:spcPct val="0"/>
                </a:spcAft>
                <a:defRPr/>
              </a:pPr>
              <a:t>101</a:t>
            </a:fld>
            <a:endParaRPr lang="en-US" smtClean="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2" end="2"/>
                                            </p:txEl>
                                          </p:spTgt>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IS WRONG WITH THIS PICTURE?</a:t>
            </a:r>
            <a:endParaRPr lang="en-US" dirty="0">
              <a:effectLst>
                <a:outerShdw blurRad="38100" dist="38100" dir="2700000" algn="tl">
                  <a:srgbClr val="000000">
                    <a:alpha val="43137"/>
                  </a:srgbClr>
                </a:outerShdw>
              </a:effectLst>
            </a:endParaRPr>
          </a:p>
        </p:txBody>
      </p:sp>
      <p:sp>
        <p:nvSpPr>
          <p:cNvPr id="129027" name="Slide Number Placeholder 9"/>
          <p:cNvSpPr>
            <a:spLocks noGrp="1"/>
          </p:cNvSpPr>
          <p:nvPr>
            <p:ph type="sldNum" sz="quarter" idx="11"/>
          </p:nvPr>
        </p:nvSpPr>
        <p:spPr bwMode="auto">
          <a:xfrm>
            <a:off x="7010400" y="6356350"/>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4FF1ECEF-EF85-45FB-8D2D-AE47488C9D90}" type="slidenum">
              <a:rPr lang="en-US" smtClean="0">
                <a:solidFill>
                  <a:srgbClr val="898989"/>
                </a:solidFill>
              </a:rPr>
              <a:pPr fontAlgn="base">
                <a:spcBef>
                  <a:spcPct val="0"/>
                </a:spcBef>
                <a:spcAft>
                  <a:spcPct val="0"/>
                </a:spcAft>
                <a:defRPr/>
              </a:pPr>
              <a:t>102</a:t>
            </a:fld>
            <a:endParaRPr lang="en-US" smtClean="0">
              <a:solidFill>
                <a:srgbClr val="898989"/>
              </a:solidFill>
            </a:endParaRPr>
          </a:p>
        </p:txBody>
      </p:sp>
      <p:cxnSp>
        <p:nvCxnSpPr>
          <p:cNvPr id="9" name="Straight Arrow Connector 8"/>
          <p:cNvCxnSpPr/>
          <p:nvPr/>
        </p:nvCxnSpPr>
        <p:spPr>
          <a:xfrm rot="5400000">
            <a:off x="3215481" y="4023519"/>
            <a:ext cx="4389438" cy="0"/>
          </a:xfrm>
          <a:prstGeom prst="straightConnector1">
            <a:avLst/>
          </a:prstGeom>
          <a:ln w="57150">
            <a:solidFill>
              <a:srgbClr val="008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rot="-5400000">
            <a:off x="4491831" y="3534569"/>
            <a:ext cx="1173163" cy="708025"/>
          </a:xfrm>
          <a:prstGeom prst="rect">
            <a:avLst/>
          </a:prstGeom>
          <a:noFill/>
          <a:ln w="9525">
            <a:noFill/>
            <a:miter lim="800000"/>
            <a:headEnd/>
            <a:tailEnd/>
          </a:ln>
        </p:spPr>
        <p:txBody>
          <a:bodyPr wrap="none">
            <a:spAutoFit/>
          </a:bodyPr>
          <a:lstStyle/>
          <a:p>
            <a:r>
              <a:rPr lang="en-US" sz="4000">
                <a:solidFill>
                  <a:srgbClr val="000000"/>
                </a:solidFill>
                <a:latin typeface="Calibri" pitchFamily="34" charset="0"/>
              </a:rPr>
              <a:t>&gt;36”</a:t>
            </a:r>
          </a:p>
        </p:txBody>
      </p:sp>
      <p:sp>
        <p:nvSpPr>
          <p:cNvPr id="15" name="TextBox 14"/>
          <p:cNvSpPr txBox="1">
            <a:spLocks noChangeArrowheads="1"/>
          </p:cNvSpPr>
          <p:nvPr/>
        </p:nvSpPr>
        <p:spPr bwMode="auto">
          <a:xfrm>
            <a:off x="5791200" y="2971800"/>
            <a:ext cx="3048000" cy="1384300"/>
          </a:xfrm>
          <a:prstGeom prst="rect">
            <a:avLst/>
          </a:prstGeom>
          <a:noFill/>
          <a:ln w="9525">
            <a:noFill/>
            <a:miter lim="800000"/>
            <a:headEnd/>
            <a:tailEnd/>
          </a:ln>
        </p:spPr>
        <p:txBody>
          <a:bodyPr>
            <a:spAutoFit/>
          </a:bodyPr>
          <a:lstStyle/>
          <a:p>
            <a:r>
              <a:rPr lang="en-US" sz="2800" i="1">
                <a:solidFill>
                  <a:srgbClr val="000000"/>
                </a:solidFill>
                <a:latin typeface="Calibri" pitchFamily="34" charset="0"/>
              </a:rPr>
              <a:t>Worker is climbing down into trench using  ladder</a:t>
            </a:r>
          </a:p>
        </p:txBody>
      </p:sp>
      <p:pic>
        <p:nvPicPr>
          <p:cNvPr id="759809" name="Picture 1"/>
          <p:cNvPicPr>
            <a:picLocks noChangeAspect="1" noChangeArrowheads="1"/>
          </p:cNvPicPr>
          <p:nvPr/>
        </p:nvPicPr>
        <p:blipFill>
          <a:blip r:embed="rId3" cstate="email"/>
          <a:srcRect r="34113" b="2556"/>
          <a:stretch>
            <a:fillRect/>
          </a:stretch>
        </p:blipFill>
        <p:spPr bwMode="auto">
          <a:xfrm>
            <a:off x="223838" y="1709738"/>
            <a:ext cx="4424362" cy="4538662"/>
          </a:xfrm>
          <a:prstGeom prst="roundRect">
            <a:avLst/>
          </a:prstGeom>
          <a:noFill/>
          <a:ln w="381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4563"/>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WHAT’S WRONG WITH THIS VIDEO?</a:t>
            </a:r>
            <a:endParaRPr lang="en-US" dirty="0">
              <a:effectLst>
                <a:outerShdw blurRad="38100" dist="38100" dir="2700000" algn="tl">
                  <a:srgbClr val="000000">
                    <a:alpha val="43137"/>
                  </a:srgbClr>
                </a:outerShdw>
              </a:effectLst>
            </a:endParaRPr>
          </a:p>
        </p:txBody>
      </p:sp>
      <p:sp>
        <p:nvSpPr>
          <p:cNvPr id="130051" name="Slide Number Placeholder 8"/>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892876-CE79-4AD6-924B-C1C170F1250A}" type="slidenum">
              <a:rPr lang="en-US" smtClean="0">
                <a:solidFill>
                  <a:srgbClr val="898989"/>
                </a:solidFill>
              </a:rPr>
              <a:pPr fontAlgn="base">
                <a:spcBef>
                  <a:spcPct val="0"/>
                </a:spcBef>
                <a:spcAft>
                  <a:spcPct val="0"/>
                </a:spcAft>
                <a:defRPr/>
              </a:pPr>
              <a:t>103</a:t>
            </a:fld>
            <a:endParaRPr lang="en-US" smtClean="0">
              <a:solidFill>
                <a:srgbClr val="898989"/>
              </a:solidFill>
            </a:endParaRPr>
          </a:p>
        </p:txBody>
      </p:sp>
      <p:pic>
        <p:nvPicPr>
          <p:cNvPr id="5" name="Picture 4"/>
          <p:cNvPicPr/>
          <p:nvPr/>
        </p:nvPicPr>
        <p:blipFill>
          <a:blip r:embed="rId3" cstate="print"/>
          <a:stretch>
            <a:fillRect/>
          </a:stretch>
        </p:blipFill>
        <p:spPr>
          <a:xfrm>
            <a:off x="0" y="838200"/>
            <a:ext cx="9144000" cy="6019800"/>
          </a:xfrm>
          <a:prstGeom prst="rect">
            <a:avLst/>
          </a:prstGeom>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438"/>
            <a:ext cx="8229600" cy="944562"/>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WORKING NEAR PITS AND TRENCHES</a:t>
            </a:r>
            <a:endParaRPr lang="en-US" dirty="0">
              <a:effectLst>
                <a:outerShdw blurRad="38100" dist="38100" dir="2700000" algn="tl">
                  <a:srgbClr val="000000">
                    <a:alpha val="43137"/>
                  </a:srgbClr>
                </a:outerShdw>
              </a:effectLst>
            </a:endParaRPr>
          </a:p>
        </p:txBody>
      </p:sp>
      <p:sp>
        <p:nvSpPr>
          <p:cNvPr id="55298" name="Text Placeholder 6"/>
          <p:cNvSpPr>
            <a:spLocks noGrp="1"/>
          </p:cNvSpPr>
          <p:nvPr>
            <p:ph type="body" idx="1"/>
          </p:nvPr>
        </p:nvSpPr>
        <p:spPr>
          <a:xfrm>
            <a:off x="304800" y="1600200"/>
            <a:ext cx="4040188" cy="639763"/>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BETTER PRACTICE</a:t>
            </a:r>
          </a:p>
        </p:txBody>
      </p:sp>
      <p:sp>
        <p:nvSpPr>
          <p:cNvPr id="55299" name="Content Placeholder 2"/>
          <p:cNvSpPr>
            <a:spLocks noGrp="1"/>
          </p:cNvSpPr>
          <p:nvPr>
            <p:ph sz="half" idx="2"/>
          </p:nvPr>
        </p:nvSpPr>
        <p:spPr>
          <a:xfrm>
            <a:off x="304800" y="2297113"/>
            <a:ext cx="4192588" cy="3951287"/>
          </a:xfrm>
        </p:spPr>
        <p:txBody>
          <a:bodyPr/>
          <a:lstStyle/>
          <a:p>
            <a:pPr eaLnBrk="1" hangingPunct="1">
              <a:buFont typeface="Wingdings" pitchFamily="2" charset="2"/>
              <a:buChar char="ü"/>
            </a:pPr>
            <a:r>
              <a:rPr lang="en-US" smtClean="0"/>
              <a:t>Keep pathways clear</a:t>
            </a:r>
          </a:p>
          <a:p>
            <a:pPr eaLnBrk="1" hangingPunct="1">
              <a:buFont typeface="Wingdings" pitchFamily="2" charset="2"/>
              <a:buChar char="ü"/>
            </a:pPr>
            <a:r>
              <a:rPr lang="en-US" smtClean="0"/>
              <a:t>Keep wide footing</a:t>
            </a:r>
          </a:p>
          <a:p>
            <a:pPr eaLnBrk="1" hangingPunct="1">
              <a:buFont typeface="Wingdings" pitchFamily="2" charset="2"/>
              <a:buChar char="ü"/>
            </a:pPr>
            <a:r>
              <a:rPr lang="en-US" smtClean="0"/>
              <a:t>Exercise additional caution when walking on loose dirt</a:t>
            </a:r>
          </a:p>
        </p:txBody>
      </p:sp>
      <p:sp>
        <p:nvSpPr>
          <p:cNvPr id="55300" name="Text Placeholder 7"/>
          <p:cNvSpPr>
            <a:spLocks noGrp="1"/>
          </p:cNvSpPr>
          <p:nvPr>
            <p:ph type="body" sz="quarter" idx="3"/>
          </p:nvPr>
        </p:nvSpPr>
        <p:spPr>
          <a:xfrm>
            <a:off x="4645025" y="1646238"/>
            <a:ext cx="4041775" cy="639762"/>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AVOID</a:t>
            </a:r>
          </a:p>
        </p:txBody>
      </p:sp>
      <p:sp>
        <p:nvSpPr>
          <p:cNvPr id="55301" name="Content Placeholder 5"/>
          <p:cNvSpPr>
            <a:spLocks noGrp="1"/>
          </p:cNvSpPr>
          <p:nvPr>
            <p:ph sz="quarter" idx="4"/>
          </p:nvPr>
        </p:nvSpPr>
        <p:spPr/>
        <p:txBody>
          <a:bodyPr/>
          <a:lstStyle/>
          <a:p>
            <a:pPr eaLnBrk="1" hangingPunct="1">
              <a:buFont typeface="Arial" charset="0"/>
              <a:buBlip>
                <a:blip r:embed="rId3"/>
              </a:buBlip>
            </a:pPr>
            <a:r>
              <a:rPr lang="en-US" smtClean="0"/>
              <a:t>Leaning into the trench</a:t>
            </a:r>
          </a:p>
          <a:p>
            <a:pPr eaLnBrk="1" hangingPunct="1">
              <a:buFont typeface="Arial" charset="0"/>
              <a:buBlip>
                <a:blip r:embed="rId3"/>
              </a:buBlip>
            </a:pPr>
            <a:r>
              <a:rPr lang="en-US" smtClean="0"/>
              <a:t>Standing very close to the edge of the trench</a:t>
            </a:r>
          </a:p>
          <a:p>
            <a:pPr eaLnBrk="1" hangingPunct="1">
              <a:buFont typeface="Arial" charset="0"/>
              <a:buBlip>
                <a:blip r:embed="rId3"/>
              </a:buBlip>
            </a:pPr>
            <a:r>
              <a:rPr lang="en-US" smtClean="0"/>
              <a:t>Jumping across trench or taking large steps near trench</a:t>
            </a:r>
          </a:p>
          <a:p>
            <a:pPr eaLnBrk="1" hangingPunct="1">
              <a:buFont typeface="Arial" charset="0"/>
              <a:buBlip>
                <a:blip r:embed="rId3"/>
              </a:buBlip>
            </a:pPr>
            <a:r>
              <a:rPr lang="en-US" smtClean="0"/>
              <a:t>Using heavy equipment close to the edge of the hole/trench</a:t>
            </a:r>
          </a:p>
        </p:txBody>
      </p:sp>
      <p:sp>
        <p:nvSpPr>
          <p:cNvPr id="131079"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F4A06C-FC55-4121-8382-9DE782A9757F}" type="slidenum">
              <a:rPr lang="en-US" smtClean="0">
                <a:solidFill>
                  <a:srgbClr val="898989"/>
                </a:solidFill>
              </a:rPr>
              <a:pPr fontAlgn="base">
                <a:spcBef>
                  <a:spcPct val="0"/>
                </a:spcBef>
                <a:spcAft>
                  <a:spcPct val="0"/>
                </a:spcAft>
                <a:defRPr/>
              </a:pPr>
              <a:t>104</a:t>
            </a:fld>
            <a:endParaRPr lang="en-US" smtClean="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9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30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30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301">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30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P spid="55300"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unched Tape 8"/>
          <p:cNvSpPr/>
          <p:nvPr/>
        </p:nvSpPr>
        <p:spPr>
          <a:xfrm>
            <a:off x="1447800" y="5105400"/>
            <a:ext cx="6553200" cy="1219200"/>
          </a:xfrm>
          <a:prstGeom prst="flowChartPunchedTape">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lstStyle/>
          <a:p>
            <a:pPr eaLnBrk="1" fontAlgn="auto" hangingPunct="1">
              <a:spcAft>
                <a:spcPts val="0"/>
              </a:spcAft>
              <a:defRPr/>
            </a:pPr>
            <a:r>
              <a:rPr lang="en-US" dirty="0" smtClean="0"/>
              <a:t>SLIPS &amp; TRIPS</a:t>
            </a:r>
            <a:endParaRPr lang="en-US" dirty="0"/>
          </a:p>
        </p:txBody>
      </p:sp>
      <p:sp>
        <p:nvSpPr>
          <p:cNvPr id="132100"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F75B0F-3AE2-47EC-9108-EF293CDC12C6}" type="slidenum">
              <a:rPr lang="en-US" smtClean="0">
                <a:solidFill>
                  <a:srgbClr val="898989"/>
                </a:solidFill>
              </a:rPr>
              <a:pPr fontAlgn="base">
                <a:spcBef>
                  <a:spcPct val="0"/>
                </a:spcBef>
                <a:spcAft>
                  <a:spcPct val="0"/>
                </a:spcAft>
                <a:defRPr/>
              </a:pPr>
              <a:t>105</a:t>
            </a:fld>
            <a:endParaRPr lang="en-US" smtClean="0">
              <a:solidFill>
                <a:srgbClr val="898989"/>
              </a:solidFill>
            </a:endParaRPr>
          </a:p>
        </p:txBody>
      </p:sp>
      <p:pic>
        <p:nvPicPr>
          <p:cNvPr id="132101" name="Picture 4"/>
          <p:cNvPicPr>
            <a:picLocks noChangeAspect="1" noChangeArrowheads="1"/>
          </p:cNvPicPr>
          <p:nvPr/>
        </p:nvPicPr>
        <p:blipFill>
          <a:blip r:embed="rId3" cstate="print"/>
          <a:srcRect/>
          <a:stretch>
            <a:fillRect/>
          </a:stretch>
        </p:blipFill>
        <p:spPr bwMode="auto">
          <a:xfrm>
            <a:off x="5334000" y="2054225"/>
            <a:ext cx="3544888" cy="2749550"/>
          </a:xfrm>
          <a:prstGeom prst="rect">
            <a:avLst/>
          </a:prstGeom>
          <a:noFill/>
          <a:ln w="9525">
            <a:noFill/>
            <a:miter lim="800000"/>
            <a:headEnd/>
            <a:tailEnd/>
          </a:ln>
        </p:spPr>
      </p:pic>
      <p:pic>
        <p:nvPicPr>
          <p:cNvPr id="132102" name="Picture 3"/>
          <p:cNvPicPr>
            <a:picLocks noChangeAspect="1" noChangeArrowheads="1"/>
          </p:cNvPicPr>
          <p:nvPr/>
        </p:nvPicPr>
        <p:blipFill>
          <a:blip r:embed="rId4" cstate="print"/>
          <a:srcRect/>
          <a:stretch>
            <a:fillRect/>
          </a:stretch>
        </p:blipFill>
        <p:spPr bwMode="auto">
          <a:xfrm>
            <a:off x="1600200" y="1935163"/>
            <a:ext cx="3352800" cy="2987675"/>
          </a:xfrm>
          <a:prstGeom prst="rect">
            <a:avLst/>
          </a:prstGeom>
          <a:noFill/>
          <a:ln w="9525">
            <a:noFill/>
            <a:miter lim="800000"/>
            <a:headEnd/>
            <a:tailEnd/>
          </a:ln>
        </p:spPr>
      </p:pic>
      <p:sp>
        <p:nvSpPr>
          <p:cNvPr id="132103" name="Content Placeholder 5"/>
          <p:cNvSpPr txBox="1">
            <a:spLocks/>
          </p:cNvSpPr>
          <p:nvPr/>
        </p:nvSpPr>
        <p:spPr bwMode="auto">
          <a:xfrm>
            <a:off x="1600200" y="5486400"/>
            <a:ext cx="6553200" cy="639763"/>
          </a:xfrm>
          <a:prstGeom prst="rect">
            <a:avLst/>
          </a:prstGeom>
          <a:noFill/>
          <a:ln w="9525">
            <a:noFill/>
            <a:miter lim="800000"/>
            <a:headEnd/>
            <a:tailEnd/>
          </a:ln>
        </p:spPr>
        <p:txBody>
          <a:bodyPr/>
          <a:lstStyle/>
          <a:p>
            <a:pPr marL="342900" indent="-342900">
              <a:spcBef>
                <a:spcPct val="20000"/>
              </a:spcBef>
            </a:pPr>
            <a:r>
              <a:rPr lang="en-US" sz="3000">
                <a:latin typeface="Calibri" pitchFamily="34" charset="0"/>
              </a:rPr>
              <a:t> </a:t>
            </a:r>
            <a:r>
              <a:rPr lang="en-US" sz="3000" b="1">
                <a:latin typeface="Calibri" pitchFamily="34" charset="0"/>
              </a:rPr>
              <a:t>Not every slip or trip ends up in a fall!</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4"/>
          <p:cNvPicPr>
            <a:picLocks noChangeAspect="1" noChangeArrowheads="1"/>
          </p:cNvPicPr>
          <p:nvPr/>
        </p:nvPicPr>
        <p:blipFill>
          <a:blip r:embed="rId3" cstate="print"/>
          <a:srcRect/>
          <a:stretch>
            <a:fillRect/>
          </a:stretch>
        </p:blipFill>
        <p:spPr bwMode="auto">
          <a:xfrm>
            <a:off x="1855788" y="2306638"/>
            <a:ext cx="3544887" cy="2749550"/>
          </a:xfrm>
          <a:prstGeom prst="rect">
            <a:avLst/>
          </a:prstGeom>
          <a:noFill/>
          <a:ln w="9525">
            <a:noFill/>
            <a:miter lim="800000"/>
            <a:headEnd/>
            <a:tailEnd/>
          </a:ln>
        </p:spPr>
      </p:pic>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SLIPPING HAZARDS</a:t>
            </a:r>
            <a:endParaRPr lang="en-US" dirty="0">
              <a:effectLst>
                <a:outerShdw blurRad="38100" dist="38100" dir="2700000" algn="tl">
                  <a:srgbClr val="000000">
                    <a:alpha val="43137"/>
                  </a:srgbClr>
                </a:outerShdw>
              </a:effectLst>
            </a:endParaRPr>
          </a:p>
        </p:txBody>
      </p:sp>
      <p:sp>
        <p:nvSpPr>
          <p:cNvPr id="133124" name="Text Placeholder 6"/>
          <p:cNvSpPr>
            <a:spLocks noGrp="1"/>
          </p:cNvSpPr>
          <p:nvPr>
            <p:ph type="body" idx="1"/>
          </p:nvPr>
        </p:nvSpPr>
        <p:spPr/>
        <p:txBody>
          <a:bodyPr/>
          <a:lstStyle/>
          <a:p>
            <a:pPr eaLnBrk="1" hangingPunct="1"/>
            <a:r>
              <a:rPr lang="en-US" smtClean="0"/>
              <a:t>ENVIRONMENTAL</a:t>
            </a:r>
          </a:p>
        </p:txBody>
      </p:sp>
      <p:sp>
        <p:nvSpPr>
          <p:cNvPr id="3" name="Content Placeholder 2"/>
          <p:cNvSpPr>
            <a:spLocks noGrp="1"/>
          </p:cNvSpPr>
          <p:nvPr>
            <p:ph sz="half" idx="2"/>
          </p:nvPr>
        </p:nvSpPr>
        <p:spPr>
          <a:xfrm>
            <a:off x="457200" y="2174875"/>
            <a:ext cx="4040188" cy="4149725"/>
          </a:xfrm>
        </p:spPr>
        <p:txBody>
          <a:bodyPr rtlCol="0">
            <a:normAutofit lnSpcReduction="10000"/>
          </a:bodyPr>
          <a:lstStyle/>
          <a:p>
            <a:pPr eaLnBrk="1" fontAlgn="auto" hangingPunct="1">
              <a:spcAft>
                <a:spcPts val="0"/>
              </a:spcAft>
              <a:buFont typeface="Arial" pitchFamily="34" charset="0"/>
              <a:buChar char="•"/>
              <a:defRPr/>
            </a:pPr>
            <a:r>
              <a:rPr lang="en-US" dirty="0" smtClean="0"/>
              <a:t>Snow</a:t>
            </a:r>
          </a:p>
          <a:p>
            <a:pPr eaLnBrk="1" fontAlgn="auto" hangingPunct="1">
              <a:spcAft>
                <a:spcPts val="0"/>
              </a:spcAft>
              <a:buFont typeface="Arial" pitchFamily="34" charset="0"/>
              <a:buChar char="•"/>
              <a:defRPr/>
            </a:pPr>
            <a:r>
              <a:rPr lang="en-US" dirty="0" smtClean="0"/>
              <a:t>Ice</a:t>
            </a:r>
          </a:p>
          <a:p>
            <a:pPr eaLnBrk="1" fontAlgn="auto" hangingPunct="1">
              <a:spcAft>
                <a:spcPts val="0"/>
              </a:spcAft>
              <a:buFont typeface="Arial" pitchFamily="34" charset="0"/>
              <a:buChar char="•"/>
              <a:defRPr/>
            </a:pPr>
            <a:r>
              <a:rPr lang="en-US" dirty="0" smtClean="0"/>
              <a:t>Mud</a:t>
            </a:r>
          </a:p>
          <a:p>
            <a:pPr eaLnBrk="1" fontAlgn="auto" hangingPunct="1">
              <a:spcAft>
                <a:spcPts val="0"/>
              </a:spcAft>
              <a:buFont typeface="Arial" pitchFamily="34" charset="0"/>
              <a:buChar char="•"/>
              <a:defRPr/>
            </a:pPr>
            <a:r>
              <a:rPr lang="en-US" dirty="0" smtClean="0"/>
              <a:t>Clay</a:t>
            </a:r>
          </a:p>
          <a:p>
            <a:pPr eaLnBrk="1" fontAlgn="auto" hangingPunct="1">
              <a:spcAft>
                <a:spcPts val="0"/>
              </a:spcAft>
              <a:buFont typeface="Arial" pitchFamily="34" charset="0"/>
              <a:buChar char="•"/>
              <a:defRPr/>
            </a:pPr>
            <a:r>
              <a:rPr lang="en-US" dirty="0" smtClean="0"/>
              <a:t>Wet grass</a:t>
            </a:r>
          </a:p>
          <a:p>
            <a:pPr eaLnBrk="1" fontAlgn="auto" hangingPunct="1">
              <a:spcAft>
                <a:spcPts val="0"/>
              </a:spcAft>
              <a:buFont typeface="Arial" pitchFamily="34" charset="0"/>
              <a:buChar char="•"/>
              <a:defRPr/>
            </a:pPr>
            <a:r>
              <a:rPr lang="en-US" dirty="0" smtClean="0"/>
              <a:t>Leaves</a:t>
            </a:r>
          </a:p>
          <a:p>
            <a:pPr eaLnBrk="1" fontAlgn="auto" hangingPunct="1">
              <a:spcAft>
                <a:spcPts val="0"/>
              </a:spcAft>
              <a:buFont typeface="Arial" pitchFamily="34" charset="0"/>
              <a:buChar char="•"/>
              <a:defRPr/>
            </a:pPr>
            <a:r>
              <a:rPr lang="en-US" dirty="0" smtClean="0"/>
              <a:t>Plastic sheets</a:t>
            </a:r>
          </a:p>
          <a:p>
            <a:pPr eaLnBrk="1" fontAlgn="auto" hangingPunct="1">
              <a:spcAft>
                <a:spcPts val="0"/>
              </a:spcAft>
              <a:buFont typeface="Arial" pitchFamily="34" charset="0"/>
              <a:buChar char="•"/>
              <a:defRPr/>
            </a:pPr>
            <a:r>
              <a:rPr lang="en-US" dirty="0" smtClean="0"/>
              <a:t>Equipment/supplies</a:t>
            </a:r>
          </a:p>
          <a:p>
            <a:pPr eaLnBrk="1" fontAlgn="auto" hangingPunct="1">
              <a:spcAft>
                <a:spcPts val="0"/>
              </a:spcAft>
              <a:buFont typeface="Arial" pitchFamily="34" charset="0"/>
              <a:buChar char="•"/>
              <a:defRPr/>
            </a:pPr>
            <a:r>
              <a:rPr lang="en-US" dirty="0" smtClean="0"/>
              <a:t>Slopes</a:t>
            </a:r>
          </a:p>
          <a:p>
            <a:pPr eaLnBrk="1" fontAlgn="auto" hangingPunct="1">
              <a:spcAft>
                <a:spcPts val="0"/>
              </a:spcAft>
              <a:buFont typeface="Arial" pitchFamily="34" charset="0"/>
              <a:buChar char="•"/>
              <a:defRPr/>
            </a:pPr>
            <a:r>
              <a:rPr lang="en-US" dirty="0" smtClean="0"/>
              <a:t>Loose dirt</a:t>
            </a:r>
            <a:endParaRPr lang="en-US" dirty="0"/>
          </a:p>
        </p:txBody>
      </p:sp>
      <p:sp>
        <p:nvSpPr>
          <p:cNvPr id="133126" name="Text Placeholder 8"/>
          <p:cNvSpPr>
            <a:spLocks noGrp="1"/>
          </p:cNvSpPr>
          <p:nvPr>
            <p:ph type="body" sz="quarter" idx="3"/>
          </p:nvPr>
        </p:nvSpPr>
        <p:spPr/>
        <p:txBody>
          <a:bodyPr/>
          <a:lstStyle/>
          <a:p>
            <a:pPr eaLnBrk="1" hangingPunct="1"/>
            <a:r>
              <a:rPr lang="en-US" smtClean="0"/>
              <a:t>OTHER FACTORS</a:t>
            </a:r>
          </a:p>
        </p:txBody>
      </p:sp>
      <p:sp>
        <p:nvSpPr>
          <p:cNvPr id="133127" name="Content Placeholder 3"/>
          <p:cNvSpPr>
            <a:spLocks noGrp="1"/>
          </p:cNvSpPr>
          <p:nvPr>
            <p:ph sz="quarter" idx="4"/>
          </p:nvPr>
        </p:nvSpPr>
        <p:spPr>
          <a:solidFill>
            <a:schemeClr val="bg1"/>
          </a:solidFill>
        </p:spPr>
        <p:txBody>
          <a:bodyPr/>
          <a:lstStyle/>
          <a:p>
            <a:pPr eaLnBrk="1" hangingPunct="1"/>
            <a:r>
              <a:rPr lang="en-US" smtClean="0"/>
              <a:t>Footwear</a:t>
            </a:r>
          </a:p>
          <a:p>
            <a:pPr eaLnBrk="1" hangingPunct="1"/>
            <a:r>
              <a:rPr lang="en-US" smtClean="0"/>
              <a:t>Long steps</a:t>
            </a:r>
          </a:p>
          <a:p>
            <a:pPr eaLnBrk="1" hangingPunct="1"/>
            <a:r>
              <a:rPr lang="en-US" smtClean="0"/>
              <a:t>Carrying objects</a:t>
            </a:r>
          </a:p>
          <a:p>
            <a:pPr eaLnBrk="1" hangingPunct="1"/>
            <a:r>
              <a:rPr lang="en-US" smtClean="0"/>
              <a:t>Dual-tasking while walking</a:t>
            </a:r>
          </a:p>
          <a:p>
            <a:pPr lvl="1" eaLnBrk="1" hangingPunct="1"/>
            <a:r>
              <a:rPr lang="en-US" smtClean="0"/>
              <a:t>Talking on cell phone</a:t>
            </a:r>
          </a:p>
          <a:p>
            <a:pPr lvl="1" eaLnBrk="1" hangingPunct="1"/>
            <a:r>
              <a:rPr lang="en-US" smtClean="0"/>
              <a:t>Making notes</a:t>
            </a:r>
          </a:p>
          <a:p>
            <a:pPr eaLnBrk="1" hangingPunct="1"/>
            <a:r>
              <a:rPr lang="en-US" smtClean="0"/>
              <a:t>Walking backwards</a:t>
            </a:r>
          </a:p>
          <a:p>
            <a:pPr eaLnBrk="1" hangingPunct="1"/>
            <a:r>
              <a:rPr lang="en-US" smtClean="0"/>
              <a:t>Cold/numbed extremities</a:t>
            </a:r>
          </a:p>
        </p:txBody>
      </p:sp>
      <p:sp>
        <p:nvSpPr>
          <p:cNvPr id="133128" name="Slide Number Placeholder 5"/>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FF5A23-642E-44A2-A736-68B4B26CFD42}" type="slidenum">
              <a:rPr lang="en-US" smtClean="0">
                <a:solidFill>
                  <a:srgbClr val="898989"/>
                </a:solidFill>
              </a:rPr>
              <a:pPr fontAlgn="base">
                <a:spcBef>
                  <a:spcPct val="0"/>
                </a:spcBef>
                <a:spcAft>
                  <a:spcPct val="0"/>
                </a:spcAft>
                <a:defRPr/>
              </a:pPr>
              <a:t>106</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blip>
          <a:srcRect/>
          <a:stretch/>
        </p:blipFill>
        <p:spPr>
          <a:xfrm>
            <a:off x="4648200" y="1600200"/>
            <a:ext cx="4343400" cy="2438400"/>
          </a:xfrm>
          <a:prstGeom prst="roundRect">
            <a:avLst/>
          </a:prstGeom>
          <a:ln>
            <a:solidFill>
              <a:schemeClr val="tx1"/>
            </a:solidFill>
          </a:ln>
        </p:spPr>
      </p:pic>
      <p:sp>
        <p:nvSpPr>
          <p:cNvPr id="134147" name="Slide Number Placeholder 1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BEE919-4152-4419-8BB2-6C173E8BBB6C}" type="slidenum">
              <a:rPr lang="en-US" smtClean="0">
                <a:solidFill>
                  <a:srgbClr val="898989"/>
                </a:solidFill>
              </a:rPr>
              <a:pPr fontAlgn="base">
                <a:spcBef>
                  <a:spcPct val="0"/>
                </a:spcBef>
                <a:spcAft>
                  <a:spcPct val="0"/>
                </a:spcAft>
                <a:defRPr/>
              </a:pPr>
              <a:t>107</a:t>
            </a:fld>
            <a:endParaRPr lang="en-US" smtClean="0">
              <a:solidFill>
                <a:srgbClr val="898989"/>
              </a:solidFill>
            </a:endParaRPr>
          </a:p>
        </p:txBody>
      </p:sp>
      <p:pic>
        <p:nvPicPr>
          <p:cNvPr id="5" name="Content Placeholder 4" descr="DSC01057.JPG"/>
          <p:cNvPicPr>
            <a:picLocks noGrp="1" noChangeAspect="1"/>
          </p:cNvPicPr>
          <p:nvPr>
            <p:ph sz="half" idx="4294967295"/>
          </p:nvPr>
        </p:nvPicPr>
        <p:blipFill>
          <a:blip r:embed="rId4" cstate="email"/>
          <a:srcRect/>
          <a:stretch>
            <a:fillRect/>
          </a:stretch>
        </p:blipFill>
        <p:spPr>
          <a:xfrm>
            <a:off x="152400" y="1554956"/>
            <a:ext cx="4191000" cy="2331244"/>
          </a:xfrm>
          <a:prstGeom prst="roundRect">
            <a:avLst/>
          </a:prstGeom>
          <a:ln>
            <a:solidFill>
              <a:schemeClr val="tx1"/>
            </a:solidFill>
          </a:ln>
        </p:spPr>
      </p:pic>
      <p:sp>
        <p:nvSpPr>
          <p:cNvPr id="6" name="TextBox 5"/>
          <p:cNvSpPr txBox="1"/>
          <p:nvPr/>
        </p:nvSpPr>
        <p:spPr>
          <a:xfrm>
            <a:off x="-76200" y="304800"/>
            <a:ext cx="8839200" cy="646113"/>
          </a:xfrm>
          <a:prstGeom prst="rect">
            <a:avLst/>
          </a:prstGeom>
          <a:noFill/>
        </p:spPr>
        <p:txBody>
          <a:bodyPr>
            <a:spAutoFit/>
          </a:bodyPr>
          <a:lstStyle/>
          <a:p>
            <a:pPr algn="r" fontAlgn="auto">
              <a:spcBef>
                <a:spcPts val="0"/>
              </a:spcBef>
              <a:spcAft>
                <a:spcPts val="0"/>
              </a:spcAft>
              <a:defRPr/>
            </a:pPr>
            <a:r>
              <a:rPr lang="en-US" sz="3600" b="1" dirty="0">
                <a:solidFill>
                  <a:prstClr val="white"/>
                </a:solidFill>
                <a:effectLst>
                  <a:outerShdw blurRad="38100" dist="38100" dir="2700000" algn="tl">
                    <a:srgbClr val="000000">
                      <a:alpha val="43137"/>
                    </a:srgbClr>
                  </a:outerShdw>
                </a:effectLst>
                <a:latin typeface="+mn-lt"/>
                <a:cs typeface="+mn-cs"/>
              </a:rPr>
              <a:t>IDENTIFY SLIPPING HAZARDS</a:t>
            </a:r>
          </a:p>
        </p:txBody>
      </p:sp>
      <p:sp>
        <p:nvSpPr>
          <p:cNvPr id="7" name="TextBox 6"/>
          <p:cNvSpPr txBox="1">
            <a:spLocks noChangeArrowheads="1"/>
          </p:cNvSpPr>
          <p:nvPr/>
        </p:nvSpPr>
        <p:spPr bwMode="auto">
          <a:xfrm>
            <a:off x="0" y="3886200"/>
            <a:ext cx="4267200" cy="400050"/>
          </a:xfrm>
          <a:prstGeom prst="rect">
            <a:avLst/>
          </a:prstGeom>
          <a:noFill/>
          <a:ln w="9525">
            <a:noFill/>
            <a:miter lim="800000"/>
            <a:headEnd/>
            <a:tailEnd/>
          </a:ln>
        </p:spPr>
        <p:txBody>
          <a:bodyPr>
            <a:spAutoFit/>
          </a:bodyPr>
          <a:lstStyle/>
          <a:p>
            <a:pPr algn="ctr"/>
            <a:r>
              <a:rPr lang="en-US" sz="2000">
                <a:solidFill>
                  <a:srgbClr val="000000"/>
                </a:solidFill>
                <a:latin typeface="Calibri" pitchFamily="34" charset="0"/>
              </a:rPr>
              <a:t>Mud and Sloped Ground</a:t>
            </a:r>
          </a:p>
        </p:txBody>
      </p:sp>
      <p:sp>
        <p:nvSpPr>
          <p:cNvPr id="12" name="TextBox 11"/>
          <p:cNvSpPr txBox="1">
            <a:spLocks noChangeArrowheads="1"/>
          </p:cNvSpPr>
          <p:nvPr/>
        </p:nvSpPr>
        <p:spPr bwMode="auto">
          <a:xfrm>
            <a:off x="4572000" y="4019550"/>
            <a:ext cx="4572000" cy="400050"/>
          </a:xfrm>
          <a:prstGeom prst="rect">
            <a:avLst/>
          </a:prstGeom>
          <a:noFill/>
          <a:ln w="9525">
            <a:noFill/>
            <a:miter lim="800000"/>
            <a:headEnd/>
            <a:tailEnd/>
          </a:ln>
        </p:spPr>
        <p:txBody>
          <a:bodyPr>
            <a:spAutoFit/>
          </a:bodyPr>
          <a:lstStyle/>
          <a:p>
            <a:pPr algn="r"/>
            <a:r>
              <a:rPr lang="en-US" sz="2000">
                <a:solidFill>
                  <a:srgbClr val="000000"/>
                </a:solidFill>
                <a:latin typeface="Calibri" pitchFamily="34" charset="0"/>
              </a:rPr>
              <a:t>Snow/ice, hidden hazards, sloped ground</a:t>
            </a:r>
          </a:p>
        </p:txBody>
      </p:sp>
      <p:pic>
        <p:nvPicPr>
          <p:cNvPr id="11" name="Content Placeholder 9" descr="vlcsnap-2011-01-27-20h01m04s28.png"/>
          <p:cNvPicPr>
            <a:picLocks noChangeAspect="1"/>
          </p:cNvPicPr>
          <p:nvPr/>
        </p:nvPicPr>
        <p:blipFill>
          <a:blip r:embed="rId5" cstate="email"/>
          <a:srcRect/>
          <a:stretch>
            <a:fillRect/>
          </a:stretch>
        </p:blipFill>
        <p:spPr>
          <a:xfrm>
            <a:off x="2590800" y="4419600"/>
            <a:ext cx="3962400" cy="2045661"/>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3" name="TextBox 12"/>
          <p:cNvSpPr txBox="1">
            <a:spLocks noChangeArrowheads="1"/>
          </p:cNvSpPr>
          <p:nvPr/>
        </p:nvSpPr>
        <p:spPr bwMode="auto">
          <a:xfrm>
            <a:off x="2590800" y="6457950"/>
            <a:ext cx="4572000" cy="400050"/>
          </a:xfrm>
          <a:prstGeom prst="rect">
            <a:avLst/>
          </a:prstGeom>
          <a:noFill/>
          <a:ln w="9525">
            <a:noFill/>
            <a:miter lim="800000"/>
            <a:headEnd/>
            <a:tailEnd/>
          </a:ln>
        </p:spPr>
        <p:txBody>
          <a:bodyPr>
            <a:spAutoFit/>
          </a:bodyPr>
          <a:lstStyle/>
          <a:p>
            <a:r>
              <a:rPr lang="en-US" sz="2000">
                <a:solidFill>
                  <a:srgbClr val="000000"/>
                </a:solidFill>
                <a:latin typeface="Calibri" pitchFamily="34" charset="0"/>
              </a:rPr>
              <a:t>Smooth plastic cover on kneeling mat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76200" y="228600"/>
            <a:ext cx="8686800" cy="914400"/>
          </a:xfrm>
        </p:spPr>
        <p:txBody>
          <a:bodyPr/>
          <a:lstStyle/>
          <a:p>
            <a:pPr algn="r" eaLnBrk="1" hangingPunct="1"/>
            <a:r>
              <a:rPr lang="en-US" smtClean="0"/>
              <a:t>WHEN GROUND IS COVERED OR CONTAMINATED</a:t>
            </a:r>
          </a:p>
        </p:txBody>
      </p:sp>
      <p:sp>
        <p:nvSpPr>
          <p:cNvPr id="135171" name="Content Placeholder 2"/>
          <p:cNvSpPr>
            <a:spLocks noGrp="1"/>
          </p:cNvSpPr>
          <p:nvPr>
            <p:ph idx="1"/>
          </p:nvPr>
        </p:nvSpPr>
        <p:spPr>
          <a:xfrm>
            <a:off x="266700" y="2271713"/>
            <a:ext cx="4346575" cy="4373562"/>
          </a:xfrm>
        </p:spPr>
        <p:txBody>
          <a:bodyPr/>
          <a:lstStyle/>
          <a:p>
            <a:pPr eaLnBrk="1" hangingPunct="1">
              <a:buFont typeface="Wingdings" pitchFamily="2" charset="2"/>
              <a:buChar char="ü"/>
            </a:pPr>
            <a:r>
              <a:rPr lang="en-US" sz="2400" smtClean="0"/>
              <a:t>Clear the path if possible</a:t>
            </a:r>
          </a:p>
          <a:p>
            <a:pPr lvl="2" eaLnBrk="1" hangingPunct="1">
              <a:buFont typeface="Arial" charset="0"/>
              <a:buNone/>
            </a:pPr>
            <a:r>
              <a:rPr lang="en-US" b="1" smtClean="0"/>
              <a:t>- or -</a:t>
            </a:r>
          </a:p>
          <a:p>
            <a:pPr eaLnBrk="1" hangingPunct="1">
              <a:spcBef>
                <a:spcPct val="0"/>
              </a:spcBef>
              <a:buFont typeface="Wingdings" pitchFamily="2" charset="2"/>
              <a:buChar char="ü"/>
            </a:pPr>
            <a:r>
              <a:rPr lang="en-US" sz="2400" smtClean="0"/>
              <a:t>Identify safe path by checking for hazards on the ground or under the snow/leaves gravel/mud</a:t>
            </a:r>
          </a:p>
          <a:p>
            <a:pPr lvl="1" eaLnBrk="1" hangingPunct="1"/>
            <a:r>
              <a:rPr lang="en-US" sz="2000" smtClean="0"/>
              <a:t>Slippery flooring (vinyl tile, plastic sheet, etc.)</a:t>
            </a:r>
          </a:p>
          <a:p>
            <a:pPr lvl="1" eaLnBrk="1" hangingPunct="1"/>
            <a:r>
              <a:rPr lang="en-US" sz="2000" smtClean="0"/>
              <a:t>Uneven ground, small holes, tools, toys, supplies</a:t>
            </a:r>
          </a:p>
        </p:txBody>
      </p:sp>
      <p:sp>
        <p:nvSpPr>
          <p:cNvPr id="135172"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D4B84A-CD27-400C-B734-8A1511CA30F0}" type="slidenum">
              <a:rPr lang="en-US" smtClean="0">
                <a:solidFill>
                  <a:srgbClr val="898989"/>
                </a:solidFill>
              </a:rPr>
              <a:pPr fontAlgn="base">
                <a:spcBef>
                  <a:spcPct val="0"/>
                </a:spcBef>
                <a:spcAft>
                  <a:spcPct val="0"/>
                </a:spcAft>
                <a:defRPr/>
              </a:pPr>
              <a:t>108</a:t>
            </a:fld>
            <a:endParaRPr lang="en-US" smtClean="0">
              <a:solidFill>
                <a:srgbClr val="898989"/>
              </a:solidFill>
            </a:endParaRPr>
          </a:p>
        </p:txBody>
      </p:sp>
      <p:pic>
        <p:nvPicPr>
          <p:cNvPr id="135173" name="Picture 3"/>
          <p:cNvPicPr>
            <a:picLocks noChangeAspect="1" noChangeArrowheads="1"/>
          </p:cNvPicPr>
          <p:nvPr/>
        </p:nvPicPr>
        <p:blipFill>
          <a:blip r:embed="rId3" cstate="print"/>
          <a:srcRect/>
          <a:stretch>
            <a:fillRect/>
          </a:stretch>
        </p:blipFill>
        <p:spPr bwMode="auto">
          <a:xfrm>
            <a:off x="5068888" y="3032125"/>
            <a:ext cx="3579812" cy="2987675"/>
          </a:xfrm>
          <a:prstGeom prst="rect">
            <a:avLst/>
          </a:prstGeom>
          <a:noFill/>
          <a:ln w="9525">
            <a:noFill/>
            <a:miter lim="800000"/>
            <a:headEnd/>
            <a:tailEnd/>
          </a:ln>
        </p:spPr>
      </p:pic>
      <p:sp>
        <p:nvSpPr>
          <p:cNvPr id="8" name="Text Placeholder 6"/>
          <p:cNvSpPr txBox="1">
            <a:spLocks/>
          </p:cNvSpPr>
          <p:nvPr/>
        </p:nvSpPr>
        <p:spPr>
          <a:xfrm>
            <a:off x="0" y="1722438"/>
            <a:ext cx="4040188" cy="639762"/>
          </a:xfrm>
          <a:prstGeom prst="rect">
            <a:avLst/>
          </a:prstGeom>
        </p:spPr>
        <p:txBody>
          <a:bodyPr>
            <a:normAutofit/>
          </a:bodyPr>
          <a:lstStyle/>
          <a:p>
            <a:pPr marL="342900" indent="-342900" algn="ctr" fontAlgn="auto">
              <a:spcBef>
                <a:spcPct val="20000"/>
              </a:spcBef>
              <a:spcAft>
                <a:spcPts val="0"/>
              </a:spcAft>
              <a:defRPr/>
            </a:pPr>
            <a:r>
              <a:rPr lang="en-US" sz="2800" b="1" dirty="0">
                <a:solidFill>
                  <a:prstClr val="black"/>
                </a:solidFill>
                <a:effectLst>
                  <a:outerShdw blurRad="38100" dist="38100" dir="2700000" algn="tl">
                    <a:srgbClr val="000000">
                      <a:alpha val="43137"/>
                    </a:srgbClr>
                  </a:outerShdw>
                </a:effectLst>
                <a:latin typeface="+mn-lt"/>
                <a:cs typeface="+mn-cs"/>
              </a:rPr>
              <a:t>BETTER PRACTICE</a:t>
            </a:r>
          </a:p>
        </p:txBody>
      </p:sp>
      <p:sp>
        <p:nvSpPr>
          <p:cNvPr id="9" name="Text Placeholder 4"/>
          <p:cNvSpPr txBox="1">
            <a:spLocks/>
          </p:cNvSpPr>
          <p:nvPr/>
        </p:nvSpPr>
        <p:spPr>
          <a:xfrm>
            <a:off x="3806825" y="1798638"/>
            <a:ext cx="4041775" cy="639762"/>
          </a:xfrm>
          <a:prstGeom prst="rect">
            <a:avLst/>
          </a:prstGeom>
        </p:spPr>
        <p:txBody>
          <a:bodyPr/>
          <a:lstStyle/>
          <a:p>
            <a:pPr marL="342900" indent="-342900" algn="ctr" fontAlgn="auto">
              <a:spcBef>
                <a:spcPct val="20000"/>
              </a:spcBef>
              <a:spcAft>
                <a:spcPts val="0"/>
              </a:spcAft>
              <a:defRPr/>
            </a:pPr>
            <a:r>
              <a:rPr lang="en-US" sz="2800" b="1" dirty="0">
                <a:solidFill>
                  <a:prstClr val="black"/>
                </a:solidFill>
                <a:effectLst>
                  <a:outerShdw blurRad="38100" dist="38100" dir="2700000" algn="tl">
                    <a:srgbClr val="000000">
                      <a:alpha val="43137"/>
                    </a:srgbClr>
                  </a:outerShdw>
                </a:effectLst>
                <a:latin typeface="+mn-lt"/>
                <a:cs typeface="+mn-cs"/>
              </a:rPr>
              <a:t>AVOID</a:t>
            </a:r>
          </a:p>
        </p:txBody>
      </p:sp>
      <p:sp>
        <p:nvSpPr>
          <p:cNvPr id="135176" name="Content Placeholder 5"/>
          <p:cNvSpPr txBox="1">
            <a:spLocks/>
          </p:cNvSpPr>
          <p:nvPr/>
        </p:nvSpPr>
        <p:spPr bwMode="auto">
          <a:xfrm>
            <a:off x="4876800" y="2365375"/>
            <a:ext cx="4041775" cy="555625"/>
          </a:xfrm>
          <a:prstGeom prst="rect">
            <a:avLst/>
          </a:prstGeom>
          <a:noFill/>
          <a:ln w="9525">
            <a:noFill/>
            <a:miter lim="800000"/>
            <a:headEnd/>
            <a:tailEnd/>
          </a:ln>
        </p:spPr>
        <p:txBody>
          <a:bodyPr/>
          <a:lstStyle/>
          <a:p>
            <a:pPr marL="342900" indent="-342900">
              <a:spcBef>
                <a:spcPct val="20000"/>
              </a:spcBef>
              <a:buFont typeface="Arial" charset="0"/>
              <a:buBlip>
                <a:blip r:embed="rId4"/>
              </a:buBlip>
            </a:pPr>
            <a:r>
              <a:rPr lang="en-US" sz="2400">
                <a:solidFill>
                  <a:srgbClr val="000000"/>
                </a:solidFill>
                <a:latin typeface="Calibri" pitchFamily="34" charset="0"/>
              </a:rPr>
              <a:t>Multi-tasking</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772400" cy="914400"/>
          </a:xfrm>
        </p:spPr>
        <p:txBody>
          <a:bodyPr rtlCol="0">
            <a:normAutofit/>
          </a:bodyPr>
          <a:lstStyle/>
          <a:p>
            <a:pPr algn="r" eaLnBrk="1" fontAlgn="auto" hangingPunct="1">
              <a:spcAft>
                <a:spcPts val="0"/>
              </a:spcAft>
              <a:defRPr/>
            </a:pPr>
            <a:r>
              <a:rPr lang="en-US" sz="3600" dirty="0" smtClean="0"/>
              <a:t>FOOTWEAR</a:t>
            </a:r>
            <a:endParaRPr lang="en-US" sz="3600" dirty="0"/>
          </a:p>
        </p:txBody>
      </p:sp>
      <p:sp>
        <p:nvSpPr>
          <p:cNvPr id="136195" name="Slide Number Placeholder 5"/>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78C55A-58D9-432B-9A92-BA6A20F38B58}" type="slidenum">
              <a:rPr lang="en-US" smtClean="0">
                <a:solidFill>
                  <a:srgbClr val="898989"/>
                </a:solidFill>
              </a:rPr>
              <a:pPr fontAlgn="base">
                <a:spcBef>
                  <a:spcPct val="0"/>
                </a:spcBef>
                <a:spcAft>
                  <a:spcPct val="0"/>
                </a:spcAft>
                <a:defRPr/>
              </a:pPr>
              <a:t>109</a:t>
            </a:fld>
            <a:endParaRPr lang="en-US" smtClean="0">
              <a:solidFill>
                <a:srgbClr val="898989"/>
              </a:solidFill>
            </a:endParaRPr>
          </a:p>
        </p:txBody>
      </p:sp>
      <p:pic>
        <p:nvPicPr>
          <p:cNvPr id="8" name="Content Placeholder 9" descr="DSC00043.JPG"/>
          <p:cNvPicPr>
            <a:picLocks noChangeAspect="1"/>
          </p:cNvPicPr>
          <p:nvPr/>
        </p:nvPicPr>
        <p:blipFill>
          <a:blip r:embed="rId3" cstate="email"/>
          <a:srcRect/>
          <a:stretch>
            <a:fillRect/>
          </a:stretch>
        </p:blipFill>
        <p:spPr>
          <a:xfrm>
            <a:off x="663038" y="1600200"/>
            <a:ext cx="3451761" cy="4429760"/>
          </a:xfrm>
          <a:prstGeom prst="rect">
            <a:avLst/>
          </a:prstGeom>
          <a:ln>
            <a:noFill/>
          </a:ln>
          <a:effectLst>
            <a:softEdge rad="317500"/>
          </a:effectLst>
        </p:spPr>
      </p:pic>
      <p:pic>
        <p:nvPicPr>
          <p:cNvPr id="9" name="Picture 8" descr="DSC00149.JPG"/>
          <p:cNvPicPr>
            <a:picLocks noChangeAspect="1"/>
          </p:cNvPicPr>
          <p:nvPr/>
        </p:nvPicPr>
        <p:blipFill>
          <a:blip r:embed="rId4" cstate="email"/>
          <a:srcRect/>
          <a:stretch>
            <a:fillRect/>
          </a:stretch>
        </p:blipFill>
        <p:spPr>
          <a:xfrm rot="16200000">
            <a:off x="4611584" y="2164278"/>
            <a:ext cx="4419599" cy="3443846"/>
          </a:xfrm>
          <a:prstGeom prst="rect">
            <a:avLst/>
          </a:prstGeom>
          <a:ln>
            <a:noFill/>
          </a:ln>
          <a:effectLst>
            <a:softEdge rad="317500"/>
          </a:effectLst>
        </p:spPr>
      </p:pic>
      <p:pic>
        <p:nvPicPr>
          <p:cNvPr id="10" name="Picture 2" descr="C:\Documents and Settings\Karen Cooper\Local Settings\Temporary Internet Files\Content.IE5\PQQ6J638\MC900432537[1].png"/>
          <p:cNvPicPr>
            <a:picLocks noChangeAspect="1" noChangeArrowheads="1"/>
          </p:cNvPicPr>
          <p:nvPr/>
        </p:nvPicPr>
        <p:blipFill>
          <a:blip r:embed="rId5" cstate="print"/>
          <a:srcRect/>
          <a:stretch>
            <a:fillRect/>
          </a:stretch>
        </p:blipFill>
        <p:spPr bwMode="auto">
          <a:xfrm>
            <a:off x="3124200" y="4953000"/>
            <a:ext cx="984250" cy="984250"/>
          </a:xfrm>
          <a:prstGeom prst="rect">
            <a:avLst/>
          </a:prstGeom>
          <a:noFill/>
          <a:ln w="9525">
            <a:noFill/>
            <a:miter lim="800000"/>
            <a:headEnd/>
            <a:tailEnd/>
          </a:ln>
        </p:spPr>
      </p:pic>
      <p:pic>
        <p:nvPicPr>
          <p:cNvPr id="11" name="Picture 3" descr="C:\Documents and Settings\Karen Cooper\Local Settings\Temporary Internet Files\Content.IE5\HHME7F7I\MC900432530[1].png"/>
          <p:cNvPicPr>
            <a:picLocks noChangeAspect="1" noChangeArrowheads="1"/>
          </p:cNvPicPr>
          <p:nvPr/>
        </p:nvPicPr>
        <p:blipFill>
          <a:blip r:embed="rId6" cstate="email">
            <a:duotone>
              <a:prstClr val="black"/>
              <a:srgbClr val="008000">
                <a:tint val="45000"/>
                <a:satMod val="400000"/>
              </a:srgbClr>
            </a:duotone>
            <a:lum bright="-10000" contrast="40000"/>
          </a:blip>
          <a:srcRect/>
          <a:stretch>
            <a:fillRect/>
          </a:stretch>
        </p:blipFill>
        <p:spPr bwMode="auto">
          <a:xfrm>
            <a:off x="7315200" y="4572000"/>
            <a:ext cx="1442830" cy="990600"/>
          </a:xfrm>
          <a:prstGeom prst="rect">
            <a:avLst/>
          </a:prstGeom>
          <a:noFill/>
        </p:spPr>
      </p:pic>
      <p:sp>
        <p:nvSpPr>
          <p:cNvPr id="136200" name="Rectangle 12"/>
          <p:cNvSpPr>
            <a:spLocks noChangeArrowheads="1"/>
          </p:cNvSpPr>
          <p:nvPr/>
        </p:nvSpPr>
        <p:spPr bwMode="auto">
          <a:xfrm>
            <a:off x="1981200" y="6019800"/>
            <a:ext cx="6172200" cy="523875"/>
          </a:xfrm>
          <a:prstGeom prst="rect">
            <a:avLst/>
          </a:prstGeom>
          <a:noFill/>
          <a:ln w="9525">
            <a:noFill/>
            <a:miter lim="800000"/>
            <a:headEnd/>
            <a:tailEnd/>
          </a:ln>
        </p:spPr>
        <p:txBody>
          <a:bodyPr>
            <a:spAutoFit/>
          </a:bodyPr>
          <a:lstStyle/>
          <a:p>
            <a:r>
              <a:rPr lang="en-US" sz="2800" i="1">
                <a:latin typeface="Calibri" pitchFamily="34" charset="0"/>
              </a:rPr>
              <a:t>Which of these boots has better tread?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3048000"/>
            <a:ext cx="7772400" cy="2305050"/>
          </a:xfrm>
        </p:spPr>
        <p:txBody>
          <a:bodyPr rtlCol="0">
            <a:normAutofit/>
          </a:bodyPr>
          <a:lstStyle/>
          <a:p>
            <a:pPr eaLnBrk="1" fontAlgn="auto" hangingPunct="1">
              <a:spcAft>
                <a:spcPts val="0"/>
              </a:spcAft>
              <a:defRPr/>
            </a:pPr>
            <a:r>
              <a:rPr lang="en-US" dirty="0" smtClean="0"/>
              <a:t>overexertion</a:t>
            </a:r>
            <a:endParaRPr lang="en-US" dirty="0"/>
          </a:p>
        </p:txBody>
      </p:sp>
      <p:sp>
        <p:nvSpPr>
          <p:cNvPr id="3" name="Slide Number Placeholder 2"/>
          <p:cNvSpPr>
            <a:spLocks noGrp="1"/>
          </p:cNvSpPr>
          <p:nvPr>
            <p:ph type="sldNum" sz="quarter" idx="11"/>
          </p:nvPr>
        </p:nvSpPr>
        <p:spPr/>
        <p:txBody>
          <a:bodyPr/>
          <a:lstStyle/>
          <a:p>
            <a:pPr>
              <a:defRPr/>
            </a:pPr>
            <a:fld id="{C23A4444-196C-4452-8668-9501CCD9DDD7}" type="slidenum">
              <a:rPr lang="en-US">
                <a:solidFill>
                  <a:schemeClr val="bg1">
                    <a:lumMod val="50000"/>
                  </a:schemeClr>
                </a:solidFill>
              </a:rPr>
              <a:pPr>
                <a:defRPr/>
              </a:pPr>
              <a:t>11</a:t>
            </a:fld>
            <a:endParaRPr lang="en-US" dirty="0">
              <a:solidFill>
                <a:schemeClr val="bg1">
                  <a:lumMod val="50000"/>
                </a:schemeClr>
              </a:solidFill>
            </a:endParaRP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533400" y="76200"/>
            <a:ext cx="8229600" cy="1143000"/>
          </a:xfrm>
        </p:spPr>
        <p:txBody>
          <a:bodyPr/>
          <a:lstStyle/>
          <a:p>
            <a:pPr algn="r" eaLnBrk="1" hangingPunct="1"/>
            <a:r>
              <a:rPr lang="en-US" smtClean="0"/>
              <a:t>SHOE TREAD TESTING</a:t>
            </a:r>
          </a:p>
        </p:txBody>
      </p:sp>
      <p:sp>
        <p:nvSpPr>
          <p:cNvPr id="137219" name="Content Placeholder 18"/>
          <p:cNvSpPr>
            <a:spLocks noGrp="1"/>
          </p:cNvSpPr>
          <p:nvPr>
            <p:ph idx="1"/>
          </p:nvPr>
        </p:nvSpPr>
        <p:spPr>
          <a:xfrm>
            <a:off x="457200" y="4876800"/>
            <a:ext cx="8229600" cy="1981200"/>
          </a:xfrm>
        </p:spPr>
        <p:txBody>
          <a:bodyPr/>
          <a:lstStyle/>
          <a:p>
            <a:pPr eaLnBrk="1" hangingPunct="1"/>
            <a:r>
              <a:rPr lang="en-US" sz="2800" smtClean="0"/>
              <a:t>Width of tread channels should be thicker than a quarter</a:t>
            </a:r>
          </a:p>
          <a:p>
            <a:pPr eaLnBrk="1" hangingPunct="1"/>
            <a:r>
              <a:rPr lang="en-US" sz="2800" smtClean="0"/>
              <a:t>Tread depth should cover very top of George Washington’s head</a:t>
            </a:r>
          </a:p>
          <a:p>
            <a:pPr eaLnBrk="1" hangingPunct="1"/>
            <a:endParaRPr lang="en-US" smtClean="0"/>
          </a:p>
        </p:txBody>
      </p:sp>
      <p:sp>
        <p:nvSpPr>
          <p:cNvPr id="137220" name="Slide Number Placeholder 1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1DAFE7-1095-4FD5-95F1-0A6674C4FEA9}" type="slidenum">
              <a:rPr lang="en-US" smtClean="0">
                <a:solidFill>
                  <a:srgbClr val="898989"/>
                </a:solidFill>
              </a:rPr>
              <a:pPr fontAlgn="base">
                <a:spcBef>
                  <a:spcPct val="0"/>
                </a:spcBef>
                <a:spcAft>
                  <a:spcPct val="0"/>
                </a:spcAft>
                <a:defRPr/>
              </a:pPr>
              <a:t>110</a:t>
            </a:fld>
            <a:endParaRPr lang="en-US" smtClean="0">
              <a:solidFill>
                <a:srgbClr val="898989"/>
              </a:solidFill>
            </a:endParaRPr>
          </a:p>
        </p:txBody>
      </p:sp>
      <p:pic>
        <p:nvPicPr>
          <p:cNvPr id="137221" name="Picture 4" descr="DSC00043.JPG"/>
          <p:cNvPicPr>
            <a:picLocks noChangeAspect="1"/>
          </p:cNvPicPr>
          <p:nvPr/>
        </p:nvPicPr>
        <p:blipFill>
          <a:blip r:embed="rId3" cstate="print"/>
          <a:srcRect/>
          <a:stretch>
            <a:fillRect/>
          </a:stretch>
        </p:blipFill>
        <p:spPr bwMode="auto">
          <a:xfrm>
            <a:off x="4530725" y="1770063"/>
            <a:ext cx="4081463" cy="3060700"/>
          </a:xfrm>
          <a:prstGeom prst="rect">
            <a:avLst/>
          </a:prstGeom>
          <a:noFill/>
          <a:ln w="9525">
            <a:noFill/>
            <a:miter lim="800000"/>
            <a:headEnd/>
            <a:tailEnd/>
          </a:ln>
        </p:spPr>
      </p:pic>
      <p:sp>
        <p:nvSpPr>
          <p:cNvPr id="6" name="Oval 5"/>
          <p:cNvSpPr/>
          <p:nvPr/>
        </p:nvSpPr>
        <p:spPr>
          <a:xfrm>
            <a:off x="7477125" y="2197100"/>
            <a:ext cx="1066800" cy="1981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37223" name="Picture 6" descr="us-quarter.gif"/>
          <p:cNvPicPr>
            <a:picLocks noChangeAspect="1"/>
          </p:cNvPicPr>
          <p:nvPr/>
        </p:nvPicPr>
        <p:blipFill>
          <a:blip r:embed="rId4" cstate="print"/>
          <a:srcRect/>
          <a:stretch>
            <a:fillRect/>
          </a:stretch>
        </p:blipFill>
        <p:spPr bwMode="auto">
          <a:xfrm>
            <a:off x="76200" y="1458913"/>
            <a:ext cx="2836863" cy="2830512"/>
          </a:xfrm>
          <a:prstGeom prst="rect">
            <a:avLst/>
          </a:prstGeom>
          <a:noFill/>
          <a:ln w="9525">
            <a:noFill/>
            <a:miter lim="800000"/>
            <a:headEnd/>
            <a:tailEnd/>
          </a:ln>
        </p:spPr>
      </p:pic>
      <p:sp>
        <p:nvSpPr>
          <p:cNvPr id="137224" name="TextBox 15"/>
          <p:cNvSpPr txBox="1">
            <a:spLocks noChangeArrowheads="1"/>
          </p:cNvSpPr>
          <p:nvPr/>
        </p:nvSpPr>
        <p:spPr bwMode="auto">
          <a:xfrm>
            <a:off x="1600200" y="1458913"/>
            <a:ext cx="990600" cy="369887"/>
          </a:xfrm>
          <a:prstGeom prst="rect">
            <a:avLst/>
          </a:prstGeom>
          <a:solidFill>
            <a:schemeClr val="bg1"/>
          </a:solidFill>
          <a:ln w="9525">
            <a:noFill/>
            <a:miter lim="800000"/>
            <a:headEnd/>
            <a:tailEnd/>
          </a:ln>
        </p:spPr>
        <p:txBody>
          <a:bodyPr>
            <a:spAutoFit/>
          </a:bodyPr>
          <a:lstStyle/>
          <a:p>
            <a:r>
              <a:rPr lang="en-US" b="1">
                <a:solidFill>
                  <a:srgbClr val="FF0000"/>
                </a:solidFill>
                <a:latin typeface="Calibri" pitchFamily="34" charset="0"/>
              </a:rPr>
              <a:t>3mm</a:t>
            </a:r>
          </a:p>
        </p:txBody>
      </p:sp>
      <p:pic>
        <p:nvPicPr>
          <p:cNvPr id="137225" name="Picture 17" descr="quarter_thick.JPG"/>
          <p:cNvPicPr>
            <a:picLocks noChangeAspect="1"/>
          </p:cNvPicPr>
          <p:nvPr/>
        </p:nvPicPr>
        <p:blipFill>
          <a:blip r:embed="rId5" cstate="print"/>
          <a:srcRect/>
          <a:stretch>
            <a:fillRect/>
          </a:stretch>
        </p:blipFill>
        <p:spPr bwMode="auto">
          <a:xfrm>
            <a:off x="2895600" y="1763713"/>
            <a:ext cx="1600200" cy="2560637"/>
          </a:xfrm>
          <a:prstGeom prst="rect">
            <a:avLst/>
          </a:prstGeom>
          <a:noFill/>
          <a:ln w="9525">
            <a:noFill/>
            <a:miter lim="800000"/>
            <a:headEnd/>
            <a:tailEnd/>
          </a:ln>
        </p:spPr>
      </p:pic>
      <p:sp>
        <p:nvSpPr>
          <p:cNvPr id="137226" name="TextBox 19"/>
          <p:cNvSpPr txBox="1">
            <a:spLocks noChangeArrowheads="1"/>
          </p:cNvSpPr>
          <p:nvPr/>
        </p:nvSpPr>
        <p:spPr bwMode="auto">
          <a:xfrm>
            <a:off x="2514600" y="3071813"/>
            <a:ext cx="838200" cy="368300"/>
          </a:xfrm>
          <a:prstGeom prst="rect">
            <a:avLst/>
          </a:prstGeom>
          <a:solidFill>
            <a:schemeClr val="bg1"/>
          </a:solidFill>
          <a:ln w="9525">
            <a:noFill/>
            <a:miter lim="800000"/>
            <a:headEnd/>
            <a:tailEnd/>
          </a:ln>
        </p:spPr>
        <p:txBody>
          <a:bodyPr>
            <a:spAutoFit/>
          </a:bodyPr>
          <a:lstStyle/>
          <a:p>
            <a:pPr algn="r"/>
            <a:r>
              <a:rPr lang="en-US" b="1">
                <a:solidFill>
                  <a:srgbClr val="FF0000"/>
                </a:solidFill>
                <a:latin typeface="Calibri" pitchFamily="34" charset="0"/>
              </a:rPr>
              <a:t>~2 mm</a:t>
            </a:r>
          </a:p>
        </p:txBody>
      </p:sp>
      <p:cxnSp>
        <p:nvCxnSpPr>
          <p:cNvPr id="24" name="Straight Arrow Connector 23"/>
          <p:cNvCxnSpPr/>
          <p:nvPr/>
        </p:nvCxnSpPr>
        <p:spPr>
          <a:xfrm>
            <a:off x="3124200" y="2982913"/>
            <a:ext cx="228600"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0800000" flipV="1">
            <a:off x="3505200" y="2982913"/>
            <a:ext cx="228600" cy="15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1334294" y="951706"/>
            <a:ext cx="381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1333501" y="2030412"/>
            <a:ext cx="3810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552171"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quarter_test1.JPG"/>
          <p:cNvPicPr>
            <a:picLocks noChangeAspect="1"/>
          </p:cNvPicPr>
          <p:nvPr/>
        </p:nvPicPr>
        <p:blipFill>
          <a:blip r:embed="rId3" cstate="email"/>
          <a:srcRect/>
          <a:stretch>
            <a:fillRect/>
          </a:stretch>
        </p:blipFill>
        <p:spPr>
          <a:xfrm>
            <a:off x="457200" y="2590800"/>
            <a:ext cx="2594578" cy="4100689"/>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8243" name="TextBox 17"/>
          <p:cNvSpPr txBox="1">
            <a:spLocks noChangeArrowheads="1"/>
          </p:cNvSpPr>
          <p:nvPr/>
        </p:nvSpPr>
        <p:spPr bwMode="auto">
          <a:xfrm>
            <a:off x="476250" y="2128838"/>
            <a:ext cx="2590800" cy="461962"/>
          </a:xfrm>
          <a:prstGeom prst="rect">
            <a:avLst/>
          </a:prstGeom>
          <a:noFill/>
          <a:ln w="9525">
            <a:noFill/>
            <a:miter lim="800000"/>
            <a:headEnd/>
            <a:tailEnd/>
          </a:ln>
        </p:spPr>
        <p:txBody>
          <a:bodyPr>
            <a:spAutoFit/>
          </a:bodyPr>
          <a:lstStyle/>
          <a:p>
            <a:pPr algn="ctr"/>
            <a:r>
              <a:rPr lang="en-US" sz="2400" b="1">
                <a:solidFill>
                  <a:srgbClr val="000000"/>
                </a:solidFill>
                <a:latin typeface="Calibri" pitchFamily="34" charset="0"/>
              </a:rPr>
              <a:t>GOOD</a:t>
            </a:r>
          </a:p>
        </p:txBody>
      </p:sp>
      <p:pic>
        <p:nvPicPr>
          <p:cNvPr id="19" name="Picture 18" descr="quarter_test2.JPG"/>
          <p:cNvPicPr>
            <a:picLocks noChangeAspect="1"/>
          </p:cNvPicPr>
          <p:nvPr/>
        </p:nvPicPr>
        <p:blipFill>
          <a:blip r:embed="rId4" cstate="email"/>
          <a:srcRect/>
          <a:stretch>
            <a:fillRect/>
          </a:stretch>
        </p:blipFill>
        <p:spPr>
          <a:xfrm>
            <a:off x="3276600" y="2590800"/>
            <a:ext cx="2590800" cy="4114799"/>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8245" name="TextBox 19"/>
          <p:cNvSpPr txBox="1">
            <a:spLocks noChangeArrowheads="1"/>
          </p:cNvSpPr>
          <p:nvPr/>
        </p:nvSpPr>
        <p:spPr bwMode="auto">
          <a:xfrm>
            <a:off x="3276600" y="1760538"/>
            <a:ext cx="2590800" cy="830262"/>
          </a:xfrm>
          <a:prstGeom prst="rect">
            <a:avLst/>
          </a:prstGeom>
          <a:noFill/>
          <a:ln w="9525">
            <a:noFill/>
            <a:miter lim="800000"/>
            <a:headEnd/>
            <a:tailEnd/>
          </a:ln>
        </p:spPr>
        <p:txBody>
          <a:bodyPr>
            <a:spAutoFit/>
          </a:bodyPr>
          <a:lstStyle/>
          <a:p>
            <a:pPr algn="ctr"/>
            <a:r>
              <a:rPr lang="en-US" sz="2400" b="1">
                <a:solidFill>
                  <a:srgbClr val="000000"/>
                </a:solidFill>
                <a:latin typeface="Calibri" pitchFamily="34" charset="0"/>
              </a:rPr>
              <a:t>BAD- NOT DEEP ENOUGH</a:t>
            </a:r>
          </a:p>
        </p:txBody>
      </p:sp>
      <p:pic>
        <p:nvPicPr>
          <p:cNvPr id="21" name="Picture 20" descr="quarter_test_3.JPG"/>
          <p:cNvPicPr>
            <a:picLocks noChangeAspect="1"/>
          </p:cNvPicPr>
          <p:nvPr/>
        </p:nvPicPr>
        <p:blipFill>
          <a:blip r:embed="rId5" cstate="email"/>
          <a:srcRect/>
          <a:stretch>
            <a:fillRect/>
          </a:stretch>
        </p:blipFill>
        <p:spPr>
          <a:xfrm>
            <a:off x="6096000" y="2590800"/>
            <a:ext cx="2590800" cy="41148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8247" name="TextBox 21"/>
          <p:cNvSpPr txBox="1">
            <a:spLocks noChangeArrowheads="1"/>
          </p:cNvSpPr>
          <p:nvPr/>
        </p:nvSpPr>
        <p:spPr bwMode="auto">
          <a:xfrm>
            <a:off x="6096000" y="1760538"/>
            <a:ext cx="2590800" cy="830262"/>
          </a:xfrm>
          <a:prstGeom prst="rect">
            <a:avLst/>
          </a:prstGeom>
          <a:noFill/>
          <a:ln w="9525">
            <a:noFill/>
            <a:miter lim="800000"/>
            <a:headEnd/>
            <a:tailEnd/>
          </a:ln>
        </p:spPr>
        <p:txBody>
          <a:bodyPr>
            <a:spAutoFit/>
          </a:bodyPr>
          <a:lstStyle/>
          <a:p>
            <a:pPr algn="ctr"/>
            <a:r>
              <a:rPr lang="en-US" sz="2400" b="1">
                <a:solidFill>
                  <a:srgbClr val="000000"/>
                </a:solidFill>
                <a:latin typeface="Calibri" pitchFamily="34" charset="0"/>
              </a:rPr>
              <a:t>BAD- NOT WIDE ENOUGH</a:t>
            </a:r>
          </a:p>
        </p:txBody>
      </p:sp>
      <p:sp>
        <p:nvSpPr>
          <p:cNvPr id="23" name="Title 22"/>
          <p:cNvSpPr>
            <a:spLocks noGrp="1"/>
          </p:cNvSpPr>
          <p:nvPr>
            <p:ph type="title"/>
          </p:nvPr>
        </p:nvSpPr>
        <p:spPr>
          <a:xfrm>
            <a:off x="6096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TEST YOUR TREAD WITH A QUARTER</a:t>
            </a:r>
            <a:endParaRPr lang="en-US" dirty="0">
              <a:effectLst>
                <a:outerShdw blurRad="38100" dist="38100" dir="2700000" algn="tl">
                  <a:srgbClr val="000000">
                    <a:alpha val="43137"/>
                  </a:srgbClr>
                </a:outerShdw>
              </a:effectLst>
            </a:endParaRPr>
          </a:p>
        </p:txBody>
      </p:sp>
      <p:sp>
        <p:nvSpPr>
          <p:cNvPr id="138249" name="Slide Number Placeholder 11"/>
          <p:cNvSpPr>
            <a:spLocks noGrp="1"/>
          </p:cNvSpPr>
          <p:nvPr>
            <p:ph type="sldNum" sz="quarter" idx="11"/>
          </p:nvPr>
        </p:nvSpPr>
        <p:spPr bwMode="auto">
          <a:xfrm>
            <a:off x="7010400" y="6356350"/>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0CF50609-E997-4D83-A2C3-949C2884B00A}" type="slidenum">
              <a:rPr lang="en-US" smtClean="0">
                <a:solidFill>
                  <a:srgbClr val="898989"/>
                </a:solidFill>
              </a:rPr>
              <a:pPr fontAlgn="base">
                <a:spcBef>
                  <a:spcPct val="0"/>
                </a:spcBef>
                <a:spcAft>
                  <a:spcPct val="0"/>
                </a:spcAft>
                <a:defRPr/>
              </a:pPr>
              <a:t>111</a:t>
            </a:fld>
            <a:endParaRPr lang="en-US" smtClean="0">
              <a:solidFill>
                <a:srgbClr val="898989"/>
              </a:solidFill>
            </a:endParaRPr>
          </a:p>
        </p:txBody>
      </p:sp>
      <p:pic>
        <p:nvPicPr>
          <p:cNvPr id="4098" name="Picture 2" descr="C:\Documents and Settings\Karen Cooper\Local Settings\Temporary Internet Files\Content.IE5\PQQ6J638\MC900432537[1].png"/>
          <p:cNvPicPr>
            <a:picLocks noChangeAspect="1" noChangeArrowheads="1"/>
          </p:cNvPicPr>
          <p:nvPr/>
        </p:nvPicPr>
        <p:blipFill>
          <a:blip r:embed="rId6" cstate="print"/>
          <a:srcRect/>
          <a:stretch>
            <a:fillRect/>
          </a:stretch>
        </p:blipFill>
        <p:spPr bwMode="auto">
          <a:xfrm>
            <a:off x="4876800" y="5638800"/>
            <a:ext cx="984250" cy="984250"/>
          </a:xfrm>
          <a:prstGeom prst="rect">
            <a:avLst/>
          </a:prstGeom>
          <a:noFill/>
          <a:ln w="9525">
            <a:noFill/>
            <a:miter lim="800000"/>
            <a:headEnd/>
            <a:tailEnd/>
          </a:ln>
        </p:spPr>
      </p:pic>
      <p:pic>
        <p:nvPicPr>
          <p:cNvPr id="10" name="Picture 2" descr="C:\Documents and Settings\Karen Cooper\Local Settings\Temporary Internet Files\Content.IE5\PQQ6J638\MC900432537[1].png"/>
          <p:cNvPicPr>
            <a:picLocks noChangeAspect="1" noChangeArrowheads="1"/>
          </p:cNvPicPr>
          <p:nvPr/>
        </p:nvPicPr>
        <p:blipFill>
          <a:blip r:embed="rId6" cstate="print"/>
          <a:srcRect/>
          <a:stretch>
            <a:fillRect/>
          </a:stretch>
        </p:blipFill>
        <p:spPr bwMode="auto">
          <a:xfrm>
            <a:off x="7696200" y="5638800"/>
            <a:ext cx="984250" cy="984250"/>
          </a:xfrm>
          <a:prstGeom prst="rect">
            <a:avLst/>
          </a:prstGeom>
          <a:noFill/>
          <a:ln w="9525">
            <a:noFill/>
            <a:miter lim="800000"/>
            <a:headEnd/>
            <a:tailEnd/>
          </a:ln>
        </p:spPr>
      </p:pic>
      <p:pic>
        <p:nvPicPr>
          <p:cNvPr id="14" name="Picture 3" descr="C:\Documents and Settings\Karen Cooper\Local Settings\Temporary Internet Files\Content.IE5\HHME7F7I\MC900432530[1].png"/>
          <p:cNvPicPr>
            <a:picLocks noChangeAspect="1" noChangeArrowheads="1"/>
          </p:cNvPicPr>
          <p:nvPr/>
        </p:nvPicPr>
        <p:blipFill>
          <a:blip r:embed="rId7" cstate="email">
            <a:duotone>
              <a:prstClr val="black"/>
              <a:srgbClr val="008000">
                <a:tint val="45000"/>
                <a:satMod val="400000"/>
              </a:srgbClr>
            </a:duotone>
            <a:lum bright="-10000" contrast="40000"/>
          </a:blip>
          <a:srcRect/>
          <a:stretch>
            <a:fillRect/>
          </a:stretch>
        </p:blipFill>
        <p:spPr bwMode="auto">
          <a:xfrm>
            <a:off x="0" y="2442948"/>
            <a:ext cx="1442830" cy="990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a:xfrm>
            <a:off x="533400" y="76200"/>
            <a:ext cx="8229600" cy="1143000"/>
          </a:xfrm>
        </p:spPr>
        <p:txBody>
          <a:bodyPr/>
          <a:lstStyle/>
          <a:p>
            <a:pPr algn="r" eaLnBrk="1" hangingPunct="1"/>
            <a:r>
              <a:rPr lang="en-US" smtClean="0"/>
              <a:t>TRIPPING HAZARDS</a:t>
            </a:r>
          </a:p>
        </p:txBody>
      </p:sp>
      <p:sp>
        <p:nvSpPr>
          <p:cNvPr id="3" name="Content Placeholder 2"/>
          <p:cNvSpPr>
            <a:spLocks noGrp="1"/>
          </p:cNvSpPr>
          <p:nvPr>
            <p:ph idx="1"/>
          </p:nvPr>
        </p:nvSpPr>
        <p:spPr>
          <a:xfrm>
            <a:off x="0" y="1752600"/>
            <a:ext cx="8229600" cy="4373563"/>
          </a:xfrm>
        </p:spPr>
        <p:txBody>
          <a:bodyPr rtlCol="0">
            <a:normAutofit lnSpcReduction="10000"/>
          </a:bodyPr>
          <a:lstStyle/>
          <a:p>
            <a:pPr eaLnBrk="1" fontAlgn="auto" hangingPunct="1">
              <a:spcAft>
                <a:spcPts val="0"/>
              </a:spcAft>
              <a:buFont typeface="Arial" pitchFamily="34" charset="0"/>
              <a:buChar char="•"/>
              <a:defRPr/>
            </a:pPr>
            <a:r>
              <a:rPr lang="en-US" dirty="0" smtClean="0"/>
              <a:t>Environmental</a:t>
            </a:r>
          </a:p>
          <a:p>
            <a:pPr lvl="1" eaLnBrk="1" fontAlgn="auto" hangingPunct="1">
              <a:spcAft>
                <a:spcPts val="0"/>
              </a:spcAft>
              <a:buFont typeface="Arial" pitchFamily="34" charset="0"/>
              <a:buChar char="–"/>
              <a:defRPr/>
            </a:pPr>
            <a:r>
              <a:rPr lang="en-US" dirty="0" smtClean="0"/>
              <a:t>Tools/cable left on ground</a:t>
            </a:r>
          </a:p>
          <a:p>
            <a:pPr lvl="1" eaLnBrk="1" fontAlgn="auto" hangingPunct="1">
              <a:spcAft>
                <a:spcPts val="0"/>
              </a:spcAft>
              <a:buFont typeface="Arial" pitchFamily="34" charset="0"/>
              <a:buChar char="–"/>
              <a:defRPr/>
            </a:pPr>
            <a:r>
              <a:rPr lang="en-US" dirty="0" smtClean="0"/>
              <a:t>Uneven ground</a:t>
            </a:r>
          </a:p>
          <a:p>
            <a:pPr lvl="1" eaLnBrk="1" fontAlgn="auto" hangingPunct="1">
              <a:spcAft>
                <a:spcPts val="0"/>
              </a:spcAft>
              <a:buFont typeface="Arial" pitchFamily="34" charset="0"/>
              <a:buChar char="–"/>
              <a:defRPr/>
            </a:pPr>
            <a:r>
              <a:rPr lang="en-US" dirty="0" smtClean="0"/>
              <a:t>Curbs</a:t>
            </a:r>
          </a:p>
          <a:p>
            <a:pPr lvl="1" eaLnBrk="1" fontAlgn="auto" hangingPunct="1">
              <a:spcAft>
                <a:spcPts val="0"/>
              </a:spcAft>
              <a:buFont typeface="Arial" pitchFamily="34" charset="0"/>
              <a:buChar char="–"/>
              <a:defRPr/>
            </a:pPr>
            <a:r>
              <a:rPr lang="en-US" dirty="0" smtClean="0"/>
              <a:t>Weeds, vines, roots</a:t>
            </a:r>
          </a:p>
          <a:p>
            <a:pPr eaLnBrk="1" fontAlgn="auto" hangingPunct="1">
              <a:spcAft>
                <a:spcPts val="0"/>
              </a:spcAft>
              <a:buFont typeface="Arial" pitchFamily="34" charset="0"/>
              <a:buChar char="•"/>
              <a:defRPr/>
            </a:pPr>
            <a:r>
              <a:rPr lang="en-US" dirty="0" smtClean="0"/>
              <a:t>Other factors</a:t>
            </a:r>
          </a:p>
          <a:p>
            <a:pPr lvl="1" eaLnBrk="1" fontAlgn="auto" hangingPunct="1">
              <a:spcAft>
                <a:spcPts val="0"/>
              </a:spcAft>
              <a:buFont typeface="Arial" pitchFamily="34" charset="0"/>
              <a:buChar char="–"/>
              <a:defRPr/>
            </a:pPr>
            <a:r>
              <a:rPr lang="en-US" dirty="0" smtClean="0"/>
              <a:t>Debris</a:t>
            </a:r>
          </a:p>
          <a:p>
            <a:pPr lvl="1" eaLnBrk="1" fontAlgn="auto" hangingPunct="1">
              <a:spcAft>
                <a:spcPts val="0"/>
              </a:spcAft>
              <a:buFont typeface="Arial" pitchFamily="34" charset="0"/>
              <a:buChar char="–"/>
              <a:defRPr/>
            </a:pPr>
            <a:r>
              <a:rPr lang="en-US" dirty="0" smtClean="0"/>
              <a:t>Dual tasking while walking</a:t>
            </a:r>
          </a:p>
          <a:p>
            <a:pPr lvl="1" eaLnBrk="1" fontAlgn="auto" hangingPunct="1">
              <a:spcAft>
                <a:spcPts val="0"/>
              </a:spcAft>
              <a:buFont typeface="Arial" pitchFamily="34" charset="0"/>
              <a:buChar char="–"/>
              <a:defRPr/>
            </a:pPr>
            <a:r>
              <a:rPr lang="en-US" dirty="0" smtClean="0"/>
              <a:t>Walking backwards</a:t>
            </a:r>
          </a:p>
          <a:p>
            <a:pPr lvl="1" eaLnBrk="1" fontAlgn="auto" hangingPunct="1">
              <a:spcAft>
                <a:spcPts val="0"/>
              </a:spcAft>
              <a:buFont typeface="Arial" pitchFamily="34" charset="0"/>
              <a:buChar char="–"/>
              <a:defRPr/>
            </a:pPr>
            <a:r>
              <a:rPr lang="en-US" dirty="0" smtClean="0"/>
              <a:t>Wearing bifocal/progressive lens glasses</a:t>
            </a:r>
            <a:endParaRPr lang="en-US" dirty="0"/>
          </a:p>
        </p:txBody>
      </p:sp>
      <p:sp>
        <p:nvSpPr>
          <p:cNvPr id="139268"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E80D3F-70BF-46DE-9082-883FC40159ED}" type="slidenum">
              <a:rPr lang="en-US" smtClean="0">
                <a:solidFill>
                  <a:srgbClr val="898989"/>
                </a:solidFill>
              </a:rPr>
              <a:pPr fontAlgn="base">
                <a:spcBef>
                  <a:spcPct val="0"/>
                </a:spcBef>
                <a:spcAft>
                  <a:spcPct val="0"/>
                </a:spcAft>
                <a:defRPr/>
              </a:pPr>
              <a:t>112</a:t>
            </a:fld>
            <a:endParaRPr lang="en-US" smtClean="0">
              <a:solidFill>
                <a:srgbClr val="898989"/>
              </a:solidFill>
            </a:endParaRPr>
          </a:p>
        </p:txBody>
      </p:sp>
      <p:pic>
        <p:nvPicPr>
          <p:cNvPr id="5" name="Picture 4" descr="C:\Users\Owner\Downloads\cable around feet.jpg"/>
          <p:cNvPicPr>
            <a:picLocks noChangeAspect="1" noChangeArrowheads="1"/>
          </p:cNvPicPr>
          <p:nvPr/>
        </p:nvPicPr>
        <p:blipFill>
          <a:blip r:embed="rId3" cstate="email"/>
          <a:srcRect/>
          <a:stretch>
            <a:fillRect/>
          </a:stretch>
        </p:blipFill>
        <p:spPr bwMode="auto">
          <a:xfrm>
            <a:off x="4166924" y="1828799"/>
            <a:ext cx="4769698" cy="3505201"/>
          </a:xfrm>
          <a:prstGeom prst="roundRect">
            <a:avLst/>
          </a:prstGeom>
          <a:noFill/>
          <a:ln w="38100">
            <a:solidFill>
              <a:schemeClr val="tx1"/>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9906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CAUTION - BIFOCAL GLASSES!</a:t>
            </a:r>
            <a:endParaRPr lang="en-US" dirty="0">
              <a:effectLst>
                <a:outerShdw blurRad="38100" dist="38100" dir="2700000" algn="tl">
                  <a:srgbClr val="000000">
                    <a:alpha val="43137"/>
                  </a:srgbClr>
                </a:outerShdw>
              </a:effectLst>
            </a:endParaRPr>
          </a:p>
        </p:txBody>
      </p:sp>
      <p:pic>
        <p:nvPicPr>
          <p:cNvPr id="7" name="Content Placeholder 6" descr="bifocal_photo.JPG"/>
          <p:cNvPicPr>
            <a:picLocks noGrp="1" noChangeAspect="1"/>
          </p:cNvPicPr>
          <p:nvPr>
            <p:ph idx="1"/>
          </p:nvPr>
        </p:nvPicPr>
        <p:blipFill>
          <a:blip r:embed="rId3" cstate="print"/>
          <a:srcRect/>
          <a:stretch>
            <a:fillRect/>
          </a:stretch>
        </p:blipFill>
        <p:spPr>
          <a:xfrm>
            <a:off x="0" y="1676400"/>
            <a:ext cx="4997450" cy="5181600"/>
          </a:xfrm>
          <a:ln w="38100" cap="sq">
            <a:solidFill>
              <a:srgbClr val="000000"/>
            </a:solidFill>
          </a:ln>
          <a:effectLst>
            <a:outerShdw dist="38100" dir="2700000" algn="tl" rotWithShape="0">
              <a:srgbClr val="000000">
                <a:alpha val="42999"/>
              </a:srgbClr>
            </a:outerShdw>
          </a:effectLst>
        </p:spPr>
      </p:pic>
      <p:sp>
        <p:nvSpPr>
          <p:cNvPr id="140292" name="Slide Number Placeholder 11"/>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50DE28-ABE3-4598-BB9C-FC8485B19EA6}" type="slidenum">
              <a:rPr lang="en-US" smtClean="0">
                <a:solidFill>
                  <a:srgbClr val="898989"/>
                </a:solidFill>
              </a:rPr>
              <a:pPr fontAlgn="base">
                <a:spcBef>
                  <a:spcPct val="0"/>
                </a:spcBef>
                <a:spcAft>
                  <a:spcPct val="0"/>
                </a:spcAft>
                <a:defRPr/>
              </a:pPr>
              <a:t>113</a:t>
            </a:fld>
            <a:endParaRPr lang="en-US" smtClean="0">
              <a:solidFill>
                <a:srgbClr val="898989"/>
              </a:solidFill>
            </a:endParaRPr>
          </a:p>
        </p:txBody>
      </p:sp>
      <p:pic>
        <p:nvPicPr>
          <p:cNvPr id="9" name="Picture 8" descr="multifocal_photo.JPG"/>
          <p:cNvPicPr>
            <a:picLocks noChangeAspect="1"/>
          </p:cNvPicPr>
          <p:nvPr/>
        </p:nvPicPr>
        <p:blipFill>
          <a:blip r:embed="rId4" cstate="print"/>
          <a:stretch>
            <a:fillRect/>
          </a:stretch>
        </p:blipFill>
        <p:spPr>
          <a:xfrm>
            <a:off x="4800600" y="1676400"/>
            <a:ext cx="43434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685800" y="1676400"/>
            <a:ext cx="3505200" cy="5238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en-US" sz="2800" b="1" dirty="0">
                <a:solidFill>
                  <a:prstClr val="black"/>
                </a:solidFill>
              </a:rPr>
              <a:t>BIFOCAL GLASSES</a:t>
            </a:r>
          </a:p>
        </p:txBody>
      </p:sp>
      <p:sp>
        <p:nvSpPr>
          <p:cNvPr id="11" name="TextBox 10"/>
          <p:cNvSpPr txBox="1"/>
          <p:nvPr/>
        </p:nvSpPr>
        <p:spPr>
          <a:xfrm>
            <a:off x="5562600" y="1676400"/>
            <a:ext cx="3276600" cy="95408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fontAlgn="auto">
              <a:spcBef>
                <a:spcPts val="0"/>
              </a:spcBef>
              <a:spcAft>
                <a:spcPts val="0"/>
              </a:spcAft>
              <a:defRPr/>
            </a:pPr>
            <a:r>
              <a:rPr lang="en-US" sz="2800" b="1" dirty="0">
                <a:solidFill>
                  <a:prstClr val="black"/>
                </a:solidFill>
              </a:rPr>
              <a:t>PROGRESSIVE LENS GLASSES</a:t>
            </a:r>
          </a:p>
        </p:txBody>
      </p:sp>
      <p:sp>
        <p:nvSpPr>
          <p:cNvPr id="8" name="Oval 7"/>
          <p:cNvSpPr/>
          <p:nvPr/>
        </p:nvSpPr>
        <p:spPr>
          <a:xfrm>
            <a:off x="1143000" y="4038600"/>
            <a:ext cx="35814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 name="Cloud 14"/>
          <p:cNvSpPr/>
          <p:nvPr/>
        </p:nvSpPr>
        <p:spPr>
          <a:xfrm>
            <a:off x="1295400" y="3886200"/>
            <a:ext cx="5187287" cy="2719316"/>
          </a:xfrm>
          <a:prstGeom prst="cloud">
            <a:avLst/>
          </a:prstGeom>
          <a:ln/>
        </p:spPr>
        <p:style>
          <a:lnRef idx="2">
            <a:schemeClr val="accent5"/>
          </a:lnRef>
          <a:fillRef idx="1">
            <a:schemeClr val="lt1"/>
          </a:fillRef>
          <a:effectRef idx="0">
            <a:schemeClr val="accent5"/>
          </a:effectRef>
          <a:fontRef idx="minor">
            <a:schemeClr val="dk1"/>
          </a:fontRef>
        </p:style>
        <p:txBody>
          <a:bodyPr/>
          <a:lstStyle/>
          <a:p>
            <a:pPr fontAlgn="auto">
              <a:spcBef>
                <a:spcPts val="0"/>
              </a:spcBef>
              <a:spcAft>
                <a:spcPts val="0"/>
              </a:spcAft>
              <a:defRPr/>
            </a:pPr>
            <a:r>
              <a:rPr lang="en-US"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If wearing bifocals pay extreme caution to:</a:t>
            </a:r>
          </a:p>
          <a:p>
            <a:pPr algn="ctr" fontAlgn="auto">
              <a:spcBef>
                <a:spcPts val="0"/>
              </a:spcBef>
              <a:spcAft>
                <a:spcPts val="0"/>
              </a:spcAft>
              <a:defRPr/>
            </a:pPr>
            <a:r>
              <a:rPr lang="en-US"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Uneven terrain</a:t>
            </a:r>
          </a:p>
          <a:p>
            <a:pPr algn="ctr" fontAlgn="auto">
              <a:spcBef>
                <a:spcPts val="0"/>
              </a:spcBef>
              <a:spcAft>
                <a:spcPts val="0"/>
              </a:spcAft>
              <a:defRPr/>
            </a:pPr>
            <a:r>
              <a:rPr lang="en-US"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Curbs</a:t>
            </a:r>
          </a:p>
          <a:p>
            <a:pPr algn="ctr" fontAlgn="auto">
              <a:spcBef>
                <a:spcPts val="0"/>
              </a:spcBef>
              <a:spcAft>
                <a:spcPts val="0"/>
              </a:spcAft>
              <a:defRPr/>
            </a:pPr>
            <a:r>
              <a:rPr lang="en-US" sz="2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Stairs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763000" cy="1219200"/>
          </a:xfrm>
        </p:spPr>
        <p:txBody>
          <a:bodyPr rtlCol="0">
            <a:noAutofit/>
          </a:bodyPr>
          <a:lstStyle/>
          <a:p>
            <a:pPr algn="r" eaLnBrk="1" fontAlgn="auto" hangingPunct="1">
              <a:spcAft>
                <a:spcPts val="0"/>
              </a:spcAft>
              <a:defRPr/>
            </a:pPr>
            <a:r>
              <a:rPr lang="en-US" sz="3400" dirty="0" smtClean="0">
                <a:effectLst>
                  <a:outerShdw blurRad="38100" dist="38100" dir="2700000" algn="tl">
                    <a:srgbClr val="000000">
                      <a:alpha val="43137"/>
                    </a:srgbClr>
                  </a:outerShdw>
                </a:effectLst>
              </a:rPr>
              <a:t>HOW MANY TRIPPING HAZARDS DO YOU SEE?</a:t>
            </a:r>
            <a:endParaRPr lang="en-US" sz="3400" dirty="0">
              <a:effectLst>
                <a:outerShdw blurRad="38100" dist="38100" dir="2700000" algn="tl">
                  <a:srgbClr val="000000">
                    <a:alpha val="43137"/>
                  </a:srgbClr>
                </a:outerShdw>
              </a:effectLst>
            </a:endParaRPr>
          </a:p>
        </p:txBody>
      </p:sp>
      <p:sp>
        <p:nvSpPr>
          <p:cNvPr id="141315" name="Slide Number Placeholder 1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F44E31-7F30-4F7A-906B-F2CE89A4C457}" type="slidenum">
              <a:rPr lang="en-US" smtClean="0">
                <a:solidFill>
                  <a:srgbClr val="898989"/>
                </a:solidFill>
              </a:rPr>
              <a:pPr fontAlgn="base">
                <a:spcBef>
                  <a:spcPct val="0"/>
                </a:spcBef>
                <a:spcAft>
                  <a:spcPct val="0"/>
                </a:spcAft>
                <a:defRPr/>
              </a:pPr>
              <a:t>114</a:t>
            </a:fld>
            <a:endParaRPr lang="en-US" smtClean="0">
              <a:solidFill>
                <a:srgbClr val="898989"/>
              </a:solidFill>
            </a:endParaRPr>
          </a:p>
        </p:txBody>
      </p:sp>
      <p:pic>
        <p:nvPicPr>
          <p:cNvPr id="6" name="Picture 5"/>
          <p:cNvPicPr>
            <a:picLocks noChangeAspect="1"/>
          </p:cNvPicPr>
          <p:nvPr/>
        </p:nvPicPr>
        <p:blipFill>
          <a:blip r:embed="rId3" cstate="email">
            <a:extLst/>
          </a:blip>
          <a:stretch>
            <a:fillRect/>
          </a:stretch>
        </p:blipFill>
        <p:spPr>
          <a:xfrm>
            <a:off x="414617" y="1630604"/>
            <a:ext cx="4031835" cy="2560395"/>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email">
            <a:extLst/>
          </a:blip>
          <a:stretch>
            <a:fillRect/>
          </a:stretch>
        </p:blipFill>
        <p:spPr>
          <a:xfrm>
            <a:off x="4759326" y="1752600"/>
            <a:ext cx="3241674" cy="2431256"/>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0" name="Down Arrow 9"/>
          <p:cNvSpPr/>
          <p:nvPr/>
        </p:nvSpPr>
        <p:spPr>
          <a:xfrm>
            <a:off x="838200" y="2900363"/>
            <a:ext cx="174625" cy="452437"/>
          </a:xfrm>
          <a:prstGeom prst="down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Left Arrow 10"/>
          <p:cNvSpPr/>
          <p:nvPr/>
        </p:nvSpPr>
        <p:spPr>
          <a:xfrm>
            <a:off x="7032625" y="1814513"/>
            <a:ext cx="587375" cy="354012"/>
          </a:xfrm>
          <a:prstGeom prst="leftArrow">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Left Arrow 11"/>
          <p:cNvSpPr/>
          <p:nvPr/>
        </p:nvSpPr>
        <p:spPr>
          <a:xfrm>
            <a:off x="6705600" y="4038600"/>
            <a:ext cx="655638" cy="304800"/>
          </a:xfrm>
          <a:prstGeom prst="leftArrow">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6"/>
          <p:cNvPicPr>
            <a:picLocks noChangeAspect="1"/>
          </p:cNvPicPr>
          <p:nvPr/>
        </p:nvPicPr>
        <p:blipFill rotWithShape="1">
          <a:blip r:embed="rId5" cstate="email">
            <a:extLst/>
          </a:blip>
          <a:srcRect/>
          <a:stretch/>
        </p:blipFill>
        <p:spPr>
          <a:xfrm>
            <a:off x="1676400" y="4343400"/>
            <a:ext cx="5214669" cy="2209800"/>
          </a:xfrm>
          <a:prstGeom prst="round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3" name="Left Arrow 12"/>
          <p:cNvSpPr/>
          <p:nvPr/>
        </p:nvSpPr>
        <p:spPr>
          <a:xfrm>
            <a:off x="6858000" y="5562600"/>
            <a:ext cx="612775" cy="365125"/>
          </a:xfrm>
          <a:prstGeom prst="leftArrow">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 name="Down Arrow 14"/>
          <p:cNvSpPr/>
          <p:nvPr/>
        </p:nvSpPr>
        <p:spPr>
          <a:xfrm>
            <a:off x="2446338" y="2595563"/>
            <a:ext cx="174625" cy="452437"/>
          </a:xfrm>
          <a:prstGeom prst="downArrow">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3000" fill="hold"/>
                                        <p:tgtEl>
                                          <p:spTgt spid="8"/>
                                        </p:tgtEl>
                                      </p:cBhvr>
                                      <p:by x="400000" y="4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3000" fill="hold"/>
                                        <p:tgtEl>
                                          <p:spTgt spid="7"/>
                                        </p:tgtEl>
                                      </p:cBhvr>
                                      <p:by x="150000" y="150000"/>
                                    </p:animScale>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5" grpId="0" animBg="1"/>
      <p:bldP spid="15"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76200"/>
            <a:ext cx="8229600" cy="1143000"/>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STAYING STABLE STANDING EXERCISE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874838"/>
            <a:ext cx="8229600" cy="4525962"/>
          </a:xfrm>
        </p:spPr>
        <p:txBody>
          <a:bodyPr rtlCol="0">
            <a:normAutofit lnSpcReduction="10000"/>
          </a:bodyPr>
          <a:lstStyle/>
          <a:p>
            <a:pPr eaLnBrk="1" fontAlgn="auto" hangingPunct="1">
              <a:spcAft>
                <a:spcPts val="0"/>
              </a:spcAft>
              <a:buFont typeface="Arial" pitchFamily="34" charset="0"/>
              <a:buChar char="•"/>
              <a:defRPr/>
            </a:pPr>
            <a:r>
              <a:rPr lang="en-US" dirty="0" smtClean="0"/>
              <a:t>Normal standing</a:t>
            </a:r>
            <a:r>
              <a:rPr lang="en-US" dirty="0" smtClean="0">
                <a:solidFill>
                  <a:schemeClr val="bg1">
                    <a:lumMod val="50000"/>
                  </a:schemeClr>
                </a:solidFill>
              </a:rPr>
              <a:t> (Please stand with your feet shoulder width apart, eyes closed if you can)</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Standing on toes </a:t>
            </a:r>
            <a:r>
              <a:rPr lang="en-US" dirty="0" smtClean="0">
                <a:solidFill>
                  <a:schemeClr val="bg1">
                    <a:lumMod val="50000"/>
                  </a:schemeClr>
                </a:solidFill>
              </a:rPr>
              <a:t>(Please stand on your toes, eyes closed if you can)</a:t>
            </a:r>
          </a:p>
          <a:p>
            <a:pPr eaLnBrk="1" fontAlgn="auto" hangingPunct="1">
              <a:spcAft>
                <a:spcPts val="0"/>
              </a:spcAft>
              <a:buFont typeface="Arial" pitchFamily="34" charset="0"/>
              <a:buChar char="•"/>
              <a:defRPr/>
            </a:pPr>
            <a:endParaRPr lang="en-US" dirty="0" smtClean="0">
              <a:solidFill>
                <a:schemeClr val="bg1">
                  <a:lumMod val="50000"/>
                </a:schemeClr>
              </a:solidFill>
            </a:endParaRPr>
          </a:p>
          <a:p>
            <a:pPr eaLnBrk="1" fontAlgn="auto" hangingPunct="1">
              <a:spcAft>
                <a:spcPts val="0"/>
              </a:spcAft>
              <a:buFont typeface="Arial" pitchFamily="34" charset="0"/>
              <a:buChar char="•"/>
              <a:defRPr/>
            </a:pPr>
            <a:r>
              <a:rPr lang="en-US" dirty="0" smtClean="0"/>
              <a:t>Stand with one foot in front of the other </a:t>
            </a:r>
            <a:r>
              <a:rPr lang="en-US" dirty="0" smtClean="0">
                <a:solidFill>
                  <a:schemeClr val="bg1">
                    <a:lumMod val="50000"/>
                  </a:schemeClr>
                </a:solidFill>
              </a:rPr>
              <a:t>(Stand with your right foot just in front of your left foot. Close your eyes if you can)</a:t>
            </a:r>
            <a:endParaRPr lang="en-US" dirty="0">
              <a:solidFill>
                <a:schemeClr val="bg1">
                  <a:lumMod val="50000"/>
                </a:schemeClr>
              </a:solidFill>
            </a:endParaRPr>
          </a:p>
        </p:txBody>
      </p:sp>
      <p:sp>
        <p:nvSpPr>
          <p:cNvPr id="142340"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D699039-6E31-497C-9BD4-9C00B73602E0}" type="slidenum">
              <a:rPr lang="en-US" smtClean="0">
                <a:solidFill>
                  <a:srgbClr val="898989"/>
                </a:solidFill>
              </a:rPr>
              <a:pPr fontAlgn="base">
                <a:spcBef>
                  <a:spcPct val="0"/>
                </a:spcBef>
                <a:spcAft>
                  <a:spcPct val="0"/>
                </a:spcAft>
                <a:defRPr/>
              </a:pPr>
              <a:t>115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76200"/>
            <a:ext cx="8229600" cy="1143000"/>
          </a:xfrm>
        </p:spPr>
        <p:txBody>
          <a:bodyPr rtlCol="0">
            <a:no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WALKING ON UTILITY POLES</a:t>
            </a:r>
            <a:endParaRPr lang="en-US" dirty="0">
              <a:effectLst>
                <a:outerShdw blurRad="38100" dist="38100" dir="2700000" algn="tl">
                  <a:srgbClr val="000000">
                    <a:alpha val="43137"/>
                  </a:srgbClr>
                </a:outerShdw>
              </a:effectLst>
            </a:endParaRPr>
          </a:p>
        </p:txBody>
      </p:sp>
      <p:sp>
        <p:nvSpPr>
          <p:cNvPr id="143363" name="Slide Number Placeholder 1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2F15AE-E139-4598-9A15-6C2784B2EB09}" type="slidenum">
              <a:rPr lang="en-US" smtClean="0">
                <a:solidFill>
                  <a:srgbClr val="898989"/>
                </a:solidFill>
              </a:rPr>
              <a:pPr fontAlgn="base">
                <a:spcBef>
                  <a:spcPct val="0"/>
                </a:spcBef>
                <a:spcAft>
                  <a:spcPct val="0"/>
                </a:spcAft>
                <a:defRPr/>
              </a:pPr>
              <a:t>116</a:t>
            </a:fld>
            <a:endParaRPr lang="en-US" smtClean="0">
              <a:solidFill>
                <a:srgbClr val="898989"/>
              </a:solidFill>
            </a:endParaRPr>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a:xfrm>
            <a:off x="457200" y="152400"/>
            <a:ext cx="8229600" cy="1143000"/>
          </a:xfrm>
        </p:spPr>
        <p:txBody>
          <a:bodyPr/>
          <a:lstStyle/>
          <a:p>
            <a:pPr algn="r" eaLnBrk="1" hangingPunct="1"/>
            <a:r>
              <a:rPr lang="en-US" smtClean="0"/>
              <a:t>PROTECTING YOURSELF FROM TRIPPING</a:t>
            </a:r>
          </a:p>
        </p:txBody>
      </p:sp>
      <p:sp>
        <p:nvSpPr>
          <p:cNvPr id="144387" name="Text Placeholder 6"/>
          <p:cNvSpPr>
            <a:spLocks noGrp="1"/>
          </p:cNvSpPr>
          <p:nvPr>
            <p:ph type="body" idx="1"/>
          </p:nvPr>
        </p:nvSpPr>
        <p:spPr>
          <a:xfrm>
            <a:off x="0" y="1295400"/>
            <a:ext cx="4040188" cy="639763"/>
          </a:xfrm>
        </p:spPr>
        <p:txBody>
          <a:bodyPr/>
          <a:lstStyle/>
          <a:p>
            <a:pPr algn="ctr" eaLnBrk="1" hangingPunct="1"/>
            <a:r>
              <a:rPr lang="en-US" smtClean="0"/>
              <a:t>BETTER PRACTICES</a:t>
            </a:r>
          </a:p>
        </p:txBody>
      </p:sp>
      <p:sp>
        <p:nvSpPr>
          <p:cNvPr id="55299" name="Content Placeholder 2"/>
          <p:cNvSpPr>
            <a:spLocks noGrp="1"/>
          </p:cNvSpPr>
          <p:nvPr>
            <p:ph sz="half" idx="2"/>
          </p:nvPr>
        </p:nvSpPr>
        <p:spPr>
          <a:xfrm>
            <a:off x="152400" y="2174875"/>
            <a:ext cx="4495800" cy="4225925"/>
          </a:xfrm>
        </p:spPr>
        <p:txBody>
          <a:bodyPr/>
          <a:lstStyle/>
          <a:p>
            <a:pPr eaLnBrk="1" hangingPunct="1">
              <a:buFont typeface="Wingdings" pitchFamily="2" charset="2"/>
              <a:buChar char="ü"/>
            </a:pPr>
            <a:r>
              <a:rPr lang="en-US" smtClean="0"/>
              <a:t>Look where you are going</a:t>
            </a:r>
          </a:p>
          <a:p>
            <a:pPr eaLnBrk="1" hangingPunct="1">
              <a:buFont typeface="Wingdings" pitchFamily="2" charset="2"/>
              <a:buChar char="ü"/>
            </a:pPr>
            <a:r>
              <a:rPr lang="en-US" smtClean="0"/>
              <a:t>Exhibit additional caution when walking on uneven grounds/curbs</a:t>
            </a:r>
          </a:p>
          <a:p>
            <a:pPr eaLnBrk="1" hangingPunct="1">
              <a:buFont typeface="Wingdings" pitchFamily="2" charset="2"/>
              <a:buChar char="ü"/>
            </a:pPr>
            <a:r>
              <a:rPr lang="en-US" smtClean="0"/>
              <a:t>Use extreme caution when wearing bifocals</a:t>
            </a:r>
          </a:p>
          <a:p>
            <a:pPr eaLnBrk="1" hangingPunct="1">
              <a:buFont typeface="Wingdings" pitchFamily="2" charset="2"/>
              <a:buChar char="ü"/>
            </a:pPr>
            <a:r>
              <a:rPr lang="en-US" smtClean="0"/>
              <a:t>Do not leave tools on the ground</a:t>
            </a:r>
          </a:p>
          <a:p>
            <a:pPr eaLnBrk="1" hangingPunct="1">
              <a:buFont typeface="Wingdings" pitchFamily="2" charset="2"/>
              <a:buChar char="ü"/>
            </a:pPr>
            <a:r>
              <a:rPr lang="en-US" smtClean="0"/>
              <a:t>Identify safe(r) path</a:t>
            </a:r>
          </a:p>
          <a:p>
            <a:pPr eaLnBrk="1" hangingPunct="1">
              <a:buFont typeface="Wingdings" pitchFamily="2" charset="2"/>
              <a:buChar char="ü"/>
            </a:pPr>
            <a:r>
              <a:rPr lang="en-US" smtClean="0"/>
              <a:t>_______________________</a:t>
            </a:r>
          </a:p>
        </p:txBody>
      </p:sp>
      <p:sp>
        <p:nvSpPr>
          <p:cNvPr id="55300" name="Text Placeholder 7"/>
          <p:cNvSpPr>
            <a:spLocks noGrp="1"/>
          </p:cNvSpPr>
          <p:nvPr>
            <p:ph type="body" sz="quarter" idx="3"/>
          </p:nvPr>
        </p:nvSpPr>
        <p:spPr/>
        <p:txBody>
          <a:bodyPr/>
          <a:lstStyle/>
          <a:p>
            <a:pPr algn="ctr" eaLnBrk="1" hangingPunct="1"/>
            <a:r>
              <a:rPr lang="en-US" smtClean="0"/>
              <a:t>AVOID</a:t>
            </a:r>
          </a:p>
        </p:txBody>
      </p:sp>
      <p:sp>
        <p:nvSpPr>
          <p:cNvPr id="55301" name="Content Placeholder 5"/>
          <p:cNvSpPr>
            <a:spLocks noGrp="1"/>
          </p:cNvSpPr>
          <p:nvPr>
            <p:ph sz="quarter" idx="4"/>
          </p:nvPr>
        </p:nvSpPr>
        <p:spPr>
          <a:xfrm>
            <a:off x="4645025" y="2174875"/>
            <a:ext cx="4346575" cy="3951288"/>
          </a:xfrm>
        </p:spPr>
        <p:txBody>
          <a:bodyPr/>
          <a:lstStyle/>
          <a:p>
            <a:pPr eaLnBrk="1" hangingPunct="1">
              <a:buFont typeface="Arial" charset="0"/>
              <a:buBlip>
                <a:blip r:embed="rId3"/>
              </a:buBlip>
            </a:pPr>
            <a:r>
              <a:rPr lang="en-US" smtClean="0"/>
              <a:t>Walking on unstable surfaces</a:t>
            </a:r>
          </a:p>
          <a:p>
            <a:pPr eaLnBrk="1" hangingPunct="1">
              <a:buFont typeface="Arial" charset="0"/>
              <a:buBlip>
                <a:blip r:embed="rId3"/>
              </a:buBlip>
            </a:pPr>
            <a:r>
              <a:rPr lang="en-US" smtClean="0"/>
              <a:t>Stepping on to moving objects</a:t>
            </a:r>
          </a:p>
          <a:p>
            <a:pPr eaLnBrk="1" hangingPunct="1">
              <a:buFont typeface="Arial" charset="0"/>
              <a:buBlip>
                <a:blip r:embed="rId3"/>
              </a:buBlip>
            </a:pPr>
            <a:r>
              <a:rPr lang="en-US" smtClean="0"/>
              <a:t>Walking backwards</a:t>
            </a:r>
          </a:p>
          <a:p>
            <a:pPr eaLnBrk="1" hangingPunct="1">
              <a:buFont typeface="Arial" charset="0"/>
              <a:buBlip>
                <a:blip r:embed="rId3"/>
              </a:buBlip>
            </a:pPr>
            <a:r>
              <a:rPr lang="en-US" smtClean="0"/>
              <a:t>Dual tasking</a:t>
            </a:r>
          </a:p>
          <a:p>
            <a:pPr eaLnBrk="1" hangingPunct="1">
              <a:buFont typeface="Arial" charset="0"/>
              <a:buBlip>
                <a:blip r:embed="rId3"/>
              </a:buBlip>
            </a:pPr>
            <a:r>
              <a:rPr lang="en-US" smtClean="0"/>
              <a:t>Carrying object that obstruct your view</a:t>
            </a:r>
          </a:p>
          <a:p>
            <a:pPr eaLnBrk="1" hangingPunct="1">
              <a:buFont typeface="Arial" charset="0"/>
              <a:buBlip>
                <a:blip r:embed="rId3"/>
              </a:buBlip>
            </a:pPr>
            <a:r>
              <a:rPr lang="en-US" smtClean="0"/>
              <a:t>_______________________</a:t>
            </a:r>
          </a:p>
        </p:txBody>
      </p:sp>
      <p:sp>
        <p:nvSpPr>
          <p:cNvPr id="144391"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AA1644-BCA1-4444-B5A8-1C447821AAB0}" type="slidenum">
              <a:rPr lang="en-US" smtClean="0">
                <a:solidFill>
                  <a:srgbClr val="898989"/>
                </a:solidFill>
              </a:rPr>
              <a:pPr fontAlgn="base">
                <a:spcBef>
                  <a:spcPct val="0"/>
                </a:spcBef>
                <a:spcAft>
                  <a:spcPct val="0"/>
                </a:spcAft>
                <a:defRPr/>
              </a:pPr>
              <a:t>117</a:t>
            </a:fld>
            <a:endParaRPr lang="en-US" smtClean="0">
              <a:solidFill>
                <a:srgbClr val="89898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301">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3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3"/>
          <p:cNvGraphicFramePr>
            <a:graphicFrameLocks noChangeAspect="1"/>
          </p:cNvGraphicFramePr>
          <p:nvPr/>
        </p:nvGraphicFramePr>
        <p:xfrm>
          <a:off x="1371600" y="1230313"/>
          <a:ext cx="3662363" cy="5627687"/>
        </p:xfrm>
        <a:graphic>
          <a:graphicData uri="http://schemas.openxmlformats.org/presentationml/2006/ole">
            <mc:AlternateContent xmlns:mc="http://schemas.openxmlformats.org/markup-compatibility/2006">
              <mc:Choice xmlns:v="urn:schemas-microsoft-com:vml" Requires="v">
                <p:oleObj spid="_x0000_s430083" name="Acrobat Document" r:id="rId4" imgW="7779960" imgH="10050480" progId="">
                  <p:embed/>
                </p:oleObj>
              </mc:Choice>
              <mc:Fallback>
                <p:oleObj name="Acrobat Document" r:id="rId4" imgW="7779960" imgH="1005048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r="15686"/>
                      <a:stretch>
                        <a:fillRect/>
                      </a:stretch>
                    </p:blipFill>
                    <p:spPr bwMode="auto">
                      <a:xfrm>
                        <a:off x="1371600" y="1230313"/>
                        <a:ext cx="3662363" cy="562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normAutofit/>
          </a:bodyPr>
          <a:lstStyle/>
          <a:p>
            <a:pPr eaLnBrk="1" fontAlgn="auto" hangingPunct="1">
              <a:spcAft>
                <a:spcPts val="0"/>
              </a:spcAft>
              <a:defRPr/>
            </a:pPr>
            <a:r>
              <a:rPr lang="en-US" dirty="0" smtClean="0"/>
              <a:t>ELECTRIC SHOCK AND ELECTROCUTION</a:t>
            </a:r>
            <a:endParaRPr lang="en-US" dirty="0"/>
          </a:p>
        </p:txBody>
      </p:sp>
      <p:sp>
        <p:nvSpPr>
          <p:cNvPr id="3" name="Slide Number Placeholder 2"/>
          <p:cNvSpPr>
            <a:spLocks noGrp="1"/>
          </p:cNvSpPr>
          <p:nvPr>
            <p:ph type="sldNum" sz="quarter" idx="11"/>
          </p:nvPr>
        </p:nvSpPr>
        <p:spPr/>
        <p:txBody>
          <a:bodyPr/>
          <a:lstStyle/>
          <a:p>
            <a:pPr>
              <a:defRPr/>
            </a:pPr>
            <a:fld id="{7909824A-5BE8-46B1-9216-CFC3330310AA}" type="slidenum">
              <a:rPr lang="en-US"/>
              <a:pPr>
                <a:defRPr/>
              </a:pPr>
              <a:t>118</a:t>
            </a:fld>
            <a:endParaRPr lang="en-US"/>
          </a:p>
        </p:txBody>
      </p:sp>
      <p:sp>
        <p:nvSpPr>
          <p:cNvPr id="7173" name="Rectangle 6"/>
          <p:cNvSpPr>
            <a:spLocks noChangeArrowheads="1"/>
          </p:cNvSpPr>
          <p:nvPr/>
        </p:nvSpPr>
        <p:spPr bwMode="auto">
          <a:xfrm>
            <a:off x="4038600" y="3505200"/>
            <a:ext cx="4876800" cy="1816100"/>
          </a:xfrm>
          <a:prstGeom prst="rect">
            <a:avLst/>
          </a:prstGeom>
          <a:noFill/>
          <a:ln w="9525">
            <a:noFill/>
            <a:miter lim="800000"/>
            <a:headEnd/>
            <a:tailEnd/>
          </a:ln>
        </p:spPr>
        <p:txBody>
          <a:bodyPr>
            <a:spAutoFit/>
          </a:bodyPr>
          <a:lstStyle/>
          <a:p>
            <a:r>
              <a:rPr lang="en-US" sz="2800" i="1">
                <a:latin typeface="Calibri" pitchFamily="34" charset="0"/>
              </a:rPr>
              <a:t>“An employee was electrocuted  while carrying a ladder which contacted energized overhead lines”</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“SHOCKING” FACTS</a:t>
            </a:r>
            <a:endParaRPr lang="en-US" dirty="0">
              <a:effectLst>
                <a:outerShdw blurRad="38100" dist="38100" dir="2700000" algn="tl">
                  <a:srgbClr val="000000">
                    <a:alpha val="43137"/>
                  </a:srgbClr>
                </a:outerShdw>
              </a:effectLst>
            </a:endParaRPr>
          </a:p>
        </p:txBody>
      </p:sp>
      <p:sp>
        <p:nvSpPr>
          <p:cNvPr id="145411" name="Content Placeholder 2"/>
          <p:cNvSpPr>
            <a:spLocks noGrp="1"/>
          </p:cNvSpPr>
          <p:nvPr>
            <p:ph idx="1"/>
          </p:nvPr>
        </p:nvSpPr>
        <p:spPr>
          <a:xfrm>
            <a:off x="228600" y="1295400"/>
            <a:ext cx="7848600" cy="2057400"/>
          </a:xfrm>
        </p:spPr>
        <p:txBody>
          <a:bodyPr/>
          <a:lstStyle/>
          <a:p>
            <a:pPr eaLnBrk="1" hangingPunct="1"/>
            <a:r>
              <a:rPr lang="en-US" sz="2800" smtClean="0"/>
              <a:t>From 2003-2007:</a:t>
            </a:r>
          </a:p>
          <a:p>
            <a:pPr lvl="1" eaLnBrk="1" hangingPunct="1"/>
            <a:r>
              <a:rPr lang="en-US" smtClean="0"/>
              <a:t>Over 1,200 workers died from contact with electric current</a:t>
            </a:r>
          </a:p>
          <a:p>
            <a:pPr lvl="1" eaLnBrk="1" hangingPunct="1"/>
            <a:r>
              <a:rPr lang="en-US" smtClean="0"/>
              <a:t>Over 13,000 workers required time off from work because of injuries due to contact with electric current</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p:txBody>
      </p:sp>
      <p:sp>
        <p:nvSpPr>
          <p:cNvPr id="6" name="Slide Number Placeholder 5"/>
          <p:cNvSpPr>
            <a:spLocks noGrp="1"/>
          </p:cNvSpPr>
          <p:nvPr>
            <p:ph type="sldNum" sz="quarter" idx="11"/>
          </p:nvPr>
        </p:nvSpPr>
        <p:spPr/>
        <p:txBody>
          <a:bodyPr/>
          <a:lstStyle/>
          <a:p>
            <a:pPr>
              <a:defRPr/>
            </a:pPr>
            <a:fld id="{85CD5D66-4B4B-41D2-863E-61934A733407}" type="slidenum">
              <a:rPr lang="en-US"/>
              <a:pPr>
                <a:defRPr/>
              </a:pPr>
              <a:t>119</a:t>
            </a:fld>
            <a:endParaRPr lang="en-US"/>
          </a:p>
        </p:txBody>
      </p:sp>
      <p:graphicFrame>
        <p:nvGraphicFramePr>
          <p:cNvPr id="4" name="Table 3"/>
          <p:cNvGraphicFramePr>
            <a:graphicFrameLocks noGrp="1"/>
          </p:cNvGraphicFramePr>
          <p:nvPr/>
        </p:nvGraphicFramePr>
        <p:xfrm>
          <a:off x="152400" y="3886200"/>
          <a:ext cx="8839200" cy="2035796"/>
        </p:xfrm>
        <a:graphic>
          <a:graphicData uri="http://schemas.openxmlformats.org/drawingml/2006/table">
            <a:tbl>
              <a:tblPr firstRow="1" bandRow="1">
                <a:tableStyleId>{7E9639D4-E3E2-4D34-9284-5A2195B3D0D7}</a:tableStyleId>
              </a:tblPr>
              <a:tblGrid>
                <a:gridCol w="4267200"/>
                <a:gridCol w="2221149"/>
                <a:gridCol w="2350851"/>
              </a:tblGrid>
              <a:tr h="510624">
                <a:tc>
                  <a:txBody>
                    <a:bodyPr/>
                    <a:lstStyle/>
                    <a:p>
                      <a:r>
                        <a:rPr lang="en-US" dirty="0" smtClean="0"/>
                        <a:t>Contact with electrical</a:t>
                      </a:r>
                      <a:r>
                        <a:rPr lang="en-US" baseline="0" dirty="0" smtClean="0"/>
                        <a:t> current from</a:t>
                      </a:r>
                      <a:r>
                        <a:rPr lang="en-US" dirty="0" smtClean="0"/>
                        <a:t> </a:t>
                      </a:r>
                      <a:endParaRPr lang="en-US" dirty="0"/>
                    </a:p>
                  </a:txBody>
                  <a:tcPr/>
                </a:tc>
                <a:tc>
                  <a:txBody>
                    <a:bodyPr/>
                    <a:lstStyle/>
                    <a:p>
                      <a:pPr algn="ctr"/>
                      <a:r>
                        <a:rPr lang="en-US" dirty="0" smtClean="0"/>
                        <a:t>%</a:t>
                      </a:r>
                      <a:r>
                        <a:rPr lang="en-US" baseline="0" dirty="0" smtClean="0"/>
                        <a:t>  TOTAL FATAL ACCIDENTS/DEATHS</a:t>
                      </a:r>
                      <a:endParaRPr lang="en-US" dirty="0"/>
                    </a:p>
                  </a:txBody>
                  <a:tcPr/>
                </a:tc>
                <a:tc>
                  <a:txBody>
                    <a:bodyPr/>
                    <a:lstStyle/>
                    <a:p>
                      <a:pPr algn="ctr"/>
                      <a:r>
                        <a:rPr lang="en-US" dirty="0" smtClean="0"/>
                        <a:t>% TOTAL NON-FATAL ACCIDENTS</a:t>
                      </a:r>
                      <a:endParaRPr lang="en-US" dirty="0"/>
                    </a:p>
                  </a:txBody>
                  <a:tcPr/>
                </a:tc>
              </a:tr>
              <a:tr h="364419">
                <a:tc>
                  <a:txBody>
                    <a:bodyPr/>
                    <a:lstStyle/>
                    <a:p>
                      <a:r>
                        <a:rPr lang="en-US" dirty="0" smtClean="0"/>
                        <a:t>Overhead</a:t>
                      </a:r>
                      <a:r>
                        <a:rPr lang="en-US" baseline="0" dirty="0" smtClean="0"/>
                        <a:t> power lines</a:t>
                      </a:r>
                      <a:endParaRPr lang="en-US" dirty="0"/>
                    </a:p>
                  </a:txBody>
                  <a:tcPr/>
                </a:tc>
                <a:tc>
                  <a:txBody>
                    <a:bodyPr/>
                    <a:lstStyle/>
                    <a:p>
                      <a:pPr algn="ctr"/>
                      <a:r>
                        <a:rPr lang="en-US" dirty="0" smtClean="0"/>
                        <a:t>43 (#1)</a:t>
                      </a:r>
                      <a:endParaRPr lang="en-US" dirty="0"/>
                    </a:p>
                  </a:txBody>
                  <a:tcPr/>
                </a:tc>
                <a:tc>
                  <a:txBody>
                    <a:bodyPr/>
                    <a:lstStyle/>
                    <a:p>
                      <a:pPr algn="ctr"/>
                      <a:r>
                        <a:rPr lang="en-US" dirty="0" smtClean="0"/>
                        <a:t>2</a:t>
                      </a:r>
                      <a:endParaRPr lang="en-US" dirty="0"/>
                    </a:p>
                  </a:txBody>
                  <a:tcPr/>
                </a:tc>
              </a:tr>
              <a:tr h="663811">
                <a:tc>
                  <a:txBody>
                    <a:bodyPr/>
                    <a:lstStyle/>
                    <a:p>
                      <a:r>
                        <a:rPr lang="en-US" dirty="0" smtClean="0"/>
                        <a:t>Wiring,</a:t>
                      </a:r>
                      <a:r>
                        <a:rPr lang="en-US" baseline="0" dirty="0" smtClean="0"/>
                        <a:t> transformers, or other electrical components</a:t>
                      </a:r>
                      <a:endParaRPr lang="en-US" dirty="0"/>
                    </a:p>
                  </a:txBody>
                  <a:tcPr/>
                </a:tc>
                <a:tc>
                  <a:txBody>
                    <a:bodyPr/>
                    <a:lstStyle/>
                    <a:p>
                      <a:pPr algn="ctr"/>
                      <a:r>
                        <a:rPr lang="en-US" dirty="0" smtClean="0"/>
                        <a:t>28</a:t>
                      </a:r>
                      <a:r>
                        <a:rPr lang="en-US" baseline="0" dirty="0" smtClean="0"/>
                        <a:t> </a:t>
                      </a:r>
                      <a:r>
                        <a:rPr lang="en-US" dirty="0" smtClean="0"/>
                        <a:t>(#2)</a:t>
                      </a:r>
                      <a:endParaRPr lang="en-US" dirty="0"/>
                    </a:p>
                  </a:txBody>
                  <a:tcPr/>
                </a:tc>
                <a:tc>
                  <a:txBody>
                    <a:bodyPr/>
                    <a:lstStyle/>
                    <a:p>
                      <a:pPr algn="ctr"/>
                      <a:r>
                        <a:rPr lang="en-US" dirty="0" smtClean="0"/>
                        <a:t>37</a:t>
                      </a:r>
                      <a:endParaRPr lang="en-US" dirty="0"/>
                    </a:p>
                  </a:txBody>
                  <a:tcPr/>
                </a:tc>
              </a:tr>
              <a:tr h="366145">
                <a:tc>
                  <a:txBody>
                    <a:bodyPr/>
                    <a:lstStyle/>
                    <a:p>
                      <a:r>
                        <a:rPr lang="en-US" dirty="0" smtClean="0"/>
                        <a:t>Machines,</a:t>
                      </a:r>
                      <a:r>
                        <a:rPr lang="en-US" baseline="0" dirty="0" smtClean="0"/>
                        <a:t> tools, appliances, or light fixtures</a:t>
                      </a:r>
                      <a:endParaRPr lang="en-US" dirty="0"/>
                    </a:p>
                  </a:txBody>
                  <a:tcPr/>
                </a:tc>
                <a:tc>
                  <a:txBody>
                    <a:bodyPr/>
                    <a:lstStyle/>
                    <a:p>
                      <a:pPr algn="ctr"/>
                      <a:r>
                        <a:rPr lang="en-US" dirty="0" smtClean="0"/>
                        <a:t>18 (#3)</a:t>
                      </a:r>
                      <a:endParaRPr lang="en-US" dirty="0"/>
                    </a:p>
                  </a:txBody>
                  <a:tcPr/>
                </a:tc>
                <a:tc>
                  <a:txBody>
                    <a:bodyPr/>
                    <a:lstStyle/>
                    <a:p>
                      <a:pPr algn="ctr"/>
                      <a:r>
                        <a:rPr lang="en-US" dirty="0" smtClean="0"/>
                        <a:t>35</a:t>
                      </a:r>
                      <a:endParaRPr lang="en-US" dirty="0"/>
                    </a:p>
                  </a:txBody>
                  <a:tcPr/>
                </a:tc>
              </a:tr>
            </a:tbl>
          </a:graphicData>
        </a:graphic>
      </p:graphicFrame>
      <p:sp>
        <p:nvSpPr>
          <p:cNvPr id="145433" name="Rectangle 6"/>
          <p:cNvSpPr>
            <a:spLocks noChangeArrowheads="1"/>
          </p:cNvSpPr>
          <p:nvPr/>
        </p:nvSpPr>
        <p:spPr bwMode="auto">
          <a:xfrm>
            <a:off x="228600" y="6096000"/>
            <a:ext cx="8763000" cy="276225"/>
          </a:xfrm>
          <a:prstGeom prst="rect">
            <a:avLst/>
          </a:prstGeom>
          <a:noFill/>
          <a:ln w="9525">
            <a:noFill/>
            <a:miter lim="800000"/>
            <a:headEnd/>
            <a:tailEnd/>
          </a:ln>
        </p:spPr>
        <p:txBody>
          <a:bodyPr>
            <a:spAutoFit/>
          </a:bodyPr>
          <a:lstStyle/>
          <a:p>
            <a:pPr algn="r"/>
            <a:r>
              <a:rPr lang="en-US" sz="1200" i="1">
                <a:latin typeface="Calibri" pitchFamily="34" charset="0"/>
              </a:rPr>
              <a:t>Source: http://www.iaei.org/magazine/2009/05/occupational-electrical-injury-and-fatality-trends-and-statistics-1992%E2%80%932007/</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OVEREXERTION</a:t>
            </a:r>
            <a:endParaRPr lang="en-US" dirty="0">
              <a:effectLst>
                <a:outerShdw blurRad="38100" dist="38100" dir="2700000" algn="tl">
                  <a:srgbClr val="000000">
                    <a:alpha val="43137"/>
                  </a:srgbClr>
                </a:outerShdw>
              </a:effectLst>
            </a:endParaRPr>
          </a:p>
        </p:txBody>
      </p:sp>
      <p:sp>
        <p:nvSpPr>
          <p:cNvPr id="43011" name="Content Placeholder 2"/>
          <p:cNvSpPr>
            <a:spLocks noGrp="1"/>
          </p:cNvSpPr>
          <p:nvPr>
            <p:ph idx="1"/>
          </p:nvPr>
        </p:nvSpPr>
        <p:spPr>
          <a:xfrm>
            <a:off x="457200" y="1243013"/>
            <a:ext cx="8229600" cy="4373562"/>
          </a:xfrm>
        </p:spPr>
        <p:txBody>
          <a:bodyPr/>
          <a:lstStyle/>
          <a:p>
            <a:pPr eaLnBrk="1" hangingPunct="1"/>
            <a:r>
              <a:rPr lang="en-US" smtClean="0"/>
              <a:t>Definition:</a:t>
            </a:r>
          </a:p>
          <a:p>
            <a:pPr lvl="1" eaLnBrk="1" hangingPunct="1"/>
            <a:r>
              <a:rPr lang="en-US" i="1" smtClean="0"/>
              <a:t>Occurs when a person lifts, lowers, carries, pushes, pulls,  handles object(s) in any other manner, or performs any other activity that exceeds their physical capacity.</a:t>
            </a:r>
          </a:p>
        </p:txBody>
      </p:sp>
      <p:sp>
        <p:nvSpPr>
          <p:cNvPr id="5" name="Slide Number Placeholder 4"/>
          <p:cNvSpPr>
            <a:spLocks noGrp="1"/>
          </p:cNvSpPr>
          <p:nvPr>
            <p:ph type="sldNum" sz="quarter" idx="11"/>
          </p:nvPr>
        </p:nvSpPr>
        <p:spPr/>
        <p:txBody>
          <a:bodyPr/>
          <a:lstStyle/>
          <a:p>
            <a:pPr>
              <a:defRPr/>
            </a:pPr>
            <a:fld id="{00FAEFC4-692F-4F7E-BE30-FF6A88E5E295}" type="slidenum">
              <a:rPr lang="en-US"/>
              <a:pPr>
                <a:defRPr/>
              </a:pPr>
              <a:t>12</a:t>
            </a:fld>
            <a:endParaRPr lang="en-US"/>
          </a:p>
        </p:txBody>
      </p:sp>
      <p:sp>
        <p:nvSpPr>
          <p:cNvPr id="43013" name="TextBox 5"/>
          <p:cNvSpPr txBox="1">
            <a:spLocks noChangeArrowheads="1"/>
          </p:cNvSpPr>
          <p:nvPr/>
        </p:nvSpPr>
        <p:spPr bwMode="auto">
          <a:xfrm>
            <a:off x="6019800" y="4419600"/>
            <a:ext cx="2895600" cy="646113"/>
          </a:xfrm>
          <a:prstGeom prst="rect">
            <a:avLst/>
          </a:prstGeom>
          <a:noFill/>
          <a:ln w="9525">
            <a:noFill/>
            <a:miter lim="800000"/>
            <a:headEnd/>
            <a:tailEnd/>
          </a:ln>
        </p:spPr>
        <p:txBody>
          <a:bodyPr>
            <a:spAutoFit/>
          </a:bodyPr>
          <a:lstStyle/>
          <a:p>
            <a:pPr algn="ctr"/>
            <a:r>
              <a:rPr lang="en-US" i="1">
                <a:latin typeface="Calibri" pitchFamily="34" charset="0"/>
              </a:rPr>
              <a:t>Pushing down on wrench to fasten cable</a:t>
            </a:r>
          </a:p>
        </p:txBody>
      </p:sp>
      <p:pic>
        <p:nvPicPr>
          <p:cNvPr id="110593" name="Picture 1"/>
          <p:cNvPicPr>
            <a:picLocks noChangeAspect="1" noChangeArrowheads="1"/>
          </p:cNvPicPr>
          <p:nvPr/>
        </p:nvPicPr>
        <p:blipFill>
          <a:blip r:embed="rId3" cstate="email"/>
          <a:srcRect l="3846" t="4296" r="5769" b="3326"/>
          <a:stretch>
            <a:fillRect/>
          </a:stretch>
        </p:blipFill>
        <p:spPr bwMode="auto">
          <a:xfrm>
            <a:off x="1676400" y="3048000"/>
            <a:ext cx="3900377" cy="3568430"/>
          </a:xfrm>
          <a:prstGeom prst="roundRect">
            <a:avLst/>
          </a:prstGeom>
          <a:ln w="381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Punched Tape 8"/>
          <p:cNvSpPr/>
          <p:nvPr/>
        </p:nvSpPr>
        <p:spPr>
          <a:xfrm>
            <a:off x="4572000" y="2971800"/>
            <a:ext cx="4191000" cy="3657600"/>
          </a:xfrm>
          <a:prstGeom prst="flowChartPunchedTape">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152400" y="152400"/>
            <a:ext cx="8839200" cy="1020763"/>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ELECTRICAL SHOCK</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BURNS, ELECTROCUTION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524000"/>
            <a:ext cx="8610600" cy="1524000"/>
          </a:xfrm>
        </p:spPr>
        <p:txBody>
          <a:bodyPr rtlCol="0">
            <a:normAutofit/>
          </a:bodyPr>
          <a:lstStyle/>
          <a:p>
            <a:pPr eaLnBrk="1" fontAlgn="auto" hangingPunct="1">
              <a:spcAft>
                <a:spcPts val="0"/>
              </a:spcAft>
              <a:buFont typeface="Arial" pitchFamily="34" charset="0"/>
              <a:buNone/>
              <a:defRPr/>
            </a:pPr>
            <a:r>
              <a:rPr lang="en-US" sz="2800" b="1" dirty="0" smtClean="0">
                <a:solidFill>
                  <a:srgbClr val="FF0000"/>
                </a:solidFill>
              </a:rPr>
              <a:t>	</a:t>
            </a:r>
            <a:r>
              <a:rPr lang="en-US" sz="2800" b="1" dirty="0" smtClean="0"/>
              <a:t>ELECTRIC SHOCK </a:t>
            </a:r>
          </a:p>
          <a:p>
            <a:pPr lvl="1" eaLnBrk="1" fontAlgn="auto" hangingPunct="1">
              <a:spcAft>
                <a:spcPts val="0"/>
              </a:spcAft>
              <a:buFont typeface="Arial" pitchFamily="34" charset="0"/>
              <a:buChar char="–"/>
              <a:defRPr/>
            </a:pPr>
            <a:r>
              <a:rPr lang="en-US" i="1" dirty="0" smtClean="0"/>
              <a:t>Occurs when electric current passes between parts of a person’s body or through the body and ground/earth</a:t>
            </a:r>
            <a:endParaRPr lang="en-US" b="1" dirty="0" smtClean="0"/>
          </a:p>
          <a:p>
            <a:pPr marL="741363" lvl="2" indent="-284163" eaLnBrk="1" fontAlgn="auto" hangingPunct="1">
              <a:spcAft>
                <a:spcPts val="0"/>
              </a:spcAft>
              <a:buFontTx/>
              <a:buChar char="-"/>
              <a:defRPr/>
            </a:pPr>
            <a:endParaRPr lang="en-US" i="1" dirty="0" smtClean="0"/>
          </a:p>
          <a:p>
            <a:pPr lvl="2" indent="-685800" eaLnBrk="1" fontAlgn="auto" hangingPunct="1">
              <a:spcAft>
                <a:spcPts val="0"/>
              </a:spcAft>
              <a:buFontTx/>
              <a:buChar char="-"/>
              <a:defRPr/>
            </a:pPr>
            <a:endParaRPr lang="en-US" i="1" dirty="0" smtClean="0"/>
          </a:p>
          <a:p>
            <a:pPr lvl="2" eaLnBrk="1" fontAlgn="auto" hangingPunct="1">
              <a:spcAft>
                <a:spcPts val="0"/>
              </a:spcAft>
              <a:buFont typeface="Arial" pitchFamily="34" charset="0"/>
              <a:buChar char="•"/>
              <a:defRPr/>
            </a:pPr>
            <a:endParaRPr lang="en-US" i="1" dirty="0" smtClean="0"/>
          </a:p>
        </p:txBody>
      </p:sp>
      <p:sp>
        <p:nvSpPr>
          <p:cNvPr id="5" name="Slide Number Placeholder 4"/>
          <p:cNvSpPr>
            <a:spLocks noGrp="1"/>
          </p:cNvSpPr>
          <p:nvPr>
            <p:ph type="sldNum" sz="quarter" idx="11"/>
          </p:nvPr>
        </p:nvSpPr>
        <p:spPr/>
        <p:txBody>
          <a:bodyPr/>
          <a:lstStyle/>
          <a:p>
            <a:pPr>
              <a:defRPr/>
            </a:pPr>
            <a:fld id="{EB92AD5A-0E43-406F-AEF6-525EDB55345D}" type="slidenum">
              <a:rPr lang="en-US"/>
              <a:pPr>
                <a:defRPr/>
              </a:pPr>
              <a:t>120</a:t>
            </a:fld>
            <a:endParaRPr lang="en-US"/>
          </a:p>
        </p:txBody>
      </p:sp>
      <p:sp>
        <p:nvSpPr>
          <p:cNvPr id="6" name="Content Placeholder 2"/>
          <p:cNvSpPr txBox="1">
            <a:spLocks/>
          </p:cNvSpPr>
          <p:nvPr/>
        </p:nvSpPr>
        <p:spPr>
          <a:xfrm>
            <a:off x="0" y="3048000"/>
            <a:ext cx="4572000" cy="3048000"/>
          </a:xfrm>
          <a:prstGeom prst="rect">
            <a:avLst/>
          </a:prstGeom>
        </p:spPr>
        <p:txBody>
          <a:bodyPr>
            <a:normAutofit/>
          </a:bodyPr>
          <a:lstStyle/>
          <a:p>
            <a:pPr marL="342900" indent="-342900" fontAlgn="auto">
              <a:spcBef>
                <a:spcPct val="20000"/>
              </a:spcBef>
              <a:spcAft>
                <a:spcPts val="0"/>
              </a:spcAft>
              <a:buFont typeface="Arial" pitchFamily="34" charset="0"/>
              <a:buNone/>
              <a:defRPr/>
            </a:pPr>
            <a:r>
              <a:rPr lang="en-US" sz="2800" b="1" dirty="0">
                <a:solidFill>
                  <a:srgbClr val="FF0000"/>
                </a:solidFill>
                <a:latin typeface="+mn-lt"/>
                <a:cs typeface="+mn-cs"/>
              </a:rPr>
              <a:t>	</a:t>
            </a:r>
            <a:r>
              <a:rPr lang="en-US" sz="2800" b="1" dirty="0">
                <a:latin typeface="+mn-lt"/>
                <a:cs typeface="+mn-cs"/>
              </a:rPr>
              <a:t>BURNS </a:t>
            </a:r>
          </a:p>
          <a:p>
            <a:pPr marL="742950" lvl="1" indent="-285750" fontAlgn="auto">
              <a:spcBef>
                <a:spcPct val="20000"/>
              </a:spcBef>
              <a:spcAft>
                <a:spcPts val="0"/>
              </a:spcAft>
              <a:buFont typeface="Arial" pitchFamily="34" charset="0"/>
              <a:buChar char="–"/>
              <a:defRPr/>
            </a:pPr>
            <a:r>
              <a:rPr lang="en-US" sz="2400" i="1" dirty="0">
                <a:latin typeface="+mn-lt"/>
                <a:cs typeface="+mn-cs"/>
              </a:rPr>
              <a:t>Most common shock-related injury</a:t>
            </a:r>
          </a:p>
          <a:p>
            <a:pPr marL="457200" lvl="2" indent="-111125" fontAlgn="auto">
              <a:spcBef>
                <a:spcPct val="20000"/>
              </a:spcBef>
              <a:spcAft>
                <a:spcPts val="0"/>
              </a:spcAft>
              <a:buFont typeface="Arial" pitchFamily="34" charset="0"/>
              <a:buNone/>
              <a:defRPr/>
            </a:pPr>
            <a:r>
              <a:rPr lang="en-US" sz="2800" b="1" dirty="0">
                <a:latin typeface="+mn-lt"/>
                <a:cs typeface="+mn-cs"/>
              </a:rPr>
              <a:t>ELECTROCUTION </a:t>
            </a:r>
          </a:p>
          <a:p>
            <a:pPr marL="740664" lvl="1" indent="-285750" fontAlgn="auto">
              <a:spcBef>
                <a:spcPts val="400"/>
              </a:spcBef>
              <a:spcAft>
                <a:spcPts val="0"/>
              </a:spcAft>
              <a:buFont typeface="Arial" pitchFamily="34" charset="0"/>
              <a:buChar char="–"/>
              <a:defRPr/>
            </a:pPr>
            <a:r>
              <a:rPr lang="en-US" sz="2400" i="1" dirty="0">
                <a:latin typeface="+mn-lt"/>
                <a:cs typeface="+mn-cs"/>
              </a:rPr>
              <a:t>Death as a result of exposure</a:t>
            </a:r>
            <a:r>
              <a:rPr lang="en-US" sz="2000" i="1" dirty="0">
                <a:latin typeface="+mn-lt"/>
                <a:cs typeface="+mn-cs"/>
              </a:rPr>
              <a:t> </a:t>
            </a:r>
            <a:r>
              <a:rPr lang="en-US" sz="2400" i="1" dirty="0">
                <a:latin typeface="+mn-lt"/>
                <a:cs typeface="+mn-cs"/>
              </a:rPr>
              <a:t>to electric current</a:t>
            </a:r>
          </a:p>
          <a:p>
            <a:pPr marL="741363" lvl="2" indent="-284163" fontAlgn="auto">
              <a:spcBef>
                <a:spcPct val="20000"/>
              </a:spcBef>
              <a:spcAft>
                <a:spcPts val="0"/>
              </a:spcAft>
              <a:buFontTx/>
              <a:buChar char="-"/>
              <a:defRPr/>
            </a:pPr>
            <a:endParaRPr lang="en-US" sz="2000" b="1" dirty="0">
              <a:latin typeface="+mn-lt"/>
              <a:cs typeface="+mn-cs"/>
            </a:endParaRPr>
          </a:p>
          <a:p>
            <a:pPr marL="741363" lvl="2" indent="-284163" fontAlgn="auto">
              <a:spcBef>
                <a:spcPct val="20000"/>
              </a:spcBef>
              <a:spcAft>
                <a:spcPts val="0"/>
              </a:spcAft>
              <a:buFontTx/>
              <a:buChar char="-"/>
              <a:defRPr/>
            </a:pPr>
            <a:endParaRPr lang="en-US" sz="2000" i="1" dirty="0">
              <a:latin typeface="+mn-lt"/>
              <a:cs typeface="+mn-cs"/>
            </a:endParaRPr>
          </a:p>
          <a:p>
            <a:pPr marL="1143000" lvl="2" indent="-685800" fontAlgn="auto">
              <a:spcBef>
                <a:spcPct val="20000"/>
              </a:spcBef>
              <a:spcAft>
                <a:spcPts val="0"/>
              </a:spcAft>
              <a:buFontTx/>
              <a:buChar char="-"/>
              <a:defRPr/>
            </a:pPr>
            <a:endParaRPr lang="en-US" sz="2000" i="1" dirty="0">
              <a:latin typeface="+mn-lt"/>
              <a:cs typeface="+mn-cs"/>
            </a:endParaRPr>
          </a:p>
          <a:p>
            <a:pPr marL="1143000" lvl="2" indent="-228600" fontAlgn="auto">
              <a:spcBef>
                <a:spcPct val="20000"/>
              </a:spcBef>
              <a:spcAft>
                <a:spcPts val="0"/>
              </a:spcAft>
              <a:buFont typeface="Arial" pitchFamily="34" charset="0"/>
              <a:buChar char="•"/>
              <a:defRPr/>
            </a:pPr>
            <a:endParaRPr lang="en-US" sz="2000" i="1" dirty="0">
              <a:latin typeface="+mn-lt"/>
              <a:cs typeface="+mn-cs"/>
            </a:endParaRPr>
          </a:p>
        </p:txBody>
      </p:sp>
      <p:sp>
        <p:nvSpPr>
          <p:cNvPr id="7" name="Rectangle 6"/>
          <p:cNvSpPr/>
          <p:nvPr/>
        </p:nvSpPr>
        <p:spPr>
          <a:xfrm>
            <a:off x="4953000" y="3581400"/>
            <a:ext cx="3733800" cy="2370138"/>
          </a:xfrm>
          <a:prstGeom prst="rect">
            <a:avLst/>
          </a:prstGeom>
        </p:spPr>
        <p:txBody>
          <a:bodyPr>
            <a:spAutoFit/>
          </a:bodyPr>
          <a:lstStyle/>
          <a:p>
            <a:pPr marL="0" lvl="2" algn="ctr" fontAlgn="auto">
              <a:spcBef>
                <a:spcPts val="0"/>
              </a:spcBef>
              <a:spcAft>
                <a:spcPts val="0"/>
              </a:spcAft>
              <a:defRPr/>
            </a:pPr>
            <a:r>
              <a:rPr lang="en-US" sz="2000" b="1" dirty="0">
                <a:latin typeface="+mn-lt"/>
                <a:cs typeface="+mn-cs"/>
              </a:rPr>
              <a:t>FACT</a:t>
            </a:r>
          </a:p>
          <a:p>
            <a:pPr fontAlgn="auto">
              <a:spcBef>
                <a:spcPts val="0"/>
              </a:spcBef>
              <a:spcAft>
                <a:spcPts val="0"/>
              </a:spcAft>
              <a:defRPr/>
            </a:pPr>
            <a:r>
              <a:rPr lang="en-US" sz="1600" dirty="0">
                <a:latin typeface="+mn-lt"/>
                <a:cs typeface="+mn-cs"/>
              </a:rPr>
              <a:t>The person can complete the electrical current path/circuit with the following:</a:t>
            </a:r>
          </a:p>
          <a:p>
            <a:pPr marL="233363" indent="-233363" fontAlgn="auto">
              <a:spcBef>
                <a:spcPts val="0"/>
              </a:spcBef>
              <a:spcAft>
                <a:spcPts val="0"/>
              </a:spcAft>
              <a:buFontTx/>
              <a:buAutoNum type="alphaLcPeriod"/>
              <a:defRPr/>
            </a:pPr>
            <a:r>
              <a:rPr lang="en-US" sz="1600" i="1" dirty="0">
                <a:latin typeface="+mn-lt"/>
                <a:cs typeface="+mn-cs"/>
              </a:rPr>
              <a:t>Both wires of electric circuit</a:t>
            </a:r>
          </a:p>
          <a:p>
            <a:pPr marL="233363" indent="-233363" fontAlgn="auto">
              <a:spcBef>
                <a:spcPts val="0"/>
              </a:spcBef>
              <a:spcAft>
                <a:spcPts val="0"/>
              </a:spcAft>
              <a:buFontTx/>
              <a:buAutoNum type="alphaLcPeriod"/>
              <a:defRPr/>
            </a:pPr>
            <a:r>
              <a:rPr lang="en-US" sz="1600" i="1" dirty="0">
                <a:latin typeface="+mn-lt"/>
                <a:cs typeface="+mn-cs"/>
              </a:rPr>
              <a:t>One wire of an energized circuit and the ground</a:t>
            </a:r>
          </a:p>
          <a:p>
            <a:pPr marL="233363" indent="-233363" fontAlgn="auto">
              <a:spcBef>
                <a:spcPts val="0"/>
              </a:spcBef>
              <a:spcAft>
                <a:spcPts val="0"/>
              </a:spcAft>
              <a:buFontTx/>
              <a:buAutoNum type="alphaLcPeriod"/>
              <a:defRPr/>
            </a:pPr>
            <a:r>
              <a:rPr lang="en-US" sz="1600" i="1" dirty="0">
                <a:latin typeface="+mn-lt"/>
                <a:cs typeface="+mn-cs"/>
              </a:rPr>
              <a:t>A metal part that accidentally becomes energized due to a break in insulation</a:t>
            </a:r>
          </a:p>
          <a:p>
            <a:pPr marL="233363" indent="-233363" fontAlgn="auto">
              <a:spcBef>
                <a:spcPts val="0"/>
              </a:spcBef>
              <a:spcAft>
                <a:spcPts val="0"/>
              </a:spcAft>
              <a:buFontTx/>
              <a:buAutoNum type="alphaLcPeriod"/>
              <a:defRPr/>
            </a:pPr>
            <a:r>
              <a:rPr lang="en-US" sz="1600" i="1" dirty="0">
                <a:latin typeface="+mn-lt"/>
                <a:cs typeface="+mn-cs"/>
              </a:rPr>
              <a:t>Another conductor carrying current</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020763"/>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EFFECTS OF ELECTRIC SHOCK</a:t>
            </a:r>
            <a:endParaRPr lang="en-US" dirty="0">
              <a:effectLst>
                <a:outerShdw blurRad="38100" dist="38100" dir="2700000" algn="tl">
                  <a:srgbClr val="000000">
                    <a:alpha val="43137"/>
                  </a:srgbClr>
                </a:outerShdw>
              </a:effectLst>
            </a:endParaRPr>
          </a:p>
        </p:txBody>
      </p:sp>
      <p:sp>
        <p:nvSpPr>
          <p:cNvPr id="147459" name="Content Placeholder 2"/>
          <p:cNvSpPr>
            <a:spLocks noGrp="1"/>
          </p:cNvSpPr>
          <p:nvPr>
            <p:ph idx="1"/>
          </p:nvPr>
        </p:nvSpPr>
        <p:spPr>
          <a:xfrm>
            <a:off x="457200" y="1874838"/>
            <a:ext cx="8229600" cy="4525962"/>
          </a:xfrm>
        </p:spPr>
        <p:txBody>
          <a:bodyPr/>
          <a:lstStyle/>
          <a:p>
            <a:pPr eaLnBrk="1" hangingPunct="1"/>
            <a:r>
              <a:rPr lang="en-US" sz="2800" smtClean="0"/>
              <a:t>Results can range from a slight tingling sensation to immediate cardiac arrest </a:t>
            </a:r>
          </a:p>
          <a:p>
            <a:pPr eaLnBrk="1" hangingPunct="1">
              <a:buFont typeface="Arial" charset="0"/>
              <a:buNone/>
            </a:pPr>
            <a:endParaRPr lang="en-US" sz="2800" smtClean="0"/>
          </a:p>
          <a:p>
            <a:pPr eaLnBrk="1" hangingPunct="1"/>
            <a:r>
              <a:rPr lang="en-US" sz="2800" smtClean="0"/>
              <a:t>Severity of shock depends on:</a:t>
            </a:r>
          </a:p>
          <a:p>
            <a:pPr lvl="1" eaLnBrk="1" hangingPunct="1"/>
            <a:r>
              <a:rPr lang="en-US" smtClean="0"/>
              <a:t>How much current flows through the body</a:t>
            </a:r>
          </a:p>
          <a:p>
            <a:pPr lvl="1" eaLnBrk="1" hangingPunct="1"/>
            <a:r>
              <a:rPr lang="en-US" smtClean="0"/>
              <a:t>Current path through the body</a:t>
            </a:r>
          </a:p>
          <a:p>
            <a:pPr lvl="1" eaLnBrk="1" hangingPunct="1"/>
            <a:r>
              <a:rPr lang="en-US" smtClean="0"/>
              <a:t> Length of time the body remains in circuit</a:t>
            </a:r>
          </a:p>
          <a:p>
            <a:pPr lvl="1" eaLnBrk="1" hangingPunct="1"/>
            <a:r>
              <a:rPr lang="en-US" smtClean="0"/>
              <a:t>Current frequency</a:t>
            </a:r>
          </a:p>
        </p:txBody>
      </p:sp>
      <p:sp>
        <p:nvSpPr>
          <p:cNvPr id="4" name="Slide Number Placeholder 3"/>
          <p:cNvSpPr>
            <a:spLocks noGrp="1"/>
          </p:cNvSpPr>
          <p:nvPr>
            <p:ph type="sldNum" sz="quarter" idx="11"/>
          </p:nvPr>
        </p:nvSpPr>
        <p:spPr/>
        <p:txBody>
          <a:bodyPr/>
          <a:lstStyle/>
          <a:p>
            <a:pPr>
              <a:defRPr/>
            </a:pPr>
            <a:fld id="{C0C713ED-F1C4-4386-8BCB-B7C5B8DE4C69}" type="slidenum">
              <a:rPr lang="en-US"/>
              <a:pPr>
                <a:defRPr/>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438"/>
            <a:ext cx="8229600" cy="868362"/>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MUCH CURRENT IS TOO MUCH?</a:t>
            </a:r>
            <a:endParaRPr lang="en-US" dirty="0">
              <a:effectLst>
                <a:outerShdw blurRad="38100" dist="38100" dir="2700000" algn="tl">
                  <a:srgbClr val="000000">
                    <a:alpha val="43137"/>
                  </a:srgbClr>
                </a:outerShdw>
              </a:effectLst>
            </a:endParaRPr>
          </a:p>
        </p:txBody>
      </p:sp>
      <p:sp>
        <p:nvSpPr>
          <p:cNvPr id="148483" name="Content Placeholder 2"/>
          <p:cNvSpPr>
            <a:spLocks noGrp="1"/>
          </p:cNvSpPr>
          <p:nvPr>
            <p:ph idx="1"/>
          </p:nvPr>
        </p:nvSpPr>
        <p:spPr>
          <a:xfrm>
            <a:off x="-152400" y="1295400"/>
            <a:ext cx="4572000" cy="838200"/>
          </a:xfrm>
        </p:spPr>
        <p:txBody>
          <a:bodyPr/>
          <a:lstStyle/>
          <a:p>
            <a:pPr eaLnBrk="1" hangingPunct="1">
              <a:buFont typeface="Arial" charset="0"/>
              <a:buNone/>
            </a:pPr>
            <a:r>
              <a:rPr lang="en-US" sz="2400" b="1" i="1" smtClean="0"/>
              <a:t>	When current flows from the hand to the foot for 1 second:</a:t>
            </a:r>
          </a:p>
        </p:txBody>
      </p:sp>
      <p:sp>
        <p:nvSpPr>
          <p:cNvPr id="7" name="Slide Number Placeholder 6"/>
          <p:cNvSpPr>
            <a:spLocks noGrp="1"/>
          </p:cNvSpPr>
          <p:nvPr>
            <p:ph type="sldNum" sz="quarter" idx="11"/>
          </p:nvPr>
        </p:nvSpPr>
        <p:spPr/>
        <p:txBody>
          <a:bodyPr/>
          <a:lstStyle/>
          <a:p>
            <a:pPr>
              <a:defRPr/>
            </a:pPr>
            <a:fld id="{9EC2F7A1-8752-4A32-B034-829FEAF95B56}" type="slidenum">
              <a:rPr lang="en-US"/>
              <a:pPr>
                <a:defRPr/>
              </a:pPr>
              <a:t>122</a:t>
            </a:fld>
            <a:endParaRPr lang="en-US"/>
          </a:p>
        </p:txBody>
      </p:sp>
      <p:graphicFrame>
        <p:nvGraphicFramePr>
          <p:cNvPr id="4" name="Table 3"/>
          <p:cNvGraphicFramePr>
            <a:graphicFrameLocks noGrp="1"/>
          </p:cNvGraphicFramePr>
          <p:nvPr/>
        </p:nvGraphicFramePr>
        <p:xfrm>
          <a:off x="304800" y="2252663"/>
          <a:ext cx="7162800" cy="3843523"/>
        </p:xfrm>
        <a:graphic>
          <a:graphicData uri="http://schemas.openxmlformats.org/drawingml/2006/table">
            <a:tbl>
              <a:tblPr firstRow="1" bandRow="1">
                <a:tableStyleId>{5940675A-B579-460E-94D1-54222C63F5DA}</a:tableStyleId>
              </a:tblPr>
              <a:tblGrid>
                <a:gridCol w="1600199"/>
                <a:gridCol w="5562601"/>
              </a:tblGrid>
              <a:tr h="304799">
                <a:tc>
                  <a:txBody>
                    <a:bodyPr/>
                    <a:lstStyle/>
                    <a:p>
                      <a:pPr algn="ctr"/>
                      <a:r>
                        <a:rPr lang="en-US" sz="2000" b="1" dirty="0" smtClean="0"/>
                        <a:t>Current (mA)</a:t>
                      </a:r>
                      <a:endParaRPr lang="en-US" sz="2000" b="1" dirty="0"/>
                    </a:p>
                  </a:txBody>
                  <a:tcPr>
                    <a:solidFill>
                      <a:schemeClr val="bg1">
                        <a:lumMod val="85000"/>
                      </a:schemeClr>
                    </a:solidFill>
                  </a:tcPr>
                </a:tc>
                <a:tc>
                  <a:txBody>
                    <a:bodyPr/>
                    <a:lstStyle/>
                    <a:p>
                      <a:pPr algn="ctr"/>
                      <a:r>
                        <a:rPr lang="en-US" sz="2000" b="1" dirty="0" smtClean="0"/>
                        <a:t>REACTION</a:t>
                      </a:r>
                      <a:endParaRPr lang="en-US" sz="2000" b="1" dirty="0"/>
                    </a:p>
                  </a:txBody>
                  <a:tcPr>
                    <a:solidFill>
                      <a:schemeClr val="bg1">
                        <a:lumMod val="85000"/>
                      </a:schemeClr>
                    </a:solidFill>
                  </a:tcPr>
                </a:tc>
              </a:tr>
              <a:tr h="213359">
                <a:tc>
                  <a:txBody>
                    <a:bodyPr/>
                    <a:lstStyle/>
                    <a:p>
                      <a:pPr algn="ctr"/>
                      <a:r>
                        <a:rPr lang="en-US" dirty="0" smtClean="0"/>
                        <a:t>1</a:t>
                      </a:r>
                      <a:endParaRPr lang="en-US" dirty="0"/>
                    </a:p>
                  </a:txBody>
                  <a:tcPr>
                    <a:solidFill>
                      <a:srgbClr val="92D050"/>
                    </a:solidFill>
                  </a:tcPr>
                </a:tc>
                <a:tc>
                  <a:txBody>
                    <a:bodyPr/>
                    <a:lstStyle/>
                    <a:p>
                      <a:pPr algn="ctr"/>
                      <a:r>
                        <a:rPr lang="en-US" dirty="0" smtClean="0"/>
                        <a:t>Faint tingle</a:t>
                      </a:r>
                      <a:endParaRPr lang="en-US" dirty="0"/>
                    </a:p>
                  </a:txBody>
                  <a:tcPr>
                    <a:noFill/>
                  </a:tcPr>
                </a:tc>
              </a:tr>
              <a:tr h="386245">
                <a:tc>
                  <a:txBody>
                    <a:bodyPr/>
                    <a:lstStyle/>
                    <a:p>
                      <a:pPr algn="ctr"/>
                      <a:r>
                        <a:rPr lang="en-US" dirty="0" smtClean="0"/>
                        <a:t>5</a:t>
                      </a:r>
                      <a:endParaRPr lang="en-US" dirty="0"/>
                    </a:p>
                  </a:txBody>
                  <a:tcPr>
                    <a:solidFill>
                      <a:srgbClr val="92D050"/>
                    </a:solidFill>
                  </a:tcPr>
                </a:tc>
                <a:tc>
                  <a:txBody>
                    <a:bodyPr/>
                    <a:lstStyle/>
                    <a:p>
                      <a:pPr algn="ctr"/>
                      <a:r>
                        <a:rPr lang="en-US" dirty="0" smtClean="0"/>
                        <a:t>Slight shock felt</a:t>
                      </a:r>
                      <a:endParaRPr lang="en-US" dirty="0"/>
                    </a:p>
                  </a:txBody>
                  <a:tcPr>
                    <a:noFill/>
                  </a:tcPr>
                </a:tc>
              </a:tr>
              <a:tr h="419774">
                <a:tc>
                  <a:txBody>
                    <a:bodyPr/>
                    <a:lstStyle/>
                    <a:p>
                      <a:pPr algn="ctr"/>
                      <a:r>
                        <a:rPr lang="en-US" dirty="0" smtClean="0"/>
                        <a:t>6-25 (women)</a:t>
                      </a:r>
                      <a:endParaRPr lang="en-US" dirty="0"/>
                    </a:p>
                  </a:txBody>
                  <a:tcPr>
                    <a:solidFill>
                      <a:srgbClr val="FFC000"/>
                    </a:solidFill>
                  </a:tcPr>
                </a:tc>
                <a:tc>
                  <a:txBody>
                    <a:bodyPr/>
                    <a:lstStyle/>
                    <a:p>
                      <a:pPr algn="ctr"/>
                      <a:r>
                        <a:rPr lang="en-US" dirty="0" smtClean="0"/>
                        <a:t>Painful shock, loss of muscle control *</a:t>
                      </a:r>
                      <a:endParaRPr lang="en-US" dirty="0"/>
                    </a:p>
                  </a:txBody>
                  <a:tcPr>
                    <a:noFill/>
                  </a:tcPr>
                </a:tc>
              </a:tr>
              <a:tr h="419774">
                <a:tc>
                  <a:txBody>
                    <a:bodyPr/>
                    <a:lstStyle/>
                    <a:p>
                      <a:pPr algn="ctr"/>
                      <a:r>
                        <a:rPr lang="en-US" dirty="0" smtClean="0"/>
                        <a:t>9-30  (men)</a:t>
                      </a:r>
                      <a:endParaRPr lang="en-US" dirty="0"/>
                    </a:p>
                  </a:txBody>
                  <a:tcPr>
                    <a:solidFill>
                      <a:srgbClr val="FFC000"/>
                    </a:solidFill>
                  </a:tcPr>
                </a:tc>
                <a:tc>
                  <a:txBody>
                    <a:bodyPr/>
                    <a:lstStyle/>
                    <a:p>
                      <a:pPr algn="ctr"/>
                      <a:r>
                        <a:rPr lang="en-US" dirty="0" smtClean="0"/>
                        <a:t>Freezing current or “let</a:t>
                      </a:r>
                      <a:r>
                        <a:rPr lang="en-US" baseline="0" dirty="0" smtClean="0"/>
                        <a:t> go” range *</a:t>
                      </a:r>
                      <a:endParaRPr lang="en-US" dirty="0"/>
                    </a:p>
                  </a:txBody>
                  <a:tcPr>
                    <a:noFill/>
                  </a:tcPr>
                </a:tc>
              </a:tr>
              <a:tr h="705430">
                <a:tc>
                  <a:txBody>
                    <a:bodyPr/>
                    <a:lstStyle/>
                    <a:p>
                      <a:pPr algn="ctr"/>
                      <a:r>
                        <a:rPr lang="en-US" dirty="0" smtClean="0"/>
                        <a:t>50-150</a:t>
                      </a:r>
                      <a:endParaRPr lang="en-US" dirty="0"/>
                    </a:p>
                  </a:txBody>
                  <a:tcPr>
                    <a:solidFill>
                      <a:srgbClr val="FF0000"/>
                    </a:solidFill>
                  </a:tcPr>
                </a:tc>
                <a:tc>
                  <a:txBody>
                    <a:bodyPr/>
                    <a:lstStyle/>
                    <a:p>
                      <a:pPr algn="ctr"/>
                      <a:r>
                        <a:rPr lang="en-US" dirty="0" smtClean="0"/>
                        <a:t>Extreme pain, respiratory</a:t>
                      </a:r>
                      <a:r>
                        <a:rPr lang="en-US" baseline="0" dirty="0" smtClean="0"/>
                        <a:t> arrest, severe muscle contractions, </a:t>
                      </a:r>
                      <a:r>
                        <a:rPr lang="en-US" b="1" baseline="0" dirty="0" smtClean="0">
                          <a:solidFill>
                            <a:srgbClr val="FF0000"/>
                          </a:solidFill>
                        </a:rPr>
                        <a:t>death possible</a:t>
                      </a:r>
                      <a:endParaRPr lang="en-US" b="1" dirty="0">
                        <a:solidFill>
                          <a:srgbClr val="FF0000"/>
                        </a:solidFill>
                      </a:endParaRPr>
                    </a:p>
                  </a:txBody>
                  <a:tcPr/>
                </a:tc>
              </a:tr>
              <a:tr h="730526">
                <a:tc>
                  <a:txBody>
                    <a:bodyPr/>
                    <a:lstStyle/>
                    <a:p>
                      <a:pPr algn="ctr"/>
                      <a:r>
                        <a:rPr lang="en-US" dirty="0" smtClean="0"/>
                        <a:t>1,000-4,300</a:t>
                      </a:r>
                      <a:endParaRPr lang="en-US" dirty="0"/>
                    </a:p>
                  </a:txBody>
                  <a:tcPr>
                    <a:solidFill>
                      <a:srgbClr val="FF0000"/>
                    </a:solidFill>
                  </a:tcPr>
                </a:tc>
                <a:tc>
                  <a:txBody>
                    <a:bodyPr/>
                    <a:lstStyle/>
                    <a:p>
                      <a:pPr algn="ctr"/>
                      <a:r>
                        <a:rPr lang="en-US" dirty="0" smtClean="0"/>
                        <a:t>Heart</a:t>
                      </a:r>
                      <a:r>
                        <a:rPr lang="en-US" baseline="0" dirty="0" smtClean="0"/>
                        <a:t> rhythm stops, muscle contraction and nerve damage , </a:t>
                      </a:r>
                      <a:r>
                        <a:rPr lang="en-US" b="1" baseline="0" dirty="0" smtClean="0">
                          <a:solidFill>
                            <a:srgbClr val="FF0000"/>
                          </a:solidFill>
                        </a:rPr>
                        <a:t>death likely</a:t>
                      </a:r>
                      <a:endParaRPr lang="en-US" b="1" dirty="0">
                        <a:solidFill>
                          <a:srgbClr val="FF0000"/>
                        </a:solidFill>
                      </a:endParaRPr>
                    </a:p>
                  </a:txBody>
                  <a:tcPr/>
                </a:tc>
              </a:tr>
              <a:tr h="419774">
                <a:tc>
                  <a:txBody>
                    <a:bodyPr/>
                    <a:lstStyle/>
                    <a:p>
                      <a:pPr algn="ctr"/>
                      <a:r>
                        <a:rPr lang="en-US" dirty="0" smtClean="0"/>
                        <a:t>10,000 </a:t>
                      </a:r>
                      <a:endParaRPr lang="en-US" dirty="0"/>
                    </a:p>
                  </a:txBody>
                  <a:tcPr>
                    <a:solidFill>
                      <a:srgbClr val="FF0000"/>
                    </a:solidFill>
                  </a:tcPr>
                </a:tc>
                <a:tc>
                  <a:txBody>
                    <a:bodyPr/>
                    <a:lstStyle/>
                    <a:p>
                      <a:pPr algn="ctr"/>
                      <a:r>
                        <a:rPr lang="en-US" dirty="0" smtClean="0"/>
                        <a:t>Cardiac arrest, severe burns</a:t>
                      </a:r>
                      <a:r>
                        <a:rPr lang="en-US" baseline="0" dirty="0" smtClean="0"/>
                        <a:t>, </a:t>
                      </a:r>
                      <a:r>
                        <a:rPr lang="en-US" b="1" baseline="0" dirty="0" smtClean="0">
                          <a:solidFill>
                            <a:srgbClr val="FF0000"/>
                          </a:solidFill>
                        </a:rPr>
                        <a:t>death probable</a:t>
                      </a:r>
                      <a:endParaRPr lang="en-US" b="1" dirty="0">
                        <a:solidFill>
                          <a:srgbClr val="FF0000"/>
                        </a:solidFill>
                      </a:endParaRPr>
                    </a:p>
                  </a:txBody>
                  <a:tcPr/>
                </a:tc>
              </a:tr>
            </a:tbl>
          </a:graphicData>
        </a:graphic>
      </p:graphicFrame>
      <p:sp>
        <p:nvSpPr>
          <p:cNvPr id="148514" name="TextBox 4"/>
          <p:cNvSpPr txBox="1">
            <a:spLocks noChangeArrowheads="1"/>
          </p:cNvSpPr>
          <p:nvPr/>
        </p:nvSpPr>
        <p:spPr bwMode="auto">
          <a:xfrm>
            <a:off x="7543800" y="3733800"/>
            <a:ext cx="1600200" cy="646113"/>
          </a:xfrm>
          <a:prstGeom prst="rect">
            <a:avLst/>
          </a:prstGeom>
          <a:noFill/>
          <a:ln w="9525">
            <a:noFill/>
            <a:miter lim="800000"/>
            <a:headEnd/>
            <a:tailEnd/>
          </a:ln>
        </p:spPr>
        <p:txBody>
          <a:bodyPr>
            <a:spAutoFit/>
          </a:bodyPr>
          <a:lstStyle/>
          <a:p>
            <a:pPr algn="ctr"/>
            <a:r>
              <a:rPr lang="en-US" i="1">
                <a:latin typeface="Calibri" pitchFamily="34" charset="0"/>
              </a:rPr>
              <a:t>*Person can be thrown away </a:t>
            </a:r>
          </a:p>
        </p:txBody>
      </p:sp>
      <p:sp>
        <p:nvSpPr>
          <p:cNvPr id="148515" name="Rectangle 5"/>
          <p:cNvSpPr>
            <a:spLocks noChangeArrowheads="1"/>
          </p:cNvSpPr>
          <p:nvPr/>
        </p:nvSpPr>
        <p:spPr bwMode="auto">
          <a:xfrm>
            <a:off x="152400" y="6172200"/>
            <a:ext cx="8839200" cy="461963"/>
          </a:xfrm>
          <a:prstGeom prst="rect">
            <a:avLst/>
          </a:prstGeom>
          <a:noFill/>
          <a:ln w="9525">
            <a:noFill/>
            <a:miter lim="800000"/>
            <a:headEnd/>
            <a:tailEnd/>
          </a:ln>
        </p:spPr>
        <p:txBody>
          <a:bodyPr>
            <a:spAutoFit/>
          </a:bodyPr>
          <a:lstStyle/>
          <a:p>
            <a:r>
              <a:rPr lang="en-US" sz="1200" i="1">
                <a:latin typeface="Calibri" pitchFamily="34" charset="0"/>
              </a:rPr>
              <a:t>Source: W.B. Kouwenhoven, “Human Safety and Electric Shock,” Electrical Safety Practices, Monograph, 112, Instrument Society of America, p. 93. November 1968.</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525963"/>
          </a:xfrm>
        </p:spPr>
        <p:txBody>
          <a:bodyPr rtlCol="0">
            <a:normAutofit fontScale="85000" lnSpcReduction="10000"/>
          </a:bodyPr>
          <a:lstStyle/>
          <a:p>
            <a:pPr eaLnBrk="1" fontAlgn="auto" hangingPunct="1">
              <a:spcAft>
                <a:spcPts val="0"/>
              </a:spcAft>
              <a:buFont typeface="Arial" pitchFamily="34" charset="0"/>
              <a:buChar char="•"/>
              <a:defRPr/>
            </a:pPr>
            <a:r>
              <a:rPr lang="en-US" dirty="0" smtClean="0"/>
              <a:t>Is high voltage more likely to kill than low voltage?</a:t>
            </a:r>
          </a:p>
          <a:p>
            <a:pPr lvl="1" eaLnBrk="1" fontAlgn="auto" hangingPunct="1">
              <a:spcAft>
                <a:spcPts val="0"/>
              </a:spcAft>
              <a:buFont typeface="Arial" pitchFamily="34" charset="0"/>
              <a:buChar char="–"/>
              <a:defRPr/>
            </a:pPr>
            <a:r>
              <a:rPr lang="en-US" sz="2600" b="1" i="1" dirty="0" smtClean="0"/>
              <a:t>False</a:t>
            </a:r>
            <a:r>
              <a:rPr lang="en-US" sz="2600" i="1" dirty="0" smtClean="0"/>
              <a:t>. </a:t>
            </a:r>
            <a:r>
              <a:rPr lang="en-US" sz="2600" dirty="0" smtClean="0"/>
              <a:t>L</a:t>
            </a:r>
            <a:r>
              <a:rPr lang="en-US" sz="2600" i="1" dirty="0" smtClean="0"/>
              <a:t>ow voltage is equally likely to kill as high voltage </a:t>
            </a:r>
          </a:p>
          <a:p>
            <a:pPr lvl="1" eaLnBrk="1" fontAlgn="auto" hangingPunct="1">
              <a:spcAft>
                <a:spcPts val="0"/>
              </a:spcAft>
              <a:buFont typeface="Arial" pitchFamily="34" charset="0"/>
              <a:buNone/>
              <a:defRPr/>
            </a:pPr>
            <a:endParaRPr lang="en-US" sz="2600" i="1" dirty="0" smtClean="0"/>
          </a:p>
          <a:p>
            <a:pPr eaLnBrk="1" fontAlgn="auto" hangingPunct="1">
              <a:spcAft>
                <a:spcPts val="0"/>
              </a:spcAft>
              <a:buFont typeface="Arial" pitchFamily="34" charset="0"/>
              <a:buChar char="•"/>
              <a:defRPr/>
            </a:pPr>
            <a:r>
              <a:rPr lang="en-US" dirty="0" smtClean="0"/>
              <a:t>Voltage is most important in determining extent of injury</a:t>
            </a:r>
          </a:p>
          <a:p>
            <a:pPr lvl="1" eaLnBrk="1" fontAlgn="auto" hangingPunct="1">
              <a:spcAft>
                <a:spcPts val="0"/>
              </a:spcAft>
              <a:buFont typeface="Arial" pitchFamily="34" charset="0"/>
              <a:buChar char="–"/>
              <a:defRPr/>
            </a:pPr>
            <a:r>
              <a:rPr lang="en-US" sz="2600" b="1" i="1" dirty="0" smtClean="0"/>
              <a:t>False</a:t>
            </a:r>
            <a:r>
              <a:rPr lang="en-US" sz="2600" dirty="0" smtClean="0"/>
              <a:t>. The extent of injury depends on how much current flows, through the body, for how long, at what frequency and the path of current through the body</a:t>
            </a:r>
          </a:p>
          <a:p>
            <a:pPr lvl="1" eaLnBrk="1" fontAlgn="auto" hangingPunct="1">
              <a:spcAft>
                <a:spcPts val="0"/>
              </a:spcAft>
              <a:buFont typeface="Arial" pitchFamily="34" charset="0"/>
              <a:buNone/>
              <a:defRPr/>
            </a:pPr>
            <a:endParaRPr lang="en-US" sz="2600" dirty="0" smtClean="0"/>
          </a:p>
          <a:p>
            <a:pPr eaLnBrk="1" fontAlgn="auto" hangingPunct="1">
              <a:spcAft>
                <a:spcPts val="0"/>
              </a:spcAft>
              <a:buFont typeface="Arial" pitchFamily="34" charset="0"/>
              <a:buChar char="•"/>
              <a:defRPr/>
            </a:pPr>
            <a:r>
              <a:rPr lang="en-US" dirty="0" smtClean="0"/>
              <a:t>Death cannot occur from contact with underground cables. </a:t>
            </a:r>
          </a:p>
          <a:p>
            <a:pPr lvl="1" eaLnBrk="1" fontAlgn="auto" hangingPunct="1">
              <a:spcAft>
                <a:spcPts val="0"/>
              </a:spcAft>
              <a:buFont typeface="Arial" pitchFamily="34" charset="0"/>
              <a:buChar char="–"/>
              <a:defRPr/>
            </a:pPr>
            <a:r>
              <a:rPr lang="en-US" sz="2600" b="1" i="1" dirty="0" smtClean="0"/>
              <a:t>False</a:t>
            </a:r>
            <a:r>
              <a:rPr lang="en-US" sz="2600" i="1" dirty="0" smtClean="0"/>
              <a:t>.</a:t>
            </a:r>
            <a:r>
              <a:rPr lang="en-US" sz="2600" dirty="0" smtClean="0"/>
              <a:t> About 2% of work-related deaths occur from contact with underground cables.</a:t>
            </a:r>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
        <p:nvSpPr>
          <p:cNvPr id="2" name="Title 1"/>
          <p:cNvSpPr>
            <a:spLocks noGrp="1"/>
          </p:cNvSpPr>
          <p:nvPr>
            <p:ph type="title"/>
          </p:nvPr>
        </p:nvSpPr>
        <p:spPr>
          <a:xfrm>
            <a:off x="457200" y="76200"/>
            <a:ext cx="8229600" cy="1143000"/>
          </a:xfrm>
        </p:spPr>
        <p:txBody>
          <a:bodyPr rtlCol="0">
            <a:normAutofit fontScale="90000"/>
          </a:bodyPr>
          <a:lstStyle/>
          <a:p>
            <a:pPr eaLnBrk="1" fontAlgn="auto" hangingPunct="1">
              <a:spcAft>
                <a:spcPts val="0"/>
              </a:spcAft>
              <a:defRPr/>
            </a:pPr>
            <a:r>
              <a:rPr lang="en-US" smtClean="0">
                <a:effectLst>
                  <a:outerShdw blurRad="38100" dist="38100" dir="2700000" algn="tl">
                    <a:srgbClr val="000000">
                      <a:alpha val="43137"/>
                    </a:srgbClr>
                  </a:outerShdw>
                </a:effectLst>
              </a:rPr>
              <a:t>FLASH QUIZ</a:t>
            </a:r>
            <a:br>
              <a:rPr lang="en-US" smtClean="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1"/>
          </p:nvPr>
        </p:nvSpPr>
        <p:spPr/>
        <p:txBody>
          <a:bodyPr/>
          <a:lstStyle/>
          <a:p>
            <a:pPr>
              <a:defRPr/>
            </a:pPr>
            <a:fld id="{3CA68FC9-BC87-41AA-A3E7-17E7BBEABE9C}" type="slidenum">
              <a:rPr lang="en-US"/>
              <a:pPr>
                <a:defRPr/>
              </a:pPr>
              <a:t>123</a:t>
            </a:fld>
            <a:endParaRPr lang="en-US"/>
          </a:p>
        </p:txBody>
      </p:sp>
      <p:sp>
        <p:nvSpPr>
          <p:cNvPr id="5" name="Rectangle 4"/>
          <p:cNvSpPr>
            <a:spLocks noChangeArrowheads="1"/>
          </p:cNvSpPr>
          <p:nvPr/>
        </p:nvSpPr>
        <p:spPr bwMode="auto">
          <a:xfrm>
            <a:off x="533400" y="1219200"/>
            <a:ext cx="1911350" cy="523875"/>
          </a:xfrm>
          <a:prstGeom prst="rect">
            <a:avLst/>
          </a:prstGeom>
          <a:noFill/>
          <a:ln w="9525">
            <a:noFill/>
            <a:miter lim="800000"/>
            <a:headEnd/>
            <a:tailEnd/>
          </a:ln>
        </p:spPr>
        <p:txBody>
          <a:bodyPr wrap="none">
            <a:spAutoFit/>
          </a:bodyPr>
          <a:lstStyle/>
          <a:p>
            <a:r>
              <a:rPr lang="en-US" sz="2800" b="1">
                <a:latin typeface="Calibri" pitchFamily="34" charset="0"/>
              </a:rPr>
              <a:t>True/False?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990600"/>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DO ELECTRICAL ACCIDENTS HAPPEN?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524000"/>
            <a:ext cx="4800600" cy="5105400"/>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Electrical accidents result from:</a:t>
            </a:r>
          </a:p>
          <a:p>
            <a:pPr lvl="1" eaLnBrk="1" fontAlgn="auto" hangingPunct="1">
              <a:spcAft>
                <a:spcPts val="0"/>
              </a:spcAft>
              <a:buFont typeface="Arial" pitchFamily="34" charset="0"/>
              <a:buChar char="–"/>
              <a:defRPr/>
            </a:pPr>
            <a:r>
              <a:rPr lang="en-US" dirty="0" smtClean="0"/>
              <a:t>Improper equipment or installation</a:t>
            </a:r>
          </a:p>
          <a:p>
            <a:pPr lvl="2" eaLnBrk="1" fontAlgn="auto" hangingPunct="1">
              <a:spcAft>
                <a:spcPts val="0"/>
              </a:spcAft>
              <a:buFont typeface="Arial" pitchFamily="34" charset="0"/>
              <a:buChar char="•"/>
              <a:defRPr/>
            </a:pPr>
            <a:r>
              <a:rPr lang="en-US" dirty="0" smtClean="0"/>
              <a:t>Lack of/break in insulation on equipment (bucket, tools, etc), improper grounding</a:t>
            </a:r>
          </a:p>
          <a:p>
            <a:pPr lvl="1" eaLnBrk="1" fontAlgn="auto" hangingPunct="1">
              <a:spcAft>
                <a:spcPts val="0"/>
              </a:spcAft>
              <a:buFont typeface="Arial" pitchFamily="34" charset="0"/>
              <a:buChar char="–"/>
              <a:defRPr/>
            </a:pPr>
            <a:r>
              <a:rPr lang="en-US" dirty="0" smtClean="0"/>
              <a:t>Hazardous environment</a:t>
            </a:r>
          </a:p>
          <a:p>
            <a:pPr lvl="2" eaLnBrk="1" fontAlgn="auto" hangingPunct="1">
              <a:spcAft>
                <a:spcPts val="0"/>
              </a:spcAft>
              <a:buFont typeface="Arial" pitchFamily="34" charset="0"/>
              <a:buChar char="•"/>
              <a:defRPr/>
            </a:pPr>
            <a:r>
              <a:rPr lang="en-US" dirty="0" smtClean="0"/>
              <a:t>Rain, wind, snow, lightning</a:t>
            </a:r>
          </a:p>
          <a:p>
            <a:pPr lvl="1" eaLnBrk="1" fontAlgn="auto" hangingPunct="1">
              <a:spcAft>
                <a:spcPts val="0"/>
              </a:spcAft>
              <a:buFont typeface="Arial" pitchFamily="34" charset="0"/>
              <a:buChar char="–"/>
              <a:defRPr/>
            </a:pPr>
            <a:r>
              <a:rPr lang="en-US" dirty="0" smtClean="0"/>
              <a:t>Improper work practices</a:t>
            </a:r>
          </a:p>
          <a:p>
            <a:pPr lvl="2" eaLnBrk="1" fontAlgn="auto" hangingPunct="1">
              <a:spcAft>
                <a:spcPts val="0"/>
              </a:spcAft>
              <a:buFont typeface="Arial" pitchFamily="34" charset="0"/>
              <a:buChar char="•"/>
              <a:defRPr/>
            </a:pPr>
            <a:r>
              <a:rPr lang="en-US" dirty="0" smtClean="0"/>
              <a:t>Not testing equipment for electrical current, not wearing appropriate PPE, etc.,</a:t>
            </a:r>
          </a:p>
          <a:p>
            <a:pPr lvl="1" eaLnBrk="1" fontAlgn="auto" hangingPunct="1">
              <a:spcAft>
                <a:spcPts val="0"/>
              </a:spcAft>
              <a:buFont typeface="Arial" pitchFamily="34" charset="0"/>
              <a:buChar char="–"/>
              <a:defRPr/>
            </a:pPr>
            <a:r>
              <a:rPr lang="en-US" dirty="0" smtClean="0"/>
              <a:t>Fatigue</a:t>
            </a:r>
          </a:p>
          <a:p>
            <a:pPr lvl="1" eaLnBrk="1" fontAlgn="auto" hangingPunct="1">
              <a:spcAft>
                <a:spcPts val="0"/>
              </a:spcAft>
              <a:buFont typeface="Arial" pitchFamily="34" charset="0"/>
              <a:buNone/>
              <a:defRPr/>
            </a:pPr>
            <a:r>
              <a:rPr lang="en-US" dirty="0" smtClean="0"/>
              <a:t>	</a:t>
            </a:r>
          </a:p>
          <a:p>
            <a:pPr lvl="1" eaLnBrk="1" fontAlgn="auto" hangingPunct="1">
              <a:spcAft>
                <a:spcPts val="0"/>
              </a:spcAft>
              <a:buFont typeface="Arial" pitchFamily="34" charset="0"/>
              <a:buNone/>
              <a:defRPr/>
            </a:pPr>
            <a:endParaRPr lang="en-US" dirty="0"/>
          </a:p>
        </p:txBody>
      </p:sp>
      <p:sp>
        <p:nvSpPr>
          <p:cNvPr id="7" name="Slide Number Placeholder 6"/>
          <p:cNvSpPr>
            <a:spLocks noGrp="1"/>
          </p:cNvSpPr>
          <p:nvPr>
            <p:ph type="sldNum" sz="quarter" idx="11"/>
          </p:nvPr>
        </p:nvSpPr>
        <p:spPr/>
        <p:txBody>
          <a:bodyPr/>
          <a:lstStyle/>
          <a:p>
            <a:pPr>
              <a:defRPr/>
            </a:pPr>
            <a:fld id="{981D798C-F6CD-46A7-93C0-89BED0F027C6}" type="slidenum">
              <a:rPr lang="en-US"/>
              <a:pPr>
                <a:defRPr/>
              </a:pPr>
              <a:t>124</a:t>
            </a:fld>
            <a:endParaRPr lang="en-US"/>
          </a:p>
        </p:txBody>
      </p:sp>
      <p:pic>
        <p:nvPicPr>
          <p:cNvPr id="6" name="Picture 5"/>
          <p:cNvPicPr>
            <a:picLocks noChangeAspect="1" noChangeArrowheads="1"/>
          </p:cNvPicPr>
          <p:nvPr/>
        </p:nvPicPr>
        <p:blipFill>
          <a:blip r:embed="rId3" cstate="email"/>
          <a:srcRect/>
          <a:stretch>
            <a:fillRect/>
          </a:stretch>
        </p:blipFill>
        <p:spPr bwMode="auto">
          <a:xfrm rot="5400000">
            <a:off x="5219699" y="1638302"/>
            <a:ext cx="2895602" cy="4191000"/>
          </a:xfrm>
          <a:prstGeom prst="roundRect">
            <a:avLst/>
          </a:prstGeom>
          <a:noFill/>
          <a:ln w="38100">
            <a:solidFill>
              <a:schemeClr val="tx1"/>
            </a:solidFill>
            <a:miter lim="800000"/>
            <a:headEnd/>
            <a:tailEnd/>
          </a:ln>
        </p:spPr>
      </p:pic>
      <p:sp>
        <p:nvSpPr>
          <p:cNvPr id="150534" name="TextBox 4"/>
          <p:cNvSpPr txBox="1">
            <a:spLocks noChangeArrowheads="1"/>
          </p:cNvSpPr>
          <p:nvPr/>
        </p:nvSpPr>
        <p:spPr bwMode="auto">
          <a:xfrm>
            <a:off x="5410200" y="5715000"/>
            <a:ext cx="2667000" cy="646113"/>
          </a:xfrm>
          <a:prstGeom prst="rect">
            <a:avLst/>
          </a:prstGeom>
          <a:noFill/>
          <a:ln w="9525">
            <a:noFill/>
            <a:miter lim="800000"/>
            <a:headEnd/>
            <a:tailEnd/>
          </a:ln>
        </p:spPr>
        <p:txBody>
          <a:bodyPr>
            <a:spAutoFit/>
          </a:bodyPr>
          <a:lstStyle/>
          <a:p>
            <a:pPr algn="ctr"/>
            <a:r>
              <a:rPr lang="en-US" i="1">
                <a:latin typeface="Calibri" pitchFamily="34" charset="0"/>
              </a:rPr>
              <a:t>Protective shielding on bucket truck is damaged</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EXAMPLES INJURY REPORTS</a:t>
            </a:r>
            <a:endParaRPr lang="en-US" sz="31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752600"/>
            <a:ext cx="8229600" cy="4724400"/>
          </a:xfrm>
        </p:spPr>
        <p:txBody>
          <a:bodyPr rtlCol="0">
            <a:normAutofit/>
          </a:bodyPr>
          <a:lstStyle/>
          <a:p>
            <a:pPr eaLnBrk="1" fontAlgn="auto" hangingPunct="1">
              <a:spcAft>
                <a:spcPts val="0"/>
              </a:spcAft>
              <a:buFont typeface="Arial" pitchFamily="34" charset="0"/>
              <a:buChar char="•"/>
              <a:defRPr/>
            </a:pPr>
            <a:r>
              <a:rPr lang="en-US" sz="2800" b="1" dirty="0" smtClean="0">
                <a:solidFill>
                  <a:schemeClr val="accent5">
                    <a:lumMod val="50000"/>
                  </a:schemeClr>
                </a:solidFill>
              </a:rPr>
              <a:t>CLOSE CALL: </a:t>
            </a:r>
            <a:r>
              <a:rPr lang="en-US" sz="2800" dirty="0" smtClean="0"/>
              <a:t>Lineman accidentally grabbed energized line after removing glove, did not feel anything but observed a hole burnt into his shirt</a:t>
            </a:r>
          </a:p>
          <a:p>
            <a:pPr eaLnBrk="1" fontAlgn="auto" hangingPunct="1">
              <a:spcAft>
                <a:spcPts val="0"/>
              </a:spcAft>
              <a:buFont typeface="Arial" pitchFamily="34" charset="0"/>
              <a:buChar char="•"/>
              <a:defRPr/>
            </a:pPr>
            <a:r>
              <a:rPr lang="en-US" sz="2800" b="1" dirty="0" smtClean="0">
                <a:solidFill>
                  <a:schemeClr val="accent6">
                    <a:lumMod val="75000"/>
                  </a:schemeClr>
                </a:solidFill>
              </a:rPr>
              <a:t>INJURY: </a:t>
            </a:r>
            <a:r>
              <a:rPr lang="en-US" sz="2800" dirty="0" smtClean="0"/>
              <a:t>Lineman was removing transformer top to obtain oil sample, electricity shot into palm of left hand</a:t>
            </a:r>
          </a:p>
          <a:p>
            <a:pPr eaLnBrk="1" fontAlgn="auto" hangingPunct="1">
              <a:spcAft>
                <a:spcPts val="0"/>
              </a:spcAft>
              <a:buFont typeface="Arial" pitchFamily="34" charset="0"/>
              <a:buChar char="•"/>
              <a:defRPr/>
            </a:pPr>
            <a:r>
              <a:rPr lang="en-US" sz="2800" b="1" dirty="0" smtClean="0">
                <a:solidFill>
                  <a:srgbClr val="FF0000"/>
                </a:solidFill>
              </a:rPr>
              <a:t>FATALITY: </a:t>
            </a:r>
            <a:r>
              <a:rPr lang="en-US" sz="2800" dirty="0" smtClean="0"/>
              <a:t>An electrical line mechanic (the victim) was electrocuted while attempting to attach an energized conductor to a </a:t>
            </a:r>
            <a:r>
              <a:rPr lang="en-US" sz="2800" dirty="0" err="1" smtClean="0"/>
              <a:t>crossarm</a:t>
            </a:r>
            <a:r>
              <a:rPr lang="en-US" sz="2800" dirty="0" smtClean="0"/>
              <a:t>-mounted insulator</a:t>
            </a:r>
          </a:p>
          <a:p>
            <a:pPr indent="3175" eaLnBrk="1" fontAlgn="auto" hangingPunct="1">
              <a:spcAft>
                <a:spcPts val="0"/>
              </a:spcAft>
              <a:buFont typeface="Arial" pitchFamily="34" charset="0"/>
              <a:buNone/>
              <a:defRPr/>
            </a:pPr>
            <a:r>
              <a:rPr lang="en-US" sz="1800" dirty="0" smtClean="0">
                <a:hlinkClick r:id="rId3"/>
              </a:rPr>
              <a:t>Source: http://www.cdc.gov/niosh/face/In-house/full9201.html</a:t>
            </a:r>
            <a:endParaRPr lang="en-US" sz="1800" dirty="0" smtClean="0"/>
          </a:p>
          <a:p>
            <a:pPr eaLnBrk="1" fontAlgn="auto" hangingPunct="1">
              <a:spcAft>
                <a:spcPts val="0"/>
              </a:spcAft>
              <a:buFont typeface="Arial" pitchFamily="34" charset="0"/>
              <a:buChar char="•"/>
              <a:defRPr/>
            </a:pPr>
            <a:endParaRPr lang="en-US" sz="2800" dirty="0"/>
          </a:p>
        </p:txBody>
      </p:sp>
      <p:sp>
        <p:nvSpPr>
          <p:cNvPr id="4" name="Slide Number Placeholder 3"/>
          <p:cNvSpPr>
            <a:spLocks noGrp="1"/>
          </p:cNvSpPr>
          <p:nvPr>
            <p:ph type="sldNum" sz="quarter" idx="11"/>
          </p:nvPr>
        </p:nvSpPr>
        <p:spPr/>
        <p:txBody>
          <a:bodyPr/>
          <a:lstStyle/>
          <a:p>
            <a:pPr>
              <a:defRPr/>
            </a:pPr>
            <a:fld id="{732B94CB-F7D0-40E8-A78F-47C823B8616B}" type="slidenum">
              <a:rPr lang="en-US"/>
              <a:pPr>
                <a:defRPr/>
              </a:pPr>
              <a:t>125</a:t>
            </a:fld>
            <a:endParaRPr lang="en-US"/>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PROTECT YOURSELF AGAINST ELECTRICAL HAZARDS?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52400" y="1295400"/>
            <a:ext cx="4419600" cy="5334000"/>
          </a:xfrm>
        </p:spPr>
        <p:txBody>
          <a:bodyPr rtlCol="0">
            <a:normAutofit lnSpcReduction="10000"/>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BETTER PRACTICE</a:t>
            </a:r>
          </a:p>
          <a:p>
            <a:pPr eaLnBrk="1" fontAlgn="auto" hangingPunct="1">
              <a:spcAft>
                <a:spcPts val="0"/>
              </a:spcAft>
              <a:buFont typeface="Wingdings" pitchFamily="2" charset="2"/>
              <a:buChar char="ü"/>
              <a:defRPr/>
            </a:pPr>
            <a:r>
              <a:rPr lang="en-US" sz="2000" dirty="0" smtClean="0"/>
              <a:t>Use appropriate PPE</a:t>
            </a:r>
          </a:p>
          <a:p>
            <a:pPr eaLnBrk="1" fontAlgn="auto" hangingPunct="1">
              <a:spcAft>
                <a:spcPts val="0"/>
              </a:spcAft>
              <a:buFont typeface="Wingdings" pitchFamily="2" charset="2"/>
              <a:buChar char="ü"/>
              <a:defRPr/>
            </a:pPr>
            <a:r>
              <a:rPr lang="en-US" sz="2000" dirty="0" smtClean="0"/>
              <a:t>Ensure that electrical tools and equipment are grounded before use</a:t>
            </a:r>
          </a:p>
          <a:p>
            <a:pPr eaLnBrk="1" fontAlgn="auto" hangingPunct="1">
              <a:spcAft>
                <a:spcPts val="0"/>
              </a:spcAft>
              <a:buFont typeface="Wingdings" pitchFamily="2" charset="2"/>
              <a:buChar char="ü"/>
              <a:defRPr/>
            </a:pPr>
            <a:r>
              <a:rPr lang="en-US" sz="2000" dirty="0" smtClean="0"/>
              <a:t>De-energize electric equipment before inspection or repair (if possible)</a:t>
            </a:r>
          </a:p>
          <a:p>
            <a:pPr marL="742950" lvl="2" indent="-342900" eaLnBrk="1" fontAlgn="auto" hangingPunct="1">
              <a:spcAft>
                <a:spcPts val="0"/>
              </a:spcAft>
              <a:buFont typeface="Calibri" pitchFamily="34" charset="0"/>
              <a:buChar char="—"/>
              <a:defRPr/>
            </a:pPr>
            <a:r>
              <a:rPr lang="en-US" dirty="0" smtClean="0"/>
              <a:t>Exercise extreme caution when working near energized lines</a:t>
            </a:r>
          </a:p>
          <a:p>
            <a:pPr marL="342900" lvl="1" indent="-342900" eaLnBrk="1" fontAlgn="auto" hangingPunct="1">
              <a:spcAft>
                <a:spcPts val="0"/>
              </a:spcAft>
              <a:buFont typeface="Wingdings" pitchFamily="2" charset="2"/>
              <a:buChar char="ü"/>
              <a:defRPr/>
            </a:pPr>
            <a:r>
              <a:rPr lang="en-US" sz="2000" dirty="0" smtClean="0"/>
              <a:t>Communicate clearly with crew members</a:t>
            </a:r>
          </a:p>
          <a:p>
            <a:pPr marL="342900" lvl="1" indent="-342900" eaLnBrk="1" fontAlgn="auto" hangingPunct="1">
              <a:spcAft>
                <a:spcPts val="0"/>
              </a:spcAft>
              <a:buFont typeface="Wingdings" pitchFamily="2" charset="2"/>
              <a:buChar char="ü"/>
              <a:defRPr/>
            </a:pPr>
            <a:r>
              <a:rPr lang="en-US" sz="2000" dirty="0" smtClean="0"/>
              <a:t>Lockout/</a:t>
            </a:r>
            <a:r>
              <a:rPr lang="en-US" sz="2000" dirty="0" err="1" smtClean="0"/>
              <a:t>tagout</a:t>
            </a:r>
            <a:r>
              <a:rPr lang="en-US" sz="2000" dirty="0" smtClean="0"/>
              <a:t> electrical equipment</a:t>
            </a:r>
          </a:p>
          <a:p>
            <a:pPr marL="342900" lvl="1" indent="-342900" eaLnBrk="1" fontAlgn="auto" hangingPunct="1">
              <a:spcAft>
                <a:spcPts val="0"/>
              </a:spcAft>
              <a:buFont typeface="Wingdings" pitchFamily="2" charset="2"/>
              <a:buChar char="ü"/>
              <a:defRPr/>
            </a:pPr>
            <a:r>
              <a:rPr lang="en-US" sz="2000" dirty="0" smtClean="0"/>
              <a:t>Maintain tools/equipment properly</a:t>
            </a:r>
          </a:p>
          <a:p>
            <a:pPr marL="342900" lvl="1" indent="-342900" eaLnBrk="1" fontAlgn="auto" hangingPunct="1">
              <a:spcAft>
                <a:spcPts val="0"/>
              </a:spcAft>
              <a:buFont typeface="Wingdings" pitchFamily="2" charset="2"/>
              <a:buChar char="ü"/>
              <a:defRPr/>
            </a:pPr>
            <a:r>
              <a:rPr lang="en-US" sz="2000" dirty="0" smtClean="0"/>
              <a:t>Guard or insulate lines to prevent accidental contact</a:t>
            </a:r>
            <a:endParaRPr lang="en-US" sz="1900" dirty="0" smtClean="0"/>
          </a:p>
          <a:p>
            <a:pPr eaLnBrk="1" fontAlgn="auto" hangingPunct="1">
              <a:spcAft>
                <a:spcPts val="0"/>
              </a:spcAft>
              <a:buFont typeface="Wingdings" pitchFamily="2" charset="2"/>
              <a:buChar char="ü"/>
              <a:defRPr/>
            </a:pPr>
            <a:r>
              <a:rPr lang="en-US" sz="2000" dirty="0" smtClean="0"/>
              <a:t>Keep cutting tools sharpened</a:t>
            </a:r>
            <a:endParaRPr lang="en-US" sz="2000" dirty="0"/>
          </a:p>
        </p:txBody>
      </p:sp>
      <p:sp>
        <p:nvSpPr>
          <p:cNvPr id="4" name="Content Placeholder 3"/>
          <p:cNvSpPr>
            <a:spLocks noGrp="1"/>
          </p:cNvSpPr>
          <p:nvPr>
            <p:ph sz="half" idx="2"/>
          </p:nvPr>
        </p:nvSpPr>
        <p:spPr>
          <a:xfrm>
            <a:off x="4572000" y="1905000"/>
            <a:ext cx="4343400" cy="4525963"/>
          </a:xfrm>
        </p:spPr>
        <p:txBody>
          <a:bodyPr rtlCol="0">
            <a:normAutofit lnSpcReduction="10000"/>
          </a:bodyPr>
          <a:lstStyle/>
          <a:p>
            <a:pPr algn="ctr" eaLnBrk="1" fontAlgn="auto" hangingPunct="1">
              <a:spcBef>
                <a:spcPts val="600"/>
              </a:spcBef>
              <a:spcAft>
                <a:spcPts val="1200"/>
              </a:spcAft>
              <a:buFont typeface="Arial" pitchFamily="34" charset="0"/>
              <a:buNone/>
              <a:defRPr/>
            </a:pPr>
            <a:r>
              <a:rPr lang="en-US" b="1" dirty="0" smtClean="0">
                <a:effectLst>
                  <a:outerShdw blurRad="38100" dist="38100" dir="2700000" algn="tl">
                    <a:srgbClr val="000000">
                      <a:alpha val="43137"/>
                    </a:srgbClr>
                  </a:outerShdw>
                </a:effectLst>
              </a:rPr>
              <a:t>AVOID</a:t>
            </a:r>
          </a:p>
          <a:p>
            <a:pPr marL="457200" indent="-457200" eaLnBrk="1" fontAlgn="auto" hangingPunct="1">
              <a:spcBef>
                <a:spcPts val="528"/>
              </a:spcBef>
              <a:spcAft>
                <a:spcPts val="0"/>
              </a:spcAft>
              <a:buFont typeface="Arial" pitchFamily="34" charset="0"/>
              <a:buBlip>
                <a:blip r:embed="rId3"/>
              </a:buBlip>
              <a:defRPr/>
            </a:pPr>
            <a:r>
              <a:rPr lang="en-US" sz="2000" dirty="0" smtClean="0"/>
              <a:t>Using broken/uninspected equipment</a:t>
            </a:r>
          </a:p>
          <a:p>
            <a:pPr marL="457200" indent="-457200" eaLnBrk="1" fontAlgn="auto" hangingPunct="1">
              <a:spcBef>
                <a:spcPts val="528"/>
              </a:spcBef>
              <a:spcAft>
                <a:spcPts val="0"/>
              </a:spcAft>
              <a:buFont typeface="Arial" pitchFamily="34" charset="0"/>
              <a:buBlip>
                <a:blip r:embed="rId3"/>
              </a:buBlip>
              <a:defRPr/>
            </a:pPr>
            <a:r>
              <a:rPr lang="en-US" sz="2000" dirty="0" smtClean="0"/>
              <a:t>Working without understanding/knowing the correct procedures</a:t>
            </a:r>
          </a:p>
          <a:p>
            <a:pPr marL="457200" indent="-457200" eaLnBrk="1" fontAlgn="auto" hangingPunct="1">
              <a:spcBef>
                <a:spcPts val="528"/>
              </a:spcBef>
              <a:spcAft>
                <a:spcPts val="0"/>
              </a:spcAft>
              <a:buFont typeface="Arial" pitchFamily="34" charset="0"/>
              <a:buBlip>
                <a:blip r:embed="rId3"/>
              </a:buBlip>
              <a:defRPr/>
            </a:pPr>
            <a:r>
              <a:rPr lang="en-US" sz="2000" dirty="0" smtClean="0"/>
              <a:t>Using equipment with improper grounding</a:t>
            </a:r>
          </a:p>
          <a:p>
            <a:pPr marL="457200" indent="-457200" eaLnBrk="1" fontAlgn="auto" hangingPunct="1">
              <a:spcBef>
                <a:spcPts val="528"/>
              </a:spcBef>
              <a:spcAft>
                <a:spcPts val="0"/>
              </a:spcAft>
              <a:buFont typeface="Arial" pitchFamily="34" charset="0"/>
              <a:buBlip>
                <a:blip r:embed="rId3"/>
              </a:buBlip>
              <a:defRPr/>
            </a:pPr>
            <a:r>
              <a:rPr lang="en-US" sz="2000" dirty="0" smtClean="0"/>
              <a:t>Wiping perspiration while near energized power lines</a:t>
            </a:r>
          </a:p>
          <a:p>
            <a:pPr marL="457200" indent="-457200" eaLnBrk="1" fontAlgn="auto" hangingPunct="1">
              <a:spcBef>
                <a:spcPts val="528"/>
              </a:spcBef>
              <a:spcAft>
                <a:spcPts val="0"/>
              </a:spcAft>
              <a:buFont typeface="Arial" pitchFamily="34" charset="0"/>
              <a:buBlip>
                <a:blip r:embed="rId3"/>
              </a:buBlip>
              <a:defRPr/>
            </a:pPr>
            <a:r>
              <a:rPr lang="en-US" sz="2000" dirty="0" smtClean="0"/>
              <a:t>Making assumptions</a:t>
            </a:r>
          </a:p>
          <a:p>
            <a:pPr marL="457200" indent="-457200" eaLnBrk="1" fontAlgn="auto" hangingPunct="1">
              <a:spcBef>
                <a:spcPts val="528"/>
              </a:spcBef>
              <a:spcAft>
                <a:spcPts val="0"/>
              </a:spcAft>
              <a:buFont typeface="Arial" pitchFamily="34" charset="0"/>
              <a:buBlip>
                <a:blip r:embed="rId3"/>
              </a:buBlip>
              <a:defRPr/>
            </a:pPr>
            <a:r>
              <a:rPr lang="en-US" sz="2000" dirty="0" smtClean="0"/>
              <a:t>Taking shortcuts</a:t>
            </a:r>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p:txBody>
      </p:sp>
      <p:sp>
        <p:nvSpPr>
          <p:cNvPr id="5" name="Slide Number Placeholder 4"/>
          <p:cNvSpPr>
            <a:spLocks noGrp="1"/>
          </p:cNvSpPr>
          <p:nvPr>
            <p:ph type="sldNum" sz="quarter" idx="11"/>
          </p:nvPr>
        </p:nvSpPr>
        <p:spPr/>
        <p:txBody>
          <a:bodyPr/>
          <a:lstStyle/>
          <a:p>
            <a:pPr>
              <a:defRPr/>
            </a:pPr>
            <a:fld id="{1D0B0604-34DB-45E5-9481-598E3E59279E}" type="slidenum">
              <a:rPr lang="en-US"/>
              <a:pPr>
                <a:defRPr/>
              </a:pPr>
              <a:t>126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PROTECT YOURSELF WHEN WORKING ON THE GROUND?</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04800" y="1447800"/>
            <a:ext cx="4267200" cy="4830763"/>
          </a:xfrm>
        </p:spPr>
        <p:txBody>
          <a:bodyPr rtlCol="0">
            <a:noAutofit/>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BETTER PRACTICE</a:t>
            </a:r>
            <a:endParaRPr lang="en-US" dirty="0" smtClean="0">
              <a:effectLst>
                <a:outerShdw blurRad="38100" dist="38100" dir="2700000" algn="tl">
                  <a:srgbClr val="000000">
                    <a:alpha val="43137"/>
                  </a:srgbClr>
                </a:outerShdw>
              </a:effectLst>
            </a:endParaRPr>
          </a:p>
          <a:p>
            <a:pPr eaLnBrk="1" fontAlgn="auto" hangingPunct="1">
              <a:spcBef>
                <a:spcPts val="1200"/>
              </a:spcBef>
              <a:spcAft>
                <a:spcPts val="0"/>
              </a:spcAft>
              <a:buFont typeface="Wingdings" pitchFamily="2" charset="2"/>
              <a:buChar char="ü"/>
              <a:defRPr/>
            </a:pPr>
            <a:r>
              <a:rPr lang="en-US" sz="2000" dirty="0" smtClean="0"/>
              <a:t>Maintain minimum safe distance if unqualified to work with electricity or mechanical equipment</a:t>
            </a:r>
          </a:p>
          <a:p>
            <a:pPr eaLnBrk="1" fontAlgn="auto" hangingPunct="1">
              <a:spcBef>
                <a:spcPts val="1200"/>
              </a:spcBef>
              <a:spcAft>
                <a:spcPts val="0"/>
              </a:spcAft>
              <a:buFont typeface="Wingdings" pitchFamily="2" charset="2"/>
              <a:buChar char="ü"/>
              <a:defRPr/>
            </a:pPr>
            <a:r>
              <a:rPr lang="en-US" sz="2000" dirty="0" smtClean="0"/>
              <a:t>Consider equipment’s maximum reach when determining standoff distance</a:t>
            </a:r>
          </a:p>
          <a:p>
            <a:pPr eaLnBrk="1" fontAlgn="auto" hangingPunct="1">
              <a:spcBef>
                <a:spcPts val="1200"/>
              </a:spcBef>
              <a:spcAft>
                <a:spcPts val="0"/>
              </a:spcAft>
              <a:buFont typeface="Wingdings" pitchFamily="2" charset="2"/>
              <a:buChar char="ü"/>
              <a:defRPr/>
            </a:pPr>
            <a:r>
              <a:rPr lang="en-US" sz="2000" dirty="0" smtClean="0"/>
              <a:t>Contractors must call “Call Before You Dig” or “Dig Safe” to check for the presence and location of existing underground electric cables</a:t>
            </a:r>
          </a:p>
          <a:p>
            <a:pPr eaLnBrk="1" fontAlgn="auto" hangingPunct="1">
              <a:spcBef>
                <a:spcPts val="1200"/>
              </a:spcBef>
              <a:spcAft>
                <a:spcPts val="0"/>
              </a:spcAft>
              <a:buFont typeface="Wingdings" pitchFamily="2" charset="2"/>
              <a:buChar char="ü"/>
              <a:defRPr/>
            </a:pPr>
            <a:r>
              <a:rPr lang="en-US" sz="2000" dirty="0" smtClean="0"/>
              <a:t>Do not stand directly under energized overhead lines</a:t>
            </a:r>
          </a:p>
        </p:txBody>
      </p:sp>
      <p:sp>
        <p:nvSpPr>
          <p:cNvPr id="6" name="Content Placeholder 5"/>
          <p:cNvSpPr>
            <a:spLocks noGrp="1"/>
          </p:cNvSpPr>
          <p:nvPr>
            <p:ph sz="half" idx="2"/>
          </p:nvPr>
        </p:nvSpPr>
        <p:spPr/>
        <p:txBody>
          <a:bodyPr rtlCol="0">
            <a:normAutofit/>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AVOID</a:t>
            </a:r>
          </a:p>
          <a:p>
            <a:pPr marL="457200" indent="-457200" eaLnBrk="1" fontAlgn="auto" hangingPunct="1">
              <a:lnSpc>
                <a:spcPct val="80000"/>
              </a:lnSpc>
              <a:spcBef>
                <a:spcPts val="528"/>
              </a:spcBef>
              <a:spcAft>
                <a:spcPts val="0"/>
              </a:spcAft>
              <a:buFont typeface="Arial" pitchFamily="34" charset="0"/>
              <a:buBlip>
                <a:blip r:embed="rId3"/>
              </a:buBlip>
              <a:defRPr/>
            </a:pPr>
            <a:r>
              <a:rPr lang="en-US" sz="2000" dirty="0" smtClean="0"/>
              <a:t>Contact with the mechanical equipment operated near overhead lines, unless it is located outside the danger zone</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
        <p:nvSpPr>
          <p:cNvPr id="7" name="Slide Number Placeholder 6"/>
          <p:cNvSpPr>
            <a:spLocks noGrp="1"/>
          </p:cNvSpPr>
          <p:nvPr>
            <p:ph type="sldNum" sz="quarter" idx="11"/>
          </p:nvPr>
        </p:nvSpPr>
        <p:spPr/>
        <p:txBody>
          <a:bodyPr/>
          <a:lstStyle/>
          <a:p>
            <a:pPr>
              <a:defRPr/>
            </a:pPr>
            <a:fld id="{FCF5FF03-369D-42BF-AE80-34B600EC7CFD}" type="slidenum">
              <a:rPr lang="en-US"/>
              <a:pPr>
                <a:defRPr/>
              </a:pPr>
              <a:t>127</a:t>
            </a:fld>
            <a:endParaRPr lang="en-US"/>
          </a:p>
        </p:txBody>
      </p:sp>
      <p:graphicFrame>
        <p:nvGraphicFramePr>
          <p:cNvPr id="4" name="Table 3"/>
          <p:cNvGraphicFramePr>
            <a:graphicFrameLocks noGrp="1"/>
          </p:cNvGraphicFramePr>
          <p:nvPr/>
        </p:nvGraphicFramePr>
        <p:xfrm>
          <a:off x="4572000" y="4206875"/>
          <a:ext cx="4267200" cy="1737360"/>
        </p:xfrm>
        <a:graphic>
          <a:graphicData uri="http://schemas.openxmlformats.org/drawingml/2006/table">
            <a:tbl>
              <a:tblPr firstRow="1" bandRow="1">
                <a:tableStyleId>{7E9639D4-E3E2-4D34-9284-5A2195B3D0D7}</a:tableStyleId>
              </a:tblPr>
              <a:tblGrid>
                <a:gridCol w="2723745"/>
                <a:gridCol w="1543455"/>
              </a:tblGrid>
              <a:tr h="612006">
                <a:tc>
                  <a:txBody>
                    <a:bodyPr/>
                    <a:lstStyle/>
                    <a:p>
                      <a:pPr algn="ctr"/>
                      <a:r>
                        <a:rPr lang="en-US" dirty="0" smtClean="0"/>
                        <a:t>Voltage (Phase-phase)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Minimum safe distance*</a:t>
                      </a:r>
                    </a:p>
                  </a:txBody>
                  <a:tcPr/>
                </a:tc>
              </a:tr>
              <a:tr h="349718">
                <a:tc>
                  <a:txBody>
                    <a:bodyPr/>
                    <a:lstStyle/>
                    <a:p>
                      <a:pPr algn="ctr"/>
                      <a:r>
                        <a:rPr lang="en-US" dirty="0" smtClean="0"/>
                        <a:t> 0 – 50</a:t>
                      </a:r>
                      <a:r>
                        <a:rPr lang="en-US" baseline="0" dirty="0" smtClean="0"/>
                        <a:t> K</a:t>
                      </a:r>
                      <a:r>
                        <a:rPr lang="en-US" dirty="0" smtClean="0"/>
                        <a:t>V</a:t>
                      </a:r>
                      <a:endParaRPr lang="en-US" dirty="0"/>
                    </a:p>
                  </a:txBody>
                  <a:tcPr/>
                </a:tc>
                <a:tc>
                  <a:txBody>
                    <a:bodyPr/>
                    <a:lstStyle/>
                    <a:p>
                      <a:pPr algn="ctr"/>
                      <a:r>
                        <a:rPr lang="en-US" dirty="0" smtClean="0"/>
                        <a:t>10 ft</a:t>
                      </a:r>
                      <a:endParaRPr lang="en-US" dirty="0"/>
                    </a:p>
                  </a:txBody>
                  <a:tcPr/>
                </a:tc>
              </a:tr>
              <a:tr h="349718">
                <a:tc>
                  <a:txBody>
                    <a:bodyPr/>
                    <a:lstStyle/>
                    <a:p>
                      <a:pPr algn="ctr"/>
                      <a:r>
                        <a:rPr lang="en-US" sz="1800" kern="1200" baseline="0" dirty="0" smtClean="0"/>
                        <a:t>Over 50-200 KV</a:t>
                      </a:r>
                      <a:endParaRPr lang="en-US" sz="1800" kern="1200" baseline="0" dirty="0" smtClean="0">
                        <a:solidFill>
                          <a:schemeClr val="dk1"/>
                        </a:solidFill>
                        <a:latin typeface="+mn-lt"/>
                        <a:ea typeface="+mn-ea"/>
                        <a:cs typeface="+mn-cs"/>
                      </a:endParaRPr>
                    </a:p>
                  </a:txBody>
                  <a:tcPr/>
                </a:tc>
                <a:tc>
                  <a:txBody>
                    <a:bodyPr/>
                    <a:lstStyle/>
                    <a:p>
                      <a:pPr algn="ctr"/>
                      <a:r>
                        <a:rPr lang="en-US" dirty="0" smtClean="0"/>
                        <a:t>15 ft</a:t>
                      </a:r>
                      <a:endParaRPr lang="en-US" dirty="0"/>
                    </a:p>
                  </a:txBody>
                  <a:tcPr/>
                </a:tc>
              </a:tr>
              <a:tr h="3497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smtClean="0"/>
                        <a:t>Over 200- 345K V</a:t>
                      </a:r>
                      <a:endParaRPr lang="en-US" dirty="0" smtClean="0"/>
                    </a:p>
                  </a:txBody>
                  <a:tcPr/>
                </a:tc>
                <a:tc>
                  <a:txBody>
                    <a:bodyPr/>
                    <a:lstStyle/>
                    <a:p>
                      <a:pPr algn="ctr"/>
                      <a:r>
                        <a:rPr lang="en-US" dirty="0" smtClean="0"/>
                        <a:t>20 ft</a:t>
                      </a:r>
                      <a:endParaRPr lang="en-US" dirty="0"/>
                    </a:p>
                  </a:txBody>
                  <a:tcPr/>
                </a:tc>
              </a:tr>
            </a:tbl>
          </a:graphicData>
        </a:graphic>
      </p:graphicFrame>
      <p:sp>
        <p:nvSpPr>
          <p:cNvPr id="153622" name="Rectangle 4"/>
          <p:cNvSpPr>
            <a:spLocks noChangeArrowheads="1"/>
          </p:cNvSpPr>
          <p:nvPr/>
        </p:nvSpPr>
        <p:spPr bwMode="auto">
          <a:xfrm>
            <a:off x="4038600" y="5907653"/>
            <a:ext cx="4931392" cy="800219"/>
          </a:xfrm>
          <a:prstGeom prst="rect">
            <a:avLst/>
          </a:prstGeom>
          <a:noFill/>
          <a:ln w="9525">
            <a:noFill/>
            <a:miter lim="800000"/>
            <a:headEnd/>
            <a:tailEnd/>
          </a:ln>
        </p:spPr>
        <p:txBody>
          <a:bodyPr wrap="square">
            <a:spAutoFit/>
          </a:bodyPr>
          <a:lstStyle/>
          <a:p>
            <a:pPr algn="ctr"/>
            <a:r>
              <a:rPr lang="en-US" sz="1600" dirty="0">
                <a:latin typeface="Calibri" pitchFamily="34" charset="0"/>
              </a:rPr>
              <a:t>*C</a:t>
            </a:r>
            <a:r>
              <a:rPr lang="en-US" i="1" dirty="0">
                <a:latin typeface="Calibri" pitchFamily="34" charset="0"/>
              </a:rPr>
              <a:t>learance increases by 4 inches for each additional 10,000 V beyond 50,000 </a:t>
            </a:r>
            <a:r>
              <a:rPr lang="en-US" i="1" dirty="0" smtClean="0">
                <a:latin typeface="Calibri" pitchFamily="34" charset="0"/>
              </a:rPr>
              <a:t>V                      </a:t>
            </a:r>
            <a:r>
              <a:rPr lang="en-US" sz="1000" dirty="0" smtClean="0"/>
              <a:t>1910.269(k)(2)(</a:t>
            </a:r>
            <a:r>
              <a:rPr lang="en-US" sz="1000" dirty="0" err="1" smtClean="0"/>
              <a:t>i</a:t>
            </a:r>
            <a:r>
              <a:rPr lang="en-US" sz="1000" dirty="0" smtClean="0"/>
              <a:t>)(B)</a:t>
            </a:r>
            <a:endParaRPr lang="en-US" sz="1000" i="1" dirty="0">
              <a:latin typeface="Calibri" pitchFamily="34" charset="0"/>
            </a:endParaRPr>
          </a:p>
        </p:txBody>
      </p:sp>
      <p:sp>
        <p:nvSpPr>
          <p:cNvPr id="8" name="TextBox 7"/>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
        <p:nvSpPr>
          <p:cNvPr id="153624" name="Rectangle 8"/>
          <p:cNvSpPr>
            <a:spLocks noChangeArrowheads="1"/>
          </p:cNvSpPr>
          <p:nvPr/>
        </p:nvSpPr>
        <p:spPr bwMode="auto">
          <a:xfrm>
            <a:off x="4572000" y="3124200"/>
            <a:ext cx="4114800" cy="923925"/>
          </a:xfrm>
          <a:prstGeom prst="rect">
            <a:avLst/>
          </a:prstGeom>
          <a:noFill/>
          <a:ln w="9525">
            <a:noFill/>
            <a:miter lim="800000"/>
            <a:headEnd/>
            <a:tailEnd/>
          </a:ln>
        </p:spPr>
        <p:txBody>
          <a:bodyPr>
            <a:spAutoFit/>
          </a:bodyPr>
          <a:lstStyle/>
          <a:p>
            <a:r>
              <a:rPr lang="en-US">
                <a:latin typeface="Calibri" pitchFamily="34" charset="0"/>
              </a:rPr>
              <a:t>Minimum safe distance between the lines and any part of the equipment or load shall be:</a:t>
            </a:r>
            <a:endParaRPr lang="en-US" b="1">
              <a:solidFill>
                <a:srgbClr val="FF0000"/>
              </a:solidFill>
              <a:latin typeface="Calibri" pitchFamily="34" charset="0"/>
            </a:endParaRPr>
          </a:p>
        </p:txBody>
      </p:sp>
      <p:sp>
        <p:nvSpPr>
          <p:cNvPr id="153625" name="Rectangle 9"/>
          <p:cNvSpPr>
            <a:spLocks noChangeArrowheads="1"/>
          </p:cNvSpPr>
          <p:nvPr/>
        </p:nvSpPr>
        <p:spPr bwMode="auto">
          <a:xfrm>
            <a:off x="0" y="6581001"/>
            <a:ext cx="8458200" cy="276999"/>
          </a:xfrm>
          <a:prstGeom prst="rect">
            <a:avLst/>
          </a:prstGeom>
          <a:noFill/>
          <a:ln w="9525">
            <a:noFill/>
            <a:miter lim="800000"/>
            <a:headEnd/>
            <a:tailEnd/>
          </a:ln>
        </p:spPr>
        <p:txBody>
          <a:bodyPr>
            <a:spAutoFit/>
          </a:bodyPr>
          <a:lstStyle/>
          <a:p>
            <a:r>
              <a:rPr lang="en-US" sz="1200" dirty="0">
                <a:latin typeface="Calibri" pitchFamily="34" charset="0"/>
                <a:hlinkClick r:id="rId4"/>
              </a:rPr>
              <a:t>http://</a:t>
            </a:r>
            <a:r>
              <a:rPr lang="en-US" sz="1200" dirty="0" smtClean="0">
                <a:latin typeface="Calibri" pitchFamily="34" charset="0"/>
                <a:hlinkClick r:id="rId4"/>
              </a:rPr>
              <a:t>www.osha.gov/pls/oshaweb/owadisp.show_document?p_table=STANDARDS&amp;p_id=10767</a:t>
            </a:r>
            <a:endParaRPr lang="en-US" sz="1200" dirty="0">
              <a:latin typeface="Calibri"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GAME TIME</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HANGMAN</a:t>
            </a:r>
            <a:endParaRPr lang="en-US" dirty="0">
              <a:effectLst>
                <a:outerShdw blurRad="38100" dist="38100" dir="2700000" algn="tl">
                  <a:srgbClr val="000000">
                    <a:alpha val="43137"/>
                  </a:srgbClr>
                </a:outerShdw>
              </a:effectLst>
            </a:endParaRPr>
          </a:p>
        </p:txBody>
      </p:sp>
      <p:sp>
        <p:nvSpPr>
          <p:cNvPr id="154627" name="Content Placeholder 2"/>
          <p:cNvSpPr>
            <a:spLocks noGrp="1"/>
          </p:cNvSpPr>
          <p:nvPr>
            <p:ph idx="1"/>
          </p:nvPr>
        </p:nvSpPr>
        <p:spPr>
          <a:xfrm>
            <a:off x="457200" y="1600200"/>
            <a:ext cx="8229600" cy="4449763"/>
          </a:xfrm>
        </p:spPr>
        <p:txBody>
          <a:bodyPr/>
          <a:lstStyle/>
          <a:p>
            <a:pPr eaLnBrk="1" hangingPunct="1"/>
            <a:r>
              <a:rPr lang="en-US" smtClean="0"/>
              <a:t>What is the leading cause of death among electric utility workers? </a:t>
            </a:r>
          </a:p>
          <a:p>
            <a:pPr eaLnBrk="1" hangingPunct="1"/>
            <a:endParaRPr lang="en-US" smtClean="0"/>
          </a:p>
          <a:p>
            <a:pPr eaLnBrk="1" hangingPunct="1"/>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r>
              <a:rPr lang="en-US" u="sng" smtClean="0"/>
              <a:t>_</a:t>
            </a:r>
            <a:r>
              <a:rPr lang="en-US" smtClean="0"/>
              <a:t>  </a:t>
            </a:r>
          </a:p>
          <a:p>
            <a:pPr eaLnBrk="1" hangingPunct="1"/>
            <a:endParaRPr lang="en-US" smtClean="0"/>
          </a:p>
        </p:txBody>
      </p:sp>
      <p:sp>
        <p:nvSpPr>
          <p:cNvPr id="4" name="Slide Number Placeholder 3"/>
          <p:cNvSpPr>
            <a:spLocks noGrp="1"/>
          </p:cNvSpPr>
          <p:nvPr>
            <p:ph type="sldNum" sz="quarter" idx="11"/>
          </p:nvPr>
        </p:nvSpPr>
        <p:spPr/>
        <p:txBody>
          <a:bodyPr/>
          <a:lstStyle/>
          <a:p>
            <a:pPr>
              <a:defRPr/>
            </a:pPr>
            <a:fld id="{CD84819C-EC66-4F15-8296-75BEAA0F8924}" type="slidenum">
              <a:rPr lang="en-US"/>
              <a:pPr>
                <a:defRPr/>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0"/>
            <a:ext cx="7772400" cy="2305050"/>
          </a:xfrm>
        </p:spPr>
        <p:txBody>
          <a:bodyPr rtlCol="0">
            <a:normAutofit/>
          </a:bodyPr>
          <a:lstStyle/>
          <a:p>
            <a:pPr eaLnBrk="1" fontAlgn="auto" hangingPunct="1">
              <a:spcAft>
                <a:spcPts val="0"/>
              </a:spcAft>
              <a:defRPr/>
            </a:pPr>
            <a:r>
              <a:rPr lang="en-US" dirty="0" smtClean="0"/>
              <a:t>QUESTIONS?</a:t>
            </a:r>
            <a:endParaRPr lang="en-US" dirty="0"/>
          </a:p>
        </p:txBody>
      </p:sp>
      <p:sp>
        <p:nvSpPr>
          <p:cNvPr id="155651"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1D3991-B7D1-4EF5-945A-E3FC22DF0CFA}" type="slidenum">
              <a:rPr lang="en-US" smtClean="0">
                <a:solidFill>
                  <a:srgbClr val="898989"/>
                </a:solidFill>
              </a:rPr>
              <a:pPr fontAlgn="base">
                <a:spcBef>
                  <a:spcPct val="0"/>
                </a:spcBef>
                <a:spcAft>
                  <a:spcPct val="0"/>
                </a:spcAft>
                <a:defRPr/>
              </a:pPr>
              <a:t>129</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p:txBody>
          <a:bodyPr/>
          <a:lstStyle/>
          <a:p>
            <a:pPr eaLnBrk="1" hangingPunct="1"/>
            <a:endParaRPr lang="en-US" sz="1500" i="1" smtClean="0"/>
          </a:p>
          <a:p>
            <a:pPr eaLnBrk="1" hangingPunct="1"/>
            <a:r>
              <a:rPr lang="en-US" sz="2800" i="1" smtClean="0"/>
              <a:t>Employee was lifting a cross-arm into bucket and hanging it on the pole. Employee felt lower back pain while </a:t>
            </a:r>
            <a:r>
              <a:rPr lang="en-US" sz="2800" b="1" i="1" smtClean="0">
                <a:solidFill>
                  <a:srgbClr val="FF0000"/>
                </a:solidFill>
              </a:rPr>
              <a:t>lifting</a:t>
            </a:r>
            <a:r>
              <a:rPr lang="en-US" sz="2800" i="1" smtClean="0"/>
              <a:t> the cross-arm.</a:t>
            </a:r>
          </a:p>
          <a:p>
            <a:pPr eaLnBrk="1" hangingPunct="1"/>
            <a:endParaRPr lang="en-US" sz="2800" i="1" smtClean="0"/>
          </a:p>
          <a:p>
            <a:pPr eaLnBrk="1" hangingPunct="1"/>
            <a:r>
              <a:rPr lang="en-US" sz="2800" i="1" smtClean="0"/>
              <a:t>Employee experienced sharp pain in low back while</a:t>
            </a:r>
            <a:r>
              <a:rPr lang="en-US" sz="2800" b="1" i="1" smtClean="0"/>
              <a:t> </a:t>
            </a:r>
            <a:r>
              <a:rPr lang="en-US" sz="2800" b="1" i="1" smtClean="0">
                <a:solidFill>
                  <a:srgbClr val="FF0000"/>
                </a:solidFill>
              </a:rPr>
              <a:t>bending</a:t>
            </a:r>
            <a:r>
              <a:rPr lang="en-US" sz="2800" b="1" i="1" smtClean="0"/>
              <a:t> </a:t>
            </a:r>
            <a:r>
              <a:rPr lang="en-US" sz="2800" i="1" smtClean="0"/>
              <a:t>over to tighten a nut on a bolt.</a:t>
            </a:r>
          </a:p>
          <a:p>
            <a:pPr eaLnBrk="1" hangingPunct="1"/>
            <a:endParaRPr lang="en-US" sz="2600" smtClean="0"/>
          </a:p>
        </p:txBody>
      </p:sp>
      <p:sp>
        <p:nvSpPr>
          <p:cNvPr id="4" name="Slide Number Placeholder 3"/>
          <p:cNvSpPr>
            <a:spLocks noGrp="1"/>
          </p:cNvSpPr>
          <p:nvPr>
            <p:ph type="sldNum" sz="quarter" idx="11"/>
          </p:nvPr>
        </p:nvSpPr>
        <p:spPr/>
        <p:txBody>
          <a:bodyPr/>
          <a:lstStyle/>
          <a:p>
            <a:pPr>
              <a:defRPr/>
            </a:pPr>
            <a:fld id="{7ADFE4D0-CACC-4B0C-A86E-B2EAB2C5521F}" type="slidenum">
              <a:rPr lang="en-US"/>
              <a:pPr>
                <a:defRPr/>
              </a:pPr>
              <a:t>13</a:t>
            </a:fld>
            <a:endParaRPr lang="en-US"/>
          </a:p>
        </p:txBody>
      </p:sp>
      <p:sp>
        <p:nvSpPr>
          <p:cNvPr id="5" name="Title 1"/>
          <p:cNvSpPr txBox="1">
            <a:spLocks/>
          </p:cNvSpPr>
          <p:nvPr/>
        </p:nvSpPr>
        <p:spPr>
          <a:xfrm>
            <a:off x="609600" y="76200"/>
            <a:ext cx="8382000" cy="1143000"/>
          </a:xfrm>
          <a:prstGeom prst="rect">
            <a:avLst/>
          </a:prstGeom>
        </p:spPr>
        <p:txBody>
          <a:bodyPr anchor="ctr">
            <a:normAutofit/>
          </a:bodyPr>
          <a:lstStyle/>
          <a:p>
            <a:pPr algn="r" fontAlgn="auto">
              <a:spcAft>
                <a:spcPts val="0"/>
              </a:spcAft>
              <a:defRPr/>
            </a:pPr>
            <a:r>
              <a:rPr lang="en-US" sz="3600" b="1" dirty="0">
                <a:solidFill>
                  <a:schemeClr val="bg1"/>
                </a:solidFill>
                <a:effectLst>
                  <a:outerShdw blurRad="38100" dist="38100" dir="2700000" algn="tl">
                    <a:srgbClr val="000000">
                      <a:alpha val="43137"/>
                    </a:srgbClr>
                  </a:outerShdw>
                </a:effectLst>
                <a:latin typeface="+mj-lt"/>
                <a:ea typeface="+mj-ea"/>
                <a:cs typeface="+mj-cs"/>
              </a:rPr>
              <a:t>EXAMPLE INJURY REPORTS</a:t>
            </a:r>
          </a:p>
          <a:p>
            <a:pPr algn="r" fontAlgn="auto">
              <a:spcAft>
                <a:spcPts val="0"/>
              </a:spcAft>
              <a:defRPr/>
            </a:pPr>
            <a:r>
              <a:rPr lang="en-US" sz="2800" b="1" dirty="0">
                <a:solidFill>
                  <a:schemeClr val="bg1"/>
                </a:solidFill>
                <a:effectLst>
                  <a:outerShdw blurRad="38100" dist="38100" dir="2700000" algn="tl">
                    <a:srgbClr val="000000">
                      <a:alpha val="43137"/>
                    </a:srgbClr>
                  </a:outerShdw>
                </a:effectLst>
                <a:latin typeface="+mj-lt"/>
                <a:ea typeface="+mj-ea"/>
                <a:cs typeface="+mj-cs"/>
              </a:rPr>
              <a:t>OVEREXERTION</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ARC FLASH AWARENESS</a:t>
            </a:r>
            <a:endParaRPr lang="en-US" dirty="0"/>
          </a:p>
        </p:txBody>
      </p:sp>
      <p:sp>
        <p:nvSpPr>
          <p:cNvPr id="3" name="Slide Number Placeholder 2"/>
          <p:cNvSpPr>
            <a:spLocks noGrp="1"/>
          </p:cNvSpPr>
          <p:nvPr>
            <p:ph type="sldNum" sz="quarter" idx="11"/>
          </p:nvPr>
        </p:nvSpPr>
        <p:spPr/>
        <p:txBody>
          <a:bodyPr/>
          <a:lstStyle/>
          <a:p>
            <a:pPr>
              <a:defRPr/>
            </a:pPr>
            <a:fld id="{3A6ABAC2-2DA6-466A-A58F-203B4CC94E44}" type="slidenum">
              <a:rPr lang="en-US"/>
              <a:pPr>
                <a:defRPr/>
              </a:pPr>
              <a:t>130</a:t>
            </a:fld>
            <a:endParaRPr lang="en-US" dirty="0"/>
          </a:p>
        </p:txBody>
      </p:sp>
      <p:sp>
        <p:nvSpPr>
          <p:cNvPr id="8197" name="Rectangle 5"/>
          <p:cNvSpPr>
            <a:spLocks noChangeArrowheads="1"/>
          </p:cNvSpPr>
          <p:nvPr/>
        </p:nvSpPr>
        <p:spPr bwMode="auto">
          <a:xfrm>
            <a:off x="1295400" y="4419600"/>
            <a:ext cx="3276600" cy="1938338"/>
          </a:xfrm>
          <a:prstGeom prst="rect">
            <a:avLst/>
          </a:prstGeom>
          <a:noFill/>
          <a:ln w="9525">
            <a:noFill/>
            <a:miter lim="800000"/>
            <a:headEnd/>
            <a:tailEnd/>
          </a:ln>
        </p:spPr>
        <p:txBody>
          <a:bodyPr>
            <a:spAutoFit/>
          </a:bodyPr>
          <a:lstStyle/>
          <a:p>
            <a:pPr algn="ctr"/>
            <a:r>
              <a:rPr lang="en-US" sz="2400" i="1">
                <a:latin typeface="Calibri" pitchFamily="34" charset="0"/>
              </a:rPr>
              <a:t>A sudden high-voltage electrical discharge that flows through the air from one conductor to another</a:t>
            </a:r>
          </a:p>
        </p:txBody>
      </p:sp>
      <p:graphicFrame>
        <p:nvGraphicFramePr>
          <p:cNvPr id="8194" name="Object 3"/>
          <p:cNvGraphicFramePr>
            <a:graphicFrameLocks noChangeAspect="1"/>
          </p:cNvGraphicFramePr>
          <p:nvPr/>
        </p:nvGraphicFramePr>
        <p:xfrm>
          <a:off x="4495800" y="1531938"/>
          <a:ext cx="4343400" cy="4237037"/>
        </p:xfrm>
        <a:graphic>
          <a:graphicData uri="http://schemas.openxmlformats.org/presentationml/2006/ole">
            <mc:AlternateContent xmlns:mc="http://schemas.openxmlformats.org/markup-compatibility/2006">
              <mc:Choice xmlns:v="urn:schemas-microsoft-com:vml" Requires="v">
                <p:oleObj spid="_x0000_s431107" name="Acrobat Document" r:id="rId4" imgW="7779960" imgH="10050480" progId="">
                  <p:embed/>
                </p:oleObj>
              </mc:Choice>
              <mc:Fallback>
                <p:oleObj name="Acrobat Document" r:id="rId4" imgW="7779960" imgH="1005048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7843" t="36363" r="15686" b="6061"/>
                      <a:stretch>
                        <a:fillRect/>
                      </a:stretch>
                    </p:blipFill>
                    <p:spPr bwMode="auto">
                      <a:xfrm>
                        <a:off x="4495800" y="1531938"/>
                        <a:ext cx="4343400"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CAN CAUSE AN ARC FLASH?</a:t>
            </a:r>
            <a:endParaRPr lang="en-US" dirty="0">
              <a:effectLst>
                <a:outerShdw blurRad="38100" dist="38100" dir="2700000" algn="tl">
                  <a:srgbClr val="000000">
                    <a:alpha val="43137"/>
                  </a:srgbClr>
                </a:outerShdw>
              </a:effectLst>
            </a:endParaRPr>
          </a:p>
        </p:txBody>
      </p:sp>
      <p:sp>
        <p:nvSpPr>
          <p:cNvPr id="156675" name="Content Placeholder 2"/>
          <p:cNvSpPr>
            <a:spLocks noGrp="1"/>
          </p:cNvSpPr>
          <p:nvPr>
            <p:ph idx="1"/>
          </p:nvPr>
        </p:nvSpPr>
        <p:spPr>
          <a:xfrm>
            <a:off x="457200" y="1981200"/>
            <a:ext cx="8229600" cy="4068763"/>
          </a:xfrm>
        </p:spPr>
        <p:txBody>
          <a:bodyPr/>
          <a:lstStyle/>
          <a:p>
            <a:pPr eaLnBrk="1" hangingPunct="1"/>
            <a:r>
              <a:rPr lang="en-US" smtClean="0"/>
              <a:t>Live electrical equipment</a:t>
            </a:r>
          </a:p>
          <a:p>
            <a:pPr eaLnBrk="1" hangingPunct="1"/>
            <a:r>
              <a:rPr lang="en-US" smtClean="0"/>
              <a:t>Accidentally dropping tools can cause a fault or short circuit</a:t>
            </a:r>
          </a:p>
          <a:p>
            <a:pPr eaLnBrk="1" hangingPunct="1"/>
            <a:r>
              <a:rPr lang="en-US" smtClean="0"/>
              <a:t>Improper tools</a:t>
            </a:r>
          </a:p>
          <a:p>
            <a:pPr eaLnBrk="1" hangingPunct="1"/>
            <a:r>
              <a:rPr lang="en-US" smtClean="0"/>
              <a:t>Corrosion of electrical equipment</a:t>
            </a:r>
          </a:p>
          <a:p>
            <a:pPr eaLnBrk="1" hangingPunct="1"/>
            <a:r>
              <a:rPr lang="en-US" smtClean="0"/>
              <a:t>Improper work methods</a:t>
            </a:r>
          </a:p>
          <a:p>
            <a:pPr eaLnBrk="1" hangingPunct="1"/>
            <a:r>
              <a:rPr lang="en-US" smtClean="0"/>
              <a:t>Lack of safety</a:t>
            </a:r>
          </a:p>
        </p:txBody>
      </p:sp>
      <p:sp>
        <p:nvSpPr>
          <p:cNvPr id="4" name="Slide Number Placeholder 3"/>
          <p:cNvSpPr>
            <a:spLocks noGrp="1"/>
          </p:cNvSpPr>
          <p:nvPr>
            <p:ph type="sldNum" sz="quarter" idx="11"/>
          </p:nvPr>
        </p:nvSpPr>
        <p:spPr/>
        <p:txBody>
          <a:bodyPr/>
          <a:lstStyle/>
          <a:p>
            <a:pPr>
              <a:defRPr/>
            </a:pPr>
            <a:fld id="{5BA0F8F9-E7EE-4CD9-80C6-5A4BAD48165F}" type="slidenum">
              <a:rPr lang="en-US"/>
              <a:pPr>
                <a:defRPr/>
              </a:pPr>
              <a:t>131</a:t>
            </a:fld>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5"/>
          <p:cNvGraphicFramePr>
            <a:graphicFrameLocks noChangeAspect="1"/>
          </p:cNvGraphicFramePr>
          <p:nvPr/>
        </p:nvGraphicFramePr>
        <p:xfrm>
          <a:off x="5334000" y="3141663"/>
          <a:ext cx="3810000" cy="3716337"/>
        </p:xfrm>
        <a:graphic>
          <a:graphicData uri="http://schemas.openxmlformats.org/presentationml/2006/ole">
            <mc:AlternateContent xmlns:mc="http://schemas.openxmlformats.org/markup-compatibility/2006">
              <mc:Choice xmlns:v="urn:schemas-microsoft-com:vml" Requires="v">
                <p:oleObj spid="_x0000_s432133" name="Acrobat Document" r:id="rId4" imgW="7779960" imgH="10050480" progId="">
                  <p:embed/>
                </p:oleObj>
              </mc:Choice>
              <mc:Fallback>
                <p:oleObj name="Acrobat Document" r:id="rId4" imgW="7779960" imgH="10050480"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7843" t="36363" r="15686" b="6061"/>
                      <a:stretch>
                        <a:fillRect/>
                      </a:stretch>
                    </p:blipFill>
                    <p:spPr bwMode="auto">
                      <a:xfrm>
                        <a:off x="5334000" y="3141663"/>
                        <a:ext cx="3810000" cy="371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334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ARC FLASH</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CAUSED BY DROPPED TOOL</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1"/>
          </p:nvPr>
        </p:nvSpPr>
        <p:spPr/>
        <p:txBody>
          <a:bodyPr/>
          <a:lstStyle/>
          <a:p>
            <a:pPr>
              <a:defRPr/>
            </a:pPr>
            <a:fld id="{BA4EF5BB-E77B-453B-8B68-09022FCE6236}" type="slidenum">
              <a:rPr lang="en-US"/>
              <a:pPr>
                <a:defRPr/>
              </a:pPr>
              <a:t>132</a:t>
            </a:fld>
            <a:endParaRPr lang="en-US"/>
          </a:p>
        </p:txBody>
      </p:sp>
      <p:graphicFrame>
        <p:nvGraphicFramePr>
          <p:cNvPr id="9219" name="Object 6"/>
          <p:cNvGraphicFramePr>
            <a:graphicFrameLocks noChangeAspect="1"/>
          </p:cNvGraphicFramePr>
          <p:nvPr/>
        </p:nvGraphicFramePr>
        <p:xfrm>
          <a:off x="2362200" y="2057400"/>
          <a:ext cx="2960688" cy="3733800"/>
        </p:xfrm>
        <a:graphic>
          <a:graphicData uri="http://schemas.openxmlformats.org/presentationml/2006/ole">
            <mc:AlternateContent xmlns:mc="http://schemas.openxmlformats.org/markup-compatibility/2006">
              <mc:Choice xmlns:v="urn:schemas-microsoft-com:vml" Requires="v">
                <p:oleObj spid="_x0000_s432134" name="Acrobat Document" r:id="rId6" imgW="7779960" imgH="10050480" progId="">
                  <p:embed/>
                </p:oleObj>
              </mc:Choice>
              <mc:Fallback>
                <p:oleObj name="Acrobat Document" r:id="rId6" imgW="7779960" imgH="10050480"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l="15686" t="36363" r="31374" b="12122"/>
                      <a:stretch>
                        <a:fillRect/>
                      </a:stretch>
                    </p:blipFill>
                    <p:spPr bwMode="auto">
                      <a:xfrm>
                        <a:off x="2362200" y="2057400"/>
                        <a:ext cx="2960688"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7"/>
          <p:cNvGraphicFramePr>
            <a:graphicFrameLocks noChangeAspect="1"/>
          </p:cNvGraphicFramePr>
          <p:nvPr/>
        </p:nvGraphicFramePr>
        <p:xfrm>
          <a:off x="0" y="1219200"/>
          <a:ext cx="2362200" cy="3984625"/>
        </p:xfrm>
        <a:graphic>
          <a:graphicData uri="http://schemas.openxmlformats.org/presentationml/2006/ole">
            <mc:AlternateContent xmlns:mc="http://schemas.openxmlformats.org/markup-compatibility/2006">
              <mc:Choice xmlns:v="urn:schemas-microsoft-com:vml" Requires="v">
                <p:oleObj spid="_x0000_s432135" name="Acrobat Document" r:id="rId8" imgW="7779960" imgH="10050480" progId="">
                  <p:embed/>
                </p:oleObj>
              </mc:Choice>
              <mc:Fallback>
                <p:oleObj name="Acrobat Document" r:id="rId8" imgW="7779960" imgH="10050480"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l="20392" t="36363" r="31374" b="12122"/>
                      <a:stretch>
                        <a:fillRect/>
                      </a:stretch>
                    </p:blipFill>
                    <p:spPr bwMode="auto">
                      <a:xfrm>
                        <a:off x="0" y="1219200"/>
                        <a:ext cx="2362200" cy="398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020763"/>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ARC FLASH EVALUATION</a:t>
            </a:r>
            <a:endParaRPr lang="en-US" dirty="0">
              <a:effectLst>
                <a:outerShdw blurRad="38100" dist="38100" dir="2700000" algn="tl">
                  <a:srgbClr val="000000">
                    <a:alpha val="43137"/>
                  </a:srgbClr>
                </a:outerShdw>
              </a:effectLst>
            </a:endParaRPr>
          </a:p>
        </p:txBody>
      </p:sp>
      <p:sp>
        <p:nvSpPr>
          <p:cNvPr id="157699" name="Content Placeholder 2"/>
          <p:cNvSpPr>
            <a:spLocks noGrp="1"/>
          </p:cNvSpPr>
          <p:nvPr>
            <p:ph idx="1"/>
          </p:nvPr>
        </p:nvSpPr>
        <p:spPr>
          <a:xfrm>
            <a:off x="457200" y="1905000"/>
            <a:ext cx="8229600" cy="4495800"/>
          </a:xfrm>
        </p:spPr>
        <p:txBody>
          <a:bodyPr/>
          <a:lstStyle/>
          <a:p>
            <a:pPr eaLnBrk="1" hangingPunct="1"/>
            <a:r>
              <a:rPr lang="en-US" smtClean="0"/>
              <a:t>Needs to be performed when there is a possibility of an arc flash occurring</a:t>
            </a:r>
          </a:p>
          <a:p>
            <a:pPr lvl="1" eaLnBrk="1" hangingPunct="1"/>
            <a:r>
              <a:rPr lang="en-US" smtClean="0"/>
              <a:t>Near live equipment</a:t>
            </a:r>
          </a:p>
          <a:p>
            <a:pPr lvl="1" eaLnBrk="1" hangingPunct="1"/>
            <a:r>
              <a:rPr lang="en-US" smtClean="0"/>
              <a:t>Winding a breaker </a:t>
            </a:r>
          </a:p>
          <a:p>
            <a:pPr eaLnBrk="1" hangingPunct="1"/>
            <a:r>
              <a:rPr lang="en-US" smtClean="0"/>
              <a:t>Must be performed by a licensed electrical engineer</a:t>
            </a:r>
          </a:p>
          <a:p>
            <a:pPr eaLnBrk="1" hangingPunct="1"/>
            <a:r>
              <a:rPr lang="en-US" smtClean="0"/>
              <a:t>Designated engineer then determines the boundary areas</a:t>
            </a:r>
          </a:p>
        </p:txBody>
      </p:sp>
      <p:sp>
        <p:nvSpPr>
          <p:cNvPr id="4" name="Slide Number Placeholder 3"/>
          <p:cNvSpPr>
            <a:spLocks noGrp="1"/>
          </p:cNvSpPr>
          <p:nvPr>
            <p:ph type="sldNum" sz="quarter" idx="11"/>
          </p:nvPr>
        </p:nvSpPr>
        <p:spPr/>
        <p:txBody>
          <a:bodyPr/>
          <a:lstStyle/>
          <a:p>
            <a:pPr>
              <a:defRPr/>
            </a:pPr>
            <a:fld id="{748210B3-6AA5-4D86-A60E-87ECAAB182B7}" type="slidenum">
              <a:rPr lang="en-US"/>
              <a:pPr>
                <a:defRPr/>
              </a:pPr>
              <a:t>133</a:t>
            </a:fld>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FLASH PROTECTION BOUNDARIES</a:t>
            </a:r>
            <a:endParaRPr lang="en-US" dirty="0">
              <a:effectLst>
                <a:outerShdw blurRad="38100" dist="38100" dir="2700000" algn="tl">
                  <a:srgbClr val="000000">
                    <a:alpha val="43137"/>
                  </a:srgbClr>
                </a:outerShdw>
              </a:effectLst>
            </a:endParaRPr>
          </a:p>
        </p:txBody>
      </p:sp>
      <p:sp>
        <p:nvSpPr>
          <p:cNvPr id="158723" name="Content Placeholder 2"/>
          <p:cNvSpPr>
            <a:spLocks noGrp="1"/>
          </p:cNvSpPr>
          <p:nvPr>
            <p:ph idx="1"/>
          </p:nvPr>
        </p:nvSpPr>
        <p:spPr>
          <a:xfrm>
            <a:off x="457200" y="1295400"/>
            <a:ext cx="3581400" cy="609600"/>
          </a:xfrm>
        </p:spPr>
        <p:txBody>
          <a:bodyPr/>
          <a:lstStyle/>
          <a:p>
            <a:pPr eaLnBrk="1" hangingPunct="1">
              <a:buFont typeface="Arial" charset="0"/>
              <a:buNone/>
            </a:pPr>
            <a:r>
              <a:rPr lang="en-US" sz="2800" smtClean="0"/>
              <a:t>4 distinct areas</a:t>
            </a:r>
          </a:p>
        </p:txBody>
      </p:sp>
      <p:sp>
        <p:nvSpPr>
          <p:cNvPr id="9" name="Slide Number Placeholder 8"/>
          <p:cNvSpPr>
            <a:spLocks noGrp="1"/>
          </p:cNvSpPr>
          <p:nvPr>
            <p:ph type="sldNum" sz="quarter" idx="11"/>
          </p:nvPr>
        </p:nvSpPr>
        <p:spPr/>
        <p:txBody>
          <a:bodyPr/>
          <a:lstStyle/>
          <a:p>
            <a:pPr>
              <a:defRPr/>
            </a:pPr>
            <a:fld id="{6AA1A73C-7FE7-41D7-B48A-1B929ACA7B4E}" type="slidenum">
              <a:rPr lang="en-US"/>
              <a:pPr>
                <a:defRPr/>
              </a:pPr>
              <a:t>134</a:t>
            </a:fld>
            <a:endParaRPr lang="en-US" dirty="0"/>
          </a:p>
        </p:txBody>
      </p:sp>
      <p:grpSp>
        <p:nvGrpSpPr>
          <p:cNvPr id="3" name="Group 3"/>
          <p:cNvGrpSpPr>
            <a:grpSpLocks/>
          </p:cNvGrpSpPr>
          <p:nvPr/>
        </p:nvGrpSpPr>
        <p:grpSpPr bwMode="auto">
          <a:xfrm>
            <a:off x="5029200" y="2057400"/>
            <a:ext cx="3810000" cy="3733800"/>
            <a:chOff x="4495800" y="2850932"/>
            <a:chExt cx="2514600" cy="2438400"/>
          </a:xfrm>
        </p:grpSpPr>
        <p:sp>
          <p:nvSpPr>
            <p:cNvPr id="5" name="Flowchart: Connector 4"/>
            <p:cNvSpPr/>
            <p:nvPr/>
          </p:nvSpPr>
          <p:spPr>
            <a:xfrm>
              <a:off x="4495800" y="2850932"/>
              <a:ext cx="2514600" cy="2438400"/>
            </a:xfrm>
            <a:prstGeom prst="flowChartConnector">
              <a:avLst/>
            </a:prstGeom>
            <a:solidFill>
              <a:schemeClr val="tx2">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lowchart: Connector 5"/>
            <p:cNvSpPr/>
            <p:nvPr/>
          </p:nvSpPr>
          <p:spPr>
            <a:xfrm>
              <a:off x="4724210" y="3092492"/>
              <a:ext cx="2057781" cy="1981200"/>
            </a:xfrm>
            <a:prstGeom prst="flowChartConnector">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lowchart: Connector 6"/>
            <p:cNvSpPr/>
            <p:nvPr/>
          </p:nvSpPr>
          <p:spPr>
            <a:xfrm>
              <a:off x="4952619" y="3302948"/>
              <a:ext cx="1600962" cy="1524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lowchart: Connector 7"/>
            <p:cNvSpPr/>
            <p:nvPr/>
          </p:nvSpPr>
          <p:spPr>
            <a:xfrm>
              <a:off x="5182077" y="3505112"/>
              <a:ext cx="1142048" cy="10668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58726" name="Rectangle 10"/>
          <p:cNvSpPr>
            <a:spLocks noChangeArrowheads="1"/>
          </p:cNvSpPr>
          <p:nvPr/>
        </p:nvSpPr>
        <p:spPr bwMode="auto">
          <a:xfrm>
            <a:off x="6019800" y="5943600"/>
            <a:ext cx="2255838" cy="369888"/>
          </a:xfrm>
          <a:prstGeom prst="rect">
            <a:avLst/>
          </a:prstGeom>
          <a:noFill/>
          <a:ln w="9525">
            <a:noFill/>
            <a:miter lim="800000"/>
            <a:headEnd/>
            <a:tailEnd/>
          </a:ln>
        </p:spPr>
        <p:txBody>
          <a:bodyPr wrap="none">
            <a:spAutoFit/>
          </a:bodyPr>
          <a:lstStyle/>
          <a:p>
            <a:r>
              <a:rPr lang="en-US">
                <a:latin typeface="Calibri" pitchFamily="34" charset="0"/>
              </a:rPr>
              <a:t>Flash protection areas</a:t>
            </a:r>
          </a:p>
        </p:txBody>
      </p:sp>
      <p:cxnSp>
        <p:nvCxnSpPr>
          <p:cNvPr id="13" name="Straight Arrow Connector 12"/>
          <p:cNvCxnSpPr/>
          <p:nvPr/>
        </p:nvCxnSpPr>
        <p:spPr>
          <a:xfrm flipH="1" flipV="1">
            <a:off x="3695700" y="2286000"/>
            <a:ext cx="1752600" cy="5334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flipH="1" flipV="1">
            <a:off x="3657600" y="3124200"/>
            <a:ext cx="1981200" cy="1524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58729" name="Content Placeholder 2"/>
          <p:cNvSpPr txBox="1">
            <a:spLocks/>
          </p:cNvSpPr>
          <p:nvPr/>
        </p:nvSpPr>
        <p:spPr bwMode="auto">
          <a:xfrm>
            <a:off x="304800" y="1752600"/>
            <a:ext cx="3429000" cy="838200"/>
          </a:xfrm>
          <a:prstGeom prst="rect">
            <a:avLst/>
          </a:prstGeom>
          <a:noFill/>
          <a:ln w="9525">
            <a:noFill/>
            <a:miter lim="800000"/>
            <a:headEnd/>
            <a:tailEnd/>
          </a:ln>
        </p:spPr>
        <p:txBody>
          <a:bodyPr/>
          <a:lstStyle/>
          <a:p>
            <a:pPr lvl="1" indent="-288925">
              <a:spcBef>
                <a:spcPct val="20000"/>
              </a:spcBef>
              <a:buFont typeface="Arial" charset="0"/>
              <a:buChar char="–"/>
            </a:pPr>
            <a:r>
              <a:rPr lang="en-US" sz="2000">
                <a:latin typeface="Calibri" pitchFamily="34" charset="0"/>
              </a:rPr>
              <a:t>Flash protection boundary (blue ring)</a:t>
            </a:r>
          </a:p>
        </p:txBody>
      </p:sp>
      <p:sp>
        <p:nvSpPr>
          <p:cNvPr id="18" name="Content Placeholder 2"/>
          <p:cNvSpPr txBox="1">
            <a:spLocks/>
          </p:cNvSpPr>
          <p:nvPr/>
        </p:nvSpPr>
        <p:spPr>
          <a:xfrm>
            <a:off x="609600" y="2743200"/>
            <a:ext cx="3124200" cy="685800"/>
          </a:xfrm>
          <a:prstGeom prst="rect">
            <a:avLst/>
          </a:prstGeom>
        </p:spPr>
        <p:txBody>
          <a:bodyPr>
            <a:normAutofit lnSpcReduction="10000"/>
          </a:bodyPr>
          <a:lstStyle/>
          <a:p>
            <a:pPr lvl="1" indent="-288925" fontAlgn="auto">
              <a:spcBef>
                <a:spcPct val="20000"/>
              </a:spcBef>
              <a:spcAft>
                <a:spcPts val="0"/>
              </a:spcAft>
              <a:buFont typeface="Arial" pitchFamily="34" charset="0"/>
              <a:buChar char="–"/>
              <a:defRPr/>
            </a:pPr>
            <a:r>
              <a:rPr lang="en-US" sz="2000" dirty="0">
                <a:latin typeface="+mn-lt"/>
                <a:cs typeface="+mn-cs"/>
              </a:rPr>
              <a:t>Limited approach (orange ring)</a:t>
            </a:r>
          </a:p>
        </p:txBody>
      </p:sp>
      <p:sp>
        <p:nvSpPr>
          <p:cNvPr id="158731" name="Content Placeholder 2"/>
          <p:cNvSpPr txBox="1">
            <a:spLocks/>
          </p:cNvSpPr>
          <p:nvPr/>
        </p:nvSpPr>
        <p:spPr bwMode="auto">
          <a:xfrm>
            <a:off x="1219200" y="3581400"/>
            <a:ext cx="2895600" cy="914400"/>
          </a:xfrm>
          <a:prstGeom prst="rect">
            <a:avLst/>
          </a:prstGeom>
          <a:noFill/>
          <a:ln w="9525">
            <a:noFill/>
            <a:miter lim="800000"/>
            <a:headEnd/>
            <a:tailEnd/>
          </a:ln>
        </p:spPr>
        <p:txBody>
          <a:bodyPr/>
          <a:lstStyle/>
          <a:p>
            <a:pPr lvl="1" indent="-288925">
              <a:spcBef>
                <a:spcPct val="20000"/>
              </a:spcBef>
              <a:buFont typeface="Arial" charset="0"/>
              <a:buChar char="–"/>
            </a:pPr>
            <a:r>
              <a:rPr lang="en-US" sz="2000">
                <a:latin typeface="Calibri" pitchFamily="34" charset="0"/>
              </a:rPr>
              <a:t>Restricted approach (red ring)</a:t>
            </a:r>
          </a:p>
        </p:txBody>
      </p:sp>
      <p:sp>
        <p:nvSpPr>
          <p:cNvPr id="158732" name="Content Placeholder 2"/>
          <p:cNvSpPr txBox="1">
            <a:spLocks/>
          </p:cNvSpPr>
          <p:nvPr/>
        </p:nvSpPr>
        <p:spPr bwMode="auto">
          <a:xfrm>
            <a:off x="1447800" y="4495800"/>
            <a:ext cx="3124200" cy="990600"/>
          </a:xfrm>
          <a:prstGeom prst="rect">
            <a:avLst/>
          </a:prstGeom>
          <a:noFill/>
          <a:ln w="9525">
            <a:noFill/>
            <a:miter lim="800000"/>
            <a:headEnd/>
            <a:tailEnd/>
          </a:ln>
        </p:spPr>
        <p:txBody>
          <a:bodyPr/>
          <a:lstStyle/>
          <a:p>
            <a:pPr lvl="1" indent="-288925">
              <a:spcBef>
                <a:spcPct val="20000"/>
              </a:spcBef>
              <a:buFont typeface="Arial" charset="0"/>
              <a:buChar char="–"/>
            </a:pPr>
            <a:r>
              <a:rPr lang="en-US" sz="2000">
                <a:latin typeface="Calibri" pitchFamily="34" charset="0"/>
              </a:rPr>
              <a:t>Prohibited approach (black circle)</a:t>
            </a:r>
          </a:p>
        </p:txBody>
      </p:sp>
      <p:cxnSp>
        <p:nvCxnSpPr>
          <p:cNvPr id="25" name="Straight Arrow Connector 24"/>
          <p:cNvCxnSpPr/>
          <p:nvPr/>
        </p:nvCxnSpPr>
        <p:spPr>
          <a:xfrm flipH="1">
            <a:off x="3810000" y="3733800"/>
            <a:ext cx="2209800" cy="228600"/>
          </a:xfrm>
          <a:prstGeom prst="straightConnector1">
            <a:avLst/>
          </a:prstGeom>
          <a:ln>
            <a:solidFill>
              <a:srgbClr val="FF0000"/>
            </a:solidFill>
            <a:tailEnd type="arrow"/>
          </a:ln>
        </p:spPr>
        <p:style>
          <a:lnRef idx="3">
            <a:schemeClr val="accent5"/>
          </a:lnRef>
          <a:fillRef idx="0">
            <a:schemeClr val="accent5"/>
          </a:fillRef>
          <a:effectRef idx="2">
            <a:schemeClr val="accent5"/>
          </a:effectRef>
          <a:fontRef idx="minor">
            <a:schemeClr val="tx1"/>
          </a:fontRef>
        </p:style>
      </p:cxnSp>
      <p:sp>
        <p:nvSpPr>
          <p:cNvPr id="158734" name="Content Placeholder 2"/>
          <p:cNvSpPr txBox="1">
            <a:spLocks/>
          </p:cNvSpPr>
          <p:nvPr/>
        </p:nvSpPr>
        <p:spPr bwMode="auto">
          <a:xfrm>
            <a:off x="381000" y="5638800"/>
            <a:ext cx="3124200" cy="914400"/>
          </a:xfrm>
          <a:prstGeom prst="rect">
            <a:avLst/>
          </a:prstGeom>
          <a:noFill/>
          <a:ln w="9525">
            <a:noFill/>
            <a:miter lim="800000"/>
            <a:headEnd/>
            <a:tailEnd/>
          </a:ln>
        </p:spPr>
        <p:txBody>
          <a:bodyPr/>
          <a:lstStyle/>
          <a:p>
            <a:pPr marL="742950" lvl="1" indent="-285750">
              <a:spcBef>
                <a:spcPct val="20000"/>
              </a:spcBef>
              <a:buFont typeface="Arial" charset="0"/>
              <a:buNone/>
            </a:pPr>
            <a:endParaRPr lang="en-US" sz="2400">
              <a:latin typeface="Calibri" pitchFamily="34" charset="0"/>
            </a:endParaRPr>
          </a:p>
        </p:txBody>
      </p:sp>
      <p:cxnSp>
        <p:nvCxnSpPr>
          <p:cNvPr id="34" name="Straight Arrow Connector 33"/>
          <p:cNvCxnSpPr/>
          <p:nvPr/>
        </p:nvCxnSpPr>
        <p:spPr>
          <a:xfrm flipH="1">
            <a:off x="4267200" y="4038600"/>
            <a:ext cx="2057400" cy="838200"/>
          </a:xfrm>
          <a:prstGeom prst="straightConnector1">
            <a:avLst/>
          </a:prstGeom>
          <a:ln>
            <a:solidFill>
              <a:schemeClr val="tx1"/>
            </a:solidFill>
            <a:tailEnd type="arrow"/>
          </a:ln>
        </p:spPr>
        <p:style>
          <a:lnRef idx="3">
            <a:schemeClr val="accent5"/>
          </a:lnRef>
          <a:fillRef idx="0">
            <a:schemeClr val="accent5"/>
          </a:fillRef>
          <a:effectRef idx="2">
            <a:schemeClr val="accent5"/>
          </a:effectRef>
          <a:fontRef idx="minor">
            <a:schemeClr val="tx1"/>
          </a:fontRef>
        </p:style>
      </p:cxnSp>
      <p:sp>
        <p:nvSpPr>
          <p:cNvPr id="37" name="Flowchart: Punched Tape 36"/>
          <p:cNvSpPr/>
          <p:nvPr/>
        </p:nvSpPr>
        <p:spPr>
          <a:xfrm>
            <a:off x="457200" y="5257800"/>
            <a:ext cx="4876800" cy="990600"/>
          </a:xfrm>
          <a:prstGeom prst="flowChartPunchedTape">
            <a:avLst/>
          </a:prstGeom>
        </p:spPr>
        <p:style>
          <a:lnRef idx="1">
            <a:schemeClr val="accent6"/>
          </a:lnRef>
          <a:fillRef idx="2">
            <a:schemeClr val="accent6"/>
          </a:fillRef>
          <a:effectRef idx="1">
            <a:schemeClr val="accent6"/>
          </a:effectRef>
          <a:fontRef idx="minor">
            <a:schemeClr val="dk1"/>
          </a:fontRef>
        </p:style>
        <p:txBody>
          <a:bodyPr anchor="ctr"/>
          <a:lstStyle/>
          <a:p>
            <a:pPr marL="285750" lvl="1" indent="-285750" fontAlgn="auto">
              <a:spcBef>
                <a:spcPct val="20000"/>
              </a:spcBef>
              <a:spcAft>
                <a:spcPts val="0"/>
              </a:spcAft>
              <a:defRPr/>
            </a:pPr>
            <a:r>
              <a:rPr lang="en-US" sz="2400" dirty="0">
                <a:solidFill>
                  <a:schemeClr val="tx1"/>
                </a:solidFill>
                <a:effectLst>
                  <a:outerShdw blurRad="38100" dist="38100" dir="2700000" algn="tl">
                    <a:srgbClr val="000000">
                      <a:alpha val="43137"/>
                    </a:srgbClr>
                  </a:outerShdw>
                </a:effectLst>
              </a:rPr>
              <a:t>Boundaries are not always the same!!</a:t>
            </a:r>
            <a:endParaRPr lang="en-US" sz="2400" dirty="0">
              <a:solidFill>
                <a:schemeClr val="tx1"/>
              </a:solidFill>
            </a:endParaRPr>
          </a:p>
        </p:txBody>
      </p:sp>
      <p:sp>
        <p:nvSpPr>
          <p:cNvPr id="158737" name="Rectangle 40"/>
          <p:cNvSpPr>
            <a:spLocks noChangeArrowheads="1"/>
          </p:cNvSpPr>
          <p:nvPr/>
        </p:nvSpPr>
        <p:spPr bwMode="auto">
          <a:xfrm>
            <a:off x="228600" y="6396037"/>
            <a:ext cx="7239000" cy="646331"/>
          </a:xfrm>
          <a:prstGeom prst="rect">
            <a:avLst/>
          </a:prstGeom>
          <a:noFill/>
          <a:ln w="9525">
            <a:noFill/>
            <a:miter lim="800000"/>
            <a:headEnd/>
            <a:tailEnd/>
          </a:ln>
        </p:spPr>
        <p:txBody>
          <a:bodyPr wrap="square">
            <a:spAutoFit/>
          </a:bodyPr>
          <a:lstStyle/>
          <a:p>
            <a:pPr marL="0" lvl="1" algn="r"/>
            <a:r>
              <a:rPr lang="en-US" sz="1000" dirty="0">
                <a:latin typeface="Calibri" pitchFamily="34" charset="0"/>
                <a:hlinkClick r:id="rId3"/>
              </a:rPr>
              <a:t>Source: http://</a:t>
            </a:r>
            <a:r>
              <a:rPr lang="en-US" sz="1200" dirty="0" smtClean="0">
                <a:latin typeface="Calibri" pitchFamily="34" charset="0"/>
                <a:hlinkClick r:id="rId3"/>
              </a:rPr>
              <a:t>www.osha.gov/dte/grant_materials/fy07/sh-16615-07/electrical_hazards2.ppt</a:t>
            </a:r>
            <a:endParaRPr lang="en-US" sz="1200" dirty="0" smtClean="0">
              <a:latin typeface="Calibri" pitchFamily="34" charset="0"/>
            </a:endParaRPr>
          </a:p>
          <a:p>
            <a:pPr marL="0" lvl="1" algn="r"/>
            <a:r>
              <a:rPr lang="en-US" sz="1200" u="sng" dirty="0" smtClean="0">
                <a:latin typeface="Calibri" pitchFamily="34" charset="0"/>
              </a:rPr>
              <a:t>Also: IEEE C2-2012; National Electric Safety Code</a:t>
            </a:r>
          </a:p>
          <a:p>
            <a:pPr marL="0" lvl="1" algn="r"/>
            <a:endParaRPr lang="en-US" sz="1200" dirty="0">
              <a:latin typeface="Calibri" pitchFamily="34" charset="0"/>
            </a:endParaRPr>
          </a:p>
        </p:txBody>
      </p:sp>
      <p:sp>
        <p:nvSpPr>
          <p:cNvPr id="22" name="TextBox 21"/>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POTENTIAL HAZARDS</a:t>
            </a:r>
            <a:endParaRPr lang="en-US" dirty="0">
              <a:effectLst>
                <a:outerShdw blurRad="38100" dist="38100" dir="2700000" algn="tl">
                  <a:srgbClr val="000000">
                    <a:alpha val="43137"/>
                  </a:srgbClr>
                </a:outerShdw>
              </a:effectLst>
            </a:endParaRPr>
          </a:p>
        </p:txBody>
      </p:sp>
      <p:sp>
        <p:nvSpPr>
          <p:cNvPr id="159747" name="Content Placeholder 2"/>
          <p:cNvSpPr>
            <a:spLocks noGrp="1"/>
          </p:cNvSpPr>
          <p:nvPr>
            <p:ph idx="1"/>
          </p:nvPr>
        </p:nvSpPr>
        <p:spPr>
          <a:xfrm>
            <a:off x="457200" y="1784350"/>
            <a:ext cx="8229600" cy="4159250"/>
          </a:xfrm>
        </p:spPr>
        <p:txBody>
          <a:bodyPr/>
          <a:lstStyle/>
          <a:p>
            <a:pPr eaLnBrk="1" hangingPunct="1"/>
            <a:r>
              <a:rPr lang="en-US" sz="2400" b="1" smtClean="0"/>
              <a:t>Explosion - </a:t>
            </a:r>
            <a:r>
              <a:rPr lang="en-US" sz="2400" smtClean="0"/>
              <a:t>a 10,000 A arc at 480 volts is equivalent to 800 MW or approximately </a:t>
            </a:r>
            <a:r>
              <a:rPr lang="en-US" sz="2400" i="1" u="sng" smtClean="0"/>
              <a:t>8 sticks of dynamite</a:t>
            </a:r>
            <a:r>
              <a:rPr lang="en-US" sz="2400" smtClean="0"/>
              <a:t>. </a:t>
            </a:r>
          </a:p>
          <a:p>
            <a:pPr eaLnBrk="1" hangingPunct="1"/>
            <a:endParaRPr lang="en-US" sz="1000" b="1" smtClean="0"/>
          </a:p>
          <a:p>
            <a:pPr eaLnBrk="1" hangingPunct="1"/>
            <a:r>
              <a:rPr lang="en-US" sz="2400" b="1" smtClean="0"/>
              <a:t>Heat – </a:t>
            </a:r>
            <a:r>
              <a:rPr lang="en-US" sz="2400" smtClean="0"/>
              <a:t>temperatures as high as 35,000</a:t>
            </a:r>
            <a:r>
              <a:rPr lang="en-US" sz="2400" smtClean="0">
                <a:cs typeface="Times New Roman" pitchFamily="18" charset="0"/>
              </a:rPr>
              <a:t>°F have been recorded. The temperature of the sun is 9,000°F and a skin temperature of </a:t>
            </a:r>
            <a:r>
              <a:rPr lang="en-US" sz="2400" i="1" u="sng" smtClean="0">
                <a:cs typeface="Times New Roman" pitchFamily="18" charset="0"/>
              </a:rPr>
              <a:t>205°F will cause an incurable burn</a:t>
            </a:r>
            <a:r>
              <a:rPr lang="en-US" sz="2400" smtClean="0">
                <a:cs typeface="Times New Roman" pitchFamily="18" charset="0"/>
              </a:rPr>
              <a:t>.</a:t>
            </a:r>
          </a:p>
          <a:p>
            <a:pPr eaLnBrk="1" hangingPunct="1">
              <a:buFont typeface="Arial" charset="0"/>
              <a:buNone/>
            </a:pPr>
            <a:endParaRPr lang="en-US" sz="1000" smtClean="0">
              <a:cs typeface="Times New Roman" pitchFamily="18" charset="0"/>
            </a:endParaRPr>
          </a:p>
          <a:p>
            <a:pPr eaLnBrk="1" hangingPunct="1"/>
            <a:r>
              <a:rPr lang="en-US" sz="2400" b="1" smtClean="0"/>
              <a:t>Shrapnel – </a:t>
            </a:r>
            <a:r>
              <a:rPr lang="en-US" sz="2400" smtClean="0"/>
              <a:t>similar to a hand grenade as metal fragments become </a:t>
            </a:r>
            <a:r>
              <a:rPr lang="en-US" sz="2400" i="1" u="sng" smtClean="0"/>
              <a:t>projectiles moving at over 700mph</a:t>
            </a:r>
            <a:r>
              <a:rPr lang="en-US" sz="2400" smtClean="0"/>
              <a:t>.</a:t>
            </a:r>
          </a:p>
          <a:p>
            <a:pPr eaLnBrk="1" hangingPunct="1">
              <a:buFont typeface="Arial" charset="0"/>
              <a:buNone/>
            </a:pPr>
            <a:endParaRPr lang="en-US" sz="1000" smtClean="0"/>
          </a:p>
          <a:p>
            <a:pPr eaLnBrk="1" hangingPunct="1"/>
            <a:r>
              <a:rPr lang="en-US" sz="2400" b="1" smtClean="0"/>
              <a:t>Pressure Wave - </a:t>
            </a:r>
            <a:r>
              <a:rPr lang="en-US" sz="2400" smtClean="0"/>
              <a:t>enough to knock a person down that is standing several feet away and cause human </a:t>
            </a:r>
            <a:r>
              <a:rPr lang="en-US" sz="2400" i="1" u="sng" smtClean="0"/>
              <a:t>lungs to collapse</a:t>
            </a:r>
            <a:r>
              <a:rPr lang="en-US" sz="2400" smtClean="0"/>
              <a:t>.</a:t>
            </a:r>
          </a:p>
          <a:p>
            <a:pPr eaLnBrk="1" hangingPunct="1"/>
            <a:endParaRPr lang="en-US" sz="2400" smtClean="0"/>
          </a:p>
          <a:p>
            <a:pPr eaLnBrk="1" hangingPunct="1">
              <a:buFont typeface="Arial" charset="0"/>
              <a:buNone/>
            </a:pPr>
            <a:endParaRPr lang="en-US" sz="2400" smtClean="0"/>
          </a:p>
        </p:txBody>
      </p:sp>
      <p:sp>
        <p:nvSpPr>
          <p:cNvPr id="4" name="Slide Number Placeholder 3"/>
          <p:cNvSpPr>
            <a:spLocks noGrp="1"/>
          </p:cNvSpPr>
          <p:nvPr>
            <p:ph type="sldNum" sz="quarter" idx="11"/>
          </p:nvPr>
        </p:nvSpPr>
        <p:spPr/>
        <p:txBody>
          <a:bodyPr/>
          <a:lstStyle/>
          <a:p>
            <a:pPr>
              <a:defRPr/>
            </a:pPr>
            <a:fld id="{E31BE3C5-746F-422C-9D7B-1B235DF789A2}" type="slidenum">
              <a:rPr lang="en-US"/>
              <a:pPr>
                <a:defRPr/>
              </a:pPr>
              <a:t>135</a:t>
            </a:fld>
            <a:endParaRPr lang="en-US"/>
          </a:p>
        </p:txBody>
      </p:sp>
      <p:sp>
        <p:nvSpPr>
          <p:cNvPr id="159749" name="Rectangle 6"/>
          <p:cNvSpPr>
            <a:spLocks noChangeArrowheads="1"/>
          </p:cNvSpPr>
          <p:nvPr/>
        </p:nvSpPr>
        <p:spPr bwMode="auto">
          <a:xfrm>
            <a:off x="838200" y="6124575"/>
            <a:ext cx="7848600" cy="276225"/>
          </a:xfrm>
          <a:prstGeom prst="rect">
            <a:avLst/>
          </a:prstGeom>
          <a:noFill/>
          <a:ln w="9525">
            <a:noFill/>
            <a:miter lim="800000"/>
            <a:headEnd/>
            <a:tailEnd/>
          </a:ln>
        </p:spPr>
        <p:txBody>
          <a:bodyPr>
            <a:spAutoFit/>
          </a:bodyPr>
          <a:lstStyle/>
          <a:p>
            <a:r>
              <a:rPr lang="en-US" sz="1200">
                <a:latin typeface="Calibri" pitchFamily="34" charset="0"/>
              </a:rPr>
              <a:t>Source: http://www.asa.net/Education/SafetyResources/ToolboxTalks/ArcFlashElectricalSafety/tabid/892/Default.aspx</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1143000"/>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POTENTIAL INJURIES FROM FLASH HAZARD</a:t>
            </a:r>
            <a:endParaRPr lang="en-US" dirty="0">
              <a:effectLst>
                <a:outerShdw blurRad="38100" dist="38100" dir="2700000" algn="tl">
                  <a:srgbClr val="000000">
                    <a:alpha val="43137"/>
                  </a:srgbClr>
                </a:outerShdw>
              </a:effectLst>
            </a:endParaRPr>
          </a:p>
        </p:txBody>
      </p:sp>
      <p:sp>
        <p:nvSpPr>
          <p:cNvPr id="160771" name="Content Placeholder 2"/>
          <p:cNvSpPr>
            <a:spLocks noGrp="1"/>
          </p:cNvSpPr>
          <p:nvPr>
            <p:ph idx="1"/>
          </p:nvPr>
        </p:nvSpPr>
        <p:spPr>
          <a:xfrm>
            <a:off x="457200" y="1752600"/>
            <a:ext cx="3886200" cy="4038600"/>
          </a:xfrm>
        </p:spPr>
        <p:txBody>
          <a:bodyPr/>
          <a:lstStyle/>
          <a:p>
            <a:pPr eaLnBrk="1" hangingPunct="1">
              <a:lnSpc>
                <a:spcPct val="110000"/>
              </a:lnSpc>
            </a:pPr>
            <a:r>
              <a:rPr lang="en-US" sz="2400" b="1" smtClean="0"/>
              <a:t>Burns – </a:t>
            </a:r>
            <a:r>
              <a:rPr lang="en-US" sz="2400" smtClean="0"/>
              <a:t>1</a:t>
            </a:r>
            <a:r>
              <a:rPr lang="en-US" sz="2400" baseline="30000" smtClean="0"/>
              <a:t>st</a:t>
            </a:r>
            <a:r>
              <a:rPr lang="en-US" sz="2400" smtClean="0"/>
              <a:t>, 2</a:t>
            </a:r>
            <a:r>
              <a:rPr lang="en-US" sz="2400" baseline="30000" smtClean="0"/>
              <a:t>nd</a:t>
            </a:r>
            <a:r>
              <a:rPr lang="en-US" sz="2400" smtClean="0"/>
              <a:t>, 3</a:t>
            </a:r>
            <a:r>
              <a:rPr lang="en-US" sz="2400" baseline="30000" smtClean="0"/>
              <a:t>rd</a:t>
            </a:r>
            <a:r>
              <a:rPr lang="en-US" sz="2400" smtClean="0"/>
              <a:t> and 4</a:t>
            </a:r>
            <a:r>
              <a:rPr lang="en-US" sz="2400" baseline="30000" smtClean="0"/>
              <a:t>th</a:t>
            </a:r>
            <a:r>
              <a:rPr lang="en-US" sz="2400" smtClean="0"/>
              <a:t> degree </a:t>
            </a:r>
          </a:p>
          <a:p>
            <a:pPr eaLnBrk="1" hangingPunct="1">
              <a:lnSpc>
                <a:spcPct val="200000"/>
              </a:lnSpc>
            </a:pPr>
            <a:r>
              <a:rPr lang="en-US" sz="2400" b="1" smtClean="0"/>
              <a:t>Eyes – </a:t>
            </a:r>
            <a:r>
              <a:rPr lang="en-US" sz="2400" smtClean="0"/>
              <a:t>Blindness</a:t>
            </a:r>
          </a:p>
          <a:p>
            <a:pPr eaLnBrk="1" hangingPunct="1">
              <a:lnSpc>
                <a:spcPct val="250000"/>
              </a:lnSpc>
            </a:pPr>
            <a:r>
              <a:rPr lang="en-US" sz="2400" b="1" smtClean="0"/>
              <a:t>Ears – </a:t>
            </a:r>
            <a:r>
              <a:rPr lang="en-US" sz="2400" smtClean="0"/>
              <a:t>Deafness</a:t>
            </a:r>
          </a:p>
          <a:p>
            <a:pPr eaLnBrk="1" hangingPunct="1"/>
            <a:endParaRPr lang="en-US" sz="2400" b="1" smtClean="0"/>
          </a:p>
          <a:p>
            <a:pPr eaLnBrk="1" hangingPunct="1"/>
            <a:r>
              <a:rPr lang="en-US" sz="2400" b="1" smtClean="0"/>
              <a:t>Internal – </a:t>
            </a:r>
            <a:r>
              <a:rPr lang="en-US" sz="2400" smtClean="0"/>
              <a:t>Pressure waves, electric damage</a:t>
            </a:r>
          </a:p>
        </p:txBody>
      </p:sp>
      <p:sp>
        <p:nvSpPr>
          <p:cNvPr id="7" name="Slide Number Placeholder 6"/>
          <p:cNvSpPr>
            <a:spLocks noGrp="1"/>
          </p:cNvSpPr>
          <p:nvPr>
            <p:ph type="sldNum" sz="quarter" idx="11"/>
          </p:nvPr>
        </p:nvSpPr>
        <p:spPr/>
        <p:txBody>
          <a:bodyPr/>
          <a:lstStyle/>
          <a:p>
            <a:pPr>
              <a:defRPr/>
            </a:pPr>
            <a:fld id="{8D52238C-CFC6-484F-8F32-6DA1E07862BF}" type="slidenum">
              <a:rPr lang="en-US"/>
              <a:pPr>
                <a:defRPr/>
              </a:pPr>
              <a:t>136</a:t>
            </a:fld>
            <a:endParaRPr lang="en-US"/>
          </a:p>
        </p:txBody>
      </p:sp>
      <p:sp>
        <p:nvSpPr>
          <p:cNvPr id="5" name="Content Placeholder 2"/>
          <p:cNvSpPr txBox="1">
            <a:spLocks/>
          </p:cNvSpPr>
          <p:nvPr/>
        </p:nvSpPr>
        <p:spPr>
          <a:xfrm>
            <a:off x="4343400" y="1752600"/>
            <a:ext cx="4800600" cy="3810000"/>
          </a:xfrm>
          <a:prstGeom prst="rect">
            <a:avLst/>
          </a:prstGeom>
        </p:spPr>
        <p:txBody>
          <a:bodyPr>
            <a:normAutofit fontScale="77500" lnSpcReduction="20000"/>
          </a:bodyPr>
          <a:lstStyle/>
          <a:p>
            <a:pPr marL="342900" indent="-342900" fontAlgn="auto">
              <a:lnSpc>
                <a:spcPct val="110000"/>
              </a:lnSpc>
              <a:spcBef>
                <a:spcPct val="20000"/>
              </a:spcBef>
              <a:spcAft>
                <a:spcPts val="0"/>
              </a:spcAft>
              <a:buFont typeface="Arial" pitchFamily="34" charset="0"/>
              <a:buChar char="•"/>
              <a:defRPr/>
            </a:pPr>
            <a:r>
              <a:rPr lang="en-US" sz="3100" b="1" dirty="0">
                <a:latin typeface="+mn-lt"/>
                <a:cs typeface="+mn-cs"/>
              </a:rPr>
              <a:t>Cuts &amp; Lacerations – </a:t>
            </a:r>
            <a:r>
              <a:rPr lang="en-US" sz="3100" dirty="0">
                <a:latin typeface="+mn-lt"/>
                <a:cs typeface="+mn-cs"/>
              </a:rPr>
              <a:t>Molten metals </a:t>
            </a:r>
          </a:p>
          <a:p>
            <a:pPr marL="342900" indent="-342900" fontAlgn="auto">
              <a:lnSpc>
                <a:spcPct val="110000"/>
              </a:lnSpc>
              <a:spcBef>
                <a:spcPct val="20000"/>
              </a:spcBef>
              <a:spcAft>
                <a:spcPts val="0"/>
              </a:spcAft>
              <a:buFont typeface="Arial" pitchFamily="34" charset="0"/>
              <a:buChar char="•"/>
              <a:defRPr/>
            </a:pPr>
            <a:endParaRPr lang="en-US" sz="3100" dirty="0">
              <a:latin typeface="+mn-lt"/>
              <a:cs typeface="+mn-cs"/>
            </a:endParaRPr>
          </a:p>
          <a:p>
            <a:pPr marL="342900" indent="-342900" fontAlgn="auto">
              <a:lnSpc>
                <a:spcPct val="110000"/>
              </a:lnSpc>
              <a:spcBef>
                <a:spcPct val="20000"/>
              </a:spcBef>
              <a:spcAft>
                <a:spcPts val="0"/>
              </a:spcAft>
              <a:buFont typeface="Arial" pitchFamily="34" charset="0"/>
              <a:buChar char="•"/>
              <a:defRPr/>
            </a:pPr>
            <a:r>
              <a:rPr lang="en-US" sz="3100" b="1" dirty="0">
                <a:latin typeface="+mn-lt"/>
                <a:cs typeface="+mn-cs"/>
              </a:rPr>
              <a:t>Lungs – </a:t>
            </a:r>
            <a:r>
              <a:rPr lang="en-US" sz="3100" dirty="0">
                <a:latin typeface="+mn-lt"/>
                <a:cs typeface="+mn-cs"/>
              </a:rPr>
              <a:t>Superheated gases, pressure</a:t>
            </a:r>
          </a:p>
          <a:p>
            <a:pPr marL="342900" indent="-342900" fontAlgn="auto">
              <a:lnSpc>
                <a:spcPct val="110000"/>
              </a:lnSpc>
              <a:spcBef>
                <a:spcPct val="20000"/>
              </a:spcBef>
              <a:spcAft>
                <a:spcPts val="0"/>
              </a:spcAft>
              <a:buFont typeface="Arial" pitchFamily="34" charset="0"/>
              <a:buChar char="•"/>
              <a:defRPr/>
            </a:pPr>
            <a:endParaRPr lang="en-US" sz="3100" dirty="0">
              <a:latin typeface="+mn-lt"/>
              <a:cs typeface="+mn-cs"/>
            </a:endParaRPr>
          </a:p>
          <a:p>
            <a:pPr marL="342900" indent="-342900" fontAlgn="auto">
              <a:lnSpc>
                <a:spcPct val="110000"/>
              </a:lnSpc>
              <a:spcBef>
                <a:spcPct val="20000"/>
              </a:spcBef>
              <a:spcAft>
                <a:spcPts val="0"/>
              </a:spcAft>
              <a:buFont typeface="Arial" pitchFamily="34" charset="0"/>
              <a:buChar char="•"/>
              <a:defRPr/>
            </a:pPr>
            <a:r>
              <a:rPr lang="en-US" sz="3100" b="1" dirty="0">
                <a:latin typeface="+mn-lt"/>
                <a:cs typeface="+mn-cs"/>
              </a:rPr>
              <a:t>Falls – </a:t>
            </a:r>
            <a:r>
              <a:rPr lang="en-US" sz="3100" dirty="0">
                <a:latin typeface="+mn-lt"/>
                <a:cs typeface="+mn-cs"/>
              </a:rPr>
              <a:t>Broken bones, sprains, and strains.</a:t>
            </a:r>
            <a:endParaRPr lang="en-US" sz="3100" b="1" dirty="0">
              <a:latin typeface="+mn-lt"/>
              <a:cs typeface="+mn-cs"/>
            </a:endParaRPr>
          </a:p>
          <a:p>
            <a:pPr marL="342900" indent="-342900" fontAlgn="auto">
              <a:lnSpc>
                <a:spcPct val="200000"/>
              </a:lnSpc>
              <a:spcBef>
                <a:spcPct val="20000"/>
              </a:spcBef>
              <a:spcAft>
                <a:spcPts val="0"/>
              </a:spcAft>
              <a:buFont typeface="Arial" pitchFamily="34" charset="0"/>
              <a:buChar char="•"/>
              <a:defRPr/>
            </a:pPr>
            <a:r>
              <a:rPr lang="en-US" sz="3100" b="1" dirty="0">
                <a:latin typeface="+mn-lt"/>
                <a:cs typeface="+mn-cs"/>
              </a:rPr>
              <a:t>Concussion – </a:t>
            </a:r>
            <a:r>
              <a:rPr lang="en-US" sz="3100" dirty="0">
                <a:latin typeface="+mn-lt"/>
                <a:cs typeface="+mn-cs"/>
              </a:rPr>
              <a:t>Brain damage</a:t>
            </a:r>
          </a:p>
          <a:p>
            <a:pPr marL="342900" indent="-342900" fontAlgn="auto">
              <a:spcBef>
                <a:spcPct val="20000"/>
              </a:spcBef>
              <a:spcAft>
                <a:spcPts val="0"/>
              </a:spcAft>
              <a:buFont typeface="Arial" pitchFamily="34" charset="0"/>
              <a:buChar char="•"/>
              <a:defRPr/>
            </a:pPr>
            <a:endParaRPr lang="en-US" sz="3200" dirty="0">
              <a:latin typeface="+mn-lt"/>
              <a:cs typeface="+mn-cs"/>
            </a:endParaRPr>
          </a:p>
        </p:txBody>
      </p:sp>
      <p:sp>
        <p:nvSpPr>
          <p:cNvPr id="160774" name="TextBox 5"/>
          <p:cNvSpPr txBox="1">
            <a:spLocks noChangeArrowheads="1"/>
          </p:cNvSpPr>
          <p:nvPr/>
        </p:nvSpPr>
        <p:spPr bwMode="auto">
          <a:xfrm>
            <a:off x="1736725" y="5791200"/>
            <a:ext cx="4953000" cy="646113"/>
          </a:xfrm>
          <a:prstGeom prst="rect">
            <a:avLst/>
          </a:prstGeom>
          <a:noFill/>
          <a:ln w="9525">
            <a:noFill/>
            <a:miter lim="800000"/>
            <a:headEnd/>
            <a:tailEnd/>
          </a:ln>
        </p:spPr>
        <p:txBody>
          <a:bodyPr>
            <a:spAutoFit/>
          </a:bodyPr>
          <a:lstStyle/>
          <a:p>
            <a:pPr algn="ctr">
              <a:buFont typeface="Arial" charset="0"/>
              <a:buChar char="•"/>
            </a:pPr>
            <a:r>
              <a:rPr lang="en-US" sz="3600" b="1" i="1">
                <a:solidFill>
                  <a:srgbClr val="FF0000"/>
                </a:solidFill>
                <a:latin typeface="Calibri" pitchFamily="34" charset="0"/>
              </a:rPr>
              <a:t>  DEATH</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REQUIRED PERSONAL PROTECTIVE EQUIPMENT</a:t>
            </a:r>
            <a:endParaRPr lang="en-US" dirty="0">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nvPr>
        </p:nvGraphicFramePr>
        <p:xfrm>
          <a:off x="304800" y="1676400"/>
          <a:ext cx="8382000" cy="4841240"/>
        </p:xfrm>
        <a:graphic>
          <a:graphicData uri="http://schemas.openxmlformats.org/drawingml/2006/table">
            <a:tbl>
              <a:tblPr firstRow="1" bandRow="1">
                <a:tableStyleId>{7E9639D4-E3E2-4D34-9284-5A2195B3D0D7}</a:tableStyleId>
              </a:tblPr>
              <a:tblGrid>
                <a:gridCol w="1752600"/>
                <a:gridCol w="2205567"/>
                <a:gridCol w="4423833"/>
              </a:tblGrid>
              <a:tr h="774700">
                <a:tc>
                  <a:txBody>
                    <a:bodyPr/>
                    <a:lstStyle/>
                    <a:p>
                      <a:pPr algn="ctr"/>
                      <a:r>
                        <a:rPr lang="en-US" dirty="0" smtClean="0"/>
                        <a:t>RISK/</a:t>
                      </a:r>
                      <a:r>
                        <a:rPr lang="en-US" baseline="0" dirty="0" smtClean="0"/>
                        <a:t> HAZARD CATEGORY</a:t>
                      </a:r>
                      <a:endParaRPr lang="en-US" dirty="0"/>
                    </a:p>
                  </a:txBody>
                  <a:tcPr/>
                </a:tc>
                <a:tc>
                  <a:txBody>
                    <a:bodyPr/>
                    <a:lstStyle/>
                    <a:p>
                      <a:pPr algn="ctr"/>
                      <a:r>
                        <a:rPr lang="en-US" dirty="0" smtClean="0"/>
                        <a:t>POTENTIAL</a:t>
                      </a:r>
                      <a:r>
                        <a:rPr lang="en-US" baseline="0" dirty="0" smtClean="0"/>
                        <a:t> ENERGY (CAL/CM</a:t>
                      </a:r>
                      <a:r>
                        <a:rPr lang="en-US" baseline="30000" dirty="0" smtClean="0"/>
                        <a:t>2</a:t>
                      </a:r>
                      <a:r>
                        <a:rPr lang="en-US" baseline="0" dirty="0" smtClean="0"/>
                        <a:t>)</a:t>
                      </a:r>
                      <a:endParaRPr lang="en-US" dirty="0"/>
                    </a:p>
                  </a:txBody>
                  <a:tcPr/>
                </a:tc>
                <a:tc>
                  <a:txBody>
                    <a:bodyPr/>
                    <a:lstStyle/>
                    <a:p>
                      <a:pPr algn="ctr"/>
                      <a:r>
                        <a:rPr lang="en-US" dirty="0" smtClean="0"/>
                        <a:t>EXAMPLES OF PPE REQUIRED</a:t>
                      </a:r>
                      <a:endParaRPr lang="en-US" dirty="0"/>
                    </a:p>
                  </a:txBody>
                  <a:tcPr/>
                </a:tc>
              </a:tr>
              <a:tr h="774700">
                <a:tc>
                  <a:txBody>
                    <a:bodyPr/>
                    <a:lstStyle/>
                    <a:p>
                      <a:pPr algn="ctr"/>
                      <a:r>
                        <a:rPr lang="en-US" sz="2400" dirty="0" smtClean="0"/>
                        <a:t>0</a:t>
                      </a:r>
                      <a:endParaRPr lang="en-US" sz="2400" dirty="0"/>
                    </a:p>
                  </a:txBody>
                  <a:tcPr/>
                </a:tc>
                <a:tc>
                  <a:txBody>
                    <a:bodyPr/>
                    <a:lstStyle/>
                    <a:p>
                      <a:pPr algn="ctr"/>
                      <a:r>
                        <a:rPr lang="en-US" sz="2400" dirty="0" smtClean="0"/>
                        <a:t>2 or lower</a:t>
                      </a:r>
                      <a:endParaRPr lang="en-US" sz="2400" dirty="0"/>
                    </a:p>
                  </a:txBody>
                  <a:tcPr/>
                </a:tc>
                <a:tc>
                  <a:txBody>
                    <a:bodyPr/>
                    <a:lstStyle/>
                    <a:p>
                      <a:r>
                        <a:rPr lang="en-US" sz="2400" dirty="0" smtClean="0"/>
                        <a:t>Non-melting clothing</a:t>
                      </a:r>
                    </a:p>
                    <a:p>
                      <a:endParaRPr lang="en-US" sz="2400" dirty="0" smtClean="0"/>
                    </a:p>
                  </a:txBody>
                  <a:tcPr/>
                </a:tc>
              </a:tr>
              <a:tr h="774700">
                <a:tc>
                  <a:txBody>
                    <a:bodyPr/>
                    <a:lstStyle/>
                    <a:p>
                      <a:pPr algn="ctr"/>
                      <a:r>
                        <a:rPr lang="en-US" sz="2400" dirty="0" smtClean="0"/>
                        <a:t>1</a:t>
                      </a:r>
                      <a:endParaRPr lang="en-US" sz="2400" dirty="0"/>
                    </a:p>
                  </a:txBody>
                  <a:tcPr/>
                </a:tc>
                <a:tc>
                  <a:txBody>
                    <a:bodyPr/>
                    <a:lstStyle/>
                    <a:p>
                      <a:pPr algn="ctr"/>
                      <a:r>
                        <a:rPr lang="en-US" sz="2400" dirty="0" smtClean="0"/>
                        <a:t>2-4</a:t>
                      </a:r>
                      <a:endParaRPr lang="en-US" sz="2400" dirty="0"/>
                    </a:p>
                  </a:txBody>
                  <a:tcPr/>
                </a:tc>
                <a:tc>
                  <a:txBody>
                    <a:bodyPr/>
                    <a:lstStyle/>
                    <a:p>
                      <a:r>
                        <a:rPr lang="en-US" sz="2400" dirty="0" smtClean="0"/>
                        <a:t>FR shirt and pants</a:t>
                      </a:r>
                      <a:endParaRPr lang="en-US" sz="2400" dirty="0"/>
                    </a:p>
                  </a:txBody>
                  <a:tcPr/>
                </a:tc>
              </a:tr>
              <a:tr h="774700">
                <a:tc>
                  <a:txBody>
                    <a:bodyPr/>
                    <a:lstStyle/>
                    <a:p>
                      <a:pPr algn="ctr"/>
                      <a:r>
                        <a:rPr lang="en-US" sz="2400" dirty="0" smtClean="0"/>
                        <a:t>2</a:t>
                      </a:r>
                      <a:endParaRPr lang="en-US" sz="2400" dirty="0"/>
                    </a:p>
                  </a:txBody>
                  <a:tcPr/>
                </a:tc>
                <a:tc>
                  <a:txBody>
                    <a:bodyPr/>
                    <a:lstStyle/>
                    <a:p>
                      <a:pPr algn="ctr"/>
                      <a:r>
                        <a:rPr lang="en-US" sz="2400" dirty="0" smtClean="0"/>
                        <a:t>4-8</a:t>
                      </a:r>
                      <a:endParaRPr lang="en-US" sz="2400" dirty="0"/>
                    </a:p>
                  </a:txBody>
                  <a:tcPr/>
                </a:tc>
                <a:tc>
                  <a:txBody>
                    <a:bodyPr/>
                    <a:lstStyle/>
                    <a:p>
                      <a:r>
                        <a:rPr lang="en-US" sz="2400" dirty="0" smtClean="0"/>
                        <a:t>FR shirt and pants, cotton underwear</a:t>
                      </a:r>
                      <a:endParaRPr lang="en-US" sz="2400" dirty="0"/>
                    </a:p>
                  </a:txBody>
                  <a:tcPr/>
                </a:tc>
              </a:tr>
              <a:tr h="774700">
                <a:tc>
                  <a:txBody>
                    <a:bodyPr/>
                    <a:lstStyle/>
                    <a:p>
                      <a:pPr algn="ctr"/>
                      <a:r>
                        <a:rPr lang="en-US" sz="2400" dirty="0" smtClean="0"/>
                        <a:t>3</a:t>
                      </a:r>
                      <a:endParaRPr lang="en-US" sz="2400" dirty="0"/>
                    </a:p>
                  </a:txBody>
                  <a:tcPr/>
                </a:tc>
                <a:tc>
                  <a:txBody>
                    <a:bodyPr/>
                    <a:lstStyle/>
                    <a:p>
                      <a:pPr algn="ctr"/>
                      <a:r>
                        <a:rPr lang="en-US" sz="2400" dirty="0" smtClean="0"/>
                        <a:t>8-25</a:t>
                      </a:r>
                      <a:endParaRPr lang="en-US" sz="2400" dirty="0"/>
                    </a:p>
                  </a:txBody>
                  <a:tcPr/>
                </a:tc>
                <a:tc>
                  <a:txBody>
                    <a:bodyPr/>
                    <a:lstStyle/>
                    <a:p>
                      <a:r>
                        <a:rPr lang="en-US" sz="2400" dirty="0" smtClean="0"/>
                        <a:t>FR shirt, pants,  FR coveralls, cotton underwear</a:t>
                      </a:r>
                      <a:endParaRPr lang="en-US" sz="2400" dirty="0"/>
                    </a:p>
                  </a:txBody>
                  <a:tcPr/>
                </a:tc>
              </a:tr>
              <a:tr h="774700">
                <a:tc>
                  <a:txBody>
                    <a:bodyPr/>
                    <a:lstStyle/>
                    <a:p>
                      <a:pPr algn="ctr"/>
                      <a:r>
                        <a:rPr lang="en-US" sz="2400" dirty="0" smtClean="0"/>
                        <a:t>4</a:t>
                      </a:r>
                      <a:endParaRPr lang="en-US" sz="2400" dirty="0"/>
                    </a:p>
                  </a:txBody>
                  <a:tcPr/>
                </a:tc>
                <a:tc>
                  <a:txBody>
                    <a:bodyPr/>
                    <a:lstStyle/>
                    <a:p>
                      <a:pPr algn="ctr"/>
                      <a:r>
                        <a:rPr lang="en-US" sz="2400" dirty="0" smtClean="0"/>
                        <a:t>25-40 and higher</a:t>
                      </a:r>
                      <a:endParaRPr lang="en-US" sz="2400" dirty="0"/>
                    </a:p>
                  </a:txBody>
                  <a:tcPr/>
                </a:tc>
                <a:tc>
                  <a:txBody>
                    <a:bodyPr/>
                    <a:lstStyle/>
                    <a:p>
                      <a:r>
                        <a:rPr lang="en-US" sz="2400" dirty="0" smtClean="0"/>
                        <a:t>FR shirt, pants,</a:t>
                      </a:r>
                      <a:r>
                        <a:rPr lang="en-US" sz="2400" baseline="0" dirty="0" smtClean="0"/>
                        <a:t> full-coverage flash suit, cotton underwear</a:t>
                      </a:r>
                      <a:endParaRPr lang="en-US" sz="2400" dirty="0"/>
                    </a:p>
                  </a:txBody>
                  <a:tcPr/>
                </a:tc>
              </a:tr>
            </a:tbl>
          </a:graphicData>
        </a:graphic>
      </p:graphicFrame>
      <p:sp>
        <p:nvSpPr>
          <p:cNvPr id="4" name="Slide Number Placeholder 3"/>
          <p:cNvSpPr>
            <a:spLocks noGrp="1"/>
          </p:cNvSpPr>
          <p:nvPr>
            <p:ph type="sldNum" sz="quarter" idx="11"/>
          </p:nvPr>
        </p:nvSpPr>
        <p:spPr/>
        <p:txBody>
          <a:bodyPr/>
          <a:lstStyle/>
          <a:p>
            <a:pPr>
              <a:defRPr/>
            </a:pPr>
            <a:fld id="{306E8989-FC14-449C-B1A2-98EB8EA4F96D}" type="slidenum">
              <a:rPr lang="en-US"/>
              <a:pPr>
                <a:defRPr/>
              </a:pPr>
              <a:t>137</a:t>
            </a:fld>
            <a:endParaRPr lang="en-US"/>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52400" y="1295400"/>
            <a:ext cx="4419600" cy="5334000"/>
          </a:xfrm>
          <a:prstGeom prst="rect">
            <a:avLst/>
          </a:prstGeom>
        </p:spPr>
        <p:txBody>
          <a:bodyPr>
            <a:normAutofit/>
          </a:bodyPr>
          <a:lstStyle/>
          <a:p>
            <a:pPr marL="342900" indent="-342900" algn="ctr" fontAlgn="auto">
              <a:spcBef>
                <a:spcPct val="20000"/>
              </a:spcBef>
              <a:spcAft>
                <a:spcPts val="0"/>
              </a:spcAft>
              <a:buFont typeface="Arial" pitchFamily="34" charset="0"/>
              <a:buNone/>
              <a:defRPr/>
            </a:pPr>
            <a:r>
              <a:rPr lang="en-US" sz="2800" b="1" dirty="0">
                <a:latin typeface="+mn-lt"/>
                <a:cs typeface="+mn-cs"/>
              </a:rPr>
              <a:t>BETTER PRACTICE</a:t>
            </a:r>
          </a:p>
          <a:p>
            <a:pPr marL="342900" indent="-342900" fontAlgn="auto">
              <a:spcBef>
                <a:spcPct val="20000"/>
              </a:spcBef>
              <a:spcAft>
                <a:spcPts val="0"/>
              </a:spcAft>
              <a:buFont typeface="Wingdings" pitchFamily="2" charset="2"/>
              <a:buChar char="ü"/>
              <a:defRPr/>
            </a:pPr>
            <a:r>
              <a:rPr lang="en-US" sz="2000" dirty="0">
                <a:latin typeface="+mn-lt"/>
                <a:cs typeface="+mn-cs"/>
              </a:rPr>
              <a:t>Use appropriate PPE</a:t>
            </a:r>
          </a:p>
          <a:p>
            <a:pPr marL="342900" indent="-342900" fontAlgn="auto">
              <a:spcBef>
                <a:spcPct val="20000"/>
              </a:spcBef>
              <a:spcAft>
                <a:spcPts val="0"/>
              </a:spcAft>
              <a:buFont typeface="Wingdings" pitchFamily="2" charset="2"/>
              <a:buChar char="ü"/>
              <a:defRPr/>
            </a:pPr>
            <a:r>
              <a:rPr lang="en-US" sz="2000" dirty="0">
                <a:latin typeface="+mn-lt"/>
                <a:cs typeface="+mn-cs"/>
              </a:rPr>
              <a:t>Inspect equipment for</a:t>
            </a:r>
          </a:p>
          <a:p>
            <a:pPr marL="800100" lvl="1" indent="-342900" fontAlgn="auto">
              <a:spcBef>
                <a:spcPct val="20000"/>
              </a:spcBef>
              <a:spcAft>
                <a:spcPts val="0"/>
              </a:spcAft>
              <a:buFont typeface="Wingdings" pitchFamily="2" charset="2"/>
              <a:buChar char="ü"/>
              <a:defRPr/>
            </a:pPr>
            <a:r>
              <a:rPr lang="en-US" sz="2000" dirty="0">
                <a:latin typeface="+mn-lt"/>
                <a:cs typeface="+mn-cs"/>
              </a:rPr>
              <a:t>Metal fatigue</a:t>
            </a:r>
          </a:p>
          <a:p>
            <a:pPr marL="800100" lvl="1" indent="-342900" fontAlgn="auto">
              <a:spcBef>
                <a:spcPct val="20000"/>
              </a:spcBef>
              <a:spcAft>
                <a:spcPts val="0"/>
              </a:spcAft>
              <a:buFont typeface="Wingdings" pitchFamily="2" charset="2"/>
              <a:buChar char="ü"/>
              <a:defRPr/>
            </a:pPr>
            <a:r>
              <a:rPr lang="en-US" sz="2000" dirty="0">
                <a:latin typeface="+mn-lt"/>
                <a:cs typeface="+mn-cs"/>
              </a:rPr>
              <a:t>Rust, corrosion</a:t>
            </a:r>
          </a:p>
          <a:p>
            <a:pPr marL="800100" lvl="1" indent="-342900" fontAlgn="auto">
              <a:spcBef>
                <a:spcPct val="20000"/>
              </a:spcBef>
              <a:spcAft>
                <a:spcPts val="0"/>
              </a:spcAft>
              <a:buFont typeface="Wingdings" pitchFamily="2" charset="2"/>
              <a:buChar char="ü"/>
              <a:defRPr/>
            </a:pPr>
            <a:r>
              <a:rPr lang="en-US" sz="2000" dirty="0">
                <a:latin typeface="+mn-lt"/>
                <a:cs typeface="+mn-cs"/>
              </a:rPr>
              <a:t>Loose/missing components</a:t>
            </a:r>
          </a:p>
          <a:p>
            <a:pPr marL="342900" indent="-342900" fontAlgn="auto">
              <a:spcBef>
                <a:spcPct val="20000"/>
              </a:spcBef>
              <a:spcAft>
                <a:spcPts val="0"/>
              </a:spcAft>
              <a:buFont typeface="Wingdings" pitchFamily="2" charset="2"/>
              <a:buChar char="ü"/>
              <a:defRPr/>
            </a:pPr>
            <a:r>
              <a:rPr lang="en-US" sz="2000" dirty="0">
                <a:latin typeface="+mn-lt"/>
                <a:cs typeface="+mn-cs"/>
              </a:rPr>
              <a:t>De-energize electric equipment before inspection or repair (if possible)</a:t>
            </a:r>
          </a:p>
          <a:p>
            <a:pPr marL="342900" indent="-342900" fontAlgn="auto">
              <a:spcBef>
                <a:spcPct val="20000"/>
              </a:spcBef>
              <a:spcAft>
                <a:spcPts val="0"/>
              </a:spcAft>
              <a:buFont typeface="Wingdings" pitchFamily="2" charset="2"/>
              <a:buChar char="ü"/>
              <a:defRPr/>
            </a:pPr>
            <a:r>
              <a:rPr lang="en-US" sz="2000" dirty="0">
                <a:latin typeface="+mn-lt"/>
                <a:cs typeface="+mn-cs"/>
              </a:rPr>
              <a:t>Test to ensure electric equipment is de-energized</a:t>
            </a:r>
          </a:p>
          <a:p>
            <a:pPr marL="342900" lvl="1" indent="-342900" fontAlgn="auto">
              <a:spcBef>
                <a:spcPct val="20000"/>
              </a:spcBef>
              <a:spcAft>
                <a:spcPts val="0"/>
              </a:spcAft>
              <a:buFont typeface="Wingdings" pitchFamily="2" charset="2"/>
              <a:buChar char="ü"/>
              <a:defRPr/>
            </a:pPr>
            <a:r>
              <a:rPr lang="en-US" sz="2000" dirty="0">
                <a:latin typeface="+mn-lt"/>
                <a:cs typeface="+mn-cs"/>
              </a:rPr>
              <a:t>Communicate clearly with crew members</a:t>
            </a:r>
          </a:p>
          <a:p>
            <a:pPr marL="342900" lvl="1" indent="-342900" fontAlgn="auto">
              <a:spcBef>
                <a:spcPct val="20000"/>
              </a:spcBef>
              <a:spcAft>
                <a:spcPts val="0"/>
              </a:spcAft>
              <a:buFont typeface="Wingdings" pitchFamily="2" charset="2"/>
              <a:buChar char="ü"/>
              <a:defRPr/>
            </a:pPr>
            <a:r>
              <a:rPr lang="en-US" sz="2000" dirty="0">
                <a:latin typeface="+mn-lt"/>
                <a:cs typeface="+mn-cs"/>
              </a:rPr>
              <a:t>Use remote tools – substations</a:t>
            </a:r>
          </a:p>
          <a:p>
            <a:pPr marL="342900" lvl="1" indent="-342900" fontAlgn="auto">
              <a:spcBef>
                <a:spcPct val="20000"/>
              </a:spcBef>
              <a:spcAft>
                <a:spcPts val="0"/>
              </a:spcAft>
              <a:buFont typeface="Wingdings" pitchFamily="2" charset="2"/>
              <a:buChar char="ü"/>
              <a:defRPr/>
            </a:pPr>
            <a:endParaRPr lang="en-US" sz="1900" dirty="0">
              <a:latin typeface="+mn-lt"/>
              <a:cs typeface="+mn-cs"/>
            </a:endParaRPr>
          </a:p>
          <a:p>
            <a:pPr marL="342900" lvl="1" indent="-342900" fontAlgn="auto">
              <a:spcBef>
                <a:spcPct val="20000"/>
              </a:spcBef>
              <a:spcAft>
                <a:spcPts val="0"/>
              </a:spcAft>
              <a:buFont typeface="Wingdings" pitchFamily="2" charset="2"/>
              <a:buChar char="ü"/>
              <a:defRPr/>
            </a:pPr>
            <a:endParaRPr lang="en-US" sz="1900" dirty="0">
              <a:latin typeface="+mn-lt"/>
              <a:cs typeface="+mn-cs"/>
            </a:endParaRPr>
          </a:p>
          <a:p>
            <a:pPr marL="342900" indent="-342900" fontAlgn="auto">
              <a:spcBef>
                <a:spcPct val="20000"/>
              </a:spcBef>
              <a:spcAft>
                <a:spcPts val="0"/>
              </a:spcAft>
              <a:buFont typeface="Wingdings" pitchFamily="2" charset="2"/>
              <a:buChar char="ü"/>
              <a:defRPr/>
            </a:pPr>
            <a:endParaRPr lang="en-US" sz="2000" dirty="0">
              <a:latin typeface="+mn-lt"/>
              <a:cs typeface="+mn-cs"/>
            </a:endParaRPr>
          </a:p>
        </p:txBody>
      </p:sp>
      <p:sp>
        <p:nvSpPr>
          <p:cNvPr id="2" name="Title 1"/>
          <p:cNvSpPr>
            <a:spLocks noGrp="1"/>
          </p:cNvSpPr>
          <p:nvPr>
            <p:ph type="title"/>
          </p:nvPr>
        </p:nvSpPr>
        <p:spPr>
          <a:xfrm>
            <a:off x="0" y="0"/>
            <a:ext cx="8763000" cy="12192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PROTECT YOURSELF FROM</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ARC FLASH?</a:t>
            </a:r>
            <a:endParaRPr lang="en-US" dirty="0">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1"/>
          </p:nvPr>
        </p:nvSpPr>
        <p:spPr/>
        <p:txBody>
          <a:bodyPr/>
          <a:lstStyle/>
          <a:p>
            <a:pPr>
              <a:defRPr/>
            </a:pPr>
            <a:fld id="{7F079C36-9629-4FA3-9602-784E1EF8DE42}" type="slidenum">
              <a:rPr lang="en-US"/>
              <a:pPr>
                <a:defRPr/>
              </a:pPr>
              <a:t>138</a:t>
            </a:fld>
            <a:endParaRPr lang="en-US"/>
          </a:p>
        </p:txBody>
      </p:sp>
      <p:sp>
        <p:nvSpPr>
          <p:cNvPr id="13" name="Content Placeholder 3"/>
          <p:cNvSpPr>
            <a:spLocks noGrp="1"/>
          </p:cNvSpPr>
          <p:nvPr>
            <p:ph sz="half" idx="2"/>
          </p:nvPr>
        </p:nvSpPr>
        <p:spPr>
          <a:xfrm>
            <a:off x="4572000" y="1905000"/>
            <a:ext cx="4343400" cy="4525963"/>
          </a:xfrm>
        </p:spPr>
        <p:txBody>
          <a:bodyPr rtlCol="0">
            <a:normAutofit/>
          </a:bodyPr>
          <a:lstStyle/>
          <a:p>
            <a:pPr algn="ctr" eaLnBrk="1" fontAlgn="auto" hangingPunct="1">
              <a:spcBef>
                <a:spcPts val="600"/>
              </a:spcBef>
              <a:spcAft>
                <a:spcPts val="1200"/>
              </a:spcAft>
              <a:buFont typeface="Arial" pitchFamily="34" charset="0"/>
              <a:buNone/>
              <a:defRPr/>
            </a:pPr>
            <a:r>
              <a:rPr lang="en-US" b="1" dirty="0" smtClean="0"/>
              <a:t>AVOID</a:t>
            </a:r>
          </a:p>
          <a:p>
            <a:pPr marL="457200" indent="-457200" eaLnBrk="1" fontAlgn="auto" hangingPunct="1">
              <a:lnSpc>
                <a:spcPct val="80000"/>
              </a:lnSpc>
              <a:spcBef>
                <a:spcPts val="528"/>
              </a:spcBef>
              <a:spcAft>
                <a:spcPts val="0"/>
              </a:spcAft>
              <a:buFont typeface="Arial" pitchFamily="34" charset="0"/>
              <a:buBlip>
                <a:blip r:embed="rId3"/>
              </a:buBlip>
              <a:defRPr/>
            </a:pPr>
            <a:r>
              <a:rPr lang="en-US" sz="2000" dirty="0" smtClean="0"/>
              <a:t>Working without understanding/knowing the correct procedures</a:t>
            </a:r>
          </a:p>
          <a:p>
            <a:pPr marL="457200" indent="-457200" eaLnBrk="1" fontAlgn="auto" hangingPunct="1">
              <a:lnSpc>
                <a:spcPct val="80000"/>
              </a:lnSpc>
              <a:spcBef>
                <a:spcPts val="528"/>
              </a:spcBef>
              <a:spcAft>
                <a:spcPts val="0"/>
              </a:spcAft>
              <a:buFont typeface="Arial" pitchFamily="34" charset="0"/>
              <a:buBlip>
                <a:blip r:embed="rId3"/>
              </a:buBlip>
              <a:defRPr/>
            </a:pPr>
            <a:r>
              <a:rPr lang="en-US" sz="2000" dirty="0" smtClean="0"/>
              <a:t>Taking shortcuts</a:t>
            </a:r>
          </a:p>
          <a:p>
            <a:pPr marL="457200" indent="-457200" eaLnBrk="1" fontAlgn="auto" hangingPunct="1">
              <a:lnSpc>
                <a:spcPct val="80000"/>
              </a:lnSpc>
              <a:spcBef>
                <a:spcPts val="528"/>
              </a:spcBef>
              <a:spcAft>
                <a:spcPts val="0"/>
              </a:spcAft>
              <a:buFont typeface="Arial" pitchFamily="34" charset="0"/>
              <a:buBlip>
                <a:blip r:embed="rId3"/>
              </a:buBlip>
              <a:defRPr/>
            </a:pPr>
            <a:r>
              <a:rPr lang="en-US" sz="2000" dirty="0" smtClean="0"/>
              <a:t>Working when physically exhausted</a:t>
            </a:r>
          </a:p>
          <a:p>
            <a:pPr marL="457200" indent="-457200" eaLnBrk="1" fontAlgn="auto" hangingPunct="1">
              <a:lnSpc>
                <a:spcPct val="80000"/>
              </a:lnSpc>
              <a:spcBef>
                <a:spcPts val="528"/>
              </a:spcBef>
              <a:spcAft>
                <a:spcPts val="0"/>
              </a:spcAft>
              <a:buFont typeface="Arial" pitchFamily="34" charset="0"/>
              <a:buBlip>
                <a:blip r:embed="rId3"/>
              </a:buBlip>
              <a:defRPr/>
            </a:pPr>
            <a:r>
              <a:rPr lang="en-US" sz="2000" dirty="0" smtClean="0"/>
              <a:t>Entering boundary areas when not required</a:t>
            </a:r>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00" dirty="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457200" y="76200"/>
            <a:ext cx="8229600" cy="1143000"/>
          </a:xfrm>
        </p:spPr>
        <p:txBody>
          <a:bodyPr/>
          <a:lstStyle/>
          <a:p>
            <a:pPr algn="r" eaLnBrk="1" hangingPunct="1"/>
            <a:r>
              <a:rPr lang="en-US" smtClean="0"/>
              <a:t>EXAMPLES OF ACCIDENTS</a:t>
            </a:r>
          </a:p>
        </p:txBody>
      </p:sp>
      <p:sp>
        <p:nvSpPr>
          <p:cNvPr id="163843" name="Content Placeholder 2"/>
          <p:cNvSpPr>
            <a:spLocks noGrp="1"/>
          </p:cNvSpPr>
          <p:nvPr>
            <p:ph idx="1"/>
          </p:nvPr>
        </p:nvSpPr>
        <p:spPr>
          <a:xfrm>
            <a:off x="457200" y="1722438"/>
            <a:ext cx="8229600" cy="4525962"/>
          </a:xfrm>
        </p:spPr>
        <p:txBody>
          <a:bodyPr/>
          <a:lstStyle/>
          <a:p>
            <a:pPr eaLnBrk="1" hangingPunct="1"/>
            <a:r>
              <a:rPr lang="en-US" sz="2400" i="1" smtClean="0"/>
              <a:t>Employee opened a transformer, tested secondary dead, and also observed grounds. Then employee removed all bolts in transformer and the crew moved inside to panel with all supplies and material. The lead employee indicated to start taking the doors off.  Lead employee left to go back outside to transformer. Line Mechanic started removing secondary leads in cabinet when wrench came in contact with lower bus bar and flash occurred. Employee received a flash burn on left side of face, ear and wrist. </a:t>
            </a:r>
          </a:p>
        </p:txBody>
      </p:sp>
      <p:sp>
        <p:nvSpPr>
          <p:cNvPr id="4" name="Slide Number Placeholder 3"/>
          <p:cNvSpPr>
            <a:spLocks noGrp="1"/>
          </p:cNvSpPr>
          <p:nvPr>
            <p:ph type="sldNum" sz="quarter" idx="11"/>
          </p:nvPr>
        </p:nvSpPr>
        <p:spPr/>
        <p:txBody>
          <a:bodyPr/>
          <a:lstStyle/>
          <a:p>
            <a:pPr>
              <a:defRPr/>
            </a:pPr>
            <a:fld id="{D481925E-7377-43B7-9B01-A695C8610D5E}" type="slidenum">
              <a:rPr lang="en-US"/>
              <a:pPr>
                <a:defRPr/>
              </a:pPr>
              <a:t>139</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81000" y="76200"/>
            <a:ext cx="84582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TYPES OF OVEREXERTION INJURY</a:t>
            </a:r>
            <a:endParaRPr lang="en-US" dirty="0">
              <a:effectLst>
                <a:outerShdw blurRad="38100" dist="38100" dir="2700000" algn="tl">
                  <a:srgbClr val="000000">
                    <a:alpha val="43137"/>
                  </a:srgbClr>
                </a:outerShdw>
              </a:effectLst>
            </a:endParaRPr>
          </a:p>
        </p:txBody>
      </p:sp>
      <p:sp>
        <p:nvSpPr>
          <p:cNvPr id="45059" name="Rectangle 3"/>
          <p:cNvSpPr>
            <a:spLocks noGrp="1" noChangeArrowheads="1"/>
          </p:cNvSpPr>
          <p:nvPr>
            <p:ph idx="1"/>
          </p:nvPr>
        </p:nvSpPr>
        <p:spPr>
          <a:xfrm>
            <a:off x="457200" y="1524000"/>
            <a:ext cx="8229600" cy="5257800"/>
          </a:xfrm>
        </p:spPr>
        <p:txBody>
          <a:bodyPr/>
          <a:lstStyle/>
          <a:p>
            <a:pPr eaLnBrk="1" hangingPunct="1">
              <a:lnSpc>
                <a:spcPct val="90000"/>
              </a:lnSpc>
            </a:pPr>
            <a:r>
              <a:rPr lang="en-US" sz="2400" b="1" i="1" u="sng" smtClean="0">
                <a:solidFill>
                  <a:srgbClr val="FF0000"/>
                </a:solidFill>
              </a:rPr>
              <a:t>Strain</a:t>
            </a:r>
            <a:r>
              <a:rPr lang="en-US" sz="2400" smtClean="0">
                <a:solidFill>
                  <a:srgbClr val="FF0000"/>
                </a:solidFill>
              </a:rPr>
              <a:t> </a:t>
            </a:r>
            <a:r>
              <a:rPr lang="en-US" sz="2400" smtClean="0"/>
              <a:t>– an injury to a muscle or tendon</a:t>
            </a:r>
          </a:p>
          <a:p>
            <a:pPr lvl="2" eaLnBrk="1" hangingPunct="1">
              <a:lnSpc>
                <a:spcPct val="90000"/>
              </a:lnSpc>
            </a:pPr>
            <a:r>
              <a:rPr lang="en-US" smtClean="0"/>
              <a:t>Tendon connects muscle to bone</a:t>
            </a:r>
          </a:p>
          <a:p>
            <a:pPr lvl="1" eaLnBrk="1" hangingPunct="1">
              <a:lnSpc>
                <a:spcPct val="90000"/>
              </a:lnSpc>
            </a:pPr>
            <a:r>
              <a:rPr lang="en-US" sz="2000" smtClean="0"/>
              <a:t>Example: back strain</a:t>
            </a:r>
          </a:p>
          <a:p>
            <a:pPr lvl="1" eaLnBrk="1" hangingPunct="1">
              <a:lnSpc>
                <a:spcPct val="90000"/>
              </a:lnSpc>
            </a:pPr>
            <a:endParaRPr lang="en-US" sz="1300" smtClean="0"/>
          </a:p>
          <a:p>
            <a:pPr eaLnBrk="1" hangingPunct="1">
              <a:lnSpc>
                <a:spcPct val="90000"/>
              </a:lnSpc>
            </a:pPr>
            <a:r>
              <a:rPr lang="en-US" sz="2400" b="1" i="1" u="sng" smtClean="0">
                <a:solidFill>
                  <a:srgbClr val="FF0000"/>
                </a:solidFill>
              </a:rPr>
              <a:t>Sprain</a:t>
            </a:r>
            <a:r>
              <a:rPr lang="en-US" sz="2400" smtClean="0">
                <a:solidFill>
                  <a:schemeClr val="accent1"/>
                </a:solidFill>
              </a:rPr>
              <a:t> </a:t>
            </a:r>
            <a:r>
              <a:rPr lang="en-US" sz="2400" smtClean="0"/>
              <a:t>– an injury to a ligament</a:t>
            </a:r>
          </a:p>
          <a:p>
            <a:pPr lvl="2" eaLnBrk="1" hangingPunct="1">
              <a:lnSpc>
                <a:spcPct val="90000"/>
              </a:lnSpc>
            </a:pPr>
            <a:r>
              <a:rPr lang="en-US" smtClean="0"/>
              <a:t>Ligament connects bone to bone</a:t>
            </a:r>
          </a:p>
          <a:p>
            <a:pPr lvl="1" eaLnBrk="1" hangingPunct="1">
              <a:lnSpc>
                <a:spcPct val="90000"/>
              </a:lnSpc>
            </a:pPr>
            <a:r>
              <a:rPr lang="en-US" sz="2000" smtClean="0"/>
              <a:t>Example: knee sprain </a:t>
            </a:r>
          </a:p>
          <a:p>
            <a:pPr lvl="1" eaLnBrk="1" hangingPunct="1">
              <a:lnSpc>
                <a:spcPct val="90000"/>
              </a:lnSpc>
            </a:pPr>
            <a:endParaRPr lang="en-US" sz="1300" smtClean="0"/>
          </a:p>
          <a:p>
            <a:pPr eaLnBrk="1" hangingPunct="1">
              <a:lnSpc>
                <a:spcPct val="90000"/>
              </a:lnSpc>
            </a:pPr>
            <a:r>
              <a:rPr lang="en-US" sz="2400" b="1" i="1" u="sng" smtClean="0">
                <a:solidFill>
                  <a:srgbClr val="FF0000"/>
                </a:solidFill>
              </a:rPr>
              <a:t>Tendonitis</a:t>
            </a:r>
            <a:r>
              <a:rPr lang="en-US" sz="2400" smtClean="0"/>
              <a:t>–inflammation of a tendon</a:t>
            </a:r>
          </a:p>
          <a:p>
            <a:pPr lvl="2" eaLnBrk="1" hangingPunct="1">
              <a:lnSpc>
                <a:spcPct val="90000"/>
              </a:lnSpc>
            </a:pPr>
            <a:r>
              <a:rPr lang="en-US" smtClean="0"/>
              <a:t>Symptoms include swelling, burning and visible knots</a:t>
            </a:r>
          </a:p>
          <a:p>
            <a:pPr lvl="1" eaLnBrk="1" hangingPunct="1">
              <a:lnSpc>
                <a:spcPct val="90000"/>
              </a:lnSpc>
            </a:pPr>
            <a:r>
              <a:rPr lang="en-US" sz="2000" smtClean="0"/>
              <a:t>Example: Tennis Elbow</a:t>
            </a:r>
          </a:p>
          <a:p>
            <a:pPr lvl="1" eaLnBrk="1" hangingPunct="1">
              <a:lnSpc>
                <a:spcPct val="90000"/>
              </a:lnSpc>
            </a:pPr>
            <a:endParaRPr lang="en-US" sz="1300" smtClean="0"/>
          </a:p>
          <a:p>
            <a:pPr eaLnBrk="1" hangingPunct="1">
              <a:lnSpc>
                <a:spcPct val="90000"/>
              </a:lnSpc>
            </a:pPr>
            <a:r>
              <a:rPr lang="en-US" sz="2400" b="1" i="1" u="sng" smtClean="0">
                <a:solidFill>
                  <a:srgbClr val="FF0000"/>
                </a:solidFill>
              </a:rPr>
              <a:t>Carpal Tunnel Syndrome</a:t>
            </a:r>
            <a:r>
              <a:rPr lang="en-US" sz="2400" smtClean="0"/>
              <a:t>– a hand-wrist condition characterized by  compression of the median nerve</a:t>
            </a:r>
          </a:p>
          <a:p>
            <a:pPr lvl="2" eaLnBrk="1" hangingPunct="1">
              <a:lnSpc>
                <a:spcPct val="90000"/>
              </a:lnSpc>
            </a:pPr>
            <a:r>
              <a:rPr lang="en-US" smtClean="0"/>
              <a:t>Symptoms include numbness, tingling, or burning sensations in the hands or wrists</a:t>
            </a:r>
          </a:p>
        </p:txBody>
      </p:sp>
      <p:sp>
        <p:nvSpPr>
          <p:cNvPr id="5" name="Slide Number Placeholder 4"/>
          <p:cNvSpPr>
            <a:spLocks noGrp="1"/>
          </p:cNvSpPr>
          <p:nvPr>
            <p:ph type="sldNum" sz="quarter" idx="11"/>
          </p:nvPr>
        </p:nvSpPr>
        <p:spPr/>
        <p:txBody>
          <a:bodyPr/>
          <a:lstStyle/>
          <a:p>
            <a:pPr>
              <a:defRPr/>
            </a:pPr>
            <a:fld id="{74B72F7A-5187-4E62-A7B4-2ADBC9DE0B5A}" type="slidenum">
              <a:rPr lang="en-US"/>
              <a:pPr>
                <a:defRPr/>
              </a:pPr>
              <a:t>14</a:t>
            </a:fld>
            <a:endParaRPr lang="en-US" dirty="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4400" dirty="0" smtClean="0"/>
              <a:t>VIBRATION</a:t>
            </a:r>
            <a:endParaRPr lang="en-US" sz="4400" dirty="0"/>
          </a:p>
        </p:txBody>
      </p:sp>
      <p:sp>
        <p:nvSpPr>
          <p:cNvPr id="6" name="Slide Number Placeholder 5"/>
          <p:cNvSpPr>
            <a:spLocks noGrp="1"/>
          </p:cNvSpPr>
          <p:nvPr>
            <p:ph type="sldNum" sz="quarter" idx="11"/>
          </p:nvPr>
        </p:nvSpPr>
        <p:spPr/>
        <p:txBody>
          <a:bodyPr/>
          <a:lstStyle/>
          <a:p>
            <a:pPr>
              <a:defRPr/>
            </a:pPr>
            <a:fld id="{1E0CE510-E1E9-4E6C-8D9F-C0E02664AB18}" type="slidenum">
              <a:rPr lang="en-US"/>
              <a:pPr>
                <a:defRPr/>
              </a:pPr>
              <a:t>140</a:t>
            </a:fld>
            <a:endParaRPr lang="en-US"/>
          </a:p>
        </p:txBody>
      </p:sp>
      <p:pic>
        <p:nvPicPr>
          <p:cNvPr id="7" name="Picture 2" descr="C:\Users\ErgoTablet\Desktop\SH 2011-2012\CARGI MATERIALS FROM SB\Electric sector\Initial visits\Facility 1_11_29_2011\Photos\DSC02835.JPG"/>
          <p:cNvPicPr>
            <a:picLocks noChangeAspect="1" noChangeArrowheads="1"/>
          </p:cNvPicPr>
          <p:nvPr/>
        </p:nvPicPr>
        <p:blipFill>
          <a:blip r:embed="rId3" cstate="email">
            <a:duotone>
              <a:prstClr val="black"/>
              <a:srgbClr val="D9C3A5">
                <a:tint val="50000"/>
                <a:satMod val="180000"/>
              </a:srgbClr>
            </a:duotone>
          </a:blip>
          <a:srcRect/>
          <a:stretch>
            <a:fillRect/>
          </a:stretch>
        </p:blipFill>
        <p:spPr bwMode="auto">
          <a:xfrm>
            <a:off x="1676400" y="1371600"/>
            <a:ext cx="6662058" cy="4824248"/>
          </a:xfrm>
          <a:prstGeom prst="rect">
            <a:avLst/>
          </a:prstGeom>
          <a:ln>
            <a:noFill/>
          </a:ln>
          <a:effectLst>
            <a:softEdge rad="635000"/>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EXPOSURE TO VIBRATION</a:t>
            </a:r>
            <a:endParaRPr lang="en-US" dirty="0">
              <a:effectLst>
                <a:outerShdw blurRad="38100" dist="38100" dir="2700000" algn="tl">
                  <a:srgbClr val="000000">
                    <a:alpha val="43137"/>
                  </a:srgbClr>
                </a:outerShdw>
              </a:effectLst>
            </a:endParaRPr>
          </a:p>
        </p:txBody>
      </p:sp>
      <p:sp>
        <p:nvSpPr>
          <p:cNvPr id="165891" name="Content Placeholder 2"/>
          <p:cNvSpPr>
            <a:spLocks noGrp="1"/>
          </p:cNvSpPr>
          <p:nvPr>
            <p:ph idx="1"/>
          </p:nvPr>
        </p:nvSpPr>
        <p:spPr>
          <a:xfrm>
            <a:off x="457200" y="1600200"/>
            <a:ext cx="8229600" cy="2362200"/>
          </a:xfrm>
        </p:spPr>
        <p:txBody>
          <a:bodyPr/>
          <a:lstStyle/>
          <a:p>
            <a:pPr eaLnBrk="1" hangingPunct="1">
              <a:buFont typeface="Arial" charset="0"/>
              <a:buNone/>
            </a:pPr>
            <a:r>
              <a:rPr lang="en-US" smtClean="0"/>
              <a:t>A person is exposed to vibration when…</a:t>
            </a:r>
          </a:p>
          <a:p>
            <a:pPr eaLnBrk="1" hangingPunct="1">
              <a:spcBef>
                <a:spcPct val="0"/>
              </a:spcBef>
              <a:buFont typeface="Arial" charset="0"/>
              <a:buNone/>
            </a:pPr>
            <a:r>
              <a:rPr lang="en-US" smtClean="0"/>
              <a:t>	</a:t>
            </a:r>
            <a:r>
              <a:rPr lang="en-US" sz="2400" i="1" smtClean="0"/>
              <a:t>he/she comes in contact with a piece of equipment that oscillates up and down or from side to side. </a:t>
            </a:r>
          </a:p>
          <a:p>
            <a:pPr algn="ctr" eaLnBrk="1" hangingPunct="1">
              <a:spcBef>
                <a:spcPct val="0"/>
              </a:spcBef>
              <a:buFont typeface="Arial" charset="0"/>
              <a:buNone/>
            </a:pPr>
            <a:endParaRPr lang="en-US" sz="2400" b="1" i="1" smtClean="0"/>
          </a:p>
          <a:p>
            <a:pPr algn="ctr" eaLnBrk="1" hangingPunct="1">
              <a:spcBef>
                <a:spcPct val="0"/>
              </a:spcBef>
              <a:buFont typeface="Arial" charset="0"/>
              <a:buNone/>
            </a:pPr>
            <a:r>
              <a:rPr lang="en-US" sz="2400" b="1" i="1" smtClean="0"/>
              <a:t>Exposure to vibration has allowable limits!</a:t>
            </a:r>
          </a:p>
        </p:txBody>
      </p:sp>
      <p:sp>
        <p:nvSpPr>
          <p:cNvPr id="9" name="Slide Number Placeholder 8"/>
          <p:cNvSpPr>
            <a:spLocks noGrp="1"/>
          </p:cNvSpPr>
          <p:nvPr>
            <p:ph type="sldNum" sz="quarter" idx="11"/>
          </p:nvPr>
        </p:nvSpPr>
        <p:spPr/>
        <p:txBody>
          <a:bodyPr/>
          <a:lstStyle/>
          <a:p>
            <a:pPr>
              <a:defRPr/>
            </a:pPr>
            <a:fld id="{C9500415-06D2-46B7-B4DD-EBC51FC3212E}" type="slidenum">
              <a:rPr lang="en-US"/>
              <a:pPr>
                <a:defRPr/>
              </a:pPr>
              <a:t>141</a:t>
            </a:fld>
            <a:endParaRPr lang="en-US"/>
          </a:p>
        </p:txBody>
      </p:sp>
      <p:pic>
        <p:nvPicPr>
          <p:cNvPr id="6" name="Picture 5" descr="DSC03417.JPG"/>
          <p:cNvPicPr>
            <a:picLocks noChangeAspect="1"/>
          </p:cNvPicPr>
          <p:nvPr/>
        </p:nvPicPr>
        <p:blipFill>
          <a:blip r:embed="rId3" cstate="email"/>
          <a:srcRect/>
          <a:stretch>
            <a:fillRect/>
          </a:stretch>
        </p:blipFill>
        <p:spPr>
          <a:xfrm>
            <a:off x="4726940" y="3810000"/>
            <a:ext cx="3956050" cy="2667000"/>
          </a:xfrm>
          <a:prstGeom prst="roundRect">
            <a:avLst/>
          </a:prstGeom>
          <a:ln w="38100">
            <a:solidFill>
              <a:schemeClr val="tx1"/>
            </a:solidFill>
          </a:ln>
        </p:spPr>
      </p:pic>
      <p:sp>
        <p:nvSpPr>
          <p:cNvPr id="165894" name="TextBox 6"/>
          <p:cNvSpPr txBox="1">
            <a:spLocks noChangeArrowheads="1"/>
          </p:cNvSpPr>
          <p:nvPr/>
        </p:nvSpPr>
        <p:spPr bwMode="auto">
          <a:xfrm>
            <a:off x="5943600" y="6488113"/>
            <a:ext cx="1371600" cy="369887"/>
          </a:xfrm>
          <a:prstGeom prst="rect">
            <a:avLst/>
          </a:prstGeom>
          <a:noFill/>
          <a:ln w="9525">
            <a:noFill/>
            <a:miter lim="800000"/>
            <a:headEnd/>
            <a:tailEnd/>
          </a:ln>
        </p:spPr>
        <p:txBody>
          <a:bodyPr>
            <a:spAutoFit/>
          </a:bodyPr>
          <a:lstStyle/>
          <a:p>
            <a:r>
              <a:rPr lang="en-US" i="1">
                <a:latin typeface="Calibri" pitchFamily="34" charset="0"/>
              </a:rPr>
              <a:t>Electric drill</a:t>
            </a:r>
          </a:p>
        </p:txBody>
      </p:sp>
      <p:pic>
        <p:nvPicPr>
          <p:cNvPr id="10" name="Picture 9" descr="DSC03130.JPG"/>
          <p:cNvPicPr>
            <a:picLocks noChangeAspect="1"/>
          </p:cNvPicPr>
          <p:nvPr/>
        </p:nvPicPr>
        <p:blipFill>
          <a:blip r:embed="rId4" cstate="email"/>
          <a:srcRect/>
          <a:stretch>
            <a:fillRect/>
          </a:stretch>
        </p:blipFill>
        <p:spPr>
          <a:xfrm>
            <a:off x="533399" y="3810000"/>
            <a:ext cx="3810001" cy="2667000"/>
          </a:xfrm>
          <a:prstGeom prst="roundRect">
            <a:avLst/>
          </a:prstGeom>
          <a:ln w="38100">
            <a:solidFill>
              <a:schemeClr val="tx1"/>
            </a:solidFill>
          </a:ln>
        </p:spPr>
      </p:pic>
      <p:sp>
        <p:nvSpPr>
          <p:cNvPr id="165896" name="TextBox 10"/>
          <p:cNvSpPr txBox="1">
            <a:spLocks noChangeArrowheads="1"/>
          </p:cNvSpPr>
          <p:nvPr/>
        </p:nvSpPr>
        <p:spPr bwMode="auto">
          <a:xfrm>
            <a:off x="609600" y="6488113"/>
            <a:ext cx="3048000" cy="369887"/>
          </a:xfrm>
          <a:prstGeom prst="rect">
            <a:avLst/>
          </a:prstGeom>
          <a:noFill/>
          <a:ln w="9525">
            <a:noFill/>
            <a:miter lim="800000"/>
            <a:headEnd/>
            <a:tailEnd/>
          </a:ln>
        </p:spPr>
        <p:txBody>
          <a:bodyPr>
            <a:spAutoFit/>
          </a:bodyPr>
          <a:lstStyle/>
          <a:p>
            <a:pPr algn="ctr"/>
            <a:r>
              <a:rPr lang="en-US" i="1">
                <a:latin typeface="Calibri" pitchFamily="34" charset="0"/>
              </a:rPr>
              <a:t>Using a bucket truck</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Rectangle 2"/>
          <p:cNvSpPr>
            <a:spLocks noGrp="1" noChangeArrowheads="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VIBRATION</a:t>
            </a:r>
            <a:endParaRPr lang="en-US" dirty="0">
              <a:effectLst>
                <a:outerShdw blurRad="38100" dist="38100" dir="2700000" algn="tl">
                  <a:srgbClr val="000000">
                    <a:alpha val="43137"/>
                  </a:srgbClr>
                </a:outerShdw>
              </a:effectLst>
            </a:endParaRPr>
          </a:p>
        </p:txBody>
      </p:sp>
      <p:sp>
        <p:nvSpPr>
          <p:cNvPr id="830467" name="Rectangle 3"/>
          <p:cNvSpPr>
            <a:spLocks noGrp="1" noChangeArrowheads="1"/>
          </p:cNvSpPr>
          <p:nvPr>
            <p:ph idx="1"/>
          </p:nvPr>
        </p:nvSpPr>
        <p:spPr>
          <a:xfrm>
            <a:off x="428625" y="1343025"/>
            <a:ext cx="8378825" cy="4908550"/>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Ranges</a:t>
            </a:r>
          </a:p>
          <a:p>
            <a:pPr lvl="1" eaLnBrk="1" fontAlgn="auto" hangingPunct="1">
              <a:spcAft>
                <a:spcPts val="0"/>
              </a:spcAft>
              <a:buFont typeface="Arial" pitchFamily="34" charset="0"/>
              <a:buChar char="–"/>
              <a:defRPr/>
            </a:pPr>
            <a:r>
              <a:rPr lang="en-US" dirty="0" smtClean="0"/>
              <a:t>Low, Medium, High Frequency</a:t>
            </a:r>
          </a:p>
          <a:p>
            <a:pPr lvl="1"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dirty="0" smtClean="0"/>
              <a:t>Affected areas:</a:t>
            </a:r>
          </a:p>
          <a:p>
            <a:pPr lvl="1" eaLnBrk="1" fontAlgn="auto" hangingPunct="1">
              <a:spcAft>
                <a:spcPts val="0"/>
              </a:spcAft>
              <a:buFont typeface="Arial" pitchFamily="34" charset="0"/>
              <a:buChar char="–"/>
              <a:defRPr/>
            </a:pPr>
            <a:r>
              <a:rPr lang="en-US" dirty="0" smtClean="0"/>
              <a:t>Whole-body </a:t>
            </a:r>
          </a:p>
          <a:p>
            <a:pPr lvl="1" eaLnBrk="1" fontAlgn="auto" hangingPunct="1">
              <a:spcAft>
                <a:spcPts val="0"/>
              </a:spcAft>
              <a:buFont typeface="Arial" pitchFamily="34" charset="0"/>
              <a:buChar char="–"/>
              <a:defRPr/>
            </a:pPr>
            <a:r>
              <a:rPr lang="en-US" dirty="0" smtClean="0"/>
              <a:t>Various body segments</a:t>
            </a:r>
          </a:p>
          <a:p>
            <a:pPr lvl="1"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dirty="0" smtClean="0"/>
              <a:t>Vibration energy is absorbed by human tissues and organs</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dirty="0" smtClean="0"/>
              <a:t>Vibration can cause muscle fatigue</a:t>
            </a:r>
          </a:p>
          <a:p>
            <a:pPr lvl="1"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1"/>
          </p:nvPr>
        </p:nvSpPr>
        <p:spPr/>
        <p:txBody>
          <a:bodyPr/>
          <a:lstStyle/>
          <a:p>
            <a:pPr>
              <a:defRPr/>
            </a:pPr>
            <a:fld id="{6ED69BA9-4D0E-4B3E-838F-D48A81403FAB}" type="slidenum">
              <a:rPr lang="en-US"/>
              <a:pPr>
                <a:defRPr/>
              </a:pPr>
              <a:t>142</a:t>
            </a:fld>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868363"/>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TASKS ASSOCIATED WITH VIBRATION</a:t>
            </a:r>
            <a:endParaRPr lang="en-US" dirty="0">
              <a:effectLst>
                <a:outerShdw blurRad="38100" dist="38100" dir="2700000" algn="tl">
                  <a:srgbClr val="000000">
                    <a:alpha val="43137"/>
                  </a:srgbClr>
                </a:outerShdw>
              </a:effectLst>
            </a:endParaRPr>
          </a:p>
        </p:txBody>
      </p:sp>
      <p:sp>
        <p:nvSpPr>
          <p:cNvPr id="167939" name="Content Placeholder 2"/>
          <p:cNvSpPr>
            <a:spLocks noGrp="1"/>
          </p:cNvSpPr>
          <p:nvPr>
            <p:ph idx="1"/>
          </p:nvPr>
        </p:nvSpPr>
        <p:spPr>
          <a:xfrm>
            <a:off x="457200" y="1447800"/>
            <a:ext cx="6934200" cy="4419600"/>
          </a:xfrm>
        </p:spPr>
        <p:txBody>
          <a:bodyPr/>
          <a:lstStyle/>
          <a:p>
            <a:pPr eaLnBrk="1" hangingPunct="1">
              <a:lnSpc>
                <a:spcPct val="150000"/>
              </a:lnSpc>
            </a:pPr>
            <a:r>
              <a:rPr lang="en-US" sz="2400" smtClean="0"/>
              <a:t>Cutting cables</a:t>
            </a:r>
          </a:p>
          <a:p>
            <a:pPr eaLnBrk="1" hangingPunct="1">
              <a:lnSpc>
                <a:spcPct val="150000"/>
              </a:lnSpc>
            </a:pPr>
            <a:r>
              <a:rPr lang="en-US" sz="2400" smtClean="0"/>
              <a:t>Crimping connectors</a:t>
            </a:r>
          </a:p>
          <a:p>
            <a:pPr eaLnBrk="1" hangingPunct="1">
              <a:lnSpc>
                <a:spcPct val="150000"/>
              </a:lnSpc>
            </a:pPr>
            <a:r>
              <a:rPr lang="en-US" sz="2400" smtClean="0"/>
              <a:t>Attaching cross beams</a:t>
            </a:r>
          </a:p>
          <a:p>
            <a:pPr eaLnBrk="1" hangingPunct="1">
              <a:lnSpc>
                <a:spcPct val="150000"/>
              </a:lnSpc>
            </a:pPr>
            <a:r>
              <a:rPr lang="en-US" sz="2400" smtClean="0"/>
              <a:t>Driving</a:t>
            </a:r>
          </a:p>
          <a:p>
            <a:pPr eaLnBrk="1" hangingPunct="1">
              <a:lnSpc>
                <a:spcPct val="150000"/>
              </a:lnSpc>
            </a:pPr>
            <a:r>
              <a:rPr lang="en-US" sz="2400" smtClean="0"/>
              <a:t>Brush/Tree/Pole removal</a:t>
            </a:r>
          </a:p>
          <a:p>
            <a:pPr eaLnBrk="1" hangingPunct="1">
              <a:lnSpc>
                <a:spcPct val="150000"/>
              </a:lnSpc>
            </a:pPr>
            <a:r>
              <a:rPr lang="en-US" sz="2400" smtClean="0"/>
              <a:t>Concrete work</a:t>
            </a:r>
          </a:p>
          <a:p>
            <a:pPr eaLnBrk="1" hangingPunct="1">
              <a:lnSpc>
                <a:spcPct val="150000"/>
              </a:lnSpc>
            </a:pPr>
            <a:r>
              <a:rPr lang="en-US" sz="2400" smtClean="0"/>
              <a:t>Operating  large equipment</a:t>
            </a:r>
          </a:p>
          <a:p>
            <a:pPr eaLnBrk="1" hangingPunct="1">
              <a:lnSpc>
                <a:spcPct val="150000"/>
              </a:lnSpc>
            </a:pPr>
            <a:r>
              <a:rPr lang="en-US" sz="2400" smtClean="0"/>
              <a:t>Compacting soil</a:t>
            </a:r>
          </a:p>
          <a:p>
            <a:pPr eaLnBrk="1" hangingPunct="1">
              <a:lnSpc>
                <a:spcPct val="150000"/>
              </a:lnSpc>
              <a:buFont typeface="Arial" charset="0"/>
              <a:buNone/>
            </a:pPr>
            <a:endParaRPr lang="en-US" sz="2400" smtClean="0"/>
          </a:p>
          <a:p>
            <a:pPr eaLnBrk="1" hangingPunct="1"/>
            <a:endParaRPr lang="en-US" sz="2400" smtClean="0"/>
          </a:p>
        </p:txBody>
      </p:sp>
      <p:sp>
        <p:nvSpPr>
          <p:cNvPr id="5" name="Slide Number Placeholder 4"/>
          <p:cNvSpPr>
            <a:spLocks noGrp="1"/>
          </p:cNvSpPr>
          <p:nvPr>
            <p:ph type="sldNum" sz="quarter" idx="11"/>
          </p:nvPr>
        </p:nvSpPr>
        <p:spPr/>
        <p:txBody>
          <a:bodyPr/>
          <a:lstStyle/>
          <a:p>
            <a:pPr>
              <a:defRPr/>
            </a:pPr>
            <a:fld id="{E9C253D0-1A3F-4E72-AFBF-DC2CC34729EF}" type="slidenum">
              <a:rPr lang="en-US"/>
              <a:pPr>
                <a:defRPr/>
              </a:pPr>
              <a:t>143</a:t>
            </a:fld>
            <a:endParaRPr lang="en-US"/>
          </a:p>
        </p:txBody>
      </p:sp>
      <p:pic>
        <p:nvPicPr>
          <p:cNvPr id="9" name="Picture 2" descr="C:\Users\ErgoTablet\Desktop\SH 2011-2012\CARGI MATERIALS FROM SB\Electric sector\Initial visits\Facility 1_11_29_2011\Photos\DSC02802.JPG"/>
          <p:cNvPicPr>
            <a:picLocks noChangeAspect="1" noChangeArrowheads="1"/>
          </p:cNvPicPr>
          <p:nvPr/>
        </p:nvPicPr>
        <p:blipFill>
          <a:blip r:embed="rId3" cstate="email"/>
          <a:srcRect/>
          <a:stretch>
            <a:fillRect/>
          </a:stretch>
        </p:blipFill>
        <p:spPr bwMode="auto">
          <a:xfrm>
            <a:off x="4343400" y="1752600"/>
            <a:ext cx="1143000" cy="3352800"/>
          </a:xfrm>
          <a:prstGeom prst="roundRect">
            <a:avLst/>
          </a:prstGeom>
          <a:noFill/>
          <a:ln w="38100">
            <a:solidFill>
              <a:schemeClr val="tx1"/>
            </a:solidFill>
          </a:ln>
        </p:spPr>
      </p:pic>
      <p:pic>
        <p:nvPicPr>
          <p:cNvPr id="8" name="Picture 7" descr="DSC03458.JPG"/>
          <p:cNvPicPr>
            <a:picLocks noChangeAspect="1"/>
          </p:cNvPicPr>
          <p:nvPr/>
        </p:nvPicPr>
        <p:blipFill>
          <a:blip r:embed="rId4" cstate="email"/>
          <a:stretch>
            <a:fillRect/>
          </a:stretch>
        </p:blipFill>
        <p:spPr>
          <a:xfrm>
            <a:off x="5646056" y="4638079"/>
            <a:ext cx="3116943" cy="1534121"/>
          </a:xfrm>
          <a:prstGeom prst="roundRect">
            <a:avLst/>
          </a:prstGeom>
          <a:ln w="38100" cap="sq">
            <a:solidFill>
              <a:srgbClr val="000000"/>
            </a:solidFill>
            <a:miter lim="800000"/>
          </a:ln>
          <a:effectLst>
            <a:outerShdw blurRad="57150" dist="50800" dir="2700000" algn="tl" rotWithShape="0">
              <a:srgbClr val="000000">
                <a:alpha val="40000"/>
              </a:srgbClr>
            </a:outerShdw>
          </a:effectLst>
        </p:spPr>
      </p:pic>
      <p:pic>
        <p:nvPicPr>
          <p:cNvPr id="10" name="Picture 3" descr="C:\Users\ErgoTablet\Desktop\SH 2011-2012\CARGI MATERIALS FROM SB\Electric sector\Initial visits\Facility 5_03_07_2012\Pictures\IMG_0239.JPG"/>
          <p:cNvPicPr>
            <a:picLocks noChangeAspect="1" noChangeArrowheads="1"/>
          </p:cNvPicPr>
          <p:nvPr/>
        </p:nvPicPr>
        <p:blipFill>
          <a:blip r:embed="rId5" cstate="email"/>
          <a:srcRect/>
          <a:stretch>
            <a:fillRect/>
          </a:stretch>
        </p:blipFill>
        <p:spPr bwMode="auto">
          <a:xfrm>
            <a:off x="6172200" y="1816443"/>
            <a:ext cx="2362200" cy="2298357"/>
          </a:xfrm>
          <a:prstGeom prst="roundRect">
            <a:avLst/>
          </a:prstGeom>
          <a:noFill/>
          <a:ln w="38100">
            <a:solidFill>
              <a:schemeClr val="tx1"/>
            </a:solidFill>
          </a:ln>
        </p:spPr>
      </p:pic>
      <p:sp>
        <p:nvSpPr>
          <p:cNvPr id="167944" name="TextBox 18"/>
          <p:cNvSpPr txBox="1">
            <a:spLocks noChangeArrowheads="1"/>
          </p:cNvSpPr>
          <p:nvPr/>
        </p:nvSpPr>
        <p:spPr bwMode="auto">
          <a:xfrm>
            <a:off x="4419600" y="5181600"/>
            <a:ext cx="1219200" cy="369888"/>
          </a:xfrm>
          <a:prstGeom prst="rect">
            <a:avLst/>
          </a:prstGeom>
          <a:noFill/>
          <a:ln w="9525">
            <a:noFill/>
            <a:miter lim="800000"/>
            <a:headEnd/>
            <a:tailEnd/>
          </a:ln>
        </p:spPr>
        <p:txBody>
          <a:bodyPr>
            <a:spAutoFit/>
          </a:bodyPr>
          <a:lstStyle/>
          <a:p>
            <a:r>
              <a:rPr lang="en-US" b="1" i="1">
                <a:latin typeface="Calibri" pitchFamily="34" charset="0"/>
              </a:rPr>
              <a:t>Tampers</a:t>
            </a:r>
          </a:p>
        </p:txBody>
      </p:sp>
      <p:sp>
        <p:nvSpPr>
          <p:cNvPr id="167945" name="TextBox 13"/>
          <p:cNvSpPr txBox="1">
            <a:spLocks noChangeArrowheads="1"/>
          </p:cNvSpPr>
          <p:nvPr/>
        </p:nvSpPr>
        <p:spPr bwMode="auto">
          <a:xfrm>
            <a:off x="6172200" y="6291263"/>
            <a:ext cx="2819400" cy="368300"/>
          </a:xfrm>
          <a:prstGeom prst="rect">
            <a:avLst/>
          </a:prstGeom>
          <a:noFill/>
          <a:ln w="9525">
            <a:noFill/>
            <a:miter lim="800000"/>
            <a:headEnd/>
            <a:tailEnd/>
          </a:ln>
        </p:spPr>
        <p:txBody>
          <a:bodyPr>
            <a:spAutoFit/>
          </a:bodyPr>
          <a:lstStyle/>
          <a:p>
            <a:r>
              <a:rPr lang="en-US" b="1" i="1">
                <a:latin typeface="Calibri" pitchFamily="34" charset="0"/>
              </a:rPr>
              <a:t>All types of vehicles</a:t>
            </a:r>
          </a:p>
        </p:txBody>
      </p:sp>
      <p:sp>
        <p:nvSpPr>
          <p:cNvPr id="167946" name="TextBox 12"/>
          <p:cNvSpPr txBox="1">
            <a:spLocks noChangeArrowheads="1"/>
          </p:cNvSpPr>
          <p:nvPr/>
        </p:nvSpPr>
        <p:spPr bwMode="auto">
          <a:xfrm>
            <a:off x="6096000" y="4114800"/>
            <a:ext cx="2514600" cy="369888"/>
          </a:xfrm>
          <a:prstGeom prst="rect">
            <a:avLst/>
          </a:prstGeom>
          <a:noFill/>
          <a:ln w="9525">
            <a:noFill/>
            <a:miter lim="800000"/>
            <a:headEnd/>
            <a:tailEnd/>
          </a:ln>
        </p:spPr>
        <p:txBody>
          <a:bodyPr>
            <a:spAutoFit/>
          </a:bodyPr>
          <a:lstStyle/>
          <a:p>
            <a:pPr algn="ctr"/>
            <a:r>
              <a:rPr lang="en-US" b="1" i="1">
                <a:latin typeface="Calibri" pitchFamily="34" charset="0"/>
              </a:rPr>
              <a:t>Powered hand tools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HAND-ARM VIBRATION</a:t>
            </a:r>
            <a:endParaRPr lang="en-US" dirty="0">
              <a:effectLst>
                <a:outerShdw blurRad="38100" dist="38100" dir="2700000" algn="tl">
                  <a:srgbClr val="000000">
                    <a:alpha val="43137"/>
                  </a:srgbClr>
                </a:outerShdw>
              </a:effectLst>
            </a:endParaRPr>
          </a:p>
        </p:txBody>
      </p:sp>
      <p:graphicFrame>
        <p:nvGraphicFramePr>
          <p:cNvPr id="4" name="Table 3"/>
          <p:cNvGraphicFramePr>
            <a:graphicFrameLocks noGrp="1"/>
          </p:cNvGraphicFramePr>
          <p:nvPr/>
        </p:nvGraphicFramePr>
        <p:xfrm>
          <a:off x="0" y="922338"/>
          <a:ext cx="9144001" cy="5706410"/>
        </p:xfrm>
        <a:graphic>
          <a:graphicData uri="http://schemas.openxmlformats.org/drawingml/2006/table">
            <a:tbl>
              <a:tblPr firstRow="1" bandRow="1">
                <a:tableStyleId>{073A0DAA-6AF3-43AB-8588-CEC1D06C72B9}</a:tableStyleId>
              </a:tblPr>
              <a:tblGrid>
                <a:gridCol w="1987826"/>
                <a:gridCol w="4452731"/>
                <a:gridCol w="2703444"/>
              </a:tblGrid>
              <a:tr h="394295">
                <a:tc>
                  <a:txBody>
                    <a:bodyPr/>
                    <a:lstStyle/>
                    <a:p>
                      <a:pPr algn="ctr"/>
                      <a:r>
                        <a:rPr lang="en-US" sz="2400" dirty="0" smtClean="0"/>
                        <a:t>TOOL</a:t>
                      </a:r>
                      <a:endParaRPr lang="en-US" sz="2400" dirty="0"/>
                    </a:p>
                  </a:txBody>
                  <a:tcPr anchor="ctr"/>
                </a:tc>
                <a:tc>
                  <a:txBody>
                    <a:bodyPr/>
                    <a:lstStyle/>
                    <a:p>
                      <a:pPr algn="ctr"/>
                      <a:r>
                        <a:rPr lang="en-US" sz="2400" dirty="0" smtClean="0"/>
                        <a:t>CONDITION</a:t>
                      </a:r>
                      <a:endParaRPr lang="en-US" sz="2400" dirty="0"/>
                    </a:p>
                  </a:txBody>
                  <a:tcPr anchor="ctr"/>
                </a:tc>
                <a:tc>
                  <a:txBody>
                    <a:bodyPr/>
                    <a:lstStyle/>
                    <a:p>
                      <a:pPr algn="ctr"/>
                      <a:r>
                        <a:rPr lang="en-US" sz="2400" dirty="0" smtClean="0"/>
                        <a:t>VIBRATION</a:t>
                      </a:r>
                      <a:endParaRPr lang="en-US" sz="2400" dirty="0"/>
                    </a:p>
                  </a:txBody>
                  <a:tcPr anchor="ctr"/>
                </a:tc>
              </a:tr>
              <a:tr h="388895">
                <a:tc rowSpan="3">
                  <a:txBody>
                    <a:bodyPr/>
                    <a:lstStyle/>
                    <a:p>
                      <a:pPr algn="ctr"/>
                      <a:r>
                        <a:rPr lang="en-US" sz="2000" dirty="0" smtClean="0"/>
                        <a:t>Jackhammer</a:t>
                      </a:r>
                      <a:endParaRPr lang="en-US" sz="2000" dirty="0"/>
                    </a:p>
                  </a:txBody>
                  <a:tcPr anchor="ctr"/>
                </a:tc>
                <a:tc>
                  <a:txBody>
                    <a:bodyPr/>
                    <a:lstStyle/>
                    <a:p>
                      <a:pPr algn="ctr"/>
                      <a:r>
                        <a:rPr lang="en-US" sz="1800" dirty="0" smtClean="0"/>
                        <a:t>Typical</a:t>
                      </a:r>
                      <a:endParaRPr lang="en-US" sz="1800" dirty="0"/>
                    </a:p>
                  </a:txBody>
                  <a:tcPr anchor="ctr"/>
                </a:tc>
                <a:tc>
                  <a:txBody>
                    <a:bodyPr/>
                    <a:lstStyle/>
                    <a:p>
                      <a:pPr algn="ctr"/>
                      <a:r>
                        <a:rPr lang="en-US" sz="1800" dirty="0" smtClean="0"/>
                        <a:t>12 m/s</a:t>
                      </a:r>
                      <a:r>
                        <a:rPr lang="en-US" sz="1800" baseline="30000" dirty="0" smtClean="0"/>
                        <a:t>2</a:t>
                      </a:r>
                      <a:endParaRPr lang="en-US" sz="1800" baseline="30000" dirty="0"/>
                    </a:p>
                  </a:txBody>
                  <a:tcPr anchor="ctr"/>
                </a:tc>
              </a:tr>
              <a:tr h="730635">
                <a:tc vMerge="1">
                  <a:txBody>
                    <a:bodyPr/>
                    <a:lstStyle/>
                    <a:p>
                      <a:endParaRPr lang="en-US" sz="1200" dirty="0"/>
                    </a:p>
                  </a:txBody>
                  <a:tcPr/>
                </a:tc>
                <a:tc>
                  <a:txBody>
                    <a:bodyPr/>
                    <a:lstStyle/>
                    <a:p>
                      <a:pPr algn="ctr"/>
                      <a:r>
                        <a:rPr lang="en-US" sz="2000" dirty="0" smtClean="0"/>
                        <a:t>Modern tool designs, good operating conditions</a:t>
                      </a:r>
                      <a:r>
                        <a:rPr lang="en-US" sz="2000" baseline="0" dirty="0" smtClean="0"/>
                        <a:t> and trained operators</a:t>
                      </a:r>
                      <a:endParaRPr lang="en-US" sz="2000" dirty="0"/>
                    </a:p>
                  </a:txBody>
                  <a:tcPr anchor="ctr"/>
                </a:tc>
                <a:tc>
                  <a:txBody>
                    <a:bodyPr/>
                    <a:lstStyle/>
                    <a:p>
                      <a:pPr algn="ctr"/>
                      <a:r>
                        <a:rPr lang="en-US" sz="2000" dirty="0" smtClean="0"/>
                        <a:t>5 m/s</a:t>
                      </a:r>
                      <a:r>
                        <a:rPr lang="en-US" sz="2000" baseline="30000" dirty="0" smtClean="0"/>
                        <a:t>2</a:t>
                      </a:r>
                      <a:endParaRPr lang="en-US" sz="2000" dirty="0"/>
                    </a:p>
                  </a:txBody>
                  <a:tcPr anchor="ctr"/>
                </a:tc>
              </a:tr>
              <a:tr h="412968">
                <a:tc vMerge="1">
                  <a:txBody>
                    <a:bodyPr/>
                    <a:lstStyle/>
                    <a:p>
                      <a:endParaRPr lang="en-US" sz="1200" dirty="0"/>
                    </a:p>
                  </a:txBody>
                  <a:tcPr/>
                </a:tc>
                <a:tc>
                  <a:txBody>
                    <a:bodyPr/>
                    <a:lstStyle/>
                    <a:p>
                      <a:pPr algn="ctr"/>
                      <a:r>
                        <a:rPr lang="en-US" sz="2000" dirty="0" smtClean="0"/>
                        <a:t>Worst tools &amp; operating</a:t>
                      </a:r>
                      <a:r>
                        <a:rPr lang="en-US" sz="2000" baseline="0" dirty="0" smtClean="0"/>
                        <a:t> conditions</a:t>
                      </a:r>
                      <a:endParaRPr lang="en-US" sz="2000" dirty="0"/>
                    </a:p>
                  </a:txBody>
                  <a:tcPr anchor="ctr"/>
                </a:tc>
                <a:tc>
                  <a:txBody>
                    <a:bodyPr/>
                    <a:lstStyle/>
                    <a:p>
                      <a:pPr algn="ctr"/>
                      <a:r>
                        <a:rPr lang="en-US" sz="2000" dirty="0" smtClean="0"/>
                        <a:t>20 m/s</a:t>
                      </a:r>
                      <a:r>
                        <a:rPr lang="en-US" sz="2000" baseline="30000" dirty="0" smtClean="0"/>
                        <a:t>2</a:t>
                      </a:r>
                      <a:endParaRPr lang="en-US" sz="2000" dirty="0"/>
                    </a:p>
                  </a:txBody>
                  <a:tcPr anchor="ctr"/>
                </a:tc>
              </a:tr>
              <a:tr h="412968">
                <a:tc rowSpan="3">
                  <a:txBody>
                    <a:bodyPr/>
                    <a:lstStyle/>
                    <a:p>
                      <a:pPr algn="ctr"/>
                      <a:r>
                        <a:rPr lang="en-US" sz="2000" dirty="0" smtClean="0"/>
                        <a:t>Hammer drills/ combination hammers</a:t>
                      </a:r>
                      <a:endParaRPr lang="en-US" sz="2000" dirty="0"/>
                    </a:p>
                  </a:txBody>
                  <a:tcPr anchor="ctr"/>
                </a:tc>
                <a:tc>
                  <a:txBody>
                    <a:bodyPr/>
                    <a:lstStyle/>
                    <a:p>
                      <a:pPr algn="ctr"/>
                      <a:r>
                        <a:rPr lang="en-US" sz="2000" dirty="0" smtClean="0"/>
                        <a:t>Typical</a:t>
                      </a:r>
                      <a:endParaRPr lang="en-US" sz="2000" dirty="0"/>
                    </a:p>
                  </a:txBody>
                  <a:tcPr anchor="ctr"/>
                </a:tc>
                <a:tc>
                  <a:txBody>
                    <a:bodyPr/>
                    <a:lstStyle/>
                    <a:p>
                      <a:pPr algn="ctr"/>
                      <a:r>
                        <a:rPr lang="en-US" sz="2000" dirty="0" smtClean="0"/>
                        <a:t>9 m/s</a:t>
                      </a:r>
                      <a:r>
                        <a:rPr lang="en-US" sz="2000" baseline="30000" dirty="0" smtClean="0"/>
                        <a:t>2</a:t>
                      </a:r>
                      <a:endParaRPr lang="en-US" sz="2000" dirty="0"/>
                    </a:p>
                  </a:txBody>
                  <a:tcPr anchor="ctr"/>
                </a:tc>
              </a:tr>
              <a:tr h="412968">
                <a:tc vMerge="1">
                  <a:txBody>
                    <a:bodyPr/>
                    <a:lstStyle/>
                    <a:p>
                      <a:endParaRPr lang="en-US" sz="1200" dirty="0"/>
                    </a:p>
                  </a:txBody>
                  <a:tcPr/>
                </a:tc>
                <a:tc>
                  <a:txBody>
                    <a:bodyPr/>
                    <a:lstStyle/>
                    <a:p>
                      <a:pPr algn="ctr"/>
                      <a:r>
                        <a:rPr lang="en-US" sz="2000" dirty="0" smtClean="0"/>
                        <a:t>Best tools &amp; operating conditions</a:t>
                      </a:r>
                      <a:endParaRPr lang="en-US" sz="2000" dirty="0"/>
                    </a:p>
                  </a:txBody>
                  <a:tcPr anchor="ctr"/>
                </a:tc>
                <a:tc>
                  <a:txBody>
                    <a:bodyPr/>
                    <a:lstStyle/>
                    <a:p>
                      <a:pPr algn="ctr"/>
                      <a:r>
                        <a:rPr lang="en-US" sz="2000" dirty="0" smtClean="0"/>
                        <a:t>6 m/s</a:t>
                      </a:r>
                      <a:r>
                        <a:rPr lang="en-US" sz="2000" baseline="30000" dirty="0" smtClean="0"/>
                        <a:t>2</a:t>
                      </a:r>
                      <a:endParaRPr lang="en-US" sz="2000" dirty="0"/>
                    </a:p>
                  </a:txBody>
                  <a:tcPr anchor="ctr"/>
                </a:tc>
              </a:tr>
              <a:tr h="412968">
                <a:tc vMerge="1">
                  <a:txBody>
                    <a:bodyPr/>
                    <a:lstStyle/>
                    <a:p>
                      <a:endParaRPr lang="en-US" sz="1200" dirty="0"/>
                    </a:p>
                  </a:txBody>
                  <a:tcPr/>
                </a:tc>
                <a:tc>
                  <a:txBody>
                    <a:bodyPr/>
                    <a:lstStyle/>
                    <a:p>
                      <a:pPr algn="ctr"/>
                      <a:r>
                        <a:rPr lang="en-US" sz="2000" dirty="0" smtClean="0"/>
                        <a:t>Worst tools &amp; operating</a:t>
                      </a:r>
                      <a:r>
                        <a:rPr lang="en-US" sz="2000" baseline="0" dirty="0" smtClean="0"/>
                        <a:t> conditions</a:t>
                      </a:r>
                      <a:endParaRPr lang="en-US" sz="2000" dirty="0"/>
                    </a:p>
                  </a:txBody>
                  <a:tcPr anchor="ctr"/>
                </a:tc>
                <a:tc>
                  <a:txBody>
                    <a:bodyPr/>
                    <a:lstStyle/>
                    <a:p>
                      <a:pPr algn="ctr"/>
                      <a:r>
                        <a:rPr lang="en-US" sz="2000" dirty="0" smtClean="0"/>
                        <a:t>25 m/s</a:t>
                      </a:r>
                      <a:r>
                        <a:rPr lang="en-US" sz="2000" baseline="30000" dirty="0" smtClean="0"/>
                        <a:t>2</a:t>
                      </a:r>
                      <a:endParaRPr lang="en-US" sz="2000" dirty="0"/>
                    </a:p>
                  </a:txBody>
                  <a:tcPr anchor="ctr"/>
                </a:tc>
              </a:tr>
              <a:tr h="412968">
                <a:tc>
                  <a:txBody>
                    <a:bodyPr/>
                    <a:lstStyle/>
                    <a:p>
                      <a:pPr algn="ctr"/>
                      <a:r>
                        <a:rPr lang="en-US" sz="2000" dirty="0" smtClean="0"/>
                        <a:t>Scabblers</a:t>
                      </a:r>
                      <a:endParaRPr lang="en-US" sz="2000" dirty="0"/>
                    </a:p>
                  </a:txBody>
                  <a:tcPr anchor="ctr"/>
                </a:tc>
                <a:tc>
                  <a:txBody>
                    <a:bodyPr/>
                    <a:lstStyle/>
                    <a:p>
                      <a:pPr algn="ctr"/>
                      <a:endParaRPr lang="en-US" sz="2000" dirty="0"/>
                    </a:p>
                  </a:txBody>
                  <a:tcPr anchor="ctr"/>
                </a:tc>
                <a:tc>
                  <a:txBody>
                    <a:bodyPr/>
                    <a:lstStyle/>
                    <a:p>
                      <a:pPr algn="ctr"/>
                      <a:r>
                        <a:rPr lang="en-US" sz="2000" dirty="0" smtClean="0"/>
                        <a:t>20-40 m/s</a:t>
                      </a:r>
                      <a:r>
                        <a:rPr lang="en-US" sz="2000" baseline="30000" dirty="0" smtClean="0"/>
                        <a:t>2</a:t>
                      </a:r>
                      <a:endParaRPr lang="en-US" sz="2000" dirty="0"/>
                    </a:p>
                  </a:txBody>
                  <a:tcPr anchor="ctr"/>
                </a:tc>
              </a:tr>
              <a:tr h="412968">
                <a:tc>
                  <a:txBody>
                    <a:bodyPr/>
                    <a:lstStyle/>
                    <a:p>
                      <a:pPr algn="ctr"/>
                      <a:r>
                        <a:rPr lang="en-US" sz="2000" dirty="0" smtClean="0"/>
                        <a:t>Angle grinders </a:t>
                      </a:r>
                      <a:endParaRPr lang="en-US" sz="2000" dirty="0"/>
                    </a:p>
                  </a:txBody>
                  <a:tcPr anchor="ctr"/>
                </a:tc>
                <a:tc>
                  <a:txBody>
                    <a:bodyPr/>
                    <a:lstStyle/>
                    <a:p>
                      <a:pPr algn="ctr"/>
                      <a:endParaRPr lang="en-US" sz="2000" dirty="0"/>
                    </a:p>
                  </a:txBody>
                  <a:tcPr anchor="ctr"/>
                </a:tc>
                <a:tc>
                  <a:txBody>
                    <a:bodyPr/>
                    <a:lstStyle/>
                    <a:p>
                      <a:pPr algn="ctr"/>
                      <a:r>
                        <a:rPr lang="en-US" sz="2000" dirty="0" smtClean="0"/>
                        <a:t>2-8 m/s</a:t>
                      </a:r>
                      <a:r>
                        <a:rPr lang="en-US" sz="2000" baseline="30000" dirty="0" smtClean="0"/>
                        <a:t>2</a:t>
                      </a:r>
                      <a:endParaRPr lang="en-US" sz="2000" dirty="0"/>
                    </a:p>
                  </a:txBody>
                  <a:tcPr anchor="ctr"/>
                </a:tc>
              </a:tr>
              <a:tr h="412968">
                <a:tc>
                  <a:txBody>
                    <a:bodyPr/>
                    <a:lstStyle/>
                    <a:p>
                      <a:pPr algn="ctr"/>
                      <a:r>
                        <a:rPr lang="en-US" sz="2000" dirty="0" smtClean="0"/>
                        <a:t>Clay spades</a:t>
                      </a:r>
                      <a:endParaRPr lang="en-US" sz="2000" dirty="0"/>
                    </a:p>
                  </a:txBody>
                  <a:tcPr anchor="ctr"/>
                </a:tc>
                <a:tc>
                  <a:txBody>
                    <a:bodyPr/>
                    <a:lstStyle/>
                    <a:p>
                      <a:pPr algn="ctr"/>
                      <a:r>
                        <a:rPr lang="en-US" sz="2000" dirty="0" smtClean="0"/>
                        <a:t>Typical</a:t>
                      </a:r>
                      <a:endParaRPr lang="en-US" sz="2000" dirty="0"/>
                    </a:p>
                  </a:txBody>
                  <a:tcPr anchor="ctr"/>
                </a:tc>
                <a:tc>
                  <a:txBody>
                    <a:bodyPr/>
                    <a:lstStyle/>
                    <a:p>
                      <a:pPr algn="ctr"/>
                      <a:r>
                        <a:rPr lang="en-US" sz="2000" dirty="0" smtClean="0"/>
                        <a:t>16 m/s</a:t>
                      </a:r>
                      <a:r>
                        <a:rPr lang="en-US" sz="2000" baseline="30000" dirty="0" smtClean="0"/>
                        <a:t>2</a:t>
                      </a:r>
                      <a:endParaRPr lang="en-US" sz="2000" dirty="0"/>
                    </a:p>
                  </a:txBody>
                  <a:tcPr anchor="ctr"/>
                </a:tc>
              </a:tr>
              <a:tr h="412968">
                <a:tc>
                  <a:txBody>
                    <a:bodyPr/>
                    <a:lstStyle/>
                    <a:p>
                      <a:pPr algn="ctr"/>
                      <a:r>
                        <a:rPr lang="en-US" sz="2000" dirty="0" smtClean="0"/>
                        <a:t>Chainsaws</a:t>
                      </a:r>
                      <a:endParaRPr lang="en-US" sz="2000" dirty="0"/>
                    </a:p>
                  </a:txBody>
                  <a:tcPr anchor="ctr"/>
                </a:tc>
                <a:tc>
                  <a:txBody>
                    <a:bodyPr/>
                    <a:lstStyle/>
                    <a:p>
                      <a:pPr algn="ctr"/>
                      <a:r>
                        <a:rPr lang="en-US" sz="2000" dirty="0" smtClean="0"/>
                        <a:t>Typical</a:t>
                      </a:r>
                      <a:endParaRPr lang="en-US" sz="2000" dirty="0"/>
                    </a:p>
                  </a:txBody>
                  <a:tcPr anchor="ctr"/>
                </a:tc>
                <a:tc>
                  <a:txBody>
                    <a:bodyPr/>
                    <a:lstStyle/>
                    <a:p>
                      <a:pPr algn="ctr"/>
                      <a:r>
                        <a:rPr lang="en-US" sz="2000" dirty="0" smtClean="0"/>
                        <a:t>6 m/s</a:t>
                      </a:r>
                      <a:r>
                        <a:rPr lang="en-US" sz="2000" baseline="30000" dirty="0" smtClean="0"/>
                        <a:t>2</a:t>
                      </a:r>
                      <a:endParaRPr lang="en-US" sz="2000" dirty="0"/>
                    </a:p>
                  </a:txBody>
                  <a:tcPr anchor="ctr"/>
                </a:tc>
              </a:tr>
              <a:tr h="412968">
                <a:tc rowSpan="2">
                  <a:txBody>
                    <a:bodyPr/>
                    <a:lstStyle/>
                    <a:p>
                      <a:pPr algn="ctr"/>
                      <a:r>
                        <a:rPr lang="en-US" sz="2000" dirty="0" smtClean="0"/>
                        <a:t>Brush cutters</a:t>
                      </a:r>
                      <a:endParaRPr lang="en-US" sz="2000" dirty="0"/>
                    </a:p>
                  </a:txBody>
                  <a:tcPr anchor="ctr"/>
                </a:tc>
                <a:tc>
                  <a:txBody>
                    <a:bodyPr/>
                    <a:lstStyle/>
                    <a:p>
                      <a:pPr algn="ctr"/>
                      <a:r>
                        <a:rPr lang="en-US" sz="2000" dirty="0" smtClean="0"/>
                        <a:t>Typical</a:t>
                      </a:r>
                      <a:endParaRPr lang="en-US" sz="2000" dirty="0"/>
                    </a:p>
                  </a:txBody>
                  <a:tcPr anchor="ctr"/>
                </a:tc>
                <a:tc>
                  <a:txBody>
                    <a:bodyPr/>
                    <a:lstStyle/>
                    <a:p>
                      <a:pPr algn="ctr"/>
                      <a:r>
                        <a:rPr lang="en-US" sz="2000" dirty="0" smtClean="0"/>
                        <a:t>4 m/s</a:t>
                      </a:r>
                      <a:r>
                        <a:rPr lang="en-US" sz="2000" baseline="30000" dirty="0" smtClean="0"/>
                        <a:t>2</a:t>
                      </a:r>
                      <a:endParaRPr lang="en-US" sz="2000" dirty="0"/>
                    </a:p>
                  </a:txBody>
                  <a:tcPr anchor="ctr"/>
                </a:tc>
              </a:tr>
              <a:tr h="412968">
                <a:tc vMerge="1">
                  <a:txBody>
                    <a:bodyPr/>
                    <a:lstStyle/>
                    <a:p>
                      <a:pPr algn="ctr"/>
                      <a:endParaRPr lang="en-US" sz="1800" dirty="0"/>
                    </a:p>
                  </a:txBody>
                  <a:tcPr anchor="ctr"/>
                </a:tc>
                <a:tc>
                  <a:txBody>
                    <a:bodyPr/>
                    <a:lstStyle/>
                    <a:p>
                      <a:pPr algn="ctr"/>
                      <a:r>
                        <a:rPr lang="en-US" sz="2000" dirty="0" smtClean="0"/>
                        <a:t>Best</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6 m/s</a:t>
                      </a:r>
                      <a:r>
                        <a:rPr lang="en-US" sz="2000" baseline="30000" dirty="0" smtClean="0"/>
                        <a:t>2</a:t>
                      </a:r>
                      <a:endParaRPr lang="en-US" sz="2000" dirty="0" smtClean="0"/>
                    </a:p>
                  </a:txBody>
                  <a:tcPr anchor="ctr"/>
                </a:tc>
              </a:tr>
            </a:tbl>
          </a:graphicData>
        </a:graphic>
      </p:graphicFrame>
      <p:sp>
        <p:nvSpPr>
          <p:cNvPr id="6" name="Cloud 5"/>
          <p:cNvSpPr/>
          <p:nvPr/>
        </p:nvSpPr>
        <p:spPr>
          <a:xfrm rot="21087316">
            <a:off x="2146694" y="4102168"/>
            <a:ext cx="4436216" cy="2061104"/>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4-8 hour exposure to Hand-Arm vibration</a:t>
            </a:r>
          </a:p>
          <a:p>
            <a:pPr algn="ctr" fontAlgn="auto">
              <a:spcBef>
                <a:spcPts val="0"/>
              </a:spcBef>
              <a:spcAft>
                <a:spcPts val="0"/>
              </a:spcAft>
              <a:defRPr/>
            </a:pPr>
            <a:r>
              <a:rPr lang="en-US"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Maximum = 4 m/s</a:t>
            </a:r>
            <a:r>
              <a:rPr lang="en-US" b="1" i="1" baseline="30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69017" name="TextBox 7"/>
          <p:cNvSpPr txBox="1">
            <a:spLocks noChangeArrowheads="1"/>
          </p:cNvSpPr>
          <p:nvPr/>
        </p:nvSpPr>
        <p:spPr bwMode="auto">
          <a:xfrm>
            <a:off x="0" y="6550025"/>
            <a:ext cx="8120063" cy="307975"/>
          </a:xfrm>
          <a:prstGeom prst="rect">
            <a:avLst/>
          </a:prstGeom>
          <a:noFill/>
          <a:ln w="9525">
            <a:noFill/>
            <a:miter lim="800000"/>
            <a:headEnd/>
            <a:tailEnd/>
          </a:ln>
        </p:spPr>
        <p:txBody>
          <a:bodyPr>
            <a:spAutoFit/>
          </a:bodyPr>
          <a:lstStyle/>
          <a:p>
            <a:r>
              <a:rPr lang="en-US" sz="1400">
                <a:latin typeface="Calibri" pitchFamily="34" charset="0"/>
              </a:rPr>
              <a:t>Source: ACGIH Threshold Limit Values (TLVs) for exposure of the hand to vibration</a:t>
            </a:r>
          </a:p>
        </p:txBody>
      </p:sp>
      <p:sp>
        <p:nvSpPr>
          <p:cNvPr id="7" name="Slide Number Placeholder 6"/>
          <p:cNvSpPr>
            <a:spLocks noGrp="1"/>
          </p:cNvSpPr>
          <p:nvPr>
            <p:ph type="sldNum" sz="quarter" idx="11"/>
          </p:nvPr>
        </p:nvSpPr>
        <p:spPr/>
        <p:txBody>
          <a:bodyPr/>
          <a:lstStyle/>
          <a:p>
            <a:pPr>
              <a:defRPr/>
            </a:pPr>
            <a:fld id="{7E47DB5A-A32A-474D-9D1C-755E322858C3}" type="slidenum">
              <a:rPr lang="en-US"/>
              <a:pPr>
                <a:defRPr/>
              </a:pPr>
              <a:t>144</a:t>
            </a:fld>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457200" y="274638"/>
            <a:ext cx="8229600" cy="792162"/>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WHOLE BODY VIBRATION</a:t>
            </a:r>
            <a:endParaRPr lang="en-US" dirty="0">
              <a:effectLst>
                <a:outerShdw blurRad="38100" dist="38100" dir="2700000" algn="tl">
                  <a:srgbClr val="000000">
                    <a:alpha val="43137"/>
                  </a:srgbClr>
                </a:outerShdw>
              </a:effectLst>
            </a:endParaRPr>
          </a:p>
        </p:txBody>
      </p:sp>
      <p:graphicFrame>
        <p:nvGraphicFramePr>
          <p:cNvPr id="853152" name="Group 160"/>
          <p:cNvGraphicFramePr>
            <a:graphicFrameLocks noGrp="1"/>
          </p:cNvGraphicFramePr>
          <p:nvPr>
            <p:ph idx="1"/>
          </p:nvPr>
        </p:nvGraphicFramePr>
        <p:xfrm>
          <a:off x="0" y="990600"/>
          <a:ext cx="9144000" cy="5257800"/>
        </p:xfrm>
        <a:graphic>
          <a:graphicData uri="http://schemas.openxmlformats.org/drawingml/2006/table">
            <a:tbl>
              <a:tblPr/>
              <a:tblGrid>
                <a:gridCol w="3640666"/>
                <a:gridCol w="5503334"/>
              </a:tblGrid>
              <a:tr h="89323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1" i="0" u="none" strike="noStrike" cap="none" normalizeH="0" baseline="0" dirty="0" smtClean="0">
                          <a:ln>
                            <a:noFill/>
                          </a:ln>
                          <a:solidFill>
                            <a:schemeClr val="tx1"/>
                          </a:solidFill>
                          <a:effectLst/>
                          <a:latin typeface="+mn-lt"/>
                        </a:rPr>
                        <a:t>Frequency (Hz)</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1" i="0" u="none" strike="noStrike" cap="none" normalizeH="0" baseline="0" dirty="0" smtClean="0">
                          <a:ln>
                            <a:noFill/>
                          </a:ln>
                          <a:solidFill>
                            <a:schemeClr val="tx1"/>
                          </a:solidFill>
                          <a:effectLst/>
                          <a:latin typeface="+mn-lt"/>
                        </a:rPr>
                        <a:t>Symptoms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r>
              <a:tr h="496312">
                <a:tc row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0" i="0" u="none" strike="noStrike" cap="none" normalizeH="0" baseline="0" dirty="0" smtClean="0">
                        <a:ln>
                          <a:noFill/>
                        </a:ln>
                        <a:solidFill>
                          <a:schemeClr val="tx1"/>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en-US" sz="2000" b="0" i="0" u="none" strike="noStrike" cap="none" normalizeH="0" baseline="0" dirty="0" smtClean="0">
                        <a:ln>
                          <a:noFill/>
                        </a:ln>
                        <a:solidFill>
                          <a:schemeClr val="tx1"/>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4-10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Discomfort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312">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Abdominal pain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312">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Influence on breathing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6312">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Muscle contraction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86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5-7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Chest pain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86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10-18</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Urge to urinate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86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13-20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Head symptoms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86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13-20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Influence on speech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7586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20-23</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000" b="0" i="0" u="none" strike="noStrike" cap="none" normalizeH="0" baseline="0" dirty="0" smtClean="0">
                          <a:ln>
                            <a:noFill/>
                          </a:ln>
                          <a:solidFill>
                            <a:schemeClr val="tx1"/>
                          </a:solidFill>
                          <a:effectLst/>
                          <a:latin typeface="+mn-lt"/>
                        </a:rPr>
                        <a:t>Increased muscle tone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Slide Number Placeholder 4"/>
          <p:cNvSpPr>
            <a:spLocks noGrp="1"/>
          </p:cNvSpPr>
          <p:nvPr>
            <p:ph type="sldNum" sz="quarter" idx="11"/>
          </p:nvPr>
        </p:nvSpPr>
        <p:spPr/>
        <p:txBody>
          <a:bodyPr/>
          <a:lstStyle/>
          <a:p>
            <a:pPr>
              <a:defRPr/>
            </a:pPr>
            <a:fld id="{9B1DAEC5-4A62-4EDF-A5BC-CA8233ECC866}" type="slidenum">
              <a:rPr lang="en-US"/>
              <a:pPr>
                <a:defRPr/>
              </a:pPr>
              <a:t>145</a:t>
            </a:fld>
            <a:endParaRPr lang="en-US"/>
          </a:p>
        </p:txBody>
      </p:sp>
      <p:sp>
        <p:nvSpPr>
          <p:cNvPr id="170020" name="Rectangle 47"/>
          <p:cNvSpPr>
            <a:spLocks noGrp="1" noChangeArrowheads="1"/>
          </p:cNvSpPr>
          <p:nvPr>
            <p:ph type="body" idx="4294967295"/>
          </p:nvPr>
        </p:nvSpPr>
        <p:spPr>
          <a:xfrm>
            <a:off x="231775" y="6510338"/>
            <a:ext cx="8912225" cy="250825"/>
          </a:xfrm>
        </p:spPr>
        <p:txBody>
          <a:bodyPr/>
          <a:lstStyle/>
          <a:p>
            <a:pPr eaLnBrk="1" hangingPunct="1">
              <a:lnSpc>
                <a:spcPct val="80000"/>
              </a:lnSpc>
              <a:buFont typeface="Wingdings" pitchFamily="2" charset="2"/>
              <a:buNone/>
            </a:pPr>
            <a:r>
              <a:rPr lang="en-US" sz="1200" smtClean="0"/>
              <a:t>Rasmussen  (1982). </a:t>
            </a:r>
            <a:r>
              <a:rPr lang="en-US" sz="1200" i="1" smtClean="0"/>
              <a:t>Human Body Vibration Exposure and Its Measurement</a:t>
            </a:r>
            <a:r>
              <a:rPr lang="en-US" sz="1200" smtClean="0"/>
              <a:t> </a:t>
            </a:r>
            <a:r>
              <a:rPr lang="en-US" sz="1200" i="1" smtClean="0"/>
              <a:t>Technical Review.</a:t>
            </a:r>
            <a:r>
              <a:rPr lang="en-US" sz="1200" smtClean="0"/>
              <a:t> Bruel &amp; Kjaer Instruments, Inc.: Denmark.</a:t>
            </a:r>
          </a:p>
          <a:p>
            <a:pPr eaLnBrk="1" hangingPunct="1">
              <a:lnSpc>
                <a:spcPct val="80000"/>
              </a:lnSpc>
              <a:buFont typeface="Wingdings" pitchFamily="2" charset="2"/>
              <a:buNone/>
            </a:pPr>
            <a:endParaRPr lang="en-US" sz="1200" smtClean="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REDUCE VIBRATION EFFECTS?</a:t>
            </a:r>
            <a:endParaRPr lang="en-US" dirty="0">
              <a:effectLst>
                <a:outerShdw blurRad="38100" dist="38100" dir="2700000" algn="tl">
                  <a:srgbClr val="000000">
                    <a:alpha val="43137"/>
                  </a:srgbClr>
                </a:outerShdw>
              </a:effectLst>
            </a:endParaRPr>
          </a:p>
        </p:txBody>
      </p:sp>
      <p:sp>
        <p:nvSpPr>
          <p:cNvPr id="171011" name="Text Placeholder 6"/>
          <p:cNvSpPr>
            <a:spLocks noGrp="1"/>
          </p:cNvSpPr>
          <p:nvPr>
            <p:ph type="body" idx="1"/>
          </p:nvPr>
        </p:nvSpPr>
        <p:spPr>
          <a:xfrm>
            <a:off x="0" y="1219200"/>
            <a:ext cx="4040188" cy="639763"/>
          </a:xfrm>
        </p:spPr>
        <p:txBody>
          <a:bodyPr/>
          <a:lstStyle/>
          <a:p>
            <a:pPr algn="ctr" eaLnBrk="1" hangingPunct="1"/>
            <a:r>
              <a:rPr lang="en-US" smtClean="0"/>
              <a:t>BETTER PRACTICES</a:t>
            </a:r>
          </a:p>
        </p:txBody>
      </p:sp>
      <p:sp>
        <p:nvSpPr>
          <p:cNvPr id="171012" name="Content Placeholder 2"/>
          <p:cNvSpPr>
            <a:spLocks noGrp="1"/>
          </p:cNvSpPr>
          <p:nvPr>
            <p:ph sz="half" idx="2"/>
          </p:nvPr>
        </p:nvSpPr>
        <p:spPr>
          <a:xfrm>
            <a:off x="304800" y="2174875"/>
            <a:ext cx="4192588" cy="3463925"/>
          </a:xfrm>
        </p:spPr>
        <p:txBody>
          <a:bodyPr/>
          <a:lstStyle/>
          <a:p>
            <a:pPr eaLnBrk="1" hangingPunct="1">
              <a:buFont typeface="Wingdings" pitchFamily="2" charset="2"/>
              <a:buChar char="ü"/>
            </a:pPr>
            <a:r>
              <a:rPr lang="en-US" smtClean="0"/>
              <a:t>Reduce duration of exposure</a:t>
            </a:r>
          </a:p>
          <a:p>
            <a:pPr eaLnBrk="1" hangingPunct="1">
              <a:buFont typeface="Wingdings" pitchFamily="2" charset="2"/>
              <a:buChar char="ü"/>
            </a:pPr>
            <a:r>
              <a:rPr lang="en-US" smtClean="0"/>
              <a:t>Report tool or equipment maintenance issues</a:t>
            </a:r>
          </a:p>
          <a:p>
            <a:pPr eaLnBrk="1" hangingPunct="1">
              <a:buFont typeface="Wingdings" pitchFamily="2" charset="2"/>
              <a:buChar char="ü"/>
            </a:pPr>
            <a:r>
              <a:rPr lang="en-US" smtClean="0"/>
              <a:t>Use dampers on tools that vibrate</a:t>
            </a:r>
          </a:p>
          <a:p>
            <a:pPr eaLnBrk="1" hangingPunct="1">
              <a:buFont typeface="Wingdings" pitchFamily="2" charset="2"/>
              <a:buChar char="ü"/>
            </a:pPr>
            <a:r>
              <a:rPr lang="en-US" smtClean="0"/>
              <a:t>Maintain tools/equipment/ vehicle’s seat</a:t>
            </a:r>
          </a:p>
          <a:p>
            <a:pPr eaLnBrk="1" hangingPunct="1">
              <a:buFont typeface="Wingdings" pitchFamily="2" charset="2"/>
              <a:buChar char="ü"/>
            </a:pPr>
            <a:r>
              <a:rPr lang="en-US" smtClean="0"/>
              <a:t>Wear anti-vibration gloves*</a:t>
            </a:r>
          </a:p>
          <a:p>
            <a:pPr eaLnBrk="1" hangingPunct="1">
              <a:buFont typeface="Arial" charset="0"/>
              <a:buNone/>
            </a:pPr>
            <a:endParaRPr lang="en-US" smtClean="0"/>
          </a:p>
          <a:p>
            <a:pPr eaLnBrk="1" hangingPunct="1"/>
            <a:endParaRPr lang="en-US" smtClean="0"/>
          </a:p>
        </p:txBody>
      </p:sp>
      <p:sp>
        <p:nvSpPr>
          <p:cNvPr id="171013" name="Text Placeholder 7"/>
          <p:cNvSpPr>
            <a:spLocks noGrp="1"/>
          </p:cNvSpPr>
          <p:nvPr>
            <p:ph type="body" sz="quarter" idx="3"/>
          </p:nvPr>
        </p:nvSpPr>
        <p:spPr/>
        <p:txBody>
          <a:bodyPr/>
          <a:lstStyle/>
          <a:p>
            <a:pPr algn="ctr" eaLnBrk="1" hangingPunct="1"/>
            <a:r>
              <a:rPr lang="en-US" smtClean="0"/>
              <a:t>AVOID</a:t>
            </a:r>
          </a:p>
        </p:txBody>
      </p:sp>
      <p:sp>
        <p:nvSpPr>
          <p:cNvPr id="171014" name="Content Placeholder 8"/>
          <p:cNvSpPr>
            <a:spLocks noGrp="1"/>
          </p:cNvSpPr>
          <p:nvPr>
            <p:ph sz="quarter" idx="4"/>
          </p:nvPr>
        </p:nvSpPr>
        <p:spPr>
          <a:xfrm>
            <a:off x="4645025" y="2174875"/>
            <a:ext cx="4194175" cy="4378325"/>
          </a:xfrm>
        </p:spPr>
        <p:txBody>
          <a:bodyPr/>
          <a:lstStyle/>
          <a:p>
            <a:pPr eaLnBrk="1" hangingPunct="1">
              <a:buFont typeface="Arial" charset="0"/>
              <a:buBlip>
                <a:blip r:embed="rId3"/>
              </a:buBlip>
            </a:pPr>
            <a:r>
              <a:rPr lang="en-US" smtClean="0"/>
              <a:t>Continuous use of vibrating hand tools</a:t>
            </a:r>
          </a:p>
          <a:p>
            <a:pPr eaLnBrk="1" hangingPunct="1">
              <a:buFont typeface="Arial" charset="0"/>
              <a:buBlip>
                <a:blip r:embed="rId3"/>
              </a:buBlip>
            </a:pPr>
            <a:r>
              <a:rPr lang="en-US" smtClean="0"/>
              <a:t>Driving too fast over rough terrain </a:t>
            </a:r>
          </a:p>
          <a:p>
            <a:pPr eaLnBrk="1" hangingPunct="1">
              <a:buFont typeface="Arial" charset="0"/>
              <a:buBlip>
                <a:blip r:embed="rId3"/>
              </a:buBlip>
            </a:pPr>
            <a:r>
              <a:rPr lang="en-US" smtClean="0"/>
              <a:t>Vehicles with poor suspension</a:t>
            </a:r>
          </a:p>
          <a:p>
            <a:pPr eaLnBrk="1" hangingPunct="1">
              <a:buFont typeface="Arial" charset="0"/>
              <a:buBlip>
                <a:blip r:embed="rId3"/>
              </a:buBlip>
            </a:pPr>
            <a:r>
              <a:rPr lang="en-US" smtClean="0"/>
              <a:t>Working on vibrating platforms</a:t>
            </a:r>
          </a:p>
          <a:p>
            <a:pPr eaLnBrk="1" hangingPunct="1">
              <a:buFont typeface="Arial" charset="0"/>
              <a:buBlip>
                <a:blip r:embed="rId3"/>
              </a:buBlip>
            </a:pPr>
            <a:r>
              <a:rPr lang="en-US" smtClean="0"/>
              <a:t>Working with vibrating tools in awkward postures</a:t>
            </a:r>
          </a:p>
        </p:txBody>
      </p:sp>
      <p:sp>
        <p:nvSpPr>
          <p:cNvPr id="7" name="Slide Number Placeholder 6"/>
          <p:cNvSpPr>
            <a:spLocks noGrp="1"/>
          </p:cNvSpPr>
          <p:nvPr>
            <p:ph type="sldNum" sz="quarter" idx="11"/>
          </p:nvPr>
        </p:nvSpPr>
        <p:spPr/>
        <p:txBody>
          <a:bodyPr/>
          <a:lstStyle/>
          <a:p>
            <a:pPr>
              <a:defRPr/>
            </a:pPr>
            <a:fld id="{7651FC98-736E-4BCA-AF6F-04854A39AEAD}" type="slidenum">
              <a:rPr lang="en-US"/>
              <a:pPr>
                <a:defRPr/>
              </a:pPr>
              <a:t>146</a:t>
            </a:fld>
            <a:endParaRPr lang="en-US"/>
          </a:p>
        </p:txBody>
      </p:sp>
      <p:sp>
        <p:nvSpPr>
          <p:cNvPr id="8" name="TextBox 7"/>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
        <p:nvSpPr>
          <p:cNvPr id="9" name="Content Placeholder 2"/>
          <p:cNvSpPr txBox="1">
            <a:spLocks/>
          </p:cNvSpPr>
          <p:nvPr/>
        </p:nvSpPr>
        <p:spPr>
          <a:xfrm>
            <a:off x="379413" y="6324600"/>
            <a:ext cx="4192587" cy="533400"/>
          </a:xfrm>
          <a:prstGeom prst="rect">
            <a:avLst/>
          </a:prstGeom>
        </p:spPr>
        <p:txBody>
          <a:bodyPr>
            <a:normAutofit fontScale="55000" lnSpcReduction="20000"/>
          </a:bodyPr>
          <a:lstStyle/>
          <a:p>
            <a:pPr marL="342900" indent="-342900" fontAlgn="auto">
              <a:spcBef>
                <a:spcPct val="20000"/>
              </a:spcBef>
              <a:spcAft>
                <a:spcPts val="0"/>
              </a:spcAft>
              <a:defRPr/>
            </a:pPr>
            <a:r>
              <a:rPr lang="en-US" sz="2400" dirty="0">
                <a:latin typeface="+mn-lt"/>
                <a:cs typeface="+mn-cs"/>
              </a:rPr>
              <a:t>*	</a:t>
            </a:r>
            <a:r>
              <a:rPr lang="en-US" sz="2400" i="1" dirty="0">
                <a:latin typeface="+mn-lt"/>
                <a:cs typeface="+mn-cs"/>
              </a:rPr>
              <a:t>Make sure that a</a:t>
            </a:r>
            <a:r>
              <a:rPr lang="en-US" sz="2400" i="1" dirty="0" err="1">
                <a:latin typeface="+mn-lt"/>
                <a:cs typeface="+mn-cs"/>
              </a:rPr>
              <a:t>nti</a:t>
            </a:r>
            <a:r>
              <a:rPr lang="en-US" sz="2400" i="1" dirty="0">
                <a:latin typeface="+mn-lt"/>
                <a:cs typeface="+mn-cs"/>
              </a:rPr>
              <a:t>-vibration glove frequency range covers the range of the tool vibration frequency</a:t>
            </a:r>
          </a:p>
          <a:p>
            <a:pPr marL="342900" indent="-342900" fontAlgn="auto">
              <a:spcBef>
                <a:spcPct val="20000"/>
              </a:spcBef>
              <a:spcAft>
                <a:spcPts val="0"/>
              </a:spcAft>
              <a:buFont typeface="Arial" pitchFamily="34" charset="0"/>
              <a:buNone/>
              <a:defRPr/>
            </a:pPr>
            <a:endParaRPr lang="en-US" sz="2400" dirty="0">
              <a:latin typeface="+mn-lt"/>
              <a:cs typeface="+mn-cs"/>
            </a:endParaRPr>
          </a:p>
          <a:p>
            <a:pPr marL="342900" indent="-342900" fontAlgn="auto">
              <a:spcBef>
                <a:spcPct val="20000"/>
              </a:spcBef>
              <a:spcAft>
                <a:spcPts val="0"/>
              </a:spcAft>
              <a:buFont typeface="Arial" pitchFamily="34" charset="0"/>
              <a:buChar char="•"/>
              <a:defRPr/>
            </a:pPr>
            <a:endParaRPr lang="en-US" sz="2400" dirty="0">
              <a:latin typeface="+mn-lt"/>
              <a:cs typeface="+mn-cs"/>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eaLnBrk="1" fontAlgn="auto" hangingPunct="1">
              <a:spcAft>
                <a:spcPts val="0"/>
              </a:spcAft>
              <a:defRPr/>
            </a:pPr>
            <a:r>
              <a:rPr lang="en-US" sz="4000" dirty="0" smtClean="0"/>
              <a:t>NOISE</a:t>
            </a:r>
            <a:endParaRPr lang="en-US" sz="4000" dirty="0"/>
          </a:p>
        </p:txBody>
      </p:sp>
      <p:sp>
        <p:nvSpPr>
          <p:cNvPr id="6" name="Slide Number Placeholder 5"/>
          <p:cNvSpPr>
            <a:spLocks noGrp="1"/>
          </p:cNvSpPr>
          <p:nvPr>
            <p:ph type="sldNum" sz="quarter" idx="11"/>
          </p:nvPr>
        </p:nvSpPr>
        <p:spPr/>
        <p:txBody>
          <a:bodyPr/>
          <a:lstStyle/>
          <a:p>
            <a:pPr>
              <a:defRPr/>
            </a:pPr>
            <a:fld id="{BEFBCC58-2767-4749-A0C0-3C1AFDCE860A}" type="slidenum">
              <a:rPr lang="en-US"/>
              <a:pPr>
                <a:defRPr/>
              </a:pPr>
              <a:t>147</a:t>
            </a:fld>
            <a:endParaRPr lang="en-US"/>
          </a:p>
        </p:txBody>
      </p:sp>
      <p:pic>
        <p:nvPicPr>
          <p:cNvPr id="8" name="Picture 7" descr="vlcsnap-2011-01-31-16h45m38s47.png"/>
          <p:cNvPicPr>
            <a:picLocks noChangeAspect="1"/>
          </p:cNvPicPr>
          <p:nvPr/>
        </p:nvPicPr>
        <p:blipFill>
          <a:blip r:embed="rId3" cstate="email">
            <a:grayscl/>
          </a:blip>
          <a:srcRect/>
          <a:stretch>
            <a:fillRect/>
          </a:stretch>
        </p:blipFill>
        <p:spPr bwMode="auto">
          <a:xfrm>
            <a:off x="2545178" y="1426676"/>
            <a:ext cx="4541422" cy="4004648"/>
          </a:xfrm>
          <a:prstGeom prst="rect">
            <a:avLst/>
          </a:prstGeom>
          <a:ln>
            <a:noFill/>
          </a:ln>
          <a:effectLst>
            <a:softEdge rad="317500"/>
          </a:effectLst>
        </p:spPr>
      </p:pic>
      <p:sp>
        <p:nvSpPr>
          <p:cNvPr id="172037" name="Rectangle 8"/>
          <p:cNvSpPr>
            <a:spLocks noChangeArrowheads="1"/>
          </p:cNvSpPr>
          <p:nvPr/>
        </p:nvSpPr>
        <p:spPr bwMode="auto">
          <a:xfrm>
            <a:off x="1371600" y="5616575"/>
            <a:ext cx="7315200" cy="708025"/>
          </a:xfrm>
          <a:prstGeom prst="rect">
            <a:avLst/>
          </a:prstGeom>
          <a:noFill/>
          <a:ln w="9525">
            <a:noFill/>
            <a:miter lim="800000"/>
            <a:headEnd/>
            <a:tailEnd/>
          </a:ln>
        </p:spPr>
        <p:txBody>
          <a:bodyPr>
            <a:spAutoFit/>
          </a:bodyPr>
          <a:lstStyle/>
          <a:p>
            <a:pPr algn="ctr"/>
            <a:r>
              <a:rPr lang="en-US" sz="2000" i="1">
                <a:latin typeface="Calibri" pitchFamily="34" charset="0"/>
              </a:rPr>
              <a:t>Any unwanted sound is noise and exposure occurs when a person is near a piece of equipment that makes noise</a:t>
            </a:r>
            <a:endParaRPr lang="en-US" sz="2000">
              <a:latin typeface="Calibri" pitchFamily="34"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CAN NOISE DO?</a:t>
            </a:r>
            <a:endParaRPr lang="en-US" dirty="0">
              <a:effectLst>
                <a:outerShdw blurRad="38100" dist="38100" dir="2700000" algn="tl">
                  <a:srgbClr val="000000">
                    <a:alpha val="43137"/>
                  </a:srgbClr>
                </a:outerShdw>
              </a:effectLst>
            </a:endParaRPr>
          </a:p>
        </p:txBody>
      </p:sp>
      <p:sp>
        <p:nvSpPr>
          <p:cNvPr id="120834" name="Content Placeholder 2"/>
          <p:cNvSpPr>
            <a:spLocks noGrp="1"/>
          </p:cNvSpPr>
          <p:nvPr>
            <p:ph idx="1"/>
          </p:nvPr>
        </p:nvSpPr>
        <p:spPr>
          <a:xfrm>
            <a:off x="609600" y="1597025"/>
            <a:ext cx="8278813" cy="4913313"/>
          </a:xfrm>
        </p:spPr>
        <p:txBody>
          <a:bodyPr rtlCol="0">
            <a:normAutofit/>
          </a:bodyPr>
          <a:lstStyle/>
          <a:p>
            <a:pPr eaLnBrk="1" fontAlgn="auto" hangingPunct="1">
              <a:spcAft>
                <a:spcPts val="0"/>
              </a:spcAft>
              <a:buFont typeface="Arial" pitchFamily="34" charset="0"/>
              <a:buChar char="•"/>
              <a:defRPr/>
            </a:pPr>
            <a:r>
              <a:rPr lang="en-US" dirty="0" smtClean="0"/>
              <a:t>Noise can:</a:t>
            </a:r>
          </a:p>
          <a:p>
            <a:pPr lvl="1" eaLnBrk="1" fontAlgn="auto" hangingPunct="1">
              <a:spcAft>
                <a:spcPts val="0"/>
              </a:spcAft>
              <a:buFont typeface="Arial" pitchFamily="34" charset="0"/>
              <a:buChar char="–"/>
              <a:defRPr/>
            </a:pPr>
            <a:r>
              <a:rPr lang="en-US" dirty="0" smtClean="0"/>
              <a:t>Be annoying and distracting</a:t>
            </a:r>
          </a:p>
          <a:p>
            <a:pPr lvl="1" eaLnBrk="1" fontAlgn="auto" hangingPunct="1">
              <a:spcAft>
                <a:spcPts val="0"/>
              </a:spcAft>
              <a:buFont typeface="Arial" pitchFamily="34" charset="0"/>
              <a:buChar char="–"/>
              <a:defRPr/>
            </a:pPr>
            <a:r>
              <a:rPr lang="en-US" dirty="0" smtClean="0"/>
              <a:t>Cause hearing impairment/loss</a:t>
            </a:r>
          </a:p>
          <a:p>
            <a:pPr lvl="1" eaLnBrk="1" fontAlgn="auto" hangingPunct="1">
              <a:spcAft>
                <a:spcPts val="0"/>
              </a:spcAft>
              <a:buFont typeface="Arial" pitchFamily="34" charset="0"/>
              <a:buChar char="–"/>
              <a:defRPr/>
            </a:pPr>
            <a:r>
              <a:rPr lang="en-US" dirty="0" smtClean="0"/>
              <a:t>Affect performance and productivity</a:t>
            </a:r>
          </a:p>
          <a:p>
            <a:pPr lvl="1" eaLnBrk="1" fontAlgn="auto" hangingPunct="1">
              <a:spcAft>
                <a:spcPts val="0"/>
              </a:spcAft>
              <a:buFont typeface="Arial" pitchFamily="34" charset="0"/>
              <a:buChar char="–"/>
              <a:defRPr/>
            </a:pPr>
            <a:r>
              <a:rPr lang="en-US" dirty="0" smtClean="0"/>
              <a:t>Interfere with spoken communication</a:t>
            </a:r>
          </a:p>
          <a:p>
            <a:pPr lvl="1" eaLnBrk="1" fontAlgn="auto" hangingPunct="1">
              <a:spcAft>
                <a:spcPts val="0"/>
              </a:spcAft>
              <a:buFont typeface="Arial" pitchFamily="34" charset="0"/>
              <a:buChar char="–"/>
              <a:defRPr/>
            </a:pPr>
            <a:r>
              <a:rPr lang="en-US" dirty="0" smtClean="0"/>
              <a:t>Cause Physiological Stress</a:t>
            </a:r>
          </a:p>
          <a:p>
            <a:pPr marL="1371600" lvl="1" indent="-457200" eaLnBrk="1" fontAlgn="auto" hangingPunct="1">
              <a:spcAft>
                <a:spcPts val="0"/>
              </a:spcAft>
              <a:buFont typeface="Arial" pitchFamily="34" charset="0"/>
              <a:buChar char="–"/>
              <a:defRPr/>
            </a:pPr>
            <a:r>
              <a:rPr lang="en-US" dirty="0" smtClean="0"/>
              <a:t>Hypertension</a:t>
            </a:r>
          </a:p>
          <a:p>
            <a:pPr marL="1371600" lvl="1" indent="-457200" eaLnBrk="1" fontAlgn="auto" hangingPunct="1">
              <a:spcAft>
                <a:spcPts val="0"/>
              </a:spcAft>
              <a:buFont typeface="Arial" pitchFamily="34" charset="0"/>
              <a:buChar char="–"/>
              <a:defRPr/>
            </a:pPr>
            <a:r>
              <a:rPr lang="en-US" dirty="0" smtClean="0"/>
              <a:t>Insomnia </a:t>
            </a:r>
          </a:p>
          <a:p>
            <a:pPr marL="1371600" lvl="1" indent="-457200" eaLnBrk="1" fontAlgn="auto" hangingPunct="1">
              <a:spcAft>
                <a:spcPts val="0"/>
              </a:spcAft>
              <a:buFont typeface="Arial" pitchFamily="34" charset="0"/>
              <a:buChar char="–"/>
              <a:defRPr/>
            </a:pPr>
            <a:r>
              <a:rPr lang="en-US" dirty="0" smtClean="0"/>
              <a:t>Slows digestion</a:t>
            </a:r>
          </a:p>
          <a:p>
            <a:pPr marL="1371600" lvl="1" indent="-457200" eaLnBrk="1" fontAlgn="auto" hangingPunct="1">
              <a:spcAft>
                <a:spcPts val="0"/>
              </a:spcAft>
              <a:buFont typeface="Arial" pitchFamily="34" charset="0"/>
              <a:buChar char="–"/>
              <a:defRPr/>
            </a:pPr>
            <a:r>
              <a:rPr lang="en-US" dirty="0" smtClean="0"/>
              <a:t>Stress</a:t>
            </a:r>
          </a:p>
          <a:p>
            <a:pPr eaLnBrk="1" fontAlgn="auto" hangingPunct="1">
              <a:spcAft>
                <a:spcPts val="0"/>
              </a:spcAft>
              <a:buFontTx/>
              <a:buNone/>
              <a:defRPr/>
            </a:pPr>
            <a:endParaRPr lang="en-US" dirty="0" smtClean="0"/>
          </a:p>
        </p:txBody>
      </p:sp>
      <p:sp>
        <p:nvSpPr>
          <p:cNvPr id="5" name="Slide Number Placeholder 4"/>
          <p:cNvSpPr>
            <a:spLocks noGrp="1"/>
          </p:cNvSpPr>
          <p:nvPr>
            <p:ph type="sldNum" sz="quarter" idx="11"/>
          </p:nvPr>
        </p:nvSpPr>
        <p:spPr/>
        <p:txBody>
          <a:bodyPr/>
          <a:lstStyle/>
          <a:p>
            <a:pPr>
              <a:defRPr/>
            </a:pPr>
            <a:fld id="{DA0FD81D-321F-41AE-8FA8-31592D2488EC}" type="slidenum">
              <a:rPr lang="en-US"/>
              <a:pPr>
                <a:defRPr/>
              </a:pPr>
              <a:t>148</a:t>
            </a:fld>
            <a:endParaRPr lang="en-US"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oup 42"/>
          <p:cNvGraphicFramePr>
            <a:graphicFrameLocks/>
          </p:cNvGraphicFramePr>
          <p:nvPr/>
        </p:nvGraphicFramePr>
        <p:xfrm>
          <a:off x="381000" y="1905000"/>
          <a:ext cx="8229602" cy="4648200"/>
        </p:xfrm>
        <a:graphic>
          <a:graphicData uri="http://schemas.openxmlformats.org/drawingml/2006/table">
            <a:tbl>
              <a:tblPr/>
              <a:tblGrid>
                <a:gridCol w="4114801"/>
                <a:gridCol w="4114801"/>
              </a:tblGrid>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Duration per Day (Hours)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Sound Level, dBA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92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97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102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105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110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8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0.25 (=15 minutes) or less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mj-lt"/>
                          <a:cs typeface="Arial" charset="0"/>
                        </a:rPr>
                        <a:t>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42" name="Rectangle 2"/>
          <p:cNvSpPr>
            <a:spLocks noGrp="1" noChangeArrowheads="1"/>
          </p:cNvSpPr>
          <p:nvPr>
            <p:ph type="title"/>
          </p:nvPr>
        </p:nvSpPr>
        <p:spPr>
          <a:xfrm>
            <a:off x="4572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OSHA NOISE STANDARD FOR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GENERAL INDUSTRY </a:t>
            </a:r>
          </a:p>
        </p:txBody>
      </p:sp>
      <p:sp>
        <p:nvSpPr>
          <p:cNvPr id="5" name="Slide Number Placeholder 4"/>
          <p:cNvSpPr>
            <a:spLocks noGrp="1"/>
          </p:cNvSpPr>
          <p:nvPr>
            <p:ph type="sldNum" sz="quarter" idx="11"/>
          </p:nvPr>
        </p:nvSpPr>
        <p:spPr>
          <a:xfrm>
            <a:off x="6553200" y="6492875"/>
            <a:ext cx="2133600" cy="365125"/>
          </a:xfrm>
        </p:spPr>
        <p:txBody>
          <a:bodyPr/>
          <a:lstStyle/>
          <a:p>
            <a:pPr>
              <a:defRPr/>
            </a:pPr>
            <a:fld id="{C1F4E0CB-91FA-48BF-A5A1-12BBB4B9591F}" type="slidenum">
              <a:rPr lang="en-US"/>
              <a:pPr>
                <a:defRPr/>
              </a:pPr>
              <a:t>149</a:t>
            </a:fld>
            <a:endParaRPr lang="en-US" dirty="0"/>
          </a:p>
        </p:txBody>
      </p:sp>
      <p:sp>
        <p:nvSpPr>
          <p:cNvPr id="7" name="Rectangle 6"/>
          <p:cNvSpPr/>
          <p:nvPr/>
        </p:nvSpPr>
        <p:spPr>
          <a:xfrm>
            <a:off x="381000" y="2362200"/>
            <a:ext cx="8229600" cy="457200"/>
          </a:xfrm>
          <a:prstGeom prst="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9" name="TextBox 8"/>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63443851-BC32-4283-B424-1145CF5B91C6}" type="slidenum">
              <a:rPr lang="en-US"/>
              <a:pPr>
                <a:defRPr/>
              </a:pPr>
              <a:t>15</a:t>
            </a:fld>
            <a:endParaRPr lang="en-US"/>
          </a:p>
        </p:txBody>
      </p:sp>
      <p:sp>
        <p:nvSpPr>
          <p:cNvPr id="11" name="Title 4"/>
          <p:cNvSpPr txBox="1">
            <a:spLocks/>
          </p:cNvSpPr>
          <p:nvPr/>
        </p:nvSpPr>
        <p:spPr>
          <a:xfrm>
            <a:off x="2895600" y="0"/>
            <a:ext cx="4114800" cy="1600200"/>
          </a:xfrm>
          <a:prstGeom prst="rect">
            <a:avLst/>
          </a:prstGeom>
        </p:spPr>
        <p:txBody>
          <a:bodyPr anchor="ctr">
            <a:normAutofit/>
          </a:bodyPr>
          <a:lstStyle/>
          <a:p>
            <a:pPr algn="ctr" fontAlgn="auto">
              <a:spcAft>
                <a:spcPts val="0"/>
              </a:spcAft>
              <a:defRPr/>
            </a:pPr>
            <a:r>
              <a:rPr lang="en-US" sz="3600" b="1" dirty="0">
                <a:effectLst>
                  <a:outerShdw blurRad="38100" dist="38100" dir="2700000" algn="tl">
                    <a:srgbClr val="000000">
                      <a:alpha val="43137"/>
                    </a:srgbClr>
                  </a:outerShdw>
                </a:effectLst>
                <a:latin typeface="+mj-lt"/>
                <a:ea typeface="+mj-ea"/>
                <a:cs typeface="+mj-cs"/>
              </a:rPr>
              <a:t>LIFTING</a:t>
            </a:r>
          </a:p>
        </p:txBody>
      </p:sp>
      <p:sp>
        <p:nvSpPr>
          <p:cNvPr id="46084" name="Content Placeholder 2"/>
          <p:cNvSpPr txBox="1">
            <a:spLocks/>
          </p:cNvSpPr>
          <p:nvPr/>
        </p:nvSpPr>
        <p:spPr bwMode="auto">
          <a:xfrm>
            <a:off x="1676400" y="1600200"/>
            <a:ext cx="6934200" cy="1219200"/>
          </a:xfrm>
          <a:prstGeom prst="rect">
            <a:avLst/>
          </a:prstGeom>
          <a:noFill/>
          <a:ln w="9525">
            <a:noFill/>
            <a:miter lim="800000"/>
            <a:headEnd/>
            <a:tailEnd/>
          </a:ln>
        </p:spPr>
        <p:txBody>
          <a:bodyPr/>
          <a:lstStyle/>
          <a:p>
            <a:pPr marL="342900" indent="-342900">
              <a:spcBef>
                <a:spcPct val="20000"/>
              </a:spcBef>
            </a:pPr>
            <a:r>
              <a:rPr lang="en-US" sz="3000">
                <a:latin typeface="Calibri" pitchFamily="34" charset="0"/>
              </a:rPr>
              <a:t>Cables, boxes, tools, tool bags</a:t>
            </a:r>
          </a:p>
          <a:p>
            <a:pPr marL="342900" indent="-342900">
              <a:spcBef>
                <a:spcPct val="20000"/>
              </a:spcBef>
              <a:buFont typeface="Arial" charset="0"/>
              <a:buNone/>
            </a:pPr>
            <a:r>
              <a:rPr lang="en-US" sz="3000">
                <a:latin typeface="Calibri" pitchFamily="34" charset="0"/>
              </a:rPr>
              <a:t>	</a:t>
            </a:r>
            <a:r>
              <a:rPr lang="en-US" sz="3000" i="1">
                <a:solidFill>
                  <a:srgbClr val="FF0000"/>
                </a:solidFill>
                <a:latin typeface="Calibri" pitchFamily="34" charset="0"/>
              </a:rPr>
              <a:t>and much more…</a:t>
            </a:r>
          </a:p>
        </p:txBody>
      </p:sp>
      <p:pic>
        <p:nvPicPr>
          <p:cNvPr id="6" name="Picture 2"/>
          <p:cNvPicPr preferRelativeResize="0">
            <a:picLocks noChangeArrowheads="1"/>
          </p:cNvPicPr>
          <p:nvPr/>
        </p:nvPicPr>
        <p:blipFill>
          <a:blip r:embed="rId3" cstate="email"/>
          <a:srcRect/>
          <a:stretch>
            <a:fillRect/>
          </a:stretch>
        </p:blipFill>
        <p:spPr bwMode="auto">
          <a:xfrm>
            <a:off x="3903517" y="3429000"/>
            <a:ext cx="2116283" cy="2667000"/>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p:cNvPicPr>
            <a:picLocks noChangeArrowheads="1"/>
          </p:cNvPicPr>
          <p:nvPr/>
        </p:nvPicPr>
        <p:blipFill>
          <a:blip r:embed="rId4" cstate="email"/>
          <a:srcRect/>
          <a:stretch>
            <a:fillRect/>
          </a:stretch>
        </p:blipFill>
        <p:spPr bwMode="auto">
          <a:xfrm>
            <a:off x="1402080" y="3429000"/>
            <a:ext cx="2103120" cy="2667000"/>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6087" name="Group 16"/>
          <p:cNvGrpSpPr>
            <a:grpSpLocks/>
          </p:cNvGrpSpPr>
          <p:nvPr/>
        </p:nvGrpSpPr>
        <p:grpSpPr bwMode="auto">
          <a:xfrm>
            <a:off x="6400800" y="3429000"/>
            <a:ext cx="2201863" cy="2690813"/>
            <a:chOff x="6442365" y="2781331"/>
            <a:chExt cx="2590800" cy="3955011"/>
          </a:xfrm>
        </p:grpSpPr>
        <p:pic>
          <p:nvPicPr>
            <p:cNvPr id="9" name="Picture 8"/>
            <p:cNvPicPr>
              <a:picLocks noChangeAspect="1" noChangeArrowheads="1"/>
            </p:cNvPicPr>
            <p:nvPr/>
          </p:nvPicPr>
          <p:blipFill>
            <a:blip r:embed="rId5" cstate="email"/>
            <a:srcRect/>
            <a:stretch>
              <a:fillRect/>
            </a:stretch>
          </p:blipFill>
          <p:spPr bwMode="auto">
            <a:xfrm>
              <a:off x="6442365" y="2781331"/>
              <a:ext cx="2590800" cy="3955011"/>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Oval 15"/>
            <p:cNvSpPr/>
            <p:nvPr/>
          </p:nvSpPr>
          <p:spPr>
            <a:xfrm>
              <a:off x="7832094" y="3215332"/>
              <a:ext cx="229754" cy="457335"/>
            </a:xfrm>
            <a:prstGeom prst="roundRect">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6088" name="TextBox 11"/>
          <p:cNvSpPr txBox="1">
            <a:spLocks noChangeArrowheads="1"/>
          </p:cNvSpPr>
          <p:nvPr/>
        </p:nvSpPr>
        <p:spPr bwMode="auto">
          <a:xfrm>
            <a:off x="1600200" y="6248400"/>
            <a:ext cx="1411288" cy="369888"/>
          </a:xfrm>
          <a:prstGeom prst="rect">
            <a:avLst/>
          </a:prstGeom>
          <a:noFill/>
          <a:ln w="9525">
            <a:noFill/>
            <a:miter lim="800000"/>
            <a:headEnd/>
            <a:tailEnd/>
          </a:ln>
        </p:spPr>
        <p:txBody>
          <a:bodyPr>
            <a:spAutoFit/>
          </a:bodyPr>
          <a:lstStyle/>
          <a:p>
            <a:pPr algn="ctr"/>
            <a:r>
              <a:rPr lang="en-US" i="1">
                <a:latin typeface="Calibri" pitchFamily="34" charset="0"/>
              </a:rPr>
              <a:t>Cables</a:t>
            </a:r>
          </a:p>
        </p:txBody>
      </p:sp>
      <p:sp>
        <p:nvSpPr>
          <p:cNvPr id="46089" name="TextBox 12"/>
          <p:cNvSpPr txBox="1">
            <a:spLocks noChangeArrowheads="1"/>
          </p:cNvSpPr>
          <p:nvPr/>
        </p:nvSpPr>
        <p:spPr bwMode="auto">
          <a:xfrm>
            <a:off x="4405313" y="6311900"/>
            <a:ext cx="1309687" cy="369888"/>
          </a:xfrm>
          <a:prstGeom prst="rect">
            <a:avLst/>
          </a:prstGeom>
          <a:noFill/>
          <a:ln w="9525">
            <a:noFill/>
            <a:miter lim="800000"/>
            <a:headEnd/>
            <a:tailEnd/>
          </a:ln>
        </p:spPr>
        <p:txBody>
          <a:bodyPr>
            <a:spAutoFit/>
          </a:bodyPr>
          <a:lstStyle/>
          <a:p>
            <a:pPr algn="ctr"/>
            <a:r>
              <a:rPr lang="en-US" i="1">
                <a:latin typeface="Calibri" pitchFamily="34" charset="0"/>
              </a:rPr>
              <a:t>Boxes</a:t>
            </a:r>
          </a:p>
        </p:txBody>
      </p:sp>
      <p:sp>
        <p:nvSpPr>
          <p:cNvPr id="46090" name="TextBox 13"/>
          <p:cNvSpPr txBox="1">
            <a:spLocks noChangeArrowheads="1"/>
          </p:cNvSpPr>
          <p:nvPr/>
        </p:nvSpPr>
        <p:spPr bwMode="auto">
          <a:xfrm>
            <a:off x="7086600" y="6324600"/>
            <a:ext cx="1033463" cy="369888"/>
          </a:xfrm>
          <a:prstGeom prst="rect">
            <a:avLst/>
          </a:prstGeom>
          <a:noFill/>
          <a:ln w="9525">
            <a:noFill/>
            <a:miter lim="800000"/>
            <a:headEnd/>
            <a:tailEnd/>
          </a:ln>
        </p:spPr>
        <p:txBody>
          <a:bodyPr>
            <a:spAutoFit/>
          </a:bodyPr>
          <a:lstStyle/>
          <a:p>
            <a:r>
              <a:rPr lang="en-US" i="1">
                <a:latin typeface="Calibri" pitchFamily="34" charset="0"/>
              </a:rPr>
              <a:t>Tools</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3590D6E9-813C-4AAD-AF6F-634ABABC5905}" type="slidenum">
              <a:rPr lang="en-US"/>
              <a:pPr>
                <a:defRPr/>
              </a:pPr>
              <a:t>150</a:t>
            </a:fld>
            <a:endParaRPr lang="en-US"/>
          </a:p>
        </p:txBody>
      </p:sp>
      <p:graphicFrame>
        <p:nvGraphicFramePr>
          <p:cNvPr id="4" name="Content Placeholder 3"/>
          <p:cNvGraphicFramePr>
            <a:graphicFrameLocks noGrp="1"/>
          </p:cNvGraphicFramePr>
          <p:nvPr>
            <p:ph idx="4294967295"/>
          </p:nvPr>
        </p:nvGraphicFramePr>
        <p:xfrm>
          <a:off x="0" y="990600"/>
          <a:ext cx="9144000" cy="5391100"/>
        </p:xfrm>
        <a:graphic>
          <a:graphicData uri="http://schemas.openxmlformats.org/drawingml/2006/table">
            <a:tbl>
              <a:tblPr>
                <a:tableStyleId>{793D81CF-94F2-401A-BA57-92F5A7B2D0C5}</a:tableStyleId>
              </a:tblPr>
              <a:tblGrid>
                <a:gridCol w="1438035"/>
                <a:gridCol w="2741045"/>
                <a:gridCol w="4964920"/>
              </a:tblGrid>
              <a:tr h="647138">
                <a:tc>
                  <a:txBody>
                    <a:bodyPr/>
                    <a:lstStyle/>
                    <a:p>
                      <a:pPr algn="ctr" fontAlgn="ctr"/>
                      <a:r>
                        <a:rPr lang="en-US" sz="1800" b="1" u="none" strike="noStrike" dirty="0">
                          <a:solidFill>
                            <a:schemeClr val="tx1"/>
                          </a:solidFill>
                        </a:rPr>
                        <a:t>Decibels </a:t>
                      </a:r>
                      <a:r>
                        <a:rPr lang="en-US" sz="1800" b="1" u="none" strike="noStrike" dirty="0" smtClean="0">
                          <a:solidFill>
                            <a:schemeClr val="tx1"/>
                          </a:solidFill>
                        </a:rPr>
                        <a:t/>
                      </a:r>
                      <a:br>
                        <a:rPr lang="en-US" sz="1800" b="1" u="none" strike="noStrike" dirty="0" smtClean="0">
                          <a:solidFill>
                            <a:schemeClr val="tx1"/>
                          </a:solidFill>
                        </a:rPr>
                      </a:br>
                      <a:r>
                        <a:rPr lang="en-US" sz="1800" b="1" u="none" strike="noStrike" dirty="0" smtClean="0">
                          <a:solidFill>
                            <a:schemeClr val="tx1"/>
                          </a:solidFill>
                        </a:rPr>
                        <a:t>dB(A)</a:t>
                      </a:r>
                      <a:endParaRPr lang="en-US" sz="1800" b="1" i="0" u="none" strike="noStrike" dirty="0">
                        <a:solidFill>
                          <a:schemeClr val="tx1"/>
                        </a:solidFill>
                        <a:latin typeface="+mn-lt"/>
                      </a:endParaRPr>
                    </a:p>
                  </a:txBody>
                  <a:tcPr marL="9525" marR="9525" marT="9525" marB="0" anchor="ctr">
                    <a:solidFill>
                      <a:schemeClr val="bg1">
                        <a:lumMod val="85000"/>
                      </a:schemeClr>
                    </a:solidFill>
                  </a:tcPr>
                </a:tc>
                <a:tc>
                  <a:txBody>
                    <a:bodyPr/>
                    <a:lstStyle/>
                    <a:p>
                      <a:pPr algn="ctr" fontAlgn="ctr"/>
                      <a:r>
                        <a:rPr lang="en-US" sz="1800" b="1" u="none" strike="noStrike" dirty="0">
                          <a:solidFill>
                            <a:schemeClr val="tx1"/>
                          </a:solidFill>
                        </a:rPr>
                        <a:t>Exposure level</a:t>
                      </a:r>
                      <a:endParaRPr lang="en-US" sz="1800" b="1" i="0" u="none" strike="noStrike" dirty="0">
                        <a:solidFill>
                          <a:schemeClr val="tx1"/>
                        </a:solidFill>
                        <a:latin typeface="+mn-lt"/>
                      </a:endParaRPr>
                    </a:p>
                  </a:txBody>
                  <a:tcPr marL="9525" marR="9525" marT="9525" marB="0" anchor="ctr">
                    <a:solidFill>
                      <a:schemeClr val="bg1">
                        <a:lumMod val="85000"/>
                      </a:schemeClr>
                    </a:solidFill>
                  </a:tcPr>
                </a:tc>
                <a:tc>
                  <a:txBody>
                    <a:bodyPr/>
                    <a:lstStyle/>
                    <a:p>
                      <a:pPr algn="ctr" fontAlgn="ctr"/>
                      <a:r>
                        <a:rPr lang="en-US" sz="1800" b="1" u="none" strike="noStrike" dirty="0" smtClean="0">
                          <a:solidFill>
                            <a:schemeClr val="tx1"/>
                          </a:solidFill>
                        </a:rPr>
                        <a:t>Sources</a:t>
                      </a:r>
                      <a:endParaRPr lang="en-US" sz="1800" b="1" i="0" u="none" strike="noStrike" dirty="0">
                        <a:solidFill>
                          <a:schemeClr val="tx1"/>
                        </a:solidFill>
                        <a:latin typeface="+mn-lt"/>
                      </a:endParaRPr>
                    </a:p>
                  </a:txBody>
                  <a:tcPr marL="9525" marR="9525" marT="9525" marB="0" anchor="ctr">
                    <a:solidFill>
                      <a:schemeClr val="bg1">
                        <a:lumMod val="85000"/>
                      </a:schemeClr>
                    </a:solidFill>
                  </a:tcPr>
                </a:tc>
              </a:tr>
              <a:tr h="568705">
                <a:tc>
                  <a:txBody>
                    <a:bodyPr/>
                    <a:lstStyle/>
                    <a:p>
                      <a:pPr algn="ctr" fontAlgn="ctr"/>
                      <a:r>
                        <a:rPr lang="en-US" sz="1600" u="none" strike="noStrike" dirty="0"/>
                        <a:t>140</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Harmful to hearing</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Jet engine 25m away; Shotgun blast</a:t>
                      </a:r>
                      <a:endParaRPr lang="en-US" sz="1600" b="0" i="0" u="none" strike="noStrike" dirty="0">
                        <a:solidFill>
                          <a:srgbClr val="000000"/>
                        </a:solidFill>
                        <a:latin typeface="+mn-lt"/>
                      </a:endParaRPr>
                    </a:p>
                  </a:txBody>
                  <a:tcPr marL="9525" marR="9525" marT="9525" marB="0" anchor="ctr"/>
                </a:tc>
              </a:tr>
              <a:tr h="568705">
                <a:tc>
                  <a:txBody>
                    <a:bodyPr/>
                    <a:lstStyle/>
                    <a:p>
                      <a:pPr algn="ctr" fontAlgn="ctr"/>
                      <a:r>
                        <a:rPr lang="en-US" sz="1600" u="none" strike="noStrike" dirty="0"/>
                        <a:t>130</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Threshold of pain</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Jet takeoff 100m away</a:t>
                      </a:r>
                      <a:endParaRPr lang="en-US" sz="1600" b="0" i="0" u="none" strike="noStrike" dirty="0">
                        <a:solidFill>
                          <a:srgbClr val="000000"/>
                        </a:solidFill>
                        <a:latin typeface="+mn-lt"/>
                      </a:endParaRPr>
                    </a:p>
                  </a:txBody>
                  <a:tcPr marL="9525" marR="9525" marT="9525" marB="0" anchor="ctr"/>
                </a:tc>
              </a:tr>
              <a:tr h="311041">
                <a:tc>
                  <a:txBody>
                    <a:bodyPr/>
                    <a:lstStyle/>
                    <a:p>
                      <a:pPr algn="ctr" fontAlgn="ctr"/>
                      <a:r>
                        <a:rPr lang="en-US" sz="1600" u="none" strike="noStrike" dirty="0"/>
                        <a:t>120</a:t>
                      </a:r>
                      <a:endParaRPr lang="en-US" sz="1600" b="0" i="0" u="none" strike="noStrike" dirty="0">
                        <a:solidFill>
                          <a:srgbClr val="000000"/>
                        </a:solidFill>
                        <a:latin typeface="+mn-lt"/>
                      </a:endParaRPr>
                    </a:p>
                  </a:txBody>
                  <a:tcPr marL="9525" marR="9525" marT="9525" marB="0" anchor="ctr"/>
                </a:tc>
                <a:tc>
                  <a:txBody>
                    <a:bodyPr/>
                    <a:lstStyle/>
                    <a:p>
                      <a:pPr algn="ctr" fontAlgn="ct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baseline="0" dirty="0" smtClean="0"/>
                        <a:t>Wood Chipper; </a:t>
                      </a:r>
                      <a:r>
                        <a:rPr lang="en-US" sz="1600" u="none" strike="noStrike" dirty="0" smtClean="0"/>
                        <a:t>Propeller aircraft;</a:t>
                      </a:r>
                      <a:endParaRPr lang="en-US" sz="1600" b="0" i="0" u="none" strike="noStrike" dirty="0">
                        <a:solidFill>
                          <a:srgbClr val="000000"/>
                        </a:solidFill>
                        <a:latin typeface="+mn-lt"/>
                      </a:endParaRPr>
                    </a:p>
                  </a:txBody>
                  <a:tcPr marL="9525" marR="9525" marT="9525" marB="0" anchor="ctr"/>
                </a:tc>
              </a:tr>
              <a:tr h="568705">
                <a:tc>
                  <a:txBody>
                    <a:bodyPr/>
                    <a:lstStyle/>
                    <a:p>
                      <a:pPr algn="ctr" fontAlgn="ctr"/>
                      <a:r>
                        <a:rPr lang="en-US" sz="1600" u="none" strike="noStrike" dirty="0"/>
                        <a:t>110</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Possible hearing loss</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baseline="0" dirty="0" smtClean="0"/>
                        <a:t>Chainsaw; </a:t>
                      </a:r>
                      <a:r>
                        <a:rPr lang="en-US" sz="1600" u="none" strike="noStrike" dirty="0" smtClean="0"/>
                        <a:t>Live band; Jet takeoff 600m away;</a:t>
                      </a:r>
                      <a:r>
                        <a:rPr lang="en-US" sz="1600" u="none" strike="noStrike" baseline="0" dirty="0" smtClean="0"/>
                        <a:t> </a:t>
                      </a:r>
                      <a:endParaRPr lang="en-US" sz="1600" b="0" i="0" u="none" strike="noStrike" dirty="0">
                        <a:solidFill>
                          <a:srgbClr val="000000"/>
                        </a:solidFill>
                        <a:latin typeface="+mn-lt"/>
                      </a:endParaRPr>
                    </a:p>
                  </a:txBody>
                  <a:tcPr marL="9525" marR="9525" marT="9525" marB="0" anchor="ctr"/>
                </a:tc>
              </a:tr>
              <a:tr h="568705">
                <a:tc>
                  <a:txBody>
                    <a:bodyPr/>
                    <a:lstStyle/>
                    <a:p>
                      <a:pPr algn="ctr" fontAlgn="ctr"/>
                      <a:r>
                        <a:rPr lang="en-US" sz="1600" u="none" strike="noStrike" dirty="0"/>
                        <a:t>100</a:t>
                      </a:r>
                      <a:endParaRPr lang="en-US" sz="1600" b="0" i="0" u="none" strike="noStrike" dirty="0">
                        <a:solidFill>
                          <a:srgbClr val="000000"/>
                        </a:solidFill>
                        <a:latin typeface="+mn-lt"/>
                      </a:endParaRPr>
                    </a:p>
                  </a:txBody>
                  <a:tcPr marL="9525" marR="9525" marT="9525" marB="0" anchor="ctr"/>
                </a:tc>
                <a:tc>
                  <a:txBody>
                    <a:bodyPr/>
                    <a:lstStyle/>
                    <a:p>
                      <a:pPr algn="ctr" fontAlgn="ct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Electric mower; Pneumatic drill; Tractor</a:t>
                      </a:r>
                      <a:endParaRPr lang="en-US" sz="1600" b="0" i="0" u="none" strike="noStrike" dirty="0">
                        <a:solidFill>
                          <a:srgbClr val="000000"/>
                        </a:solidFill>
                        <a:latin typeface="+mn-lt"/>
                      </a:endParaRPr>
                    </a:p>
                  </a:txBody>
                  <a:tcPr marL="9525" marR="9525" marT="9525" marB="0" anchor="ctr"/>
                </a:tc>
              </a:tr>
              <a:tr h="610391">
                <a:tc>
                  <a:txBody>
                    <a:bodyPr/>
                    <a:lstStyle/>
                    <a:p>
                      <a:pPr algn="ctr" fontAlgn="ctr"/>
                      <a:r>
                        <a:rPr lang="en-US" sz="1600" u="none" strike="noStrike" dirty="0"/>
                        <a:t>90</a:t>
                      </a:r>
                      <a:endParaRPr lang="en-US" sz="1600" b="0" i="0" u="none" strike="noStrike" dirty="0">
                        <a:solidFill>
                          <a:srgbClr val="000000"/>
                        </a:solidFill>
                        <a:latin typeface="+mn-lt"/>
                      </a:endParaRPr>
                    </a:p>
                  </a:txBody>
                  <a:tcPr marL="9525" marR="9525" marT="9525" marB="0" anchor="ctr"/>
                </a:tc>
                <a:tc>
                  <a:txBody>
                    <a:bodyPr/>
                    <a:lstStyle/>
                    <a:p>
                      <a:pPr algn="ctr" fontAlgn="ct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smtClean="0"/>
                        <a:t>Electric</a:t>
                      </a:r>
                      <a:r>
                        <a:rPr lang="en-US" sz="1600" u="none" strike="noStrike" baseline="0" dirty="0" smtClean="0"/>
                        <a:t> p</a:t>
                      </a:r>
                      <a:r>
                        <a:rPr lang="en-US" sz="1600" u="none" strike="noStrike" dirty="0" smtClean="0"/>
                        <a:t>ower drill;</a:t>
                      </a:r>
                      <a:r>
                        <a:rPr lang="en-US" sz="1600" u="none" strike="noStrike" baseline="0" dirty="0" smtClean="0"/>
                        <a:t> </a:t>
                      </a:r>
                      <a:r>
                        <a:rPr lang="en-US" sz="1600" u="none" strike="noStrike" dirty="0" smtClean="0"/>
                        <a:t>Open </a:t>
                      </a:r>
                      <a:r>
                        <a:rPr lang="en-US" sz="1600" u="none" strike="noStrike" dirty="0"/>
                        <a:t>top car ride on motorway; Food blender; Heavy traffic 5m away</a:t>
                      </a:r>
                      <a:endParaRPr lang="en-US" sz="1600" b="0" i="0" u="none" strike="noStrike" dirty="0">
                        <a:solidFill>
                          <a:srgbClr val="000000"/>
                        </a:solidFill>
                        <a:latin typeface="+mn-lt"/>
                      </a:endParaRPr>
                    </a:p>
                  </a:txBody>
                  <a:tcPr marL="9525" marR="9525" marT="9525" marB="0" anchor="ctr"/>
                </a:tc>
              </a:tr>
              <a:tr h="311041">
                <a:tc>
                  <a:txBody>
                    <a:bodyPr/>
                    <a:lstStyle/>
                    <a:p>
                      <a:pPr algn="ctr" fontAlgn="ctr"/>
                      <a:r>
                        <a:rPr lang="en-US" sz="1600" u="none" strike="noStrike" dirty="0"/>
                        <a:t>80</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Very noisy</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Alarm clock; Sink garbage disposal</a:t>
                      </a:r>
                      <a:endParaRPr lang="en-US" sz="1600" b="0" i="0" u="none" strike="noStrike" dirty="0">
                        <a:solidFill>
                          <a:srgbClr val="000000"/>
                        </a:solidFill>
                        <a:latin typeface="+mn-lt"/>
                      </a:endParaRPr>
                    </a:p>
                  </a:txBody>
                  <a:tcPr marL="9525" marR="9525" marT="9525" marB="0" anchor="ctr"/>
                </a:tc>
              </a:tr>
              <a:tr h="614587">
                <a:tc>
                  <a:txBody>
                    <a:bodyPr/>
                    <a:lstStyle/>
                    <a:p>
                      <a:pPr algn="ctr" fontAlgn="ctr"/>
                      <a:r>
                        <a:rPr lang="en-US" sz="1600" u="none" strike="noStrike" dirty="0"/>
                        <a:t>70</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Upper limit for </a:t>
                      </a:r>
                      <a:r>
                        <a:rPr lang="en-US" sz="1600" u="none" strike="noStrike" dirty="0" smtClean="0"/>
                        <a:t/>
                      </a:r>
                      <a:br>
                        <a:rPr lang="en-US" sz="1600" u="none" strike="noStrike" dirty="0" smtClean="0"/>
                      </a:br>
                      <a:r>
                        <a:rPr lang="en-US" sz="1600" u="none" strike="noStrike" dirty="0" smtClean="0"/>
                        <a:t>hearing conversation</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Vacuum cleaner; Private car</a:t>
                      </a:r>
                      <a:endParaRPr lang="en-US" sz="1600" b="0" i="0" u="none" strike="noStrike" dirty="0">
                        <a:solidFill>
                          <a:srgbClr val="000000"/>
                        </a:solidFill>
                        <a:latin typeface="+mn-lt"/>
                      </a:endParaRPr>
                    </a:p>
                  </a:txBody>
                  <a:tcPr marL="9525" marR="9525" marT="9525" marB="0" anchor="ctr"/>
                </a:tc>
              </a:tr>
              <a:tr h="311041">
                <a:tc>
                  <a:txBody>
                    <a:bodyPr/>
                    <a:lstStyle/>
                    <a:p>
                      <a:pPr algn="ctr" fontAlgn="ctr"/>
                      <a:r>
                        <a:rPr lang="en-US" sz="1600" u="none" strike="noStrike" dirty="0"/>
                        <a:t>60</a:t>
                      </a:r>
                      <a:endParaRPr lang="en-US" sz="1600" b="0" i="0" u="none" strike="noStrike" dirty="0">
                        <a:solidFill>
                          <a:srgbClr val="000000"/>
                        </a:solidFill>
                        <a:latin typeface="+mn-lt"/>
                      </a:endParaRPr>
                    </a:p>
                  </a:txBody>
                  <a:tcPr marL="9525" marR="9525" marT="9525" marB="0" anchor="ctr"/>
                </a:tc>
                <a:tc>
                  <a:txBody>
                    <a:bodyPr/>
                    <a:lstStyle/>
                    <a:p>
                      <a:pPr algn="ctr" fontAlgn="ct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Conversation at 1m; Singing birds</a:t>
                      </a:r>
                      <a:endParaRPr lang="en-US" sz="1600" b="0" i="0" u="none" strike="noStrike" dirty="0">
                        <a:solidFill>
                          <a:srgbClr val="000000"/>
                        </a:solidFill>
                        <a:latin typeface="+mn-lt"/>
                      </a:endParaRPr>
                    </a:p>
                  </a:txBody>
                  <a:tcPr marL="9525" marR="9525" marT="9525" marB="0" anchor="ctr"/>
                </a:tc>
              </a:tr>
              <a:tr h="311041">
                <a:tc>
                  <a:txBody>
                    <a:bodyPr/>
                    <a:lstStyle/>
                    <a:p>
                      <a:pPr algn="ctr" fontAlgn="ctr"/>
                      <a:r>
                        <a:rPr lang="en-US" sz="1600" u="none" strike="noStrike" dirty="0"/>
                        <a:t>50</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Quiet</a:t>
                      </a:r>
                      <a:endParaRPr lang="en-US" sz="1600" b="0" i="0" u="none" strike="noStrike" dirty="0">
                        <a:solidFill>
                          <a:srgbClr val="000000"/>
                        </a:solidFill>
                        <a:latin typeface="+mn-lt"/>
                      </a:endParaRPr>
                    </a:p>
                  </a:txBody>
                  <a:tcPr marL="9525" marR="9525" marT="9525" marB="0" anchor="ctr"/>
                </a:tc>
                <a:tc>
                  <a:txBody>
                    <a:bodyPr/>
                    <a:lstStyle/>
                    <a:p>
                      <a:pPr algn="ctr" fontAlgn="ctr"/>
                      <a:r>
                        <a:rPr lang="en-US" sz="1600" u="none" strike="noStrike" dirty="0"/>
                        <a:t>Light traffic 30m away; Quiet office</a:t>
                      </a:r>
                      <a:endParaRPr lang="en-US" sz="1600" b="0" i="0" u="none" strike="noStrike" dirty="0">
                        <a:solidFill>
                          <a:srgbClr val="000000"/>
                        </a:solidFill>
                        <a:latin typeface="+mn-lt"/>
                      </a:endParaRPr>
                    </a:p>
                  </a:txBody>
                  <a:tcPr marL="9525" marR="9525" marT="9525" marB="0" anchor="ctr"/>
                </a:tc>
              </a:tr>
            </a:tbl>
          </a:graphicData>
        </a:graphic>
      </p:graphicFrame>
      <p:sp>
        <p:nvSpPr>
          <p:cNvPr id="7" name="Title 1"/>
          <p:cNvSpPr txBox="1">
            <a:spLocks/>
          </p:cNvSpPr>
          <p:nvPr/>
        </p:nvSpPr>
        <p:spPr>
          <a:xfrm>
            <a:off x="457200" y="274638"/>
            <a:ext cx="8229600" cy="1143000"/>
          </a:xfrm>
          <a:prstGeom prst="rect">
            <a:avLst/>
          </a:prstGeom>
        </p:spPr>
        <p:txBody>
          <a:bodyPr/>
          <a:lstStyle/>
          <a:p>
            <a:pPr algn="r" fontAlgn="auto">
              <a:spcAft>
                <a:spcPts val="0"/>
              </a:spcAft>
              <a:defRPr/>
            </a:pPr>
            <a:r>
              <a:rPr lang="en-US" sz="3600" b="1" dirty="0">
                <a:solidFill>
                  <a:schemeClr val="bg1"/>
                </a:solidFill>
                <a:effectLst>
                  <a:outerShdw blurRad="38100" dist="38100" dir="2700000" algn="tl">
                    <a:srgbClr val="000000">
                      <a:alpha val="43137"/>
                    </a:srgbClr>
                  </a:outerShdw>
                </a:effectLst>
                <a:latin typeface="+mj-lt"/>
                <a:ea typeface="+mj-ea"/>
                <a:cs typeface="+mj-cs"/>
              </a:rPr>
              <a:t>HOW LOUD IS TOO LOUD?</a:t>
            </a: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LET’S MEASURE YOUR HEARING</a:t>
            </a:r>
            <a:endParaRPr lang="en-US"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1"/>
          </p:nvPr>
        </p:nvSpPr>
        <p:spPr>
          <a:xfrm>
            <a:off x="6705600" y="6340475"/>
            <a:ext cx="2133600" cy="365125"/>
          </a:xfrm>
        </p:spPr>
        <p:txBody>
          <a:bodyPr/>
          <a:lstStyle/>
          <a:p>
            <a:pPr>
              <a:defRPr/>
            </a:pPr>
            <a:fld id="{FC4D2FDF-EB25-4321-BB0A-C763790658AE}" type="slidenum">
              <a:rPr lang="en-US"/>
              <a:pPr>
                <a:defRPr/>
              </a:pPr>
              <a:t>151</a:t>
            </a:fld>
            <a:endParaRPr lang="en-US" dirty="0"/>
          </a:p>
        </p:txBody>
      </p:sp>
      <p:sp>
        <p:nvSpPr>
          <p:cNvPr id="176132" name="TextBox 5"/>
          <p:cNvSpPr txBox="1">
            <a:spLocks noChangeArrowheads="1"/>
          </p:cNvSpPr>
          <p:nvPr/>
        </p:nvSpPr>
        <p:spPr bwMode="auto">
          <a:xfrm>
            <a:off x="350838" y="6494463"/>
            <a:ext cx="8369300" cy="307975"/>
          </a:xfrm>
          <a:prstGeom prst="rect">
            <a:avLst/>
          </a:prstGeom>
          <a:noFill/>
          <a:ln w="9525">
            <a:noFill/>
            <a:miter lim="800000"/>
            <a:headEnd/>
            <a:tailEnd/>
          </a:ln>
        </p:spPr>
        <p:txBody>
          <a:bodyPr>
            <a:spAutoFit/>
          </a:bodyPr>
          <a:lstStyle/>
          <a:p>
            <a:pPr marL="0" lvl="1"/>
            <a:r>
              <a:rPr lang="en-US" sz="1400">
                <a:latin typeface="Calibri" pitchFamily="34" charset="0"/>
              </a:rPr>
              <a:t>Source: http://www.ultrasonic-ringtones.com/</a:t>
            </a:r>
          </a:p>
        </p:txBody>
      </p:sp>
      <p:pic>
        <p:nvPicPr>
          <p:cNvPr id="8" name="Picture 7"/>
          <p:cNvPicPr/>
          <p:nvPr/>
        </p:nvPicPr>
        <p:blipFill>
          <a:blip r:embed="rId3" cstate="print"/>
          <a:stretch>
            <a:fillRect/>
          </a:stretch>
        </p:blipFill>
        <p:spPr>
          <a:xfrm>
            <a:off x="2438400" y="2133600"/>
            <a:ext cx="4773168" cy="3579876"/>
          </a:xfrm>
          <a:prstGeom prst="rect">
            <a:avLst/>
          </a:prstGeom>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REDUCE NOISE?</a:t>
            </a:r>
            <a:endParaRPr lang="en-US" dirty="0">
              <a:effectLst>
                <a:outerShdw blurRad="38100" dist="38100" dir="2700000" algn="tl">
                  <a:srgbClr val="000000">
                    <a:alpha val="43137"/>
                  </a:srgbClr>
                </a:outerShdw>
              </a:effectLst>
            </a:endParaRPr>
          </a:p>
        </p:txBody>
      </p:sp>
      <p:sp>
        <p:nvSpPr>
          <p:cNvPr id="121858" name="Content Placeholder 2"/>
          <p:cNvSpPr>
            <a:spLocks noGrp="1"/>
          </p:cNvSpPr>
          <p:nvPr>
            <p:ph idx="1"/>
          </p:nvPr>
        </p:nvSpPr>
        <p:spPr/>
        <p:txBody>
          <a:bodyPr rtlCol="0">
            <a:normAutofit fontScale="77500" lnSpcReduction="20000"/>
          </a:bodyPr>
          <a:lstStyle/>
          <a:p>
            <a:pPr eaLnBrk="1" fontAlgn="auto" hangingPunct="1">
              <a:lnSpc>
                <a:spcPct val="120000"/>
              </a:lnSpc>
              <a:spcAft>
                <a:spcPts val="0"/>
              </a:spcAft>
              <a:buFont typeface="Arial" pitchFamily="34" charset="0"/>
              <a:buChar char="•"/>
              <a:defRPr/>
            </a:pPr>
            <a:r>
              <a:rPr lang="en-US" b="1" i="1" dirty="0" smtClean="0">
                <a:solidFill>
                  <a:srgbClr val="FF0000"/>
                </a:solidFill>
              </a:rPr>
              <a:t>Proper Maintenance </a:t>
            </a:r>
            <a:r>
              <a:rPr lang="en-US" dirty="0" smtClean="0"/>
              <a:t>– keeping equipment in good condition</a:t>
            </a:r>
          </a:p>
          <a:p>
            <a:pPr eaLnBrk="1" fontAlgn="auto" hangingPunct="1">
              <a:lnSpc>
                <a:spcPct val="120000"/>
              </a:lnSpc>
              <a:spcAft>
                <a:spcPts val="0"/>
              </a:spcAft>
              <a:buFont typeface="Arial" pitchFamily="34" charset="0"/>
              <a:buChar char="•"/>
              <a:defRPr/>
            </a:pPr>
            <a:r>
              <a:rPr lang="en-US" b="1" i="1" dirty="0" smtClean="0">
                <a:solidFill>
                  <a:srgbClr val="FF0000"/>
                </a:solidFill>
              </a:rPr>
              <a:t>Protective Planning </a:t>
            </a:r>
            <a:r>
              <a:rPr lang="en-US" dirty="0" smtClean="0"/>
              <a:t>– when purchasing new equipment review specifications (e.g. look for low noise emissions, mufflers or other noise reduction devices)</a:t>
            </a:r>
          </a:p>
          <a:p>
            <a:pPr eaLnBrk="1" fontAlgn="auto" hangingPunct="1">
              <a:lnSpc>
                <a:spcPct val="120000"/>
              </a:lnSpc>
              <a:spcAft>
                <a:spcPts val="0"/>
              </a:spcAft>
              <a:buFont typeface="Arial" pitchFamily="34" charset="0"/>
              <a:buChar char="•"/>
              <a:defRPr/>
            </a:pPr>
            <a:r>
              <a:rPr lang="en-US" b="1" i="1" dirty="0" smtClean="0">
                <a:solidFill>
                  <a:srgbClr val="FF0000"/>
                </a:solidFill>
              </a:rPr>
              <a:t>Reduction of Noise at Source </a:t>
            </a:r>
            <a:r>
              <a:rPr lang="en-US" dirty="0" smtClean="0"/>
              <a:t>– enclose the noise source. Suitable housings can reduce noise by 20-30 dB</a:t>
            </a:r>
          </a:p>
          <a:p>
            <a:pPr eaLnBrk="1" fontAlgn="auto" hangingPunct="1">
              <a:lnSpc>
                <a:spcPct val="120000"/>
              </a:lnSpc>
              <a:spcAft>
                <a:spcPts val="0"/>
              </a:spcAft>
              <a:buFont typeface="Arial" pitchFamily="34" charset="0"/>
              <a:buChar char="•"/>
              <a:defRPr/>
            </a:pPr>
            <a:r>
              <a:rPr lang="en-US" b="1" i="1" dirty="0" smtClean="0">
                <a:solidFill>
                  <a:srgbClr val="FF0000"/>
                </a:solidFill>
              </a:rPr>
              <a:t>Equipment Placement </a:t>
            </a:r>
            <a:r>
              <a:rPr lang="en-US" dirty="0" smtClean="0"/>
              <a:t>– when placing equipment try to place your vehicle between you and the source of noise.</a:t>
            </a:r>
          </a:p>
          <a:p>
            <a:pPr eaLnBrk="1" fontAlgn="auto" hangingPunct="1">
              <a:lnSpc>
                <a:spcPct val="120000"/>
              </a:lnSpc>
              <a:spcAft>
                <a:spcPts val="0"/>
              </a:spcAft>
              <a:buFont typeface="Arial" pitchFamily="34" charset="0"/>
              <a:buChar char="•"/>
              <a:defRPr/>
            </a:pPr>
            <a:r>
              <a:rPr lang="en-US" b="1" i="1" dirty="0" smtClean="0">
                <a:solidFill>
                  <a:srgbClr val="FF0000"/>
                </a:solidFill>
              </a:rPr>
              <a:t>Personal Sound Protection</a:t>
            </a:r>
          </a:p>
          <a:p>
            <a:pPr lvl="1" eaLnBrk="1" fontAlgn="auto" hangingPunct="1">
              <a:lnSpc>
                <a:spcPct val="120000"/>
              </a:lnSpc>
              <a:spcAft>
                <a:spcPts val="0"/>
              </a:spcAft>
              <a:buFont typeface="Arial" pitchFamily="34" charset="0"/>
              <a:buChar char="–"/>
              <a:defRPr/>
            </a:pPr>
            <a:r>
              <a:rPr lang="en-US" dirty="0" smtClean="0"/>
              <a:t>Ear plugs – can reduce noise level by 30 dB (85-100dBA)</a:t>
            </a:r>
          </a:p>
          <a:p>
            <a:pPr lvl="1" eaLnBrk="1" fontAlgn="auto" hangingPunct="1">
              <a:lnSpc>
                <a:spcPct val="120000"/>
              </a:lnSpc>
              <a:spcAft>
                <a:spcPts val="0"/>
              </a:spcAft>
              <a:buFont typeface="Arial" pitchFamily="34" charset="0"/>
              <a:buChar char="–"/>
              <a:defRPr/>
            </a:pPr>
            <a:r>
              <a:rPr lang="en-US" dirty="0" smtClean="0"/>
              <a:t>Ear muffs – can reduce noise by 40-50 dB (&gt; 100dBA)</a:t>
            </a:r>
          </a:p>
        </p:txBody>
      </p:sp>
      <p:sp>
        <p:nvSpPr>
          <p:cNvPr id="4" name="Slide Number Placeholder 3"/>
          <p:cNvSpPr>
            <a:spLocks noGrp="1"/>
          </p:cNvSpPr>
          <p:nvPr>
            <p:ph type="sldNum" sz="quarter" idx="11"/>
          </p:nvPr>
        </p:nvSpPr>
        <p:spPr/>
        <p:txBody>
          <a:bodyPr/>
          <a:lstStyle/>
          <a:p>
            <a:pPr>
              <a:defRPr/>
            </a:pPr>
            <a:fld id="{F026AB60-27E4-421C-A48A-A469A126ECC4}" type="slidenum">
              <a:rPr lang="en-US"/>
              <a:pPr>
                <a:defRPr/>
              </a:pPr>
              <a:t>152</a:t>
            </a:fld>
            <a:endParaRPr lang="en-US" dirty="0"/>
          </a:p>
        </p:txBody>
      </p:sp>
      <p:sp>
        <p:nvSpPr>
          <p:cNvPr id="5" name="TextBox 4"/>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18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185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185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85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a:xfrm>
            <a:off x="609600" y="228600"/>
            <a:ext cx="8229600" cy="868363"/>
          </a:xfrm>
        </p:spPr>
        <p:txBody>
          <a:bodyPr/>
          <a:lstStyle/>
          <a:p>
            <a:pPr algn="r" eaLnBrk="1" hangingPunct="1"/>
            <a:r>
              <a:rPr lang="en-US" smtClean="0"/>
              <a:t>HOW TO REDUCE NOISE EFFECTS?</a:t>
            </a:r>
          </a:p>
        </p:txBody>
      </p:sp>
      <p:sp>
        <p:nvSpPr>
          <p:cNvPr id="178179" name="Content Placeholder 2"/>
          <p:cNvSpPr>
            <a:spLocks noGrp="1"/>
          </p:cNvSpPr>
          <p:nvPr>
            <p:ph idx="1"/>
          </p:nvPr>
        </p:nvSpPr>
        <p:spPr>
          <a:xfrm>
            <a:off x="304800" y="2525713"/>
            <a:ext cx="4040188" cy="3951287"/>
          </a:xfrm>
        </p:spPr>
        <p:txBody>
          <a:bodyPr/>
          <a:lstStyle/>
          <a:p>
            <a:pPr eaLnBrk="1" hangingPunct="1">
              <a:buFont typeface="Wingdings" pitchFamily="2" charset="2"/>
              <a:buChar char="ü"/>
            </a:pPr>
            <a:r>
              <a:rPr lang="en-US" sz="2300" smtClean="0"/>
              <a:t>Personal hearing protection</a:t>
            </a:r>
          </a:p>
          <a:p>
            <a:pPr eaLnBrk="1" hangingPunct="1">
              <a:buFont typeface="Wingdings" pitchFamily="2" charset="2"/>
              <a:buChar char="ü"/>
            </a:pPr>
            <a:r>
              <a:rPr lang="en-US" sz="2300" smtClean="0"/>
              <a:t>Preventative maintenance</a:t>
            </a:r>
          </a:p>
          <a:p>
            <a:pPr eaLnBrk="1" hangingPunct="1">
              <a:buFont typeface="Wingdings" pitchFamily="2" charset="2"/>
              <a:buChar char="ü"/>
            </a:pPr>
            <a:r>
              <a:rPr lang="en-US" sz="2300" smtClean="0"/>
              <a:t>Dampening materials</a:t>
            </a:r>
          </a:p>
          <a:p>
            <a:pPr eaLnBrk="1" hangingPunct="1">
              <a:buFont typeface="Wingdings" pitchFamily="2" charset="2"/>
              <a:buChar char="ü"/>
            </a:pPr>
            <a:r>
              <a:rPr lang="en-US" sz="2300" smtClean="0"/>
              <a:t>Electric tools</a:t>
            </a:r>
          </a:p>
          <a:p>
            <a:pPr eaLnBrk="1" hangingPunct="1">
              <a:buFont typeface="Wingdings" pitchFamily="2" charset="2"/>
              <a:buChar char="ü"/>
            </a:pPr>
            <a:r>
              <a:rPr lang="en-US" sz="2300" smtClean="0"/>
              <a:t>Low vibration tools</a:t>
            </a:r>
          </a:p>
        </p:txBody>
      </p:sp>
      <p:sp>
        <p:nvSpPr>
          <p:cNvPr id="7" name="Slide Number Placeholder 6"/>
          <p:cNvSpPr>
            <a:spLocks noGrp="1"/>
          </p:cNvSpPr>
          <p:nvPr>
            <p:ph type="sldNum" sz="quarter" idx="11"/>
          </p:nvPr>
        </p:nvSpPr>
        <p:spPr/>
        <p:txBody>
          <a:bodyPr/>
          <a:lstStyle/>
          <a:p>
            <a:pPr>
              <a:defRPr/>
            </a:pPr>
            <a:fld id="{DEBEF528-BB06-46CA-B55F-99F2D5447069}" type="slidenum">
              <a:rPr lang="en-US"/>
              <a:pPr>
                <a:defRPr/>
              </a:pPr>
              <a:t>153</a:t>
            </a:fld>
            <a:endParaRPr lang="en-US"/>
          </a:p>
        </p:txBody>
      </p:sp>
      <p:sp>
        <p:nvSpPr>
          <p:cNvPr id="178181" name="Content Placeholder 8"/>
          <p:cNvSpPr>
            <a:spLocks noGrp="1"/>
          </p:cNvSpPr>
          <p:nvPr>
            <p:ph sz="quarter" idx="4294967295"/>
          </p:nvPr>
        </p:nvSpPr>
        <p:spPr>
          <a:xfrm>
            <a:off x="4724400" y="2525713"/>
            <a:ext cx="4419600" cy="4332287"/>
          </a:xfrm>
        </p:spPr>
        <p:txBody>
          <a:bodyPr/>
          <a:lstStyle/>
          <a:p>
            <a:pPr eaLnBrk="1" hangingPunct="1">
              <a:buFont typeface="Arial" charset="0"/>
              <a:buBlip>
                <a:blip r:embed="rId3"/>
              </a:buBlip>
            </a:pPr>
            <a:r>
              <a:rPr lang="en-US" sz="2200" smtClean="0"/>
              <a:t>Poorly maintained  equipment</a:t>
            </a:r>
          </a:p>
          <a:p>
            <a:pPr eaLnBrk="1" hangingPunct="1">
              <a:buFont typeface="Arial" charset="0"/>
              <a:buBlip>
                <a:blip r:embed="rId3"/>
              </a:buBlip>
            </a:pPr>
            <a:r>
              <a:rPr lang="en-US" sz="2200" smtClean="0"/>
              <a:t>High noise generating equipment</a:t>
            </a:r>
          </a:p>
          <a:p>
            <a:pPr eaLnBrk="1" hangingPunct="1">
              <a:buFont typeface="Arial" charset="0"/>
              <a:buBlip>
                <a:blip r:embed="rId3"/>
              </a:buBlip>
            </a:pPr>
            <a:r>
              <a:rPr lang="en-US" sz="2200" smtClean="0"/>
              <a:t>Standing near equipment</a:t>
            </a:r>
          </a:p>
          <a:p>
            <a:pPr eaLnBrk="1" hangingPunct="1">
              <a:buFont typeface="Arial" charset="0"/>
              <a:buBlip>
                <a:blip r:embed="rId3"/>
              </a:buBlip>
            </a:pPr>
            <a:r>
              <a:rPr lang="en-US" sz="2200" smtClean="0"/>
              <a:t>Improper use of hearing protection</a:t>
            </a:r>
          </a:p>
          <a:p>
            <a:pPr eaLnBrk="1" hangingPunct="1">
              <a:buFont typeface="Arial" charset="0"/>
              <a:buBlip>
                <a:blip r:embed="rId3"/>
              </a:buBlip>
            </a:pPr>
            <a:endParaRPr lang="en-US" sz="2800" smtClean="0"/>
          </a:p>
          <a:p>
            <a:pPr eaLnBrk="1" hangingPunct="1">
              <a:buFont typeface="Arial" charset="0"/>
              <a:buBlip>
                <a:blip r:embed="rId3"/>
              </a:buBlip>
            </a:pPr>
            <a:endParaRPr lang="en-US" sz="2800" smtClean="0"/>
          </a:p>
        </p:txBody>
      </p:sp>
      <p:sp>
        <p:nvSpPr>
          <p:cNvPr id="178182" name="Text Placeholder 6"/>
          <p:cNvSpPr txBox="1">
            <a:spLocks/>
          </p:cNvSpPr>
          <p:nvPr/>
        </p:nvSpPr>
        <p:spPr bwMode="auto">
          <a:xfrm>
            <a:off x="304800" y="1885950"/>
            <a:ext cx="4040188" cy="639763"/>
          </a:xfrm>
          <a:prstGeom prst="rect">
            <a:avLst/>
          </a:prstGeom>
          <a:noFill/>
          <a:ln w="9525">
            <a:noFill/>
            <a:miter lim="800000"/>
            <a:headEnd/>
            <a:tailEnd/>
          </a:ln>
        </p:spPr>
        <p:txBody>
          <a:bodyPr/>
          <a:lstStyle/>
          <a:p>
            <a:pPr marL="342900" indent="-342900" algn="ctr">
              <a:spcBef>
                <a:spcPct val="20000"/>
              </a:spcBef>
            </a:pPr>
            <a:r>
              <a:rPr lang="en-US" sz="2600" b="1">
                <a:latin typeface="Calibri" pitchFamily="34" charset="0"/>
              </a:rPr>
              <a:t>BETTER PRACTICE</a:t>
            </a:r>
          </a:p>
        </p:txBody>
      </p:sp>
      <p:sp>
        <p:nvSpPr>
          <p:cNvPr id="178183" name="Text Placeholder 7"/>
          <p:cNvSpPr txBox="1">
            <a:spLocks/>
          </p:cNvSpPr>
          <p:nvPr/>
        </p:nvSpPr>
        <p:spPr bwMode="auto">
          <a:xfrm>
            <a:off x="4343400" y="1885950"/>
            <a:ext cx="4041775" cy="639763"/>
          </a:xfrm>
          <a:prstGeom prst="rect">
            <a:avLst/>
          </a:prstGeom>
          <a:noFill/>
          <a:ln w="9525">
            <a:noFill/>
            <a:miter lim="800000"/>
            <a:headEnd/>
            <a:tailEnd/>
          </a:ln>
        </p:spPr>
        <p:txBody>
          <a:bodyPr/>
          <a:lstStyle/>
          <a:p>
            <a:pPr marL="342900" indent="-342900" algn="ctr">
              <a:spcBef>
                <a:spcPct val="20000"/>
              </a:spcBef>
            </a:pPr>
            <a:r>
              <a:rPr lang="en-US" sz="2600" b="1">
                <a:latin typeface="Calibri" pitchFamily="34" charset="0"/>
              </a:rPr>
              <a:t>AVOID</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4000" dirty="0" smtClean="0"/>
              <a:t>VEHICLE SAFETY</a:t>
            </a:r>
            <a:endParaRPr lang="en-US" sz="4000" dirty="0"/>
          </a:p>
        </p:txBody>
      </p:sp>
      <p:sp>
        <p:nvSpPr>
          <p:cNvPr id="3" name="Slide Number Placeholder 2"/>
          <p:cNvSpPr>
            <a:spLocks noGrp="1"/>
          </p:cNvSpPr>
          <p:nvPr>
            <p:ph type="sldNum" sz="quarter" idx="11"/>
          </p:nvPr>
        </p:nvSpPr>
        <p:spPr/>
        <p:txBody>
          <a:bodyPr/>
          <a:lstStyle/>
          <a:p>
            <a:pPr>
              <a:defRPr/>
            </a:pPr>
            <a:fld id="{1E9A2F49-E2BB-4F00-9884-CD63EF9460A6}" type="slidenum">
              <a:rPr lang="en-US"/>
              <a:pPr>
                <a:defRPr/>
              </a:pPr>
              <a:t>154</a:t>
            </a:fld>
            <a:endParaRPr lang="en-US"/>
          </a:p>
        </p:txBody>
      </p:sp>
      <p:sp>
        <p:nvSpPr>
          <p:cNvPr id="179204" name="Rectangle 3"/>
          <p:cNvSpPr>
            <a:spLocks noChangeArrowheads="1"/>
          </p:cNvSpPr>
          <p:nvPr/>
        </p:nvSpPr>
        <p:spPr bwMode="auto">
          <a:xfrm>
            <a:off x="1714500" y="5334000"/>
            <a:ext cx="6743700" cy="830263"/>
          </a:xfrm>
          <a:prstGeom prst="rect">
            <a:avLst/>
          </a:prstGeom>
          <a:noFill/>
          <a:ln w="9525">
            <a:noFill/>
            <a:miter lim="800000"/>
            <a:headEnd/>
            <a:tailEnd/>
          </a:ln>
        </p:spPr>
        <p:txBody>
          <a:bodyPr>
            <a:spAutoFit/>
          </a:bodyPr>
          <a:lstStyle/>
          <a:p>
            <a:pPr algn="ctr"/>
            <a:r>
              <a:rPr lang="en-US" sz="2400" i="1">
                <a:latin typeface="Calibri" pitchFamily="34" charset="0"/>
              </a:rPr>
              <a:t>Transportation accidents are the leading cause (39%) of workplace fatalities across all industries</a:t>
            </a:r>
          </a:p>
        </p:txBody>
      </p:sp>
      <p:sp>
        <p:nvSpPr>
          <p:cNvPr id="179205" name="TextBox 4"/>
          <p:cNvSpPr txBox="1">
            <a:spLocks noChangeArrowheads="1"/>
          </p:cNvSpPr>
          <p:nvPr/>
        </p:nvSpPr>
        <p:spPr bwMode="auto">
          <a:xfrm>
            <a:off x="2667000" y="6248400"/>
            <a:ext cx="5014913" cy="430213"/>
          </a:xfrm>
          <a:prstGeom prst="rect">
            <a:avLst/>
          </a:prstGeom>
          <a:noFill/>
          <a:ln w="9525">
            <a:noFill/>
            <a:miter lim="800000"/>
            <a:headEnd/>
            <a:tailEnd/>
          </a:ln>
        </p:spPr>
        <p:txBody>
          <a:bodyPr>
            <a:spAutoFit/>
          </a:bodyPr>
          <a:lstStyle/>
          <a:p>
            <a:pPr marL="228600" indent="-228600" algn="ctr"/>
            <a:r>
              <a:rPr lang="en-US" sz="1100">
                <a:latin typeface="Calibri" pitchFamily="34" charset="0"/>
              </a:rPr>
              <a:t>Source: BLS 2010, http://www.bls.gov/iif/oshwc/cfoi/cfch0008.pdf</a:t>
            </a:r>
          </a:p>
          <a:p>
            <a:pPr marL="228600" indent="-228600"/>
            <a:endParaRPr lang="en-US" sz="1100">
              <a:latin typeface="Calibri" pitchFamily="34" charset="0"/>
            </a:endParaRPr>
          </a:p>
        </p:txBody>
      </p:sp>
      <p:pic>
        <p:nvPicPr>
          <p:cNvPr id="6" name="Picture 5"/>
          <p:cNvPicPr>
            <a:picLocks noChangeAspect="1" noChangeArrowheads="1"/>
          </p:cNvPicPr>
          <p:nvPr/>
        </p:nvPicPr>
        <p:blipFill>
          <a:blip r:embed="rId3" cstate="email">
            <a:grayscl/>
          </a:blip>
          <a:srcRect/>
          <a:stretch>
            <a:fillRect/>
          </a:stretch>
        </p:blipFill>
        <p:spPr bwMode="auto">
          <a:xfrm>
            <a:off x="2895600" y="1524000"/>
            <a:ext cx="4114800" cy="3894365"/>
          </a:xfrm>
          <a:prstGeom prst="rect">
            <a:avLst/>
          </a:prstGeom>
          <a:ln>
            <a:noFill/>
          </a:ln>
          <a:effectLst>
            <a:softEdge rad="317500"/>
          </a:effec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a:xfrm>
            <a:off x="533400" y="76200"/>
            <a:ext cx="8229600" cy="1143000"/>
          </a:xfrm>
        </p:spPr>
        <p:txBody>
          <a:bodyPr/>
          <a:lstStyle/>
          <a:p>
            <a:pPr algn="r" eaLnBrk="1" hangingPunct="1"/>
            <a:r>
              <a:rPr lang="en-US" smtClean="0"/>
              <a:t>TRANSPORTATION FACTS</a:t>
            </a:r>
          </a:p>
        </p:txBody>
      </p:sp>
      <p:sp>
        <p:nvSpPr>
          <p:cNvPr id="301059" name="Content Placeholder 2"/>
          <p:cNvSpPr>
            <a:spLocks noGrp="1"/>
          </p:cNvSpPr>
          <p:nvPr>
            <p:ph idx="1"/>
          </p:nvPr>
        </p:nvSpPr>
        <p:spPr>
          <a:xfrm>
            <a:off x="228600" y="1447800"/>
            <a:ext cx="4114800" cy="4495800"/>
          </a:xfrm>
        </p:spPr>
        <p:txBody>
          <a:bodyPr rtlCol="0">
            <a:normAutofit/>
          </a:bodyPr>
          <a:lstStyle/>
          <a:p>
            <a:pPr eaLnBrk="1" fontAlgn="auto" hangingPunct="1">
              <a:spcAft>
                <a:spcPts val="0"/>
              </a:spcAft>
              <a:buFont typeface="Arial" pitchFamily="34" charset="0"/>
              <a:buNone/>
              <a:defRPr/>
            </a:pPr>
            <a:r>
              <a:rPr lang="en-US" sz="2800" b="1" i="1" dirty="0" smtClean="0"/>
              <a:t>	</a:t>
            </a:r>
            <a:r>
              <a:rPr lang="en-US" b="1" i="1" dirty="0" smtClean="0"/>
              <a:t>Did you know?</a:t>
            </a:r>
            <a:endParaRPr lang="en-US" sz="2800" dirty="0" smtClean="0">
              <a:latin typeface="+mj-lt"/>
            </a:endParaRPr>
          </a:p>
          <a:p>
            <a:pPr eaLnBrk="1" fontAlgn="auto" hangingPunct="1">
              <a:spcAft>
                <a:spcPts val="0"/>
              </a:spcAft>
              <a:buFont typeface="Arial" pitchFamily="34" charset="0"/>
              <a:buChar char="•"/>
              <a:defRPr/>
            </a:pPr>
            <a:r>
              <a:rPr lang="en-US" sz="2800" dirty="0" smtClean="0">
                <a:latin typeface="+mj-lt"/>
              </a:rPr>
              <a:t>According to the DOT, there is:</a:t>
            </a:r>
          </a:p>
          <a:p>
            <a:pPr lvl="1" eaLnBrk="1" fontAlgn="auto" hangingPunct="1">
              <a:spcAft>
                <a:spcPts val="0"/>
              </a:spcAft>
              <a:buFont typeface="Arial" pitchFamily="34" charset="0"/>
              <a:buChar char="–"/>
              <a:defRPr/>
            </a:pPr>
            <a:r>
              <a:rPr lang="en-US" dirty="0" smtClean="0">
                <a:latin typeface="+mj-lt"/>
              </a:rPr>
              <a:t>One work zone fatality every 10 hours (2.3 a day)</a:t>
            </a:r>
          </a:p>
          <a:p>
            <a:pPr lvl="1" eaLnBrk="1" fontAlgn="auto" hangingPunct="1">
              <a:spcAft>
                <a:spcPts val="0"/>
              </a:spcAft>
              <a:buFont typeface="Arial" pitchFamily="34" charset="0"/>
              <a:buChar char="–"/>
              <a:defRPr/>
            </a:pPr>
            <a:r>
              <a:rPr lang="en-US" dirty="0" smtClean="0">
                <a:latin typeface="+mj-lt"/>
              </a:rPr>
              <a:t>One work zone injury every 13 minutes (110 a day)</a:t>
            </a:r>
          </a:p>
          <a:p>
            <a:pPr eaLnBrk="1" fontAlgn="auto" hangingPunct="1">
              <a:spcAft>
                <a:spcPts val="0"/>
              </a:spcAft>
              <a:buFont typeface="Arial" pitchFamily="34" charset="0"/>
              <a:buChar char="•"/>
              <a:defRPr/>
            </a:pPr>
            <a:endParaRPr lang="en-US" sz="2600" dirty="0" smtClean="0">
              <a:latin typeface="+mj-lt"/>
            </a:endParaRPr>
          </a:p>
          <a:p>
            <a:pPr eaLnBrk="1" fontAlgn="auto" hangingPunct="1">
              <a:spcAft>
                <a:spcPts val="0"/>
              </a:spcAft>
              <a:buFont typeface="Arial" pitchFamily="34" charset="0"/>
              <a:buChar char="•"/>
              <a:defRPr/>
            </a:pPr>
            <a:endParaRPr lang="en-US" baseline="30000" dirty="0" smtClean="0">
              <a:latin typeface="+mj-lt"/>
            </a:endParaRPr>
          </a:p>
          <a:p>
            <a:pPr eaLnBrk="1" fontAlgn="auto" hangingPunct="1">
              <a:spcAft>
                <a:spcPts val="0"/>
              </a:spcAft>
              <a:buFont typeface="Arial" pitchFamily="34" charset="0"/>
              <a:buNone/>
              <a:defRPr/>
            </a:pPr>
            <a:endParaRPr lang="en-US" dirty="0" smtClean="0">
              <a:latin typeface="+mj-lt"/>
            </a:endParaRPr>
          </a:p>
        </p:txBody>
      </p:sp>
      <p:sp>
        <p:nvSpPr>
          <p:cNvPr id="4" name="Slide Number Placeholder 3"/>
          <p:cNvSpPr>
            <a:spLocks noGrp="1"/>
          </p:cNvSpPr>
          <p:nvPr>
            <p:ph type="sldNum" sz="quarter" idx="11"/>
          </p:nvPr>
        </p:nvSpPr>
        <p:spPr/>
        <p:txBody>
          <a:bodyPr/>
          <a:lstStyle/>
          <a:p>
            <a:pPr>
              <a:defRPr/>
            </a:pPr>
            <a:fld id="{FB96C0B6-99A3-4E54-B7EA-09B4AF4FAB54}" type="slidenum">
              <a:rPr lang="en-US"/>
              <a:pPr>
                <a:defRPr/>
              </a:pPr>
              <a:t>155</a:t>
            </a:fld>
            <a:endParaRPr lang="en-US" dirty="0"/>
          </a:p>
        </p:txBody>
      </p:sp>
      <p:sp>
        <p:nvSpPr>
          <p:cNvPr id="180229" name="TextBox 4"/>
          <p:cNvSpPr txBox="1">
            <a:spLocks noChangeArrowheads="1"/>
          </p:cNvSpPr>
          <p:nvPr/>
        </p:nvSpPr>
        <p:spPr bwMode="auto">
          <a:xfrm>
            <a:off x="152400" y="6300788"/>
            <a:ext cx="8382000" cy="938212"/>
          </a:xfrm>
          <a:prstGeom prst="rect">
            <a:avLst/>
          </a:prstGeom>
          <a:noFill/>
          <a:ln w="9525">
            <a:noFill/>
            <a:miter lim="800000"/>
            <a:headEnd/>
            <a:tailEnd/>
          </a:ln>
        </p:spPr>
        <p:txBody>
          <a:bodyPr>
            <a:spAutoFit/>
          </a:bodyPr>
          <a:lstStyle/>
          <a:p>
            <a:pPr marL="228600" indent="-228600"/>
            <a:r>
              <a:rPr lang="en-US" sz="1100">
                <a:latin typeface="Calibri" pitchFamily="34" charset="0"/>
              </a:rPr>
              <a:t>Sources: </a:t>
            </a:r>
            <a:r>
              <a:rPr lang="en-US" sz="1100">
                <a:latin typeface="Calibri" pitchFamily="34" charset="0"/>
                <a:hlinkClick r:id="rId3"/>
              </a:rPr>
              <a:t>http://www.bls.gov/iif/oshwc/cfoi/cfch0008.pdf</a:t>
            </a:r>
            <a:r>
              <a:rPr lang="en-US" sz="1100">
                <a:latin typeface="Calibri" pitchFamily="34" charset="0"/>
              </a:rPr>
              <a:t>  and </a:t>
            </a:r>
            <a:r>
              <a:rPr lang="en-US" sz="1100">
                <a:latin typeface="Calibri" pitchFamily="34" charset="0"/>
                <a:hlinkClick r:id="rId4"/>
              </a:rPr>
              <a:t>http://www.elcosh.org/record/images/</a:t>
            </a:r>
            <a:endParaRPr lang="en-US" sz="1100">
              <a:latin typeface="Calibri" pitchFamily="34" charset="0"/>
            </a:endParaRPr>
          </a:p>
          <a:p>
            <a:pPr marL="228600" indent="-228600"/>
            <a:r>
              <a:rPr lang="en-US" sz="1100">
                <a:latin typeface="Calibri" pitchFamily="34" charset="0"/>
              </a:rPr>
              <a:t>	</a:t>
            </a:r>
          </a:p>
          <a:p>
            <a:pPr marL="228600" indent="-228600"/>
            <a:r>
              <a:rPr lang="en-US" sz="1100">
                <a:latin typeface="Calibri" pitchFamily="34" charset="0"/>
              </a:rPr>
              <a:t> </a:t>
            </a:r>
          </a:p>
          <a:p>
            <a:pPr marL="228600" indent="-228600"/>
            <a:endParaRPr lang="en-US" sz="1100">
              <a:latin typeface="Calibri" pitchFamily="34" charset="0"/>
            </a:endParaRPr>
          </a:p>
          <a:p>
            <a:pPr marL="228600" indent="-228600"/>
            <a:endParaRPr lang="en-US" sz="1100">
              <a:latin typeface="Calibri" pitchFamily="34" charset="0"/>
            </a:endParaRPr>
          </a:p>
        </p:txBody>
      </p:sp>
      <p:pic>
        <p:nvPicPr>
          <p:cNvPr id="8" name="Content Placeholder 4" descr="elcosh_flagger.jpg"/>
          <p:cNvPicPr>
            <a:picLocks noChangeAspect="1"/>
          </p:cNvPicPr>
          <p:nvPr/>
        </p:nvPicPr>
        <p:blipFill>
          <a:blip r:embed="rId5" cstate="email"/>
          <a:srcRect/>
          <a:stretch>
            <a:fillRect/>
          </a:stretch>
        </p:blipFill>
        <p:spPr>
          <a:xfrm>
            <a:off x="4267200" y="1676400"/>
            <a:ext cx="1905000" cy="3275500"/>
          </a:xfrm>
          <a:prstGeom prst="roundRect">
            <a:avLst/>
          </a:prstGeom>
          <a:ln w="38100" cap="sq">
            <a:solidFill>
              <a:srgbClr val="000000"/>
            </a:solidFill>
          </a:ln>
          <a:effectLst>
            <a:outerShdw blurRad="50800" dist="38100" dir="2700000" algn="tl" rotWithShape="0">
              <a:srgbClr val="000000">
                <a:alpha val="43000"/>
              </a:srgbClr>
            </a:outerShdw>
          </a:effectLst>
        </p:spPr>
      </p:pic>
      <p:pic>
        <p:nvPicPr>
          <p:cNvPr id="9" name="Picture 8" descr="elcosh_rod const.jpg"/>
          <p:cNvPicPr>
            <a:picLocks noChangeAspect="1"/>
          </p:cNvPicPr>
          <p:nvPr/>
        </p:nvPicPr>
        <p:blipFill>
          <a:blip r:embed="rId6" cstate="email"/>
          <a:srcRect/>
          <a:stretch>
            <a:fillRect/>
          </a:stretch>
        </p:blipFill>
        <p:spPr>
          <a:xfrm>
            <a:off x="6019800" y="3429000"/>
            <a:ext cx="2891185" cy="2607313"/>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848600" cy="1143000"/>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DAILY BUCKET TRUCK INSPECTION CHECKLIST</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sz="half" idx="1"/>
          </p:nvPr>
        </p:nvSpPr>
        <p:spPr>
          <a:xfrm>
            <a:off x="304800" y="1676400"/>
            <a:ext cx="4191000" cy="5029200"/>
          </a:xfrm>
        </p:spPr>
        <p:txBody>
          <a:bodyPr rtlCol="0">
            <a:normAutofit fontScale="70000" lnSpcReduction="20000"/>
          </a:bodyPr>
          <a:lstStyle/>
          <a:p>
            <a:pPr eaLnBrk="1" fontAlgn="auto" hangingPunct="1">
              <a:spcBef>
                <a:spcPts val="1200"/>
              </a:spcBef>
              <a:spcAft>
                <a:spcPts val="0"/>
              </a:spcAft>
              <a:buFont typeface="Wingdings" pitchFamily="2" charset="2"/>
              <a:buChar char="q"/>
              <a:defRPr/>
            </a:pPr>
            <a:r>
              <a:rPr lang="en-US" dirty="0" smtClean="0"/>
              <a:t>Operating controls and emergency controls</a:t>
            </a:r>
          </a:p>
          <a:p>
            <a:pPr eaLnBrk="1" fontAlgn="auto" hangingPunct="1">
              <a:spcBef>
                <a:spcPts val="1200"/>
              </a:spcBef>
              <a:spcAft>
                <a:spcPts val="0"/>
              </a:spcAft>
              <a:buFont typeface="Wingdings" pitchFamily="2" charset="2"/>
              <a:buChar char="q"/>
              <a:defRPr/>
            </a:pPr>
            <a:r>
              <a:rPr lang="en-US" dirty="0" smtClean="0"/>
              <a:t>Bucket insulation</a:t>
            </a:r>
          </a:p>
          <a:p>
            <a:pPr eaLnBrk="1" fontAlgn="auto" hangingPunct="1">
              <a:spcBef>
                <a:spcPts val="1200"/>
              </a:spcBef>
              <a:spcAft>
                <a:spcPts val="0"/>
              </a:spcAft>
              <a:buFont typeface="Wingdings" pitchFamily="2" charset="2"/>
              <a:buChar char="q"/>
              <a:defRPr/>
            </a:pPr>
            <a:r>
              <a:rPr lang="en-US" dirty="0" smtClean="0"/>
              <a:t>Outriggers and guardrails</a:t>
            </a:r>
          </a:p>
          <a:p>
            <a:pPr eaLnBrk="1" fontAlgn="auto" hangingPunct="1">
              <a:spcBef>
                <a:spcPts val="1200"/>
              </a:spcBef>
              <a:spcAft>
                <a:spcPts val="0"/>
              </a:spcAft>
              <a:buFont typeface="Wingdings" pitchFamily="2" charset="2"/>
              <a:buChar char="q"/>
              <a:defRPr/>
            </a:pPr>
            <a:r>
              <a:rPr lang="en-US" dirty="0" smtClean="0"/>
              <a:t>Personal fall protection gear</a:t>
            </a:r>
          </a:p>
          <a:p>
            <a:pPr eaLnBrk="1" fontAlgn="auto" hangingPunct="1">
              <a:spcBef>
                <a:spcPts val="1200"/>
              </a:spcBef>
              <a:spcAft>
                <a:spcPts val="0"/>
              </a:spcAft>
              <a:buFont typeface="Wingdings" pitchFamily="2" charset="2"/>
              <a:buChar char="q"/>
              <a:defRPr/>
            </a:pPr>
            <a:r>
              <a:rPr lang="en-US" dirty="0" smtClean="0"/>
              <a:t>Wheels, rims and tires</a:t>
            </a:r>
          </a:p>
          <a:p>
            <a:pPr eaLnBrk="1" fontAlgn="auto" hangingPunct="1">
              <a:spcBef>
                <a:spcPts val="1200"/>
              </a:spcBef>
              <a:spcAft>
                <a:spcPts val="0"/>
              </a:spcAft>
              <a:buFont typeface="Wingdings" pitchFamily="2" charset="2"/>
              <a:buChar char="q"/>
              <a:defRPr/>
            </a:pPr>
            <a:r>
              <a:rPr lang="en-US" dirty="0" smtClean="0"/>
              <a:t>Any other items specified by the manufacturer</a:t>
            </a:r>
          </a:p>
          <a:p>
            <a:pPr eaLnBrk="1" fontAlgn="auto" hangingPunct="1">
              <a:spcBef>
                <a:spcPts val="1200"/>
              </a:spcBef>
              <a:spcAft>
                <a:spcPts val="0"/>
              </a:spcAft>
              <a:buFont typeface="Wingdings" pitchFamily="2" charset="2"/>
              <a:buChar char="q"/>
              <a:defRPr/>
            </a:pPr>
            <a:r>
              <a:rPr lang="en-US" dirty="0" smtClean="0"/>
              <a:t>Possible leaks (air, hydraulic fluid, and fuel-system) and loose or missing parts</a:t>
            </a:r>
          </a:p>
          <a:p>
            <a:pPr eaLnBrk="1" fontAlgn="auto" hangingPunct="1">
              <a:spcBef>
                <a:spcPts val="1200"/>
              </a:spcBef>
              <a:spcAft>
                <a:spcPts val="0"/>
              </a:spcAft>
              <a:buFont typeface="Wingdings" pitchFamily="2" charset="2"/>
              <a:buChar char="q"/>
              <a:defRPr/>
            </a:pPr>
            <a:r>
              <a:rPr lang="en-US" dirty="0" smtClean="0"/>
              <a:t>Clearly marked controls corresponding to their function</a:t>
            </a:r>
          </a:p>
          <a:p>
            <a:pPr eaLnBrk="1" fontAlgn="auto" hangingPunct="1">
              <a:spcBef>
                <a:spcPts val="1200"/>
              </a:spcBef>
              <a:spcAft>
                <a:spcPts val="0"/>
              </a:spcAft>
              <a:buFont typeface="Wingdings" pitchFamily="2" charset="2"/>
              <a:buChar char="q"/>
              <a:defRPr/>
            </a:pPr>
            <a:r>
              <a:rPr lang="en-US" dirty="0" smtClean="0"/>
              <a:t>Grounding clamps and cables</a:t>
            </a:r>
          </a:p>
        </p:txBody>
      </p:sp>
      <p:sp>
        <p:nvSpPr>
          <p:cNvPr id="8" name="Content Placeholder 7"/>
          <p:cNvSpPr>
            <a:spLocks noGrp="1"/>
          </p:cNvSpPr>
          <p:nvPr>
            <p:ph sz="half" idx="2"/>
          </p:nvPr>
        </p:nvSpPr>
        <p:spPr>
          <a:xfrm>
            <a:off x="4648200" y="1752600"/>
            <a:ext cx="4038600" cy="1066800"/>
          </a:xfrm>
        </p:spPr>
        <p:txBody>
          <a:bodyPr rtlCol="0">
            <a:normAutofit fontScale="70000" lnSpcReduction="20000"/>
          </a:bodyPr>
          <a:lstStyle/>
          <a:p>
            <a:pPr marL="636588" indent="-636588" eaLnBrk="1" fontAlgn="auto" hangingPunct="1">
              <a:spcAft>
                <a:spcPts val="0"/>
              </a:spcAft>
              <a:buFont typeface="Arial" pitchFamily="34" charset="0"/>
              <a:buNone/>
              <a:defRPr/>
            </a:pPr>
            <a:r>
              <a:rPr lang="en-US" b="1" i="1" dirty="0" smtClean="0"/>
              <a:t>Note: </a:t>
            </a:r>
            <a:r>
              <a:rPr lang="en-US" i="1" dirty="0" smtClean="0"/>
              <a:t>Aerial lift devices must always be maintained and operated according to the manufacturer's instructions</a:t>
            </a:r>
          </a:p>
          <a:p>
            <a:pPr eaLnBrk="1" fontAlgn="auto" hangingPunct="1">
              <a:spcAft>
                <a:spcPts val="0"/>
              </a:spcAft>
              <a:buFont typeface="Arial" pitchFamily="34" charset="0"/>
              <a:buChar char="•"/>
              <a:defRPr/>
            </a:pPr>
            <a:endParaRPr lang="en-US" dirty="0"/>
          </a:p>
        </p:txBody>
      </p:sp>
      <p:sp>
        <p:nvSpPr>
          <p:cNvPr id="6" name="Slide Number Placeholder 5"/>
          <p:cNvSpPr>
            <a:spLocks noGrp="1"/>
          </p:cNvSpPr>
          <p:nvPr>
            <p:ph type="sldNum" sz="quarter" idx="11"/>
          </p:nvPr>
        </p:nvSpPr>
        <p:spPr/>
        <p:txBody>
          <a:bodyPr/>
          <a:lstStyle/>
          <a:p>
            <a:pPr>
              <a:defRPr/>
            </a:pPr>
            <a:fld id="{DB4080AC-8B13-44EC-883D-D849CC1CDB7C}" type="slidenum">
              <a:rPr lang="en-US"/>
              <a:pPr>
                <a:defRPr/>
              </a:pPr>
              <a:t>156</a:t>
            </a:fld>
            <a:endParaRPr lang="en-US"/>
          </a:p>
        </p:txBody>
      </p:sp>
      <p:pic>
        <p:nvPicPr>
          <p:cNvPr id="181254" name="Picture 3"/>
          <p:cNvPicPr>
            <a:picLocks noChangeAspect="1" noChangeArrowheads="1"/>
          </p:cNvPicPr>
          <p:nvPr/>
        </p:nvPicPr>
        <p:blipFill>
          <a:blip r:embed="rId3" cstate="print"/>
          <a:srcRect/>
          <a:stretch>
            <a:fillRect/>
          </a:stretch>
        </p:blipFill>
        <p:spPr bwMode="auto">
          <a:xfrm>
            <a:off x="4267200" y="3205163"/>
            <a:ext cx="4667250" cy="3024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7"/>
          <p:cNvSpPr/>
          <p:nvPr/>
        </p:nvSpPr>
        <p:spPr>
          <a:xfrm>
            <a:off x="152400" y="4648200"/>
            <a:ext cx="5029200" cy="1981200"/>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sz="20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Federal Motor Carrier Safety Administration now prohibits a CMV driver from all hand-held cell phone communication</a:t>
            </a:r>
          </a:p>
        </p:txBody>
      </p:sp>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COMMON CITATIONS</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sz="half" idx="1"/>
          </p:nvPr>
        </p:nvSpPr>
        <p:spPr/>
        <p:txBody>
          <a:bodyPr rtlCol="0">
            <a:normAutofit fontScale="92500" lnSpcReduction="10000"/>
          </a:bodyPr>
          <a:lstStyle/>
          <a:p>
            <a:pPr eaLnBrk="1" fontAlgn="auto" hangingPunct="1">
              <a:spcAft>
                <a:spcPts val="0"/>
              </a:spcAft>
              <a:buFont typeface="Arial" pitchFamily="34" charset="0"/>
              <a:buChar char="•"/>
              <a:defRPr/>
            </a:pPr>
            <a:r>
              <a:rPr lang="en-US" dirty="0" smtClean="0"/>
              <a:t>Lights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Emergency equipment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Leaks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Tires</a:t>
            </a:r>
          </a:p>
          <a:p>
            <a:pPr lvl="1"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
        <p:nvSpPr>
          <p:cNvPr id="5" name="Content Placeholder 4"/>
          <p:cNvSpPr>
            <a:spLocks noGrp="1"/>
          </p:cNvSpPr>
          <p:nvPr>
            <p:ph sz="half" idx="2"/>
          </p:nvPr>
        </p:nvSpPr>
        <p:spPr>
          <a:xfrm>
            <a:off x="4800600" y="1752600"/>
            <a:ext cx="4343400" cy="4495800"/>
          </a:xfrm>
        </p:spPr>
        <p:txBody>
          <a:bodyPr rtlCol="0">
            <a:normAutofit fontScale="92500" lnSpcReduction="10000"/>
          </a:bodyPr>
          <a:lstStyle/>
          <a:p>
            <a:pPr eaLnBrk="1" fontAlgn="auto" hangingPunct="1">
              <a:spcAft>
                <a:spcPts val="0"/>
              </a:spcAft>
              <a:buFont typeface="Arial" pitchFamily="34" charset="0"/>
              <a:buChar char="•"/>
              <a:defRPr/>
            </a:pPr>
            <a:r>
              <a:rPr lang="en-US" i="1" dirty="0" smtClean="0"/>
              <a:t>Broken license plate light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i="1" dirty="0" smtClean="0"/>
              <a:t>Empty fire extinguisher</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i="1" dirty="0" smtClean="0"/>
              <a:t>Excessive oil or grease leaks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i="1" dirty="0" smtClean="0"/>
              <a:t>Below minimum tread depth, all tires &gt; </a:t>
            </a:r>
            <a:r>
              <a:rPr lang="en-US" i="1" baseline="30000" dirty="0" smtClean="0"/>
              <a:t>1</a:t>
            </a:r>
            <a:r>
              <a:rPr lang="en-US" i="1" dirty="0" smtClean="0"/>
              <a:t>/</a:t>
            </a:r>
            <a:r>
              <a:rPr lang="en-US" i="1" baseline="-25000" dirty="0" smtClean="0"/>
              <a:t>32</a:t>
            </a:r>
            <a:r>
              <a:rPr lang="en-US" i="1" dirty="0" smtClean="0"/>
              <a:t>”, steering tires &gt; </a:t>
            </a:r>
            <a:r>
              <a:rPr lang="en-US" i="1" baseline="30000" dirty="0" smtClean="0"/>
              <a:t>4</a:t>
            </a:r>
            <a:r>
              <a:rPr lang="en-US" i="1" dirty="0" smtClean="0"/>
              <a:t>/</a:t>
            </a:r>
            <a:r>
              <a:rPr lang="en-US" i="1" baseline="-25000" dirty="0" smtClean="0"/>
              <a:t>32</a:t>
            </a:r>
            <a:r>
              <a:rPr lang="en-US" i="1" dirty="0" smtClean="0"/>
              <a:t>”,      snow tires &gt;</a:t>
            </a:r>
            <a:r>
              <a:rPr lang="en-US" i="1" baseline="30000" dirty="0" smtClean="0"/>
              <a:t> 6</a:t>
            </a:r>
            <a:r>
              <a:rPr lang="en-US" i="1" dirty="0" smtClean="0"/>
              <a:t>/</a:t>
            </a:r>
            <a:r>
              <a:rPr lang="en-US" i="1" baseline="-25000" dirty="0" smtClean="0"/>
              <a:t>32</a:t>
            </a:r>
            <a:r>
              <a:rPr lang="en-US" i="1" dirty="0" smtClean="0"/>
              <a:t>”</a:t>
            </a:r>
            <a:endParaRPr lang="en-US" i="1" dirty="0"/>
          </a:p>
        </p:txBody>
      </p:sp>
      <p:sp>
        <p:nvSpPr>
          <p:cNvPr id="3" name="Slide Number Placeholder 2"/>
          <p:cNvSpPr>
            <a:spLocks noGrp="1"/>
          </p:cNvSpPr>
          <p:nvPr>
            <p:ph type="sldNum" sz="quarter" idx="11"/>
          </p:nvPr>
        </p:nvSpPr>
        <p:spPr/>
        <p:txBody>
          <a:bodyPr/>
          <a:lstStyle/>
          <a:p>
            <a:pPr>
              <a:defRPr/>
            </a:pPr>
            <a:fld id="{D6406508-CE1A-4A7F-9816-1E3DC9C2AA83}" type="slidenum">
              <a:rPr lang="en-US"/>
              <a:pPr>
                <a:defRPr/>
              </a:pPr>
              <a:t>157</a:t>
            </a:fld>
            <a:endParaRPr lang="en-US" dirty="0"/>
          </a:p>
        </p:txBody>
      </p:sp>
      <p:sp>
        <p:nvSpPr>
          <p:cNvPr id="7" name="TextBox 6"/>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rtlCol="0">
            <a:normAutofit/>
          </a:bodyPr>
          <a:lstStyle/>
          <a:p>
            <a:pPr algn="r" eaLnBrk="1" fontAlgn="auto" hangingPunct="1">
              <a:spcAft>
                <a:spcPts val="0"/>
              </a:spcAft>
              <a:defRPr/>
            </a:pPr>
            <a:r>
              <a:rPr lang="en-US" sz="3200" dirty="0" smtClean="0">
                <a:effectLst>
                  <a:outerShdw blurRad="38100" dist="38100" dir="2700000" algn="tl">
                    <a:srgbClr val="000000">
                      <a:alpha val="43137"/>
                    </a:srgbClr>
                  </a:outerShdw>
                </a:effectLst>
              </a:rPr>
              <a:t>THE COMPREHENSIVE BUCKET TRUCK LIST</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BETTER PRACTICES</a:t>
            </a:r>
            <a:endParaRPr lang="en-US" sz="3200" dirty="0">
              <a:effectLst>
                <a:outerShdw blurRad="38100" dist="38100" dir="2700000" algn="tl">
                  <a:srgbClr val="000000">
                    <a:alpha val="43137"/>
                  </a:srgbClr>
                </a:outerShdw>
              </a:effectLst>
            </a:endParaRPr>
          </a:p>
        </p:txBody>
      </p:sp>
      <p:sp>
        <p:nvSpPr>
          <p:cNvPr id="7" name="Content Placeholder 6"/>
          <p:cNvSpPr>
            <a:spLocks noGrp="1"/>
          </p:cNvSpPr>
          <p:nvPr>
            <p:ph sz="half" idx="1"/>
          </p:nvPr>
        </p:nvSpPr>
        <p:spPr>
          <a:xfrm>
            <a:off x="304800" y="1447800"/>
            <a:ext cx="4267200" cy="5181600"/>
          </a:xfrm>
        </p:spPr>
        <p:txBody>
          <a:bodyPr/>
          <a:lstStyle/>
          <a:p>
            <a:pPr eaLnBrk="1" hangingPunct="1">
              <a:buFont typeface="Arial" charset="0"/>
              <a:buNone/>
            </a:pPr>
            <a:r>
              <a:rPr lang="en-US" sz="1600" b="1" smtClean="0"/>
              <a:t>CUSTOMIZING THE TRUCK</a:t>
            </a:r>
          </a:p>
          <a:p>
            <a:pPr marL="287338" lvl="1" indent="-287338" eaLnBrk="1" hangingPunct="1">
              <a:buFont typeface="Wingdings" pitchFamily="2" charset="2"/>
              <a:buChar char="ü"/>
            </a:pPr>
            <a:r>
              <a:rPr lang="en-US" sz="1600" smtClean="0"/>
              <a:t>Provide steps, handles for safe entry/exit</a:t>
            </a:r>
          </a:p>
          <a:p>
            <a:pPr marL="287338" lvl="1" indent="-287338" eaLnBrk="1" hangingPunct="1">
              <a:buFont typeface="Wingdings" pitchFamily="2" charset="2"/>
              <a:buChar char="ü"/>
            </a:pPr>
            <a:r>
              <a:rPr lang="en-US" sz="1600" smtClean="0"/>
              <a:t>Provide anti-slip material on stepping surfaces</a:t>
            </a:r>
          </a:p>
          <a:p>
            <a:pPr eaLnBrk="1" hangingPunct="1">
              <a:buFont typeface="Arial" charset="0"/>
              <a:buNone/>
            </a:pPr>
            <a:r>
              <a:rPr lang="en-US" sz="1600" b="1" smtClean="0"/>
              <a:t>DAILY INSPECTION</a:t>
            </a:r>
          </a:p>
          <a:p>
            <a:pPr marL="287338" lvl="1" indent="-287338" eaLnBrk="1" hangingPunct="1">
              <a:buFont typeface="Wingdings" pitchFamily="2" charset="2"/>
              <a:buChar char="ü"/>
            </a:pPr>
            <a:r>
              <a:rPr lang="en-US" sz="1600" smtClean="0"/>
              <a:t>Bucket (breaks in insulation)</a:t>
            </a:r>
          </a:p>
          <a:p>
            <a:pPr marL="287338" lvl="1" indent="-287338" eaLnBrk="1" hangingPunct="1">
              <a:buFont typeface="Wingdings" pitchFamily="2" charset="2"/>
              <a:buChar char="ü"/>
            </a:pPr>
            <a:r>
              <a:rPr lang="en-US" sz="1600" smtClean="0"/>
              <a:t>Parts (broken, damaged, loose or missing)</a:t>
            </a:r>
          </a:p>
          <a:p>
            <a:pPr marL="287338" lvl="1" indent="-287338" eaLnBrk="1" hangingPunct="1">
              <a:buFont typeface="Wingdings" pitchFamily="2" charset="2"/>
              <a:buChar char="ü"/>
            </a:pPr>
            <a:r>
              <a:rPr lang="en-US" sz="1600" smtClean="0"/>
              <a:t>Tires (bulges, cuts, pressure)</a:t>
            </a:r>
          </a:p>
          <a:p>
            <a:pPr marL="287338" lvl="1" indent="-287338" eaLnBrk="1" hangingPunct="1">
              <a:buFont typeface="Wingdings" pitchFamily="2" charset="2"/>
              <a:buChar char="ü"/>
            </a:pPr>
            <a:r>
              <a:rPr lang="en-US" sz="1600" smtClean="0"/>
              <a:t>Pneumatic and hydraulic systems (leaks)</a:t>
            </a:r>
          </a:p>
          <a:p>
            <a:pPr marL="287338" lvl="1" indent="-287338" eaLnBrk="1" hangingPunct="1">
              <a:buFont typeface="Wingdings" pitchFamily="2" charset="2"/>
              <a:buChar char="ü"/>
            </a:pPr>
            <a:r>
              <a:rPr lang="en-US" sz="1600" smtClean="0"/>
              <a:t>Welds (cracks, rust)</a:t>
            </a:r>
          </a:p>
          <a:p>
            <a:pPr marL="287338" lvl="1" indent="-287338" eaLnBrk="1" hangingPunct="1">
              <a:buFont typeface="Wingdings" pitchFamily="2" charset="2"/>
              <a:buChar char="ü"/>
            </a:pPr>
            <a:r>
              <a:rPr lang="en-US" sz="1600" smtClean="0"/>
              <a:t>Lighting (function)</a:t>
            </a:r>
          </a:p>
          <a:p>
            <a:pPr marL="287338" lvl="1" indent="-287338" eaLnBrk="1" hangingPunct="1">
              <a:buFont typeface="Wingdings" pitchFamily="2" charset="2"/>
              <a:buChar char="ü"/>
            </a:pPr>
            <a:r>
              <a:rPr lang="en-US" sz="1600" smtClean="0"/>
              <a:t>Required decals/stickers (presence, legibility) </a:t>
            </a:r>
          </a:p>
          <a:p>
            <a:pPr eaLnBrk="1" hangingPunct="1">
              <a:buFont typeface="Arial" charset="0"/>
              <a:buNone/>
            </a:pPr>
            <a:r>
              <a:rPr lang="en-US" sz="1600" b="1" smtClean="0"/>
              <a:t>WHILE DRIVING</a:t>
            </a:r>
          </a:p>
          <a:p>
            <a:pPr marL="287338" lvl="1" indent="-287338" eaLnBrk="1" hangingPunct="1">
              <a:buFont typeface="Wingdings" pitchFamily="2" charset="2"/>
              <a:buChar char="ü"/>
            </a:pPr>
            <a:r>
              <a:rPr lang="en-US" sz="1600" smtClean="0"/>
              <a:t>Ensure that only trained personnel operate/drive the vehicle</a:t>
            </a:r>
          </a:p>
          <a:p>
            <a:pPr marL="287338" lvl="1" indent="-287338" eaLnBrk="1" hangingPunct="1">
              <a:buFont typeface="Wingdings" pitchFamily="2" charset="2"/>
              <a:buChar char="ü"/>
            </a:pPr>
            <a:r>
              <a:rPr lang="en-US" sz="1600" smtClean="0"/>
              <a:t>Obey traffic rules and be alert always</a:t>
            </a:r>
          </a:p>
          <a:p>
            <a:pPr marL="287338" lvl="1" indent="-287338" eaLnBrk="1" hangingPunct="1">
              <a:buFont typeface="Wingdings" pitchFamily="2" charset="2"/>
              <a:buChar char="ü"/>
            </a:pPr>
            <a:r>
              <a:rPr lang="en-US" sz="1600" smtClean="0"/>
              <a:t>Maintain proper clearances</a:t>
            </a:r>
          </a:p>
          <a:p>
            <a:pPr marL="287338" lvl="1" indent="-287338" eaLnBrk="1" hangingPunct="1">
              <a:buFont typeface="Wingdings" pitchFamily="2" charset="2"/>
              <a:buChar char="ü"/>
            </a:pPr>
            <a:r>
              <a:rPr lang="en-US" sz="1600" smtClean="0"/>
              <a:t>Exercise extreme caution while backing, use a spotter</a:t>
            </a:r>
          </a:p>
        </p:txBody>
      </p:sp>
      <p:sp>
        <p:nvSpPr>
          <p:cNvPr id="8" name="Content Placeholder 7"/>
          <p:cNvSpPr>
            <a:spLocks noGrp="1"/>
          </p:cNvSpPr>
          <p:nvPr>
            <p:ph sz="half" idx="2"/>
          </p:nvPr>
        </p:nvSpPr>
        <p:spPr>
          <a:xfrm>
            <a:off x="4648200" y="1752600"/>
            <a:ext cx="4267200" cy="5105400"/>
          </a:xfrm>
        </p:spPr>
        <p:txBody>
          <a:bodyPr rtlCol="0">
            <a:noAutofit/>
          </a:bodyPr>
          <a:lstStyle/>
          <a:p>
            <a:pPr marL="339725" lvl="1" indent="-339725" eaLnBrk="1" fontAlgn="auto" hangingPunct="1">
              <a:spcAft>
                <a:spcPts val="0"/>
              </a:spcAft>
              <a:buFont typeface="Arial" pitchFamily="34" charset="0"/>
              <a:buNone/>
              <a:defRPr/>
            </a:pPr>
            <a:r>
              <a:rPr lang="en-US" sz="1600" b="1" dirty="0" smtClean="0"/>
              <a:t>AT WORKSITE</a:t>
            </a:r>
          </a:p>
          <a:p>
            <a:pPr marL="341313" lvl="1" indent="-287338" eaLnBrk="1" fontAlgn="auto" hangingPunct="1">
              <a:spcAft>
                <a:spcPts val="0"/>
              </a:spcAft>
              <a:buFont typeface="Arial" pitchFamily="34" charset="0"/>
              <a:buNone/>
              <a:defRPr/>
            </a:pPr>
            <a:r>
              <a:rPr lang="en-US" sz="1600" i="1" dirty="0" smtClean="0"/>
              <a:t>	</a:t>
            </a:r>
            <a:r>
              <a:rPr lang="en-US" sz="1600" i="1" u="sng" dirty="0" smtClean="0"/>
              <a:t>Ground personnel:</a:t>
            </a:r>
            <a:r>
              <a:rPr lang="en-US" sz="1600" dirty="0" smtClean="0"/>
              <a:t>	</a:t>
            </a:r>
          </a:p>
          <a:p>
            <a:pPr marL="341313" lvl="2" indent="-287338" eaLnBrk="1" fontAlgn="auto" hangingPunct="1">
              <a:spcAft>
                <a:spcPts val="0"/>
              </a:spcAft>
              <a:buFont typeface="Wingdings" pitchFamily="2" charset="2"/>
              <a:buChar char="ü"/>
              <a:defRPr/>
            </a:pPr>
            <a:r>
              <a:rPr lang="en-US" sz="1600" dirty="0" smtClean="0"/>
              <a:t>Properly position outriggers and use pads</a:t>
            </a:r>
          </a:p>
          <a:p>
            <a:pPr marL="341313" lvl="2" indent="-287338" eaLnBrk="1" fontAlgn="auto" hangingPunct="1">
              <a:spcAft>
                <a:spcPts val="0"/>
              </a:spcAft>
              <a:buFont typeface="Wingdings" pitchFamily="2" charset="2"/>
              <a:buChar char="ü"/>
              <a:defRPr/>
            </a:pPr>
            <a:r>
              <a:rPr lang="en-US" sz="1600" dirty="0" smtClean="0"/>
              <a:t>Position wheel chocks</a:t>
            </a:r>
          </a:p>
          <a:p>
            <a:pPr marL="341313" lvl="2" indent="-287338" eaLnBrk="1" fontAlgn="auto" hangingPunct="1">
              <a:spcAft>
                <a:spcPts val="0"/>
              </a:spcAft>
              <a:buFont typeface="Wingdings" pitchFamily="2" charset="2"/>
              <a:buChar char="ü"/>
              <a:defRPr/>
            </a:pPr>
            <a:r>
              <a:rPr lang="en-US" sz="1600" dirty="0" smtClean="0"/>
              <a:t>Ground truck to a properly maintained  system neutral, pole ground or properly installed ground rod before working on overhead power lines</a:t>
            </a:r>
          </a:p>
          <a:p>
            <a:pPr marL="341313" lvl="2" indent="-287338" eaLnBrk="1" fontAlgn="auto" hangingPunct="1">
              <a:spcAft>
                <a:spcPts val="0"/>
              </a:spcAft>
              <a:buFont typeface="Wingdings" pitchFamily="2" charset="2"/>
              <a:buChar char="ü"/>
              <a:defRPr/>
            </a:pPr>
            <a:r>
              <a:rPr lang="en-US" sz="1600" dirty="0" smtClean="0"/>
              <a:t>Test resistance to ensure proper grounding</a:t>
            </a:r>
          </a:p>
          <a:p>
            <a:pPr marL="341313" lvl="2" indent="-287338" eaLnBrk="1" fontAlgn="auto" hangingPunct="1">
              <a:spcAft>
                <a:spcPts val="0"/>
              </a:spcAft>
              <a:buFont typeface="Wingdings" pitchFamily="2" charset="2"/>
              <a:buChar char="ü"/>
              <a:defRPr/>
            </a:pPr>
            <a:r>
              <a:rPr lang="en-US" sz="1600" dirty="0" smtClean="0"/>
              <a:t>Stand a safe distance away from the vehicle</a:t>
            </a:r>
          </a:p>
          <a:p>
            <a:pPr marL="341313" lvl="2" indent="-287338" eaLnBrk="1" fontAlgn="auto" hangingPunct="1">
              <a:spcAft>
                <a:spcPts val="0"/>
              </a:spcAft>
              <a:buFont typeface="Wingdings" pitchFamily="2" charset="2"/>
              <a:buChar char="ü"/>
              <a:defRPr/>
            </a:pPr>
            <a:r>
              <a:rPr lang="en-US" sz="1600" dirty="0" smtClean="0"/>
              <a:t>Watch for  traffic and overhead hazards</a:t>
            </a:r>
          </a:p>
          <a:p>
            <a:pPr marL="341313" lvl="1" indent="-287338" eaLnBrk="1" fontAlgn="auto" hangingPunct="1">
              <a:spcAft>
                <a:spcPts val="0"/>
              </a:spcAft>
              <a:buFont typeface="Arial" pitchFamily="34" charset="0"/>
              <a:buNone/>
              <a:defRPr/>
            </a:pPr>
            <a:r>
              <a:rPr lang="en-US" sz="1600" i="1" dirty="0" smtClean="0"/>
              <a:t>	</a:t>
            </a:r>
            <a:r>
              <a:rPr lang="en-US" sz="1600" i="1" u="sng" dirty="0" smtClean="0"/>
              <a:t>Personnel in bucket:</a:t>
            </a:r>
            <a:r>
              <a:rPr lang="en-US" sz="1600" dirty="0" smtClean="0"/>
              <a:t>	</a:t>
            </a:r>
          </a:p>
          <a:p>
            <a:pPr marL="341313" lvl="2" indent="-287338" eaLnBrk="1" fontAlgn="auto" hangingPunct="1">
              <a:spcAft>
                <a:spcPts val="0"/>
              </a:spcAft>
              <a:buFont typeface="Wingdings" pitchFamily="2" charset="2"/>
              <a:buChar char="ü"/>
              <a:defRPr/>
            </a:pPr>
            <a:r>
              <a:rPr lang="en-US" sz="1600" dirty="0" smtClean="0"/>
              <a:t>Always keep feet on bucket floor</a:t>
            </a:r>
          </a:p>
          <a:p>
            <a:pPr marL="341313" lvl="2" indent="-287338" eaLnBrk="1" fontAlgn="auto" hangingPunct="1">
              <a:spcAft>
                <a:spcPts val="0"/>
              </a:spcAft>
              <a:buFont typeface="Wingdings" pitchFamily="2" charset="2"/>
              <a:buChar char="ü"/>
              <a:defRPr/>
            </a:pPr>
            <a:r>
              <a:rPr lang="en-US" sz="1600" dirty="0" smtClean="0"/>
              <a:t>Ensure bucket floor is clear of debris</a:t>
            </a:r>
          </a:p>
          <a:p>
            <a:pPr marL="341313" lvl="2" indent="-287338" eaLnBrk="1" fontAlgn="auto" hangingPunct="1">
              <a:spcAft>
                <a:spcPts val="0"/>
              </a:spcAft>
              <a:buFont typeface="Wingdings" pitchFamily="2" charset="2"/>
              <a:buChar char="ü"/>
              <a:defRPr/>
            </a:pPr>
            <a:r>
              <a:rPr lang="en-US" sz="1600" dirty="0" smtClean="0"/>
              <a:t>Always wear fall protection and appropriate PPE</a:t>
            </a:r>
          </a:p>
        </p:txBody>
      </p:sp>
      <p:sp>
        <p:nvSpPr>
          <p:cNvPr id="5" name="Slide Number Placeholder 4"/>
          <p:cNvSpPr>
            <a:spLocks noGrp="1"/>
          </p:cNvSpPr>
          <p:nvPr>
            <p:ph type="sldNum" sz="quarter" idx="11"/>
          </p:nvPr>
        </p:nvSpPr>
        <p:spPr/>
        <p:txBody>
          <a:bodyPr/>
          <a:lstStyle/>
          <a:p>
            <a:pPr>
              <a:defRPr/>
            </a:pPr>
            <a:fld id="{336A8286-DCF6-4837-8B8F-BBA95E44C542}" type="slidenum">
              <a:rPr lang="en-US"/>
              <a:pPr>
                <a:defRPr/>
              </a:pPr>
              <a:t>158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
                                            <p:txEl>
                                              <p:pRg st="9" end="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
                                            <p:txEl>
                                              <p:pRg st="10" end="1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a:xfrm>
            <a:off x="533400" y="76200"/>
            <a:ext cx="8077200" cy="1143000"/>
          </a:xfrm>
        </p:spPr>
        <p:txBody>
          <a:bodyPr/>
          <a:lstStyle/>
          <a:p>
            <a:pPr algn="r" eaLnBrk="1" hangingPunct="1"/>
            <a:r>
              <a:rPr lang="en-US" sz="3200" smtClean="0"/>
              <a:t>THE COMPREHENSIVE BUCKET TRUCK LIST</a:t>
            </a:r>
            <a:br>
              <a:rPr lang="en-US" sz="3200" smtClean="0"/>
            </a:br>
            <a:r>
              <a:rPr lang="en-US" sz="3200" smtClean="0"/>
              <a:t>AVOID</a:t>
            </a:r>
          </a:p>
        </p:txBody>
      </p:sp>
      <p:sp>
        <p:nvSpPr>
          <p:cNvPr id="7" name="Content Placeholder 6"/>
          <p:cNvSpPr>
            <a:spLocks noGrp="1"/>
          </p:cNvSpPr>
          <p:nvPr>
            <p:ph sz="half" idx="1"/>
          </p:nvPr>
        </p:nvSpPr>
        <p:spPr>
          <a:xfrm>
            <a:off x="4724400" y="1981200"/>
            <a:ext cx="4267200" cy="4419600"/>
          </a:xfrm>
        </p:spPr>
        <p:txBody>
          <a:bodyPr/>
          <a:lstStyle/>
          <a:p>
            <a:pPr eaLnBrk="1" hangingPunct="1">
              <a:buFont typeface="Arial" charset="0"/>
              <a:buNone/>
            </a:pPr>
            <a:r>
              <a:rPr lang="en-US" sz="1800" b="1" smtClean="0"/>
              <a:t>WHILE DRIVING</a:t>
            </a:r>
          </a:p>
          <a:p>
            <a:pPr lvl="1" eaLnBrk="1" hangingPunct="1">
              <a:buFont typeface="Arial" charset="0"/>
              <a:buBlip>
                <a:blip r:embed="rId3"/>
              </a:buBlip>
            </a:pPr>
            <a:r>
              <a:rPr lang="en-US" sz="1800" smtClean="0"/>
              <a:t>Driving the truck under the influence of alcohol or other controlled substances</a:t>
            </a:r>
          </a:p>
          <a:p>
            <a:pPr lvl="1" eaLnBrk="1" hangingPunct="1">
              <a:buFont typeface="Arial" charset="0"/>
              <a:buBlip>
                <a:blip r:embed="rId3"/>
              </a:buBlip>
            </a:pPr>
            <a:r>
              <a:rPr lang="en-US" sz="1800" smtClean="0"/>
              <a:t>Driving when the boom is elevated/bucket is not stowed</a:t>
            </a:r>
            <a:endParaRPr lang="en-US" sz="1800" u="sng" smtClean="0"/>
          </a:p>
          <a:p>
            <a:pPr lvl="1" eaLnBrk="1" hangingPunct="1">
              <a:buFont typeface="Arial" charset="0"/>
              <a:buBlip>
                <a:blip r:embed="rId3"/>
              </a:buBlip>
            </a:pPr>
            <a:r>
              <a:rPr lang="en-US" sz="1800" smtClean="0"/>
              <a:t>Operating on uneven surface</a:t>
            </a:r>
          </a:p>
          <a:p>
            <a:pPr lvl="1" eaLnBrk="1" hangingPunct="1">
              <a:buFont typeface="Arial" charset="0"/>
              <a:buBlip>
                <a:blip r:embed="rId3"/>
              </a:buBlip>
            </a:pPr>
            <a:r>
              <a:rPr lang="en-US" sz="1800" smtClean="0"/>
              <a:t>Driving into holes or debris while lift is elevated</a:t>
            </a:r>
          </a:p>
          <a:p>
            <a:pPr lvl="1" eaLnBrk="1" hangingPunct="1">
              <a:buFont typeface="Arial" charset="0"/>
              <a:buBlip>
                <a:blip r:embed="rId3"/>
              </a:buBlip>
            </a:pPr>
            <a:r>
              <a:rPr lang="en-US" sz="1800" smtClean="0"/>
              <a:t>Parking on uneven ground</a:t>
            </a:r>
          </a:p>
          <a:p>
            <a:pPr eaLnBrk="1" hangingPunct="1">
              <a:buFont typeface="Wingdings" pitchFamily="2" charset="2"/>
              <a:buChar char="q"/>
            </a:pPr>
            <a:endParaRPr lang="en-US" sz="1600" smtClean="0"/>
          </a:p>
        </p:txBody>
      </p:sp>
      <p:sp>
        <p:nvSpPr>
          <p:cNvPr id="8" name="Content Placeholder 7"/>
          <p:cNvSpPr>
            <a:spLocks noGrp="1"/>
          </p:cNvSpPr>
          <p:nvPr>
            <p:ph sz="half" idx="2"/>
          </p:nvPr>
        </p:nvSpPr>
        <p:spPr>
          <a:xfrm>
            <a:off x="228600" y="1295400"/>
            <a:ext cx="4572000" cy="5257800"/>
          </a:xfrm>
        </p:spPr>
        <p:txBody>
          <a:bodyPr rtlCol="0">
            <a:noAutofit/>
          </a:bodyPr>
          <a:lstStyle/>
          <a:p>
            <a:pPr marL="339725" lvl="1" indent="-339725" eaLnBrk="1" fontAlgn="auto" hangingPunct="1">
              <a:spcAft>
                <a:spcPts val="0"/>
              </a:spcAft>
              <a:buFont typeface="Arial" pitchFamily="34" charset="0"/>
              <a:buNone/>
              <a:defRPr/>
            </a:pPr>
            <a:r>
              <a:rPr lang="en-US" sz="1800" b="1" dirty="0" smtClean="0"/>
              <a:t>AT WORKSITE</a:t>
            </a:r>
          </a:p>
          <a:p>
            <a:pPr marL="339725" lvl="1" indent="-339725" eaLnBrk="1" fontAlgn="auto" hangingPunct="1">
              <a:spcAft>
                <a:spcPts val="0"/>
              </a:spcAft>
              <a:buFont typeface="Arial" pitchFamily="34" charset="0"/>
              <a:buNone/>
              <a:defRPr/>
            </a:pPr>
            <a:r>
              <a:rPr lang="en-US" sz="1600" i="1" dirty="0" smtClean="0"/>
              <a:t>	</a:t>
            </a:r>
            <a:r>
              <a:rPr lang="en-US" sz="1800" i="1" u="sng" dirty="0" smtClean="0"/>
              <a:t>Ground personnel:</a:t>
            </a:r>
            <a:r>
              <a:rPr lang="en-US" sz="1800" dirty="0" smtClean="0"/>
              <a:t>	</a:t>
            </a:r>
          </a:p>
          <a:p>
            <a:pPr marL="341313" lvl="1" indent="-231775" eaLnBrk="1" fontAlgn="auto" hangingPunct="1">
              <a:spcAft>
                <a:spcPts val="0"/>
              </a:spcAft>
              <a:buFont typeface="Arial" pitchFamily="34" charset="0"/>
              <a:buBlip>
                <a:blip r:embed="rId3"/>
              </a:buBlip>
              <a:defRPr/>
            </a:pPr>
            <a:r>
              <a:rPr lang="en-US" sz="1800" dirty="0" smtClean="0"/>
              <a:t>Working during lightning situations</a:t>
            </a:r>
          </a:p>
          <a:p>
            <a:pPr marL="341313" lvl="1" indent="-231775" eaLnBrk="1" fontAlgn="auto" hangingPunct="1">
              <a:spcAft>
                <a:spcPts val="0"/>
              </a:spcAft>
              <a:buFont typeface="Arial" pitchFamily="34" charset="0"/>
              <a:buBlip>
                <a:blip r:embed="rId3"/>
              </a:buBlip>
              <a:defRPr/>
            </a:pPr>
            <a:r>
              <a:rPr lang="en-US" sz="1800" dirty="0" smtClean="0"/>
              <a:t>Entering vehicle operation zone</a:t>
            </a:r>
          </a:p>
          <a:p>
            <a:pPr marL="341313" lvl="1" indent="-231775" eaLnBrk="1" fontAlgn="auto" hangingPunct="1">
              <a:spcAft>
                <a:spcPts val="0"/>
              </a:spcAft>
              <a:buFont typeface="Arial" pitchFamily="34" charset="0"/>
              <a:buBlip>
                <a:blip r:embed="rId3"/>
              </a:buBlip>
              <a:defRPr/>
            </a:pPr>
            <a:r>
              <a:rPr lang="en-US" sz="1800" dirty="0" smtClean="0"/>
              <a:t>Drop-offs, holes, bumps, debris </a:t>
            </a:r>
          </a:p>
          <a:p>
            <a:pPr marL="341313" lvl="1" indent="-231775" eaLnBrk="1" fontAlgn="auto" hangingPunct="1">
              <a:spcAft>
                <a:spcPts val="0"/>
              </a:spcAft>
              <a:buFont typeface="Arial" pitchFamily="34" charset="0"/>
              <a:buBlip>
                <a:blip r:embed="rId3"/>
              </a:buBlip>
              <a:defRPr/>
            </a:pPr>
            <a:r>
              <a:rPr lang="en-US" sz="1800" dirty="0" smtClean="0"/>
              <a:t>Other vehicles, falling objects</a:t>
            </a:r>
          </a:p>
          <a:p>
            <a:pPr marL="341313" indent="-231775" eaLnBrk="1" fontAlgn="auto" hangingPunct="1">
              <a:spcAft>
                <a:spcPts val="0"/>
              </a:spcAft>
              <a:buFont typeface="Wingdings" pitchFamily="2" charset="2"/>
              <a:buChar char="q"/>
              <a:defRPr/>
            </a:pPr>
            <a:endParaRPr lang="en-US" sz="1800" dirty="0" smtClean="0"/>
          </a:p>
          <a:p>
            <a:pPr marL="341313" lvl="1" indent="-231775" eaLnBrk="1" fontAlgn="auto" hangingPunct="1">
              <a:spcAft>
                <a:spcPts val="0"/>
              </a:spcAft>
              <a:buFont typeface="Arial" pitchFamily="34" charset="0"/>
              <a:buNone/>
              <a:defRPr/>
            </a:pPr>
            <a:r>
              <a:rPr lang="en-US" sz="1800" i="1" dirty="0" smtClean="0"/>
              <a:t>	</a:t>
            </a:r>
            <a:r>
              <a:rPr lang="en-US" sz="1800" i="1" u="sng" dirty="0" smtClean="0"/>
              <a:t>Personnel in bucket:</a:t>
            </a:r>
            <a:r>
              <a:rPr lang="en-US" sz="1800" dirty="0" smtClean="0"/>
              <a:t>	</a:t>
            </a:r>
          </a:p>
          <a:p>
            <a:pPr marL="341313" lvl="1" indent="-231775" eaLnBrk="1" fontAlgn="auto" hangingPunct="1">
              <a:spcAft>
                <a:spcPts val="0"/>
              </a:spcAft>
              <a:buFont typeface="Arial" pitchFamily="34" charset="0"/>
              <a:buBlip>
                <a:blip r:embed="rId3"/>
              </a:buBlip>
              <a:defRPr/>
            </a:pPr>
            <a:r>
              <a:rPr lang="en-US" sz="1800" dirty="0" smtClean="0"/>
              <a:t>Working during lightning situations</a:t>
            </a:r>
          </a:p>
          <a:p>
            <a:pPr marL="341313" lvl="1" indent="-231775" eaLnBrk="1" fontAlgn="auto" hangingPunct="1">
              <a:spcAft>
                <a:spcPts val="0"/>
              </a:spcAft>
              <a:buFont typeface="Arial" pitchFamily="34" charset="0"/>
              <a:buBlip>
                <a:blip r:embed="rId3"/>
              </a:buBlip>
              <a:defRPr/>
            </a:pPr>
            <a:r>
              <a:rPr lang="en-US" sz="1800" dirty="0" smtClean="0"/>
              <a:t>Operating the boom under high winds</a:t>
            </a:r>
          </a:p>
          <a:p>
            <a:pPr marL="341313" lvl="1" indent="-231775" eaLnBrk="1" fontAlgn="auto" hangingPunct="1">
              <a:spcAft>
                <a:spcPts val="0"/>
              </a:spcAft>
              <a:buFont typeface="Arial" pitchFamily="34" charset="0"/>
              <a:buBlip>
                <a:blip r:embed="rId3"/>
              </a:buBlip>
              <a:defRPr/>
            </a:pPr>
            <a:r>
              <a:rPr lang="en-US" sz="1800" dirty="0" smtClean="0"/>
              <a:t>Loading the boom above its rated capacity</a:t>
            </a:r>
          </a:p>
          <a:p>
            <a:pPr marL="341313" lvl="1" indent="-231775" eaLnBrk="1" fontAlgn="auto" hangingPunct="1">
              <a:spcAft>
                <a:spcPts val="0"/>
              </a:spcAft>
              <a:buFont typeface="Arial" pitchFamily="34" charset="0"/>
              <a:buBlip>
                <a:blip r:embed="rId3"/>
              </a:buBlip>
              <a:defRPr/>
            </a:pPr>
            <a:r>
              <a:rPr lang="en-US" sz="1800" dirty="0" smtClean="0"/>
              <a:t>Climbing/leaning over the guardrail</a:t>
            </a:r>
          </a:p>
          <a:p>
            <a:pPr marL="341313" lvl="1" indent="-231775" eaLnBrk="1" fontAlgn="auto" hangingPunct="1">
              <a:spcAft>
                <a:spcPts val="0"/>
              </a:spcAft>
              <a:buFont typeface="Arial" pitchFamily="34" charset="0"/>
              <a:buBlip>
                <a:blip r:embed="rId3"/>
              </a:buBlip>
              <a:defRPr/>
            </a:pPr>
            <a:r>
              <a:rPr lang="en-US" sz="1800" dirty="0" smtClean="0"/>
              <a:t>Raising work height using other objects</a:t>
            </a:r>
          </a:p>
          <a:p>
            <a:pPr marL="341313" lvl="1" indent="-231775" eaLnBrk="1" fontAlgn="auto" hangingPunct="1">
              <a:spcAft>
                <a:spcPts val="0"/>
              </a:spcAft>
              <a:buFont typeface="Arial" pitchFamily="34" charset="0"/>
              <a:buBlip>
                <a:blip r:embed="rId3"/>
              </a:buBlip>
              <a:defRPr/>
            </a:pPr>
            <a:r>
              <a:rPr lang="en-US" sz="1800" dirty="0" smtClean="0"/>
              <a:t>Carrying ladders into bucket</a:t>
            </a:r>
          </a:p>
          <a:p>
            <a:pPr lvl="1" eaLnBrk="1" fontAlgn="auto" hangingPunct="1">
              <a:spcAft>
                <a:spcPts val="0"/>
              </a:spcAft>
              <a:buFont typeface="Arial" pitchFamily="34" charset="0"/>
              <a:buNone/>
              <a:defRPr/>
            </a:pPr>
            <a:endParaRPr lang="en-US" sz="1300" dirty="0" smtClean="0"/>
          </a:p>
          <a:p>
            <a:pPr marL="739775" lvl="2" indent="-339725" eaLnBrk="1" fontAlgn="auto" hangingPunct="1">
              <a:spcAft>
                <a:spcPts val="0"/>
              </a:spcAft>
              <a:buFont typeface="Arial" pitchFamily="34" charset="0"/>
              <a:buNone/>
              <a:defRPr/>
            </a:pPr>
            <a:endParaRPr lang="en-US" sz="1300" dirty="0" smtClean="0"/>
          </a:p>
        </p:txBody>
      </p:sp>
      <p:sp>
        <p:nvSpPr>
          <p:cNvPr id="5" name="Slide Number Placeholder 4"/>
          <p:cNvSpPr>
            <a:spLocks noGrp="1"/>
          </p:cNvSpPr>
          <p:nvPr>
            <p:ph type="sldNum" sz="quarter" idx="11"/>
          </p:nvPr>
        </p:nvSpPr>
        <p:spPr/>
        <p:txBody>
          <a:bodyPr/>
          <a:lstStyle/>
          <a:p>
            <a:pPr>
              <a:defRPr/>
            </a:pPr>
            <a:fld id="{5D24C79A-B80E-489C-B763-33609CCC0E05}" type="slidenum">
              <a:rPr lang="en-US"/>
              <a:pPr>
                <a:defRPr/>
              </a:pPr>
              <a:t>159</a:t>
            </a:fld>
            <a:endParaRPr lang="en-US"/>
          </a:p>
        </p:txBody>
      </p:sp>
      <p:sp>
        <p:nvSpPr>
          <p:cNvPr id="9" name="Title 1"/>
          <p:cNvSpPr txBox="1">
            <a:spLocks/>
          </p:cNvSpPr>
          <p:nvPr/>
        </p:nvSpPr>
        <p:spPr>
          <a:xfrm>
            <a:off x="5029200" y="838200"/>
            <a:ext cx="2286000" cy="685800"/>
          </a:xfrm>
          <a:prstGeom prst="rect">
            <a:avLst/>
          </a:prstGeom>
        </p:spPr>
        <p:txBody>
          <a:bodyPr anchor="ctr">
            <a:normAutofit/>
          </a:bodyPr>
          <a:lstStyle/>
          <a:p>
            <a:pPr algn="r" fontAlgn="auto">
              <a:spcAft>
                <a:spcPts val="0"/>
              </a:spcAft>
              <a:defRPr/>
            </a:pPr>
            <a:endParaRPr lang="en-US" sz="3200" b="1" dirty="0">
              <a:solidFill>
                <a:schemeClr val="bg1"/>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be 18"/>
          <p:cNvSpPr/>
          <p:nvPr/>
        </p:nvSpPr>
        <p:spPr>
          <a:xfrm>
            <a:off x="5018088" y="5410200"/>
            <a:ext cx="2133600" cy="838200"/>
          </a:xfrm>
          <a:prstGeom prst="cube">
            <a:avLst>
              <a:gd name="adj" fmla="val 5928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381000" y="76200"/>
            <a:ext cx="84582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AFFECTS LIFTING?</a:t>
            </a:r>
            <a:endParaRPr lang="en-US" dirty="0">
              <a:effectLst>
                <a:outerShdw blurRad="38100" dist="38100" dir="2700000" algn="tl">
                  <a:srgbClr val="000000">
                    <a:alpha val="43137"/>
                  </a:srgbClr>
                </a:outerShdw>
              </a:effectLst>
            </a:endParaRPr>
          </a:p>
        </p:txBody>
      </p:sp>
      <p:sp>
        <p:nvSpPr>
          <p:cNvPr id="47108" name="Content Placeholder 2"/>
          <p:cNvSpPr>
            <a:spLocks noGrp="1"/>
          </p:cNvSpPr>
          <p:nvPr>
            <p:ph idx="1"/>
          </p:nvPr>
        </p:nvSpPr>
        <p:spPr>
          <a:xfrm>
            <a:off x="457200" y="1600200"/>
            <a:ext cx="5029200" cy="4724400"/>
          </a:xfrm>
        </p:spPr>
        <p:txBody>
          <a:bodyPr/>
          <a:lstStyle/>
          <a:p>
            <a:pPr eaLnBrk="1" hangingPunct="1"/>
            <a:r>
              <a:rPr lang="en-US" smtClean="0"/>
              <a:t>Before lifting a load, ask yourself:</a:t>
            </a:r>
          </a:p>
          <a:p>
            <a:pPr lvl="1" eaLnBrk="1" hangingPunct="1"/>
            <a:r>
              <a:rPr lang="en-US" smtClean="0"/>
              <a:t>Is it  light/heavy?</a:t>
            </a:r>
          </a:p>
          <a:p>
            <a:pPr lvl="1" eaLnBrk="1" hangingPunct="1"/>
            <a:r>
              <a:rPr lang="en-US" smtClean="0"/>
              <a:t>Is it located too low/high?</a:t>
            </a:r>
          </a:p>
          <a:p>
            <a:pPr lvl="1" eaLnBrk="1" hangingPunct="1"/>
            <a:r>
              <a:rPr lang="en-US" smtClean="0"/>
              <a:t>Do you have to twist or bend sideways to reach it?</a:t>
            </a:r>
          </a:p>
          <a:p>
            <a:pPr lvl="1" eaLnBrk="1" hangingPunct="1"/>
            <a:r>
              <a:rPr lang="en-US" smtClean="0"/>
              <a:t>Where do you have to move it?</a:t>
            </a:r>
          </a:p>
          <a:p>
            <a:pPr lvl="1" eaLnBrk="1" hangingPunct="1"/>
            <a:r>
              <a:rPr lang="en-US" smtClean="0"/>
              <a:t>How often will you have to lift it?</a:t>
            </a:r>
          </a:p>
          <a:p>
            <a:pPr lvl="1" eaLnBrk="1" hangingPunct="1">
              <a:buFont typeface="Arial" charset="0"/>
              <a:buNone/>
            </a:pPr>
            <a:endParaRPr lang="en-US" smtClean="0"/>
          </a:p>
          <a:p>
            <a:pPr lvl="1" eaLnBrk="1" hangingPunct="1"/>
            <a:endParaRPr lang="en-US" smtClean="0"/>
          </a:p>
        </p:txBody>
      </p:sp>
      <p:sp>
        <p:nvSpPr>
          <p:cNvPr id="20" name="Slide Number Placeholder 19"/>
          <p:cNvSpPr>
            <a:spLocks noGrp="1"/>
          </p:cNvSpPr>
          <p:nvPr>
            <p:ph type="sldNum" sz="quarter" idx="11"/>
          </p:nvPr>
        </p:nvSpPr>
        <p:spPr/>
        <p:txBody>
          <a:bodyPr/>
          <a:lstStyle/>
          <a:p>
            <a:pPr>
              <a:defRPr/>
            </a:pPr>
            <a:fld id="{FF862D74-64E8-412C-9C3B-A16B1C10B964}" type="slidenum">
              <a:rPr lang="en-US"/>
              <a:pPr>
                <a:defRPr/>
              </a:pPr>
              <a:t>16</a:t>
            </a:fld>
            <a:endParaRPr lang="en-US" dirty="0"/>
          </a:p>
        </p:txBody>
      </p:sp>
      <p:grpSp>
        <p:nvGrpSpPr>
          <p:cNvPr id="47110" name="Group 14"/>
          <p:cNvGrpSpPr>
            <a:grpSpLocks/>
          </p:cNvGrpSpPr>
          <p:nvPr/>
        </p:nvGrpSpPr>
        <p:grpSpPr bwMode="auto">
          <a:xfrm flipH="1">
            <a:off x="6096000" y="1981200"/>
            <a:ext cx="1963738" cy="3987800"/>
            <a:chOff x="243062" y="2100867"/>
            <a:chExt cx="1646172" cy="3987174"/>
          </a:xfrm>
        </p:grpSpPr>
        <p:sp>
          <p:nvSpPr>
            <p:cNvPr id="8" name="Oval 7"/>
            <p:cNvSpPr/>
            <p:nvPr/>
          </p:nvSpPr>
          <p:spPr>
            <a:xfrm rot="1765330">
              <a:off x="457318" y="2100867"/>
              <a:ext cx="609496" cy="914256"/>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8"/>
            <p:cNvCxnSpPr/>
            <p:nvPr/>
          </p:nvCxnSpPr>
          <p:spPr>
            <a:xfrm flipH="1">
              <a:off x="356178" y="2896080"/>
              <a:ext cx="176993" cy="14158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8840" y="4250005"/>
              <a:ext cx="264824" cy="18285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61693" y="4294448"/>
              <a:ext cx="97147" cy="17713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23664" y="6078517"/>
              <a:ext cx="3047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3062" y="6088041"/>
              <a:ext cx="30474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3933" y="3353208"/>
              <a:ext cx="429841" cy="30475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85828" y="3657961"/>
              <a:ext cx="53364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Cube 15"/>
            <p:cNvSpPr/>
            <p:nvPr/>
          </p:nvSpPr>
          <p:spPr>
            <a:xfrm>
              <a:off x="1431447" y="3337336"/>
              <a:ext cx="457787" cy="533316"/>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7" name="Curved Left Arrow 26"/>
          <p:cNvSpPr/>
          <p:nvPr/>
        </p:nvSpPr>
        <p:spPr>
          <a:xfrm rot="9914579" flipH="1">
            <a:off x="8229600" y="3200400"/>
            <a:ext cx="609600" cy="15240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5" name="Cube 34"/>
          <p:cNvSpPr/>
          <p:nvPr/>
        </p:nvSpPr>
        <p:spPr>
          <a:xfrm flipH="1">
            <a:off x="5562600" y="5257800"/>
            <a:ext cx="546100"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Cube 35"/>
          <p:cNvSpPr/>
          <p:nvPr/>
        </p:nvSpPr>
        <p:spPr>
          <a:xfrm flipH="1">
            <a:off x="6096000" y="5334000"/>
            <a:ext cx="546100"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Cube 36"/>
          <p:cNvSpPr/>
          <p:nvPr/>
        </p:nvSpPr>
        <p:spPr>
          <a:xfrm flipH="1">
            <a:off x="5867400" y="4876800"/>
            <a:ext cx="546100"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15" name="TextBox 37"/>
          <p:cNvSpPr txBox="1">
            <a:spLocks noChangeArrowheads="1"/>
          </p:cNvSpPr>
          <p:nvPr/>
        </p:nvSpPr>
        <p:spPr bwMode="auto">
          <a:xfrm>
            <a:off x="3429000" y="6319838"/>
            <a:ext cx="4953000" cy="369887"/>
          </a:xfrm>
          <a:prstGeom prst="rect">
            <a:avLst/>
          </a:prstGeom>
          <a:noFill/>
          <a:ln w="9525">
            <a:noFill/>
            <a:miter lim="800000"/>
            <a:headEnd/>
            <a:tailEnd/>
          </a:ln>
        </p:spPr>
        <p:txBody>
          <a:bodyPr>
            <a:spAutoFit/>
          </a:bodyPr>
          <a:lstStyle/>
          <a:p>
            <a:pPr algn="ctr"/>
            <a:r>
              <a:rPr lang="en-US" i="1">
                <a:latin typeface="Calibri" pitchFamily="34" charset="0"/>
              </a:rPr>
              <a:t>Bending down to place a box on the pallet</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a:xfrm>
            <a:off x="533400" y="76200"/>
            <a:ext cx="8229600" cy="1143000"/>
          </a:xfrm>
        </p:spPr>
        <p:txBody>
          <a:bodyPr/>
          <a:lstStyle/>
          <a:p>
            <a:pPr algn="r" eaLnBrk="1" hangingPunct="1"/>
            <a:r>
              <a:rPr lang="en-US" smtClean="0"/>
              <a:t>COMPUTER WORK</a:t>
            </a:r>
          </a:p>
        </p:txBody>
      </p:sp>
      <p:sp>
        <p:nvSpPr>
          <p:cNvPr id="185347" name="Text Placeholder 2"/>
          <p:cNvSpPr>
            <a:spLocks noGrp="1"/>
          </p:cNvSpPr>
          <p:nvPr>
            <p:ph type="body" idx="1"/>
          </p:nvPr>
        </p:nvSpPr>
        <p:spPr>
          <a:xfrm>
            <a:off x="228600" y="1447800"/>
            <a:ext cx="4040188" cy="639763"/>
          </a:xfrm>
        </p:spPr>
        <p:txBody>
          <a:bodyPr/>
          <a:lstStyle/>
          <a:p>
            <a:pPr algn="ctr" eaLnBrk="1" hangingPunct="1"/>
            <a:r>
              <a:rPr lang="en-US" smtClean="0"/>
              <a:t>BETTER PRACTICES</a:t>
            </a:r>
          </a:p>
        </p:txBody>
      </p:sp>
      <p:sp>
        <p:nvSpPr>
          <p:cNvPr id="185348" name="Content Placeholder 3"/>
          <p:cNvSpPr>
            <a:spLocks noGrp="1"/>
          </p:cNvSpPr>
          <p:nvPr>
            <p:ph sz="half" idx="2"/>
          </p:nvPr>
        </p:nvSpPr>
        <p:spPr>
          <a:xfrm>
            <a:off x="228600" y="2174875"/>
            <a:ext cx="4268788" cy="3951288"/>
          </a:xfrm>
        </p:spPr>
        <p:txBody>
          <a:bodyPr/>
          <a:lstStyle/>
          <a:p>
            <a:pPr eaLnBrk="1" hangingPunct="1">
              <a:buFont typeface="Wingdings" pitchFamily="2" charset="2"/>
              <a:buChar char="ü"/>
            </a:pPr>
            <a:r>
              <a:rPr lang="en-US" smtClean="0"/>
              <a:t>Park vehicle in shaded area or perpendicular to sun</a:t>
            </a:r>
          </a:p>
          <a:p>
            <a:pPr eaLnBrk="1" hangingPunct="1">
              <a:buFont typeface="Wingdings" pitchFamily="2" charset="2"/>
              <a:buChar char="ü"/>
            </a:pPr>
            <a:r>
              <a:rPr lang="en-US" smtClean="0"/>
              <a:t>Keep work area clear</a:t>
            </a:r>
          </a:p>
          <a:p>
            <a:pPr eaLnBrk="1" hangingPunct="1">
              <a:buFont typeface="Wingdings" pitchFamily="2" charset="2"/>
              <a:buChar char="ü"/>
            </a:pPr>
            <a:r>
              <a:rPr lang="en-US" smtClean="0"/>
              <a:t>Adjust computer and/or body position to improve comfort</a:t>
            </a:r>
          </a:p>
          <a:p>
            <a:pPr eaLnBrk="1" hangingPunct="1">
              <a:buFont typeface="Wingdings" pitchFamily="2" charset="2"/>
              <a:buChar char="ü"/>
            </a:pPr>
            <a:r>
              <a:rPr lang="en-US" smtClean="0"/>
              <a:t>Adjust the screen settings-brightness and tilt</a:t>
            </a:r>
          </a:p>
          <a:p>
            <a:pPr eaLnBrk="1" hangingPunct="1">
              <a:buFont typeface="Wingdings" pitchFamily="2" charset="2"/>
              <a:buChar char="ü"/>
            </a:pPr>
            <a:r>
              <a:rPr lang="en-US" smtClean="0"/>
              <a:t>Add anti-glare filter to the screen</a:t>
            </a:r>
          </a:p>
          <a:p>
            <a:pPr eaLnBrk="1" hangingPunct="1">
              <a:buFont typeface="Arial" charset="0"/>
              <a:buNone/>
            </a:pPr>
            <a:endParaRPr lang="en-US" smtClean="0"/>
          </a:p>
          <a:p>
            <a:pPr eaLnBrk="1" hangingPunct="1">
              <a:buFont typeface="Wingdings" pitchFamily="2" charset="2"/>
              <a:buChar char="q"/>
            </a:pPr>
            <a:endParaRPr lang="en-US" smtClean="0"/>
          </a:p>
          <a:p>
            <a:pPr eaLnBrk="1" hangingPunct="1">
              <a:buFont typeface="Wingdings" pitchFamily="2" charset="2"/>
              <a:buChar char="q"/>
            </a:pPr>
            <a:endParaRPr lang="en-US" smtClean="0"/>
          </a:p>
          <a:p>
            <a:pPr eaLnBrk="1" hangingPunct="1">
              <a:buFont typeface="Wingdings" pitchFamily="2" charset="2"/>
              <a:buChar char="q"/>
            </a:pPr>
            <a:endParaRPr lang="en-US" smtClean="0"/>
          </a:p>
        </p:txBody>
      </p:sp>
      <p:sp>
        <p:nvSpPr>
          <p:cNvPr id="185349" name="Text Placeholder 4"/>
          <p:cNvSpPr>
            <a:spLocks noGrp="1"/>
          </p:cNvSpPr>
          <p:nvPr>
            <p:ph type="body" sz="quarter" idx="3"/>
          </p:nvPr>
        </p:nvSpPr>
        <p:spPr/>
        <p:txBody>
          <a:bodyPr/>
          <a:lstStyle/>
          <a:p>
            <a:pPr algn="ctr" eaLnBrk="1" hangingPunct="1"/>
            <a:r>
              <a:rPr lang="en-US" smtClean="0"/>
              <a:t>AVOID</a:t>
            </a:r>
          </a:p>
        </p:txBody>
      </p:sp>
      <p:sp>
        <p:nvSpPr>
          <p:cNvPr id="185350" name="Content Placeholder 5"/>
          <p:cNvSpPr>
            <a:spLocks noGrp="1"/>
          </p:cNvSpPr>
          <p:nvPr>
            <p:ph sz="quarter" idx="4"/>
          </p:nvPr>
        </p:nvSpPr>
        <p:spPr/>
        <p:txBody>
          <a:bodyPr/>
          <a:lstStyle/>
          <a:p>
            <a:pPr eaLnBrk="1" hangingPunct="1">
              <a:buFont typeface="Arial" charset="0"/>
              <a:buBlip>
                <a:blip r:embed="rId3"/>
              </a:buBlip>
            </a:pPr>
            <a:r>
              <a:rPr lang="en-US" smtClean="0"/>
              <a:t>Working on the computer while driving</a:t>
            </a:r>
          </a:p>
          <a:p>
            <a:pPr eaLnBrk="1" hangingPunct="1">
              <a:buFont typeface="Arial" charset="0"/>
              <a:buBlip>
                <a:blip r:embed="rId3"/>
              </a:buBlip>
            </a:pPr>
            <a:r>
              <a:rPr lang="en-US" smtClean="0"/>
              <a:t>Staying in an awkward posture for a long duration</a:t>
            </a:r>
          </a:p>
          <a:p>
            <a:pPr eaLnBrk="1" hangingPunct="1">
              <a:buFont typeface="Arial" charset="0"/>
              <a:buNone/>
            </a:pPr>
            <a:endParaRPr lang="en-US" smtClean="0"/>
          </a:p>
        </p:txBody>
      </p:sp>
      <p:sp>
        <p:nvSpPr>
          <p:cNvPr id="7" name="Slide Number Placeholder 6"/>
          <p:cNvSpPr>
            <a:spLocks noGrp="1"/>
          </p:cNvSpPr>
          <p:nvPr>
            <p:ph type="sldNum" sz="quarter" idx="11"/>
          </p:nvPr>
        </p:nvSpPr>
        <p:spPr/>
        <p:txBody>
          <a:bodyPr/>
          <a:lstStyle/>
          <a:p>
            <a:pPr>
              <a:defRPr/>
            </a:pPr>
            <a:fld id="{9E9F6700-66E2-4213-AEC3-623E169A8CE5}" type="slidenum">
              <a:rPr lang="en-US"/>
              <a:pPr>
                <a:defRPr/>
              </a:pPr>
              <a:t>160</a:t>
            </a:fld>
            <a:endParaRPr lang="en-US" dirty="0"/>
          </a:p>
        </p:txBody>
      </p:sp>
      <p:pic>
        <p:nvPicPr>
          <p:cNvPr id="9" name="Picture 2"/>
          <p:cNvPicPr>
            <a:picLocks noChangeAspect="1" noChangeArrowheads="1"/>
          </p:cNvPicPr>
          <p:nvPr/>
        </p:nvPicPr>
        <p:blipFill>
          <a:blip r:embed="rId4" cstate="email"/>
          <a:srcRect/>
          <a:stretch>
            <a:fillRect/>
          </a:stretch>
        </p:blipFill>
        <p:spPr bwMode="auto">
          <a:xfrm>
            <a:off x="5943600" y="3849077"/>
            <a:ext cx="3200400" cy="3008923"/>
          </a:xfrm>
          <a:prstGeom prst="roundRect">
            <a:avLst/>
          </a:prstGeom>
          <a:noFill/>
          <a:ln w="9525">
            <a:solidFill>
              <a:schemeClr val="tx1"/>
            </a:solidFill>
            <a:miter lim="800000"/>
            <a:headEnd/>
            <a:tailEnd/>
          </a:ln>
        </p:spPr>
      </p:pic>
      <p:sp>
        <p:nvSpPr>
          <p:cNvPr id="10" name="Cloud 9"/>
          <p:cNvSpPr/>
          <p:nvPr/>
        </p:nvSpPr>
        <p:spPr>
          <a:xfrm rot="21087316">
            <a:off x="3132058" y="4804621"/>
            <a:ext cx="3233784" cy="1373062"/>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Consider voice activated computers! </a:t>
            </a:r>
            <a:endParaRPr lang="en-US" sz="16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0" y="1447800"/>
          <a:ext cx="4564063" cy="5410200"/>
        </p:xfrm>
        <a:graphic>
          <a:graphicData uri="http://schemas.openxmlformats.org/presentationml/2006/ole">
            <mc:AlternateContent xmlns:mc="http://schemas.openxmlformats.org/markup-compatibility/2006">
              <mc:Choice xmlns:v="urn:schemas-microsoft-com:vml" Requires="v">
                <p:oleObj spid="_x0000_s433155" name="Acrobat Document" r:id="rId4" imgW="7543800" imgH="5829300" progId="">
                  <p:embed/>
                </p:oleObj>
              </mc:Choice>
              <mc:Fallback>
                <p:oleObj name="Acrobat Document" r:id="rId4" imgW="7543800" imgH="58293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3646" r="13646"/>
                      <a:stretch>
                        <a:fillRect/>
                      </a:stretch>
                    </p:blipFill>
                    <p:spPr bwMode="auto">
                      <a:xfrm>
                        <a:off x="0" y="1447800"/>
                        <a:ext cx="4564063"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itle 1"/>
          <p:cNvSpPr txBox="1">
            <a:spLocks/>
          </p:cNvSpPr>
          <p:nvPr/>
        </p:nvSpPr>
        <p:spPr>
          <a:xfrm>
            <a:off x="533400" y="315913"/>
            <a:ext cx="8229600" cy="903287"/>
          </a:xfrm>
          <a:prstGeom prst="rect">
            <a:avLst/>
          </a:prstGeom>
        </p:spPr>
        <p:txBody>
          <a:bodyPr>
            <a:normAutofit/>
          </a:bodyPr>
          <a:lstStyle/>
          <a:p>
            <a:pPr algn="r" fontAlgn="auto">
              <a:spcBef>
                <a:spcPts val="0"/>
              </a:spcBef>
              <a:spcAft>
                <a:spcPts val="0"/>
              </a:spcAft>
              <a:defRPr/>
            </a:pPr>
            <a:r>
              <a:rPr lang="en-US" sz="36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STRUCK BY BOOM OF BUCKET TRUCK</a:t>
            </a:r>
          </a:p>
        </p:txBody>
      </p:sp>
      <p:sp>
        <p:nvSpPr>
          <p:cNvPr id="4" name="Slide Number Placeholder 3"/>
          <p:cNvSpPr>
            <a:spLocks noGrp="1"/>
          </p:cNvSpPr>
          <p:nvPr>
            <p:ph type="sldNum" sz="quarter" idx="11"/>
          </p:nvPr>
        </p:nvSpPr>
        <p:spPr/>
        <p:txBody>
          <a:bodyPr/>
          <a:lstStyle/>
          <a:p>
            <a:pPr>
              <a:defRPr/>
            </a:pPr>
            <a:fld id="{77DF54EA-AE00-41A0-AC25-D45CCD736F33}" type="slidenum">
              <a:rPr lang="en-US"/>
              <a:pPr>
                <a:defRPr/>
              </a:pPr>
              <a:t>161</a:t>
            </a:fld>
            <a:endParaRPr lang="en-US"/>
          </a:p>
        </p:txBody>
      </p:sp>
      <p:sp>
        <p:nvSpPr>
          <p:cNvPr id="10245" name="Content Placeholder 5"/>
          <p:cNvSpPr>
            <a:spLocks noGrp="1"/>
          </p:cNvSpPr>
          <p:nvPr>
            <p:ph sz="quarter" idx="4294967295"/>
          </p:nvPr>
        </p:nvSpPr>
        <p:spPr>
          <a:xfrm>
            <a:off x="5102225" y="2174875"/>
            <a:ext cx="4041775" cy="3951288"/>
          </a:xfrm>
        </p:spPr>
        <p:txBody>
          <a:bodyPr/>
          <a:lstStyle/>
          <a:p>
            <a:pPr marL="0" indent="0" eaLnBrk="1" hangingPunct="1">
              <a:lnSpc>
                <a:spcPct val="150000"/>
              </a:lnSpc>
              <a:spcBef>
                <a:spcPts val="600"/>
              </a:spcBef>
              <a:buFont typeface="Arial" charset="0"/>
              <a:buNone/>
            </a:pPr>
            <a:r>
              <a:rPr lang="en-US" sz="1800" i="1" smtClean="0"/>
              <a:t>“The driver of the bucket truck started driving without stowing the boom. The boom struck an overhead traffic signal beam and resulted in the bucket truck being overturned. A ground employee who was standing close to the truck was killed when the boom twisted down striking the employee and then crushing him”</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457200" y="76200"/>
            <a:ext cx="8229600" cy="1143000"/>
          </a:xfrm>
        </p:spPr>
        <p:txBody>
          <a:bodyPr/>
          <a:lstStyle/>
          <a:p>
            <a:pPr eaLnBrk="1" hangingPunct="1"/>
            <a:r>
              <a:rPr lang="en-US" smtClean="0"/>
              <a:t>WHAT’S WRONG WITH THIS VIDEO?</a:t>
            </a:r>
          </a:p>
        </p:txBody>
      </p:sp>
      <p:sp>
        <p:nvSpPr>
          <p:cNvPr id="4" name="Slide Number Placeholder 3"/>
          <p:cNvSpPr>
            <a:spLocks noGrp="1"/>
          </p:cNvSpPr>
          <p:nvPr>
            <p:ph type="sldNum" sz="quarter" idx="11"/>
          </p:nvPr>
        </p:nvSpPr>
        <p:spPr/>
        <p:txBody>
          <a:bodyPr/>
          <a:lstStyle/>
          <a:p>
            <a:pPr>
              <a:defRPr/>
            </a:pPr>
            <a:fld id="{1D32B799-75BF-4A1A-B818-D75175DCE9BB}" type="slidenum">
              <a:rPr lang="en-US"/>
              <a:pPr>
                <a:defRPr/>
              </a:pPr>
              <a:t>162</a:t>
            </a:fld>
            <a:endParaRPr lang="en-US"/>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1524000" y="1716088"/>
          <a:ext cx="6048375" cy="3922712"/>
        </p:xfrm>
        <a:graphic>
          <a:graphicData uri="http://schemas.openxmlformats.org/presentationml/2006/ole">
            <mc:AlternateContent xmlns:mc="http://schemas.openxmlformats.org/markup-compatibility/2006">
              <mc:Choice xmlns:v="urn:schemas-microsoft-com:vml" Requires="v">
                <p:oleObj spid="_x0000_s434179" name="Acrobat Document" r:id="rId4" imgW="10068120" imgH="7774200" progId="">
                  <p:embed/>
                </p:oleObj>
              </mc:Choice>
              <mc:Fallback>
                <p:oleObj name="Acrobat Document" r:id="rId4" imgW="10068120" imgH="777420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9082" t="11761" r="9082" b="11761"/>
                      <a:stretch>
                        <a:fillRect/>
                      </a:stretch>
                    </p:blipFill>
                    <p:spPr bwMode="auto">
                      <a:xfrm>
                        <a:off x="1524000" y="1716088"/>
                        <a:ext cx="6048375"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pPr eaLnBrk="1" fontAlgn="auto" hangingPunct="1">
              <a:spcAft>
                <a:spcPts val="0"/>
              </a:spcAft>
              <a:defRPr/>
            </a:pPr>
            <a:r>
              <a:rPr lang="en-US" dirty="0" smtClean="0"/>
              <a:t>ENVIRONMENT</a:t>
            </a:r>
            <a:endParaRPr lang="en-US" dirty="0"/>
          </a:p>
        </p:txBody>
      </p:sp>
      <p:sp>
        <p:nvSpPr>
          <p:cNvPr id="4" name="Slide Number Placeholder 3"/>
          <p:cNvSpPr>
            <a:spLocks noGrp="1"/>
          </p:cNvSpPr>
          <p:nvPr>
            <p:ph type="sldNum" sz="quarter" idx="11"/>
          </p:nvPr>
        </p:nvSpPr>
        <p:spPr/>
        <p:txBody>
          <a:bodyPr/>
          <a:lstStyle/>
          <a:p>
            <a:pPr>
              <a:defRPr/>
            </a:pPr>
            <a:fld id="{3AD3FC0A-996C-4F9C-9844-4073EFACDD88}" type="slidenum">
              <a:rPr lang="en-US"/>
              <a:pPr>
                <a:defRPr/>
              </a:pPr>
              <a:t>163</a:t>
            </a:fld>
            <a:endParaRPr lang="en-US" dirty="0"/>
          </a:p>
        </p:txBody>
      </p:sp>
      <p:sp>
        <p:nvSpPr>
          <p:cNvPr id="11269" name="Rectangle 5"/>
          <p:cNvSpPr>
            <a:spLocks noChangeArrowheads="1"/>
          </p:cNvSpPr>
          <p:nvPr/>
        </p:nvSpPr>
        <p:spPr bwMode="auto">
          <a:xfrm>
            <a:off x="1600200" y="5799138"/>
            <a:ext cx="6172200" cy="830262"/>
          </a:xfrm>
          <a:prstGeom prst="rect">
            <a:avLst/>
          </a:prstGeom>
          <a:noFill/>
          <a:ln w="9525">
            <a:noFill/>
            <a:miter lim="800000"/>
            <a:headEnd/>
            <a:tailEnd/>
          </a:ln>
        </p:spPr>
        <p:txBody>
          <a:bodyPr>
            <a:spAutoFit/>
          </a:bodyPr>
          <a:lstStyle/>
          <a:p>
            <a:pPr algn="ctr"/>
            <a:r>
              <a:rPr lang="en-US" sz="2400" i="1">
                <a:latin typeface="Calibri" pitchFamily="34" charset="0"/>
              </a:rPr>
              <a:t>“On average, more than 30 workers die from heat stroke each year.”</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COLD</a:t>
            </a:r>
            <a:endParaRPr lang="en-US" dirty="0">
              <a:effectLst>
                <a:outerShdw blurRad="38100" dist="38100" dir="2700000" algn="tl">
                  <a:srgbClr val="000000">
                    <a:alpha val="43137"/>
                  </a:srgbClr>
                </a:outerShdw>
              </a:effectLst>
            </a:endParaRPr>
          </a:p>
        </p:txBody>
      </p:sp>
      <p:sp>
        <p:nvSpPr>
          <p:cNvPr id="187395" name="Content Placeholder 3"/>
          <p:cNvSpPr>
            <a:spLocks noGrp="1"/>
          </p:cNvSpPr>
          <p:nvPr>
            <p:ph idx="1"/>
          </p:nvPr>
        </p:nvSpPr>
        <p:spPr/>
        <p:txBody>
          <a:bodyPr/>
          <a:lstStyle/>
          <a:p>
            <a:pPr eaLnBrk="1" hangingPunct="1">
              <a:buFont typeface="Arial" charset="0"/>
              <a:buNone/>
            </a:pPr>
            <a:r>
              <a:rPr lang="en-US" sz="2800" b="1" smtClean="0"/>
              <a:t>HOW COLD IS TOO COLD?</a:t>
            </a:r>
          </a:p>
          <a:p>
            <a:pPr eaLnBrk="1" hangingPunct="1">
              <a:buFont typeface="Arial" charset="0"/>
              <a:buNone/>
            </a:pPr>
            <a:r>
              <a:rPr lang="en-US" sz="2800" b="1" smtClean="0"/>
              <a:t>	 - </a:t>
            </a:r>
            <a:r>
              <a:rPr lang="en-US" sz="2800" smtClean="0"/>
              <a:t>When the body is unable to warm itself</a:t>
            </a:r>
          </a:p>
          <a:p>
            <a:pPr eaLnBrk="1" hangingPunct="1">
              <a:buFont typeface="Arial" charset="0"/>
              <a:buNone/>
            </a:pPr>
            <a:endParaRPr lang="en-US" sz="2800" smtClean="0"/>
          </a:p>
          <a:p>
            <a:pPr eaLnBrk="1" hangingPunct="1">
              <a:buFont typeface="Arial" charset="0"/>
              <a:buNone/>
            </a:pPr>
            <a:r>
              <a:rPr lang="en-US" sz="2800" b="1" smtClean="0"/>
              <a:t>COLD</a:t>
            </a:r>
          </a:p>
          <a:p>
            <a:pPr eaLnBrk="1" hangingPunct="1"/>
            <a:r>
              <a:rPr lang="en-US" sz="2600" smtClean="0"/>
              <a:t>May result in cold related stress</a:t>
            </a:r>
            <a:endParaRPr lang="en-US" sz="2600" b="1" smtClean="0"/>
          </a:p>
          <a:p>
            <a:pPr eaLnBrk="1" hangingPunct="1"/>
            <a:r>
              <a:rPr lang="en-US" sz="2600" smtClean="0"/>
              <a:t>May create hazardous  driving conditions</a:t>
            </a:r>
          </a:p>
          <a:p>
            <a:pPr eaLnBrk="1" hangingPunct="1"/>
            <a:r>
              <a:rPr lang="en-US" sz="2600" smtClean="0"/>
              <a:t>May pose difficulty for shoveling/digging</a:t>
            </a:r>
          </a:p>
          <a:p>
            <a:pPr eaLnBrk="1" hangingPunct="1"/>
            <a:r>
              <a:rPr lang="en-US" sz="2600" smtClean="0"/>
              <a:t>May create hazardous pole climbing conditions</a:t>
            </a:r>
          </a:p>
          <a:p>
            <a:pPr eaLnBrk="1" hangingPunct="1"/>
            <a:r>
              <a:rPr lang="en-US" sz="2600" smtClean="0"/>
              <a:t>May decrease workers physical and mental performance</a:t>
            </a:r>
          </a:p>
          <a:p>
            <a:pPr eaLnBrk="1" hangingPunct="1"/>
            <a:endParaRPr lang="en-US" sz="2800" smtClean="0"/>
          </a:p>
          <a:p>
            <a:pPr lvl="1" eaLnBrk="1" hangingPunct="1"/>
            <a:endParaRPr lang="en-US" smtClean="0"/>
          </a:p>
        </p:txBody>
      </p:sp>
      <p:sp>
        <p:nvSpPr>
          <p:cNvPr id="5" name="Slide Number Placeholder 4"/>
          <p:cNvSpPr>
            <a:spLocks noGrp="1"/>
          </p:cNvSpPr>
          <p:nvPr>
            <p:ph type="sldNum" sz="quarter" idx="11"/>
          </p:nvPr>
        </p:nvSpPr>
        <p:spPr/>
        <p:txBody>
          <a:bodyPr/>
          <a:lstStyle/>
          <a:p>
            <a:pPr>
              <a:defRPr/>
            </a:pPr>
            <a:fld id="{0ADC7C0F-49BB-4D61-B720-2FF7022EDAC0}" type="slidenum">
              <a:rPr lang="en-US"/>
              <a:pPr>
                <a:defRPr/>
              </a:pPr>
              <a:t>164</a:t>
            </a:fld>
            <a:endParaRPr lang="en-US" dirty="0"/>
          </a:p>
        </p:txBody>
      </p:sp>
      <p:sp>
        <p:nvSpPr>
          <p:cNvPr id="7" name="TextBox 6"/>
          <p:cNvSpPr txBox="1"/>
          <p:nvPr/>
        </p:nvSpPr>
        <p:spPr>
          <a:xfrm>
            <a:off x="6629400" y="2057400"/>
            <a:ext cx="2237096" cy="3170099"/>
          </a:xfrm>
          <a:prstGeom prst="rect">
            <a:avLst/>
          </a:prstGeom>
          <a:noFill/>
          <a:scene3d>
            <a:camera prst="orthographicFront"/>
            <a:lightRig rig="threePt" dir="t"/>
          </a:scene3d>
          <a:sp3d>
            <a:bevelT/>
          </a:sp3d>
        </p:spPr>
        <p:txBody>
          <a:bodyPr>
            <a:spAutoFit/>
          </a:bodyPr>
          <a:lstStyle/>
          <a:p>
            <a:pPr fontAlgn="auto">
              <a:spcBef>
                <a:spcPts val="0"/>
              </a:spcBef>
              <a:spcAft>
                <a:spcPts val="0"/>
              </a:spcAft>
              <a:defRPr/>
            </a:pPr>
            <a:r>
              <a:rPr lang="en-US" sz="20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Wingdings" pitchFamily="2" charset="2"/>
                <a:cs typeface="+mn-cs"/>
              </a:rPr>
              <a:t>T</a:t>
            </a: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84138"/>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TYPES OF INJURY FROM COLD</a:t>
            </a:r>
          </a:p>
        </p:txBody>
      </p:sp>
      <p:sp>
        <p:nvSpPr>
          <p:cNvPr id="17411" name="Content Placeholder 2"/>
          <p:cNvSpPr>
            <a:spLocks noGrp="1"/>
          </p:cNvSpPr>
          <p:nvPr>
            <p:ph idx="1"/>
          </p:nvPr>
        </p:nvSpPr>
        <p:spPr/>
        <p:txBody>
          <a:bodyPr rtlCol="0">
            <a:normAutofit fontScale="92500" lnSpcReduction="10000"/>
          </a:bodyPr>
          <a:lstStyle/>
          <a:p>
            <a:pPr eaLnBrk="1" fontAlgn="auto" hangingPunct="1">
              <a:spcAft>
                <a:spcPts val="0"/>
              </a:spcAft>
              <a:buFont typeface="Arial" pitchFamily="34" charset="0"/>
              <a:buChar char="•"/>
              <a:defRPr/>
            </a:pPr>
            <a:r>
              <a:rPr lang="en-US" b="1" dirty="0" smtClean="0"/>
              <a:t>Freezing Cold Injury</a:t>
            </a:r>
          </a:p>
          <a:p>
            <a:pPr lvl="1" eaLnBrk="1" fontAlgn="auto" hangingPunct="1">
              <a:spcAft>
                <a:spcPts val="0"/>
              </a:spcAft>
              <a:buFont typeface="Arial" pitchFamily="34" charset="0"/>
              <a:buChar char="–"/>
              <a:defRPr/>
            </a:pPr>
            <a:r>
              <a:rPr lang="en-US" dirty="0" smtClean="0"/>
              <a:t>Frostbite</a:t>
            </a:r>
          </a:p>
          <a:p>
            <a:pPr lvl="2" eaLnBrk="1" fontAlgn="auto" hangingPunct="1">
              <a:spcAft>
                <a:spcPts val="0"/>
              </a:spcAft>
              <a:buFont typeface="Arial" pitchFamily="34" charset="0"/>
              <a:buChar char="•"/>
              <a:defRPr/>
            </a:pPr>
            <a:r>
              <a:rPr lang="en-US" dirty="0" smtClean="0"/>
              <a:t>Occurs when exposed skin actually freezes and loses water</a:t>
            </a:r>
          </a:p>
          <a:p>
            <a:pPr lvl="1"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b="1" dirty="0" smtClean="0"/>
              <a:t>Nonfreezing Cold Injury</a:t>
            </a:r>
          </a:p>
          <a:p>
            <a:pPr lvl="1" eaLnBrk="1" fontAlgn="auto" hangingPunct="1">
              <a:spcAft>
                <a:spcPts val="0"/>
              </a:spcAft>
              <a:buFont typeface="Arial" pitchFamily="34" charset="0"/>
              <a:buChar char="–"/>
              <a:defRPr/>
            </a:pPr>
            <a:r>
              <a:rPr lang="en-US" dirty="0" smtClean="0"/>
              <a:t>Hypothermia</a:t>
            </a:r>
          </a:p>
          <a:p>
            <a:pPr lvl="2" eaLnBrk="1" fontAlgn="auto" hangingPunct="1">
              <a:spcAft>
                <a:spcPts val="0"/>
              </a:spcAft>
              <a:buFont typeface="Arial" pitchFamily="34" charset="0"/>
              <a:buChar char="•"/>
              <a:defRPr/>
            </a:pPr>
            <a:r>
              <a:rPr lang="en-US" dirty="0" smtClean="0"/>
              <a:t>Result of long-term  (&gt;10 h) exposure to cold when body heat is lost faster than it can be replaced. </a:t>
            </a:r>
            <a:br>
              <a:rPr lang="en-US" dirty="0" smtClean="0"/>
            </a:br>
            <a:r>
              <a:rPr lang="en-US" dirty="0" smtClean="0"/>
              <a:t/>
            </a:r>
            <a:br>
              <a:rPr lang="en-US" dirty="0" smtClean="0"/>
            </a:br>
            <a:endParaRPr lang="en-US" dirty="0" smtClean="0"/>
          </a:p>
          <a:p>
            <a:pPr lvl="1" algn="ctr" eaLnBrk="1" fontAlgn="auto" hangingPunct="1">
              <a:spcAft>
                <a:spcPts val="0"/>
              </a:spcAft>
              <a:buFont typeface="Wingdings" pitchFamily="2" charset="2"/>
              <a:buNone/>
              <a:defRPr/>
            </a:pPr>
            <a:r>
              <a:rPr lang="en-US" b="1" dirty="0" smtClean="0"/>
              <a:t>Cold Injury may affect:</a:t>
            </a:r>
          </a:p>
          <a:p>
            <a:pPr lvl="1" algn="ctr" eaLnBrk="1" fontAlgn="auto" hangingPunct="1">
              <a:spcAft>
                <a:spcPts val="0"/>
              </a:spcAft>
              <a:buFont typeface="Wingdings" pitchFamily="2" charset="2"/>
              <a:buNone/>
              <a:defRPr/>
            </a:pPr>
            <a:r>
              <a:rPr lang="en-US" b="1" dirty="0" smtClean="0"/>
              <a:t>fingers, toes, nose, neck, cheeks, ears</a:t>
            </a:r>
          </a:p>
        </p:txBody>
      </p:sp>
      <p:sp>
        <p:nvSpPr>
          <p:cNvPr id="4" name="Slide Number Placeholder 3"/>
          <p:cNvSpPr>
            <a:spLocks noGrp="1"/>
          </p:cNvSpPr>
          <p:nvPr>
            <p:ph type="sldNum" sz="quarter" idx="11"/>
          </p:nvPr>
        </p:nvSpPr>
        <p:spPr/>
        <p:txBody>
          <a:bodyPr/>
          <a:lstStyle/>
          <a:p>
            <a:pPr>
              <a:defRPr/>
            </a:pPr>
            <a:fld id="{F0B8C746-0E03-42A9-8DD4-4BA602326E48}" type="slidenum">
              <a:rPr lang="en-US"/>
              <a:pPr>
                <a:defRPr/>
              </a:pPr>
              <a:t>165</a:t>
            </a:fld>
            <a:endParaRPr lang="en-US"/>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838"/>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COLD STRESS CONTRIBUTORS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rtlCol="0">
            <a:normAutofit/>
          </a:bodyPr>
          <a:lstStyle/>
          <a:p>
            <a:pPr marL="463550" lvl="1" indent="-409575" eaLnBrk="1" fontAlgn="auto" hangingPunct="1">
              <a:spcAft>
                <a:spcPts val="0"/>
              </a:spcAft>
              <a:buFont typeface="Arial" pitchFamily="34" charset="0"/>
              <a:buChar char="•"/>
              <a:defRPr/>
            </a:pPr>
            <a:r>
              <a:rPr lang="en-US" dirty="0" smtClean="0"/>
              <a:t>Cold air temperatures</a:t>
            </a:r>
          </a:p>
          <a:p>
            <a:pPr marL="463550" lvl="1" indent="-409575" eaLnBrk="1" fontAlgn="auto" hangingPunct="1">
              <a:spcAft>
                <a:spcPts val="0"/>
              </a:spcAft>
              <a:buFont typeface="Arial" pitchFamily="34" charset="0"/>
              <a:buChar char="•"/>
              <a:defRPr/>
            </a:pPr>
            <a:r>
              <a:rPr lang="en-US" dirty="0" smtClean="0"/>
              <a:t>High velocity air movement</a:t>
            </a:r>
          </a:p>
          <a:p>
            <a:pPr marL="463550" lvl="1" indent="-409575" eaLnBrk="1" fontAlgn="auto" hangingPunct="1">
              <a:spcAft>
                <a:spcPts val="0"/>
              </a:spcAft>
              <a:buFont typeface="Arial" pitchFamily="34" charset="0"/>
              <a:buChar char="•"/>
              <a:defRPr/>
            </a:pPr>
            <a:r>
              <a:rPr lang="en-US" dirty="0" smtClean="0"/>
              <a:t>Dampness of the air</a:t>
            </a:r>
          </a:p>
          <a:p>
            <a:pPr marL="463550" lvl="1" indent="-409575" eaLnBrk="1" fontAlgn="auto" hangingPunct="1">
              <a:spcAft>
                <a:spcPts val="0"/>
              </a:spcAft>
              <a:buFont typeface="Arial" pitchFamily="34" charset="0"/>
              <a:buChar char="•"/>
              <a:defRPr/>
            </a:pPr>
            <a:r>
              <a:rPr lang="en-US" dirty="0" smtClean="0"/>
              <a:t>Contact with cold water or surfaces</a:t>
            </a:r>
          </a:p>
          <a:p>
            <a:pPr lvl="1" indent="-742950" eaLnBrk="1" fontAlgn="auto" hangingPunct="1">
              <a:spcAft>
                <a:spcPts val="0"/>
              </a:spcAft>
              <a:buFont typeface="Arial" pitchFamily="34" charset="0"/>
              <a:buNone/>
              <a:defRPr/>
            </a:pPr>
            <a:endParaRPr lang="en-US" sz="2000" b="1" dirty="0" smtClean="0"/>
          </a:p>
          <a:p>
            <a:pPr lvl="1" indent="-742950" eaLnBrk="1" fontAlgn="auto" hangingPunct="1">
              <a:spcAft>
                <a:spcPts val="0"/>
              </a:spcAft>
              <a:buFont typeface="Arial" pitchFamily="34" charset="0"/>
              <a:buNone/>
              <a:defRPr/>
            </a:pPr>
            <a:r>
              <a:rPr lang="en-US" sz="2000" b="1" dirty="0" smtClean="0"/>
              <a:t>EXAMPLE: </a:t>
            </a:r>
          </a:p>
          <a:p>
            <a:pPr lvl="1" indent="-742950" eaLnBrk="1" fontAlgn="auto" hangingPunct="1">
              <a:spcAft>
                <a:spcPts val="0"/>
              </a:spcAft>
              <a:buFont typeface="Arial" pitchFamily="34" charset="0"/>
              <a:buNone/>
              <a:defRPr/>
            </a:pPr>
            <a:r>
              <a:rPr lang="en-US" dirty="0" smtClean="0"/>
              <a:t>	</a:t>
            </a:r>
            <a:r>
              <a:rPr lang="en-US" i="1" dirty="0" smtClean="0"/>
              <a:t>When the air temperature is 40°F, and the wind speed is </a:t>
            </a:r>
          </a:p>
          <a:p>
            <a:pPr lvl="1" indent="-742950" eaLnBrk="1" fontAlgn="auto" hangingPunct="1">
              <a:spcAft>
                <a:spcPts val="0"/>
              </a:spcAft>
              <a:buFont typeface="Arial" pitchFamily="34" charset="0"/>
              <a:buNone/>
              <a:defRPr/>
            </a:pPr>
            <a:r>
              <a:rPr lang="en-US" i="1" dirty="0" smtClean="0"/>
              <a:t>	35 mph, your exposed skin receives conditions equivalent to the air temperature being 11° F. </a:t>
            </a:r>
          </a:p>
          <a:p>
            <a:pPr lvl="1" indent="-742950" eaLnBrk="1" fontAlgn="auto" hangingPunct="1">
              <a:spcAft>
                <a:spcPts val="0"/>
              </a:spcAft>
              <a:buFont typeface="Arial" pitchFamily="34" charset="0"/>
              <a:buChar char="•"/>
              <a:defRPr/>
            </a:pPr>
            <a:endParaRPr lang="en-US" dirty="0" smtClean="0"/>
          </a:p>
        </p:txBody>
      </p:sp>
      <p:sp>
        <p:nvSpPr>
          <p:cNvPr id="4" name="Slide Number Placeholder 3"/>
          <p:cNvSpPr>
            <a:spLocks noGrp="1"/>
          </p:cNvSpPr>
          <p:nvPr>
            <p:ph type="sldNum" sz="quarter" idx="11"/>
          </p:nvPr>
        </p:nvSpPr>
        <p:spPr/>
        <p:txBody>
          <a:bodyPr/>
          <a:lstStyle/>
          <a:p>
            <a:pPr>
              <a:defRPr/>
            </a:pPr>
            <a:fld id="{0D68C36A-477A-499F-884C-87D69D9FC2D4}" type="slidenum">
              <a:rPr lang="en-US"/>
              <a:pPr>
                <a:defRPr/>
              </a:pPr>
              <a:t>166</a:t>
            </a:fld>
            <a:endParaRPr lang="en-US"/>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85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WORKING OUTSIDE IN THE COLD </a:t>
            </a:r>
            <a:br>
              <a:rPr lang="en-US" dirty="0" smtClean="0">
                <a:effectLst>
                  <a:outerShdw blurRad="38100" dist="38100" dir="2700000" algn="tl">
                    <a:srgbClr val="000000">
                      <a:alpha val="43137"/>
                    </a:srgbClr>
                  </a:outerShdw>
                </a:effectLst>
              </a:rPr>
            </a:br>
            <a:r>
              <a:rPr lang="en-US" sz="3100" dirty="0" smtClean="0">
                <a:effectLst>
                  <a:outerShdw blurRad="38100" dist="38100" dir="2700000" algn="tl">
                    <a:srgbClr val="000000">
                      <a:alpha val="43137"/>
                    </a:srgbClr>
                  </a:outerShdw>
                </a:effectLst>
              </a:rPr>
              <a:t>A BREAK SCHEDULE</a:t>
            </a:r>
            <a:endParaRPr lang="en-US" sz="3100"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236538" y="1543050"/>
          <a:ext cx="8671037" cy="4842766"/>
        </p:xfrm>
        <a:graphic>
          <a:graphicData uri="http://schemas.openxmlformats.org/drawingml/2006/table">
            <a:tbl>
              <a:tblPr/>
              <a:tblGrid>
                <a:gridCol w="1261245"/>
                <a:gridCol w="740979"/>
                <a:gridCol w="655029"/>
                <a:gridCol w="751723"/>
                <a:gridCol w="751723"/>
                <a:gridCol w="751723"/>
                <a:gridCol w="751723"/>
                <a:gridCol w="751723"/>
                <a:gridCol w="751723"/>
                <a:gridCol w="751723"/>
                <a:gridCol w="751723"/>
              </a:tblGrid>
              <a:tr h="337419">
                <a:tc gridSpan="11">
                  <a:txBody>
                    <a:bodyPr/>
                    <a:lstStyle/>
                    <a:p>
                      <a:pPr algn="ctr" fontAlgn="b"/>
                      <a:r>
                        <a:rPr lang="en-US" sz="1600" b="0" i="0" u="none" strike="noStrike" dirty="0">
                          <a:solidFill>
                            <a:srgbClr val="000000"/>
                          </a:solidFill>
                          <a:latin typeface="Calibri"/>
                        </a:rPr>
                        <a:t>Work/Warm-up Schedule </a:t>
                      </a:r>
                      <a:r>
                        <a:rPr lang="en-US" sz="1600" b="0" i="0" u="none" strike="noStrike" dirty="0" smtClean="0">
                          <a:solidFill>
                            <a:srgbClr val="000000"/>
                          </a:solidFill>
                          <a:latin typeface="Calibri"/>
                        </a:rPr>
                        <a:t>for </a:t>
                      </a:r>
                      <a:r>
                        <a:rPr lang="en-US" sz="1600" b="0" i="0" u="none" strike="noStrike" dirty="0">
                          <a:solidFill>
                            <a:srgbClr val="000000"/>
                          </a:solidFill>
                          <a:latin typeface="Calibri"/>
                        </a:rPr>
                        <a:t>Outside Workers based on a 4 hour shift*</a:t>
                      </a: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33062">
                <a:tc rowSpan="2">
                  <a:txBody>
                    <a:bodyPr/>
                    <a:lstStyle/>
                    <a:p>
                      <a:pPr algn="ctr" fontAlgn="b"/>
                      <a:r>
                        <a:rPr lang="en-US" sz="1600" b="0" i="0" u="none" strike="noStrike" dirty="0">
                          <a:solidFill>
                            <a:srgbClr val="000000"/>
                          </a:solidFill>
                          <a:latin typeface="Calibri"/>
                        </a:rPr>
                        <a:t>Air </a:t>
                      </a:r>
                      <a:r>
                        <a:rPr lang="en-US" sz="1600" b="0" i="0" u="none" strike="noStrike" dirty="0" smtClean="0">
                          <a:solidFill>
                            <a:srgbClr val="000000"/>
                          </a:solidFill>
                          <a:latin typeface="Calibri"/>
                        </a:rPr>
                        <a:t>Temperature </a:t>
                      </a:r>
                      <a:r>
                        <a:rPr lang="en-US" sz="1600" b="0" i="0" u="none" strike="noStrike" dirty="0">
                          <a:solidFill>
                            <a:srgbClr val="000000"/>
                          </a:solidFill>
                          <a:latin typeface="Calibri"/>
                        </a:rPr>
                        <a:t>- Sunny </a:t>
                      </a:r>
                      <a:r>
                        <a:rPr lang="en-US" sz="1600" b="0" i="0" u="none" strike="noStrike" dirty="0" smtClean="0">
                          <a:solidFill>
                            <a:srgbClr val="000000"/>
                          </a:solidFill>
                          <a:latin typeface="Calibri"/>
                        </a:rPr>
                        <a:t>Sky</a:t>
                      </a:r>
                    </a:p>
                    <a:p>
                      <a:pPr algn="ctr" fontAlgn="b"/>
                      <a:r>
                        <a:rPr lang="en-US" sz="1600" b="0" i="0" u="none" strike="noStrike" dirty="0" smtClean="0">
                          <a:solidFill>
                            <a:srgbClr val="000000"/>
                          </a:solidFill>
                          <a:latin typeface="+mn-lt"/>
                        </a:rPr>
                        <a:t>°F</a:t>
                      </a: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600" b="1" i="0" u="none" strike="noStrike" dirty="0">
                          <a:solidFill>
                            <a:srgbClr val="000000"/>
                          </a:solidFill>
                          <a:latin typeface="Calibri"/>
                        </a:rPr>
                        <a:t>No </a:t>
                      </a:r>
                      <a:r>
                        <a:rPr lang="en-US" sz="1600" b="1" i="0" u="none" strike="noStrike" dirty="0" smtClean="0">
                          <a:solidFill>
                            <a:srgbClr val="000000"/>
                          </a:solidFill>
                          <a:latin typeface="Calibri"/>
                        </a:rPr>
                        <a:t>Noticeable </a:t>
                      </a:r>
                      <a:r>
                        <a:rPr lang="en-US" sz="1600" b="1" i="0" u="none" strike="noStrike" dirty="0">
                          <a:solidFill>
                            <a:srgbClr val="000000"/>
                          </a:solidFill>
                          <a:latin typeface="Calibri"/>
                        </a:rPr>
                        <a:t>Wind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600" b="1" i="0" u="none" strike="noStrike" dirty="0">
                          <a:solidFill>
                            <a:srgbClr val="000000"/>
                          </a:solidFill>
                          <a:latin typeface="Calibri"/>
                        </a:rPr>
                        <a:t>Wind 5 mph</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gridSpan="2">
                  <a:txBody>
                    <a:bodyPr/>
                    <a:lstStyle/>
                    <a:p>
                      <a:pPr algn="ctr" fontAlgn="b"/>
                      <a:r>
                        <a:rPr lang="en-US" sz="1600" b="1" i="0" u="none" strike="noStrike" dirty="0">
                          <a:solidFill>
                            <a:srgbClr val="000000"/>
                          </a:solidFill>
                          <a:latin typeface="Calibri"/>
                        </a:rPr>
                        <a:t>Wind 10 mph</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algn="ctr" fontAlgn="b"/>
                      <a:r>
                        <a:rPr lang="en-US" sz="1600" b="1" i="0" u="none" strike="noStrike" dirty="0">
                          <a:solidFill>
                            <a:srgbClr val="000000"/>
                          </a:solidFill>
                          <a:latin typeface="Calibri"/>
                        </a:rPr>
                        <a:t>Wind 15 mph</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endParaRPr lang="en-US"/>
                    </a:p>
                  </a:txBody>
                  <a:tcPr/>
                </a:tc>
                <a:tc gridSpan="2">
                  <a:txBody>
                    <a:bodyPr/>
                    <a:lstStyle/>
                    <a:p>
                      <a:pPr algn="ctr" fontAlgn="b"/>
                      <a:r>
                        <a:rPr lang="en-US" sz="1600" b="1" i="0" u="none" strike="noStrike" dirty="0">
                          <a:solidFill>
                            <a:srgbClr val="000000"/>
                          </a:solidFill>
                          <a:latin typeface="Calibri"/>
                        </a:rPr>
                        <a:t>Wind 20 mph</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hMerge="1">
                  <a:txBody>
                    <a:bodyPr/>
                    <a:lstStyle/>
                    <a:p>
                      <a:endParaRPr lang="en-US"/>
                    </a:p>
                  </a:txBody>
                  <a:tcPr/>
                </a:tc>
              </a:tr>
              <a:tr h="1172933">
                <a:tc vMerge="1">
                  <a:txBody>
                    <a:bodyPr/>
                    <a:lstStyle/>
                    <a:p>
                      <a:endParaRPr lang="en-US"/>
                    </a:p>
                  </a:txBody>
                  <a:tcPr/>
                </a:tc>
                <a:tc>
                  <a:txBody>
                    <a:bodyPr/>
                    <a:lstStyle/>
                    <a:p>
                      <a:pPr algn="ctr" fontAlgn="ctr"/>
                      <a:r>
                        <a:rPr lang="en-US" sz="1600" b="0" i="0" u="none" strike="noStrike" dirty="0">
                          <a:solidFill>
                            <a:srgbClr val="000000"/>
                          </a:solidFill>
                          <a:latin typeface="Calibri"/>
                        </a:rPr>
                        <a:t>Work period (min)</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 of breaks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Work period (min)</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600" b="0" i="0" u="none" strike="noStrike" dirty="0">
                          <a:solidFill>
                            <a:srgbClr val="000000"/>
                          </a:solidFill>
                          <a:latin typeface="Calibri"/>
                        </a:rPr>
                        <a:t># of breaks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600" b="0" i="0" u="none" strike="noStrike" dirty="0">
                          <a:solidFill>
                            <a:srgbClr val="000000"/>
                          </a:solidFill>
                          <a:latin typeface="Calibri"/>
                        </a:rPr>
                        <a:t>Work period (min)</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600" b="0" i="0" u="none" strike="noStrike" dirty="0">
                          <a:solidFill>
                            <a:srgbClr val="000000"/>
                          </a:solidFill>
                          <a:latin typeface="Calibri"/>
                        </a:rPr>
                        <a:t># of breaks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600" b="0" i="0" u="none" strike="noStrike" dirty="0">
                          <a:solidFill>
                            <a:srgbClr val="000000"/>
                          </a:solidFill>
                          <a:latin typeface="Calibri"/>
                        </a:rPr>
                        <a:t>Work period (min)</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sz="1600" b="0" i="0" u="none" strike="noStrike" dirty="0">
                          <a:solidFill>
                            <a:srgbClr val="000000"/>
                          </a:solidFill>
                          <a:latin typeface="Calibri"/>
                        </a:rPr>
                        <a:t># of breaks</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sz="1600" b="0" i="0" u="none" strike="noStrike" dirty="0">
                          <a:solidFill>
                            <a:srgbClr val="000000"/>
                          </a:solidFill>
                          <a:latin typeface="Calibri"/>
                        </a:rPr>
                        <a:t>Work period (min)</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en-US" sz="1600" b="0" i="0" u="none" strike="noStrike" dirty="0">
                          <a:solidFill>
                            <a:srgbClr val="000000"/>
                          </a:solidFill>
                          <a:latin typeface="Calibri"/>
                        </a:rPr>
                        <a:t># of breaks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r>
              <a:tr h="337419">
                <a:tc>
                  <a:txBody>
                    <a:bodyPr/>
                    <a:lstStyle/>
                    <a:p>
                      <a:pPr algn="ctr" fontAlgn="b"/>
                      <a:r>
                        <a:rPr lang="en-US" sz="1600" b="0" i="0" u="none" strike="noStrike" dirty="0">
                          <a:solidFill>
                            <a:srgbClr val="000000"/>
                          </a:solidFill>
                          <a:latin typeface="Calibri"/>
                        </a:rPr>
                        <a:t>-</a:t>
                      </a:r>
                      <a:r>
                        <a:rPr lang="en-US" sz="1600" b="0" i="0" u="none" strike="noStrike" dirty="0" smtClean="0">
                          <a:solidFill>
                            <a:srgbClr val="000000"/>
                          </a:solidFill>
                          <a:latin typeface="Calibri"/>
                        </a:rPr>
                        <a:t>15° </a:t>
                      </a:r>
                      <a:r>
                        <a:rPr lang="en-US" sz="1600" b="0" i="0" u="none" strike="noStrike" dirty="0">
                          <a:solidFill>
                            <a:srgbClr val="000000"/>
                          </a:solidFill>
                          <a:latin typeface="Calibri"/>
                        </a:rPr>
                        <a:t>to -</a:t>
                      </a:r>
                      <a:r>
                        <a:rPr lang="en-US" sz="1600" b="0" i="0" u="none" strike="noStrike" dirty="0" smtClean="0">
                          <a:solidFill>
                            <a:srgbClr val="000000"/>
                          </a:solidFill>
                          <a:latin typeface="Calibri"/>
                        </a:rPr>
                        <a:t>19°</a:t>
                      </a: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0" i="1" u="none" strike="noStrike" dirty="0">
                          <a:solidFill>
                            <a:srgbClr val="000000"/>
                          </a:solidFill>
                          <a:latin typeface="Calibri"/>
                        </a:rPr>
                        <a:t>(Norm breaks)</a:t>
                      </a:r>
                      <a:r>
                        <a:rPr lang="en-US" sz="1400" b="0" i="0" u="none" strike="noStrike" dirty="0">
                          <a:solidFill>
                            <a:srgbClr val="000000"/>
                          </a:solidFill>
                          <a:latin typeface="Calibri"/>
                        </a:rPr>
                        <a:t> 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1" u="none" strike="noStrike" dirty="0">
                          <a:solidFill>
                            <a:srgbClr val="000000"/>
                          </a:solidFill>
                          <a:latin typeface="Calibri"/>
                        </a:rPr>
                        <a:t>(Norm breaks)</a:t>
                      </a:r>
                      <a:r>
                        <a:rPr lang="en-US" sz="1400" b="0" i="0" u="none" strike="noStrike" dirty="0">
                          <a:solidFill>
                            <a:srgbClr val="000000"/>
                          </a:solidFill>
                          <a:latin typeface="Calibri"/>
                        </a:rPr>
                        <a:t> 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a:solidFill>
                            <a:srgbClr val="000000"/>
                          </a:solidFill>
                          <a:latin typeface="Calibri"/>
                        </a:rPr>
                        <a:t>75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latin typeface="Calibri"/>
                        </a:rPr>
                        <a:t>2</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latin typeface="Calibri"/>
                        </a:rPr>
                        <a:t>55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a:solidFill>
                            <a:srgbClr val="000000"/>
                          </a:solidFill>
                          <a:latin typeface="Calibri"/>
                        </a:rPr>
                        <a:t>3</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a:solidFill>
                            <a:srgbClr val="000000"/>
                          </a:solidFill>
                          <a:latin typeface="Calibri"/>
                        </a:rPr>
                        <a:t>40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b"/>
                      <a:r>
                        <a:rPr lang="en-US" sz="1400" b="0" i="0" u="none" strike="noStrike" dirty="0">
                          <a:solidFill>
                            <a:srgbClr val="000000"/>
                          </a:solidFill>
                          <a:latin typeface="Calibri"/>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37419">
                <a:tc>
                  <a:txBody>
                    <a:bodyPr/>
                    <a:lstStyle/>
                    <a:p>
                      <a:pPr algn="ctr" fontAlgn="b"/>
                      <a:r>
                        <a:rPr lang="en-US" sz="1600" b="0" i="0" u="none" strike="noStrike" dirty="0">
                          <a:solidFill>
                            <a:srgbClr val="000000"/>
                          </a:solidFill>
                          <a:latin typeface="Calibri"/>
                        </a:rPr>
                        <a:t>-20° to -24°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0" i="1" u="none" strike="noStrike" dirty="0">
                          <a:solidFill>
                            <a:srgbClr val="000000"/>
                          </a:solidFill>
                          <a:latin typeface="Calibri"/>
                        </a:rPr>
                        <a:t>(Norm breaks)</a:t>
                      </a:r>
                      <a:r>
                        <a:rPr lang="en-US" sz="1400" b="0" i="0" u="none" strike="noStrike" dirty="0">
                          <a:solidFill>
                            <a:srgbClr val="000000"/>
                          </a:solidFill>
                          <a:latin typeface="Calibri"/>
                        </a:rPr>
                        <a:t> 2</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fontAlgn="b"/>
                      <a:r>
                        <a:rPr lang="en-US" sz="1400" b="0" i="0" u="none" strike="noStrike" dirty="0">
                          <a:solidFill>
                            <a:srgbClr val="000000"/>
                          </a:solidFill>
                          <a:latin typeface="Calibri"/>
                        </a:rPr>
                        <a:t>75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latin typeface="Calibri"/>
                        </a:rPr>
                        <a:t>2</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latin typeface="Calibri"/>
                        </a:rPr>
                        <a:t>55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latin typeface="Calibri"/>
                        </a:rPr>
                        <a:t>3</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latin typeface="Calibri"/>
                        </a:rPr>
                        <a:t>40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a:solidFill>
                            <a:srgbClr val="000000"/>
                          </a:solidFill>
                          <a:latin typeface="Calibri"/>
                        </a:rPr>
                        <a:t>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a:solidFill>
                            <a:srgbClr val="000000"/>
                          </a:solidFill>
                          <a:latin typeface="Calibri"/>
                        </a:rPr>
                        <a:t>30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b"/>
                      <a:r>
                        <a:rPr lang="en-US" sz="1400" b="0" i="0" u="none" strike="noStrike" dirty="0">
                          <a:solidFill>
                            <a:srgbClr val="000000"/>
                          </a:solidFill>
                          <a:latin typeface="Calibri"/>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337419">
                <a:tc>
                  <a:txBody>
                    <a:bodyPr/>
                    <a:lstStyle/>
                    <a:p>
                      <a:pPr algn="ctr" fontAlgn="b"/>
                      <a:r>
                        <a:rPr lang="en-US" sz="1600" b="0" i="0" u="none" strike="noStrike" dirty="0">
                          <a:solidFill>
                            <a:srgbClr val="000000"/>
                          </a:solidFill>
                          <a:latin typeface="Calibri"/>
                        </a:rPr>
                        <a:t>-25° to -29°</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75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2</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55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latin typeface="Calibri"/>
                        </a:rPr>
                        <a:t>3</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latin typeface="Calibri"/>
                        </a:rPr>
                        <a:t>40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latin typeface="Calibri"/>
                        </a:rPr>
                        <a:t>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latin typeface="Calibri"/>
                        </a:rPr>
                        <a:t>30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a:solidFill>
                            <a:srgbClr val="000000"/>
                          </a:solidFill>
                          <a:latin typeface="Calibri"/>
                        </a:rPr>
                        <a:t>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gridSpan="2">
                  <a:txBody>
                    <a:bodyPr/>
                    <a:lstStyle/>
                    <a:p>
                      <a:pPr algn="ctr" fontAlgn="t"/>
                      <a:r>
                        <a:rPr lang="en-US" sz="1100" b="0" i="1" u="none" strike="noStrike" dirty="0">
                          <a:solidFill>
                            <a:srgbClr val="000000"/>
                          </a:solidFill>
                          <a:latin typeface="Calibri"/>
                        </a:rPr>
                        <a:t>Non-emergency work should cease</a:t>
                      </a:r>
                    </a:p>
                  </a:txBody>
                  <a:tcPr marL="9525" marR="9525" marT="9525"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rowSpan="5" hMerge="1">
                  <a:txBody>
                    <a:bodyPr/>
                    <a:lstStyle/>
                    <a:p>
                      <a:endParaRPr lang="en-US"/>
                    </a:p>
                  </a:txBody>
                  <a:tcPr/>
                </a:tc>
              </a:tr>
              <a:tr h="337419">
                <a:tc>
                  <a:txBody>
                    <a:bodyPr/>
                    <a:lstStyle/>
                    <a:p>
                      <a:pPr algn="ctr" fontAlgn="b"/>
                      <a:r>
                        <a:rPr lang="en-US" sz="1600" b="0" i="0" u="none" strike="noStrike" dirty="0">
                          <a:solidFill>
                            <a:srgbClr val="000000"/>
                          </a:solidFill>
                          <a:latin typeface="Calibri"/>
                        </a:rPr>
                        <a:t>-30° to -34°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55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latin typeface="Calibri"/>
                        </a:rPr>
                        <a:t>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latin typeface="Calibri"/>
                        </a:rPr>
                        <a:t>30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a:solidFill>
                            <a:srgbClr val="000000"/>
                          </a:solidFill>
                          <a:latin typeface="Calibri"/>
                        </a:rPr>
                        <a:t>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4" gridSpan="2">
                  <a:txBody>
                    <a:bodyPr/>
                    <a:lstStyle/>
                    <a:p>
                      <a:pPr algn="ctr" fontAlgn="t"/>
                      <a:r>
                        <a:rPr lang="en-US" sz="1100" b="0" i="1" u="none" strike="noStrike" dirty="0">
                          <a:solidFill>
                            <a:srgbClr val="000000"/>
                          </a:solidFill>
                          <a:latin typeface="Calibri"/>
                        </a:rPr>
                        <a:t>Non-emergency work should cease</a:t>
                      </a: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4" hMerge="1">
                  <a:txBody>
                    <a:bodyPr/>
                    <a:lstStyle/>
                    <a:p>
                      <a:endParaRPr lang="en-US"/>
                    </a:p>
                  </a:txBody>
                  <a:tcPr/>
                </a:tc>
                <a:tc gridSpan="2" vMerge="1">
                  <a:txBody>
                    <a:bodyPr/>
                    <a:lstStyle/>
                    <a:p>
                      <a:endParaRPr lang="en-US"/>
                    </a:p>
                  </a:txBody>
                  <a:tcPr/>
                </a:tc>
                <a:tc hMerge="1" vMerge="1">
                  <a:txBody>
                    <a:bodyPr/>
                    <a:lstStyle/>
                    <a:p>
                      <a:endParaRPr lang="en-US"/>
                    </a:p>
                  </a:txBody>
                  <a:tcPr/>
                </a:tc>
              </a:tr>
              <a:tr h="337419">
                <a:tc>
                  <a:txBody>
                    <a:bodyPr/>
                    <a:lstStyle/>
                    <a:p>
                      <a:pPr algn="ctr" fontAlgn="b"/>
                      <a:r>
                        <a:rPr lang="en-US" sz="1600" b="0" i="0" u="none" strike="noStrike" dirty="0">
                          <a:solidFill>
                            <a:srgbClr val="000000"/>
                          </a:solidFill>
                          <a:latin typeface="Calibri"/>
                        </a:rPr>
                        <a:t>-35° to -39°</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400" b="0" i="0" u="none" strike="noStrike" dirty="0">
                          <a:solidFill>
                            <a:srgbClr val="000000"/>
                          </a:solidFill>
                          <a:latin typeface="Calibri"/>
                        </a:rPr>
                        <a:t>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3" gridSpan="2">
                  <a:txBody>
                    <a:bodyPr/>
                    <a:lstStyle/>
                    <a:p>
                      <a:pPr algn="ctr" fontAlgn="t"/>
                      <a:r>
                        <a:rPr lang="en-US" sz="1100" b="0" i="1" u="none" strike="noStrike" dirty="0">
                          <a:solidFill>
                            <a:srgbClr val="000000"/>
                          </a:solidFill>
                          <a:latin typeface="Calibri"/>
                        </a:rPr>
                        <a:t>Non-emergency work should cease</a:t>
                      </a: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337419">
                <a:tc>
                  <a:txBody>
                    <a:bodyPr/>
                    <a:lstStyle/>
                    <a:p>
                      <a:pPr algn="ctr" fontAlgn="b"/>
                      <a:r>
                        <a:rPr lang="en-US" sz="1600" b="0" i="0" u="none" strike="noStrike" dirty="0">
                          <a:solidFill>
                            <a:srgbClr val="000000"/>
                          </a:solidFill>
                          <a:latin typeface="Calibri"/>
                        </a:rPr>
                        <a:t>-40° to -44°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30</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fontAlgn="t"/>
                      <a:r>
                        <a:rPr lang="en-US" sz="1100" b="0" i="1" u="none" strike="noStrike" dirty="0">
                          <a:solidFill>
                            <a:srgbClr val="000000"/>
                          </a:solidFill>
                          <a:latin typeface="Calibri"/>
                        </a:rPr>
                        <a:t>Non-emergency work should cease</a:t>
                      </a: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674838">
                <a:tc>
                  <a:txBody>
                    <a:bodyPr/>
                    <a:lstStyle/>
                    <a:p>
                      <a:pPr algn="ctr" fontAlgn="b"/>
                      <a:r>
                        <a:rPr lang="en-US" sz="1600" b="0" i="0" u="none" strike="noStrike" dirty="0">
                          <a:solidFill>
                            <a:srgbClr val="000000"/>
                          </a:solidFill>
                          <a:latin typeface="Calibri"/>
                        </a:rPr>
                        <a:t>-45° and below</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t"/>
                      <a:r>
                        <a:rPr lang="en-US" sz="1100" b="0" i="1" u="none" strike="noStrike" dirty="0">
                          <a:solidFill>
                            <a:srgbClr val="000000"/>
                          </a:solidFill>
                          <a:latin typeface="Calibri"/>
                        </a:rPr>
                        <a:t>Non-emergency work should cease</a:t>
                      </a:r>
                    </a:p>
                  </a:txBody>
                  <a:tcPr marL="9525" marR="9525" marT="9525"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bl>
          </a:graphicData>
        </a:graphic>
      </p:graphicFrame>
      <p:sp>
        <p:nvSpPr>
          <p:cNvPr id="9" name="Slide Number Placeholder 8"/>
          <p:cNvSpPr>
            <a:spLocks noGrp="1"/>
          </p:cNvSpPr>
          <p:nvPr>
            <p:ph type="sldNum" sz="quarter" idx="11"/>
          </p:nvPr>
        </p:nvSpPr>
        <p:spPr>
          <a:xfrm>
            <a:off x="6553200" y="6135688"/>
            <a:ext cx="2133600" cy="365125"/>
          </a:xfrm>
        </p:spPr>
        <p:txBody>
          <a:bodyPr/>
          <a:lstStyle/>
          <a:p>
            <a:pPr>
              <a:defRPr/>
            </a:pPr>
            <a:fld id="{836D8897-C6E4-4E1E-921A-48D71263BFB4}" type="slidenum">
              <a:rPr lang="en-US"/>
              <a:pPr>
                <a:defRPr/>
              </a:pPr>
              <a:t>167</a:t>
            </a:fld>
            <a:endParaRPr lang="en-US"/>
          </a:p>
        </p:txBody>
      </p:sp>
      <p:sp>
        <p:nvSpPr>
          <p:cNvPr id="5" name="Rectangle 4"/>
          <p:cNvSpPr/>
          <p:nvPr/>
        </p:nvSpPr>
        <p:spPr>
          <a:xfrm>
            <a:off x="1497013" y="1892300"/>
            <a:ext cx="7394575" cy="630238"/>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6" name="Rectangle 5"/>
          <p:cNvSpPr/>
          <p:nvPr/>
        </p:nvSpPr>
        <p:spPr>
          <a:xfrm>
            <a:off x="236538" y="1892300"/>
            <a:ext cx="1276350" cy="4508500"/>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7" name="Rectangle 6"/>
          <p:cNvSpPr/>
          <p:nvPr/>
        </p:nvSpPr>
        <p:spPr>
          <a:xfrm>
            <a:off x="4392613" y="1889125"/>
            <a:ext cx="1519237" cy="630238"/>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8" name="Rectangle 7"/>
          <p:cNvSpPr/>
          <p:nvPr/>
        </p:nvSpPr>
        <p:spPr>
          <a:xfrm>
            <a:off x="125413" y="3721100"/>
            <a:ext cx="1463675" cy="284163"/>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190563" name="TextBox 9"/>
          <p:cNvSpPr txBox="1">
            <a:spLocks noChangeArrowheads="1"/>
          </p:cNvSpPr>
          <p:nvPr/>
        </p:nvSpPr>
        <p:spPr bwMode="auto">
          <a:xfrm>
            <a:off x="0" y="6438900"/>
            <a:ext cx="9144000" cy="461963"/>
          </a:xfrm>
          <a:prstGeom prst="rect">
            <a:avLst/>
          </a:prstGeom>
          <a:noFill/>
          <a:ln w="9525">
            <a:noFill/>
            <a:miter lim="800000"/>
            <a:headEnd/>
            <a:tailEnd/>
          </a:ln>
        </p:spPr>
        <p:txBody>
          <a:bodyPr>
            <a:spAutoFit/>
          </a:bodyPr>
          <a:lstStyle/>
          <a:p>
            <a:r>
              <a:rPr lang="en-US" sz="1200">
                <a:latin typeface="Calibri" pitchFamily="34" charset="0"/>
              </a:rPr>
              <a:t>*Adapted from 2008 TLVs® and BEIs ® – Threshold Limit Values for Chemical Substances and Physical Agents and Biological Exposure Indices. Cincinnati: American Conference of Governmental Industrial Hygienists (ACGIH), 2008, page 213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3" presetClass="path" presetSubtype="0" accel="50000" decel="50000" fill="hold" grpId="1" nodeType="clickEffect">
                                  <p:stCondLst>
                                    <p:cond delay="0"/>
                                  </p:stCondLst>
                                  <p:childTnLst>
                                    <p:animMotion origin="layout" path="M 2.77556E-17 -3.7037E-7 L 0.4724 -3.7037E-7 " pathEditMode="relative" rAng="0" ptsTypes="AA">
                                      <p:cBhvr>
                                        <p:cTn id="30" dur="2000" fill="hold"/>
                                        <p:tgtEl>
                                          <p:spTgt spid="8"/>
                                        </p:tgtEl>
                                        <p:attrNameLst>
                                          <p:attrName>ppt_x</p:attrName>
                                          <p:attrName>ppt_y</p:attrName>
                                        </p:attrNameLst>
                                      </p:cBhvr>
                                      <p:rCtr x="23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P spid="8"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MAKE THINGS BETTER</a:t>
            </a:r>
            <a:endParaRPr lang="en-US" dirty="0">
              <a:effectLst>
                <a:outerShdw blurRad="38100" dist="38100" dir="2700000" algn="tl">
                  <a:srgbClr val="000000">
                    <a:alpha val="43137"/>
                  </a:srgbClr>
                </a:outerShdw>
              </a:effectLst>
            </a:endParaRPr>
          </a:p>
        </p:txBody>
      </p:sp>
      <p:sp>
        <p:nvSpPr>
          <p:cNvPr id="191491" name="Text Placeholder 6"/>
          <p:cNvSpPr>
            <a:spLocks noGrp="1"/>
          </p:cNvSpPr>
          <p:nvPr>
            <p:ph type="body" idx="1"/>
          </p:nvPr>
        </p:nvSpPr>
        <p:spPr>
          <a:xfrm>
            <a:off x="304800" y="1295400"/>
            <a:ext cx="4040188" cy="639763"/>
          </a:xfrm>
        </p:spPr>
        <p:txBody>
          <a:bodyPr/>
          <a:lstStyle/>
          <a:p>
            <a:pPr algn="ctr" eaLnBrk="1" hangingPunct="1"/>
            <a:r>
              <a:rPr lang="en-US" smtClean="0"/>
              <a:t>BETTER PRACTICES</a:t>
            </a:r>
          </a:p>
        </p:txBody>
      </p:sp>
      <p:sp>
        <p:nvSpPr>
          <p:cNvPr id="191492" name="Content Placeholder 2"/>
          <p:cNvSpPr>
            <a:spLocks noGrp="1"/>
          </p:cNvSpPr>
          <p:nvPr>
            <p:ph sz="half" idx="2"/>
          </p:nvPr>
        </p:nvSpPr>
        <p:spPr>
          <a:xfrm>
            <a:off x="304800" y="1981200"/>
            <a:ext cx="4449763" cy="4160838"/>
          </a:xfrm>
        </p:spPr>
        <p:txBody>
          <a:bodyPr/>
          <a:lstStyle/>
          <a:p>
            <a:pPr eaLnBrk="1" hangingPunct="1">
              <a:buFont typeface="Wingdings" pitchFamily="2" charset="2"/>
              <a:buChar char="ü"/>
            </a:pPr>
            <a:r>
              <a:rPr lang="en-US" sz="2200" smtClean="0"/>
              <a:t>Wear at least three layers of clothing</a:t>
            </a:r>
          </a:p>
          <a:p>
            <a:pPr eaLnBrk="1" hangingPunct="1">
              <a:buFont typeface="Wingdings" pitchFamily="2" charset="2"/>
              <a:buChar char="ü"/>
            </a:pPr>
            <a:r>
              <a:rPr lang="en-US" sz="2200" smtClean="0"/>
              <a:t>Wear insulated footwear</a:t>
            </a:r>
          </a:p>
          <a:p>
            <a:pPr eaLnBrk="1" hangingPunct="1">
              <a:buFont typeface="Wingdings" pitchFamily="2" charset="2"/>
              <a:buChar char="ü"/>
            </a:pPr>
            <a:r>
              <a:rPr lang="en-US" sz="2200" smtClean="0"/>
              <a:t>Wear a hat or hood</a:t>
            </a:r>
          </a:p>
          <a:p>
            <a:pPr eaLnBrk="1" hangingPunct="1">
              <a:buFont typeface="Wingdings" pitchFamily="2" charset="2"/>
              <a:buChar char="ü"/>
            </a:pPr>
            <a:r>
              <a:rPr lang="en-US" sz="2200" smtClean="0"/>
              <a:t>Keep feet warm and dry</a:t>
            </a:r>
          </a:p>
          <a:p>
            <a:pPr marL="463550" lvl="1" indent="-231775" eaLnBrk="1" hangingPunct="1">
              <a:buFont typeface="Arial" charset="0"/>
              <a:buNone/>
            </a:pPr>
            <a:r>
              <a:rPr lang="en-US" sz="1800" smtClean="0"/>
              <a:t>-	Use waterproof boots</a:t>
            </a:r>
          </a:p>
          <a:p>
            <a:pPr marL="463550" lvl="1" indent="-231775" eaLnBrk="1" hangingPunct="1">
              <a:buFont typeface="Arial" charset="0"/>
              <a:buNone/>
            </a:pPr>
            <a:r>
              <a:rPr lang="en-US" sz="1800" smtClean="0"/>
              <a:t>-	Wear foot liners underneath wool socks</a:t>
            </a:r>
          </a:p>
          <a:p>
            <a:pPr eaLnBrk="1" hangingPunct="1">
              <a:buFont typeface="Wingdings" pitchFamily="2" charset="2"/>
              <a:buChar char="ü"/>
            </a:pPr>
            <a:r>
              <a:rPr lang="en-US" sz="2200" smtClean="0"/>
              <a:t>Take breaks in warm area</a:t>
            </a:r>
          </a:p>
          <a:p>
            <a:pPr eaLnBrk="1" hangingPunct="1">
              <a:buFont typeface="Wingdings" pitchFamily="2" charset="2"/>
              <a:buChar char="ü"/>
            </a:pPr>
            <a:r>
              <a:rPr lang="en-US" sz="2200" smtClean="0"/>
              <a:t>Consume warm, high calorie food </a:t>
            </a:r>
          </a:p>
          <a:p>
            <a:pPr eaLnBrk="1" hangingPunct="1">
              <a:buFont typeface="Wingdings" pitchFamily="2" charset="2"/>
              <a:buChar char="ü"/>
            </a:pPr>
            <a:r>
              <a:rPr lang="en-US" sz="2200" smtClean="0"/>
              <a:t>Schedule heavy work during the warmer time of the day</a:t>
            </a:r>
          </a:p>
        </p:txBody>
      </p:sp>
      <p:sp>
        <p:nvSpPr>
          <p:cNvPr id="191493" name="Text Placeholder 7"/>
          <p:cNvSpPr>
            <a:spLocks noGrp="1"/>
          </p:cNvSpPr>
          <p:nvPr>
            <p:ph type="body" sz="quarter" idx="3"/>
          </p:nvPr>
        </p:nvSpPr>
        <p:spPr/>
        <p:txBody>
          <a:bodyPr/>
          <a:lstStyle/>
          <a:p>
            <a:pPr algn="ctr" eaLnBrk="1" hangingPunct="1"/>
            <a:r>
              <a:rPr lang="en-US" smtClean="0"/>
              <a:t>AVOID</a:t>
            </a:r>
          </a:p>
        </p:txBody>
      </p:sp>
      <p:sp>
        <p:nvSpPr>
          <p:cNvPr id="55301" name="Content Placeholder 5"/>
          <p:cNvSpPr>
            <a:spLocks noGrp="1"/>
          </p:cNvSpPr>
          <p:nvPr>
            <p:ph sz="quarter" idx="4"/>
          </p:nvPr>
        </p:nvSpPr>
        <p:spPr>
          <a:xfrm>
            <a:off x="5022850" y="2201863"/>
            <a:ext cx="3868738" cy="3951287"/>
          </a:xfrm>
        </p:spPr>
        <p:txBody>
          <a:bodyPr rtlCol="0">
            <a:normAutofit/>
          </a:bodyPr>
          <a:lstStyle/>
          <a:p>
            <a:pPr eaLnBrk="1" fontAlgn="auto" hangingPunct="1">
              <a:spcAft>
                <a:spcPts val="0"/>
              </a:spcAft>
              <a:buFont typeface="Arial" pitchFamily="34" charset="0"/>
              <a:buBlip>
                <a:blip r:embed="rId3"/>
              </a:buBlip>
              <a:defRPr/>
            </a:pPr>
            <a:r>
              <a:rPr lang="en-US" sz="2200" dirty="0" smtClean="0"/>
              <a:t>Caffeine</a:t>
            </a:r>
          </a:p>
          <a:p>
            <a:pPr eaLnBrk="1" fontAlgn="auto" hangingPunct="1">
              <a:spcAft>
                <a:spcPts val="0"/>
              </a:spcAft>
              <a:buFont typeface="Arial" pitchFamily="34" charset="0"/>
              <a:buBlip>
                <a:blip r:embed="rId3"/>
              </a:buBlip>
              <a:defRPr/>
            </a:pPr>
            <a:r>
              <a:rPr lang="en-US" sz="2200" dirty="0" smtClean="0"/>
              <a:t>Touching metal surfaces with bare skin</a:t>
            </a:r>
          </a:p>
          <a:p>
            <a:pPr eaLnBrk="1" fontAlgn="auto" hangingPunct="1">
              <a:spcAft>
                <a:spcPts val="0"/>
              </a:spcAft>
              <a:buFont typeface="Arial" pitchFamily="34" charset="0"/>
              <a:buBlip>
                <a:blip r:embed="rId3"/>
              </a:buBlip>
              <a:defRPr/>
            </a:pPr>
            <a:r>
              <a:rPr lang="en-US" sz="2200" dirty="0" smtClean="0"/>
              <a:t>Wearing tight clothing</a:t>
            </a:r>
          </a:p>
          <a:p>
            <a:pPr eaLnBrk="1" fontAlgn="auto" hangingPunct="1">
              <a:spcAft>
                <a:spcPts val="0"/>
              </a:spcAft>
              <a:buFont typeface="Arial" pitchFamily="34" charset="0"/>
              <a:buBlip>
                <a:blip r:embed="rId3"/>
              </a:buBlip>
              <a:defRPr/>
            </a:pPr>
            <a:r>
              <a:rPr lang="en-US" sz="2200" dirty="0" smtClean="0"/>
              <a:t>Alcohol</a:t>
            </a:r>
          </a:p>
          <a:p>
            <a:pPr eaLnBrk="1" fontAlgn="auto" hangingPunct="1">
              <a:spcAft>
                <a:spcPts val="0"/>
              </a:spcAft>
              <a:buFont typeface="Arial" pitchFamily="34" charset="0"/>
              <a:buBlip>
                <a:blip r:embed="rId3"/>
              </a:buBlip>
              <a:defRPr/>
            </a:pPr>
            <a:r>
              <a:rPr lang="en-US" sz="2200" dirty="0" smtClean="0"/>
              <a:t>Cold drinks</a:t>
            </a:r>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Arial" pitchFamily="34" charset="0"/>
              <a:buNone/>
              <a:defRPr/>
            </a:pPr>
            <a:endParaRPr lang="en-US" sz="2050" dirty="0" smtClean="0"/>
          </a:p>
        </p:txBody>
      </p:sp>
      <p:sp>
        <p:nvSpPr>
          <p:cNvPr id="7" name="Slide Number Placeholder 6"/>
          <p:cNvSpPr>
            <a:spLocks noGrp="1"/>
          </p:cNvSpPr>
          <p:nvPr>
            <p:ph type="sldNum" sz="quarter" idx="11"/>
          </p:nvPr>
        </p:nvSpPr>
        <p:spPr/>
        <p:txBody>
          <a:bodyPr/>
          <a:lstStyle/>
          <a:p>
            <a:pPr>
              <a:defRPr/>
            </a:pPr>
            <a:fld id="{89B35AB3-D95D-4046-AFD7-6A1A9D76D26A}" type="slidenum">
              <a:rPr lang="en-US"/>
              <a:pPr>
                <a:defRPr/>
              </a:pPr>
              <a:t>168</a:t>
            </a:fld>
            <a:endParaRPr lang="en-US" dirty="0"/>
          </a:p>
        </p:txBody>
      </p:sp>
      <p:sp>
        <p:nvSpPr>
          <p:cNvPr id="9" name="Cloud 8"/>
          <p:cNvSpPr/>
          <p:nvPr/>
        </p:nvSpPr>
        <p:spPr>
          <a:xfrm>
            <a:off x="5704762" y="4697104"/>
            <a:ext cx="2984310" cy="1915236"/>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sz="2400" dirty="0">
                <a:ln w="10160">
                  <a:solidFill>
                    <a:schemeClr val="accent1"/>
                  </a:solidFill>
                  <a:prstDash val="solid"/>
                </a:ln>
                <a:solidFill>
                  <a:srgbClr val="FFFFFF"/>
                </a:solidFill>
                <a:effectLst>
                  <a:outerShdw blurRad="38100" dist="32000" dir="5400000" algn="tl">
                    <a:srgbClr val="000000">
                      <a:alpha val="30000"/>
                    </a:srgbClr>
                  </a:outerShdw>
                </a:effectLst>
              </a:rPr>
              <a:t>Plan for work in cold weather!</a:t>
            </a: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HEAT</a:t>
            </a:r>
            <a:endParaRPr lang="en-US"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a:xfrm>
            <a:off x="457200" y="1600200"/>
            <a:ext cx="6934200" cy="4525963"/>
          </a:xfrm>
        </p:spPr>
        <p:txBody>
          <a:bodyPr rtlCol="0">
            <a:normAutofit lnSpcReduction="10000"/>
          </a:bodyPr>
          <a:lstStyle/>
          <a:p>
            <a:pPr eaLnBrk="1" fontAlgn="auto" hangingPunct="1">
              <a:spcAft>
                <a:spcPts val="0"/>
              </a:spcAft>
              <a:buFont typeface="Arial" pitchFamily="34" charset="0"/>
              <a:buNone/>
              <a:defRPr/>
            </a:pPr>
            <a:r>
              <a:rPr lang="en-US" sz="2600" b="1" dirty="0" smtClean="0"/>
              <a:t>WHEN IS HEAT A PROBLEM? </a:t>
            </a:r>
          </a:p>
          <a:p>
            <a:pPr lvl="1" eaLnBrk="1" fontAlgn="auto" hangingPunct="1">
              <a:spcAft>
                <a:spcPts val="0"/>
              </a:spcAft>
              <a:buFont typeface="Arial" pitchFamily="34" charset="0"/>
              <a:buChar char="–"/>
              <a:defRPr/>
            </a:pPr>
            <a:r>
              <a:rPr lang="en-US" dirty="0" smtClean="0"/>
              <a:t>When  a worker is exposed to extreme heat or heavy physical work in hot environments</a:t>
            </a:r>
          </a:p>
          <a:p>
            <a:pPr lvl="1"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r>
              <a:rPr lang="en-US" sz="2800" b="1" dirty="0" smtClean="0"/>
              <a:t>HEAT</a:t>
            </a:r>
          </a:p>
          <a:p>
            <a:pPr eaLnBrk="1" fontAlgn="auto" hangingPunct="1">
              <a:spcAft>
                <a:spcPts val="0"/>
              </a:spcAft>
              <a:buFont typeface="Arial" pitchFamily="34" charset="0"/>
              <a:buChar char="•"/>
              <a:defRPr/>
            </a:pPr>
            <a:r>
              <a:rPr lang="en-US" sz="2600" dirty="0" smtClean="0"/>
              <a:t>May cause </a:t>
            </a:r>
            <a:r>
              <a:rPr lang="en-US" sz="2600" i="1" dirty="0" smtClean="0"/>
              <a:t>heat stress </a:t>
            </a:r>
            <a:r>
              <a:rPr lang="en-US" sz="2600" dirty="0" smtClean="0"/>
              <a:t>if the body generates more heat than can be dissipated</a:t>
            </a:r>
          </a:p>
          <a:p>
            <a:pPr eaLnBrk="1" fontAlgn="auto" hangingPunct="1">
              <a:spcAft>
                <a:spcPts val="0"/>
              </a:spcAft>
              <a:buFont typeface="Arial" pitchFamily="34" charset="0"/>
              <a:buChar char="•"/>
              <a:defRPr/>
            </a:pPr>
            <a:r>
              <a:rPr lang="en-US" sz="2600" dirty="0" smtClean="0"/>
              <a:t>May decrease workers physical and mental performance</a:t>
            </a:r>
          </a:p>
          <a:p>
            <a:pPr eaLnBrk="1" fontAlgn="auto" hangingPunct="1">
              <a:spcAft>
                <a:spcPts val="0"/>
              </a:spcAft>
              <a:buFont typeface="Arial" pitchFamily="34" charset="0"/>
              <a:buNone/>
              <a:defRPr/>
            </a:pPr>
            <a:endParaRPr lang="en-US" sz="2600" dirty="0" smtClean="0"/>
          </a:p>
          <a:p>
            <a:pPr eaLnBrk="1" fontAlgn="auto" hangingPunct="1">
              <a:spcAft>
                <a:spcPts val="0"/>
              </a:spcAft>
              <a:buFont typeface="Arial" pitchFamily="34" charset="0"/>
              <a:buChar char="•"/>
              <a:defRPr/>
            </a:pPr>
            <a:r>
              <a:rPr lang="en-US" sz="2400" dirty="0" smtClean="0"/>
              <a:t>_____________________________________</a:t>
            </a:r>
          </a:p>
          <a:p>
            <a:pPr eaLnBrk="1" fontAlgn="auto" hangingPunct="1">
              <a:spcAft>
                <a:spcPts val="0"/>
              </a:spcAft>
              <a:buFont typeface="Arial" pitchFamily="34" charset="0"/>
              <a:buChar char="•"/>
              <a:defRPr/>
            </a:pPr>
            <a:endParaRPr lang="en-US" sz="2400" dirty="0" smtClean="0"/>
          </a:p>
          <a:p>
            <a:pPr eaLnBrk="1" fontAlgn="auto" hangingPunct="1">
              <a:spcAft>
                <a:spcPts val="0"/>
              </a:spcAft>
              <a:buFont typeface="Arial" pitchFamily="34" charset="0"/>
              <a:buNone/>
              <a:defRPr/>
            </a:pPr>
            <a:endParaRPr lang="en-US" sz="2400" dirty="0" smtClean="0"/>
          </a:p>
          <a:p>
            <a:pPr eaLnBrk="1" fontAlgn="auto" hangingPunct="1">
              <a:spcAft>
                <a:spcPts val="0"/>
              </a:spcAft>
              <a:buFont typeface="Arial" pitchFamily="34" charset="0"/>
              <a:buChar char="•"/>
              <a:defRPr/>
            </a:pPr>
            <a:endParaRPr lang="en-US" sz="2800" dirty="0" smtClean="0"/>
          </a:p>
          <a:p>
            <a:pPr lvl="1" eaLnBrk="1" fontAlgn="auto" hangingPunct="1">
              <a:spcAft>
                <a:spcPts val="0"/>
              </a:spcAft>
              <a:buFont typeface="Arial" pitchFamily="34" charset="0"/>
              <a:buNone/>
              <a:defRPr/>
            </a:pPr>
            <a:endParaRPr lang="en-US" dirty="0"/>
          </a:p>
        </p:txBody>
      </p:sp>
      <p:sp>
        <p:nvSpPr>
          <p:cNvPr id="5" name="Slide Number Placeholder 4"/>
          <p:cNvSpPr>
            <a:spLocks noGrp="1"/>
          </p:cNvSpPr>
          <p:nvPr>
            <p:ph type="sldNum" sz="quarter" idx="11"/>
          </p:nvPr>
        </p:nvSpPr>
        <p:spPr/>
        <p:txBody>
          <a:bodyPr/>
          <a:lstStyle/>
          <a:p>
            <a:pPr>
              <a:defRPr/>
            </a:pPr>
            <a:fld id="{65999311-974F-4358-B4F6-868EC77B7270}" type="slidenum">
              <a:rPr lang="en-US"/>
              <a:pPr>
                <a:defRPr/>
              </a:pPr>
              <a:t>169</a:t>
            </a:fld>
            <a:endParaRPr lang="en-US" dirty="0"/>
          </a:p>
        </p:txBody>
      </p:sp>
      <p:sp>
        <p:nvSpPr>
          <p:cNvPr id="7" name="Sun 6"/>
          <p:cNvSpPr/>
          <p:nvPr/>
        </p:nvSpPr>
        <p:spPr>
          <a:xfrm rot="20934592">
            <a:off x="6615709" y="2052976"/>
            <a:ext cx="2245144" cy="2151658"/>
          </a:xfrm>
          <a:prstGeom prst="sun">
            <a:avLst/>
          </a:prstGeom>
          <a:gradFill flip="none" rotWithShape="1">
            <a:gsLst>
              <a:gs pos="0">
                <a:srgbClr val="FFCC00"/>
              </a:gs>
              <a:gs pos="97000">
                <a:srgbClr val="FFCC00">
                  <a:tint val="44500"/>
                  <a:satMod val="160000"/>
                </a:srgbClr>
              </a:gs>
              <a:gs pos="100000">
                <a:srgbClr val="FFCC00"/>
              </a:gs>
            </a:gsLst>
            <a:path path="circle">
              <a:fillToRect l="50000" t="50000" r="50000" b="50000"/>
            </a:path>
            <a:tileRect/>
          </a:gradFill>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KNOW YOUR LIMITS: LIFTING</a:t>
            </a:r>
            <a:endParaRPr lang="en-US" dirty="0">
              <a:effectLst>
                <a:outerShdw blurRad="38100" dist="38100" dir="2700000" algn="tl">
                  <a:srgbClr val="000000">
                    <a:alpha val="43137"/>
                  </a:srgbClr>
                </a:outerShdw>
              </a:effectLst>
            </a:endParaRPr>
          </a:p>
        </p:txBody>
      </p:sp>
      <p:sp>
        <p:nvSpPr>
          <p:cNvPr id="15" name="Slide Number Placeholder 14"/>
          <p:cNvSpPr>
            <a:spLocks noGrp="1"/>
          </p:cNvSpPr>
          <p:nvPr>
            <p:ph type="sldNum" sz="quarter" idx="11"/>
          </p:nvPr>
        </p:nvSpPr>
        <p:spPr/>
        <p:txBody>
          <a:bodyPr/>
          <a:lstStyle/>
          <a:p>
            <a:pPr>
              <a:defRPr/>
            </a:pPr>
            <a:fld id="{EF293971-13AA-4E8D-9A60-8287ACFD67D4}" type="slidenum">
              <a:rPr lang="en-US"/>
              <a:pPr>
                <a:defRPr/>
              </a:pPr>
              <a:t>17</a:t>
            </a:fld>
            <a:endParaRPr lang="en-US"/>
          </a:p>
        </p:txBody>
      </p:sp>
      <p:graphicFrame>
        <p:nvGraphicFramePr>
          <p:cNvPr id="4" name="Table 3"/>
          <p:cNvGraphicFramePr>
            <a:graphicFrameLocks noGrp="1"/>
          </p:cNvGraphicFramePr>
          <p:nvPr/>
        </p:nvGraphicFramePr>
        <p:xfrm>
          <a:off x="990600" y="1676400"/>
          <a:ext cx="7848602" cy="4114801"/>
        </p:xfrm>
        <a:graphic>
          <a:graphicData uri="http://schemas.openxmlformats.org/drawingml/2006/table">
            <a:tbl>
              <a:tblPr/>
              <a:tblGrid>
                <a:gridCol w="1282944"/>
                <a:gridCol w="905608"/>
                <a:gridCol w="905608"/>
                <a:gridCol w="1020643"/>
                <a:gridCol w="990600"/>
                <a:gridCol w="838200"/>
                <a:gridCol w="990600"/>
                <a:gridCol w="914399"/>
              </a:tblGrid>
              <a:tr h="382366">
                <a:tc>
                  <a:txBody>
                    <a:bodyPr/>
                    <a:lstStyle/>
                    <a:p>
                      <a:pPr algn="l" fontAlgn="t"/>
                      <a:endParaRPr lang="en-US" sz="1600" b="0" i="0" u="none" strike="noStrike" dirty="0">
                        <a:solidFill>
                          <a:srgbClr val="000000"/>
                        </a:solidFill>
                        <a:latin typeface="Calibri"/>
                      </a:endParaRPr>
                    </a:p>
                  </a:txBody>
                  <a:tcPr marL="9525" marR="9525" marT="9525" marB="0">
                    <a:lnL>
                      <a:noFill/>
                    </a:lnL>
                    <a:lnR>
                      <a:noFill/>
                    </a:lnR>
                    <a:lnT>
                      <a:noFill/>
                    </a:lnT>
                    <a:lnB>
                      <a:noFill/>
                    </a:lnB>
                  </a:tcPr>
                </a:tc>
                <a:tc>
                  <a:txBody>
                    <a:bodyPr/>
                    <a:lstStyle/>
                    <a:p>
                      <a:pPr algn="l" fontAlgn="t"/>
                      <a:endParaRPr lang="en-US" sz="1600" b="0" i="0" u="none" strike="noStrike" dirty="0">
                        <a:solidFill>
                          <a:srgbClr val="000000"/>
                        </a:solidFill>
                        <a:latin typeface="Calibri"/>
                      </a:endParaRPr>
                    </a:p>
                  </a:txBody>
                  <a:tcPr marL="9525" marR="9525" marT="9525" marB="0">
                    <a:lnL>
                      <a:noFill/>
                    </a:lnL>
                    <a:lnR>
                      <a:noFill/>
                    </a:lnR>
                    <a:lnT>
                      <a:noFill/>
                    </a:lnT>
                    <a:lnB>
                      <a:noFill/>
                    </a:lnB>
                  </a:tcPr>
                </a:tc>
                <a:tc gridSpan="6">
                  <a:txBody>
                    <a:bodyPr/>
                    <a:lstStyle/>
                    <a:p>
                      <a:pPr algn="ctr" rtl="0" fontAlgn="ctr"/>
                      <a:r>
                        <a:rPr lang="en-US" sz="2400" b="1" i="0" u="none" strike="noStrike" dirty="0">
                          <a:solidFill>
                            <a:srgbClr val="000000"/>
                          </a:solidFill>
                          <a:latin typeface="Calibri"/>
                        </a:rPr>
                        <a:t>One lift every ….</a:t>
                      </a:r>
                      <a:r>
                        <a:rPr lang="en-US" sz="1600" b="1" i="0" u="none" strike="noStrike" dirty="0">
                          <a:solidFill>
                            <a:srgbClr val="000000"/>
                          </a:solidFill>
                          <a:latin typeface="Calibri"/>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2366">
                <a:tc>
                  <a:txBody>
                    <a:bodyPr/>
                    <a:lstStyle/>
                    <a:p>
                      <a:pPr algn="l" fontAlgn="t"/>
                      <a:endParaRPr lang="en-US" sz="1600" b="0" i="0" u="none" strike="noStrike" dirty="0">
                        <a:solidFill>
                          <a:srgbClr val="000000"/>
                        </a:solidFill>
                        <a:latin typeface="Calibri"/>
                      </a:endParaRPr>
                    </a:p>
                  </a:txBody>
                  <a:tcPr marL="9525" marR="9525" marT="9525" marB="0">
                    <a:lnL>
                      <a:noFill/>
                    </a:lnL>
                    <a:lnR>
                      <a:noFill/>
                    </a:lnR>
                    <a:lnT>
                      <a:noFill/>
                    </a:lnT>
                    <a:lnB>
                      <a:noFill/>
                    </a:lnB>
                  </a:tcPr>
                </a:tc>
                <a:tc>
                  <a:txBody>
                    <a:bodyPr/>
                    <a:lstStyle/>
                    <a:p>
                      <a:pPr algn="l" fontAlgn="t"/>
                      <a:r>
                        <a:rPr lang="en-US" sz="1600" b="0" i="0" u="none" strike="noStrike" dirty="0">
                          <a:solidFill>
                            <a:srgbClr val="000000"/>
                          </a:solidFill>
                          <a:latin typeface="Calibri"/>
                        </a:rPr>
                        <a:t> </a:t>
                      </a:r>
                    </a:p>
                  </a:txBody>
                  <a:tcPr marL="9525" marR="9525" marT="9525" marB="0">
                    <a:lnL>
                      <a:noFill/>
                    </a:lnL>
                    <a:lnR w="12700" cap="flat" cmpd="sng" algn="ctr">
                      <a:solidFill>
                        <a:srgbClr val="000000"/>
                      </a:solidFill>
                      <a:prstDash val="solid"/>
                      <a:round/>
                      <a:headEnd type="none" w="med" len="med"/>
                      <a:tailEnd type="none" w="med" len="med"/>
                    </a:lnR>
                    <a:lnT>
                      <a:noFill/>
                    </a:lnT>
                    <a:lnB>
                      <a:noFill/>
                    </a:lnB>
                  </a:tcPr>
                </a:tc>
                <a:tc gridSpan="3">
                  <a:txBody>
                    <a:bodyPr/>
                    <a:lstStyle/>
                    <a:p>
                      <a:pPr algn="ctr" rtl="0" fontAlgn="ctr"/>
                      <a:r>
                        <a:rPr lang="en-US" sz="2400" b="0" i="0" u="none" strike="noStrike" dirty="0" smtClean="0">
                          <a:solidFill>
                            <a:srgbClr val="000000"/>
                          </a:solidFill>
                          <a:latin typeface="Calibri"/>
                        </a:rPr>
                        <a:t>30 </a:t>
                      </a:r>
                      <a:r>
                        <a:rPr lang="en-US" sz="2400" b="0" i="0" u="none" strike="noStrike" dirty="0">
                          <a:solidFill>
                            <a:srgbClr val="000000"/>
                          </a:solidFill>
                          <a:latin typeface="Calibri"/>
                        </a:rPr>
                        <a:t>minutes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rtl="0" fontAlgn="ctr"/>
                      <a:r>
                        <a:rPr lang="en-US" sz="2400" b="0" i="0" u="none" strike="noStrike" dirty="0" smtClean="0">
                          <a:solidFill>
                            <a:srgbClr val="000000"/>
                          </a:solidFill>
                          <a:latin typeface="Calibri"/>
                        </a:rPr>
                        <a:t>8 hours</a:t>
                      </a:r>
                      <a:endParaRPr lang="en-US" sz="24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407184">
                <a:tc>
                  <a:txBody>
                    <a:bodyPr/>
                    <a:lstStyle/>
                    <a:p>
                      <a:pPr algn="l" fontAlgn="t"/>
                      <a:r>
                        <a:rPr lang="en-US" sz="1600" b="0" i="0" u="none" strike="noStrike" dirty="0">
                          <a:solidFill>
                            <a:srgbClr val="000000"/>
                          </a:solidFill>
                          <a:latin typeface="Calibri"/>
                        </a:rPr>
                        <a:t> </a:t>
                      </a:r>
                    </a:p>
                  </a:txBody>
                  <a:tcPr marL="9525" marR="9525" marT="9525"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rtl="0" fontAlgn="b"/>
                      <a:r>
                        <a:rPr lang="en-US" sz="2000" b="1" i="0" u="none" strike="noStrike" dirty="0">
                          <a:solidFill>
                            <a:srgbClr val="000000"/>
                          </a:solidFill>
                          <a:latin typeface="Calibri"/>
                        </a:rPr>
                        <a:t>90%</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latin typeface="Calibri"/>
                        </a:rPr>
                        <a:t>Floor level to knuckle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latin typeface="Calibri"/>
                        </a:rPr>
                        <a:t>Knuckle to </a:t>
                      </a:r>
                      <a:r>
                        <a:rPr lang="en-US" sz="1800" b="0" i="0" u="none" strike="noStrike" dirty="0" smtClean="0">
                          <a:solidFill>
                            <a:srgbClr val="000000"/>
                          </a:solidFill>
                          <a:latin typeface="Calibri"/>
                        </a:rPr>
                        <a:t>shoulder</a:t>
                      </a:r>
                      <a:endParaRPr lang="en-US" sz="18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latin typeface="Calibri"/>
                        </a:rPr>
                        <a:t>Shoulder &amp; </a:t>
                      </a:r>
                      <a:r>
                        <a:rPr lang="en-US" sz="1800" b="0" i="0" u="none" strike="noStrike" dirty="0" smtClean="0">
                          <a:solidFill>
                            <a:srgbClr val="000000"/>
                          </a:solidFill>
                          <a:latin typeface="Calibri"/>
                        </a:rPr>
                        <a:t>above</a:t>
                      </a:r>
                      <a:endParaRPr lang="en-US" sz="18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latin typeface="Calibri"/>
                        </a:rPr>
                        <a:t>Floor level to knuckle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latin typeface="Calibri"/>
                        </a:rPr>
                        <a:t>Knuckle to </a:t>
                      </a:r>
                      <a:r>
                        <a:rPr lang="en-US" sz="1800" b="0" i="0" u="none" strike="noStrike" dirty="0" smtClean="0">
                          <a:solidFill>
                            <a:srgbClr val="000000"/>
                          </a:solidFill>
                          <a:latin typeface="Calibri"/>
                        </a:rPr>
                        <a:t>shoulder</a:t>
                      </a:r>
                      <a:endParaRPr lang="en-US" sz="18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800" b="0" i="0" u="none" strike="noStrike" dirty="0">
                          <a:solidFill>
                            <a:srgbClr val="000000"/>
                          </a:solidFill>
                          <a:latin typeface="Calibri"/>
                        </a:rPr>
                        <a:t>Shoulder &amp; above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2860">
                <a:tc rowSpan="2">
                  <a:txBody>
                    <a:bodyPr/>
                    <a:lstStyle/>
                    <a:p>
                      <a:pPr algn="ctr" rtl="0" fontAlgn="ctr"/>
                      <a:r>
                        <a:rPr lang="en-US" sz="2000" b="0" i="0" u="none" strike="noStrike" dirty="0" smtClean="0">
                          <a:solidFill>
                            <a:srgbClr val="000000"/>
                          </a:solidFill>
                          <a:latin typeface="Calibri"/>
                        </a:rPr>
                        <a:t>Lift a load </a:t>
                      </a:r>
                    </a:p>
                    <a:p>
                      <a:pPr algn="ctr" rtl="0" fontAlgn="ctr"/>
                      <a:r>
                        <a:rPr lang="en-US" sz="2000" b="0" i="0" u="none" strike="noStrike" dirty="0" smtClean="0">
                          <a:solidFill>
                            <a:srgbClr val="000000"/>
                          </a:solidFill>
                          <a:latin typeface="Calibri"/>
                        </a:rPr>
                        <a:t>30" wide; move</a:t>
                      </a:r>
                      <a:r>
                        <a:rPr lang="en-US" sz="2000" b="0" i="0" u="none" strike="noStrike" baseline="0" dirty="0" smtClean="0">
                          <a:solidFill>
                            <a:srgbClr val="000000"/>
                          </a:solidFill>
                          <a:latin typeface="Calibri"/>
                        </a:rPr>
                        <a:t> it</a:t>
                      </a:r>
                      <a:r>
                        <a:rPr lang="en-US" sz="2000" b="0" i="0" u="none" strike="noStrike" dirty="0" smtClean="0">
                          <a:solidFill>
                            <a:srgbClr val="000000"/>
                          </a:solidFill>
                          <a:latin typeface="Calibri"/>
                        </a:rPr>
                        <a:t> up </a:t>
                      </a:r>
                      <a:r>
                        <a:rPr lang="en-US" sz="2000" b="0" i="0" u="none" strike="noStrike" dirty="0">
                          <a:solidFill>
                            <a:srgbClr val="000000"/>
                          </a:solidFill>
                          <a:latin typeface="Calibri"/>
                        </a:rPr>
                        <a:t>or </a:t>
                      </a:r>
                      <a:r>
                        <a:rPr lang="en-US" sz="2000" b="0" i="0" u="none" strike="noStrike" dirty="0" smtClean="0">
                          <a:solidFill>
                            <a:srgbClr val="000000"/>
                          </a:solidFill>
                          <a:latin typeface="Calibri"/>
                        </a:rPr>
                        <a:t>down </a:t>
                      </a:r>
                    </a:p>
                    <a:p>
                      <a:pPr algn="ctr" rtl="0" fontAlgn="ctr"/>
                      <a:r>
                        <a:rPr lang="en-US" sz="2000" b="0" i="0" u="none" strike="noStrike" dirty="0" smtClean="0">
                          <a:solidFill>
                            <a:srgbClr val="000000"/>
                          </a:solidFill>
                          <a:latin typeface="Calibri"/>
                        </a:rPr>
                        <a:t> ~10 </a:t>
                      </a:r>
                      <a:r>
                        <a:rPr lang="en-US" sz="2000" b="0" i="0" u="none" strike="noStrike" dirty="0">
                          <a:solidFill>
                            <a:srgbClr val="000000"/>
                          </a:solidFill>
                          <a:latin typeface="Calibri"/>
                        </a:rPr>
                        <a:t>inches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rtl="0" fontAlgn="ctr"/>
                      <a:r>
                        <a:rPr lang="en-US" sz="2000" b="0" i="0" u="none" strike="noStrike" dirty="0">
                          <a:solidFill>
                            <a:srgbClr val="000000"/>
                          </a:solidFill>
                          <a:latin typeface="Calibri"/>
                        </a:rPr>
                        <a:t>Male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000000"/>
                          </a:solidFill>
                          <a:latin typeface="Calibri"/>
                        </a:rPr>
                        <a:t>37 lbs</a:t>
                      </a:r>
                      <a:endParaRPr lang="en-US" sz="24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000000"/>
                          </a:solidFill>
                          <a:latin typeface="Calibri"/>
                        </a:rPr>
                        <a:t>46 lbs</a:t>
                      </a:r>
                      <a:endParaRPr lang="en-US" sz="24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000000"/>
                          </a:solidFill>
                          <a:latin typeface="+mn-lt"/>
                        </a:rPr>
                        <a:t>35</a:t>
                      </a:r>
                      <a:r>
                        <a:rPr lang="en-US" sz="2400" b="0" i="0" u="none" strike="noStrike" baseline="0" dirty="0" smtClean="0">
                          <a:solidFill>
                            <a:srgbClr val="000000"/>
                          </a:solidFill>
                          <a:latin typeface="+mn-lt"/>
                        </a:rPr>
                        <a:t> </a:t>
                      </a:r>
                      <a:r>
                        <a:rPr lang="en-US" sz="2400" b="0" i="0" u="none" strike="noStrike" dirty="0" smtClean="0">
                          <a:solidFill>
                            <a:srgbClr val="000000"/>
                          </a:solidFill>
                          <a:latin typeface="+mn-lt"/>
                        </a:rPr>
                        <a:t>lbs</a:t>
                      </a:r>
                      <a:endParaRPr lang="en-US" sz="24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000000"/>
                          </a:solidFill>
                          <a:latin typeface="+mn-lt"/>
                        </a:rPr>
                        <a:t>44 lbs</a:t>
                      </a:r>
                      <a:endParaRPr lang="en-US" sz="24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000000"/>
                          </a:solidFill>
                          <a:latin typeface="+mn-lt"/>
                        </a:rPr>
                        <a:t>51 lbs</a:t>
                      </a:r>
                      <a:endParaRPr lang="en-US" sz="24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000000"/>
                          </a:solidFill>
                          <a:latin typeface="+mn-lt"/>
                        </a:rPr>
                        <a:t>40 lbs</a:t>
                      </a:r>
                      <a:endParaRPr lang="en-US" sz="2400" b="0" i="0" u="none" strike="noStrike" dirty="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80025">
                <a:tc vMerge="1">
                  <a:txBody>
                    <a:bodyPr/>
                    <a:lstStyle/>
                    <a:p>
                      <a:endParaRPr lang="en-US"/>
                    </a:p>
                  </a:txBody>
                  <a:tcPr/>
                </a:tc>
                <a:tc>
                  <a:txBody>
                    <a:bodyPr/>
                    <a:lstStyle/>
                    <a:p>
                      <a:pPr algn="ctr" rtl="0" fontAlgn="ctr"/>
                      <a:r>
                        <a:rPr lang="en-US" sz="2000" b="0" i="0" u="none" strike="noStrike" dirty="0">
                          <a:solidFill>
                            <a:srgbClr val="FF0000"/>
                          </a:solidFill>
                          <a:latin typeface="Calibri"/>
                        </a:rPr>
                        <a:t>Female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FF0000"/>
                          </a:solidFill>
                          <a:latin typeface="Calibri"/>
                        </a:rPr>
                        <a:t>24 lbs</a:t>
                      </a:r>
                      <a:endParaRPr lang="en-US" sz="2400" b="0" i="0" u="none" strike="noStrike"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FF0000"/>
                          </a:solidFill>
                          <a:latin typeface="+mn-lt"/>
                        </a:rPr>
                        <a:t>26 lbs</a:t>
                      </a:r>
                      <a:endParaRPr lang="en-US" sz="2400" b="0" i="0" u="none" strike="noStrike"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FF0000"/>
                          </a:solidFill>
                          <a:latin typeface="+mn-lt"/>
                        </a:rPr>
                        <a:t>20 lbs</a:t>
                      </a:r>
                      <a:endParaRPr lang="en-US" sz="2400" b="0" i="0" u="none" strike="noStrike"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FF0000"/>
                          </a:solidFill>
                          <a:latin typeface="+mn-lt"/>
                        </a:rPr>
                        <a:t>31 lbs</a:t>
                      </a:r>
                      <a:endParaRPr lang="en-US" sz="2400" b="0" i="0" u="none" strike="noStrike"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FF0000"/>
                          </a:solidFill>
                          <a:latin typeface="+mn-lt"/>
                        </a:rPr>
                        <a:t>31 lbs</a:t>
                      </a:r>
                      <a:endParaRPr lang="en-US" sz="2400" b="0" i="0" u="none" strike="noStrike"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2400" b="0" i="0" u="none" strike="noStrike" dirty="0" smtClean="0">
                          <a:solidFill>
                            <a:srgbClr val="FF0000"/>
                          </a:solidFill>
                          <a:latin typeface="+mn-lt"/>
                        </a:rPr>
                        <a:t>22 lbs</a:t>
                      </a:r>
                      <a:endParaRPr lang="en-US" sz="2400" b="0" i="0" u="none" strike="noStrike" dirty="0">
                        <a:solidFill>
                          <a:srgbClr val="FF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8177" name="TextBox 5"/>
          <p:cNvSpPr txBox="1">
            <a:spLocks noChangeArrowheads="1"/>
          </p:cNvSpPr>
          <p:nvPr/>
        </p:nvSpPr>
        <p:spPr bwMode="auto">
          <a:xfrm>
            <a:off x="1187450" y="6324600"/>
            <a:ext cx="7194550" cy="461963"/>
          </a:xfrm>
          <a:prstGeom prst="rect">
            <a:avLst/>
          </a:prstGeom>
          <a:noFill/>
          <a:ln w="9525">
            <a:noFill/>
            <a:miter lim="800000"/>
            <a:headEnd/>
            <a:tailEnd/>
          </a:ln>
        </p:spPr>
        <p:txBody>
          <a:bodyPr>
            <a:spAutoFit/>
          </a:bodyPr>
          <a:lstStyle/>
          <a:p>
            <a:r>
              <a:rPr lang="en-US" sz="1200">
                <a:latin typeface="Calibri" pitchFamily="34" charset="0"/>
              </a:rPr>
              <a:t>Source: Snook, S. H., &amp; Ciriello, V. M. (1991). The design of manual handling tasks: revised tables of maximum acceptable weights and forces. Ergonomics, 34(9), 1197-1213.</a:t>
            </a:r>
          </a:p>
        </p:txBody>
      </p:sp>
      <p:grpSp>
        <p:nvGrpSpPr>
          <p:cNvPr id="48178" name="Group 14"/>
          <p:cNvGrpSpPr>
            <a:grpSpLocks/>
          </p:cNvGrpSpPr>
          <p:nvPr/>
        </p:nvGrpSpPr>
        <p:grpSpPr bwMode="auto">
          <a:xfrm>
            <a:off x="196850" y="1905000"/>
            <a:ext cx="1638300" cy="4191000"/>
            <a:chOff x="228600" y="1981200"/>
            <a:chExt cx="1638332" cy="4191000"/>
          </a:xfrm>
        </p:grpSpPr>
        <p:sp>
          <p:nvSpPr>
            <p:cNvPr id="6" name="Oval 5"/>
            <p:cNvSpPr/>
            <p:nvPr/>
          </p:nvSpPr>
          <p:spPr>
            <a:xfrm>
              <a:off x="228600" y="1981200"/>
              <a:ext cx="609612" cy="914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a:off x="533406" y="2895600"/>
              <a:ext cx="0" cy="152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33406" y="4343400"/>
              <a:ext cx="152403"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4801" y="4419600"/>
              <a:ext cx="228604"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5809" y="6096000"/>
              <a:ext cx="3048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04801" y="6172200"/>
              <a:ext cx="30480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3406" y="3352800"/>
              <a:ext cx="381007" cy="304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5838" y="3657600"/>
              <a:ext cx="5334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Cube 33"/>
            <p:cNvSpPr/>
            <p:nvPr/>
          </p:nvSpPr>
          <p:spPr>
            <a:xfrm>
              <a:off x="1409723" y="3336925"/>
              <a:ext cx="457209"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6" name="TextBox 15"/>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
        <p:nvSpPr>
          <p:cNvPr id="18" name="Oval 17"/>
          <p:cNvSpPr/>
          <p:nvPr/>
        </p:nvSpPr>
        <p:spPr>
          <a:xfrm>
            <a:off x="6934200" y="3859213"/>
            <a:ext cx="990600" cy="990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SYMPTOMS OF HEAT STRESS</a:t>
            </a:r>
          </a:p>
        </p:txBody>
      </p:sp>
      <p:sp>
        <p:nvSpPr>
          <p:cNvPr id="193539" name="Rectangle 3"/>
          <p:cNvSpPr>
            <a:spLocks noGrp="1" noChangeArrowheads="1"/>
          </p:cNvSpPr>
          <p:nvPr>
            <p:ph idx="1"/>
          </p:nvPr>
        </p:nvSpPr>
        <p:spPr/>
        <p:txBody>
          <a:bodyPr/>
          <a:lstStyle/>
          <a:p>
            <a:pPr eaLnBrk="1" hangingPunct="1"/>
            <a:r>
              <a:rPr lang="en-US" smtClean="0"/>
              <a:t>Fatigue</a:t>
            </a:r>
          </a:p>
          <a:p>
            <a:pPr eaLnBrk="1" hangingPunct="1"/>
            <a:r>
              <a:rPr lang="en-US" smtClean="0"/>
              <a:t>Severe headaches</a:t>
            </a:r>
          </a:p>
          <a:p>
            <a:pPr eaLnBrk="1" hangingPunct="1"/>
            <a:r>
              <a:rPr lang="en-US" smtClean="0"/>
              <a:t>Nausea</a:t>
            </a:r>
          </a:p>
          <a:p>
            <a:pPr eaLnBrk="1" hangingPunct="1"/>
            <a:r>
              <a:rPr lang="en-US" smtClean="0"/>
              <a:t>Muscle cramps</a:t>
            </a:r>
          </a:p>
          <a:p>
            <a:pPr eaLnBrk="1" hangingPunct="1"/>
            <a:r>
              <a:rPr lang="en-US" smtClean="0"/>
              <a:t>Confusion/dizziness or hallucinations</a:t>
            </a:r>
          </a:p>
          <a:p>
            <a:pPr eaLnBrk="1" hangingPunct="1"/>
            <a:r>
              <a:rPr lang="en-US" smtClean="0"/>
              <a:t>Decreased performance </a:t>
            </a:r>
          </a:p>
          <a:p>
            <a:pPr lvl="1" eaLnBrk="1" hangingPunct="1"/>
            <a:r>
              <a:rPr lang="en-US" smtClean="0"/>
              <a:t>Physical</a:t>
            </a:r>
          </a:p>
          <a:p>
            <a:pPr lvl="1" eaLnBrk="1" hangingPunct="1"/>
            <a:r>
              <a:rPr lang="en-US" smtClean="0"/>
              <a:t>Mental</a:t>
            </a:r>
          </a:p>
        </p:txBody>
      </p:sp>
      <p:sp>
        <p:nvSpPr>
          <p:cNvPr id="4" name="Slide Number Placeholder 3"/>
          <p:cNvSpPr>
            <a:spLocks noGrp="1"/>
          </p:cNvSpPr>
          <p:nvPr>
            <p:ph type="sldNum" sz="quarter" idx="11"/>
          </p:nvPr>
        </p:nvSpPr>
        <p:spPr/>
        <p:txBody>
          <a:bodyPr/>
          <a:lstStyle/>
          <a:p>
            <a:pPr>
              <a:defRPr/>
            </a:pPr>
            <a:fld id="{759B1899-D2C0-4D90-AD96-44B7FFAFFF7B}" type="slidenum">
              <a:rPr lang="en-US"/>
              <a:pPr>
                <a:defRPr/>
              </a:pPr>
              <a:t>170</a:t>
            </a:fld>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381000" y="1600200"/>
            <a:ext cx="8458200" cy="4876800"/>
          </a:xfrm>
        </p:spPr>
        <p:txBody>
          <a:bodyPr rtlCol="0">
            <a:normAutofit/>
          </a:bodyPr>
          <a:lstStyle/>
          <a:p>
            <a:pPr eaLnBrk="1" fontAlgn="auto" hangingPunct="1">
              <a:lnSpc>
                <a:spcPct val="90000"/>
              </a:lnSpc>
              <a:spcAft>
                <a:spcPts val="0"/>
              </a:spcAft>
              <a:buFont typeface="Arial" pitchFamily="34" charset="0"/>
              <a:buChar char="•"/>
              <a:defRPr/>
            </a:pPr>
            <a:r>
              <a:rPr lang="en-US" sz="2800" b="1" dirty="0" smtClean="0"/>
              <a:t>Heat Rash</a:t>
            </a:r>
          </a:p>
          <a:p>
            <a:pPr lvl="2" eaLnBrk="1" fontAlgn="auto" hangingPunct="1">
              <a:lnSpc>
                <a:spcPct val="90000"/>
              </a:lnSpc>
              <a:spcAft>
                <a:spcPts val="0"/>
              </a:spcAft>
              <a:buFont typeface="Arial" pitchFamily="34" charset="0"/>
              <a:buChar char="•"/>
              <a:defRPr/>
            </a:pPr>
            <a:r>
              <a:rPr lang="en-US" b="1" dirty="0" smtClean="0"/>
              <a:t> </a:t>
            </a:r>
            <a:r>
              <a:rPr lang="en-US" dirty="0" smtClean="0"/>
              <a:t>Leads to swelling and irritation</a:t>
            </a:r>
          </a:p>
          <a:p>
            <a:pPr eaLnBrk="1" fontAlgn="auto" hangingPunct="1">
              <a:lnSpc>
                <a:spcPct val="90000"/>
              </a:lnSpc>
              <a:spcAft>
                <a:spcPts val="0"/>
              </a:spcAft>
              <a:buFont typeface="Arial" pitchFamily="34" charset="0"/>
              <a:buChar char="•"/>
              <a:defRPr/>
            </a:pPr>
            <a:r>
              <a:rPr lang="en-US" sz="2800" b="1" dirty="0" smtClean="0"/>
              <a:t>Heat Fatigue</a:t>
            </a:r>
          </a:p>
          <a:p>
            <a:pPr lvl="2" eaLnBrk="1" fontAlgn="auto" hangingPunct="1">
              <a:lnSpc>
                <a:spcPct val="90000"/>
              </a:lnSpc>
              <a:spcAft>
                <a:spcPts val="0"/>
              </a:spcAft>
              <a:buFont typeface="Arial" pitchFamily="34" charset="0"/>
              <a:buChar char="•"/>
              <a:defRPr/>
            </a:pPr>
            <a:r>
              <a:rPr lang="en-US" b="1" dirty="0" smtClean="0"/>
              <a:t> </a:t>
            </a:r>
            <a:r>
              <a:rPr lang="en-US" dirty="0" smtClean="0"/>
              <a:t>Due to lack of acclimatization</a:t>
            </a:r>
          </a:p>
          <a:p>
            <a:pPr marL="342900" lvl="2" indent="-342900" eaLnBrk="1" fontAlgn="auto" hangingPunct="1">
              <a:spcAft>
                <a:spcPts val="0"/>
              </a:spcAft>
              <a:buFont typeface="Arial" pitchFamily="34" charset="0"/>
              <a:buChar char="•"/>
              <a:defRPr/>
            </a:pPr>
            <a:r>
              <a:rPr lang="en-US" sz="2800" b="1" dirty="0" smtClean="0"/>
              <a:t>Heat Syncope</a:t>
            </a:r>
          </a:p>
          <a:p>
            <a:pPr marL="1257300" lvl="4" indent="-342900" eaLnBrk="1" fontAlgn="auto" hangingPunct="1">
              <a:spcAft>
                <a:spcPts val="0"/>
              </a:spcAft>
              <a:buFont typeface="Arial" pitchFamily="34" charset="0"/>
              <a:buChar char="•"/>
              <a:defRPr/>
            </a:pPr>
            <a:r>
              <a:rPr lang="en-US" sz="2000" dirty="0" smtClean="0"/>
              <a:t>Caused by exposure to heat during </a:t>
            </a:r>
            <a:r>
              <a:rPr lang="en-US" sz="2000" u="sng" dirty="0" smtClean="0"/>
              <a:t>inactivity!!</a:t>
            </a:r>
          </a:p>
          <a:p>
            <a:pPr marL="341313" lvl="1" indent="-341313" eaLnBrk="1" fontAlgn="auto" hangingPunct="1">
              <a:spcAft>
                <a:spcPts val="0"/>
              </a:spcAft>
              <a:buFont typeface="Arial" pitchFamily="34" charset="0"/>
              <a:buChar char="•"/>
              <a:defRPr/>
            </a:pPr>
            <a:r>
              <a:rPr lang="en-US" sz="2800" b="1" dirty="0" smtClean="0"/>
              <a:t>Heat Cramps</a:t>
            </a:r>
          </a:p>
          <a:p>
            <a:pPr marL="1198563" lvl="3" indent="-341313" eaLnBrk="1" fontAlgn="auto" hangingPunct="1">
              <a:spcAft>
                <a:spcPts val="0"/>
              </a:spcAft>
              <a:buFont typeface="Arial" pitchFamily="34" charset="0"/>
              <a:buChar char="•"/>
              <a:defRPr/>
            </a:pPr>
            <a:r>
              <a:rPr lang="en-US" dirty="0" smtClean="0"/>
              <a:t>Due to loss of body salt from over-sweating</a:t>
            </a:r>
          </a:p>
          <a:p>
            <a:pPr eaLnBrk="1" fontAlgn="auto" hangingPunct="1">
              <a:spcAft>
                <a:spcPts val="0"/>
              </a:spcAft>
              <a:buFont typeface="Arial" pitchFamily="34" charset="0"/>
              <a:buChar char="•"/>
              <a:defRPr/>
            </a:pPr>
            <a:r>
              <a:rPr lang="en-US" sz="2800" b="1" dirty="0" smtClean="0"/>
              <a:t>Heat Exhaustion</a:t>
            </a:r>
          </a:p>
          <a:p>
            <a:pPr lvl="2" eaLnBrk="1" fontAlgn="auto" hangingPunct="1">
              <a:spcAft>
                <a:spcPts val="0"/>
              </a:spcAft>
              <a:buFont typeface="Arial" pitchFamily="34" charset="0"/>
              <a:buChar char="•"/>
              <a:defRPr/>
            </a:pPr>
            <a:r>
              <a:rPr lang="en-US" dirty="0" smtClean="0"/>
              <a:t>Dehydration due to lack of water replacement</a:t>
            </a:r>
          </a:p>
          <a:p>
            <a:pPr eaLnBrk="1" fontAlgn="auto" hangingPunct="1">
              <a:spcAft>
                <a:spcPts val="0"/>
              </a:spcAft>
              <a:buFont typeface="Arial" pitchFamily="34" charset="0"/>
              <a:buChar char="•"/>
              <a:defRPr/>
            </a:pPr>
            <a:r>
              <a:rPr lang="en-US" sz="2800" b="1" dirty="0" smtClean="0"/>
              <a:t>Heat Stroke </a:t>
            </a:r>
            <a:r>
              <a:rPr lang="en-US" sz="2800" dirty="0" smtClean="0"/>
              <a:t>– Can be Fatal!</a:t>
            </a:r>
          </a:p>
          <a:p>
            <a:pPr lvl="1" eaLnBrk="1" fontAlgn="auto" hangingPunct="1">
              <a:spcAft>
                <a:spcPts val="0"/>
              </a:spcAft>
              <a:buFont typeface="Arial" pitchFamily="34" charset="0"/>
              <a:buNone/>
              <a:defRPr/>
            </a:pPr>
            <a:endParaRPr lang="en-US" dirty="0" smtClean="0"/>
          </a:p>
        </p:txBody>
      </p:sp>
      <p:sp>
        <p:nvSpPr>
          <p:cNvPr id="22530" name="Rectangle 2"/>
          <p:cNvSpPr>
            <a:spLocks noGrp="1" noChangeArrowheads="1"/>
          </p:cNvSpPr>
          <p:nvPr>
            <p:ph type="title"/>
          </p:nvPr>
        </p:nvSpPr>
        <p:spPr>
          <a:xfrm>
            <a:off x="533400" y="6985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latin typeface="+mn-lt"/>
              </a:rPr>
              <a:t>TYPES OF HEAT STRESS</a:t>
            </a:r>
          </a:p>
        </p:txBody>
      </p:sp>
      <p:sp>
        <p:nvSpPr>
          <p:cNvPr id="4" name="Slide Number Placeholder 3"/>
          <p:cNvSpPr>
            <a:spLocks noGrp="1"/>
          </p:cNvSpPr>
          <p:nvPr>
            <p:ph type="sldNum" sz="quarter" idx="11"/>
          </p:nvPr>
        </p:nvSpPr>
        <p:spPr>
          <a:xfrm>
            <a:off x="6400800" y="6096000"/>
            <a:ext cx="2133600" cy="365125"/>
          </a:xfrm>
        </p:spPr>
        <p:txBody>
          <a:bodyPr/>
          <a:lstStyle/>
          <a:p>
            <a:pPr>
              <a:defRPr/>
            </a:pPr>
            <a:fld id="{837B799C-FD42-40F2-A6EB-59E536FBDA1C}" type="slidenum">
              <a:rPr lang="en-US"/>
              <a:pPr>
                <a:defRPr/>
              </a:pPr>
              <a:t>171</a:t>
            </a:fld>
            <a:endParaRPr lang="en-US" dirty="0"/>
          </a:p>
        </p:txBody>
      </p:sp>
      <p:sp>
        <p:nvSpPr>
          <p:cNvPr id="5" name="TextBox 4"/>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WORKING OUTSIDE IN THE HEAT</a:t>
            </a:r>
            <a:br>
              <a:rPr lang="en-US"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A BREAK SCHEDULE</a:t>
            </a:r>
            <a:endParaRPr lang="en-US" dirty="0">
              <a:effectLst>
                <a:outerShdw blurRad="38100" dist="38100" dir="2700000" algn="tl">
                  <a:srgbClr val="000000">
                    <a:alpha val="43137"/>
                  </a:srgbClr>
                </a:outerShdw>
              </a:effectLst>
            </a:endParaRPr>
          </a:p>
        </p:txBody>
      </p:sp>
      <p:graphicFrame>
        <p:nvGraphicFramePr>
          <p:cNvPr id="9" name="Content Placeholder 8"/>
          <p:cNvGraphicFramePr>
            <a:graphicFrameLocks noGrp="1"/>
          </p:cNvGraphicFramePr>
          <p:nvPr>
            <p:ph idx="1"/>
          </p:nvPr>
        </p:nvGraphicFramePr>
        <p:xfrm>
          <a:off x="304800" y="1752600"/>
          <a:ext cx="8381999" cy="4130523"/>
        </p:xfrm>
        <a:graphic>
          <a:graphicData uri="http://schemas.openxmlformats.org/drawingml/2006/table">
            <a:tbl>
              <a:tblPr/>
              <a:tblGrid>
                <a:gridCol w="1552222"/>
                <a:gridCol w="744394"/>
                <a:gridCol w="963051"/>
                <a:gridCol w="775629"/>
                <a:gridCol w="765304"/>
                <a:gridCol w="814527"/>
                <a:gridCol w="1014273"/>
                <a:gridCol w="857435"/>
                <a:gridCol w="895164"/>
              </a:tblGrid>
              <a:tr h="294564">
                <a:tc gridSpan="9">
                  <a:txBody>
                    <a:bodyPr/>
                    <a:lstStyle/>
                    <a:p>
                      <a:pPr algn="ctr" fontAlgn="b"/>
                      <a:endParaRPr lang="en-US" sz="2000" b="1" i="0" u="none" strike="noStrike" dirty="0">
                        <a:solidFill>
                          <a:schemeClr val="tx1"/>
                        </a:solidFill>
                        <a:latin typeface="Calibri"/>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47675">
                <a:tc>
                  <a:txBody>
                    <a:bodyPr/>
                    <a:lstStyle/>
                    <a:p>
                      <a:pPr algn="ctr" fontAlgn="b"/>
                      <a:endParaRPr lang="en-US" sz="1600" b="0" i="0" u="none" strike="noStrike" dirty="0">
                        <a:solidFill>
                          <a:srgbClr val="000000"/>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fontAlgn="ctr"/>
                      <a:r>
                        <a:rPr lang="en-US" sz="2400" b="1" i="0" u="none" strike="noStrike" dirty="0" smtClean="0">
                          <a:solidFill>
                            <a:srgbClr val="000000"/>
                          </a:solidFill>
                          <a:latin typeface="+mn-lt"/>
                        </a:rPr>
                        <a:t>ACCLIMATIZED</a:t>
                      </a:r>
                      <a:endParaRPr lang="en-US" sz="2400" b="1" i="0" u="none" strike="noStrike" dirty="0">
                        <a:solidFill>
                          <a:srgbClr val="000000"/>
                        </a:solidFill>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r>
                        <a:rPr lang="en-US" sz="2400" b="1" i="0" u="none" strike="noStrike" dirty="0" smtClean="0">
                          <a:solidFill>
                            <a:srgbClr val="000000"/>
                          </a:solidFill>
                          <a:latin typeface="+mn-lt"/>
                        </a:rPr>
                        <a:t>NOT ACCLIMATIZED</a:t>
                      </a:r>
                      <a:endParaRPr lang="en-US" sz="2400" b="1" i="0" u="none" strike="noStrike" dirty="0">
                        <a:solidFill>
                          <a:srgbClr val="000000"/>
                        </a:solidFill>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fontAlgn="b"/>
                      <a:r>
                        <a:rPr lang="en-US" sz="2000" b="1" i="0" u="none" strike="noStrike" dirty="0" smtClean="0">
                          <a:solidFill>
                            <a:srgbClr val="000000"/>
                          </a:solidFill>
                          <a:latin typeface="+mn-lt"/>
                        </a:rPr>
                        <a:t>Work-</a:t>
                      </a:r>
                    </a:p>
                    <a:p>
                      <a:pPr algn="ctr" fontAlgn="b"/>
                      <a:r>
                        <a:rPr lang="en-US" sz="2000" b="1" i="0" u="none" strike="noStrike" dirty="0" smtClean="0">
                          <a:solidFill>
                            <a:srgbClr val="000000"/>
                          </a:solidFill>
                          <a:latin typeface="+mn-lt"/>
                        </a:rPr>
                        <a:t>Rest </a:t>
                      </a:r>
                      <a:r>
                        <a:rPr lang="en-US" sz="2000" b="1" i="0" u="none" strike="noStrike" dirty="0">
                          <a:solidFill>
                            <a:srgbClr val="000000"/>
                          </a:solidFill>
                          <a:latin typeface="+mn-lt"/>
                        </a:rPr>
                        <a:t>Cycle</a:t>
                      </a:r>
                    </a:p>
                  </a:txBody>
                  <a:tcPr marL="9525" marR="9525" marT="9525"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600" b="1" i="0" u="none" strike="noStrike" dirty="0">
                          <a:solidFill>
                            <a:srgbClr val="000000"/>
                          </a:solidFill>
                          <a:latin typeface="+mn-lt"/>
                        </a:rPr>
                        <a:t>Light</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a:solidFill>
                            <a:srgbClr val="000000"/>
                          </a:solidFill>
                          <a:latin typeface="+mn-lt"/>
                        </a:rPr>
                        <a:t>Moderate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600" b="1" i="0" u="none" strike="noStrike" dirty="0">
                          <a:solidFill>
                            <a:srgbClr val="000000"/>
                          </a:solidFill>
                          <a:latin typeface="+mn-lt"/>
                        </a:rPr>
                        <a:t>Heavy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dirty="0">
                          <a:solidFill>
                            <a:srgbClr val="000000"/>
                          </a:solidFill>
                          <a:latin typeface="+mn-lt"/>
                        </a:rPr>
                        <a:t>Very heavy</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ctr"/>
                      <a:r>
                        <a:rPr lang="en-US" sz="1600" b="1" i="0" u="none" strike="noStrike" dirty="0">
                          <a:solidFill>
                            <a:srgbClr val="000000"/>
                          </a:solidFill>
                          <a:latin typeface="+mn-lt"/>
                        </a:rPr>
                        <a:t>Light</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600" b="1" i="0" u="none" strike="noStrike" dirty="0">
                          <a:solidFill>
                            <a:srgbClr val="000000"/>
                          </a:solidFill>
                          <a:latin typeface="+mn-lt"/>
                        </a:rPr>
                        <a:t>Moderate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600" b="1" i="0" u="none" strike="noStrike" dirty="0">
                          <a:solidFill>
                            <a:srgbClr val="000000"/>
                          </a:solidFill>
                          <a:latin typeface="+mn-lt"/>
                        </a:rPr>
                        <a:t>Heavy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en-US" sz="1600" b="1" i="0" u="none" strike="noStrike" dirty="0">
                          <a:solidFill>
                            <a:srgbClr val="000000"/>
                          </a:solidFill>
                          <a:latin typeface="+mn-lt"/>
                        </a:rPr>
                        <a:t>Very heavy</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algn="ctr" fontAlgn="b"/>
                      <a:r>
                        <a:rPr lang="en-US" sz="1800" b="0" i="0" u="none" strike="noStrike" dirty="0">
                          <a:solidFill>
                            <a:srgbClr val="000000"/>
                          </a:solidFill>
                          <a:latin typeface="+mn-lt"/>
                        </a:rPr>
                        <a:t>75-100%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87.8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b"/>
                      <a:r>
                        <a:rPr lang="en-US" sz="1600" b="0" i="0" u="none" strike="noStrike" dirty="0">
                          <a:solidFill>
                            <a:srgbClr val="000000"/>
                          </a:solidFill>
                          <a:latin typeface="+mn-lt"/>
                        </a:rPr>
                        <a:t>82.4</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rgbClr val="000000"/>
                          </a:solidFill>
                          <a:latin typeface="+mn-lt"/>
                        </a:rPr>
                        <a:t>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algn="ctr" fontAlgn="b"/>
                      <a:r>
                        <a:rPr lang="en-US" sz="1800" b="0" i="0" u="none" strike="noStrike" dirty="0">
                          <a:solidFill>
                            <a:srgbClr val="000000"/>
                          </a:solidFill>
                          <a:latin typeface="+mn-lt"/>
                        </a:rPr>
                        <a:t>50-75%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87.8</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81.5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b"/>
                      <a:r>
                        <a:rPr lang="en-US" sz="1600" b="0" i="0" u="none" strike="noStrike" dirty="0">
                          <a:solidFill>
                            <a:srgbClr val="000000"/>
                          </a:solidFill>
                          <a:latin typeface="+mn-lt"/>
                        </a:rPr>
                        <a:t>83.3</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rgbClr val="000000"/>
                          </a:solidFill>
                          <a:latin typeface="+mn-lt"/>
                        </a:rPr>
                        <a:t>78.8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75.2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algn="ctr" fontAlgn="b"/>
                      <a:r>
                        <a:rPr lang="en-US" sz="1800" b="0" i="0" u="none" strike="noStrike" dirty="0">
                          <a:solidFill>
                            <a:srgbClr val="000000"/>
                          </a:solidFill>
                          <a:latin typeface="+mn-lt"/>
                        </a:rPr>
                        <a:t>25-50%</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89.6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82.4</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b"/>
                      <a:r>
                        <a:rPr lang="en-US" sz="1600" b="0" i="0" u="none" strike="noStrike" dirty="0">
                          <a:solidFill>
                            <a:srgbClr val="000000"/>
                          </a:solidFill>
                          <a:latin typeface="+mn-lt"/>
                        </a:rPr>
                        <a:t>85.1</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rgbClr val="000000"/>
                          </a:solidFill>
                          <a:latin typeface="+mn-lt"/>
                        </a:rPr>
                        <a:t>80.6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76.1</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r>
              <a:tr h="478079">
                <a:tc>
                  <a:txBody>
                    <a:bodyPr/>
                    <a:lstStyle/>
                    <a:p>
                      <a:pPr algn="ctr" fontAlgn="b"/>
                      <a:r>
                        <a:rPr lang="en-US" sz="1800" b="0" i="0" u="none" strike="noStrike" dirty="0">
                          <a:solidFill>
                            <a:srgbClr val="000000"/>
                          </a:solidFill>
                          <a:latin typeface="+mn-lt"/>
                        </a:rPr>
                        <a:t>0-25%</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90.5</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mn-lt"/>
                        </a:rPr>
                        <a:t>88.7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86.9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86</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c>
                  <a:txBody>
                    <a:bodyPr/>
                    <a:lstStyle/>
                    <a:p>
                      <a:pPr algn="ctr" fontAlgn="b"/>
                      <a:r>
                        <a:rPr lang="en-US" sz="1600" b="0" i="0" u="none" strike="noStrike" dirty="0">
                          <a:solidFill>
                            <a:srgbClr val="000000"/>
                          </a:solidFill>
                          <a:latin typeface="+mn-lt"/>
                        </a:rPr>
                        <a:t>86</a:t>
                      </a:r>
                    </a:p>
                  </a:txBody>
                  <a:tcPr marL="9525" marR="9525" marT="9525"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en-US" sz="1600" b="0" i="0" u="none" strike="noStrike" dirty="0">
                          <a:solidFill>
                            <a:srgbClr val="000000"/>
                          </a:solidFill>
                          <a:latin typeface="+mn-lt"/>
                        </a:rPr>
                        <a:t>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0" i="0" u="none" strike="noStrike" dirty="0">
                          <a:solidFill>
                            <a:srgbClr val="000000"/>
                          </a:solidFill>
                          <a:latin typeface="+mn-lt"/>
                        </a:rPr>
                        <a:t>82.4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1600" b="0" i="0" u="none" strike="noStrike" dirty="0">
                          <a:solidFill>
                            <a:srgbClr val="000000"/>
                          </a:solidFill>
                          <a:latin typeface="+mn-lt"/>
                        </a:rPr>
                        <a:t>80.6</a:t>
                      </a:r>
                    </a:p>
                  </a:txBody>
                  <a:tcPr marL="9525" marR="9525" marT="9525"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lumMod val="65000"/>
                      </a:schemeClr>
                    </a:solidFill>
                  </a:tcPr>
                </a:tc>
              </a:tr>
              <a:tr h="837082">
                <a:tc gridSpan="9">
                  <a:txBody>
                    <a:bodyPr/>
                    <a:lstStyle/>
                    <a:p>
                      <a:pPr algn="ctr" fontAlgn="b"/>
                      <a:r>
                        <a:rPr lang="en-US" sz="1600" b="0" i="1" u="none" strike="noStrike" dirty="0" smtClean="0">
                          <a:solidFill>
                            <a:schemeClr val="tx1"/>
                          </a:solidFill>
                          <a:latin typeface="+mn-lt"/>
                        </a:rPr>
                        <a:t>ACGIH Screening Criteria for Heat Stress Exposure (WBGT values in °F)</a:t>
                      </a:r>
                    </a:p>
                    <a:p>
                      <a:pPr algn="ctr" fontAlgn="b"/>
                      <a:r>
                        <a:rPr lang="en-US" sz="1600" b="0" i="1" u="none" strike="noStrike" dirty="0" smtClean="0">
                          <a:solidFill>
                            <a:schemeClr val="tx1"/>
                          </a:solidFill>
                          <a:latin typeface="+mn-lt"/>
                        </a:rPr>
                        <a:t>for 8 hour work day, five days per week with conventional breaks</a:t>
                      </a:r>
                      <a:endParaRPr lang="en-US" sz="1600" b="0" i="0" u="none" strike="noStrike" dirty="0">
                        <a:solidFill>
                          <a:srgbClr val="000000"/>
                        </a:solidFill>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6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Slide Number Placeholder 3"/>
          <p:cNvSpPr>
            <a:spLocks noGrp="1"/>
          </p:cNvSpPr>
          <p:nvPr>
            <p:ph type="sldNum" sz="quarter" idx="11"/>
          </p:nvPr>
        </p:nvSpPr>
        <p:spPr/>
        <p:txBody>
          <a:bodyPr/>
          <a:lstStyle/>
          <a:p>
            <a:pPr>
              <a:defRPr/>
            </a:pPr>
            <a:fld id="{35DA06D8-50CF-4D04-A310-EBABD3BC7E2D}" type="slidenum">
              <a:rPr lang="en-US"/>
              <a:pPr>
                <a:defRPr/>
              </a:pPr>
              <a:t>172</a:t>
            </a:fld>
            <a:endParaRPr lang="en-US" dirty="0"/>
          </a:p>
        </p:txBody>
      </p:sp>
      <p:sp>
        <p:nvSpPr>
          <p:cNvPr id="19" name="Rectangle 18"/>
          <p:cNvSpPr/>
          <p:nvPr/>
        </p:nvSpPr>
        <p:spPr>
          <a:xfrm>
            <a:off x="1843088" y="2062163"/>
            <a:ext cx="3298825" cy="457200"/>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20" name="Rectangle 19"/>
          <p:cNvSpPr/>
          <p:nvPr/>
        </p:nvSpPr>
        <p:spPr>
          <a:xfrm>
            <a:off x="5137150" y="2058988"/>
            <a:ext cx="3563938" cy="457200"/>
          </a:xfrm>
          <a:prstGeom prst="rect">
            <a:avLst/>
          </a:prstGeom>
          <a:noFill/>
          <a:ln w="57150">
            <a:solidFill>
              <a:srgbClr val="0070C0"/>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cxnSp>
        <p:nvCxnSpPr>
          <p:cNvPr id="11" name="Straight Connector 10"/>
          <p:cNvCxnSpPr/>
          <p:nvPr/>
        </p:nvCxnSpPr>
        <p:spPr>
          <a:xfrm flipV="1">
            <a:off x="2087563" y="5732463"/>
            <a:ext cx="292735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748338" y="5461000"/>
            <a:ext cx="155416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95662" name="TextBox 11"/>
          <p:cNvSpPr txBox="1">
            <a:spLocks noChangeArrowheads="1"/>
          </p:cNvSpPr>
          <p:nvPr/>
        </p:nvSpPr>
        <p:spPr bwMode="auto">
          <a:xfrm>
            <a:off x="0" y="6438900"/>
            <a:ext cx="9144000" cy="461963"/>
          </a:xfrm>
          <a:prstGeom prst="rect">
            <a:avLst/>
          </a:prstGeom>
          <a:noFill/>
          <a:ln w="9525">
            <a:noFill/>
            <a:miter lim="800000"/>
            <a:headEnd/>
            <a:tailEnd/>
          </a:ln>
        </p:spPr>
        <p:txBody>
          <a:bodyPr>
            <a:spAutoFit/>
          </a:bodyPr>
          <a:lstStyle/>
          <a:p>
            <a:r>
              <a:rPr lang="en-US" sz="1200">
                <a:latin typeface="Calibri" pitchFamily="34" charset="0"/>
              </a:rPr>
              <a:t>*Adapted from 2008 TLVs® and BEIs ® – Threshold Limit Values for Chemical Substances and Physical Agents and Biological Exposure Indices. Cincinnati: American Conference of Governmental Industrial Hygienists (ACGIH), 2008, page 221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MAKE THINGS BETTER?</a:t>
            </a:r>
            <a:endParaRPr lang="en-US" dirty="0"/>
          </a:p>
        </p:txBody>
      </p:sp>
      <p:sp>
        <p:nvSpPr>
          <p:cNvPr id="55298" name="Text Placeholder 6"/>
          <p:cNvSpPr>
            <a:spLocks noGrp="1"/>
          </p:cNvSpPr>
          <p:nvPr>
            <p:ph type="body" idx="1"/>
          </p:nvPr>
        </p:nvSpPr>
        <p:spPr>
          <a:xfrm>
            <a:off x="379413" y="1371600"/>
            <a:ext cx="4040187" cy="639763"/>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BETTER PRACTICES</a:t>
            </a:r>
          </a:p>
        </p:txBody>
      </p:sp>
      <p:sp>
        <p:nvSpPr>
          <p:cNvPr id="55299" name="Content Placeholder 2"/>
          <p:cNvSpPr>
            <a:spLocks noGrp="1"/>
          </p:cNvSpPr>
          <p:nvPr>
            <p:ph sz="half" idx="2"/>
          </p:nvPr>
        </p:nvSpPr>
        <p:spPr/>
        <p:txBody>
          <a:bodyPr rtlCol="0">
            <a:noAutofit/>
          </a:bodyPr>
          <a:lstStyle/>
          <a:p>
            <a:pPr eaLnBrk="1" fontAlgn="auto" hangingPunct="1">
              <a:spcAft>
                <a:spcPts val="0"/>
              </a:spcAft>
              <a:buFont typeface="Wingdings" pitchFamily="2" charset="2"/>
              <a:buChar char="ü"/>
              <a:defRPr/>
            </a:pPr>
            <a:r>
              <a:rPr lang="en-US" sz="2000" dirty="0" smtClean="0"/>
              <a:t>Wear clothing to maintain body cooling</a:t>
            </a:r>
          </a:p>
          <a:p>
            <a:pPr eaLnBrk="1" fontAlgn="auto" hangingPunct="1">
              <a:spcAft>
                <a:spcPts val="0"/>
              </a:spcAft>
              <a:buFont typeface="Wingdings" pitchFamily="2" charset="2"/>
              <a:buChar char="ü"/>
              <a:defRPr/>
            </a:pPr>
            <a:r>
              <a:rPr lang="en-US" sz="2000" dirty="0" smtClean="0"/>
              <a:t>Take breaks</a:t>
            </a:r>
          </a:p>
          <a:p>
            <a:pPr eaLnBrk="1" fontAlgn="auto" hangingPunct="1">
              <a:spcAft>
                <a:spcPts val="0"/>
              </a:spcAft>
              <a:buFont typeface="Wingdings" pitchFamily="2" charset="2"/>
              <a:buChar char="ü"/>
              <a:defRPr/>
            </a:pPr>
            <a:r>
              <a:rPr lang="en-US" sz="2000" dirty="0" smtClean="0"/>
              <a:t>Drink plenty of water</a:t>
            </a:r>
          </a:p>
          <a:p>
            <a:pPr eaLnBrk="1" fontAlgn="auto" hangingPunct="1">
              <a:spcAft>
                <a:spcPts val="0"/>
              </a:spcAft>
              <a:buFont typeface="Wingdings" pitchFamily="2" charset="2"/>
              <a:buChar char="ü"/>
              <a:defRPr/>
            </a:pPr>
            <a:r>
              <a:rPr lang="en-US" sz="2000" dirty="0" smtClean="0"/>
              <a:t>Know your own limitations</a:t>
            </a:r>
          </a:p>
          <a:p>
            <a:pPr eaLnBrk="1" fontAlgn="auto" hangingPunct="1">
              <a:spcAft>
                <a:spcPts val="0"/>
              </a:spcAft>
              <a:buFont typeface="Wingdings" pitchFamily="2" charset="2"/>
              <a:buChar char="ü"/>
              <a:defRPr/>
            </a:pPr>
            <a:r>
              <a:rPr lang="en-US" sz="2000" dirty="0" smtClean="0"/>
              <a:t>Allow body to acclimate to heat</a:t>
            </a:r>
          </a:p>
          <a:p>
            <a:pPr eaLnBrk="1" fontAlgn="auto" hangingPunct="1">
              <a:spcAft>
                <a:spcPts val="0"/>
              </a:spcAft>
              <a:buFont typeface="Wingdings" pitchFamily="2" charset="2"/>
              <a:buChar char="ü"/>
              <a:defRPr/>
            </a:pPr>
            <a:r>
              <a:rPr lang="en-US" sz="2000" dirty="0" smtClean="0"/>
              <a:t>Report heat stress problems</a:t>
            </a:r>
          </a:p>
          <a:p>
            <a:pPr eaLnBrk="1" fontAlgn="auto" hangingPunct="1">
              <a:spcAft>
                <a:spcPts val="0"/>
              </a:spcAft>
              <a:buFont typeface="Wingdings" pitchFamily="2" charset="2"/>
              <a:buChar char="ü"/>
              <a:defRPr/>
            </a:pPr>
            <a:r>
              <a:rPr lang="en-US" sz="2000" dirty="0" smtClean="0"/>
              <a:t>Schedule heavy work during the cooler time of the day</a:t>
            </a:r>
          </a:p>
          <a:p>
            <a:pPr eaLnBrk="1" fontAlgn="auto" hangingPunct="1">
              <a:spcAft>
                <a:spcPts val="0"/>
              </a:spcAft>
              <a:buFont typeface="Wingdings" pitchFamily="2" charset="2"/>
              <a:buChar char="q"/>
              <a:defRPr/>
            </a:pPr>
            <a:endParaRPr lang="en-US" sz="2050" dirty="0" smtClean="0"/>
          </a:p>
        </p:txBody>
      </p:sp>
      <p:sp>
        <p:nvSpPr>
          <p:cNvPr id="55300" name="Text Placeholder 7"/>
          <p:cNvSpPr>
            <a:spLocks noGrp="1"/>
          </p:cNvSpPr>
          <p:nvPr>
            <p:ph type="body" sz="quarter" idx="3"/>
          </p:nvPr>
        </p:nvSpPr>
        <p:spPr>
          <a:xfrm>
            <a:off x="4572000" y="1493838"/>
            <a:ext cx="4041775" cy="639762"/>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AVOID</a:t>
            </a:r>
          </a:p>
        </p:txBody>
      </p:sp>
      <p:sp>
        <p:nvSpPr>
          <p:cNvPr id="55301" name="Content Placeholder 5"/>
          <p:cNvSpPr>
            <a:spLocks noGrp="1"/>
          </p:cNvSpPr>
          <p:nvPr>
            <p:ph sz="quarter" idx="4"/>
          </p:nvPr>
        </p:nvSpPr>
        <p:spPr/>
        <p:txBody>
          <a:bodyPr rtlCol="0">
            <a:normAutofit/>
          </a:bodyPr>
          <a:lstStyle/>
          <a:p>
            <a:pPr eaLnBrk="1" fontAlgn="auto" hangingPunct="1">
              <a:spcAft>
                <a:spcPts val="0"/>
              </a:spcAft>
              <a:buFont typeface="Arial" pitchFamily="34" charset="0"/>
              <a:buBlip>
                <a:blip r:embed="rId3"/>
              </a:buBlip>
              <a:defRPr/>
            </a:pPr>
            <a:r>
              <a:rPr lang="en-US" sz="2000" dirty="0" smtClean="0"/>
              <a:t>Overloading or hurrying</a:t>
            </a:r>
          </a:p>
          <a:p>
            <a:pPr eaLnBrk="1" fontAlgn="auto" hangingPunct="1">
              <a:spcAft>
                <a:spcPts val="0"/>
              </a:spcAft>
              <a:buFont typeface="Arial" pitchFamily="34" charset="0"/>
              <a:buBlip>
                <a:blip r:embed="rId3"/>
              </a:buBlip>
              <a:defRPr/>
            </a:pPr>
            <a:r>
              <a:rPr lang="en-US" sz="2000" dirty="0" smtClean="0"/>
              <a:t>Working in a poor physical state</a:t>
            </a:r>
          </a:p>
          <a:p>
            <a:pPr eaLnBrk="1" fontAlgn="auto" hangingPunct="1">
              <a:spcAft>
                <a:spcPts val="0"/>
              </a:spcAft>
              <a:buFont typeface="Arial" pitchFamily="34" charset="0"/>
              <a:buBlip>
                <a:blip r:embed="rId3"/>
              </a:buBlip>
              <a:defRPr/>
            </a:pPr>
            <a:r>
              <a:rPr lang="en-US" sz="2000" dirty="0" smtClean="0"/>
              <a:t>Poor hydration</a:t>
            </a:r>
          </a:p>
          <a:p>
            <a:pPr eaLnBrk="1" fontAlgn="auto" hangingPunct="1">
              <a:spcAft>
                <a:spcPts val="0"/>
              </a:spcAft>
              <a:buFont typeface="Arial" pitchFamily="34" charset="0"/>
              <a:buBlip>
                <a:blip r:embed="rId3"/>
              </a:buBlip>
              <a:defRPr/>
            </a:pPr>
            <a:r>
              <a:rPr lang="en-US" sz="2000" dirty="0" smtClean="0"/>
              <a:t>Prolonged heavy physical labor</a:t>
            </a:r>
          </a:p>
          <a:p>
            <a:pPr eaLnBrk="1" fontAlgn="auto" hangingPunct="1">
              <a:spcAft>
                <a:spcPts val="0"/>
              </a:spcAft>
              <a:buFont typeface="Arial" pitchFamily="34" charset="0"/>
              <a:buBlip>
                <a:blip r:embed="rId3"/>
              </a:buBlip>
              <a:defRPr/>
            </a:pPr>
            <a:r>
              <a:rPr lang="en-US" sz="2000" dirty="0" smtClean="0"/>
              <a:t>Consumption of alcohol </a:t>
            </a:r>
          </a:p>
          <a:p>
            <a:pPr eaLnBrk="1" fontAlgn="auto" hangingPunct="1">
              <a:spcAft>
                <a:spcPts val="0"/>
              </a:spcAft>
              <a:buFont typeface="Arial" pitchFamily="34" charset="0"/>
              <a:buBlip>
                <a:blip r:embed="rId3"/>
              </a:buBlip>
              <a:defRPr/>
            </a:pPr>
            <a:r>
              <a:rPr lang="en-US" sz="2000" dirty="0" smtClean="0"/>
              <a:t>Consumption of coffee or soda</a:t>
            </a:r>
          </a:p>
          <a:p>
            <a:pPr eaLnBrk="1" fontAlgn="auto" hangingPunct="1">
              <a:spcAft>
                <a:spcPts val="0"/>
              </a:spcAft>
              <a:buFont typeface="Arial" pitchFamily="34" charset="0"/>
              <a:buNone/>
              <a:defRPr/>
            </a:pPr>
            <a:endParaRPr lang="en-US" sz="2050" dirty="0" smtClean="0"/>
          </a:p>
        </p:txBody>
      </p:sp>
      <p:sp>
        <p:nvSpPr>
          <p:cNvPr id="7" name="Slide Number Placeholder 6"/>
          <p:cNvSpPr>
            <a:spLocks noGrp="1"/>
          </p:cNvSpPr>
          <p:nvPr>
            <p:ph type="sldNum" sz="quarter" idx="11"/>
          </p:nvPr>
        </p:nvSpPr>
        <p:spPr/>
        <p:txBody>
          <a:bodyPr/>
          <a:lstStyle/>
          <a:p>
            <a:pPr>
              <a:defRPr/>
            </a:pPr>
            <a:fld id="{494EC994-EF4C-4224-A229-44D23BB13A3A}" type="slidenum">
              <a:rPr lang="en-US"/>
              <a:pPr>
                <a:defRPr/>
              </a:pPr>
              <a:t>173</a:t>
            </a:fld>
            <a:endParaRPr lang="en-US" dirty="0"/>
          </a:p>
        </p:txBody>
      </p:sp>
      <p:sp>
        <p:nvSpPr>
          <p:cNvPr id="9" name="Cloud 8"/>
          <p:cNvSpPr/>
          <p:nvPr/>
        </p:nvSpPr>
        <p:spPr>
          <a:xfrm>
            <a:off x="5186148" y="4353636"/>
            <a:ext cx="3598460" cy="2188192"/>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Allow yourself to get acclimatized to heat!</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29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29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29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29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301">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5301">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301">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5301">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301">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blinds(horizontal)">
                                      <p:cBhvr>
                                        <p:cTn id="4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ENVIRONMENT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eaLnBrk="1" hangingPunct="1"/>
            <a:r>
              <a:rPr lang="en-US" smtClean="0"/>
              <a:t>What changes are required …</a:t>
            </a:r>
          </a:p>
          <a:p>
            <a:pPr eaLnBrk="1" hangingPunct="1">
              <a:buFont typeface="Arial" charset="0"/>
              <a:buNone/>
            </a:pPr>
            <a:r>
              <a:rPr lang="en-US" i="1" smtClean="0"/>
              <a:t>				from summer to winter?</a:t>
            </a:r>
          </a:p>
          <a:p>
            <a:pPr eaLnBrk="1" hangingPunct="1">
              <a:buFont typeface="Arial" charset="0"/>
              <a:buNone/>
            </a:pPr>
            <a:endParaRPr lang="en-US" i="1" smtClean="0"/>
          </a:p>
          <a:p>
            <a:pPr eaLnBrk="1" hangingPunct="1">
              <a:buFont typeface="Arial" charset="0"/>
              <a:buNone/>
            </a:pPr>
            <a:r>
              <a:rPr lang="en-US" i="1" smtClean="0"/>
              <a:t>				</a:t>
            </a:r>
            <a:endParaRPr lang="en-US" sz="2800" smtClean="0"/>
          </a:p>
          <a:p>
            <a:pPr eaLnBrk="1" hangingPunct="1">
              <a:buFont typeface="Arial" charset="0"/>
              <a:buNone/>
            </a:pPr>
            <a:r>
              <a:rPr lang="en-US" sz="2800" smtClean="0"/>
              <a:t>				_____________________________</a:t>
            </a:r>
          </a:p>
          <a:p>
            <a:pPr eaLnBrk="1" hangingPunct="1">
              <a:buFont typeface="Arial" charset="0"/>
              <a:buNone/>
            </a:pPr>
            <a:endParaRPr lang="en-US" sz="2800" smtClean="0"/>
          </a:p>
          <a:p>
            <a:pPr eaLnBrk="1" hangingPunct="1">
              <a:buFont typeface="Arial" charset="0"/>
              <a:buNone/>
            </a:pPr>
            <a:r>
              <a:rPr lang="en-US" sz="2800" smtClean="0"/>
              <a:t>				</a:t>
            </a:r>
            <a:r>
              <a:rPr lang="en-US" smtClean="0"/>
              <a:t>_________________________</a:t>
            </a:r>
          </a:p>
          <a:p>
            <a:pPr eaLnBrk="1" hangingPunct="1">
              <a:buFont typeface="Arial" charset="0"/>
              <a:buNone/>
            </a:pPr>
            <a:endParaRPr lang="en-US" smtClean="0"/>
          </a:p>
        </p:txBody>
      </p:sp>
      <p:sp>
        <p:nvSpPr>
          <p:cNvPr id="4" name="Slide Number Placeholder 3"/>
          <p:cNvSpPr>
            <a:spLocks noGrp="1"/>
          </p:cNvSpPr>
          <p:nvPr>
            <p:ph type="sldNum" sz="quarter" idx="11"/>
          </p:nvPr>
        </p:nvSpPr>
        <p:spPr/>
        <p:txBody>
          <a:bodyPr/>
          <a:lstStyle/>
          <a:p>
            <a:pPr>
              <a:defRPr/>
            </a:pPr>
            <a:fld id="{8F6840ED-0583-4D2C-B9BD-D48FAD3D0F8C}" type="slidenum">
              <a:rPr lang="en-US"/>
              <a:pPr>
                <a:defRPr/>
              </a:pPr>
              <a:t>174</a:t>
            </a:fld>
            <a:endParaRPr lang="en-US" dirty="0"/>
          </a:p>
        </p:txBody>
      </p:sp>
      <p:grpSp>
        <p:nvGrpSpPr>
          <p:cNvPr id="5" name="Group 4"/>
          <p:cNvGrpSpPr>
            <a:grpSpLocks/>
          </p:cNvGrpSpPr>
          <p:nvPr/>
        </p:nvGrpSpPr>
        <p:grpSpPr bwMode="auto">
          <a:xfrm rot="1651020">
            <a:off x="336550" y="2433638"/>
            <a:ext cx="2874963" cy="3038475"/>
            <a:chOff x="304800" y="381000"/>
            <a:chExt cx="5458151" cy="6200775"/>
          </a:xfrm>
        </p:grpSpPr>
        <p:pic>
          <p:nvPicPr>
            <p:cNvPr id="197638"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4800" y="381000"/>
              <a:ext cx="5346700" cy="6200775"/>
            </a:xfrm>
            <a:prstGeom prst="rect">
              <a:avLst/>
            </a:prstGeom>
            <a:noFill/>
            <a:ln w="9525">
              <a:noFill/>
              <a:miter lim="800000"/>
              <a:headEnd/>
              <a:tailEnd/>
            </a:ln>
          </p:spPr>
        </p:pic>
        <p:pic>
          <p:nvPicPr>
            <p:cNvPr id="197639"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rot="657779">
              <a:off x="763914" y="844010"/>
              <a:ext cx="4999037" cy="51943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WINDY/RAINY</a:t>
            </a:r>
            <a:endParaRPr lang="en-US" dirty="0">
              <a:effectLst>
                <a:outerShdw blurRad="38100" dist="38100" dir="2700000" algn="tl">
                  <a:srgbClr val="000000">
                    <a:alpha val="43137"/>
                  </a:srgbClr>
                </a:outerShdw>
              </a:effectLst>
            </a:endParaRPr>
          </a:p>
        </p:txBody>
      </p:sp>
      <p:sp>
        <p:nvSpPr>
          <p:cNvPr id="198659" name="Text Placeholder 5"/>
          <p:cNvSpPr>
            <a:spLocks noGrp="1"/>
          </p:cNvSpPr>
          <p:nvPr>
            <p:ph type="body" idx="1"/>
          </p:nvPr>
        </p:nvSpPr>
        <p:spPr/>
        <p:txBody>
          <a:bodyPr/>
          <a:lstStyle/>
          <a:p>
            <a:pPr algn="ctr" eaLnBrk="1" hangingPunct="1"/>
            <a:r>
              <a:rPr lang="en-US" smtClean="0"/>
              <a:t>WINDY </a:t>
            </a:r>
          </a:p>
        </p:txBody>
      </p:sp>
      <p:sp>
        <p:nvSpPr>
          <p:cNvPr id="198660" name="Content Placeholder 7"/>
          <p:cNvSpPr>
            <a:spLocks noGrp="1"/>
          </p:cNvSpPr>
          <p:nvPr>
            <p:ph sz="half" idx="2"/>
          </p:nvPr>
        </p:nvSpPr>
        <p:spPr/>
        <p:txBody>
          <a:bodyPr/>
          <a:lstStyle/>
          <a:p>
            <a:pPr eaLnBrk="1" hangingPunct="1"/>
            <a:r>
              <a:rPr lang="en-US" smtClean="0"/>
              <a:t>More likely to experience:</a:t>
            </a:r>
          </a:p>
          <a:p>
            <a:pPr lvl="1" eaLnBrk="1" hangingPunct="1"/>
            <a:r>
              <a:rPr lang="en-US" smtClean="0"/>
              <a:t>Electrical shock, electrocution from being blown towards conductors</a:t>
            </a:r>
          </a:p>
          <a:p>
            <a:pPr lvl="1" eaLnBrk="1" hangingPunct="1"/>
            <a:r>
              <a:rPr lang="en-US" smtClean="0"/>
              <a:t>Being struck by collapsing materials, cables, tree branches, falling objects</a:t>
            </a:r>
          </a:p>
          <a:p>
            <a:pPr lvl="1" eaLnBrk="1" hangingPunct="1"/>
            <a:r>
              <a:rPr lang="en-US" smtClean="0"/>
              <a:t>Bucket truck tip-over</a:t>
            </a:r>
          </a:p>
          <a:p>
            <a:pPr lvl="1" eaLnBrk="1" hangingPunct="1"/>
            <a:r>
              <a:rPr lang="en-US" smtClean="0"/>
              <a:t>Overexertion injuries</a:t>
            </a:r>
          </a:p>
          <a:p>
            <a:pPr lvl="1" eaLnBrk="1" hangingPunct="1"/>
            <a:r>
              <a:rPr lang="en-US" smtClean="0"/>
              <a:t>Unbalance on the pole</a:t>
            </a:r>
          </a:p>
          <a:p>
            <a:pPr eaLnBrk="1" hangingPunct="1">
              <a:buFont typeface="Arial" charset="0"/>
              <a:buNone/>
            </a:pPr>
            <a:endParaRPr lang="en-US" smtClean="0"/>
          </a:p>
          <a:p>
            <a:pPr eaLnBrk="1" hangingPunct="1">
              <a:buFont typeface="Arial" charset="0"/>
              <a:buNone/>
            </a:pPr>
            <a:endParaRPr lang="en-US" smtClean="0"/>
          </a:p>
        </p:txBody>
      </p:sp>
      <p:sp>
        <p:nvSpPr>
          <p:cNvPr id="198661" name="Text Placeholder 8"/>
          <p:cNvSpPr>
            <a:spLocks noGrp="1"/>
          </p:cNvSpPr>
          <p:nvPr>
            <p:ph type="body" sz="quarter" idx="3"/>
          </p:nvPr>
        </p:nvSpPr>
        <p:spPr/>
        <p:txBody>
          <a:bodyPr/>
          <a:lstStyle/>
          <a:p>
            <a:pPr algn="ctr" eaLnBrk="1" hangingPunct="1"/>
            <a:r>
              <a:rPr lang="en-US" smtClean="0"/>
              <a:t>RAINY</a:t>
            </a:r>
          </a:p>
        </p:txBody>
      </p:sp>
      <p:sp>
        <p:nvSpPr>
          <p:cNvPr id="10" name="Content Placeholder 9"/>
          <p:cNvSpPr>
            <a:spLocks noGrp="1"/>
          </p:cNvSpPr>
          <p:nvPr>
            <p:ph sz="quarter" idx="4"/>
          </p:nvPr>
        </p:nvSpPr>
        <p:spPr/>
        <p:txBody>
          <a:bodyPr rtlCol="0">
            <a:normAutofit lnSpcReduction="10000"/>
          </a:bodyPr>
          <a:lstStyle/>
          <a:p>
            <a:pPr eaLnBrk="1" fontAlgn="auto" hangingPunct="1">
              <a:spcAft>
                <a:spcPts val="0"/>
              </a:spcAft>
              <a:buFont typeface="Arial" pitchFamily="34" charset="0"/>
              <a:buChar char="•"/>
              <a:defRPr/>
            </a:pPr>
            <a:r>
              <a:rPr lang="en-US" dirty="0" smtClean="0"/>
              <a:t>More likely to experience:</a:t>
            </a:r>
          </a:p>
          <a:p>
            <a:pPr lvl="1" eaLnBrk="1" fontAlgn="auto" hangingPunct="1">
              <a:spcAft>
                <a:spcPts val="0"/>
              </a:spcAft>
              <a:buFont typeface="Arial" pitchFamily="34" charset="0"/>
              <a:buChar char="–"/>
              <a:defRPr/>
            </a:pPr>
            <a:r>
              <a:rPr lang="en-US" dirty="0" smtClean="0"/>
              <a:t>Electrical shock, electrocution</a:t>
            </a:r>
          </a:p>
          <a:p>
            <a:pPr lvl="1" eaLnBrk="1" fontAlgn="auto" hangingPunct="1">
              <a:spcAft>
                <a:spcPts val="0"/>
              </a:spcAft>
              <a:buFont typeface="Arial" pitchFamily="34" charset="0"/>
              <a:buChar char="–"/>
              <a:defRPr/>
            </a:pPr>
            <a:r>
              <a:rPr lang="en-US" dirty="0" smtClean="0"/>
              <a:t>Arc flash </a:t>
            </a:r>
          </a:p>
          <a:p>
            <a:pPr lvl="1" eaLnBrk="1" fontAlgn="auto" hangingPunct="1">
              <a:spcAft>
                <a:spcPts val="0"/>
              </a:spcAft>
              <a:buFont typeface="Arial" pitchFamily="34" charset="0"/>
              <a:buChar char="–"/>
              <a:defRPr/>
            </a:pPr>
            <a:r>
              <a:rPr lang="en-US" dirty="0" smtClean="0"/>
              <a:t>Lightning strikes</a:t>
            </a:r>
          </a:p>
          <a:p>
            <a:pPr lvl="1" eaLnBrk="1" fontAlgn="auto" hangingPunct="1">
              <a:spcAft>
                <a:spcPts val="0"/>
              </a:spcAft>
              <a:buFont typeface="Arial" pitchFamily="34" charset="0"/>
              <a:buChar char="–"/>
              <a:defRPr/>
            </a:pPr>
            <a:r>
              <a:rPr lang="en-US" dirty="0" smtClean="0"/>
              <a:t>Transportation accidents</a:t>
            </a:r>
          </a:p>
          <a:p>
            <a:pPr lvl="1" eaLnBrk="1" fontAlgn="auto" hangingPunct="1">
              <a:spcAft>
                <a:spcPts val="0"/>
              </a:spcAft>
              <a:buFont typeface="Arial" pitchFamily="34" charset="0"/>
              <a:buChar char="–"/>
              <a:defRPr/>
            </a:pPr>
            <a:r>
              <a:rPr lang="en-US" dirty="0" smtClean="0"/>
              <a:t>Trench cave-ins</a:t>
            </a:r>
          </a:p>
          <a:p>
            <a:pPr lvl="1" eaLnBrk="1" fontAlgn="auto" hangingPunct="1">
              <a:spcAft>
                <a:spcPts val="0"/>
              </a:spcAft>
              <a:buFont typeface="Arial" pitchFamily="34" charset="0"/>
              <a:buChar char="–"/>
              <a:defRPr/>
            </a:pPr>
            <a:r>
              <a:rPr lang="en-US" dirty="0" smtClean="0"/>
              <a:t>Slips and falls</a:t>
            </a:r>
          </a:p>
          <a:p>
            <a:pPr lvl="1" eaLnBrk="1" fontAlgn="auto" hangingPunct="1">
              <a:spcAft>
                <a:spcPts val="0"/>
              </a:spcAft>
              <a:buFont typeface="Arial" pitchFamily="34" charset="0"/>
              <a:buChar char="–"/>
              <a:defRPr/>
            </a:pPr>
            <a:r>
              <a:rPr lang="en-US" dirty="0" smtClean="0"/>
              <a:t>Being struck by collapsing materials, wet/broken tree branches, tool slips</a:t>
            </a:r>
          </a:p>
          <a:p>
            <a:pPr lvl="1" eaLnBrk="1" fontAlgn="auto" hangingPunct="1">
              <a:spcAft>
                <a:spcPts val="0"/>
              </a:spcAft>
              <a:buFont typeface="Arial" pitchFamily="34" charset="0"/>
              <a:buChar char="–"/>
              <a:defRPr/>
            </a:pPr>
            <a:r>
              <a:rPr lang="en-US" dirty="0" smtClean="0"/>
              <a:t>Errors due to poor visibility</a:t>
            </a:r>
          </a:p>
          <a:p>
            <a:pPr lvl="1"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
        <p:nvSpPr>
          <p:cNvPr id="7" name="Slide Number Placeholder 6"/>
          <p:cNvSpPr>
            <a:spLocks noGrp="1"/>
          </p:cNvSpPr>
          <p:nvPr>
            <p:ph type="sldNum" sz="quarter" idx="11"/>
          </p:nvPr>
        </p:nvSpPr>
        <p:spPr/>
        <p:txBody>
          <a:bodyPr/>
          <a:lstStyle/>
          <a:p>
            <a:pPr>
              <a:defRPr/>
            </a:pPr>
            <a:fld id="{17943D6F-EE86-463C-8E13-5EEE6561C3C5}" type="slidenum">
              <a:rPr lang="en-US"/>
              <a:pPr>
                <a:defRPr/>
              </a:pPr>
              <a:t>175</a:t>
            </a:fld>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9" descr="9.Lightning Strike.jpg"/>
          <p:cNvPicPr>
            <a:picLocks noChangeAspect="1"/>
          </p:cNvPicPr>
          <p:nvPr/>
        </p:nvPicPr>
        <p:blipFill>
          <a:blip r:embed="rId3" cstate="print"/>
          <a:srcRect l="20456"/>
          <a:stretch>
            <a:fillRect/>
          </a:stretch>
        </p:blipFill>
        <p:spPr bwMode="auto">
          <a:xfrm>
            <a:off x="1447800" y="1295400"/>
            <a:ext cx="3640138" cy="5302250"/>
          </a:xfrm>
          <a:prstGeom prst="rect">
            <a:avLst/>
          </a:prstGeom>
          <a:noFill/>
          <a:ln w="9525">
            <a:noFill/>
            <a:miter lim="800000"/>
            <a:headEnd/>
            <a:tailEnd/>
          </a:ln>
        </p:spPr>
      </p:pic>
      <p:sp>
        <p:nvSpPr>
          <p:cNvPr id="2" name="Title 1"/>
          <p:cNvSpPr>
            <a:spLocks noGrp="1"/>
          </p:cNvSpPr>
          <p:nvPr>
            <p:ph type="title"/>
          </p:nvPr>
        </p:nvSpPr>
        <p:spPr>
          <a:xfrm>
            <a:off x="1295400" y="228600"/>
            <a:ext cx="7543800" cy="1066800"/>
          </a:xfrm>
        </p:spPr>
        <p:txBody>
          <a:bodyPr/>
          <a:lstStyle/>
          <a:p>
            <a:pPr eaLnBrk="1" fontAlgn="auto" hangingPunct="1">
              <a:spcAft>
                <a:spcPts val="0"/>
              </a:spcAft>
              <a:defRPr/>
            </a:pPr>
            <a:r>
              <a:rPr lang="en-US" dirty="0" smtClean="0"/>
              <a:t>STRUCK BY LIGHTNING</a:t>
            </a:r>
            <a:endParaRPr lang="en-US" dirty="0"/>
          </a:p>
        </p:txBody>
      </p:sp>
      <p:sp>
        <p:nvSpPr>
          <p:cNvPr id="7" name="Slide Number Placeholder 6"/>
          <p:cNvSpPr>
            <a:spLocks noGrp="1"/>
          </p:cNvSpPr>
          <p:nvPr>
            <p:ph type="sldNum" sz="quarter" idx="11"/>
          </p:nvPr>
        </p:nvSpPr>
        <p:spPr/>
        <p:txBody>
          <a:bodyPr/>
          <a:lstStyle/>
          <a:p>
            <a:pPr>
              <a:defRPr/>
            </a:pPr>
            <a:fld id="{6FE49839-51D1-4A28-BCF6-6A07D38DABB8}" type="slidenum">
              <a:rPr lang="en-US"/>
              <a:pPr>
                <a:defRPr/>
              </a:pPr>
              <a:t>176</a:t>
            </a:fld>
            <a:endParaRPr lang="en-US" dirty="0"/>
          </a:p>
        </p:txBody>
      </p:sp>
      <p:sp>
        <p:nvSpPr>
          <p:cNvPr id="199685" name="TextBox 7"/>
          <p:cNvSpPr txBox="1">
            <a:spLocks noChangeArrowheads="1"/>
          </p:cNvSpPr>
          <p:nvPr/>
        </p:nvSpPr>
        <p:spPr bwMode="auto">
          <a:xfrm>
            <a:off x="4191000" y="2057400"/>
            <a:ext cx="4419600" cy="1816100"/>
          </a:xfrm>
          <a:prstGeom prst="rect">
            <a:avLst/>
          </a:prstGeom>
          <a:noFill/>
          <a:ln w="9525">
            <a:noFill/>
            <a:miter lim="800000"/>
            <a:headEnd/>
            <a:tailEnd/>
          </a:ln>
        </p:spPr>
        <p:txBody>
          <a:bodyPr>
            <a:spAutoFit/>
          </a:bodyPr>
          <a:lstStyle/>
          <a:p>
            <a:pPr algn="ctr"/>
            <a:r>
              <a:rPr lang="en-US" sz="2800" i="1">
                <a:latin typeface="Calibri" pitchFamily="34" charset="0"/>
              </a:rPr>
              <a:t>“A bucket truck is struck by lightning while employee is seated inside the cab near the power lines”</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715962"/>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TO MAKE WORK SAFER?</a:t>
            </a:r>
            <a:endParaRPr lang="en-US" dirty="0"/>
          </a:p>
        </p:txBody>
      </p:sp>
      <p:sp>
        <p:nvSpPr>
          <p:cNvPr id="6" name="Text Placeholder 5"/>
          <p:cNvSpPr>
            <a:spLocks noGrp="1"/>
          </p:cNvSpPr>
          <p:nvPr>
            <p:ph type="body" idx="1"/>
          </p:nvPr>
        </p:nvSpPr>
        <p:spPr>
          <a:xfrm>
            <a:off x="457200" y="1524000"/>
            <a:ext cx="4040188" cy="639763"/>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BETTER PRACTICE</a:t>
            </a:r>
            <a:endParaRPr lang="en-US" sz="2800" dirty="0">
              <a:effectLst>
                <a:outerShdw blurRad="38100" dist="38100" dir="2700000" algn="tl">
                  <a:srgbClr val="000000">
                    <a:alpha val="43137"/>
                  </a:srgbClr>
                </a:outerShdw>
              </a:effectLst>
            </a:endParaRPr>
          </a:p>
        </p:txBody>
      </p:sp>
      <p:sp>
        <p:nvSpPr>
          <p:cNvPr id="8" name="Content Placeholder 7"/>
          <p:cNvSpPr>
            <a:spLocks noGrp="1"/>
          </p:cNvSpPr>
          <p:nvPr>
            <p:ph sz="half" idx="2"/>
          </p:nvPr>
        </p:nvSpPr>
        <p:spPr/>
        <p:txBody>
          <a:bodyPr/>
          <a:lstStyle/>
          <a:p>
            <a:pPr eaLnBrk="1" hangingPunct="1">
              <a:buFont typeface="Wingdings" pitchFamily="2" charset="2"/>
              <a:buChar char="ü"/>
            </a:pPr>
            <a:r>
              <a:rPr lang="en-US" sz="2200" smtClean="0"/>
              <a:t>Exercise extreme caution in adverse weather conditions</a:t>
            </a:r>
          </a:p>
          <a:p>
            <a:pPr eaLnBrk="1" hangingPunct="1">
              <a:buFont typeface="Wingdings" pitchFamily="2" charset="2"/>
              <a:buChar char="ü"/>
            </a:pPr>
            <a:r>
              <a:rPr lang="en-US" sz="2200" smtClean="0"/>
              <a:t>Seek shelter inside the vehicle when you see lightning</a:t>
            </a:r>
          </a:p>
          <a:p>
            <a:pPr eaLnBrk="1" hangingPunct="1">
              <a:buFont typeface="Wingdings" pitchFamily="2" charset="2"/>
              <a:buChar char="ü"/>
            </a:pPr>
            <a:r>
              <a:rPr lang="en-US" sz="2200" smtClean="0"/>
              <a:t>Watch for flying/falling objects, overhead hazards</a:t>
            </a:r>
          </a:p>
          <a:p>
            <a:pPr eaLnBrk="1" hangingPunct="1">
              <a:buFont typeface="Wingdings" pitchFamily="2" charset="2"/>
              <a:buChar char="ü"/>
            </a:pPr>
            <a:r>
              <a:rPr lang="en-US" sz="2200" smtClean="0"/>
              <a:t>Watch for traffic</a:t>
            </a:r>
          </a:p>
          <a:p>
            <a:pPr eaLnBrk="1" hangingPunct="1">
              <a:buFont typeface="Wingdings" pitchFamily="2" charset="2"/>
              <a:buChar char="ü"/>
            </a:pPr>
            <a:r>
              <a:rPr lang="en-US" sz="2200" smtClean="0"/>
              <a:t>Maintain safe clearances</a:t>
            </a:r>
          </a:p>
          <a:p>
            <a:pPr eaLnBrk="1" hangingPunct="1">
              <a:buFont typeface="Wingdings" pitchFamily="2" charset="2"/>
              <a:buChar char="ü"/>
            </a:pPr>
            <a:endParaRPr lang="en-US" sz="2200" smtClean="0"/>
          </a:p>
        </p:txBody>
      </p:sp>
      <p:sp>
        <p:nvSpPr>
          <p:cNvPr id="9" name="Text Placeholder 8"/>
          <p:cNvSpPr>
            <a:spLocks noGrp="1"/>
          </p:cNvSpPr>
          <p:nvPr>
            <p:ph type="body" sz="quarter" idx="3"/>
          </p:nvPr>
        </p:nvSpPr>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AVOID</a:t>
            </a:r>
            <a:endParaRPr lang="en-US" sz="2800" dirty="0">
              <a:effectLst>
                <a:outerShdw blurRad="38100" dist="38100" dir="2700000" algn="tl">
                  <a:srgbClr val="000000">
                    <a:alpha val="43137"/>
                  </a:srgbClr>
                </a:outerShdw>
              </a:effectLst>
            </a:endParaRPr>
          </a:p>
        </p:txBody>
      </p:sp>
      <p:sp>
        <p:nvSpPr>
          <p:cNvPr id="10" name="Content Placeholder 9"/>
          <p:cNvSpPr>
            <a:spLocks noGrp="1"/>
          </p:cNvSpPr>
          <p:nvPr>
            <p:ph sz="quarter" idx="4"/>
          </p:nvPr>
        </p:nvSpPr>
        <p:spPr/>
        <p:txBody>
          <a:bodyPr/>
          <a:lstStyle/>
          <a:p>
            <a:pPr marL="463550" lvl="1" eaLnBrk="1" hangingPunct="1">
              <a:buFont typeface="Arial" charset="0"/>
              <a:buBlip>
                <a:blip r:embed="rId3"/>
              </a:buBlip>
            </a:pPr>
            <a:r>
              <a:rPr lang="en-US" sz="2200" smtClean="0"/>
              <a:t>Working on energized lines</a:t>
            </a:r>
          </a:p>
          <a:p>
            <a:pPr marL="463550" lvl="1" eaLnBrk="1" hangingPunct="1">
              <a:buFont typeface="Arial" charset="0"/>
              <a:buBlip>
                <a:blip r:embed="rId3"/>
              </a:buBlip>
            </a:pPr>
            <a:r>
              <a:rPr lang="en-US" sz="2200" smtClean="0"/>
              <a:t>Climbing poles in high winds</a:t>
            </a:r>
          </a:p>
          <a:p>
            <a:pPr marL="463550" lvl="1" eaLnBrk="1" hangingPunct="1">
              <a:buFont typeface="Arial" charset="0"/>
              <a:buBlip>
                <a:blip r:embed="rId3"/>
              </a:buBlip>
            </a:pPr>
            <a:r>
              <a:rPr lang="en-US" sz="2200" smtClean="0"/>
              <a:t>Operating boom in winds greater than 30 mph</a:t>
            </a:r>
          </a:p>
          <a:p>
            <a:pPr marL="463550" lvl="1" eaLnBrk="1" hangingPunct="1">
              <a:buFont typeface="Arial" charset="0"/>
              <a:buBlip>
                <a:blip r:embed="rId3"/>
              </a:buBlip>
            </a:pPr>
            <a:r>
              <a:rPr lang="en-US" sz="2200" smtClean="0"/>
              <a:t>Holes, trenches, drop-offs</a:t>
            </a:r>
          </a:p>
          <a:p>
            <a:pPr marL="463550" lvl="1" eaLnBrk="1" hangingPunct="1">
              <a:buFont typeface="Arial" charset="0"/>
              <a:buBlip>
                <a:blip r:embed="rId3"/>
              </a:buBlip>
            </a:pPr>
            <a:r>
              <a:rPr lang="en-US" sz="2200" smtClean="0"/>
              <a:t>Operating radio/electronic gadgets when there is lightning threat</a:t>
            </a:r>
          </a:p>
        </p:txBody>
      </p:sp>
      <p:sp>
        <p:nvSpPr>
          <p:cNvPr id="7" name="Slide Number Placeholder 6"/>
          <p:cNvSpPr>
            <a:spLocks noGrp="1"/>
          </p:cNvSpPr>
          <p:nvPr>
            <p:ph type="sldNum" sz="quarter" idx="11"/>
          </p:nvPr>
        </p:nvSpPr>
        <p:spPr/>
        <p:txBody>
          <a:bodyPr/>
          <a:lstStyle/>
          <a:p>
            <a:pPr>
              <a:defRPr/>
            </a:pPr>
            <a:fld id="{61EF724E-F9C7-4823-B71A-F4720B0841BE}" type="slidenum">
              <a:rPr lang="en-US"/>
              <a:pPr>
                <a:defRPr/>
              </a:pPr>
              <a:t>177</a:t>
            </a:fld>
            <a:endParaRPr lang="en-US" dirty="0"/>
          </a:p>
        </p:txBody>
      </p:sp>
      <p:sp>
        <p:nvSpPr>
          <p:cNvPr id="12" name="Slide Number Placeholder 3"/>
          <p:cNvSpPr txBox="1">
            <a:spLocks/>
          </p:cNvSpPr>
          <p:nvPr/>
        </p:nvSpPr>
        <p:spPr>
          <a:xfrm>
            <a:off x="6553200" y="6356350"/>
            <a:ext cx="2133600" cy="365125"/>
          </a:xfrm>
          <a:prstGeom prst="rect">
            <a:avLst/>
          </a:prstGeom>
        </p:spPr>
        <p:txBody>
          <a:bodyPr anchor="ctr"/>
          <a:lstStyle/>
          <a:p>
            <a:pPr algn="r" fontAlgn="auto">
              <a:spcBef>
                <a:spcPts val="0"/>
              </a:spcBef>
              <a:spcAft>
                <a:spcPts val="0"/>
              </a:spcAft>
              <a:defRPr/>
            </a:pPr>
            <a:fld id="{D1A5FCEB-B64A-4562-BC67-6C7D88182616}" type="slidenum">
              <a:rPr lang="en-US" sz="1200">
                <a:solidFill>
                  <a:schemeClr val="tx1">
                    <a:tint val="75000"/>
                  </a:schemeClr>
                </a:solidFill>
                <a:latin typeface="+mn-lt"/>
                <a:cs typeface="+mn-cs"/>
              </a:rPr>
              <a:pPr algn="r" fontAlgn="auto">
                <a:spcBef>
                  <a:spcPts val="0"/>
                </a:spcBef>
                <a:spcAft>
                  <a:spcPts val="0"/>
                </a:spcAft>
                <a:defRPr/>
              </a:pPr>
              <a:t>177</a:t>
            </a:fld>
            <a:endParaRPr lang="en-US" sz="1200" dirty="0">
              <a:solidFill>
                <a:schemeClr val="tx1">
                  <a:tint val="75000"/>
                </a:schemeClr>
              </a:solidFill>
              <a:latin typeface="+mn-lt"/>
              <a:cs typeface="+mn-cs"/>
            </a:endParaRPr>
          </a:p>
        </p:txBody>
      </p:sp>
      <p:sp>
        <p:nvSpPr>
          <p:cNvPr id="200713" name="TextBox 5"/>
          <p:cNvSpPr txBox="1">
            <a:spLocks noChangeArrowheads="1"/>
          </p:cNvSpPr>
          <p:nvPr/>
        </p:nvSpPr>
        <p:spPr bwMode="auto">
          <a:xfrm>
            <a:off x="0" y="6273800"/>
            <a:ext cx="8393113" cy="830263"/>
          </a:xfrm>
          <a:prstGeom prst="rect">
            <a:avLst/>
          </a:prstGeom>
          <a:noFill/>
          <a:ln w="9525">
            <a:noFill/>
            <a:miter lim="800000"/>
            <a:headEnd/>
            <a:tailEnd/>
          </a:ln>
        </p:spPr>
        <p:txBody>
          <a:bodyPr>
            <a:spAutoFit/>
          </a:bodyPr>
          <a:lstStyle/>
          <a:p>
            <a:r>
              <a:rPr lang="en-US" sz="1600">
                <a:solidFill>
                  <a:schemeClr val="bg1"/>
                </a:solidFill>
                <a:latin typeface="Calibri" pitchFamily="34" charset="0"/>
              </a:rPr>
              <a:t>All slides in this section were adopted from “Introduction to OSHA” available at http://www.osha.gov/dte/outreach/construction_generalindustry/teachingaids.html</a:t>
            </a:r>
          </a:p>
          <a:p>
            <a:endParaRPr lang="en-US" sz="1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PERSONAL PROTECTIVE EQUIPMENT (PPE)</a:t>
            </a:r>
            <a:endParaRPr lang="en-US" dirty="0">
              <a:effectLst>
                <a:outerShdw blurRad="38100" dist="38100" dir="2700000" algn="tl">
                  <a:srgbClr val="000000">
                    <a:alpha val="43137"/>
                  </a:srgbClr>
                </a:outerShdw>
              </a:effectLst>
            </a:endParaRPr>
          </a:p>
        </p:txBody>
      </p:sp>
      <p:sp>
        <p:nvSpPr>
          <p:cNvPr id="10" name="Content Placeholder 9"/>
          <p:cNvSpPr>
            <a:spLocks noGrp="1"/>
          </p:cNvSpPr>
          <p:nvPr>
            <p:ph idx="1"/>
          </p:nvPr>
        </p:nvSpPr>
        <p:spPr>
          <a:xfrm>
            <a:off x="5105400" y="1752600"/>
            <a:ext cx="3581400" cy="5105400"/>
          </a:xfrm>
        </p:spPr>
        <p:txBody>
          <a:bodyPr rtlCol="0">
            <a:normAutofit fontScale="70000" lnSpcReduction="20000"/>
          </a:bodyPr>
          <a:lstStyle/>
          <a:p>
            <a:pPr eaLnBrk="1" fontAlgn="auto" hangingPunct="1">
              <a:spcAft>
                <a:spcPts val="0"/>
              </a:spcAft>
              <a:buFont typeface="Wingdings" pitchFamily="2" charset="2"/>
              <a:buChar char="q"/>
              <a:defRPr/>
            </a:pPr>
            <a:r>
              <a:rPr lang="en-US" dirty="0" smtClean="0"/>
              <a:t>FR clothing</a:t>
            </a:r>
          </a:p>
          <a:p>
            <a:pPr eaLnBrk="1" fontAlgn="auto" hangingPunct="1">
              <a:spcAft>
                <a:spcPts val="0"/>
              </a:spcAft>
              <a:buFont typeface="Wingdings" pitchFamily="2" charset="2"/>
              <a:buChar char="q"/>
              <a:defRPr/>
            </a:pPr>
            <a:r>
              <a:rPr lang="en-US" dirty="0" smtClean="0"/>
              <a:t>Hard hat</a:t>
            </a:r>
          </a:p>
          <a:p>
            <a:pPr eaLnBrk="1" fontAlgn="auto" hangingPunct="1">
              <a:spcAft>
                <a:spcPts val="0"/>
              </a:spcAft>
              <a:buFont typeface="Wingdings" pitchFamily="2" charset="2"/>
              <a:buChar char="q"/>
              <a:defRPr/>
            </a:pPr>
            <a:r>
              <a:rPr lang="en-US" dirty="0" smtClean="0"/>
              <a:t>Safety glasses</a:t>
            </a:r>
          </a:p>
          <a:p>
            <a:pPr eaLnBrk="1" fontAlgn="auto" hangingPunct="1">
              <a:spcAft>
                <a:spcPts val="0"/>
              </a:spcAft>
              <a:buFont typeface="Wingdings" pitchFamily="2" charset="2"/>
              <a:buChar char="q"/>
              <a:defRPr/>
            </a:pPr>
            <a:r>
              <a:rPr lang="en-US" dirty="0" smtClean="0"/>
              <a:t>Ear muffs/plugs</a:t>
            </a:r>
          </a:p>
          <a:p>
            <a:pPr eaLnBrk="1" fontAlgn="auto" hangingPunct="1">
              <a:spcAft>
                <a:spcPts val="0"/>
              </a:spcAft>
              <a:buFont typeface="Wingdings" pitchFamily="2" charset="2"/>
              <a:buChar char="q"/>
              <a:defRPr/>
            </a:pPr>
            <a:r>
              <a:rPr lang="en-US" dirty="0" smtClean="0"/>
              <a:t>Leather, cotton gloves</a:t>
            </a:r>
          </a:p>
          <a:p>
            <a:pPr eaLnBrk="1" fontAlgn="auto" hangingPunct="1">
              <a:spcAft>
                <a:spcPts val="0"/>
              </a:spcAft>
              <a:buFont typeface="Wingdings" pitchFamily="2" charset="2"/>
              <a:buChar char="q"/>
              <a:defRPr/>
            </a:pPr>
            <a:r>
              <a:rPr lang="en-US" dirty="0" smtClean="0"/>
              <a:t>Rubber insulating gloves</a:t>
            </a:r>
          </a:p>
          <a:p>
            <a:pPr eaLnBrk="1" fontAlgn="auto" hangingPunct="1">
              <a:spcAft>
                <a:spcPts val="0"/>
              </a:spcAft>
              <a:buFont typeface="Wingdings" pitchFamily="2" charset="2"/>
              <a:buChar char="q"/>
              <a:defRPr/>
            </a:pPr>
            <a:r>
              <a:rPr lang="en-US" dirty="0" smtClean="0"/>
              <a:t>Rubber sleeves, blankets, line hose</a:t>
            </a:r>
          </a:p>
          <a:p>
            <a:pPr eaLnBrk="1" fontAlgn="auto" hangingPunct="1">
              <a:spcAft>
                <a:spcPts val="0"/>
              </a:spcAft>
              <a:buFont typeface="Wingdings" pitchFamily="2" charset="2"/>
              <a:buChar char="q"/>
              <a:defRPr/>
            </a:pPr>
            <a:r>
              <a:rPr lang="en-US" dirty="0" smtClean="0"/>
              <a:t>Hot stick</a:t>
            </a:r>
          </a:p>
          <a:p>
            <a:pPr eaLnBrk="1" fontAlgn="auto" hangingPunct="1">
              <a:spcAft>
                <a:spcPts val="0"/>
              </a:spcAft>
              <a:buFont typeface="Wingdings" pitchFamily="2" charset="2"/>
              <a:buChar char="q"/>
              <a:defRPr/>
            </a:pPr>
            <a:r>
              <a:rPr lang="en-US" dirty="0" smtClean="0"/>
              <a:t>Chaps</a:t>
            </a:r>
          </a:p>
          <a:p>
            <a:pPr eaLnBrk="1" fontAlgn="auto" hangingPunct="1">
              <a:spcAft>
                <a:spcPts val="0"/>
              </a:spcAft>
              <a:buFont typeface="Wingdings" pitchFamily="2" charset="2"/>
              <a:buChar char="q"/>
              <a:defRPr/>
            </a:pPr>
            <a:r>
              <a:rPr lang="en-US" dirty="0" smtClean="0"/>
              <a:t>Safety shoes</a:t>
            </a:r>
          </a:p>
          <a:p>
            <a:pPr eaLnBrk="1" fontAlgn="auto" hangingPunct="1">
              <a:spcAft>
                <a:spcPts val="0"/>
              </a:spcAft>
              <a:buFont typeface="Wingdings" pitchFamily="2" charset="2"/>
              <a:buChar char="q"/>
              <a:defRPr/>
            </a:pPr>
            <a:r>
              <a:rPr lang="en-US" dirty="0" smtClean="0"/>
              <a:t>Safety vest</a:t>
            </a:r>
          </a:p>
          <a:p>
            <a:pPr eaLnBrk="1" fontAlgn="auto" hangingPunct="1">
              <a:spcAft>
                <a:spcPts val="0"/>
              </a:spcAft>
              <a:buFont typeface="Wingdings" pitchFamily="2" charset="2"/>
              <a:buChar char="q"/>
              <a:defRPr/>
            </a:pPr>
            <a:r>
              <a:rPr lang="en-US" dirty="0" smtClean="0"/>
              <a:t>Fall protection harness</a:t>
            </a:r>
          </a:p>
          <a:p>
            <a:pPr eaLnBrk="1" fontAlgn="auto" hangingPunct="1">
              <a:spcAft>
                <a:spcPts val="0"/>
              </a:spcAft>
              <a:buFont typeface="Wingdings" pitchFamily="2" charset="2"/>
              <a:buChar char="q"/>
              <a:defRPr/>
            </a:pPr>
            <a:r>
              <a:rPr lang="en-US" dirty="0" smtClean="0"/>
              <a:t>Buck squeeze</a:t>
            </a:r>
          </a:p>
          <a:p>
            <a:pPr eaLnBrk="1" fontAlgn="auto" hangingPunct="1">
              <a:spcAft>
                <a:spcPts val="0"/>
              </a:spcAft>
              <a:buFont typeface="Wingdings" pitchFamily="2" charset="2"/>
              <a:buChar char="q"/>
              <a:defRPr/>
            </a:pPr>
            <a:r>
              <a:rPr lang="en-US" dirty="0" smtClean="0"/>
              <a:t>Climbing hooks, gaffs</a:t>
            </a:r>
          </a:p>
          <a:p>
            <a:pPr eaLnBrk="1" fontAlgn="auto" hangingPunct="1">
              <a:spcAft>
                <a:spcPts val="0"/>
              </a:spcAft>
              <a:buFont typeface="Arial" pitchFamily="34" charset="0"/>
              <a:buNone/>
              <a:defRPr/>
            </a:pPr>
            <a:endParaRPr lang="en-US" dirty="0"/>
          </a:p>
        </p:txBody>
      </p:sp>
      <p:sp>
        <p:nvSpPr>
          <p:cNvPr id="7" name="Slide Number Placeholder 6"/>
          <p:cNvSpPr>
            <a:spLocks noGrp="1"/>
          </p:cNvSpPr>
          <p:nvPr>
            <p:ph type="sldNum" sz="quarter" idx="11"/>
          </p:nvPr>
        </p:nvSpPr>
        <p:spPr/>
        <p:txBody>
          <a:bodyPr/>
          <a:lstStyle/>
          <a:p>
            <a:pPr>
              <a:defRPr/>
            </a:pPr>
            <a:fld id="{91941C4C-6580-465B-B431-15F51820108B}" type="slidenum">
              <a:rPr lang="en-US"/>
              <a:pPr>
                <a:defRPr/>
              </a:pPr>
              <a:t>178</a:t>
            </a:fld>
            <a:endParaRPr lang="en-US"/>
          </a:p>
        </p:txBody>
      </p:sp>
      <p:pic>
        <p:nvPicPr>
          <p:cNvPr id="201733" name="Picture 2" descr="C:\Users\ErgoTablet\Desktop\SH 2011-2012\CARGI MATERIALS FROM SB\Electric sector\Initial visits\Facility 3_12_01_2011\Photos\DSC03019.JPG"/>
          <p:cNvPicPr>
            <a:picLocks noChangeAspect="1" noChangeArrowheads="1"/>
          </p:cNvPicPr>
          <p:nvPr/>
        </p:nvPicPr>
        <p:blipFill>
          <a:blip r:embed="rId3" cstate="print"/>
          <a:srcRect/>
          <a:stretch>
            <a:fillRect/>
          </a:stretch>
        </p:blipFill>
        <p:spPr bwMode="auto">
          <a:xfrm>
            <a:off x="0" y="4176713"/>
            <a:ext cx="3181350" cy="2687637"/>
          </a:xfrm>
          <a:prstGeom prst="rect">
            <a:avLst/>
          </a:prstGeom>
          <a:noFill/>
          <a:ln w="38100">
            <a:solidFill>
              <a:schemeClr val="tx1"/>
            </a:solidFill>
            <a:miter lim="800000"/>
            <a:headEnd/>
            <a:tailEnd/>
          </a:ln>
        </p:spPr>
      </p:pic>
      <p:pic>
        <p:nvPicPr>
          <p:cNvPr id="201734" name="Picture 3" descr="C:\Users\ErgoTablet\Desktop\SH 2011-2012\CARGI MATERIALS FROM SB\Electric sector\Initial visits\Facility 3_12_01_2011\Photos\DSC03027.JPG"/>
          <p:cNvPicPr>
            <a:picLocks noChangeAspect="1" noChangeArrowheads="1"/>
          </p:cNvPicPr>
          <p:nvPr/>
        </p:nvPicPr>
        <p:blipFill>
          <a:blip r:embed="rId4" cstate="print"/>
          <a:srcRect t="-648"/>
          <a:stretch>
            <a:fillRect/>
          </a:stretch>
        </p:blipFill>
        <p:spPr bwMode="auto">
          <a:xfrm>
            <a:off x="0" y="1400175"/>
            <a:ext cx="3186113" cy="2743200"/>
          </a:xfrm>
          <a:prstGeom prst="rect">
            <a:avLst/>
          </a:prstGeom>
          <a:noFill/>
          <a:ln w="38100">
            <a:solidFill>
              <a:schemeClr val="tx1"/>
            </a:solidFill>
            <a:miter lim="800000"/>
            <a:headEnd/>
            <a:tailEnd/>
          </a:ln>
        </p:spPr>
      </p:pic>
      <p:pic>
        <p:nvPicPr>
          <p:cNvPr id="201735" name="Picture 4" descr="C:\Users\ErgoTablet\Desktop\SH 2011-2012\CARGI MATERIALS FROM SB\Electric sector\Initial visits\Facility 5_03_07_2012\Pictures\DSC03318.JPG"/>
          <p:cNvPicPr>
            <a:picLocks noChangeAspect="1" noChangeArrowheads="1"/>
          </p:cNvPicPr>
          <p:nvPr/>
        </p:nvPicPr>
        <p:blipFill>
          <a:blip r:embed="rId5" cstate="print"/>
          <a:srcRect/>
          <a:stretch>
            <a:fillRect/>
          </a:stretch>
        </p:blipFill>
        <p:spPr bwMode="auto">
          <a:xfrm>
            <a:off x="3200400" y="1419225"/>
            <a:ext cx="1784350" cy="5430838"/>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WEAR THE APPROPRIATE PPE</a:t>
            </a:r>
            <a:endParaRPr lang="en-US"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0" y="1828800"/>
          <a:ext cx="9143999" cy="4585176"/>
        </p:xfrm>
        <a:graphic>
          <a:graphicData uri="http://schemas.openxmlformats.org/drawingml/2006/table">
            <a:tbl>
              <a:tblPr firstRow="1" bandRow="1">
                <a:tableStyleId>{8EC20E35-A176-4012-BC5E-935CFFF8708E}</a:tableStyleId>
              </a:tblPr>
              <a:tblGrid>
                <a:gridCol w="2057399"/>
                <a:gridCol w="3124200"/>
                <a:gridCol w="3962400"/>
              </a:tblGrid>
              <a:tr h="439119">
                <a:tc>
                  <a:txBody>
                    <a:bodyPr/>
                    <a:lstStyle/>
                    <a:p>
                      <a:pPr algn="ctr"/>
                      <a:r>
                        <a:rPr lang="en-US" sz="2000" dirty="0" smtClean="0"/>
                        <a:t>PROTECTION</a:t>
                      </a:r>
                      <a:r>
                        <a:rPr lang="en-US" sz="2000" baseline="0" dirty="0" smtClean="0"/>
                        <a:t> FOR</a:t>
                      </a:r>
                      <a:endParaRPr lang="en-US" sz="2000" dirty="0"/>
                    </a:p>
                  </a:txBody>
                  <a:tcPr anchor="ctr"/>
                </a:tc>
                <a:tc>
                  <a:txBody>
                    <a:bodyPr/>
                    <a:lstStyle/>
                    <a:p>
                      <a:pPr algn="ctr"/>
                      <a:r>
                        <a:rPr lang="en-US" sz="2000" dirty="0" smtClean="0"/>
                        <a:t>WHEN YOU</a:t>
                      </a:r>
                      <a:r>
                        <a:rPr lang="en-US" sz="2000" baseline="0" dirty="0" smtClean="0"/>
                        <a:t> MIGHT NEED IT</a:t>
                      </a:r>
                      <a:endParaRPr lang="en-US" sz="2000" dirty="0"/>
                    </a:p>
                  </a:txBody>
                  <a:tcPr anchor="ctr"/>
                </a:tc>
                <a:tc>
                  <a:txBody>
                    <a:bodyPr/>
                    <a:lstStyle/>
                    <a:p>
                      <a:pPr algn="ctr"/>
                      <a:r>
                        <a:rPr lang="en-US" sz="2000" dirty="0" smtClean="0"/>
                        <a:t>EXAMPLES</a:t>
                      </a:r>
                      <a:endParaRPr lang="en-US" sz="2000" dirty="0"/>
                    </a:p>
                  </a:txBody>
                  <a:tcPr anchor="ctr"/>
                </a:tc>
              </a:tr>
              <a:tr h="439119">
                <a:tc>
                  <a:txBody>
                    <a:bodyPr/>
                    <a:lstStyle/>
                    <a:p>
                      <a:pPr algn="ctr"/>
                      <a:r>
                        <a:rPr lang="en-US" sz="2000" dirty="0" smtClean="0"/>
                        <a:t>Head </a:t>
                      </a:r>
                      <a:endParaRPr lang="en-US" sz="2000" dirty="0"/>
                    </a:p>
                  </a:txBody>
                  <a:tcPr anchor="ctr"/>
                </a:tc>
                <a:tc>
                  <a:txBody>
                    <a:bodyPr/>
                    <a:lstStyle/>
                    <a:p>
                      <a:pPr algn="ctr"/>
                      <a:r>
                        <a:rPr lang="en-US" sz="2000" baseline="0" dirty="0" smtClean="0"/>
                        <a:t>Struck by object(s) hazards, electrical hazards</a:t>
                      </a:r>
                      <a:endParaRPr lang="en-US" sz="2000" dirty="0"/>
                    </a:p>
                  </a:txBody>
                  <a:tcPr anchor="ctr"/>
                </a:tc>
                <a:tc>
                  <a:txBody>
                    <a:bodyPr/>
                    <a:lstStyle/>
                    <a:p>
                      <a:pPr algn="ctr"/>
                      <a:r>
                        <a:rPr lang="en-US" sz="2000" dirty="0" smtClean="0"/>
                        <a:t>Class</a:t>
                      </a:r>
                      <a:r>
                        <a:rPr lang="en-US" sz="2000" baseline="0" dirty="0" smtClean="0"/>
                        <a:t> E (</a:t>
                      </a:r>
                      <a:r>
                        <a:rPr lang="en-US" sz="2000" dirty="0" smtClean="0"/>
                        <a:t>ANSI</a:t>
                      </a:r>
                      <a:r>
                        <a:rPr lang="en-US" sz="2000" baseline="0" dirty="0" smtClean="0"/>
                        <a:t> </a:t>
                      </a:r>
                      <a:r>
                        <a:rPr lang="en-US" sz="2000" dirty="0" smtClean="0"/>
                        <a:t>Z89.1-1997)</a:t>
                      </a:r>
                      <a:r>
                        <a:rPr lang="en-US" sz="2000" baseline="0" dirty="0" smtClean="0"/>
                        <a:t> hard hats</a:t>
                      </a:r>
                      <a:endParaRPr lang="en-US" sz="2000" dirty="0"/>
                    </a:p>
                  </a:txBody>
                  <a:tcPr anchor="ctr"/>
                </a:tc>
              </a:tr>
              <a:tr h="790414">
                <a:tc>
                  <a:txBody>
                    <a:bodyPr/>
                    <a:lstStyle/>
                    <a:p>
                      <a:pPr algn="ctr"/>
                      <a:r>
                        <a:rPr lang="en-US" sz="2000" dirty="0" smtClean="0"/>
                        <a:t>Ears</a:t>
                      </a:r>
                      <a:endParaRPr lang="en-US" sz="2000" dirty="0"/>
                    </a:p>
                  </a:txBody>
                  <a:tcPr anchor="ctr"/>
                </a:tc>
                <a:tc>
                  <a:txBody>
                    <a:bodyPr/>
                    <a:lstStyle/>
                    <a:p>
                      <a:pPr algn="ctr"/>
                      <a:r>
                        <a:rPr lang="en-US" sz="2000" dirty="0" smtClean="0"/>
                        <a:t>Noise &gt; 85 </a:t>
                      </a:r>
                      <a:r>
                        <a:rPr lang="en-US" sz="2000" dirty="0" err="1" smtClean="0"/>
                        <a:t>dBA</a:t>
                      </a:r>
                      <a:r>
                        <a:rPr lang="en-US" sz="2000" dirty="0" smtClean="0"/>
                        <a:t> (use of power</a:t>
                      </a:r>
                      <a:r>
                        <a:rPr lang="en-US" sz="2000" baseline="0" dirty="0" smtClean="0"/>
                        <a:t> tools, wood chipper)</a:t>
                      </a:r>
                      <a:endParaRPr lang="en-US" sz="2000" dirty="0"/>
                    </a:p>
                  </a:txBody>
                  <a:tcPr anchor="ctr"/>
                </a:tc>
                <a:tc>
                  <a:txBody>
                    <a:bodyPr/>
                    <a:lstStyle/>
                    <a:p>
                      <a:pPr algn="ctr"/>
                      <a:r>
                        <a:rPr lang="en-US" sz="2000" dirty="0" smtClean="0"/>
                        <a:t>Ear</a:t>
                      </a:r>
                      <a:r>
                        <a:rPr lang="en-US" sz="2000" baseline="0" dirty="0" smtClean="0"/>
                        <a:t> muffs or plugs</a:t>
                      </a:r>
                      <a:endParaRPr lang="en-US" sz="2000" dirty="0"/>
                    </a:p>
                  </a:txBody>
                  <a:tcPr anchor="ctr"/>
                </a:tc>
              </a:tr>
              <a:tr h="790414">
                <a:tc>
                  <a:txBody>
                    <a:bodyPr/>
                    <a:lstStyle/>
                    <a:p>
                      <a:pPr algn="ctr"/>
                      <a:r>
                        <a:rPr lang="en-US" sz="2000" dirty="0" smtClean="0"/>
                        <a:t>Eyes and/or Face</a:t>
                      </a:r>
                      <a:endParaRPr lang="en-US" sz="2000" dirty="0"/>
                    </a:p>
                  </a:txBody>
                  <a:tcPr anchor="ctr"/>
                </a:tc>
                <a:tc>
                  <a:txBody>
                    <a:bodyPr/>
                    <a:lstStyle/>
                    <a:p>
                      <a:pPr algn="ctr"/>
                      <a:r>
                        <a:rPr lang="en-US" sz="2000" baseline="0" dirty="0" smtClean="0"/>
                        <a:t>Flying debris </a:t>
                      </a:r>
                    </a:p>
                    <a:p>
                      <a:pPr algn="ctr"/>
                      <a:r>
                        <a:rPr lang="en-US" sz="2000" baseline="0" dirty="0" smtClean="0"/>
                        <a:t>Arc flash</a:t>
                      </a:r>
                      <a:endParaRPr lang="en-US" sz="2000" dirty="0"/>
                    </a:p>
                  </a:txBody>
                  <a:tcPr anchor="ctr"/>
                </a:tc>
                <a:tc>
                  <a:txBody>
                    <a:bodyPr/>
                    <a:lstStyle/>
                    <a:p>
                      <a:pPr algn="ctr"/>
                      <a:r>
                        <a:rPr lang="en-US" sz="2000" dirty="0" smtClean="0"/>
                        <a:t>Protective safety</a:t>
                      </a:r>
                      <a:r>
                        <a:rPr lang="en-US" sz="2000" baseline="0" dirty="0" smtClean="0"/>
                        <a:t> glasses or goggles</a:t>
                      </a:r>
                    </a:p>
                    <a:p>
                      <a:pPr algn="ctr"/>
                      <a:r>
                        <a:rPr lang="en-US" sz="2000" baseline="0" dirty="0" smtClean="0"/>
                        <a:t>Face shield or hood (wear safety glasses/goggles with shield/hood)</a:t>
                      </a:r>
                    </a:p>
                  </a:txBody>
                  <a:tcPr anchor="ctr"/>
                </a:tc>
              </a:tr>
              <a:tr h="1648763">
                <a:tc>
                  <a:txBody>
                    <a:bodyPr/>
                    <a:lstStyle/>
                    <a:p>
                      <a:pPr algn="ctr"/>
                      <a:r>
                        <a:rPr lang="en-US" sz="2000" dirty="0" smtClean="0"/>
                        <a:t>Hands</a:t>
                      </a:r>
                      <a:endParaRPr lang="en-US" sz="2000" dirty="0"/>
                    </a:p>
                  </a:txBody>
                  <a:tcPr anchor="ctr"/>
                </a:tc>
                <a:tc>
                  <a:txBody>
                    <a:bodyPr/>
                    <a:lstStyle/>
                    <a:p>
                      <a:pPr algn="ctr"/>
                      <a:r>
                        <a:rPr lang="en-US" sz="2000" dirty="0" smtClean="0"/>
                        <a:t>Line work</a:t>
                      </a:r>
                    </a:p>
                    <a:p>
                      <a:pPr algn="ctr"/>
                      <a:r>
                        <a:rPr lang="en-US" sz="2000" dirty="0" smtClean="0"/>
                        <a:t>Cuts/lacerations hazards</a:t>
                      </a:r>
                    </a:p>
                    <a:p>
                      <a:pPr algn="ctr"/>
                      <a:r>
                        <a:rPr lang="en-US" sz="2000" dirty="0" smtClean="0"/>
                        <a:t>Cold temperatures</a:t>
                      </a:r>
                      <a:endParaRPr lang="en-US" sz="2000" dirty="0"/>
                    </a:p>
                  </a:txBody>
                  <a:tcPr anchor="ctr"/>
                </a:tc>
                <a:tc>
                  <a:txBody>
                    <a:bodyPr/>
                    <a:lstStyle/>
                    <a:p>
                      <a:pPr algn="ctr"/>
                      <a:r>
                        <a:rPr lang="en-US" sz="2000" dirty="0" smtClean="0"/>
                        <a:t>Rubber insulating</a:t>
                      </a:r>
                      <a:r>
                        <a:rPr lang="en-US" sz="2000" baseline="0" dirty="0" smtClean="0"/>
                        <a:t> </a:t>
                      </a:r>
                      <a:r>
                        <a:rPr lang="en-US" sz="2000" dirty="0" smtClean="0"/>
                        <a:t>gloves</a:t>
                      </a:r>
                      <a:r>
                        <a:rPr lang="en-US" sz="2000" baseline="0" dirty="0" smtClean="0"/>
                        <a:t> OR hot sticks rated for different  voltages (visually inspect before each use)</a:t>
                      </a:r>
                    </a:p>
                    <a:p>
                      <a:pPr algn="ctr"/>
                      <a:r>
                        <a:rPr lang="en-US" sz="2000" baseline="0" dirty="0" smtClean="0"/>
                        <a:t>Heavy duty leather gloves</a:t>
                      </a:r>
                    </a:p>
                    <a:p>
                      <a:pPr algn="ctr"/>
                      <a:r>
                        <a:rPr lang="en-US" sz="2000" baseline="0" dirty="0" smtClean="0"/>
                        <a:t>Insulating gloves</a:t>
                      </a:r>
                      <a:endParaRPr lang="en-US" sz="2000" dirty="0"/>
                    </a:p>
                  </a:txBody>
                  <a:tcPr anchor="ctr"/>
                </a:tc>
              </a:tr>
            </a:tbl>
          </a:graphicData>
        </a:graphic>
      </p:graphicFrame>
      <p:sp>
        <p:nvSpPr>
          <p:cNvPr id="5" name="Slide Number Placeholder 4"/>
          <p:cNvSpPr>
            <a:spLocks noGrp="1"/>
          </p:cNvSpPr>
          <p:nvPr>
            <p:ph type="sldNum" sz="quarter" idx="11"/>
          </p:nvPr>
        </p:nvSpPr>
        <p:spPr/>
        <p:txBody>
          <a:bodyPr/>
          <a:lstStyle/>
          <a:p>
            <a:pPr>
              <a:defRPr/>
            </a:pPr>
            <a:fld id="{84B314C3-7B2C-42EB-A052-1FE916FE71FF}" type="slidenum">
              <a:rPr lang="en-US"/>
              <a:pPr>
                <a:defRPr/>
              </a:pPr>
              <a:t>179</a:t>
            </a:fld>
            <a:endParaRPr lang="en-US" dirty="0"/>
          </a:p>
        </p:txBody>
      </p:sp>
      <p:sp>
        <p:nvSpPr>
          <p:cNvPr id="6" name="TextBox 5"/>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05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POSTURE AND LIFTING</a:t>
            </a:r>
            <a:endParaRPr lang="en-US" dirty="0">
              <a:effectLst>
                <a:outerShdw blurRad="38100" dist="38100" dir="2700000" algn="tl">
                  <a:srgbClr val="000000">
                    <a:alpha val="43137"/>
                  </a:srgbClr>
                </a:outerShdw>
              </a:effectLst>
            </a:endParaRPr>
          </a:p>
        </p:txBody>
      </p:sp>
      <p:sp>
        <p:nvSpPr>
          <p:cNvPr id="49155" name="Content Placeholder 2"/>
          <p:cNvSpPr>
            <a:spLocks noGrp="1"/>
          </p:cNvSpPr>
          <p:nvPr>
            <p:ph idx="1"/>
          </p:nvPr>
        </p:nvSpPr>
        <p:spPr/>
        <p:txBody>
          <a:bodyPr/>
          <a:lstStyle/>
          <a:p>
            <a:pPr algn="ctr" eaLnBrk="1" hangingPunct="1">
              <a:buFont typeface="Arial" charset="0"/>
              <a:buNone/>
            </a:pPr>
            <a:r>
              <a:rPr lang="en-US" sz="2800" smtClean="0"/>
              <a:t>Let’s hear our muscles work when lifting</a:t>
            </a:r>
          </a:p>
          <a:p>
            <a:pPr algn="ctr" eaLnBrk="1" hangingPunct="1">
              <a:buFont typeface="Arial" charset="0"/>
              <a:buNone/>
            </a:pPr>
            <a:endParaRPr lang="en-US" sz="2800" smtClean="0"/>
          </a:p>
          <a:p>
            <a:pPr algn="ctr" eaLnBrk="1" hangingPunct="1">
              <a:buFont typeface="Arial" charset="0"/>
              <a:buNone/>
            </a:pPr>
            <a:endParaRPr lang="en-US" sz="2800" smtClean="0"/>
          </a:p>
          <a:p>
            <a:pPr algn="ctr" eaLnBrk="1" hangingPunct="1">
              <a:buFont typeface="Arial" charset="0"/>
              <a:buNone/>
            </a:pPr>
            <a:endParaRPr lang="en-US" sz="2800" smtClean="0"/>
          </a:p>
          <a:p>
            <a:pPr algn="ctr" eaLnBrk="1" hangingPunct="1">
              <a:buFont typeface="Arial" charset="0"/>
              <a:buNone/>
            </a:pPr>
            <a:endParaRPr lang="en-US" sz="2800" smtClean="0"/>
          </a:p>
          <a:p>
            <a:pPr algn="ctr" eaLnBrk="1" hangingPunct="1">
              <a:buFont typeface="Arial" charset="0"/>
              <a:buNone/>
            </a:pPr>
            <a:endParaRPr lang="en-US" sz="2800" smtClean="0"/>
          </a:p>
          <a:p>
            <a:pPr algn="ctr" eaLnBrk="1" hangingPunct="1">
              <a:buFont typeface="Arial" charset="0"/>
              <a:buNone/>
            </a:pPr>
            <a:endParaRPr lang="en-US" sz="2000" i="1" smtClean="0">
              <a:solidFill>
                <a:srgbClr val="FF0000"/>
              </a:solidFill>
            </a:endParaRPr>
          </a:p>
        </p:txBody>
      </p:sp>
      <p:sp>
        <p:nvSpPr>
          <p:cNvPr id="6" name="Slide Number Placeholder 5"/>
          <p:cNvSpPr>
            <a:spLocks noGrp="1"/>
          </p:cNvSpPr>
          <p:nvPr>
            <p:ph type="sldNum" sz="quarter" idx="11"/>
          </p:nvPr>
        </p:nvSpPr>
        <p:spPr/>
        <p:txBody>
          <a:bodyPr/>
          <a:lstStyle/>
          <a:p>
            <a:pPr>
              <a:defRPr/>
            </a:pPr>
            <a:fld id="{6C1D69B1-F8D0-43C3-8818-78A3E2B4673A}" type="slidenum">
              <a:rPr lang="en-US"/>
              <a:pPr>
                <a:defRPr/>
              </a:pPr>
              <a:t>18</a:t>
            </a:fld>
            <a:endParaRPr lang="en-US" dirty="0"/>
          </a:p>
        </p:txBody>
      </p:sp>
      <p:pic>
        <p:nvPicPr>
          <p:cNvPr id="4" name="Picture 3" descr="ergometer.jpg"/>
          <p:cNvPicPr>
            <a:picLocks noChangeAspect="1"/>
          </p:cNvPicPr>
          <p:nvPr/>
        </p:nvPicPr>
        <p:blipFill>
          <a:blip r:embed="rId3" cstate="email"/>
          <a:stretch>
            <a:fillRect/>
          </a:stretch>
        </p:blipFill>
        <p:spPr>
          <a:xfrm>
            <a:off x="2057400" y="2743200"/>
            <a:ext cx="5701372" cy="3537456"/>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533400" y="76200"/>
            <a:ext cx="8229600" cy="1143000"/>
          </a:xfrm>
        </p:spPr>
        <p:txBody>
          <a:bodyPr/>
          <a:lstStyle/>
          <a:p>
            <a:pPr algn="r" eaLnBrk="1" hangingPunct="1"/>
            <a:r>
              <a:rPr lang="en-US" smtClean="0"/>
              <a:t>WEAR THE APPROPRIATE PPE</a:t>
            </a:r>
          </a:p>
        </p:txBody>
      </p:sp>
      <p:graphicFrame>
        <p:nvGraphicFramePr>
          <p:cNvPr id="4" name="Content Placeholder 3"/>
          <p:cNvGraphicFramePr>
            <a:graphicFrameLocks noGrp="1"/>
          </p:cNvGraphicFramePr>
          <p:nvPr>
            <p:ph idx="1"/>
          </p:nvPr>
        </p:nvGraphicFramePr>
        <p:xfrm>
          <a:off x="0" y="2017713"/>
          <a:ext cx="9143999" cy="4121001"/>
        </p:xfrm>
        <a:graphic>
          <a:graphicData uri="http://schemas.openxmlformats.org/drawingml/2006/table">
            <a:tbl>
              <a:tblPr firstRow="1" bandRow="1">
                <a:tableStyleId>{8EC20E35-A176-4012-BC5E-935CFFF8708E}</a:tableStyleId>
              </a:tblPr>
              <a:tblGrid>
                <a:gridCol w="2057399"/>
                <a:gridCol w="3124200"/>
                <a:gridCol w="3962400"/>
              </a:tblGrid>
              <a:tr h="439119">
                <a:tc>
                  <a:txBody>
                    <a:bodyPr/>
                    <a:lstStyle/>
                    <a:p>
                      <a:pPr algn="ctr"/>
                      <a:r>
                        <a:rPr lang="en-US" sz="2000" dirty="0" smtClean="0"/>
                        <a:t>PROTECTION</a:t>
                      </a:r>
                      <a:r>
                        <a:rPr lang="en-US" sz="2000" baseline="0" dirty="0" smtClean="0"/>
                        <a:t> FOR</a:t>
                      </a:r>
                      <a:endParaRPr lang="en-US" sz="2000" dirty="0"/>
                    </a:p>
                  </a:txBody>
                  <a:tcPr anchor="ctr"/>
                </a:tc>
                <a:tc>
                  <a:txBody>
                    <a:bodyPr/>
                    <a:lstStyle/>
                    <a:p>
                      <a:pPr algn="ctr"/>
                      <a:r>
                        <a:rPr lang="en-US" sz="2000" dirty="0" smtClean="0"/>
                        <a:t>WHEN YOU</a:t>
                      </a:r>
                      <a:r>
                        <a:rPr lang="en-US" sz="2000" baseline="0" dirty="0" smtClean="0"/>
                        <a:t> MIGHT NEED IT</a:t>
                      </a:r>
                      <a:endParaRPr lang="en-US" sz="2000" dirty="0"/>
                    </a:p>
                  </a:txBody>
                  <a:tcPr anchor="ctr"/>
                </a:tc>
                <a:tc>
                  <a:txBody>
                    <a:bodyPr/>
                    <a:lstStyle/>
                    <a:p>
                      <a:pPr algn="ctr"/>
                      <a:r>
                        <a:rPr lang="en-US" sz="2000" dirty="0" smtClean="0"/>
                        <a:t>EXAMPLES</a:t>
                      </a:r>
                      <a:endParaRPr lang="en-US" sz="2000" dirty="0"/>
                    </a:p>
                  </a:txBody>
                  <a:tcPr anchor="ctr"/>
                </a:tc>
              </a:tr>
              <a:tr h="790414">
                <a:tc>
                  <a:txBody>
                    <a:bodyPr/>
                    <a:lstStyle/>
                    <a:p>
                      <a:pPr algn="ctr"/>
                      <a:r>
                        <a:rPr lang="en-US" sz="2000" dirty="0" smtClean="0"/>
                        <a:t>Arms/chest</a:t>
                      </a:r>
                      <a:endParaRPr lang="en-US" sz="2000" dirty="0"/>
                    </a:p>
                  </a:txBody>
                  <a:tcPr anchor="ctr"/>
                </a:tc>
                <a:tc>
                  <a:txBody>
                    <a:bodyPr/>
                    <a:lstStyle/>
                    <a:p>
                      <a:pPr algn="ctr"/>
                      <a:r>
                        <a:rPr lang="en-US" sz="2000" dirty="0" smtClean="0"/>
                        <a:t>Electrical</a:t>
                      </a:r>
                      <a:r>
                        <a:rPr lang="en-US" sz="2000" baseline="0" dirty="0" smtClean="0"/>
                        <a:t> hazards</a:t>
                      </a:r>
                      <a:endParaRPr lang="en-US" sz="20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Rubber</a:t>
                      </a:r>
                      <a:r>
                        <a:rPr lang="en-US" sz="2000" baseline="0" dirty="0" smtClean="0"/>
                        <a:t> sleeves, blankets, covers, line hose</a:t>
                      </a:r>
                      <a:endParaRPr lang="en-US" sz="2000" dirty="0" smtClean="0"/>
                    </a:p>
                  </a:txBody>
                  <a:tcPr anchor="ctr"/>
                </a:tc>
              </a:tr>
              <a:tr h="790414">
                <a:tc>
                  <a:txBody>
                    <a:bodyPr/>
                    <a:lstStyle/>
                    <a:p>
                      <a:pPr algn="ctr"/>
                      <a:r>
                        <a:rPr lang="en-US" sz="2000" dirty="0" smtClean="0"/>
                        <a:t>Legs</a:t>
                      </a:r>
                      <a:endParaRPr lang="en-US" sz="2000" dirty="0"/>
                    </a:p>
                  </a:txBody>
                  <a:tcPr anchor="ctr"/>
                </a:tc>
                <a:tc>
                  <a:txBody>
                    <a:bodyPr/>
                    <a:lstStyle/>
                    <a:p>
                      <a:pPr algn="ctr"/>
                      <a:r>
                        <a:rPr lang="en-US" sz="2000" baseline="0" dirty="0" smtClean="0"/>
                        <a:t>Cut/laceration hazards (using saws and other abrasive materials e.g. brush removal)</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Protective</a:t>
                      </a:r>
                      <a:r>
                        <a:rPr lang="en-US" sz="2000" baseline="0" dirty="0" smtClean="0"/>
                        <a:t> chaps</a:t>
                      </a:r>
                      <a:endParaRPr lang="en-US" sz="2000" dirty="0" smtClean="0"/>
                    </a:p>
                  </a:txBody>
                  <a:tcPr anchor="ctr"/>
                </a:tc>
              </a:tr>
              <a:tr h="790414">
                <a:tc>
                  <a:txBody>
                    <a:bodyPr/>
                    <a:lstStyle/>
                    <a:p>
                      <a:pPr algn="ctr"/>
                      <a:r>
                        <a:rPr lang="en-US" sz="2000" dirty="0" smtClean="0"/>
                        <a:t>Knees</a:t>
                      </a:r>
                      <a:endParaRPr lang="en-US" sz="2000" dirty="0"/>
                    </a:p>
                  </a:txBody>
                  <a:tcPr anchor="ctr"/>
                </a:tc>
                <a:tc>
                  <a:txBody>
                    <a:bodyPr/>
                    <a:lstStyle/>
                    <a:p>
                      <a:pPr algn="ctr"/>
                      <a:r>
                        <a:rPr lang="en-US" sz="2000" dirty="0" smtClean="0"/>
                        <a:t>Kneeling, crawling</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Knee pads or mats</a:t>
                      </a:r>
                    </a:p>
                  </a:txBody>
                  <a:tcPr anchor="ctr"/>
                </a:tc>
              </a:tr>
              <a:tr h="790414">
                <a:tc>
                  <a:txBody>
                    <a:bodyPr/>
                    <a:lstStyle/>
                    <a:p>
                      <a:pPr algn="ctr"/>
                      <a:r>
                        <a:rPr lang="en-US" sz="2000" dirty="0" smtClean="0"/>
                        <a:t>Feet</a:t>
                      </a:r>
                      <a:endParaRPr lang="en-US" sz="2000" dirty="0"/>
                    </a:p>
                  </a:txBody>
                  <a:tcPr anchor="ctr"/>
                </a:tc>
                <a:tc>
                  <a:txBody>
                    <a:bodyPr/>
                    <a:lstStyle/>
                    <a:p>
                      <a:pPr algn="ctr"/>
                      <a:r>
                        <a:rPr lang="en-US" sz="2000" dirty="0" smtClean="0"/>
                        <a:t>Falling objects, jack</a:t>
                      </a:r>
                      <a:r>
                        <a:rPr lang="en-US" sz="2000" baseline="0" dirty="0" smtClean="0"/>
                        <a:t> hammering</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Safety shoes (steel</a:t>
                      </a:r>
                      <a:r>
                        <a:rPr lang="en-US" sz="2000" baseline="0" dirty="0" smtClean="0"/>
                        <a:t> toe)</a:t>
                      </a:r>
                      <a:r>
                        <a:rPr lang="en-US" sz="2000" dirty="0" smtClean="0"/>
                        <a:t>, metatarsals</a:t>
                      </a:r>
                    </a:p>
                  </a:txBody>
                  <a:tcPr anchor="ctr"/>
                </a:tc>
              </a:tr>
            </a:tbl>
          </a:graphicData>
        </a:graphic>
      </p:graphicFrame>
      <p:sp>
        <p:nvSpPr>
          <p:cNvPr id="5" name="Slide Number Placeholder 4"/>
          <p:cNvSpPr>
            <a:spLocks noGrp="1"/>
          </p:cNvSpPr>
          <p:nvPr>
            <p:ph type="sldNum" sz="quarter" idx="11"/>
          </p:nvPr>
        </p:nvSpPr>
        <p:spPr/>
        <p:txBody>
          <a:bodyPr/>
          <a:lstStyle/>
          <a:p>
            <a:pPr>
              <a:defRPr/>
            </a:pPr>
            <a:fld id="{AD8C5747-4F47-4494-AEFB-8349A8B821EB}" type="slidenum">
              <a:rPr lang="en-US"/>
              <a:pPr>
                <a:defRPr/>
              </a:pPr>
              <a:t>180</a:t>
            </a:fld>
            <a:endParaRPr lang="en-US" dirty="0"/>
          </a:p>
        </p:txBody>
      </p:sp>
      <p:sp>
        <p:nvSpPr>
          <p:cNvPr id="6" name="TextBox 5"/>
          <p:cNvSpPr txBox="1"/>
          <p:nvPr/>
        </p:nvSpPr>
        <p:spPr>
          <a:xfrm>
            <a:off x="8534400" y="5486400"/>
            <a:ext cx="515629" cy="156966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WEAR THE APPROPRIATE PPE</a:t>
            </a:r>
            <a:endParaRPr lang="en-US" dirty="0">
              <a:effectLst>
                <a:outerShdw blurRad="38100" dist="38100" dir="2700000" algn="tl">
                  <a:srgbClr val="000000">
                    <a:alpha val="43137"/>
                  </a:srgbClr>
                </a:outerShdw>
              </a:effectLst>
            </a:endParaRPr>
          </a:p>
        </p:txBody>
      </p:sp>
      <p:graphicFrame>
        <p:nvGraphicFramePr>
          <p:cNvPr id="4" name="Content Placeholder 3"/>
          <p:cNvGraphicFramePr>
            <a:graphicFrameLocks noGrp="1"/>
          </p:cNvGraphicFramePr>
          <p:nvPr>
            <p:ph idx="1"/>
          </p:nvPr>
        </p:nvGraphicFramePr>
        <p:xfrm>
          <a:off x="0" y="1981200"/>
          <a:ext cx="9143999" cy="3592508"/>
        </p:xfrm>
        <a:graphic>
          <a:graphicData uri="http://schemas.openxmlformats.org/drawingml/2006/table">
            <a:tbl>
              <a:tblPr firstRow="1" bandRow="1">
                <a:tableStyleId>{8EC20E35-A176-4012-BC5E-935CFFF8708E}</a:tableStyleId>
              </a:tblPr>
              <a:tblGrid>
                <a:gridCol w="2057399"/>
                <a:gridCol w="3276600"/>
                <a:gridCol w="3810000"/>
              </a:tblGrid>
              <a:tr h="134317">
                <a:tc>
                  <a:txBody>
                    <a:bodyPr/>
                    <a:lstStyle/>
                    <a:p>
                      <a:pPr algn="ctr"/>
                      <a:r>
                        <a:rPr lang="en-US" sz="2000" dirty="0" smtClean="0"/>
                        <a:t>PROTECTION</a:t>
                      </a:r>
                      <a:r>
                        <a:rPr lang="en-US" sz="2000" baseline="0" dirty="0" smtClean="0"/>
                        <a:t> FOR</a:t>
                      </a:r>
                      <a:endParaRPr lang="en-US" sz="2000" dirty="0"/>
                    </a:p>
                  </a:txBody>
                  <a:tcPr anchor="ctr"/>
                </a:tc>
                <a:tc>
                  <a:txBody>
                    <a:bodyPr/>
                    <a:lstStyle/>
                    <a:p>
                      <a:pPr algn="ctr"/>
                      <a:r>
                        <a:rPr lang="en-US" sz="2000" dirty="0" smtClean="0"/>
                        <a:t>WHEN YOU</a:t>
                      </a:r>
                      <a:r>
                        <a:rPr lang="en-US" sz="2000" baseline="0" dirty="0" smtClean="0"/>
                        <a:t> MIGHT NEED IT</a:t>
                      </a:r>
                      <a:endParaRPr lang="en-US" sz="2000" dirty="0"/>
                    </a:p>
                  </a:txBody>
                  <a:tcPr anchor="ctr"/>
                </a:tc>
                <a:tc>
                  <a:txBody>
                    <a:bodyPr/>
                    <a:lstStyle/>
                    <a:p>
                      <a:pPr algn="ctr"/>
                      <a:r>
                        <a:rPr lang="en-US" sz="2000" dirty="0" smtClean="0"/>
                        <a:t>EXAMPLES</a:t>
                      </a:r>
                      <a:endParaRPr lang="en-US" sz="2000" dirty="0"/>
                    </a:p>
                  </a:txBody>
                  <a:tcPr anchor="ctr"/>
                </a:tc>
              </a:tr>
              <a:tr h="790414">
                <a:tc rowSpan="3">
                  <a:txBody>
                    <a:bodyPr/>
                    <a:lstStyle/>
                    <a:p>
                      <a:pPr algn="ctr"/>
                      <a:r>
                        <a:rPr lang="en-US" sz="2000" dirty="0" smtClean="0"/>
                        <a:t>Whole body</a:t>
                      </a:r>
                      <a:endParaRPr lang="en-US" sz="2000" dirty="0"/>
                    </a:p>
                  </a:txBody>
                  <a:tcPr anchor="ctr">
                    <a:noFill/>
                  </a:tcPr>
                </a:tc>
                <a:tc>
                  <a:txBody>
                    <a:bodyPr/>
                    <a:lstStyle/>
                    <a:p>
                      <a:pPr algn="ctr"/>
                      <a:r>
                        <a:rPr lang="en-US" sz="2000" dirty="0" smtClean="0"/>
                        <a:t>Fire</a:t>
                      </a:r>
                      <a:r>
                        <a:rPr lang="en-US" sz="2000" baseline="0" dirty="0" smtClean="0"/>
                        <a:t> hazards</a:t>
                      </a:r>
                      <a:endParaRPr lang="en-US" sz="2000" dirty="0"/>
                    </a:p>
                  </a:txBody>
                  <a:tcPr anchor="ctr"/>
                </a:tc>
                <a:tc>
                  <a:txBody>
                    <a:bodyPr/>
                    <a:lstStyle/>
                    <a:p>
                      <a:pPr algn="ctr"/>
                      <a:r>
                        <a:rPr lang="en-US" sz="2000" dirty="0" smtClean="0"/>
                        <a:t>Flame</a:t>
                      </a:r>
                      <a:r>
                        <a:rPr lang="en-US" sz="2000" baseline="0" dirty="0" smtClean="0"/>
                        <a:t> retardant clothing</a:t>
                      </a:r>
                      <a:endParaRPr lang="en-US" sz="2000" dirty="0"/>
                    </a:p>
                  </a:txBody>
                  <a:tcPr anchor="ctr"/>
                </a:tc>
              </a:tr>
              <a:tr h="790414">
                <a:tc vMerge="1">
                  <a:txBody>
                    <a:bodyPr/>
                    <a:lstStyle/>
                    <a:p>
                      <a:pPr algn="ctr"/>
                      <a:endParaRPr lang="en-US" sz="2000" dirty="0"/>
                    </a:p>
                  </a:txBody>
                  <a:tcPr anchor="ctr"/>
                </a:tc>
                <a:tc>
                  <a:txBody>
                    <a:bodyPr/>
                    <a:lstStyle/>
                    <a:p>
                      <a:pPr algn="ctr"/>
                      <a:r>
                        <a:rPr lang="en-US" sz="2000" dirty="0" smtClean="0"/>
                        <a:t>Fall hazards</a:t>
                      </a:r>
                      <a:endParaRPr lang="en-US" sz="2000" dirty="0"/>
                    </a:p>
                  </a:txBody>
                  <a:tcPr anchor="ctr"/>
                </a:tc>
                <a:tc>
                  <a:txBody>
                    <a:bodyPr/>
                    <a:lstStyle/>
                    <a:p>
                      <a:pPr algn="ctr"/>
                      <a:r>
                        <a:rPr lang="en-US" sz="2000" dirty="0" smtClean="0"/>
                        <a:t>Body harness, climbing belts (buck squeeze),</a:t>
                      </a:r>
                      <a:r>
                        <a:rPr lang="en-US" sz="2000" baseline="0" dirty="0" smtClean="0"/>
                        <a:t> hooks, gaffs</a:t>
                      </a:r>
                      <a:endParaRPr lang="en-US" sz="2000" dirty="0"/>
                    </a:p>
                  </a:txBody>
                  <a:tcPr anchor="ctr"/>
                </a:tc>
              </a:tr>
              <a:tr h="790414">
                <a:tc vMerge="1">
                  <a:txBody>
                    <a:bodyPr/>
                    <a:lstStyle/>
                    <a:p>
                      <a:pPr algn="ctr"/>
                      <a:endParaRPr lang="en-US" sz="2000" dirty="0"/>
                    </a:p>
                  </a:txBody>
                  <a:tcPr anchor="ctr"/>
                </a:tc>
                <a:tc>
                  <a:txBody>
                    <a:bodyPr/>
                    <a:lstStyle/>
                    <a:p>
                      <a:pPr algn="ctr"/>
                      <a:r>
                        <a:rPr lang="en-US" sz="2000" dirty="0" smtClean="0"/>
                        <a:t>Struck/caught hazards, poor</a:t>
                      </a:r>
                      <a:r>
                        <a:rPr lang="en-US" sz="2000" baseline="0" dirty="0" smtClean="0"/>
                        <a:t> visibility</a:t>
                      </a:r>
                      <a:endParaRPr lang="en-US" sz="2000" dirty="0" smtClean="0"/>
                    </a:p>
                    <a:p>
                      <a:pPr algn="ctr"/>
                      <a:r>
                        <a:rPr lang="en-US" sz="2000" dirty="0" smtClean="0"/>
                        <a:t> (working</a:t>
                      </a:r>
                      <a:r>
                        <a:rPr lang="en-US" sz="2000" baseline="0" dirty="0" smtClean="0"/>
                        <a:t> around, vehicles/equipment or at night)</a:t>
                      </a:r>
                      <a:endParaRPr lang="en-US" sz="2000" dirty="0" smtClean="0"/>
                    </a:p>
                  </a:txBody>
                  <a:tcPr anchor="ctr"/>
                </a:tc>
                <a:tc>
                  <a:txBody>
                    <a:bodyPr/>
                    <a:lstStyle/>
                    <a:p>
                      <a:pPr algn="ctr"/>
                      <a:r>
                        <a:rPr lang="en-US" sz="2000" dirty="0" smtClean="0"/>
                        <a:t>Safety vests</a:t>
                      </a:r>
                    </a:p>
                    <a:p>
                      <a:pPr algn="ctr"/>
                      <a:r>
                        <a:rPr lang="en-US" sz="2000" dirty="0" smtClean="0"/>
                        <a:t>Safety</a:t>
                      </a:r>
                      <a:r>
                        <a:rPr lang="en-US" sz="2000" baseline="0" dirty="0" smtClean="0"/>
                        <a:t> cones/warning signs</a:t>
                      </a:r>
                      <a:endParaRPr lang="en-US" sz="2000" dirty="0" smtClean="0"/>
                    </a:p>
                  </a:txBody>
                  <a:tcPr anchor="ctr"/>
                </a:tc>
              </a:tr>
            </a:tbl>
          </a:graphicData>
        </a:graphic>
      </p:graphicFrame>
      <p:sp>
        <p:nvSpPr>
          <p:cNvPr id="5" name="Slide Number Placeholder 4"/>
          <p:cNvSpPr>
            <a:spLocks noGrp="1"/>
          </p:cNvSpPr>
          <p:nvPr>
            <p:ph type="sldNum" sz="quarter" idx="11"/>
          </p:nvPr>
        </p:nvSpPr>
        <p:spPr/>
        <p:txBody>
          <a:bodyPr/>
          <a:lstStyle/>
          <a:p>
            <a:pPr>
              <a:defRPr/>
            </a:pPr>
            <a:fld id="{CB9C22BD-5DFE-4EBE-9CE7-304310C04F3F}" type="slidenum">
              <a:rPr lang="en-US"/>
              <a:pPr>
                <a:defRPr/>
              </a:pPr>
              <a:t>181</a:t>
            </a:fld>
            <a:endParaRPr lang="en-US"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457200" y="76200"/>
            <a:ext cx="8229600" cy="1143000"/>
          </a:xfrm>
        </p:spPr>
        <p:txBody>
          <a:bodyPr/>
          <a:lstStyle/>
          <a:p>
            <a:pPr algn="r" eaLnBrk="1" hangingPunct="1"/>
            <a:r>
              <a:rPr lang="en-US" smtClean="0"/>
              <a:t>S.A.F.E.</a:t>
            </a:r>
          </a:p>
        </p:txBody>
      </p:sp>
      <p:sp>
        <p:nvSpPr>
          <p:cNvPr id="205827" name="Content Placeholder 2"/>
          <p:cNvSpPr>
            <a:spLocks noGrp="1"/>
          </p:cNvSpPr>
          <p:nvPr>
            <p:ph idx="1"/>
          </p:nvPr>
        </p:nvSpPr>
        <p:spPr/>
        <p:txBody>
          <a:bodyPr/>
          <a:lstStyle/>
          <a:p>
            <a:pPr eaLnBrk="1" hangingPunct="1">
              <a:buFont typeface="Arial" charset="0"/>
              <a:buNone/>
            </a:pPr>
            <a:r>
              <a:rPr lang="en-US" sz="3600" b="1" smtClean="0"/>
              <a:t>S</a:t>
            </a:r>
            <a:r>
              <a:rPr lang="en-US" sz="3600" smtClean="0"/>
              <a:t>taying</a:t>
            </a:r>
          </a:p>
          <a:p>
            <a:pPr eaLnBrk="1" hangingPunct="1">
              <a:buFont typeface="Arial" charset="0"/>
              <a:buNone/>
            </a:pPr>
            <a:r>
              <a:rPr lang="en-US" sz="3600" b="1" smtClean="0"/>
              <a:t>A</a:t>
            </a:r>
            <a:r>
              <a:rPr lang="en-US" sz="3600" smtClean="0"/>
              <a:t>ccident</a:t>
            </a:r>
          </a:p>
          <a:p>
            <a:pPr eaLnBrk="1" hangingPunct="1">
              <a:buFont typeface="Arial" charset="0"/>
              <a:buNone/>
            </a:pPr>
            <a:r>
              <a:rPr lang="en-US" sz="3600" b="1" smtClean="0"/>
              <a:t>F</a:t>
            </a:r>
            <a:r>
              <a:rPr lang="en-US" sz="3600" smtClean="0"/>
              <a:t>ree</a:t>
            </a:r>
          </a:p>
          <a:p>
            <a:pPr eaLnBrk="1" hangingPunct="1">
              <a:buFont typeface="Arial" charset="0"/>
              <a:buNone/>
            </a:pPr>
            <a:r>
              <a:rPr lang="en-US" sz="3600" b="1" smtClean="0"/>
              <a:t>E</a:t>
            </a:r>
            <a:r>
              <a:rPr lang="en-US" sz="3600" smtClean="0"/>
              <a:t>verywhere</a:t>
            </a:r>
          </a:p>
          <a:p>
            <a:pPr eaLnBrk="1" hangingPunct="1">
              <a:buFont typeface="Arial" charset="0"/>
              <a:buNone/>
            </a:pPr>
            <a:endParaRPr lang="en-US" sz="2000" smtClean="0"/>
          </a:p>
          <a:p>
            <a:pPr algn="ctr" eaLnBrk="1" hangingPunct="1">
              <a:buFont typeface="Arial" charset="0"/>
              <a:buNone/>
            </a:pPr>
            <a:r>
              <a:rPr lang="en-US" i="1" smtClean="0"/>
              <a:t>Why is safety important for you?</a:t>
            </a:r>
          </a:p>
          <a:p>
            <a:pPr eaLnBrk="1" hangingPunct="1">
              <a:buFont typeface="Arial" charset="0"/>
              <a:buNone/>
            </a:pPr>
            <a:endParaRPr lang="en-US" smtClean="0"/>
          </a:p>
        </p:txBody>
      </p:sp>
      <p:sp>
        <p:nvSpPr>
          <p:cNvPr id="4" name="Slide Number Placeholder 3"/>
          <p:cNvSpPr>
            <a:spLocks noGrp="1"/>
          </p:cNvSpPr>
          <p:nvPr>
            <p:ph type="sldNum" sz="quarter" idx="11"/>
          </p:nvPr>
        </p:nvSpPr>
        <p:spPr/>
        <p:txBody>
          <a:bodyPr/>
          <a:lstStyle/>
          <a:p>
            <a:pPr>
              <a:defRPr/>
            </a:pPr>
            <a:fld id="{F64181E2-2C87-401F-ACE3-7442F785A62A}" type="slidenum">
              <a:rPr lang="en-US"/>
              <a:pPr>
                <a:defRPr/>
              </a:pPr>
              <a:t>182</a:t>
            </a:fld>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048000"/>
            <a:ext cx="7772400" cy="2305050"/>
          </a:xfrm>
        </p:spPr>
        <p:txBody>
          <a:bodyPr rtlCol="0">
            <a:normAutofit/>
          </a:bodyPr>
          <a:lstStyle/>
          <a:p>
            <a:pPr eaLnBrk="1" fontAlgn="auto" hangingPunct="1">
              <a:spcAft>
                <a:spcPts val="0"/>
              </a:spcAft>
              <a:defRPr/>
            </a:pPr>
            <a:r>
              <a:rPr lang="en-US" dirty="0" smtClean="0"/>
              <a:t>Questions?</a:t>
            </a:r>
            <a:endParaRPr lang="en-US" dirty="0"/>
          </a:p>
        </p:txBody>
      </p:sp>
      <p:sp>
        <p:nvSpPr>
          <p:cNvPr id="3" name="Slide Number Placeholder 2"/>
          <p:cNvSpPr>
            <a:spLocks noGrp="1"/>
          </p:cNvSpPr>
          <p:nvPr>
            <p:ph type="sldNum" sz="quarter" idx="11"/>
          </p:nvPr>
        </p:nvSpPr>
        <p:spPr/>
        <p:txBody>
          <a:bodyPr/>
          <a:lstStyle/>
          <a:p>
            <a:pPr>
              <a:defRPr/>
            </a:pPr>
            <a:fld id="{C8FEFDB5-5580-4A01-A8AC-1E5625512D54}" type="slidenum">
              <a:rPr lang="en-US"/>
              <a:pPr>
                <a:defRPr/>
              </a:pPr>
              <a:t>183</a:t>
            </a:fld>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772400" cy="2305050"/>
          </a:xfrm>
        </p:spPr>
        <p:txBody>
          <a:bodyPr rtlCol="0">
            <a:normAutofit/>
          </a:bodyPr>
          <a:lstStyle/>
          <a:p>
            <a:pPr eaLnBrk="1" fontAlgn="auto" hangingPunct="1">
              <a:spcAft>
                <a:spcPts val="0"/>
              </a:spcAft>
              <a:defRPr/>
            </a:pPr>
            <a:r>
              <a:rPr lang="en-US" dirty="0" smtClean="0"/>
              <a:t>EMPLOYEE RIGHTS AND RESPONSIBILITIES</a:t>
            </a:r>
            <a:endParaRPr lang="en-US" dirty="0"/>
          </a:p>
        </p:txBody>
      </p:sp>
      <p:sp>
        <p:nvSpPr>
          <p:cNvPr id="4" name="Slide Number Placeholder 3"/>
          <p:cNvSpPr>
            <a:spLocks noGrp="1"/>
          </p:cNvSpPr>
          <p:nvPr>
            <p:ph type="sldNum" sz="quarter" idx="11"/>
          </p:nvPr>
        </p:nvSpPr>
        <p:spPr/>
        <p:txBody>
          <a:bodyPr/>
          <a:lstStyle/>
          <a:p>
            <a:pPr>
              <a:defRPr/>
            </a:pPr>
            <a:fld id="{38C2C6B7-02BD-4B0B-9FA4-A12ACC523628}" type="slidenum">
              <a:rPr lang="en-US"/>
              <a:pPr>
                <a:defRPr/>
              </a:pPr>
              <a:t>184</a:t>
            </a:fld>
            <a:endParaRPr lang="en-US" dirty="0"/>
          </a:p>
        </p:txBody>
      </p:sp>
      <p:sp>
        <p:nvSpPr>
          <p:cNvPr id="207876" name="TextBox 5"/>
          <p:cNvSpPr txBox="1">
            <a:spLocks noChangeArrowheads="1"/>
          </p:cNvSpPr>
          <p:nvPr/>
        </p:nvSpPr>
        <p:spPr bwMode="auto">
          <a:xfrm>
            <a:off x="750888" y="6027738"/>
            <a:ext cx="8393112" cy="830262"/>
          </a:xfrm>
          <a:prstGeom prst="rect">
            <a:avLst/>
          </a:prstGeom>
          <a:noFill/>
          <a:ln w="9525">
            <a:noFill/>
            <a:miter lim="800000"/>
            <a:headEnd/>
            <a:tailEnd/>
          </a:ln>
        </p:spPr>
        <p:txBody>
          <a:bodyPr>
            <a:spAutoFit/>
          </a:bodyPr>
          <a:lstStyle/>
          <a:p>
            <a:r>
              <a:rPr lang="en-US" sz="1600">
                <a:solidFill>
                  <a:schemeClr val="bg1"/>
                </a:solidFill>
                <a:latin typeface="Calibri" pitchFamily="34" charset="0"/>
              </a:rPr>
              <a:t>All slides in this section were adopted from “Introduction to OSHA” available at http://www.osha.gov/dte/outreach/construction_generalindustry/teachingaids.html</a:t>
            </a:r>
          </a:p>
          <a:p>
            <a:endParaRPr lang="en-US" sz="1600">
              <a:latin typeface="Calibri" pitchFamily="34" charset="0"/>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OUTLINE</a:t>
            </a:r>
          </a:p>
        </p:txBody>
      </p:sp>
      <p:sp>
        <p:nvSpPr>
          <p:cNvPr id="208899" name="Content Placeholder 1"/>
          <p:cNvSpPr>
            <a:spLocks noGrp="1"/>
          </p:cNvSpPr>
          <p:nvPr>
            <p:ph idx="1"/>
          </p:nvPr>
        </p:nvSpPr>
        <p:spPr/>
        <p:txBody>
          <a:bodyPr/>
          <a:lstStyle/>
          <a:p>
            <a:pPr eaLnBrk="1" hangingPunct="1"/>
            <a:r>
              <a:rPr lang="en-US" smtClean="0"/>
              <a:t>What is OSHA?</a:t>
            </a:r>
          </a:p>
          <a:p>
            <a:pPr eaLnBrk="1" hangingPunct="1"/>
            <a:endParaRPr lang="en-US" smtClean="0"/>
          </a:p>
          <a:p>
            <a:pPr eaLnBrk="1" hangingPunct="1"/>
            <a:r>
              <a:rPr lang="en-US" smtClean="0"/>
              <a:t>What rights do you have under OSHA?</a:t>
            </a:r>
          </a:p>
          <a:p>
            <a:pPr eaLnBrk="1" hangingPunct="1"/>
            <a:endParaRPr lang="en-US" smtClean="0"/>
          </a:p>
          <a:p>
            <a:pPr eaLnBrk="1" hangingPunct="1"/>
            <a:r>
              <a:rPr lang="en-US" smtClean="0"/>
              <a:t>What responsibilities does your employer   have under OSHA?</a:t>
            </a:r>
          </a:p>
        </p:txBody>
      </p:sp>
      <p:sp>
        <p:nvSpPr>
          <p:cNvPr id="8" name="Slide Number Placeholder 7"/>
          <p:cNvSpPr>
            <a:spLocks noGrp="1"/>
          </p:cNvSpPr>
          <p:nvPr>
            <p:ph type="sldNum" sz="quarter" idx="11"/>
          </p:nvPr>
        </p:nvSpPr>
        <p:spPr/>
        <p:txBody>
          <a:bodyPr/>
          <a:lstStyle/>
          <a:p>
            <a:pPr>
              <a:defRPr/>
            </a:pPr>
            <a:fld id="{2369EDC2-AB66-4EE7-82A7-D76621E61E67}" type="slidenum">
              <a:rPr lang="en-US"/>
              <a:pPr>
                <a:defRPr/>
              </a:pPr>
              <a:t>185</a:t>
            </a:fld>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OSHA</a:t>
            </a:r>
            <a:endParaRPr lang="en-US" dirty="0">
              <a:effectLst>
                <a:outerShdw blurRad="38100" dist="38100" dir="2700000" algn="tl">
                  <a:srgbClr val="000000">
                    <a:alpha val="43137"/>
                  </a:srgbClr>
                </a:outerShdw>
              </a:effectLst>
            </a:endParaRPr>
          </a:p>
        </p:txBody>
      </p:sp>
      <p:sp>
        <p:nvSpPr>
          <p:cNvPr id="209923" name="Content Placeholder 2"/>
          <p:cNvSpPr>
            <a:spLocks noGrp="1"/>
          </p:cNvSpPr>
          <p:nvPr>
            <p:ph idx="1"/>
          </p:nvPr>
        </p:nvSpPr>
        <p:spPr>
          <a:xfrm>
            <a:off x="457200" y="1752600"/>
            <a:ext cx="8229600" cy="2519363"/>
          </a:xfrm>
        </p:spPr>
        <p:txBody>
          <a:bodyPr/>
          <a:lstStyle/>
          <a:p>
            <a:pPr eaLnBrk="1" hangingPunct="1">
              <a:buFont typeface="Arial" charset="0"/>
              <a:buNone/>
            </a:pPr>
            <a:r>
              <a:rPr lang="en-US" sz="2800" b="1" u="sng" smtClean="0"/>
              <a:t>O</a:t>
            </a:r>
            <a:r>
              <a:rPr lang="en-US" sz="2800" smtClean="0"/>
              <a:t>ccupational </a:t>
            </a:r>
            <a:r>
              <a:rPr lang="en-US" sz="2800" b="1" u="sng" smtClean="0"/>
              <a:t>S</a:t>
            </a:r>
            <a:r>
              <a:rPr lang="en-US" sz="2800" smtClean="0"/>
              <a:t>afety and </a:t>
            </a:r>
            <a:r>
              <a:rPr lang="en-US" sz="2800" b="1" u="sng" smtClean="0"/>
              <a:t>H</a:t>
            </a:r>
            <a:r>
              <a:rPr lang="en-US" sz="2800" smtClean="0"/>
              <a:t>ealth </a:t>
            </a:r>
            <a:r>
              <a:rPr lang="en-US" sz="2800" b="1" u="sng" smtClean="0"/>
              <a:t>A</a:t>
            </a:r>
            <a:r>
              <a:rPr lang="en-US" sz="2800" smtClean="0"/>
              <a:t>dministration</a:t>
            </a:r>
          </a:p>
          <a:p>
            <a:pPr lvl="1" eaLnBrk="1" hangingPunct="1"/>
            <a:r>
              <a:rPr lang="en-US" smtClean="0"/>
              <a:t>Responsible for worker safety and health protection</a:t>
            </a:r>
          </a:p>
          <a:p>
            <a:pPr lvl="1" eaLnBrk="1" hangingPunct="1"/>
            <a:r>
              <a:rPr lang="en-US" smtClean="0"/>
              <a:t>Agency of the U.S. Department of Labor </a:t>
            </a:r>
          </a:p>
          <a:p>
            <a:pPr eaLnBrk="1" hangingPunct="1"/>
            <a:endParaRPr lang="en-US" sz="2800" smtClean="0"/>
          </a:p>
          <a:p>
            <a:pPr eaLnBrk="1" hangingPunct="1"/>
            <a:r>
              <a:rPr lang="en-US" sz="2800" smtClean="0"/>
              <a:t>To contact OSHA, visit </a:t>
            </a:r>
            <a:r>
              <a:rPr lang="en-US" sz="2800" smtClean="0">
                <a:hlinkClick r:id="rId3"/>
              </a:rPr>
              <a:t>http://www.osha.gov</a:t>
            </a:r>
            <a:r>
              <a:rPr lang="en-US" sz="2800" smtClean="0"/>
              <a:t> </a:t>
            </a:r>
            <a:endParaRPr lang="en-US" smtClean="0"/>
          </a:p>
          <a:p>
            <a:pPr lvl="1" eaLnBrk="1" hangingPunct="1"/>
            <a:endParaRPr lang="en-US" smtClean="0"/>
          </a:p>
          <a:p>
            <a:pPr eaLnBrk="1" hangingPunct="1"/>
            <a:endParaRPr lang="en-US" smtClean="0"/>
          </a:p>
        </p:txBody>
      </p:sp>
      <p:sp>
        <p:nvSpPr>
          <p:cNvPr id="4" name="Slide Number Placeholder 3"/>
          <p:cNvSpPr>
            <a:spLocks noGrp="1"/>
          </p:cNvSpPr>
          <p:nvPr>
            <p:ph type="sldNum" sz="quarter" idx="11"/>
          </p:nvPr>
        </p:nvSpPr>
        <p:spPr/>
        <p:txBody>
          <a:bodyPr/>
          <a:lstStyle/>
          <a:p>
            <a:pPr>
              <a:defRPr/>
            </a:pPr>
            <a:fld id="{DCB73A42-84B4-4171-88FD-087EE68BF7A6}" type="slidenum">
              <a:rPr lang="en-US"/>
              <a:pPr>
                <a:defRPr/>
              </a:pPr>
              <a:t>186</a:t>
            </a:fld>
            <a:endParaRPr lang="en-US" dirty="0"/>
          </a:p>
        </p:txBody>
      </p:sp>
      <p:sp>
        <p:nvSpPr>
          <p:cNvPr id="8" name="Cloud 7"/>
          <p:cNvSpPr/>
          <p:nvPr/>
        </p:nvSpPr>
        <p:spPr>
          <a:xfrm>
            <a:off x="5029200" y="4648200"/>
            <a:ext cx="4034867" cy="1970776"/>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dirty="0">
                <a:ln w="10160">
                  <a:solidFill>
                    <a:schemeClr val="accent1"/>
                  </a:solidFill>
                  <a:prstDash val="solid"/>
                </a:ln>
                <a:solidFill>
                  <a:srgbClr val="FFFFFF"/>
                </a:solidFill>
                <a:effectLst>
                  <a:outerShdw blurRad="38100" dist="32000" dir="5400000" algn="tl">
                    <a:srgbClr val="000000">
                      <a:alpha val="30000"/>
                    </a:srgbClr>
                  </a:outerShdw>
                </a:effectLst>
              </a:rPr>
              <a:t>On average, 15 workers die every day from job injuries</a:t>
            </a:r>
          </a:p>
        </p:txBody>
      </p:sp>
      <p:sp>
        <p:nvSpPr>
          <p:cNvPr id="209926" name="TextBox 12"/>
          <p:cNvSpPr txBox="1">
            <a:spLocks noChangeArrowheads="1"/>
          </p:cNvSpPr>
          <p:nvPr/>
        </p:nvSpPr>
        <p:spPr bwMode="auto">
          <a:xfrm>
            <a:off x="668338" y="4138613"/>
            <a:ext cx="3884612" cy="1508125"/>
          </a:xfrm>
          <a:prstGeom prst="rect">
            <a:avLst/>
          </a:prstGeom>
          <a:noFill/>
          <a:ln w="9525">
            <a:noFill/>
            <a:miter lim="800000"/>
            <a:headEnd/>
            <a:tailEnd/>
          </a:ln>
        </p:spPr>
        <p:txBody>
          <a:bodyPr wrap="none">
            <a:spAutoFit/>
          </a:bodyPr>
          <a:lstStyle/>
          <a:p>
            <a:r>
              <a:rPr lang="en-US" sz="2000" b="1" u="sng">
                <a:latin typeface="Calibri" pitchFamily="34" charset="0"/>
              </a:rPr>
              <a:t>Region V </a:t>
            </a:r>
          </a:p>
          <a:p>
            <a:r>
              <a:rPr lang="en-US">
                <a:latin typeface="Calibri" pitchFamily="34" charset="0"/>
              </a:rPr>
              <a:t>230 South Dearborn Street, Room 3244</a:t>
            </a:r>
            <a:br>
              <a:rPr lang="en-US">
                <a:latin typeface="Calibri" pitchFamily="34" charset="0"/>
              </a:rPr>
            </a:br>
            <a:r>
              <a:rPr lang="en-US">
                <a:latin typeface="Calibri" pitchFamily="34" charset="0"/>
              </a:rPr>
              <a:t>Chicago, Illinois 60604</a:t>
            </a:r>
            <a:br>
              <a:rPr lang="en-US">
                <a:latin typeface="Calibri" pitchFamily="34" charset="0"/>
              </a:rPr>
            </a:br>
            <a:r>
              <a:rPr lang="en-US">
                <a:latin typeface="Calibri" pitchFamily="34" charset="0"/>
              </a:rPr>
              <a:t>(312) 353-2220</a:t>
            </a:r>
            <a:br>
              <a:rPr lang="en-US">
                <a:latin typeface="Calibri" pitchFamily="34" charset="0"/>
              </a:rPr>
            </a:br>
            <a:r>
              <a:rPr lang="en-US">
                <a:latin typeface="Calibri" pitchFamily="34" charset="0"/>
              </a:rPr>
              <a:t>(312) 353-7774 FAX </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RIGHTS DO YOU HAVE UNDER OSHA?</a:t>
            </a:r>
          </a:p>
        </p:txBody>
      </p:sp>
      <p:sp>
        <p:nvSpPr>
          <p:cNvPr id="12291" name="Content Placeholder 1"/>
          <p:cNvSpPr>
            <a:spLocks noGrp="1"/>
          </p:cNvSpPr>
          <p:nvPr>
            <p:ph idx="1"/>
          </p:nvPr>
        </p:nvSpPr>
        <p:spPr/>
        <p:txBody>
          <a:bodyPr/>
          <a:lstStyle/>
          <a:p>
            <a:pPr eaLnBrk="1" hangingPunct="1"/>
            <a:r>
              <a:rPr lang="en-US" smtClean="0"/>
              <a:t>You have the right to:</a:t>
            </a:r>
          </a:p>
          <a:p>
            <a:pPr lvl="1" eaLnBrk="1" hangingPunct="1"/>
            <a:r>
              <a:rPr lang="en-US" smtClean="0"/>
              <a:t>A safe and healthful workplace </a:t>
            </a:r>
          </a:p>
          <a:p>
            <a:pPr lvl="1" eaLnBrk="1" hangingPunct="1"/>
            <a:r>
              <a:rPr lang="en-US" smtClean="0"/>
              <a:t>Know about hazardous chemicals</a:t>
            </a:r>
          </a:p>
          <a:p>
            <a:pPr lvl="1" eaLnBrk="1" hangingPunct="1"/>
            <a:r>
              <a:rPr lang="en-US" smtClean="0"/>
              <a:t>Information about injuries and illnesses in your workplace </a:t>
            </a:r>
          </a:p>
        </p:txBody>
      </p:sp>
      <p:sp>
        <p:nvSpPr>
          <p:cNvPr id="12292" name="Slide Number Placeholder 3"/>
          <p:cNvSpPr>
            <a:spLocks noGrp="1"/>
          </p:cNvSpPr>
          <p:nvPr>
            <p:ph type="sldNum" sz="quarter" idx="11"/>
          </p:nvPr>
        </p:nvSpPr>
        <p:spPr/>
        <p:txBody>
          <a:bodyPr/>
          <a:lstStyle/>
          <a:p>
            <a:pPr>
              <a:defRPr/>
            </a:pPr>
            <a:fld id="{A85B33DC-C30D-4003-85CD-A8ACB2442C40}" type="slidenum">
              <a:rPr lang="en-US"/>
              <a:pPr>
                <a:defRPr/>
              </a:pPr>
              <a:t>187</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00"/>
                                  </p:stCondLst>
                                  <p:childTnLst>
                                    <p:set>
                                      <p:cBhvr>
                                        <p:cTn id="9" dur="1" fill="hold">
                                          <p:stCondLst>
                                            <p:cond delay="0"/>
                                          </p:stCondLst>
                                        </p:cTn>
                                        <p:tgtEl>
                                          <p:spTgt spid="12291">
                                            <p:txEl>
                                              <p:pRg st="2" end="2"/>
                                            </p:txEl>
                                          </p:spTgt>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nodeType="afterEffect">
                                  <p:stCondLst>
                                    <p:cond delay="800"/>
                                  </p:stCondLst>
                                  <p:childTnLst>
                                    <p:set>
                                      <p:cBhvr>
                                        <p:cTn id="12"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DO YOU RECOGNIZE THIS?</a:t>
            </a:r>
            <a:endParaRPr lang="en-US" dirty="0">
              <a:effectLst>
                <a:outerShdw blurRad="38100" dist="38100" dir="2700000" algn="tl">
                  <a:srgbClr val="000000">
                    <a:alpha val="43137"/>
                  </a:srgbClr>
                </a:outerShdw>
              </a:effectLst>
            </a:endParaRPr>
          </a:p>
        </p:txBody>
      </p:sp>
      <p:sp>
        <p:nvSpPr>
          <p:cNvPr id="8" name="Content Placeholder 7"/>
          <p:cNvSpPr>
            <a:spLocks noGrp="1"/>
          </p:cNvSpPr>
          <p:nvPr>
            <p:ph idx="1"/>
          </p:nvPr>
        </p:nvSpPr>
        <p:spPr>
          <a:xfrm>
            <a:off x="457200" y="1752600"/>
            <a:ext cx="4046538" cy="4373563"/>
          </a:xfrm>
        </p:spPr>
        <p:txBody>
          <a:bodyPr/>
          <a:lstStyle/>
          <a:p>
            <a:pPr eaLnBrk="1" hangingPunct="1"/>
            <a:r>
              <a:rPr lang="en-US" smtClean="0"/>
              <a:t>A safe and healthful workplace </a:t>
            </a:r>
          </a:p>
          <a:p>
            <a:pPr eaLnBrk="1" hangingPunct="1"/>
            <a:r>
              <a:rPr lang="en-US" smtClean="0"/>
              <a:t>Know about hazardous chemicals</a:t>
            </a:r>
          </a:p>
          <a:p>
            <a:pPr eaLnBrk="1" hangingPunct="1"/>
            <a:endParaRPr lang="en-US" smtClean="0"/>
          </a:p>
          <a:p>
            <a:pPr lvl="1" eaLnBrk="1" hangingPunct="1"/>
            <a:endParaRPr lang="en-US" smtClean="0"/>
          </a:p>
          <a:p>
            <a:pPr eaLnBrk="1" hangingPunct="1"/>
            <a:endParaRPr lang="en-US" smtClean="0"/>
          </a:p>
        </p:txBody>
      </p:sp>
      <p:sp>
        <p:nvSpPr>
          <p:cNvPr id="3" name="Slide Number Placeholder 2"/>
          <p:cNvSpPr>
            <a:spLocks noGrp="1"/>
          </p:cNvSpPr>
          <p:nvPr>
            <p:ph type="sldNum" sz="quarter" idx="11"/>
          </p:nvPr>
        </p:nvSpPr>
        <p:spPr/>
        <p:txBody>
          <a:bodyPr/>
          <a:lstStyle/>
          <a:p>
            <a:pPr>
              <a:defRPr/>
            </a:pPr>
            <a:fld id="{C6EFAD24-09B8-4B2C-AF75-9B6AA1A60B0A}" type="slidenum">
              <a:rPr lang="en-US"/>
              <a:pPr>
                <a:defRPr/>
              </a:pPr>
              <a:t>188</a:t>
            </a:fld>
            <a:endParaRPr lang="en-US" dirty="0"/>
          </a:p>
        </p:txBody>
      </p:sp>
      <p:pic>
        <p:nvPicPr>
          <p:cNvPr id="4" name="Picture 4"/>
          <p:cNvPicPr>
            <a:picLocks noChangeAspect="1" noChangeArrowheads="1"/>
          </p:cNvPicPr>
          <p:nvPr/>
        </p:nvPicPr>
        <p:blipFill>
          <a:blip r:embed="rId3" cstate="print"/>
          <a:srcRect/>
          <a:stretch>
            <a:fillRect/>
          </a:stretch>
        </p:blipFill>
        <p:spPr bwMode="auto">
          <a:xfrm>
            <a:off x="4694238" y="1822450"/>
            <a:ext cx="3265487" cy="4772025"/>
          </a:xfrm>
          <a:prstGeom prst="rect">
            <a:avLst/>
          </a:prstGeom>
          <a:noFill/>
          <a:ln w="15875">
            <a:solidFill>
              <a:srgbClr val="333333"/>
            </a:solidFill>
            <a:miter lim="800000"/>
            <a:headEnd/>
            <a:tailEnd/>
          </a:ln>
        </p:spPr>
      </p:pic>
      <p:pic>
        <p:nvPicPr>
          <p:cNvPr id="12" name="Picture 8" descr="Q:\Vertex\TASK ORDER #20\IntroToOSHA-working\Rev_03.10.10\Possible photos\msds.jpg"/>
          <p:cNvPicPr>
            <a:picLocks noChangeAspect="1" noChangeArrowheads="1"/>
          </p:cNvPicPr>
          <p:nvPr/>
        </p:nvPicPr>
        <p:blipFill>
          <a:blip r:embed="rId4" cstate="print"/>
          <a:srcRect/>
          <a:stretch>
            <a:fillRect/>
          </a:stretch>
        </p:blipFill>
        <p:spPr bwMode="auto">
          <a:xfrm>
            <a:off x="1487488" y="3998913"/>
            <a:ext cx="1981200" cy="2627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DO YOU RECOGNIZE THIS?</a:t>
            </a:r>
            <a:endParaRPr lang="en-US" dirty="0">
              <a:effectLst>
                <a:outerShdw blurRad="38100" dist="38100" dir="2700000" algn="tl">
                  <a:srgbClr val="000000">
                    <a:alpha val="43137"/>
                  </a:srgbClr>
                </a:outerShdw>
              </a:effectLst>
            </a:endParaRPr>
          </a:p>
        </p:txBody>
      </p:sp>
      <p:sp>
        <p:nvSpPr>
          <p:cNvPr id="212995" name="Content Placeholder 15"/>
          <p:cNvSpPr>
            <a:spLocks noGrp="1"/>
          </p:cNvSpPr>
          <p:nvPr>
            <p:ph idx="1"/>
          </p:nvPr>
        </p:nvSpPr>
        <p:spPr>
          <a:xfrm>
            <a:off x="0" y="1760538"/>
            <a:ext cx="9144000" cy="4065587"/>
          </a:xfrm>
        </p:spPr>
        <p:txBody>
          <a:bodyPr/>
          <a:lstStyle/>
          <a:p>
            <a:pPr eaLnBrk="1" hangingPunct="1"/>
            <a:r>
              <a:rPr lang="en-US" sz="2800" smtClean="0"/>
              <a:t>Information about injuries and illnesses in your workplace </a:t>
            </a:r>
          </a:p>
          <a:p>
            <a:pPr eaLnBrk="1" hangingPunct="1"/>
            <a:endParaRPr lang="en-US" smtClean="0"/>
          </a:p>
        </p:txBody>
      </p:sp>
      <p:sp>
        <p:nvSpPr>
          <p:cNvPr id="3" name="Slide Number Placeholder 2"/>
          <p:cNvSpPr>
            <a:spLocks noGrp="1"/>
          </p:cNvSpPr>
          <p:nvPr>
            <p:ph type="sldNum" sz="quarter" idx="11"/>
          </p:nvPr>
        </p:nvSpPr>
        <p:spPr/>
        <p:txBody>
          <a:bodyPr/>
          <a:lstStyle/>
          <a:p>
            <a:pPr>
              <a:defRPr/>
            </a:pPr>
            <a:fld id="{810EB763-AE06-4378-ADD1-8990E167449E}" type="slidenum">
              <a:rPr lang="en-US"/>
              <a:pPr>
                <a:defRPr/>
              </a:pPr>
              <a:t>189</a:t>
            </a:fld>
            <a:endParaRPr lang="en-US" dirty="0"/>
          </a:p>
        </p:txBody>
      </p:sp>
      <p:pic>
        <p:nvPicPr>
          <p:cNvPr id="1026" name="Picture 2"/>
          <p:cNvPicPr>
            <a:picLocks noChangeAspect="1" noChangeArrowheads="1"/>
          </p:cNvPicPr>
          <p:nvPr/>
        </p:nvPicPr>
        <p:blipFill>
          <a:blip r:embed="rId3" cstate="print">
            <a:lum contrast="30000"/>
          </a:blip>
          <a:srcRect/>
          <a:stretch>
            <a:fillRect/>
          </a:stretch>
        </p:blipFill>
        <p:spPr bwMode="auto">
          <a:xfrm>
            <a:off x="1050925" y="2265363"/>
            <a:ext cx="6442075" cy="43703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200" fill="hold"/>
                                        <p:tgtEl>
                                          <p:spTgt spid="10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305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ARE YOU UP TO THE TASK?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600200"/>
            <a:ext cx="5181600" cy="4876800"/>
          </a:xfrm>
        </p:spPr>
        <p:txBody>
          <a:bodyPr rtlCol="0">
            <a:normAutofit fontScale="92500" lnSpcReduction="20000"/>
          </a:bodyPr>
          <a:lstStyle/>
          <a:p>
            <a:pPr eaLnBrk="1" fontAlgn="auto" hangingPunct="1">
              <a:spcAft>
                <a:spcPts val="0"/>
              </a:spcAft>
              <a:buFont typeface="Arial" pitchFamily="34" charset="0"/>
              <a:buChar char="•"/>
              <a:defRPr/>
            </a:pPr>
            <a:r>
              <a:rPr lang="en-US" sz="3200" dirty="0" smtClean="0"/>
              <a:t>Consider:</a:t>
            </a:r>
          </a:p>
          <a:p>
            <a:pPr lvl="1" eaLnBrk="1" fontAlgn="auto" hangingPunct="1">
              <a:spcAft>
                <a:spcPts val="0"/>
              </a:spcAft>
              <a:buFont typeface="Arial" pitchFamily="34" charset="0"/>
              <a:buChar char="–"/>
              <a:defRPr/>
            </a:pPr>
            <a:r>
              <a:rPr lang="en-US" sz="2600" dirty="0" smtClean="0"/>
              <a:t>Previous injury</a:t>
            </a:r>
          </a:p>
          <a:p>
            <a:pPr lvl="1" eaLnBrk="1" fontAlgn="auto" hangingPunct="1">
              <a:spcAft>
                <a:spcPts val="0"/>
              </a:spcAft>
              <a:buFont typeface="Arial" pitchFamily="34" charset="0"/>
              <a:buChar char="–"/>
              <a:defRPr/>
            </a:pPr>
            <a:r>
              <a:rPr lang="en-US" sz="2600" dirty="0" smtClean="0"/>
              <a:t>Environment (heat, humidity or cold)</a:t>
            </a:r>
          </a:p>
          <a:p>
            <a:pPr lvl="1" eaLnBrk="1" fontAlgn="auto" hangingPunct="1">
              <a:spcAft>
                <a:spcPts val="0"/>
              </a:spcAft>
              <a:buFont typeface="Arial" pitchFamily="34" charset="0"/>
              <a:buChar char="–"/>
              <a:defRPr/>
            </a:pPr>
            <a:r>
              <a:rPr lang="en-US" sz="2600" dirty="0" smtClean="0"/>
              <a:t>Physical fitness</a:t>
            </a:r>
          </a:p>
          <a:p>
            <a:pPr lvl="1" eaLnBrk="1" fontAlgn="auto" hangingPunct="1">
              <a:spcAft>
                <a:spcPts val="0"/>
              </a:spcAft>
              <a:buFont typeface="Arial" pitchFamily="34" charset="0"/>
              <a:buChar char="–"/>
              <a:defRPr/>
            </a:pPr>
            <a:r>
              <a:rPr lang="en-US" sz="2600" dirty="0" smtClean="0"/>
              <a:t>Age</a:t>
            </a:r>
          </a:p>
          <a:p>
            <a:pPr lvl="1" eaLnBrk="1" fontAlgn="auto" hangingPunct="1">
              <a:spcAft>
                <a:spcPts val="0"/>
              </a:spcAft>
              <a:buFont typeface="Arial" pitchFamily="34" charset="0"/>
              <a:buChar char="–"/>
              <a:defRPr/>
            </a:pPr>
            <a:r>
              <a:rPr lang="en-US" sz="2600" dirty="0" smtClean="0"/>
              <a:t>Gender</a:t>
            </a:r>
          </a:p>
          <a:p>
            <a:pPr lvl="1" eaLnBrk="1" fontAlgn="auto" hangingPunct="1">
              <a:spcAft>
                <a:spcPts val="0"/>
              </a:spcAft>
              <a:buFont typeface="Arial" pitchFamily="34" charset="0"/>
              <a:buChar char="–"/>
              <a:defRPr/>
            </a:pPr>
            <a:r>
              <a:rPr lang="en-US" sz="2600" dirty="0" smtClean="0"/>
              <a:t>Weight</a:t>
            </a:r>
          </a:p>
          <a:p>
            <a:pPr lvl="1"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r>
              <a:rPr lang="en-US" sz="3200" dirty="0" smtClean="0"/>
              <a:t>Ask for help!</a:t>
            </a:r>
          </a:p>
          <a:p>
            <a:pPr lvl="1" eaLnBrk="1" fontAlgn="auto" hangingPunct="1">
              <a:spcAft>
                <a:spcPts val="0"/>
              </a:spcAft>
              <a:buFont typeface="Arial" pitchFamily="34" charset="0"/>
              <a:buChar char="–"/>
              <a:defRPr/>
            </a:pPr>
            <a:r>
              <a:rPr lang="en-US" sz="2600" dirty="0" smtClean="0"/>
              <a:t>Don’t let this be you:</a:t>
            </a:r>
          </a:p>
          <a:p>
            <a:pPr lvl="1" eaLnBrk="1" fontAlgn="auto" hangingPunct="1">
              <a:spcAft>
                <a:spcPts val="0"/>
              </a:spcAft>
              <a:buFont typeface="Arial" pitchFamily="34" charset="0"/>
              <a:buNone/>
              <a:defRPr/>
            </a:pPr>
            <a:r>
              <a:rPr lang="en-US" sz="2600" dirty="0" smtClean="0"/>
              <a:t>	“</a:t>
            </a:r>
            <a:r>
              <a:rPr lang="en-US" sz="2600" i="1" dirty="0" smtClean="0"/>
              <a:t>I was in a hurry. I thought I could lift it by myself.”</a:t>
            </a:r>
            <a:endParaRPr lang="en-US" sz="2600" dirty="0" smtClean="0"/>
          </a:p>
          <a:p>
            <a:pPr lvl="1" eaLnBrk="1" fontAlgn="auto" hangingPunct="1">
              <a:spcAft>
                <a:spcPts val="0"/>
              </a:spcAft>
              <a:buFont typeface="Arial" pitchFamily="34" charset="0"/>
              <a:buNone/>
              <a:defRPr/>
            </a:pPr>
            <a:endParaRPr lang="en-US" dirty="0"/>
          </a:p>
        </p:txBody>
      </p:sp>
      <p:sp>
        <p:nvSpPr>
          <p:cNvPr id="5" name="Slide Number Placeholder 4"/>
          <p:cNvSpPr>
            <a:spLocks noGrp="1"/>
          </p:cNvSpPr>
          <p:nvPr>
            <p:ph type="sldNum" sz="quarter" idx="11"/>
          </p:nvPr>
        </p:nvSpPr>
        <p:spPr/>
        <p:txBody>
          <a:bodyPr/>
          <a:lstStyle/>
          <a:p>
            <a:pPr>
              <a:defRPr/>
            </a:pPr>
            <a:fld id="{4E709486-84EA-439F-8040-C5249CAF3CDC}" type="slidenum">
              <a:rPr lang="en-US"/>
              <a:pPr>
                <a:defRPr/>
              </a:pPr>
              <a:t>19</a:t>
            </a:fld>
            <a:endParaRPr lang="en-US" dirty="0"/>
          </a:p>
        </p:txBody>
      </p:sp>
      <p:pic>
        <p:nvPicPr>
          <p:cNvPr id="50181"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72000" y="1828800"/>
            <a:ext cx="4117975"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4"/>
          <p:cNvSpPr>
            <a:spLocks noGrp="1"/>
          </p:cNvSpPr>
          <p:nvPr>
            <p:ph type="title"/>
          </p:nvPr>
        </p:nvSpPr>
        <p:spPr>
          <a:xfrm>
            <a:off x="4572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RIGHTS DO YOU HAVE UNDER OSHA?</a:t>
            </a:r>
            <a:br>
              <a:rPr lang="en-US" dirty="0" smtClean="0">
                <a:effectLst>
                  <a:outerShdw blurRad="38100" dist="38100" dir="2700000" algn="tl">
                    <a:srgbClr val="000000">
                      <a:alpha val="43137"/>
                    </a:srgbClr>
                  </a:outerShdw>
                </a:effectLst>
              </a:rPr>
            </a:br>
            <a:r>
              <a:rPr lang="en-US" sz="2200" dirty="0" smtClean="0">
                <a:effectLst>
                  <a:outerShdw blurRad="38100" dist="38100" dir="2700000" algn="tl">
                    <a:srgbClr val="000000">
                      <a:alpha val="43137"/>
                    </a:srgbClr>
                  </a:outerShdw>
                </a:effectLst>
              </a:rPr>
              <a:t>(CONTINUED)</a:t>
            </a:r>
            <a:endParaRPr lang="en-US" dirty="0" smtClean="0">
              <a:effectLst>
                <a:outerShdw blurRad="38100" dist="38100" dir="2700000" algn="tl">
                  <a:srgbClr val="000000">
                    <a:alpha val="43137"/>
                  </a:srgbClr>
                </a:outerShdw>
              </a:effectLst>
            </a:endParaRPr>
          </a:p>
        </p:txBody>
      </p:sp>
      <p:sp>
        <p:nvSpPr>
          <p:cNvPr id="12291" name="Content Placeholder 1"/>
          <p:cNvSpPr>
            <a:spLocks noGrp="1"/>
          </p:cNvSpPr>
          <p:nvPr>
            <p:ph idx="1"/>
          </p:nvPr>
        </p:nvSpPr>
        <p:spPr/>
        <p:txBody>
          <a:bodyPr/>
          <a:lstStyle/>
          <a:p>
            <a:pPr eaLnBrk="1" hangingPunct="1"/>
            <a:r>
              <a:rPr lang="en-US" smtClean="0"/>
              <a:t>You have the right to:</a:t>
            </a:r>
          </a:p>
          <a:p>
            <a:pPr lvl="1" eaLnBrk="1" hangingPunct="1"/>
            <a:r>
              <a:rPr lang="en-US" smtClean="0"/>
              <a:t>Complain or request hazard correction from employer </a:t>
            </a:r>
          </a:p>
          <a:p>
            <a:pPr lvl="1" eaLnBrk="1" hangingPunct="1"/>
            <a:r>
              <a:rPr lang="en-US" smtClean="0"/>
              <a:t>Training</a:t>
            </a:r>
          </a:p>
          <a:p>
            <a:pPr lvl="1" eaLnBrk="1" hangingPunct="1"/>
            <a:r>
              <a:rPr lang="en-US" smtClean="0"/>
              <a:t>Work-related injuries and illness record review</a:t>
            </a:r>
          </a:p>
          <a:p>
            <a:pPr lvl="1" eaLnBrk="1" hangingPunct="1"/>
            <a:r>
              <a:rPr lang="en-US" smtClean="0"/>
              <a:t>Hazard exposure and medical record copies</a:t>
            </a:r>
          </a:p>
          <a:p>
            <a:pPr lvl="1" eaLnBrk="1" hangingPunct="1"/>
            <a:r>
              <a:rPr lang="en-US" smtClean="0"/>
              <a:t>File a confidential complaint with OSHA</a:t>
            </a:r>
          </a:p>
          <a:p>
            <a:pPr lvl="1" eaLnBrk="1" hangingPunct="1"/>
            <a:r>
              <a:rPr lang="en-US" smtClean="0"/>
              <a:t>Participate in an OSHA inspection</a:t>
            </a:r>
          </a:p>
          <a:p>
            <a:pPr lvl="1" eaLnBrk="1" hangingPunct="1"/>
            <a:r>
              <a:rPr lang="en-US" smtClean="0"/>
              <a:t>Be free from retaliation for exercising safety and health rights</a:t>
            </a:r>
          </a:p>
        </p:txBody>
      </p:sp>
      <p:sp>
        <p:nvSpPr>
          <p:cNvPr id="12292" name="Slide Number Placeholder 3"/>
          <p:cNvSpPr>
            <a:spLocks noGrp="1"/>
          </p:cNvSpPr>
          <p:nvPr>
            <p:ph type="sldNum" sz="quarter" idx="11"/>
          </p:nvPr>
        </p:nvSpPr>
        <p:spPr/>
        <p:txBody>
          <a:bodyPr/>
          <a:lstStyle/>
          <a:p>
            <a:pPr>
              <a:defRPr/>
            </a:pPr>
            <a:fld id="{38558F16-59E9-49D8-A7C2-E1E06256E8E0}" type="slidenum">
              <a:rPr lang="en-US"/>
              <a:pPr>
                <a:defRPr/>
              </a:pPr>
              <a:t>190</a:t>
            </a:fld>
            <a:endParaRPr lang="en-US" dirty="0"/>
          </a:p>
        </p:txBody>
      </p:sp>
      <p:sp>
        <p:nvSpPr>
          <p:cNvPr id="5" name="TextBox 4"/>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00"/>
                                  </p:stCondLst>
                                  <p:childTnLst>
                                    <p:set>
                                      <p:cBhvr>
                                        <p:cTn id="6" dur="1" fill="hold">
                                          <p:stCondLst>
                                            <p:cond delay="0"/>
                                          </p:stCondLst>
                                        </p:cTn>
                                        <p:tgtEl>
                                          <p:spTgt spid="12291">
                                            <p:txEl>
                                              <p:pRg st="1" end="1"/>
                                            </p:txEl>
                                          </p:spTgt>
                                        </p:tgtEl>
                                        <p:attrNameLst>
                                          <p:attrName>style.visibility</p:attrName>
                                        </p:attrNameLst>
                                      </p:cBhvr>
                                      <p:to>
                                        <p:strVal val="visible"/>
                                      </p:to>
                                    </p:set>
                                  </p:childTnLst>
                                </p:cTn>
                              </p:par>
                            </p:childTnLst>
                          </p:cTn>
                        </p:par>
                        <p:par>
                          <p:cTn id="7" fill="hold">
                            <p:stCondLst>
                              <p:cond delay="700"/>
                            </p:stCondLst>
                            <p:childTnLst>
                              <p:par>
                                <p:cTn id="8" presetID="1" presetClass="entr" presetSubtype="0" fill="hold" nodeType="afterEffect">
                                  <p:stCondLst>
                                    <p:cond delay="700"/>
                                  </p:stCondLst>
                                  <p:childTnLst>
                                    <p:set>
                                      <p:cBhvr>
                                        <p:cTn id="9" dur="1" fill="hold">
                                          <p:stCondLst>
                                            <p:cond delay="0"/>
                                          </p:stCondLst>
                                        </p:cTn>
                                        <p:tgtEl>
                                          <p:spTgt spid="12291">
                                            <p:txEl>
                                              <p:pRg st="2" end="2"/>
                                            </p:txEl>
                                          </p:spTgt>
                                        </p:tgtEl>
                                        <p:attrNameLst>
                                          <p:attrName>style.visibility</p:attrName>
                                        </p:attrNameLst>
                                      </p:cBhvr>
                                      <p:to>
                                        <p:strVal val="visible"/>
                                      </p:to>
                                    </p:set>
                                  </p:childTnLst>
                                </p:cTn>
                              </p:par>
                            </p:childTnLst>
                          </p:cTn>
                        </p:par>
                        <p:par>
                          <p:cTn id="10" fill="hold">
                            <p:stCondLst>
                              <p:cond delay="1400"/>
                            </p:stCondLst>
                            <p:childTnLst>
                              <p:par>
                                <p:cTn id="11" presetID="1" presetClass="entr" presetSubtype="0" fill="hold" nodeType="afterEffect">
                                  <p:stCondLst>
                                    <p:cond delay="700"/>
                                  </p:stCondLst>
                                  <p:childTnLst>
                                    <p:set>
                                      <p:cBhvr>
                                        <p:cTn id="12" dur="1" fill="hold">
                                          <p:stCondLst>
                                            <p:cond delay="0"/>
                                          </p:stCondLst>
                                        </p:cTn>
                                        <p:tgtEl>
                                          <p:spTgt spid="12291">
                                            <p:txEl>
                                              <p:pRg st="3" end="3"/>
                                            </p:txEl>
                                          </p:spTgt>
                                        </p:tgtEl>
                                        <p:attrNameLst>
                                          <p:attrName>style.visibility</p:attrName>
                                        </p:attrNameLst>
                                      </p:cBhvr>
                                      <p:to>
                                        <p:strVal val="visible"/>
                                      </p:to>
                                    </p:set>
                                  </p:childTnLst>
                                </p:cTn>
                              </p:par>
                            </p:childTnLst>
                          </p:cTn>
                        </p:par>
                        <p:par>
                          <p:cTn id="13" fill="hold">
                            <p:stCondLst>
                              <p:cond delay="2100"/>
                            </p:stCondLst>
                            <p:childTnLst>
                              <p:par>
                                <p:cTn id="14" presetID="1" presetClass="entr" presetSubtype="0" fill="hold" nodeType="afterEffect">
                                  <p:stCondLst>
                                    <p:cond delay="800"/>
                                  </p:stCondLst>
                                  <p:childTnLst>
                                    <p:set>
                                      <p:cBhvr>
                                        <p:cTn id="15" dur="1" fill="hold">
                                          <p:stCondLst>
                                            <p:cond delay="0"/>
                                          </p:stCondLst>
                                        </p:cTn>
                                        <p:tgtEl>
                                          <p:spTgt spid="12291">
                                            <p:txEl>
                                              <p:pRg st="4" end="4"/>
                                            </p:txEl>
                                          </p:spTgt>
                                        </p:tgtEl>
                                        <p:attrNameLst>
                                          <p:attrName>style.visibility</p:attrName>
                                        </p:attrNameLst>
                                      </p:cBhvr>
                                      <p:to>
                                        <p:strVal val="visible"/>
                                      </p:to>
                                    </p:set>
                                  </p:childTnLst>
                                </p:cTn>
                              </p:par>
                            </p:childTnLst>
                          </p:cTn>
                        </p:par>
                        <p:par>
                          <p:cTn id="16" fill="hold">
                            <p:stCondLst>
                              <p:cond delay="2900"/>
                            </p:stCondLst>
                            <p:childTnLst>
                              <p:par>
                                <p:cTn id="17" presetID="1" presetClass="entr" presetSubtype="0" fill="hold" nodeType="afterEffect">
                                  <p:stCondLst>
                                    <p:cond delay="700"/>
                                  </p:stCondLst>
                                  <p:childTnLst>
                                    <p:set>
                                      <p:cBhvr>
                                        <p:cTn id="18" dur="1" fill="hold">
                                          <p:stCondLst>
                                            <p:cond delay="0"/>
                                          </p:stCondLst>
                                        </p:cTn>
                                        <p:tgtEl>
                                          <p:spTgt spid="12291">
                                            <p:txEl>
                                              <p:pRg st="5" end="5"/>
                                            </p:txEl>
                                          </p:spTgt>
                                        </p:tgtEl>
                                        <p:attrNameLst>
                                          <p:attrName>style.visibility</p:attrName>
                                        </p:attrNameLst>
                                      </p:cBhvr>
                                      <p:to>
                                        <p:strVal val="visible"/>
                                      </p:to>
                                    </p:set>
                                  </p:childTnLst>
                                </p:cTn>
                              </p:par>
                            </p:childTnLst>
                          </p:cTn>
                        </p:par>
                        <p:par>
                          <p:cTn id="19" fill="hold">
                            <p:stCondLst>
                              <p:cond delay="3600"/>
                            </p:stCondLst>
                            <p:childTnLst>
                              <p:par>
                                <p:cTn id="20" presetID="1" presetClass="entr" presetSubtype="0" fill="hold" nodeType="afterEffect">
                                  <p:stCondLst>
                                    <p:cond delay="600"/>
                                  </p:stCondLst>
                                  <p:childTnLst>
                                    <p:set>
                                      <p:cBhvr>
                                        <p:cTn id="21" dur="1" fill="hold">
                                          <p:stCondLst>
                                            <p:cond delay="0"/>
                                          </p:stCondLst>
                                        </p:cTn>
                                        <p:tgtEl>
                                          <p:spTgt spid="12291">
                                            <p:txEl>
                                              <p:pRg st="6" end="6"/>
                                            </p:txEl>
                                          </p:spTgt>
                                        </p:tgtEl>
                                        <p:attrNameLst>
                                          <p:attrName>style.visibility</p:attrName>
                                        </p:attrNameLst>
                                      </p:cBhvr>
                                      <p:to>
                                        <p:strVal val="visible"/>
                                      </p:to>
                                    </p:set>
                                  </p:childTnLst>
                                </p:cTn>
                              </p:par>
                            </p:childTnLst>
                          </p:cTn>
                        </p:par>
                        <p:par>
                          <p:cTn id="22" fill="hold">
                            <p:stCondLst>
                              <p:cond delay="4200"/>
                            </p:stCondLst>
                            <p:childTnLst>
                              <p:par>
                                <p:cTn id="23" presetID="1" presetClass="entr" presetSubtype="0" fill="hold" nodeType="afterEffect">
                                  <p:stCondLst>
                                    <p:cond delay="600"/>
                                  </p:stCondLst>
                                  <p:childTnLst>
                                    <p:set>
                                      <p:cBhvr>
                                        <p:cTn id="24"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82296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RESPONSIBILITIES DOES YOUR EMPLOYER   HAVE UNDER OSHA?</a:t>
            </a:r>
            <a:endParaRPr lang="en-US" dirty="0">
              <a:effectLst>
                <a:outerShdw blurRad="38100" dist="38100" dir="2700000" algn="tl">
                  <a:srgbClr val="000000">
                    <a:alpha val="43137"/>
                  </a:srgbClr>
                </a:outerShdw>
              </a:effectLst>
            </a:endParaRPr>
          </a:p>
        </p:txBody>
      </p:sp>
      <p:sp>
        <p:nvSpPr>
          <p:cNvPr id="25602" name="Content Placeholder 1"/>
          <p:cNvSpPr>
            <a:spLocks noGrp="1"/>
          </p:cNvSpPr>
          <p:nvPr>
            <p:ph idx="1"/>
          </p:nvPr>
        </p:nvSpPr>
        <p:spPr>
          <a:xfrm>
            <a:off x="457200" y="1752600"/>
            <a:ext cx="8229600" cy="5105400"/>
          </a:xfrm>
        </p:spPr>
        <p:txBody>
          <a:bodyPr/>
          <a:lstStyle/>
          <a:p>
            <a:pPr eaLnBrk="1" hangingPunct="1"/>
            <a:r>
              <a:rPr lang="en-US" sz="2200" smtClean="0"/>
              <a:t>Provide a workplace free from recognized hazards and comply with OSHA standards</a:t>
            </a:r>
          </a:p>
          <a:p>
            <a:pPr eaLnBrk="1" hangingPunct="1"/>
            <a:r>
              <a:rPr lang="en-US" sz="2200" smtClean="0"/>
              <a:t>Provide training required by OSHA standards</a:t>
            </a:r>
          </a:p>
          <a:p>
            <a:pPr eaLnBrk="1" hangingPunct="1"/>
            <a:r>
              <a:rPr lang="en-US" sz="2200" smtClean="0"/>
              <a:t>Keep records of injuries and illnesses</a:t>
            </a:r>
          </a:p>
          <a:p>
            <a:pPr eaLnBrk="1" hangingPunct="1"/>
            <a:r>
              <a:rPr lang="en-US" sz="2200" smtClean="0"/>
              <a:t>Perform workplace tests required by some OSHA standards</a:t>
            </a:r>
          </a:p>
          <a:p>
            <a:pPr eaLnBrk="1" hangingPunct="1"/>
            <a:r>
              <a:rPr lang="en-US" sz="2200" smtClean="0"/>
              <a:t>Provide hearing or other medical exams when required by OSHA standards and provide workers access to their exposure and medical records</a:t>
            </a:r>
          </a:p>
          <a:p>
            <a:pPr eaLnBrk="1" hangingPunct="1"/>
            <a:r>
              <a:rPr lang="en-US" sz="2200" smtClean="0"/>
              <a:t>Not discriminate against workers who exercise their rights under the Act (Section 11(c))</a:t>
            </a:r>
          </a:p>
          <a:p>
            <a:pPr eaLnBrk="1" hangingPunct="1"/>
            <a:r>
              <a:rPr lang="en-US" sz="2200" smtClean="0"/>
              <a:t>Post OSHA citations and abatement verification notices</a:t>
            </a:r>
          </a:p>
          <a:p>
            <a:pPr eaLnBrk="1" hangingPunct="1"/>
            <a:r>
              <a:rPr lang="en-US" sz="2200" smtClean="0"/>
              <a:t>Notify OSHA within 8 hours of a workplace death or when 3 or more workers are hospitalized</a:t>
            </a:r>
          </a:p>
          <a:p>
            <a:pPr eaLnBrk="1" hangingPunct="1"/>
            <a:endParaRPr lang="en-US" sz="2200" smtClean="0"/>
          </a:p>
        </p:txBody>
      </p:sp>
      <p:sp>
        <p:nvSpPr>
          <p:cNvPr id="25604" name="Slide Number Placeholder 3"/>
          <p:cNvSpPr>
            <a:spLocks noGrp="1"/>
          </p:cNvSpPr>
          <p:nvPr>
            <p:ph type="sldNum" sz="quarter" idx="11"/>
          </p:nvPr>
        </p:nvSpPr>
        <p:spPr/>
        <p:txBody>
          <a:bodyPr/>
          <a:lstStyle/>
          <a:p>
            <a:pPr>
              <a:defRPr/>
            </a:pPr>
            <a:fld id="{34CBA17E-3866-4508-B0E2-CCCA0E68CFAE}" type="slidenum">
              <a:rPr lang="en-US"/>
              <a:pPr>
                <a:defRPr/>
              </a:pPr>
              <a:t>191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25602">
                                            <p:txEl>
                                              <p:pRg st="1" end="1"/>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25602">
                                            <p:txEl>
                                              <p:pRg st="2" end="2"/>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25602">
                                            <p:txEl>
                                              <p:pRg st="3" end="3"/>
                                            </p:txEl>
                                          </p:spTgt>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25602">
                                            <p:txEl>
                                              <p:pRg st="4" end="4"/>
                                            </p:txEl>
                                          </p:spTgt>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25602">
                                            <p:txEl>
                                              <p:pRg st="5" end="5"/>
                                            </p:txEl>
                                          </p:spTgt>
                                        </p:tgtEl>
                                        <p:attrNameLst>
                                          <p:attrName>style.visibility</p:attrName>
                                        </p:attrNameLst>
                                      </p:cBhvr>
                                      <p:to>
                                        <p:strVal val="visible"/>
                                      </p:to>
                                    </p:set>
                                  </p:childTnLst>
                                </p:cTn>
                              </p:par>
                              <p:par>
                                <p:cTn id="17" presetID="1" presetClass="entr" presetSubtype="0" fill="hold" nodeType="withEffect">
                                  <p:stCondLst>
                                    <p:cond delay="2500"/>
                                  </p:stCondLst>
                                  <p:childTnLst>
                                    <p:set>
                                      <p:cBhvr>
                                        <p:cTn id="18" dur="1" fill="hold">
                                          <p:stCondLst>
                                            <p:cond delay="0"/>
                                          </p:stCondLst>
                                        </p:cTn>
                                        <p:tgtEl>
                                          <p:spTgt spid="25602">
                                            <p:txEl>
                                              <p:pRg st="6" end="6"/>
                                            </p:txEl>
                                          </p:spTgt>
                                        </p:tgtEl>
                                        <p:attrNameLst>
                                          <p:attrName>style.visibility</p:attrName>
                                        </p:attrNameLst>
                                      </p:cBhvr>
                                      <p:to>
                                        <p:strVal val="visible"/>
                                      </p:to>
                                    </p:set>
                                  </p:childTnLst>
                                </p:cTn>
                              </p:par>
                              <p:par>
                                <p:cTn id="19" presetID="1" presetClass="entr" presetSubtype="0" fill="hold" nodeType="withEffect">
                                  <p:stCondLst>
                                    <p:cond delay="2500"/>
                                  </p:stCondLst>
                                  <p:childTnLst>
                                    <p:set>
                                      <p:cBhvr>
                                        <p:cTn id="20" dur="1" fill="hold">
                                          <p:stCondLst>
                                            <p:cond delay="0"/>
                                          </p:stCondLst>
                                        </p:cTn>
                                        <p:tgtEl>
                                          <p:spTgt spid="2560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A6469AE7-C96E-4A01-91B2-92C289C1941A}" type="slidenum">
              <a:rPr lang="en-US"/>
              <a:pPr>
                <a:defRPr/>
              </a:pPr>
              <a:t>192</a:t>
            </a:fld>
            <a:endParaRPr lang="en-US"/>
          </a:p>
        </p:txBody>
      </p:sp>
      <p:sp>
        <p:nvSpPr>
          <p:cNvPr id="2" name="Title 1"/>
          <p:cNvSpPr>
            <a:spLocks noGrp="1"/>
          </p:cNvSpPr>
          <p:nvPr>
            <p:ph type="title" idx="4294967295"/>
          </p:nvPr>
        </p:nvSpPr>
        <p:spPr>
          <a:xfrm>
            <a:off x="228600" y="76200"/>
            <a:ext cx="91440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PERSONAL PROTECTIVE EQUIPMENT (PPE)</a:t>
            </a:r>
            <a:endParaRPr lang="en-US" dirty="0">
              <a:effectLst>
                <a:outerShdw blurRad="38100" dist="38100" dir="2700000" algn="tl">
                  <a:srgbClr val="000000">
                    <a:alpha val="43137"/>
                  </a:srgbClr>
                </a:outerShdw>
              </a:effectLst>
            </a:endParaRPr>
          </a:p>
        </p:txBody>
      </p:sp>
      <p:sp>
        <p:nvSpPr>
          <p:cNvPr id="7" name="Content Placeholder 17"/>
          <p:cNvSpPr txBox="1">
            <a:spLocks/>
          </p:cNvSpPr>
          <p:nvPr/>
        </p:nvSpPr>
        <p:spPr>
          <a:xfrm>
            <a:off x="457200" y="2286000"/>
            <a:ext cx="8229600" cy="2438400"/>
          </a:xfrm>
          <a:prstGeom prst="rect">
            <a:avLst/>
          </a:prstGeom>
          <a:ln w="57150">
            <a:solidFill>
              <a:srgbClr val="FF0000"/>
            </a:solidFill>
          </a:ln>
        </p:spPr>
        <p:txBody>
          <a:bodyPr>
            <a:normAutofit fontScale="55000" lnSpcReduction="20000"/>
          </a:bodyPr>
          <a:lstStyle/>
          <a:p>
            <a:pPr marL="342900" indent="-342900" algn="ctr" fontAlgn="auto">
              <a:spcBef>
                <a:spcPct val="20000"/>
              </a:spcBef>
              <a:spcAft>
                <a:spcPts val="0"/>
              </a:spcAft>
              <a:buFont typeface="Arial" pitchFamily="34" charset="0"/>
              <a:buNone/>
              <a:defRPr/>
            </a:pPr>
            <a:r>
              <a:rPr lang="en-US" sz="3300" b="1" i="1" dirty="0">
                <a:latin typeface="+mn-lt"/>
                <a:cs typeface="+mn-cs"/>
              </a:rPr>
              <a:t> </a:t>
            </a:r>
          </a:p>
          <a:p>
            <a:pPr marL="342900" indent="-342900" algn="ctr" fontAlgn="auto">
              <a:spcBef>
                <a:spcPct val="20000"/>
              </a:spcBef>
              <a:spcAft>
                <a:spcPts val="0"/>
              </a:spcAft>
              <a:buFont typeface="Arial" pitchFamily="34" charset="0"/>
              <a:buNone/>
              <a:defRPr/>
            </a:pPr>
            <a:r>
              <a:rPr lang="en-US" sz="3300" b="1" dirty="0">
                <a:latin typeface="+mn-lt"/>
                <a:cs typeface="+mn-cs"/>
              </a:rPr>
              <a:t>29 CFR 1910.132(h)</a:t>
            </a:r>
          </a:p>
          <a:p>
            <a:pPr marL="342900" indent="-342900" algn="ctr" fontAlgn="auto">
              <a:spcBef>
                <a:spcPct val="20000"/>
              </a:spcBef>
              <a:spcAft>
                <a:spcPts val="0"/>
              </a:spcAft>
              <a:buFont typeface="Arial" pitchFamily="34" charset="0"/>
              <a:buNone/>
              <a:defRPr/>
            </a:pPr>
            <a:r>
              <a:rPr lang="en-US" sz="3300" b="1" i="1" dirty="0">
                <a:latin typeface="+mn-lt"/>
                <a:cs typeface="+mn-cs"/>
              </a:rPr>
              <a:t>Employers are required to provide and pay for PPE if it is required to be worn.</a:t>
            </a:r>
          </a:p>
          <a:p>
            <a:pPr marL="342900" indent="-342900" algn="ctr" fontAlgn="auto">
              <a:spcBef>
                <a:spcPct val="20000"/>
              </a:spcBef>
              <a:spcAft>
                <a:spcPts val="0"/>
              </a:spcAft>
              <a:buFont typeface="Arial" pitchFamily="34" charset="0"/>
              <a:buNone/>
              <a:defRPr/>
            </a:pPr>
            <a:endParaRPr lang="en-US" sz="3000" b="1" i="1" dirty="0">
              <a:latin typeface="+mn-lt"/>
              <a:cs typeface="+mn-cs"/>
            </a:endParaRPr>
          </a:p>
          <a:p>
            <a:pPr marL="342900" indent="-342900" algn="ctr" fontAlgn="auto">
              <a:spcBef>
                <a:spcPct val="20000"/>
              </a:spcBef>
              <a:spcAft>
                <a:spcPts val="0"/>
              </a:spcAft>
              <a:buFont typeface="Arial" pitchFamily="34" charset="0"/>
              <a:buNone/>
              <a:defRPr/>
            </a:pPr>
            <a:r>
              <a:rPr lang="en-US" sz="3000" b="1" i="1" dirty="0">
                <a:latin typeface="+mn-lt"/>
                <a:cs typeface="+mn-cs"/>
              </a:rPr>
              <a:t>Exceptions apply, see </a:t>
            </a:r>
            <a:r>
              <a:rPr lang="en-US" sz="3000" dirty="0">
                <a:latin typeface="+mn-lt"/>
                <a:cs typeface="+mn-cs"/>
                <a:hlinkClick r:id="rId3"/>
              </a:rPr>
              <a:t>http://www.osha.gov/pls/oshaweb/owadisp.show_document?p_table=STANDARDS&amp;p_id=9777</a:t>
            </a:r>
            <a:r>
              <a:rPr lang="en-US" sz="3000" dirty="0">
                <a:latin typeface="+mn-lt"/>
                <a:cs typeface="+mn-cs"/>
              </a:rPr>
              <a:t/>
            </a:r>
            <a:br>
              <a:rPr lang="en-US" sz="3000" dirty="0">
                <a:latin typeface="+mn-lt"/>
                <a:cs typeface="+mn-cs"/>
              </a:rPr>
            </a:br>
            <a:endParaRPr lang="en-US" sz="3000" b="1" i="1" dirty="0">
              <a:latin typeface="+mn-lt"/>
              <a:cs typeface="+mn-cs"/>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1"/>
          <p:cNvSpPr>
            <a:spLocks noGrp="1"/>
          </p:cNvSpPr>
          <p:nvPr>
            <p:ph type="title"/>
          </p:nvPr>
        </p:nvSpPr>
        <p:spPr>
          <a:xfrm>
            <a:off x="609600" y="76200"/>
            <a:ext cx="8229600" cy="1143000"/>
          </a:xfrm>
        </p:spPr>
        <p:txBody>
          <a:bodyPr/>
          <a:lstStyle/>
          <a:p>
            <a:pPr eaLnBrk="1" hangingPunct="1"/>
            <a:r>
              <a:rPr lang="en-US" smtClean="0"/>
              <a:t>PERSONAL PROTECTIVE EQUIPMENT (PPE)</a:t>
            </a:r>
          </a:p>
        </p:txBody>
      </p:sp>
      <p:sp>
        <p:nvSpPr>
          <p:cNvPr id="5" name="Text Placeholder 4"/>
          <p:cNvSpPr>
            <a:spLocks noGrp="1"/>
          </p:cNvSpPr>
          <p:nvPr>
            <p:ph type="body" idx="1"/>
          </p:nvPr>
        </p:nvSpPr>
        <p:spPr>
          <a:xfrm>
            <a:off x="0" y="1219200"/>
            <a:ext cx="4040188" cy="639763"/>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EMPLOYERS</a:t>
            </a:r>
          </a:p>
        </p:txBody>
      </p:sp>
      <p:sp>
        <p:nvSpPr>
          <p:cNvPr id="3" name="Content Placeholder 2"/>
          <p:cNvSpPr>
            <a:spLocks noGrp="1"/>
          </p:cNvSpPr>
          <p:nvPr>
            <p:ph sz="half" idx="2"/>
          </p:nvPr>
        </p:nvSpPr>
        <p:spPr>
          <a:xfrm>
            <a:off x="238125" y="1828800"/>
            <a:ext cx="4333875" cy="5029200"/>
          </a:xfrm>
        </p:spPr>
        <p:txBody>
          <a:bodyPr/>
          <a:lstStyle/>
          <a:p>
            <a:pPr eaLnBrk="1" hangingPunct="1">
              <a:buFont typeface="Wingdings" pitchFamily="2" charset="2"/>
              <a:buChar char="q"/>
            </a:pPr>
            <a:r>
              <a:rPr lang="en-US" sz="2000" smtClean="0"/>
              <a:t>Perform a "hazard assessment" of the workplace to identify and control physical and health hazards</a:t>
            </a:r>
          </a:p>
          <a:p>
            <a:pPr eaLnBrk="1" hangingPunct="1">
              <a:buFont typeface="Wingdings" pitchFamily="2" charset="2"/>
              <a:buChar char="q"/>
            </a:pPr>
            <a:r>
              <a:rPr lang="en-US" sz="2000" smtClean="0"/>
              <a:t> Identify and provide appropriate PPE for employees</a:t>
            </a:r>
          </a:p>
          <a:p>
            <a:pPr eaLnBrk="1" hangingPunct="1">
              <a:buFont typeface="Wingdings" pitchFamily="2" charset="2"/>
              <a:buChar char="q"/>
            </a:pPr>
            <a:r>
              <a:rPr lang="en-US" sz="2000" smtClean="0"/>
              <a:t>Train employees in the use and care of the PPE</a:t>
            </a:r>
          </a:p>
          <a:p>
            <a:pPr eaLnBrk="1" hangingPunct="1">
              <a:buFont typeface="Wingdings" pitchFamily="2" charset="2"/>
              <a:buChar char="q"/>
            </a:pPr>
            <a:r>
              <a:rPr lang="en-US" sz="2000" smtClean="0"/>
              <a:t>Maintain PPE, including replacing worn or damaged PPE</a:t>
            </a:r>
          </a:p>
          <a:p>
            <a:pPr eaLnBrk="1" hangingPunct="1">
              <a:buFont typeface="Wingdings" pitchFamily="2" charset="2"/>
              <a:buChar char="q"/>
            </a:pPr>
            <a:r>
              <a:rPr lang="en-US" sz="2000" smtClean="0"/>
              <a:t>Periodically review, update and evaluate the effectiveness of the PPE program</a:t>
            </a:r>
          </a:p>
          <a:p>
            <a:pPr eaLnBrk="1" hangingPunct="1">
              <a:buFont typeface="Wingdings" pitchFamily="2" charset="2"/>
              <a:buChar char="q"/>
            </a:pPr>
            <a:r>
              <a:rPr lang="en-US" sz="2000" smtClean="0"/>
              <a:t>Require workers to use and maintain PPE, communicate PPE selection decisions to workers</a:t>
            </a:r>
          </a:p>
          <a:p>
            <a:pPr eaLnBrk="1" hangingPunct="1">
              <a:buFont typeface="Wingdings" pitchFamily="2" charset="2"/>
              <a:buChar char="q"/>
            </a:pPr>
            <a:endParaRPr lang="en-US" sz="2000" smtClean="0"/>
          </a:p>
        </p:txBody>
      </p:sp>
      <p:sp>
        <p:nvSpPr>
          <p:cNvPr id="6" name="Text Placeholder 5"/>
          <p:cNvSpPr>
            <a:spLocks noGrp="1"/>
          </p:cNvSpPr>
          <p:nvPr>
            <p:ph type="body" sz="quarter" idx="3"/>
          </p:nvPr>
        </p:nvSpPr>
        <p:spPr>
          <a:xfrm>
            <a:off x="4572000" y="1524000"/>
            <a:ext cx="4041775" cy="639763"/>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WORKERS</a:t>
            </a:r>
            <a:endParaRPr lang="en-US" dirty="0" smtClean="0">
              <a:effectLst>
                <a:outerShdw blurRad="38100" dist="38100" dir="2700000" algn="tl">
                  <a:srgbClr val="000000">
                    <a:alpha val="43137"/>
                  </a:srgbClr>
                </a:outerShdw>
              </a:effectLst>
            </a:endParaRPr>
          </a:p>
        </p:txBody>
      </p:sp>
      <p:sp>
        <p:nvSpPr>
          <p:cNvPr id="7" name="Content Placeholder 6"/>
          <p:cNvSpPr>
            <a:spLocks noGrp="1"/>
          </p:cNvSpPr>
          <p:nvPr>
            <p:ph sz="quarter" idx="4"/>
          </p:nvPr>
        </p:nvSpPr>
        <p:spPr>
          <a:xfrm>
            <a:off x="4572000" y="2209800"/>
            <a:ext cx="3930650" cy="3951288"/>
          </a:xfrm>
        </p:spPr>
        <p:txBody>
          <a:bodyPr/>
          <a:lstStyle/>
          <a:p>
            <a:pPr eaLnBrk="1" hangingPunct="1">
              <a:buFont typeface="Wingdings" pitchFamily="2" charset="2"/>
              <a:buChar char="q"/>
            </a:pPr>
            <a:r>
              <a:rPr lang="en-US" sz="2000" smtClean="0"/>
              <a:t>Properly wear and use  PPE</a:t>
            </a:r>
          </a:p>
          <a:p>
            <a:pPr eaLnBrk="1" hangingPunct="1">
              <a:buFont typeface="Wingdings" pitchFamily="2" charset="2"/>
              <a:buChar char="q"/>
            </a:pPr>
            <a:r>
              <a:rPr lang="en-US" sz="2000" smtClean="0"/>
              <a:t>Attend training sessions on PPE</a:t>
            </a:r>
          </a:p>
          <a:p>
            <a:pPr eaLnBrk="1" hangingPunct="1">
              <a:buFont typeface="Wingdings" pitchFamily="2" charset="2"/>
              <a:buChar char="q"/>
            </a:pPr>
            <a:r>
              <a:rPr lang="en-US" sz="2000" smtClean="0"/>
              <a:t>Care for, clean and maintain PPE</a:t>
            </a:r>
          </a:p>
          <a:p>
            <a:pPr eaLnBrk="1" hangingPunct="1">
              <a:buFont typeface="Wingdings" pitchFamily="2" charset="2"/>
              <a:buChar char="q"/>
            </a:pPr>
            <a:r>
              <a:rPr lang="en-US" sz="2000" smtClean="0"/>
              <a:t>Inform a supervisor of the need to repair or replace PPE</a:t>
            </a:r>
          </a:p>
          <a:p>
            <a:pPr eaLnBrk="1" hangingPunct="1">
              <a:buFont typeface="Wingdings" pitchFamily="2" charset="2"/>
              <a:buChar char="q"/>
            </a:pPr>
            <a:r>
              <a:rPr lang="en-US" sz="2000" smtClean="0"/>
              <a:t>Understand PPE  limitations in protecting workers</a:t>
            </a:r>
          </a:p>
          <a:p>
            <a:pPr eaLnBrk="1" hangingPunct="1"/>
            <a:endParaRPr lang="en-US" smtClean="0"/>
          </a:p>
        </p:txBody>
      </p:sp>
      <p:sp>
        <p:nvSpPr>
          <p:cNvPr id="4" name="Slide Number Placeholder 3"/>
          <p:cNvSpPr>
            <a:spLocks noGrp="1"/>
          </p:cNvSpPr>
          <p:nvPr>
            <p:ph type="sldNum" sz="quarter" idx="11"/>
          </p:nvPr>
        </p:nvSpPr>
        <p:spPr>
          <a:xfrm>
            <a:off x="6553200" y="6051550"/>
            <a:ext cx="2133600" cy="365125"/>
          </a:xfrm>
        </p:spPr>
        <p:txBody>
          <a:bodyPr/>
          <a:lstStyle/>
          <a:p>
            <a:pPr>
              <a:defRPr/>
            </a:pPr>
            <a:fld id="{E6D70512-97BB-49DC-9451-13F2FDE1F697}" type="slidenum">
              <a:rPr lang="en-US"/>
              <a:pPr>
                <a:defRPr/>
              </a:pPr>
              <a:t>193</a:t>
            </a:fld>
            <a:endParaRPr lang="en-US" dirty="0"/>
          </a:p>
        </p:txBody>
      </p:sp>
      <p:sp>
        <p:nvSpPr>
          <p:cNvPr id="8" name="TextBox 7"/>
          <p:cNvSpPr txBox="1"/>
          <p:nvPr/>
        </p:nvSpPr>
        <p:spPr>
          <a:xfrm>
            <a:off x="8552171"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build="p"/>
      <p:bldP spid="6" grpId="0" build="p"/>
      <p:bldP spid="7" grpId="0"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3048000"/>
            <a:ext cx="7772400" cy="2305050"/>
          </a:xfrm>
        </p:spPr>
        <p:txBody>
          <a:bodyPr rtlCol="0">
            <a:normAutofit/>
          </a:bodyPr>
          <a:lstStyle/>
          <a:p>
            <a:pPr eaLnBrk="1" fontAlgn="auto" hangingPunct="1">
              <a:spcAft>
                <a:spcPts val="0"/>
              </a:spcAft>
              <a:defRPr/>
            </a:pPr>
            <a:r>
              <a:rPr lang="en-US" dirty="0" smtClean="0"/>
              <a:t>OSHA STATE PLANS</a:t>
            </a:r>
            <a:endParaRPr lang="en-US" dirty="0"/>
          </a:p>
        </p:txBody>
      </p:sp>
      <p:sp>
        <p:nvSpPr>
          <p:cNvPr id="3" name="Slide Number Placeholder 2"/>
          <p:cNvSpPr>
            <a:spLocks noGrp="1"/>
          </p:cNvSpPr>
          <p:nvPr>
            <p:ph type="sldNum" sz="quarter" idx="11"/>
          </p:nvPr>
        </p:nvSpPr>
        <p:spPr/>
        <p:txBody>
          <a:bodyPr/>
          <a:lstStyle/>
          <a:p>
            <a:pPr>
              <a:defRPr/>
            </a:pPr>
            <a:fld id="{ED665BC5-D934-4E28-A2DB-750895F30E21}" type="slidenum">
              <a:rPr lang="en-US"/>
              <a:pPr>
                <a:defRPr/>
              </a:pPr>
              <a:t>194</a:t>
            </a:fld>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OSHA STATE PLANS</a:t>
            </a:r>
            <a:endParaRPr lang="en-US" dirty="0">
              <a:effectLst>
                <a:outerShdw blurRad="38100" dist="38100" dir="2700000" algn="tl">
                  <a:srgbClr val="000000">
                    <a:alpha val="43137"/>
                  </a:srgbClr>
                </a:outerShdw>
              </a:effectLst>
            </a:endParaRPr>
          </a:p>
        </p:txBody>
      </p:sp>
      <p:sp>
        <p:nvSpPr>
          <p:cNvPr id="219139" name="Content Placeholder 2"/>
          <p:cNvSpPr>
            <a:spLocks noGrp="1"/>
          </p:cNvSpPr>
          <p:nvPr>
            <p:ph sz="half" idx="1"/>
          </p:nvPr>
        </p:nvSpPr>
        <p:spPr>
          <a:xfrm>
            <a:off x="0" y="6553200"/>
            <a:ext cx="7543800" cy="304800"/>
          </a:xfrm>
        </p:spPr>
        <p:txBody>
          <a:bodyPr/>
          <a:lstStyle/>
          <a:p>
            <a:pPr eaLnBrk="1" hangingPunct="1">
              <a:buFont typeface="Arial" charset="0"/>
              <a:buNone/>
            </a:pPr>
            <a:r>
              <a:rPr lang="en-US" sz="1200" smtClean="0"/>
              <a:t>For more information on state OSHA plans, visit http://www.osha.gov/dcsp/osp/faq.html#oshaprogram</a:t>
            </a:r>
          </a:p>
        </p:txBody>
      </p:sp>
      <p:sp>
        <p:nvSpPr>
          <p:cNvPr id="8" name="Content Placeholder 7"/>
          <p:cNvSpPr>
            <a:spLocks noGrp="1"/>
          </p:cNvSpPr>
          <p:nvPr>
            <p:ph sz="half" idx="2"/>
          </p:nvPr>
        </p:nvSpPr>
        <p:spPr>
          <a:xfrm>
            <a:off x="342900" y="1143000"/>
            <a:ext cx="2971800" cy="4114800"/>
          </a:xfrm>
          <a:solidFill>
            <a:schemeClr val="bg1"/>
          </a:solidFill>
        </p:spPr>
        <p:txBody>
          <a:bodyPr numCol="2" rtlCol="0">
            <a:normAutofit fontScale="62500" lnSpcReduction="20000"/>
          </a:bodyPr>
          <a:lstStyle/>
          <a:p>
            <a:pPr eaLnBrk="1" fontAlgn="auto" hangingPunct="1">
              <a:spcAft>
                <a:spcPts val="0"/>
              </a:spcAft>
              <a:buFont typeface="Arial" pitchFamily="34" charset="0"/>
              <a:buNone/>
              <a:defRPr/>
            </a:pPr>
            <a:r>
              <a:rPr lang="en-US" dirty="0" smtClean="0"/>
              <a:t>Alaska</a:t>
            </a:r>
          </a:p>
          <a:p>
            <a:pPr eaLnBrk="1" fontAlgn="auto" hangingPunct="1">
              <a:spcAft>
                <a:spcPts val="0"/>
              </a:spcAft>
              <a:buFont typeface="Arial" pitchFamily="34" charset="0"/>
              <a:buNone/>
              <a:defRPr/>
            </a:pPr>
            <a:r>
              <a:rPr lang="en-US" dirty="0" smtClean="0"/>
              <a:t>Arizona</a:t>
            </a:r>
          </a:p>
          <a:p>
            <a:pPr eaLnBrk="1" fontAlgn="auto" hangingPunct="1">
              <a:spcAft>
                <a:spcPts val="0"/>
              </a:spcAft>
              <a:buFont typeface="Arial" pitchFamily="34" charset="0"/>
              <a:buNone/>
              <a:defRPr/>
            </a:pPr>
            <a:r>
              <a:rPr lang="en-US" dirty="0" smtClean="0"/>
              <a:t>California</a:t>
            </a:r>
          </a:p>
          <a:p>
            <a:pPr eaLnBrk="1" fontAlgn="auto" hangingPunct="1">
              <a:spcAft>
                <a:spcPts val="0"/>
              </a:spcAft>
              <a:buFont typeface="Arial" pitchFamily="34" charset="0"/>
              <a:buNone/>
              <a:defRPr/>
            </a:pPr>
            <a:r>
              <a:rPr lang="en-US" dirty="0" smtClean="0"/>
              <a:t>Connecticut</a:t>
            </a:r>
          </a:p>
          <a:p>
            <a:pPr eaLnBrk="1" fontAlgn="auto" hangingPunct="1">
              <a:spcAft>
                <a:spcPts val="0"/>
              </a:spcAft>
              <a:buFont typeface="Arial" pitchFamily="34" charset="0"/>
              <a:buNone/>
              <a:defRPr/>
            </a:pPr>
            <a:r>
              <a:rPr lang="en-US" dirty="0" smtClean="0"/>
              <a:t>Hawaii</a:t>
            </a:r>
          </a:p>
          <a:p>
            <a:pPr eaLnBrk="1" fontAlgn="auto" hangingPunct="1">
              <a:spcAft>
                <a:spcPts val="0"/>
              </a:spcAft>
              <a:buFont typeface="Arial" pitchFamily="34" charset="0"/>
              <a:buNone/>
              <a:defRPr/>
            </a:pPr>
            <a:r>
              <a:rPr lang="en-US" b="1" dirty="0" smtClean="0"/>
              <a:t>Illinois </a:t>
            </a:r>
          </a:p>
          <a:p>
            <a:pPr eaLnBrk="1" fontAlgn="auto" hangingPunct="1">
              <a:spcAft>
                <a:spcPts val="0"/>
              </a:spcAft>
              <a:buFont typeface="Arial" pitchFamily="34" charset="0"/>
              <a:buNone/>
              <a:defRPr/>
            </a:pPr>
            <a:r>
              <a:rPr lang="en-US" b="1" dirty="0" smtClean="0"/>
              <a:t>Indiana</a:t>
            </a:r>
          </a:p>
          <a:p>
            <a:pPr eaLnBrk="1" fontAlgn="auto" hangingPunct="1">
              <a:spcAft>
                <a:spcPts val="0"/>
              </a:spcAft>
              <a:buFont typeface="Arial" pitchFamily="34" charset="0"/>
              <a:buNone/>
              <a:defRPr/>
            </a:pPr>
            <a:r>
              <a:rPr lang="en-US" dirty="0" smtClean="0"/>
              <a:t>Iowa</a:t>
            </a:r>
          </a:p>
          <a:p>
            <a:pPr eaLnBrk="1" fontAlgn="auto" hangingPunct="1">
              <a:spcAft>
                <a:spcPts val="0"/>
              </a:spcAft>
              <a:buFont typeface="Arial" pitchFamily="34" charset="0"/>
              <a:buNone/>
              <a:defRPr/>
            </a:pPr>
            <a:r>
              <a:rPr lang="en-US" dirty="0" smtClean="0"/>
              <a:t>Kentucky</a:t>
            </a:r>
          </a:p>
          <a:p>
            <a:pPr eaLnBrk="1" fontAlgn="auto" hangingPunct="1">
              <a:spcAft>
                <a:spcPts val="0"/>
              </a:spcAft>
              <a:buFont typeface="Arial" pitchFamily="34" charset="0"/>
              <a:buNone/>
              <a:defRPr/>
            </a:pPr>
            <a:r>
              <a:rPr lang="en-US" dirty="0" smtClean="0"/>
              <a:t>Maryland</a:t>
            </a:r>
          </a:p>
          <a:p>
            <a:pPr eaLnBrk="1" fontAlgn="auto" hangingPunct="1">
              <a:spcAft>
                <a:spcPts val="0"/>
              </a:spcAft>
              <a:buFont typeface="Arial" pitchFamily="34" charset="0"/>
              <a:buNone/>
              <a:defRPr/>
            </a:pPr>
            <a:r>
              <a:rPr lang="en-US" b="1" dirty="0" smtClean="0"/>
              <a:t>Michigan</a:t>
            </a:r>
          </a:p>
          <a:p>
            <a:pPr eaLnBrk="1" fontAlgn="auto" hangingPunct="1">
              <a:spcAft>
                <a:spcPts val="0"/>
              </a:spcAft>
              <a:buFont typeface="Arial" pitchFamily="34" charset="0"/>
              <a:buNone/>
              <a:defRPr/>
            </a:pPr>
            <a:r>
              <a:rPr lang="en-US" b="1" dirty="0" smtClean="0"/>
              <a:t>Minnesota</a:t>
            </a:r>
          </a:p>
          <a:p>
            <a:pPr eaLnBrk="1" fontAlgn="auto" hangingPunct="1">
              <a:spcAft>
                <a:spcPts val="0"/>
              </a:spcAft>
              <a:buFont typeface="Arial" pitchFamily="34" charset="0"/>
              <a:buNone/>
              <a:defRPr/>
            </a:pPr>
            <a:r>
              <a:rPr lang="en-US" dirty="0" smtClean="0"/>
              <a:t>Nevada</a:t>
            </a:r>
          </a:p>
          <a:p>
            <a:pPr eaLnBrk="1" fontAlgn="auto" hangingPunct="1">
              <a:spcAft>
                <a:spcPts val="0"/>
              </a:spcAft>
              <a:buFont typeface="Arial" pitchFamily="34" charset="0"/>
              <a:buNone/>
              <a:defRPr/>
            </a:pPr>
            <a:r>
              <a:rPr lang="en-US" dirty="0" smtClean="0"/>
              <a:t>New Mexico</a:t>
            </a:r>
          </a:p>
          <a:p>
            <a:pPr eaLnBrk="1" fontAlgn="auto" hangingPunct="1">
              <a:spcAft>
                <a:spcPts val="0"/>
              </a:spcAft>
              <a:buFont typeface="Arial" pitchFamily="34" charset="0"/>
              <a:buNone/>
              <a:defRPr/>
            </a:pPr>
            <a:r>
              <a:rPr lang="en-US" dirty="0" smtClean="0"/>
              <a:t>New Jersey</a:t>
            </a:r>
          </a:p>
          <a:p>
            <a:pPr eaLnBrk="1" fontAlgn="auto" hangingPunct="1">
              <a:spcAft>
                <a:spcPts val="0"/>
              </a:spcAft>
              <a:buFont typeface="Arial" pitchFamily="34" charset="0"/>
              <a:buNone/>
              <a:defRPr/>
            </a:pPr>
            <a:r>
              <a:rPr lang="en-US" dirty="0" smtClean="0"/>
              <a:t>New York</a:t>
            </a:r>
          </a:p>
          <a:p>
            <a:pPr eaLnBrk="1" fontAlgn="auto" hangingPunct="1">
              <a:spcAft>
                <a:spcPts val="0"/>
              </a:spcAft>
              <a:buFont typeface="Arial" pitchFamily="34" charset="0"/>
              <a:buNone/>
              <a:defRPr/>
            </a:pPr>
            <a:r>
              <a:rPr lang="en-US" dirty="0" smtClean="0"/>
              <a:t>North Carolina</a:t>
            </a:r>
          </a:p>
          <a:p>
            <a:pPr eaLnBrk="1" fontAlgn="auto" hangingPunct="1">
              <a:spcAft>
                <a:spcPts val="0"/>
              </a:spcAft>
              <a:buFont typeface="Arial" pitchFamily="34" charset="0"/>
              <a:buNone/>
              <a:defRPr/>
            </a:pPr>
            <a:r>
              <a:rPr lang="en-US" dirty="0" smtClean="0"/>
              <a:t>Oregon</a:t>
            </a:r>
          </a:p>
          <a:p>
            <a:pPr eaLnBrk="1" fontAlgn="auto" hangingPunct="1">
              <a:spcAft>
                <a:spcPts val="0"/>
              </a:spcAft>
              <a:buFont typeface="Arial" pitchFamily="34" charset="0"/>
              <a:buNone/>
              <a:defRPr/>
            </a:pPr>
            <a:r>
              <a:rPr lang="en-US" dirty="0" smtClean="0"/>
              <a:t>Puerto Rico</a:t>
            </a:r>
          </a:p>
          <a:p>
            <a:pPr eaLnBrk="1" fontAlgn="auto" hangingPunct="1">
              <a:spcAft>
                <a:spcPts val="0"/>
              </a:spcAft>
              <a:buFont typeface="Arial" pitchFamily="34" charset="0"/>
              <a:buNone/>
              <a:defRPr/>
            </a:pPr>
            <a:r>
              <a:rPr lang="en-US" dirty="0" smtClean="0"/>
              <a:t>South Carolina</a:t>
            </a:r>
          </a:p>
          <a:p>
            <a:pPr eaLnBrk="1" fontAlgn="auto" hangingPunct="1">
              <a:spcAft>
                <a:spcPts val="0"/>
              </a:spcAft>
              <a:buFont typeface="Arial" pitchFamily="34" charset="0"/>
              <a:buNone/>
              <a:defRPr/>
            </a:pPr>
            <a:r>
              <a:rPr lang="en-US" dirty="0" smtClean="0"/>
              <a:t>Tennessee</a:t>
            </a:r>
          </a:p>
          <a:p>
            <a:pPr eaLnBrk="1" fontAlgn="auto" hangingPunct="1">
              <a:spcAft>
                <a:spcPts val="0"/>
              </a:spcAft>
              <a:buFont typeface="Arial" pitchFamily="34" charset="0"/>
              <a:buNone/>
              <a:defRPr/>
            </a:pPr>
            <a:r>
              <a:rPr lang="en-US" dirty="0" smtClean="0"/>
              <a:t>Utah</a:t>
            </a:r>
          </a:p>
          <a:p>
            <a:pPr eaLnBrk="1" fontAlgn="auto" hangingPunct="1">
              <a:spcAft>
                <a:spcPts val="0"/>
              </a:spcAft>
              <a:buFont typeface="Arial" pitchFamily="34" charset="0"/>
              <a:buNone/>
              <a:defRPr/>
            </a:pPr>
            <a:r>
              <a:rPr lang="en-US" dirty="0" smtClean="0"/>
              <a:t>Vermont</a:t>
            </a:r>
          </a:p>
          <a:p>
            <a:pPr eaLnBrk="1" fontAlgn="auto" hangingPunct="1">
              <a:spcAft>
                <a:spcPts val="0"/>
              </a:spcAft>
              <a:buFont typeface="Arial" pitchFamily="34" charset="0"/>
              <a:buNone/>
              <a:defRPr/>
            </a:pPr>
            <a:r>
              <a:rPr lang="en-US" dirty="0" smtClean="0"/>
              <a:t>Virgin Islands</a:t>
            </a:r>
          </a:p>
          <a:p>
            <a:pPr eaLnBrk="1" fontAlgn="auto" hangingPunct="1">
              <a:spcAft>
                <a:spcPts val="0"/>
              </a:spcAft>
              <a:buFont typeface="Arial" pitchFamily="34" charset="0"/>
              <a:buNone/>
              <a:defRPr/>
            </a:pPr>
            <a:r>
              <a:rPr lang="en-US" dirty="0" smtClean="0"/>
              <a:t>Virginia</a:t>
            </a:r>
          </a:p>
          <a:p>
            <a:pPr eaLnBrk="1" fontAlgn="auto" hangingPunct="1">
              <a:spcAft>
                <a:spcPts val="0"/>
              </a:spcAft>
              <a:buFont typeface="Arial" pitchFamily="34" charset="0"/>
              <a:buNone/>
              <a:defRPr/>
            </a:pPr>
            <a:r>
              <a:rPr lang="en-US" dirty="0" smtClean="0"/>
              <a:t>Washington</a:t>
            </a:r>
          </a:p>
          <a:p>
            <a:pPr eaLnBrk="1" fontAlgn="auto" hangingPunct="1">
              <a:spcAft>
                <a:spcPts val="0"/>
              </a:spcAft>
              <a:buFont typeface="Arial" pitchFamily="34" charset="0"/>
              <a:buNone/>
              <a:defRPr/>
            </a:pPr>
            <a:r>
              <a:rPr lang="en-US" dirty="0" smtClean="0"/>
              <a:t>Wyoming</a:t>
            </a:r>
            <a:endParaRPr lang="en-US" dirty="0"/>
          </a:p>
        </p:txBody>
      </p:sp>
      <p:sp>
        <p:nvSpPr>
          <p:cNvPr id="4" name="Slide Number Placeholder 3"/>
          <p:cNvSpPr>
            <a:spLocks noGrp="1"/>
          </p:cNvSpPr>
          <p:nvPr>
            <p:ph type="sldNum" sz="quarter" idx="11"/>
          </p:nvPr>
        </p:nvSpPr>
        <p:spPr/>
        <p:txBody>
          <a:bodyPr/>
          <a:lstStyle/>
          <a:p>
            <a:pPr>
              <a:defRPr/>
            </a:pPr>
            <a:fld id="{C5A943FF-47AA-4B7E-BAD1-6523BD8E76F0}" type="slidenum">
              <a:rPr lang="en-US"/>
              <a:pPr>
                <a:defRPr/>
              </a:pPr>
              <a:t>195</a:t>
            </a:fld>
            <a:endParaRPr lang="en-US" dirty="0"/>
          </a:p>
        </p:txBody>
      </p:sp>
      <p:sp>
        <p:nvSpPr>
          <p:cNvPr id="219142" name="TextBox 8"/>
          <p:cNvSpPr txBox="1">
            <a:spLocks noChangeArrowheads="1"/>
          </p:cNvSpPr>
          <p:nvPr/>
        </p:nvSpPr>
        <p:spPr bwMode="auto">
          <a:xfrm>
            <a:off x="4419600" y="6096000"/>
            <a:ext cx="1611313" cy="369888"/>
          </a:xfrm>
          <a:prstGeom prst="rect">
            <a:avLst/>
          </a:prstGeom>
          <a:noFill/>
          <a:ln w="9525">
            <a:noFill/>
            <a:miter lim="800000"/>
            <a:headEnd/>
            <a:tailEnd/>
          </a:ln>
        </p:spPr>
        <p:txBody>
          <a:bodyPr wrap="none">
            <a:spAutoFit/>
          </a:bodyPr>
          <a:lstStyle/>
          <a:p>
            <a:r>
              <a:rPr lang="en-US" b="1">
                <a:latin typeface="Calibri" pitchFamily="34" charset="0"/>
              </a:rPr>
              <a:t>OSHA Region 5</a:t>
            </a:r>
          </a:p>
        </p:txBody>
      </p:sp>
      <p:pic>
        <p:nvPicPr>
          <p:cNvPr id="219143" name="Picture 6" descr="usa_colored in.JPG"/>
          <p:cNvPicPr>
            <a:picLocks noChangeAspect="1"/>
          </p:cNvPicPr>
          <p:nvPr/>
        </p:nvPicPr>
        <p:blipFill>
          <a:blip r:embed="rId3" cstate="print"/>
          <a:srcRect/>
          <a:stretch>
            <a:fillRect/>
          </a:stretch>
        </p:blipFill>
        <p:spPr bwMode="auto">
          <a:xfrm>
            <a:off x="3930650" y="1676400"/>
            <a:ext cx="5213350" cy="3962400"/>
          </a:xfrm>
          <a:prstGeom prst="rect">
            <a:avLst/>
          </a:prstGeom>
          <a:noFill/>
          <a:ln w="9525">
            <a:noFill/>
            <a:miter lim="800000"/>
            <a:headEnd/>
            <a:tailEnd/>
          </a:ln>
        </p:spPr>
      </p:pic>
      <p:pic>
        <p:nvPicPr>
          <p:cNvPr id="219144" name="Picture 2" descr="C:\Users\ErgoTablet\Pictures\OSHA Region -5 map.png"/>
          <p:cNvPicPr>
            <a:picLocks noChangeAspect="1" noChangeArrowheads="1"/>
          </p:cNvPicPr>
          <p:nvPr/>
        </p:nvPicPr>
        <p:blipFill>
          <a:blip r:embed="rId4" cstate="print"/>
          <a:srcRect/>
          <a:stretch>
            <a:fillRect/>
          </a:stretch>
        </p:blipFill>
        <p:spPr bwMode="auto">
          <a:xfrm>
            <a:off x="2352675" y="4991100"/>
            <a:ext cx="1905000" cy="1600200"/>
          </a:xfrm>
          <a:prstGeom prst="rect">
            <a:avLst/>
          </a:prstGeom>
          <a:noFill/>
          <a:ln w="9525">
            <a:noFill/>
            <a:miter lim="800000"/>
            <a:headEnd/>
            <a:tailEnd/>
          </a:ln>
        </p:spPr>
      </p:pic>
      <p:sp>
        <p:nvSpPr>
          <p:cNvPr id="10" name="Oval 9"/>
          <p:cNvSpPr/>
          <p:nvPr/>
        </p:nvSpPr>
        <p:spPr>
          <a:xfrm>
            <a:off x="2133600" y="4724400"/>
            <a:ext cx="2286000" cy="1905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Arrow Connector 11"/>
          <p:cNvCxnSpPr/>
          <p:nvPr/>
        </p:nvCxnSpPr>
        <p:spPr>
          <a:xfrm flipH="1">
            <a:off x="4038600" y="2971800"/>
            <a:ext cx="2971800" cy="2057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20" end="2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21" end="2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22" end="2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23" end="2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24" end="2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25" end="2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ILLINOIS OSHA STATE PLAN HIGHLIGHTS</a:t>
            </a:r>
            <a:endParaRPr lang="en-US" dirty="0">
              <a:effectLst>
                <a:outerShdw blurRad="38100" dist="38100" dir="2700000" algn="tl">
                  <a:srgbClr val="000000">
                    <a:alpha val="43137"/>
                  </a:srgbClr>
                </a:outerShdw>
              </a:effectLst>
            </a:endParaRPr>
          </a:p>
        </p:txBody>
      </p:sp>
      <p:sp>
        <p:nvSpPr>
          <p:cNvPr id="220163" name="Content Placeholder 2"/>
          <p:cNvSpPr>
            <a:spLocks noGrp="1"/>
          </p:cNvSpPr>
          <p:nvPr>
            <p:ph idx="1"/>
          </p:nvPr>
        </p:nvSpPr>
        <p:spPr/>
        <p:txBody>
          <a:bodyPr/>
          <a:lstStyle/>
          <a:p>
            <a:pPr eaLnBrk="1" hangingPunct="1"/>
            <a:r>
              <a:rPr lang="en-US" smtClean="0"/>
              <a:t>Adopts all federal OSHA regulations through Sept 30, 2005</a:t>
            </a:r>
          </a:p>
          <a:p>
            <a:pPr eaLnBrk="1" hangingPunct="1"/>
            <a:r>
              <a:rPr lang="en-US" smtClean="0"/>
              <a:t>No differences between Federal and State regulations for construction and general industry regarding topics covered</a:t>
            </a:r>
          </a:p>
          <a:p>
            <a:pPr eaLnBrk="1" hangingPunct="1"/>
            <a:r>
              <a:rPr lang="en-US" smtClean="0"/>
              <a:t>Applies to all state and local government employees</a:t>
            </a:r>
          </a:p>
          <a:p>
            <a:pPr eaLnBrk="1" hangingPunct="1">
              <a:buFont typeface="Arial" charset="0"/>
              <a:buNone/>
            </a:pPr>
            <a:endParaRPr lang="en-US" smtClean="0"/>
          </a:p>
          <a:p>
            <a:pPr eaLnBrk="1" hangingPunct="1">
              <a:buFont typeface="Wingdings" pitchFamily="2" charset="2"/>
              <a:buChar char="ü"/>
            </a:pPr>
            <a:endParaRPr lang="en-US" smtClean="0"/>
          </a:p>
          <a:p>
            <a:pPr eaLnBrk="1" hangingPunct="1">
              <a:buFont typeface="Wingdings" pitchFamily="2" charset="2"/>
              <a:buChar char="ü"/>
            </a:pPr>
            <a:endParaRPr lang="en-US" smtClean="0"/>
          </a:p>
        </p:txBody>
      </p:sp>
      <p:sp>
        <p:nvSpPr>
          <p:cNvPr id="4" name="Slide Number Placeholder 3"/>
          <p:cNvSpPr>
            <a:spLocks noGrp="1"/>
          </p:cNvSpPr>
          <p:nvPr>
            <p:ph type="sldNum" sz="quarter" idx="11"/>
          </p:nvPr>
        </p:nvSpPr>
        <p:spPr/>
        <p:txBody>
          <a:bodyPr/>
          <a:lstStyle/>
          <a:p>
            <a:pPr>
              <a:defRPr/>
            </a:pPr>
            <a:fld id="{0D8E0998-B513-42AF-9758-37F1807D4F65}" type="slidenum">
              <a:rPr lang="en-US"/>
              <a:pPr>
                <a:defRPr/>
              </a:pPr>
              <a:t>196</a:t>
            </a:fld>
            <a:endParaRPr lang="en-US" dirty="0"/>
          </a:p>
        </p:txBody>
      </p:sp>
      <p:sp>
        <p:nvSpPr>
          <p:cNvPr id="220165" name="TextBox 5"/>
          <p:cNvSpPr txBox="1">
            <a:spLocks noChangeArrowheads="1"/>
          </p:cNvSpPr>
          <p:nvPr/>
        </p:nvSpPr>
        <p:spPr bwMode="auto">
          <a:xfrm>
            <a:off x="0" y="6172200"/>
            <a:ext cx="8077200" cy="523875"/>
          </a:xfrm>
          <a:prstGeom prst="rect">
            <a:avLst/>
          </a:prstGeom>
          <a:noFill/>
          <a:ln w="9525">
            <a:noFill/>
            <a:miter lim="800000"/>
            <a:headEnd/>
            <a:tailEnd/>
          </a:ln>
        </p:spPr>
        <p:txBody>
          <a:bodyPr>
            <a:spAutoFit/>
          </a:bodyPr>
          <a:lstStyle/>
          <a:p>
            <a:pPr>
              <a:buFont typeface="Wingdings" pitchFamily="2" charset="2"/>
              <a:buChar char="ü"/>
            </a:pPr>
            <a:r>
              <a:rPr lang="en-US" sz="1400">
                <a:latin typeface="Calibri" pitchFamily="34" charset="0"/>
              </a:rPr>
              <a:t> For more information on the state plan contact the Illinois Department of Labor at (217) 782-6206 or visit: </a:t>
            </a:r>
            <a:r>
              <a:rPr lang="en-US" sz="1400">
                <a:latin typeface="Calibri" pitchFamily="34" charset="0"/>
                <a:hlinkClick r:id="rId3"/>
              </a:rPr>
              <a:t>http://www.state.il.us/agency/idol/</a:t>
            </a:r>
            <a:r>
              <a:rPr lang="en-US" sz="1400">
                <a:latin typeface="Calibri" pitchFamily="34" charset="0"/>
              </a:rPr>
              <a:t> </a:t>
            </a:r>
            <a:endParaRPr lang="en-US" sz="1600">
              <a:latin typeface="Calibri" pitchFamily="34" charset="0"/>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INDIANA OSHA STATE PLAN HIGHLIGHTS</a:t>
            </a:r>
            <a:endParaRPr lang="en-US" dirty="0">
              <a:effectLst>
                <a:outerShdw blurRad="38100" dist="38100" dir="2700000" algn="tl">
                  <a:srgbClr val="000000">
                    <a:alpha val="43137"/>
                  </a:srgbClr>
                </a:outerShdw>
              </a:effectLst>
            </a:endParaRPr>
          </a:p>
        </p:txBody>
      </p:sp>
      <p:sp>
        <p:nvSpPr>
          <p:cNvPr id="221187" name="Content Placeholder 2"/>
          <p:cNvSpPr>
            <a:spLocks noGrp="1"/>
          </p:cNvSpPr>
          <p:nvPr>
            <p:ph idx="1"/>
          </p:nvPr>
        </p:nvSpPr>
        <p:spPr/>
        <p:txBody>
          <a:bodyPr/>
          <a:lstStyle/>
          <a:p>
            <a:pPr eaLnBrk="1" hangingPunct="1"/>
            <a:r>
              <a:rPr lang="en-US" smtClean="0"/>
              <a:t>Adopts all federal OSHA regulations</a:t>
            </a:r>
          </a:p>
          <a:p>
            <a:pPr eaLnBrk="1" hangingPunct="1"/>
            <a:r>
              <a:rPr lang="en-US" smtClean="0"/>
              <a:t>No differences between Federal and State regulations</a:t>
            </a:r>
          </a:p>
          <a:p>
            <a:pPr eaLnBrk="1" hangingPunct="1"/>
            <a:r>
              <a:rPr lang="en-US" smtClean="0"/>
              <a:t>Applies to all state, local government and private sector employees</a:t>
            </a:r>
          </a:p>
          <a:p>
            <a:pPr eaLnBrk="1" hangingPunct="1">
              <a:buFont typeface="Arial" charset="0"/>
              <a:buNone/>
            </a:pPr>
            <a:endParaRPr lang="en-US" smtClean="0"/>
          </a:p>
          <a:p>
            <a:pPr eaLnBrk="1" hangingPunct="1">
              <a:buFont typeface="Wingdings" pitchFamily="2" charset="2"/>
              <a:buChar char="ü"/>
            </a:pPr>
            <a:endParaRPr lang="en-US" smtClean="0"/>
          </a:p>
          <a:p>
            <a:pPr eaLnBrk="1" hangingPunct="1">
              <a:buFont typeface="Wingdings" pitchFamily="2" charset="2"/>
              <a:buChar char="ü"/>
            </a:pPr>
            <a:endParaRPr lang="en-US" smtClean="0"/>
          </a:p>
        </p:txBody>
      </p:sp>
      <p:sp>
        <p:nvSpPr>
          <p:cNvPr id="4" name="Slide Number Placeholder 3"/>
          <p:cNvSpPr>
            <a:spLocks noGrp="1"/>
          </p:cNvSpPr>
          <p:nvPr>
            <p:ph type="sldNum" sz="quarter" idx="11"/>
          </p:nvPr>
        </p:nvSpPr>
        <p:spPr/>
        <p:txBody>
          <a:bodyPr/>
          <a:lstStyle/>
          <a:p>
            <a:pPr>
              <a:defRPr/>
            </a:pPr>
            <a:fld id="{6931F3F5-EC70-4256-A629-0426BF868963}" type="slidenum">
              <a:rPr lang="en-US"/>
              <a:pPr>
                <a:defRPr/>
              </a:pPr>
              <a:t>197</a:t>
            </a:fld>
            <a:endParaRPr lang="en-US" dirty="0"/>
          </a:p>
        </p:txBody>
      </p:sp>
      <p:sp>
        <p:nvSpPr>
          <p:cNvPr id="221189" name="TextBox 5"/>
          <p:cNvSpPr txBox="1">
            <a:spLocks noChangeArrowheads="1"/>
          </p:cNvSpPr>
          <p:nvPr/>
        </p:nvSpPr>
        <p:spPr bwMode="auto">
          <a:xfrm>
            <a:off x="0" y="6172200"/>
            <a:ext cx="7543800" cy="523875"/>
          </a:xfrm>
          <a:prstGeom prst="rect">
            <a:avLst/>
          </a:prstGeom>
          <a:noFill/>
          <a:ln w="9525">
            <a:noFill/>
            <a:miter lim="800000"/>
            <a:headEnd/>
            <a:tailEnd/>
          </a:ln>
        </p:spPr>
        <p:txBody>
          <a:bodyPr>
            <a:spAutoFit/>
          </a:bodyPr>
          <a:lstStyle/>
          <a:p>
            <a:pPr>
              <a:buFont typeface="Wingdings" pitchFamily="2" charset="2"/>
              <a:buChar char="ü"/>
            </a:pPr>
            <a:r>
              <a:rPr lang="en-US" sz="1400">
                <a:latin typeface="Calibri" pitchFamily="34" charset="0"/>
              </a:rPr>
              <a:t> For more information on the state plan contact the Indiana Department of Labor at (317) 232-2378  or visit: </a:t>
            </a:r>
            <a:r>
              <a:rPr lang="en-US" sz="1400">
                <a:latin typeface="Calibri" pitchFamily="34" charset="0"/>
                <a:hlinkClick r:id="rId3"/>
              </a:rPr>
              <a:t>http://www.in.gov/dol/iosha.htm</a:t>
            </a:r>
            <a:endParaRPr lang="en-US" sz="1600">
              <a:latin typeface="Calibri" pitchFamily="34" charset="0"/>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8467725" cy="4373563"/>
          </a:xfrm>
        </p:spPr>
        <p:txBody>
          <a:bodyPr rtlCol="0">
            <a:normAutofit fontScale="70000" lnSpcReduction="20000"/>
          </a:bodyPr>
          <a:lstStyle/>
          <a:p>
            <a:pPr eaLnBrk="1" fontAlgn="auto" hangingPunct="1">
              <a:spcAft>
                <a:spcPts val="0"/>
              </a:spcAft>
              <a:buFont typeface="Arial" pitchFamily="34" charset="0"/>
              <a:buChar char="•"/>
              <a:defRPr/>
            </a:pPr>
            <a:r>
              <a:rPr lang="en-US" sz="3400" dirty="0" smtClean="0"/>
              <a:t>Adopts all federal OSHA regulations</a:t>
            </a:r>
          </a:p>
          <a:p>
            <a:pPr eaLnBrk="1" fontAlgn="auto" hangingPunct="1">
              <a:spcAft>
                <a:spcPts val="0"/>
              </a:spcAft>
              <a:buFont typeface="Arial" pitchFamily="34" charset="0"/>
              <a:buChar char="•"/>
              <a:defRPr/>
            </a:pPr>
            <a:r>
              <a:rPr lang="en-US" sz="3400" dirty="0" smtClean="0"/>
              <a:t>Applies to state and local government, as well as private sector employees</a:t>
            </a:r>
          </a:p>
          <a:p>
            <a:pPr eaLnBrk="1" fontAlgn="auto" hangingPunct="1">
              <a:spcAft>
                <a:spcPts val="0"/>
              </a:spcAft>
              <a:buFont typeface="Arial" pitchFamily="34" charset="0"/>
              <a:buChar char="•"/>
              <a:defRPr/>
            </a:pPr>
            <a:r>
              <a:rPr lang="en-US" sz="3400" dirty="0" smtClean="0"/>
              <a:t>General Industry - for most operations and if “replacing in kind”</a:t>
            </a:r>
          </a:p>
          <a:p>
            <a:pPr lvl="1" eaLnBrk="1" fontAlgn="auto" hangingPunct="1">
              <a:spcAft>
                <a:spcPts val="0"/>
              </a:spcAft>
              <a:buFont typeface="Arial" pitchFamily="34" charset="0"/>
              <a:buChar char="–"/>
              <a:defRPr/>
            </a:pPr>
            <a:r>
              <a:rPr lang="en-US" dirty="0" smtClean="0"/>
              <a:t>Overexertion and awkward posture injuries</a:t>
            </a:r>
          </a:p>
          <a:p>
            <a:pPr lvl="2" eaLnBrk="1" fontAlgn="auto" hangingPunct="1">
              <a:spcAft>
                <a:spcPts val="0"/>
              </a:spcAft>
              <a:buFont typeface="Arial" pitchFamily="34" charset="0"/>
              <a:buChar char="•"/>
              <a:defRPr/>
            </a:pPr>
            <a:r>
              <a:rPr lang="en-US" dirty="0" smtClean="0"/>
              <a:t>An ergonomics program is required if 30% of all injuries are strains and sprains within a job title/classification</a:t>
            </a:r>
          </a:p>
          <a:p>
            <a:pPr lvl="2" eaLnBrk="1" fontAlgn="auto" hangingPunct="1">
              <a:spcAft>
                <a:spcPts val="0"/>
              </a:spcAft>
              <a:buFont typeface="Arial" pitchFamily="34" charset="0"/>
              <a:buChar char="•"/>
              <a:defRPr/>
            </a:pPr>
            <a:r>
              <a:rPr lang="en-US" dirty="0" smtClean="0"/>
              <a:t>General duty clause for situations where no standards are present, but hazard is present. E.g. overexertion, heat stress, repetitive motion-ergonomics, mold </a:t>
            </a:r>
          </a:p>
          <a:p>
            <a:pPr lvl="2" eaLnBrk="1" fontAlgn="auto" hangingPunct="1">
              <a:spcAft>
                <a:spcPts val="0"/>
              </a:spcAft>
              <a:buFont typeface="Arial" pitchFamily="34" charset="0"/>
              <a:buChar char="•"/>
              <a:defRPr/>
            </a:pPr>
            <a:r>
              <a:rPr lang="en-US" dirty="0" smtClean="0"/>
              <a:t>Sample program available</a:t>
            </a:r>
          </a:p>
          <a:p>
            <a:pPr lvl="1" eaLnBrk="1" fontAlgn="auto" hangingPunct="1">
              <a:spcAft>
                <a:spcPts val="0"/>
              </a:spcAft>
              <a:buFont typeface="Arial" pitchFamily="34" charset="0"/>
              <a:buChar char="–"/>
              <a:defRPr/>
            </a:pPr>
            <a:r>
              <a:rPr lang="en-US" dirty="0" smtClean="0"/>
              <a:t>Struck by/caught in/between/under  injuries </a:t>
            </a:r>
          </a:p>
          <a:p>
            <a:pPr lvl="2" eaLnBrk="1" fontAlgn="auto" hangingPunct="1">
              <a:spcAft>
                <a:spcPts val="0"/>
              </a:spcAft>
              <a:buFont typeface="Arial" pitchFamily="34" charset="0"/>
              <a:buChar char="•"/>
              <a:defRPr/>
            </a:pPr>
            <a:r>
              <a:rPr lang="en-US" dirty="0" smtClean="0"/>
              <a:t>More details are provided by machine type, but follow the federal regulations </a:t>
            </a:r>
          </a:p>
          <a:p>
            <a:pPr eaLnBrk="1" fontAlgn="auto" hangingPunct="1">
              <a:spcAft>
                <a:spcPts val="0"/>
              </a:spcAft>
              <a:buFont typeface="Arial" pitchFamily="34" charset="0"/>
              <a:buChar char="•"/>
              <a:defRPr/>
            </a:pPr>
            <a:r>
              <a:rPr lang="en-US" sz="3400" dirty="0" smtClean="0"/>
              <a:t>Construction standard – new construction only</a:t>
            </a:r>
          </a:p>
          <a:p>
            <a:pPr lvl="1" eaLnBrk="1" fontAlgn="auto" hangingPunct="1">
              <a:spcAft>
                <a:spcPts val="0"/>
              </a:spcAft>
              <a:buFont typeface="Arial" pitchFamily="34" charset="0"/>
              <a:buChar char="–"/>
              <a:defRPr/>
            </a:pPr>
            <a:r>
              <a:rPr lang="en-US" dirty="0" smtClean="0"/>
              <a:t>A safety team or committee is required</a:t>
            </a:r>
          </a:p>
          <a:p>
            <a:pPr lvl="1" eaLnBrk="1" fontAlgn="auto" hangingPunct="1">
              <a:spcAft>
                <a:spcPts val="0"/>
              </a:spcAft>
              <a:buFont typeface="Arial" pitchFamily="34" charset="0"/>
              <a:buChar char="–"/>
              <a:defRPr/>
            </a:pPr>
            <a:r>
              <a:rPr lang="en-US" dirty="0" smtClean="0"/>
              <a:t>Accident Prevention Program is required</a:t>
            </a:r>
          </a:p>
        </p:txBody>
      </p:sp>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MICHIGAN OSHA STATE PLAN HIGHLIGHTS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1"/>
          </p:nvPr>
        </p:nvSpPr>
        <p:spPr/>
        <p:txBody>
          <a:bodyPr/>
          <a:lstStyle/>
          <a:p>
            <a:pPr>
              <a:defRPr/>
            </a:pPr>
            <a:fld id="{FED0DDFD-B7E8-4211-8C92-93D9760D7A4D}" type="slidenum">
              <a:rPr lang="en-US"/>
              <a:pPr>
                <a:defRPr/>
              </a:pPr>
              <a:t>198</a:t>
            </a:fld>
            <a:endParaRPr lang="en-US" dirty="0"/>
          </a:p>
        </p:txBody>
      </p:sp>
      <p:sp>
        <p:nvSpPr>
          <p:cNvPr id="222213" name="TextBox 5"/>
          <p:cNvSpPr txBox="1">
            <a:spLocks noChangeArrowheads="1"/>
          </p:cNvSpPr>
          <p:nvPr/>
        </p:nvSpPr>
        <p:spPr bwMode="auto">
          <a:xfrm>
            <a:off x="0" y="6172200"/>
            <a:ext cx="8153400" cy="523875"/>
          </a:xfrm>
          <a:prstGeom prst="rect">
            <a:avLst/>
          </a:prstGeom>
          <a:noFill/>
          <a:ln w="9525">
            <a:noFill/>
            <a:miter lim="800000"/>
            <a:headEnd/>
            <a:tailEnd/>
          </a:ln>
        </p:spPr>
        <p:txBody>
          <a:bodyPr>
            <a:spAutoFit/>
          </a:bodyPr>
          <a:lstStyle/>
          <a:p>
            <a:pPr>
              <a:buFont typeface="Wingdings" pitchFamily="2" charset="2"/>
              <a:buChar char="ü"/>
            </a:pPr>
            <a:r>
              <a:rPr lang="en-US" sz="1400">
                <a:latin typeface="Calibri" pitchFamily="34" charset="0"/>
              </a:rPr>
              <a:t> For more information on the state plan contact the Michigan Department of Labor and Economic Growth at (517) 322-1814 or visit: </a:t>
            </a:r>
            <a:r>
              <a:rPr lang="en-US" sz="1400">
                <a:latin typeface="Calibri" pitchFamily="34" charset="0"/>
                <a:hlinkClick r:id="rId3"/>
              </a:rPr>
              <a:t>http://www.michigan.gov/miosha</a:t>
            </a:r>
            <a:endParaRPr lang="en-US" sz="1600">
              <a:latin typeface="Calibri" pitchFamily="34" charset="0"/>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9144000" cy="944563"/>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MINNESOTA OSHA STATE PLAN HIGHLIGHTS</a:t>
            </a:r>
            <a:endParaRPr lang="en-US" dirty="0">
              <a:effectLst>
                <a:outerShdw blurRad="38100" dist="38100" dir="2700000" algn="tl">
                  <a:srgbClr val="000000">
                    <a:alpha val="43137"/>
                  </a:srgbClr>
                </a:outerShdw>
              </a:effectLst>
            </a:endParaRPr>
          </a:p>
        </p:txBody>
      </p:sp>
      <p:sp>
        <p:nvSpPr>
          <p:cNvPr id="378882"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US" dirty="0" smtClean="0"/>
              <a:t>Adopts all federal OSHA regulations</a:t>
            </a:r>
          </a:p>
          <a:p>
            <a:pPr eaLnBrk="1" fontAlgn="auto" hangingPunct="1">
              <a:spcAft>
                <a:spcPts val="0"/>
              </a:spcAft>
              <a:buFont typeface="Arial" pitchFamily="34" charset="0"/>
              <a:buChar char="•"/>
              <a:defRPr/>
            </a:pPr>
            <a:r>
              <a:rPr lang="en-US" dirty="0" smtClean="0"/>
              <a:t>Covers state and local government, as well as private sector employees</a:t>
            </a:r>
          </a:p>
          <a:p>
            <a:pPr eaLnBrk="1" fontAlgn="auto" hangingPunct="1">
              <a:spcAft>
                <a:spcPts val="0"/>
              </a:spcAft>
              <a:buFont typeface="Arial" pitchFamily="34" charset="0"/>
              <a:buChar char="•"/>
              <a:defRPr/>
            </a:pPr>
            <a:r>
              <a:rPr lang="en-US" dirty="0" smtClean="0"/>
              <a:t>Differences </a:t>
            </a:r>
            <a:r>
              <a:rPr lang="en-US" sz="2200" dirty="0" smtClean="0">
                <a:hlinkClick r:id="rId3"/>
              </a:rPr>
              <a:t>http://www.dli.mn.gov/OSHA/FedState.asp</a:t>
            </a:r>
            <a:r>
              <a:rPr lang="en-US" sz="2200" dirty="0" smtClean="0"/>
              <a:t> </a:t>
            </a:r>
          </a:p>
          <a:p>
            <a:pPr lvl="1" eaLnBrk="1" fontAlgn="auto" hangingPunct="1">
              <a:spcAft>
                <a:spcPts val="0"/>
              </a:spcAft>
              <a:buFont typeface="Arial" pitchFamily="34" charset="0"/>
              <a:buChar char="–"/>
              <a:defRPr/>
            </a:pPr>
            <a:r>
              <a:rPr lang="en-US" sz="1800" dirty="0" smtClean="0"/>
              <a:t>A workplace accident and injury reduction (AWAIR) program </a:t>
            </a:r>
          </a:p>
          <a:p>
            <a:pPr lvl="1" eaLnBrk="1" fontAlgn="auto" hangingPunct="1">
              <a:spcAft>
                <a:spcPts val="0"/>
              </a:spcAft>
              <a:buFont typeface="Arial" pitchFamily="34" charset="0"/>
              <a:buChar char="–"/>
              <a:defRPr/>
            </a:pPr>
            <a:r>
              <a:rPr lang="en-US" sz="1800" dirty="0" smtClean="0"/>
              <a:t>Employee right to know</a:t>
            </a:r>
          </a:p>
          <a:p>
            <a:pPr lvl="1" eaLnBrk="1" fontAlgn="auto" hangingPunct="1">
              <a:spcAft>
                <a:spcPts val="0"/>
              </a:spcAft>
              <a:buFont typeface="Arial" pitchFamily="34" charset="0"/>
              <a:buChar char="–"/>
              <a:defRPr/>
            </a:pPr>
            <a:r>
              <a:rPr lang="en-US" sz="1800" dirty="0" smtClean="0"/>
              <a:t>Employer paid PPE</a:t>
            </a:r>
          </a:p>
          <a:p>
            <a:pPr lvl="1" eaLnBrk="1" fontAlgn="auto" hangingPunct="1">
              <a:spcAft>
                <a:spcPts val="0"/>
              </a:spcAft>
              <a:buFont typeface="Arial" pitchFamily="34" charset="0"/>
              <a:buChar char="–"/>
              <a:defRPr/>
            </a:pPr>
            <a:r>
              <a:rPr lang="en-US" sz="1800" dirty="0" smtClean="0"/>
              <a:t>Safety committees</a:t>
            </a:r>
          </a:p>
          <a:p>
            <a:pPr lvl="1" eaLnBrk="1" fontAlgn="auto" hangingPunct="1">
              <a:spcAft>
                <a:spcPts val="0"/>
              </a:spcAft>
              <a:buFont typeface="Arial" pitchFamily="34" charset="0"/>
              <a:buChar char="–"/>
              <a:defRPr/>
            </a:pPr>
            <a:r>
              <a:rPr lang="en-US" sz="1800" dirty="0" smtClean="0"/>
              <a:t>Recordkeeping requirements</a:t>
            </a:r>
          </a:p>
          <a:p>
            <a:pPr lvl="1" eaLnBrk="1" fontAlgn="auto" hangingPunct="1">
              <a:spcAft>
                <a:spcPts val="0"/>
              </a:spcAft>
              <a:buFont typeface="Arial" pitchFamily="34" charset="0"/>
              <a:buChar char="–"/>
              <a:defRPr/>
            </a:pPr>
            <a:r>
              <a:rPr lang="en-US" sz="1800" dirty="0" smtClean="0"/>
              <a:t>Confined spaces</a:t>
            </a:r>
          </a:p>
          <a:p>
            <a:pPr lvl="1" eaLnBrk="1" fontAlgn="auto" hangingPunct="1">
              <a:spcAft>
                <a:spcPts val="0"/>
              </a:spcAft>
              <a:buFont typeface="Arial" pitchFamily="34" charset="0"/>
              <a:buChar char="–"/>
              <a:defRPr/>
            </a:pPr>
            <a:r>
              <a:rPr lang="en-US" sz="1800" dirty="0" smtClean="0"/>
              <a:t>Lockout devices in construction</a:t>
            </a:r>
          </a:p>
          <a:p>
            <a:pPr lvl="1" eaLnBrk="1" fontAlgn="auto" hangingPunct="1">
              <a:spcAft>
                <a:spcPts val="0"/>
              </a:spcAft>
              <a:buFont typeface="Arial" pitchFamily="34" charset="0"/>
              <a:buChar char="–"/>
              <a:defRPr/>
            </a:pPr>
            <a:r>
              <a:rPr lang="en-US" sz="1800" dirty="0" smtClean="0"/>
              <a:t>Powered industrial trucks</a:t>
            </a:r>
          </a:p>
          <a:p>
            <a:pPr eaLnBrk="1" fontAlgn="auto" hangingPunct="1">
              <a:spcAft>
                <a:spcPts val="0"/>
              </a:spcAft>
              <a:buFont typeface="Arial" pitchFamily="34" charset="0"/>
              <a:buChar char="•"/>
              <a:defRPr/>
            </a:pPr>
            <a:endParaRPr lang="en-US" dirty="0" smtClean="0"/>
          </a:p>
        </p:txBody>
      </p:sp>
      <p:sp>
        <p:nvSpPr>
          <p:cNvPr id="4" name="Slide Number Placeholder 3"/>
          <p:cNvSpPr>
            <a:spLocks noGrp="1"/>
          </p:cNvSpPr>
          <p:nvPr>
            <p:ph type="sldNum" sz="quarter" idx="11"/>
          </p:nvPr>
        </p:nvSpPr>
        <p:spPr/>
        <p:txBody>
          <a:bodyPr/>
          <a:lstStyle/>
          <a:p>
            <a:pPr>
              <a:defRPr/>
            </a:pPr>
            <a:fld id="{64E165C8-86C4-4F12-8374-C2E2A056321E}" type="slidenum">
              <a:rPr lang="en-US"/>
              <a:pPr>
                <a:defRPr/>
              </a:pPr>
              <a:t>199</a:t>
            </a:fld>
            <a:endParaRPr lang="en-US" dirty="0"/>
          </a:p>
        </p:txBody>
      </p:sp>
      <p:sp>
        <p:nvSpPr>
          <p:cNvPr id="223237" name="TextBox 5"/>
          <p:cNvSpPr txBox="1">
            <a:spLocks noChangeArrowheads="1"/>
          </p:cNvSpPr>
          <p:nvPr/>
        </p:nvSpPr>
        <p:spPr bwMode="auto">
          <a:xfrm>
            <a:off x="0" y="6096000"/>
            <a:ext cx="7848600" cy="523875"/>
          </a:xfrm>
          <a:prstGeom prst="rect">
            <a:avLst/>
          </a:prstGeom>
          <a:noFill/>
          <a:ln w="9525">
            <a:noFill/>
            <a:miter lim="800000"/>
            <a:headEnd/>
            <a:tailEnd/>
          </a:ln>
        </p:spPr>
        <p:txBody>
          <a:bodyPr>
            <a:spAutoFit/>
          </a:bodyPr>
          <a:lstStyle/>
          <a:p>
            <a:pPr>
              <a:buFont typeface="Wingdings" pitchFamily="2" charset="2"/>
              <a:buChar char="ü"/>
            </a:pPr>
            <a:r>
              <a:rPr lang="en-US" sz="1400">
                <a:latin typeface="Calibri" pitchFamily="34" charset="0"/>
              </a:rPr>
              <a:t> For more information on the state plan Minnesota Department of Labor and Industry at (651) 284-5050 or visit: </a:t>
            </a:r>
            <a:r>
              <a:rPr lang="en-US" sz="1400">
                <a:latin typeface="Calibri" pitchFamily="34" charset="0"/>
                <a:hlinkClick r:id="rId4"/>
              </a:rPr>
              <a:t>http://www.dli.mn.gov/MnOsha.asp</a:t>
            </a:r>
            <a:endParaRPr lang="en-US" sz="1400">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DISCLAIMER</a:t>
            </a:r>
            <a:endParaRPr lang="en-US" dirty="0">
              <a:effectLst>
                <a:outerShdw blurRad="38100" dist="38100" dir="2700000" algn="tl">
                  <a:srgbClr val="000000">
                    <a:alpha val="43137"/>
                  </a:srgbClr>
                </a:outerShdw>
              </a:effectLst>
            </a:endParaRPr>
          </a:p>
        </p:txBody>
      </p:sp>
      <p:sp>
        <p:nvSpPr>
          <p:cNvPr id="32771" name="Content Placeholder 3"/>
          <p:cNvSpPr>
            <a:spLocks noGrp="1"/>
          </p:cNvSpPr>
          <p:nvPr>
            <p:ph idx="1"/>
          </p:nvPr>
        </p:nvSpPr>
        <p:spPr/>
        <p:txBody>
          <a:bodyPr/>
          <a:lstStyle/>
          <a:p>
            <a:pPr algn="ctr" eaLnBrk="1" hangingPunct="1">
              <a:buFont typeface="Arial" charset="0"/>
              <a:buNone/>
            </a:pPr>
            <a:endParaRPr lang="en-US" sz="2800" smtClean="0"/>
          </a:p>
          <a:p>
            <a:pPr algn="ctr" eaLnBrk="1" hangingPunct="1">
              <a:buFont typeface="Arial" charset="0"/>
              <a:buNone/>
            </a:pPr>
            <a:r>
              <a:rPr lang="en-US" sz="2800" smtClean="0"/>
              <a:t>This material was produced under grant number SH-22220-SH1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sp>
        <p:nvSpPr>
          <p:cNvPr id="5" name="Slide Number Placeholder 4"/>
          <p:cNvSpPr>
            <a:spLocks noGrp="1"/>
          </p:cNvSpPr>
          <p:nvPr>
            <p:ph type="sldNum" sz="quarter" idx="11"/>
          </p:nvPr>
        </p:nvSpPr>
        <p:spPr/>
        <p:txBody>
          <a:bodyPr/>
          <a:lstStyle/>
          <a:p>
            <a:pPr>
              <a:defRPr/>
            </a:pPr>
            <a:fld id="{EDE72560-563B-47FA-BC81-35A2E45FDF71}" type="slidenum">
              <a:rPr lang="en-US"/>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WHEN LIFTING</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228600" y="1371600"/>
            <a:ext cx="3810000" cy="4572000"/>
          </a:xfrm>
        </p:spPr>
        <p:txBody>
          <a:bodyPr rtlCol="0">
            <a:normAutofit fontScale="77500" lnSpcReduction="20000"/>
          </a:bodyPr>
          <a:lstStyle/>
          <a:p>
            <a:pPr algn="ctr" eaLnBrk="1" fontAlgn="auto" hangingPunct="1">
              <a:spcAft>
                <a:spcPts val="0"/>
              </a:spcAft>
              <a:buFont typeface="Arial" pitchFamily="34" charset="0"/>
              <a:buNone/>
              <a:defRPr/>
            </a:pPr>
            <a:r>
              <a:rPr lang="en-US" sz="3600" b="1" dirty="0" smtClean="0">
                <a:effectLst>
                  <a:outerShdw blurRad="38100" dist="38100" dir="2700000" algn="tl">
                    <a:srgbClr val="000000">
                      <a:alpha val="43137"/>
                    </a:srgbClr>
                  </a:outerShdw>
                </a:effectLst>
              </a:rPr>
              <a:t>BETTER PRACTICE</a:t>
            </a:r>
          </a:p>
          <a:p>
            <a:pPr eaLnBrk="1" fontAlgn="auto" hangingPunct="1">
              <a:spcBef>
                <a:spcPts val="600"/>
              </a:spcBef>
              <a:spcAft>
                <a:spcPts val="0"/>
              </a:spcAft>
              <a:buFont typeface="Wingdings" pitchFamily="2" charset="2"/>
              <a:buChar char="ü"/>
              <a:defRPr/>
            </a:pPr>
            <a:r>
              <a:rPr lang="en-US" sz="2600" dirty="0" smtClean="0"/>
              <a:t>Store heavy items in easy to reach places</a:t>
            </a:r>
          </a:p>
          <a:p>
            <a:pPr eaLnBrk="1" fontAlgn="auto" hangingPunct="1">
              <a:spcBef>
                <a:spcPts val="600"/>
              </a:spcBef>
              <a:spcAft>
                <a:spcPts val="0"/>
              </a:spcAft>
              <a:buFont typeface="Wingdings" pitchFamily="2" charset="2"/>
              <a:buChar char="ü"/>
              <a:defRPr/>
            </a:pPr>
            <a:r>
              <a:rPr lang="en-US" sz="2600" dirty="0" smtClean="0"/>
              <a:t>Find a good grip</a:t>
            </a:r>
          </a:p>
          <a:p>
            <a:pPr eaLnBrk="1" fontAlgn="auto" hangingPunct="1">
              <a:spcBef>
                <a:spcPts val="600"/>
              </a:spcBef>
              <a:spcAft>
                <a:spcPts val="0"/>
              </a:spcAft>
              <a:buFont typeface="Wingdings" pitchFamily="2" charset="2"/>
              <a:buChar char="ü"/>
              <a:defRPr/>
            </a:pPr>
            <a:r>
              <a:rPr lang="en-US" sz="2600" dirty="0" smtClean="0"/>
              <a:t>Bend your knees </a:t>
            </a:r>
            <a:r>
              <a:rPr lang="en-US" sz="2600" b="1" u="sng" dirty="0" smtClean="0"/>
              <a:t>and</a:t>
            </a:r>
            <a:r>
              <a:rPr lang="en-US" sz="2600" dirty="0" smtClean="0"/>
              <a:t> keep your back straight</a:t>
            </a:r>
          </a:p>
          <a:p>
            <a:pPr eaLnBrk="1" fontAlgn="auto" hangingPunct="1">
              <a:spcBef>
                <a:spcPts val="600"/>
              </a:spcBef>
              <a:spcAft>
                <a:spcPts val="0"/>
              </a:spcAft>
              <a:buFont typeface="Wingdings" pitchFamily="2" charset="2"/>
              <a:buChar char="ü"/>
              <a:defRPr/>
            </a:pPr>
            <a:r>
              <a:rPr lang="en-US" sz="2600" dirty="0" smtClean="0"/>
              <a:t>Keep the load close to your body</a:t>
            </a:r>
          </a:p>
          <a:p>
            <a:pPr eaLnBrk="1" fontAlgn="auto" hangingPunct="1">
              <a:spcBef>
                <a:spcPts val="600"/>
              </a:spcBef>
              <a:spcAft>
                <a:spcPts val="0"/>
              </a:spcAft>
              <a:buFont typeface="Wingdings" pitchFamily="2" charset="2"/>
              <a:buChar char="ü"/>
              <a:defRPr/>
            </a:pPr>
            <a:r>
              <a:rPr lang="en-US" sz="2600" dirty="0" smtClean="0"/>
              <a:t>Wear shoes with good soles to maintain firm footing</a:t>
            </a:r>
          </a:p>
          <a:p>
            <a:pPr eaLnBrk="1" fontAlgn="auto" hangingPunct="1">
              <a:spcBef>
                <a:spcPts val="600"/>
              </a:spcBef>
              <a:spcAft>
                <a:spcPts val="0"/>
              </a:spcAft>
              <a:buFont typeface="Wingdings" pitchFamily="2" charset="2"/>
              <a:buChar char="ü"/>
              <a:defRPr/>
            </a:pPr>
            <a:r>
              <a:rPr lang="en-US" sz="2600" dirty="0" smtClean="0"/>
              <a:t>Reduce the size/weight of the load if possible</a:t>
            </a:r>
          </a:p>
          <a:p>
            <a:pPr eaLnBrk="1" fontAlgn="auto" hangingPunct="1">
              <a:spcBef>
                <a:spcPts val="600"/>
              </a:spcBef>
              <a:spcAft>
                <a:spcPts val="0"/>
              </a:spcAft>
              <a:buFont typeface="Wingdings" pitchFamily="2" charset="2"/>
              <a:buChar char="ü"/>
              <a:defRPr/>
            </a:pPr>
            <a:r>
              <a:rPr lang="en-US" sz="2600" dirty="0" smtClean="0"/>
              <a:t>Use equipment instead of lifting manually, otherwise seek a coworker’s help</a:t>
            </a:r>
          </a:p>
        </p:txBody>
      </p:sp>
      <p:sp>
        <p:nvSpPr>
          <p:cNvPr id="4" name="Content Placeholder 3"/>
          <p:cNvSpPr>
            <a:spLocks noGrp="1"/>
          </p:cNvSpPr>
          <p:nvPr>
            <p:ph sz="half" idx="2"/>
          </p:nvPr>
        </p:nvSpPr>
        <p:spPr>
          <a:xfrm>
            <a:off x="4648200" y="1752600"/>
            <a:ext cx="4191000" cy="3657600"/>
          </a:xfrm>
        </p:spPr>
        <p:txBody>
          <a:bodyPr rtlCol="0">
            <a:normAutofit fontScale="77500" lnSpcReduction="20000"/>
          </a:bodyPr>
          <a:lstStyle/>
          <a:p>
            <a:pPr algn="ctr" eaLnBrk="1" fontAlgn="auto" hangingPunct="1">
              <a:spcAft>
                <a:spcPts val="0"/>
              </a:spcAft>
              <a:buFont typeface="Arial" pitchFamily="34" charset="0"/>
              <a:buNone/>
              <a:defRPr/>
            </a:pPr>
            <a:r>
              <a:rPr lang="en-US" sz="3600" b="1" dirty="0" smtClean="0">
                <a:effectLst>
                  <a:outerShdw blurRad="38100" dist="38100" dir="2700000" algn="tl">
                    <a:srgbClr val="000000">
                      <a:alpha val="43137"/>
                    </a:srgbClr>
                  </a:outerShdw>
                </a:effectLst>
              </a:rPr>
              <a:t>AVOID</a:t>
            </a:r>
          </a:p>
          <a:p>
            <a:pPr marL="344488" indent="-344488" eaLnBrk="1" fontAlgn="auto" hangingPunct="1">
              <a:spcAft>
                <a:spcPts val="0"/>
              </a:spcAft>
              <a:buFont typeface="Arial" pitchFamily="34" charset="0"/>
              <a:buBlip>
                <a:blip r:embed="rId3"/>
              </a:buBlip>
              <a:defRPr/>
            </a:pPr>
            <a:r>
              <a:rPr lang="en-US" sz="2600" dirty="0" smtClean="0"/>
              <a:t>Overloading</a:t>
            </a:r>
          </a:p>
          <a:p>
            <a:pPr marL="344488" indent="-344488" eaLnBrk="1" fontAlgn="auto" hangingPunct="1">
              <a:spcAft>
                <a:spcPts val="0"/>
              </a:spcAft>
              <a:buFont typeface="Arial" pitchFamily="34" charset="0"/>
              <a:buBlip>
                <a:blip r:embed="rId3"/>
              </a:buBlip>
              <a:defRPr/>
            </a:pPr>
            <a:r>
              <a:rPr lang="en-US" sz="2600" dirty="0" smtClean="0"/>
              <a:t>Twisting</a:t>
            </a:r>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dirty="0"/>
          </a:p>
        </p:txBody>
      </p:sp>
      <p:sp>
        <p:nvSpPr>
          <p:cNvPr id="9" name="Slide Number Placeholder 8"/>
          <p:cNvSpPr>
            <a:spLocks noGrp="1"/>
          </p:cNvSpPr>
          <p:nvPr>
            <p:ph type="sldNum" sz="quarter" idx="11"/>
          </p:nvPr>
        </p:nvSpPr>
        <p:spPr/>
        <p:txBody>
          <a:bodyPr/>
          <a:lstStyle/>
          <a:p>
            <a:pPr>
              <a:defRPr/>
            </a:pPr>
            <a:fld id="{980575AC-B3E8-4E3A-8937-3692B2CA6E9B}" type="slidenum">
              <a:rPr lang="en-US"/>
              <a:pPr>
                <a:defRPr/>
              </a:pPr>
              <a:t>20</a:t>
            </a:fld>
            <a:endParaRPr lang="en-US"/>
          </a:p>
        </p:txBody>
      </p:sp>
      <p:grpSp>
        <p:nvGrpSpPr>
          <p:cNvPr id="6" name="Group 6"/>
          <p:cNvGrpSpPr>
            <a:grpSpLocks/>
          </p:cNvGrpSpPr>
          <p:nvPr/>
        </p:nvGrpSpPr>
        <p:grpSpPr bwMode="auto">
          <a:xfrm>
            <a:off x="4572000" y="2971800"/>
            <a:ext cx="4191000" cy="2133600"/>
            <a:chOff x="4724400" y="3581400"/>
            <a:chExt cx="3810000" cy="2133600"/>
          </a:xfrm>
        </p:grpSpPr>
        <p:sp>
          <p:nvSpPr>
            <p:cNvPr id="5" name="Cloud 4"/>
            <p:cNvSpPr/>
            <p:nvPr/>
          </p:nvSpPr>
          <p:spPr>
            <a:xfrm>
              <a:off x="4724400" y="3581400"/>
              <a:ext cx="3810000" cy="2133600"/>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1208" name="TextBox 5"/>
            <p:cNvSpPr txBox="1">
              <a:spLocks noChangeArrowheads="1"/>
            </p:cNvSpPr>
            <p:nvPr/>
          </p:nvSpPr>
          <p:spPr bwMode="auto">
            <a:xfrm>
              <a:off x="5334000" y="4038600"/>
              <a:ext cx="2438400" cy="1089891"/>
            </a:xfrm>
            <a:prstGeom prst="rect">
              <a:avLst/>
            </a:prstGeom>
            <a:noFill/>
            <a:ln w="9525">
              <a:noFill/>
              <a:miter lim="800000"/>
              <a:headEnd/>
              <a:tailEnd/>
            </a:ln>
          </p:spPr>
          <p:txBody>
            <a:bodyPr>
              <a:spAutoFit/>
            </a:bodyPr>
            <a:lstStyle/>
            <a:p>
              <a:pPr algn="ctr"/>
              <a:r>
                <a:rPr lang="en-US" sz="2000" b="1">
                  <a:solidFill>
                    <a:schemeClr val="tx2"/>
                  </a:solidFill>
                  <a:latin typeface="Calibri" pitchFamily="34" charset="0"/>
                </a:rPr>
                <a:t>If lifting from the floor, keep the load between your legs, not in front of your knees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048000"/>
            <a:ext cx="7772400" cy="2305050"/>
          </a:xfrm>
        </p:spPr>
        <p:txBody>
          <a:bodyPr rtlCol="0">
            <a:normAutofit/>
          </a:bodyPr>
          <a:lstStyle/>
          <a:p>
            <a:pPr eaLnBrk="1" fontAlgn="auto" hangingPunct="1">
              <a:spcAft>
                <a:spcPts val="0"/>
              </a:spcAft>
              <a:defRPr/>
            </a:pPr>
            <a:r>
              <a:rPr lang="en-US" dirty="0" smtClean="0"/>
              <a:t>Questions?</a:t>
            </a:r>
            <a:endParaRPr lang="en-US" dirty="0"/>
          </a:p>
        </p:txBody>
      </p:sp>
      <p:sp>
        <p:nvSpPr>
          <p:cNvPr id="3" name="Slide Number Placeholder 2"/>
          <p:cNvSpPr>
            <a:spLocks noGrp="1"/>
          </p:cNvSpPr>
          <p:nvPr>
            <p:ph type="sldNum" sz="quarter" idx="11"/>
          </p:nvPr>
        </p:nvSpPr>
        <p:spPr/>
        <p:txBody>
          <a:bodyPr/>
          <a:lstStyle/>
          <a:p>
            <a:pPr>
              <a:defRPr/>
            </a:pPr>
            <a:fld id="{D23E49A4-CE03-406B-B954-3D2B3A2B2029}" type="slidenum">
              <a:rPr lang="en-US"/>
              <a:pPr>
                <a:defRPr/>
              </a:pPr>
              <a:t>200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1143000"/>
          </a:xfrm>
        </p:spPr>
        <p:txBody>
          <a:bodyPr rtlCol="0">
            <a:normAutofit fontScale="90000"/>
          </a:bodyPr>
          <a:lstStyle/>
          <a:p>
            <a:pPr algn="r" eaLnBrk="1" fontAlgn="auto" hangingPunct="1">
              <a:spcAft>
                <a:spcPts val="0"/>
              </a:spcAft>
              <a:defRPr/>
            </a:pPr>
            <a:r>
              <a:rPr lang="en-US" sz="4000" dirty="0" smtClean="0">
                <a:effectLst>
                  <a:outerShdw blurRad="38100" dist="38100" dir="2700000" algn="tl">
                    <a:srgbClr val="000000">
                      <a:alpha val="43137"/>
                    </a:srgbClr>
                  </a:outerShdw>
                </a:effectLst>
              </a:rPr>
              <a:t>POTENTIAL IMPROVEMENT </a:t>
            </a:r>
            <a:br>
              <a:rPr lang="en-US" sz="4000" dirty="0" smtClean="0">
                <a:effectLst>
                  <a:outerShdw blurRad="38100" dist="38100" dir="2700000" algn="tl">
                    <a:srgbClr val="000000">
                      <a:alpha val="43137"/>
                    </a:srgbClr>
                  </a:outerShdw>
                </a:effectLst>
              </a:rPr>
            </a:br>
            <a:r>
              <a:rPr lang="en-US" sz="3100" dirty="0" smtClean="0">
                <a:effectLst>
                  <a:outerShdw blurRad="38100" dist="38100" dir="2700000" algn="tl">
                    <a:srgbClr val="000000">
                      <a:alpha val="43137"/>
                    </a:srgbClr>
                  </a:outerShdw>
                </a:effectLst>
              </a:rPr>
              <a:t>LIFTING</a:t>
            </a:r>
            <a:endParaRPr lang="en-US" dirty="0">
              <a:effectLst>
                <a:outerShdw blurRad="38100" dist="38100" dir="2700000" algn="tl">
                  <a:srgbClr val="000000">
                    <a:alpha val="43137"/>
                  </a:srgbClr>
                </a:outerShdw>
              </a:effectLst>
            </a:endParaRPr>
          </a:p>
        </p:txBody>
      </p:sp>
      <p:sp>
        <p:nvSpPr>
          <p:cNvPr id="52227" name="Content Placeholder 2"/>
          <p:cNvSpPr>
            <a:spLocks noGrp="1"/>
          </p:cNvSpPr>
          <p:nvPr>
            <p:ph idx="1"/>
          </p:nvPr>
        </p:nvSpPr>
        <p:spPr>
          <a:xfrm>
            <a:off x="0" y="1711325"/>
            <a:ext cx="4572000" cy="2057400"/>
          </a:xfrm>
        </p:spPr>
        <p:txBody>
          <a:bodyPr/>
          <a:lstStyle/>
          <a:p>
            <a:pPr eaLnBrk="1" hangingPunct="1">
              <a:buFont typeface="Arial" charset="0"/>
              <a:buNone/>
            </a:pPr>
            <a:r>
              <a:rPr lang="en-US" smtClean="0"/>
              <a:t>	</a:t>
            </a:r>
            <a:r>
              <a:rPr lang="en-US" sz="2800" smtClean="0"/>
              <a:t>Ask another worker to help</a:t>
            </a:r>
          </a:p>
          <a:p>
            <a:pPr lvl="1" eaLnBrk="1" hangingPunct="1"/>
            <a:r>
              <a:rPr lang="en-US" smtClean="0"/>
              <a:t>Communicate clearly on when you will start lifting and how you will lift together</a:t>
            </a:r>
          </a:p>
          <a:p>
            <a:pPr eaLnBrk="1" hangingPunct="1"/>
            <a:endParaRPr lang="en-US" smtClean="0"/>
          </a:p>
          <a:p>
            <a:pPr eaLnBrk="1" hangingPunct="1"/>
            <a:endParaRPr lang="en-US" smtClean="0"/>
          </a:p>
        </p:txBody>
      </p:sp>
      <p:sp>
        <p:nvSpPr>
          <p:cNvPr id="12" name="Slide Number Placeholder 11"/>
          <p:cNvSpPr>
            <a:spLocks noGrp="1"/>
          </p:cNvSpPr>
          <p:nvPr>
            <p:ph type="sldNum" sz="quarter" idx="11"/>
          </p:nvPr>
        </p:nvSpPr>
        <p:spPr/>
        <p:txBody>
          <a:bodyPr/>
          <a:lstStyle/>
          <a:p>
            <a:pPr>
              <a:defRPr/>
            </a:pPr>
            <a:fld id="{E96C8034-4E62-42A2-BB36-A9F7756C1398}" type="slidenum">
              <a:rPr lang="en-US"/>
              <a:pPr>
                <a:defRPr/>
              </a:pPr>
              <a:t>21</a:t>
            </a:fld>
            <a:endParaRPr lang="en-US" dirty="0"/>
          </a:p>
        </p:txBody>
      </p:sp>
      <p:pic>
        <p:nvPicPr>
          <p:cNvPr id="4" name="Picture 2"/>
          <p:cNvPicPr>
            <a:picLocks noChangeAspect="1" noChangeArrowheads="1"/>
          </p:cNvPicPr>
          <p:nvPr/>
        </p:nvPicPr>
        <p:blipFill>
          <a:blip r:embed="rId3" cstate="email"/>
          <a:srcRect/>
          <a:stretch>
            <a:fillRect/>
          </a:stretch>
        </p:blipFill>
        <p:spPr bwMode="auto">
          <a:xfrm rot="10800000">
            <a:off x="612754" y="3581400"/>
            <a:ext cx="3578246" cy="2362200"/>
          </a:xfrm>
          <a:prstGeom prst="round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2230" name="TextBox 8"/>
          <p:cNvSpPr txBox="1">
            <a:spLocks noChangeArrowheads="1"/>
          </p:cNvSpPr>
          <p:nvPr/>
        </p:nvSpPr>
        <p:spPr bwMode="auto">
          <a:xfrm>
            <a:off x="987425" y="6096000"/>
            <a:ext cx="2822575" cy="369888"/>
          </a:xfrm>
          <a:prstGeom prst="rect">
            <a:avLst/>
          </a:prstGeom>
          <a:noFill/>
          <a:ln w="9525">
            <a:noFill/>
            <a:miter lim="800000"/>
            <a:headEnd/>
            <a:tailEnd/>
          </a:ln>
        </p:spPr>
        <p:txBody>
          <a:bodyPr wrap="none">
            <a:spAutoFit/>
          </a:bodyPr>
          <a:lstStyle/>
          <a:p>
            <a:r>
              <a:rPr lang="en-US" i="1">
                <a:latin typeface="Calibri" pitchFamily="34" charset="0"/>
              </a:rPr>
              <a:t>Two workers lifting wire reel</a:t>
            </a:r>
          </a:p>
        </p:txBody>
      </p:sp>
      <p:pic>
        <p:nvPicPr>
          <p:cNvPr id="10" name="Picture 9"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381000" y="3505200"/>
            <a:ext cx="1143000" cy="784747"/>
          </a:xfrm>
          <a:prstGeom prst="rect">
            <a:avLst/>
          </a:prstGeom>
          <a:noFill/>
        </p:spPr>
      </p:pic>
      <p:grpSp>
        <p:nvGrpSpPr>
          <p:cNvPr id="52232" name="Group 12"/>
          <p:cNvGrpSpPr>
            <a:grpSpLocks/>
          </p:cNvGrpSpPr>
          <p:nvPr/>
        </p:nvGrpSpPr>
        <p:grpSpPr bwMode="auto">
          <a:xfrm>
            <a:off x="7988300" y="2667000"/>
            <a:ext cx="1003300" cy="3733800"/>
            <a:chOff x="3657600" y="3048000"/>
            <a:chExt cx="1003735" cy="3733800"/>
          </a:xfrm>
        </p:grpSpPr>
        <p:grpSp>
          <p:nvGrpSpPr>
            <p:cNvPr id="52238" name="Group 23"/>
            <p:cNvGrpSpPr>
              <a:grpSpLocks/>
            </p:cNvGrpSpPr>
            <p:nvPr/>
          </p:nvGrpSpPr>
          <p:grpSpPr bwMode="auto">
            <a:xfrm>
              <a:off x="3657600" y="6248400"/>
              <a:ext cx="1003735" cy="533400"/>
              <a:chOff x="3657600" y="6248400"/>
              <a:chExt cx="1003735" cy="533400"/>
            </a:xfrm>
          </p:grpSpPr>
          <p:cxnSp>
            <p:nvCxnSpPr>
              <p:cNvPr id="18" name="Straight Connector 17"/>
              <p:cNvCxnSpPr/>
              <p:nvPr/>
            </p:nvCxnSpPr>
            <p:spPr>
              <a:xfrm flipH="1">
                <a:off x="3657600" y="6248400"/>
                <a:ext cx="381165"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038765" y="6248400"/>
                <a:ext cx="533631"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022883" y="6248400"/>
                <a:ext cx="139761" cy="304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686187" y="6448425"/>
                <a:ext cx="95291"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4114998" y="6553200"/>
                <a:ext cx="95291"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4566044" y="6432550"/>
                <a:ext cx="95291"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5" name="Can 14"/>
            <p:cNvSpPr/>
            <p:nvPr/>
          </p:nvSpPr>
          <p:spPr>
            <a:xfrm rot="5400000">
              <a:off x="4331056" y="4054418"/>
              <a:ext cx="293688" cy="262052"/>
            </a:xfrm>
            <a:prstGeom prst="ca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6" name="Straight Connector 15"/>
            <p:cNvCxnSpPr/>
            <p:nvPr/>
          </p:nvCxnSpPr>
          <p:spPr>
            <a:xfrm flipH="1">
              <a:off x="4038765" y="4191000"/>
              <a:ext cx="522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765" y="3048000"/>
              <a:ext cx="0" cy="32146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noChangeArrowheads="1"/>
          </p:cNvPicPr>
          <p:nvPr/>
        </p:nvPicPr>
        <p:blipFill>
          <a:blip r:embed="rId5" cstate="email"/>
          <a:srcRect/>
          <a:stretch>
            <a:fillRect/>
          </a:stretch>
        </p:blipFill>
        <p:spPr bwMode="auto">
          <a:xfrm>
            <a:off x="4787465" y="2654300"/>
            <a:ext cx="2819400" cy="3213100"/>
          </a:xfrm>
          <a:prstGeom prst="roundRect">
            <a:avLst/>
          </a:prstGeom>
          <a:noFill/>
          <a:ln w="38100">
            <a:solidFill>
              <a:schemeClr val="tx1"/>
            </a:solidFill>
            <a:miter lim="800000"/>
            <a:headEnd/>
            <a:tailEnd/>
          </a:ln>
        </p:spPr>
      </p:pic>
      <p:sp>
        <p:nvSpPr>
          <p:cNvPr id="25" name="Curved Left Arrow 24"/>
          <p:cNvSpPr/>
          <p:nvPr/>
        </p:nvSpPr>
        <p:spPr>
          <a:xfrm rot="14990570" flipH="1">
            <a:off x="7331869" y="3975894"/>
            <a:ext cx="742950" cy="1719262"/>
          </a:xfrm>
          <a:prstGeom prst="curvedLeftArrow">
            <a:avLst>
              <a:gd name="adj1" fmla="val 17407"/>
              <a:gd name="adj2" fmla="val 39644"/>
              <a:gd name="adj3" fmla="val 25000"/>
            </a:avLst>
          </a:prstGeom>
          <a:solidFill>
            <a:srgbClr val="FF920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52235" name="TextBox 25"/>
          <p:cNvSpPr txBox="1">
            <a:spLocks noChangeArrowheads="1"/>
          </p:cNvSpPr>
          <p:nvPr/>
        </p:nvSpPr>
        <p:spPr bwMode="auto">
          <a:xfrm>
            <a:off x="4775200" y="6107113"/>
            <a:ext cx="2921000" cy="369887"/>
          </a:xfrm>
          <a:prstGeom prst="rect">
            <a:avLst/>
          </a:prstGeom>
          <a:noFill/>
          <a:ln w="9525">
            <a:noFill/>
            <a:miter lim="800000"/>
            <a:headEnd/>
            <a:tailEnd/>
          </a:ln>
        </p:spPr>
        <p:txBody>
          <a:bodyPr wrap="none">
            <a:spAutoFit/>
          </a:bodyPr>
          <a:lstStyle/>
          <a:p>
            <a:r>
              <a:rPr lang="en-US" i="1">
                <a:latin typeface="Calibri" pitchFamily="34" charset="0"/>
              </a:rPr>
              <a:t>Take up reel location on truck</a:t>
            </a:r>
          </a:p>
        </p:txBody>
      </p:sp>
      <p:sp>
        <p:nvSpPr>
          <p:cNvPr id="52236" name="Rectangle 26"/>
          <p:cNvSpPr>
            <a:spLocks noChangeArrowheads="1"/>
          </p:cNvSpPr>
          <p:nvPr/>
        </p:nvSpPr>
        <p:spPr bwMode="auto">
          <a:xfrm>
            <a:off x="4572000" y="1600200"/>
            <a:ext cx="4191000" cy="954088"/>
          </a:xfrm>
          <a:prstGeom prst="rect">
            <a:avLst/>
          </a:prstGeom>
          <a:noFill/>
          <a:ln w="9525">
            <a:noFill/>
            <a:miter lim="800000"/>
            <a:headEnd/>
            <a:tailEnd/>
          </a:ln>
        </p:spPr>
        <p:txBody>
          <a:bodyPr>
            <a:spAutoFit/>
          </a:bodyPr>
          <a:lstStyle/>
          <a:p>
            <a:r>
              <a:rPr lang="en-US" sz="2800">
                <a:latin typeface="Calibri" pitchFamily="34" charset="0"/>
              </a:rPr>
              <a:t>Use carts or equipment </a:t>
            </a:r>
          </a:p>
          <a:p>
            <a:r>
              <a:rPr lang="en-US" sz="2800">
                <a:latin typeface="Calibri" pitchFamily="34" charset="0"/>
              </a:rPr>
              <a:t>instead of lifting manually</a:t>
            </a:r>
          </a:p>
        </p:txBody>
      </p:sp>
      <p:pic>
        <p:nvPicPr>
          <p:cNvPr id="28" name="Picture 27"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6844865" y="2644253"/>
            <a:ext cx="1143000" cy="784747"/>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CARRYING</a:t>
            </a:r>
            <a:endParaRPr lang="en-US" dirty="0"/>
          </a:p>
        </p:txBody>
      </p:sp>
      <p:sp>
        <p:nvSpPr>
          <p:cNvPr id="8" name="Slide Number Placeholder 7"/>
          <p:cNvSpPr>
            <a:spLocks noGrp="1"/>
          </p:cNvSpPr>
          <p:nvPr>
            <p:ph type="sldNum" sz="quarter" idx="11"/>
          </p:nvPr>
        </p:nvSpPr>
        <p:spPr/>
        <p:txBody>
          <a:bodyPr/>
          <a:lstStyle/>
          <a:p>
            <a:pPr>
              <a:defRPr/>
            </a:pPr>
            <a:fld id="{44344FB9-DA8F-4D6E-BF1F-4EA79A995454}" type="slidenum">
              <a:rPr lang="en-US"/>
              <a:pPr>
                <a:defRPr/>
              </a:pPr>
              <a:t>22</a:t>
            </a:fld>
            <a:endParaRPr lang="en-US"/>
          </a:p>
        </p:txBody>
      </p:sp>
      <p:pic>
        <p:nvPicPr>
          <p:cNvPr id="4" name="Picture 2"/>
          <p:cNvPicPr>
            <a:picLocks noChangeAspect="1" noChangeArrowheads="1"/>
          </p:cNvPicPr>
          <p:nvPr/>
        </p:nvPicPr>
        <p:blipFill>
          <a:blip r:embed="rId3" cstate="email">
            <a:grayscl/>
            <a:lum bright="20000" contrast="30000"/>
          </a:blip>
          <a:srcRect/>
          <a:stretch>
            <a:fillRect/>
          </a:stretch>
        </p:blipFill>
        <p:spPr bwMode="auto">
          <a:xfrm>
            <a:off x="2971800" y="1524000"/>
            <a:ext cx="4141693" cy="5029200"/>
          </a:xfrm>
          <a:prstGeom prst="rect">
            <a:avLst/>
          </a:prstGeom>
          <a:ln>
            <a:noFill/>
          </a:ln>
          <a:effectLst>
            <a:softEdge rad="317500"/>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5344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KNOW YOUR LIMITS: CARRYING</a:t>
            </a:r>
            <a:endParaRPr lang="en-US" dirty="0">
              <a:effectLst>
                <a:outerShdw blurRad="38100" dist="38100" dir="2700000" algn="tl">
                  <a:srgbClr val="000000">
                    <a:alpha val="43137"/>
                  </a:srgbClr>
                </a:outerShdw>
              </a:effectLst>
            </a:endParaRPr>
          </a:p>
        </p:txBody>
      </p:sp>
      <p:sp>
        <p:nvSpPr>
          <p:cNvPr id="15" name="Slide Number Placeholder 14"/>
          <p:cNvSpPr>
            <a:spLocks noGrp="1"/>
          </p:cNvSpPr>
          <p:nvPr>
            <p:ph type="sldNum" sz="quarter" idx="11"/>
          </p:nvPr>
        </p:nvSpPr>
        <p:spPr/>
        <p:txBody>
          <a:bodyPr/>
          <a:lstStyle/>
          <a:p>
            <a:pPr>
              <a:defRPr/>
            </a:pPr>
            <a:fld id="{302F70BF-4A1B-449D-9D25-4EE4E58DE043}" type="slidenum">
              <a:rPr lang="en-US"/>
              <a:pPr>
                <a:defRPr/>
              </a:pPr>
              <a:t>23</a:t>
            </a:fld>
            <a:endParaRPr lang="en-US" dirty="0"/>
          </a:p>
        </p:txBody>
      </p:sp>
      <p:graphicFrame>
        <p:nvGraphicFramePr>
          <p:cNvPr id="4" name="Content Placeholder 4"/>
          <p:cNvGraphicFramePr>
            <a:graphicFrameLocks/>
          </p:cNvGraphicFramePr>
          <p:nvPr/>
        </p:nvGraphicFramePr>
        <p:xfrm>
          <a:off x="1327150" y="1981200"/>
          <a:ext cx="7435760" cy="4038600"/>
        </p:xfrm>
        <a:graphic>
          <a:graphicData uri="http://schemas.openxmlformats.org/drawingml/2006/table">
            <a:tbl>
              <a:tblPr firstRow="1" bandRow="1"/>
              <a:tblGrid>
                <a:gridCol w="1577281"/>
                <a:gridCol w="1351955"/>
                <a:gridCol w="1126631"/>
                <a:gridCol w="1126631"/>
                <a:gridCol w="1126631"/>
                <a:gridCol w="1126631"/>
              </a:tblGrid>
              <a:tr h="457200">
                <a:tc>
                  <a:txBody>
                    <a:bodyPr/>
                    <a:lstStyle/>
                    <a:p>
                      <a:endParaRPr lang="en-US" sz="24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400" dirty="0"/>
                    </a:p>
                  </a:txBody>
                  <a:tcP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4">
                  <a:txBody>
                    <a:bodyPr/>
                    <a:lstStyle/>
                    <a:p>
                      <a:pPr algn="ctr"/>
                      <a:r>
                        <a:rPr lang="en-US" sz="2400" b="1" dirty="0" smtClean="0"/>
                        <a:t>One carry every ….</a:t>
                      </a:r>
                      <a:endParaRPr lang="en-US" sz="24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r h="822960">
                <a:tc>
                  <a:txBody>
                    <a:bodyPr/>
                    <a:lstStyle/>
                    <a:p>
                      <a:endParaRPr lang="en-US" sz="24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endParaRPr lang="en-US" sz="2400" dirty="0"/>
                    </a:p>
                  </a:txBody>
                  <a:tcPr>
                    <a:lnL w="12700" cmpd="sng">
                      <a:noFill/>
                      <a:prstDash val="soli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r>
                        <a:rPr lang="en-US" sz="2400" dirty="0" smtClean="0"/>
                        <a:t>30 minutes</a:t>
                      </a:r>
                      <a:endParaRPr lang="en-US" sz="2400" dirty="0"/>
                    </a:p>
                  </a:txBody>
                  <a:tcPr anchor="ctr"/>
                </a:tc>
                <a:tc hMerge="1">
                  <a:txBody>
                    <a:bodyPr/>
                    <a:lstStyle/>
                    <a:p>
                      <a:endParaRPr lang="en-US" dirty="0"/>
                    </a:p>
                  </a:txBody>
                  <a:tcPr/>
                </a:tc>
                <a:tc gridSpan="2">
                  <a:txBody>
                    <a:bodyPr/>
                    <a:lstStyle/>
                    <a:p>
                      <a:pPr algn="ctr"/>
                      <a:r>
                        <a:rPr lang="en-US" sz="2400" dirty="0" smtClean="0"/>
                        <a:t>8 hours</a:t>
                      </a:r>
                      <a:endParaRPr lang="en-US" sz="2400" dirty="0"/>
                    </a:p>
                  </a:txBody>
                  <a:tcPr anchor="ctr"/>
                </a:tc>
                <a:tc hMerge="1">
                  <a:txBody>
                    <a:bodyPr/>
                    <a:lstStyle/>
                    <a:p>
                      <a:endParaRPr lang="en-US" dirty="0"/>
                    </a:p>
                  </a:txBody>
                  <a:tcPr/>
                </a:tc>
              </a:tr>
              <a:tr h="822960">
                <a:tc>
                  <a:txBody>
                    <a:bodyPr/>
                    <a:lstStyle/>
                    <a:p>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tcPr>
                </a:tc>
                <a:tc>
                  <a:txBody>
                    <a:bodyPr/>
                    <a:lstStyle/>
                    <a:p>
                      <a:pPr algn="ctr"/>
                      <a:r>
                        <a:rPr lang="en-US" sz="2000" b="1" i="0" dirty="0" smtClean="0"/>
                        <a:t>90%</a:t>
                      </a:r>
                      <a:endParaRPr lang="en-US" sz="2000" b="1" i="0" dirty="0"/>
                    </a:p>
                  </a:txBody>
                  <a:tcPr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sz="2400" dirty="0" smtClean="0"/>
                        <a:t>7 ft</a:t>
                      </a:r>
                      <a:endParaRPr lang="en-US" sz="2400" dirty="0"/>
                    </a:p>
                  </a:txBody>
                  <a:tcPr anchor="ctr">
                    <a:noFill/>
                  </a:tcPr>
                </a:tc>
                <a:tc>
                  <a:txBody>
                    <a:bodyPr/>
                    <a:lstStyle/>
                    <a:p>
                      <a:pPr algn="ctr"/>
                      <a:r>
                        <a:rPr lang="en-US" sz="2400" dirty="0" smtClean="0"/>
                        <a:t>28 ft</a:t>
                      </a:r>
                      <a:endParaRPr lang="en-US" sz="2400" dirty="0"/>
                    </a:p>
                  </a:txBody>
                  <a:tcPr anchor="ctr">
                    <a:noFill/>
                  </a:tcPr>
                </a:tc>
                <a:tc>
                  <a:txBody>
                    <a:bodyPr/>
                    <a:lstStyle/>
                    <a:p>
                      <a:pPr algn="ctr"/>
                      <a:r>
                        <a:rPr lang="en-US" sz="2400" dirty="0" smtClean="0"/>
                        <a:t>7 ft</a:t>
                      </a:r>
                      <a:endParaRPr lang="en-US" sz="2400" dirty="0"/>
                    </a:p>
                  </a:txBody>
                  <a:tcPr anchor="ctr">
                    <a:noFill/>
                  </a:tcPr>
                </a:tc>
                <a:tc>
                  <a:txBody>
                    <a:bodyPr/>
                    <a:lstStyle/>
                    <a:p>
                      <a:pPr algn="ctr"/>
                      <a:r>
                        <a:rPr lang="en-US" sz="2400" dirty="0" smtClean="0"/>
                        <a:t>28 ft</a:t>
                      </a:r>
                      <a:endParaRPr lang="en-US" sz="2400" dirty="0"/>
                    </a:p>
                  </a:txBody>
                  <a:tcPr anchor="ctr">
                    <a:noFill/>
                  </a:tcPr>
                </a:tc>
              </a:tr>
              <a:tr h="937260">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Carrying at elbow height</a:t>
                      </a:r>
                      <a:endParaRPr lang="en-US" sz="2400" dirty="0"/>
                    </a:p>
                  </a:txBody>
                  <a:tcPr anchor="ctr">
                    <a:solidFill>
                      <a:schemeClr val="bg1">
                        <a:lumMod val="85000"/>
                      </a:schemeClr>
                    </a:solidFill>
                  </a:tcPr>
                </a:tc>
                <a:tc>
                  <a:txBody>
                    <a:bodyPr/>
                    <a:lstStyle/>
                    <a:p>
                      <a:pPr algn="ctr"/>
                      <a:r>
                        <a:rPr lang="en-US" sz="2400" dirty="0" smtClean="0">
                          <a:solidFill>
                            <a:schemeClr val="tx1"/>
                          </a:solidFill>
                        </a:rPr>
                        <a:t>Male</a:t>
                      </a:r>
                    </a:p>
                    <a:p>
                      <a:pPr algn="ctr"/>
                      <a:r>
                        <a:rPr lang="en-US" sz="1600" dirty="0" smtClean="0">
                          <a:solidFill>
                            <a:schemeClr val="tx1"/>
                          </a:solidFill>
                        </a:rPr>
                        <a:t>~44 inches</a:t>
                      </a:r>
                      <a:endParaRPr lang="en-US" sz="1600" dirty="0">
                        <a:solidFill>
                          <a:schemeClr val="tx1"/>
                        </a:solidFill>
                      </a:endParaRPr>
                    </a:p>
                  </a:txBody>
                  <a:tcPr anchor="ctr"/>
                </a:tc>
                <a:tc>
                  <a:txBody>
                    <a:bodyPr/>
                    <a:lstStyle/>
                    <a:p>
                      <a:pPr algn="ctr"/>
                      <a:r>
                        <a:rPr lang="en-US" sz="2400" dirty="0" smtClean="0">
                          <a:solidFill>
                            <a:schemeClr val="tx1"/>
                          </a:solidFill>
                        </a:rPr>
                        <a:t>46 lbs</a:t>
                      </a:r>
                      <a:endParaRPr lang="en-US" sz="2400" dirty="0">
                        <a:solidFill>
                          <a:schemeClr val="tx1"/>
                        </a:solidFill>
                      </a:endParaRPr>
                    </a:p>
                  </a:txBody>
                  <a:tcPr anchor="ctr">
                    <a:noFill/>
                  </a:tcPr>
                </a:tc>
                <a:tc>
                  <a:txBody>
                    <a:bodyPr/>
                    <a:lstStyle/>
                    <a:p>
                      <a:pPr algn="ctr"/>
                      <a:r>
                        <a:rPr lang="en-US" sz="2400" dirty="0" smtClean="0">
                          <a:solidFill>
                            <a:schemeClr val="tx1"/>
                          </a:solidFill>
                        </a:rPr>
                        <a:t>37 lbs</a:t>
                      </a:r>
                      <a:endParaRPr lang="en-US" sz="2400" dirty="0">
                        <a:solidFill>
                          <a:schemeClr val="tx1"/>
                        </a:solidFill>
                      </a:endParaRPr>
                    </a:p>
                  </a:txBody>
                  <a:tcPr anchor="ctr">
                    <a:noFill/>
                  </a:tcPr>
                </a:tc>
                <a:tc>
                  <a:txBody>
                    <a:bodyPr/>
                    <a:lstStyle/>
                    <a:p>
                      <a:pPr algn="ctr"/>
                      <a:r>
                        <a:rPr lang="en-US" sz="2400" dirty="0" smtClean="0">
                          <a:solidFill>
                            <a:schemeClr val="tx1"/>
                          </a:solidFill>
                        </a:rPr>
                        <a:t>51 lbs</a:t>
                      </a:r>
                      <a:endParaRPr lang="en-US" sz="2400" dirty="0">
                        <a:solidFill>
                          <a:schemeClr val="tx1"/>
                        </a:solidFill>
                      </a:endParaRPr>
                    </a:p>
                  </a:txBody>
                  <a:tcPr anchor="ctr">
                    <a:noFill/>
                  </a:tcPr>
                </a:tc>
                <a:tc>
                  <a:txBody>
                    <a:bodyPr/>
                    <a:lstStyle/>
                    <a:p>
                      <a:pPr algn="ctr"/>
                      <a:r>
                        <a:rPr lang="en-US" sz="2400" dirty="0" smtClean="0">
                          <a:solidFill>
                            <a:schemeClr val="tx1"/>
                          </a:solidFill>
                        </a:rPr>
                        <a:t>44 lbs</a:t>
                      </a:r>
                      <a:endParaRPr lang="en-US" sz="2400" dirty="0">
                        <a:solidFill>
                          <a:schemeClr val="tx1"/>
                        </a:solidFill>
                      </a:endParaRPr>
                    </a:p>
                  </a:txBody>
                  <a:tcPr anchor="ctr">
                    <a:noFill/>
                  </a:tcPr>
                </a:tc>
              </a:tr>
              <a:tr h="998220">
                <a:tc vMerge="1">
                  <a:txBody>
                    <a:bodyPr/>
                    <a:lstStyle/>
                    <a:p>
                      <a:endParaRPr lang="en-US" dirty="0"/>
                    </a:p>
                  </a:txBody>
                  <a:tcPr/>
                </a:tc>
                <a:tc>
                  <a:txBody>
                    <a:bodyPr/>
                    <a:lstStyle/>
                    <a:p>
                      <a:pPr algn="ctr"/>
                      <a:r>
                        <a:rPr lang="en-US" sz="2400" dirty="0" smtClean="0">
                          <a:solidFill>
                            <a:srgbClr val="FF0000"/>
                          </a:solidFill>
                        </a:rPr>
                        <a:t>Female</a:t>
                      </a:r>
                    </a:p>
                    <a:p>
                      <a:pPr algn="ctr"/>
                      <a:r>
                        <a:rPr lang="en-US" sz="1600" dirty="0" smtClean="0">
                          <a:solidFill>
                            <a:srgbClr val="FF0000"/>
                          </a:solidFill>
                        </a:rPr>
                        <a:t>~41 inches</a:t>
                      </a:r>
                      <a:endParaRPr lang="en-US" sz="1600" dirty="0">
                        <a:solidFill>
                          <a:srgbClr val="FF0000"/>
                        </a:solidFill>
                      </a:endParaRPr>
                    </a:p>
                  </a:txBody>
                  <a:tcPr anchor="ctr"/>
                </a:tc>
                <a:tc>
                  <a:txBody>
                    <a:bodyPr/>
                    <a:lstStyle/>
                    <a:p>
                      <a:pPr algn="ctr"/>
                      <a:r>
                        <a:rPr lang="en-US" sz="2400" dirty="0" smtClean="0">
                          <a:solidFill>
                            <a:srgbClr val="FF0000"/>
                          </a:solidFill>
                        </a:rPr>
                        <a:t>29 lbs</a:t>
                      </a:r>
                      <a:endParaRPr lang="en-US" sz="2400" dirty="0">
                        <a:solidFill>
                          <a:srgbClr val="FF0000"/>
                        </a:solidFill>
                      </a:endParaRPr>
                    </a:p>
                  </a:txBody>
                  <a:tcPr anchor="ctr">
                    <a:noFill/>
                  </a:tcPr>
                </a:tc>
                <a:tc>
                  <a:txBody>
                    <a:bodyPr/>
                    <a:lstStyle/>
                    <a:p>
                      <a:pPr algn="ctr"/>
                      <a:r>
                        <a:rPr lang="en-US" sz="2400" dirty="0" smtClean="0">
                          <a:solidFill>
                            <a:srgbClr val="FF0000"/>
                          </a:solidFill>
                        </a:rPr>
                        <a:t>26</a:t>
                      </a:r>
                      <a:r>
                        <a:rPr lang="en-US" sz="2400" b="0" i="0" u="none" strike="noStrike" dirty="0" smtClean="0">
                          <a:solidFill>
                            <a:srgbClr val="FF0000"/>
                          </a:solidFill>
                          <a:latin typeface="+mn-lt"/>
                        </a:rPr>
                        <a:t> lbs</a:t>
                      </a:r>
                      <a:endParaRPr lang="en-US" sz="2400" dirty="0">
                        <a:solidFill>
                          <a:srgbClr val="FF0000"/>
                        </a:solidFill>
                      </a:endParaRPr>
                    </a:p>
                  </a:txBody>
                  <a:tcPr anchor="ctr">
                    <a:noFill/>
                  </a:tcPr>
                </a:tc>
                <a:tc>
                  <a:txBody>
                    <a:bodyPr/>
                    <a:lstStyle/>
                    <a:p>
                      <a:pPr algn="ctr"/>
                      <a:r>
                        <a:rPr lang="en-US" sz="2400" b="0" i="0" u="none" strike="noStrike" dirty="0" smtClean="0">
                          <a:solidFill>
                            <a:srgbClr val="FF0000"/>
                          </a:solidFill>
                          <a:latin typeface="+mn-lt"/>
                        </a:rPr>
                        <a:t>40 lbs</a:t>
                      </a:r>
                      <a:endParaRPr lang="en-US" sz="2400" dirty="0">
                        <a:solidFill>
                          <a:srgbClr val="FF0000"/>
                        </a:solidFill>
                      </a:endParaRPr>
                    </a:p>
                  </a:txBody>
                  <a:tcPr anchor="ctr">
                    <a:noFill/>
                  </a:tcPr>
                </a:tc>
                <a:tc>
                  <a:txBody>
                    <a:bodyPr/>
                    <a:lstStyle/>
                    <a:p>
                      <a:pPr algn="ctr"/>
                      <a:r>
                        <a:rPr lang="en-US" sz="2400" dirty="0" smtClean="0">
                          <a:solidFill>
                            <a:srgbClr val="FF0000"/>
                          </a:solidFill>
                        </a:rPr>
                        <a:t>35</a:t>
                      </a:r>
                      <a:r>
                        <a:rPr lang="en-US" sz="2400" b="0" i="0" u="none" strike="noStrike" dirty="0" smtClean="0">
                          <a:solidFill>
                            <a:srgbClr val="FF0000"/>
                          </a:solidFill>
                          <a:latin typeface="+mn-lt"/>
                        </a:rPr>
                        <a:t> lbs</a:t>
                      </a:r>
                      <a:endParaRPr lang="en-US" sz="2400" dirty="0">
                        <a:solidFill>
                          <a:srgbClr val="FF0000"/>
                        </a:solidFill>
                      </a:endParaRPr>
                    </a:p>
                  </a:txBody>
                  <a:tcPr anchor="ctr">
                    <a:noFill/>
                  </a:tcPr>
                </a:tc>
              </a:tr>
            </a:tbl>
          </a:graphicData>
        </a:graphic>
      </p:graphicFrame>
      <p:grpSp>
        <p:nvGrpSpPr>
          <p:cNvPr id="54313" name="Group 4"/>
          <p:cNvGrpSpPr>
            <a:grpSpLocks/>
          </p:cNvGrpSpPr>
          <p:nvPr/>
        </p:nvGrpSpPr>
        <p:grpSpPr bwMode="auto">
          <a:xfrm>
            <a:off x="260350" y="1524000"/>
            <a:ext cx="1035050" cy="4191000"/>
            <a:chOff x="228600" y="1981200"/>
            <a:chExt cx="1034956" cy="4191000"/>
          </a:xfrm>
        </p:grpSpPr>
        <p:sp>
          <p:nvSpPr>
            <p:cNvPr id="6" name="Oval 5"/>
            <p:cNvSpPr/>
            <p:nvPr/>
          </p:nvSpPr>
          <p:spPr>
            <a:xfrm>
              <a:off x="228600" y="1981200"/>
              <a:ext cx="609545" cy="91440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a:off x="533372" y="2895600"/>
              <a:ext cx="0" cy="1524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33372" y="4343400"/>
              <a:ext cx="152386"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04793" y="4419600"/>
              <a:ext cx="228579" cy="17526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758" y="6096000"/>
              <a:ext cx="3047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04793" y="6172200"/>
              <a:ext cx="3047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3372" y="3352800"/>
              <a:ext cx="152386" cy="6858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14" idx="3"/>
            </p:cNvCxnSpPr>
            <p:nvPr/>
          </p:nvCxnSpPr>
          <p:spPr>
            <a:xfrm flipV="1">
              <a:off x="685758" y="3886200"/>
              <a:ext cx="292073" cy="1524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Cube 13"/>
            <p:cNvSpPr/>
            <p:nvPr/>
          </p:nvSpPr>
          <p:spPr>
            <a:xfrm>
              <a:off x="806398" y="3352800"/>
              <a:ext cx="457158" cy="5334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1" name="TextBox 6"/>
          <p:cNvSpPr txBox="1">
            <a:spLocks noChangeArrowheads="1"/>
          </p:cNvSpPr>
          <p:nvPr/>
        </p:nvSpPr>
        <p:spPr bwMode="auto">
          <a:xfrm>
            <a:off x="1066800" y="6248400"/>
            <a:ext cx="7194550" cy="461963"/>
          </a:xfrm>
          <a:prstGeom prst="rect">
            <a:avLst/>
          </a:prstGeom>
          <a:noFill/>
          <a:ln w="9525">
            <a:solidFill>
              <a:schemeClr val="bg1">
                <a:lumMod val="50000"/>
              </a:schemeClr>
            </a:solidFill>
            <a:miter lim="800000"/>
            <a:headEnd/>
            <a:tailEnd/>
          </a:ln>
        </p:spPr>
        <p:txBody>
          <a:bodyPr>
            <a:spAutoFit/>
          </a:bodyPr>
          <a:lstStyle/>
          <a:p>
            <a:pPr fontAlgn="auto">
              <a:spcBef>
                <a:spcPts val="0"/>
              </a:spcBef>
              <a:spcAft>
                <a:spcPts val="0"/>
              </a:spcAft>
              <a:defRPr/>
            </a:pPr>
            <a:r>
              <a:rPr lang="en-US" sz="1200" dirty="0">
                <a:latin typeface="Calibri" pitchFamily="34" charset="0"/>
                <a:cs typeface="+mn-cs"/>
              </a:rPr>
              <a:t>Source: Snook, S. H., &amp; </a:t>
            </a:r>
            <a:r>
              <a:rPr lang="en-US" sz="1200" dirty="0" err="1">
                <a:latin typeface="Calibri" pitchFamily="34" charset="0"/>
                <a:cs typeface="+mn-cs"/>
              </a:rPr>
              <a:t>Ciriello</a:t>
            </a:r>
            <a:r>
              <a:rPr lang="en-US" sz="1200" dirty="0">
                <a:latin typeface="Calibri" pitchFamily="34" charset="0"/>
                <a:cs typeface="+mn-cs"/>
              </a:rPr>
              <a:t>, V. M. (1991). The design of manual handling tasks: revised tables of maximum acceptable weights and forces. Ergonomics, 34(9), 1197-1213.</a:t>
            </a:r>
          </a:p>
        </p:txBody>
      </p:sp>
      <mc:AlternateContent xmlns:mc="http://schemas.openxmlformats.org/markup-compatibility/2006">
        <mc:Choice xmlns:p14="http://schemas.microsoft.com/office/powerpoint/2010/main" Requires="p14">
          <p:contentPart p14:bwMode="auto" r:id="rId3">
            <p14:nvContentPartPr>
              <p14:cNvPr id="19457" name="Ink 1"/>
              <p14:cNvContentPartPr>
                <a14:cpLocks xmlns:a14="http://schemas.microsoft.com/office/drawing/2010/main" noRot="1" noChangeAspect="1" noEditPoints="1" noChangeArrowheads="1" noChangeShapeType="1"/>
              </p14:cNvContentPartPr>
              <p14:nvPr/>
            </p14:nvContentPartPr>
            <p14:xfrm>
              <a:off x="3173413" y="3571875"/>
              <a:ext cx="3449637" cy="2316163"/>
            </p14:xfrm>
          </p:contentPart>
        </mc:Choice>
        <mc:Fallback>
          <p:pic>
            <p:nvPicPr>
              <p:cNvPr id="19457" name="Ink 1"/>
              <p:cNvPicPr>
                <a:picLocks noRot="1" noChangeAspect="1" noEditPoints="1" noChangeArrowheads="1" noChangeShapeType="1"/>
              </p:cNvPicPr>
              <p:nvPr/>
            </p:nvPicPr>
            <p:blipFill>
              <a:blip r:embed="rId4"/>
              <a:stretch>
                <a:fillRect/>
              </a:stretch>
            </p:blipFill>
            <p:spPr>
              <a:xfrm>
                <a:off x="3161893" y="3565755"/>
                <a:ext cx="3474478" cy="2335962"/>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9458" name="Ink 2"/>
              <p14:cNvContentPartPr>
                <a14:cpLocks xmlns:a14="http://schemas.microsoft.com/office/drawing/2010/main" noRot="1" noChangeAspect="1" noEditPoints="1" noChangeArrowheads="1" noChangeShapeType="1"/>
              </p14:cNvContentPartPr>
              <p14:nvPr/>
            </p14:nvContentPartPr>
            <p14:xfrm>
              <a:off x="7710488" y="4132263"/>
              <a:ext cx="954087" cy="777875"/>
            </p14:xfrm>
          </p:contentPart>
        </mc:Choice>
        <mc:Fallback>
          <p:pic>
            <p:nvPicPr>
              <p:cNvPr id="19458" name="Ink 2"/>
              <p:cNvPicPr>
                <a:picLocks noRot="1" noChangeAspect="1" noEditPoints="1" noChangeArrowheads="1" noChangeShapeType="1"/>
              </p:cNvPicPr>
              <p:nvPr/>
            </p:nvPicPr>
            <p:blipFill>
              <a:blip r:embed="rId6"/>
              <a:stretch>
                <a:fillRect/>
              </a:stretch>
            </p:blipFill>
            <p:spPr>
              <a:xfrm>
                <a:off x="7697142" y="4121073"/>
                <a:ext cx="980419" cy="802420"/>
              </a:xfrm>
              <a:prstGeom prst="rect">
                <a:avLst/>
              </a:prstGeom>
            </p:spPr>
          </p:pic>
        </mc:Fallback>
      </mc:AlternateContent>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91440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CARRYING</a:t>
            </a:r>
            <a:endParaRPr lang="en-US" dirty="0">
              <a:effectLst>
                <a:outerShdw blurRad="38100" dist="38100" dir="2700000" algn="tl">
                  <a:srgbClr val="000000">
                    <a:alpha val="43137"/>
                  </a:srgbClr>
                </a:outerShdw>
              </a:effectLst>
            </a:endParaRPr>
          </a:p>
        </p:txBody>
      </p:sp>
      <p:sp>
        <p:nvSpPr>
          <p:cNvPr id="4" name="Content Placeholder 2"/>
          <p:cNvSpPr>
            <a:spLocks noGrp="1"/>
          </p:cNvSpPr>
          <p:nvPr>
            <p:ph idx="1"/>
          </p:nvPr>
        </p:nvSpPr>
        <p:spPr>
          <a:xfrm>
            <a:off x="152400" y="1371600"/>
            <a:ext cx="4419600" cy="5257800"/>
          </a:xfrm>
        </p:spPr>
        <p:txBody>
          <a:bodyPr rtlCol="0">
            <a:normAutofit fontScale="70000" lnSpcReduction="20000"/>
          </a:bodyPr>
          <a:lstStyle/>
          <a:p>
            <a:pPr algn="ctr" eaLnBrk="1" fontAlgn="auto" hangingPunct="1">
              <a:spcAft>
                <a:spcPts val="0"/>
              </a:spcAft>
              <a:buFont typeface="Arial" pitchFamily="34" charset="0"/>
              <a:buNone/>
              <a:defRPr/>
            </a:pPr>
            <a:r>
              <a:rPr lang="en-US" sz="4000" b="1" dirty="0" smtClean="0">
                <a:effectLst>
                  <a:outerShdw blurRad="38100" dist="38100" dir="2700000" algn="tl">
                    <a:srgbClr val="000000">
                      <a:alpha val="43137"/>
                    </a:srgbClr>
                  </a:outerShdw>
                </a:effectLst>
              </a:rPr>
              <a:t>BETTER PRACTICE</a:t>
            </a:r>
          </a:p>
          <a:p>
            <a:pPr eaLnBrk="1" fontAlgn="auto" hangingPunct="1">
              <a:spcAft>
                <a:spcPts val="0"/>
              </a:spcAft>
              <a:buFont typeface="Wingdings" pitchFamily="2" charset="2"/>
              <a:buChar char="ü"/>
              <a:defRPr/>
            </a:pPr>
            <a:r>
              <a:rPr lang="en-US" sz="3200" dirty="0" smtClean="0"/>
              <a:t>Determine</a:t>
            </a:r>
            <a:r>
              <a:rPr lang="en-US" sz="3200" dirty="0" smtClean="0">
                <a:solidFill>
                  <a:srgbClr val="FF0000"/>
                </a:solidFill>
              </a:rPr>
              <a:t> </a:t>
            </a:r>
            <a:r>
              <a:rPr lang="en-US" sz="3200" dirty="0" smtClean="0"/>
              <a:t>how heavy the load is/should you ask for help?</a:t>
            </a:r>
          </a:p>
          <a:p>
            <a:pPr eaLnBrk="1" fontAlgn="auto" hangingPunct="1">
              <a:spcAft>
                <a:spcPts val="0"/>
              </a:spcAft>
              <a:buFont typeface="Wingdings" pitchFamily="2" charset="2"/>
              <a:buChar char="ü"/>
              <a:defRPr/>
            </a:pPr>
            <a:r>
              <a:rPr lang="en-US" sz="3200" dirty="0" smtClean="0"/>
              <a:t>Know where you are going before you start</a:t>
            </a:r>
          </a:p>
          <a:p>
            <a:pPr eaLnBrk="1" fontAlgn="auto" hangingPunct="1">
              <a:spcAft>
                <a:spcPts val="0"/>
              </a:spcAft>
              <a:buFont typeface="Wingdings" pitchFamily="2" charset="2"/>
              <a:buChar char="ü"/>
              <a:defRPr/>
            </a:pPr>
            <a:r>
              <a:rPr lang="en-US" sz="3200" dirty="0" smtClean="0"/>
              <a:t>Find a way to reduce distance</a:t>
            </a:r>
          </a:p>
          <a:p>
            <a:pPr eaLnBrk="1" fontAlgn="auto" hangingPunct="1">
              <a:spcAft>
                <a:spcPts val="0"/>
              </a:spcAft>
              <a:buFont typeface="Wingdings" pitchFamily="2" charset="2"/>
              <a:buChar char="ü"/>
              <a:defRPr/>
            </a:pPr>
            <a:r>
              <a:rPr lang="en-US" sz="3200" dirty="0" smtClean="0"/>
              <a:t>Find a good grip</a:t>
            </a:r>
          </a:p>
          <a:p>
            <a:pPr eaLnBrk="1" fontAlgn="auto" hangingPunct="1">
              <a:spcAft>
                <a:spcPts val="0"/>
              </a:spcAft>
              <a:buFont typeface="Wingdings" pitchFamily="2" charset="2"/>
              <a:buChar char="ü"/>
              <a:defRPr/>
            </a:pPr>
            <a:r>
              <a:rPr lang="en-US" sz="3200" dirty="0" smtClean="0"/>
              <a:t>Reduce the size/weight of the load if possible</a:t>
            </a:r>
          </a:p>
          <a:p>
            <a:pPr eaLnBrk="1" fontAlgn="auto" hangingPunct="1">
              <a:spcAft>
                <a:spcPts val="0"/>
              </a:spcAft>
              <a:buFont typeface="Wingdings" pitchFamily="2" charset="2"/>
              <a:buChar char="ü"/>
              <a:defRPr/>
            </a:pPr>
            <a:r>
              <a:rPr lang="en-US" sz="3200" dirty="0" smtClean="0"/>
              <a:t>Keep the load close to your body</a:t>
            </a:r>
          </a:p>
          <a:p>
            <a:pPr eaLnBrk="1" fontAlgn="auto" hangingPunct="1">
              <a:spcAft>
                <a:spcPts val="0"/>
              </a:spcAft>
              <a:buFont typeface="Wingdings" pitchFamily="2" charset="2"/>
              <a:buChar char="ü"/>
              <a:defRPr/>
            </a:pPr>
            <a:r>
              <a:rPr lang="en-US" sz="3200" dirty="0" smtClean="0"/>
              <a:t>Wear shoes with good soles to maintain firm footing</a:t>
            </a:r>
          </a:p>
          <a:p>
            <a:pPr eaLnBrk="1" fontAlgn="auto" hangingPunct="1">
              <a:spcAft>
                <a:spcPts val="0"/>
              </a:spcAft>
              <a:buFont typeface="Wingdings" pitchFamily="2" charset="2"/>
              <a:buChar char="ü"/>
              <a:defRPr/>
            </a:pPr>
            <a:r>
              <a:rPr lang="en-US" sz="3200" dirty="0" smtClean="0"/>
              <a:t>Consider a cart</a:t>
            </a:r>
          </a:p>
          <a:p>
            <a:pPr eaLnBrk="1" fontAlgn="auto" hangingPunct="1">
              <a:spcAft>
                <a:spcPts val="0"/>
              </a:spcAft>
              <a:buFont typeface="Wingdings" pitchFamily="2" charset="2"/>
              <a:buChar char="ü"/>
              <a:defRPr/>
            </a:pPr>
            <a:r>
              <a:rPr lang="en-US" sz="3200" dirty="0" smtClean="0"/>
              <a:t>Handles </a:t>
            </a:r>
          </a:p>
          <a:p>
            <a:pPr marL="800100" lvl="1" indent="-342900" eaLnBrk="1" fontAlgn="auto" hangingPunct="1">
              <a:spcAft>
                <a:spcPts val="0"/>
              </a:spcAft>
              <a:buFontTx/>
              <a:buChar char="-"/>
              <a:defRPr/>
            </a:pPr>
            <a:r>
              <a:rPr lang="en-US" sz="2600" dirty="0" smtClean="0"/>
              <a:t>Grips diameter between 2-2.5” in</a:t>
            </a:r>
          </a:p>
          <a:p>
            <a:pPr marL="800100" lvl="1" indent="-342900" eaLnBrk="1" fontAlgn="auto" hangingPunct="1">
              <a:spcAft>
                <a:spcPts val="0"/>
              </a:spcAft>
              <a:buFontTx/>
              <a:buChar char="-"/>
              <a:defRPr/>
            </a:pPr>
            <a:r>
              <a:rPr lang="en-US" sz="2600" dirty="0" smtClean="0"/>
              <a:t>If necessary, add a sleeve or cushion</a:t>
            </a:r>
          </a:p>
        </p:txBody>
      </p:sp>
      <p:sp>
        <p:nvSpPr>
          <p:cNvPr id="6" name="Slide Number Placeholder 5"/>
          <p:cNvSpPr>
            <a:spLocks noGrp="1"/>
          </p:cNvSpPr>
          <p:nvPr>
            <p:ph type="sldNum" sz="quarter" idx="11"/>
          </p:nvPr>
        </p:nvSpPr>
        <p:spPr/>
        <p:txBody>
          <a:bodyPr/>
          <a:lstStyle/>
          <a:p>
            <a:pPr>
              <a:defRPr/>
            </a:pPr>
            <a:fld id="{E56C2EF4-8849-48C8-B01A-B5E90A37E465}" type="slidenum">
              <a:rPr lang="en-US"/>
              <a:pPr>
                <a:defRPr/>
              </a:pPr>
              <a:t>24</a:t>
            </a:fld>
            <a:endParaRPr lang="en-US" dirty="0"/>
          </a:p>
        </p:txBody>
      </p:sp>
      <p:sp>
        <p:nvSpPr>
          <p:cNvPr id="7" name="Content Placeholder 2"/>
          <p:cNvSpPr txBox="1">
            <a:spLocks/>
          </p:cNvSpPr>
          <p:nvPr/>
        </p:nvSpPr>
        <p:spPr>
          <a:xfrm>
            <a:off x="4800600" y="1676400"/>
            <a:ext cx="4038600" cy="4876800"/>
          </a:xfrm>
          <a:prstGeom prst="rect">
            <a:avLst/>
          </a:prstGeom>
        </p:spPr>
        <p:txBody>
          <a:bodyPr>
            <a:normAutofit/>
          </a:bodyPr>
          <a:lstStyle/>
          <a:p>
            <a:pPr marL="342900" indent="-342900" algn="ctr" fontAlgn="auto">
              <a:spcBef>
                <a:spcPct val="20000"/>
              </a:spcBef>
              <a:spcAft>
                <a:spcPts val="0"/>
              </a:spcAft>
              <a:defRPr/>
            </a:pPr>
            <a:r>
              <a:rPr lang="en-US" sz="2800" b="1" dirty="0">
                <a:effectLst>
                  <a:outerShdw blurRad="38100" dist="38100" dir="2700000" algn="tl">
                    <a:srgbClr val="000000">
                      <a:alpha val="43137"/>
                    </a:srgbClr>
                  </a:outerShdw>
                </a:effectLst>
                <a:latin typeface="+mn-lt"/>
                <a:cs typeface="+mn-cs"/>
              </a:rPr>
              <a:t>AVOID</a:t>
            </a:r>
          </a:p>
          <a:p>
            <a:pPr marL="344488" indent="-344488" fontAlgn="auto">
              <a:spcBef>
                <a:spcPts val="0"/>
              </a:spcBef>
              <a:spcAft>
                <a:spcPts val="0"/>
              </a:spcAft>
              <a:buFontTx/>
              <a:buBlip>
                <a:blip r:embed="rId3"/>
              </a:buBlip>
              <a:defRPr/>
            </a:pPr>
            <a:r>
              <a:rPr lang="en-US" sz="2200" dirty="0">
                <a:latin typeface="+mn-lt"/>
                <a:cs typeface="+mn-cs"/>
              </a:rPr>
              <a:t>Overloading</a:t>
            </a:r>
          </a:p>
          <a:p>
            <a:pPr marL="344488" indent="-344488" fontAlgn="auto">
              <a:spcBef>
                <a:spcPts val="0"/>
              </a:spcBef>
              <a:spcAft>
                <a:spcPts val="0"/>
              </a:spcAft>
              <a:buFontTx/>
              <a:buBlip>
                <a:blip r:embed="rId3"/>
              </a:buBlip>
              <a:defRPr/>
            </a:pPr>
            <a:r>
              <a:rPr lang="en-US" sz="2200" dirty="0">
                <a:latin typeface="+mn-lt"/>
                <a:cs typeface="+mn-cs"/>
              </a:rPr>
              <a:t>Bulky items or blocking your vision</a:t>
            </a:r>
          </a:p>
          <a:p>
            <a:pPr marL="344488" indent="-344488" fontAlgn="auto">
              <a:spcBef>
                <a:spcPts val="0"/>
              </a:spcBef>
              <a:spcAft>
                <a:spcPts val="0"/>
              </a:spcAft>
              <a:buFontTx/>
              <a:buBlip>
                <a:blip r:embed="rId3"/>
              </a:buBlip>
              <a:defRPr/>
            </a:pPr>
            <a:r>
              <a:rPr lang="en-US" sz="2200" dirty="0">
                <a:latin typeface="+mn-lt"/>
                <a:cs typeface="+mn-cs"/>
              </a:rPr>
              <a:t>Taking loads up/down stairs or over uneven ground</a:t>
            </a:r>
          </a:p>
          <a:p>
            <a:pPr marL="344488" indent="-344488" fontAlgn="auto">
              <a:spcBef>
                <a:spcPts val="0"/>
              </a:spcBef>
              <a:spcAft>
                <a:spcPts val="0"/>
              </a:spcAft>
              <a:buFontTx/>
              <a:buBlip>
                <a:blip r:embed="rId3"/>
              </a:buBlip>
              <a:defRPr/>
            </a:pPr>
            <a:r>
              <a:rPr lang="en-US" sz="2200" dirty="0">
                <a:latin typeface="+mn-lt"/>
                <a:cs typeface="+mn-cs"/>
              </a:rPr>
              <a:t>Long periods of carrying</a:t>
            </a:r>
          </a:p>
          <a:p>
            <a:pPr marL="344488" indent="-344488" fontAlgn="auto">
              <a:spcBef>
                <a:spcPts val="0"/>
              </a:spcBef>
              <a:spcAft>
                <a:spcPts val="0"/>
              </a:spcAft>
              <a:buFontTx/>
              <a:buBlip>
                <a:blip r:embed="rId3"/>
              </a:buBlip>
              <a:defRPr/>
            </a:pPr>
            <a:r>
              <a:rPr lang="en-US" sz="2200" dirty="0">
                <a:latin typeface="+mn-lt"/>
                <a:cs typeface="+mn-cs"/>
              </a:rPr>
              <a:t>Sudden movements	</a:t>
            </a:r>
          </a:p>
          <a:p>
            <a:pPr marL="342900" indent="-342900" fontAlgn="auto">
              <a:spcBef>
                <a:spcPct val="20000"/>
              </a:spcBef>
              <a:spcAft>
                <a:spcPts val="0"/>
              </a:spcAft>
              <a:defRPr/>
            </a:pPr>
            <a:endParaRPr lang="en-US" sz="3200" dirty="0">
              <a:latin typeface="+mn-lt"/>
              <a:cs typeface="+mn-cs"/>
            </a:endParaRPr>
          </a:p>
          <a:p>
            <a:pPr marL="342900" indent="-342900" fontAlgn="auto">
              <a:spcBef>
                <a:spcPct val="20000"/>
              </a:spcBef>
              <a:spcAft>
                <a:spcPts val="0"/>
              </a:spcAft>
              <a:defRPr/>
            </a:pPr>
            <a:endParaRPr lang="en-US" sz="3200" dirty="0">
              <a:latin typeface="+mn-l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
                                            <p:txEl>
                                              <p:pRg st="10" end="10"/>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xEl>
                                              <p:pRg st="1" end="1"/>
                                            </p:txEl>
                                          </p:spTgt>
                                        </p:tgtEl>
                                        <p:attrNameLst>
                                          <p:attrName>style.visibility</p:attrName>
                                        </p:attrNameLst>
                                      </p:cBhvr>
                                      <p:to>
                                        <p:strVal val="visible"/>
                                      </p:to>
                                    </p:set>
                                    <p:animEffect transition="in" filter="fade">
                                      <p:cBhvr>
                                        <p:cTn id="56" dur="500"/>
                                        <p:tgtEl>
                                          <p:spTgt spid="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
                                            <p:txEl>
                                              <p:pRg st="2" end="2"/>
                                            </p:txEl>
                                          </p:spTgt>
                                        </p:tgtEl>
                                        <p:attrNameLst>
                                          <p:attrName>style.visibility</p:attrName>
                                        </p:attrNameLst>
                                      </p:cBhvr>
                                      <p:to>
                                        <p:strVal val="visible"/>
                                      </p:to>
                                    </p:set>
                                    <p:animEffect transition="in" filter="fade">
                                      <p:cBhvr>
                                        <p:cTn id="61" dur="500"/>
                                        <p:tgtEl>
                                          <p:spTgt spid="7">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7">
                                            <p:txEl>
                                              <p:pRg st="3" end="3"/>
                                            </p:txEl>
                                          </p:spTgt>
                                        </p:tgtEl>
                                        <p:attrNameLst>
                                          <p:attrName>style.visibility</p:attrName>
                                        </p:attrNameLst>
                                      </p:cBhvr>
                                      <p:to>
                                        <p:strVal val="visible"/>
                                      </p:to>
                                    </p:set>
                                    <p:animEffect transition="in" filter="fade">
                                      <p:cBhvr>
                                        <p:cTn id="66" dur="500"/>
                                        <p:tgtEl>
                                          <p:spTgt spid="7">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7">
                                            <p:txEl>
                                              <p:pRg st="4" end="4"/>
                                            </p:txEl>
                                          </p:spTgt>
                                        </p:tgtEl>
                                        <p:attrNameLst>
                                          <p:attrName>style.visibility</p:attrName>
                                        </p:attrNameLst>
                                      </p:cBhvr>
                                      <p:to>
                                        <p:strVal val="visible"/>
                                      </p:to>
                                    </p:set>
                                    <p:animEffect transition="in" filter="fade">
                                      <p:cBhvr>
                                        <p:cTn id="71" dur="500"/>
                                        <p:tgtEl>
                                          <p:spTgt spid="7">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
                                            <p:txEl>
                                              <p:pRg st="5" end="5"/>
                                            </p:txEl>
                                          </p:spTgt>
                                        </p:tgtEl>
                                        <p:attrNameLst>
                                          <p:attrName>style.visibility</p:attrName>
                                        </p:attrNameLst>
                                      </p:cBhvr>
                                      <p:to>
                                        <p:strVal val="visible"/>
                                      </p:to>
                                    </p:set>
                                    <p:animEffect transition="in" filter="fade">
                                      <p:cBhvr>
                                        <p:cTn id="7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email"/>
          <a:srcRect/>
          <a:stretch>
            <a:fillRect/>
          </a:stretch>
        </p:blipFill>
        <p:spPr bwMode="auto">
          <a:xfrm>
            <a:off x="5143154" y="2971800"/>
            <a:ext cx="3467446" cy="3246120"/>
          </a:xfrm>
          <a:prstGeom prst="roundRect">
            <a:avLst/>
          </a:prstGeom>
          <a:noFill/>
          <a:ln w="38100">
            <a:solidFill>
              <a:schemeClr val="tx1"/>
            </a:solidFill>
            <a:miter lim="800000"/>
            <a:headEnd/>
            <a:tailEnd/>
          </a:ln>
        </p:spPr>
      </p:pic>
      <p:sp>
        <p:nvSpPr>
          <p:cNvPr id="2" name="Title 1"/>
          <p:cNvSpPr>
            <a:spLocks noGrp="1"/>
          </p:cNvSpPr>
          <p:nvPr>
            <p:ph type="title"/>
          </p:nvPr>
        </p:nvSpPr>
        <p:spPr>
          <a:xfrm>
            <a:off x="0" y="0"/>
            <a:ext cx="8991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POTENTIAL IMPROVEMENT</a:t>
            </a:r>
            <a:endParaRPr lang="en-US" dirty="0">
              <a:effectLst>
                <a:outerShdw blurRad="38100" dist="38100" dir="2700000" algn="tl">
                  <a:srgbClr val="000000">
                    <a:alpha val="43137"/>
                  </a:srgbClr>
                </a:outerShdw>
              </a:effectLst>
            </a:endParaRPr>
          </a:p>
        </p:txBody>
      </p:sp>
      <p:sp>
        <p:nvSpPr>
          <p:cNvPr id="56324" name="Content Placeholder 2"/>
          <p:cNvSpPr>
            <a:spLocks noGrp="1"/>
          </p:cNvSpPr>
          <p:nvPr>
            <p:ph idx="1"/>
          </p:nvPr>
        </p:nvSpPr>
        <p:spPr>
          <a:xfrm>
            <a:off x="762000" y="1371600"/>
            <a:ext cx="8305800" cy="1676400"/>
          </a:xfrm>
        </p:spPr>
        <p:txBody>
          <a:bodyPr/>
          <a:lstStyle/>
          <a:p>
            <a:pPr eaLnBrk="1" hangingPunct="1">
              <a:buFont typeface="Arial" charset="0"/>
              <a:buNone/>
            </a:pPr>
            <a:r>
              <a:rPr lang="en-US" smtClean="0"/>
              <a:t>If it is too heavy or bulky:</a:t>
            </a:r>
          </a:p>
          <a:p>
            <a:pPr eaLnBrk="1" hangingPunct="1"/>
            <a:r>
              <a:rPr lang="en-US" smtClean="0"/>
              <a:t>Ask another worker to help</a:t>
            </a:r>
          </a:p>
          <a:p>
            <a:pPr lvl="1" eaLnBrk="1" hangingPunct="1"/>
            <a:r>
              <a:rPr lang="en-US" smtClean="0"/>
              <a:t>Communicate clearly on how you will carry together </a:t>
            </a:r>
          </a:p>
        </p:txBody>
      </p:sp>
      <p:sp>
        <p:nvSpPr>
          <p:cNvPr id="10" name="Slide Number Placeholder 9"/>
          <p:cNvSpPr>
            <a:spLocks noGrp="1"/>
          </p:cNvSpPr>
          <p:nvPr>
            <p:ph type="sldNum" sz="quarter" idx="11"/>
          </p:nvPr>
        </p:nvSpPr>
        <p:spPr/>
        <p:txBody>
          <a:bodyPr/>
          <a:lstStyle/>
          <a:p>
            <a:pPr>
              <a:defRPr/>
            </a:pPr>
            <a:fld id="{93772165-E754-4ED7-9A61-EAC408520B58}" type="slidenum">
              <a:rPr lang="en-US"/>
              <a:pPr>
                <a:defRPr/>
              </a:pPr>
              <a:t>25</a:t>
            </a:fld>
            <a:endParaRPr lang="en-US" dirty="0"/>
          </a:p>
        </p:txBody>
      </p:sp>
      <p:pic>
        <p:nvPicPr>
          <p:cNvPr id="4" name="Picture 2"/>
          <p:cNvPicPr>
            <a:picLocks noChangeAspect="1" noChangeArrowheads="1"/>
          </p:cNvPicPr>
          <p:nvPr/>
        </p:nvPicPr>
        <p:blipFill>
          <a:blip r:embed="rId4" cstate="email"/>
          <a:srcRect/>
          <a:stretch>
            <a:fillRect/>
          </a:stretch>
        </p:blipFill>
        <p:spPr bwMode="auto">
          <a:xfrm>
            <a:off x="762000" y="2971800"/>
            <a:ext cx="3429000" cy="3242009"/>
          </a:xfrm>
          <a:prstGeom prst="roundRect">
            <a:avLst/>
          </a:prstGeom>
          <a:noFill/>
          <a:ln w="38100">
            <a:solidFill>
              <a:schemeClr val="tx1"/>
            </a:solidFill>
            <a:miter lim="800000"/>
            <a:headEnd/>
            <a:tailEnd/>
          </a:ln>
        </p:spPr>
      </p:pic>
      <p:pic>
        <p:nvPicPr>
          <p:cNvPr id="12" name="Picture 11" descr="C:\Documents and Settings\Karen Cooper\Local Settings\Temporary Internet Files\Content.IE5\HHME7F7I\MC900432530[1].png"/>
          <p:cNvPicPr>
            <a:picLocks noChangeAspect="1" noChangeArrowheads="1"/>
          </p:cNvPicPr>
          <p:nvPr/>
        </p:nvPicPr>
        <p:blipFill>
          <a:blip r:embed="rId5" cstate="email">
            <a:duotone>
              <a:prstClr val="black"/>
              <a:srgbClr val="00B050">
                <a:tint val="45000"/>
                <a:satMod val="400000"/>
              </a:srgbClr>
            </a:duotone>
            <a:lum bright="-10000" contrast="20000"/>
          </a:blip>
          <a:srcRect/>
          <a:stretch>
            <a:fillRect/>
          </a:stretch>
        </p:blipFill>
        <p:spPr bwMode="auto">
          <a:xfrm>
            <a:off x="7924800" y="5463653"/>
            <a:ext cx="1143000" cy="784747"/>
          </a:xfrm>
          <a:prstGeom prst="rect">
            <a:avLst/>
          </a:prstGeom>
          <a:noFill/>
        </p:spPr>
      </p:pic>
      <p:pic>
        <p:nvPicPr>
          <p:cNvPr id="56328" name="Picture 2" descr="C:\Documents and Settings\Karen Cooper\Local Settings\Temporary Internet Files\Content.IE5\PQQ6J638\MC900432537[1].png"/>
          <p:cNvPicPr>
            <a:picLocks noChangeAspect="1" noChangeArrowheads="1"/>
          </p:cNvPicPr>
          <p:nvPr/>
        </p:nvPicPr>
        <p:blipFill>
          <a:blip r:embed="rId6" cstate="print"/>
          <a:srcRect/>
          <a:stretch>
            <a:fillRect/>
          </a:stretch>
        </p:blipFill>
        <p:spPr bwMode="auto">
          <a:xfrm>
            <a:off x="3810000" y="5410200"/>
            <a:ext cx="866775" cy="868363"/>
          </a:xfrm>
          <a:prstGeom prst="rect">
            <a:avLst/>
          </a:prstGeom>
          <a:noFill/>
          <a:ln w="9525">
            <a:noFill/>
            <a:miter lim="800000"/>
            <a:headEnd/>
            <a:tailEnd/>
          </a:ln>
        </p:spPr>
      </p:pic>
      <p:sp>
        <p:nvSpPr>
          <p:cNvPr id="56329" name="TextBox 13"/>
          <p:cNvSpPr txBox="1">
            <a:spLocks noChangeArrowheads="1"/>
          </p:cNvSpPr>
          <p:nvPr/>
        </p:nvSpPr>
        <p:spPr bwMode="auto">
          <a:xfrm>
            <a:off x="723900" y="6335713"/>
            <a:ext cx="3475038" cy="369887"/>
          </a:xfrm>
          <a:prstGeom prst="rect">
            <a:avLst/>
          </a:prstGeom>
          <a:noFill/>
          <a:ln w="9525">
            <a:noFill/>
            <a:miter lim="800000"/>
            <a:headEnd/>
            <a:tailEnd/>
          </a:ln>
        </p:spPr>
        <p:txBody>
          <a:bodyPr>
            <a:spAutoFit/>
          </a:bodyPr>
          <a:lstStyle/>
          <a:p>
            <a:pPr algn="ctr"/>
            <a:r>
              <a:rPr lang="en-US" i="1">
                <a:latin typeface="Calibri" pitchFamily="34" charset="0"/>
              </a:rPr>
              <a:t>Not using help to carry cross-arm</a:t>
            </a:r>
          </a:p>
        </p:txBody>
      </p:sp>
      <p:sp>
        <p:nvSpPr>
          <p:cNvPr id="56330" name="TextBox 15"/>
          <p:cNvSpPr txBox="1">
            <a:spLocks noChangeArrowheads="1"/>
          </p:cNvSpPr>
          <p:nvPr/>
        </p:nvSpPr>
        <p:spPr bwMode="auto">
          <a:xfrm>
            <a:off x="4972050" y="6324600"/>
            <a:ext cx="3429000" cy="369888"/>
          </a:xfrm>
          <a:prstGeom prst="rect">
            <a:avLst/>
          </a:prstGeom>
          <a:noFill/>
          <a:ln w="9525">
            <a:noFill/>
            <a:miter lim="800000"/>
            <a:headEnd/>
            <a:tailEnd/>
          </a:ln>
        </p:spPr>
        <p:txBody>
          <a:bodyPr>
            <a:spAutoFit/>
          </a:bodyPr>
          <a:lstStyle/>
          <a:p>
            <a:pPr algn="ctr"/>
            <a:r>
              <a:rPr lang="en-US" i="1">
                <a:latin typeface="Calibri" pitchFamily="34" charset="0"/>
              </a:rPr>
              <a:t>Two  persons carrying cross-arm</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304800"/>
            <a:ext cx="7543800" cy="1066800"/>
          </a:xfrm>
        </p:spPr>
        <p:txBody>
          <a:bodyPr/>
          <a:lstStyle/>
          <a:p>
            <a:pPr eaLnBrk="1" fontAlgn="auto" hangingPunct="1">
              <a:spcAft>
                <a:spcPts val="0"/>
              </a:spcAft>
              <a:defRPr/>
            </a:pPr>
            <a:r>
              <a:rPr lang="en-US" dirty="0" smtClean="0"/>
              <a:t>PUSHING/PULLING</a:t>
            </a:r>
            <a:endParaRPr lang="en-US" dirty="0"/>
          </a:p>
        </p:txBody>
      </p:sp>
      <p:sp>
        <p:nvSpPr>
          <p:cNvPr id="3" name="Slide Number Placeholder 2"/>
          <p:cNvSpPr>
            <a:spLocks noGrp="1"/>
          </p:cNvSpPr>
          <p:nvPr>
            <p:ph type="sldNum" sz="quarter" idx="11"/>
          </p:nvPr>
        </p:nvSpPr>
        <p:spPr/>
        <p:txBody>
          <a:bodyPr/>
          <a:lstStyle/>
          <a:p>
            <a:pPr>
              <a:defRPr/>
            </a:pPr>
            <a:fld id="{E01572E2-C50B-4209-B806-13162ACACC5C}" type="slidenum">
              <a:rPr lang="en-US"/>
              <a:pPr>
                <a:defRPr/>
              </a:pPr>
              <a:t>26</a:t>
            </a:fld>
            <a:endParaRPr lang="en-US"/>
          </a:p>
        </p:txBody>
      </p:sp>
      <p:pic>
        <p:nvPicPr>
          <p:cNvPr id="12" name="Picture 2"/>
          <p:cNvPicPr>
            <a:picLocks noChangeAspect="1" noChangeArrowheads="1"/>
          </p:cNvPicPr>
          <p:nvPr/>
        </p:nvPicPr>
        <p:blipFill>
          <a:blip r:embed="rId3" cstate="email">
            <a:grayscl/>
            <a:lum contrast="20000"/>
          </a:blip>
          <a:srcRect/>
          <a:stretch>
            <a:fillRect/>
          </a:stretch>
        </p:blipFill>
        <p:spPr bwMode="auto">
          <a:xfrm>
            <a:off x="1627909" y="1447800"/>
            <a:ext cx="6982691" cy="4572000"/>
          </a:xfrm>
          <a:prstGeom prst="rect">
            <a:avLst/>
          </a:prstGeom>
          <a:ln>
            <a:noFill/>
          </a:ln>
          <a:effectLst>
            <a:softEdge rad="317500"/>
          </a:effec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EXAMPLE INJURY REPORT</a:t>
            </a:r>
            <a:endParaRPr lang="en-US" dirty="0">
              <a:effectLst>
                <a:outerShdw blurRad="38100" dist="38100" dir="2700000" algn="tl">
                  <a:srgbClr val="000000">
                    <a:alpha val="43137"/>
                  </a:srgbClr>
                </a:outerShdw>
              </a:effectLst>
            </a:endParaRPr>
          </a:p>
        </p:txBody>
      </p:sp>
      <p:sp>
        <p:nvSpPr>
          <p:cNvPr id="58371" name="Content Placeholder 2"/>
          <p:cNvSpPr>
            <a:spLocks noGrp="1"/>
          </p:cNvSpPr>
          <p:nvPr>
            <p:ph idx="1"/>
          </p:nvPr>
        </p:nvSpPr>
        <p:spPr>
          <a:xfrm>
            <a:off x="457200" y="1905000"/>
            <a:ext cx="8229600" cy="4221163"/>
          </a:xfrm>
        </p:spPr>
        <p:txBody>
          <a:bodyPr/>
          <a:lstStyle/>
          <a:p>
            <a:pPr eaLnBrk="1" hangingPunct="1"/>
            <a:r>
              <a:rPr lang="en-US" i="1" smtClean="0"/>
              <a:t>Employee hurt right elbow while </a:t>
            </a:r>
            <a:r>
              <a:rPr lang="en-US" b="1" i="1" smtClean="0">
                <a:solidFill>
                  <a:srgbClr val="FF0000"/>
                </a:solidFill>
              </a:rPr>
              <a:t>pulling</a:t>
            </a:r>
            <a:r>
              <a:rPr lang="en-US" i="1" smtClean="0"/>
              <a:t> on an 18" crescent wrench to loosen anchor bolts.</a:t>
            </a:r>
          </a:p>
          <a:p>
            <a:pPr eaLnBrk="1" hangingPunct="1"/>
            <a:endParaRPr lang="en-US" i="1" smtClean="0"/>
          </a:p>
          <a:p>
            <a:pPr eaLnBrk="1" hangingPunct="1">
              <a:buFont typeface="Arial" charset="0"/>
              <a:buNone/>
            </a:pPr>
            <a:endParaRPr lang="en-US" i="1" smtClean="0"/>
          </a:p>
          <a:p>
            <a:pPr eaLnBrk="1" hangingPunct="1"/>
            <a:r>
              <a:rPr lang="en-US" i="1" smtClean="0"/>
              <a:t>______________________</a:t>
            </a:r>
          </a:p>
          <a:p>
            <a:pPr eaLnBrk="1" hangingPunct="1"/>
            <a:endParaRPr lang="en-US" smtClean="0"/>
          </a:p>
        </p:txBody>
      </p:sp>
      <p:sp>
        <p:nvSpPr>
          <p:cNvPr id="4" name="Slide Number Placeholder 3"/>
          <p:cNvSpPr>
            <a:spLocks noGrp="1"/>
          </p:cNvSpPr>
          <p:nvPr>
            <p:ph type="sldNum" sz="quarter" idx="11"/>
          </p:nvPr>
        </p:nvSpPr>
        <p:spPr/>
        <p:txBody>
          <a:bodyPr/>
          <a:lstStyle/>
          <a:p>
            <a:pPr>
              <a:defRPr/>
            </a:pPr>
            <a:fld id="{51961C69-3EC0-459C-8E72-95168B8DF7AA}" type="slidenum">
              <a:rPr lang="en-US"/>
              <a:pPr>
                <a:defRPr/>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TIGHTENING A BOLT-POLE FRAMING</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1"/>
          </p:nvPr>
        </p:nvSpPr>
        <p:spPr/>
        <p:txBody>
          <a:bodyPr/>
          <a:lstStyle/>
          <a:p>
            <a:pPr>
              <a:defRPr/>
            </a:pPr>
            <a:fld id="{4B2C31C2-0996-4A6C-9FB5-E5402BDDC12A}" type="slidenum">
              <a:rPr lang="en-US"/>
              <a:pPr>
                <a:defRPr/>
              </a:pPr>
              <a:t>28</a:t>
            </a:fld>
            <a:endParaRPr lang="en-US"/>
          </a:p>
        </p:txBody>
      </p:sp>
      <p:pic>
        <p:nvPicPr>
          <p:cNvPr id="7" name="Picture 6"/>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WHEN PUSHING/PULLING</a:t>
            </a:r>
            <a:endParaRPr lang="en-US" dirty="0">
              <a:effectLst>
                <a:outerShdw blurRad="38100" dist="38100" dir="2700000" algn="tl">
                  <a:srgbClr val="000000">
                    <a:alpha val="43137"/>
                  </a:srgbClr>
                </a:outerShdw>
              </a:effectLst>
            </a:endParaRPr>
          </a:p>
        </p:txBody>
      </p:sp>
      <p:sp>
        <p:nvSpPr>
          <p:cNvPr id="4" name="Content Placeholder 2"/>
          <p:cNvSpPr>
            <a:spLocks noGrp="1"/>
          </p:cNvSpPr>
          <p:nvPr>
            <p:ph idx="1"/>
          </p:nvPr>
        </p:nvSpPr>
        <p:spPr>
          <a:xfrm>
            <a:off x="76200" y="1447800"/>
            <a:ext cx="4495800" cy="5410200"/>
          </a:xfrm>
        </p:spPr>
        <p:txBody>
          <a:bodyPr rtlCol="0">
            <a:normAutofit fontScale="77500" lnSpcReduction="20000"/>
          </a:bodyPr>
          <a:lstStyle/>
          <a:p>
            <a:pPr algn="ctr" eaLnBrk="1" fontAlgn="auto" hangingPunct="1">
              <a:spcAft>
                <a:spcPts val="0"/>
              </a:spcAft>
              <a:buFont typeface="Arial" pitchFamily="34" charset="0"/>
              <a:buNone/>
              <a:defRPr/>
            </a:pPr>
            <a:r>
              <a:rPr lang="en-US" sz="3600" b="1" dirty="0" smtClean="0">
                <a:effectLst>
                  <a:outerShdw blurRad="38100" dist="38100" dir="2700000" algn="tl">
                    <a:srgbClr val="000000">
                      <a:alpha val="43137"/>
                    </a:srgbClr>
                  </a:outerShdw>
                </a:effectLst>
              </a:rPr>
              <a:t>BETTER PRACTICE</a:t>
            </a:r>
          </a:p>
          <a:p>
            <a:pPr eaLnBrk="1" fontAlgn="auto" hangingPunct="1">
              <a:spcAft>
                <a:spcPts val="0"/>
              </a:spcAft>
              <a:buFont typeface="Wingdings" pitchFamily="2" charset="2"/>
              <a:buChar char="ü"/>
              <a:defRPr/>
            </a:pPr>
            <a:r>
              <a:rPr lang="en-US" sz="2900" dirty="0" smtClean="0"/>
              <a:t>Use your body weight</a:t>
            </a:r>
          </a:p>
          <a:p>
            <a:pPr eaLnBrk="1" fontAlgn="auto" hangingPunct="1">
              <a:spcAft>
                <a:spcPts val="0"/>
              </a:spcAft>
              <a:buFont typeface="Wingdings" pitchFamily="2" charset="2"/>
              <a:buChar char="ü"/>
              <a:defRPr/>
            </a:pPr>
            <a:r>
              <a:rPr lang="en-US" sz="2900" dirty="0" smtClean="0"/>
              <a:t>Use both hands</a:t>
            </a:r>
          </a:p>
          <a:p>
            <a:pPr eaLnBrk="1" fontAlgn="auto" hangingPunct="1">
              <a:spcAft>
                <a:spcPts val="0"/>
              </a:spcAft>
              <a:buFont typeface="Wingdings" pitchFamily="2" charset="2"/>
              <a:buChar char="ü"/>
              <a:defRPr/>
            </a:pPr>
            <a:r>
              <a:rPr lang="en-US" sz="2900" dirty="0" smtClean="0"/>
              <a:t>Watch your body position, where will you go if ___ fails?</a:t>
            </a:r>
          </a:p>
          <a:p>
            <a:pPr eaLnBrk="1" fontAlgn="auto" hangingPunct="1">
              <a:spcAft>
                <a:spcPts val="0"/>
              </a:spcAft>
              <a:buFont typeface="Wingdings" pitchFamily="2" charset="2"/>
              <a:buChar char="ü"/>
              <a:defRPr/>
            </a:pPr>
            <a:r>
              <a:rPr lang="en-US" sz="2900" dirty="0" smtClean="0"/>
              <a:t>Use equipment to make the task easier </a:t>
            </a:r>
          </a:p>
          <a:p>
            <a:pPr lvl="1" eaLnBrk="1" fontAlgn="auto" hangingPunct="1">
              <a:spcAft>
                <a:spcPts val="0"/>
              </a:spcAft>
              <a:buFont typeface="Calibri" pitchFamily="34" charset="0"/>
              <a:buChar char="―"/>
              <a:defRPr/>
            </a:pPr>
            <a:r>
              <a:rPr lang="en-US" sz="2300" dirty="0" smtClean="0"/>
              <a:t>Maintain equipment regularly</a:t>
            </a:r>
          </a:p>
          <a:p>
            <a:pPr lvl="1" eaLnBrk="1" fontAlgn="auto" hangingPunct="1">
              <a:spcAft>
                <a:spcPts val="0"/>
              </a:spcAft>
              <a:buFont typeface="Calibri" pitchFamily="34" charset="0"/>
              <a:buChar char="―"/>
              <a:defRPr/>
            </a:pPr>
            <a:r>
              <a:rPr lang="en-US" sz="2300" dirty="0" smtClean="0"/>
              <a:t>Check equipment before use</a:t>
            </a:r>
          </a:p>
          <a:p>
            <a:pPr lvl="1" eaLnBrk="1" fontAlgn="auto" hangingPunct="1">
              <a:spcAft>
                <a:spcPts val="0"/>
              </a:spcAft>
              <a:buFont typeface="Arial" pitchFamily="34" charset="0"/>
              <a:buChar char="–"/>
              <a:defRPr/>
            </a:pPr>
            <a:r>
              <a:rPr lang="en-US" sz="2300" dirty="0" smtClean="0"/>
              <a:t>Pneumatic wheels are better for uneven ground</a:t>
            </a:r>
          </a:p>
          <a:p>
            <a:pPr lvl="1" eaLnBrk="1" fontAlgn="auto" hangingPunct="1">
              <a:spcAft>
                <a:spcPts val="0"/>
              </a:spcAft>
              <a:buFont typeface="Arial" pitchFamily="34" charset="0"/>
              <a:buChar char="–"/>
              <a:defRPr/>
            </a:pPr>
            <a:r>
              <a:rPr lang="en-US" sz="2300" dirty="0" smtClean="0"/>
              <a:t>6 wheeled carts are easier to push than 4 wheeled carts</a:t>
            </a:r>
          </a:p>
          <a:p>
            <a:pPr lvl="1" eaLnBrk="1" fontAlgn="auto" hangingPunct="1">
              <a:spcAft>
                <a:spcPts val="0"/>
              </a:spcAft>
              <a:buFont typeface="Arial" pitchFamily="34" charset="0"/>
              <a:buChar char="–"/>
              <a:defRPr/>
            </a:pPr>
            <a:r>
              <a:rPr lang="en-US" sz="2300" dirty="0" smtClean="0"/>
              <a:t>Combined fixed and swivel casters  for  easier turns</a:t>
            </a:r>
          </a:p>
          <a:p>
            <a:pPr eaLnBrk="1" fontAlgn="auto" hangingPunct="1">
              <a:spcAft>
                <a:spcPts val="0"/>
              </a:spcAft>
              <a:buFont typeface="Wingdings" pitchFamily="2" charset="2"/>
              <a:buChar char="ü"/>
              <a:defRPr/>
            </a:pPr>
            <a:r>
              <a:rPr lang="en-US" sz="2800" dirty="0" smtClean="0"/>
              <a:t>Wear shoes with good soles to maintain firm footing</a:t>
            </a:r>
          </a:p>
          <a:p>
            <a:pPr eaLnBrk="1" fontAlgn="auto" hangingPunct="1">
              <a:spcAft>
                <a:spcPts val="0"/>
              </a:spcAft>
              <a:buFont typeface="Wingdings" pitchFamily="2" charset="2"/>
              <a:buChar char="ü"/>
              <a:defRPr/>
            </a:pPr>
            <a:r>
              <a:rPr lang="en-US" sz="2800" dirty="0" smtClean="0"/>
              <a:t>Ask for help</a:t>
            </a:r>
          </a:p>
        </p:txBody>
      </p:sp>
      <p:sp>
        <p:nvSpPr>
          <p:cNvPr id="6" name="Slide Number Placeholder 5"/>
          <p:cNvSpPr>
            <a:spLocks noGrp="1"/>
          </p:cNvSpPr>
          <p:nvPr>
            <p:ph type="sldNum" sz="quarter" idx="11"/>
          </p:nvPr>
        </p:nvSpPr>
        <p:spPr/>
        <p:txBody>
          <a:bodyPr/>
          <a:lstStyle/>
          <a:p>
            <a:pPr>
              <a:defRPr/>
            </a:pPr>
            <a:fld id="{3837E0B9-1BF8-4138-BD18-F9CDD38217A8}" type="slidenum">
              <a:rPr lang="en-US"/>
              <a:pPr>
                <a:defRPr/>
              </a:pPr>
              <a:t>29</a:t>
            </a:fld>
            <a:endParaRPr lang="en-US"/>
          </a:p>
        </p:txBody>
      </p:sp>
      <p:sp>
        <p:nvSpPr>
          <p:cNvPr id="5" name="Content Placeholder 3"/>
          <p:cNvSpPr txBox="1">
            <a:spLocks/>
          </p:cNvSpPr>
          <p:nvPr/>
        </p:nvSpPr>
        <p:spPr>
          <a:xfrm>
            <a:off x="4648200" y="1562100"/>
            <a:ext cx="4498975" cy="5413375"/>
          </a:xfrm>
          <a:prstGeom prst="rect">
            <a:avLst/>
          </a:prstGeom>
        </p:spPr>
        <p:txBody>
          <a:bodyPr/>
          <a:lstStyle/>
          <a:p>
            <a:pPr marL="342900" indent="-342900" algn="ctr" fontAlgn="auto">
              <a:lnSpc>
                <a:spcPct val="80000"/>
              </a:lnSpc>
              <a:spcBef>
                <a:spcPct val="20000"/>
              </a:spcBef>
              <a:spcAft>
                <a:spcPts val="0"/>
              </a:spcAft>
              <a:buFont typeface="Arial" pitchFamily="34" charset="0"/>
              <a:buNone/>
              <a:defRPr/>
            </a:pPr>
            <a:r>
              <a:rPr lang="en-US" sz="2800" b="1" dirty="0">
                <a:effectLst>
                  <a:outerShdw blurRad="38100" dist="38100" dir="2700000" algn="tl">
                    <a:srgbClr val="000000">
                      <a:alpha val="43137"/>
                    </a:srgbClr>
                  </a:outerShdw>
                </a:effectLst>
                <a:latin typeface="+mn-lt"/>
                <a:cs typeface="+mn-cs"/>
              </a:rPr>
              <a:t>AVOID</a:t>
            </a:r>
          </a:p>
          <a:p>
            <a:pPr marL="344488" indent="-344488" fontAlgn="auto">
              <a:spcBef>
                <a:spcPts val="0"/>
              </a:spcBef>
              <a:spcAft>
                <a:spcPts val="600"/>
              </a:spcAft>
              <a:buFontTx/>
              <a:buBlip>
                <a:blip r:embed="rId3"/>
              </a:buBlip>
              <a:defRPr/>
            </a:pPr>
            <a:r>
              <a:rPr lang="en-US" sz="2200" dirty="0">
                <a:latin typeface="+mn-lt"/>
                <a:cs typeface="+mn-cs"/>
              </a:rPr>
              <a:t>Pushing/pulling more than you should</a:t>
            </a:r>
          </a:p>
          <a:p>
            <a:pPr marL="344488" indent="-344488" fontAlgn="auto">
              <a:spcBef>
                <a:spcPts val="0"/>
              </a:spcBef>
              <a:spcAft>
                <a:spcPts val="600"/>
              </a:spcAft>
              <a:buFontTx/>
              <a:buBlip>
                <a:blip r:embed="rId3"/>
              </a:buBlip>
              <a:defRPr/>
            </a:pPr>
            <a:r>
              <a:rPr lang="en-US" sz="2200" dirty="0">
                <a:latin typeface="+mn-lt"/>
                <a:cs typeface="+mn-cs"/>
              </a:rPr>
              <a:t>Uneven ground/surfaces or water</a:t>
            </a:r>
          </a:p>
          <a:p>
            <a:pPr marL="344488" indent="-344488" fontAlgn="auto">
              <a:spcBef>
                <a:spcPts val="0"/>
              </a:spcBef>
              <a:spcAft>
                <a:spcPts val="600"/>
              </a:spcAft>
              <a:buFontTx/>
              <a:buBlip>
                <a:blip r:embed="rId3"/>
              </a:buBlip>
              <a:defRPr/>
            </a:pPr>
            <a:r>
              <a:rPr lang="en-US" sz="2200" dirty="0">
                <a:latin typeface="+mn-lt"/>
                <a:cs typeface="+mn-cs"/>
              </a:rPr>
              <a:t>Pushing/pulling unstable items</a:t>
            </a:r>
          </a:p>
          <a:p>
            <a:pPr marL="344488" indent="-344488" fontAlgn="auto">
              <a:spcBef>
                <a:spcPts val="0"/>
              </a:spcBef>
              <a:spcAft>
                <a:spcPts val="600"/>
              </a:spcAft>
              <a:buFontTx/>
              <a:buBlip>
                <a:blip r:embed="rId3"/>
              </a:buBlip>
              <a:defRPr/>
            </a:pPr>
            <a:r>
              <a:rPr lang="en-US" sz="2200" dirty="0">
                <a:latin typeface="+mn-lt"/>
                <a:cs typeface="+mn-cs"/>
              </a:rPr>
              <a:t>Using broken equipment</a:t>
            </a:r>
          </a:p>
          <a:p>
            <a:pPr marL="344488" indent="-344488" fontAlgn="auto">
              <a:spcBef>
                <a:spcPts val="0"/>
              </a:spcBef>
              <a:spcAft>
                <a:spcPts val="600"/>
              </a:spcAft>
              <a:buFontTx/>
              <a:buBlip>
                <a:blip r:embed="rId3"/>
              </a:buBlip>
              <a:defRPr/>
            </a:pPr>
            <a:r>
              <a:rPr lang="en-US" sz="2200" dirty="0">
                <a:latin typeface="+mn-lt"/>
                <a:cs typeface="+mn-cs"/>
              </a:rPr>
              <a:t>Pushing/pulling over long distances</a:t>
            </a:r>
          </a:p>
          <a:p>
            <a:pPr marL="344488" indent="-344488" fontAlgn="auto">
              <a:spcBef>
                <a:spcPts val="0"/>
              </a:spcBef>
              <a:spcAft>
                <a:spcPts val="600"/>
              </a:spcAft>
              <a:buFontTx/>
              <a:buBlip>
                <a:blip r:embed="rId3"/>
              </a:buBlip>
              <a:defRPr/>
            </a:pPr>
            <a:r>
              <a:rPr lang="en-US" sz="2200" dirty="0">
                <a:latin typeface="+mn-lt"/>
                <a:cs typeface="+mn-cs"/>
              </a:rPr>
              <a:t>Overloading the cart</a:t>
            </a:r>
          </a:p>
          <a:p>
            <a:pPr marL="342900" indent="-342900" fontAlgn="auto">
              <a:spcBef>
                <a:spcPct val="20000"/>
              </a:spcBef>
              <a:spcAft>
                <a:spcPts val="0"/>
              </a:spcAft>
              <a:defRPr/>
            </a:pPr>
            <a:endParaRPr lang="en-US" sz="2200" dirty="0">
              <a:latin typeface="+mn-lt"/>
              <a:cs typeface="+mn-cs"/>
            </a:endParaRPr>
          </a:p>
          <a:p>
            <a:pPr marL="342900" indent="-342900" fontAlgn="auto">
              <a:spcBef>
                <a:spcPct val="20000"/>
              </a:spcBef>
              <a:spcAft>
                <a:spcPts val="0"/>
              </a:spcAft>
              <a:buFont typeface="Arial" pitchFamily="34" charset="0"/>
              <a:buNone/>
              <a:defRPr/>
            </a:pPr>
            <a:endParaRPr lang="en-US" sz="2200" dirty="0">
              <a:latin typeface="+mn-lt"/>
              <a:cs typeface="+mn-cs"/>
            </a:endParaRPr>
          </a:p>
          <a:p>
            <a:pPr marL="342900" indent="-342900" fontAlgn="auto">
              <a:spcBef>
                <a:spcPct val="20000"/>
              </a:spcBef>
              <a:spcAft>
                <a:spcPts val="0"/>
              </a:spcAft>
              <a:defRPr/>
            </a:pPr>
            <a:endParaRPr lang="en-US" sz="2200" dirty="0">
              <a:latin typeface="+mn-lt"/>
              <a:cs typeface="+mn-cs"/>
            </a:endParaRPr>
          </a:p>
          <a:p>
            <a:pPr marL="342900" indent="-342900" fontAlgn="auto">
              <a:spcBef>
                <a:spcPct val="20000"/>
              </a:spcBef>
              <a:spcAft>
                <a:spcPts val="0"/>
              </a:spcAft>
              <a:buFont typeface="Arial" pitchFamily="34" charset="0"/>
              <a:buNone/>
              <a:defRPr/>
            </a:pPr>
            <a:endParaRPr lang="en-US" sz="2200" dirty="0">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ARE WE GOING TO DO TODAY?</a:t>
            </a:r>
            <a:endParaRPr lang="en-US" dirty="0">
              <a:effectLst>
                <a:outerShdw blurRad="38100" dist="38100" dir="2700000" algn="tl">
                  <a:srgbClr val="000000">
                    <a:alpha val="43137"/>
                  </a:srgbClr>
                </a:outerShdw>
              </a:effectLst>
            </a:endParaRPr>
          </a:p>
        </p:txBody>
      </p:sp>
      <p:sp>
        <p:nvSpPr>
          <p:cNvPr id="33795" name="Content Placeholder 3"/>
          <p:cNvSpPr>
            <a:spLocks noGrp="1"/>
          </p:cNvSpPr>
          <p:nvPr>
            <p:ph idx="1"/>
          </p:nvPr>
        </p:nvSpPr>
        <p:spPr/>
        <p:txBody>
          <a:bodyPr/>
          <a:lstStyle/>
          <a:p>
            <a:pPr eaLnBrk="1" hangingPunct="1"/>
            <a:r>
              <a:rPr lang="en-US" smtClean="0"/>
              <a:t>Pre-test</a:t>
            </a:r>
          </a:p>
          <a:p>
            <a:pPr eaLnBrk="1" hangingPunct="1"/>
            <a:r>
              <a:rPr lang="en-US" smtClean="0"/>
              <a:t>Safety and Ergonomics Awareness Training and Best Practices</a:t>
            </a:r>
          </a:p>
          <a:p>
            <a:pPr eaLnBrk="1" hangingPunct="1"/>
            <a:r>
              <a:rPr lang="en-US" smtClean="0"/>
              <a:t>Employee Rights and Responsibilities</a:t>
            </a:r>
          </a:p>
          <a:p>
            <a:pPr eaLnBrk="1" hangingPunct="1"/>
            <a:r>
              <a:rPr lang="en-US" smtClean="0"/>
              <a:t>State OSHA Plans</a:t>
            </a:r>
          </a:p>
          <a:p>
            <a:pPr eaLnBrk="1" hangingPunct="1"/>
            <a:r>
              <a:rPr lang="en-US" smtClean="0"/>
              <a:t>Post-test and Feedback questionnaire</a:t>
            </a:r>
          </a:p>
        </p:txBody>
      </p:sp>
      <p:sp>
        <p:nvSpPr>
          <p:cNvPr id="5" name="Slide Number Placeholder 4"/>
          <p:cNvSpPr>
            <a:spLocks noGrp="1"/>
          </p:cNvSpPr>
          <p:nvPr>
            <p:ph type="sldNum" sz="quarter" idx="11"/>
          </p:nvPr>
        </p:nvSpPr>
        <p:spPr/>
        <p:txBody>
          <a:bodyPr/>
          <a:lstStyle/>
          <a:p>
            <a:pPr>
              <a:defRPr/>
            </a:pPr>
            <a:fld id="{5019808C-EAD5-483D-A7B6-41CF6A9C321F}" type="slidenum">
              <a:rPr lang="en-US"/>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rtlCol="0">
            <a:no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DISCONNECTING AN ELBOW TERMINATION</a:t>
            </a:r>
            <a:endParaRPr lang="en-US"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pPr>
              <a:defRPr/>
            </a:pPr>
            <a:fld id="{A15E81A5-E6BE-4378-9590-E949A9BA8081}" type="slidenum">
              <a:rPr lang="en-US"/>
              <a:pPr>
                <a:defRPr/>
              </a:pPr>
              <a:t>30</a:t>
            </a:fld>
            <a:endParaRPr lang="en-US"/>
          </a:p>
        </p:txBody>
      </p:sp>
      <p:pic>
        <p:nvPicPr>
          <p:cNvPr id="6" name="Picture 5"/>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990600"/>
          </a:xfrm>
        </p:spPr>
        <p:txBody>
          <a:bodyPr rtlCol="0">
            <a:normAutofit fontScale="90000"/>
          </a:bodyPr>
          <a:lstStyle/>
          <a:p>
            <a:pPr algn="r" eaLnBrk="1" fontAlgn="auto" hangingPunct="1">
              <a:spcAft>
                <a:spcPts val="0"/>
              </a:spcAft>
              <a:defRPr/>
            </a:pPr>
            <a:r>
              <a:rPr lang="en-US" sz="4000" dirty="0" smtClean="0">
                <a:effectLst>
                  <a:outerShdw blurRad="38100" dist="38100" dir="2700000" algn="tl">
                    <a:srgbClr val="000000">
                      <a:alpha val="43137"/>
                    </a:srgbClr>
                  </a:outerShdw>
                </a:effectLst>
              </a:rPr>
              <a:t>POTENTIAL IMPROVEMENT</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PUSHING/PULLING CABLE THROUGH CONDUIT</a:t>
            </a:r>
            <a:endParaRPr lang="en-US" sz="2800" dirty="0">
              <a:effectLst>
                <a:outerShdw blurRad="38100" dist="38100" dir="2700000" algn="tl">
                  <a:srgbClr val="000000">
                    <a:alpha val="43137"/>
                  </a:srgbClr>
                </a:outerShdw>
              </a:effectLst>
            </a:endParaRPr>
          </a:p>
        </p:txBody>
      </p:sp>
      <p:sp>
        <p:nvSpPr>
          <p:cNvPr id="62467" name="Content Placeholder 2"/>
          <p:cNvSpPr>
            <a:spLocks noGrp="1"/>
          </p:cNvSpPr>
          <p:nvPr>
            <p:ph idx="1"/>
          </p:nvPr>
        </p:nvSpPr>
        <p:spPr>
          <a:xfrm>
            <a:off x="0" y="1524000"/>
            <a:ext cx="5867400" cy="3505200"/>
          </a:xfrm>
        </p:spPr>
        <p:txBody>
          <a:bodyPr/>
          <a:lstStyle/>
          <a:p>
            <a:pPr eaLnBrk="1" hangingPunct="1"/>
            <a:endParaRPr lang="en-US" sz="2400" smtClean="0"/>
          </a:p>
          <a:p>
            <a:pPr eaLnBrk="1" hangingPunct="1">
              <a:buFont typeface="Arial" charset="0"/>
              <a:buNone/>
            </a:pPr>
            <a:endParaRPr lang="en-US" sz="2400" smtClean="0"/>
          </a:p>
        </p:txBody>
      </p:sp>
      <p:sp>
        <p:nvSpPr>
          <p:cNvPr id="28" name="Slide Number Placeholder 27"/>
          <p:cNvSpPr>
            <a:spLocks noGrp="1"/>
          </p:cNvSpPr>
          <p:nvPr>
            <p:ph type="sldNum" sz="quarter" idx="11"/>
          </p:nvPr>
        </p:nvSpPr>
        <p:spPr/>
        <p:txBody>
          <a:bodyPr/>
          <a:lstStyle/>
          <a:p>
            <a:pPr>
              <a:defRPr/>
            </a:pPr>
            <a:fld id="{E9EDF9E6-A0C1-44D4-9804-0342E24DF22A}" type="slidenum">
              <a:rPr lang="en-US"/>
              <a:pPr>
                <a:defRPr/>
              </a:pPr>
              <a:t>31</a:t>
            </a:fld>
            <a:endParaRPr lang="en-US"/>
          </a:p>
        </p:txBody>
      </p:sp>
      <p:sp>
        <p:nvSpPr>
          <p:cNvPr id="62469" name="AutoShape 2" descr="data:image/jpeg;base64,/9j/4AAQSkZJRgABAQAAAQABAAD/2wCEAAkGBhMSERQUExMVFBUWGRgaFxgXGB8YHhodGiAaGBgcFhsYGyYeGhojGhoYHy8gJScpLCwsGCAxNTEqNSYrLCkBCQoKDgwOGg8PGiwlHyQsKiwsLCwsLCwsLCwsLCwsLCwsLC0sLCwsLCwsLCwsLCwsLCwsLCwsLCwsLCwsLCwsLP/AABEIALcBEwMBIgACEQEDEQH/xAAcAAABBQEBAQAAAAAAAAAAAAADAAIEBQYBBwj/xABDEAABAgQEAggEAggFAwUAAAABAhEAAyExBBJBUSJhBQYTMnGBkaFCscHwstEHFDRScnPh8SRigpLSI6LCFRYzQ2P/xAAaAQADAQEBAQAAAAAAAAAAAAABAgMABAUG/8QALREAAgICAgEDAwMDBQAAAAAAAAECEQMhEjFBBFFhBTJxEyLwgZGhFTNCscH/2gAMAwEAAhEDEQA/APcYi9J4dK5M1CyyFIWlRFGSQQSPKJUVfWlL4LFD/wDCd+BUboMVyaRhMZ+ioKD4XEhfJf8AyR/xjIdLdS8bJUTMkKKB8SONPictR5gRAlY/ESEkyJswEVAKs3pmi56O/StiAZfbEryF6Kyuf8w1HJ2h45nIrn9I8Eqn59imkKfyjmIxoVwIUXB4iNBqPG35iN6rr10TiwBiZSUKOpSx/wB6WI9YjTOoOCmkDAz1AkFQB40aMCpgUk6d4xX9VPRy/p30YuWEpDD7+/t7wjiPv7++djFr0r+jrHS5iQySglitJzAcyKKGmlyIkYr9HM9BRkWmaD3hVBDV50v9mFeWho4HPom9Q+jjNmpmLJEtBel1EVHkDfwbw1XTfWcdoZfYuZa6KUsiosQEMed4y/RnSxkYkYcjKoUKdqAhjYhqxo+saJaUDEtslbB62SfMU8hvEXlctnpYfSwUlGXn29yAen5rAS0pSNMqfBy6nL0GsBXOnzO8on+IkxWT+tCW4Jb8zT5RAndYJxsoJ/hERll+T2MfoYR6gv67NH/6bqtfuwiPMxeGl/EFEbDN72jLTJ6ld4lR5l/nHAYk8vsjsXpn5Zo8R1tApLluwuo09B+cV2I6enruvKNk097+8V6RDsjVNBCucmOsMI+DioShBZcsqohJVzFvU09IscP1dmqqSEjl/wAj+Qh44JSOXN9QwYtXb+NlFiSxrHMJIUHLGsbLC9XEoNhm3ur1Lq9miVO6NQzlkjcn7+p8I6seFQdtniet+ov1EOCVL/JkujEZpgDVNhGzlFmFWHpZ4r5M6WhQ7IB6usioH+XUA738IOJ5SCSoXDN5j+njEPVSVpHnY/clYVT5tNRyYi3uN6x1ZDWv8/v5GG4fEAuaVFbXVblV/eIq5iWuWfXzbzLRyt6KN6DrmuwZ2HsRp6/OBowzgkvUG5fV/wAvaO9s6aLD2q3pSm0PUVJvdmv8+cDmZSCymSmjln73MmHoLqKdG9z5+cR5K8pJJoan5fIQs7LTWv5W9q+cNyNZ2ZJuklnWfHu5nrY8+UEWl3IZ3Gnh7QNSyQDcuT6hgR8oYZ1CDp+W8FyGCT5aSyQbM+pYUHtEkJD3DUp58/CINiFbBzXxEHM0MOEWorS9m2vDKWzUaXqbKZEwuOJQNPACNFGf6nzAULy2zD3DxoI6oO4kpdihQoUOKKKzrP8AsWJ/kzfwKizis6z/ALFiv5E38CoD6Hx/evyjwJKoHMwMtVSGO4p66Q9NaQ+1zHJdbR9nOEZrjNWDl4SXkWkJqpJS59R7sYppYmSVBiqWrcEj3F4vSoRzEEKTlUHH3UQ0cvHs5PVfT454rh+1rr2LXq31mxsw9mcS8sDMc4BsQwCrhzr4xvOjum5aj3wpZ0HmI8mwOH7MllEvTyixwXSK5SsyGeGeVXo4sf0vNGG6v2N11jyhlqAfhc60LX8Ib0mFzMNNFcuRwARVmVbyjPL6b7dBE4gFmAalYL0Z1qVIAFFpQQUlVCW0J2MK5KwRxZIOuO0Z5JghEbPF9FSOkEqm4NBlzQASk5UoWTfLXhUN2CTGfldX5uYpmOgi6UpdQPiqg9DGWCTej0P9UwKNy79vJWNBJAzdxKl+Ap/uLCNBh+r8sM4c/wCbiV/tsPQRPlSEi1fdvIU94tH0y8s87N9ak9Y41+TP4XoWau/D/CHPqQ3sYspXQKBWiiNznI8+6n2i1Io5IA5s30T84jzekpabOs6bepDegjpjCMekeRm9VlzffJv/AK/sSsFlSzy83MF38HofKJOJxyEd5THa6vavyjPYjpWYqgVlGyb+armIeWhaC5HOXU3p8miE5RuWJ9LerxXTsQVFySTuS8AjqA5yi/yG5icpUrZiRJkqIJSHOnj9tB5qDlLEkuDlY0NLGzP4a3pErC5UDV0ixvVq/wBIFLTV82ZTuKXts7kv7x5c585ckUiiHLnFCFEpqeEbPzO1PeCYeaFh6Ah3pbbyr784l9HyFTBlypIN38fBv7QYoqc1ByLvcAPoNTsBCO0Z2LDJQFcI0d/C/hcB4ZiDwu1LCtXpZt/rA+1Lkhy51uNN9WgpQFDiD1qwbwavjaBysyYJeNGav5239DE7M8sAjK2u7jz315RDKQUGWyQTTMAH+/zhsyT2Yy53ck1F9Dd9DSoh1IayUAwu4aunp5PDCHyliXYEttu33WI8rEvmqMtAwcip9DR4NLxZcMdX2uwFPWM2M+ySlCczE0A0HztAllnP7vpv9+ECRNYkk/f384ahZIURqH29IMW2NZsOpKnlzP4vp+TRpIzHUUHs5lzxivkHjTx34/tRKXYoUKFDiiir60/sWK/kTvwKi0is60fsWK/kTvwKgPopi+9flHzwDBkqBYE+f58oamUY5nSCxLnYVPoKxwJNn3EpRirk6HlBtDwlxWCysJNV3ZbDdZyj0qfaJ2H6AKiy5hPJAy+9T8ovH082efl+q+nx6Tt/BVkAd4tEmThlqbJLURueEeqr+UX+G6GlyzRKQrnxKPzV8omGSKCx9T4BIc+pi8fTRXbPMzfWcstY0l/llLhugZiu8qmyB/5KH0izwnQ0tBdg/PjV/SJMpcxPCHqO7f1GkFmY5KBxlIOwr/21+cdEYRj0jycvqMuX/ck3/PYLKmlJBTmzCxJLg8gn6xdjpFGICZcxJEwnKFpZht2gzCn+WvLaMnM6YeiE+aqD/aKesQ509amzLNNBQeggOiKZoek5f6uQmYCCQ4ADuNwzJ9zFXN6ZVZKQkbmp8hYekWGD60pVL7HEo7VPwF2UDpxGzDX5xD6a6urw/Gk9pJPdWKsDbM1jzsfaBy8Ba8kFc0qLrJVzJeGZoGlcOeAA6I6UsBzgE/FZQSf7x3BYVakk+JJOnLnpQQrkkFIPLllZZI5kmgA5mJMpAQ6UkFRfQO7+NqQPoXo1MvjVMEyYpwXoALFkswHiTrzidMJWTkAce2+obdo4s0nPXgssehyFlgWvQ1elPI2P2YUnEEUYUNDsai99Pt4DhlqBLhmIoT5eH9oLJkB6m1X8AxrbURCkqClRcYPCEAhepLKDMwqAWrb6xXTFrSsiikkXcfhSTsDU6w3t2fIthcMeQALVFHgU3EFRzqYF6EliqtBdnvGlKLVCSmhs1RIrT6eeuoblyiKiYs0Kk2dw7VpXTyiYMqi/aZCdwz7vUZg/1hZQSCVJJG1Aebae+vnNteSfJEBMxYWCQogW1te+tm8YJip6ZqGUSLBOjAH0IvXwpErNU8W9GFfGOf8ApxVQFwWIqzAV5huQc1gRfsBS9iMuWAmhY0p+9Rr8g9bU5QUTRkTtpSx1De728KwcYHJXvq1Aq3IPr42bWGHDJSolIJSpiRoGuzcq3ejeNIv3G50CxE4pOVRvy5P8n+xErCzXSNXB00Zqc4jqJJImeBAod3tTQeUSMKlA2JIqGsNjzYekZS2GMtm36npZEwUbMGbwevrGgjO9Tf8A45lG4h8tY0Uejj+1BfYoUKFDgFFb1kQTg8SAWJkzQDs6FRZRD6YP+Hnfy1/hMY11tHhmF6sZzxKUvcd0ezD1eLrB9DS0BuEckB/U294kmY5qfVz7C0Cmz0p76h5n/wARHQopdAnklN3Nt/kMEJFAB58Z9AwEcRtl9f8Aij6xBX0sPhBP/aPapiNMxsw0zZRsmkaxLLadPSjvqA5W/wC1NfWIx6WHwJfx4R6Cp8zFYEjxh1h5wtgJEzGLVdTDZPCPaIwlCkcBhzWgGC5thDXhCFACIiLHonrPMwwKKTJZBBQqor9NxrFapdIiYpbcIqo6fnCNjo1PSHQCZsv9YwZC0fFLDkpOuV6kO/Dcc4z0qXMWCUoUtqUH50g3Q+JmYcgy1qQ9CzF/EFxQ8qRs8NjJWMRmQQicHJSogBVntQE7867xJz8Ifj7mSwvQCswXODs2VAcgc1HU/e0SsbPEtSQK5vhSnOAAHD6JuzcubxPnT1SyvO6VChBuDbx83aCdskgEpbm2/j5ekQclJ7HSog4dWrJBAs3yu4bWHTpZSdb2S5I0oAPGp84cqaCBl0oKEafKBTFFJBKgeT6/lQchCNKgnSpJpmcHVVfk3Km3mIcjs07Fvldmff6xV9J9Jok5czErIAZVmuXrob840OB6QwAQDn7RRpxjN4k6AeFfGDiwvJsnLIQ5U6XmpRtnGlLNYFvPlD1LSQGSaD4h6swck39RF/I6Nw01WdORR2BI9njP9O4/DScUiUozAkoCsySCEqBLA0q4HvDy9JIlyTBTUcq7j4gah3oQzj63gJks4ZvQVHtvaJM3pDClDy5oWQQEoY5lHag+jREROdZzBxcEG40ufDSOTJilB0xa1aHzcPlWhnUC2jgEUoT+US8DKmJS5UpQTd2B02tT53gWHmpCA5KTZiPUtfR96iHoxOuYNV/7NpQxkk3soux65ZdgqhJdhUvuTRv6eMClIUnOSlQINCaveraW94SS5AAqaejAvvXTxgCZ9QHowKnDN9RtDvGzOIYrzKzEVOUGoBrVyWrpWrNeOyZCUuAWL62DtTiuSz7+DxEl45JJChlYm+p3cbP/AFiZiAyRlYpbUOd7n8t4XoW6Nx1LWTLW7d7Tw0bSNFGY6iTHlTKNxD5D0jTx6GP7UPdihQoUUMKIHT6mws87Spn4TE+K/rF+yYj+TN/CqMY8Ym4qYr4mGyaQHsgK3MJaqxwreLEgoEJLPvAzHWgBH5oUMzQ7tjQAnf8ArAMJVLwlz2sHgeVy5rDZy2pcmwgNhofJxBU76GHLmhIJNh90iKrpGXLBSP8AqLFVBNQPE2HzgnRWO7UKKgEsfm4AfyMTlKkPGN6ATukSVMEkDU6tUBjYVg+ClCWrKS6lF8xu1N77+ZuYssR0eVJoE2pT6+kRxgiDlUCk1IJFy2+oYaRzymmi36bQR1FRDpo9j43Gh9feJKUMQRoxNHBL3Di4O3OGKCQpSg4c1GxOvgIQWMwBcEMfb7r+ccz0O9GlwfTKJ6RLngpmCgmJAdOvE5FDtzo0AxeAVLUnPw82dKhRsqvmOekVCZALX4dtRceA5xYdHdYKGVPSVyaBrkVZwWcH6RVS5dkwc6QnRiRdhUkWdvlSI0iR2icpSUKBLEinMM9/rvFlj+juyGaWrtJRNwHINiJgBYHS1eVoqZc0qUUoQpXCMq0GhLszP410Fa2JXJvjWwx326Mz1nw0xWMCQhRolKAA7lhmNKDiJ8Azxd4LqeiSkKnLSpTOQzgHYObAas5NmF2YDF4qXiFyzLUuaokEMHIFQQpgyWYvQNFrP6FK6TV5ln/60uAP9XxH0jvxx4x2czdszWN6UVIWiZKcSVguCSUpUCUqAJrlsQ5JGZnLOYnT/T4nTZaiFJmFITQ8LJsyWYaxc9P9GdpIRJS6BmmgAWKkgLQCOZBD1NYzyuiVSphE1BzJKE5xVCQ2airOrhbk+8FtgpGy6rYCXKWqfOXLmBKSwGvkAA/kYNI6RlTpiiqU1eEJ+EaMTrGUw+NbhN3pFxg5CndacoFnp6/LzMc3qZR4hiWGMkhIKwUsBpTVj9T5+UNw4BoKOeIAuw7pIq9fu8S8CogGgawelD7HQ8oAnDLzPUUq4FudW/tHCvgpVbCLUQtKgl3Tl8L/AJA/dKqaque5ZgRSoqX01esWMqcQLEtXel6nc82vHZ0leYsTlYFJI7t30agL7wzn7iSlorZksrSGcA1OnLhDUF2huInTUgAB0jKMwypNAzs4q9PKLCXJXRSnJPdY6u9rg/nCOFzBRByEjWrhnZTPzNNucL+RNm1/RySZMwl3Kk3/AIRrrGvjJfo8pKmCpZSfwh7xrY7sP2IePQoUKFFRhRX9Yv2TEfyZv4VRYRXdYv2TEfyZv4FRjHiEdtAysnl/aOZPP+0UbJ0FXPAS9Wcws7wLFL4QIIEMgEkClXLfOFsNHY6pQSCd/lrEb9aBBYg87jybV9IFh5RqDxZi4Yl3arAlgHI84SU/YZRHfrpU+UpSNyXLalocMATVSnB1Ba+71GsRU4I0uG0IqTWhB1rdzBsOpkpGo1GrEmgOlj6wjbY3R3B9GoThl1bNM+HVgGDtYVNYbh8LlSsCoIBB9YmS8XlZJJABcUptU877QSehMxLAJzDUhz5VB39YnJ+B4utgMBjVy8uVTpJF6jyiUBjJhWpYpXKBQCo01LbuYinCrlvlOYCuVQd7HTu/flPPWR0FK0mWtuHY7EGA46Kcr7L7qt0PLxaJipq8mUsGNSE3IBodRqL0imx3R3/VUUqDJoph6FncViP1awc2dnTKWxAdYIZTHY2vTeJcvpdUtTLlypzUzKTxEPunW2h/NJU1SQOLqwXbOAASaggEAPoRrv4RLwk1wxNSRYhL830s2kaTFdRlzlonhJylIJkzFZWo4SCO5W/N4oJnZTe5KMqbKJTNSKIYUchZ4VO4NS7PrC8H1RZxg4pwtvz7L+oXBdNKw5Vl4k90oXUHQg1rTQ7ViVj+jxMldthjwsSqVUFLFjk/eA1F9axV9IYBScpuk2Nbi6S9QU7HRjrFt1Z6VmJUmVkCwFFSRmKWoXdriOzHDitnJJ2xvVPFzzM7NClFKhVySEh6lnYGNfO6soQk3UTcm/8AcRlB1xlykkYXDplPVR1PmXi26G67mZSYHHhXya8VTJtFN090RlHCe6vtMxehYbXN6WjEJEydJmHtCVLJPEe6AoudXJSknR6Wj2bpXKvIhSCpE0FIajPru7P7Dw8wVhEyJipS8qDLcKtUBwCXOuUtyhtClf0Pgcs1KwlE3mKkE65Tb6PeL3HoYdnLUqYuqqkUGos5D67WBFYzElXdUDszc7RedH0WpRd22cHVi1atoPSI5VFxqgx7JOC7QpGdyKkGorsp687bxOWhLZiQBQElRetHAsolvt4qFGaaOOEiguQ/+b7DxYSsY+VxlrdTkB61cVDaNy0jz0n1Ra/B0qlhisBbhiqxF6OLm1WP0h6sTlfJUAgcJ7TvPQAi33WFjJcwKUzTEkEZABerhLBrVD6Dd4H+riWAQACokkMQU2CXLEPU666WhZ6ZOS2HzrSDxB+blgKWANdPnzrf1hSbpYglqONNqMXFOfKHzMKksEylZrAvVQFXKjUKpe/D5gs+WhBShJWtizqoalh5uTW30WrFkrNv+j2fmlzaAALDEa8Ir6vGsjI/o7SBKm5XbOPOmhsocxGuj0MX2IZdChQoUVCKK7rGf8Jif5M38CosYq+tKyMFiiKkSJxH+xUYx4YtTCpAHP01gMzG2CUlRIzUsx1fyiBiJh7xyuWZ7CzXNPPlEjBrCUEE5gGZyNSbMTd+XvAcgUKVjCogHJmez7VLuWADeZ0jsxJWplTA7pynR9QWJI8nuY5NkICQpMt3Zw9y4bm8Ewx7ryzdyUgsN7ipf70hGxqOLoWFCblNi3J9XaCnFKSWK9aBgDdnDVg6JFeFIIAAd60311e9jyaB4nDMqoINSGGqS6QXNQRtC99h6DiZ2lzY8JLMrUirsaatQHwhqZSgVbgF2DpDV3YpoX5HkILNx0xKXBdJSjZw6S48ft4Fh8SysyWygjMSHctY1ci9fm8HSQGO/UnLgEvTdqhwH0pHEg52BUzGqQCNWdyCAzORW5iRIxQWGCbEcrF7HUU9uUGTe5Ys2u41ufvxHYSJLzOQHVuHYb+NK05RJxCXGVQSQQ7k7XYAOYUrDZVEhV3o5ADjkXO7O1YjJMyWO6g1fMLnkeWmrQtV0Fdk1E8SpEyWl5aJh4lIqsAXSp6rlsCWDEVvrO6s9ZsLg1JV2JWpiFTdeWRKrBqO4vYxWonE6s4pxVYGz8w3pFYcIjMkN3qBLm+rDWptT6RG5J3Wztw58ag8eS6+P/T19PW8TEpJSqVLUcvaO96BqUf97TaMf050tKM0okJASL6kk3JOr3ikxiphlGWk5SVDQlqizUegc8oFgcMiUSlKyoEupaql2rS4BL0cx1rJHwcL2uq/mi8wktSAc/8A1JC2Kyg5jLOiiLpI50IcVpFh0LhlSp+YjMkIWQtLZSG7wJ0G14zs2chKsyCrwFKG4obRfdXsakJnlzl7GYSKs+U1LUFHDncCK2KUmElZyEgOo0AMaHCdXVgUY7pAt4Pf2iH0D1dxJaciUVXYK4XCqPW9PCkaObPVKQsgKRMSkAJU1201Kb8qQyFdkzo+WpWHVLd5klWZJsal2Ooq7jwjH9fOr0s9mvItlDs1KJZQUkAgVu6S1K8EajobphQXIzB+0GQmpKVAOz3KCzh3auxgXWrBoVKmSJxJQVJUj4W4s2YKd2CaE65ztCNjJK9nluA6PWVCW6XQWLqAtqHNmjSYKahAJSCUi6mPEWYsNEgWe/sIErokAhSjLGUJL1JtTMkkOCwZXprE8THlMOAoAzNzJZTkOW4XrR9KxzTzKUaNSTsJKm8BTwsSH1N3cEmm1hHQhWUg12NSebhtW+3pAWnKD2hKknUg5tHZj3XG0ckTVEnJNpQJBBzBjUVsRUaim0Sspaom9mrOVMrKSq7tuGfbZxeF+srRwjtAGUFH+51fSofeOzp9wo5FgMCeFyd3alflvQU3ElKagZaZgU8QUaMSGpU+lDWJyT8CuAbDzCh8gYOS1zWtB8ItSB4lK/hAbicEM9r7jU29oi5VM60lNQABwAjQsSSXS9z8MHXJzAB1AiuZzUF60oXY1hXHwI4t6Nx+jeYTKnPcLFAXA4Qabc42EZXqBLaVMqCCpLNXTc38Y1Ud2FVBBqtChQoUVMKKvrV+w4r+RO/AqLSKzrOf8Fif5M38CoxjwGQlJBVzpxVIppz5fSJCRLXkCWTYEmpal2uAQ7N5awwYYglSgwV3gwDa8O7OBQ1eHolqJDEJYtR7WDg/dYVhDTsORmKQFJLd4PajuANzprCThnN2pUh2e7CnF4BobKlmozBw5BLBm2tUmmmsHSQjNQ3oSczDSoAY33icm0hlVg5KQBRXDmudf7OR6R2YjKykqNLc9hbxHnBf1oGikgFiwOoG29T96pAZVE1Nzvu4eJq29jtqhgX8dQdgQzMQSGewOnOCBOVYKQWYhNAaAFgWFWS3oLQ1StiEvSuwob1D0rz0hqg5IBBArQ2807C/nDt8UTe9l/1Sw/BMLMSUs4bQl22N4qcQri75bOSkXArRQDnR6j03cidMS4C1AuzBwaaM1aGmjGIylZCFHNMdVgGYUU9GLC7HfSG56MiROIoakMOflYFr+kJUtw7nnproXtygM6VTMlTkAC5NNg1fvWJKMQAlgkqIN+TOPCrxNSY/EjzZSw2VR535WI5+UL9XmGWQpWZiGcVarsfDU7nyk4hVCCMod3Cq8jv/AE00iWJASkq/eIaYC4bYDTbeBL3AkV8ro6iRmIJLkOWfVy7gEgf1h07AZnCiSzEEkUqmg+EClBbSOpTx1JYkHU56UqLni82MPWhyFLJCQzjwbxZzresRU22FfIKVOBJCTUeHgbff0t+h8IquQlOYcRtwioHOtYocXgr911a0DByQHa/0AjT9UceiSoy57qSoEZqlrNU6jl/SOzHLw2I410X3R/SczDqT2hWuUQ4JfarersdIuunkpMtKgAohsqvGv5RRdMY9KE5EnOhSXQKEBwb14S5r7Rmf/dk1KQjLKmS0hmWnO/O7cvKLN0Kh65pKVZFOKFJBsQaN5Ej1i46yZ5kiVNS4UcoUxsTz0AII8xFX0N01KnTMkzD4VIcDNlKXJdgyKDZzpGjw2KkT0zJUjLLD5WLqSXGZbfu0Sz2ueUK3aaC0YiRiFgErTLUlTh1JZaQWuTuQa831LSZeMzSVpKQFJrmJYEGjLBqxBKWBsxbeX0v1dnSCVBGaUXUVp4gXuwFEg1JBiowpAUp6Eg5CC1RQBtATyNhVgY85waewNB0y0JS5CWamxBqzHUb/ANIjLxCUspICqWL1dqXFGJApRmeCyMWVJ4gQAlwSdbX3+bQTtEkqWlYrcketqAUtuYKetjIMiWSjLNTnQQKmpAYl/IlqPuOSGTIQRv3TVwKMdrn31iN2hzJKVqSk7KcUNHTvca3tUGOy51nqo1cVdnchtK/m0Kv2guiYmcCXW5BAfNpV2TzD38ok9oirux05Pp68oplLWyU5mqSAQ17U3tU7HeJMtb8KiAxL7kAqHrbxJEFSpMaMvc9B6kZOzmdmGTmAG1A1AaiNLGT/AEfTc0ubfvgeg0+fiY1kduN3FCChQoUUMKK7rG36piHt2M1/9iosYr+sEsqwuISA5MqYABqSlQEYx4ejKklnIUqh+KxSdWap9BAZgXslJduEMLDk78uUDmAmr0FBp9P6PE8TV5dDe4vS2reoPtE5J+B1QBcqgLBnAuxdnbZ70rVmgqCCDwltKUcU1P3rDTOoyql9rNq2p109I6icKEUFT3b6igDanl6xNRaVs3QSdgnsAl9UtTTwqPukcIcgBns9SSbOPz0fnCkzCp2VTStRf1iSmVxFzvb2fa0OvkDIy3Kglgxe41Gzl9BV9YLKksCymowroWBt5coeZIIBu4prazPpRvWGBTlmGao2tdz46xm0kChkqSolNaeFiBRim1Pl5wSckuLED94Vc6jna8DVhAvvK0tViWoK6GzwztCHBJLUoLFtySGfQ84nJNq0MwuHSolIUBSgbxNLk862tHAcrqcZbd0gjkKmkKTIl5gEJJDCuUaORpv8oarD5SpVgT3RxcxSwLMK84j2jLa2SU4oOlw5cUY8q7ihgWHxCmLOAAXszOwzOKl/pHQQbghkl/mQOerfnAz3XZmDA87CxDnV4RW9Cp2G/WQk2yoBAFS5JOoswoPXwjv6zkCiOEggVbU0cOAfDwgAmElhlBb+G/23kIlom5CzkAvmD5b94ncih8op+mpbH09keaoKCgpzmsDSoqSPQ0erXjomoNyoEAsCovZuFRpQpsRV7xzsQHYfEQWe4GoetGL722iUJ7IGVRCXDJNXJzNlBDChPIs9YooaD8DMRjQlCQkLdhmUSWFrcn1vHZMzNUgHcBI9X1NRtD+zJZ1BmJqCLB6NT79DiQ44FZzSgagLkkPR7e+0NxryCm+hqspslFbBAyFQJplIpozmkN/V8iSpK8qFOi5D1Lg1qCXod7mkNz5ciQm6ixfIdHYveunKCdqCShRzJqoUL2FMwoSNqelllLdCxVkvozpCbKWjs5gSGDpYF0M5YrYFq0vQbxazOkcNiFJ7eRlXQ55ZoQP3k1e1RdjFBPksT3VpuoE5QEv/AAtqDbXk8R5mZk5SCwBIcPf4WrQBvWF5uPRno0n/ALXUoFUlaZ6CxISWP+pDU9zGdxstMpSgEFMwioWG1LMm/wC7S+gtDJBWhTJUUqBIoWLMXqNPvSL+R1sKmRipEuemjFsqwDqCa08jS8b9su9A5aM1IUoDI1aipYGth9saxIkIdnKUuSoklgSRWzm225jQp6Fw2KVmw81nzJVJnHK96pI1q1QebRn+luhMThnSuWQgqLZQ6SDSqnrTwPhAnGVaBJgZ+HWUuVWZsqs3nw1NxpV31aLH9TKJSVOBbtQrizEs7ONKlqRWyAAFVCFEFwAOFTZuIXqGodIbh8JmJcgKFSBYsGcNuK1qG1vEQbZ6L+joDs5zWKwRV6ZRt5xr4w/6K5RTImgghlj8N3jcR6EPtGYoUKFDgFAsUWQrwPygsR+kFNKmHZKvkYK7A+jyPrT0cMPiSUpARNTmTSxJOYDzq2gUIqFSnFSfny+cbXrVh0z8KVXXJOceFlj0r/pEYvDyARXn+UbLHjI2J3EclYFdnb6asKk23hImPlJB3HNqewjiJAKrm338veHz0gDuuKiw9nIuflEihIlykhIYHLlDEcmU3L+pFISwCCzOXejm7ijV0pEOYCMzE6gA5hajlnsPRoeEsTVWWtgwNHs9PDfxiXGVmtDlSSFOCXBuWYgttcuaj+8PCSWCgnxdubKamvyh8nD2L1HxBrg05uCxhkyWwYG4YsWtX6DwrFKNY5M+1HAcgGrMfh8xX84JPVl4mAc60Z3sRau4JpaI6JBqW5sdvF9Ltz8oNLq4JbXivWgA5FgfKBTema1WwSF5JlDU8LOpiKjiZVb7Ue4eHJKGYKpWhBykfEArx31euyxGAHCQMwFSO6P82Wo2ajnhO0MVJAatvzOg2eJzgCnY7tMpAahNC9DpUa/e0S1ywQAkFhUh29XZ6b0ivyKDNmU4GZwzEX0ZqBvEbVPKkHfUaVqb01tWJwx1IKpDlymvUaAltN9YDi5XdIqrmLFy44jWo21gqiH4WubMW00sSRsPeBAnMGqH4hRw+1jtRqxRyXuBtBMRjCmhLEhPm4DFyPHVoYmc4yhszvdnDAAB6Ak+WkcmTHcqFstd9cp5E+7wbFYSWgjLMlTRUFmDbAj110MKk7tAtnUhZABGVWazuBtmF2dn2eOokgAkjMDcV15DR6XMPlzwPhJYEhrghyBprXU+MNkgEAqRVzY6GzUehi1rsKdjlTAglyb5qE0NWChVuIDSuhgOOksVZJilGm4Gb91JqCRfTS5DQ1U5ThSkgh6gjSgIJFWbX0ekFVMWSoqSG4XUATmdwHawoInLse0DTJWcxyIUaORUpqWUATu9Gh2CAKlBTkNQMWLMWbW325juHnkOCklQNCA2xA2rQ+1YU8oZyOEZqOXdnGp+K7b6RHiiVIYM4NSKuK2Lh3IAuHvTXWJCVJ7NToT8KVK4gdC6AalgRUbQKVJQUrL0yuAk63Uz+Jtd+VGy5YLv2iVVLtmelc4LnkY12gW2iMZJAWtClEOSBaxq3OuwenKL3o7rhiEGylJAIMtXEkkliA5cC2tKxVSJZSU5FDkliKh3BAIqX+7COkAqZSmOUlHIuTXMA7MbVproE2naZO3Zp5k3o3E8S0qwk0gkqQ6kv/mYM/ix5mA4nqhOluuUhM6Ua5pRLlxolJHs7e0UwqoJJSCbGwqwqSG9bDlEjB4ybhlASpipZ0SggpJdzSoIrqLARaMlPUkUTs2/6OMRmlzxlCcswBg/7oNQbXG8bGM51M6YmYhEwzUoC0qAJQGzUuX+xGjjpiqVBFChQoYwoh9Mh8PO/lr/AAmJkQumj/h538uZ+EwY9oD6ML0dIBStP7yVJ3uCPrGGkzVZUgkPSnzr96Rtuh8RxDxiv6f6pdgykEmUT5pOgJ25+Xj0+pj5I4JVZUIw9jY2tYn6PBM23z39gNYS0uAxYWhLCkjK9Dvyo5Hr4Rxo6WcUoEUbh0Hg9Cb+sPVNsKEh2Gr3r6a7QlMBQCjncf6hcisDw5Diu2XSlvk8Yx0SlM5UwoXYA7kP7Ew6XlIozWNqu2sGluqhAAJoQX83hstOVwSfrtt7mFCNUWLEABg1a3FtnA56xxKMx+FSqMxIcWFal3a1oItbAkEqtS7+QZ4jzWzAhWr5WIBL0B7tPsws260CgqkMLBjUAX2ck/M7PClr0HE521fnR31DQAzcrJJcG1htR2d2UkOflBAkuGJFSAK6HhvYjMY55Sl5YLpnSgOQxJLg6FwQatY0HpElcqhq5D1AZ63tUVJiFLQQKsfHlrtRvb17JJca7vQ14tCdz77Royrs3KxqgGqRoRQMNn5nnW9mEdWg7sKkE09xeg9o7MAVRw5Hdd81HHjrQHlpVyCQ2YBxUEmhq+tX9b2rVZO3oRuxigSE8R1L37tCXJLhmHmY7LQWKORYM5e5pZ+7XwjmdmAY1tcglthSvyh8rvcINK1DOaVoHBdorFf2Kt+xFlTFADiDm92JrcaeX9In9ib0U4qgKbwy6G7fnDF4bhc/E1b83ci4OrijjWIycMupYlIPxPU2YqqUm7A8oLh5QOISbOy8Otwz6XsPGsGw2IWxaiTbW3eDAUFC4HtEmVhytKlJdYo4dmTua1ozi8QJeEIBUFkgNcPdmYg6DNWtjB4trkHcQnaMoKKUkO2UVZ9Qx7oJ5XvtMwiRl4EsHAzMAwFDUWoz8h6VkpGVTsprAk3ArS1aGoItBJKVioUCguFJJ3zEM4vmjKw99B1lJJcFgXDChdPEztcFiPGJUsql5coBYgsly4NSHFi39orsHMyTqkgAkKSVjMCxYp3bm1CBSHqCTmUzHUtU+Iu4vp9Y5m97IuWzi1hE3KSQU5inSgsXINSCPOBYqRnBDI4jmfvOaDiL7PUAO/KJqjmTVAK7sT5sLHKKeQtpECdLYgoGVi5SXB3NtIdR8jUuxYiUqksgKGX96oLAkhno2hsX3aH/AKylSiMgzprUKqwb4WAA5lqaXh4AZWYNlAdg9NduFnq0Nmy0lQABSTZQDhtA9rDTRrRotdiJr3PQP0bzs0qb/GKbOMxHv7XMbCMd+jdAEucArNxppqnhFKBvSNjHZjdxQyFChQocIog9Ofs0/wDlzPwmOwoaPaBLpnmXR87IseMaLp/pAKkrSNQp6aJD/No7Cj0ssUzgg2YgJ8aEU8RBJiHBpW1GHh984UKPFukz1e6Q8yfB2rEcylJNCG8947CgRbC0Gw88FOtFVfwrDlMugAJax2PPeFCgtgapA0qB+Itq13NQz/fpHFFIQalWz0f2/h/rChRv+Iq7JPRXZKWpK0l0gEKd6aEDd+XKIapVSA4YW8xqC9KesKFAmlwTFmlbHSEm3eId9ik6kG4J0eAocFbDW1gddDSoNttoUKOVCQGys3xFw2wofqC/v5wcAjYEh7mupc8wDSFCgfIy7DypQodC4pycm5ekCQqizlqGLj0dvHLrpHIUdL8L8DwDdnmBA1YeA4X87w2fhzlIBUQomhNMwFVHn3vQQoUV8BfZ2RJmFCiBlSkgG1CXIBbQkEUeJc1HAmYhiSrKpJcAEMSQQxtw8n1jkKHrdfAnggzZzTTnNFMQfElyzF9aHlAl4tBKhlB4nypdI2awYW3+sdhRCXZVIlTujxM4UKGbKogM3CliXLHiYs4a/hEKXOQkl1KWpIZTM9waFYFI5CifHkrYk4qyVjZqeHJZ9dSK+RdPheCTcEv/AKZBLTAk3einyhT10byrChREh4K1YUgtmu5SCKEVzPXQA328INiEFK2VlKfCqbUHql23N4UKA+mxG+z0H9HD9lNJeqkmpzXSLco2EKFHfj+1Fl0KFChRQJ//2Q=="/>
          <p:cNvSpPr>
            <a:spLocks noChangeAspect="1" noChangeArrowheads="1"/>
          </p:cNvSpPr>
          <p:nvPr/>
        </p:nvSpPr>
        <p:spPr bwMode="auto">
          <a:xfrm>
            <a:off x="63500" y="-720725"/>
            <a:ext cx="2228850" cy="1485900"/>
          </a:xfrm>
          <a:prstGeom prst="rect">
            <a:avLst/>
          </a:prstGeom>
          <a:noFill/>
          <a:ln w="9525">
            <a:noFill/>
            <a:miter lim="800000"/>
            <a:headEnd/>
            <a:tailEnd/>
          </a:ln>
        </p:spPr>
        <p:txBody>
          <a:bodyPr/>
          <a:lstStyle/>
          <a:p>
            <a:endParaRPr lang="en-US">
              <a:latin typeface="Calibri" pitchFamily="34" charset="0"/>
            </a:endParaRPr>
          </a:p>
        </p:txBody>
      </p:sp>
      <p:sp>
        <p:nvSpPr>
          <p:cNvPr id="62470" name="AutoShape 4" descr="data:image/jpeg;base64,/9j/4AAQSkZJRgABAQAAAQABAAD/2wCEAAkGBhMSERQUExMVFBUWGRgaFxgXGB8YHhodGiAaGBgcFhsYGyYeGhojGhoYHy8gJScpLCwsGCAxNTEqNSYrLCkBCQoKDgwOGg8PGiwlHyQsKiwsLCwsLCwsLCwsLCwsLCwsLC0sLCwsLCwsLCwsLCwsLCwsLCwsLCwsLCwsLCwsLP/AABEIALcBEwMBIgACEQEDEQH/xAAcAAABBQEBAQAAAAAAAAAAAAADAAIEBQYBBwj/xABDEAABAgQEAggEAggFAwUAAAABAhEAAyExBBJBUSJhBQYTMnGBkaFCscHwstEHFDRScnPh8SRigpLSI6LCFRYzQ2P/xAAaAQADAQEBAQAAAAAAAAAAAAABAgMABAUG/8QALREAAgICAgEDAwMDBQAAAAAAAAECEQMhEjFBBFFhBTJxEyLwgZGhFTNCscH/2gAMAwEAAhEDEQA/APcYi9J4dK5M1CyyFIWlRFGSQQSPKJUVfWlL4LFD/wDCd+BUboMVyaRhMZ+ioKD4XEhfJf8AyR/xjIdLdS8bJUTMkKKB8SONPictR5gRAlY/ESEkyJswEVAKs3pmi56O/StiAZfbEryF6Kyuf8w1HJ2h45nIrn9I8Eqn59imkKfyjmIxoVwIUXB4iNBqPG35iN6rr10TiwBiZSUKOpSx/wB6WI9YjTOoOCmkDAz1AkFQB40aMCpgUk6d4xX9VPRy/p30YuWEpDD7+/t7wjiPv7++djFr0r+jrHS5iQySglitJzAcyKKGmlyIkYr9HM9BRkWmaD3hVBDV50v9mFeWho4HPom9Q+jjNmpmLJEtBel1EVHkDfwbw1XTfWcdoZfYuZa6KUsiosQEMed4y/RnSxkYkYcjKoUKdqAhjYhqxo+saJaUDEtslbB62SfMU8hvEXlctnpYfSwUlGXn29yAen5rAS0pSNMqfBy6nL0GsBXOnzO8on+IkxWT+tCW4Jb8zT5RAndYJxsoJ/hERll+T2MfoYR6gv67NH/6bqtfuwiPMxeGl/EFEbDN72jLTJ6ld4lR5l/nHAYk8vsjsXpn5Zo8R1tApLluwuo09B+cV2I6enruvKNk097+8V6RDsjVNBCucmOsMI+DioShBZcsqohJVzFvU09IscP1dmqqSEjl/wAj+Qh44JSOXN9QwYtXb+NlFiSxrHMJIUHLGsbLC9XEoNhm3ur1Lq9miVO6NQzlkjcn7+p8I6seFQdtniet+ov1EOCVL/JkujEZpgDVNhGzlFmFWHpZ4r5M6WhQ7IB6usioH+XUA738IOJ5SCSoXDN5j+njEPVSVpHnY/clYVT5tNRyYi3uN6x1ZDWv8/v5GG4fEAuaVFbXVblV/eIq5iWuWfXzbzLRyt6KN6DrmuwZ2HsRp6/OBowzgkvUG5fV/wAvaO9s6aLD2q3pSm0PUVJvdmv8+cDmZSCymSmjln73MmHoLqKdG9z5+cR5K8pJJoan5fIQs7LTWv5W9q+cNyNZ2ZJuklnWfHu5nrY8+UEWl3IZ3Gnh7QNSyQDcuT6hgR8oYZ1CDp+W8FyGCT5aSyQbM+pYUHtEkJD3DUp58/CINiFbBzXxEHM0MOEWorS9m2vDKWzUaXqbKZEwuOJQNPACNFGf6nzAULy2zD3DxoI6oO4kpdihQoUOKKKzrP8AsWJ/kzfwKizis6z/ALFiv5E38CoD6Hx/evyjwJKoHMwMtVSGO4p66Q9NaQ+1zHJdbR9nOEZrjNWDl4SXkWkJqpJS59R7sYppYmSVBiqWrcEj3F4vSoRzEEKTlUHH3UQ0cvHs5PVfT454rh+1rr2LXq31mxsw9mcS8sDMc4BsQwCrhzr4xvOjum5aj3wpZ0HmI8mwOH7MllEvTyixwXSK5SsyGeGeVXo4sf0vNGG6v2N11jyhlqAfhc60LX8Ib0mFzMNNFcuRwARVmVbyjPL6b7dBE4gFmAalYL0Z1qVIAFFpQQUlVCW0J2MK5KwRxZIOuO0Z5JghEbPF9FSOkEqm4NBlzQASk5UoWTfLXhUN2CTGfldX5uYpmOgi6UpdQPiqg9DGWCTej0P9UwKNy79vJWNBJAzdxKl+Ap/uLCNBh+r8sM4c/wCbiV/tsPQRPlSEi1fdvIU94tH0y8s87N9ak9Y41+TP4XoWau/D/CHPqQ3sYspXQKBWiiNznI8+6n2i1Io5IA5s30T84jzekpabOs6bepDegjpjCMekeRm9VlzffJv/AK/sSsFlSzy83MF38HofKJOJxyEd5THa6vavyjPYjpWYqgVlGyb+armIeWhaC5HOXU3p8miE5RuWJ9LerxXTsQVFySTuS8AjqA5yi/yG5icpUrZiRJkqIJSHOnj9tB5qDlLEkuDlY0NLGzP4a3pErC5UDV0ixvVq/wBIFLTV82ZTuKXts7kv7x5c585ckUiiHLnFCFEpqeEbPzO1PeCYeaFh6Ah3pbbyr784l9HyFTBlypIN38fBv7QYoqc1ByLvcAPoNTsBCO0Z2LDJQFcI0d/C/hcB4ZiDwu1LCtXpZt/rA+1Lkhy51uNN9WgpQFDiD1qwbwavjaBysyYJeNGav5239DE7M8sAjK2u7jz315RDKQUGWyQTTMAH+/zhsyT2Yy53ck1F9Dd9DSoh1IayUAwu4aunp5PDCHyliXYEttu33WI8rEvmqMtAwcip9DR4NLxZcMdX2uwFPWM2M+ySlCczE0A0HztAllnP7vpv9+ECRNYkk/f384ahZIURqH29IMW2NZsOpKnlzP4vp+TRpIzHUUHs5lzxivkHjTx34/tRKXYoUKFDiiir60/sWK/kTvwKi0is60fsWK/kTvwKgPopi+9flHzwDBkqBYE+f58oamUY5nSCxLnYVPoKxwJNn3EpRirk6HlBtDwlxWCysJNV3ZbDdZyj0qfaJ2H6AKiy5hPJAy+9T8ovH082efl+q+nx6Tt/BVkAd4tEmThlqbJLURueEeqr+UX+G6GlyzRKQrnxKPzV8omGSKCx9T4BIc+pi8fTRXbPMzfWcstY0l/llLhugZiu8qmyB/5KH0izwnQ0tBdg/PjV/SJMpcxPCHqO7f1GkFmY5KBxlIOwr/21+cdEYRj0jycvqMuX/ck3/PYLKmlJBTmzCxJLg8gn6xdjpFGICZcxJEwnKFpZht2gzCn+WvLaMnM6YeiE+aqD/aKesQ509amzLNNBQeggOiKZoek5f6uQmYCCQ4ADuNwzJ9zFXN6ZVZKQkbmp8hYekWGD60pVL7HEo7VPwF2UDpxGzDX5xD6a6urw/Gk9pJPdWKsDbM1jzsfaBy8Ba8kFc0qLrJVzJeGZoGlcOeAA6I6UsBzgE/FZQSf7x3BYVakk+JJOnLnpQQrkkFIPLllZZI5kmgA5mJMpAQ6UkFRfQO7+NqQPoXo1MvjVMEyYpwXoALFkswHiTrzidMJWTkAce2+obdo4s0nPXgssehyFlgWvQ1elPI2P2YUnEEUYUNDsai99Pt4DhlqBLhmIoT5eH9oLJkB6m1X8AxrbURCkqClRcYPCEAhepLKDMwqAWrb6xXTFrSsiikkXcfhSTsDU6w3t2fIthcMeQALVFHgU3EFRzqYF6EliqtBdnvGlKLVCSmhs1RIrT6eeuoblyiKiYs0Kk2dw7VpXTyiYMqi/aZCdwz7vUZg/1hZQSCVJJG1Aebae+vnNteSfJEBMxYWCQogW1te+tm8YJip6ZqGUSLBOjAH0IvXwpErNU8W9GFfGOf8ApxVQFwWIqzAV5huQc1gRfsBS9iMuWAmhY0p+9Rr8g9bU5QUTRkTtpSx1De728KwcYHJXvq1Aq3IPr42bWGHDJSolIJSpiRoGuzcq3ejeNIv3G50CxE4pOVRvy5P8n+xErCzXSNXB00Zqc4jqJJImeBAod3tTQeUSMKlA2JIqGsNjzYekZS2GMtm36npZEwUbMGbwevrGgjO9Tf8A45lG4h8tY0Uejj+1BfYoUKFDgFFb1kQTg8SAWJkzQDs6FRZRD6YP+Hnfy1/hMY11tHhmF6sZzxKUvcd0ezD1eLrB9DS0BuEckB/U294kmY5qfVz7C0Cmz0p76h5n/wARHQopdAnklN3Nt/kMEJFAB58Z9AwEcRtl9f8Aij6xBX0sPhBP/aPapiNMxsw0zZRsmkaxLLadPSjvqA5W/wC1NfWIx6WHwJfx4R6Cp8zFYEjxh1h5wtgJEzGLVdTDZPCPaIwlCkcBhzWgGC5thDXhCFACIiLHonrPMwwKKTJZBBQqor9NxrFapdIiYpbcIqo6fnCNjo1PSHQCZsv9YwZC0fFLDkpOuV6kO/Dcc4z0qXMWCUoUtqUH50g3Q+JmYcgy1qQ9CzF/EFxQ8qRs8NjJWMRmQQicHJSogBVntQE7867xJz8Ifj7mSwvQCswXODs2VAcgc1HU/e0SsbPEtSQK5vhSnOAAHD6JuzcubxPnT1SyvO6VChBuDbx83aCdskgEpbm2/j5ekQclJ7HSog4dWrJBAs3yu4bWHTpZSdb2S5I0oAPGp84cqaCBl0oKEafKBTFFJBKgeT6/lQchCNKgnSpJpmcHVVfk3Km3mIcjs07Fvldmff6xV9J9Jok5czErIAZVmuXrob840OB6QwAQDn7RRpxjN4k6AeFfGDiwvJsnLIQ5U6XmpRtnGlLNYFvPlD1LSQGSaD4h6swck39RF/I6Nw01WdORR2BI9njP9O4/DScUiUozAkoCsySCEqBLA0q4HvDy9JIlyTBTUcq7j4gah3oQzj63gJks4ZvQVHtvaJM3pDClDy5oWQQEoY5lHag+jREROdZzBxcEG40ufDSOTJilB0xa1aHzcPlWhnUC2jgEUoT+US8DKmJS5UpQTd2B02tT53gWHmpCA5KTZiPUtfR96iHoxOuYNV/7NpQxkk3soux65ZdgqhJdhUvuTRv6eMClIUnOSlQINCaveraW94SS5AAqaejAvvXTxgCZ9QHowKnDN9RtDvGzOIYrzKzEVOUGoBrVyWrpWrNeOyZCUuAWL62DtTiuSz7+DxEl45JJChlYm+p3cbP/AFiZiAyRlYpbUOd7n8t4XoW6Nx1LWTLW7d7Tw0bSNFGY6iTHlTKNxD5D0jTx6GP7UPdihQoUUMKIHT6mws87Spn4TE+K/rF+yYj+TN/CqMY8Ym4qYr4mGyaQHsgK3MJaqxwreLEgoEJLPvAzHWgBH5oUMzQ7tjQAnf8ArAMJVLwlz2sHgeVy5rDZy2pcmwgNhofJxBU76GHLmhIJNh90iKrpGXLBSP8AqLFVBNQPE2HzgnRWO7UKKgEsfm4AfyMTlKkPGN6ATukSVMEkDU6tUBjYVg+ClCWrKS6lF8xu1N77+ZuYssR0eVJoE2pT6+kRxgiDlUCk1IJFy2+oYaRzymmi36bQR1FRDpo9j43Gh9feJKUMQRoxNHBL3Di4O3OGKCQpSg4c1GxOvgIQWMwBcEMfb7r+ccz0O9GlwfTKJ6RLngpmCgmJAdOvE5FDtzo0AxeAVLUnPw82dKhRsqvmOekVCZALX4dtRceA5xYdHdYKGVPSVyaBrkVZwWcH6RVS5dkwc6QnRiRdhUkWdvlSI0iR2icpSUKBLEinMM9/rvFlj+juyGaWrtJRNwHINiJgBYHS1eVoqZc0qUUoQpXCMq0GhLszP410Fa2JXJvjWwx326Mz1nw0xWMCQhRolKAA7lhmNKDiJ8Azxd4LqeiSkKnLSpTOQzgHYObAas5NmF2YDF4qXiFyzLUuaokEMHIFQQpgyWYvQNFrP6FK6TV5ln/60uAP9XxH0jvxx4x2czdszWN6UVIWiZKcSVguCSUpUCUqAJrlsQ5JGZnLOYnT/T4nTZaiFJmFITQ8LJsyWYaxc9P9GdpIRJS6BmmgAWKkgLQCOZBD1NYzyuiVSphE1BzJKE5xVCQ2airOrhbk+8FtgpGy6rYCXKWqfOXLmBKSwGvkAA/kYNI6RlTpiiqU1eEJ+EaMTrGUw+NbhN3pFxg5CndacoFnp6/LzMc3qZR4hiWGMkhIKwUsBpTVj9T5+UNw4BoKOeIAuw7pIq9fu8S8CogGgawelD7HQ8oAnDLzPUUq4FudW/tHCvgpVbCLUQtKgl3Tl8L/AJA/dKqaque5ZgRSoqX01esWMqcQLEtXel6nc82vHZ0leYsTlYFJI7t30agL7wzn7iSlorZksrSGcA1OnLhDUF2huInTUgAB0jKMwypNAzs4q9PKLCXJXRSnJPdY6u9rg/nCOFzBRByEjWrhnZTPzNNucL+RNm1/RySZMwl3Kk3/AIRrrGvjJfo8pKmCpZSfwh7xrY7sP2IePQoUKFFRhRX9Yv2TEfyZv4VRYRXdYv2TEfyZv4FRjHiEdtAysnl/aOZPP+0UbJ0FXPAS9Wcws7wLFL4QIIEMgEkClXLfOFsNHY6pQSCd/lrEb9aBBYg87jybV9IFh5RqDxZi4Yl3arAlgHI84SU/YZRHfrpU+UpSNyXLalocMATVSnB1Ba+71GsRU4I0uG0IqTWhB1rdzBsOpkpGo1GrEmgOlj6wjbY3R3B9GoThl1bNM+HVgGDtYVNYbh8LlSsCoIBB9YmS8XlZJJABcUptU877QSehMxLAJzDUhz5VB39YnJ+B4utgMBjVy8uVTpJF6jyiUBjJhWpYpXKBQCo01LbuYinCrlvlOYCuVQd7HTu/flPPWR0FK0mWtuHY7EGA46Kcr7L7qt0PLxaJipq8mUsGNSE3IBodRqL0imx3R3/VUUqDJoph6FncViP1awc2dnTKWxAdYIZTHY2vTeJcvpdUtTLlypzUzKTxEPunW2h/NJU1SQOLqwXbOAASaggEAPoRrv4RLwk1wxNSRYhL830s2kaTFdRlzlonhJylIJkzFZWo4SCO5W/N4oJnZTe5KMqbKJTNSKIYUchZ4VO4NS7PrC8H1RZxg4pwtvz7L+oXBdNKw5Vl4k90oXUHQg1rTQ7ViVj+jxMldthjwsSqVUFLFjk/eA1F9axV9IYBScpuk2Nbi6S9QU7HRjrFt1Z6VmJUmVkCwFFSRmKWoXdriOzHDitnJJ2xvVPFzzM7NClFKhVySEh6lnYGNfO6soQk3UTcm/8AcRlB1xlykkYXDplPVR1PmXi26G67mZSYHHhXya8VTJtFN090RlHCe6vtMxehYbXN6WjEJEydJmHtCVLJPEe6AoudXJSknR6Wj2bpXKvIhSCpE0FIajPru7P7Dw8wVhEyJipS8qDLcKtUBwCXOuUtyhtClf0Pgcs1KwlE3mKkE65Tb6PeL3HoYdnLUqYuqqkUGos5D67WBFYzElXdUDszc7RedH0WpRd22cHVi1atoPSI5VFxqgx7JOC7QpGdyKkGorsp687bxOWhLZiQBQElRetHAsolvt4qFGaaOOEiguQ/+b7DxYSsY+VxlrdTkB61cVDaNy0jz0n1Ra/B0qlhisBbhiqxF6OLm1WP0h6sTlfJUAgcJ7TvPQAi33WFjJcwKUzTEkEZABerhLBrVD6Dd4H+riWAQACokkMQU2CXLEPU666WhZ6ZOS2HzrSDxB+blgKWANdPnzrf1hSbpYglqONNqMXFOfKHzMKksEylZrAvVQFXKjUKpe/D5gs+WhBShJWtizqoalh5uTW30WrFkrNv+j2fmlzaAALDEa8Ir6vGsjI/o7SBKm5XbOPOmhsocxGuj0MX2IZdChQoUVCKK7rGf8Jif5M38CosYq+tKyMFiiKkSJxH+xUYx4YtTCpAHP01gMzG2CUlRIzUsx1fyiBiJh7xyuWZ7CzXNPPlEjBrCUEE5gGZyNSbMTd+XvAcgUKVjCogHJmez7VLuWADeZ0jsxJWplTA7pynR9QWJI8nuY5NkICQpMt3Zw9y4bm8Ewx7ryzdyUgsN7ipf70hGxqOLoWFCblNi3J9XaCnFKSWK9aBgDdnDVg6JFeFIIAAd60311e9jyaB4nDMqoINSGGqS6QXNQRtC99h6DiZ2lzY8JLMrUirsaatQHwhqZSgVbgF2DpDV3YpoX5HkILNx0xKXBdJSjZw6S48ft4Fh8SysyWygjMSHctY1ci9fm8HSQGO/UnLgEvTdqhwH0pHEg52BUzGqQCNWdyCAzORW5iRIxQWGCbEcrF7HUU9uUGTe5Ys2u41ufvxHYSJLzOQHVuHYb+NK05RJxCXGVQSQQ7k7XYAOYUrDZVEhV3o5ADjkXO7O1YjJMyWO6g1fMLnkeWmrQtV0Fdk1E8SpEyWl5aJh4lIqsAXSp6rlsCWDEVvrO6s9ZsLg1JV2JWpiFTdeWRKrBqO4vYxWonE6s4pxVYGz8w3pFYcIjMkN3qBLm+rDWptT6RG5J3Wztw58ag8eS6+P/T19PW8TEpJSqVLUcvaO96BqUf97TaMf050tKM0okJASL6kk3JOr3ikxiphlGWk5SVDQlqizUegc8oFgcMiUSlKyoEupaql2rS4BL0cx1rJHwcL2uq/mi8wktSAc/8A1JC2Kyg5jLOiiLpI50IcVpFh0LhlSp+YjMkIWQtLZSG7wJ0G14zs2chKsyCrwFKG4obRfdXsakJnlzl7GYSKs+U1LUFHDncCK2KUmElZyEgOo0AMaHCdXVgUY7pAt4Pf2iH0D1dxJaciUVXYK4XCqPW9PCkaObPVKQsgKRMSkAJU1201Kb8qQyFdkzo+WpWHVLd5klWZJsal2Ooq7jwjH9fOr0s9mvItlDs1KJZQUkAgVu6S1K8EajobphQXIzB+0GQmpKVAOz3KCzh3auxgXWrBoVKmSJxJQVJUj4W4s2YKd2CaE65ztCNjJK9nluA6PWVCW6XQWLqAtqHNmjSYKahAJSCUi6mPEWYsNEgWe/sIErokAhSjLGUJL1JtTMkkOCwZXprE8THlMOAoAzNzJZTkOW4XrR9KxzTzKUaNSTsJKm8BTwsSH1N3cEmm1hHQhWUg12NSebhtW+3pAWnKD2hKknUg5tHZj3XG0ckTVEnJNpQJBBzBjUVsRUaim0Sspaom9mrOVMrKSq7tuGfbZxeF+srRwjtAGUFH+51fSofeOzp9wo5FgMCeFyd3alflvQU3ElKagZaZgU8QUaMSGpU+lDWJyT8CuAbDzCh8gYOS1zWtB8ItSB4lK/hAbicEM9r7jU29oi5VM60lNQABwAjQsSSXS9z8MHXJzAB1AiuZzUF60oXY1hXHwI4t6Nx+jeYTKnPcLFAXA4Qabc42EZXqBLaVMqCCpLNXTc38Y1Ud2FVBBqtChQoUVMKKvrV+w4r+RO/AqLSKzrOf8Fif5M38CoxjwGQlJBVzpxVIppz5fSJCRLXkCWTYEmpal2uAQ7N5awwYYglSgwV3gwDa8O7OBQ1eHolqJDEJYtR7WDg/dYVhDTsORmKQFJLd4PajuANzprCThnN2pUh2e7CnF4BobKlmozBw5BLBm2tUmmmsHSQjNQ3oSczDSoAY33icm0hlVg5KQBRXDmudf7OR6R2YjKykqNLc9hbxHnBf1oGikgFiwOoG29T96pAZVE1Nzvu4eJq29jtqhgX8dQdgQzMQSGewOnOCBOVYKQWYhNAaAFgWFWS3oLQ1StiEvSuwob1D0rz0hqg5IBBArQ2807C/nDt8UTe9l/1Sw/BMLMSUs4bQl22N4qcQri75bOSkXArRQDnR6j03cidMS4C1AuzBwaaM1aGmjGIylZCFHNMdVgGYUU9GLC7HfSG56MiROIoakMOflYFr+kJUtw7nnproXtygM6VTMlTkAC5NNg1fvWJKMQAlgkqIN+TOPCrxNSY/EjzZSw2VR535WI5+UL9XmGWQpWZiGcVarsfDU7nyk4hVCCMod3Cq8jv/AE00iWJASkq/eIaYC4bYDTbeBL3AkV8ro6iRmIJLkOWfVy7gEgf1h07AZnCiSzEEkUqmg+EClBbSOpTx1JYkHU56UqLni82MPWhyFLJCQzjwbxZzresRU22FfIKVOBJCTUeHgbff0t+h8IquQlOYcRtwioHOtYocXgr911a0DByQHa/0AjT9UceiSoy57qSoEZqlrNU6jl/SOzHLw2I410X3R/SczDqT2hWuUQ4JfarersdIuunkpMtKgAohsqvGv5RRdMY9KE5EnOhSXQKEBwb14S5r7Rmf/dk1KQjLKmS0hmWnO/O7cvKLN0Kh65pKVZFOKFJBsQaN5Ej1i46yZ5kiVNS4UcoUxsTz0AII8xFX0N01KnTMkzD4VIcDNlKXJdgyKDZzpGjw2KkT0zJUjLLD5WLqSXGZbfu0Sz2ueUK3aaC0YiRiFgErTLUlTh1JZaQWuTuQa831LSZeMzSVpKQFJrmJYEGjLBqxBKWBsxbeX0v1dnSCVBGaUXUVp4gXuwFEg1JBiowpAUp6Eg5CC1RQBtATyNhVgY85waewNB0y0JS5CWamxBqzHUb/ANIjLxCUspICqWL1dqXFGJApRmeCyMWVJ4gQAlwSdbX3+bQTtEkqWlYrcketqAUtuYKetjIMiWSjLNTnQQKmpAYl/IlqPuOSGTIQRv3TVwKMdrn31iN2hzJKVqSk7KcUNHTvca3tUGOy51nqo1cVdnchtK/m0Kv2guiYmcCXW5BAfNpV2TzD38ok9oirux05Pp68oplLWyU5mqSAQ17U3tU7HeJMtb8KiAxL7kAqHrbxJEFSpMaMvc9B6kZOzmdmGTmAG1A1AaiNLGT/AEfTc0ubfvgeg0+fiY1kduN3FCChQoUUMKK7rG36piHt2M1/9iosYr+sEsqwuISA5MqYABqSlQEYx4ejKklnIUqh+KxSdWap9BAZgXslJduEMLDk78uUDmAmr0FBp9P6PE8TV5dDe4vS2reoPtE5J+B1QBcqgLBnAuxdnbZ70rVmgqCCDwltKUcU1P3rDTOoyql9rNq2p109I6icKEUFT3b6igDanl6xNRaVs3QSdgnsAl9UtTTwqPukcIcgBns9SSbOPz0fnCkzCp2VTStRf1iSmVxFzvb2fa0OvkDIy3Kglgxe41Gzl9BV9YLKksCymowroWBt5coeZIIBu4prazPpRvWGBTlmGao2tdz46xm0kChkqSolNaeFiBRim1Pl5wSckuLED94Vc6jna8DVhAvvK0tViWoK6GzwztCHBJLUoLFtySGfQ84nJNq0MwuHSolIUBSgbxNLk862tHAcrqcZbd0gjkKmkKTIl5gEJJDCuUaORpv8oarD5SpVgT3RxcxSwLMK84j2jLa2SU4oOlw5cUY8q7ihgWHxCmLOAAXszOwzOKl/pHQQbghkl/mQOerfnAz3XZmDA87CxDnV4RW9Cp2G/WQk2yoBAFS5JOoswoPXwjv6zkCiOEggVbU0cOAfDwgAmElhlBb+G/23kIlom5CzkAvmD5b94ncih8op+mpbH09keaoKCgpzmsDSoqSPQ0erXjomoNyoEAsCovZuFRpQpsRV7xzsQHYfEQWe4GoetGL722iUJ7IGVRCXDJNXJzNlBDChPIs9YooaD8DMRjQlCQkLdhmUSWFrcn1vHZMzNUgHcBI9X1NRtD+zJZ1BmJqCLB6NT79DiQ44FZzSgagLkkPR7e+0NxryCm+hqspslFbBAyFQJplIpozmkN/V8iSpK8qFOi5D1Lg1qCXod7mkNz5ciQm6ixfIdHYveunKCdqCShRzJqoUL2FMwoSNqelllLdCxVkvozpCbKWjs5gSGDpYF0M5YrYFq0vQbxazOkcNiFJ7eRlXQ55ZoQP3k1e1RdjFBPksT3VpuoE5QEv/AAtqDbXk8R5mZk5SCwBIcPf4WrQBvWF5uPRno0n/ALXUoFUlaZ6CxISWP+pDU9zGdxstMpSgEFMwioWG1LMm/wC7S+gtDJBWhTJUUqBIoWLMXqNPvSL+R1sKmRipEuemjFsqwDqCa08jS8b9su9A5aM1IUoDI1aipYGth9saxIkIdnKUuSoklgSRWzm225jQp6Fw2KVmw81nzJVJnHK96pI1q1QebRn+luhMThnSuWQgqLZQ6SDSqnrTwPhAnGVaBJgZ+HWUuVWZsqs3nw1NxpV31aLH9TKJSVOBbtQrizEs7ONKlqRWyAAFVCFEFwAOFTZuIXqGodIbh8JmJcgKFSBYsGcNuK1qG1vEQbZ6L+joDs5zWKwRV6ZRt5xr4w/6K5RTImgghlj8N3jcR6EPtGYoUKFDgFAsUWQrwPygsR+kFNKmHZKvkYK7A+jyPrT0cMPiSUpARNTmTSxJOYDzq2gUIqFSnFSfny+cbXrVh0z8KVXXJOceFlj0r/pEYvDyARXn+UbLHjI2J3EclYFdnb6asKk23hImPlJB3HNqewjiJAKrm338veHz0gDuuKiw9nIuflEihIlykhIYHLlDEcmU3L+pFISwCCzOXejm7ijV0pEOYCMzE6gA5hajlnsPRoeEsTVWWtgwNHs9PDfxiXGVmtDlSSFOCXBuWYgttcuaj+8PCSWCgnxdubKamvyh8nD2L1HxBrg05uCxhkyWwYG4YsWtX6DwrFKNY5M+1HAcgGrMfh8xX84JPVl4mAc60Z3sRau4JpaI6JBqW5sdvF9Ltz8oNLq4JbXivWgA5FgfKBTema1WwSF5JlDU8LOpiKjiZVb7Ue4eHJKGYKpWhBykfEArx31euyxGAHCQMwFSO6P82Wo2ajnhO0MVJAatvzOg2eJzgCnY7tMpAahNC9DpUa/e0S1ywQAkFhUh29XZ6b0ivyKDNmU4GZwzEX0ZqBvEbVPKkHfUaVqb01tWJwx1IKpDlymvUaAltN9YDi5XdIqrmLFy44jWo21gqiH4WubMW00sSRsPeBAnMGqH4hRw+1jtRqxRyXuBtBMRjCmhLEhPm4DFyPHVoYmc4yhszvdnDAAB6Ak+WkcmTHcqFstd9cp5E+7wbFYSWgjLMlTRUFmDbAj110MKk7tAtnUhZABGVWazuBtmF2dn2eOokgAkjMDcV15DR6XMPlzwPhJYEhrghyBprXU+MNkgEAqRVzY6GzUehi1rsKdjlTAglyb5qE0NWChVuIDSuhgOOksVZJilGm4Gb91JqCRfTS5DQ1U5ThSkgh6gjSgIJFWbX0ekFVMWSoqSG4XUATmdwHawoInLse0DTJWcxyIUaORUpqWUATu9Gh2CAKlBTkNQMWLMWbW325juHnkOCklQNCA2xA2rQ+1YU8oZyOEZqOXdnGp+K7b6RHiiVIYM4NSKuK2Lh3IAuHvTXWJCVJ7NToT8KVK4gdC6AalgRUbQKVJQUrL0yuAk63Uz+Jtd+VGy5YLv2iVVLtmelc4LnkY12gW2iMZJAWtClEOSBaxq3OuwenKL3o7rhiEGylJAIMtXEkkliA5cC2tKxVSJZSU5FDkliKh3BAIqX+7COkAqZSmOUlHIuTXMA7MbVproE2naZO3Zp5k3o3E8S0qwk0gkqQ6kv/mYM/ix5mA4nqhOluuUhM6Ua5pRLlxolJHs7e0UwqoJJSCbGwqwqSG9bDlEjB4ybhlASpipZ0SggpJdzSoIrqLARaMlPUkUTs2/6OMRmlzxlCcswBg/7oNQbXG8bGM51M6YmYhEwzUoC0qAJQGzUuX+xGjjpiqVBFChQoYwoh9Mh8PO/lr/AAmJkQumj/h538uZ+EwY9oD6ML0dIBStP7yVJ3uCPrGGkzVZUgkPSnzr96Rtuh8RxDxiv6f6pdgykEmUT5pOgJ25+Xj0+pj5I4JVZUIw9jY2tYn6PBM23z39gNYS0uAxYWhLCkjK9Dvyo5Hr4Rxo6WcUoEUbh0Hg9Cb+sPVNsKEh2Gr3r6a7QlMBQCjncf6hcisDw5Diu2XSlvk8Yx0SlM5UwoXYA7kP7Ew6XlIozWNqu2sGluqhAAJoQX83hstOVwSfrtt7mFCNUWLEABg1a3FtnA56xxKMx+FSqMxIcWFal3a1oItbAkEqtS7+QZ4jzWzAhWr5WIBL0B7tPsws260CgqkMLBjUAX2ck/M7PClr0HE521fnR31DQAzcrJJcG1htR2d2UkOflBAkuGJFSAK6HhvYjMY55Sl5YLpnSgOQxJLg6FwQatY0HpElcqhq5D1AZ63tUVJiFLQQKsfHlrtRvb17JJca7vQ14tCdz77Royrs3KxqgGqRoRQMNn5nnW9mEdWg7sKkE09xeg9o7MAVRw5Hdd81HHjrQHlpVyCQ2YBxUEmhq+tX9b2rVZO3oRuxigSE8R1L37tCXJLhmHmY7LQWKORYM5e5pZ+7XwjmdmAY1tcglthSvyh8rvcINK1DOaVoHBdorFf2Kt+xFlTFADiDm92JrcaeX9In9ib0U4qgKbwy6G7fnDF4bhc/E1b83ci4OrijjWIycMupYlIPxPU2YqqUm7A8oLh5QOISbOy8Otwz6XsPGsGw2IWxaiTbW3eDAUFC4HtEmVhytKlJdYo4dmTua1ozi8QJeEIBUFkgNcPdmYg6DNWtjB4trkHcQnaMoKKUkO2UVZ9Qx7oJ5XvtMwiRl4EsHAzMAwFDUWoz8h6VkpGVTsprAk3ArS1aGoItBJKVioUCguFJJ3zEM4vmjKw99B1lJJcFgXDChdPEztcFiPGJUsql5coBYgsly4NSHFi39orsHMyTqkgAkKSVjMCxYp3bm1CBSHqCTmUzHUtU+Iu4vp9Y5m97IuWzi1hE3KSQU5inSgsXINSCPOBYqRnBDI4jmfvOaDiL7PUAO/KJqjmTVAK7sT5sLHKKeQtpECdLYgoGVi5SXB3NtIdR8jUuxYiUqksgKGX96oLAkhno2hsX3aH/AKylSiMgzprUKqwb4WAA5lqaXh4AZWYNlAdg9NduFnq0Nmy0lQABSTZQDhtA9rDTRrRotdiJr3PQP0bzs0qb/GKbOMxHv7XMbCMd+jdAEucArNxppqnhFKBvSNjHZjdxQyFChQocIog9Ofs0/wDlzPwmOwoaPaBLpnmXR87IseMaLp/pAKkrSNQp6aJD/No7Cj0ssUzgg2YgJ8aEU8RBJiHBpW1GHh984UKPFukz1e6Q8yfB2rEcylJNCG8947CgRbC0Gw88FOtFVfwrDlMugAJax2PPeFCgtgapA0qB+Itq13NQz/fpHFFIQalWz0f2/h/rChRv+Iq7JPRXZKWpK0l0gEKd6aEDd+XKIapVSA4YW8xqC9KesKFAmlwTFmlbHSEm3eId9ik6kG4J0eAocFbDW1gddDSoNttoUKOVCQGys3xFw2wofqC/v5wcAjYEh7mupc8wDSFCgfIy7DypQodC4pycm5ekCQqizlqGLj0dvHLrpHIUdL8L8DwDdnmBA1YeA4X87w2fhzlIBUQomhNMwFVHn3vQQoUV8BfZ2RJmFCiBlSkgG1CXIBbQkEUeJc1HAmYhiSrKpJcAEMSQQxtw8n1jkKHrdfAnggzZzTTnNFMQfElyzF9aHlAl4tBKhlB4nypdI2awYW3+sdhRCXZVIlTujxM4UKGbKogM3CliXLHiYs4a/hEKXOQkl1KWpIZTM9waFYFI5CifHkrYk4qyVjZqeHJZ9dSK+RdPheCTcEv/AKZBLTAk3einyhT10byrChREh4K1YUgtmu5SCKEVzPXQA328INiEFK2VlKfCqbUHql23N4UKA+mxG+z0H9HD9lNJeqkmpzXSLco2EKFHfj+1Fl0KFChRQJ//2Q=="/>
          <p:cNvSpPr>
            <a:spLocks noChangeAspect="1" noChangeArrowheads="1"/>
          </p:cNvSpPr>
          <p:nvPr/>
        </p:nvSpPr>
        <p:spPr bwMode="auto">
          <a:xfrm>
            <a:off x="63500" y="-720725"/>
            <a:ext cx="2228850" cy="1485900"/>
          </a:xfrm>
          <a:prstGeom prst="rect">
            <a:avLst/>
          </a:prstGeom>
          <a:noFill/>
          <a:ln w="9525">
            <a:noFill/>
            <a:miter lim="800000"/>
            <a:headEnd/>
            <a:tailEnd/>
          </a:ln>
        </p:spPr>
        <p:txBody>
          <a:bodyPr/>
          <a:lstStyle/>
          <a:p>
            <a:endParaRPr lang="en-US">
              <a:latin typeface="Calibri" pitchFamily="34" charset="0"/>
            </a:endParaRPr>
          </a:p>
        </p:txBody>
      </p:sp>
      <p:sp>
        <p:nvSpPr>
          <p:cNvPr id="62471" name="AutoShape 6" descr="data:image/jpeg;base64,/9j/4AAQSkZJRgABAQAAAQABAAD/2wCEAAkGBhMSERQUExMVFBUWGRgaFxgXGB8YHhodGiAaGBgcFhsYGyYeGhojGhoYHy8gJScpLCwsGCAxNTEqNSYrLCkBCQoKDgwOGg8PGiwlHyQsKiwsLCwsLCwsLCwsLCwsLCwsLC0sLCwsLCwsLCwsLCwsLCwsLCwsLCwsLCwsLCwsLP/AABEIALcBEwMBIgACEQEDEQH/xAAcAAABBQEBAQAAAAAAAAAAAAADAAIEBQYBBwj/xABDEAABAgQEAggEAggFAwUAAAABAhEAAyExBBJBUSJhBQYTMnGBkaFCscHwstEHFDRScnPh8SRigpLSI6LCFRYzQ2P/xAAaAQADAQEBAQAAAAAAAAAAAAABAgMABAUG/8QALREAAgICAgEDAwMDBQAAAAAAAAECEQMhEjFBBFFhBTJxEyLwgZGhFTNCscH/2gAMAwEAAhEDEQA/APcYi9J4dK5M1CyyFIWlRFGSQQSPKJUVfWlL4LFD/wDCd+BUboMVyaRhMZ+ioKD4XEhfJf8AyR/xjIdLdS8bJUTMkKKB8SONPictR5gRAlY/ESEkyJswEVAKs3pmi56O/StiAZfbEryF6Kyuf8w1HJ2h45nIrn9I8Eqn59imkKfyjmIxoVwIUXB4iNBqPG35iN6rr10TiwBiZSUKOpSx/wB6WI9YjTOoOCmkDAz1AkFQB40aMCpgUk6d4xX9VPRy/p30YuWEpDD7+/t7wjiPv7++djFr0r+jrHS5iQySglitJzAcyKKGmlyIkYr9HM9BRkWmaD3hVBDV50v9mFeWho4HPom9Q+jjNmpmLJEtBel1EVHkDfwbw1XTfWcdoZfYuZa6KUsiosQEMed4y/RnSxkYkYcjKoUKdqAhjYhqxo+saJaUDEtslbB62SfMU8hvEXlctnpYfSwUlGXn29yAen5rAS0pSNMqfBy6nL0GsBXOnzO8on+IkxWT+tCW4Jb8zT5RAndYJxsoJ/hERll+T2MfoYR6gv67NH/6bqtfuwiPMxeGl/EFEbDN72jLTJ6ld4lR5l/nHAYk8vsjsXpn5Zo8R1tApLluwuo09B+cV2I6enruvKNk097+8V6RDsjVNBCucmOsMI+DioShBZcsqohJVzFvU09IscP1dmqqSEjl/wAj+Qh44JSOXN9QwYtXb+NlFiSxrHMJIUHLGsbLC9XEoNhm3ur1Lq9miVO6NQzlkjcn7+p8I6seFQdtniet+ov1EOCVL/JkujEZpgDVNhGzlFmFWHpZ4r5M6WhQ7IB6usioH+XUA738IOJ5SCSoXDN5j+njEPVSVpHnY/clYVT5tNRyYi3uN6x1ZDWv8/v5GG4fEAuaVFbXVblV/eIq5iWuWfXzbzLRyt6KN6DrmuwZ2HsRp6/OBowzgkvUG5fV/wAvaO9s6aLD2q3pSm0PUVJvdmv8+cDmZSCymSmjln73MmHoLqKdG9z5+cR5K8pJJoan5fIQs7LTWv5W9q+cNyNZ2ZJuklnWfHu5nrY8+UEWl3IZ3Gnh7QNSyQDcuT6hgR8oYZ1CDp+W8FyGCT5aSyQbM+pYUHtEkJD3DUp58/CINiFbBzXxEHM0MOEWorS9m2vDKWzUaXqbKZEwuOJQNPACNFGf6nzAULy2zD3DxoI6oO4kpdihQoUOKKKzrP8AsWJ/kzfwKizis6z/ALFiv5E38CoD6Hx/evyjwJKoHMwMtVSGO4p66Q9NaQ+1zHJdbR9nOEZrjNWDl4SXkWkJqpJS59R7sYppYmSVBiqWrcEj3F4vSoRzEEKTlUHH3UQ0cvHs5PVfT454rh+1rr2LXq31mxsw9mcS8sDMc4BsQwCrhzr4xvOjum5aj3wpZ0HmI8mwOH7MllEvTyixwXSK5SsyGeGeVXo4sf0vNGG6v2N11jyhlqAfhc60LX8Ib0mFzMNNFcuRwARVmVbyjPL6b7dBE4gFmAalYL0Z1qVIAFFpQQUlVCW0J2MK5KwRxZIOuO0Z5JghEbPF9FSOkEqm4NBlzQASk5UoWTfLXhUN2CTGfldX5uYpmOgi6UpdQPiqg9DGWCTej0P9UwKNy79vJWNBJAzdxKl+Ap/uLCNBh+r8sM4c/wCbiV/tsPQRPlSEi1fdvIU94tH0y8s87N9ak9Y41+TP4XoWau/D/CHPqQ3sYspXQKBWiiNznI8+6n2i1Io5IA5s30T84jzekpabOs6bepDegjpjCMekeRm9VlzffJv/AK/sSsFlSzy83MF38HofKJOJxyEd5THa6vavyjPYjpWYqgVlGyb+armIeWhaC5HOXU3p8miE5RuWJ9LerxXTsQVFySTuS8AjqA5yi/yG5icpUrZiRJkqIJSHOnj9tB5qDlLEkuDlY0NLGzP4a3pErC5UDV0ixvVq/wBIFLTV82ZTuKXts7kv7x5c585ckUiiHLnFCFEpqeEbPzO1PeCYeaFh6Ah3pbbyr784l9HyFTBlypIN38fBv7QYoqc1ByLvcAPoNTsBCO0Z2LDJQFcI0d/C/hcB4ZiDwu1LCtXpZt/rA+1Lkhy51uNN9WgpQFDiD1qwbwavjaBysyYJeNGav5239DE7M8sAjK2u7jz315RDKQUGWyQTTMAH+/zhsyT2Yy53ck1F9Dd9DSoh1IayUAwu4aunp5PDCHyliXYEttu33WI8rEvmqMtAwcip9DR4NLxZcMdX2uwFPWM2M+ySlCczE0A0HztAllnP7vpv9+ECRNYkk/f384ahZIURqH29IMW2NZsOpKnlzP4vp+TRpIzHUUHs5lzxivkHjTx34/tRKXYoUKFDiiir60/sWK/kTvwKi0is60fsWK/kTvwKgPopi+9flHzwDBkqBYE+f58oamUY5nSCxLnYVPoKxwJNn3EpRirk6HlBtDwlxWCysJNV3ZbDdZyj0qfaJ2H6AKiy5hPJAy+9T8ovH082efl+q+nx6Tt/BVkAd4tEmThlqbJLURueEeqr+UX+G6GlyzRKQrnxKPzV8omGSKCx9T4BIc+pi8fTRXbPMzfWcstY0l/llLhugZiu8qmyB/5KH0izwnQ0tBdg/PjV/SJMpcxPCHqO7f1GkFmY5KBxlIOwr/21+cdEYRj0jycvqMuX/ck3/PYLKmlJBTmzCxJLg8gn6xdjpFGICZcxJEwnKFpZht2gzCn+WvLaMnM6YeiE+aqD/aKesQ509amzLNNBQeggOiKZoek5f6uQmYCCQ4ADuNwzJ9zFXN6ZVZKQkbmp8hYekWGD60pVL7HEo7VPwF2UDpxGzDX5xD6a6urw/Gk9pJPdWKsDbM1jzsfaBy8Ba8kFc0qLrJVzJeGZoGlcOeAA6I6UsBzgE/FZQSf7x3BYVakk+JJOnLnpQQrkkFIPLllZZI5kmgA5mJMpAQ6UkFRfQO7+NqQPoXo1MvjVMEyYpwXoALFkswHiTrzidMJWTkAce2+obdo4s0nPXgssehyFlgWvQ1elPI2P2YUnEEUYUNDsai99Pt4DhlqBLhmIoT5eH9oLJkB6m1X8AxrbURCkqClRcYPCEAhepLKDMwqAWrb6xXTFrSsiikkXcfhSTsDU6w3t2fIthcMeQALVFHgU3EFRzqYF6EliqtBdnvGlKLVCSmhs1RIrT6eeuoblyiKiYs0Kk2dw7VpXTyiYMqi/aZCdwz7vUZg/1hZQSCVJJG1Aebae+vnNteSfJEBMxYWCQogW1te+tm8YJip6ZqGUSLBOjAH0IvXwpErNU8W9GFfGOf8ApxVQFwWIqzAV5huQc1gRfsBS9iMuWAmhY0p+9Rr8g9bU5QUTRkTtpSx1De728KwcYHJXvq1Aq3IPr42bWGHDJSolIJSpiRoGuzcq3ejeNIv3G50CxE4pOVRvy5P8n+xErCzXSNXB00Zqc4jqJJImeBAod3tTQeUSMKlA2JIqGsNjzYekZS2GMtm36npZEwUbMGbwevrGgjO9Tf8A45lG4h8tY0Uejj+1BfYoUKFDgFFb1kQTg8SAWJkzQDs6FRZRD6YP+Hnfy1/hMY11tHhmF6sZzxKUvcd0ezD1eLrB9DS0BuEckB/U294kmY5qfVz7C0Cmz0p76h5n/wARHQopdAnklN3Nt/kMEJFAB58Z9AwEcRtl9f8Aij6xBX0sPhBP/aPapiNMxsw0zZRsmkaxLLadPSjvqA5W/wC1NfWIx6WHwJfx4R6Cp8zFYEjxh1h5wtgJEzGLVdTDZPCPaIwlCkcBhzWgGC5thDXhCFACIiLHonrPMwwKKTJZBBQqor9NxrFapdIiYpbcIqo6fnCNjo1PSHQCZsv9YwZC0fFLDkpOuV6kO/Dcc4z0qXMWCUoUtqUH50g3Q+JmYcgy1qQ9CzF/EFxQ8qRs8NjJWMRmQQicHJSogBVntQE7867xJz8Ifj7mSwvQCswXODs2VAcgc1HU/e0SsbPEtSQK5vhSnOAAHD6JuzcubxPnT1SyvO6VChBuDbx83aCdskgEpbm2/j5ekQclJ7HSog4dWrJBAs3yu4bWHTpZSdb2S5I0oAPGp84cqaCBl0oKEafKBTFFJBKgeT6/lQchCNKgnSpJpmcHVVfk3Km3mIcjs07Fvldmff6xV9J9Jok5czErIAZVmuXrob840OB6QwAQDn7RRpxjN4k6AeFfGDiwvJsnLIQ5U6XmpRtnGlLNYFvPlD1LSQGSaD4h6swck39RF/I6Nw01WdORR2BI9njP9O4/DScUiUozAkoCsySCEqBLA0q4HvDy9JIlyTBTUcq7j4gah3oQzj63gJks4ZvQVHtvaJM3pDClDy5oWQQEoY5lHag+jREROdZzBxcEG40ufDSOTJilB0xa1aHzcPlWhnUC2jgEUoT+US8DKmJS5UpQTd2B02tT53gWHmpCA5KTZiPUtfR96iHoxOuYNV/7NpQxkk3soux65ZdgqhJdhUvuTRv6eMClIUnOSlQINCaveraW94SS5AAqaejAvvXTxgCZ9QHowKnDN9RtDvGzOIYrzKzEVOUGoBrVyWrpWrNeOyZCUuAWL62DtTiuSz7+DxEl45JJChlYm+p3cbP/AFiZiAyRlYpbUOd7n8t4XoW6Nx1LWTLW7d7Tw0bSNFGY6iTHlTKNxD5D0jTx6GP7UPdihQoUUMKIHT6mws87Spn4TE+K/rF+yYj+TN/CqMY8Ym4qYr4mGyaQHsgK3MJaqxwreLEgoEJLPvAzHWgBH5oUMzQ7tjQAnf8ArAMJVLwlz2sHgeVy5rDZy2pcmwgNhofJxBU76GHLmhIJNh90iKrpGXLBSP8AqLFVBNQPE2HzgnRWO7UKKgEsfm4AfyMTlKkPGN6ATukSVMEkDU6tUBjYVg+ClCWrKS6lF8xu1N77+ZuYssR0eVJoE2pT6+kRxgiDlUCk1IJFy2+oYaRzymmi36bQR1FRDpo9j43Gh9feJKUMQRoxNHBL3Di4O3OGKCQpSg4c1GxOvgIQWMwBcEMfb7r+ccz0O9GlwfTKJ6RLngpmCgmJAdOvE5FDtzo0AxeAVLUnPw82dKhRsqvmOekVCZALX4dtRceA5xYdHdYKGVPSVyaBrkVZwWcH6RVS5dkwc6QnRiRdhUkWdvlSI0iR2icpSUKBLEinMM9/rvFlj+juyGaWrtJRNwHINiJgBYHS1eVoqZc0qUUoQpXCMq0GhLszP410Fa2JXJvjWwx326Mz1nw0xWMCQhRolKAA7lhmNKDiJ8Azxd4LqeiSkKnLSpTOQzgHYObAas5NmF2YDF4qXiFyzLUuaokEMHIFQQpgyWYvQNFrP6FK6TV5ln/60uAP9XxH0jvxx4x2czdszWN6UVIWiZKcSVguCSUpUCUqAJrlsQ5JGZnLOYnT/T4nTZaiFJmFITQ8LJsyWYaxc9P9GdpIRJS6BmmgAWKkgLQCOZBD1NYzyuiVSphE1BzJKE5xVCQ2airOrhbk+8FtgpGy6rYCXKWqfOXLmBKSwGvkAA/kYNI6RlTpiiqU1eEJ+EaMTrGUw+NbhN3pFxg5CndacoFnp6/LzMc3qZR4hiWGMkhIKwUsBpTVj9T5+UNw4BoKOeIAuw7pIq9fu8S8CogGgawelD7HQ8oAnDLzPUUq4FudW/tHCvgpVbCLUQtKgl3Tl8L/AJA/dKqaque5ZgRSoqX01esWMqcQLEtXel6nc82vHZ0leYsTlYFJI7t30agL7wzn7iSlorZksrSGcA1OnLhDUF2huInTUgAB0jKMwypNAzs4q9PKLCXJXRSnJPdY6u9rg/nCOFzBRByEjWrhnZTPzNNucL+RNm1/RySZMwl3Kk3/AIRrrGvjJfo8pKmCpZSfwh7xrY7sP2IePQoUKFFRhRX9Yv2TEfyZv4VRYRXdYv2TEfyZv4FRjHiEdtAysnl/aOZPP+0UbJ0FXPAS9Wcws7wLFL4QIIEMgEkClXLfOFsNHY6pQSCd/lrEb9aBBYg87jybV9IFh5RqDxZi4Yl3arAlgHI84SU/YZRHfrpU+UpSNyXLalocMATVSnB1Ba+71GsRU4I0uG0IqTWhB1rdzBsOpkpGo1GrEmgOlj6wjbY3R3B9GoThl1bNM+HVgGDtYVNYbh8LlSsCoIBB9YmS8XlZJJABcUptU877QSehMxLAJzDUhz5VB39YnJ+B4utgMBjVy8uVTpJF6jyiUBjJhWpYpXKBQCo01LbuYinCrlvlOYCuVQd7HTu/flPPWR0FK0mWtuHY7EGA46Kcr7L7qt0PLxaJipq8mUsGNSE3IBodRqL0imx3R3/VUUqDJoph6FncViP1awc2dnTKWxAdYIZTHY2vTeJcvpdUtTLlypzUzKTxEPunW2h/NJU1SQOLqwXbOAASaggEAPoRrv4RLwk1wxNSRYhL830s2kaTFdRlzlonhJylIJkzFZWo4SCO5W/N4oJnZTe5KMqbKJTNSKIYUchZ4VO4NS7PrC8H1RZxg4pwtvz7L+oXBdNKw5Vl4k90oXUHQg1rTQ7ViVj+jxMldthjwsSqVUFLFjk/eA1F9axV9IYBScpuk2Nbi6S9QU7HRjrFt1Z6VmJUmVkCwFFSRmKWoXdriOzHDitnJJ2xvVPFzzM7NClFKhVySEh6lnYGNfO6soQk3UTcm/8AcRlB1xlykkYXDplPVR1PmXi26G67mZSYHHhXya8VTJtFN090RlHCe6vtMxehYbXN6WjEJEydJmHtCVLJPEe6AoudXJSknR6Wj2bpXKvIhSCpE0FIajPru7P7Dw8wVhEyJipS8qDLcKtUBwCXOuUtyhtClf0Pgcs1KwlE3mKkE65Tb6PeL3HoYdnLUqYuqqkUGos5D67WBFYzElXdUDszc7RedH0WpRd22cHVi1atoPSI5VFxqgx7JOC7QpGdyKkGorsp687bxOWhLZiQBQElRetHAsolvt4qFGaaOOEiguQ/+b7DxYSsY+VxlrdTkB61cVDaNy0jz0n1Ra/B0qlhisBbhiqxF6OLm1WP0h6sTlfJUAgcJ7TvPQAi33WFjJcwKUzTEkEZABerhLBrVD6Dd4H+riWAQACokkMQU2CXLEPU666WhZ6ZOS2HzrSDxB+blgKWANdPnzrf1hSbpYglqONNqMXFOfKHzMKksEylZrAvVQFXKjUKpe/D5gs+WhBShJWtizqoalh5uTW30WrFkrNv+j2fmlzaAALDEa8Ir6vGsjI/o7SBKm5XbOPOmhsocxGuj0MX2IZdChQoUVCKK7rGf8Jif5M38CosYq+tKyMFiiKkSJxH+xUYx4YtTCpAHP01gMzG2CUlRIzUsx1fyiBiJh7xyuWZ7CzXNPPlEjBrCUEE5gGZyNSbMTd+XvAcgUKVjCogHJmez7VLuWADeZ0jsxJWplTA7pynR9QWJI8nuY5NkICQpMt3Zw9y4bm8Ewx7ryzdyUgsN7ipf70hGxqOLoWFCblNi3J9XaCnFKSWK9aBgDdnDVg6JFeFIIAAd60311e9jyaB4nDMqoINSGGqS6QXNQRtC99h6DiZ2lzY8JLMrUirsaatQHwhqZSgVbgF2DpDV3YpoX5HkILNx0xKXBdJSjZw6S48ft4Fh8SysyWygjMSHctY1ci9fm8HSQGO/UnLgEvTdqhwH0pHEg52BUzGqQCNWdyCAzORW5iRIxQWGCbEcrF7HUU9uUGTe5Ys2u41ufvxHYSJLzOQHVuHYb+NK05RJxCXGVQSQQ7k7XYAOYUrDZVEhV3o5ADjkXO7O1YjJMyWO6g1fMLnkeWmrQtV0Fdk1E8SpEyWl5aJh4lIqsAXSp6rlsCWDEVvrO6s9ZsLg1JV2JWpiFTdeWRKrBqO4vYxWonE6s4pxVYGz8w3pFYcIjMkN3qBLm+rDWptT6RG5J3Wztw58ag8eS6+P/T19PW8TEpJSqVLUcvaO96BqUf97TaMf050tKM0okJASL6kk3JOr3ikxiphlGWk5SVDQlqizUegc8oFgcMiUSlKyoEupaql2rS4BL0cx1rJHwcL2uq/mi8wktSAc/8A1JC2Kyg5jLOiiLpI50IcVpFh0LhlSp+YjMkIWQtLZSG7wJ0G14zs2chKsyCrwFKG4obRfdXsakJnlzl7GYSKs+U1LUFHDncCK2KUmElZyEgOo0AMaHCdXVgUY7pAt4Pf2iH0D1dxJaciUVXYK4XCqPW9PCkaObPVKQsgKRMSkAJU1201Kb8qQyFdkzo+WpWHVLd5klWZJsal2Ooq7jwjH9fOr0s9mvItlDs1KJZQUkAgVu6S1K8EajobphQXIzB+0GQmpKVAOz3KCzh3auxgXWrBoVKmSJxJQVJUj4W4s2YKd2CaE65ztCNjJK9nluA6PWVCW6XQWLqAtqHNmjSYKahAJSCUi6mPEWYsNEgWe/sIErokAhSjLGUJL1JtTMkkOCwZXprE8THlMOAoAzNzJZTkOW4XrR9KxzTzKUaNSTsJKm8BTwsSH1N3cEmm1hHQhWUg12NSebhtW+3pAWnKD2hKknUg5tHZj3XG0ckTVEnJNpQJBBzBjUVsRUaim0Sspaom9mrOVMrKSq7tuGfbZxeF+srRwjtAGUFH+51fSofeOzp9wo5FgMCeFyd3alflvQU3ElKagZaZgU8QUaMSGpU+lDWJyT8CuAbDzCh8gYOS1zWtB8ItSB4lK/hAbicEM9r7jU29oi5VM60lNQABwAjQsSSXS9z8MHXJzAB1AiuZzUF60oXY1hXHwI4t6Nx+jeYTKnPcLFAXA4Qabc42EZXqBLaVMqCCpLNXTc38Y1Ud2FVBBqtChQoUVMKKvrV+w4r+RO/AqLSKzrOf8Fif5M38CoxjwGQlJBVzpxVIppz5fSJCRLXkCWTYEmpal2uAQ7N5awwYYglSgwV3gwDa8O7OBQ1eHolqJDEJYtR7WDg/dYVhDTsORmKQFJLd4PajuANzprCThnN2pUh2e7CnF4BobKlmozBw5BLBm2tUmmmsHSQjNQ3oSczDSoAY33icm0hlVg5KQBRXDmudf7OR6R2YjKykqNLc9hbxHnBf1oGikgFiwOoG29T96pAZVE1Nzvu4eJq29jtqhgX8dQdgQzMQSGewOnOCBOVYKQWYhNAaAFgWFWS3oLQ1StiEvSuwob1D0rz0hqg5IBBArQ2807C/nDt8UTe9l/1Sw/BMLMSUs4bQl22N4qcQri75bOSkXArRQDnR6j03cidMS4C1AuzBwaaM1aGmjGIylZCFHNMdVgGYUU9GLC7HfSG56MiROIoakMOflYFr+kJUtw7nnproXtygM6VTMlTkAC5NNg1fvWJKMQAlgkqIN+TOPCrxNSY/EjzZSw2VR535WI5+UL9XmGWQpWZiGcVarsfDU7nyk4hVCCMod3Cq8jv/AE00iWJASkq/eIaYC4bYDTbeBL3AkV8ro6iRmIJLkOWfVy7gEgf1h07AZnCiSzEEkUqmg+EClBbSOpTx1JYkHU56UqLni82MPWhyFLJCQzjwbxZzresRU22FfIKVOBJCTUeHgbff0t+h8IquQlOYcRtwioHOtYocXgr911a0DByQHa/0AjT9UceiSoy57qSoEZqlrNU6jl/SOzHLw2I410X3R/SczDqT2hWuUQ4JfarersdIuunkpMtKgAohsqvGv5RRdMY9KE5EnOhSXQKEBwb14S5r7Rmf/dk1KQjLKmS0hmWnO/O7cvKLN0Kh65pKVZFOKFJBsQaN5Ej1i46yZ5kiVNS4UcoUxsTz0AII8xFX0N01KnTMkzD4VIcDNlKXJdgyKDZzpGjw2KkT0zJUjLLD5WLqSXGZbfu0Sz2ueUK3aaC0YiRiFgErTLUlTh1JZaQWuTuQa831LSZeMzSVpKQFJrmJYEGjLBqxBKWBsxbeX0v1dnSCVBGaUXUVp4gXuwFEg1JBiowpAUp6Eg5CC1RQBtATyNhVgY85waewNB0y0JS5CWamxBqzHUb/ANIjLxCUspICqWL1dqXFGJApRmeCyMWVJ4gQAlwSdbX3+bQTtEkqWlYrcketqAUtuYKetjIMiWSjLNTnQQKmpAYl/IlqPuOSGTIQRv3TVwKMdrn31iN2hzJKVqSk7KcUNHTvca3tUGOy51nqo1cVdnchtK/m0Kv2guiYmcCXW5BAfNpV2TzD38ok9oirux05Pp68oplLWyU5mqSAQ17U3tU7HeJMtb8KiAxL7kAqHrbxJEFSpMaMvc9B6kZOzmdmGTmAG1A1AaiNLGT/AEfTc0ubfvgeg0+fiY1kduN3FCChQoUUMKK7rG36piHt2M1/9iosYr+sEsqwuISA5MqYABqSlQEYx4ejKklnIUqh+KxSdWap9BAZgXslJduEMLDk78uUDmAmr0FBp9P6PE8TV5dDe4vS2reoPtE5J+B1QBcqgLBnAuxdnbZ70rVmgqCCDwltKUcU1P3rDTOoyql9rNq2p109I6icKEUFT3b6igDanl6xNRaVs3QSdgnsAl9UtTTwqPukcIcgBns9SSbOPz0fnCkzCp2VTStRf1iSmVxFzvb2fa0OvkDIy3Kglgxe41Gzl9BV9YLKksCymowroWBt5coeZIIBu4prazPpRvWGBTlmGao2tdz46xm0kChkqSolNaeFiBRim1Pl5wSckuLED94Vc6jna8DVhAvvK0tViWoK6GzwztCHBJLUoLFtySGfQ84nJNq0MwuHSolIUBSgbxNLk862tHAcrqcZbd0gjkKmkKTIl5gEJJDCuUaORpv8oarD5SpVgT3RxcxSwLMK84j2jLa2SU4oOlw5cUY8q7ihgWHxCmLOAAXszOwzOKl/pHQQbghkl/mQOerfnAz3XZmDA87CxDnV4RW9Cp2G/WQk2yoBAFS5JOoswoPXwjv6zkCiOEggVbU0cOAfDwgAmElhlBb+G/23kIlom5CzkAvmD5b94ncih8op+mpbH09keaoKCgpzmsDSoqSPQ0erXjomoNyoEAsCovZuFRpQpsRV7xzsQHYfEQWe4GoetGL722iUJ7IGVRCXDJNXJzNlBDChPIs9YooaD8DMRjQlCQkLdhmUSWFrcn1vHZMzNUgHcBI9X1NRtD+zJZ1BmJqCLB6NT79DiQ44FZzSgagLkkPR7e+0NxryCm+hqspslFbBAyFQJplIpozmkN/V8iSpK8qFOi5D1Lg1qCXod7mkNz5ciQm6ixfIdHYveunKCdqCShRzJqoUL2FMwoSNqelllLdCxVkvozpCbKWjs5gSGDpYF0M5YrYFq0vQbxazOkcNiFJ7eRlXQ55ZoQP3k1e1RdjFBPksT3VpuoE5QEv/AAtqDbXk8R5mZk5SCwBIcPf4WrQBvWF5uPRno0n/ALXUoFUlaZ6CxISWP+pDU9zGdxstMpSgEFMwioWG1LMm/wC7S+gtDJBWhTJUUqBIoWLMXqNPvSL+R1sKmRipEuemjFsqwDqCa08jS8b9su9A5aM1IUoDI1aipYGth9saxIkIdnKUuSoklgSRWzm225jQp6Fw2KVmw81nzJVJnHK96pI1q1QebRn+luhMThnSuWQgqLZQ6SDSqnrTwPhAnGVaBJgZ+HWUuVWZsqs3nw1NxpV31aLH9TKJSVOBbtQrizEs7ONKlqRWyAAFVCFEFwAOFTZuIXqGodIbh8JmJcgKFSBYsGcNuK1qG1vEQbZ6L+joDs5zWKwRV6ZRt5xr4w/6K5RTImgghlj8N3jcR6EPtGYoUKFDgFAsUWQrwPygsR+kFNKmHZKvkYK7A+jyPrT0cMPiSUpARNTmTSxJOYDzq2gUIqFSnFSfny+cbXrVh0z8KVXXJOceFlj0r/pEYvDyARXn+UbLHjI2J3EclYFdnb6asKk23hImPlJB3HNqewjiJAKrm338veHz0gDuuKiw9nIuflEihIlykhIYHLlDEcmU3L+pFISwCCzOXejm7ijV0pEOYCMzE6gA5hajlnsPRoeEsTVWWtgwNHs9PDfxiXGVmtDlSSFOCXBuWYgttcuaj+8PCSWCgnxdubKamvyh8nD2L1HxBrg05uCxhkyWwYG4YsWtX6DwrFKNY5M+1HAcgGrMfh8xX84JPVl4mAc60Z3sRau4JpaI6JBqW5sdvF9Ltz8oNLq4JbXivWgA5FgfKBTema1WwSF5JlDU8LOpiKjiZVb7Ue4eHJKGYKpWhBykfEArx31euyxGAHCQMwFSO6P82Wo2ajnhO0MVJAatvzOg2eJzgCnY7tMpAahNC9DpUa/e0S1ywQAkFhUh29XZ6b0ivyKDNmU4GZwzEX0ZqBvEbVPKkHfUaVqb01tWJwx1IKpDlymvUaAltN9YDi5XdIqrmLFy44jWo21gqiH4WubMW00sSRsPeBAnMGqH4hRw+1jtRqxRyXuBtBMRjCmhLEhPm4DFyPHVoYmc4yhszvdnDAAB6Ak+WkcmTHcqFstd9cp5E+7wbFYSWgjLMlTRUFmDbAj110MKk7tAtnUhZABGVWazuBtmF2dn2eOokgAkjMDcV15DR6XMPlzwPhJYEhrghyBprXU+MNkgEAqRVzY6GzUehi1rsKdjlTAglyb5qE0NWChVuIDSuhgOOksVZJilGm4Gb91JqCRfTS5DQ1U5ThSkgh6gjSgIJFWbX0ekFVMWSoqSG4XUATmdwHawoInLse0DTJWcxyIUaORUpqWUATu9Gh2CAKlBTkNQMWLMWbW325juHnkOCklQNCA2xA2rQ+1YU8oZyOEZqOXdnGp+K7b6RHiiVIYM4NSKuK2Lh3IAuHvTXWJCVJ7NToT8KVK4gdC6AalgRUbQKVJQUrL0yuAk63Uz+Jtd+VGy5YLv2iVVLtmelc4LnkY12gW2iMZJAWtClEOSBaxq3OuwenKL3o7rhiEGylJAIMtXEkkliA5cC2tKxVSJZSU5FDkliKh3BAIqX+7COkAqZSmOUlHIuTXMA7MbVproE2naZO3Zp5k3o3E8S0qwk0gkqQ6kv/mYM/ix5mA4nqhOluuUhM6Ua5pRLlxolJHs7e0UwqoJJSCbGwqwqSG9bDlEjB4ybhlASpipZ0SggpJdzSoIrqLARaMlPUkUTs2/6OMRmlzxlCcswBg/7oNQbXG8bGM51M6YmYhEwzUoC0qAJQGzUuX+xGjjpiqVBFChQoYwoh9Mh8PO/lr/AAmJkQumj/h538uZ+EwY9oD6ML0dIBStP7yVJ3uCPrGGkzVZUgkPSnzr96Rtuh8RxDxiv6f6pdgykEmUT5pOgJ25+Xj0+pj5I4JVZUIw9jY2tYn6PBM23z39gNYS0uAxYWhLCkjK9Dvyo5Hr4Rxo6WcUoEUbh0Hg9Cb+sPVNsKEh2Gr3r6a7QlMBQCjncf6hcisDw5Diu2XSlvk8Yx0SlM5UwoXYA7kP7Ew6XlIozWNqu2sGluqhAAJoQX83hstOVwSfrtt7mFCNUWLEABg1a3FtnA56xxKMx+FSqMxIcWFal3a1oItbAkEqtS7+QZ4jzWzAhWr5WIBL0B7tPsws260CgqkMLBjUAX2ck/M7PClr0HE521fnR31DQAzcrJJcG1htR2d2UkOflBAkuGJFSAK6HhvYjMY55Sl5YLpnSgOQxJLg6FwQatY0HpElcqhq5D1AZ63tUVJiFLQQKsfHlrtRvb17JJca7vQ14tCdz77Royrs3KxqgGqRoRQMNn5nnW9mEdWg7sKkE09xeg9o7MAVRw5Hdd81HHjrQHlpVyCQ2YBxUEmhq+tX9b2rVZO3oRuxigSE8R1L37tCXJLhmHmY7LQWKORYM5e5pZ+7XwjmdmAY1tcglthSvyh8rvcINK1DOaVoHBdorFf2Kt+xFlTFADiDm92JrcaeX9In9ib0U4qgKbwy6G7fnDF4bhc/E1b83ci4OrijjWIycMupYlIPxPU2YqqUm7A8oLh5QOISbOy8Otwz6XsPGsGw2IWxaiTbW3eDAUFC4HtEmVhytKlJdYo4dmTua1ozi8QJeEIBUFkgNcPdmYg6DNWtjB4trkHcQnaMoKKUkO2UVZ9Qx7oJ5XvtMwiRl4EsHAzMAwFDUWoz8h6VkpGVTsprAk3ArS1aGoItBJKVioUCguFJJ3zEM4vmjKw99B1lJJcFgXDChdPEztcFiPGJUsql5coBYgsly4NSHFi39orsHMyTqkgAkKSVjMCxYp3bm1CBSHqCTmUzHUtU+Iu4vp9Y5m97IuWzi1hE3KSQU5inSgsXINSCPOBYqRnBDI4jmfvOaDiL7PUAO/KJqjmTVAK7sT5sLHKKeQtpECdLYgoGVi5SXB3NtIdR8jUuxYiUqksgKGX96oLAkhno2hsX3aH/AKylSiMgzprUKqwb4WAA5lqaXh4AZWYNlAdg9NduFnq0Nmy0lQABSTZQDhtA9rDTRrRotdiJr3PQP0bzs0qb/GKbOMxHv7XMbCMd+jdAEucArNxppqnhFKBvSNjHZjdxQyFChQocIog9Ofs0/wDlzPwmOwoaPaBLpnmXR87IseMaLp/pAKkrSNQp6aJD/No7Cj0ssUzgg2YgJ8aEU8RBJiHBpW1GHh984UKPFukz1e6Q8yfB2rEcylJNCG8947CgRbC0Gw88FOtFVfwrDlMugAJax2PPeFCgtgapA0qB+Itq13NQz/fpHFFIQalWz0f2/h/rChRv+Iq7JPRXZKWpK0l0gEKd6aEDd+XKIapVSA4YW8xqC9KesKFAmlwTFmlbHSEm3eId9ik6kG4J0eAocFbDW1gddDSoNttoUKOVCQGys3xFw2wofqC/v5wcAjYEh7mupc8wDSFCgfIy7DypQodC4pycm5ekCQqizlqGLj0dvHLrpHIUdL8L8DwDdnmBA1YeA4X87w2fhzlIBUQomhNMwFVHn3vQQoUV8BfZ2RJmFCiBlSkgG1CXIBbQkEUeJc1HAmYhiSrKpJcAEMSQQxtw8n1jkKHrdfAnggzZzTTnNFMQfElyzF9aHlAl4tBKhlB4nypdI2awYW3+sdhRCXZVIlTujxM4UKGbKogM3CliXLHiYs4a/hEKXOQkl1KWpIZTM9waFYFI5CifHkrYk4qyVjZqeHJZ9dSK+RdPheCTcEv/AKZBLTAk3einyhT10byrChREh4K1YUgtmu5SCKEVzPXQA328INiEFK2VlKfCqbUHql23N4UKA+mxG+z0H9HD9lNJeqkmpzXSLco2EKFHfj+1Fl0KFChRQJ//2Q=="/>
          <p:cNvSpPr>
            <a:spLocks noChangeAspect="1" noChangeArrowheads="1"/>
          </p:cNvSpPr>
          <p:nvPr/>
        </p:nvSpPr>
        <p:spPr bwMode="auto">
          <a:xfrm>
            <a:off x="63500" y="-720725"/>
            <a:ext cx="2228850" cy="1485900"/>
          </a:xfrm>
          <a:prstGeom prst="rect">
            <a:avLst/>
          </a:prstGeom>
          <a:noFill/>
          <a:ln w="9525">
            <a:noFill/>
            <a:miter lim="800000"/>
            <a:headEnd/>
            <a:tailEnd/>
          </a:ln>
        </p:spPr>
        <p:txBody>
          <a:bodyPr/>
          <a:lstStyle/>
          <a:p>
            <a:endParaRPr lang="en-US">
              <a:latin typeface="Calibri" pitchFamily="34" charset="0"/>
            </a:endParaRPr>
          </a:p>
        </p:txBody>
      </p:sp>
      <p:grpSp>
        <p:nvGrpSpPr>
          <p:cNvPr id="62472" name="Group 26"/>
          <p:cNvGrpSpPr>
            <a:grpSpLocks/>
          </p:cNvGrpSpPr>
          <p:nvPr/>
        </p:nvGrpSpPr>
        <p:grpSpPr bwMode="auto">
          <a:xfrm>
            <a:off x="304800" y="3276600"/>
            <a:ext cx="8531225" cy="1828800"/>
            <a:chOff x="78830" y="4953000"/>
            <a:chExt cx="8531770" cy="1828800"/>
          </a:xfrm>
        </p:grpSpPr>
        <p:sp>
          <p:nvSpPr>
            <p:cNvPr id="9" name="Flowchart: Direct Access Storage 8"/>
            <p:cNvSpPr/>
            <p:nvPr/>
          </p:nvSpPr>
          <p:spPr>
            <a:xfrm>
              <a:off x="1523547" y="5522913"/>
              <a:ext cx="1905122" cy="762000"/>
            </a:xfrm>
            <a:prstGeom prst="flowChartMagneticDrum">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1" name="Straight Connector 10"/>
            <p:cNvCxnSpPr/>
            <p:nvPr/>
          </p:nvCxnSpPr>
          <p:spPr>
            <a:xfrm>
              <a:off x="3123850" y="5903913"/>
              <a:ext cx="106686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190718" y="5888038"/>
              <a:ext cx="1143073" cy="0"/>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ardrop 13"/>
            <p:cNvSpPr/>
            <p:nvPr/>
          </p:nvSpPr>
          <p:spPr>
            <a:xfrm rot="2685047">
              <a:off x="5327440" y="5667375"/>
              <a:ext cx="509621" cy="512763"/>
            </a:xfrm>
            <a:prstGeom prst="teardrop">
              <a:avLst>
                <a:gd name="adj" fmla="val 200000"/>
              </a:avLst>
            </a:prstGeom>
            <a:noFill/>
            <a:ln w="762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Flowchart: Direct Access Storage 14"/>
            <p:cNvSpPr/>
            <p:nvPr/>
          </p:nvSpPr>
          <p:spPr>
            <a:xfrm>
              <a:off x="6019634" y="5675313"/>
              <a:ext cx="1066868" cy="457200"/>
            </a:xfrm>
            <a:prstGeom prst="flowChartMagneticDrum">
              <a:avLst/>
            </a:prstGeom>
            <a:blipFill>
              <a:blip r:embed="rId3" cstate="email"/>
              <a:tile tx="0" ty="0" sx="100000" sy="100000" flip="none" algn="tl"/>
            </a:blip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9" name="Straight Connector 28"/>
            <p:cNvCxnSpPr/>
            <p:nvPr/>
          </p:nvCxnSpPr>
          <p:spPr>
            <a:xfrm>
              <a:off x="837703" y="5903913"/>
              <a:ext cx="68584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62481" name="TextBox 32"/>
            <p:cNvSpPr txBox="1">
              <a:spLocks noChangeArrowheads="1"/>
            </p:cNvSpPr>
            <p:nvPr/>
          </p:nvSpPr>
          <p:spPr bwMode="auto">
            <a:xfrm>
              <a:off x="78830" y="5293538"/>
              <a:ext cx="1219200" cy="923330"/>
            </a:xfrm>
            <a:prstGeom prst="rect">
              <a:avLst/>
            </a:prstGeom>
            <a:noFill/>
            <a:ln w="9525">
              <a:noFill/>
              <a:miter lim="800000"/>
              <a:headEnd/>
              <a:tailEnd/>
            </a:ln>
          </p:spPr>
          <p:txBody>
            <a:bodyPr>
              <a:spAutoFit/>
            </a:bodyPr>
            <a:lstStyle/>
            <a:p>
              <a:pPr algn="ctr"/>
              <a:r>
                <a:rPr lang="en-US" b="1">
                  <a:latin typeface="Calibri" pitchFamily="34" charset="0"/>
                </a:rPr>
                <a:t>Attach end to capstan winch</a:t>
              </a:r>
            </a:p>
          </p:txBody>
        </p:sp>
        <p:sp>
          <p:nvSpPr>
            <p:cNvPr id="62482" name="TextBox 33"/>
            <p:cNvSpPr txBox="1">
              <a:spLocks noChangeArrowheads="1"/>
            </p:cNvSpPr>
            <p:nvPr/>
          </p:nvSpPr>
          <p:spPr bwMode="auto">
            <a:xfrm>
              <a:off x="3384332" y="5494229"/>
              <a:ext cx="882868" cy="369332"/>
            </a:xfrm>
            <a:prstGeom prst="rect">
              <a:avLst/>
            </a:prstGeom>
            <a:noFill/>
            <a:ln w="9525">
              <a:noFill/>
              <a:miter lim="800000"/>
              <a:headEnd/>
              <a:tailEnd/>
            </a:ln>
          </p:spPr>
          <p:txBody>
            <a:bodyPr>
              <a:spAutoFit/>
            </a:bodyPr>
            <a:lstStyle/>
            <a:p>
              <a:r>
                <a:rPr lang="en-US" b="1">
                  <a:latin typeface="Calibri" pitchFamily="34" charset="0"/>
                </a:rPr>
                <a:t>Twine</a:t>
              </a:r>
            </a:p>
          </p:txBody>
        </p:sp>
        <p:sp>
          <p:nvSpPr>
            <p:cNvPr id="62483" name="TextBox 34"/>
            <p:cNvSpPr txBox="1">
              <a:spLocks noChangeArrowheads="1"/>
            </p:cNvSpPr>
            <p:nvPr/>
          </p:nvSpPr>
          <p:spPr bwMode="auto">
            <a:xfrm>
              <a:off x="4419600" y="5257800"/>
              <a:ext cx="882868" cy="646331"/>
            </a:xfrm>
            <a:prstGeom prst="rect">
              <a:avLst/>
            </a:prstGeom>
            <a:noFill/>
            <a:ln w="9525">
              <a:noFill/>
              <a:miter lim="800000"/>
              <a:headEnd/>
              <a:tailEnd/>
            </a:ln>
          </p:spPr>
          <p:txBody>
            <a:bodyPr>
              <a:spAutoFit/>
            </a:bodyPr>
            <a:lstStyle/>
            <a:p>
              <a:pPr algn="ctr"/>
              <a:r>
                <a:rPr lang="en-US" b="1">
                  <a:latin typeface="Calibri" pitchFamily="34" charset="0"/>
                </a:rPr>
                <a:t>Lead wire</a:t>
              </a:r>
            </a:p>
          </p:txBody>
        </p:sp>
        <p:sp>
          <p:nvSpPr>
            <p:cNvPr id="62484" name="TextBox 35"/>
            <p:cNvSpPr txBox="1">
              <a:spLocks noChangeArrowheads="1"/>
            </p:cNvSpPr>
            <p:nvPr/>
          </p:nvSpPr>
          <p:spPr bwMode="auto">
            <a:xfrm>
              <a:off x="5715000" y="4953000"/>
              <a:ext cx="882868" cy="646331"/>
            </a:xfrm>
            <a:prstGeom prst="rect">
              <a:avLst/>
            </a:prstGeom>
            <a:noFill/>
            <a:ln w="9525">
              <a:noFill/>
              <a:miter lim="800000"/>
              <a:headEnd/>
              <a:tailEnd/>
            </a:ln>
          </p:spPr>
          <p:txBody>
            <a:bodyPr>
              <a:spAutoFit/>
            </a:bodyPr>
            <a:lstStyle/>
            <a:p>
              <a:pPr algn="ctr"/>
              <a:r>
                <a:rPr lang="en-US" b="1">
                  <a:latin typeface="Calibri" pitchFamily="34" charset="0"/>
                </a:rPr>
                <a:t>Pulling sock</a:t>
              </a:r>
            </a:p>
          </p:txBody>
        </p:sp>
        <p:sp>
          <p:nvSpPr>
            <p:cNvPr id="62485" name="TextBox 36"/>
            <p:cNvSpPr txBox="1">
              <a:spLocks noChangeArrowheads="1"/>
            </p:cNvSpPr>
            <p:nvPr/>
          </p:nvSpPr>
          <p:spPr bwMode="auto">
            <a:xfrm>
              <a:off x="7391400" y="5218331"/>
              <a:ext cx="882868" cy="369332"/>
            </a:xfrm>
            <a:prstGeom prst="rect">
              <a:avLst/>
            </a:prstGeom>
            <a:noFill/>
            <a:ln w="9525">
              <a:noFill/>
              <a:miter lim="800000"/>
              <a:headEnd/>
              <a:tailEnd/>
            </a:ln>
          </p:spPr>
          <p:txBody>
            <a:bodyPr>
              <a:spAutoFit/>
            </a:bodyPr>
            <a:lstStyle/>
            <a:p>
              <a:r>
                <a:rPr lang="en-US" b="1">
                  <a:latin typeface="Calibri" pitchFamily="34" charset="0"/>
                </a:rPr>
                <a:t>Cable</a:t>
              </a:r>
            </a:p>
          </p:txBody>
        </p:sp>
        <p:sp>
          <p:nvSpPr>
            <p:cNvPr id="62486" name="TextBox 37"/>
            <p:cNvSpPr txBox="1">
              <a:spLocks noChangeArrowheads="1"/>
            </p:cNvSpPr>
            <p:nvPr/>
          </p:nvSpPr>
          <p:spPr bwMode="auto">
            <a:xfrm>
              <a:off x="1981201" y="5153799"/>
              <a:ext cx="1219200" cy="369332"/>
            </a:xfrm>
            <a:prstGeom prst="rect">
              <a:avLst/>
            </a:prstGeom>
            <a:noFill/>
            <a:ln w="9525">
              <a:noFill/>
              <a:miter lim="800000"/>
              <a:headEnd/>
              <a:tailEnd/>
            </a:ln>
          </p:spPr>
          <p:txBody>
            <a:bodyPr>
              <a:spAutoFit/>
            </a:bodyPr>
            <a:lstStyle/>
            <a:p>
              <a:r>
                <a:rPr lang="en-US" b="1">
                  <a:latin typeface="Calibri" pitchFamily="34" charset="0"/>
                </a:rPr>
                <a:t>Conduit</a:t>
              </a:r>
            </a:p>
          </p:txBody>
        </p:sp>
        <p:sp>
          <p:nvSpPr>
            <p:cNvPr id="42" name="Left Arrow 41"/>
            <p:cNvSpPr/>
            <p:nvPr/>
          </p:nvSpPr>
          <p:spPr>
            <a:xfrm>
              <a:off x="1142523" y="6324600"/>
              <a:ext cx="7391872" cy="457200"/>
            </a:xfrm>
            <a:prstGeom prst="leftArrow">
              <a:avLst>
                <a:gd name="adj1" fmla="val 2413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2488" name="Group 48"/>
            <p:cNvGrpSpPr>
              <a:grpSpLocks/>
            </p:cNvGrpSpPr>
            <p:nvPr/>
          </p:nvGrpSpPr>
          <p:grpSpPr bwMode="auto">
            <a:xfrm>
              <a:off x="6781800" y="5704432"/>
              <a:ext cx="1828800" cy="391567"/>
              <a:chOff x="6781800" y="5704433"/>
              <a:chExt cx="1981200" cy="352098"/>
            </a:xfrm>
          </p:grpSpPr>
          <p:grpSp>
            <p:nvGrpSpPr>
              <p:cNvPr id="62489" name="Group 27"/>
              <p:cNvGrpSpPr>
                <a:grpSpLocks/>
              </p:cNvGrpSpPr>
              <p:nvPr/>
            </p:nvGrpSpPr>
            <p:grpSpPr bwMode="auto">
              <a:xfrm>
                <a:off x="6781800" y="5704433"/>
                <a:ext cx="1981200" cy="352098"/>
                <a:chOff x="6172200" y="6277302"/>
                <a:chExt cx="1981200" cy="352098"/>
              </a:xfrm>
            </p:grpSpPr>
            <p:sp>
              <p:nvSpPr>
                <p:cNvPr id="13" name="Flowchart: Direct Access Storage 12"/>
                <p:cNvSpPr/>
                <p:nvPr/>
              </p:nvSpPr>
              <p:spPr>
                <a:xfrm>
                  <a:off x="6172073" y="6276813"/>
                  <a:ext cx="1981327" cy="352588"/>
                </a:xfrm>
                <a:prstGeom prst="flowChartMagneticDrum">
                  <a:avLst/>
                </a:prstGeom>
                <a:solidFill>
                  <a:schemeClr val="tx1">
                    <a:alpha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6" name="Straight Connector 25"/>
                <p:cNvCxnSpPr/>
                <p:nvPr/>
              </p:nvCxnSpPr>
              <p:spPr>
                <a:xfrm>
                  <a:off x="6206471" y="6463813"/>
                  <a:ext cx="12796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Oval 47"/>
              <p:cNvSpPr/>
              <p:nvPr/>
            </p:nvSpPr>
            <p:spPr>
              <a:xfrm>
                <a:off x="8198872" y="5775318"/>
                <a:ext cx="455774" cy="228397"/>
              </a:xfrm>
              <a:prstGeom prst="ellipse">
                <a:avLst/>
              </a:prstGeom>
              <a:solidFill>
                <a:srgbClr val="DDDDDD"/>
              </a:solidFill>
              <a:ln>
                <a:solidFill>
                  <a:srgbClr val="DDDDD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62473" name="Content Placeholder 2"/>
          <p:cNvSpPr txBox="1">
            <a:spLocks/>
          </p:cNvSpPr>
          <p:nvPr/>
        </p:nvSpPr>
        <p:spPr bwMode="auto">
          <a:xfrm>
            <a:off x="381000" y="1752600"/>
            <a:ext cx="8229600" cy="4525963"/>
          </a:xfrm>
          <a:prstGeom prst="rect">
            <a:avLst/>
          </a:prstGeom>
          <a:noFill/>
          <a:ln w="9525">
            <a:noFill/>
            <a:miter lim="800000"/>
            <a:headEnd/>
            <a:tailEnd/>
          </a:ln>
        </p:spPr>
        <p:txBody>
          <a:bodyPr/>
          <a:lstStyle/>
          <a:p>
            <a:pPr marL="342900" indent="-342900">
              <a:spcBef>
                <a:spcPct val="20000"/>
              </a:spcBef>
              <a:buFont typeface="Arial" charset="0"/>
              <a:buChar char="•"/>
            </a:pPr>
            <a:r>
              <a:rPr lang="en-US" sz="3000">
                <a:latin typeface="Calibri" pitchFamily="34" charset="0"/>
              </a:rPr>
              <a:t>Use equipment to improve the task, a capstan winch may help. </a:t>
            </a:r>
          </a:p>
          <a:p>
            <a:pPr marL="342900" indent="-342900">
              <a:spcBef>
                <a:spcPct val="20000"/>
              </a:spcBef>
              <a:buFont typeface="Arial" charset="0"/>
              <a:buNone/>
            </a:pPr>
            <a:endParaRPr lang="en-US" sz="3000">
              <a:latin typeface="Calibri" pitchFamily="34" charset="0"/>
            </a:endParaRPr>
          </a:p>
        </p:txBody>
      </p:sp>
      <p:sp>
        <p:nvSpPr>
          <p:cNvPr id="62474" name="TextBox 38"/>
          <p:cNvSpPr txBox="1">
            <a:spLocks noChangeArrowheads="1"/>
          </p:cNvSpPr>
          <p:nvPr/>
        </p:nvSpPr>
        <p:spPr bwMode="auto">
          <a:xfrm>
            <a:off x="2590800" y="5486400"/>
            <a:ext cx="4267200" cy="369888"/>
          </a:xfrm>
          <a:prstGeom prst="rect">
            <a:avLst/>
          </a:prstGeom>
          <a:noFill/>
          <a:ln w="9525">
            <a:noFill/>
            <a:miter lim="800000"/>
            <a:headEnd/>
            <a:tailEnd/>
          </a:ln>
        </p:spPr>
        <p:txBody>
          <a:bodyPr>
            <a:spAutoFit/>
          </a:bodyPr>
          <a:lstStyle/>
          <a:p>
            <a:pPr algn="ctr"/>
            <a:r>
              <a:rPr lang="en-US" i="1">
                <a:latin typeface="Calibri" pitchFamily="34" charset="0"/>
              </a:rPr>
              <a:t>Pulling cable through conduit using a winch</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1214438" y="1979613"/>
          <a:ext cx="7704137" cy="4878387"/>
        </p:xfrm>
        <a:graphic>
          <a:graphicData uri="http://schemas.openxmlformats.org/presentationml/2006/ole">
            <mc:AlternateContent xmlns:mc="http://schemas.openxmlformats.org/markup-compatibility/2006">
              <mc:Choice xmlns:v="urn:schemas-microsoft-com:vml" Requires="v">
                <p:oleObj spid="_x0000_s1027" name="Acrobat Document" r:id="rId4" imgW="10068120" imgH="7766280" progId="">
                  <p:embed/>
                </p:oleObj>
              </mc:Choice>
              <mc:Fallback>
                <p:oleObj name="Acrobat Document" r:id="rId4" imgW="10068120" imgH="776628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438" y="1979613"/>
                        <a:ext cx="7704137"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152400" y="0"/>
            <a:ext cx="8610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POTENTIAL IMPROVEMENT</a:t>
            </a:r>
            <a:br>
              <a:rPr lang="en-US" dirty="0" smtClean="0">
                <a:effectLst>
                  <a:outerShdw blurRad="38100" dist="38100" dir="2700000" algn="tl">
                    <a:srgbClr val="000000">
                      <a:alpha val="43137"/>
                    </a:srgbClr>
                  </a:outerShdw>
                </a:effectLst>
              </a:rPr>
            </a:br>
            <a:r>
              <a:rPr lang="en-US" sz="2500" dirty="0" smtClean="0">
                <a:effectLst>
                  <a:outerShdw blurRad="38100" dist="38100" dir="2700000" algn="tl">
                    <a:srgbClr val="000000">
                      <a:alpha val="43137"/>
                    </a:srgbClr>
                  </a:outerShdw>
                </a:effectLst>
              </a:rPr>
              <a:t>REMOVING ELBOW TERMINATIONS</a:t>
            </a:r>
            <a:endParaRPr lang="en-US" sz="2500" dirty="0">
              <a:effectLst>
                <a:outerShdw blurRad="38100" dist="38100" dir="2700000" algn="tl">
                  <a:srgbClr val="000000">
                    <a:alpha val="43137"/>
                  </a:srgbClr>
                </a:outerShdw>
              </a:effectLst>
            </a:endParaRPr>
          </a:p>
        </p:txBody>
      </p:sp>
      <p:sp>
        <p:nvSpPr>
          <p:cNvPr id="1028" name="Content Placeholder 2"/>
          <p:cNvSpPr>
            <a:spLocks noGrp="1"/>
          </p:cNvSpPr>
          <p:nvPr>
            <p:ph idx="1"/>
          </p:nvPr>
        </p:nvSpPr>
        <p:spPr>
          <a:xfrm>
            <a:off x="419100" y="1752600"/>
            <a:ext cx="6629400" cy="1676400"/>
          </a:xfrm>
        </p:spPr>
        <p:txBody>
          <a:bodyPr/>
          <a:lstStyle/>
          <a:p>
            <a:pPr eaLnBrk="1" hangingPunct="1"/>
            <a:r>
              <a:rPr lang="en-US" smtClean="0"/>
              <a:t>Use a lever action pulling tool in combination with the hot stick to remove terminations</a:t>
            </a:r>
          </a:p>
        </p:txBody>
      </p:sp>
      <p:sp>
        <p:nvSpPr>
          <p:cNvPr id="8" name="Slide Number Placeholder 7"/>
          <p:cNvSpPr>
            <a:spLocks noGrp="1"/>
          </p:cNvSpPr>
          <p:nvPr>
            <p:ph type="sldNum" sz="quarter" idx="11"/>
          </p:nvPr>
        </p:nvSpPr>
        <p:spPr/>
        <p:txBody>
          <a:bodyPr/>
          <a:lstStyle/>
          <a:p>
            <a:pPr>
              <a:defRPr/>
            </a:pPr>
            <a:fld id="{8D5F1FE5-BD06-48AD-A425-8CBD450EDF07}" type="slidenum">
              <a:rPr lang="en-US"/>
              <a:pPr>
                <a:defRPr/>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grayscl/>
          </a:blip>
          <a:srcRect/>
          <a:stretch>
            <a:fillRect/>
          </a:stretch>
        </p:blipFill>
        <p:spPr bwMode="auto">
          <a:xfrm>
            <a:off x="0" y="990600"/>
            <a:ext cx="9144000" cy="4851400"/>
          </a:xfrm>
          <a:prstGeom prst="rect">
            <a:avLst/>
          </a:prstGeom>
          <a:noFill/>
          <a:ln w="38100">
            <a:solidFill>
              <a:schemeClr val="tx1"/>
            </a:solidFill>
            <a:miter lim="800000"/>
            <a:headEnd/>
            <a:tailEnd/>
          </a:ln>
        </p:spPr>
      </p:pic>
      <p:sp>
        <p:nvSpPr>
          <p:cNvPr id="2" name="Title 1"/>
          <p:cNvSpPr>
            <a:spLocks noGrp="1"/>
          </p:cNvSpPr>
          <p:nvPr>
            <p:ph type="title"/>
          </p:nvPr>
        </p:nvSpPr>
        <p:spPr>
          <a:xfrm>
            <a:off x="0" y="0"/>
            <a:ext cx="9144000" cy="1189038"/>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AWKWARD POSTURE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5532438"/>
            <a:ext cx="9144000" cy="1401762"/>
          </a:xfrm>
          <a:solidFill>
            <a:schemeClr val="accent6">
              <a:lumMod val="75000"/>
            </a:schemeClr>
          </a:solidFill>
        </p:spPr>
        <p:txBody>
          <a:bodyPr rtlCol="0">
            <a:normAutofit lnSpcReduction="10000"/>
          </a:bodyPr>
          <a:lstStyle/>
          <a:p>
            <a:pPr eaLnBrk="1" fontAlgn="auto" hangingPunct="1">
              <a:spcAft>
                <a:spcPts val="0"/>
              </a:spcAft>
              <a:buFont typeface="Arial" pitchFamily="34" charset="0"/>
              <a:buChar char="•"/>
              <a:defRPr/>
            </a:pPr>
            <a:r>
              <a:rPr lang="en-US" dirty="0" smtClean="0">
                <a:solidFill>
                  <a:schemeClr val="bg1"/>
                </a:solidFill>
              </a:rPr>
              <a:t>Did you know - an awkward posture reduces your strength or ability to perform the task?</a:t>
            </a:r>
          </a:p>
          <a:p>
            <a:pPr lvl="1" eaLnBrk="1" fontAlgn="auto" hangingPunct="1">
              <a:spcAft>
                <a:spcPts val="0"/>
              </a:spcAft>
              <a:buFont typeface="Arial" pitchFamily="34" charset="0"/>
              <a:buChar char="–"/>
              <a:defRPr/>
            </a:pPr>
            <a:r>
              <a:rPr lang="en-US" dirty="0" smtClean="0">
                <a:solidFill>
                  <a:schemeClr val="bg1"/>
                </a:solidFill>
              </a:rPr>
              <a:t>Let’s try an exercise</a:t>
            </a:r>
            <a:endParaRPr lang="en-US" dirty="0" smtClean="0">
              <a:solidFill>
                <a:schemeClr val="bg1">
                  <a:lumMod val="50000"/>
                </a:schemeClr>
              </a:solidFill>
            </a:endParaRPr>
          </a:p>
        </p:txBody>
      </p:sp>
      <p:sp>
        <p:nvSpPr>
          <p:cNvPr id="5" name="Slide Number Placeholder 4"/>
          <p:cNvSpPr>
            <a:spLocks noGrp="1"/>
          </p:cNvSpPr>
          <p:nvPr>
            <p:ph type="sldNum" sz="quarter" idx="11"/>
          </p:nvPr>
        </p:nvSpPr>
        <p:spPr/>
        <p:txBody>
          <a:bodyPr/>
          <a:lstStyle/>
          <a:p>
            <a:pPr>
              <a:defRPr/>
            </a:pPr>
            <a:fld id="{BA3B9FBD-BDF6-4E6A-B524-EA8A39C80DFF}" type="slidenum">
              <a:rPr lang="en-US"/>
              <a:pPr>
                <a:defRPr/>
              </a:pPr>
              <a:t>33</a:t>
            </a:fld>
            <a:endParaRPr lang="en-US" dirty="0"/>
          </a:p>
        </p:txBody>
      </p:sp>
      <p:sp>
        <p:nvSpPr>
          <p:cNvPr id="6" name="TextBox 5"/>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rtlCol="0">
            <a:normAutofit fontScale="90000"/>
          </a:bodyPr>
          <a:lstStyle/>
          <a:p>
            <a:pPr algn="r" eaLnBrk="1" fontAlgn="auto" hangingPunct="1">
              <a:spcAft>
                <a:spcPts val="0"/>
              </a:spcAft>
              <a:defRPr/>
            </a:pPr>
            <a:r>
              <a:rPr lang="en-US" sz="4000" dirty="0" smtClean="0">
                <a:effectLst>
                  <a:outerShdw blurRad="38100" dist="38100" dir="2700000" algn="tl">
                    <a:srgbClr val="000000">
                      <a:alpha val="43137"/>
                    </a:srgbClr>
                  </a:outerShdw>
                </a:effectLst>
              </a:rPr>
              <a:t>EXAMPLE INJURY REPORTS</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3100" dirty="0" smtClean="0">
                <a:effectLst>
                  <a:outerShdw blurRad="38100" dist="38100" dir="2700000" algn="tl">
                    <a:srgbClr val="000000">
                      <a:alpha val="43137"/>
                    </a:srgbClr>
                  </a:outerShdw>
                </a:effectLst>
              </a:rPr>
              <a:t>AWKWARD POSTURE</a:t>
            </a:r>
            <a:endParaRPr lang="en-US" sz="3100" dirty="0">
              <a:effectLst>
                <a:outerShdw blurRad="38100" dist="38100" dir="2700000" algn="tl">
                  <a:srgbClr val="000000">
                    <a:alpha val="43137"/>
                  </a:srgbClr>
                </a:outerShdw>
              </a:effectLst>
            </a:endParaRPr>
          </a:p>
        </p:txBody>
      </p:sp>
      <p:pic>
        <p:nvPicPr>
          <p:cNvPr id="4" name="Picture 2"/>
          <p:cNvPicPr>
            <a:picLocks noGrp="1" noChangeAspect="1" noChangeArrowheads="1"/>
          </p:cNvPicPr>
          <p:nvPr>
            <p:ph sz="half" idx="1"/>
          </p:nvPr>
        </p:nvPicPr>
        <p:blipFill>
          <a:blip r:embed="rId3" cstate="email"/>
          <a:stretch>
            <a:fillRect/>
          </a:stretch>
        </p:blipFill>
        <p:spPr>
          <a:xfrm>
            <a:off x="2362200" y="2937824"/>
            <a:ext cx="4385094" cy="3081976"/>
          </a:xfrm>
          <a:prstGeom prst="roundRect">
            <a:avLst/>
          </a:prstGeom>
          <a:ln w="38100">
            <a:solidFill>
              <a:schemeClr val="tx1"/>
            </a:solidFill>
          </a:ln>
        </p:spPr>
      </p:pic>
      <p:sp>
        <p:nvSpPr>
          <p:cNvPr id="64516" name="Content Placeholder 6"/>
          <p:cNvSpPr>
            <a:spLocks noGrp="1"/>
          </p:cNvSpPr>
          <p:nvPr>
            <p:ph sz="half" idx="2"/>
          </p:nvPr>
        </p:nvSpPr>
        <p:spPr>
          <a:xfrm>
            <a:off x="457200" y="1905000"/>
            <a:ext cx="8229600" cy="1371600"/>
          </a:xfrm>
        </p:spPr>
        <p:txBody>
          <a:bodyPr/>
          <a:lstStyle/>
          <a:p>
            <a:pPr algn="ctr" eaLnBrk="1" hangingPunct="1">
              <a:buFont typeface="Arial" charset="0"/>
              <a:buNone/>
            </a:pPr>
            <a:r>
              <a:rPr lang="en-US" i="1" smtClean="0"/>
              <a:t>	“Employee felt a sharp pain in the low back while </a:t>
            </a:r>
            <a:r>
              <a:rPr lang="en-US" b="1" i="1" smtClean="0">
                <a:solidFill>
                  <a:srgbClr val="FF0000"/>
                </a:solidFill>
              </a:rPr>
              <a:t>bending</a:t>
            </a:r>
            <a:r>
              <a:rPr lang="en-US" i="1" smtClean="0"/>
              <a:t> over to tighten a nut on a bolt”</a:t>
            </a:r>
          </a:p>
        </p:txBody>
      </p:sp>
      <p:sp>
        <p:nvSpPr>
          <p:cNvPr id="5" name="Slide Number Placeholder 4"/>
          <p:cNvSpPr>
            <a:spLocks noGrp="1"/>
          </p:cNvSpPr>
          <p:nvPr>
            <p:ph type="sldNum" sz="quarter" idx="11"/>
          </p:nvPr>
        </p:nvSpPr>
        <p:spPr/>
        <p:txBody>
          <a:bodyPr/>
          <a:lstStyle/>
          <a:p>
            <a:pPr>
              <a:defRPr/>
            </a:pPr>
            <a:fld id="{97B96E46-4717-43B7-BB78-A55ACDA1C1AB}" type="slidenum">
              <a:rPr lang="en-US"/>
              <a:pPr>
                <a:defRPr/>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3640138" y="2667000"/>
          <a:ext cx="5427662" cy="4114800"/>
        </p:xfrm>
        <a:graphic>
          <a:graphicData uri="http://schemas.openxmlformats.org/presentationml/2006/ole">
            <mc:AlternateContent xmlns:mc="http://schemas.openxmlformats.org/markup-compatibility/2006">
              <mc:Choice xmlns:v="urn:schemas-microsoft-com:vml" Requires="v">
                <p:oleObj spid="_x0000_s2051" name="Acrobat Document" r:id="rId4" imgW="10068120" imgH="7766280" progId="">
                  <p:embed/>
                </p:oleObj>
              </mc:Choice>
              <mc:Fallback>
                <p:oleObj name="Acrobat Document" r:id="rId4" imgW="10068120" imgH="77662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r="6061" b="7843"/>
                      <a:stretch>
                        <a:fillRect/>
                      </a:stretch>
                    </p:blipFill>
                    <p:spPr bwMode="auto">
                      <a:xfrm>
                        <a:off x="3640138" y="2667000"/>
                        <a:ext cx="54276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AWKWARD POSTURE</a:t>
            </a:r>
            <a:endParaRPr lang="en-US" dirty="0">
              <a:effectLst>
                <a:outerShdw blurRad="38100" dist="38100" dir="2700000" algn="tl">
                  <a:srgbClr val="000000">
                    <a:alpha val="43137"/>
                  </a:srgbClr>
                </a:outerShdw>
              </a:effectLst>
            </a:endParaRPr>
          </a:p>
        </p:txBody>
      </p:sp>
      <p:sp>
        <p:nvSpPr>
          <p:cNvPr id="2052" name="Content Placeholder 2"/>
          <p:cNvSpPr>
            <a:spLocks noGrp="1"/>
          </p:cNvSpPr>
          <p:nvPr>
            <p:ph sz="half" idx="1"/>
          </p:nvPr>
        </p:nvSpPr>
        <p:spPr>
          <a:xfrm>
            <a:off x="438150" y="1447800"/>
            <a:ext cx="7848600" cy="4648200"/>
          </a:xfrm>
        </p:spPr>
        <p:txBody>
          <a:bodyPr/>
          <a:lstStyle/>
          <a:p>
            <a:pPr eaLnBrk="1" hangingPunct="1"/>
            <a:r>
              <a:rPr lang="en-US" sz="3000" smtClean="0"/>
              <a:t>May be assumed while:</a:t>
            </a:r>
          </a:p>
          <a:p>
            <a:pPr lvl="1" eaLnBrk="1" hangingPunct="1"/>
            <a:r>
              <a:rPr lang="en-US" smtClean="0"/>
              <a:t>Working on a transmission/junction box</a:t>
            </a:r>
          </a:p>
          <a:p>
            <a:pPr lvl="1" eaLnBrk="1" hangingPunct="1"/>
            <a:r>
              <a:rPr lang="en-US" smtClean="0"/>
              <a:t>Working in trenches/pits</a:t>
            </a:r>
          </a:p>
          <a:p>
            <a:pPr lvl="1" eaLnBrk="1" hangingPunct="1"/>
            <a:r>
              <a:rPr lang="en-US" smtClean="0"/>
              <a:t>Working in the bucket</a:t>
            </a:r>
          </a:p>
          <a:p>
            <a:pPr lvl="1" eaLnBrk="1" hangingPunct="1"/>
            <a:r>
              <a:rPr lang="en-US" smtClean="0"/>
              <a:t>Meter reading</a:t>
            </a:r>
          </a:p>
          <a:p>
            <a:pPr lvl="1" eaLnBrk="1" hangingPunct="1"/>
            <a:r>
              <a:rPr lang="en-US" smtClean="0"/>
              <a:t>Shoveling</a:t>
            </a:r>
          </a:p>
          <a:p>
            <a:pPr lvl="1" eaLnBrk="1" hangingPunct="1"/>
            <a:r>
              <a:rPr lang="en-US" smtClean="0"/>
              <a:t>_________________</a:t>
            </a:r>
          </a:p>
        </p:txBody>
      </p:sp>
      <p:sp>
        <p:nvSpPr>
          <p:cNvPr id="4" name="Slide Number Placeholder 3"/>
          <p:cNvSpPr>
            <a:spLocks noGrp="1"/>
          </p:cNvSpPr>
          <p:nvPr>
            <p:ph type="sldNum" sz="quarter" idx="11"/>
          </p:nvPr>
        </p:nvSpPr>
        <p:spPr/>
        <p:txBody>
          <a:bodyPr/>
          <a:lstStyle/>
          <a:p>
            <a:pPr>
              <a:defRPr/>
            </a:pPr>
            <a:fld id="{5B6F5E09-62A4-4BFC-AE58-DC8E8ACDA119}" type="slidenum">
              <a:rPr lang="en-US"/>
              <a:pPr>
                <a:defRPr/>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AWKWARD POSTURE EXAMPLE</a:t>
            </a:r>
            <a:endParaRPr lang="en-US" dirty="0">
              <a:effectLst>
                <a:outerShdw blurRad="38100" dist="38100" dir="2700000" algn="tl">
                  <a:srgbClr val="000000">
                    <a:alpha val="43137"/>
                  </a:srgbClr>
                </a:outerShdw>
              </a:effectLst>
            </a:endParaRPr>
          </a:p>
        </p:txBody>
      </p:sp>
      <p:sp>
        <p:nvSpPr>
          <p:cNvPr id="8" name="Slide Number Placeholder 7"/>
          <p:cNvSpPr>
            <a:spLocks noGrp="1"/>
          </p:cNvSpPr>
          <p:nvPr>
            <p:ph type="sldNum" sz="quarter" idx="11"/>
          </p:nvPr>
        </p:nvSpPr>
        <p:spPr/>
        <p:txBody>
          <a:bodyPr/>
          <a:lstStyle/>
          <a:p>
            <a:pPr>
              <a:defRPr/>
            </a:pPr>
            <a:fld id="{77387129-0A2D-45AA-9084-6C3450FFFDBB}" type="slidenum">
              <a:rPr lang="en-US"/>
              <a:pPr>
                <a:defRPr/>
              </a:pPr>
              <a:t>36</a:t>
            </a:fld>
            <a:endParaRPr lang="en-US"/>
          </a:p>
        </p:txBody>
      </p:sp>
      <p:pic>
        <p:nvPicPr>
          <p:cNvPr id="129026" name="Picture 2" descr="C:\Users\ErgoTablet\Desktop\SH 2011-2012\CARGI MATERIALS FROM SB\Electric sector\Initial visits\Facility 1_11_29_2011\Photos\DSC00458.JPG"/>
          <p:cNvPicPr>
            <a:picLocks noChangeAspect="1" noChangeArrowheads="1"/>
          </p:cNvPicPr>
          <p:nvPr/>
        </p:nvPicPr>
        <p:blipFill>
          <a:blip r:embed="rId3" cstate="email"/>
          <a:srcRect/>
          <a:stretch>
            <a:fillRect/>
          </a:stretch>
        </p:blipFill>
        <p:spPr bwMode="auto">
          <a:xfrm>
            <a:off x="4724400" y="1676400"/>
            <a:ext cx="3733800" cy="4343400"/>
          </a:xfrm>
          <a:prstGeom prst="roundRect">
            <a:avLst/>
          </a:prstGeom>
          <a:noFill/>
          <a:ln w="38100">
            <a:solidFill>
              <a:schemeClr val="tx1"/>
            </a:solidFill>
          </a:ln>
        </p:spPr>
      </p:pic>
      <p:sp>
        <p:nvSpPr>
          <p:cNvPr id="4" name="TextBox 3"/>
          <p:cNvSpPr txBox="1"/>
          <p:nvPr/>
        </p:nvSpPr>
        <p:spPr>
          <a:xfrm>
            <a:off x="152400" y="1676400"/>
            <a:ext cx="4572000" cy="4524375"/>
          </a:xfrm>
          <a:prstGeom prst="rect">
            <a:avLst/>
          </a:prstGeom>
          <a:noFill/>
        </p:spPr>
        <p:txBody>
          <a:bodyPr>
            <a:spAutoFit/>
          </a:bodyPr>
          <a:lstStyle/>
          <a:p>
            <a:pPr marL="346075" indent="-346075" fontAlgn="auto">
              <a:spcBef>
                <a:spcPts val="0"/>
              </a:spcBef>
              <a:spcAft>
                <a:spcPts val="0"/>
              </a:spcAft>
              <a:buFont typeface="Arial" pitchFamily="34" charset="0"/>
              <a:buChar char="•"/>
              <a:defRPr/>
            </a:pPr>
            <a:r>
              <a:rPr lang="en-US" sz="2800" dirty="0">
                <a:latin typeface="+mn-lt"/>
                <a:cs typeface="+mn-cs"/>
              </a:rPr>
              <a:t>Meter location can force your body into awkward postures and cause stress to the low back and neck when the meter is:</a:t>
            </a:r>
          </a:p>
          <a:p>
            <a:pPr lvl="1" fontAlgn="auto">
              <a:spcBef>
                <a:spcPts val="600"/>
              </a:spcBef>
              <a:spcAft>
                <a:spcPts val="600"/>
              </a:spcAft>
              <a:buFont typeface="Wingdings" pitchFamily="2" charset="2"/>
              <a:buChar char="ü"/>
              <a:defRPr/>
            </a:pPr>
            <a:r>
              <a:rPr lang="en-US" sz="2000" dirty="0">
                <a:latin typeface="+mn-lt"/>
                <a:cs typeface="+mn-cs"/>
              </a:rPr>
              <a:t>Mounted below waist height</a:t>
            </a:r>
          </a:p>
          <a:p>
            <a:pPr marL="685800" lvl="1" indent="-228600" fontAlgn="auto">
              <a:spcBef>
                <a:spcPts val="600"/>
              </a:spcBef>
              <a:spcAft>
                <a:spcPts val="600"/>
              </a:spcAft>
              <a:buFont typeface="Wingdings" pitchFamily="2" charset="2"/>
              <a:buChar char="ü"/>
              <a:defRPr/>
            </a:pPr>
            <a:r>
              <a:rPr lang="en-US" sz="2000" dirty="0">
                <a:latin typeface="+mn-lt"/>
                <a:cs typeface="+mn-cs"/>
              </a:rPr>
              <a:t>Mounted above shoulder height</a:t>
            </a:r>
          </a:p>
          <a:p>
            <a:pPr lvl="1" fontAlgn="auto">
              <a:spcBef>
                <a:spcPts val="600"/>
              </a:spcBef>
              <a:spcAft>
                <a:spcPts val="600"/>
              </a:spcAft>
              <a:buFont typeface="Wingdings" pitchFamily="2" charset="2"/>
              <a:buChar char="ü"/>
              <a:defRPr/>
            </a:pPr>
            <a:r>
              <a:rPr lang="en-US" sz="2000" dirty="0">
                <a:latin typeface="+mn-lt"/>
                <a:cs typeface="+mn-cs"/>
              </a:rPr>
              <a:t> Obstructed</a:t>
            </a:r>
          </a:p>
          <a:p>
            <a:pPr marL="346075" indent="-346075" fontAlgn="auto">
              <a:spcBef>
                <a:spcPts val="0"/>
              </a:spcBef>
              <a:spcAft>
                <a:spcPts val="0"/>
              </a:spcAft>
              <a:buFont typeface="Arial" pitchFamily="34" charset="0"/>
              <a:buChar char="•"/>
              <a:defRPr/>
            </a:pPr>
            <a:endParaRPr lang="en-US" sz="2800" dirty="0">
              <a:latin typeface="+mn-lt"/>
              <a:cs typeface="+mn-cs"/>
            </a:endParaRPr>
          </a:p>
          <a:p>
            <a:pPr marL="346075" indent="-346075" fontAlgn="auto">
              <a:spcBef>
                <a:spcPts val="0"/>
              </a:spcBef>
              <a:spcAft>
                <a:spcPts val="0"/>
              </a:spcAft>
              <a:buFont typeface="Arial" pitchFamily="34" charset="0"/>
              <a:buChar char="•"/>
              <a:defRPr/>
            </a:pPr>
            <a:endParaRPr lang="en-US" sz="3000" dirty="0">
              <a:latin typeface="+mn-lt"/>
              <a:cs typeface="+mn-cs"/>
            </a:endParaRPr>
          </a:p>
        </p:txBody>
      </p:sp>
      <p:sp>
        <p:nvSpPr>
          <p:cNvPr id="65542" name="Rectangle 5"/>
          <p:cNvSpPr>
            <a:spLocks noChangeArrowheads="1"/>
          </p:cNvSpPr>
          <p:nvPr/>
        </p:nvSpPr>
        <p:spPr bwMode="auto">
          <a:xfrm>
            <a:off x="5029200" y="6183313"/>
            <a:ext cx="3321050" cy="369887"/>
          </a:xfrm>
          <a:prstGeom prst="rect">
            <a:avLst/>
          </a:prstGeom>
          <a:noFill/>
          <a:ln w="9525">
            <a:noFill/>
            <a:miter lim="800000"/>
            <a:headEnd/>
            <a:tailEnd/>
          </a:ln>
        </p:spPr>
        <p:txBody>
          <a:bodyPr>
            <a:spAutoFit/>
          </a:bodyPr>
          <a:lstStyle/>
          <a:p>
            <a:pPr algn="ctr"/>
            <a:r>
              <a:rPr lang="en-US" i="1">
                <a:latin typeface="Calibri" pitchFamily="34" charset="0"/>
              </a:rPr>
              <a:t>Worker is bending to read meter</a:t>
            </a:r>
            <a:endParaRPr lang="en-US">
              <a:latin typeface="Calibri" pitchFamily="34"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REACHING EXAMPLES</a:t>
            </a:r>
            <a:endParaRPr lang="en-US" dirty="0">
              <a:effectLst>
                <a:outerShdw blurRad="38100" dist="38100" dir="2700000" algn="tl">
                  <a:srgbClr val="000000">
                    <a:alpha val="43137"/>
                  </a:srgbClr>
                </a:outerShdw>
              </a:effectLst>
            </a:endParaRPr>
          </a:p>
        </p:txBody>
      </p:sp>
      <p:sp>
        <p:nvSpPr>
          <p:cNvPr id="7" name="Slide Number Placeholder 6"/>
          <p:cNvSpPr>
            <a:spLocks noGrp="1"/>
          </p:cNvSpPr>
          <p:nvPr>
            <p:ph type="sldNum" sz="quarter" idx="11"/>
          </p:nvPr>
        </p:nvSpPr>
        <p:spPr/>
        <p:txBody>
          <a:bodyPr/>
          <a:lstStyle/>
          <a:p>
            <a:pPr>
              <a:defRPr/>
            </a:pPr>
            <a:fld id="{6232D62A-3933-4293-A28F-32141148BC0E}" type="slidenum">
              <a:rPr lang="en-US"/>
              <a:pPr>
                <a:defRPr/>
              </a:pPr>
              <a:t>37</a:t>
            </a:fld>
            <a:endParaRPr lang="en-US"/>
          </a:p>
        </p:txBody>
      </p:sp>
      <p:sp>
        <p:nvSpPr>
          <p:cNvPr id="66564" name="TextBox 7"/>
          <p:cNvSpPr txBox="1">
            <a:spLocks noChangeArrowheads="1"/>
          </p:cNvSpPr>
          <p:nvPr/>
        </p:nvSpPr>
        <p:spPr bwMode="auto">
          <a:xfrm>
            <a:off x="228600" y="1524000"/>
            <a:ext cx="4343400" cy="4400550"/>
          </a:xfrm>
          <a:prstGeom prst="rect">
            <a:avLst/>
          </a:prstGeom>
          <a:noFill/>
          <a:ln w="9525">
            <a:noFill/>
            <a:miter lim="800000"/>
            <a:headEnd/>
            <a:tailEnd/>
          </a:ln>
        </p:spPr>
        <p:txBody>
          <a:bodyPr>
            <a:spAutoFit/>
          </a:bodyPr>
          <a:lstStyle/>
          <a:p>
            <a:pPr marL="346075" indent="-346075">
              <a:buFont typeface="Arial" charset="0"/>
              <a:buChar char="•"/>
            </a:pPr>
            <a:r>
              <a:rPr lang="en-US" sz="2800">
                <a:latin typeface="Calibri" pitchFamily="34" charset="0"/>
              </a:rPr>
              <a:t>Awkward postures are assumed sometimes while:</a:t>
            </a:r>
          </a:p>
          <a:p>
            <a:pPr marL="346075" indent="-346075"/>
            <a:endParaRPr lang="en-US" sz="2800">
              <a:latin typeface="Calibri" pitchFamily="34" charset="0"/>
            </a:endParaRPr>
          </a:p>
          <a:p>
            <a:pPr lvl="1" indent="-228600">
              <a:spcBef>
                <a:spcPts val="600"/>
              </a:spcBef>
              <a:spcAft>
                <a:spcPts val="600"/>
              </a:spcAft>
              <a:buFont typeface="Wingdings" pitchFamily="2" charset="2"/>
              <a:buChar char="ü"/>
            </a:pPr>
            <a:r>
              <a:rPr lang="en-US" sz="2000">
                <a:latin typeface="Calibri" pitchFamily="34" charset="0"/>
              </a:rPr>
              <a:t>Working with overhead objects</a:t>
            </a:r>
          </a:p>
          <a:p>
            <a:pPr lvl="1" indent="-228600">
              <a:spcBef>
                <a:spcPts val="600"/>
              </a:spcBef>
              <a:spcAft>
                <a:spcPts val="600"/>
              </a:spcAft>
              <a:buFont typeface="Wingdings" pitchFamily="2" charset="2"/>
              <a:buChar char="ü"/>
            </a:pPr>
            <a:r>
              <a:rPr lang="en-US" sz="2000">
                <a:latin typeface="Calibri" pitchFamily="34" charset="0"/>
              </a:rPr>
              <a:t>Working with objects located on the ground</a:t>
            </a:r>
          </a:p>
          <a:p>
            <a:pPr lvl="1" indent="-228600">
              <a:spcBef>
                <a:spcPts val="600"/>
              </a:spcBef>
              <a:spcAft>
                <a:spcPts val="600"/>
              </a:spcAft>
              <a:buFont typeface="Wingdings" pitchFamily="2" charset="2"/>
              <a:buChar char="ü"/>
            </a:pPr>
            <a:r>
              <a:rPr lang="en-US" sz="2000">
                <a:latin typeface="Calibri" pitchFamily="34" charset="0"/>
              </a:rPr>
              <a:t>Obstacles on the way</a:t>
            </a:r>
          </a:p>
          <a:p>
            <a:pPr lvl="1" indent="-228600">
              <a:spcBef>
                <a:spcPts val="600"/>
              </a:spcBef>
              <a:spcAft>
                <a:spcPts val="600"/>
              </a:spcAft>
              <a:buFont typeface="Wingdings" pitchFamily="2" charset="2"/>
              <a:buChar char="ü"/>
            </a:pPr>
            <a:r>
              <a:rPr lang="en-US" sz="2000">
                <a:latin typeface="Calibri" pitchFamily="34" charset="0"/>
              </a:rPr>
              <a:t>___________________</a:t>
            </a:r>
          </a:p>
          <a:p>
            <a:pPr marL="346075" indent="-346075">
              <a:buFont typeface="Arial" charset="0"/>
              <a:buChar char="•"/>
            </a:pPr>
            <a:endParaRPr lang="en-US" sz="2800">
              <a:latin typeface="Calibri" pitchFamily="34" charset="0"/>
            </a:endParaRPr>
          </a:p>
        </p:txBody>
      </p:sp>
      <p:pic>
        <p:nvPicPr>
          <p:cNvPr id="66565" name="Picture 10" descr="Hanging Transformer.jpg"/>
          <p:cNvPicPr>
            <a:picLocks noChangeAspect="1"/>
          </p:cNvPicPr>
          <p:nvPr/>
        </p:nvPicPr>
        <p:blipFill>
          <a:blip r:embed="rId3" cstate="print">
            <a:clrChange>
              <a:clrFrom>
                <a:srgbClr val="FFFFFF"/>
              </a:clrFrom>
              <a:clrTo>
                <a:srgbClr val="FFFFFF">
                  <a:alpha val="0"/>
                </a:srgbClr>
              </a:clrTo>
            </a:clrChange>
            <a:lum bright="-30000"/>
          </a:blip>
          <a:srcRect/>
          <a:stretch>
            <a:fillRect/>
          </a:stretch>
        </p:blipFill>
        <p:spPr bwMode="auto">
          <a:xfrm>
            <a:off x="4953000" y="1447800"/>
            <a:ext cx="3746500" cy="4752975"/>
          </a:xfrm>
          <a:prstGeom prst="rect">
            <a:avLst/>
          </a:prstGeom>
          <a:noFill/>
          <a:ln w="9525">
            <a:noFill/>
            <a:miter lim="800000"/>
            <a:headEnd/>
            <a:tailEnd/>
          </a:ln>
        </p:spPr>
      </p:pic>
      <p:sp>
        <p:nvSpPr>
          <p:cNvPr id="66566" name="Rectangle 11"/>
          <p:cNvSpPr>
            <a:spLocks noChangeArrowheads="1"/>
          </p:cNvSpPr>
          <p:nvPr/>
        </p:nvSpPr>
        <p:spPr bwMode="auto">
          <a:xfrm>
            <a:off x="5029200" y="6172200"/>
            <a:ext cx="3505200" cy="646113"/>
          </a:xfrm>
          <a:prstGeom prst="rect">
            <a:avLst/>
          </a:prstGeom>
          <a:noFill/>
          <a:ln w="9525">
            <a:noFill/>
            <a:miter lim="800000"/>
            <a:headEnd/>
            <a:tailEnd/>
          </a:ln>
        </p:spPr>
        <p:txBody>
          <a:bodyPr>
            <a:spAutoFit/>
          </a:bodyPr>
          <a:lstStyle/>
          <a:p>
            <a:pPr algn="ctr"/>
            <a:r>
              <a:rPr lang="en-US" i="1">
                <a:latin typeface="Calibri" pitchFamily="34" charset="0"/>
              </a:rPr>
              <a:t>Installing a transformer while climbing pole</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a:blip r:embed="rId3" cstate="print"/>
          <a:stretch>
            <a:fillRect/>
          </a:stretch>
        </p:blipFill>
        <p:spPr>
          <a:xfrm>
            <a:off x="0" y="914400"/>
            <a:ext cx="9144000" cy="5943600"/>
          </a:xfrm>
          <a:prstGeom prst="rect">
            <a:avLst/>
          </a:prstGeom>
        </p:spPr>
      </p:pic>
      <p:sp>
        <p:nvSpPr>
          <p:cNvPr id="2" name="Title 1"/>
          <p:cNvSpPr>
            <a:spLocks noGrp="1"/>
          </p:cNvSpPr>
          <p:nvPr>
            <p:ph type="title"/>
          </p:nvPr>
        </p:nvSpPr>
        <p:spPr>
          <a:xfrm>
            <a:off x="0" y="0"/>
            <a:ext cx="9144000" cy="9144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REACHING  EXAMPLE </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1"/>
          </p:nvPr>
        </p:nvSpPr>
        <p:spPr/>
        <p:txBody>
          <a:bodyPr/>
          <a:lstStyle/>
          <a:p>
            <a:pPr>
              <a:defRPr/>
            </a:pPr>
            <a:fld id="{65BC8BF8-73F5-4FC2-BD0F-69443374CB23}" type="slidenum">
              <a:rPr lang="en-US"/>
              <a:pPr>
                <a:defRPr/>
              </a:pPr>
              <a:t>38</a:t>
            </a:fld>
            <a:endParaRPr lang="en-US"/>
          </a:p>
        </p:txBody>
      </p:sp>
      <p:grpSp>
        <p:nvGrpSpPr>
          <p:cNvPr id="3" name="Group 4"/>
          <p:cNvGrpSpPr>
            <a:grpSpLocks/>
          </p:cNvGrpSpPr>
          <p:nvPr/>
        </p:nvGrpSpPr>
        <p:grpSpPr bwMode="auto">
          <a:xfrm>
            <a:off x="4953000" y="4343400"/>
            <a:ext cx="3200400" cy="1600200"/>
            <a:chOff x="5064579" y="4048125"/>
            <a:chExt cx="2857500" cy="1400175"/>
          </a:xfrm>
        </p:grpSpPr>
        <p:sp>
          <p:nvSpPr>
            <p:cNvPr id="7" name="Cloud 6"/>
            <p:cNvSpPr/>
            <p:nvPr/>
          </p:nvSpPr>
          <p:spPr>
            <a:xfrm>
              <a:off x="5064579" y="4048125"/>
              <a:ext cx="2857500" cy="1400175"/>
            </a:xfrm>
            <a:prstGeom prst="cloud">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a:p>
          </p:txBody>
        </p:sp>
        <p:sp>
          <p:nvSpPr>
            <p:cNvPr id="67592" name="TextBox 7"/>
            <p:cNvSpPr txBox="1">
              <a:spLocks noChangeArrowheads="1"/>
            </p:cNvSpPr>
            <p:nvPr/>
          </p:nvSpPr>
          <p:spPr bwMode="auto">
            <a:xfrm>
              <a:off x="5200650" y="4248150"/>
              <a:ext cx="2692400" cy="888705"/>
            </a:xfrm>
            <a:prstGeom prst="rect">
              <a:avLst/>
            </a:prstGeom>
            <a:noFill/>
            <a:ln w="9525">
              <a:noFill/>
              <a:miter lim="800000"/>
              <a:headEnd/>
              <a:tailEnd/>
            </a:ln>
          </p:spPr>
          <p:txBody>
            <a:bodyPr>
              <a:spAutoFit/>
            </a:bodyPr>
            <a:lstStyle/>
            <a:p>
              <a:pPr algn="ctr"/>
              <a:r>
                <a:rPr lang="en-US" sz="2000" i="1">
                  <a:solidFill>
                    <a:schemeClr val="tx2"/>
                  </a:solidFill>
                  <a:latin typeface="Calibri" pitchFamily="34" charset="0"/>
                </a:rPr>
                <a:t>Working overhead , reaching, bending, decreases your strength</a:t>
              </a:r>
            </a:p>
          </p:txBody>
        </p:sp>
      </p:grpSp>
      <p:sp>
        <p:nvSpPr>
          <p:cNvPr id="9" name="TextBox 8"/>
          <p:cNvSpPr txBox="1"/>
          <p:nvPr/>
        </p:nvSpPr>
        <p:spPr>
          <a:xfrm>
            <a:off x="8552173"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5400000">
            <a:off x="-1524000" y="3048000"/>
            <a:ext cx="46482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HOW FAR CAN YOU REACH?</a:t>
            </a:r>
            <a:endParaRPr lang="en-US" dirty="0">
              <a:effectLst>
                <a:outerShdw blurRad="38100" dist="38100" dir="2700000" algn="tl">
                  <a:srgbClr val="000000">
                    <a:alpha val="43137"/>
                  </a:srgbClr>
                </a:outerShdw>
              </a:effectLst>
            </a:endParaRPr>
          </a:p>
        </p:txBody>
      </p:sp>
      <p:sp>
        <p:nvSpPr>
          <p:cNvPr id="68612" name="Content Placeholder 25"/>
          <p:cNvSpPr>
            <a:spLocks noGrp="1"/>
          </p:cNvSpPr>
          <p:nvPr>
            <p:ph idx="1"/>
          </p:nvPr>
        </p:nvSpPr>
        <p:spPr>
          <a:xfrm>
            <a:off x="781050" y="1600200"/>
            <a:ext cx="8229600" cy="4525963"/>
          </a:xfrm>
        </p:spPr>
        <p:txBody>
          <a:bodyPr/>
          <a:lstStyle/>
          <a:p>
            <a:pPr eaLnBrk="1" hangingPunct="1">
              <a:buFont typeface="Arial" charset="0"/>
              <a:buNone/>
            </a:pPr>
            <a:r>
              <a:rPr lang="en-US" smtClean="0"/>
              <a:t>Let’s find your reach points? </a:t>
            </a:r>
          </a:p>
          <a:p>
            <a:pPr eaLnBrk="1" hangingPunct="1">
              <a:buFont typeface="Arial" charset="0"/>
              <a:buNone/>
            </a:pPr>
            <a:endParaRPr lang="en-US" smtClean="0"/>
          </a:p>
          <a:p>
            <a:pPr eaLnBrk="1" hangingPunct="1">
              <a:lnSpc>
                <a:spcPct val="150000"/>
              </a:lnSpc>
            </a:pPr>
            <a:r>
              <a:rPr lang="en-US" sz="2800" smtClean="0"/>
              <a:t>Over head = ________</a:t>
            </a:r>
          </a:p>
          <a:p>
            <a:pPr eaLnBrk="1" hangingPunct="1">
              <a:lnSpc>
                <a:spcPct val="150000"/>
              </a:lnSpc>
            </a:pPr>
            <a:r>
              <a:rPr lang="en-US" sz="2800" smtClean="0"/>
              <a:t>Sides = ________</a:t>
            </a:r>
          </a:p>
          <a:p>
            <a:pPr eaLnBrk="1" hangingPunct="1">
              <a:lnSpc>
                <a:spcPct val="150000"/>
              </a:lnSpc>
            </a:pPr>
            <a:r>
              <a:rPr lang="en-US" sz="2800" smtClean="0"/>
              <a:t>Forward = ________</a:t>
            </a:r>
          </a:p>
          <a:p>
            <a:pPr eaLnBrk="1" hangingPunct="1"/>
            <a:endParaRPr lang="en-US" smtClean="0"/>
          </a:p>
        </p:txBody>
      </p:sp>
      <p:sp>
        <p:nvSpPr>
          <p:cNvPr id="21" name="Slide Number Placeholder 20"/>
          <p:cNvSpPr>
            <a:spLocks noGrp="1"/>
          </p:cNvSpPr>
          <p:nvPr>
            <p:ph type="sldNum" sz="quarter" idx="11"/>
          </p:nvPr>
        </p:nvSpPr>
        <p:spPr/>
        <p:txBody>
          <a:bodyPr/>
          <a:lstStyle/>
          <a:p>
            <a:pPr>
              <a:defRPr/>
            </a:pPr>
            <a:fld id="{8F4CCB21-7E5F-48BF-ADD7-5D2015FB439F}" type="slidenum">
              <a:rPr lang="en-US"/>
              <a:pPr>
                <a:defRPr/>
              </a:pPr>
              <a:t>39</a:t>
            </a:fld>
            <a:endParaRPr lang="en-US" dirty="0"/>
          </a:p>
        </p:txBody>
      </p:sp>
      <p:pic>
        <p:nvPicPr>
          <p:cNvPr id="68614" name="Picture 26" descr="Tape Measure.jp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953000" y="1295400"/>
            <a:ext cx="2819400" cy="2819400"/>
          </a:xfrm>
          <a:prstGeom prst="rect">
            <a:avLst/>
          </a:prstGeom>
          <a:noFill/>
          <a:ln w="9525">
            <a:noFill/>
            <a:miter lim="800000"/>
            <a:headEnd/>
            <a:tailEnd/>
          </a:ln>
        </p:spPr>
      </p:pic>
      <p:sp>
        <p:nvSpPr>
          <p:cNvPr id="68615" name="Rectangle 6"/>
          <p:cNvSpPr>
            <a:spLocks noChangeArrowheads="1"/>
          </p:cNvSpPr>
          <p:nvPr/>
        </p:nvSpPr>
        <p:spPr bwMode="auto">
          <a:xfrm>
            <a:off x="228600" y="6172200"/>
            <a:ext cx="7924800" cy="338138"/>
          </a:xfrm>
          <a:prstGeom prst="rect">
            <a:avLst/>
          </a:prstGeom>
          <a:noFill/>
          <a:ln w="9525">
            <a:noFill/>
            <a:miter lim="800000"/>
            <a:headEnd/>
            <a:tailEnd/>
          </a:ln>
        </p:spPr>
        <p:txBody>
          <a:bodyPr>
            <a:spAutoFit/>
          </a:bodyPr>
          <a:lstStyle/>
          <a:p>
            <a:r>
              <a:rPr lang="en-US" sz="1600">
                <a:latin typeface="Calibri" pitchFamily="34" charset="0"/>
              </a:rPr>
              <a:t>Free clipart image, website: </a:t>
            </a:r>
            <a:r>
              <a:rPr lang="en-US" sz="1600" u="sng">
                <a:latin typeface="Calibri" pitchFamily="34" charset="0"/>
                <a:hlinkClick r:id="rId4"/>
              </a:rPr>
              <a:t>http://www.clipartguide.com/_pages/0808-0801-1115-5658.html</a:t>
            </a:r>
            <a:endParaRPr lang="en-US" sz="1600">
              <a:latin typeface="Calibri" pitchFamily="34" charset="0"/>
            </a:endParaRPr>
          </a:p>
        </p:txBody>
      </p:sp>
      <p:grpSp>
        <p:nvGrpSpPr>
          <p:cNvPr id="3" name="Group 8"/>
          <p:cNvGrpSpPr/>
          <p:nvPr/>
        </p:nvGrpSpPr>
        <p:grpSpPr>
          <a:xfrm>
            <a:off x="4572000" y="3810000"/>
            <a:ext cx="4267200" cy="2438400"/>
            <a:chOff x="4724400" y="3581400"/>
            <a:chExt cx="3810000" cy="2133600"/>
          </a:xfrm>
          <a:solidFill>
            <a:schemeClr val="accent6">
              <a:lumMod val="60000"/>
              <a:lumOff val="40000"/>
            </a:schemeClr>
          </a:solidFill>
        </p:grpSpPr>
        <p:sp>
          <p:nvSpPr>
            <p:cNvPr id="10" name="Cloud 9"/>
            <p:cNvSpPr/>
            <p:nvPr/>
          </p:nvSpPr>
          <p:spPr>
            <a:xfrm>
              <a:off x="4724400" y="3581400"/>
              <a:ext cx="3810000" cy="2133600"/>
            </a:xfrm>
            <a:prstGeom prst="cloud">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5310554" y="3949262"/>
              <a:ext cx="2692400" cy="1195364"/>
            </a:xfrm>
            <a:prstGeom prst="rect">
              <a:avLst/>
            </a:prstGeom>
            <a:grpFill/>
          </p:spPr>
          <p:txBody>
            <a:bodyPr>
              <a:spAutoFit/>
            </a:bodyPr>
            <a:lstStyle/>
            <a:p>
              <a:pPr algn="ctr" fontAlgn="auto">
                <a:spcBef>
                  <a:spcPts val="0"/>
                </a:spcBef>
                <a:spcAft>
                  <a:spcPts val="0"/>
                </a:spcAft>
                <a:defRPr/>
              </a:pPr>
              <a:r>
                <a:rPr lang="en-US" sz="2000" i="1" dirty="0">
                  <a:solidFill>
                    <a:schemeClr val="tx2"/>
                  </a:solidFill>
                  <a:latin typeface="+mn-lt"/>
                  <a:cs typeface="+mn-cs"/>
                </a:rPr>
                <a:t>If your work requires sustained awkward postures, </a:t>
              </a:r>
            </a:p>
            <a:p>
              <a:pPr algn="ctr" fontAlgn="auto">
                <a:spcBef>
                  <a:spcPts val="0"/>
                </a:spcBef>
                <a:spcAft>
                  <a:spcPts val="0"/>
                </a:spcAft>
                <a:defRPr/>
              </a:pPr>
              <a:r>
                <a:rPr lang="en-US" sz="2000" i="1" dirty="0">
                  <a:solidFill>
                    <a:schemeClr val="tx2"/>
                  </a:solidFill>
                  <a:latin typeface="+mn-lt"/>
                  <a:cs typeface="+mn-cs"/>
                </a:rPr>
                <a:t>Try to take </a:t>
              </a:r>
              <a:r>
                <a:rPr lang="en-US" sz="2000" b="1" i="1" u="sng" dirty="0">
                  <a:solidFill>
                    <a:schemeClr val="tx2"/>
                  </a:solidFill>
                  <a:latin typeface="+mn-lt"/>
                  <a:cs typeface="+mn-cs"/>
                </a:rPr>
                <a:t>short, frequent breaks</a:t>
              </a:r>
              <a:r>
                <a:rPr lang="en-US" sz="2000" i="1" dirty="0">
                  <a:solidFill>
                    <a:schemeClr val="tx2"/>
                  </a:solidFill>
                  <a:latin typeface="+mn-lt"/>
                  <a:cs typeface="+mn-cs"/>
                </a:rPr>
                <a:t> </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POTENTIAL BENEFITS</a:t>
            </a:r>
            <a:endParaRPr lang="en-US" dirty="0">
              <a:effectLst>
                <a:outerShdw blurRad="38100" dist="38100" dir="2700000" algn="tl">
                  <a:srgbClr val="000000">
                    <a:alpha val="43137"/>
                  </a:srgbClr>
                </a:outerShdw>
              </a:effectLst>
            </a:endParaRPr>
          </a:p>
        </p:txBody>
      </p:sp>
      <p:sp>
        <p:nvSpPr>
          <p:cNvPr id="34819" name="Content Placeholder 2"/>
          <p:cNvSpPr>
            <a:spLocks noGrp="1"/>
          </p:cNvSpPr>
          <p:nvPr>
            <p:ph idx="1"/>
          </p:nvPr>
        </p:nvSpPr>
        <p:spPr/>
        <p:txBody>
          <a:bodyPr/>
          <a:lstStyle/>
          <a:p>
            <a:pPr eaLnBrk="1" hangingPunct="1"/>
            <a:r>
              <a:rPr lang="en-US" b="1" smtClean="0"/>
              <a:t>LEARN ABOUT:</a:t>
            </a:r>
          </a:p>
          <a:p>
            <a:pPr lvl="1" eaLnBrk="1" hangingPunct="1"/>
            <a:r>
              <a:rPr lang="en-US" sz="2600" smtClean="0"/>
              <a:t>Safety and Ergonomics</a:t>
            </a:r>
          </a:p>
          <a:p>
            <a:pPr lvl="1" eaLnBrk="1" hangingPunct="1"/>
            <a:r>
              <a:rPr lang="en-US" sz="2600" smtClean="0"/>
              <a:t>Risk factors for potential injuries</a:t>
            </a:r>
          </a:p>
          <a:p>
            <a:pPr lvl="1" eaLnBrk="1" hangingPunct="1"/>
            <a:r>
              <a:rPr lang="en-US" sz="2600" smtClean="0"/>
              <a:t>Work practices and share good ideas</a:t>
            </a:r>
          </a:p>
          <a:p>
            <a:pPr eaLnBrk="1" hangingPunct="1"/>
            <a:r>
              <a:rPr lang="en-US" b="1" smtClean="0"/>
              <a:t>IMPROVE:</a:t>
            </a:r>
          </a:p>
          <a:p>
            <a:pPr lvl="1" eaLnBrk="1" hangingPunct="1"/>
            <a:r>
              <a:rPr lang="en-US" sz="2600" smtClean="0"/>
              <a:t>Safety</a:t>
            </a:r>
          </a:p>
          <a:p>
            <a:pPr lvl="1" eaLnBrk="1" hangingPunct="1"/>
            <a:r>
              <a:rPr lang="en-US" sz="2600" smtClean="0"/>
              <a:t>Job satisfaction</a:t>
            </a:r>
          </a:p>
          <a:p>
            <a:pPr eaLnBrk="1" hangingPunct="1"/>
            <a:r>
              <a:rPr lang="en-US" b="1" smtClean="0"/>
              <a:t>Everyone, can benefit from ergonomics and safety programs and training!!!</a:t>
            </a:r>
            <a:endParaRPr lang="en-US" smtClean="0"/>
          </a:p>
        </p:txBody>
      </p:sp>
      <p:sp>
        <p:nvSpPr>
          <p:cNvPr id="4" name="Slide Number Placeholder 4"/>
          <p:cNvSpPr>
            <a:spLocks noGrp="1"/>
          </p:cNvSpPr>
          <p:nvPr>
            <p:ph type="sldNum" sz="quarter" idx="11"/>
          </p:nvPr>
        </p:nvSpPr>
        <p:spPr/>
        <p:txBody>
          <a:bodyPr/>
          <a:lstStyle/>
          <a:p>
            <a:pPr>
              <a:defRPr/>
            </a:pPr>
            <a:fld id="{0105DFC0-3F48-4ABA-89AF-C2824146A5D6}" type="slidenum">
              <a:rPr lang="en-US"/>
              <a:pPr>
                <a:defRPr/>
              </a:pPr>
              <a:t>4</a:t>
            </a:fld>
            <a:endParaRPr lang="en-US" dirty="0"/>
          </a:p>
        </p:txBody>
      </p:sp>
      <p:sp>
        <p:nvSpPr>
          <p:cNvPr id="6" name="TextBox 5"/>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90600"/>
          </a:xfrm>
        </p:spPr>
        <p:txBody>
          <a:bodyPr rtlCol="0">
            <a:noAutofit/>
          </a:bodyPr>
          <a:lstStyle/>
          <a:p>
            <a:pPr algn="r" eaLnBrk="1" fontAlgn="auto" hangingPunct="1">
              <a:spcAft>
                <a:spcPts val="0"/>
              </a:spcAft>
              <a:defRPr/>
            </a:pPr>
            <a:r>
              <a:rPr lang="en-US" sz="3200" dirty="0" smtClean="0">
                <a:effectLst>
                  <a:outerShdw blurRad="38100" dist="38100" dir="2700000" algn="tl">
                    <a:srgbClr val="000000">
                      <a:alpha val="43137"/>
                    </a:srgbClr>
                  </a:outerShdw>
                </a:effectLst>
              </a:rPr>
              <a:t>HOW TO MINIMIZE WORKING IN </a:t>
            </a:r>
            <a:br>
              <a:rPr lang="en-US" sz="3200" dirty="0" smtClean="0">
                <a:effectLst>
                  <a:outerShdw blurRad="38100" dist="38100" dir="2700000" algn="tl">
                    <a:srgbClr val="000000">
                      <a:alpha val="43137"/>
                    </a:srgbClr>
                  </a:outerShdw>
                </a:effectLst>
              </a:rPr>
            </a:br>
            <a:r>
              <a:rPr lang="en-US" sz="3200" dirty="0" smtClean="0">
                <a:effectLst>
                  <a:outerShdw blurRad="38100" dist="38100" dir="2700000" algn="tl">
                    <a:srgbClr val="000000">
                      <a:alpha val="43137"/>
                    </a:srgbClr>
                  </a:outerShdw>
                </a:effectLst>
              </a:rPr>
              <a:t>AWKWARD POSTURES</a:t>
            </a:r>
            <a:endParaRPr lang="en-US" sz="3200" dirty="0">
              <a:effectLst>
                <a:outerShdw blurRad="38100" dist="38100" dir="2700000" algn="tl">
                  <a:srgbClr val="000000">
                    <a:alpha val="43137"/>
                  </a:srgbClr>
                </a:outerShdw>
              </a:effectLst>
            </a:endParaRPr>
          </a:p>
        </p:txBody>
      </p:sp>
      <p:sp>
        <p:nvSpPr>
          <p:cNvPr id="113667" name="Content Placeholder 2"/>
          <p:cNvSpPr>
            <a:spLocks noGrp="1"/>
          </p:cNvSpPr>
          <p:nvPr>
            <p:ph sz="half" idx="1"/>
          </p:nvPr>
        </p:nvSpPr>
        <p:spPr>
          <a:xfrm>
            <a:off x="228600" y="1295400"/>
            <a:ext cx="4343400" cy="5257800"/>
          </a:xfrm>
        </p:spPr>
        <p:txBody>
          <a:bodyPr rtlCol="0">
            <a:normAutofit/>
          </a:bodyPr>
          <a:lstStyle/>
          <a:p>
            <a:pPr algn="ctr" eaLnBrk="1" fontAlgn="auto" hangingPunct="1">
              <a:spcBef>
                <a:spcPts val="600"/>
              </a:spcBef>
              <a:spcAft>
                <a:spcPts val="0"/>
              </a:spcAft>
              <a:buFont typeface="Arial" pitchFamily="34" charset="0"/>
              <a:buNone/>
              <a:defRPr/>
            </a:pPr>
            <a:r>
              <a:rPr lang="en-US" b="1" dirty="0" smtClean="0">
                <a:effectLst>
                  <a:outerShdw blurRad="38100" dist="38100" dir="2700000" algn="tl">
                    <a:srgbClr val="000000">
                      <a:alpha val="43137"/>
                    </a:srgbClr>
                  </a:outerShdw>
                </a:effectLst>
              </a:rPr>
              <a:t>BETTER PRACTICE</a:t>
            </a:r>
          </a:p>
          <a:p>
            <a:pPr eaLnBrk="1" fontAlgn="auto" hangingPunct="1">
              <a:spcBef>
                <a:spcPts val="600"/>
              </a:spcBef>
              <a:spcAft>
                <a:spcPts val="0"/>
              </a:spcAft>
              <a:buFont typeface="Wingdings" pitchFamily="2" charset="2"/>
              <a:buChar char="ü"/>
              <a:defRPr/>
            </a:pPr>
            <a:r>
              <a:rPr lang="en-US" sz="2200" dirty="0" smtClean="0"/>
              <a:t>Place/store items within easy reach</a:t>
            </a:r>
          </a:p>
          <a:p>
            <a:pPr eaLnBrk="1" fontAlgn="auto" hangingPunct="1">
              <a:spcBef>
                <a:spcPts val="600"/>
              </a:spcBef>
              <a:spcAft>
                <a:spcPts val="0"/>
              </a:spcAft>
              <a:buFont typeface="Wingdings" pitchFamily="2" charset="2"/>
              <a:buChar char="ü"/>
              <a:defRPr/>
            </a:pPr>
            <a:r>
              <a:rPr lang="en-US" sz="2200" dirty="0" smtClean="0"/>
              <a:t>Keep working heights below shoulder and above knees</a:t>
            </a:r>
          </a:p>
          <a:p>
            <a:pPr eaLnBrk="1" fontAlgn="auto" hangingPunct="1">
              <a:spcBef>
                <a:spcPts val="600"/>
              </a:spcBef>
              <a:spcAft>
                <a:spcPts val="0"/>
              </a:spcAft>
              <a:buFont typeface="Wingdings" pitchFamily="2" charset="2"/>
              <a:buChar char="ü"/>
              <a:defRPr/>
            </a:pPr>
            <a:r>
              <a:rPr lang="en-US" sz="2200" dirty="0" smtClean="0"/>
              <a:t>Keep working distance close to your body when possible/safe</a:t>
            </a:r>
          </a:p>
          <a:p>
            <a:pPr eaLnBrk="1" fontAlgn="auto" hangingPunct="1">
              <a:spcBef>
                <a:spcPts val="600"/>
              </a:spcBef>
              <a:spcAft>
                <a:spcPts val="0"/>
              </a:spcAft>
              <a:buFont typeface="Wingdings" pitchFamily="2" charset="2"/>
              <a:buChar char="ü"/>
              <a:defRPr/>
            </a:pPr>
            <a:r>
              <a:rPr lang="en-US" sz="2200" dirty="0" smtClean="0"/>
              <a:t>Take frequent short breaks</a:t>
            </a:r>
          </a:p>
          <a:p>
            <a:pPr eaLnBrk="1" fontAlgn="auto" hangingPunct="1">
              <a:spcBef>
                <a:spcPts val="600"/>
              </a:spcBef>
              <a:spcAft>
                <a:spcPts val="0"/>
              </a:spcAft>
              <a:buFont typeface="Wingdings" pitchFamily="2" charset="2"/>
              <a:buChar char="ü"/>
              <a:defRPr/>
            </a:pPr>
            <a:r>
              <a:rPr lang="en-US" sz="2200" dirty="0" smtClean="0"/>
              <a:t>Maintain good housekeeping</a:t>
            </a:r>
          </a:p>
          <a:p>
            <a:pPr eaLnBrk="1" fontAlgn="auto" hangingPunct="1">
              <a:spcAft>
                <a:spcPts val="0"/>
              </a:spcAft>
              <a:buFont typeface="Wingdings" pitchFamily="2" charset="2"/>
              <a:buChar char="ü"/>
              <a:defRPr/>
            </a:pPr>
            <a:r>
              <a:rPr lang="en-US" sz="2200" dirty="0" smtClean="0"/>
              <a:t>Use equipment to minimize awkward postures when possible </a:t>
            </a:r>
          </a:p>
        </p:txBody>
      </p:sp>
      <p:sp>
        <p:nvSpPr>
          <p:cNvPr id="113669" name="Content Placeholder 5"/>
          <p:cNvSpPr>
            <a:spLocks noGrp="1"/>
          </p:cNvSpPr>
          <p:nvPr>
            <p:ph sz="half" idx="2"/>
          </p:nvPr>
        </p:nvSpPr>
        <p:spPr>
          <a:xfrm>
            <a:off x="4648200" y="1619250"/>
            <a:ext cx="4038600" cy="4525963"/>
          </a:xfrm>
        </p:spPr>
        <p:txBody>
          <a:bodyPr rtlCol="0">
            <a:normAutofit/>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AVOID</a:t>
            </a:r>
          </a:p>
          <a:p>
            <a:pPr eaLnBrk="1" fontAlgn="auto" hangingPunct="1">
              <a:spcAft>
                <a:spcPts val="0"/>
              </a:spcAft>
              <a:buFont typeface="Arial" charset="0"/>
              <a:buBlip>
                <a:blip r:embed="rId3"/>
              </a:buBlip>
              <a:defRPr/>
            </a:pPr>
            <a:r>
              <a:rPr lang="en-US" sz="2200" dirty="0" smtClean="0"/>
              <a:t>Over-reaching</a:t>
            </a:r>
          </a:p>
          <a:p>
            <a:pPr eaLnBrk="1" fontAlgn="auto" hangingPunct="1">
              <a:spcAft>
                <a:spcPts val="0"/>
              </a:spcAft>
              <a:buFont typeface="Arial" charset="0"/>
              <a:buBlip>
                <a:blip r:embed="rId3"/>
              </a:buBlip>
              <a:defRPr/>
            </a:pPr>
            <a:r>
              <a:rPr lang="en-US" sz="2200" dirty="0" smtClean="0"/>
              <a:t>Staying in an awkward posture for a long time</a:t>
            </a:r>
          </a:p>
          <a:p>
            <a:pPr eaLnBrk="1" fontAlgn="auto" hangingPunct="1">
              <a:spcAft>
                <a:spcPts val="0"/>
              </a:spcAft>
              <a:buFont typeface="Arial" charset="0"/>
              <a:buBlip>
                <a:blip r:embed="rId3"/>
              </a:buBlip>
              <a:defRPr/>
            </a:pPr>
            <a:r>
              <a:rPr lang="en-US" sz="2200" dirty="0" smtClean="0"/>
              <a:t>Frequent bending</a:t>
            </a:r>
          </a:p>
          <a:p>
            <a:pPr eaLnBrk="1" fontAlgn="auto" hangingPunct="1">
              <a:spcAft>
                <a:spcPts val="0"/>
              </a:spcAft>
              <a:buFont typeface="Arial" charset="0"/>
              <a:buNone/>
              <a:defRPr/>
            </a:pPr>
            <a:r>
              <a:rPr lang="en-US" sz="2200" dirty="0" smtClean="0"/>
              <a:t> </a:t>
            </a:r>
          </a:p>
        </p:txBody>
      </p:sp>
      <p:sp>
        <p:nvSpPr>
          <p:cNvPr id="4" name="Slide Number Placeholder 3"/>
          <p:cNvSpPr>
            <a:spLocks noGrp="1"/>
          </p:cNvSpPr>
          <p:nvPr>
            <p:ph type="sldNum" sz="quarter" idx="11"/>
          </p:nvPr>
        </p:nvSpPr>
        <p:spPr/>
        <p:txBody>
          <a:bodyPr/>
          <a:lstStyle/>
          <a:p>
            <a:pPr>
              <a:defRPr/>
            </a:pPr>
            <a:fld id="{0E9F0191-18C1-40CF-A9FF-D72185BEBED8}" type="slidenum">
              <a:rPr lang="en-US"/>
              <a:pPr>
                <a:defRPr/>
              </a:pPr>
              <a:t>40</a:t>
            </a:fld>
            <a:endParaRPr lang="en-US" dirty="0"/>
          </a:p>
        </p:txBody>
      </p:sp>
      <p:pic>
        <p:nvPicPr>
          <p:cNvPr id="6" name="Picture 2"/>
          <p:cNvPicPr>
            <a:picLocks noChangeAspect="1" noChangeArrowheads="1"/>
          </p:cNvPicPr>
          <p:nvPr/>
        </p:nvPicPr>
        <p:blipFill>
          <a:blip r:embed="rId4" cstate="email"/>
          <a:srcRect/>
          <a:stretch>
            <a:fillRect/>
          </a:stretch>
        </p:blipFill>
        <p:spPr bwMode="auto">
          <a:xfrm>
            <a:off x="5181600" y="3810000"/>
            <a:ext cx="2743200" cy="2388636"/>
          </a:xfrm>
          <a:prstGeom prst="roundRect">
            <a:avLst/>
          </a:prstGeom>
          <a:noFill/>
          <a:ln w="38100">
            <a:solidFill>
              <a:schemeClr val="tx1"/>
            </a:solidFill>
            <a:miter lim="800000"/>
            <a:headEnd/>
            <a:tailEnd/>
          </a:ln>
        </p:spPr>
      </p:pic>
      <p:sp>
        <p:nvSpPr>
          <p:cNvPr id="7" name="Rectangle 6"/>
          <p:cNvSpPr>
            <a:spLocks noChangeArrowheads="1"/>
          </p:cNvSpPr>
          <p:nvPr/>
        </p:nvSpPr>
        <p:spPr bwMode="auto">
          <a:xfrm>
            <a:off x="4800600" y="6211888"/>
            <a:ext cx="3505200" cy="646112"/>
          </a:xfrm>
          <a:prstGeom prst="rect">
            <a:avLst/>
          </a:prstGeom>
          <a:noFill/>
          <a:ln w="9525">
            <a:noFill/>
            <a:miter lim="800000"/>
            <a:headEnd/>
            <a:tailEnd/>
          </a:ln>
        </p:spPr>
        <p:txBody>
          <a:bodyPr>
            <a:spAutoFit/>
          </a:bodyPr>
          <a:lstStyle/>
          <a:p>
            <a:r>
              <a:rPr lang="en-US" i="1">
                <a:latin typeface="Calibri" pitchFamily="34" charset="0"/>
              </a:rPr>
              <a:t>Bending and reaching out of a bucket to grasp a broken branch </a:t>
            </a:r>
            <a:endParaRPr lang="en-US">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animEffect transition="in" filter="fade">
                                      <p:cBhvr>
                                        <p:cTn id="7" dur="500"/>
                                        <p:tgtEl>
                                          <p:spTgt spid="113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3667">
                                            <p:txEl>
                                              <p:pRg st="1" end="1"/>
                                            </p:txEl>
                                          </p:spTgt>
                                        </p:tgtEl>
                                        <p:attrNameLst>
                                          <p:attrName>style.visibility</p:attrName>
                                        </p:attrNameLst>
                                      </p:cBhvr>
                                      <p:to>
                                        <p:strVal val="visible"/>
                                      </p:to>
                                    </p:set>
                                    <p:animEffect transition="in" filter="fade">
                                      <p:cBhvr>
                                        <p:cTn id="12" dur="500"/>
                                        <p:tgtEl>
                                          <p:spTgt spid="1136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3667">
                                            <p:txEl>
                                              <p:pRg st="2" end="2"/>
                                            </p:txEl>
                                          </p:spTgt>
                                        </p:tgtEl>
                                        <p:attrNameLst>
                                          <p:attrName>style.visibility</p:attrName>
                                        </p:attrNameLst>
                                      </p:cBhvr>
                                      <p:to>
                                        <p:strVal val="visible"/>
                                      </p:to>
                                    </p:set>
                                    <p:animEffect transition="in" filter="fade">
                                      <p:cBhvr>
                                        <p:cTn id="17" dur="2000"/>
                                        <p:tgtEl>
                                          <p:spTgt spid="1136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3667">
                                            <p:txEl>
                                              <p:pRg st="3" end="3"/>
                                            </p:txEl>
                                          </p:spTgt>
                                        </p:tgtEl>
                                        <p:attrNameLst>
                                          <p:attrName>style.visibility</p:attrName>
                                        </p:attrNameLst>
                                      </p:cBhvr>
                                      <p:to>
                                        <p:strVal val="visible"/>
                                      </p:to>
                                    </p:set>
                                    <p:animEffect transition="in" filter="fade">
                                      <p:cBhvr>
                                        <p:cTn id="22" dur="2000"/>
                                        <p:tgtEl>
                                          <p:spTgt spid="1136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3667">
                                            <p:txEl>
                                              <p:pRg st="4" end="4"/>
                                            </p:txEl>
                                          </p:spTgt>
                                        </p:tgtEl>
                                        <p:attrNameLst>
                                          <p:attrName>style.visibility</p:attrName>
                                        </p:attrNameLst>
                                      </p:cBhvr>
                                      <p:to>
                                        <p:strVal val="visible"/>
                                      </p:to>
                                    </p:set>
                                    <p:animEffect transition="in" filter="fade">
                                      <p:cBhvr>
                                        <p:cTn id="27" dur="2000"/>
                                        <p:tgtEl>
                                          <p:spTgt spid="1136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3667">
                                            <p:txEl>
                                              <p:pRg st="5" end="5"/>
                                            </p:txEl>
                                          </p:spTgt>
                                        </p:tgtEl>
                                        <p:attrNameLst>
                                          <p:attrName>style.visibility</p:attrName>
                                        </p:attrNameLst>
                                      </p:cBhvr>
                                      <p:to>
                                        <p:strVal val="visible"/>
                                      </p:to>
                                    </p:set>
                                    <p:animEffect transition="in" filter="fade">
                                      <p:cBhvr>
                                        <p:cTn id="32" dur="2000"/>
                                        <p:tgtEl>
                                          <p:spTgt spid="1136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3667">
                                            <p:txEl>
                                              <p:pRg st="6" end="6"/>
                                            </p:txEl>
                                          </p:spTgt>
                                        </p:tgtEl>
                                        <p:attrNameLst>
                                          <p:attrName>style.visibility</p:attrName>
                                        </p:attrNameLst>
                                      </p:cBhvr>
                                      <p:to>
                                        <p:strVal val="visible"/>
                                      </p:to>
                                    </p:set>
                                    <p:animEffect transition="in" filter="fade">
                                      <p:cBhvr>
                                        <p:cTn id="37" dur="2000"/>
                                        <p:tgtEl>
                                          <p:spTgt spid="1136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13669">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13669">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13669">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13669">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allAtOnce"/>
      <p:bldP spid="113669" grpId="0" build="p"/>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1" name="Picture 1" descr="C:\Users\ErgoTablet\Documents\SH 2011-2012\CARGI MATERIALS FROM SB\Electric sector\Initial visits\Facility 1_11_29_2011\Photos\bucket truck.JPG"/>
          <p:cNvPicPr>
            <a:picLocks noChangeAspect="1" noChangeArrowheads="1"/>
          </p:cNvPicPr>
          <p:nvPr/>
        </p:nvPicPr>
        <p:blipFill>
          <a:blip r:embed="rId3" cstate="email"/>
          <a:srcRect/>
          <a:stretch>
            <a:fillRect/>
          </a:stretch>
        </p:blipFill>
        <p:spPr bwMode="auto">
          <a:xfrm>
            <a:off x="4953000" y="2895600"/>
            <a:ext cx="2743200" cy="2222938"/>
          </a:xfrm>
          <a:prstGeom prst="roundRect">
            <a:avLst/>
          </a:prstGeom>
          <a:noFill/>
          <a:ln w="38100">
            <a:solidFill>
              <a:schemeClr val="tx1"/>
            </a:solidFill>
          </a:ln>
        </p:spPr>
      </p:pic>
      <p:sp>
        <p:nvSpPr>
          <p:cNvPr id="2" name="Title 1"/>
          <p:cNvSpPr>
            <a:spLocks noGrp="1"/>
          </p:cNvSpPr>
          <p:nvPr>
            <p:ph type="title"/>
          </p:nvPr>
        </p:nvSpPr>
        <p:spPr>
          <a:xfrm>
            <a:off x="1600200" y="76200"/>
            <a:ext cx="7162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BETTER PRACTICES</a:t>
            </a:r>
            <a:endParaRPr lang="en-US" dirty="0">
              <a:effectLst>
                <a:outerShdw blurRad="38100" dist="38100" dir="2700000" algn="tl">
                  <a:srgbClr val="000000">
                    <a:alpha val="43137"/>
                  </a:srgbClr>
                </a:outerShdw>
              </a:effectLst>
            </a:endParaRPr>
          </a:p>
        </p:txBody>
      </p:sp>
      <p:sp>
        <p:nvSpPr>
          <p:cNvPr id="13" name="Slide Number Placeholder 12"/>
          <p:cNvSpPr>
            <a:spLocks noGrp="1"/>
          </p:cNvSpPr>
          <p:nvPr>
            <p:ph type="sldNum" sz="quarter" idx="11"/>
          </p:nvPr>
        </p:nvSpPr>
        <p:spPr/>
        <p:txBody>
          <a:bodyPr/>
          <a:lstStyle/>
          <a:p>
            <a:pPr>
              <a:defRPr/>
            </a:pPr>
            <a:fld id="{6B8A052A-4497-476A-B655-470BE2649099}" type="slidenum">
              <a:rPr lang="en-US"/>
              <a:pPr>
                <a:defRPr/>
              </a:pPr>
              <a:t>41</a:t>
            </a:fld>
            <a:endParaRPr lang="en-US"/>
          </a:p>
        </p:txBody>
      </p:sp>
      <p:grpSp>
        <p:nvGrpSpPr>
          <p:cNvPr id="70661" name="Group 25"/>
          <p:cNvGrpSpPr>
            <a:grpSpLocks/>
          </p:cNvGrpSpPr>
          <p:nvPr/>
        </p:nvGrpSpPr>
        <p:grpSpPr bwMode="auto">
          <a:xfrm>
            <a:off x="914400" y="2438400"/>
            <a:ext cx="3200400" cy="3886200"/>
            <a:chOff x="228600" y="2590800"/>
            <a:chExt cx="3200400" cy="3945147"/>
          </a:xfrm>
        </p:grpSpPr>
        <p:grpSp>
          <p:nvGrpSpPr>
            <p:cNvPr id="70668" name="Group 20"/>
            <p:cNvGrpSpPr>
              <a:grpSpLocks/>
            </p:cNvGrpSpPr>
            <p:nvPr/>
          </p:nvGrpSpPr>
          <p:grpSpPr bwMode="auto">
            <a:xfrm>
              <a:off x="228600" y="2590800"/>
              <a:ext cx="3200400" cy="3945147"/>
              <a:chOff x="304800" y="2438400"/>
              <a:chExt cx="3200400" cy="3945147"/>
            </a:xfrm>
          </p:grpSpPr>
          <p:pic>
            <p:nvPicPr>
              <p:cNvPr id="11" name="Picture 1" descr="C:\Users\ErgoTablet\Desktop\SH 2011-2012\CARGI MATERIALS FROM SB\Electric sector\Initial visits\Facility 5_03_07_2012\Pictures\IMG_0236.JPG"/>
              <p:cNvPicPr>
                <a:picLocks noChangeAspect="1" noChangeArrowheads="1"/>
              </p:cNvPicPr>
              <p:nvPr/>
            </p:nvPicPr>
            <p:blipFill>
              <a:blip r:embed="rId4" cstate="email"/>
              <a:srcRect/>
              <a:stretch>
                <a:fillRect/>
              </a:stretch>
            </p:blipFill>
            <p:spPr bwMode="auto">
              <a:xfrm>
                <a:off x="304800" y="2438400"/>
                <a:ext cx="3200400" cy="3945147"/>
              </a:xfrm>
              <a:prstGeom prst="roundRect">
                <a:avLst/>
              </a:prstGeom>
              <a:noFill/>
              <a:ln w="38100">
                <a:solidFill>
                  <a:schemeClr val="tx1"/>
                </a:solidFill>
              </a:ln>
            </p:spPr>
          </p:pic>
          <p:cxnSp>
            <p:nvCxnSpPr>
              <p:cNvPr id="12" name="Straight Arrow Connector 11"/>
              <p:cNvCxnSpPr/>
              <p:nvPr/>
            </p:nvCxnSpPr>
            <p:spPr>
              <a:xfrm>
                <a:off x="1981200" y="5334409"/>
                <a:ext cx="0" cy="684921"/>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25" name="Oval 24"/>
            <p:cNvSpPr/>
            <p:nvPr/>
          </p:nvSpPr>
          <p:spPr>
            <a:xfrm>
              <a:off x="1752600" y="3124233"/>
              <a:ext cx="228600" cy="228844"/>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0662" name="TextBox 14"/>
          <p:cNvSpPr txBox="1">
            <a:spLocks noChangeArrowheads="1"/>
          </p:cNvSpPr>
          <p:nvPr/>
        </p:nvSpPr>
        <p:spPr bwMode="auto">
          <a:xfrm>
            <a:off x="381000" y="1447800"/>
            <a:ext cx="8458200" cy="1846263"/>
          </a:xfrm>
          <a:prstGeom prst="rect">
            <a:avLst/>
          </a:prstGeom>
          <a:noFill/>
          <a:ln w="9525">
            <a:noFill/>
            <a:miter lim="800000"/>
            <a:headEnd/>
            <a:tailEnd/>
          </a:ln>
        </p:spPr>
        <p:txBody>
          <a:bodyPr>
            <a:spAutoFit/>
          </a:bodyPr>
          <a:lstStyle/>
          <a:p>
            <a:pPr marL="346075" indent="-346075">
              <a:buFont typeface="Arial" charset="0"/>
              <a:buChar char="•"/>
            </a:pPr>
            <a:r>
              <a:rPr lang="en-US" sz="2800">
                <a:latin typeface="Calibri" pitchFamily="34" charset="0"/>
              </a:rPr>
              <a:t>Loading/unloading a truck can be strenuous on the shoulders and back</a:t>
            </a:r>
          </a:p>
          <a:p>
            <a:pPr marL="346075" indent="-346075">
              <a:buFont typeface="Arial" charset="0"/>
              <a:buChar char="•"/>
            </a:pPr>
            <a:endParaRPr lang="en-US" sz="2800">
              <a:latin typeface="Calibri" pitchFamily="34" charset="0"/>
            </a:endParaRPr>
          </a:p>
          <a:p>
            <a:pPr marL="346075" indent="-346075">
              <a:buFont typeface="Arial" charset="0"/>
              <a:buChar char="•"/>
            </a:pPr>
            <a:endParaRPr lang="en-US" sz="3000">
              <a:latin typeface="Calibri" pitchFamily="34" charset="0"/>
            </a:endParaRPr>
          </a:p>
        </p:txBody>
      </p:sp>
      <p:pic>
        <p:nvPicPr>
          <p:cNvPr id="70663" name="Picture 2" descr="C:\Documents and Settings\Karen Cooper\Local Settings\Temporary Internet Files\Content.IE5\PQQ6J638\MC900432537[1].png"/>
          <p:cNvPicPr>
            <a:picLocks noChangeAspect="1" noChangeArrowheads="1"/>
          </p:cNvPicPr>
          <p:nvPr/>
        </p:nvPicPr>
        <p:blipFill>
          <a:blip r:embed="rId5" cstate="print"/>
          <a:srcRect/>
          <a:stretch>
            <a:fillRect/>
          </a:stretch>
        </p:blipFill>
        <p:spPr bwMode="auto">
          <a:xfrm>
            <a:off x="3505200" y="5562600"/>
            <a:ext cx="866775" cy="868363"/>
          </a:xfrm>
          <a:prstGeom prst="rect">
            <a:avLst/>
          </a:prstGeom>
          <a:noFill/>
          <a:ln w="9525">
            <a:noFill/>
            <a:miter lim="800000"/>
            <a:headEnd/>
            <a:tailEnd/>
          </a:ln>
        </p:spPr>
      </p:pic>
      <p:sp>
        <p:nvSpPr>
          <p:cNvPr id="70664" name="TextBox 29"/>
          <p:cNvSpPr txBox="1">
            <a:spLocks noChangeArrowheads="1"/>
          </p:cNvSpPr>
          <p:nvPr/>
        </p:nvSpPr>
        <p:spPr bwMode="auto">
          <a:xfrm>
            <a:off x="304800" y="6400800"/>
            <a:ext cx="4122738" cy="369888"/>
          </a:xfrm>
          <a:prstGeom prst="rect">
            <a:avLst/>
          </a:prstGeom>
          <a:noFill/>
          <a:ln w="9525">
            <a:noFill/>
            <a:miter lim="800000"/>
            <a:headEnd/>
            <a:tailEnd/>
          </a:ln>
        </p:spPr>
        <p:txBody>
          <a:bodyPr wrap="none">
            <a:spAutoFit/>
          </a:bodyPr>
          <a:lstStyle/>
          <a:p>
            <a:r>
              <a:rPr lang="en-US" i="1">
                <a:latin typeface="Calibri" pitchFamily="34" charset="0"/>
              </a:rPr>
              <a:t>Heavy parts stored in hard to reach places</a:t>
            </a:r>
          </a:p>
        </p:txBody>
      </p:sp>
      <p:sp>
        <p:nvSpPr>
          <p:cNvPr id="70665" name="TextBox 30"/>
          <p:cNvSpPr txBox="1">
            <a:spLocks noChangeArrowheads="1"/>
          </p:cNvSpPr>
          <p:nvPr/>
        </p:nvSpPr>
        <p:spPr bwMode="auto">
          <a:xfrm>
            <a:off x="4648200" y="6400800"/>
            <a:ext cx="3706813" cy="369888"/>
          </a:xfrm>
          <a:prstGeom prst="rect">
            <a:avLst/>
          </a:prstGeom>
          <a:noFill/>
          <a:ln w="9525">
            <a:noFill/>
            <a:miter lim="800000"/>
            <a:headEnd/>
            <a:tailEnd/>
          </a:ln>
        </p:spPr>
        <p:txBody>
          <a:bodyPr wrap="none">
            <a:spAutoFit/>
          </a:bodyPr>
          <a:lstStyle/>
          <a:p>
            <a:r>
              <a:rPr lang="en-US" i="1">
                <a:latin typeface="Calibri" pitchFamily="34" charset="0"/>
              </a:rPr>
              <a:t>Store heavy in easily accessible places</a:t>
            </a:r>
          </a:p>
        </p:txBody>
      </p:sp>
      <p:pic>
        <p:nvPicPr>
          <p:cNvPr id="609282" name="Picture 2" descr="C:\Users\ErgoTablet\Documents\SH 2011-2012\CARGI MATERIALS FROM SB\Electric sector\Initial visits\Facility 1_11_29_2011\Photos\DSC02803.JPG"/>
          <p:cNvPicPr>
            <a:picLocks noChangeAspect="1" noChangeArrowheads="1"/>
          </p:cNvPicPr>
          <p:nvPr/>
        </p:nvPicPr>
        <p:blipFill>
          <a:blip r:embed="rId6" cstate="email"/>
          <a:srcRect/>
          <a:stretch>
            <a:fillRect/>
          </a:stretch>
        </p:blipFill>
        <p:spPr bwMode="auto">
          <a:xfrm>
            <a:off x="4953000" y="2476500"/>
            <a:ext cx="2895600" cy="3886200"/>
          </a:xfrm>
          <a:prstGeom prst="roundRect">
            <a:avLst/>
          </a:prstGeom>
          <a:noFill/>
          <a:ln w="38100">
            <a:solidFill>
              <a:schemeClr val="tx1"/>
            </a:solidFill>
          </a:ln>
        </p:spPr>
      </p:pic>
      <p:pic>
        <p:nvPicPr>
          <p:cNvPr id="29" name="Picture 28" descr="C:\Documents and Settings\Karen Cooper\Local Settings\Temporary Internet Files\Content.IE5\HHME7F7I\MC900432530[1].png"/>
          <p:cNvPicPr>
            <a:picLocks noChangeAspect="1" noChangeArrowheads="1"/>
          </p:cNvPicPr>
          <p:nvPr/>
        </p:nvPicPr>
        <p:blipFill>
          <a:blip r:embed="rId7" cstate="email">
            <a:duotone>
              <a:prstClr val="black"/>
              <a:srgbClr val="00B050">
                <a:tint val="45000"/>
                <a:satMod val="400000"/>
              </a:srgbClr>
            </a:duotone>
            <a:lum bright="-10000" contrast="20000"/>
          </a:blip>
          <a:srcRect/>
          <a:stretch>
            <a:fillRect/>
          </a:stretch>
        </p:blipFill>
        <p:spPr bwMode="auto">
          <a:xfrm>
            <a:off x="7391400" y="5562600"/>
            <a:ext cx="1143000" cy="784747"/>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BETTER PRACTICE EXAMPLE</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1"/>
          </p:nvPr>
        </p:nvSpPr>
        <p:spPr/>
        <p:txBody>
          <a:bodyPr/>
          <a:lstStyle/>
          <a:p>
            <a:pPr>
              <a:defRPr/>
            </a:pPr>
            <a:fld id="{5E6AD456-82CC-43D3-B044-EAB7DB7E9995}" type="slidenum">
              <a:rPr lang="en-US"/>
              <a:pPr>
                <a:defRPr/>
              </a:pPr>
              <a:t>42</a:t>
            </a:fld>
            <a:endParaRPr lang="en-US"/>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347DD4C8-8897-4A71-A53A-EEFA101FBCFF}" type="slidenum">
              <a:rPr lang="en-US"/>
              <a:pPr>
                <a:defRPr/>
              </a:pPr>
              <a:t>43</a:t>
            </a:fld>
            <a:endParaRPr lang="en-US"/>
          </a:p>
        </p:txBody>
      </p:sp>
      <p:pic>
        <p:nvPicPr>
          <p:cNvPr id="9" name="Picture 3"/>
          <p:cNvPicPr>
            <a:picLocks noChangeAspect="1" noChangeArrowheads="1"/>
          </p:cNvPicPr>
          <p:nvPr/>
        </p:nvPicPr>
        <p:blipFill>
          <a:blip r:embed="rId3" cstate="email">
            <a:biLevel thresh="50000"/>
            <a:lum bright="30000" contrast="20000"/>
          </a:blip>
          <a:srcRect/>
          <a:stretch>
            <a:fillRect/>
          </a:stretch>
        </p:blipFill>
        <p:spPr bwMode="auto">
          <a:xfrm>
            <a:off x="2743199" y="1600200"/>
            <a:ext cx="4637314" cy="4869180"/>
          </a:xfrm>
          <a:prstGeom prst="rect">
            <a:avLst/>
          </a:prstGeom>
          <a:ln>
            <a:noFill/>
          </a:ln>
          <a:effectLst>
            <a:softEdge rad="635000"/>
          </a:effectLst>
        </p:spPr>
      </p:pic>
      <p:sp>
        <p:nvSpPr>
          <p:cNvPr id="14" name="Title 4"/>
          <p:cNvSpPr txBox="1">
            <a:spLocks/>
          </p:cNvSpPr>
          <p:nvPr/>
        </p:nvSpPr>
        <p:spPr>
          <a:xfrm>
            <a:off x="2133600" y="228600"/>
            <a:ext cx="5562600" cy="1143000"/>
          </a:xfrm>
          <a:prstGeom prst="rect">
            <a:avLst/>
          </a:prstGeom>
        </p:spPr>
        <p:txBody>
          <a:bodyPr anchor="ctr">
            <a:normAutofit/>
          </a:bodyPr>
          <a:lstStyle/>
          <a:p>
            <a:pPr algn="ctr" fontAlgn="auto">
              <a:spcAft>
                <a:spcPts val="0"/>
              </a:spcAft>
              <a:defRPr/>
            </a:pPr>
            <a:r>
              <a:rPr lang="en-US" sz="3600" b="1" dirty="0">
                <a:effectLst>
                  <a:outerShdw blurRad="38100" dist="38100" dir="2700000" algn="tl">
                    <a:srgbClr val="000000">
                      <a:alpha val="43137"/>
                    </a:srgbClr>
                  </a:outerShdw>
                </a:effectLst>
                <a:latin typeface="+mj-lt"/>
                <a:ea typeface="+mj-ea"/>
                <a:cs typeface="+mj-cs"/>
              </a:rPr>
              <a:t>KNEELING</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a:xfrm>
            <a:off x="609600" y="153988"/>
            <a:ext cx="8229600" cy="989012"/>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IS WRONG WITH THESE PICTURES?</a:t>
            </a:r>
            <a:endParaRPr lang="en-US" dirty="0">
              <a:effectLst>
                <a:outerShdw blurRad="38100" dist="38100" dir="2700000" algn="tl">
                  <a:srgbClr val="000000">
                    <a:alpha val="43137"/>
                  </a:srgbClr>
                </a:outerShdw>
              </a:effectLst>
            </a:endParaRPr>
          </a:p>
        </p:txBody>
      </p:sp>
      <p:pic>
        <p:nvPicPr>
          <p:cNvPr id="14" name="Picture 3"/>
          <p:cNvPicPr>
            <a:picLocks noChangeAspect="1" noChangeArrowheads="1"/>
          </p:cNvPicPr>
          <p:nvPr/>
        </p:nvPicPr>
        <p:blipFill>
          <a:blip r:embed="rId3" cstate="email"/>
          <a:srcRect/>
          <a:stretch>
            <a:fillRect/>
          </a:stretch>
        </p:blipFill>
        <p:spPr bwMode="auto">
          <a:xfrm>
            <a:off x="152400" y="1600200"/>
            <a:ext cx="4191000" cy="3031787"/>
          </a:xfrm>
          <a:prstGeom prst="roundRect">
            <a:avLst/>
          </a:prstGeom>
          <a:noFill/>
          <a:ln w="38100">
            <a:solidFill>
              <a:schemeClr val="tx1"/>
            </a:solidFill>
            <a:miter lim="800000"/>
            <a:headEnd/>
            <a:tailEnd/>
          </a:ln>
        </p:spPr>
      </p:pic>
      <p:sp>
        <p:nvSpPr>
          <p:cNvPr id="73732" name="TextBox 14"/>
          <p:cNvSpPr txBox="1">
            <a:spLocks noChangeArrowheads="1"/>
          </p:cNvSpPr>
          <p:nvPr/>
        </p:nvSpPr>
        <p:spPr bwMode="auto">
          <a:xfrm>
            <a:off x="392113" y="4857750"/>
            <a:ext cx="3722687" cy="400050"/>
          </a:xfrm>
          <a:prstGeom prst="rect">
            <a:avLst/>
          </a:prstGeom>
          <a:noFill/>
          <a:ln w="9525">
            <a:noFill/>
            <a:miter lim="800000"/>
            <a:headEnd/>
            <a:tailEnd/>
          </a:ln>
        </p:spPr>
        <p:txBody>
          <a:bodyPr wrap="none">
            <a:spAutoFit/>
          </a:bodyPr>
          <a:lstStyle/>
          <a:p>
            <a:r>
              <a:rPr lang="en-US" sz="2000" i="1">
                <a:latin typeface="Calibri" pitchFamily="34" charset="0"/>
              </a:rPr>
              <a:t>Kneeling to open transmission box</a:t>
            </a:r>
          </a:p>
        </p:txBody>
      </p:sp>
      <p:pic>
        <p:nvPicPr>
          <p:cNvPr id="18" name="Picture 2"/>
          <p:cNvPicPr>
            <a:picLocks noChangeAspect="1" noChangeArrowheads="1"/>
          </p:cNvPicPr>
          <p:nvPr/>
        </p:nvPicPr>
        <p:blipFill>
          <a:blip r:embed="rId4" cstate="email"/>
          <a:srcRect/>
          <a:stretch>
            <a:fillRect/>
          </a:stretch>
        </p:blipFill>
        <p:spPr bwMode="auto">
          <a:xfrm>
            <a:off x="4572000" y="3352800"/>
            <a:ext cx="4443344" cy="2971800"/>
          </a:xfrm>
          <a:prstGeom prst="roundRect">
            <a:avLst/>
          </a:prstGeom>
          <a:noFill/>
          <a:ln w="38100">
            <a:solidFill>
              <a:schemeClr val="tx1"/>
            </a:solidFill>
            <a:miter lim="800000"/>
            <a:headEnd/>
            <a:tailEnd/>
          </a:ln>
        </p:spPr>
      </p:pic>
      <p:sp>
        <p:nvSpPr>
          <p:cNvPr id="73734" name="TextBox 19"/>
          <p:cNvSpPr txBox="1">
            <a:spLocks noChangeArrowheads="1"/>
          </p:cNvSpPr>
          <p:nvPr/>
        </p:nvSpPr>
        <p:spPr bwMode="auto">
          <a:xfrm>
            <a:off x="5086350" y="2819400"/>
            <a:ext cx="3371850" cy="400050"/>
          </a:xfrm>
          <a:prstGeom prst="rect">
            <a:avLst/>
          </a:prstGeom>
          <a:noFill/>
          <a:ln w="9525">
            <a:noFill/>
            <a:miter lim="800000"/>
            <a:headEnd/>
            <a:tailEnd/>
          </a:ln>
        </p:spPr>
        <p:txBody>
          <a:bodyPr wrap="none">
            <a:spAutoFit/>
          </a:bodyPr>
          <a:lstStyle/>
          <a:p>
            <a:r>
              <a:rPr lang="en-US" sz="2000" i="1">
                <a:latin typeface="Calibri" pitchFamily="34" charset="0"/>
              </a:rPr>
              <a:t>Kneeling to check trench depth</a:t>
            </a:r>
          </a:p>
        </p:txBody>
      </p:sp>
      <p:sp>
        <p:nvSpPr>
          <p:cNvPr id="8" name="Slide Number Placeholder 7"/>
          <p:cNvSpPr>
            <a:spLocks noGrp="1"/>
          </p:cNvSpPr>
          <p:nvPr>
            <p:ph type="sldNum" sz="quarter" idx="11"/>
          </p:nvPr>
        </p:nvSpPr>
        <p:spPr/>
        <p:txBody>
          <a:bodyPr/>
          <a:lstStyle/>
          <a:p>
            <a:pPr>
              <a:defRPr/>
            </a:pPr>
            <a:fld id="{380B27CD-B1D9-4ADD-89D1-88B0A88807D2}" type="slidenum">
              <a:rPr lang="en-US"/>
              <a:pPr>
                <a:defRPr/>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6" name="TextBox 11"/>
          <p:cNvSpPr txBox="1">
            <a:spLocks noChangeArrowheads="1"/>
          </p:cNvSpPr>
          <p:nvPr/>
        </p:nvSpPr>
        <p:spPr bwMode="auto">
          <a:xfrm>
            <a:off x="4191000" y="1792288"/>
            <a:ext cx="4740275" cy="4878387"/>
          </a:xfrm>
          <a:prstGeom prst="rect">
            <a:avLst/>
          </a:prstGeom>
          <a:noFill/>
          <a:ln w="9525">
            <a:noFill/>
            <a:miter lim="800000"/>
            <a:headEnd/>
            <a:tailEnd/>
          </a:ln>
        </p:spPr>
        <p:txBody>
          <a:bodyPr>
            <a:spAutoFit/>
          </a:bodyPr>
          <a:lstStyle/>
          <a:p>
            <a:pPr marL="519113" indent="-519113" algn="ctr" fontAlgn="auto">
              <a:spcBef>
                <a:spcPts val="600"/>
              </a:spcBef>
              <a:spcAft>
                <a:spcPts val="600"/>
              </a:spcAft>
              <a:defRPr/>
            </a:pPr>
            <a:r>
              <a:rPr lang="en-US" sz="2800" b="1" dirty="0">
                <a:effectLst>
                  <a:outerShdw blurRad="38100" dist="38100" dir="2700000" algn="tl">
                    <a:srgbClr val="000000">
                      <a:alpha val="43137"/>
                    </a:srgbClr>
                  </a:outerShdw>
                </a:effectLst>
                <a:latin typeface="Calibri" pitchFamily="34" charset="0"/>
                <a:cs typeface="+mn-cs"/>
              </a:rPr>
              <a:t>BETTER PRACTICE</a:t>
            </a:r>
          </a:p>
          <a:p>
            <a:pPr marL="519113" indent="-519113" fontAlgn="auto">
              <a:spcBef>
                <a:spcPts val="600"/>
              </a:spcBef>
              <a:spcAft>
                <a:spcPts val="600"/>
              </a:spcAft>
              <a:buFont typeface="Wingdings" pitchFamily="2" charset="2"/>
              <a:buChar char="ü"/>
              <a:defRPr/>
            </a:pPr>
            <a:r>
              <a:rPr lang="en-US" sz="2200" dirty="0">
                <a:latin typeface="+mn-lt"/>
                <a:cs typeface="+mn-cs"/>
              </a:rPr>
              <a:t>Use kneeling mat or knee pads regardless of the ground condition</a:t>
            </a:r>
          </a:p>
          <a:p>
            <a:pPr marL="519113" indent="-519113" fontAlgn="auto">
              <a:spcBef>
                <a:spcPts val="0"/>
              </a:spcBef>
              <a:spcAft>
                <a:spcPts val="0"/>
              </a:spcAft>
              <a:buFont typeface="Wingdings" pitchFamily="2" charset="2"/>
              <a:buChar char="ü"/>
              <a:defRPr/>
            </a:pPr>
            <a:r>
              <a:rPr lang="en-US" sz="2200" dirty="0">
                <a:latin typeface="+mn-lt"/>
                <a:cs typeface="+mn-cs"/>
              </a:rPr>
              <a:t>Every 10 minutes take a short break to stretch</a:t>
            </a:r>
          </a:p>
          <a:p>
            <a:pPr marL="519113" indent="-519113" fontAlgn="auto">
              <a:spcBef>
                <a:spcPts val="600"/>
              </a:spcBef>
              <a:spcAft>
                <a:spcPts val="600"/>
              </a:spcAft>
              <a:buFont typeface="Wingdings" pitchFamily="2" charset="2"/>
              <a:buChar char="ü"/>
              <a:defRPr/>
            </a:pPr>
            <a:r>
              <a:rPr lang="en-US" sz="2200" dirty="0">
                <a:latin typeface="+mn-lt"/>
                <a:cs typeface="+mn-cs"/>
              </a:rPr>
              <a:t>Replace mats/pads often</a:t>
            </a:r>
          </a:p>
          <a:p>
            <a:pPr marL="519113" indent="-519113" fontAlgn="auto">
              <a:spcBef>
                <a:spcPts val="0"/>
              </a:spcBef>
              <a:spcAft>
                <a:spcPts val="0"/>
              </a:spcAft>
              <a:buFont typeface="Wingdings" pitchFamily="2" charset="2"/>
              <a:buChar char="ü"/>
              <a:defRPr/>
            </a:pPr>
            <a:r>
              <a:rPr lang="en-US" sz="2200" dirty="0">
                <a:latin typeface="+mn-lt"/>
                <a:cs typeface="+mn-cs"/>
              </a:rPr>
              <a:t>Use a slip protecting pad  on a plastic covered mat</a:t>
            </a:r>
          </a:p>
          <a:p>
            <a:pPr marL="519113" indent="-519113" fontAlgn="auto">
              <a:spcBef>
                <a:spcPts val="0"/>
              </a:spcBef>
              <a:spcAft>
                <a:spcPts val="0"/>
              </a:spcAft>
              <a:defRPr/>
            </a:pPr>
            <a:endParaRPr lang="en-US" sz="2200" dirty="0">
              <a:latin typeface="+mn-lt"/>
              <a:cs typeface="+mn-cs"/>
            </a:endParaRPr>
          </a:p>
          <a:p>
            <a:pPr marL="519113" indent="-519113" fontAlgn="auto">
              <a:spcBef>
                <a:spcPts val="600"/>
              </a:spcBef>
              <a:spcAft>
                <a:spcPts val="600"/>
              </a:spcAft>
              <a:defRPr/>
            </a:pPr>
            <a:r>
              <a:rPr lang="en-US" sz="2400" b="1" dirty="0">
                <a:latin typeface="Calibri" pitchFamily="34" charset="0"/>
                <a:cs typeface="+mn-cs"/>
              </a:rPr>
              <a:t>			</a:t>
            </a:r>
            <a:r>
              <a:rPr lang="en-US" sz="2800" b="1" dirty="0">
                <a:effectLst>
                  <a:outerShdw blurRad="38100" dist="38100" dir="2700000" algn="tl">
                    <a:srgbClr val="000000">
                      <a:alpha val="43137"/>
                    </a:srgbClr>
                  </a:outerShdw>
                </a:effectLst>
                <a:latin typeface="Calibri" pitchFamily="34" charset="0"/>
                <a:cs typeface="+mn-cs"/>
              </a:rPr>
              <a:t>AVOID</a:t>
            </a:r>
            <a:endParaRPr lang="en-US" sz="2800" dirty="0">
              <a:effectLst>
                <a:outerShdw blurRad="38100" dist="38100" dir="2700000" algn="tl">
                  <a:srgbClr val="000000">
                    <a:alpha val="43137"/>
                  </a:srgbClr>
                </a:outerShdw>
              </a:effectLst>
              <a:latin typeface="Calibri" pitchFamily="34" charset="0"/>
              <a:cs typeface="+mn-cs"/>
            </a:endParaRPr>
          </a:p>
          <a:p>
            <a:pPr marL="514350" indent="-514350" fontAlgn="auto">
              <a:spcBef>
                <a:spcPts val="0"/>
              </a:spcBef>
              <a:spcAft>
                <a:spcPts val="0"/>
              </a:spcAft>
              <a:buFontTx/>
              <a:buBlip>
                <a:blip r:embed="rId3"/>
              </a:buBlip>
              <a:defRPr/>
            </a:pPr>
            <a:r>
              <a:rPr lang="en-US" sz="2200" dirty="0">
                <a:latin typeface="+mn-lt"/>
                <a:cs typeface="+mn-cs"/>
              </a:rPr>
              <a:t>P</a:t>
            </a:r>
            <a:r>
              <a:rPr lang="en-US" sz="2200" dirty="0">
                <a:latin typeface="Calibri" pitchFamily="34" charset="0"/>
                <a:cs typeface="+mn-cs"/>
              </a:rPr>
              <a:t>rolonged kneeling</a:t>
            </a:r>
          </a:p>
          <a:p>
            <a:pPr marL="514350" indent="-514350" fontAlgn="auto">
              <a:spcBef>
                <a:spcPts val="0"/>
              </a:spcBef>
              <a:spcAft>
                <a:spcPts val="0"/>
              </a:spcAft>
              <a:buFontTx/>
              <a:buBlip>
                <a:blip r:embed="rId3"/>
              </a:buBlip>
              <a:defRPr/>
            </a:pPr>
            <a:r>
              <a:rPr lang="en-US" sz="2200" dirty="0">
                <a:latin typeface="Calibri" pitchFamily="34" charset="0"/>
                <a:cs typeface="+mn-cs"/>
              </a:rPr>
              <a:t>Worn out pads/mats</a:t>
            </a:r>
          </a:p>
        </p:txBody>
      </p:sp>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KNEELING</a:t>
            </a:r>
            <a:endParaRPr lang="en-US" dirty="0">
              <a:effectLst>
                <a:outerShdw blurRad="38100" dist="38100" dir="2700000" algn="tl">
                  <a:srgbClr val="000000">
                    <a:alpha val="43137"/>
                  </a:srgbClr>
                </a:outerShdw>
              </a:effectLst>
            </a:endParaRPr>
          </a:p>
        </p:txBody>
      </p:sp>
      <p:sp>
        <p:nvSpPr>
          <p:cNvPr id="12" name="Slide Number Placeholder 11"/>
          <p:cNvSpPr>
            <a:spLocks noGrp="1"/>
          </p:cNvSpPr>
          <p:nvPr>
            <p:ph type="sldNum" sz="quarter" idx="11"/>
          </p:nvPr>
        </p:nvSpPr>
        <p:spPr/>
        <p:txBody>
          <a:bodyPr/>
          <a:lstStyle/>
          <a:p>
            <a:pPr>
              <a:defRPr/>
            </a:pPr>
            <a:fld id="{A2259A2C-CB0C-41DF-8C1A-467BAE8DE325}" type="slidenum">
              <a:rPr lang="en-US"/>
              <a:pPr>
                <a:defRPr/>
              </a:pPr>
              <a:t>45</a:t>
            </a:fld>
            <a:endParaRPr lang="en-US"/>
          </a:p>
        </p:txBody>
      </p:sp>
      <p:pic>
        <p:nvPicPr>
          <p:cNvPr id="15" name="Picture 14" descr="kneepad.jpg"/>
          <p:cNvPicPr>
            <a:picLocks noChangeAspect="1"/>
          </p:cNvPicPr>
          <p:nvPr/>
        </p:nvPicPr>
        <p:blipFill>
          <a:blip r:embed="rId4" cstate="email"/>
          <a:stretch>
            <a:fillRect/>
          </a:stretch>
        </p:blipFill>
        <p:spPr>
          <a:xfrm>
            <a:off x="504825" y="1350964"/>
            <a:ext cx="2463800" cy="24638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4758" name="Group 9"/>
          <p:cNvGrpSpPr>
            <a:grpSpLocks/>
          </p:cNvGrpSpPr>
          <p:nvPr/>
        </p:nvGrpSpPr>
        <p:grpSpPr bwMode="auto">
          <a:xfrm rot="6822152">
            <a:off x="1112044" y="3933032"/>
            <a:ext cx="1755775" cy="2878137"/>
            <a:chOff x="1219200" y="3962400"/>
            <a:chExt cx="1371600" cy="2545134"/>
          </a:xfrm>
        </p:grpSpPr>
        <p:pic>
          <p:nvPicPr>
            <p:cNvPr id="9" name="Picture 3"/>
            <p:cNvPicPr>
              <a:picLocks noChangeAspect="1" noChangeArrowheads="1"/>
            </p:cNvPicPr>
            <p:nvPr/>
          </p:nvPicPr>
          <p:blipFill>
            <a:blip r:embed="rId5" cstate="print"/>
            <a:srcRect/>
            <a:stretch>
              <a:fillRect/>
            </a:stretch>
          </p:blipFill>
          <p:spPr bwMode="auto">
            <a:xfrm>
              <a:off x="1219200" y="3962400"/>
              <a:ext cx="1371600" cy="2545134"/>
            </a:xfrm>
            <a:prstGeom prst="rect">
              <a:avLst/>
            </a:prstGeom>
            <a:solidFill>
              <a:schemeClr val="tx1">
                <a:lumMod val="85000"/>
                <a:lumOff val="15000"/>
              </a:schemeClr>
            </a:solidFill>
            <a:ln w="9525">
              <a:noFill/>
              <a:miter lim="800000"/>
              <a:headEnd/>
              <a:tailEnd/>
            </a:ln>
            <a:effectLst/>
          </p:spPr>
        </p:pic>
        <p:sp>
          <p:nvSpPr>
            <p:cNvPr id="7" name="Rectangle 6"/>
            <p:cNvSpPr/>
            <p:nvPr/>
          </p:nvSpPr>
          <p:spPr>
            <a:xfrm>
              <a:off x="1294715" y="4037624"/>
              <a:ext cx="1143413" cy="533453"/>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4759" name="TextBox 9"/>
          <p:cNvSpPr txBox="1">
            <a:spLocks noChangeArrowheads="1"/>
          </p:cNvSpPr>
          <p:nvPr/>
        </p:nvSpPr>
        <p:spPr bwMode="auto">
          <a:xfrm>
            <a:off x="2971800" y="1600200"/>
            <a:ext cx="1600200" cy="369888"/>
          </a:xfrm>
          <a:prstGeom prst="rect">
            <a:avLst/>
          </a:prstGeom>
          <a:noFill/>
          <a:ln w="9525">
            <a:noFill/>
            <a:miter lim="800000"/>
            <a:headEnd/>
            <a:tailEnd/>
          </a:ln>
        </p:spPr>
        <p:txBody>
          <a:bodyPr>
            <a:spAutoFit/>
          </a:bodyPr>
          <a:lstStyle/>
          <a:p>
            <a:pPr algn="ctr"/>
            <a:r>
              <a:rPr lang="en-US" i="1">
                <a:latin typeface="Calibri" pitchFamily="34" charset="0"/>
              </a:rPr>
              <a:t>Kneeling pads</a:t>
            </a:r>
          </a:p>
        </p:txBody>
      </p:sp>
      <p:sp>
        <p:nvSpPr>
          <p:cNvPr id="74760" name="TextBox 10"/>
          <p:cNvSpPr txBox="1">
            <a:spLocks noChangeArrowheads="1"/>
          </p:cNvSpPr>
          <p:nvPr/>
        </p:nvSpPr>
        <p:spPr bwMode="auto">
          <a:xfrm>
            <a:off x="2286000" y="4202113"/>
            <a:ext cx="1600200" cy="369887"/>
          </a:xfrm>
          <a:prstGeom prst="rect">
            <a:avLst/>
          </a:prstGeom>
          <a:noFill/>
          <a:ln w="9525">
            <a:noFill/>
            <a:miter lim="800000"/>
            <a:headEnd/>
            <a:tailEnd/>
          </a:ln>
        </p:spPr>
        <p:txBody>
          <a:bodyPr>
            <a:spAutoFit/>
          </a:bodyPr>
          <a:lstStyle/>
          <a:p>
            <a:pPr algn="ctr"/>
            <a:r>
              <a:rPr lang="en-US" i="1">
                <a:latin typeface="Calibri" pitchFamily="34" charset="0"/>
              </a:rPr>
              <a:t>Kneeling mat</a:t>
            </a:r>
          </a:p>
        </p:txBody>
      </p:sp>
      <p:sp>
        <p:nvSpPr>
          <p:cNvPr id="13" name="TextBox 12"/>
          <p:cNvSpPr txBox="1"/>
          <p:nvPr/>
        </p:nvSpPr>
        <p:spPr>
          <a:xfrm>
            <a:off x="8229600" y="510540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rtlCol="0">
            <a:normAutofit fontScale="90000"/>
          </a:bodyPr>
          <a:lstStyle/>
          <a:p>
            <a:pPr algn="r" eaLnBrk="1" fontAlgn="auto" hangingPunct="1">
              <a:spcAft>
                <a:spcPts val="0"/>
              </a:spcAft>
              <a:defRPr/>
            </a:pPr>
            <a:r>
              <a:rPr lang="en-US" sz="4000" dirty="0" smtClean="0">
                <a:effectLst>
                  <a:outerShdw blurRad="38100" dist="38100" dir="2700000" algn="tl">
                    <a:srgbClr val="000000">
                      <a:alpha val="43137"/>
                    </a:srgbClr>
                  </a:outerShdw>
                </a:effectLst>
              </a:rPr>
              <a:t>POTENTIAL IMPROVEMENT</a:t>
            </a:r>
            <a:br>
              <a:rPr lang="en-US" sz="4000"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KNEELING</a:t>
            </a:r>
            <a:endParaRPr lang="en-US" dirty="0">
              <a:effectLst>
                <a:outerShdw blurRad="38100" dist="38100" dir="2700000" algn="tl">
                  <a:srgbClr val="000000">
                    <a:alpha val="43137"/>
                  </a:srgbClr>
                </a:outerShdw>
              </a:effectLst>
            </a:endParaRPr>
          </a:p>
        </p:txBody>
      </p:sp>
      <p:sp>
        <p:nvSpPr>
          <p:cNvPr id="75779" name="Content Placeholder 3"/>
          <p:cNvSpPr>
            <a:spLocks noGrp="1"/>
          </p:cNvSpPr>
          <p:nvPr>
            <p:ph sz="half" idx="1"/>
          </p:nvPr>
        </p:nvSpPr>
        <p:spPr>
          <a:xfrm>
            <a:off x="0" y="1524000"/>
            <a:ext cx="6553200" cy="4343400"/>
          </a:xfrm>
        </p:spPr>
        <p:txBody>
          <a:bodyPr/>
          <a:lstStyle/>
          <a:p>
            <a:pPr eaLnBrk="1" hangingPunct="1"/>
            <a:r>
              <a:rPr lang="en-US" sz="2400" smtClean="0"/>
              <a:t>Install raised pad-mounted boxes or pedestal boxes with front opening door(s)</a:t>
            </a:r>
          </a:p>
          <a:p>
            <a:pPr lvl="1" eaLnBrk="1" hangingPunct="1"/>
            <a:r>
              <a:rPr lang="en-US" sz="2000" smtClean="0"/>
              <a:t>Eliminates/reduces need for  kneeling</a:t>
            </a:r>
          </a:p>
          <a:p>
            <a:pPr lvl="1" eaLnBrk="1" hangingPunct="1"/>
            <a:r>
              <a:rPr lang="en-US" sz="2000" smtClean="0"/>
              <a:t>Safer in case venomous animals/insects are encountered</a:t>
            </a:r>
          </a:p>
        </p:txBody>
      </p:sp>
      <p:sp>
        <p:nvSpPr>
          <p:cNvPr id="7" name="Slide Number Placeholder 6"/>
          <p:cNvSpPr>
            <a:spLocks noGrp="1"/>
          </p:cNvSpPr>
          <p:nvPr>
            <p:ph type="sldNum" sz="quarter" idx="11"/>
          </p:nvPr>
        </p:nvSpPr>
        <p:spPr/>
        <p:txBody>
          <a:bodyPr/>
          <a:lstStyle/>
          <a:p>
            <a:pPr>
              <a:defRPr/>
            </a:pPr>
            <a:fld id="{FD61F360-E16D-4BEA-BB99-87DA9C7AA06B}" type="slidenum">
              <a:rPr lang="en-US"/>
              <a:pPr>
                <a:defRPr/>
              </a:pPr>
              <a:t>46</a:t>
            </a:fld>
            <a:endParaRPr lang="en-US" dirty="0"/>
          </a:p>
        </p:txBody>
      </p:sp>
      <p:sp>
        <p:nvSpPr>
          <p:cNvPr id="75781" name="TextBox 5"/>
          <p:cNvSpPr txBox="1">
            <a:spLocks noChangeArrowheads="1"/>
          </p:cNvSpPr>
          <p:nvPr/>
        </p:nvSpPr>
        <p:spPr bwMode="auto">
          <a:xfrm>
            <a:off x="1228725" y="6172200"/>
            <a:ext cx="2887663" cy="369888"/>
          </a:xfrm>
          <a:prstGeom prst="rect">
            <a:avLst/>
          </a:prstGeom>
          <a:noFill/>
          <a:ln w="9525">
            <a:noFill/>
            <a:miter lim="800000"/>
            <a:headEnd/>
            <a:tailEnd/>
          </a:ln>
        </p:spPr>
        <p:txBody>
          <a:bodyPr wrap="none">
            <a:spAutoFit/>
          </a:bodyPr>
          <a:lstStyle/>
          <a:p>
            <a:pPr algn="ctr"/>
            <a:r>
              <a:rPr lang="en-US" i="1">
                <a:latin typeface="Calibri" pitchFamily="34" charset="0"/>
              </a:rPr>
              <a:t>Working on transmission box</a:t>
            </a:r>
          </a:p>
        </p:txBody>
      </p:sp>
      <p:pic>
        <p:nvPicPr>
          <p:cNvPr id="75782" name="Picture 8" descr="Animals 2.jpg"/>
          <p:cNvPicPr>
            <a:picLocks noChangeAspect="1"/>
          </p:cNvPicPr>
          <p:nvPr/>
        </p:nvPicPr>
        <p:blipFill>
          <a:blip r:embed="rId3" cstate="print">
            <a:clrChange>
              <a:clrFrom>
                <a:srgbClr val="FFFFFF"/>
              </a:clrFrom>
              <a:clrTo>
                <a:srgbClr val="FFFFFF">
                  <a:alpha val="0"/>
                </a:srgbClr>
              </a:clrTo>
            </a:clrChange>
            <a:lum bright="-30000"/>
          </a:blip>
          <a:srcRect/>
          <a:stretch>
            <a:fillRect/>
          </a:stretch>
        </p:blipFill>
        <p:spPr bwMode="auto">
          <a:xfrm>
            <a:off x="4695825" y="2514600"/>
            <a:ext cx="4243388" cy="3781425"/>
          </a:xfrm>
          <a:prstGeom prst="rect">
            <a:avLst/>
          </a:prstGeom>
          <a:noFill/>
          <a:ln w="9525">
            <a:noFill/>
            <a:miter lim="800000"/>
            <a:headEnd/>
            <a:tailEnd/>
          </a:ln>
        </p:spPr>
      </p:pic>
      <p:pic>
        <p:nvPicPr>
          <p:cNvPr id="75783" name="Picture 9" descr="Animals 1.jpg"/>
          <p:cNvPicPr>
            <a:picLocks noChangeAspect="1"/>
          </p:cNvPicPr>
          <p:nvPr/>
        </p:nvPicPr>
        <p:blipFill>
          <a:blip r:embed="rId4" cstate="print">
            <a:clrChange>
              <a:clrFrom>
                <a:srgbClr val="FFFFFF"/>
              </a:clrFrom>
              <a:clrTo>
                <a:srgbClr val="FFFFFF">
                  <a:alpha val="0"/>
                </a:srgbClr>
              </a:clrTo>
            </a:clrChange>
            <a:lum bright="-30000"/>
          </a:blip>
          <a:srcRect/>
          <a:stretch>
            <a:fillRect/>
          </a:stretch>
        </p:blipFill>
        <p:spPr bwMode="auto">
          <a:xfrm>
            <a:off x="609600" y="3124200"/>
            <a:ext cx="3733800" cy="304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SHOVELING/DIGGING/FILLING</a:t>
            </a:r>
            <a:endParaRPr lang="en-US" dirty="0"/>
          </a:p>
        </p:txBody>
      </p:sp>
      <p:sp>
        <p:nvSpPr>
          <p:cNvPr id="3" name="Slide Number Placeholder 2"/>
          <p:cNvSpPr>
            <a:spLocks noGrp="1"/>
          </p:cNvSpPr>
          <p:nvPr>
            <p:ph type="sldNum" sz="quarter" idx="11"/>
          </p:nvPr>
        </p:nvSpPr>
        <p:spPr/>
        <p:txBody>
          <a:bodyPr/>
          <a:lstStyle/>
          <a:p>
            <a:pPr>
              <a:defRPr/>
            </a:pPr>
            <a:fld id="{069891D4-BBA9-4E56-B931-7CC892D28B6F}" type="slidenum">
              <a:rPr lang="en-US"/>
              <a:pPr>
                <a:defRPr/>
              </a:pPr>
              <a:t>47</a:t>
            </a:fld>
            <a:endParaRPr lang="en-US"/>
          </a:p>
        </p:txBody>
      </p:sp>
      <p:pic>
        <p:nvPicPr>
          <p:cNvPr id="76804"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2600" y="1524000"/>
            <a:ext cx="6553200" cy="5065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1534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SHOVELING/DIGGING/FILLING</a:t>
            </a:r>
            <a:endParaRPr lang="en-US" dirty="0">
              <a:effectLst>
                <a:outerShdw blurRad="38100" dist="38100" dir="2700000" algn="tl">
                  <a:srgbClr val="000000">
                    <a:alpha val="43137"/>
                  </a:srgbClr>
                </a:outerShdw>
              </a:effectLst>
            </a:endParaRPr>
          </a:p>
        </p:txBody>
      </p:sp>
      <p:sp>
        <p:nvSpPr>
          <p:cNvPr id="11" name="Content Placeholder 10"/>
          <p:cNvSpPr>
            <a:spLocks noGrp="1"/>
          </p:cNvSpPr>
          <p:nvPr>
            <p:ph idx="1"/>
          </p:nvPr>
        </p:nvSpPr>
        <p:spPr>
          <a:xfrm>
            <a:off x="228600" y="1447800"/>
            <a:ext cx="4800600" cy="4724400"/>
          </a:xfrm>
        </p:spPr>
        <p:txBody>
          <a:bodyPr/>
          <a:lstStyle/>
          <a:p>
            <a:pPr eaLnBrk="1" hangingPunct="1"/>
            <a:r>
              <a:rPr lang="en-US" smtClean="0"/>
              <a:t>While selecting the right type of shovel consider:</a:t>
            </a:r>
          </a:p>
          <a:p>
            <a:pPr lvl="1" eaLnBrk="1" hangingPunct="1"/>
            <a:r>
              <a:rPr lang="en-US" smtClean="0"/>
              <a:t>Shovel weight</a:t>
            </a:r>
          </a:p>
          <a:p>
            <a:pPr lvl="1" eaLnBrk="1" hangingPunct="1"/>
            <a:r>
              <a:rPr lang="en-US" smtClean="0"/>
              <a:t>Shovel handle grip</a:t>
            </a:r>
          </a:p>
          <a:p>
            <a:pPr lvl="1" eaLnBrk="1" hangingPunct="1"/>
            <a:r>
              <a:rPr lang="en-US" smtClean="0"/>
              <a:t>Length of the shovel handle</a:t>
            </a:r>
          </a:p>
          <a:p>
            <a:pPr lvl="1" eaLnBrk="1" hangingPunct="1"/>
            <a:r>
              <a:rPr lang="en-US" smtClean="0"/>
              <a:t>Shovel blade size and shape</a:t>
            </a:r>
          </a:p>
          <a:p>
            <a:pPr lvl="1" eaLnBrk="1" hangingPunct="1"/>
            <a:r>
              <a:rPr lang="en-US" smtClean="0"/>
              <a:t>Material (sand, clay, gravel) being moved</a:t>
            </a:r>
          </a:p>
          <a:p>
            <a:pPr lvl="1" eaLnBrk="1" hangingPunct="1"/>
            <a:r>
              <a:rPr lang="en-US" smtClean="0"/>
              <a:t>Task (digging, filling, etc)</a:t>
            </a:r>
          </a:p>
        </p:txBody>
      </p:sp>
      <p:sp>
        <p:nvSpPr>
          <p:cNvPr id="7" name="Slide Number Placeholder 6"/>
          <p:cNvSpPr>
            <a:spLocks noGrp="1"/>
          </p:cNvSpPr>
          <p:nvPr>
            <p:ph type="sldNum" sz="quarter" idx="11"/>
          </p:nvPr>
        </p:nvSpPr>
        <p:spPr/>
        <p:txBody>
          <a:bodyPr/>
          <a:lstStyle/>
          <a:p>
            <a:pPr>
              <a:defRPr/>
            </a:pPr>
            <a:fld id="{E168D200-FBB6-46BD-A569-E1BBC7C156D1}" type="slidenum">
              <a:rPr lang="en-US"/>
              <a:pPr>
                <a:defRPr/>
              </a:pPr>
              <a:t>48</a:t>
            </a:fld>
            <a:endParaRPr lang="en-US"/>
          </a:p>
        </p:txBody>
      </p:sp>
      <p:pic>
        <p:nvPicPr>
          <p:cNvPr id="5" name="Picture 4"/>
          <p:cNvPicPr>
            <a:picLocks noChangeAspect="1" noChangeArrowheads="1"/>
          </p:cNvPicPr>
          <p:nvPr/>
        </p:nvPicPr>
        <p:blipFill>
          <a:blip r:embed="rId3" cstate="email"/>
          <a:srcRect/>
          <a:stretch>
            <a:fillRect/>
          </a:stretch>
        </p:blipFill>
        <p:spPr bwMode="auto">
          <a:xfrm>
            <a:off x="4953000" y="2133601"/>
            <a:ext cx="4038600" cy="2871893"/>
          </a:xfrm>
          <a:prstGeom prst="roundRect">
            <a:avLst/>
          </a:prstGeom>
          <a:noFill/>
          <a:ln w="38100">
            <a:solidFill>
              <a:schemeClr val="tx1"/>
            </a:solidFill>
            <a:miter lim="800000"/>
            <a:headEnd/>
            <a:tailEnd/>
          </a:ln>
        </p:spPr>
      </p:pic>
      <p:sp>
        <p:nvSpPr>
          <p:cNvPr id="77830" name="TextBox 5"/>
          <p:cNvSpPr txBox="1">
            <a:spLocks noChangeArrowheads="1"/>
          </p:cNvSpPr>
          <p:nvPr/>
        </p:nvSpPr>
        <p:spPr bwMode="auto">
          <a:xfrm>
            <a:off x="4953000" y="5238750"/>
            <a:ext cx="4038600" cy="400050"/>
          </a:xfrm>
          <a:prstGeom prst="rect">
            <a:avLst/>
          </a:prstGeom>
          <a:noFill/>
          <a:ln w="9525">
            <a:noFill/>
            <a:miter lim="800000"/>
            <a:headEnd/>
            <a:tailEnd/>
          </a:ln>
        </p:spPr>
        <p:txBody>
          <a:bodyPr>
            <a:spAutoFit/>
          </a:bodyPr>
          <a:lstStyle/>
          <a:p>
            <a:pPr algn="ctr"/>
            <a:r>
              <a:rPr lang="en-US" sz="2000" i="1">
                <a:latin typeface="Calibri" pitchFamily="34" charset="0"/>
              </a:rPr>
              <a:t>Filling around a new pole installation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clrChange>
              <a:clrFrom>
                <a:srgbClr val="E7E7DE"/>
              </a:clrFrom>
              <a:clrTo>
                <a:srgbClr val="E7E7DE">
                  <a:alpha val="0"/>
                </a:srgbClr>
              </a:clrTo>
            </a:clrChange>
            <a:lum contrast="30000"/>
          </a:blip>
          <a:srcRect r="-334"/>
          <a:stretch>
            <a:fillRect/>
          </a:stretch>
        </p:blipFill>
        <p:spPr bwMode="auto">
          <a:xfrm rot="-1156924">
            <a:off x="1301750" y="3006725"/>
            <a:ext cx="2847975" cy="1911350"/>
          </a:xfrm>
          <a:prstGeom prst="rect">
            <a:avLst/>
          </a:prstGeom>
          <a:noFill/>
          <a:ln w="9525">
            <a:noFill/>
            <a:miter lim="800000"/>
            <a:headEnd/>
            <a:tailEnd/>
          </a:ln>
        </p:spPr>
      </p:pic>
      <p:sp>
        <p:nvSpPr>
          <p:cNvPr id="2" name="Title 1"/>
          <p:cNvSpPr>
            <a:spLocks noGrp="1"/>
          </p:cNvSpPr>
          <p:nvPr>
            <p:ph type="title"/>
          </p:nvPr>
        </p:nvSpPr>
        <p:spPr>
          <a:xfrm>
            <a:off x="609600" y="76200"/>
            <a:ext cx="81534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TYPES OF SHOVEL BLADES</a:t>
            </a:r>
            <a:endParaRPr lang="en-US" dirty="0">
              <a:effectLst>
                <a:outerShdw blurRad="38100" dist="38100" dir="2700000" algn="tl">
                  <a:srgbClr val="000000">
                    <a:alpha val="43137"/>
                  </a:srgbClr>
                </a:outerShdw>
              </a:effectLst>
            </a:endParaRPr>
          </a:p>
        </p:txBody>
      </p:sp>
      <p:pic>
        <p:nvPicPr>
          <p:cNvPr id="8" name="Picture 7" descr="pointed shovel.JPG"/>
          <p:cNvPicPr>
            <a:picLocks noChangeAspect="1"/>
          </p:cNvPicPr>
          <p:nvPr/>
        </p:nvPicPr>
        <p:blipFill>
          <a:blip r:embed="rId4" cstate="email"/>
          <a:srcRect/>
          <a:stretch>
            <a:fillRect/>
          </a:stretch>
        </p:blipFill>
        <p:spPr bwMode="auto">
          <a:xfrm>
            <a:off x="152400" y="4876800"/>
            <a:ext cx="4105275" cy="1714500"/>
          </a:xfrm>
          <a:prstGeom prst="roundRect">
            <a:avLst/>
          </a:prstGeom>
          <a:noFill/>
          <a:ln w="38100">
            <a:solidFill>
              <a:schemeClr val="tx1"/>
            </a:solidFill>
            <a:miter lim="800000"/>
            <a:headEnd/>
            <a:tailEnd/>
          </a:ln>
        </p:spPr>
      </p:pic>
      <p:pic>
        <p:nvPicPr>
          <p:cNvPr id="7" name="Picture 6" descr="spade2.JPG"/>
          <p:cNvPicPr>
            <a:picLocks noChangeAspect="1"/>
          </p:cNvPicPr>
          <p:nvPr/>
        </p:nvPicPr>
        <p:blipFill>
          <a:blip r:embed="rId5" cstate="email"/>
          <a:srcRect/>
          <a:stretch>
            <a:fillRect/>
          </a:stretch>
        </p:blipFill>
        <p:spPr bwMode="auto">
          <a:xfrm>
            <a:off x="4419600" y="1676400"/>
            <a:ext cx="1981200" cy="4373563"/>
          </a:xfrm>
          <a:prstGeom prst="roundRect">
            <a:avLst/>
          </a:prstGeom>
          <a:noFill/>
          <a:ln w="38100">
            <a:solidFill>
              <a:schemeClr val="tx1"/>
            </a:solidFill>
            <a:miter lim="800000"/>
            <a:headEnd/>
            <a:tailEnd/>
          </a:ln>
        </p:spPr>
      </p:pic>
      <p:pic>
        <p:nvPicPr>
          <p:cNvPr id="10" name="Picture 9" descr="shovel edge.JPG"/>
          <p:cNvPicPr>
            <a:picLocks noChangeAspect="1"/>
          </p:cNvPicPr>
          <p:nvPr/>
        </p:nvPicPr>
        <p:blipFill>
          <a:blip r:embed="rId6" cstate="email"/>
          <a:srcRect/>
          <a:stretch>
            <a:fillRect/>
          </a:stretch>
        </p:blipFill>
        <p:spPr bwMode="auto">
          <a:xfrm>
            <a:off x="381000" y="1295400"/>
            <a:ext cx="3151188" cy="1925638"/>
          </a:xfrm>
          <a:prstGeom prst="roundRect">
            <a:avLst/>
          </a:prstGeom>
          <a:noFill/>
          <a:ln w="38100">
            <a:solidFill>
              <a:schemeClr val="tx1"/>
            </a:solidFill>
            <a:miter lim="800000"/>
            <a:headEnd/>
            <a:tailEnd/>
          </a:ln>
        </p:spPr>
      </p:pic>
      <p:pic>
        <p:nvPicPr>
          <p:cNvPr id="5" name="Picture 4" descr="flat shovel.JPG"/>
          <p:cNvPicPr>
            <a:picLocks noChangeAspect="1"/>
          </p:cNvPicPr>
          <p:nvPr/>
        </p:nvPicPr>
        <p:blipFill>
          <a:blip r:embed="rId7" cstate="email"/>
          <a:srcRect/>
          <a:stretch>
            <a:fillRect/>
          </a:stretch>
        </p:blipFill>
        <p:spPr bwMode="auto">
          <a:xfrm>
            <a:off x="6629400" y="1905000"/>
            <a:ext cx="2338388" cy="3886200"/>
          </a:xfrm>
          <a:prstGeom prst="roundRect">
            <a:avLst/>
          </a:prstGeom>
          <a:noFill/>
          <a:ln w="38100">
            <a:solidFill>
              <a:schemeClr val="tx1"/>
            </a:solidFill>
            <a:miter lim="800000"/>
            <a:headEnd/>
            <a:tailEnd/>
          </a:ln>
        </p:spPr>
      </p:pic>
      <p:sp>
        <p:nvSpPr>
          <p:cNvPr id="11" name="Slide Number Placeholder 10"/>
          <p:cNvSpPr>
            <a:spLocks noGrp="1"/>
          </p:cNvSpPr>
          <p:nvPr>
            <p:ph type="sldNum" sz="quarter" idx="11"/>
          </p:nvPr>
        </p:nvSpPr>
        <p:spPr/>
        <p:txBody>
          <a:bodyPr/>
          <a:lstStyle/>
          <a:p>
            <a:pPr>
              <a:defRPr/>
            </a:pPr>
            <a:fld id="{7B5EDABD-4D9D-4141-99F6-96AC781D5A7D}" type="slidenum">
              <a:rPr lang="en-US"/>
              <a:pPr>
                <a:defRPr/>
              </a:pPr>
              <a:t>49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noGrp="1"/>
          </p:cNvGraphicFramePr>
          <p:nvPr/>
        </p:nvGraphicFramePr>
        <p:xfrm>
          <a:off x="228600" y="685800"/>
          <a:ext cx="8670192" cy="6172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71450"/>
            <a:ext cx="8229600" cy="868363"/>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TOP INJURIES IN UTILITY INDUSTRY</a:t>
            </a:r>
            <a:endParaRPr lang="en-US" dirty="0">
              <a:effectLst>
                <a:outerShdw blurRad="38100" dist="38100" dir="2700000" algn="tl">
                  <a:srgbClr val="000000">
                    <a:alpha val="43137"/>
                  </a:srgbClr>
                </a:outerShdw>
              </a:effectLst>
            </a:endParaRPr>
          </a:p>
        </p:txBody>
      </p:sp>
      <p:sp>
        <p:nvSpPr>
          <p:cNvPr id="35844" name="Rectangle 4"/>
          <p:cNvSpPr>
            <a:spLocks noChangeArrowheads="1"/>
          </p:cNvSpPr>
          <p:nvPr/>
        </p:nvSpPr>
        <p:spPr bwMode="auto">
          <a:xfrm>
            <a:off x="4495800" y="6550025"/>
            <a:ext cx="4648200" cy="307975"/>
          </a:xfrm>
          <a:prstGeom prst="rect">
            <a:avLst/>
          </a:prstGeom>
          <a:noFill/>
          <a:ln w="9525">
            <a:noFill/>
            <a:miter lim="800000"/>
            <a:headEnd/>
            <a:tailEnd/>
          </a:ln>
        </p:spPr>
        <p:txBody>
          <a:bodyPr>
            <a:spAutoFit/>
          </a:bodyPr>
          <a:lstStyle/>
          <a:p>
            <a:r>
              <a:rPr lang="en-US" sz="1400">
                <a:latin typeface="Calibri" pitchFamily="34" charset="0"/>
              </a:rPr>
              <a:t>Source: http://www.bls.gov/iif/oshwc/osh/case/ostb2450.pdf</a:t>
            </a:r>
          </a:p>
        </p:txBody>
      </p:sp>
      <p:sp>
        <p:nvSpPr>
          <p:cNvPr id="7" name="Right Brace 6"/>
          <p:cNvSpPr/>
          <p:nvPr/>
        </p:nvSpPr>
        <p:spPr>
          <a:xfrm rot="5400000">
            <a:off x="1485900" y="4991100"/>
            <a:ext cx="457200" cy="22098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8" name="TextBox 7"/>
          <p:cNvSpPr txBox="1">
            <a:spLocks noChangeArrowheads="1"/>
          </p:cNvSpPr>
          <p:nvPr/>
        </p:nvSpPr>
        <p:spPr bwMode="auto">
          <a:xfrm>
            <a:off x="1371600" y="6335713"/>
            <a:ext cx="690563" cy="369887"/>
          </a:xfrm>
          <a:prstGeom prst="rect">
            <a:avLst/>
          </a:prstGeom>
          <a:noFill/>
          <a:ln w="9525">
            <a:noFill/>
            <a:miter lim="800000"/>
            <a:headEnd/>
            <a:tailEnd/>
          </a:ln>
        </p:spPr>
        <p:txBody>
          <a:bodyPr wrap="none">
            <a:spAutoFit/>
          </a:bodyPr>
          <a:lstStyle/>
          <a:p>
            <a:r>
              <a:rPr lang="en-US" b="1">
                <a:latin typeface="Calibri" pitchFamily="34" charset="0"/>
              </a:rPr>
              <a:t>Top 3</a:t>
            </a:r>
          </a:p>
        </p:txBody>
      </p:sp>
      <p:sp>
        <p:nvSpPr>
          <p:cNvPr id="9" name="TextBox 8"/>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
        <p:nvSpPr>
          <p:cNvPr id="10" name="Slide Number Placeholder 9"/>
          <p:cNvSpPr>
            <a:spLocks noGrp="1"/>
          </p:cNvSpPr>
          <p:nvPr>
            <p:ph type="sldNum" sz="quarter" idx="11"/>
          </p:nvPr>
        </p:nvSpPr>
        <p:spPr/>
        <p:txBody>
          <a:bodyPr/>
          <a:lstStyle/>
          <a:p>
            <a:pPr>
              <a:defRPr/>
            </a:pPr>
            <a:fld id="{97A297F6-3D1A-4A77-A628-EBA56BA3AD3D}" type="slidenum">
              <a:rPr lang="en-US"/>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rved Up Arrow 17"/>
          <p:cNvSpPr/>
          <p:nvPr/>
        </p:nvSpPr>
        <p:spPr>
          <a:xfrm>
            <a:off x="1231900" y="4135220"/>
            <a:ext cx="5740400" cy="2199875"/>
          </a:xfrm>
          <a:prstGeom prst="curvedUpArrow">
            <a:avLst>
              <a:gd name="adj1" fmla="val 26137"/>
              <a:gd name="adj2" fmla="val 61639"/>
              <a:gd name="adj3" fmla="val 34814"/>
            </a:avLst>
          </a:prstGeom>
          <a:gradFill>
            <a:gsLst>
              <a:gs pos="57000">
                <a:schemeClr val="dk1">
                  <a:tint val="50000"/>
                  <a:satMod val="300000"/>
                  <a:alpha val="39000"/>
                </a:schemeClr>
              </a:gs>
              <a:gs pos="35000">
                <a:schemeClr val="dk1">
                  <a:tint val="37000"/>
                  <a:satMod val="300000"/>
                  <a:alpha val="20000"/>
                </a:schemeClr>
              </a:gs>
              <a:gs pos="100000">
                <a:schemeClr val="dk1">
                  <a:tint val="15000"/>
                  <a:satMod val="350000"/>
                  <a:alpha val="15000"/>
                </a:schemeClr>
              </a:gs>
            </a:gsLst>
          </a:gradFill>
          <a:ln>
            <a:noFill/>
          </a:ln>
          <a:effectLst>
            <a:outerShdw blurRad="40000" dist="20000" dir="5400000" rotWithShape="0">
              <a:srgbClr val="000000">
                <a:alpha val="38000"/>
              </a:srgbClr>
            </a:outerShdw>
            <a:softEdge rad="12700"/>
          </a:effectLst>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SHOVELING TECHNIQUE</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sz="half" idx="4294967295"/>
          </p:nvPr>
        </p:nvSpPr>
        <p:spPr>
          <a:xfrm>
            <a:off x="0" y="5354638"/>
            <a:ext cx="5562600" cy="906462"/>
          </a:xfrm>
        </p:spPr>
        <p:txBody>
          <a:bodyPr/>
          <a:lstStyle/>
          <a:p>
            <a:pPr eaLnBrk="1" hangingPunct="1">
              <a:buFont typeface="Arial" charset="0"/>
              <a:buNone/>
            </a:pPr>
            <a:r>
              <a:rPr lang="en-US" sz="2000" smtClean="0"/>
              <a:t>2. </a:t>
            </a:r>
            <a:r>
              <a:rPr lang="en-US" sz="2000" b="1" smtClean="0"/>
              <a:t>BEFORE THROWING</a:t>
            </a:r>
            <a:r>
              <a:rPr lang="en-US" sz="2000" smtClean="0"/>
              <a:t>, </a:t>
            </a:r>
          </a:p>
          <a:p>
            <a:pPr eaLnBrk="1" hangingPunct="1">
              <a:buFont typeface="Arial" charset="0"/>
              <a:buNone/>
            </a:pPr>
            <a:r>
              <a:rPr lang="en-US" sz="2000" smtClean="0"/>
              <a:t>      Shift your weight to your rear foot</a:t>
            </a:r>
          </a:p>
        </p:txBody>
      </p:sp>
      <p:pic>
        <p:nvPicPr>
          <p:cNvPr id="1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49913" y="1790700"/>
            <a:ext cx="3494087" cy="2870200"/>
          </a:xfrm>
          <a:prstGeom prst="rect">
            <a:avLst/>
          </a:prstGeom>
          <a:noFill/>
          <a:ln w="9525">
            <a:noFill/>
            <a:miter lim="800000"/>
            <a:headEnd/>
            <a:tailEnd/>
          </a:ln>
        </p:spPr>
      </p:pic>
      <p:pic>
        <p:nvPicPr>
          <p:cNvPr id="79880"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138238"/>
            <a:ext cx="3502025" cy="3243262"/>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984500" y="2832100"/>
            <a:ext cx="2692400" cy="3167063"/>
          </a:xfrm>
          <a:prstGeom prst="rect">
            <a:avLst/>
          </a:prstGeom>
          <a:noFill/>
          <a:ln w="9525">
            <a:noFill/>
            <a:miter lim="800000"/>
            <a:headEnd/>
            <a:tailEnd/>
          </a:ln>
        </p:spPr>
      </p:pic>
      <p:sp>
        <p:nvSpPr>
          <p:cNvPr id="16" name="Content Placeholder 6"/>
          <p:cNvSpPr txBox="1">
            <a:spLocks/>
          </p:cNvSpPr>
          <p:nvPr/>
        </p:nvSpPr>
        <p:spPr bwMode="auto">
          <a:xfrm>
            <a:off x="2209800" y="2179638"/>
            <a:ext cx="3505200" cy="817562"/>
          </a:xfrm>
          <a:prstGeom prst="rect">
            <a:avLst/>
          </a:prstGeom>
          <a:noFill/>
          <a:ln w="9525">
            <a:noFill/>
            <a:miter lim="800000"/>
            <a:headEnd/>
            <a:tailEnd/>
          </a:ln>
        </p:spPr>
        <p:txBody>
          <a:bodyPr/>
          <a:lstStyle/>
          <a:p>
            <a:pPr marL="342900" indent="-342900">
              <a:spcBef>
                <a:spcPct val="20000"/>
              </a:spcBef>
              <a:buFont typeface="Arial" charset="0"/>
              <a:buNone/>
            </a:pPr>
            <a:r>
              <a:rPr lang="en-US" sz="2000">
                <a:latin typeface="Calibri" pitchFamily="34" charset="0"/>
              </a:rPr>
              <a:t>1. </a:t>
            </a:r>
            <a:r>
              <a:rPr lang="en-US" sz="2000" b="1">
                <a:latin typeface="Calibri" pitchFamily="34" charset="0"/>
              </a:rPr>
              <a:t>WHEN LIFTING</a:t>
            </a:r>
            <a:r>
              <a:rPr lang="en-US" sz="2000">
                <a:latin typeface="Calibri" pitchFamily="34" charset="0"/>
              </a:rPr>
              <a:t>, </a:t>
            </a:r>
          </a:p>
          <a:p>
            <a:pPr marL="342900" indent="-342900">
              <a:spcBef>
                <a:spcPct val="20000"/>
              </a:spcBef>
              <a:buFont typeface="Arial" charset="0"/>
              <a:buNone/>
            </a:pPr>
            <a:r>
              <a:rPr lang="en-US" sz="2000">
                <a:latin typeface="Calibri" pitchFamily="34" charset="0"/>
              </a:rPr>
              <a:t>      Put your weight on your front foot</a:t>
            </a:r>
          </a:p>
        </p:txBody>
      </p:sp>
      <p:sp>
        <p:nvSpPr>
          <p:cNvPr id="17" name="Content Placeholder 6"/>
          <p:cNvSpPr txBox="1">
            <a:spLocks/>
          </p:cNvSpPr>
          <p:nvPr/>
        </p:nvSpPr>
        <p:spPr bwMode="auto">
          <a:xfrm>
            <a:off x="5791200" y="4668838"/>
            <a:ext cx="3352800" cy="1084262"/>
          </a:xfrm>
          <a:prstGeom prst="rect">
            <a:avLst/>
          </a:prstGeom>
          <a:noFill/>
          <a:ln w="9525">
            <a:noFill/>
            <a:miter lim="800000"/>
            <a:headEnd/>
            <a:tailEnd/>
          </a:ln>
        </p:spPr>
        <p:txBody>
          <a:bodyPr/>
          <a:lstStyle/>
          <a:p>
            <a:pPr marL="342900" indent="-342900">
              <a:spcBef>
                <a:spcPct val="20000"/>
              </a:spcBef>
              <a:buFont typeface="Arial" charset="0"/>
              <a:buNone/>
            </a:pPr>
            <a:r>
              <a:rPr lang="en-US" sz="2000">
                <a:latin typeface="Calibri" pitchFamily="34" charset="0"/>
              </a:rPr>
              <a:t>3. </a:t>
            </a:r>
            <a:r>
              <a:rPr lang="en-US" sz="2000" b="1">
                <a:latin typeface="Calibri" pitchFamily="34" charset="0"/>
              </a:rPr>
              <a:t>WHEN THROWING</a:t>
            </a:r>
            <a:r>
              <a:rPr lang="en-US" sz="2000">
                <a:latin typeface="Calibri" pitchFamily="34" charset="0"/>
              </a:rPr>
              <a:t>, </a:t>
            </a:r>
          </a:p>
          <a:p>
            <a:pPr marL="342900" indent="-342900">
              <a:spcBef>
                <a:spcPct val="20000"/>
              </a:spcBef>
              <a:buFont typeface="Arial" charset="0"/>
              <a:buNone/>
            </a:pPr>
            <a:r>
              <a:rPr lang="en-US" sz="2000">
                <a:latin typeface="Calibri" pitchFamily="34" charset="0"/>
              </a:rPr>
              <a:t>      Turn your front foot in the direction of the throw</a:t>
            </a:r>
          </a:p>
        </p:txBody>
      </p:sp>
      <p:sp>
        <p:nvSpPr>
          <p:cNvPr id="19" name="Oval 18"/>
          <p:cNvSpPr/>
          <p:nvPr/>
        </p:nvSpPr>
        <p:spPr>
          <a:xfrm>
            <a:off x="2959100" y="5130800"/>
            <a:ext cx="673100" cy="558800"/>
          </a:xfrm>
          <a:prstGeom prst="ellipse">
            <a:avLst/>
          </a:prstGeom>
          <a:noFill/>
          <a:ln w="38100">
            <a:solidFill>
              <a:srgbClr val="33CCFF"/>
            </a:solidFill>
          </a:ln>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endParaRPr lang="en-US" dirty="0"/>
          </a:p>
        </p:txBody>
      </p:sp>
      <p:cxnSp>
        <p:nvCxnSpPr>
          <p:cNvPr id="21" name="Straight Arrow Connector 20"/>
          <p:cNvCxnSpPr/>
          <p:nvPr/>
        </p:nvCxnSpPr>
        <p:spPr>
          <a:xfrm rot="10800000">
            <a:off x="3530600" y="5600700"/>
            <a:ext cx="457200" cy="88900"/>
          </a:xfrm>
          <a:prstGeom prst="straightConnector1">
            <a:avLst/>
          </a:prstGeom>
          <a:ln w="38100">
            <a:solidFill>
              <a:srgbClr val="33CCFF"/>
            </a:solidFill>
            <a:tailEnd type="arrow"/>
          </a:ln>
        </p:spPr>
        <p:style>
          <a:lnRef idx="1">
            <a:schemeClr val="accent1"/>
          </a:lnRef>
          <a:fillRef idx="0">
            <a:schemeClr val="accent1"/>
          </a:fillRef>
          <a:effectRef idx="0">
            <a:schemeClr val="accent1"/>
          </a:effectRef>
          <a:fontRef idx="minor">
            <a:schemeClr val="tx1"/>
          </a:fontRef>
        </p:style>
      </p:cxnSp>
      <p:sp>
        <p:nvSpPr>
          <p:cNvPr id="79886" name="TextBox 14"/>
          <p:cNvSpPr txBox="1">
            <a:spLocks noChangeArrowheads="1"/>
          </p:cNvSpPr>
          <p:nvPr/>
        </p:nvSpPr>
        <p:spPr bwMode="auto">
          <a:xfrm>
            <a:off x="0" y="6477000"/>
            <a:ext cx="8559800" cy="338138"/>
          </a:xfrm>
          <a:prstGeom prst="rect">
            <a:avLst/>
          </a:prstGeom>
          <a:noFill/>
          <a:ln w="9525">
            <a:noFill/>
            <a:miter lim="800000"/>
            <a:headEnd/>
            <a:tailEnd/>
          </a:ln>
        </p:spPr>
        <p:txBody>
          <a:bodyPr>
            <a:spAutoFit/>
          </a:bodyPr>
          <a:lstStyle/>
          <a:p>
            <a:r>
              <a:rPr lang="en-US" sz="1600">
                <a:latin typeface="Calibri" pitchFamily="34" charset="0"/>
              </a:rPr>
              <a:t>Source: Ergonomic Survival Guide for Laborers, http://www.dir.ca.gov/dosh/puborder.asp  </a:t>
            </a:r>
          </a:p>
        </p:txBody>
      </p:sp>
      <p:sp>
        <p:nvSpPr>
          <p:cNvPr id="15" name="Slide Number Placeholder 14"/>
          <p:cNvSpPr>
            <a:spLocks noGrp="1"/>
          </p:cNvSpPr>
          <p:nvPr>
            <p:ph type="sldNum" sz="quarter" idx="11"/>
          </p:nvPr>
        </p:nvSpPr>
        <p:spPr/>
        <p:txBody>
          <a:bodyPr/>
          <a:lstStyle/>
          <a:p>
            <a:pPr>
              <a:defRPr/>
            </a:pPr>
            <a:fld id="{C1A41931-C7C5-44E8-BD42-9183B0D1B0B1}" type="slidenum">
              <a:rPr lang="en-US"/>
              <a:pPr>
                <a:defRPr/>
              </a:pPr>
              <a:t>50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p:bldP spid="17" grpId="0"/>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DIGGING TECHNIQUE</a:t>
            </a:r>
            <a:endParaRPr lang="en-US" dirty="0">
              <a:effectLst>
                <a:outerShdw blurRad="38100" dist="38100" dir="2700000" algn="tl">
                  <a:srgbClr val="000000">
                    <a:alpha val="43137"/>
                  </a:srgbClr>
                </a:outerShdw>
              </a:effectLst>
            </a:endParaRPr>
          </a:p>
        </p:txBody>
      </p:sp>
      <p:sp>
        <p:nvSpPr>
          <p:cNvPr id="7" name="Content Placeholder 6"/>
          <p:cNvSpPr>
            <a:spLocks noGrp="1"/>
          </p:cNvSpPr>
          <p:nvPr>
            <p:ph sz="half" idx="4294967295"/>
          </p:nvPr>
        </p:nvSpPr>
        <p:spPr>
          <a:xfrm>
            <a:off x="457200" y="5951538"/>
            <a:ext cx="5562600" cy="906462"/>
          </a:xfrm>
        </p:spPr>
        <p:txBody>
          <a:bodyPr rtlCol="0">
            <a:normAutofit fontScale="85000" lnSpcReduction="10000"/>
          </a:bodyPr>
          <a:lstStyle/>
          <a:p>
            <a:pPr indent="-1588" eaLnBrk="1" fontAlgn="auto" hangingPunct="1">
              <a:spcAft>
                <a:spcPts val="0"/>
              </a:spcAft>
              <a:buFont typeface="Arial" pitchFamily="34" charset="0"/>
              <a:buNone/>
              <a:defRPr/>
            </a:pPr>
            <a:r>
              <a:rPr lang="en-US" sz="2400" dirty="0" smtClean="0"/>
              <a:t>2. Slide load close to body.</a:t>
            </a:r>
          </a:p>
          <a:p>
            <a:pPr eaLnBrk="1" fontAlgn="auto" hangingPunct="1">
              <a:spcAft>
                <a:spcPts val="0"/>
              </a:spcAft>
              <a:buFont typeface="Arial" pitchFamily="34" charset="0"/>
              <a:buNone/>
              <a:defRPr/>
            </a:pPr>
            <a:r>
              <a:rPr lang="en-US" sz="2400" dirty="0" smtClean="0"/>
              <a:t>     Ensure load is loose from ground before lifting</a:t>
            </a:r>
            <a:r>
              <a:rPr lang="en-US" sz="2000" dirty="0" smtClean="0"/>
              <a:t>.</a:t>
            </a:r>
          </a:p>
        </p:txBody>
      </p:sp>
      <p:sp>
        <p:nvSpPr>
          <p:cNvPr id="16" name="Content Placeholder 6"/>
          <p:cNvSpPr txBox="1">
            <a:spLocks/>
          </p:cNvSpPr>
          <p:nvPr/>
        </p:nvSpPr>
        <p:spPr bwMode="auto">
          <a:xfrm>
            <a:off x="3429000" y="1676400"/>
            <a:ext cx="2384425" cy="727075"/>
          </a:xfrm>
          <a:prstGeom prst="rect">
            <a:avLst/>
          </a:prstGeom>
          <a:solidFill>
            <a:schemeClr val="bg1"/>
          </a:solidFill>
          <a:ln w="9525">
            <a:noFill/>
            <a:miter lim="800000"/>
            <a:headEnd/>
            <a:tailEnd/>
          </a:ln>
        </p:spPr>
        <p:txBody>
          <a:bodyPr/>
          <a:lstStyle/>
          <a:p>
            <a:pPr marL="342900" indent="-342900">
              <a:spcBef>
                <a:spcPct val="20000"/>
              </a:spcBef>
              <a:buFont typeface="Arial" charset="0"/>
              <a:buNone/>
            </a:pPr>
            <a:r>
              <a:rPr lang="en-US" sz="2000">
                <a:latin typeface="Calibri" pitchFamily="34" charset="0"/>
              </a:rPr>
              <a:t>1. Push spade down using leg muscles</a:t>
            </a:r>
          </a:p>
        </p:txBody>
      </p:sp>
      <p:sp>
        <p:nvSpPr>
          <p:cNvPr id="17" name="Content Placeholder 6"/>
          <p:cNvSpPr txBox="1">
            <a:spLocks/>
          </p:cNvSpPr>
          <p:nvPr/>
        </p:nvSpPr>
        <p:spPr bwMode="auto">
          <a:xfrm>
            <a:off x="5791200" y="4668838"/>
            <a:ext cx="3771900" cy="1084262"/>
          </a:xfrm>
          <a:prstGeom prst="rect">
            <a:avLst/>
          </a:prstGeom>
          <a:noFill/>
          <a:ln w="9525">
            <a:noFill/>
            <a:miter lim="800000"/>
            <a:headEnd/>
            <a:tailEnd/>
          </a:ln>
        </p:spPr>
        <p:txBody>
          <a:bodyPr/>
          <a:lstStyle/>
          <a:p>
            <a:pPr marL="342900" indent="-342900">
              <a:spcBef>
                <a:spcPct val="20000"/>
              </a:spcBef>
              <a:buFont typeface="Arial" charset="0"/>
              <a:buNone/>
            </a:pPr>
            <a:r>
              <a:rPr lang="en-US" sz="2000">
                <a:latin typeface="Calibri" pitchFamily="34" charset="0"/>
              </a:rPr>
              <a:t>3. </a:t>
            </a:r>
            <a:r>
              <a:rPr lang="en-US" sz="2000" b="1">
                <a:latin typeface="Calibri" pitchFamily="34" charset="0"/>
              </a:rPr>
              <a:t>WHEN THROWING</a:t>
            </a:r>
          </a:p>
          <a:p>
            <a:pPr marL="342900" indent="-342900">
              <a:spcBef>
                <a:spcPct val="20000"/>
              </a:spcBef>
              <a:buFont typeface="Arial" charset="0"/>
              <a:buNone/>
            </a:pPr>
            <a:r>
              <a:rPr lang="en-US" sz="2000">
                <a:latin typeface="Calibri" pitchFamily="34" charset="0"/>
              </a:rPr>
              <a:t>      Turn your front foot in the direction of the throw</a:t>
            </a:r>
          </a:p>
        </p:txBody>
      </p:sp>
      <p:pic>
        <p:nvPicPr>
          <p:cNvPr id="1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15000" y="1752600"/>
            <a:ext cx="3429000" cy="3009900"/>
          </a:xfrm>
          <a:prstGeom prst="rect">
            <a:avLst/>
          </a:prstGeom>
          <a:noFill/>
          <a:ln w="9525">
            <a:noFill/>
            <a:miter lim="800000"/>
            <a:headEnd/>
            <a:tailEnd/>
          </a:ln>
        </p:spPr>
      </p:pic>
      <p:sp>
        <p:nvSpPr>
          <p:cNvPr id="18" name="Curved Up Arrow 17"/>
          <p:cNvSpPr/>
          <p:nvPr/>
        </p:nvSpPr>
        <p:spPr>
          <a:xfrm>
            <a:off x="1231900" y="4135220"/>
            <a:ext cx="5740400" cy="2199875"/>
          </a:xfrm>
          <a:prstGeom prst="curvedUpArrow">
            <a:avLst>
              <a:gd name="adj1" fmla="val 26137"/>
              <a:gd name="adj2" fmla="val 61639"/>
              <a:gd name="adj3" fmla="val 34814"/>
            </a:avLst>
          </a:prstGeom>
          <a:gradFill>
            <a:gsLst>
              <a:gs pos="57000">
                <a:schemeClr val="dk1">
                  <a:tint val="50000"/>
                  <a:satMod val="300000"/>
                  <a:alpha val="39000"/>
                </a:schemeClr>
              </a:gs>
              <a:gs pos="35000">
                <a:schemeClr val="dk1">
                  <a:tint val="37000"/>
                  <a:satMod val="300000"/>
                  <a:alpha val="20000"/>
                </a:schemeClr>
              </a:gs>
              <a:gs pos="100000">
                <a:schemeClr val="dk1">
                  <a:tint val="15000"/>
                  <a:satMod val="350000"/>
                  <a:alpha val="15000"/>
                </a:schemeClr>
              </a:gs>
            </a:gsLst>
          </a:gradFill>
          <a:ln>
            <a:noFill/>
          </a:ln>
          <a:effectLst>
            <a:outerShdw blurRad="40000" dist="20000" dir="5400000" rotWithShape="0">
              <a:srgbClr val="000000">
                <a:alpha val="38000"/>
              </a:srgbClr>
            </a:outerShdw>
            <a:softEdge rad="12700"/>
          </a:effectLst>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dirty="0">
              <a:solidFill>
                <a:schemeClr val="tx1"/>
              </a:solidFill>
            </a:endParaRPr>
          </a:p>
        </p:txBody>
      </p:sp>
      <p:sp>
        <p:nvSpPr>
          <p:cNvPr id="80906" name="TextBox 11"/>
          <p:cNvSpPr txBox="1">
            <a:spLocks noChangeArrowheads="1"/>
          </p:cNvSpPr>
          <p:nvPr/>
        </p:nvSpPr>
        <p:spPr bwMode="auto">
          <a:xfrm>
            <a:off x="573088" y="6596063"/>
            <a:ext cx="8561387" cy="307975"/>
          </a:xfrm>
          <a:prstGeom prst="rect">
            <a:avLst/>
          </a:prstGeom>
          <a:noFill/>
          <a:ln w="9525">
            <a:noFill/>
            <a:miter lim="800000"/>
            <a:headEnd/>
            <a:tailEnd/>
          </a:ln>
        </p:spPr>
        <p:txBody>
          <a:bodyPr>
            <a:spAutoFit/>
          </a:bodyPr>
          <a:lstStyle/>
          <a:p>
            <a:pPr algn="r"/>
            <a:r>
              <a:rPr lang="en-US" sz="1400" i="1">
                <a:latin typeface="Calibri" pitchFamily="34" charset="0"/>
              </a:rPr>
              <a:t>Source: Ergonomic Survival Guide for Laborers, http://www.dir.ca.gov/dosh/puborder.asp  </a:t>
            </a:r>
          </a:p>
        </p:txBody>
      </p:sp>
      <p:pic>
        <p:nvPicPr>
          <p:cNvPr id="10" name="Picture 9" descr="dig.png"/>
          <p:cNvPicPr>
            <a:picLocks noChangeAspect="1"/>
          </p:cNvPicPr>
          <p:nvPr/>
        </p:nvPicPr>
        <p:blipFill>
          <a:blip r:embed="rId4" cstate="email"/>
          <a:srcRect/>
          <a:stretch>
            <a:fillRect/>
          </a:stretch>
        </p:blipFill>
        <p:spPr>
          <a:xfrm>
            <a:off x="381000" y="1524000"/>
            <a:ext cx="2974975" cy="2566988"/>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dig2.png"/>
          <p:cNvPicPr>
            <a:picLocks noChangeAspect="1"/>
          </p:cNvPicPr>
          <p:nvPr/>
        </p:nvPicPr>
        <p:blipFill>
          <a:blip r:embed="rId5" cstate="email"/>
          <a:srcRect/>
          <a:stretch>
            <a:fillRect/>
          </a:stretch>
        </p:blipFill>
        <p:spPr>
          <a:xfrm>
            <a:off x="2971800" y="3429000"/>
            <a:ext cx="2503487" cy="23749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Slide Number Placeholder 10"/>
          <p:cNvSpPr>
            <a:spLocks noGrp="1"/>
          </p:cNvSpPr>
          <p:nvPr>
            <p:ph type="sldNum" sz="quarter" idx="11"/>
          </p:nvPr>
        </p:nvSpPr>
        <p:spPr/>
        <p:txBody>
          <a:bodyPr/>
          <a:lstStyle/>
          <a:p>
            <a:pPr>
              <a:defRPr/>
            </a:pPr>
            <a:fld id="{3AFC29B0-7A14-4358-B190-0CB48EE9BC23}" type="slidenum">
              <a:rPr lang="en-US"/>
              <a:pPr>
                <a:defRPr/>
              </a:pPr>
              <a:t>51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6" grpId="0" animBg="1"/>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8580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FILLING HOLES</a:t>
            </a:r>
            <a:endParaRPr lang="en-US" dirty="0">
              <a:effectLst>
                <a:outerShdw blurRad="38100" dist="38100" dir="2700000" algn="tl">
                  <a:srgbClr val="000000">
                    <a:alpha val="43137"/>
                  </a:srgbClr>
                </a:outerShdw>
              </a:effectLst>
            </a:endParaRPr>
          </a:p>
        </p:txBody>
      </p:sp>
      <p:sp>
        <p:nvSpPr>
          <p:cNvPr id="81923" name="Content Placeholder 18"/>
          <p:cNvSpPr>
            <a:spLocks noGrp="1"/>
          </p:cNvSpPr>
          <p:nvPr>
            <p:ph idx="1"/>
          </p:nvPr>
        </p:nvSpPr>
        <p:spPr>
          <a:xfrm>
            <a:off x="228600" y="1600200"/>
            <a:ext cx="8399463" cy="4570413"/>
          </a:xfrm>
        </p:spPr>
        <p:txBody>
          <a:bodyPr/>
          <a:lstStyle/>
          <a:p>
            <a:pPr eaLnBrk="1" hangingPunct="1">
              <a:buFont typeface="Arial" charset="0"/>
              <a:buNone/>
            </a:pPr>
            <a:r>
              <a:rPr lang="en-US" smtClean="0"/>
              <a:t>What would you choose and when?</a:t>
            </a:r>
          </a:p>
        </p:txBody>
      </p:sp>
      <p:sp>
        <p:nvSpPr>
          <p:cNvPr id="9" name="Slide Number Placeholder 8"/>
          <p:cNvSpPr>
            <a:spLocks noGrp="1"/>
          </p:cNvSpPr>
          <p:nvPr>
            <p:ph type="sldNum" sz="quarter" idx="11"/>
          </p:nvPr>
        </p:nvSpPr>
        <p:spPr/>
        <p:txBody>
          <a:bodyPr/>
          <a:lstStyle/>
          <a:p>
            <a:pPr>
              <a:defRPr/>
            </a:pPr>
            <a:fld id="{2DDAFE11-10D3-4E4C-98CB-469FB591D99E}" type="slidenum">
              <a:rPr lang="en-US"/>
              <a:pPr>
                <a:defRPr/>
              </a:pPr>
              <a:t>52</a:t>
            </a:fld>
            <a:endParaRPr lang="en-US" dirty="0"/>
          </a:p>
        </p:txBody>
      </p:sp>
      <p:sp>
        <p:nvSpPr>
          <p:cNvPr id="81925" name="TextBox 12"/>
          <p:cNvSpPr txBox="1">
            <a:spLocks noChangeArrowheads="1"/>
          </p:cNvSpPr>
          <p:nvPr/>
        </p:nvSpPr>
        <p:spPr bwMode="auto">
          <a:xfrm>
            <a:off x="2438400" y="5257800"/>
            <a:ext cx="498475" cy="523875"/>
          </a:xfrm>
          <a:prstGeom prst="rect">
            <a:avLst/>
          </a:prstGeom>
          <a:noFill/>
          <a:ln w="9525">
            <a:noFill/>
            <a:miter lim="800000"/>
            <a:headEnd/>
            <a:tailEnd/>
          </a:ln>
        </p:spPr>
        <p:txBody>
          <a:bodyPr wrap="none">
            <a:spAutoFit/>
          </a:bodyPr>
          <a:lstStyle/>
          <a:p>
            <a:r>
              <a:rPr lang="en-US" sz="2800" b="1">
                <a:latin typeface="Calibri" pitchFamily="34" charset="0"/>
              </a:rPr>
              <a:t>B)</a:t>
            </a:r>
            <a:endParaRPr lang="en-US" b="1">
              <a:latin typeface="Calibri" pitchFamily="34" charset="0"/>
            </a:endParaRPr>
          </a:p>
        </p:txBody>
      </p:sp>
      <p:sp>
        <p:nvSpPr>
          <p:cNvPr id="81926" name="TextBox 13"/>
          <p:cNvSpPr txBox="1">
            <a:spLocks noChangeArrowheads="1"/>
          </p:cNvSpPr>
          <p:nvPr/>
        </p:nvSpPr>
        <p:spPr bwMode="auto">
          <a:xfrm>
            <a:off x="3505200" y="2667000"/>
            <a:ext cx="487363" cy="523875"/>
          </a:xfrm>
          <a:prstGeom prst="rect">
            <a:avLst/>
          </a:prstGeom>
          <a:noFill/>
          <a:ln w="9525">
            <a:noFill/>
            <a:miter lim="800000"/>
            <a:headEnd/>
            <a:tailEnd/>
          </a:ln>
        </p:spPr>
        <p:txBody>
          <a:bodyPr wrap="none">
            <a:spAutoFit/>
          </a:bodyPr>
          <a:lstStyle/>
          <a:p>
            <a:r>
              <a:rPr lang="en-US" sz="2800" b="1">
                <a:latin typeface="Calibri" pitchFamily="34" charset="0"/>
              </a:rPr>
              <a:t>C)</a:t>
            </a:r>
            <a:endParaRPr lang="en-US" b="1">
              <a:latin typeface="Calibri" pitchFamily="34" charset="0"/>
            </a:endParaRPr>
          </a:p>
        </p:txBody>
      </p:sp>
      <p:sp>
        <p:nvSpPr>
          <p:cNvPr id="81927" name="TextBox 14"/>
          <p:cNvSpPr txBox="1">
            <a:spLocks noChangeArrowheads="1"/>
          </p:cNvSpPr>
          <p:nvPr/>
        </p:nvSpPr>
        <p:spPr bwMode="auto">
          <a:xfrm>
            <a:off x="6858000" y="6172200"/>
            <a:ext cx="522288" cy="523875"/>
          </a:xfrm>
          <a:prstGeom prst="rect">
            <a:avLst/>
          </a:prstGeom>
          <a:noFill/>
          <a:ln w="9525">
            <a:noFill/>
            <a:miter lim="800000"/>
            <a:headEnd/>
            <a:tailEnd/>
          </a:ln>
        </p:spPr>
        <p:txBody>
          <a:bodyPr wrap="none">
            <a:spAutoFit/>
          </a:bodyPr>
          <a:lstStyle/>
          <a:p>
            <a:r>
              <a:rPr lang="en-US" sz="2800" b="1">
                <a:latin typeface="Calibri" pitchFamily="34" charset="0"/>
              </a:rPr>
              <a:t>D)</a:t>
            </a:r>
            <a:endParaRPr lang="en-US" b="1">
              <a:latin typeface="Calibri" pitchFamily="34" charset="0"/>
            </a:endParaRPr>
          </a:p>
        </p:txBody>
      </p:sp>
      <p:pic>
        <p:nvPicPr>
          <p:cNvPr id="81928" name="Picture 2"/>
          <p:cNvPicPr>
            <a:picLocks noChangeAspect="1" noChangeArrowheads="1"/>
          </p:cNvPicPr>
          <p:nvPr/>
        </p:nvPicPr>
        <p:blipFill>
          <a:blip r:embed="rId3" cstate="print"/>
          <a:srcRect/>
          <a:stretch>
            <a:fillRect/>
          </a:stretch>
        </p:blipFill>
        <p:spPr bwMode="auto">
          <a:xfrm>
            <a:off x="2895600" y="3962400"/>
            <a:ext cx="3176588" cy="2895600"/>
          </a:xfrm>
          <a:prstGeom prst="rect">
            <a:avLst/>
          </a:prstGeom>
          <a:noFill/>
          <a:ln w="9525">
            <a:noFill/>
            <a:miter lim="800000"/>
            <a:headEnd/>
            <a:tailEnd/>
          </a:ln>
        </p:spPr>
      </p:pic>
      <p:pic>
        <p:nvPicPr>
          <p:cNvPr id="81929" name="Picture 2"/>
          <p:cNvPicPr>
            <a:picLocks noChangeAspect="1" noChangeArrowheads="1"/>
          </p:cNvPicPr>
          <p:nvPr/>
        </p:nvPicPr>
        <p:blipFill>
          <a:blip r:embed="rId4" cstate="print"/>
          <a:srcRect/>
          <a:stretch>
            <a:fillRect/>
          </a:stretch>
        </p:blipFill>
        <p:spPr bwMode="auto">
          <a:xfrm>
            <a:off x="0" y="2286000"/>
            <a:ext cx="2743200" cy="2667000"/>
          </a:xfrm>
          <a:prstGeom prst="rect">
            <a:avLst/>
          </a:prstGeom>
          <a:noFill/>
          <a:ln w="9525">
            <a:noFill/>
            <a:miter lim="800000"/>
            <a:headEnd/>
            <a:tailEnd/>
          </a:ln>
        </p:spPr>
      </p:pic>
      <p:pic>
        <p:nvPicPr>
          <p:cNvPr id="8193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46700" y="3581400"/>
            <a:ext cx="3797300" cy="2590800"/>
          </a:xfrm>
          <a:prstGeom prst="rect">
            <a:avLst/>
          </a:prstGeom>
          <a:noFill/>
          <a:ln w="9525">
            <a:noFill/>
            <a:miter lim="800000"/>
            <a:headEnd/>
            <a:tailEnd/>
          </a:ln>
        </p:spPr>
      </p:pic>
      <p:pic>
        <p:nvPicPr>
          <p:cNvPr id="138250" name="Picture 10" descr="tarp-outlet_2144_7930714.jpg"/>
          <p:cNvPicPr>
            <a:picLocks noChangeAspect="1"/>
          </p:cNvPicPr>
          <p:nvPr/>
        </p:nvPicPr>
        <p:blipFill>
          <a:blip r:embed="rId6" cstate="email">
            <a:lum bright="-20000" contrast="40000"/>
          </a:blip>
          <a:srcRect/>
          <a:stretch>
            <a:fillRect/>
          </a:stretch>
        </p:blipFill>
        <p:spPr bwMode="auto">
          <a:xfrm>
            <a:off x="4267200" y="2362200"/>
            <a:ext cx="1874837" cy="1625600"/>
          </a:xfrm>
          <a:prstGeom prst="roundRect">
            <a:avLst/>
          </a:prstGeom>
          <a:noFill/>
          <a:ln w="38100">
            <a:solidFill>
              <a:schemeClr val="tx1"/>
            </a:solidFill>
            <a:miter lim="800000"/>
            <a:headEnd/>
            <a:tailEnd/>
          </a:ln>
        </p:spPr>
      </p:pic>
      <p:sp>
        <p:nvSpPr>
          <p:cNvPr id="81932" name="TextBox 11"/>
          <p:cNvSpPr txBox="1">
            <a:spLocks noChangeArrowheads="1"/>
          </p:cNvSpPr>
          <p:nvPr/>
        </p:nvSpPr>
        <p:spPr bwMode="auto">
          <a:xfrm>
            <a:off x="1828800" y="2590800"/>
            <a:ext cx="514350" cy="523875"/>
          </a:xfrm>
          <a:prstGeom prst="rect">
            <a:avLst/>
          </a:prstGeom>
          <a:noFill/>
          <a:ln w="9525">
            <a:noFill/>
            <a:miter lim="800000"/>
            <a:headEnd/>
            <a:tailEnd/>
          </a:ln>
        </p:spPr>
        <p:txBody>
          <a:bodyPr wrap="none">
            <a:spAutoFit/>
          </a:bodyPr>
          <a:lstStyle/>
          <a:p>
            <a:r>
              <a:rPr lang="en-US" sz="2800" b="1">
                <a:latin typeface="Calibri" pitchFamily="34" charset="0"/>
              </a:rPr>
              <a:t>A)</a:t>
            </a:r>
            <a:endParaRPr lang="en-US" b="1">
              <a:latin typeface="Calibri" pitchFamily="34" charset="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SHOVELING/DIGGING/FILLING</a:t>
            </a:r>
            <a:endParaRPr lang="en-US" dirty="0">
              <a:effectLst>
                <a:outerShdw blurRad="38100" dist="38100" dir="2700000" algn="tl">
                  <a:srgbClr val="000000">
                    <a:alpha val="43137"/>
                  </a:srgbClr>
                </a:outerShdw>
              </a:effectLst>
            </a:endParaRPr>
          </a:p>
        </p:txBody>
      </p:sp>
      <p:sp>
        <p:nvSpPr>
          <p:cNvPr id="55299" name="Content Placeholder 2"/>
          <p:cNvSpPr>
            <a:spLocks noGrp="1"/>
          </p:cNvSpPr>
          <p:nvPr>
            <p:ph sz="half" idx="1"/>
          </p:nvPr>
        </p:nvSpPr>
        <p:spPr>
          <a:xfrm>
            <a:off x="457200" y="1447800"/>
            <a:ext cx="4038600" cy="5257800"/>
          </a:xfrm>
        </p:spPr>
        <p:txBody>
          <a:bodyPr rtlCol="0">
            <a:noAutofit/>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BETTER PRACTICE</a:t>
            </a:r>
          </a:p>
          <a:p>
            <a:pPr eaLnBrk="1" fontAlgn="auto" hangingPunct="1">
              <a:spcAft>
                <a:spcPts val="0"/>
              </a:spcAft>
              <a:buFont typeface="Wingdings" pitchFamily="2" charset="2"/>
              <a:buChar char="ü"/>
              <a:defRPr/>
            </a:pPr>
            <a:r>
              <a:rPr lang="en-US" sz="2000" dirty="0" smtClean="0"/>
              <a:t>Keep distance between your hands</a:t>
            </a:r>
          </a:p>
          <a:p>
            <a:pPr eaLnBrk="1" fontAlgn="auto" hangingPunct="1">
              <a:spcAft>
                <a:spcPts val="0"/>
              </a:spcAft>
              <a:buFont typeface="Wingdings" pitchFamily="2" charset="2"/>
              <a:buChar char="ü"/>
              <a:defRPr/>
            </a:pPr>
            <a:r>
              <a:rPr lang="en-US" sz="2000" dirty="0" smtClean="0"/>
              <a:t>Reduce the size/weight of the load</a:t>
            </a:r>
          </a:p>
          <a:p>
            <a:pPr eaLnBrk="1" fontAlgn="auto" hangingPunct="1">
              <a:spcAft>
                <a:spcPts val="0"/>
              </a:spcAft>
              <a:buFont typeface="Wingdings" pitchFamily="2" charset="2"/>
              <a:buChar char="ü"/>
              <a:defRPr/>
            </a:pPr>
            <a:r>
              <a:rPr lang="en-US" sz="2000" dirty="0" smtClean="0"/>
              <a:t>Ensure a comfortable grip, maintain it</a:t>
            </a:r>
          </a:p>
          <a:p>
            <a:pPr eaLnBrk="1" fontAlgn="auto" hangingPunct="1">
              <a:spcAft>
                <a:spcPts val="0"/>
              </a:spcAft>
              <a:buFont typeface="Wingdings" pitchFamily="2" charset="2"/>
              <a:buChar char="ü"/>
              <a:defRPr/>
            </a:pPr>
            <a:r>
              <a:rPr lang="en-US" sz="2000" dirty="0" smtClean="0"/>
              <a:t>Wear shoes with good soles to maintain firm footing</a:t>
            </a:r>
          </a:p>
          <a:p>
            <a:pPr eaLnBrk="1" fontAlgn="auto" hangingPunct="1">
              <a:spcAft>
                <a:spcPts val="0"/>
              </a:spcAft>
              <a:buFont typeface="Wingdings" pitchFamily="2" charset="2"/>
              <a:buChar char="ü"/>
              <a:defRPr/>
            </a:pPr>
            <a:r>
              <a:rPr lang="en-US" sz="2000" dirty="0" smtClean="0"/>
              <a:t>When possible push, don’t lift</a:t>
            </a:r>
          </a:p>
          <a:p>
            <a:pPr eaLnBrk="1" fontAlgn="auto" hangingPunct="1">
              <a:spcAft>
                <a:spcPts val="0"/>
              </a:spcAft>
              <a:buFont typeface="Wingdings" pitchFamily="2" charset="2"/>
              <a:buChar char="ü"/>
              <a:defRPr/>
            </a:pPr>
            <a:r>
              <a:rPr lang="en-US" sz="2000" dirty="0" smtClean="0"/>
              <a:t>Use equipment (backhoe, vacuum excavation)</a:t>
            </a:r>
          </a:p>
          <a:p>
            <a:pPr eaLnBrk="1" fontAlgn="auto" hangingPunct="1">
              <a:spcAft>
                <a:spcPts val="0"/>
              </a:spcAft>
              <a:buFont typeface="Wingdings" pitchFamily="2" charset="2"/>
              <a:buChar char="ü"/>
              <a:defRPr/>
            </a:pPr>
            <a:r>
              <a:rPr lang="en-US" sz="2000" dirty="0" smtClean="0"/>
              <a:t>Use tarp/blanket sling for removing reusable soil</a:t>
            </a:r>
          </a:p>
          <a:p>
            <a:pPr eaLnBrk="1" fontAlgn="auto" hangingPunct="1">
              <a:spcAft>
                <a:spcPts val="0"/>
              </a:spcAft>
              <a:buFont typeface="Wingdings" pitchFamily="2" charset="2"/>
              <a:buChar char="ü"/>
              <a:defRPr/>
            </a:pPr>
            <a:r>
              <a:rPr lang="en-US" sz="2000" dirty="0" smtClean="0"/>
              <a:t>Use dumpster for haul soil</a:t>
            </a:r>
          </a:p>
        </p:txBody>
      </p:sp>
      <p:sp>
        <p:nvSpPr>
          <p:cNvPr id="55301" name="Content Placeholder 5"/>
          <p:cNvSpPr>
            <a:spLocks noGrp="1"/>
          </p:cNvSpPr>
          <p:nvPr>
            <p:ph sz="half" idx="2"/>
          </p:nvPr>
        </p:nvSpPr>
        <p:spPr>
          <a:xfrm>
            <a:off x="4648200" y="1524000"/>
            <a:ext cx="4038600" cy="5257800"/>
          </a:xfrm>
        </p:spPr>
        <p:txBody>
          <a:bodyPr rtlCol="0">
            <a:normAutofit/>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AVOID</a:t>
            </a:r>
          </a:p>
          <a:p>
            <a:pPr eaLnBrk="1" fontAlgn="auto" hangingPunct="1">
              <a:spcAft>
                <a:spcPts val="0"/>
              </a:spcAft>
              <a:buFont typeface="Arial" pitchFamily="34" charset="0"/>
              <a:buBlip>
                <a:blip r:embed="rId3"/>
              </a:buBlip>
              <a:defRPr/>
            </a:pPr>
            <a:r>
              <a:rPr lang="en-US" sz="2200" dirty="0" smtClean="0"/>
              <a:t>Moving loads long distances</a:t>
            </a:r>
          </a:p>
          <a:p>
            <a:pPr eaLnBrk="1" fontAlgn="auto" hangingPunct="1">
              <a:spcAft>
                <a:spcPts val="0"/>
              </a:spcAft>
              <a:buFont typeface="Arial" pitchFamily="34" charset="0"/>
              <a:buBlip>
                <a:blip r:embed="rId3"/>
              </a:buBlip>
              <a:defRPr/>
            </a:pPr>
            <a:r>
              <a:rPr lang="en-US" sz="2200" dirty="0" smtClean="0"/>
              <a:t>Long time periods without breaks</a:t>
            </a:r>
          </a:p>
          <a:p>
            <a:pPr eaLnBrk="1" fontAlgn="auto" hangingPunct="1">
              <a:spcAft>
                <a:spcPts val="0"/>
              </a:spcAft>
              <a:buFont typeface="Arial" pitchFamily="34" charset="0"/>
              <a:buBlip>
                <a:blip r:embed="rId3"/>
              </a:buBlip>
              <a:defRPr/>
            </a:pPr>
            <a:r>
              <a:rPr lang="en-US" sz="2200" dirty="0" smtClean="0"/>
              <a:t>Reaching </a:t>
            </a:r>
          </a:p>
          <a:p>
            <a:pPr eaLnBrk="1" fontAlgn="auto" hangingPunct="1">
              <a:spcAft>
                <a:spcPts val="0"/>
              </a:spcAft>
              <a:buFont typeface="Arial" pitchFamily="34" charset="0"/>
              <a:buBlip>
                <a:blip r:embed="rId3"/>
              </a:buBlip>
              <a:defRPr/>
            </a:pPr>
            <a:r>
              <a:rPr lang="en-US" sz="2200" dirty="0" smtClean="0"/>
              <a:t>Twisting</a:t>
            </a:r>
          </a:p>
        </p:txBody>
      </p:sp>
      <p:sp>
        <p:nvSpPr>
          <p:cNvPr id="8" name="Slide Number Placeholder 7"/>
          <p:cNvSpPr>
            <a:spLocks noGrp="1"/>
          </p:cNvSpPr>
          <p:nvPr>
            <p:ph type="sldNum" sz="quarter" idx="11"/>
          </p:nvPr>
        </p:nvSpPr>
        <p:spPr>
          <a:xfrm>
            <a:off x="6553200" y="6280150"/>
            <a:ext cx="2133600" cy="365125"/>
          </a:xfrm>
        </p:spPr>
        <p:txBody>
          <a:bodyPr/>
          <a:lstStyle/>
          <a:p>
            <a:pPr>
              <a:defRPr/>
            </a:pPr>
            <a:fld id="{A58420A2-1D43-473C-AF5C-4928602CEBBA}" type="slidenum">
              <a:rPr lang="en-US"/>
              <a:pPr>
                <a:defRPr/>
              </a:pPr>
              <a:t>53</a:t>
            </a:fld>
            <a:endParaRPr lang="en-US"/>
          </a:p>
        </p:txBody>
      </p:sp>
      <p:sp>
        <p:nvSpPr>
          <p:cNvPr id="9" name="Cloud 8"/>
          <p:cNvSpPr/>
          <p:nvPr/>
        </p:nvSpPr>
        <p:spPr>
          <a:xfrm>
            <a:off x="4876801" y="4191000"/>
            <a:ext cx="3962400" cy="2370162"/>
          </a:xfrm>
          <a:prstGeom prst="cloud">
            <a:avLst/>
          </a:prstGeom>
          <a:ln/>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Choose the right shovel or spade for the task</a:t>
            </a:r>
          </a:p>
        </p:txBody>
      </p:sp>
      <mc:AlternateContent xmlns:mc="http://schemas.openxmlformats.org/markup-compatibility/2006">
        <mc:Choice xmlns:p14="http://schemas.microsoft.com/office/powerpoint/2010/main" Requires="p14">
          <p:contentPart p14:bwMode="auto" r:id="rId4">
            <p14:nvContentPartPr>
              <p14:cNvPr id="3074" name="Ink 2"/>
              <p14:cNvContentPartPr>
                <a14:cpLocks xmlns:a14="http://schemas.microsoft.com/office/drawing/2010/main" noRot="1" noChangeAspect="1" noEditPoints="1" noChangeArrowheads="1" noChangeShapeType="1"/>
              </p14:cNvContentPartPr>
              <p14:nvPr/>
            </p14:nvContentPartPr>
            <p14:xfrm>
              <a:off x="1401759325" y="1710334400"/>
              <a:ext cx="0" cy="0"/>
            </p14:xfrm>
          </p:contentPart>
        </mc:Choice>
        <mc:Fallback>
          <p:pic>
            <p:nvPicPr>
              <p:cNvPr id="3074" name="Ink 2"/>
              <p:cNvPicPr>
                <a:picLocks noRot="1" noChangeAspect="1" noEditPoints="1" noChangeArrowheads="1" noChangeShapeType="1"/>
              </p:cNvPicPr>
              <p:nvPr/>
            </p:nvPicPr>
            <p:blipFill>
              <a:blip r:embed="rId5"/>
              <a:stretch>
                <a:fillRect/>
              </a:stretch>
            </p:blipFill>
            <p:spPr>
              <a:xfrm>
                <a:off x="1401759325" y="1710334400"/>
                <a:ext cx="0" cy="0"/>
              </a:xfrm>
              <a:prstGeom prst="rect">
                <a:avLst/>
              </a:prstGeom>
            </p:spPr>
          </p:pic>
        </mc:Fallback>
      </mc:AlternateContent>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fade">
                                      <p:cBhvr>
                                        <p:cTn id="7" dur="5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fade">
                                      <p:cBhvr>
                                        <p:cTn id="12" dur="500"/>
                                        <p:tgtEl>
                                          <p:spTgt spid="5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5299">
                                            <p:txEl>
                                              <p:pRg st="2" end="2"/>
                                            </p:txEl>
                                          </p:spTgt>
                                        </p:tgtEl>
                                        <p:attrNameLst>
                                          <p:attrName>style.visibility</p:attrName>
                                        </p:attrNameLst>
                                      </p:cBhvr>
                                      <p:to>
                                        <p:strVal val="visible"/>
                                      </p:to>
                                    </p:set>
                                    <p:animEffect transition="in" filter="fade">
                                      <p:cBhvr>
                                        <p:cTn id="17" dur="500"/>
                                        <p:tgtEl>
                                          <p:spTgt spid="552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299">
                                            <p:txEl>
                                              <p:pRg st="3" end="3"/>
                                            </p:txEl>
                                          </p:spTgt>
                                        </p:tgtEl>
                                        <p:attrNameLst>
                                          <p:attrName>style.visibility</p:attrName>
                                        </p:attrNameLst>
                                      </p:cBhvr>
                                      <p:to>
                                        <p:strVal val="visible"/>
                                      </p:to>
                                    </p:set>
                                    <p:animEffect transition="in" filter="fade">
                                      <p:cBhvr>
                                        <p:cTn id="22" dur="500"/>
                                        <p:tgtEl>
                                          <p:spTgt spid="552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299">
                                            <p:txEl>
                                              <p:pRg st="4" end="4"/>
                                            </p:txEl>
                                          </p:spTgt>
                                        </p:tgtEl>
                                        <p:attrNameLst>
                                          <p:attrName>style.visibility</p:attrName>
                                        </p:attrNameLst>
                                      </p:cBhvr>
                                      <p:to>
                                        <p:strVal val="visible"/>
                                      </p:to>
                                    </p:set>
                                    <p:animEffect transition="in" filter="fade">
                                      <p:cBhvr>
                                        <p:cTn id="27" dur="500"/>
                                        <p:tgtEl>
                                          <p:spTgt spid="552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5299">
                                            <p:txEl>
                                              <p:pRg st="5" end="5"/>
                                            </p:txEl>
                                          </p:spTgt>
                                        </p:tgtEl>
                                        <p:attrNameLst>
                                          <p:attrName>style.visibility</p:attrName>
                                        </p:attrNameLst>
                                      </p:cBhvr>
                                      <p:to>
                                        <p:strVal val="visible"/>
                                      </p:to>
                                    </p:set>
                                    <p:animEffect transition="in" filter="fade">
                                      <p:cBhvr>
                                        <p:cTn id="32" dur="500"/>
                                        <p:tgtEl>
                                          <p:spTgt spid="552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299">
                                            <p:txEl>
                                              <p:pRg st="6" end="6"/>
                                            </p:txEl>
                                          </p:spTgt>
                                        </p:tgtEl>
                                        <p:attrNameLst>
                                          <p:attrName>style.visibility</p:attrName>
                                        </p:attrNameLst>
                                      </p:cBhvr>
                                      <p:to>
                                        <p:strVal val="visible"/>
                                      </p:to>
                                    </p:set>
                                    <p:animEffect transition="in" filter="fade">
                                      <p:cBhvr>
                                        <p:cTn id="37" dur="500"/>
                                        <p:tgtEl>
                                          <p:spTgt spid="552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299">
                                            <p:txEl>
                                              <p:pRg st="7" end="7"/>
                                            </p:txEl>
                                          </p:spTgt>
                                        </p:tgtEl>
                                        <p:attrNameLst>
                                          <p:attrName>style.visibility</p:attrName>
                                        </p:attrNameLst>
                                      </p:cBhvr>
                                      <p:to>
                                        <p:strVal val="visible"/>
                                      </p:to>
                                    </p:set>
                                    <p:animEffect transition="in" filter="fade">
                                      <p:cBhvr>
                                        <p:cTn id="42" dur="500"/>
                                        <p:tgtEl>
                                          <p:spTgt spid="552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299">
                                            <p:txEl>
                                              <p:pRg st="8" end="8"/>
                                            </p:txEl>
                                          </p:spTgt>
                                        </p:tgtEl>
                                        <p:attrNameLst>
                                          <p:attrName>style.visibility</p:attrName>
                                        </p:attrNameLst>
                                      </p:cBhvr>
                                      <p:to>
                                        <p:strVal val="visible"/>
                                      </p:to>
                                    </p:set>
                                    <p:animEffect transition="in" filter="fade">
                                      <p:cBhvr>
                                        <p:cTn id="47" dur="500"/>
                                        <p:tgtEl>
                                          <p:spTgt spid="5529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5301">
                                            <p:txEl>
                                              <p:pRg st="4" end="4"/>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allAtOnce"/>
      <p:bldP spid="5530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CABLE CUTTING</a:t>
            </a:r>
            <a:endParaRPr lang="en-US" dirty="0"/>
          </a:p>
        </p:txBody>
      </p:sp>
      <p:sp>
        <p:nvSpPr>
          <p:cNvPr id="3" name="Slide Number Placeholder 2"/>
          <p:cNvSpPr>
            <a:spLocks noGrp="1"/>
          </p:cNvSpPr>
          <p:nvPr>
            <p:ph type="sldNum" sz="quarter" idx="11"/>
          </p:nvPr>
        </p:nvSpPr>
        <p:spPr/>
        <p:txBody>
          <a:bodyPr/>
          <a:lstStyle/>
          <a:p>
            <a:pPr>
              <a:defRPr/>
            </a:pPr>
            <a:fld id="{C55086C0-0CCB-403B-AEFC-21DC3E9A1794}" type="slidenum">
              <a:rPr lang="en-US"/>
              <a:pPr>
                <a:defRPr/>
              </a:pPr>
              <a:t>54</a:t>
            </a:fld>
            <a:endParaRPr lang="en-US"/>
          </a:p>
        </p:txBody>
      </p:sp>
      <p:pic>
        <p:nvPicPr>
          <p:cNvPr id="9" name="Picture 2" descr="C:\Users\ErgoTablet\Desktop\SH 2011-2012\CARGI MATERIALS FROM SB\Electric sector\Initial visits\Facility 1_11_29_2011\Photos\DSC02836.JPG"/>
          <p:cNvPicPr>
            <a:picLocks noChangeAspect="1" noChangeArrowheads="1"/>
          </p:cNvPicPr>
          <p:nvPr/>
        </p:nvPicPr>
        <p:blipFill>
          <a:blip r:embed="rId3" cstate="email">
            <a:grayscl/>
          </a:blip>
          <a:srcRect/>
          <a:stretch>
            <a:fillRect/>
          </a:stretch>
        </p:blipFill>
        <p:spPr bwMode="auto">
          <a:xfrm>
            <a:off x="5562600" y="1371600"/>
            <a:ext cx="3251199" cy="2660071"/>
          </a:xfrm>
          <a:prstGeom prst="rect">
            <a:avLst/>
          </a:prstGeom>
          <a:ln>
            <a:noFill/>
          </a:ln>
          <a:effectLst>
            <a:softEdge rad="317500"/>
          </a:effectLst>
        </p:spPr>
      </p:pic>
      <p:sp>
        <p:nvSpPr>
          <p:cNvPr id="5" name="Content Placeholder 3"/>
          <p:cNvSpPr txBox="1">
            <a:spLocks/>
          </p:cNvSpPr>
          <p:nvPr/>
        </p:nvSpPr>
        <p:spPr>
          <a:xfrm>
            <a:off x="1447800" y="1524000"/>
            <a:ext cx="4648200" cy="4754563"/>
          </a:xfrm>
          <a:prstGeom prst="rect">
            <a:avLst/>
          </a:prstGeom>
        </p:spPr>
        <p:txBody>
          <a:bodyPr>
            <a:normAutofit/>
          </a:bodyPr>
          <a:lstStyle/>
          <a:p>
            <a:pPr fontAlgn="auto">
              <a:spcBef>
                <a:spcPct val="20000"/>
              </a:spcBef>
              <a:spcAft>
                <a:spcPts val="0"/>
              </a:spcAft>
              <a:buFont typeface="Arial" pitchFamily="34" charset="0"/>
              <a:buNone/>
              <a:defRPr/>
            </a:pPr>
            <a:r>
              <a:rPr lang="en-US" sz="2400" dirty="0">
                <a:latin typeface="+mn-lt"/>
                <a:cs typeface="+mn-cs"/>
              </a:rPr>
              <a:t>Cable cutting can cause stress to the wrists, forearms, shoulders and/or low back if:</a:t>
            </a:r>
          </a:p>
          <a:p>
            <a:pPr marL="342900" indent="-342900" fontAlgn="auto">
              <a:spcBef>
                <a:spcPts val="600"/>
              </a:spcBef>
              <a:spcAft>
                <a:spcPts val="600"/>
              </a:spcAft>
              <a:buFont typeface="Wingdings" pitchFamily="2" charset="2"/>
              <a:buChar char="ü"/>
              <a:defRPr/>
            </a:pPr>
            <a:r>
              <a:rPr lang="en-US" sz="2200" dirty="0">
                <a:latin typeface="+mn-lt"/>
                <a:cs typeface="+mn-cs"/>
              </a:rPr>
              <a:t>Cutting manually</a:t>
            </a:r>
          </a:p>
          <a:p>
            <a:pPr marL="342900" indent="-342900" fontAlgn="auto">
              <a:spcBef>
                <a:spcPts val="600"/>
              </a:spcBef>
              <a:spcAft>
                <a:spcPts val="600"/>
              </a:spcAft>
              <a:buFont typeface="Wingdings" pitchFamily="2" charset="2"/>
              <a:buChar char="ü"/>
              <a:defRPr/>
            </a:pPr>
            <a:r>
              <a:rPr lang="en-US" sz="2200" dirty="0">
                <a:latin typeface="+mn-lt"/>
                <a:cs typeface="+mn-cs"/>
              </a:rPr>
              <a:t>A lot of force is required</a:t>
            </a:r>
          </a:p>
          <a:p>
            <a:pPr marL="342900" indent="-342900" fontAlgn="auto">
              <a:spcBef>
                <a:spcPts val="600"/>
              </a:spcBef>
              <a:spcAft>
                <a:spcPts val="600"/>
              </a:spcAft>
              <a:buFont typeface="Wingdings" pitchFamily="2" charset="2"/>
              <a:buChar char="ü"/>
              <a:defRPr/>
            </a:pPr>
            <a:r>
              <a:rPr lang="en-US" sz="2200" dirty="0">
                <a:latin typeface="+mn-lt"/>
                <a:cs typeface="+mn-cs"/>
              </a:rPr>
              <a:t>Performed in awkward postures </a:t>
            </a:r>
          </a:p>
          <a:p>
            <a:pPr marL="742950" lvl="1" indent="-285750" fontAlgn="auto">
              <a:spcBef>
                <a:spcPts val="600"/>
              </a:spcBef>
              <a:spcAft>
                <a:spcPts val="600"/>
              </a:spcAft>
              <a:buFont typeface="Calibri" pitchFamily="34" charset="0"/>
              <a:buChar char="—"/>
              <a:defRPr/>
            </a:pPr>
            <a:r>
              <a:rPr lang="en-US" dirty="0">
                <a:latin typeface="+mn-lt"/>
                <a:cs typeface="+mn-cs"/>
              </a:rPr>
              <a:t>Bending and cutting on ground</a:t>
            </a:r>
          </a:p>
          <a:p>
            <a:pPr marL="742950" lvl="1" indent="-285750" fontAlgn="auto">
              <a:spcBef>
                <a:spcPts val="600"/>
              </a:spcBef>
              <a:spcAft>
                <a:spcPts val="600"/>
              </a:spcAft>
              <a:buFont typeface="Calibri" pitchFamily="34" charset="0"/>
              <a:buChar char="—"/>
              <a:defRPr/>
            </a:pPr>
            <a:r>
              <a:rPr lang="en-US" dirty="0">
                <a:latin typeface="+mn-lt"/>
                <a:cs typeface="+mn-cs"/>
              </a:rPr>
              <a:t>Cutting cables overhead</a:t>
            </a:r>
          </a:p>
          <a:p>
            <a:pPr marL="742950" lvl="1" indent="-285750" fontAlgn="auto">
              <a:spcBef>
                <a:spcPts val="600"/>
              </a:spcBef>
              <a:spcAft>
                <a:spcPts val="600"/>
              </a:spcAft>
              <a:buFont typeface="Calibri" pitchFamily="34" charset="0"/>
              <a:buChar char="—"/>
              <a:defRPr/>
            </a:pPr>
            <a:r>
              <a:rPr lang="en-US" dirty="0">
                <a:latin typeface="+mn-lt"/>
                <a:cs typeface="+mn-cs"/>
              </a:rPr>
              <a:t>Working in confined spaces</a:t>
            </a:r>
          </a:p>
          <a:p>
            <a:pPr marL="342900" indent="-342900" fontAlgn="auto">
              <a:spcBef>
                <a:spcPts val="600"/>
              </a:spcBef>
              <a:spcAft>
                <a:spcPts val="600"/>
              </a:spcAft>
              <a:buFont typeface="Wingdings" pitchFamily="2" charset="2"/>
              <a:buChar char="ü"/>
              <a:defRPr/>
            </a:pPr>
            <a:endParaRPr lang="en-US" sz="2400" dirty="0">
              <a:latin typeface="+mn-lt"/>
              <a:cs typeface="+mn-cs"/>
            </a:endParaRPr>
          </a:p>
          <a:p>
            <a:pPr marL="342900" indent="-342900" fontAlgn="auto">
              <a:spcBef>
                <a:spcPts val="600"/>
              </a:spcBef>
              <a:spcAft>
                <a:spcPts val="600"/>
              </a:spcAft>
              <a:buFont typeface="Wingdings" pitchFamily="2" charset="2"/>
              <a:buChar char="ü"/>
              <a:defRPr/>
            </a:pPr>
            <a:endParaRPr lang="en-US" sz="2400" dirty="0">
              <a:latin typeface="+mn-lt"/>
              <a:cs typeface="+mn-cs"/>
            </a:endParaRPr>
          </a:p>
          <a:p>
            <a:pPr marL="342900" indent="-342900" fontAlgn="auto">
              <a:spcBef>
                <a:spcPts val="600"/>
              </a:spcBef>
              <a:spcAft>
                <a:spcPts val="600"/>
              </a:spcAft>
              <a:buFont typeface="Wingdings" pitchFamily="2" charset="2"/>
              <a:buChar char="ü"/>
              <a:defRPr/>
            </a:pPr>
            <a:endParaRPr lang="en-US" sz="2400" dirty="0">
              <a:latin typeface="+mn-lt"/>
              <a:cs typeface="+mn-cs"/>
            </a:endParaRPr>
          </a:p>
          <a:p>
            <a:pPr marL="342900" indent="-342900" fontAlgn="auto">
              <a:spcBef>
                <a:spcPts val="600"/>
              </a:spcBef>
              <a:spcAft>
                <a:spcPts val="600"/>
              </a:spcAft>
              <a:buFont typeface="Arial" pitchFamily="34" charset="0"/>
              <a:buNone/>
              <a:defRPr/>
            </a:pPr>
            <a:endParaRPr lang="en-US" sz="2400" dirty="0">
              <a:latin typeface="+mn-lt"/>
              <a:cs typeface="+mn-cs"/>
            </a:endParaRPr>
          </a:p>
          <a:p>
            <a:pPr marL="342900" indent="-342900" fontAlgn="auto">
              <a:spcBef>
                <a:spcPts val="600"/>
              </a:spcBef>
              <a:spcAft>
                <a:spcPts val="600"/>
              </a:spcAft>
              <a:buFont typeface="Wingdings" pitchFamily="2" charset="2"/>
              <a:buChar char="ü"/>
              <a:defRPr/>
            </a:pPr>
            <a:endParaRPr lang="en-US" sz="3000" dirty="0">
              <a:latin typeface="+mn-lt"/>
              <a:cs typeface="+mn-cs"/>
            </a:endParaRPr>
          </a:p>
          <a:p>
            <a:pPr marL="342900" indent="-342900" fontAlgn="auto">
              <a:spcBef>
                <a:spcPts val="600"/>
              </a:spcBef>
              <a:spcAft>
                <a:spcPts val="600"/>
              </a:spcAft>
              <a:buFont typeface="Wingdings" pitchFamily="2" charset="2"/>
              <a:buChar char="ü"/>
              <a:defRPr/>
            </a:pPr>
            <a:endParaRPr lang="en-US" sz="2400" dirty="0">
              <a:latin typeface="+mn-lt"/>
              <a:cs typeface="+mn-cs"/>
            </a:endParaRPr>
          </a:p>
          <a:p>
            <a:pPr marL="742950" lvl="1" indent="-285750" fontAlgn="auto">
              <a:spcBef>
                <a:spcPct val="20000"/>
              </a:spcBef>
              <a:spcAft>
                <a:spcPts val="0"/>
              </a:spcAft>
              <a:buFont typeface="Arial" pitchFamily="34" charset="0"/>
              <a:buChar char="–"/>
              <a:defRPr/>
            </a:pPr>
            <a:endParaRPr lang="en-US" sz="2400" dirty="0">
              <a:latin typeface="+mn-lt"/>
              <a:cs typeface="+mn-cs"/>
            </a:endParaRPr>
          </a:p>
        </p:txBody>
      </p:sp>
      <p:pic>
        <p:nvPicPr>
          <p:cNvPr id="6" name="Picture 3"/>
          <p:cNvPicPr>
            <a:picLocks noChangeAspect="1" noChangeArrowheads="1"/>
          </p:cNvPicPr>
          <p:nvPr/>
        </p:nvPicPr>
        <p:blipFill>
          <a:blip r:embed="rId4" cstate="email"/>
          <a:srcRect/>
          <a:stretch>
            <a:fillRect/>
          </a:stretch>
        </p:blipFill>
        <p:spPr bwMode="auto">
          <a:xfrm>
            <a:off x="5715000" y="4038600"/>
            <a:ext cx="2841044" cy="2538169"/>
          </a:xfrm>
          <a:prstGeom prst="rect">
            <a:avLst/>
          </a:prstGeom>
          <a:ln>
            <a:noFill/>
          </a:ln>
          <a:effectLst>
            <a:softEdge rad="317500"/>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CABLE CUTTING</a:t>
            </a:r>
            <a:endParaRPr lang="en-US" dirty="0">
              <a:effectLst>
                <a:outerShdw blurRad="38100" dist="38100" dir="2700000" algn="tl">
                  <a:srgbClr val="000000">
                    <a:alpha val="43137"/>
                  </a:srgbClr>
                </a:outerShdw>
              </a:effectLst>
            </a:endParaRPr>
          </a:p>
        </p:txBody>
      </p:sp>
      <p:sp>
        <p:nvSpPr>
          <p:cNvPr id="11" name="Content Placeholder 2"/>
          <p:cNvSpPr>
            <a:spLocks noGrp="1"/>
          </p:cNvSpPr>
          <p:nvPr>
            <p:ph sz="half" idx="1"/>
          </p:nvPr>
        </p:nvSpPr>
        <p:spPr>
          <a:xfrm>
            <a:off x="457200" y="1600200"/>
            <a:ext cx="4038600" cy="5257800"/>
          </a:xfrm>
        </p:spPr>
        <p:txBody>
          <a:bodyPr rtlCol="0">
            <a:noAutofit/>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BETTER PRACTICE</a:t>
            </a:r>
          </a:p>
          <a:p>
            <a:pPr eaLnBrk="1" fontAlgn="auto" hangingPunct="1">
              <a:spcAft>
                <a:spcPts val="0"/>
              </a:spcAft>
              <a:buFont typeface="Wingdings" pitchFamily="2" charset="2"/>
              <a:buChar char="ü"/>
              <a:defRPr/>
            </a:pPr>
            <a:r>
              <a:rPr lang="en-US" sz="2200" dirty="0" smtClean="0"/>
              <a:t>Use battery operated cable cutters</a:t>
            </a:r>
          </a:p>
          <a:p>
            <a:pPr eaLnBrk="1" fontAlgn="auto" hangingPunct="1">
              <a:spcAft>
                <a:spcPts val="0"/>
              </a:spcAft>
              <a:buFont typeface="Wingdings" pitchFamily="2" charset="2"/>
              <a:buChar char="ü"/>
              <a:defRPr/>
            </a:pPr>
            <a:r>
              <a:rPr lang="en-US" sz="2200" dirty="0" smtClean="0"/>
              <a:t>Ensure proper maintenance including tool grip</a:t>
            </a:r>
          </a:p>
          <a:p>
            <a:pPr eaLnBrk="1" fontAlgn="auto" hangingPunct="1">
              <a:spcAft>
                <a:spcPts val="0"/>
              </a:spcAft>
              <a:buFont typeface="Wingdings" pitchFamily="2" charset="2"/>
              <a:buChar char="ü"/>
              <a:defRPr/>
            </a:pPr>
            <a:r>
              <a:rPr lang="en-US" sz="2200" dirty="0" smtClean="0"/>
              <a:t>Ensure that the cable is secured before cutting so that it does not whip back up</a:t>
            </a:r>
          </a:p>
          <a:p>
            <a:pPr eaLnBrk="1" fontAlgn="auto" hangingPunct="1">
              <a:spcAft>
                <a:spcPts val="0"/>
              </a:spcAft>
              <a:buFont typeface="Wingdings" pitchFamily="2" charset="2"/>
              <a:buChar char="ü"/>
              <a:defRPr/>
            </a:pPr>
            <a:r>
              <a:rPr lang="en-US" sz="2200" dirty="0" smtClean="0"/>
              <a:t>Seek a co-worker’s help to hold the cable if it is energized</a:t>
            </a:r>
          </a:p>
          <a:p>
            <a:pPr eaLnBrk="1" fontAlgn="auto" hangingPunct="1">
              <a:spcAft>
                <a:spcPts val="0"/>
              </a:spcAft>
              <a:buFont typeface="Wingdings" pitchFamily="2" charset="2"/>
              <a:buChar char="ü"/>
              <a:defRPr/>
            </a:pPr>
            <a:r>
              <a:rPr lang="en-US" sz="2200" dirty="0" smtClean="0"/>
              <a:t>Wear appropriate PPE if working with energized cables</a:t>
            </a:r>
          </a:p>
          <a:p>
            <a:pPr eaLnBrk="1" fontAlgn="auto" hangingPunct="1">
              <a:spcAft>
                <a:spcPts val="0"/>
              </a:spcAft>
              <a:buFont typeface="Wingdings" pitchFamily="2" charset="2"/>
              <a:buChar char="ü"/>
              <a:defRPr/>
            </a:pPr>
            <a:endParaRPr lang="en-US" sz="2200" dirty="0" smtClean="0"/>
          </a:p>
          <a:p>
            <a:pPr eaLnBrk="1" fontAlgn="auto" hangingPunct="1">
              <a:spcAft>
                <a:spcPts val="0"/>
              </a:spcAft>
              <a:buFont typeface="Arial" pitchFamily="34" charset="0"/>
              <a:buNone/>
              <a:defRPr/>
            </a:pPr>
            <a:endParaRPr lang="en-US" sz="2000" dirty="0" smtClean="0"/>
          </a:p>
          <a:p>
            <a:pPr eaLnBrk="1" fontAlgn="auto" hangingPunct="1">
              <a:spcAft>
                <a:spcPts val="0"/>
              </a:spcAft>
              <a:buFont typeface="Wingdings" pitchFamily="2" charset="2"/>
              <a:buChar char="ü"/>
              <a:defRPr/>
            </a:pPr>
            <a:endParaRPr lang="en-US" sz="2000" dirty="0" smtClean="0"/>
          </a:p>
        </p:txBody>
      </p:sp>
      <p:sp>
        <p:nvSpPr>
          <p:cNvPr id="13" name="Content Placeholder 5"/>
          <p:cNvSpPr>
            <a:spLocks noGrp="1"/>
          </p:cNvSpPr>
          <p:nvPr>
            <p:ph sz="half" idx="2"/>
          </p:nvPr>
        </p:nvSpPr>
        <p:spPr/>
        <p:txBody>
          <a:bodyPr rtlCol="0">
            <a:normAutofit/>
          </a:bodyPr>
          <a:lstStyle/>
          <a:p>
            <a:pPr algn="ctr" eaLnBrk="1" fontAlgn="auto" hangingPunct="1">
              <a:spcAft>
                <a:spcPts val="0"/>
              </a:spcAft>
              <a:buFont typeface="Arial" pitchFamily="34" charset="0"/>
              <a:buNone/>
              <a:defRPr/>
            </a:pPr>
            <a:r>
              <a:rPr lang="en-US" b="1" dirty="0" smtClean="0">
                <a:effectLst>
                  <a:outerShdw blurRad="38100" dist="38100" dir="2700000" algn="tl">
                    <a:srgbClr val="000000">
                      <a:alpha val="43137"/>
                    </a:srgbClr>
                  </a:outerShdw>
                </a:effectLst>
              </a:rPr>
              <a:t>AVOID</a:t>
            </a:r>
          </a:p>
          <a:p>
            <a:pPr eaLnBrk="1" fontAlgn="auto" hangingPunct="1">
              <a:spcAft>
                <a:spcPts val="0"/>
              </a:spcAft>
              <a:buFont typeface="Arial" pitchFamily="34" charset="0"/>
              <a:buBlip>
                <a:blip r:embed="rId3"/>
              </a:buBlip>
              <a:defRPr/>
            </a:pPr>
            <a:r>
              <a:rPr lang="en-US" sz="2200" dirty="0" smtClean="0"/>
              <a:t>Manual cutting</a:t>
            </a:r>
          </a:p>
          <a:p>
            <a:pPr eaLnBrk="1" fontAlgn="auto" hangingPunct="1">
              <a:spcAft>
                <a:spcPts val="0"/>
              </a:spcAft>
              <a:buFont typeface="Arial" pitchFamily="34" charset="0"/>
              <a:buBlip>
                <a:blip r:embed="rId3"/>
              </a:buBlip>
              <a:defRPr/>
            </a:pPr>
            <a:r>
              <a:rPr lang="en-US" sz="2200" dirty="0" smtClean="0"/>
              <a:t>Working in awkward postures</a:t>
            </a:r>
          </a:p>
        </p:txBody>
      </p:sp>
      <p:sp>
        <p:nvSpPr>
          <p:cNvPr id="14" name="Slide Number Placeholder 6"/>
          <p:cNvSpPr>
            <a:spLocks noGrp="1"/>
          </p:cNvSpPr>
          <p:nvPr>
            <p:ph type="sldNum" sz="quarter" idx="11"/>
          </p:nvPr>
        </p:nvSpPr>
        <p:spPr/>
        <p:txBody>
          <a:bodyPr/>
          <a:lstStyle/>
          <a:p>
            <a:pPr>
              <a:defRPr/>
            </a:pPr>
            <a:fld id="{078728B2-B0A6-437B-9374-43D8C1E82C9E}" type="slidenum">
              <a:rPr lang="en-US"/>
              <a:pPr>
                <a:defRPr/>
              </a:pPr>
              <a:t>55</a:t>
            </a:fld>
            <a:endParaRPr lang="en-US" dirty="0"/>
          </a:p>
        </p:txBody>
      </p:sp>
      <p:sp>
        <p:nvSpPr>
          <p:cNvPr id="18" name="TextBox 17"/>
          <p:cNvSpPr txBox="1">
            <a:spLocks noChangeArrowheads="1"/>
          </p:cNvSpPr>
          <p:nvPr/>
        </p:nvSpPr>
        <p:spPr bwMode="auto">
          <a:xfrm>
            <a:off x="5334000" y="6096000"/>
            <a:ext cx="2819400" cy="369888"/>
          </a:xfrm>
          <a:prstGeom prst="rect">
            <a:avLst/>
          </a:prstGeom>
          <a:noFill/>
          <a:ln w="9525">
            <a:noFill/>
            <a:miter lim="800000"/>
            <a:headEnd/>
            <a:tailEnd/>
          </a:ln>
        </p:spPr>
        <p:txBody>
          <a:bodyPr>
            <a:spAutoFit/>
          </a:bodyPr>
          <a:lstStyle/>
          <a:p>
            <a:pPr algn="ctr"/>
            <a:r>
              <a:rPr lang="en-US" i="1">
                <a:latin typeface="Calibri" pitchFamily="34" charset="0"/>
              </a:rPr>
              <a:t>Cutting cable at floor level </a:t>
            </a:r>
          </a:p>
        </p:txBody>
      </p:sp>
      <p:grpSp>
        <p:nvGrpSpPr>
          <p:cNvPr id="3" name="Group 18"/>
          <p:cNvGrpSpPr>
            <a:grpSpLocks/>
          </p:cNvGrpSpPr>
          <p:nvPr/>
        </p:nvGrpSpPr>
        <p:grpSpPr bwMode="auto">
          <a:xfrm>
            <a:off x="4876800" y="3124200"/>
            <a:ext cx="3733800" cy="2625725"/>
            <a:chOff x="5334001" y="4191000"/>
            <a:chExt cx="3543300" cy="2402678"/>
          </a:xfrm>
        </p:grpSpPr>
        <p:pic>
          <p:nvPicPr>
            <p:cNvPr id="20" name="Picture 4"/>
            <p:cNvPicPr>
              <a:picLocks noChangeAspect="1" noChangeArrowheads="1"/>
            </p:cNvPicPr>
            <p:nvPr/>
          </p:nvPicPr>
          <p:blipFill>
            <a:blip r:embed="rId4" cstate="email"/>
            <a:srcRect/>
            <a:stretch>
              <a:fillRect/>
            </a:stretch>
          </p:blipFill>
          <p:spPr bwMode="auto">
            <a:xfrm>
              <a:off x="5334001" y="4191000"/>
              <a:ext cx="3543300" cy="2362200"/>
            </a:xfrm>
            <a:prstGeom prst="roundRect">
              <a:avLst/>
            </a:prstGeom>
            <a:noFill/>
            <a:ln w="38100">
              <a:solidFill>
                <a:schemeClr val="tx1"/>
              </a:solidFill>
              <a:miter lim="800000"/>
              <a:headEnd/>
              <a:tailEnd/>
            </a:ln>
          </p:spPr>
        </p:pic>
        <p:pic>
          <p:nvPicPr>
            <p:cNvPr id="21" name="Picture 2" descr="C:\Documents and Settings\Karen Cooper\Local Settings\Temporary Internet Files\Content.IE5\PQQ6J638\MC900432537[1].png"/>
            <p:cNvPicPr>
              <a:picLocks noChangeAspect="1" noChangeArrowheads="1"/>
            </p:cNvPicPr>
            <p:nvPr/>
          </p:nvPicPr>
          <p:blipFill>
            <a:blip r:embed="rId5" cstate="email"/>
            <a:srcRect/>
            <a:stretch>
              <a:fillRect/>
            </a:stretch>
          </p:blipFill>
          <p:spPr bwMode="auto">
            <a:xfrm>
              <a:off x="8009555" y="5725316"/>
              <a:ext cx="866903" cy="868362"/>
            </a:xfrm>
            <a:prstGeom prst="round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3" grpId="0" build="p"/>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0"/>
            <a:ext cx="7772400" cy="1143000"/>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MANUAL OR BATTERY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OPERATED CUTTER?</a:t>
            </a:r>
            <a:endParaRPr lang="en-US" dirty="0">
              <a:effectLst>
                <a:outerShdw blurRad="38100" dist="38100" dir="2700000" algn="tl">
                  <a:srgbClr val="000000">
                    <a:alpha val="43137"/>
                  </a:srgbClr>
                </a:outerShdw>
              </a:effectLst>
            </a:endParaRPr>
          </a:p>
        </p:txBody>
      </p:sp>
      <p:sp>
        <p:nvSpPr>
          <p:cNvPr id="5" name="Slide Number Placeholder 4"/>
          <p:cNvSpPr>
            <a:spLocks noGrp="1"/>
          </p:cNvSpPr>
          <p:nvPr>
            <p:ph type="sldNum" sz="quarter" idx="11"/>
          </p:nvPr>
        </p:nvSpPr>
        <p:spPr/>
        <p:txBody>
          <a:bodyPr/>
          <a:lstStyle/>
          <a:p>
            <a:pPr>
              <a:defRPr/>
            </a:pPr>
            <a:fld id="{6D21DFB4-53FD-4B5A-AE72-95322C6DA07C}" type="slidenum">
              <a:rPr lang="en-US"/>
              <a:pPr>
                <a:defRPr/>
              </a:pPr>
              <a:t>56</a:t>
            </a:fld>
            <a:endParaRPr lang="en-US"/>
          </a:p>
        </p:txBody>
      </p:sp>
      <p:sp>
        <p:nvSpPr>
          <p:cNvPr id="84996" name="TextBox 6"/>
          <p:cNvSpPr txBox="1">
            <a:spLocks noChangeArrowheads="1"/>
          </p:cNvSpPr>
          <p:nvPr/>
        </p:nvSpPr>
        <p:spPr bwMode="auto">
          <a:xfrm>
            <a:off x="1111250" y="6019800"/>
            <a:ext cx="2470150" cy="400050"/>
          </a:xfrm>
          <a:prstGeom prst="rect">
            <a:avLst/>
          </a:prstGeom>
          <a:noFill/>
          <a:ln w="9525">
            <a:noFill/>
            <a:miter lim="800000"/>
            <a:headEnd/>
            <a:tailEnd/>
          </a:ln>
        </p:spPr>
        <p:txBody>
          <a:bodyPr wrap="none">
            <a:spAutoFit/>
          </a:bodyPr>
          <a:lstStyle/>
          <a:p>
            <a:r>
              <a:rPr lang="en-US" sz="2000">
                <a:latin typeface="Calibri" pitchFamily="34" charset="0"/>
              </a:rPr>
              <a:t>Using a manual cutter</a:t>
            </a:r>
          </a:p>
        </p:txBody>
      </p:sp>
      <p:sp>
        <p:nvSpPr>
          <p:cNvPr id="84997" name="TextBox 9"/>
          <p:cNvSpPr txBox="1">
            <a:spLocks noChangeArrowheads="1"/>
          </p:cNvSpPr>
          <p:nvPr/>
        </p:nvSpPr>
        <p:spPr bwMode="auto">
          <a:xfrm>
            <a:off x="5080000" y="6019800"/>
            <a:ext cx="3454400" cy="400050"/>
          </a:xfrm>
          <a:prstGeom prst="rect">
            <a:avLst/>
          </a:prstGeom>
          <a:noFill/>
          <a:ln w="9525">
            <a:noFill/>
            <a:miter lim="800000"/>
            <a:headEnd/>
            <a:tailEnd/>
          </a:ln>
        </p:spPr>
        <p:txBody>
          <a:bodyPr wrap="none">
            <a:spAutoFit/>
          </a:bodyPr>
          <a:lstStyle/>
          <a:p>
            <a:r>
              <a:rPr lang="en-US" sz="2000">
                <a:latin typeface="Calibri" pitchFamily="34" charset="0"/>
              </a:rPr>
              <a:t>Using a battery operated cutter</a:t>
            </a:r>
          </a:p>
        </p:txBody>
      </p:sp>
      <p:pic>
        <p:nvPicPr>
          <p:cNvPr id="9" name="Manual cable cutting-S.wmv">
            <a:hlinkClick r:id="" action="ppaction://media"/>
          </p:cNvPr>
          <p:cNvPicPr>
            <a:picLocks noRot="1" noChangeAspect="1"/>
          </p:cNvPicPr>
          <p:nvPr>
            <a:videoFile r:link="rId1"/>
          </p:nvPr>
        </p:nvPicPr>
        <p:blipFill>
          <a:blip r:embed="rId5" cstate="print"/>
          <a:stretch>
            <a:fillRect/>
          </a:stretch>
        </p:blipFill>
        <p:spPr>
          <a:xfrm>
            <a:off x="304800" y="1524000"/>
            <a:ext cx="4191000" cy="4419600"/>
          </a:xfrm>
          <a:prstGeom prst="roundRect">
            <a:avLst/>
          </a:prstGeom>
        </p:spPr>
      </p:pic>
      <p:pic>
        <p:nvPicPr>
          <p:cNvPr id="10" name="Battery operated cable cutting-S.wmv">
            <a:hlinkClick r:id="" action="ppaction://media"/>
          </p:cNvPr>
          <p:cNvPicPr>
            <a:picLocks noRot="1" noChangeAspect="1"/>
          </p:cNvPicPr>
          <p:nvPr>
            <a:videoFile r:link="rId2"/>
          </p:nvPr>
        </p:nvPicPr>
        <p:blipFill>
          <a:blip r:embed="rId6" cstate="print"/>
          <a:stretch>
            <a:fillRect/>
          </a:stretch>
        </p:blipFill>
        <p:spPr>
          <a:xfrm>
            <a:off x="4724400" y="1600200"/>
            <a:ext cx="4114800" cy="4301068"/>
          </a:xfrm>
          <a:prstGeom prst="round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2" fill="hold"/>
                                        <p:tgtEl>
                                          <p:spTgt spid="9"/>
                                        </p:tgtEl>
                                      </p:cBhvr>
                                    </p:cmd>
                                  </p:childTnLst>
                                </p:cTn>
                              </p:par>
                            </p:childTnLst>
                          </p:cTn>
                        </p:par>
                        <p:par>
                          <p:cTn id="7" fill="hold">
                            <p:stCondLst>
                              <p:cond delay="33342"/>
                            </p:stCondLst>
                            <p:childTnLst>
                              <p:par>
                                <p:cTn id="8" presetID="1" presetClass="mediacall" presetSubtype="0" fill="hold" nodeType="afterEffect">
                                  <p:stCondLst>
                                    <p:cond delay="0"/>
                                  </p:stCondLst>
                                  <p:childTnLst>
                                    <p:cmd type="call" cmd="playFrom(0.0)">
                                      <p:cBhvr>
                                        <p:cTn id="9" dur="296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9"/>
                </p:tgtEl>
              </p:cMediaNode>
            </p:video>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9"/>
                                        </p:tgtEl>
                                      </p:cBhvr>
                                    </p:cmd>
                                  </p:childTnLst>
                                </p:cTn>
                              </p:par>
                            </p:childTnLst>
                          </p:cTn>
                        </p:par>
                      </p:childTnLst>
                    </p:cTn>
                  </p:par>
                </p:childTnLst>
              </p:cTn>
              <p:nextCondLst>
                <p:cond evt="onClick" delay="0">
                  <p:tgtEl>
                    <p:spTgt spid="9"/>
                  </p:tgtEl>
                </p:cond>
              </p:nextCondLst>
            </p:seq>
            <p:video>
              <p:cMediaNode>
                <p:cTn id="16" fill="hold" display="0">
                  <p:stCondLst>
                    <p:cond delay="indefinite"/>
                  </p:stCondLst>
                  <p:endCondLst>
                    <p:cond evt="onNext" delay="0">
                      <p:tgtEl>
                        <p:sldTgt/>
                      </p:tgtEl>
                    </p:cond>
                    <p:cond evt="onPrev" delay="0">
                      <p:tgtEl>
                        <p:sldTgt/>
                      </p:tgtEl>
                    </p:cond>
                  </p:endCondLst>
                </p:cTn>
                <p:tgtEl>
                  <p:spTgt spid="10"/>
                </p:tgtEl>
              </p:cMediaNode>
            </p:video>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0"/>
            <a:ext cx="7772400" cy="2305050"/>
          </a:xfrm>
        </p:spPr>
        <p:txBody>
          <a:bodyPr rtlCol="0">
            <a:normAutofit/>
          </a:bodyPr>
          <a:lstStyle/>
          <a:p>
            <a:pPr eaLnBrk="1" fontAlgn="auto" hangingPunct="1">
              <a:spcAft>
                <a:spcPts val="0"/>
              </a:spcAft>
              <a:defRPr/>
            </a:pPr>
            <a:r>
              <a:rPr lang="en-US" dirty="0" smtClean="0"/>
              <a:t>QUESTIONS?</a:t>
            </a:r>
            <a:endParaRPr lang="en-US" dirty="0"/>
          </a:p>
        </p:txBody>
      </p:sp>
      <p:sp>
        <p:nvSpPr>
          <p:cNvPr id="86019"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E68064-747B-4992-B2FB-414EAB1F5E44}" type="slidenum">
              <a:rPr lang="en-US" smtClean="0">
                <a:solidFill>
                  <a:srgbClr val="898989"/>
                </a:solidFill>
              </a:rPr>
              <a:pPr fontAlgn="base">
                <a:spcBef>
                  <a:spcPct val="0"/>
                </a:spcBef>
                <a:spcAft>
                  <a:spcPct val="0"/>
                </a:spcAft>
                <a:defRPr/>
              </a:pPr>
              <a:t>57</a:t>
            </a:fld>
            <a:endParaRPr lang="en-US" smtClean="0">
              <a:solidFill>
                <a:srgbClr val="898989"/>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771775"/>
            <a:ext cx="7924800" cy="1343025"/>
          </a:xfrm>
        </p:spPr>
        <p:txBody>
          <a:bodyPr rtlCol="0" anchor="ctr">
            <a:normAutofit/>
          </a:bodyPr>
          <a:lstStyle/>
          <a:p>
            <a:pPr eaLnBrk="1" fontAlgn="auto" hangingPunct="1">
              <a:spcAft>
                <a:spcPts val="0"/>
              </a:spcAft>
              <a:defRPr/>
            </a:pPr>
            <a:r>
              <a:rPr lang="en-US" dirty="0" smtClean="0"/>
              <a:t>Struck/caught</a:t>
            </a:r>
            <a:endParaRPr lang="en-US" dirty="0">
              <a:solidFill>
                <a:srgbClr val="7030A0"/>
              </a:solidFill>
            </a:endParaRPr>
          </a:p>
        </p:txBody>
      </p:sp>
      <p:sp>
        <p:nvSpPr>
          <p:cNvPr id="3" name="Slide Number Placeholder 2"/>
          <p:cNvSpPr>
            <a:spLocks noGrp="1"/>
          </p:cNvSpPr>
          <p:nvPr>
            <p:ph type="sldNum" sz="quarter" idx="11"/>
          </p:nvPr>
        </p:nvSpPr>
        <p:spPr/>
        <p:txBody>
          <a:bodyPr/>
          <a:lstStyle/>
          <a:p>
            <a:pPr>
              <a:defRPr/>
            </a:pPr>
            <a:fld id="{B5663C81-5B32-4802-B0AD-A72130E1FBB4}" type="slidenum">
              <a:rPr lang="en-US"/>
              <a:pPr>
                <a:defRPr/>
              </a:pPr>
              <a:t>58</a:t>
            </a:fld>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533400" y="315913"/>
            <a:ext cx="8229600" cy="903287"/>
          </a:xfrm>
          <a:prstGeom prst="rect">
            <a:avLst/>
          </a:prstGeom>
          <a:ln>
            <a:noFill/>
          </a:ln>
        </p:spPr>
        <p:txBody>
          <a:bodyPr>
            <a:normAutofit/>
          </a:bodyPr>
          <a:lstStyle/>
          <a:p>
            <a:pPr algn="r" fontAlgn="auto">
              <a:spcBef>
                <a:spcPts val="0"/>
              </a:spcBef>
              <a:spcAft>
                <a:spcPts val="0"/>
              </a:spcAft>
              <a:tabLst>
                <a:tab pos="1030288" algn="l"/>
              </a:tabLst>
              <a:defRPr/>
            </a:pPr>
            <a:r>
              <a:rPr lang="en-US" sz="36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STRUCK BY/CAUGHT BETWEEN</a:t>
            </a:r>
          </a:p>
        </p:txBody>
      </p:sp>
      <p:sp>
        <p:nvSpPr>
          <p:cNvPr id="11" name="Content Placeholder 10"/>
          <p:cNvSpPr>
            <a:spLocks noGrp="1"/>
          </p:cNvSpPr>
          <p:nvPr>
            <p:ph idx="1"/>
          </p:nvPr>
        </p:nvSpPr>
        <p:spPr>
          <a:xfrm>
            <a:off x="304800" y="1752600"/>
            <a:ext cx="4038600" cy="4648200"/>
          </a:xfrm>
        </p:spPr>
        <p:txBody>
          <a:bodyPr rtlCol="0">
            <a:noAutofit/>
          </a:bodyPr>
          <a:lstStyle/>
          <a:p>
            <a:pPr eaLnBrk="1" fontAlgn="auto" hangingPunct="1">
              <a:spcAft>
                <a:spcPts val="0"/>
              </a:spcAft>
              <a:buFont typeface="Arial" charset="0"/>
              <a:buNone/>
              <a:defRPr/>
            </a:pPr>
            <a:r>
              <a:rPr lang="en-US" sz="2400" b="1" dirty="0" smtClean="0"/>
              <a:t>STRUCK BY or AGAINST</a:t>
            </a:r>
          </a:p>
          <a:p>
            <a:pPr marL="0" indent="0" eaLnBrk="1" fontAlgn="auto" hangingPunct="1">
              <a:spcAft>
                <a:spcPts val="0"/>
              </a:spcAft>
              <a:buFont typeface="Arial" charset="0"/>
              <a:buNone/>
              <a:defRPr/>
            </a:pPr>
            <a:r>
              <a:rPr lang="en-US" sz="2400" i="1" dirty="0" smtClean="0"/>
              <a:t>Is an injury caused by bumping into/against a moving or stationary object(s).</a:t>
            </a:r>
          </a:p>
          <a:p>
            <a:pPr eaLnBrk="1" fontAlgn="auto" hangingPunct="1">
              <a:spcAft>
                <a:spcPts val="0"/>
              </a:spcAft>
              <a:buFont typeface="Arial" charset="0"/>
              <a:buNone/>
              <a:defRPr/>
            </a:pPr>
            <a:endParaRPr lang="en-US" sz="2400" dirty="0" smtClean="0"/>
          </a:p>
          <a:p>
            <a:pPr eaLnBrk="1" fontAlgn="auto" hangingPunct="1">
              <a:spcAft>
                <a:spcPts val="0"/>
              </a:spcAft>
              <a:buFont typeface="Arial" charset="0"/>
              <a:buNone/>
              <a:defRPr/>
            </a:pPr>
            <a:r>
              <a:rPr lang="en-US" sz="2400" b="1" dirty="0" smtClean="0"/>
              <a:t>CAUGHT IN or BETWEEN</a:t>
            </a:r>
          </a:p>
          <a:p>
            <a:pPr marL="0" indent="0" eaLnBrk="1" fontAlgn="auto" hangingPunct="1">
              <a:spcAft>
                <a:spcPts val="0"/>
              </a:spcAft>
              <a:buFont typeface="Arial" charset="0"/>
              <a:buNone/>
              <a:defRPr/>
            </a:pPr>
            <a:r>
              <a:rPr lang="en-US" sz="2400" i="1" dirty="0" smtClean="0"/>
              <a:t>Is an injury caused by squeezing, pinching or crushing a part of the body in/between/under a moving or stationary object(s).</a:t>
            </a:r>
          </a:p>
        </p:txBody>
      </p:sp>
      <p:sp>
        <p:nvSpPr>
          <p:cNvPr id="13316" name="Slide Number Placeholder 10"/>
          <p:cNvSpPr>
            <a:spLocks noGrp="1"/>
          </p:cNvSpPr>
          <p:nvPr>
            <p:ph type="sldNum" sz="quarter" idx="11"/>
          </p:nvPr>
        </p:nvSpPr>
        <p:spPr bwMode="auto">
          <a:xfrm>
            <a:off x="6553200" y="6340475"/>
            <a:ext cx="2133600" cy="365125"/>
          </a:xfrm>
          <a:ln>
            <a:miter lim="800000"/>
            <a:headEnd/>
            <a:tailEnd/>
          </a:ln>
        </p:spPr>
        <p:txBody>
          <a:bodyPr/>
          <a:lstStyle/>
          <a:p>
            <a:pPr>
              <a:defRPr/>
            </a:pPr>
            <a:fld id="{5273BE57-66BE-445C-B623-CB7A6C6333C5}" type="slidenum">
              <a:rPr lang="en-US"/>
              <a:pPr>
                <a:defRPr/>
              </a:pPr>
              <a:t>59</a:t>
            </a:fld>
            <a:endParaRPr lang="en-US" dirty="0"/>
          </a:p>
        </p:txBody>
      </p:sp>
      <p:pic>
        <p:nvPicPr>
          <p:cNvPr id="12" name="Picture 5"/>
          <p:cNvPicPr>
            <a:picLocks noChangeAspect="1" noChangeArrowheads="1"/>
          </p:cNvPicPr>
          <p:nvPr/>
        </p:nvPicPr>
        <p:blipFill>
          <a:blip r:embed="rId3" cstate="email"/>
          <a:srcRect/>
          <a:stretch>
            <a:fillRect/>
          </a:stretch>
        </p:blipFill>
        <p:spPr bwMode="auto">
          <a:xfrm>
            <a:off x="4572000" y="2057400"/>
            <a:ext cx="4361202" cy="3879762"/>
          </a:xfrm>
          <a:prstGeom prst="roundRect">
            <a:avLst/>
          </a:prstGeom>
          <a:noFill/>
          <a:ln w="38100">
            <a:solidFill>
              <a:schemeClr val="tx1"/>
            </a:solidFill>
            <a:miter lim="800000"/>
            <a:headEnd/>
            <a:tailEnd/>
          </a:ln>
        </p:spPr>
      </p:pic>
      <p:pic>
        <p:nvPicPr>
          <p:cNvPr id="88070" name="Picture 2" descr="C:\Documents and Settings\Karen Cooper\Local Settings\Temporary Internet Files\Content.IE5\PQQ6J638\MC900432537[1].png"/>
          <p:cNvPicPr>
            <a:picLocks noChangeAspect="1" noChangeArrowheads="1"/>
          </p:cNvPicPr>
          <p:nvPr/>
        </p:nvPicPr>
        <p:blipFill>
          <a:blip r:embed="rId4" cstate="print"/>
          <a:srcRect/>
          <a:stretch>
            <a:fillRect/>
          </a:stretch>
        </p:blipFill>
        <p:spPr bwMode="auto">
          <a:xfrm>
            <a:off x="4343400" y="5410200"/>
            <a:ext cx="944563" cy="944563"/>
          </a:xfrm>
          <a:prstGeom prst="rect">
            <a:avLst/>
          </a:prstGeom>
          <a:noFill/>
          <a:ln w="9525">
            <a:noFill/>
            <a:miter lim="800000"/>
            <a:headEnd/>
            <a:tailEnd/>
          </a:ln>
        </p:spPr>
      </p:pic>
      <p:sp>
        <p:nvSpPr>
          <p:cNvPr id="8" name="Right Arrow 7"/>
          <p:cNvSpPr/>
          <p:nvPr/>
        </p:nvSpPr>
        <p:spPr>
          <a:xfrm rot="13164001">
            <a:off x="6804025" y="4521200"/>
            <a:ext cx="944563" cy="406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noGrp="1"/>
          </p:cNvGraphicFramePr>
          <p:nvPr/>
        </p:nvGraphicFramePr>
        <p:xfrm>
          <a:off x="237744" y="1066800"/>
          <a:ext cx="8668512"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FATALITIES IN UTILITY INDUSTRY</a:t>
            </a:r>
            <a:endParaRPr lang="en-US" dirty="0">
              <a:effectLst>
                <a:outerShdw blurRad="38100" dist="38100" dir="2700000" algn="tl">
                  <a:srgbClr val="000000">
                    <a:alpha val="43137"/>
                  </a:srgbClr>
                </a:outerShdw>
              </a:effectLst>
            </a:endParaRPr>
          </a:p>
        </p:txBody>
      </p:sp>
      <p:sp>
        <p:nvSpPr>
          <p:cNvPr id="36868" name="TextBox 5"/>
          <p:cNvSpPr txBox="1">
            <a:spLocks noChangeArrowheads="1"/>
          </p:cNvSpPr>
          <p:nvPr/>
        </p:nvSpPr>
        <p:spPr bwMode="auto">
          <a:xfrm>
            <a:off x="4843463" y="6550025"/>
            <a:ext cx="4300537" cy="307975"/>
          </a:xfrm>
          <a:prstGeom prst="rect">
            <a:avLst/>
          </a:prstGeom>
          <a:noFill/>
          <a:ln w="9525">
            <a:noFill/>
            <a:miter lim="800000"/>
            <a:headEnd/>
            <a:tailEnd/>
          </a:ln>
        </p:spPr>
        <p:txBody>
          <a:bodyPr wrap="none">
            <a:spAutoFit/>
          </a:bodyPr>
          <a:lstStyle/>
          <a:p>
            <a:r>
              <a:rPr lang="en-US" sz="1400">
                <a:latin typeface="Calibri" pitchFamily="34" charset="0"/>
              </a:rPr>
              <a:t>Source: http://www.bls.gov/iif/oshwc/cfoi/cftb0241.pdf </a:t>
            </a:r>
          </a:p>
        </p:txBody>
      </p:sp>
      <p:sp>
        <p:nvSpPr>
          <p:cNvPr id="36869" name="TextBox 4"/>
          <p:cNvSpPr txBox="1">
            <a:spLocks noChangeArrowheads="1"/>
          </p:cNvSpPr>
          <p:nvPr/>
        </p:nvSpPr>
        <p:spPr bwMode="auto">
          <a:xfrm rot="-2706929">
            <a:off x="-2381" y="5788819"/>
            <a:ext cx="1687513" cy="460375"/>
          </a:xfrm>
          <a:prstGeom prst="rect">
            <a:avLst/>
          </a:prstGeom>
          <a:solidFill>
            <a:schemeClr val="bg1"/>
          </a:solidFill>
          <a:ln w="9525">
            <a:noFill/>
            <a:miter lim="800000"/>
            <a:headEnd/>
            <a:tailEnd/>
          </a:ln>
        </p:spPr>
        <p:txBody>
          <a:bodyPr>
            <a:spAutoFit/>
          </a:bodyPr>
          <a:lstStyle/>
          <a:p>
            <a:pPr algn="r"/>
            <a:r>
              <a:rPr lang="en-US" sz="1200">
                <a:latin typeface="Calibri" pitchFamily="34" charset="0"/>
              </a:rPr>
              <a:t>Exposure to harmful substance/environment</a:t>
            </a:r>
          </a:p>
        </p:txBody>
      </p:sp>
      <p:sp>
        <p:nvSpPr>
          <p:cNvPr id="7" name="Slide Number Placeholder 6"/>
          <p:cNvSpPr>
            <a:spLocks noGrp="1"/>
          </p:cNvSpPr>
          <p:nvPr>
            <p:ph type="sldNum" sz="quarter" idx="11"/>
          </p:nvPr>
        </p:nvSpPr>
        <p:spPr/>
        <p:txBody>
          <a:bodyPr/>
          <a:lstStyle/>
          <a:p>
            <a:pPr>
              <a:defRPr/>
            </a:pPr>
            <a:fld id="{207F32DB-A1AF-4100-AB0B-E459ACC7E528}" type="slidenum">
              <a:rPr lang="en-US"/>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WHEN CAN YOU GET STRUCK?</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228600" y="1600200"/>
            <a:ext cx="4191000" cy="5029200"/>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Working in the bucket</a:t>
            </a:r>
          </a:p>
          <a:p>
            <a:pPr lvl="1" eaLnBrk="1" fontAlgn="auto" hangingPunct="1">
              <a:spcAft>
                <a:spcPts val="0"/>
              </a:spcAft>
              <a:buFont typeface="Arial" pitchFamily="34" charset="0"/>
              <a:buChar char="–"/>
              <a:defRPr/>
            </a:pPr>
            <a:r>
              <a:rPr lang="en-US" dirty="0" smtClean="0"/>
              <a:t>Tree branches, overhead cables/wires, tools/parts</a:t>
            </a:r>
          </a:p>
          <a:p>
            <a:pPr eaLnBrk="1" fontAlgn="auto" hangingPunct="1">
              <a:spcAft>
                <a:spcPts val="0"/>
              </a:spcAft>
              <a:buFont typeface="Arial" pitchFamily="34" charset="0"/>
              <a:buChar char="•"/>
              <a:defRPr/>
            </a:pPr>
            <a:r>
              <a:rPr lang="en-US" dirty="0" smtClean="0"/>
              <a:t>Working below overhead lines</a:t>
            </a:r>
          </a:p>
          <a:p>
            <a:pPr lvl="1" eaLnBrk="1" fontAlgn="auto" hangingPunct="1">
              <a:spcAft>
                <a:spcPts val="0"/>
              </a:spcAft>
              <a:buFont typeface="Arial" pitchFamily="34" charset="0"/>
              <a:buChar char="–"/>
              <a:defRPr/>
            </a:pPr>
            <a:r>
              <a:rPr lang="en-US" dirty="0" smtClean="0"/>
              <a:t>Tree branches, tools/parts</a:t>
            </a:r>
          </a:p>
          <a:p>
            <a:pPr eaLnBrk="1" fontAlgn="auto" hangingPunct="1">
              <a:spcAft>
                <a:spcPts val="0"/>
              </a:spcAft>
              <a:buFont typeface="Arial" pitchFamily="34" charset="0"/>
              <a:buChar char="•"/>
              <a:defRPr/>
            </a:pPr>
            <a:r>
              <a:rPr lang="en-US" dirty="0" smtClean="0"/>
              <a:t>Working in/around trenches/excavations</a:t>
            </a:r>
          </a:p>
          <a:p>
            <a:pPr lvl="1" eaLnBrk="1" fontAlgn="auto" hangingPunct="1">
              <a:spcAft>
                <a:spcPts val="0"/>
              </a:spcAft>
              <a:buFont typeface="Arial" pitchFamily="34" charset="0"/>
              <a:buChar char="–"/>
              <a:defRPr/>
            </a:pPr>
            <a:r>
              <a:rPr lang="en-US" dirty="0" smtClean="0"/>
              <a:t>Cables, ladders, parts/tools</a:t>
            </a:r>
          </a:p>
          <a:p>
            <a:pPr eaLnBrk="1" fontAlgn="auto" hangingPunct="1">
              <a:spcAft>
                <a:spcPts val="0"/>
              </a:spcAft>
              <a:buFont typeface="Arial" pitchFamily="34" charset="0"/>
              <a:buChar char="•"/>
              <a:defRPr/>
            </a:pPr>
            <a:r>
              <a:rPr lang="en-US" dirty="0" smtClean="0"/>
              <a:t>Pole framing</a:t>
            </a:r>
          </a:p>
          <a:p>
            <a:pPr lvl="1" eaLnBrk="1" fontAlgn="auto" hangingPunct="1">
              <a:spcAft>
                <a:spcPts val="0"/>
              </a:spcAft>
              <a:buFont typeface="Arial" pitchFamily="34" charset="0"/>
              <a:buChar char="–"/>
              <a:defRPr/>
            </a:pPr>
            <a:r>
              <a:rPr lang="en-US" dirty="0" smtClean="0"/>
              <a:t>Loose/flying parts, rust, wood dust</a:t>
            </a:r>
          </a:p>
        </p:txBody>
      </p:sp>
      <p:sp>
        <p:nvSpPr>
          <p:cNvPr id="6" name="Content Placeholder 5"/>
          <p:cNvSpPr>
            <a:spLocks noGrp="1"/>
          </p:cNvSpPr>
          <p:nvPr>
            <p:ph sz="half" idx="2"/>
          </p:nvPr>
        </p:nvSpPr>
        <p:spPr>
          <a:xfrm>
            <a:off x="4572000" y="1600200"/>
            <a:ext cx="4267200" cy="4906963"/>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Pole setting</a:t>
            </a:r>
          </a:p>
          <a:p>
            <a:pPr lvl="1" eaLnBrk="1" fontAlgn="auto" hangingPunct="1">
              <a:spcAft>
                <a:spcPts val="0"/>
              </a:spcAft>
              <a:buFont typeface="Arial" pitchFamily="34" charset="0"/>
              <a:buChar char="–"/>
              <a:defRPr/>
            </a:pPr>
            <a:r>
              <a:rPr lang="en-US" dirty="0" smtClean="0"/>
              <a:t>Auger, pole, spade</a:t>
            </a:r>
          </a:p>
          <a:p>
            <a:pPr eaLnBrk="1" fontAlgn="auto" hangingPunct="1">
              <a:spcAft>
                <a:spcPts val="0"/>
              </a:spcAft>
              <a:buFont typeface="Arial" pitchFamily="34" charset="0"/>
              <a:buChar char="•"/>
              <a:defRPr/>
            </a:pPr>
            <a:r>
              <a:rPr lang="en-US" dirty="0" smtClean="0"/>
              <a:t>Working in warehouse</a:t>
            </a:r>
          </a:p>
          <a:p>
            <a:pPr marL="568325" lvl="1" indent="-222250" eaLnBrk="1" fontAlgn="auto" hangingPunct="1">
              <a:spcAft>
                <a:spcPts val="0"/>
              </a:spcAft>
              <a:buFont typeface="Arial" pitchFamily="34" charset="0"/>
              <a:buChar char="–"/>
              <a:defRPr/>
            </a:pPr>
            <a:r>
              <a:rPr lang="en-US" dirty="0" smtClean="0"/>
              <a:t>Moving parts on carts/shelves working with compressed air, powered tools, hammers, saws, drills</a:t>
            </a:r>
          </a:p>
          <a:p>
            <a:pPr eaLnBrk="1" fontAlgn="auto" hangingPunct="1">
              <a:spcAft>
                <a:spcPts val="0"/>
              </a:spcAft>
              <a:buFont typeface="Arial" pitchFamily="34" charset="0"/>
              <a:buChar char="•"/>
              <a:defRPr/>
            </a:pPr>
            <a:r>
              <a:rPr lang="en-US" dirty="0" smtClean="0"/>
              <a:t>Driving</a:t>
            </a:r>
          </a:p>
          <a:p>
            <a:pPr marL="630238" lvl="1" indent="-284163" eaLnBrk="1" fontAlgn="auto" hangingPunct="1">
              <a:spcAft>
                <a:spcPts val="0"/>
              </a:spcAft>
              <a:buFont typeface="Arial" pitchFamily="34" charset="0"/>
              <a:buChar char="–"/>
              <a:defRPr/>
            </a:pPr>
            <a:r>
              <a:rPr lang="en-US" dirty="0" smtClean="0"/>
              <a:t>Vehicle door</a:t>
            </a:r>
          </a:p>
          <a:p>
            <a:pPr eaLnBrk="1" fontAlgn="auto" hangingPunct="1">
              <a:spcAft>
                <a:spcPts val="0"/>
              </a:spcAft>
              <a:buFont typeface="Arial" pitchFamily="34" charset="0"/>
              <a:buChar char="•"/>
              <a:defRPr/>
            </a:pPr>
            <a:r>
              <a:rPr lang="en-US" dirty="0" smtClean="0"/>
              <a:t>Tree trimming/brush work</a:t>
            </a:r>
          </a:p>
          <a:p>
            <a:pPr marL="630238" lvl="1" indent="-284163" eaLnBrk="1" fontAlgn="auto" hangingPunct="1">
              <a:spcAft>
                <a:spcPts val="0"/>
              </a:spcAft>
              <a:buFont typeface="Arial" pitchFamily="34" charset="0"/>
              <a:buChar char="–"/>
              <a:defRPr/>
            </a:pPr>
            <a:r>
              <a:rPr lang="en-US" dirty="0" smtClean="0"/>
              <a:t>Tree branches</a:t>
            </a:r>
          </a:p>
          <a:p>
            <a:pPr marL="346075" lvl="1" indent="-346075" eaLnBrk="1" fontAlgn="auto" hangingPunct="1">
              <a:spcAft>
                <a:spcPts val="0"/>
              </a:spcAft>
              <a:buFont typeface="Arial" pitchFamily="34" charset="0"/>
              <a:buChar char="•"/>
              <a:defRPr/>
            </a:pPr>
            <a:r>
              <a:rPr lang="en-US" sz="2800" dirty="0" smtClean="0"/>
              <a:t>Operating equipment</a:t>
            </a:r>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None/>
              <a:defRPr/>
            </a:pPr>
            <a:endParaRPr lang="en-US" dirty="0"/>
          </a:p>
        </p:txBody>
      </p:sp>
      <p:sp>
        <p:nvSpPr>
          <p:cNvPr id="5" name="Slide Number Placeholder 4"/>
          <p:cNvSpPr>
            <a:spLocks noGrp="1"/>
          </p:cNvSpPr>
          <p:nvPr>
            <p:ph type="sldNum" sz="quarter" idx="11"/>
          </p:nvPr>
        </p:nvSpPr>
        <p:spPr/>
        <p:txBody>
          <a:bodyPr/>
          <a:lstStyle/>
          <a:p>
            <a:pPr>
              <a:defRPr/>
            </a:pPr>
            <a:fld id="{342C2F4D-FFBC-46D1-88A2-FB5AFD3AE433}" type="slidenum">
              <a:rPr lang="en-US"/>
              <a:pPr>
                <a:defRPr/>
              </a:pPr>
              <a:t>60</a:t>
            </a:fld>
            <a:endParaRPr lang="en-US"/>
          </a:p>
        </p:txBody>
      </p:sp>
      <p:sp>
        <p:nvSpPr>
          <p:cNvPr id="89094" name="Rectangle 7"/>
          <p:cNvSpPr>
            <a:spLocks noChangeArrowheads="1"/>
          </p:cNvSpPr>
          <p:nvPr/>
        </p:nvSpPr>
        <p:spPr bwMode="auto">
          <a:xfrm>
            <a:off x="381000" y="1600200"/>
            <a:ext cx="254000" cy="461963"/>
          </a:xfrm>
          <a:prstGeom prst="rect">
            <a:avLst/>
          </a:prstGeom>
          <a:noFill/>
          <a:ln w="9525">
            <a:noFill/>
            <a:miter lim="800000"/>
            <a:headEnd/>
            <a:tailEnd/>
          </a:ln>
        </p:spPr>
        <p:txBody>
          <a:bodyPr wrap="none">
            <a:spAutoFit/>
          </a:bodyPr>
          <a:lstStyle/>
          <a:p>
            <a:r>
              <a:rPr lang="en-US" sz="2400" b="1">
                <a:latin typeface="Calibri" pitchFamily="34" charset="0"/>
              </a:rPr>
              <a:t> </a:t>
            </a:r>
          </a:p>
        </p:txBody>
      </p:sp>
      <p:sp>
        <p:nvSpPr>
          <p:cNvPr id="89095" name="Rectangle 8"/>
          <p:cNvSpPr>
            <a:spLocks noChangeArrowheads="1"/>
          </p:cNvSpPr>
          <p:nvPr/>
        </p:nvSpPr>
        <p:spPr bwMode="auto">
          <a:xfrm>
            <a:off x="4572000" y="1752600"/>
            <a:ext cx="254000" cy="461963"/>
          </a:xfrm>
          <a:prstGeom prst="rect">
            <a:avLst/>
          </a:prstGeom>
          <a:noFill/>
          <a:ln w="9525">
            <a:noFill/>
            <a:miter lim="800000"/>
            <a:headEnd/>
            <a:tailEnd/>
          </a:ln>
        </p:spPr>
        <p:txBody>
          <a:bodyPr wrap="none">
            <a:spAutoFit/>
          </a:bodyPr>
          <a:lstStyle/>
          <a:p>
            <a:r>
              <a:rPr lang="en-US" sz="2400" b="1">
                <a:latin typeface="Calibri"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3" name="Picture 3"/>
          <p:cNvPicPr>
            <a:picLocks noChangeAspect="1" noChangeArrowheads="1"/>
          </p:cNvPicPr>
          <p:nvPr/>
        </p:nvPicPr>
        <p:blipFill>
          <a:blip r:embed="rId3" cstate="print"/>
          <a:srcRect/>
          <a:stretch>
            <a:fillRect/>
          </a:stretch>
        </p:blipFill>
        <p:spPr bwMode="auto">
          <a:xfrm>
            <a:off x="152400" y="1524000"/>
            <a:ext cx="3505200" cy="3810000"/>
          </a:xfrm>
          <a:prstGeom prst="rect">
            <a:avLst/>
          </a:prstGeom>
          <a:noFill/>
          <a:ln w="9525">
            <a:noFill/>
            <a:miter lim="800000"/>
            <a:headEnd/>
            <a:tailEnd/>
          </a:ln>
        </p:spPr>
      </p:pic>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STRUCK BY EXAMPLES</a:t>
            </a:r>
            <a:endParaRPr lang="en-US"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1"/>
          </p:nvPr>
        </p:nvSpPr>
        <p:spPr/>
        <p:txBody>
          <a:bodyPr/>
          <a:lstStyle/>
          <a:p>
            <a:pPr>
              <a:defRPr/>
            </a:pPr>
            <a:fld id="{97AF70C4-FE00-4A7E-B596-219B2390C514}" type="slidenum">
              <a:rPr lang="en-US"/>
              <a:pPr>
                <a:defRPr/>
              </a:pPr>
              <a:t>61</a:t>
            </a:fld>
            <a:endParaRPr lang="en-US"/>
          </a:p>
        </p:txBody>
      </p:sp>
      <p:sp>
        <p:nvSpPr>
          <p:cNvPr id="10" name="Rectangle 9"/>
          <p:cNvSpPr>
            <a:spLocks noChangeArrowheads="1"/>
          </p:cNvSpPr>
          <p:nvPr/>
        </p:nvSpPr>
        <p:spPr bwMode="auto">
          <a:xfrm>
            <a:off x="0" y="5334000"/>
            <a:ext cx="4343400" cy="1108075"/>
          </a:xfrm>
          <a:prstGeom prst="rect">
            <a:avLst/>
          </a:prstGeom>
          <a:noFill/>
          <a:ln w="9525">
            <a:noFill/>
            <a:miter lim="800000"/>
            <a:headEnd/>
            <a:tailEnd/>
          </a:ln>
        </p:spPr>
        <p:txBody>
          <a:bodyPr>
            <a:spAutoFit/>
          </a:bodyPr>
          <a:lstStyle/>
          <a:p>
            <a:pPr algn="ctr"/>
            <a:r>
              <a:rPr lang="en-US" sz="2200" i="1">
                <a:latin typeface="Calibri" pitchFamily="34" charset="0"/>
              </a:rPr>
              <a:t>“Employee was struck by a tree branch and knocked out of the bucket”</a:t>
            </a:r>
          </a:p>
        </p:txBody>
      </p:sp>
      <p:sp>
        <p:nvSpPr>
          <p:cNvPr id="6" name="Rectangle 5"/>
          <p:cNvSpPr/>
          <p:nvPr/>
        </p:nvSpPr>
        <p:spPr>
          <a:xfrm>
            <a:off x="914400" y="1143000"/>
            <a:ext cx="1971675" cy="461963"/>
          </a:xfrm>
          <a:prstGeom prst="rect">
            <a:avLst/>
          </a:prstGeom>
        </p:spPr>
        <p:txBody>
          <a:bodyPr wrap="none">
            <a:spAutoFit/>
          </a:bodyPr>
          <a:lstStyle/>
          <a:p>
            <a:pPr fontAlgn="auto">
              <a:spcBef>
                <a:spcPts val="0"/>
              </a:spcBef>
              <a:spcAft>
                <a:spcPts val="0"/>
              </a:spcAft>
              <a:defRPr/>
            </a:pPr>
            <a:r>
              <a:rPr lang="en-US" sz="2400" b="1" dirty="0">
                <a:effectLst>
                  <a:outerShdw blurRad="38100" dist="38100" dir="2700000" algn="tl">
                    <a:srgbClr val="000000">
                      <a:alpha val="43137"/>
                    </a:srgbClr>
                  </a:outerShdw>
                </a:effectLst>
                <a:latin typeface="+mn-lt"/>
                <a:cs typeface="+mn-cs"/>
              </a:rPr>
              <a:t>TREE BRANCH</a:t>
            </a:r>
            <a:endParaRPr lang="en-US" sz="2400" b="1" dirty="0">
              <a:latin typeface="+mn-lt"/>
              <a:cs typeface="+mn-cs"/>
            </a:endParaRPr>
          </a:p>
        </p:txBody>
      </p:sp>
      <p:sp>
        <p:nvSpPr>
          <p:cNvPr id="7" name="Rectangle 6"/>
          <p:cNvSpPr/>
          <p:nvPr/>
        </p:nvSpPr>
        <p:spPr>
          <a:xfrm>
            <a:off x="5638800" y="1676400"/>
            <a:ext cx="1990725" cy="461963"/>
          </a:xfrm>
          <a:prstGeom prst="rect">
            <a:avLst/>
          </a:prstGeom>
        </p:spPr>
        <p:txBody>
          <a:bodyPr wrap="none">
            <a:spAutoFit/>
          </a:bodyPr>
          <a:lstStyle/>
          <a:p>
            <a:pPr fontAlgn="auto">
              <a:spcBef>
                <a:spcPts val="0"/>
              </a:spcBef>
              <a:spcAft>
                <a:spcPts val="0"/>
              </a:spcAft>
              <a:defRPr/>
            </a:pPr>
            <a:r>
              <a:rPr lang="en-US" sz="2400" b="1" dirty="0">
                <a:effectLst>
                  <a:outerShdw blurRad="38100" dist="38100" dir="2700000" algn="tl">
                    <a:srgbClr val="000000">
                      <a:alpha val="43137"/>
                    </a:srgbClr>
                  </a:outerShdw>
                </a:effectLst>
                <a:latin typeface="+mn-lt"/>
                <a:cs typeface="+mn-cs"/>
              </a:rPr>
              <a:t>POLE SETTING</a:t>
            </a:r>
          </a:p>
        </p:txBody>
      </p:sp>
      <p:pic>
        <p:nvPicPr>
          <p:cNvPr id="9" name="Picture 4"/>
          <p:cNvPicPr>
            <a:picLocks noChangeAspect="1" noChangeArrowheads="1"/>
          </p:cNvPicPr>
          <p:nvPr/>
        </p:nvPicPr>
        <p:blipFill>
          <a:blip r:embed="rId4" cstate="email"/>
          <a:srcRect/>
          <a:stretch>
            <a:fillRect/>
          </a:stretch>
        </p:blipFill>
        <p:spPr bwMode="auto">
          <a:xfrm>
            <a:off x="6725194" y="3733800"/>
            <a:ext cx="1961606" cy="2590800"/>
          </a:xfrm>
          <a:prstGeom prst="roundRect">
            <a:avLst/>
          </a:prstGeom>
          <a:noFill/>
          <a:ln w="38100">
            <a:solidFill>
              <a:schemeClr val="tx1"/>
            </a:solidFill>
            <a:miter lim="800000"/>
            <a:headEnd/>
            <a:tailEnd/>
          </a:ln>
        </p:spPr>
      </p:pic>
      <p:pic>
        <p:nvPicPr>
          <p:cNvPr id="11" name="Picture 3" descr="C:\Users\ErgoTablet\Desktop\SH 2011-2012\CARGI MATERIALS FROM SB\Electric sector\Initial visits\Facility 2_11_30_2011\Photos\DSC02956.JPG"/>
          <p:cNvPicPr>
            <a:picLocks noChangeAspect="1" noChangeArrowheads="1"/>
          </p:cNvPicPr>
          <p:nvPr/>
        </p:nvPicPr>
        <p:blipFill>
          <a:blip r:embed="rId5" cstate="email"/>
          <a:srcRect/>
          <a:stretch>
            <a:fillRect/>
          </a:stretch>
        </p:blipFill>
        <p:spPr bwMode="auto">
          <a:xfrm>
            <a:off x="4628147" y="3733800"/>
            <a:ext cx="1925053" cy="2590800"/>
          </a:xfrm>
          <a:prstGeom prst="roundRect">
            <a:avLst/>
          </a:prstGeom>
          <a:noFill/>
          <a:ln w="38100">
            <a:solidFill>
              <a:schemeClr val="tx1"/>
            </a:solidFill>
          </a:ln>
        </p:spPr>
      </p:pic>
      <p:sp>
        <p:nvSpPr>
          <p:cNvPr id="12" name="Content Placeholder 2"/>
          <p:cNvSpPr>
            <a:spLocks noGrp="1"/>
          </p:cNvSpPr>
          <p:nvPr>
            <p:ph idx="1"/>
          </p:nvPr>
        </p:nvSpPr>
        <p:spPr>
          <a:xfrm>
            <a:off x="4572000" y="2209800"/>
            <a:ext cx="4114800" cy="4221163"/>
          </a:xfrm>
        </p:spPr>
        <p:txBody>
          <a:bodyPr rtlCol="0">
            <a:normAutofit/>
          </a:bodyPr>
          <a:lstStyle/>
          <a:p>
            <a:pPr algn="ctr" eaLnBrk="1" fontAlgn="auto" hangingPunct="1">
              <a:spcBef>
                <a:spcPts val="0"/>
              </a:spcBef>
              <a:spcAft>
                <a:spcPts val="0"/>
              </a:spcAft>
              <a:buFont typeface="Arial" pitchFamily="34" charset="0"/>
              <a:buNone/>
              <a:defRPr/>
            </a:pPr>
            <a:r>
              <a:rPr lang="en-US" sz="2400" i="1" dirty="0" smtClean="0"/>
              <a:t>“Employee was struck by</a:t>
            </a:r>
          </a:p>
          <a:p>
            <a:pPr marL="0" indent="0" algn="ctr" eaLnBrk="1" fontAlgn="auto" hangingPunct="1">
              <a:spcBef>
                <a:spcPts val="0"/>
              </a:spcBef>
              <a:spcAft>
                <a:spcPts val="0"/>
              </a:spcAft>
              <a:buFont typeface="Arial" pitchFamily="34" charset="0"/>
              <a:buNone/>
              <a:defRPr/>
            </a:pPr>
            <a:r>
              <a:rPr lang="en-US" sz="2400" i="1" dirty="0" smtClean="0"/>
              <a:t>an auger d</a:t>
            </a:r>
            <a:r>
              <a:rPr lang="en-US" sz="2400" dirty="0" smtClean="0"/>
              <a:t>uring the pole setting task”</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20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9"/>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P spid="1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152400"/>
            <a:ext cx="9144000" cy="762000"/>
          </a:xfrm>
          <a:prstGeom prst="rect">
            <a:avLst/>
          </a:prstGeom>
        </p:spPr>
        <p:txBody>
          <a:bodyPr>
            <a:normAutofit/>
          </a:bodyPr>
          <a:lstStyle/>
          <a:p>
            <a:pPr algn="ctr" fontAlgn="auto">
              <a:spcBef>
                <a:spcPts val="0"/>
              </a:spcBef>
              <a:spcAft>
                <a:spcPts val="0"/>
              </a:spcAft>
              <a:defRPr/>
            </a:pPr>
            <a:r>
              <a:rPr lang="en-US" sz="3600" b="1" dirty="0">
                <a:ln w="18415" cmpd="sng">
                  <a:noFill/>
                  <a:prstDash val="solid"/>
                </a:ln>
                <a:solidFill>
                  <a:schemeClr val="bg1"/>
                </a:solidFill>
                <a:effectLst>
                  <a:outerShdw blurRad="38100" dist="38100" dir="2700000" algn="tl">
                    <a:srgbClr val="000000">
                      <a:alpha val="43137"/>
                    </a:srgbClr>
                  </a:outerShdw>
                </a:effectLst>
                <a:latin typeface="+mj-lt"/>
                <a:ea typeface="+mj-ea"/>
                <a:cs typeface="+mj-cs"/>
              </a:rPr>
              <a:t>WORKING IN A TEAM-NEAR MISS</a:t>
            </a:r>
          </a:p>
        </p:txBody>
      </p:sp>
      <p:sp>
        <p:nvSpPr>
          <p:cNvPr id="4" name="Slide Number Placeholder 3"/>
          <p:cNvSpPr>
            <a:spLocks noGrp="1"/>
          </p:cNvSpPr>
          <p:nvPr>
            <p:ph type="sldNum" sz="quarter" idx="11"/>
          </p:nvPr>
        </p:nvSpPr>
        <p:spPr/>
        <p:txBody>
          <a:bodyPr/>
          <a:lstStyle/>
          <a:p>
            <a:pPr>
              <a:defRPr/>
            </a:pPr>
            <a:fld id="{A233CED3-BC99-4352-9B12-77679438B83E}" type="slidenum">
              <a:rPr lang="en-US"/>
              <a:pPr>
                <a:defRPr/>
              </a:pPr>
              <a:t>62</a:t>
            </a:fld>
            <a:endParaRPr lang="en-US"/>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0"/>
            <a:ext cx="9144000" cy="914400"/>
          </a:xfrm>
        </p:spPr>
        <p:txBody>
          <a:bodyPr/>
          <a:lstStyle/>
          <a:p>
            <a:pPr eaLnBrk="1" hangingPunct="1"/>
            <a:r>
              <a:rPr lang="en-US" smtClean="0"/>
              <a:t>STRUCK BY CROSS-ARM</a:t>
            </a:r>
          </a:p>
        </p:txBody>
      </p:sp>
      <p:sp>
        <p:nvSpPr>
          <p:cNvPr id="4" name="Slide Number Placeholder 3"/>
          <p:cNvSpPr>
            <a:spLocks noGrp="1"/>
          </p:cNvSpPr>
          <p:nvPr>
            <p:ph type="sldNum" sz="quarter" idx="11"/>
          </p:nvPr>
        </p:nvSpPr>
        <p:spPr/>
        <p:txBody>
          <a:bodyPr/>
          <a:lstStyle/>
          <a:p>
            <a:pPr>
              <a:defRPr/>
            </a:pPr>
            <a:fld id="{4206B0C5-B6B8-4DE5-9F6A-25F1192AB09A}" type="slidenum">
              <a:rPr lang="en-US"/>
              <a:pPr>
                <a:defRPr/>
              </a:pPr>
              <a:t>63</a:t>
            </a:fld>
            <a:endParaRPr lang="en-US"/>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WHEN CAN YOU GET CAUGHT BETWEEN?</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304800" y="1676400"/>
            <a:ext cx="4267200" cy="4419600"/>
          </a:xfrm>
        </p:spPr>
        <p:txBody>
          <a:bodyPr rtlCol="0">
            <a:normAutofit lnSpcReduction="10000"/>
          </a:bodyPr>
          <a:lstStyle/>
          <a:p>
            <a:pPr eaLnBrk="1" fontAlgn="auto" hangingPunct="1">
              <a:spcAft>
                <a:spcPts val="0"/>
              </a:spcAft>
              <a:buFont typeface="Arial" pitchFamily="34" charset="0"/>
              <a:buChar char="•"/>
              <a:defRPr/>
            </a:pPr>
            <a:r>
              <a:rPr lang="en-US" sz="2400" dirty="0" smtClean="0"/>
              <a:t>Working with tools</a:t>
            </a:r>
          </a:p>
          <a:p>
            <a:pPr lvl="1" eaLnBrk="1" fontAlgn="auto" hangingPunct="1">
              <a:spcAft>
                <a:spcPts val="0"/>
              </a:spcAft>
              <a:buFont typeface="Arial" pitchFamily="34" charset="0"/>
              <a:buChar char="–"/>
              <a:defRPr/>
            </a:pPr>
            <a:r>
              <a:rPr lang="en-US" sz="2000" dirty="0" smtClean="0"/>
              <a:t>Chain saw, cable cutters, etc</a:t>
            </a:r>
          </a:p>
          <a:p>
            <a:pPr eaLnBrk="1" fontAlgn="auto" hangingPunct="1">
              <a:spcAft>
                <a:spcPts val="0"/>
              </a:spcAft>
              <a:buFont typeface="Arial" pitchFamily="34" charset="0"/>
              <a:buChar char="•"/>
              <a:defRPr/>
            </a:pPr>
            <a:r>
              <a:rPr lang="en-US" sz="2400" dirty="0" smtClean="0"/>
              <a:t>Tree trimming/brush work</a:t>
            </a:r>
          </a:p>
          <a:p>
            <a:pPr lvl="1" eaLnBrk="1" fontAlgn="auto" hangingPunct="1">
              <a:spcAft>
                <a:spcPts val="0"/>
              </a:spcAft>
              <a:buFont typeface="Arial" pitchFamily="34" charset="0"/>
              <a:buChar char="–"/>
              <a:defRPr/>
            </a:pPr>
            <a:r>
              <a:rPr lang="en-US" sz="2000" dirty="0" smtClean="0"/>
              <a:t>Tree branches, chain saw</a:t>
            </a:r>
          </a:p>
          <a:p>
            <a:pPr eaLnBrk="1" fontAlgn="auto" hangingPunct="1">
              <a:spcAft>
                <a:spcPts val="0"/>
              </a:spcAft>
              <a:buFont typeface="Arial" pitchFamily="34" charset="0"/>
              <a:buChar char="•"/>
              <a:defRPr/>
            </a:pPr>
            <a:r>
              <a:rPr lang="en-US" sz="2400" dirty="0" smtClean="0"/>
              <a:t>Walking while meter reading/working in the field</a:t>
            </a:r>
          </a:p>
          <a:p>
            <a:pPr lvl="1" eaLnBrk="1" fontAlgn="auto" hangingPunct="1">
              <a:spcAft>
                <a:spcPts val="0"/>
              </a:spcAft>
              <a:buFont typeface="Arial" pitchFamily="34" charset="0"/>
              <a:buChar char="–"/>
              <a:defRPr/>
            </a:pPr>
            <a:r>
              <a:rPr lang="en-US" sz="2000" dirty="0" smtClean="0"/>
              <a:t>Snow, mud, grass/twigs</a:t>
            </a:r>
          </a:p>
          <a:p>
            <a:pPr eaLnBrk="1" fontAlgn="auto" hangingPunct="1">
              <a:spcAft>
                <a:spcPts val="0"/>
              </a:spcAft>
              <a:buFont typeface="Arial" pitchFamily="34" charset="0"/>
              <a:buChar char="•"/>
              <a:defRPr/>
            </a:pPr>
            <a:r>
              <a:rPr lang="en-US" sz="2400" dirty="0" smtClean="0"/>
              <a:t>Driving</a:t>
            </a:r>
          </a:p>
          <a:p>
            <a:pPr lvl="1" eaLnBrk="1" fontAlgn="auto" hangingPunct="1">
              <a:spcAft>
                <a:spcPts val="0"/>
              </a:spcAft>
              <a:buFont typeface="Arial" pitchFamily="34" charset="0"/>
              <a:buChar char="–"/>
              <a:defRPr/>
            </a:pPr>
            <a:r>
              <a:rPr lang="en-US" sz="2000" dirty="0" smtClean="0"/>
              <a:t>Between backing vehicle and dock/wall/other equipment; between parts of equipment or vehicle </a:t>
            </a:r>
          </a:p>
          <a:p>
            <a:pPr lvl="1" eaLnBrk="1" fontAlgn="auto" hangingPunct="1">
              <a:spcAft>
                <a:spcPts val="0"/>
              </a:spcAft>
              <a:buFont typeface="Arial" pitchFamily="34" charset="0"/>
              <a:buChar char="–"/>
              <a:defRPr/>
            </a:pPr>
            <a:endParaRPr lang="en-US" sz="2000" dirty="0" smtClean="0"/>
          </a:p>
        </p:txBody>
      </p:sp>
      <p:sp>
        <p:nvSpPr>
          <p:cNvPr id="6" name="Content Placeholder 5"/>
          <p:cNvSpPr>
            <a:spLocks noGrp="1"/>
          </p:cNvSpPr>
          <p:nvPr>
            <p:ph sz="half" idx="2"/>
          </p:nvPr>
        </p:nvSpPr>
        <p:spPr>
          <a:xfrm>
            <a:off x="4648200" y="1695450"/>
            <a:ext cx="4267200" cy="4572000"/>
          </a:xfrm>
        </p:spPr>
        <p:txBody>
          <a:bodyPr rtlCol="0">
            <a:normAutofit lnSpcReduction="10000"/>
          </a:bodyPr>
          <a:lstStyle/>
          <a:p>
            <a:pPr eaLnBrk="1" fontAlgn="auto" hangingPunct="1">
              <a:spcAft>
                <a:spcPts val="0"/>
              </a:spcAft>
              <a:buFont typeface="Arial" pitchFamily="34" charset="0"/>
              <a:buChar char="•"/>
              <a:defRPr/>
            </a:pPr>
            <a:r>
              <a:rPr lang="en-US" sz="2400" dirty="0" smtClean="0"/>
              <a:t>Working with equipment</a:t>
            </a:r>
          </a:p>
          <a:p>
            <a:pPr lvl="1" eaLnBrk="1" fontAlgn="auto" hangingPunct="1">
              <a:spcAft>
                <a:spcPts val="0"/>
              </a:spcAft>
              <a:buFont typeface="Arial" pitchFamily="34" charset="0"/>
              <a:buChar char="–"/>
              <a:defRPr/>
            </a:pPr>
            <a:r>
              <a:rPr lang="en-US" sz="2000" dirty="0" smtClean="0"/>
              <a:t>Digger truck, saw, hammer, drill </a:t>
            </a:r>
          </a:p>
          <a:p>
            <a:pPr eaLnBrk="1" fontAlgn="auto" hangingPunct="1">
              <a:spcAft>
                <a:spcPts val="0"/>
              </a:spcAft>
              <a:buFont typeface="Arial" pitchFamily="34" charset="0"/>
              <a:buChar char="•"/>
              <a:defRPr/>
            </a:pPr>
            <a:r>
              <a:rPr lang="en-US" sz="2400" dirty="0" smtClean="0"/>
              <a:t>Working in/around trenches/excavations</a:t>
            </a:r>
          </a:p>
          <a:p>
            <a:pPr lvl="1" eaLnBrk="1" fontAlgn="auto" hangingPunct="1">
              <a:spcAft>
                <a:spcPts val="0"/>
              </a:spcAft>
              <a:buFont typeface="Arial" pitchFamily="34" charset="0"/>
              <a:buChar char="–"/>
              <a:defRPr/>
            </a:pPr>
            <a:r>
              <a:rPr lang="en-US" sz="2000" dirty="0" smtClean="0"/>
              <a:t>Cave-in, wall collapse</a:t>
            </a:r>
          </a:p>
          <a:p>
            <a:pPr lvl="1" eaLnBrk="1" fontAlgn="auto" hangingPunct="1">
              <a:spcAft>
                <a:spcPts val="0"/>
              </a:spcAft>
              <a:buFont typeface="Arial" pitchFamily="34" charset="0"/>
              <a:buNone/>
              <a:defRPr/>
            </a:pPr>
            <a:endParaRPr lang="en-US" sz="2000" dirty="0" smtClean="0"/>
          </a:p>
          <a:p>
            <a:pPr lvl="1" eaLnBrk="1" fontAlgn="auto" hangingPunct="1">
              <a:spcAft>
                <a:spcPts val="0"/>
              </a:spcAft>
              <a:buFont typeface="Arial" pitchFamily="34" charset="0"/>
              <a:buNone/>
              <a:defRPr/>
            </a:pPr>
            <a:endParaRPr lang="en-US" sz="2000" dirty="0"/>
          </a:p>
        </p:txBody>
      </p:sp>
      <p:sp>
        <p:nvSpPr>
          <p:cNvPr id="5" name="Slide Number Placeholder 4"/>
          <p:cNvSpPr>
            <a:spLocks noGrp="1"/>
          </p:cNvSpPr>
          <p:nvPr>
            <p:ph type="sldNum" sz="quarter" idx="11"/>
          </p:nvPr>
        </p:nvSpPr>
        <p:spPr/>
        <p:txBody>
          <a:bodyPr/>
          <a:lstStyle/>
          <a:p>
            <a:pPr>
              <a:defRPr/>
            </a:pPr>
            <a:fld id="{316AEB63-4872-4B0E-A3FB-EAE9ACD12C34}" type="slidenum">
              <a:rPr lang="en-US"/>
              <a:pPr>
                <a:defRPr/>
              </a:pPr>
              <a:t>64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81534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STRUCK/CAUGHT INJURIES CAN CAUSE DEATH</a:t>
            </a:r>
            <a:r>
              <a:rPr lang="en-US" sz="4000" dirty="0" smtClean="0">
                <a:effectLst>
                  <a:outerShdw blurRad="38100" dist="38100" dir="2700000" algn="tl">
                    <a:srgbClr val="000000">
                      <a:alpha val="43137"/>
                    </a:srgbClr>
                  </a:outerShdw>
                </a:effectLst>
              </a:rPr>
              <a:t/>
            </a:r>
            <a:br>
              <a:rPr lang="en-US" sz="4000" dirty="0" smtClean="0">
                <a:effectLst>
                  <a:outerShdw blurRad="38100" dist="38100" dir="2700000" algn="tl">
                    <a:srgbClr val="000000">
                      <a:alpha val="43137"/>
                    </a:srgbClr>
                  </a:outerShdw>
                </a:effectLst>
              </a:rPr>
            </a:br>
            <a:r>
              <a:rPr lang="en-US" sz="2800" dirty="0" smtClean="0">
                <a:effectLst>
                  <a:outerShdw blurRad="38100" dist="38100" dir="2700000" algn="tl">
                    <a:srgbClr val="000000">
                      <a:alpha val="43137"/>
                    </a:srgbClr>
                  </a:outerShdw>
                </a:effectLst>
              </a:rPr>
              <a:t>EXAMPLE OF FATALITY REPORT</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2133600"/>
            <a:ext cx="8229600" cy="4144963"/>
          </a:xfrm>
        </p:spPr>
        <p:txBody>
          <a:bodyPr rtlCol="0">
            <a:normAutofit fontScale="92500" lnSpcReduction="10000"/>
          </a:bodyPr>
          <a:lstStyle/>
          <a:p>
            <a:pPr eaLnBrk="1" fontAlgn="auto" hangingPunct="1">
              <a:spcAft>
                <a:spcPts val="0"/>
              </a:spcAft>
              <a:buFont typeface="Arial" pitchFamily="34" charset="0"/>
              <a:buChar char="•"/>
              <a:defRPr/>
            </a:pPr>
            <a:r>
              <a:rPr lang="en-US" i="1" dirty="0" smtClean="0"/>
              <a:t>A 26-year-old apprentice lineman was killed when he was caught in a trencher.  The apprentice (victim) was removing a small </a:t>
            </a:r>
            <a:r>
              <a:rPr lang="en-US" i="1" dirty="0" err="1" smtClean="0"/>
              <a:t>berm</a:t>
            </a:r>
            <a:r>
              <a:rPr lang="en-US" i="1" dirty="0" smtClean="0"/>
              <a:t> by shoveling it back into a partially dug trench.  The incident was not witnessed.  It was surmised that the victim either lost his balance and fell toward the active machinery or the digging chain caught his clothing and pulled him into the trench, killing him on the spot.</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r>
              <a:rPr lang="en-US" dirty="0" smtClean="0"/>
              <a:t>	</a:t>
            </a:r>
            <a:r>
              <a:rPr lang="en-US" sz="2400" dirty="0" smtClean="0"/>
              <a:t>Source: </a:t>
            </a:r>
            <a:r>
              <a:rPr lang="en-US" sz="2400" i="1" dirty="0" smtClean="0">
                <a:solidFill>
                  <a:schemeClr val="tx2"/>
                </a:solidFill>
              </a:rPr>
              <a:t>http://www.cdc.gov/niosh/face/stateface/ak/98ak023.html</a:t>
            </a:r>
            <a:endParaRPr lang="en-US" sz="2400" i="1" dirty="0">
              <a:solidFill>
                <a:schemeClr val="tx2"/>
              </a:solidFill>
            </a:endParaRPr>
          </a:p>
        </p:txBody>
      </p:sp>
      <p:sp>
        <p:nvSpPr>
          <p:cNvPr id="4" name="Slide Number Placeholder 3"/>
          <p:cNvSpPr>
            <a:spLocks noGrp="1"/>
          </p:cNvSpPr>
          <p:nvPr>
            <p:ph type="sldNum" sz="quarter" idx="11"/>
          </p:nvPr>
        </p:nvSpPr>
        <p:spPr/>
        <p:txBody>
          <a:bodyPr/>
          <a:lstStyle/>
          <a:p>
            <a:pPr>
              <a:defRPr/>
            </a:pPr>
            <a:fld id="{8DDD6BAA-2A28-4890-AC94-9DD331769BF5}" type="slidenum">
              <a:rPr lang="en-US"/>
              <a:pPr>
                <a:defRPr/>
              </a:pPr>
              <a:t>65</a:t>
            </a:fld>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152400"/>
            <a:ext cx="9144000" cy="762000"/>
          </a:xfrm>
          <a:prstGeom prst="rect">
            <a:avLst/>
          </a:prstGeom>
        </p:spPr>
        <p:txBody>
          <a:bodyPr/>
          <a:lstStyle/>
          <a:p>
            <a:pPr algn="ctr" fontAlgn="auto">
              <a:spcBef>
                <a:spcPts val="0"/>
              </a:spcBef>
              <a:spcAft>
                <a:spcPts val="0"/>
              </a:spcAft>
              <a:defRPr/>
            </a:pPr>
            <a:r>
              <a:rPr lang="en-US" sz="36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WORKING NEAR EQUIPMENT</a:t>
            </a:r>
          </a:p>
        </p:txBody>
      </p:sp>
      <p:sp>
        <p:nvSpPr>
          <p:cNvPr id="5" name="Slide Number Placeholder 4"/>
          <p:cNvSpPr>
            <a:spLocks noGrp="1"/>
          </p:cNvSpPr>
          <p:nvPr>
            <p:ph type="sldNum" sz="quarter" idx="11"/>
          </p:nvPr>
        </p:nvSpPr>
        <p:spPr/>
        <p:txBody>
          <a:bodyPr/>
          <a:lstStyle/>
          <a:p>
            <a:pPr>
              <a:defRPr/>
            </a:pPr>
            <a:fld id="{DB41BC1B-F84F-4E07-A69B-77DC07FC4C81}" type="slidenum">
              <a:rPr lang="en-US"/>
              <a:pPr>
                <a:defRPr/>
              </a:pPr>
              <a:t>66</a:t>
            </a:fld>
            <a:endParaRPr lang="en-US"/>
          </a:p>
        </p:txBody>
      </p:sp>
      <p:pic>
        <p:nvPicPr>
          <p:cNvPr id="6" name="Picture 5"/>
          <p:cNvPicPr/>
          <p:nvPr/>
        </p:nvPicPr>
        <p:blipFill>
          <a:blip r:embed="rId3" cstate="print"/>
          <a:stretch>
            <a:fillRect/>
          </a:stretch>
        </p:blipFill>
        <p:spPr>
          <a:xfrm>
            <a:off x="0" y="914400"/>
            <a:ext cx="9144000" cy="5943600"/>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p:cNvPicPr>
            <a:picLocks noChangeAspect="1" noChangeArrowheads="1"/>
          </p:cNvPicPr>
          <p:nvPr/>
        </p:nvPicPr>
        <p:blipFill>
          <a:blip r:embed="rId3" cstate="print"/>
          <a:srcRect/>
          <a:stretch>
            <a:fillRect/>
          </a:stretch>
        </p:blipFill>
        <p:spPr bwMode="auto">
          <a:xfrm>
            <a:off x="0" y="1219200"/>
            <a:ext cx="3886200" cy="5226050"/>
          </a:xfrm>
          <a:prstGeom prst="rect">
            <a:avLst/>
          </a:prstGeom>
          <a:noFill/>
          <a:ln w="9525">
            <a:noFill/>
            <a:miter lim="800000"/>
            <a:headEnd/>
            <a:tailEnd/>
          </a:ln>
        </p:spPr>
      </p:pic>
      <p:sp>
        <p:nvSpPr>
          <p:cNvPr id="4" name="Slide Number Placeholder 3"/>
          <p:cNvSpPr>
            <a:spLocks noGrp="1"/>
          </p:cNvSpPr>
          <p:nvPr>
            <p:ph type="sldNum" sz="quarter" idx="11"/>
          </p:nvPr>
        </p:nvSpPr>
        <p:spPr/>
        <p:txBody>
          <a:bodyPr/>
          <a:lstStyle/>
          <a:p>
            <a:pPr>
              <a:defRPr/>
            </a:pPr>
            <a:fld id="{D3116F45-AADD-4F3C-9415-8C80994CE8BD}" type="slidenum">
              <a:rPr lang="en-US"/>
              <a:pPr>
                <a:defRPr/>
              </a:pPr>
              <a:t>67</a:t>
            </a:fld>
            <a:endParaRPr lang="en-US"/>
          </a:p>
        </p:txBody>
      </p:sp>
      <p:sp>
        <p:nvSpPr>
          <p:cNvPr id="10" name="Title 1"/>
          <p:cNvSpPr txBox="1">
            <a:spLocks/>
          </p:cNvSpPr>
          <p:nvPr/>
        </p:nvSpPr>
        <p:spPr>
          <a:xfrm>
            <a:off x="1066800" y="352425"/>
            <a:ext cx="7772400" cy="990600"/>
          </a:xfrm>
          <a:prstGeom prst="rect">
            <a:avLst/>
          </a:prstGeom>
        </p:spPr>
        <p:txBody>
          <a:bodyPr>
            <a:normAutofit fontScale="97500"/>
          </a:bodyPr>
          <a:lstStyle/>
          <a:p>
            <a:pPr algn="r" fontAlgn="auto">
              <a:spcAft>
                <a:spcPts val="0"/>
              </a:spcAft>
              <a:defRPr/>
            </a:pPr>
            <a:r>
              <a:rPr lang="en-US" sz="3700" b="1" dirty="0">
                <a:ln w="18415" cmpd="sng">
                  <a:noFill/>
                  <a:prstDash val="solid"/>
                </a:ln>
                <a:solidFill>
                  <a:srgbClr val="FFFFFF"/>
                </a:solidFill>
                <a:effectLst>
                  <a:outerShdw blurRad="63500" dir="3600000" algn="tl" rotWithShape="0">
                    <a:srgbClr val="000000">
                      <a:alpha val="70000"/>
                    </a:srgbClr>
                  </a:outerShdw>
                </a:effectLst>
                <a:latin typeface="+mj-lt"/>
                <a:ea typeface="+mj-ea"/>
                <a:cs typeface="+mj-cs"/>
              </a:rPr>
              <a:t>CAUGHT BETWEEN POLE AND BARREL</a:t>
            </a:r>
          </a:p>
          <a:p>
            <a:pPr algn="r" fontAlgn="auto">
              <a:spcAft>
                <a:spcPts val="0"/>
              </a:spcAft>
              <a:defRPr/>
            </a:pPr>
            <a:endParaRPr lang="en-US" sz="3700" b="1" dirty="0">
              <a:ln w="18415" cmpd="sng">
                <a:noFill/>
                <a:prstDash val="solid"/>
              </a:ln>
              <a:solidFill>
                <a:srgbClr val="FFFFFF"/>
              </a:solidFill>
              <a:effectLst>
                <a:outerShdw blurRad="63500" dir="3600000" algn="tl" rotWithShape="0">
                  <a:srgbClr val="000000">
                    <a:alpha val="70000"/>
                  </a:srgbClr>
                </a:outerShdw>
              </a:effectLst>
              <a:latin typeface="+mj-lt"/>
              <a:ea typeface="+mj-ea"/>
              <a:cs typeface="+mj-cs"/>
            </a:endParaRPr>
          </a:p>
        </p:txBody>
      </p:sp>
      <p:sp>
        <p:nvSpPr>
          <p:cNvPr id="96261" name="TextBox 10"/>
          <p:cNvSpPr txBox="1">
            <a:spLocks noChangeArrowheads="1"/>
          </p:cNvSpPr>
          <p:nvPr/>
        </p:nvSpPr>
        <p:spPr bwMode="auto">
          <a:xfrm>
            <a:off x="2590800" y="6172200"/>
            <a:ext cx="2819400" cy="381000"/>
          </a:xfrm>
          <a:prstGeom prst="rect">
            <a:avLst/>
          </a:prstGeom>
          <a:noFill/>
          <a:ln w="9525">
            <a:noFill/>
            <a:miter lim="800000"/>
            <a:headEnd/>
            <a:tailEnd/>
          </a:ln>
        </p:spPr>
        <p:txBody>
          <a:bodyPr>
            <a:spAutoFit/>
          </a:bodyPr>
          <a:lstStyle/>
          <a:p>
            <a:pPr algn="ctr"/>
            <a:r>
              <a:rPr lang="en-US" i="1">
                <a:latin typeface="Calibri" pitchFamily="34" charset="0"/>
              </a:rPr>
              <a:t>Refilling hole around pole</a:t>
            </a:r>
          </a:p>
        </p:txBody>
      </p:sp>
      <p:pic>
        <p:nvPicPr>
          <p:cNvPr id="96262" name="Picture 4"/>
          <p:cNvPicPr>
            <a:picLocks noChangeAspect="1" noChangeArrowheads="1"/>
          </p:cNvPicPr>
          <p:nvPr/>
        </p:nvPicPr>
        <p:blipFill>
          <a:blip r:embed="rId4" cstate="print"/>
          <a:srcRect/>
          <a:stretch>
            <a:fillRect/>
          </a:stretch>
        </p:blipFill>
        <p:spPr bwMode="auto">
          <a:xfrm>
            <a:off x="4953000" y="1752600"/>
            <a:ext cx="3130550" cy="4325938"/>
          </a:xfrm>
          <a:prstGeom prst="rect">
            <a:avLst/>
          </a:prstGeom>
          <a:noFill/>
          <a:ln w="9525">
            <a:noFill/>
            <a:miter lim="800000"/>
            <a:headEnd/>
            <a:tailEnd/>
          </a:ln>
        </p:spPr>
      </p:pic>
      <p:sp>
        <p:nvSpPr>
          <p:cNvPr id="16" name="Oval 15"/>
          <p:cNvSpPr/>
          <p:nvPr/>
        </p:nvSpPr>
        <p:spPr>
          <a:xfrm>
            <a:off x="4648200" y="1752600"/>
            <a:ext cx="3962400" cy="42672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609600" y="4114800"/>
            <a:ext cx="1752600" cy="18288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Straight Connector 18"/>
          <p:cNvCxnSpPr>
            <a:stCxn id="17" idx="0"/>
          </p:cNvCxnSpPr>
          <p:nvPr/>
        </p:nvCxnSpPr>
        <p:spPr>
          <a:xfrm flipV="1">
            <a:off x="1485900" y="1981200"/>
            <a:ext cx="4229100" cy="2133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7" idx="4"/>
            <a:endCxn id="16" idx="4"/>
          </p:cNvCxnSpPr>
          <p:nvPr/>
        </p:nvCxnSpPr>
        <p:spPr>
          <a:xfrm>
            <a:off x="1485900" y="5943600"/>
            <a:ext cx="5143500" cy="76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685800" y="30163"/>
            <a:ext cx="8077200" cy="1189037"/>
          </a:xfrm>
          <a:prstGeom prst="rect">
            <a:avLst/>
          </a:prstGeom>
        </p:spPr>
        <p:txBody>
          <a:bodyPr/>
          <a:lstStyle/>
          <a:p>
            <a:pPr algn="r" fontAlgn="auto">
              <a:spcBef>
                <a:spcPts val="0"/>
              </a:spcBef>
              <a:spcAft>
                <a:spcPts val="0"/>
              </a:spcAft>
              <a:defRPr/>
            </a:pPr>
            <a:r>
              <a:rPr lang="en-US" sz="32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HOW TO PROTECT YOURSELF FROM BEING </a:t>
            </a:r>
          </a:p>
          <a:p>
            <a:pPr algn="r" fontAlgn="auto">
              <a:spcBef>
                <a:spcPts val="0"/>
              </a:spcBef>
              <a:spcAft>
                <a:spcPts val="0"/>
              </a:spcAft>
              <a:defRPr/>
            </a:pPr>
            <a:r>
              <a:rPr lang="en-US" sz="32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STRUCK BY EQUIPMENT/VEHICLES?</a:t>
            </a:r>
          </a:p>
        </p:txBody>
      </p:sp>
      <p:sp>
        <p:nvSpPr>
          <p:cNvPr id="21507" name="Content Placeholder 4"/>
          <p:cNvSpPr>
            <a:spLocks noGrp="1"/>
          </p:cNvSpPr>
          <p:nvPr>
            <p:ph idx="1"/>
          </p:nvPr>
        </p:nvSpPr>
        <p:spPr>
          <a:xfrm>
            <a:off x="0" y="1524000"/>
            <a:ext cx="4343400" cy="5486400"/>
          </a:xfrm>
        </p:spPr>
        <p:txBody>
          <a:bodyPr rtlCol="0">
            <a:normAutofit/>
          </a:bodyPr>
          <a:lstStyle/>
          <a:p>
            <a:pPr algn="ctr" eaLnBrk="1" fontAlgn="auto" hangingPunct="1">
              <a:spcBef>
                <a:spcPts val="600"/>
              </a:spcBef>
              <a:spcAft>
                <a:spcPts val="0"/>
              </a:spcAft>
              <a:buFont typeface="Arial" pitchFamily="34" charset="0"/>
              <a:buNone/>
              <a:defRPr/>
            </a:pPr>
            <a:r>
              <a:rPr lang="en-US" sz="2800" b="1" dirty="0" smtClean="0">
                <a:effectLst>
                  <a:outerShdw blurRad="38100" dist="38100" dir="2700000" algn="tl">
                    <a:srgbClr val="000000">
                      <a:alpha val="43137"/>
                    </a:srgbClr>
                  </a:outerShdw>
                </a:effectLst>
              </a:rPr>
              <a:t>BETTER PRACTICE</a:t>
            </a:r>
          </a:p>
          <a:p>
            <a:pPr marL="457200" lvl="1" indent="-393700" eaLnBrk="1" fontAlgn="auto" hangingPunct="1">
              <a:spcBef>
                <a:spcPts val="600"/>
              </a:spcBef>
              <a:spcAft>
                <a:spcPts val="0"/>
              </a:spcAft>
              <a:buFont typeface="Wingdings" pitchFamily="2" charset="2"/>
              <a:buChar char="ü"/>
              <a:defRPr/>
            </a:pPr>
            <a:r>
              <a:rPr lang="en-US" sz="2200" dirty="0" smtClean="0"/>
              <a:t>Wear bright , reflective clothing and PPE</a:t>
            </a:r>
          </a:p>
          <a:p>
            <a:pPr marL="457200" lvl="1" indent="-393700" eaLnBrk="1" fontAlgn="auto" hangingPunct="1">
              <a:spcBef>
                <a:spcPts val="600"/>
              </a:spcBef>
              <a:spcAft>
                <a:spcPts val="0"/>
              </a:spcAft>
              <a:buFont typeface="Wingdings" pitchFamily="2" charset="2"/>
              <a:buChar char="ü"/>
              <a:defRPr/>
            </a:pPr>
            <a:r>
              <a:rPr lang="en-US" sz="2200" dirty="0" smtClean="0"/>
              <a:t>Ensure vehicle operators are aware of your presence and location</a:t>
            </a:r>
          </a:p>
          <a:p>
            <a:pPr marL="457200" lvl="1" indent="-393700" eaLnBrk="1" fontAlgn="auto" hangingPunct="1">
              <a:spcBef>
                <a:spcPts val="600"/>
              </a:spcBef>
              <a:spcAft>
                <a:spcPts val="0"/>
              </a:spcAft>
              <a:buFont typeface="Wingdings" pitchFamily="2" charset="2"/>
              <a:buChar char="ü"/>
              <a:defRPr/>
            </a:pPr>
            <a:r>
              <a:rPr lang="en-US" sz="2200" dirty="0" smtClean="0"/>
              <a:t>Inspect  vehicles before use</a:t>
            </a:r>
          </a:p>
          <a:p>
            <a:pPr marL="457200" lvl="1" indent="-393700" eaLnBrk="1" fontAlgn="auto" hangingPunct="1">
              <a:spcBef>
                <a:spcPts val="600"/>
              </a:spcBef>
              <a:spcAft>
                <a:spcPts val="0"/>
              </a:spcAft>
              <a:buFont typeface="Wingdings" pitchFamily="2" charset="2"/>
              <a:buChar char="ü"/>
              <a:defRPr/>
            </a:pPr>
            <a:r>
              <a:rPr lang="en-US" sz="2200" dirty="0" smtClean="0"/>
              <a:t>Ensure that equipment (bucket/materials) are properly secured/lowered before driving</a:t>
            </a:r>
          </a:p>
          <a:p>
            <a:pPr marL="457200" lvl="1" indent="-393700" eaLnBrk="1" fontAlgn="auto" hangingPunct="1">
              <a:spcBef>
                <a:spcPts val="600"/>
              </a:spcBef>
              <a:spcAft>
                <a:spcPts val="0"/>
              </a:spcAft>
              <a:buFont typeface="Wingdings" pitchFamily="2" charset="2"/>
              <a:buChar char="ü"/>
              <a:defRPr/>
            </a:pPr>
            <a:r>
              <a:rPr lang="en-US" sz="2200" dirty="0" smtClean="0"/>
              <a:t>Set parking brakes on vehicles, use wheel chocks on incline</a:t>
            </a:r>
          </a:p>
          <a:p>
            <a:pPr marL="457200" lvl="1" indent="-393700" eaLnBrk="1" fontAlgn="auto" hangingPunct="1">
              <a:spcBef>
                <a:spcPts val="600"/>
              </a:spcBef>
              <a:spcAft>
                <a:spcPts val="0"/>
              </a:spcAft>
              <a:buFont typeface="Wingdings" pitchFamily="2" charset="2"/>
              <a:buChar char="ü"/>
              <a:defRPr/>
            </a:pPr>
            <a:r>
              <a:rPr lang="en-US" sz="2200" dirty="0" smtClean="0"/>
              <a:t>Use appropriate warning signs </a:t>
            </a:r>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sz="2000" dirty="0" smtClean="0"/>
          </a:p>
          <a:p>
            <a:pPr lvl="2" eaLnBrk="1" fontAlgn="auto" hangingPunct="1">
              <a:spcAft>
                <a:spcPts val="0"/>
              </a:spcAft>
              <a:buFont typeface="Arial" pitchFamily="34" charset="0"/>
              <a:buChar char="•"/>
              <a:defRPr/>
            </a:pPr>
            <a:endParaRPr lang="en-US" dirty="0" smtClean="0"/>
          </a:p>
        </p:txBody>
      </p:sp>
      <p:sp>
        <p:nvSpPr>
          <p:cNvPr id="5" name="Content Placeholder 5"/>
          <p:cNvSpPr txBox="1">
            <a:spLocks/>
          </p:cNvSpPr>
          <p:nvPr/>
        </p:nvSpPr>
        <p:spPr>
          <a:xfrm>
            <a:off x="4572000" y="1524000"/>
            <a:ext cx="4343400" cy="5160963"/>
          </a:xfrm>
          <a:prstGeom prst="rect">
            <a:avLst/>
          </a:prstGeom>
          <a:noFill/>
        </p:spPr>
        <p:txBody>
          <a:bodyPr/>
          <a:lstStyle/>
          <a:p>
            <a:pPr marL="342900" indent="-342900" algn="ctr" eaLnBrk="0" fontAlgn="auto" hangingPunct="0">
              <a:spcBef>
                <a:spcPts val="600"/>
              </a:spcBef>
              <a:spcAft>
                <a:spcPts val="0"/>
              </a:spcAft>
              <a:buFont typeface="Arial" charset="0"/>
              <a:buNone/>
              <a:defRPr/>
            </a:pPr>
            <a:r>
              <a:rPr lang="en-US" sz="2800" b="1" dirty="0">
                <a:effectLst>
                  <a:outerShdw blurRad="38100" dist="38100" dir="2700000" algn="tl">
                    <a:srgbClr val="000000">
                      <a:alpha val="43137"/>
                    </a:srgbClr>
                  </a:outerShdw>
                </a:effectLst>
                <a:latin typeface="+mn-lt"/>
                <a:cs typeface="+mn-cs"/>
              </a:rPr>
              <a:t>AVOID</a:t>
            </a:r>
          </a:p>
          <a:p>
            <a:pPr marL="457200" indent="-457200" fontAlgn="auto">
              <a:spcBef>
                <a:spcPts val="600"/>
              </a:spcBef>
              <a:spcAft>
                <a:spcPts val="0"/>
              </a:spcAft>
              <a:buFontTx/>
              <a:buBlip>
                <a:blip r:embed="rId3"/>
              </a:buBlip>
              <a:defRPr/>
            </a:pPr>
            <a:r>
              <a:rPr lang="en-US" sz="2200" dirty="0">
                <a:latin typeface="+mn-lt"/>
              </a:rPr>
              <a:t>Working/walking under  suspended loads</a:t>
            </a:r>
          </a:p>
          <a:p>
            <a:pPr marL="457200" indent="-457200" fontAlgn="auto">
              <a:spcBef>
                <a:spcPts val="600"/>
              </a:spcBef>
              <a:spcAft>
                <a:spcPts val="0"/>
              </a:spcAft>
              <a:buFontTx/>
              <a:buBlip>
                <a:blip r:embed="rId3"/>
              </a:buBlip>
              <a:defRPr/>
            </a:pPr>
            <a:r>
              <a:rPr lang="en-US" sz="2200" dirty="0">
                <a:latin typeface="+mj-lt"/>
                <a:cs typeface="+mn-cs"/>
              </a:rPr>
              <a:t>Heavy equipment that is in use</a:t>
            </a:r>
          </a:p>
          <a:p>
            <a:pPr marL="457200" indent="-457200" fontAlgn="auto">
              <a:spcBef>
                <a:spcPts val="600"/>
              </a:spcBef>
              <a:spcAft>
                <a:spcPts val="0"/>
              </a:spcAft>
              <a:buFontTx/>
              <a:buBlip>
                <a:blip r:embed="rId3"/>
              </a:buBlip>
              <a:defRPr/>
            </a:pPr>
            <a:r>
              <a:rPr lang="en-US" sz="2200" dirty="0">
                <a:latin typeface="+mn-lt"/>
                <a:cs typeface="+mn-cs"/>
              </a:rPr>
              <a:t> Moving vehicles/vehicle parts, especially backing vehicles</a:t>
            </a:r>
          </a:p>
          <a:p>
            <a:pPr marL="457200" indent="-457200" fontAlgn="auto">
              <a:spcBef>
                <a:spcPts val="600"/>
              </a:spcBef>
              <a:spcAft>
                <a:spcPts val="0"/>
              </a:spcAft>
              <a:buFontTx/>
              <a:buBlip>
                <a:blip r:embed="rId3"/>
              </a:buBlip>
              <a:defRPr/>
            </a:pPr>
            <a:r>
              <a:rPr lang="en-US" sz="2200" dirty="0">
                <a:latin typeface="+mn-lt"/>
                <a:cs typeface="+mn-cs"/>
              </a:rPr>
              <a:t>Standing in the swing radius of cranes/boom trucks.</a:t>
            </a:r>
          </a:p>
          <a:p>
            <a:pPr marL="457200" indent="-457200" fontAlgn="auto">
              <a:spcBef>
                <a:spcPts val="600"/>
              </a:spcBef>
              <a:spcAft>
                <a:spcPts val="0"/>
              </a:spcAft>
              <a:buFontTx/>
              <a:buBlip>
                <a:blip r:embed="rId3"/>
              </a:buBlip>
              <a:defRPr/>
            </a:pPr>
            <a:r>
              <a:rPr lang="en-US" sz="2200" dirty="0">
                <a:latin typeface="+mj-lt"/>
                <a:cs typeface="+mn-cs"/>
              </a:rPr>
              <a:t>Exceeding vehicle’s load or lift capacity</a:t>
            </a:r>
          </a:p>
          <a:p>
            <a:pPr marL="457200" indent="-457200" fontAlgn="auto">
              <a:spcBef>
                <a:spcPts val="600"/>
              </a:spcBef>
              <a:spcAft>
                <a:spcPts val="0"/>
              </a:spcAft>
              <a:buFontTx/>
              <a:buBlip>
                <a:blip r:embed="rId3"/>
              </a:buBlip>
              <a:defRPr/>
            </a:pPr>
            <a:r>
              <a:rPr lang="en-US" sz="2200" dirty="0">
                <a:latin typeface="+mn-lt"/>
                <a:cs typeface="+mn-cs"/>
              </a:rPr>
              <a:t>Driving vehicles/equipment on unstable surfaces</a:t>
            </a:r>
            <a:endParaRPr lang="en-US" sz="2200" b="1" dirty="0">
              <a:solidFill>
                <a:srgbClr val="7030A0"/>
              </a:solidFill>
              <a:latin typeface="+mj-lt"/>
              <a:cs typeface="+mn-cs"/>
            </a:endParaRPr>
          </a:p>
        </p:txBody>
      </p:sp>
      <p:sp>
        <p:nvSpPr>
          <p:cNvPr id="6" name="Slide Number Placeholder 5"/>
          <p:cNvSpPr>
            <a:spLocks noGrp="1"/>
          </p:cNvSpPr>
          <p:nvPr>
            <p:ph type="sldNum" sz="quarter" idx="11"/>
          </p:nvPr>
        </p:nvSpPr>
        <p:spPr/>
        <p:txBody>
          <a:bodyPr/>
          <a:lstStyle/>
          <a:p>
            <a:pPr>
              <a:defRPr/>
            </a:pPr>
            <a:fld id="{F98D346B-382C-4773-97E0-6BEA05424376}" type="slidenum">
              <a:rPr lang="en-US"/>
              <a:pPr>
                <a:defRPr/>
              </a:pPr>
              <a:t>68</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10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10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fade">
                                      <p:cBhvr>
                                        <p:cTn id="27" dur="10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fade">
                                      <p:cBhvr>
                                        <p:cTn id="32" dur="10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507">
                                            <p:txEl>
                                              <p:pRg st="6" end="6"/>
                                            </p:txEl>
                                          </p:spTgt>
                                        </p:tgtEl>
                                        <p:attrNameLst>
                                          <p:attrName>style.visibility</p:attrName>
                                        </p:attrNameLst>
                                      </p:cBhvr>
                                      <p:to>
                                        <p:strVal val="visible"/>
                                      </p:to>
                                    </p:set>
                                    <p:animEffect transition="in" filter="fade">
                                      <p:cBhvr>
                                        <p:cTn id="37" dur="1000"/>
                                        <p:tgtEl>
                                          <p:spTgt spid="215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animEffect transition="in" filter="fade">
                                      <p:cBhvr>
                                        <p:cTn id="42" dur="500"/>
                                        <p:tgtEl>
                                          <p:spTgt spid="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animEffect transition="in" filter="fade">
                                      <p:cBhvr>
                                        <p:cTn id="47" dur="500"/>
                                        <p:tgtEl>
                                          <p:spTgt spid="5">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fade">
                                      <p:cBhvr>
                                        <p:cTn id="52" dur="5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fade">
                                      <p:cBhvr>
                                        <p:cTn id="57" dur="5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fade">
                                      <p:cBhvr>
                                        <p:cTn id="62" dur="500"/>
                                        <p:tgtEl>
                                          <p:spTgt spid="5">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5" end="5"/>
                                            </p:txEl>
                                          </p:spTgt>
                                        </p:tgtEl>
                                        <p:attrNameLst>
                                          <p:attrName>style.visibility</p:attrName>
                                        </p:attrNameLst>
                                      </p:cBhvr>
                                      <p:to>
                                        <p:strVal val="visible"/>
                                      </p:to>
                                    </p:set>
                                    <p:animEffect transition="in" filter="fade">
                                      <p:cBhvr>
                                        <p:cTn id="67" dur="500"/>
                                        <p:tgtEl>
                                          <p:spTgt spid="5">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xEl>
                                              <p:pRg st="6" end="6"/>
                                            </p:txEl>
                                          </p:spTgt>
                                        </p:tgtEl>
                                        <p:attrNameLst>
                                          <p:attrName>style.visibility</p:attrName>
                                        </p:attrNameLst>
                                      </p:cBhvr>
                                      <p:to>
                                        <p:strVal val="visible"/>
                                      </p:to>
                                    </p:set>
                                    <p:animEffect transition="in" filter="fade">
                                      <p:cBhvr>
                                        <p:cTn id="7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allAtOnce"/>
      <p:bldP spid="5" grpId="0" build="allAtOnce"/>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57200" y="106363"/>
            <a:ext cx="8305800" cy="1189037"/>
          </a:xfrm>
          <a:prstGeom prst="rect">
            <a:avLst/>
          </a:prstGeom>
        </p:spPr>
        <p:txBody>
          <a:bodyPr>
            <a:normAutofit/>
          </a:bodyPr>
          <a:lstStyle/>
          <a:p>
            <a:pPr algn="r" fontAlgn="auto">
              <a:spcBef>
                <a:spcPts val="0"/>
              </a:spcBef>
              <a:spcAft>
                <a:spcPts val="0"/>
              </a:spcAft>
              <a:defRPr/>
            </a:pPr>
            <a:r>
              <a:rPr lang="en-US" sz="3200" b="1" dirty="0">
                <a:ln w="18415" cmpd="sng">
                  <a:noFill/>
                  <a:prstDash val="solid"/>
                </a:ln>
                <a:solidFill>
                  <a:srgbClr val="FFFFFF"/>
                </a:solidFill>
                <a:effectLst>
                  <a:outerShdw blurRad="38100" dist="38100" dir="2700000" algn="tl">
                    <a:srgbClr val="000000">
                      <a:alpha val="43137"/>
                    </a:srgbClr>
                  </a:outerShdw>
                </a:effectLst>
                <a:latin typeface="+mn-lt"/>
                <a:ea typeface="+mj-ea"/>
                <a:cs typeface="+mj-cs"/>
              </a:rPr>
              <a:t>HOW TO PROTECT YOURSELF FROM</a:t>
            </a:r>
          </a:p>
          <a:p>
            <a:pPr algn="r" fontAlgn="auto">
              <a:spcBef>
                <a:spcPts val="0"/>
              </a:spcBef>
              <a:spcAft>
                <a:spcPts val="0"/>
              </a:spcAft>
              <a:defRPr/>
            </a:pPr>
            <a:r>
              <a:rPr lang="en-US" sz="3200" b="1" dirty="0">
                <a:ln w="18415" cmpd="sng">
                  <a:noFill/>
                  <a:prstDash val="solid"/>
                </a:ln>
                <a:solidFill>
                  <a:srgbClr val="FFFFFF"/>
                </a:solidFill>
                <a:effectLst>
                  <a:outerShdw blurRad="38100" dist="38100" dir="2700000" algn="tl">
                    <a:srgbClr val="000000">
                      <a:alpha val="43137"/>
                    </a:srgbClr>
                  </a:outerShdw>
                </a:effectLst>
                <a:latin typeface="+mn-lt"/>
                <a:ea typeface="+mj-ea"/>
                <a:cs typeface="+mj-cs"/>
              </a:rPr>
              <a:t>STRUCK BY FALLING OBJECTS?</a:t>
            </a:r>
          </a:p>
        </p:txBody>
      </p:sp>
      <p:sp>
        <p:nvSpPr>
          <p:cNvPr id="21507" name="Content Placeholder 4"/>
          <p:cNvSpPr>
            <a:spLocks noGrp="1"/>
          </p:cNvSpPr>
          <p:nvPr>
            <p:ph idx="1"/>
          </p:nvPr>
        </p:nvSpPr>
        <p:spPr>
          <a:xfrm>
            <a:off x="304800" y="1600200"/>
            <a:ext cx="4191000" cy="5257800"/>
          </a:xfrm>
        </p:spPr>
        <p:txBody>
          <a:bodyPr rtlCol="0">
            <a:normAutofit fontScale="25000" lnSpcReduction="20000"/>
          </a:bodyPr>
          <a:lstStyle/>
          <a:p>
            <a:pPr algn="ctr" eaLnBrk="1" fontAlgn="auto" hangingPunct="1">
              <a:spcAft>
                <a:spcPts val="600"/>
              </a:spcAft>
              <a:buFont typeface="Arial" pitchFamily="34" charset="0"/>
              <a:buNone/>
              <a:defRPr/>
            </a:pPr>
            <a:r>
              <a:rPr lang="en-US" sz="11200" b="1" dirty="0" smtClean="0">
                <a:effectLst>
                  <a:outerShdw blurRad="38100" dist="38100" dir="2700000" algn="tl">
                    <a:srgbClr val="000000">
                      <a:alpha val="43137"/>
                    </a:srgbClr>
                  </a:outerShdw>
                </a:effectLst>
              </a:rPr>
              <a:t>BETTER PRACTICE</a:t>
            </a:r>
          </a:p>
          <a:p>
            <a:pPr marL="457200" lvl="1" indent="-457200" eaLnBrk="1" fontAlgn="auto" hangingPunct="1">
              <a:spcAft>
                <a:spcPts val="0"/>
              </a:spcAft>
              <a:buFont typeface="Wingdings" pitchFamily="2" charset="2"/>
              <a:buChar char="ü"/>
              <a:defRPr/>
            </a:pPr>
            <a:r>
              <a:rPr lang="en-US" sz="8800" dirty="0" smtClean="0"/>
              <a:t>Wear PPE </a:t>
            </a:r>
          </a:p>
          <a:p>
            <a:pPr marL="457200" lvl="1" indent="-457200" eaLnBrk="1" fontAlgn="auto" hangingPunct="1">
              <a:spcAft>
                <a:spcPts val="0"/>
              </a:spcAft>
              <a:buFont typeface="Wingdings" pitchFamily="2" charset="2"/>
              <a:buChar char="ü"/>
              <a:defRPr/>
            </a:pPr>
            <a:r>
              <a:rPr lang="en-US" sz="8800" dirty="0" smtClean="0"/>
              <a:t>Be sure to be trained when working with machines or powered tools</a:t>
            </a:r>
          </a:p>
          <a:p>
            <a:pPr marL="457200" lvl="1" indent="-457200" eaLnBrk="1" fontAlgn="auto" hangingPunct="1">
              <a:spcAft>
                <a:spcPts val="0"/>
              </a:spcAft>
              <a:buFont typeface="Wingdings" pitchFamily="2" charset="2"/>
              <a:buChar char="ü"/>
              <a:defRPr/>
            </a:pPr>
            <a:r>
              <a:rPr lang="en-US" sz="8800" dirty="0" smtClean="0"/>
              <a:t>Inspect tools before use</a:t>
            </a:r>
          </a:p>
          <a:p>
            <a:pPr marL="457200" lvl="1" indent="-457200" eaLnBrk="1" fontAlgn="auto" hangingPunct="1">
              <a:spcAft>
                <a:spcPts val="0"/>
              </a:spcAft>
              <a:buFont typeface="Wingdings" pitchFamily="2" charset="2"/>
              <a:buChar char="ü"/>
              <a:defRPr/>
            </a:pPr>
            <a:r>
              <a:rPr lang="en-US" sz="8800" dirty="0" smtClean="0"/>
              <a:t>Secure materials/ladders against  sliding/falling/wind</a:t>
            </a:r>
          </a:p>
          <a:p>
            <a:pPr marL="457200" lvl="1" indent="-457200" eaLnBrk="1" fontAlgn="auto" hangingPunct="1">
              <a:spcAft>
                <a:spcPts val="0"/>
              </a:spcAft>
              <a:buFont typeface="Wingdings" pitchFamily="2" charset="2"/>
              <a:buChar char="ü"/>
              <a:defRPr/>
            </a:pPr>
            <a:r>
              <a:rPr lang="en-US" sz="8800" dirty="0" smtClean="0"/>
              <a:t>Ensure protective covering/grip on tools are maintained well and do not slip off</a:t>
            </a:r>
          </a:p>
          <a:p>
            <a:pPr marL="457200" lvl="1" indent="-457200" eaLnBrk="1" fontAlgn="auto" hangingPunct="1">
              <a:spcAft>
                <a:spcPts val="0"/>
              </a:spcAft>
              <a:buFont typeface="Wingdings" pitchFamily="2" charset="2"/>
              <a:buChar char="ü"/>
              <a:defRPr/>
            </a:pPr>
            <a:r>
              <a:rPr lang="en-US" sz="8800" dirty="0" smtClean="0"/>
              <a:t>Ensure guards/rails are installed to prevent accidental operation of equipment</a:t>
            </a:r>
          </a:p>
          <a:p>
            <a:pPr marL="457200" lvl="2" indent="-457200" eaLnBrk="1" fontAlgn="auto" hangingPunct="1">
              <a:spcAft>
                <a:spcPts val="0"/>
              </a:spcAft>
              <a:buFont typeface="Arial" pitchFamily="34" charset="0"/>
              <a:buChar char="•"/>
              <a:defRPr/>
            </a:pPr>
            <a:endParaRPr lang="en-US" dirty="0" smtClean="0"/>
          </a:p>
        </p:txBody>
      </p:sp>
      <p:sp>
        <p:nvSpPr>
          <p:cNvPr id="5" name="Content Placeholder 5"/>
          <p:cNvSpPr txBox="1">
            <a:spLocks/>
          </p:cNvSpPr>
          <p:nvPr/>
        </p:nvSpPr>
        <p:spPr>
          <a:xfrm>
            <a:off x="4572000" y="1524000"/>
            <a:ext cx="4343400" cy="5276850"/>
          </a:xfrm>
          <a:prstGeom prst="rect">
            <a:avLst/>
          </a:prstGeom>
          <a:noFill/>
        </p:spPr>
        <p:txBody>
          <a:bodyPr/>
          <a:lstStyle/>
          <a:p>
            <a:pPr marL="342900" indent="-342900" algn="ctr" eaLnBrk="0" fontAlgn="auto" hangingPunct="0">
              <a:spcBef>
                <a:spcPct val="20000"/>
              </a:spcBef>
              <a:spcAft>
                <a:spcPts val="0"/>
              </a:spcAft>
              <a:buFont typeface="Arial" charset="0"/>
              <a:buNone/>
              <a:defRPr/>
            </a:pPr>
            <a:r>
              <a:rPr lang="en-US" sz="2800" b="1" dirty="0">
                <a:effectLst>
                  <a:outerShdw blurRad="38100" dist="38100" dir="2700000" algn="tl">
                    <a:srgbClr val="000000">
                      <a:alpha val="43137"/>
                    </a:srgbClr>
                  </a:outerShdw>
                </a:effectLst>
                <a:latin typeface="+mn-lt"/>
                <a:cs typeface="+mn-cs"/>
              </a:rPr>
              <a:t>AVOID</a:t>
            </a:r>
          </a:p>
          <a:p>
            <a:pPr marL="457200" indent="-457200" fontAlgn="auto">
              <a:lnSpc>
                <a:spcPct val="80000"/>
              </a:lnSpc>
              <a:spcBef>
                <a:spcPts val="528"/>
              </a:spcBef>
              <a:spcAft>
                <a:spcPts val="0"/>
              </a:spcAft>
              <a:buFontTx/>
              <a:buBlip>
                <a:blip r:embed="rId3"/>
              </a:buBlip>
              <a:defRPr/>
            </a:pPr>
            <a:r>
              <a:rPr lang="en-US" sz="2200" dirty="0">
                <a:latin typeface="+mn-lt"/>
              </a:rPr>
              <a:t>Standing directly under overhead work (cables, trees)</a:t>
            </a:r>
          </a:p>
          <a:p>
            <a:pPr marL="457200" indent="-457200" fontAlgn="auto">
              <a:lnSpc>
                <a:spcPct val="80000"/>
              </a:lnSpc>
              <a:spcBef>
                <a:spcPts val="528"/>
              </a:spcBef>
              <a:spcAft>
                <a:spcPts val="0"/>
              </a:spcAft>
              <a:buFontTx/>
              <a:buBlip>
                <a:blip r:embed="rId3"/>
              </a:buBlip>
              <a:defRPr/>
            </a:pPr>
            <a:r>
              <a:rPr lang="en-US" sz="2200" dirty="0">
                <a:latin typeface="+mn-lt"/>
              </a:rPr>
              <a:t>Working/walking under  suspended loads</a:t>
            </a:r>
          </a:p>
          <a:p>
            <a:pPr marL="457200" indent="-457200" fontAlgn="auto">
              <a:lnSpc>
                <a:spcPct val="80000"/>
              </a:lnSpc>
              <a:spcBef>
                <a:spcPts val="528"/>
              </a:spcBef>
              <a:spcAft>
                <a:spcPts val="0"/>
              </a:spcAft>
              <a:buFontTx/>
              <a:buBlip>
                <a:blip r:embed="rId3"/>
              </a:buBlip>
              <a:defRPr/>
            </a:pPr>
            <a:r>
              <a:rPr lang="en-US" sz="2200" dirty="0">
                <a:latin typeface="+mn-lt"/>
                <a:cs typeface="+mn-cs"/>
              </a:rPr>
              <a:t>Loose, breaking or shifting materials</a:t>
            </a:r>
          </a:p>
          <a:p>
            <a:pPr marL="457200" indent="-457200" fontAlgn="auto">
              <a:lnSpc>
                <a:spcPct val="80000"/>
              </a:lnSpc>
              <a:spcBef>
                <a:spcPts val="528"/>
              </a:spcBef>
              <a:spcAft>
                <a:spcPts val="0"/>
              </a:spcAft>
              <a:buFontTx/>
              <a:buBlip>
                <a:blip r:embed="rId3"/>
              </a:buBlip>
              <a:defRPr/>
            </a:pPr>
            <a:r>
              <a:rPr lang="en-US" sz="2200" dirty="0">
                <a:latin typeface="+mn-lt"/>
                <a:cs typeface="+mn-cs"/>
              </a:rPr>
              <a:t>Exceeding vehicle’s load or lift capacity</a:t>
            </a:r>
          </a:p>
          <a:p>
            <a:pPr marL="457200" indent="-457200" fontAlgn="auto">
              <a:lnSpc>
                <a:spcPct val="80000"/>
              </a:lnSpc>
              <a:spcBef>
                <a:spcPts val="528"/>
              </a:spcBef>
              <a:spcAft>
                <a:spcPts val="0"/>
              </a:spcAft>
              <a:buFontTx/>
              <a:buBlip>
                <a:blip r:embed="rId3"/>
              </a:buBlip>
              <a:defRPr/>
            </a:pPr>
            <a:r>
              <a:rPr lang="en-US" sz="2200" dirty="0">
                <a:latin typeface="+mn-lt"/>
                <a:cs typeface="+mn-cs"/>
              </a:rPr>
              <a:t>Being in the way of any object in tension (cable, wire, etc.,)</a:t>
            </a:r>
            <a:endParaRPr lang="en-US" sz="2200" b="1" dirty="0">
              <a:solidFill>
                <a:srgbClr val="7030A0"/>
              </a:solidFill>
              <a:latin typeface="+mn-lt"/>
              <a:cs typeface="+mn-cs"/>
            </a:endParaRPr>
          </a:p>
          <a:p>
            <a:pPr marL="457200" indent="-457200" eaLnBrk="0" fontAlgn="auto" hangingPunct="0">
              <a:lnSpc>
                <a:spcPct val="80000"/>
              </a:lnSpc>
              <a:spcBef>
                <a:spcPts val="528"/>
              </a:spcBef>
              <a:spcAft>
                <a:spcPts val="0"/>
              </a:spcAft>
              <a:buFont typeface="Arial" charset="0"/>
              <a:buChar char="•"/>
              <a:defRPr/>
            </a:pPr>
            <a:endParaRPr lang="en-US" sz="2800" dirty="0">
              <a:latin typeface="+mn-lt"/>
              <a:cs typeface="+mn-cs"/>
            </a:endParaRPr>
          </a:p>
          <a:p>
            <a:pPr marL="457200" indent="-457200" eaLnBrk="0" fontAlgn="auto" hangingPunct="0">
              <a:lnSpc>
                <a:spcPct val="80000"/>
              </a:lnSpc>
              <a:spcBef>
                <a:spcPts val="528"/>
              </a:spcBef>
              <a:spcAft>
                <a:spcPts val="0"/>
              </a:spcAft>
              <a:buFont typeface="Arial" charset="0"/>
              <a:buNone/>
              <a:defRPr/>
            </a:pPr>
            <a:endParaRPr lang="en-US" sz="2800" dirty="0">
              <a:latin typeface="+mn-lt"/>
              <a:cs typeface="+mn-cs"/>
            </a:endParaRPr>
          </a:p>
        </p:txBody>
      </p:sp>
      <p:sp>
        <p:nvSpPr>
          <p:cNvPr id="6" name="Slide Number Placeholder 5"/>
          <p:cNvSpPr>
            <a:spLocks noGrp="1"/>
          </p:cNvSpPr>
          <p:nvPr>
            <p:ph type="sldNum" sz="quarter" idx="11"/>
          </p:nvPr>
        </p:nvSpPr>
        <p:spPr/>
        <p:txBody>
          <a:bodyPr/>
          <a:lstStyle/>
          <a:p>
            <a:pPr>
              <a:defRPr/>
            </a:pPr>
            <a:fld id="{06645F9F-940D-48A0-A21E-B6AEA1CF14C1}" type="slidenum">
              <a:rPr lang="en-US"/>
              <a:pPr>
                <a:defRPr/>
              </a:pPr>
              <a:t>69</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animEffect transition="in" filter="fade">
                                      <p:cBhvr>
                                        <p:cTn id="11" dur="500"/>
                                        <p:tgtEl>
                                          <p:spTgt spid="2150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507">
                                            <p:txEl>
                                              <p:pRg st="3" end="3"/>
                                            </p:txEl>
                                          </p:spTgt>
                                        </p:tgtEl>
                                        <p:attrNameLst>
                                          <p:attrName>style.visibility</p:attrName>
                                        </p:attrNameLst>
                                      </p:cBhvr>
                                      <p:to>
                                        <p:strVal val="visible"/>
                                      </p:to>
                                    </p:set>
                                    <p:animEffect transition="in" filter="fade">
                                      <p:cBhvr>
                                        <p:cTn id="20" dur="1000"/>
                                        <p:tgtEl>
                                          <p:spTgt spid="2150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507">
                                            <p:txEl>
                                              <p:pRg st="4" end="4"/>
                                            </p:txEl>
                                          </p:spTgt>
                                        </p:tgtEl>
                                        <p:attrNameLst>
                                          <p:attrName>style.visibility</p:attrName>
                                        </p:attrNameLst>
                                      </p:cBhvr>
                                      <p:to>
                                        <p:strVal val="visible"/>
                                      </p:to>
                                    </p:set>
                                    <p:animEffect transition="in" filter="fade">
                                      <p:cBhvr>
                                        <p:cTn id="25" dur="1000"/>
                                        <p:tgtEl>
                                          <p:spTgt spid="2150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507">
                                            <p:txEl>
                                              <p:pRg st="5" end="5"/>
                                            </p:txEl>
                                          </p:spTgt>
                                        </p:tgtEl>
                                        <p:attrNameLst>
                                          <p:attrName>style.visibility</p:attrName>
                                        </p:attrNameLst>
                                      </p:cBhvr>
                                      <p:to>
                                        <p:strVal val="visible"/>
                                      </p:to>
                                    </p:set>
                                    <p:animEffect transition="in" filter="fade">
                                      <p:cBhvr>
                                        <p:cTn id="30" dur="1000"/>
                                        <p:tgtEl>
                                          <p:spTgt spid="2150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507">
                                            <p:txEl>
                                              <p:pRg st="6" end="6"/>
                                            </p:txEl>
                                          </p:spTgt>
                                        </p:tgtEl>
                                        <p:attrNameLst>
                                          <p:attrName>style.visibility</p:attrName>
                                        </p:attrNameLst>
                                      </p:cBhvr>
                                      <p:to>
                                        <p:strVal val="visible"/>
                                      </p:to>
                                    </p:set>
                                    <p:animEffect transition="in" filter="fade">
                                      <p:cBhvr>
                                        <p:cTn id="35" dur="1000"/>
                                        <p:tgtEl>
                                          <p:spTgt spid="2150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fade">
                                      <p:cBhvr>
                                        <p:cTn id="40" dur="500"/>
                                        <p:tgtEl>
                                          <p:spTgt spid="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animEffect transition="in" filter="fade">
                                      <p:cBhvr>
                                        <p:cTn id="45" dur="500"/>
                                        <p:tgtEl>
                                          <p:spTgt spid="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fade">
                                      <p:cBhvr>
                                        <p:cTn id="50" dur="1000"/>
                                        <p:tgtEl>
                                          <p:spTgt spid="5">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Effect transition="in" filter="fade">
                                      <p:cBhvr>
                                        <p:cTn id="55" dur="1000"/>
                                        <p:tgtEl>
                                          <p:spTgt spid="5">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5">
                                            <p:txEl>
                                              <p:pRg st="4" end="4"/>
                                            </p:txEl>
                                          </p:spTgt>
                                        </p:tgtEl>
                                        <p:attrNameLst>
                                          <p:attrName>style.visibility</p:attrName>
                                        </p:attrNameLst>
                                      </p:cBhvr>
                                      <p:to>
                                        <p:strVal val="visible"/>
                                      </p:to>
                                    </p:set>
                                    <p:animEffect transition="in" filter="fade">
                                      <p:cBhvr>
                                        <p:cTn id="60" dur="1000"/>
                                        <p:tgtEl>
                                          <p:spTgt spid="5">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
                                            <p:txEl>
                                              <p:pRg st="5" end="5"/>
                                            </p:txEl>
                                          </p:spTgt>
                                        </p:tgtEl>
                                        <p:attrNameLst>
                                          <p:attrName>style.visibility</p:attrName>
                                        </p:attrNameLst>
                                      </p:cBhvr>
                                      <p:to>
                                        <p:strVal val="visible"/>
                                      </p:to>
                                    </p:set>
                                    <p:animEffect transition="in" filter="fade">
                                      <p:cBhvr>
                                        <p:cTn id="65"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allAtOnce"/>
      <p:bldP spid="5"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381000" y="76200"/>
            <a:ext cx="84582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INJURIES COVERED</a:t>
            </a:r>
            <a:endParaRPr lang="en-US" dirty="0" smtClean="0">
              <a:ln w="18415" cmpd="sng">
                <a:noFill/>
                <a:prstDash val="solid"/>
              </a:ln>
              <a:solidFill>
                <a:srgbClr val="FF0000"/>
              </a:solidFill>
              <a:effectLst>
                <a:outerShdw blurRad="38100" dist="38100" dir="2700000" algn="tl">
                  <a:srgbClr val="000000">
                    <a:alpha val="43137"/>
                  </a:srgbClr>
                </a:outerShdw>
              </a:effectLst>
            </a:endParaRPr>
          </a:p>
        </p:txBody>
      </p:sp>
      <p:sp>
        <p:nvSpPr>
          <p:cNvPr id="19458" name="Content Placeholder 2"/>
          <p:cNvSpPr>
            <a:spLocks noGrp="1"/>
          </p:cNvSpPr>
          <p:nvPr>
            <p:ph idx="1"/>
          </p:nvPr>
        </p:nvSpPr>
        <p:spPr>
          <a:xfrm>
            <a:off x="457200" y="1597025"/>
            <a:ext cx="8431213" cy="4913313"/>
          </a:xfrm>
        </p:spPr>
        <p:txBody>
          <a:bodyPr rtlCol="0">
            <a:normAutofit fontScale="92500" lnSpcReduction="20000"/>
          </a:bodyPr>
          <a:lstStyle/>
          <a:p>
            <a:pPr eaLnBrk="1" fontAlgn="auto" hangingPunct="1">
              <a:spcAft>
                <a:spcPts val="0"/>
              </a:spcAft>
              <a:buFontTx/>
              <a:buNone/>
              <a:defRPr/>
            </a:pPr>
            <a:r>
              <a:rPr lang="en-US" sz="3500" b="1" dirty="0" smtClean="0">
                <a:effectLst>
                  <a:outerShdw blurRad="38100" dist="38100" dir="2700000" algn="tl">
                    <a:srgbClr val="000000">
                      <a:alpha val="43137"/>
                    </a:srgbClr>
                  </a:outerShdw>
                </a:effectLst>
              </a:rPr>
              <a:t>MUSCULOSKELETAL DISORDERS (MSDs) :</a:t>
            </a:r>
          </a:p>
          <a:p>
            <a:pPr eaLnBrk="1" fontAlgn="auto" hangingPunct="1">
              <a:spcAft>
                <a:spcPts val="0"/>
              </a:spcAft>
              <a:buFontTx/>
              <a:buNone/>
              <a:defRPr/>
            </a:pPr>
            <a:endParaRPr lang="en-US" sz="2600" b="1" dirty="0" smtClean="0"/>
          </a:p>
          <a:p>
            <a:pPr eaLnBrk="1" fontAlgn="auto" hangingPunct="1">
              <a:spcAft>
                <a:spcPts val="0"/>
              </a:spcAft>
              <a:buFont typeface="Arial" pitchFamily="34" charset="0"/>
              <a:buChar char="•"/>
              <a:defRPr/>
            </a:pPr>
            <a:r>
              <a:rPr lang="en-US" sz="3200" dirty="0" smtClean="0"/>
              <a:t>Various condition(s) that involve damage to bones, joints, ligaments, muscles and tendons, intervertebral discs and nerves</a:t>
            </a:r>
          </a:p>
          <a:p>
            <a:pPr eaLnBrk="1" fontAlgn="auto" hangingPunct="1">
              <a:spcAft>
                <a:spcPts val="0"/>
              </a:spcAft>
              <a:buFont typeface="Arial" pitchFamily="34" charset="0"/>
              <a:buChar char="•"/>
              <a:defRPr/>
            </a:pPr>
            <a:endParaRPr lang="en-US" sz="1800" dirty="0" smtClean="0"/>
          </a:p>
          <a:p>
            <a:pPr eaLnBrk="1" fontAlgn="auto" hangingPunct="1">
              <a:spcAft>
                <a:spcPts val="0"/>
              </a:spcAft>
              <a:buFont typeface="Arial" pitchFamily="34" charset="0"/>
              <a:buChar char="•"/>
              <a:defRPr/>
            </a:pPr>
            <a:r>
              <a:rPr lang="en-US" sz="3200" dirty="0" smtClean="0"/>
              <a:t>MSDs can be </a:t>
            </a:r>
          </a:p>
          <a:p>
            <a:pPr lvl="1" eaLnBrk="1" fontAlgn="auto" hangingPunct="1">
              <a:spcAft>
                <a:spcPts val="0"/>
              </a:spcAft>
              <a:buFont typeface="Arial" pitchFamily="34" charset="0"/>
              <a:buChar char="–"/>
              <a:defRPr/>
            </a:pPr>
            <a:r>
              <a:rPr lang="en-US" sz="2600" dirty="0" smtClean="0"/>
              <a:t>Acute</a:t>
            </a:r>
          </a:p>
          <a:p>
            <a:pPr lvl="1" eaLnBrk="1" fontAlgn="auto" hangingPunct="1">
              <a:spcAft>
                <a:spcPts val="0"/>
              </a:spcAft>
              <a:buFont typeface="Arial" pitchFamily="34" charset="0"/>
              <a:buChar char="–"/>
              <a:defRPr/>
            </a:pPr>
            <a:r>
              <a:rPr lang="en-US" sz="2600" dirty="0" smtClean="0"/>
              <a:t>Cumulative</a:t>
            </a:r>
          </a:p>
          <a:p>
            <a:pPr lvl="1" eaLnBrk="1" fontAlgn="auto" hangingPunct="1">
              <a:spcAft>
                <a:spcPts val="0"/>
              </a:spcAft>
              <a:buFont typeface="Arial" pitchFamily="34" charset="0"/>
              <a:buChar char="–"/>
              <a:defRPr/>
            </a:pPr>
            <a:r>
              <a:rPr lang="en-US" sz="2600" dirty="0" smtClean="0"/>
              <a:t>Chronic</a:t>
            </a:r>
          </a:p>
          <a:p>
            <a:pPr lvl="1" eaLnBrk="1" fontAlgn="auto" hangingPunct="1">
              <a:spcAft>
                <a:spcPts val="0"/>
              </a:spcAft>
              <a:buFontTx/>
              <a:buNone/>
              <a:defRPr/>
            </a:pPr>
            <a:endParaRPr lang="en-US" sz="2600" dirty="0" smtClean="0"/>
          </a:p>
          <a:p>
            <a:pPr lvl="1" eaLnBrk="1" fontAlgn="auto" hangingPunct="1">
              <a:spcAft>
                <a:spcPts val="0"/>
              </a:spcAft>
              <a:buFontTx/>
              <a:buNone/>
              <a:defRPr/>
            </a:pPr>
            <a:r>
              <a:rPr lang="en-US" sz="2600" dirty="0" smtClean="0"/>
              <a:t>and in the most severe cases may be disabling</a:t>
            </a:r>
          </a:p>
          <a:p>
            <a:pPr eaLnBrk="1" fontAlgn="auto" hangingPunct="1">
              <a:spcAft>
                <a:spcPts val="0"/>
              </a:spcAft>
              <a:buFontTx/>
              <a:buNone/>
              <a:defRPr/>
            </a:pPr>
            <a:endParaRPr lang="en-US" dirty="0" smtClean="0"/>
          </a:p>
        </p:txBody>
      </p:sp>
      <p:sp>
        <p:nvSpPr>
          <p:cNvPr id="5" name="Slide Number Placeholder 4"/>
          <p:cNvSpPr>
            <a:spLocks noGrp="1"/>
          </p:cNvSpPr>
          <p:nvPr>
            <p:ph type="sldNum" sz="quarter" idx="11"/>
          </p:nvPr>
        </p:nvSpPr>
        <p:spPr/>
        <p:txBody>
          <a:bodyPr/>
          <a:lstStyle/>
          <a:p>
            <a:pPr>
              <a:defRPr/>
            </a:pPr>
            <a:fld id="{201288AB-24CE-4BBA-969A-0B390154FE3F}" type="slidenum">
              <a:rPr lang="en-US"/>
              <a:pPr>
                <a:defRPr/>
              </a:pPr>
              <a:t>7</a:t>
            </a:fld>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219200" y="106363"/>
            <a:ext cx="7543800" cy="1189037"/>
          </a:xfrm>
          <a:prstGeom prst="rect">
            <a:avLst/>
          </a:prstGeom>
        </p:spPr>
        <p:txBody>
          <a:bodyPr>
            <a:normAutofit/>
          </a:bodyPr>
          <a:lstStyle/>
          <a:p>
            <a:pPr algn="r" fontAlgn="auto">
              <a:spcBef>
                <a:spcPts val="0"/>
              </a:spcBef>
              <a:spcAft>
                <a:spcPts val="0"/>
              </a:spcAft>
              <a:defRPr/>
            </a:pPr>
            <a:r>
              <a:rPr lang="en-US" sz="32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HOW TO PROTECT YOURSELF FROM BEING </a:t>
            </a:r>
          </a:p>
          <a:p>
            <a:pPr algn="r" fontAlgn="auto">
              <a:spcBef>
                <a:spcPts val="0"/>
              </a:spcBef>
              <a:spcAft>
                <a:spcPts val="0"/>
              </a:spcAft>
              <a:defRPr/>
            </a:pPr>
            <a:r>
              <a:rPr lang="en-US" sz="3200" b="1" dirty="0">
                <a:ln w="18415" cmpd="sng">
                  <a:noFill/>
                  <a:prstDash val="solid"/>
                </a:ln>
                <a:solidFill>
                  <a:srgbClr val="FFFFFF"/>
                </a:solidFill>
                <a:effectLst>
                  <a:outerShdw blurRad="38100" dist="38100" dir="2700000" algn="tl">
                    <a:srgbClr val="000000">
                      <a:alpha val="43137"/>
                    </a:srgbClr>
                  </a:outerShdw>
                </a:effectLst>
                <a:latin typeface="+mj-lt"/>
                <a:ea typeface="+mj-ea"/>
                <a:cs typeface="+mj-cs"/>
              </a:rPr>
              <a:t>CAUGHT IN/BETWEEN?</a:t>
            </a:r>
          </a:p>
        </p:txBody>
      </p:sp>
      <p:sp>
        <p:nvSpPr>
          <p:cNvPr id="21507" name="Content Placeholder 4"/>
          <p:cNvSpPr>
            <a:spLocks noGrp="1"/>
          </p:cNvSpPr>
          <p:nvPr>
            <p:ph idx="1"/>
          </p:nvPr>
        </p:nvSpPr>
        <p:spPr>
          <a:xfrm>
            <a:off x="228600" y="1600200"/>
            <a:ext cx="4343400" cy="5257800"/>
          </a:xfrm>
        </p:spPr>
        <p:txBody>
          <a:bodyPr rtlCol="0">
            <a:normAutofit/>
          </a:bodyPr>
          <a:lstStyle/>
          <a:p>
            <a:pPr marL="457200" indent="-457200" algn="ctr" eaLnBrk="1" fontAlgn="auto" hangingPunct="1">
              <a:spcAft>
                <a:spcPts val="0"/>
              </a:spcAft>
              <a:buFont typeface="Arial" pitchFamily="34" charset="0"/>
              <a:buNone/>
              <a:defRPr/>
            </a:pPr>
            <a:r>
              <a:rPr lang="en-US" sz="2800" b="1" dirty="0" smtClean="0">
                <a:effectLst>
                  <a:outerShdw blurRad="38100" dist="38100" dir="2700000" algn="tl">
                    <a:srgbClr val="000000">
                      <a:alpha val="43137"/>
                    </a:srgbClr>
                  </a:outerShdw>
                </a:effectLst>
              </a:rPr>
              <a:t>BETTER PRACTICE</a:t>
            </a:r>
          </a:p>
          <a:p>
            <a:pPr marL="457200" lvl="1" indent="-457200" eaLnBrk="1" fontAlgn="auto" hangingPunct="1">
              <a:spcAft>
                <a:spcPts val="0"/>
              </a:spcAft>
              <a:buFont typeface="Wingdings" pitchFamily="2" charset="2"/>
              <a:buChar char="ü"/>
              <a:defRPr/>
            </a:pPr>
            <a:r>
              <a:rPr lang="en-US" sz="2200" dirty="0" smtClean="0"/>
              <a:t>Ensure that equipments/tools are de-energized before changing/inspecting parts</a:t>
            </a:r>
          </a:p>
          <a:p>
            <a:pPr marL="457200" lvl="1" indent="-457200" eaLnBrk="1" fontAlgn="auto" hangingPunct="1">
              <a:spcAft>
                <a:spcPts val="0"/>
              </a:spcAft>
              <a:buFont typeface="Wingdings" pitchFamily="2" charset="2"/>
              <a:buChar char="ü"/>
              <a:defRPr/>
            </a:pPr>
            <a:r>
              <a:rPr lang="en-US" sz="2200" dirty="0" smtClean="0"/>
              <a:t>Install guards on /smooth any rough surfaces which can catch clothing/jewelry</a:t>
            </a:r>
          </a:p>
          <a:p>
            <a:pPr marL="457200" lvl="1" indent="-457200" eaLnBrk="1" fontAlgn="auto" hangingPunct="1">
              <a:spcAft>
                <a:spcPts val="0"/>
              </a:spcAft>
              <a:buFont typeface="Wingdings" pitchFamily="2" charset="2"/>
              <a:buChar char="ü"/>
              <a:defRPr/>
            </a:pPr>
            <a:r>
              <a:rPr lang="en-US" sz="2200" dirty="0" smtClean="0"/>
              <a:t>Lower/block blades on equipment when not in use</a:t>
            </a:r>
          </a:p>
          <a:p>
            <a:pPr marL="457200" lvl="1" indent="-457200" eaLnBrk="1" fontAlgn="auto" hangingPunct="1">
              <a:spcAft>
                <a:spcPts val="0"/>
              </a:spcAft>
              <a:buFont typeface="Wingdings" pitchFamily="2" charset="2"/>
              <a:buChar char="ü"/>
              <a:defRPr/>
            </a:pPr>
            <a:r>
              <a:rPr lang="en-US" sz="2200" dirty="0" smtClean="0"/>
              <a:t>Be aware of all moving equipment around you and maintain a safe distance</a:t>
            </a:r>
          </a:p>
          <a:p>
            <a:pPr marL="457200" lvl="1" indent="-457200" eaLnBrk="1" fontAlgn="auto" hangingPunct="1">
              <a:spcAft>
                <a:spcPts val="0"/>
              </a:spcAft>
              <a:buFont typeface="Wingdings" pitchFamily="2" charset="2"/>
              <a:buChar char="ü"/>
              <a:defRPr/>
            </a:pPr>
            <a:r>
              <a:rPr lang="en-US" sz="2200" dirty="0" smtClean="0"/>
              <a:t>Set parking brakes on vehicles, use wheel chocks on incline</a:t>
            </a:r>
          </a:p>
          <a:p>
            <a:pPr lvl="1" eaLnBrk="1" fontAlgn="auto" hangingPunct="1">
              <a:spcAft>
                <a:spcPts val="0"/>
              </a:spcAft>
              <a:buFont typeface="Arial" pitchFamily="34" charset="0"/>
              <a:buChar char="–"/>
              <a:defRPr/>
            </a:pPr>
            <a:endParaRPr lang="en-US" sz="2200" dirty="0" smtClean="0"/>
          </a:p>
          <a:p>
            <a:pPr lvl="2" eaLnBrk="1" fontAlgn="auto" hangingPunct="1">
              <a:spcAft>
                <a:spcPts val="0"/>
              </a:spcAft>
              <a:buFont typeface="Arial" pitchFamily="34" charset="0"/>
              <a:buChar char="•"/>
              <a:defRPr/>
            </a:pPr>
            <a:endParaRPr lang="en-US" sz="2200" dirty="0" smtClean="0"/>
          </a:p>
        </p:txBody>
      </p:sp>
      <p:sp>
        <p:nvSpPr>
          <p:cNvPr id="5" name="Content Placeholder 5"/>
          <p:cNvSpPr txBox="1">
            <a:spLocks/>
          </p:cNvSpPr>
          <p:nvPr/>
        </p:nvSpPr>
        <p:spPr>
          <a:xfrm>
            <a:off x="4572000" y="1600200"/>
            <a:ext cx="4267200" cy="4856163"/>
          </a:xfrm>
          <a:prstGeom prst="rect">
            <a:avLst/>
          </a:prstGeom>
          <a:noFill/>
        </p:spPr>
        <p:txBody>
          <a:bodyPr/>
          <a:lstStyle/>
          <a:p>
            <a:pPr marL="284163" indent="-284163" algn="ctr" eaLnBrk="0" fontAlgn="auto" hangingPunct="0">
              <a:spcBef>
                <a:spcPts val="672"/>
              </a:spcBef>
              <a:spcAft>
                <a:spcPts val="0"/>
              </a:spcAft>
              <a:buFont typeface="Arial" charset="0"/>
              <a:buNone/>
              <a:defRPr/>
            </a:pPr>
            <a:r>
              <a:rPr lang="en-US" sz="2800" b="1" dirty="0">
                <a:effectLst>
                  <a:outerShdw blurRad="38100" dist="38100" dir="2700000" algn="tl">
                    <a:srgbClr val="000000">
                      <a:alpha val="43137"/>
                    </a:srgbClr>
                  </a:outerShdw>
                </a:effectLst>
                <a:latin typeface="+mn-lt"/>
                <a:cs typeface="+mn-cs"/>
              </a:rPr>
              <a:t>AVOID</a:t>
            </a:r>
            <a:r>
              <a:rPr lang="en-US" sz="2000" b="1" dirty="0">
                <a:solidFill>
                  <a:srgbClr val="FF0000"/>
                </a:solidFill>
                <a:effectLst>
                  <a:outerShdw blurRad="38100" dist="38100" dir="2700000" algn="tl">
                    <a:srgbClr val="000000">
                      <a:alpha val="43137"/>
                    </a:srgbClr>
                  </a:outerShdw>
                </a:effectLst>
                <a:latin typeface="+mn-lt"/>
                <a:cs typeface="+mn-cs"/>
              </a:rPr>
              <a:t>  </a:t>
            </a:r>
          </a:p>
          <a:p>
            <a:pPr marL="457200" indent="-457200" fontAlgn="auto">
              <a:spcBef>
                <a:spcPts val="528"/>
              </a:spcBef>
              <a:spcAft>
                <a:spcPts val="0"/>
              </a:spcAft>
              <a:buFontTx/>
              <a:buBlip>
                <a:blip r:embed="rId3"/>
              </a:buBlip>
              <a:defRPr/>
            </a:pPr>
            <a:r>
              <a:rPr lang="en-US" sz="2200" dirty="0">
                <a:latin typeface="+mn-lt"/>
              </a:rPr>
              <a:t>Wearing loose clothing/jewelry</a:t>
            </a:r>
          </a:p>
          <a:p>
            <a:pPr marL="457200" indent="-457200" fontAlgn="auto">
              <a:spcBef>
                <a:spcPts val="528"/>
              </a:spcBef>
              <a:spcAft>
                <a:spcPts val="0"/>
              </a:spcAft>
              <a:buFontTx/>
              <a:buBlip>
                <a:blip r:embed="rId3"/>
              </a:buBlip>
              <a:defRPr/>
            </a:pPr>
            <a:r>
              <a:rPr lang="en-US" sz="2200" dirty="0">
                <a:latin typeface="+mj-lt"/>
                <a:cs typeface="+mn-cs"/>
              </a:rPr>
              <a:t>Removing safety guards when tool is  in use</a:t>
            </a:r>
          </a:p>
          <a:p>
            <a:pPr marL="457200" indent="-457200" fontAlgn="auto">
              <a:spcBef>
                <a:spcPts val="528"/>
              </a:spcBef>
              <a:spcAft>
                <a:spcPts val="0"/>
              </a:spcAft>
              <a:buFontTx/>
              <a:buBlip>
                <a:blip r:embed="rId3"/>
              </a:buBlip>
              <a:defRPr/>
            </a:pPr>
            <a:r>
              <a:rPr lang="en-US" sz="2200" dirty="0">
                <a:latin typeface="+mn-lt"/>
                <a:cs typeface="+mn-cs"/>
              </a:rPr>
              <a:t>Moving vehicles/vehicle parts, especially backing vehicles</a:t>
            </a:r>
          </a:p>
          <a:p>
            <a:pPr marL="457200" indent="-457200" fontAlgn="auto">
              <a:spcBef>
                <a:spcPts val="528"/>
              </a:spcBef>
              <a:spcAft>
                <a:spcPts val="0"/>
              </a:spcAft>
              <a:buFontTx/>
              <a:buBlip>
                <a:blip r:embed="rId3"/>
              </a:buBlip>
              <a:defRPr/>
            </a:pPr>
            <a:r>
              <a:rPr lang="en-US" sz="2200" dirty="0">
                <a:latin typeface="+mj-lt"/>
                <a:cs typeface="+mn-cs"/>
              </a:rPr>
              <a:t>Placing yourself between moving materials and an immovable structure</a:t>
            </a:r>
          </a:p>
          <a:p>
            <a:pPr marL="457200" indent="-457200" fontAlgn="auto">
              <a:spcBef>
                <a:spcPts val="528"/>
              </a:spcBef>
              <a:spcAft>
                <a:spcPts val="0"/>
              </a:spcAft>
              <a:buFontTx/>
              <a:buBlip>
                <a:blip r:embed="rId3"/>
              </a:buBlip>
              <a:defRPr/>
            </a:pPr>
            <a:r>
              <a:rPr lang="en-US" sz="2200" dirty="0">
                <a:latin typeface="+mn-lt"/>
                <a:cs typeface="+mn-cs"/>
              </a:rPr>
              <a:t>Working in an unprotected trench (without shoring/sloping) that is more than 5’ deep</a:t>
            </a:r>
          </a:p>
        </p:txBody>
      </p:sp>
      <p:sp>
        <p:nvSpPr>
          <p:cNvPr id="6" name="Slide Number Placeholder 5"/>
          <p:cNvSpPr>
            <a:spLocks noGrp="1"/>
          </p:cNvSpPr>
          <p:nvPr>
            <p:ph type="sldNum" sz="quarter" idx="11"/>
          </p:nvPr>
        </p:nvSpPr>
        <p:spPr/>
        <p:txBody>
          <a:bodyPr/>
          <a:lstStyle/>
          <a:p>
            <a:pPr>
              <a:defRPr/>
            </a:pPr>
            <a:fld id="{28C03D48-2A60-466A-99D7-27F57C727F5A}" type="slidenum">
              <a:rPr lang="en-US"/>
              <a:pPr>
                <a:defRPr/>
              </a:pPr>
              <a:t>70</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fade">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fade">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fade">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fade">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fade">
                                      <p:cBhvr>
                                        <p:cTn id="27" dur="500"/>
                                        <p:tgtEl>
                                          <p:spTgt spid="215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507">
                                            <p:txEl>
                                              <p:pRg st="5" end="5"/>
                                            </p:txEl>
                                          </p:spTgt>
                                        </p:tgtEl>
                                        <p:attrNameLst>
                                          <p:attrName>style.visibility</p:attrName>
                                        </p:attrNameLst>
                                      </p:cBhvr>
                                      <p:to>
                                        <p:strVal val="visible"/>
                                      </p:to>
                                    </p:set>
                                    <p:animEffect transition="in" filter="fade">
                                      <p:cBhvr>
                                        <p:cTn id="32" dur="500"/>
                                        <p:tgtEl>
                                          <p:spTgt spid="215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500"/>
                                        <p:tgtEl>
                                          <p:spTgt spid="5">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1000"/>
                                        <p:tgtEl>
                                          <p:spTgt spid="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Effect transition="in" filter="fade">
                                      <p:cBhvr>
                                        <p:cTn id="52" dur="1000"/>
                                        <p:tgtEl>
                                          <p:spTgt spid="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fade">
                                      <p:cBhvr>
                                        <p:cTn id="57" dur="1000"/>
                                        <p:tgtEl>
                                          <p:spTgt spid="5">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fade">
                                      <p:cBhvr>
                                        <p:cTn id="62"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allAtOnce"/>
      <p:bldP spid="5" grpId="0"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620000" cy="944563"/>
          </a:xfrm>
        </p:spPr>
        <p:txBody>
          <a:bodyPr rtlCol="0">
            <a:no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TAGGING EQUIPMENT/USING WARNING SIGNS</a:t>
            </a:r>
            <a:endParaRPr lang="en-US" dirty="0">
              <a:solidFill>
                <a:srgbClr val="7030A0"/>
              </a:solidFill>
              <a:effectLst>
                <a:outerShdw blurRad="38100" dist="38100" dir="2700000" algn="tl">
                  <a:srgbClr val="000000">
                    <a:alpha val="43137"/>
                  </a:srgbClr>
                </a:outerShdw>
              </a:effectLst>
            </a:endParaRPr>
          </a:p>
        </p:txBody>
      </p:sp>
      <p:sp>
        <p:nvSpPr>
          <p:cNvPr id="100355" name="Content Placeholder 4"/>
          <p:cNvSpPr>
            <a:spLocks noGrp="1"/>
          </p:cNvSpPr>
          <p:nvPr>
            <p:ph idx="1"/>
          </p:nvPr>
        </p:nvSpPr>
        <p:spPr>
          <a:xfrm>
            <a:off x="457200" y="1752600"/>
            <a:ext cx="4114800" cy="4267200"/>
          </a:xfrm>
        </p:spPr>
        <p:txBody>
          <a:bodyPr/>
          <a:lstStyle/>
          <a:p>
            <a:pPr eaLnBrk="1" hangingPunct="1"/>
            <a:r>
              <a:rPr lang="en-US" sz="2800" smtClean="0"/>
              <a:t>Warning sign used on trucks against  getting  caught between outrigger and ground  thereby suffering a crush injury</a:t>
            </a:r>
          </a:p>
          <a:p>
            <a:pPr eaLnBrk="1" hangingPunct="1"/>
            <a:r>
              <a:rPr lang="en-US" sz="2800" smtClean="0"/>
              <a:t>Replace warning labels as they become old/cannot be read</a:t>
            </a:r>
          </a:p>
          <a:p>
            <a:pPr eaLnBrk="1" hangingPunct="1"/>
            <a:endParaRPr lang="en-US" smtClean="0">
              <a:solidFill>
                <a:srgbClr val="FF0000"/>
              </a:solidFill>
            </a:endParaRPr>
          </a:p>
        </p:txBody>
      </p:sp>
      <p:pic>
        <p:nvPicPr>
          <p:cNvPr id="9" name="Picture 2" descr="C:\Users\ErgoTablet\Desktop\SH 2011-2012\CARGI\Electric sector\Initial visits\Facility 2_11_30_2011\Photos\DSC02977.JPG"/>
          <p:cNvPicPr>
            <a:picLocks noChangeAspect="1" noChangeArrowheads="1"/>
          </p:cNvPicPr>
          <p:nvPr/>
        </p:nvPicPr>
        <p:blipFill>
          <a:blip r:embed="rId3" cstate="email"/>
          <a:srcRect/>
          <a:stretch>
            <a:fillRect/>
          </a:stretch>
        </p:blipFill>
        <p:spPr bwMode="auto">
          <a:xfrm>
            <a:off x="4953000" y="1752600"/>
            <a:ext cx="3817364" cy="3962400"/>
          </a:xfrm>
          <a:prstGeom prst="roundRect">
            <a:avLst/>
          </a:prstGeom>
          <a:noFill/>
          <a:ln w="38100">
            <a:solidFill>
              <a:schemeClr val="tx1"/>
            </a:solidFill>
            <a:miter lim="800000"/>
            <a:headEnd/>
            <a:tailEnd/>
          </a:ln>
        </p:spPr>
      </p:pic>
      <p:sp>
        <p:nvSpPr>
          <p:cNvPr id="100357" name="TextBox 5"/>
          <p:cNvSpPr txBox="1">
            <a:spLocks noChangeArrowheads="1"/>
          </p:cNvSpPr>
          <p:nvPr/>
        </p:nvSpPr>
        <p:spPr bwMode="auto">
          <a:xfrm>
            <a:off x="4876800" y="5867400"/>
            <a:ext cx="3962400" cy="369888"/>
          </a:xfrm>
          <a:prstGeom prst="rect">
            <a:avLst/>
          </a:prstGeom>
          <a:noFill/>
          <a:ln w="9525">
            <a:noFill/>
            <a:miter lim="800000"/>
            <a:headEnd/>
            <a:tailEnd/>
          </a:ln>
        </p:spPr>
        <p:txBody>
          <a:bodyPr>
            <a:spAutoFit/>
          </a:bodyPr>
          <a:lstStyle/>
          <a:p>
            <a:pPr algn="ctr"/>
            <a:r>
              <a:rPr lang="en-US" i="1">
                <a:latin typeface="Calibri" pitchFamily="34" charset="0"/>
              </a:rPr>
              <a:t>Warning sign for crushing injury</a:t>
            </a:r>
          </a:p>
        </p:txBody>
      </p:sp>
      <p:sp>
        <p:nvSpPr>
          <p:cNvPr id="7" name="Slide Number Placeholder 6"/>
          <p:cNvSpPr>
            <a:spLocks noGrp="1"/>
          </p:cNvSpPr>
          <p:nvPr>
            <p:ph type="sldNum" sz="quarter" idx="11"/>
          </p:nvPr>
        </p:nvSpPr>
        <p:spPr/>
        <p:txBody>
          <a:bodyPr/>
          <a:lstStyle/>
          <a:p>
            <a:pPr>
              <a:defRPr/>
            </a:pPr>
            <a:fld id="{8CFBBEC9-DA43-48BE-8F21-95E69EFF4C2A}" type="slidenum">
              <a:rPr lang="en-US"/>
              <a:pPr>
                <a:defRPr/>
              </a:pPr>
              <a:t>71</a:t>
            </a:fld>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cstate="email"/>
          <a:srcRect/>
          <a:stretch>
            <a:fillRect/>
          </a:stretch>
        </p:blipFill>
        <p:spPr bwMode="auto">
          <a:xfrm>
            <a:off x="4724400" y="2898648"/>
            <a:ext cx="3820529" cy="3502152"/>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p:cNvPicPr>
            <a:picLocks noChangeAspect="1" noChangeArrowheads="1"/>
          </p:cNvPicPr>
          <p:nvPr/>
        </p:nvPicPr>
        <p:blipFill>
          <a:blip r:embed="rId4" cstate="email">
            <a:lum contrast="20000"/>
          </a:blip>
          <a:srcRect/>
          <a:stretch>
            <a:fillRect/>
          </a:stretch>
        </p:blipFill>
        <p:spPr bwMode="auto">
          <a:xfrm>
            <a:off x="762000" y="2819400"/>
            <a:ext cx="3352800" cy="3505200"/>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a:spLocks noChangeArrowheads="1"/>
          </p:cNvSpPr>
          <p:nvPr/>
        </p:nvSpPr>
        <p:spPr bwMode="auto">
          <a:xfrm>
            <a:off x="533400" y="1524000"/>
            <a:ext cx="8610600" cy="1219200"/>
          </a:xfrm>
          <a:prstGeom prst="rect">
            <a:avLst/>
          </a:prstGeom>
          <a:noFill/>
          <a:ln w="9525">
            <a:noFill/>
            <a:miter lim="800000"/>
            <a:headEnd/>
            <a:tailEnd/>
          </a:ln>
        </p:spPr>
        <p:txBody>
          <a:bodyPr>
            <a:spAutoFit/>
          </a:bodyPr>
          <a:lstStyle/>
          <a:p>
            <a:pPr marL="228600" indent="-228600">
              <a:buFont typeface="Arial" charset="0"/>
              <a:buChar char="•"/>
            </a:pPr>
            <a:r>
              <a:rPr lang="en-US" sz="2400" i="1">
                <a:latin typeface="Calibri" pitchFamily="34" charset="0"/>
              </a:rPr>
              <a:t>The lineman standing under the overhead lines was struck by a cable when it was accidentally dropped by the lineman working in the bucket</a:t>
            </a:r>
          </a:p>
        </p:txBody>
      </p:sp>
      <p:pic>
        <p:nvPicPr>
          <p:cNvPr id="9" name="Picture 2" descr="C:\Documents and Settings\Karen Cooper\Local Settings\Temporary Internet Files\Content.IE5\PQQ6J638\MC900432537[1].png"/>
          <p:cNvPicPr>
            <a:picLocks noChangeAspect="1" noChangeArrowheads="1"/>
          </p:cNvPicPr>
          <p:nvPr/>
        </p:nvPicPr>
        <p:blipFill>
          <a:blip r:embed="rId5" cstate="print"/>
          <a:srcRect/>
          <a:stretch>
            <a:fillRect/>
          </a:stretch>
        </p:blipFill>
        <p:spPr bwMode="auto">
          <a:xfrm>
            <a:off x="3505200" y="5638800"/>
            <a:ext cx="944563" cy="944563"/>
          </a:xfrm>
          <a:prstGeom prst="rect">
            <a:avLst/>
          </a:prstGeom>
          <a:noFill/>
          <a:ln w="9525">
            <a:noFill/>
            <a:miter lim="800000"/>
            <a:headEnd/>
            <a:tailEnd/>
          </a:ln>
        </p:spPr>
      </p:pic>
      <p:sp>
        <p:nvSpPr>
          <p:cNvPr id="11" name="Slide Number Placeholder 10"/>
          <p:cNvSpPr>
            <a:spLocks noGrp="1"/>
          </p:cNvSpPr>
          <p:nvPr>
            <p:ph type="sldNum" sz="quarter" idx="11"/>
          </p:nvPr>
        </p:nvSpPr>
        <p:spPr/>
        <p:txBody>
          <a:bodyPr/>
          <a:lstStyle/>
          <a:p>
            <a:pPr>
              <a:defRPr/>
            </a:pPr>
            <a:fld id="{C83DCA79-4522-4BBE-97ED-C6F62A4D8A58}" type="slidenum">
              <a:rPr lang="en-US"/>
              <a:pPr>
                <a:defRPr/>
              </a:pPr>
              <a:t>72</a:t>
            </a:fld>
            <a:endParaRPr lang="en-US"/>
          </a:p>
        </p:txBody>
      </p:sp>
      <p:sp>
        <p:nvSpPr>
          <p:cNvPr id="14" name="Title 1"/>
          <p:cNvSpPr>
            <a:spLocks noGrp="1"/>
          </p:cNvSpPr>
          <p:nvPr>
            <p:ph type="title"/>
          </p:nvPr>
        </p:nvSpPr>
        <p:spPr>
          <a:xfrm>
            <a:off x="533400" y="122238"/>
            <a:ext cx="8229600" cy="1020762"/>
          </a:xfrm>
        </p:spPr>
        <p:txBody>
          <a:bodyPr rtlCol="0">
            <a:normAutofit fontScale="90000"/>
          </a:bodyPr>
          <a:lstStyle/>
          <a:p>
            <a:pPr algn="r" eaLnBrk="1" fontAlgn="auto" hangingPunct="1">
              <a:spcAft>
                <a:spcPts val="0"/>
              </a:spcAft>
              <a:defRPr/>
            </a:pPr>
            <a:r>
              <a:rPr lang="en-US" sz="4000" dirty="0" smtClean="0">
                <a:effectLst>
                  <a:outerShdw blurRad="38100" dist="38100" dir="2700000" algn="tl">
                    <a:srgbClr val="000000">
                      <a:alpha val="43137"/>
                    </a:srgbClr>
                  </a:outerShdw>
                </a:effectLst>
              </a:rPr>
              <a:t>BETTER PRACTICES</a:t>
            </a:r>
            <a:br>
              <a:rPr lang="en-US" sz="4000"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ACCIDENTAL “STRUCK BY”</a:t>
            </a:r>
            <a:endParaRPr lang="en-US" dirty="0">
              <a:effectLst>
                <a:outerShdw blurRad="38100" dist="38100" dir="2700000" algn="tl">
                  <a:srgbClr val="000000">
                    <a:alpha val="43137"/>
                  </a:srgbClr>
                </a:outerShdw>
              </a:effectLst>
            </a:endParaRPr>
          </a:p>
        </p:txBody>
      </p:sp>
      <p:pic>
        <p:nvPicPr>
          <p:cNvPr id="23" name="Picture 22" descr="C:\Documents and Settings\Karen Cooper\Local Settings\Temporary Internet Files\Content.IE5\HHME7F7I\MC900432530[1].png"/>
          <p:cNvPicPr>
            <a:picLocks noChangeAspect="1" noChangeArrowheads="1"/>
          </p:cNvPicPr>
          <p:nvPr/>
        </p:nvPicPr>
        <p:blipFill>
          <a:blip r:embed="rId6" cstate="email">
            <a:duotone>
              <a:prstClr val="black"/>
              <a:srgbClr val="00B050">
                <a:tint val="45000"/>
                <a:satMod val="400000"/>
              </a:srgbClr>
            </a:duotone>
            <a:lum bright="-10000" contrast="20000"/>
          </a:blip>
          <a:srcRect/>
          <a:stretch>
            <a:fillRect/>
          </a:stretch>
        </p:blipFill>
        <p:spPr bwMode="auto">
          <a:xfrm>
            <a:off x="7696200" y="2667000"/>
            <a:ext cx="1143000" cy="784747"/>
          </a:xfrm>
          <a:prstGeom prst="rect">
            <a:avLst/>
          </a:prstGeom>
          <a:noFill/>
        </p:spPr>
      </p:pic>
      <p:sp>
        <p:nvSpPr>
          <p:cNvPr id="24" name="Rectangle 23"/>
          <p:cNvSpPr/>
          <p:nvPr/>
        </p:nvSpPr>
        <p:spPr>
          <a:xfrm>
            <a:off x="5257800" y="2286000"/>
            <a:ext cx="2441575" cy="461963"/>
          </a:xfrm>
          <a:prstGeom prst="rect">
            <a:avLst/>
          </a:prstGeom>
        </p:spPr>
        <p:txBody>
          <a:bodyPr wrap="none">
            <a:spAutoFit/>
          </a:bodyPr>
          <a:lstStyle/>
          <a:p>
            <a:pPr algn="ctr" fontAlgn="auto">
              <a:spcBef>
                <a:spcPts val="0"/>
              </a:spcBef>
              <a:spcAft>
                <a:spcPts val="0"/>
              </a:spcAft>
              <a:defRPr/>
            </a:pPr>
            <a:r>
              <a:rPr lang="en-US" sz="2400" b="1" dirty="0">
                <a:effectLst>
                  <a:outerShdw blurRad="38100" dist="38100" dir="2700000" algn="tl">
                    <a:srgbClr val="000000">
                      <a:alpha val="43137"/>
                    </a:srgbClr>
                  </a:outerShdw>
                </a:effectLst>
                <a:latin typeface="+mn-lt"/>
                <a:cs typeface="+mn-cs"/>
              </a:rPr>
              <a:t>BETTER PRACTICE</a:t>
            </a:r>
          </a:p>
        </p:txBody>
      </p:sp>
      <p:sp>
        <p:nvSpPr>
          <p:cNvPr id="16" name="Curved Left Arrow 15"/>
          <p:cNvSpPr/>
          <p:nvPr/>
        </p:nvSpPr>
        <p:spPr>
          <a:xfrm rot="1893791">
            <a:off x="1746250" y="3662363"/>
            <a:ext cx="990600" cy="2417762"/>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07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P spid="1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20763"/>
          </a:xfrm>
        </p:spPr>
        <p:txBody>
          <a:bodyPr rtlCol="0">
            <a:normAutofit fontScale="90000"/>
          </a:bodyPr>
          <a:lstStyle/>
          <a:p>
            <a:pPr algn="r" eaLnBrk="1" fontAlgn="auto" hangingPunct="1">
              <a:spcAft>
                <a:spcPts val="0"/>
              </a:spcAft>
              <a:defRPr/>
            </a:pPr>
            <a:r>
              <a:rPr lang="en-US" sz="4000" dirty="0" smtClean="0">
                <a:effectLst>
                  <a:outerShdw blurRad="38100" dist="38100" dir="2700000" algn="tl">
                    <a:srgbClr val="000000">
                      <a:alpha val="43137"/>
                    </a:srgbClr>
                  </a:outerShdw>
                </a:effectLst>
              </a:rPr>
              <a:t>BETTER PRACTICES</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ACCIDENTAL EQUIPMENT OPERATION</a:t>
            </a:r>
            <a:endParaRPr lang="en-US" dirty="0">
              <a:effectLst>
                <a:outerShdw blurRad="38100" dist="38100" dir="2700000" algn="tl">
                  <a:srgbClr val="000000">
                    <a:alpha val="43137"/>
                  </a:srgbClr>
                </a:outerShdw>
              </a:effectLst>
            </a:endParaRPr>
          </a:p>
        </p:txBody>
      </p:sp>
      <p:pic>
        <p:nvPicPr>
          <p:cNvPr id="5" name="Picture 4"/>
          <p:cNvPicPr/>
          <p:nvPr/>
        </p:nvPicPr>
        <p:blipFill>
          <a:blip r:embed="rId3" cstate="email"/>
          <a:srcRect/>
          <a:stretch>
            <a:fillRect/>
          </a:stretch>
        </p:blipFill>
        <p:spPr bwMode="auto">
          <a:xfrm>
            <a:off x="4800600" y="2971800"/>
            <a:ext cx="3733800" cy="3276600"/>
          </a:xfrm>
          <a:prstGeom prst="roundRect">
            <a:avLst/>
          </a:prstGeom>
          <a:ln w="38100">
            <a:solidFill>
              <a:schemeClr val="tx1"/>
            </a:solidFill>
          </a:ln>
          <a:effectLst/>
        </p:spPr>
      </p:pic>
      <p:pic>
        <p:nvPicPr>
          <p:cNvPr id="27649" name="Picture 1"/>
          <p:cNvPicPr>
            <a:picLocks noChangeAspect="1" noChangeArrowheads="1"/>
          </p:cNvPicPr>
          <p:nvPr/>
        </p:nvPicPr>
        <p:blipFill>
          <a:blip r:embed="rId4" cstate="email"/>
          <a:srcRect/>
          <a:stretch>
            <a:fillRect/>
          </a:stretch>
        </p:blipFill>
        <p:spPr bwMode="auto">
          <a:xfrm>
            <a:off x="457200" y="1219200"/>
            <a:ext cx="3124200" cy="2092354"/>
          </a:xfrm>
          <a:prstGeom prst="roundRect">
            <a:avLst/>
          </a:prstGeom>
          <a:noFill/>
          <a:ln w="38100">
            <a:solidFill>
              <a:schemeClr val="tx1"/>
            </a:solidFill>
            <a:miter lim="800000"/>
            <a:headEnd/>
            <a:tailEnd/>
          </a:ln>
        </p:spPr>
      </p:pic>
      <p:pic>
        <p:nvPicPr>
          <p:cNvPr id="27650" name="Picture 2"/>
          <p:cNvPicPr>
            <a:picLocks noChangeAspect="1" noChangeArrowheads="1"/>
          </p:cNvPicPr>
          <p:nvPr/>
        </p:nvPicPr>
        <p:blipFill>
          <a:blip r:embed="rId5" cstate="email"/>
          <a:srcRect/>
          <a:stretch>
            <a:fillRect/>
          </a:stretch>
        </p:blipFill>
        <p:spPr bwMode="auto">
          <a:xfrm>
            <a:off x="457200" y="4495800"/>
            <a:ext cx="3124200" cy="2162908"/>
          </a:xfrm>
          <a:prstGeom prst="roundRect">
            <a:avLst/>
          </a:prstGeom>
          <a:noFill/>
          <a:ln w="38100">
            <a:solidFill>
              <a:schemeClr val="tx1"/>
            </a:solidFill>
            <a:miter lim="800000"/>
            <a:headEnd/>
            <a:tailEnd/>
          </a:ln>
        </p:spPr>
      </p:pic>
      <p:pic>
        <p:nvPicPr>
          <p:cNvPr id="7" name="Picture 6" descr="C:\Documents and Settings\Karen Cooper\Local Settings\Temporary Internet Files\Content.IE5\HHME7F7I\MC900432530[1].png"/>
          <p:cNvPicPr>
            <a:picLocks noChangeAspect="1" noChangeArrowheads="1"/>
          </p:cNvPicPr>
          <p:nvPr/>
        </p:nvPicPr>
        <p:blipFill>
          <a:blip r:embed="rId6" cstate="email">
            <a:duotone>
              <a:prstClr val="black"/>
              <a:srgbClr val="00B050">
                <a:tint val="45000"/>
                <a:satMod val="400000"/>
              </a:srgbClr>
            </a:duotone>
            <a:lum bright="-10000" contrast="20000"/>
          </a:blip>
          <a:srcRect/>
          <a:stretch>
            <a:fillRect/>
          </a:stretch>
        </p:blipFill>
        <p:spPr bwMode="auto">
          <a:xfrm>
            <a:off x="7848600" y="4114800"/>
            <a:ext cx="1143000" cy="784747"/>
          </a:xfrm>
          <a:prstGeom prst="rect">
            <a:avLst/>
          </a:prstGeom>
          <a:noFill/>
        </p:spPr>
      </p:pic>
      <p:sp>
        <p:nvSpPr>
          <p:cNvPr id="13" name="TextBox 12"/>
          <p:cNvSpPr txBox="1"/>
          <p:nvPr/>
        </p:nvSpPr>
        <p:spPr>
          <a:xfrm>
            <a:off x="4267200" y="1676400"/>
            <a:ext cx="4648200" cy="1230313"/>
          </a:xfrm>
          <a:prstGeom prst="rect">
            <a:avLst/>
          </a:prstGeom>
          <a:noFill/>
        </p:spPr>
        <p:txBody>
          <a:bodyPr>
            <a:spAutoFit/>
          </a:bodyPr>
          <a:lstStyle/>
          <a:p>
            <a:pPr algn="ctr" fontAlgn="auto">
              <a:spcBef>
                <a:spcPts val="0"/>
              </a:spcBef>
              <a:spcAft>
                <a:spcPts val="0"/>
              </a:spcAft>
              <a:defRPr/>
            </a:pPr>
            <a:r>
              <a:rPr lang="en-US" sz="2400" b="1" dirty="0">
                <a:effectLst>
                  <a:outerShdw blurRad="38100" dist="38100" dir="2700000" algn="tl">
                    <a:srgbClr val="000000">
                      <a:alpha val="43137"/>
                    </a:srgbClr>
                  </a:outerShdw>
                </a:effectLst>
                <a:latin typeface="+mn-lt"/>
                <a:cs typeface="+mn-cs"/>
              </a:rPr>
              <a:t>BETTER PRACTICE</a:t>
            </a:r>
          </a:p>
          <a:p>
            <a:pPr fontAlgn="auto">
              <a:spcBef>
                <a:spcPts val="0"/>
              </a:spcBef>
              <a:spcAft>
                <a:spcPts val="0"/>
              </a:spcAft>
              <a:defRPr/>
            </a:pPr>
            <a:endParaRPr lang="en-US" sz="1000" i="1" dirty="0">
              <a:latin typeface="+mn-lt"/>
              <a:cs typeface="+mn-cs"/>
            </a:endParaRPr>
          </a:p>
          <a:p>
            <a:pPr marL="228600" indent="-228600" fontAlgn="auto">
              <a:spcBef>
                <a:spcPts val="0"/>
              </a:spcBef>
              <a:spcAft>
                <a:spcPts val="0"/>
              </a:spcAft>
              <a:buFont typeface="Arial" pitchFamily="34" charset="0"/>
              <a:buChar char="•"/>
              <a:defRPr/>
            </a:pPr>
            <a:r>
              <a:rPr lang="en-US" sz="2000" i="1" dirty="0">
                <a:latin typeface="+mn-lt"/>
                <a:cs typeface="+mn-cs"/>
              </a:rPr>
              <a:t>Installing guard on bucket truck controls to prevent accidental operation</a:t>
            </a:r>
          </a:p>
        </p:txBody>
      </p:sp>
      <p:sp>
        <p:nvSpPr>
          <p:cNvPr id="102408" name="TextBox 13"/>
          <p:cNvSpPr txBox="1">
            <a:spLocks noChangeArrowheads="1"/>
          </p:cNvSpPr>
          <p:nvPr/>
        </p:nvSpPr>
        <p:spPr bwMode="auto">
          <a:xfrm>
            <a:off x="304800" y="3429000"/>
            <a:ext cx="3505200" cy="923925"/>
          </a:xfrm>
          <a:prstGeom prst="rect">
            <a:avLst/>
          </a:prstGeom>
          <a:noFill/>
          <a:ln w="9525">
            <a:noFill/>
            <a:miter lim="800000"/>
            <a:headEnd/>
            <a:tailEnd/>
          </a:ln>
        </p:spPr>
        <p:txBody>
          <a:bodyPr>
            <a:spAutoFit/>
          </a:bodyPr>
          <a:lstStyle/>
          <a:p>
            <a:r>
              <a:rPr lang="en-US" i="1">
                <a:latin typeface="Calibri" pitchFamily="34" charset="0"/>
              </a:rPr>
              <a:t>Unguarded bucket truck controls at risk of accidental operation by worker’s foot striking against them</a:t>
            </a:r>
          </a:p>
        </p:txBody>
      </p:sp>
      <p:sp>
        <p:nvSpPr>
          <p:cNvPr id="16" name="Slide Number Placeholder 15"/>
          <p:cNvSpPr>
            <a:spLocks noGrp="1"/>
          </p:cNvSpPr>
          <p:nvPr>
            <p:ph type="sldNum" sz="quarter" idx="11"/>
          </p:nvPr>
        </p:nvSpPr>
        <p:spPr/>
        <p:txBody>
          <a:bodyPr/>
          <a:lstStyle/>
          <a:p>
            <a:pPr>
              <a:defRPr/>
            </a:pPr>
            <a:fld id="{5BBC4253-D692-4AC1-860F-FCA8A773DC04}" type="slidenum">
              <a:rPr lang="en-US"/>
              <a:pPr>
                <a:defRPr/>
              </a:pPr>
              <a:t>73</a:t>
            </a:fld>
            <a:endParaRPr lang="en-US"/>
          </a:p>
        </p:txBody>
      </p:sp>
      <p:sp>
        <p:nvSpPr>
          <p:cNvPr id="15" name="Right Arrow 14"/>
          <p:cNvSpPr/>
          <p:nvPr/>
        </p:nvSpPr>
        <p:spPr>
          <a:xfrm rot="8700385">
            <a:off x="7419975" y="3238500"/>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ight Arrow 17"/>
          <p:cNvSpPr/>
          <p:nvPr/>
        </p:nvSpPr>
        <p:spPr>
          <a:xfrm rot="8700385">
            <a:off x="2922588" y="5027613"/>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Multiply 19"/>
          <p:cNvSpPr/>
          <p:nvPr/>
        </p:nvSpPr>
        <p:spPr>
          <a:xfrm>
            <a:off x="2971800" y="5334000"/>
            <a:ext cx="1295400" cy="1143000"/>
          </a:xfrm>
          <a:prstGeom prst="mathMultiply">
            <a:avLst>
              <a:gd name="adj1" fmla="val 19310"/>
            </a:avLst>
          </a:prstGeom>
          <a:solidFill>
            <a:srgbClr val="F6862A"/>
          </a:solidFill>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Multiply 20"/>
          <p:cNvSpPr/>
          <p:nvPr/>
        </p:nvSpPr>
        <p:spPr>
          <a:xfrm>
            <a:off x="3048000" y="1676400"/>
            <a:ext cx="1295400" cy="1143000"/>
          </a:xfrm>
          <a:prstGeom prst="mathMultiply">
            <a:avLst>
              <a:gd name="adj1" fmla="val 19310"/>
            </a:avLst>
          </a:prstGeom>
          <a:solidFill>
            <a:srgbClr val="F6862A"/>
          </a:solidFill>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6400800" cy="10668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BETTER PRACTICES</a:t>
            </a:r>
            <a:endParaRPr lang="en-US" dirty="0">
              <a:effectLst>
                <a:outerShdw blurRad="38100" dist="38100" dir="2700000" algn="tl">
                  <a:srgbClr val="000000">
                    <a:alpha val="43137"/>
                  </a:srgbClr>
                </a:outerShdw>
              </a:effectLst>
            </a:endParaRPr>
          </a:p>
        </p:txBody>
      </p:sp>
      <p:sp>
        <p:nvSpPr>
          <p:cNvPr id="103427" name="Content Placeholder 5"/>
          <p:cNvSpPr>
            <a:spLocks noGrp="1"/>
          </p:cNvSpPr>
          <p:nvPr>
            <p:ph idx="1"/>
          </p:nvPr>
        </p:nvSpPr>
        <p:spPr>
          <a:xfrm>
            <a:off x="4572000" y="1524000"/>
            <a:ext cx="3962400" cy="990600"/>
          </a:xfrm>
        </p:spPr>
        <p:txBody>
          <a:bodyPr/>
          <a:lstStyle/>
          <a:p>
            <a:pPr eaLnBrk="1" hangingPunct="1"/>
            <a:r>
              <a:rPr lang="en-US" sz="2400" smtClean="0"/>
              <a:t>Secure tools in the truck from moving/shifting</a:t>
            </a:r>
          </a:p>
        </p:txBody>
      </p:sp>
      <p:pic>
        <p:nvPicPr>
          <p:cNvPr id="1026" name="Picture 2" descr="C:\Users\ErgoTablet\Desktop\SH 2011-2012\CARGI MATERIALS FROM SB\Electric sector\Initial visits\Facility 1_11_29_2011\Photos\DSC02846.JPG"/>
          <p:cNvPicPr>
            <a:picLocks noChangeAspect="1" noChangeArrowheads="1"/>
          </p:cNvPicPr>
          <p:nvPr/>
        </p:nvPicPr>
        <p:blipFill>
          <a:blip r:embed="rId3" cstate="email"/>
          <a:srcRect/>
          <a:stretch>
            <a:fillRect/>
          </a:stretch>
        </p:blipFill>
        <p:spPr bwMode="auto">
          <a:xfrm>
            <a:off x="5181600" y="2514600"/>
            <a:ext cx="2743200" cy="4020764"/>
          </a:xfrm>
          <a:prstGeom prst="roundRect">
            <a:avLst/>
          </a:prstGeom>
          <a:noFill/>
          <a:ln w="38100">
            <a:solidFill>
              <a:schemeClr val="tx1"/>
            </a:solidFill>
          </a:ln>
        </p:spPr>
      </p:pic>
      <p:sp>
        <p:nvSpPr>
          <p:cNvPr id="8" name="Slide Number Placeholder 7"/>
          <p:cNvSpPr>
            <a:spLocks noGrp="1"/>
          </p:cNvSpPr>
          <p:nvPr>
            <p:ph type="sldNum" sz="quarter" idx="11"/>
          </p:nvPr>
        </p:nvSpPr>
        <p:spPr/>
        <p:txBody>
          <a:bodyPr/>
          <a:lstStyle/>
          <a:p>
            <a:pPr>
              <a:defRPr/>
            </a:pPr>
            <a:fld id="{AFD26F37-575C-4F78-9481-DE59BDA680DE}" type="slidenum">
              <a:rPr lang="en-US"/>
              <a:pPr>
                <a:defRPr/>
              </a:pPr>
              <a:t>74</a:t>
            </a:fld>
            <a:endParaRPr lang="en-US"/>
          </a:p>
        </p:txBody>
      </p:sp>
      <p:sp>
        <p:nvSpPr>
          <p:cNvPr id="103430" name="Content Placeholder 2"/>
          <p:cNvSpPr txBox="1">
            <a:spLocks/>
          </p:cNvSpPr>
          <p:nvPr/>
        </p:nvSpPr>
        <p:spPr bwMode="auto">
          <a:xfrm>
            <a:off x="152400" y="1524000"/>
            <a:ext cx="4419600" cy="16764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Install shielding on rough surfaces which can catch onto clothes/jewelry and cause cuts/lacerations</a:t>
            </a:r>
          </a:p>
        </p:txBody>
      </p:sp>
      <p:pic>
        <p:nvPicPr>
          <p:cNvPr id="10" name="Picture 2" descr="C:\Users\ErgoTablet\Desktop\SH 2011-2012\CARGI MATERIALS FROM SB\Electric sector\Initial visits\Facility 1_11_29_2011\Photos\DSC02794.JPG"/>
          <p:cNvPicPr>
            <a:picLocks noChangeAspect="1" noChangeArrowheads="1"/>
          </p:cNvPicPr>
          <p:nvPr/>
        </p:nvPicPr>
        <p:blipFill>
          <a:blip r:embed="rId4" cstate="email"/>
          <a:srcRect/>
          <a:stretch>
            <a:fillRect/>
          </a:stretch>
        </p:blipFill>
        <p:spPr bwMode="auto">
          <a:xfrm>
            <a:off x="762000" y="3124200"/>
            <a:ext cx="2819400" cy="3522133"/>
          </a:xfrm>
          <a:prstGeom prst="roundRect">
            <a:avLst/>
          </a:prstGeom>
          <a:noFill/>
          <a:ln w="38100">
            <a:solidFill>
              <a:schemeClr val="tx1"/>
            </a:solidFill>
          </a:ln>
        </p:spPr>
      </p:pic>
      <p:pic>
        <p:nvPicPr>
          <p:cNvPr id="11" name="Picture 10" descr="C:\Documents and Settings\Karen Cooper\Local Settings\Temporary Internet Files\Content.IE5\HHME7F7I\MC900432530[1].png"/>
          <p:cNvPicPr>
            <a:picLocks noChangeAspect="1" noChangeArrowheads="1"/>
          </p:cNvPicPr>
          <p:nvPr/>
        </p:nvPicPr>
        <p:blipFill>
          <a:blip r:embed="rId5" cstate="email">
            <a:duotone>
              <a:prstClr val="black"/>
              <a:srgbClr val="00B050">
                <a:tint val="45000"/>
                <a:satMod val="400000"/>
              </a:srgbClr>
            </a:duotone>
            <a:lum bright="-10000" contrast="20000"/>
          </a:blip>
          <a:srcRect/>
          <a:stretch>
            <a:fillRect/>
          </a:stretch>
        </p:blipFill>
        <p:spPr bwMode="auto">
          <a:xfrm>
            <a:off x="7467600" y="5715000"/>
            <a:ext cx="1143000" cy="784747"/>
          </a:xfrm>
          <a:prstGeom prst="rect">
            <a:avLst/>
          </a:prstGeom>
          <a:noFill/>
        </p:spPr>
      </p:pic>
      <p:pic>
        <p:nvPicPr>
          <p:cNvPr id="5" name="Picture 4" descr="C:\Documents and Settings\Karen Cooper\Local Settings\Temporary Internet Files\Content.IE5\HHME7F7I\MC900432530[1].png"/>
          <p:cNvPicPr>
            <a:picLocks noChangeAspect="1" noChangeArrowheads="1"/>
          </p:cNvPicPr>
          <p:nvPr/>
        </p:nvPicPr>
        <p:blipFill>
          <a:blip r:embed="rId5" cstate="email">
            <a:duotone>
              <a:prstClr val="black"/>
              <a:srgbClr val="00B050">
                <a:tint val="45000"/>
                <a:satMod val="400000"/>
              </a:srgbClr>
            </a:duotone>
            <a:lum bright="-10000" contrast="20000"/>
          </a:blip>
          <a:srcRect/>
          <a:stretch>
            <a:fillRect/>
          </a:stretch>
        </p:blipFill>
        <p:spPr bwMode="auto">
          <a:xfrm>
            <a:off x="3124200" y="5791200"/>
            <a:ext cx="1143000" cy="784747"/>
          </a:xfrm>
          <a:prstGeom prst="rect">
            <a:avLst/>
          </a:prstGeom>
          <a:noFill/>
        </p:spPr>
      </p:pic>
      <p:sp>
        <p:nvSpPr>
          <p:cNvPr id="13" name="Right Arrow 12"/>
          <p:cNvSpPr/>
          <p:nvPr/>
        </p:nvSpPr>
        <p:spPr>
          <a:xfrm rot="19560657">
            <a:off x="942975" y="4565650"/>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8229600" cy="12192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BETTER PRACTICES</a:t>
            </a:r>
            <a:endParaRPr lang="en-US" sz="3200" dirty="0">
              <a:effectLst>
                <a:outerShdw blurRad="38100" dist="38100" dir="2700000" algn="tl">
                  <a:srgbClr val="000000">
                    <a:alpha val="43137"/>
                  </a:srgbClr>
                </a:outerShdw>
              </a:effectLst>
            </a:endParaRPr>
          </a:p>
        </p:txBody>
      </p:sp>
      <p:sp>
        <p:nvSpPr>
          <p:cNvPr id="104451" name="Content Placeholder 2"/>
          <p:cNvSpPr>
            <a:spLocks noGrp="1"/>
          </p:cNvSpPr>
          <p:nvPr>
            <p:ph idx="1"/>
          </p:nvPr>
        </p:nvSpPr>
        <p:spPr>
          <a:xfrm>
            <a:off x="76200" y="1752600"/>
            <a:ext cx="4343400" cy="4373563"/>
          </a:xfrm>
        </p:spPr>
        <p:txBody>
          <a:bodyPr/>
          <a:lstStyle/>
          <a:p>
            <a:pPr eaLnBrk="1" hangingPunct="1"/>
            <a:r>
              <a:rPr lang="en-US" sz="2400" smtClean="0"/>
              <a:t>Install/construct incline which prevents vehicles from backing into work areas</a:t>
            </a:r>
          </a:p>
        </p:txBody>
      </p:sp>
      <p:pic>
        <p:nvPicPr>
          <p:cNvPr id="1026" name="Picture 2" descr="C:\Users\ErgoTablet\Desktop\SH 2011-2012\CARGI MATERIALS FROM SB\Electric sector\Initial visits\Facility 1_11_29_2011\Photos\DSC00446.JPG"/>
          <p:cNvPicPr>
            <a:picLocks noChangeAspect="1" noChangeArrowheads="1"/>
          </p:cNvPicPr>
          <p:nvPr/>
        </p:nvPicPr>
        <p:blipFill>
          <a:blip r:embed="rId3" cstate="email">
            <a:lum bright="10000"/>
          </a:blip>
          <a:srcRect/>
          <a:stretch>
            <a:fillRect/>
          </a:stretch>
        </p:blipFill>
        <p:spPr bwMode="auto">
          <a:xfrm>
            <a:off x="457200" y="2971800"/>
            <a:ext cx="3657600" cy="2743200"/>
          </a:xfrm>
          <a:prstGeom prst="roundRect">
            <a:avLst/>
          </a:prstGeom>
          <a:noFill/>
          <a:ln w="38100">
            <a:solidFill>
              <a:schemeClr val="tx1"/>
            </a:solidFill>
          </a:ln>
        </p:spPr>
      </p:pic>
      <p:pic>
        <p:nvPicPr>
          <p:cNvPr id="5" name="Picture 4"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3124200" y="2743200"/>
            <a:ext cx="1143000" cy="784747"/>
          </a:xfrm>
          <a:prstGeom prst="rect">
            <a:avLst/>
          </a:prstGeom>
          <a:noFill/>
        </p:spPr>
      </p:pic>
      <p:sp>
        <p:nvSpPr>
          <p:cNvPr id="104454" name="TextBox 5"/>
          <p:cNvSpPr txBox="1">
            <a:spLocks noChangeArrowheads="1"/>
          </p:cNvSpPr>
          <p:nvPr/>
        </p:nvSpPr>
        <p:spPr bwMode="auto">
          <a:xfrm>
            <a:off x="76200" y="5867400"/>
            <a:ext cx="4343400" cy="369888"/>
          </a:xfrm>
          <a:prstGeom prst="rect">
            <a:avLst/>
          </a:prstGeom>
          <a:noFill/>
          <a:ln w="9525">
            <a:noFill/>
            <a:miter lim="800000"/>
            <a:headEnd/>
            <a:tailEnd/>
          </a:ln>
        </p:spPr>
        <p:txBody>
          <a:bodyPr>
            <a:spAutoFit/>
          </a:bodyPr>
          <a:lstStyle/>
          <a:p>
            <a:pPr algn="r"/>
            <a:r>
              <a:rPr lang="en-US" i="1">
                <a:latin typeface="Calibri" pitchFamily="34" charset="0"/>
              </a:rPr>
              <a:t>Incline preventing excess backing of vehicles</a:t>
            </a:r>
          </a:p>
        </p:txBody>
      </p:sp>
      <p:sp>
        <p:nvSpPr>
          <p:cNvPr id="7" name="Slide Number Placeholder 6"/>
          <p:cNvSpPr>
            <a:spLocks noGrp="1"/>
          </p:cNvSpPr>
          <p:nvPr>
            <p:ph type="sldNum" sz="quarter" idx="11"/>
          </p:nvPr>
        </p:nvSpPr>
        <p:spPr>
          <a:xfrm>
            <a:off x="6553200" y="6127750"/>
            <a:ext cx="2133600" cy="365125"/>
          </a:xfrm>
        </p:spPr>
        <p:txBody>
          <a:bodyPr/>
          <a:lstStyle/>
          <a:p>
            <a:pPr>
              <a:defRPr/>
            </a:pPr>
            <a:fld id="{464E7106-2B1B-4032-95F4-92B7F2C2AAA5}" type="slidenum">
              <a:rPr lang="en-US"/>
              <a:pPr>
                <a:defRPr/>
              </a:pPr>
              <a:t>75</a:t>
            </a:fld>
            <a:endParaRPr lang="en-US" dirty="0"/>
          </a:p>
        </p:txBody>
      </p:sp>
      <p:sp>
        <p:nvSpPr>
          <p:cNvPr id="8" name="Right Arrow 7"/>
          <p:cNvSpPr/>
          <p:nvPr/>
        </p:nvSpPr>
        <p:spPr>
          <a:xfrm rot="3463128">
            <a:off x="1243013" y="3586163"/>
            <a:ext cx="914400" cy="381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457" name="Content Placeholder 2"/>
          <p:cNvSpPr txBox="1">
            <a:spLocks/>
          </p:cNvSpPr>
          <p:nvPr/>
        </p:nvSpPr>
        <p:spPr bwMode="auto">
          <a:xfrm>
            <a:off x="6934200" y="1828800"/>
            <a:ext cx="2133600" cy="4724400"/>
          </a:xfrm>
          <a:prstGeom prst="rect">
            <a:avLst/>
          </a:prstGeom>
          <a:noFill/>
          <a:ln w="9525">
            <a:noFill/>
            <a:miter lim="800000"/>
            <a:headEnd/>
            <a:tailEnd/>
          </a:ln>
        </p:spPr>
        <p:txBody>
          <a:bodyPr/>
          <a:lstStyle/>
          <a:p>
            <a:pPr>
              <a:spcBef>
                <a:spcPct val="20000"/>
              </a:spcBef>
            </a:pPr>
            <a:r>
              <a:rPr lang="en-US" sz="2200">
                <a:latin typeface="Calibri" pitchFamily="34" charset="0"/>
              </a:rPr>
              <a:t>Place heavier items closer to the floor and lighter items higher  in order to prevent injuries from equipment tipping over or breaking and falling on employees</a:t>
            </a:r>
          </a:p>
        </p:txBody>
      </p:sp>
      <p:pic>
        <p:nvPicPr>
          <p:cNvPr id="10" name="Picture 2" descr="C:\Users\ErgoTablet\Desktop\SH 2011-2012\CARGI MATERIALS FROM SB\Electric sector\Initial visits\Facility 5_03_07_2012\Pictures\DSC03231.JPG"/>
          <p:cNvPicPr>
            <a:picLocks noChangeAspect="1" noChangeArrowheads="1"/>
          </p:cNvPicPr>
          <p:nvPr/>
        </p:nvPicPr>
        <p:blipFill>
          <a:blip r:embed="rId5" cstate="email"/>
          <a:srcRect/>
          <a:stretch>
            <a:fillRect/>
          </a:stretch>
        </p:blipFill>
        <p:spPr bwMode="auto">
          <a:xfrm>
            <a:off x="4724400" y="1828800"/>
            <a:ext cx="1986455" cy="4114800"/>
          </a:xfrm>
          <a:prstGeom prst="roundRect">
            <a:avLst/>
          </a:prstGeom>
          <a:noFill/>
          <a:ln w="38100">
            <a:solidFill>
              <a:schemeClr val="tx1"/>
            </a:solidFill>
          </a:ln>
        </p:spPr>
      </p:pic>
      <p:pic>
        <p:nvPicPr>
          <p:cNvPr id="11" name="Picture 10" descr="C:\Documents and Settings\Karen Cooper\Local Settings\Temporary Internet Files\Content.IE5\HHME7F7I\MC900432530[1].png"/>
          <p:cNvPicPr>
            <a:picLocks noChangeAspect="1" noChangeArrowheads="1"/>
          </p:cNvPicPr>
          <p:nvPr/>
        </p:nvPicPr>
        <p:blipFill>
          <a:blip r:embed="rId4" cstate="email">
            <a:duotone>
              <a:prstClr val="black"/>
              <a:srgbClr val="00B050">
                <a:tint val="45000"/>
                <a:satMod val="400000"/>
              </a:srgbClr>
            </a:duotone>
            <a:lum bright="-10000" contrast="20000"/>
          </a:blip>
          <a:srcRect/>
          <a:stretch>
            <a:fillRect/>
          </a:stretch>
        </p:blipFill>
        <p:spPr bwMode="auto">
          <a:xfrm>
            <a:off x="5867400" y="1729853"/>
            <a:ext cx="1143000" cy="784747"/>
          </a:xfrm>
          <a:prstGeom prst="rect">
            <a:avLst/>
          </a:prstGeom>
          <a:noFill/>
        </p:spPr>
      </p:pic>
      <p:sp>
        <p:nvSpPr>
          <p:cNvPr id="104460" name="TextBox 11"/>
          <p:cNvSpPr txBox="1">
            <a:spLocks noChangeArrowheads="1"/>
          </p:cNvSpPr>
          <p:nvPr/>
        </p:nvSpPr>
        <p:spPr bwMode="auto">
          <a:xfrm>
            <a:off x="4572000" y="6183313"/>
            <a:ext cx="2667000" cy="369887"/>
          </a:xfrm>
          <a:prstGeom prst="rect">
            <a:avLst/>
          </a:prstGeom>
          <a:noFill/>
          <a:ln w="9525">
            <a:noFill/>
            <a:miter lim="800000"/>
            <a:headEnd/>
            <a:tailEnd/>
          </a:ln>
        </p:spPr>
        <p:txBody>
          <a:bodyPr>
            <a:spAutoFit/>
          </a:bodyPr>
          <a:lstStyle/>
          <a:p>
            <a:pPr algn="ctr"/>
            <a:r>
              <a:rPr lang="en-US" i="1">
                <a:latin typeface="Calibri" pitchFamily="34" charset="0"/>
              </a:rPr>
              <a:t>Spools  placed on the rack</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0"/>
            <a:ext cx="7772400" cy="2305050"/>
          </a:xfrm>
        </p:spPr>
        <p:txBody>
          <a:bodyPr rtlCol="0">
            <a:normAutofit/>
          </a:bodyPr>
          <a:lstStyle/>
          <a:p>
            <a:pPr eaLnBrk="1" fontAlgn="auto" hangingPunct="1">
              <a:spcAft>
                <a:spcPts val="0"/>
              </a:spcAft>
              <a:defRPr/>
            </a:pPr>
            <a:r>
              <a:rPr lang="en-US" dirty="0" smtClean="0"/>
              <a:t>Slips, trips and falls</a:t>
            </a:r>
            <a:endParaRPr lang="en-US" dirty="0"/>
          </a:p>
        </p:txBody>
      </p:sp>
      <p:sp>
        <p:nvSpPr>
          <p:cNvPr id="105475"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8A9533-D1C6-45BA-A6DB-30420BC21AD1}" type="slidenum">
              <a:rPr lang="en-US" smtClean="0">
                <a:solidFill>
                  <a:srgbClr val="898989"/>
                </a:solidFill>
              </a:rPr>
              <a:pPr fontAlgn="base">
                <a:spcBef>
                  <a:spcPct val="0"/>
                </a:spcBef>
                <a:spcAft>
                  <a:spcPct val="0"/>
                </a:spcAft>
                <a:defRPr/>
              </a:pPr>
              <a:t>76</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1" name="Rectangle 7"/>
          <p:cNvSpPr>
            <a:spLocks noChangeArrowheads="1"/>
          </p:cNvSpPr>
          <p:nvPr/>
        </p:nvSpPr>
        <p:spPr bwMode="auto">
          <a:xfrm>
            <a:off x="2838450" y="1560513"/>
            <a:ext cx="6305550" cy="1816100"/>
          </a:xfrm>
          <a:prstGeom prst="rect">
            <a:avLst/>
          </a:prstGeom>
          <a:noFill/>
          <a:ln w="9525">
            <a:noFill/>
            <a:miter lim="800000"/>
            <a:headEnd/>
            <a:tailEnd/>
          </a:ln>
        </p:spPr>
        <p:txBody>
          <a:bodyPr anchor="ctr">
            <a:spAutoFit/>
          </a:bodyPr>
          <a:lstStyle/>
          <a:p>
            <a:r>
              <a:rPr lang="en-US" sz="4000" b="1">
                <a:solidFill>
                  <a:srgbClr val="000000"/>
                </a:solidFill>
                <a:latin typeface="Calibri" pitchFamily="34" charset="0"/>
              </a:rPr>
              <a:t>Slip</a:t>
            </a:r>
            <a:r>
              <a:rPr lang="en-US" sz="2400">
                <a:solidFill>
                  <a:srgbClr val="000000"/>
                </a:solidFill>
                <a:latin typeface="Calibri" pitchFamily="34" charset="0"/>
              </a:rPr>
              <a:t>  happens when contaminant such as 	water, ice, mud, wet leaves, oil or snow 	covers the ground surface and causes it to 	become slippery.</a:t>
            </a:r>
            <a:endParaRPr lang="en-US" sz="2400" b="1">
              <a:solidFill>
                <a:srgbClr val="000000"/>
              </a:solidFill>
              <a:latin typeface="Calibri" pitchFamily="34" charset="0"/>
            </a:endParaRPr>
          </a:p>
        </p:txBody>
      </p:sp>
      <p:pic>
        <p:nvPicPr>
          <p:cNvPr id="106499" name="Picture 4"/>
          <p:cNvPicPr>
            <a:picLocks noChangeAspect="1" noChangeArrowheads="1"/>
          </p:cNvPicPr>
          <p:nvPr/>
        </p:nvPicPr>
        <p:blipFill>
          <a:blip r:embed="rId3" cstate="print"/>
          <a:srcRect/>
          <a:stretch>
            <a:fillRect/>
          </a:stretch>
        </p:blipFill>
        <p:spPr bwMode="auto">
          <a:xfrm>
            <a:off x="0" y="3767138"/>
            <a:ext cx="3544888" cy="2749550"/>
          </a:xfrm>
          <a:prstGeom prst="rect">
            <a:avLst/>
          </a:prstGeom>
          <a:noFill/>
          <a:ln w="9525">
            <a:noFill/>
            <a:miter lim="800000"/>
            <a:headEnd/>
            <a:tailEnd/>
          </a:ln>
        </p:spPr>
      </p:pic>
      <p:pic>
        <p:nvPicPr>
          <p:cNvPr id="106500"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0" y="1462088"/>
            <a:ext cx="2374900" cy="2297112"/>
          </a:xfrm>
          <a:prstGeom prst="rect">
            <a:avLst/>
          </a:prstGeom>
          <a:noFill/>
          <a:ln w="9525">
            <a:noFill/>
            <a:miter lim="800000"/>
            <a:headEnd/>
            <a:tailEnd/>
          </a:ln>
        </p:spPr>
      </p:pic>
      <p:sp>
        <p:nvSpPr>
          <p:cNvPr id="22" name="Rectangle 7"/>
          <p:cNvSpPr>
            <a:spLocks noChangeArrowheads="1"/>
          </p:cNvSpPr>
          <p:nvPr/>
        </p:nvSpPr>
        <p:spPr bwMode="auto">
          <a:xfrm>
            <a:off x="2838450" y="3467100"/>
            <a:ext cx="6305550" cy="1446213"/>
          </a:xfrm>
          <a:prstGeom prst="rect">
            <a:avLst/>
          </a:prstGeom>
          <a:noFill/>
          <a:ln w="9525">
            <a:noFill/>
            <a:miter lim="800000"/>
            <a:headEnd/>
            <a:tailEnd/>
          </a:ln>
        </p:spPr>
        <p:txBody>
          <a:bodyPr anchor="ctr">
            <a:spAutoFit/>
          </a:bodyPr>
          <a:lstStyle/>
          <a:p>
            <a:r>
              <a:rPr lang="en-US" sz="4000" b="1">
                <a:solidFill>
                  <a:srgbClr val="000000"/>
                </a:solidFill>
                <a:latin typeface="Calibri" pitchFamily="34" charset="0"/>
              </a:rPr>
              <a:t>Trip</a:t>
            </a:r>
            <a:r>
              <a:rPr lang="en-US" sz="2400">
                <a:solidFill>
                  <a:srgbClr val="000000"/>
                </a:solidFill>
                <a:latin typeface="Calibri" pitchFamily="34" charset="0"/>
              </a:rPr>
              <a:t>  happens when a person’s foot </a:t>
            </a:r>
          </a:p>
          <a:p>
            <a:r>
              <a:rPr lang="en-US" sz="2400">
                <a:solidFill>
                  <a:srgbClr val="000000"/>
                </a:solidFill>
                <a:latin typeface="Calibri" pitchFamily="34" charset="0"/>
              </a:rPr>
              <a:t>	contacts an unexpected obstacle causing 	a momentary  loss of balance.</a:t>
            </a:r>
            <a:endParaRPr lang="en-US" sz="2400" b="1">
              <a:solidFill>
                <a:srgbClr val="000000"/>
              </a:solidFill>
              <a:latin typeface="Calibri" pitchFamily="34" charset="0"/>
            </a:endParaRPr>
          </a:p>
        </p:txBody>
      </p:sp>
      <p:sp>
        <p:nvSpPr>
          <p:cNvPr id="93202" name="Rectangle 18"/>
          <p:cNvSpPr>
            <a:spLocks noChangeArrowheads="1"/>
          </p:cNvSpPr>
          <p:nvPr/>
        </p:nvSpPr>
        <p:spPr bwMode="auto">
          <a:xfrm>
            <a:off x="2852738" y="5214938"/>
            <a:ext cx="6113462" cy="1077912"/>
          </a:xfrm>
          <a:prstGeom prst="rect">
            <a:avLst/>
          </a:prstGeom>
          <a:noFill/>
          <a:ln w="9525">
            <a:noFill/>
            <a:miter lim="800000"/>
            <a:headEnd/>
            <a:tailEnd/>
          </a:ln>
        </p:spPr>
        <p:txBody>
          <a:bodyPr anchor="ctr">
            <a:spAutoFit/>
          </a:bodyPr>
          <a:lstStyle/>
          <a:p>
            <a:r>
              <a:rPr lang="en-US" sz="4000" b="1">
                <a:solidFill>
                  <a:srgbClr val="000000"/>
                </a:solidFill>
                <a:latin typeface="Calibri" pitchFamily="34" charset="0"/>
              </a:rPr>
              <a:t>Fall</a:t>
            </a:r>
            <a:r>
              <a:rPr lang="en-US" sz="3600" b="1">
                <a:solidFill>
                  <a:srgbClr val="000000"/>
                </a:solidFill>
                <a:latin typeface="Calibri" pitchFamily="34" charset="0"/>
              </a:rPr>
              <a:t>  </a:t>
            </a:r>
            <a:r>
              <a:rPr lang="en-US" sz="2400">
                <a:solidFill>
                  <a:srgbClr val="000000"/>
                </a:solidFill>
                <a:latin typeface="Calibri" pitchFamily="34" charset="0"/>
              </a:rPr>
              <a:t>happens when a person loses their 	balance.</a:t>
            </a:r>
          </a:p>
        </p:txBody>
      </p:sp>
      <p:sp>
        <p:nvSpPr>
          <p:cNvPr id="23" name="Title 5"/>
          <p:cNvSpPr txBox="1">
            <a:spLocks/>
          </p:cNvSpPr>
          <p:nvPr/>
        </p:nvSpPr>
        <p:spPr>
          <a:xfrm>
            <a:off x="418530" y="557283"/>
            <a:ext cx="8229600" cy="1029269"/>
          </a:xfrm>
          <a:prstGeom prst="rect">
            <a:avLst/>
          </a:prstGeom>
        </p:spPr>
        <p:txBody>
          <a:bodyPr>
            <a:normAutofit/>
          </a:bodyPr>
          <a:lstStyle/>
          <a:p>
            <a:pPr algn="r" fontAlgn="auto">
              <a:spcAft>
                <a:spcPts val="0"/>
              </a:spcAft>
              <a:defRPr/>
            </a:pPr>
            <a:r>
              <a:rPr lang="en-US"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WHAT IS THE DIFFERENCE?</a:t>
            </a:r>
          </a:p>
        </p:txBody>
      </p:sp>
      <p:sp>
        <p:nvSpPr>
          <p:cNvPr id="8" name="Slide Number Placeholder 7"/>
          <p:cNvSpPr>
            <a:spLocks noGrp="1"/>
          </p:cNvSpPr>
          <p:nvPr>
            <p:ph type="sldNum" sz="quarter" idx="11"/>
          </p:nvPr>
        </p:nvSpPr>
        <p:spPr/>
        <p:txBody>
          <a:bodyPr/>
          <a:lstStyle/>
          <a:p>
            <a:pPr>
              <a:defRPr/>
            </a:pPr>
            <a:fld id="{6DAD79AA-7E34-4A11-A8D2-490391B7231A}" type="slidenum">
              <a:rPr lang="en-US"/>
              <a:pPr>
                <a:defRPr/>
              </a:pPr>
              <a:t>77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3191"/>
                                        </p:tgtEl>
                                        <p:attrNameLst>
                                          <p:attrName>style.visibility</p:attrName>
                                        </p:attrNameLst>
                                      </p:cBhvr>
                                      <p:to>
                                        <p:strVal val="visible"/>
                                      </p:to>
                                    </p:set>
                                    <p:animEffect transition="in" filter="fade">
                                      <p:cBhvr>
                                        <p:cTn id="7" dur="2000"/>
                                        <p:tgtEl>
                                          <p:spTgt spid="93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202"/>
                                        </p:tgtEl>
                                        <p:attrNameLst>
                                          <p:attrName>style.visibility</p:attrName>
                                        </p:attrNameLst>
                                      </p:cBhvr>
                                      <p:to>
                                        <p:strVal val="visible"/>
                                      </p:to>
                                    </p:set>
                                    <p:animEffect transition="in" filter="fade">
                                      <p:cBhvr>
                                        <p:cTn id="17" dur="2000"/>
                                        <p:tgtEl>
                                          <p:spTgt spid="93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91" grpId="0"/>
      <p:bldP spid="22" grpId="0"/>
      <p:bldP spid="9320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229600" cy="868363"/>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FALLS</a:t>
            </a:r>
            <a:endParaRPr lang="en-US" dirty="0">
              <a:effectLst>
                <a:outerShdw blurRad="38100" dist="38100" dir="2700000" algn="tl">
                  <a:srgbClr val="000000">
                    <a:alpha val="43137"/>
                  </a:srgbClr>
                </a:outerShdw>
              </a:effectLst>
            </a:endParaRPr>
          </a:p>
        </p:txBody>
      </p:sp>
      <p:sp>
        <p:nvSpPr>
          <p:cNvPr id="107523" name="Content Placeholder 6"/>
          <p:cNvSpPr>
            <a:spLocks noGrp="1"/>
          </p:cNvSpPr>
          <p:nvPr>
            <p:ph idx="1"/>
          </p:nvPr>
        </p:nvSpPr>
        <p:spPr>
          <a:xfrm>
            <a:off x="0" y="1447800"/>
            <a:ext cx="8534400" cy="4876800"/>
          </a:xfrm>
        </p:spPr>
        <p:txBody>
          <a:bodyPr/>
          <a:lstStyle/>
          <a:p>
            <a:pPr eaLnBrk="1" hangingPunct="1">
              <a:buFont typeface="Arial" charset="0"/>
              <a:buNone/>
            </a:pPr>
            <a:r>
              <a:rPr lang="en-US" b="1" smtClean="0"/>
              <a:t>  From different level</a:t>
            </a:r>
          </a:p>
          <a:p>
            <a:pPr lvl="1" eaLnBrk="1" hangingPunct="1"/>
            <a:r>
              <a:rPr lang="en-US" smtClean="0"/>
              <a:t>Fall from utility pole</a:t>
            </a:r>
          </a:p>
          <a:p>
            <a:pPr lvl="1" eaLnBrk="1" hangingPunct="1"/>
            <a:r>
              <a:rPr lang="en-US" smtClean="0"/>
              <a:t>Fall into trench</a:t>
            </a:r>
          </a:p>
          <a:p>
            <a:pPr lvl="1" eaLnBrk="1" hangingPunct="1"/>
            <a:r>
              <a:rPr lang="en-US" smtClean="0"/>
              <a:t>Fall climbing off bucket truck</a:t>
            </a:r>
          </a:p>
          <a:p>
            <a:pPr eaLnBrk="1" hangingPunct="1">
              <a:buFont typeface="Arial" charset="0"/>
              <a:buNone/>
            </a:pPr>
            <a:endParaRPr lang="en-US" smtClean="0"/>
          </a:p>
        </p:txBody>
      </p:sp>
      <p:sp>
        <p:nvSpPr>
          <p:cNvPr id="107524" name="Slide Number Placeholder 4"/>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2D4CDC-9482-42C8-9532-E74956830340}" type="slidenum">
              <a:rPr lang="en-US" smtClean="0">
                <a:solidFill>
                  <a:srgbClr val="898989"/>
                </a:solidFill>
              </a:rPr>
              <a:pPr fontAlgn="base">
                <a:spcBef>
                  <a:spcPct val="0"/>
                </a:spcBef>
                <a:spcAft>
                  <a:spcPct val="0"/>
                </a:spcAft>
                <a:defRPr/>
              </a:pPr>
              <a:t>78</a:t>
            </a:fld>
            <a:endParaRPr lang="en-US" smtClean="0">
              <a:solidFill>
                <a:srgbClr val="898989"/>
              </a:solidFill>
            </a:endParaRPr>
          </a:p>
        </p:txBody>
      </p:sp>
      <p:sp>
        <p:nvSpPr>
          <p:cNvPr id="107525" name="Content Placeholder 6"/>
          <p:cNvSpPr txBox="1">
            <a:spLocks/>
          </p:cNvSpPr>
          <p:nvPr/>
        </p:nvSpPr>
        <p:spPr bwMode="auto">
          <a:xfrm>
            <a:off x="4673600" y="1766888"/>
            <a:ext cx="4102100" cy="4876800"/>
          </a:xfrm>
          <a:prstGeom prst="rect">
            <a:avLst/>
          </a:prstGeom>
          <a:noFill/>
          <a:ln w="9525">
            <a:noFill/>
            <a:miter lim="800000"/>
            <a:headEnd/>
            <a:tailEnd/>
          </a:ln>
        </p:spPr>
        <p:txBody>
          <a:bodyPr/>
          <a:lstStyle/>
          <a:p>
            <a:pPr marL="342900" indent="-342900" algn="ctr">
              <a:spcBef>
                <a:spcPct val="20000"/>
              </a:spcBef>
            </a:pPr>
            <a:r>
              <a:rPr lang="en-US" sz="3000" b="1">
                <a:solidFill>
                  <a:srgbClr val="000000"/>
                </a:solidFill>
                <a:latin typeface="Calibri" pitchFamily="34" charset="0"/>
              </a:rPr>
              <a:t>From same level</a:t>
            </a:r>
          </a:p>
          <a:p>
            <a:pPr marL="742950" lvl="1" indent="-285750">
              <a:spcBef>
                <a:spcPct val="20000"/>
              </a:spcBef>
              <a:buFont typeface="Arial" charset="0"/>
              <a:buChar char="–"/>
            </a:pPr>
            <a:r>
              <a:rPr lang="en-US" sz="2400">
                <a:solidFill>
                  <a:srgbClr val="000000"/>
                </a:solidFill>
                <a:latin typeface="Calibri" pitchFamily="34" charset="0"/>
              </a:rPr>
              <a:t>Slip and fall on ice</a:t>
            </a:r>
          </a:p>
          <a:p>
            <a:pPr marL="742950" lvl="1" indent="-285750">
              <a:spcBef>
                <a:spcPct val="20000"/>
              </a:spcBef>
              <a:buFont typeface="Arial" charset="0"/>
              <a:buChar char="–"/>
            </a:pPr>
            <a:r>
              <a:rPr lang="en-US" sz="2400">
                <a:solidFill>
                  <a:srgbClr val="000000"/>
                </a:solidFill>
                <a:latin typeface="Calibri" pitchFamily="34" charset="0"/>
              </a:rPr>
              <a:t>Trip and fall on curb</a:t>
            </a:r>
          </a:p>
        </p:txBody>
      </p:sp>
      <p:pic>
        <p:nvPicPr>
          <p:cNvPr id="10" name="Picture 4"/>
          <p:cNvPicPr>
            <a:picLocks noChangeAspect="1" noChangeArrowheads="1"/>
          </p:cNvPicPr>
          <p:nvPr/>
        </p:nvPicPr>
        <p:blipFill>
          <a:blip r:embed="rId3" cstate="email"/>
          <a:stretch>
            <a:fillRect/>
          </a:stretch>
        </p:blipFill>
        <p:spPr bwMode="auto">
          <a:xfrm>
            <a:off x="5084302" y="3810000"/>
            <a:ext cx="3373898" cy="2853235"/>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cstate="email">
            <a:extLst/>
          </a:blip>
          <a:srcRect/>
          <a:stretch/>
        </p:blipFill>
        <p:spPr>
          <a:xfrm>
            <a:off x="1066800" y="3705256"/>
            <a:ext cx="2514601" cy="2985558"/>
          </a:xfrm>
          <a:prstGeom prst="roundRect">
            <a:avLst/>
          </a:prstGeom>
          <a:ln w="38100">
            <a:solidFill>
              <a:schemeClr val="tx1"/>
            </a:solid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371600" y="1703388"/>
          <a:ext cx="3903663" cy="5154612"/>
        </p:xfrm>
        <a:graphic>
          <a:graphicData uri="http://schemas.openxmlformats.org/presentationml/2006/ole">
            <mc:AlternateContent xmlns:mc="http://schemas.openxmlformats.org/markup-compatibility/2006">
              <mc:Choice xmlns:v="urn:schemas-microsoft-com:vml" Requires="v">
                <p:oleObj spid="_x0000_s427011" name="Acrobat Document" r:id="rId4" imgW="7779960" imgH="10050480" progId="">
                  <p:embed/>
                </p:oleObj>
              </mc:Choice>
              <mc:Fallback>
                <p:oleObj name="Acrobat Document" r:id="rId4" imgW="7779960" imgH="100504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7843" t="6061"/>
                      <a:stretch>
                        <a:fillRect/>
                      </a:stretch>
                    </p:blipFill>
                    <p:spPr bwMode="auto">
                      <a:xfrm>
                        <a:off x="1371600" y="1703388"/>
                        <a:ext cx="3903663" cy="51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itle 4"/>
          <p:cNvSpPr>
            <a:spLocks noGrp="1"/>
          </p:cNvSpPr>
          <p:nvPr>
            <p:ph type="title"/>
          </p:nvPr>
        </p:nvSpPr>
        <p:spPr/>
        <p:txBody>
          <a:bodyPr/>
          <a:lstStyle/>
          <a:p>
            <a:pPr algn="r" eaLnBrk="1" fontAlgn="auto" hangingPunct="1">
              <a:spcAft>
                <a:spcPts val="0"/>
              </a:spcAft>
              <a:defRPr/>
            </a:pPr>
            <a:r>
              <a:rPr lang="en-US" dirty="0" smtClean="0"/>
              <a:t>FALLS FROM DIFFERENT LEVELS</a:t>
            </a:r>
            <a:endParaRPr lang="en-US" sz="3200" dirty="0"/>
          </a:p>
        </p:txBody>
      </p:sp>
      <p:sp>
        <p:nvSpPr>
          <p:cNvPr id="4100"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AA54F1-4EFB-4809-9CA4-3EA69F281ADE}" type="slidenum">
              <a:rPr lang="en-US" smtClean="0">
                <a:solidFill>
                  <a:srgbClr val="898989"/>
                </a:solidFill>
              </a:rPr>
              <a:pPr fontAlgn="base">
                <a:spcBef>
                  <a:spcPct val="0"/>
                </a:spcBef>
                <a:spcAft>
                  <a:spcPct val="0"/>
                </a:spcAft>
                <a:defRPr/>
              </a:pPr>
              <a:t>79</a:t>
            </a:fld>
            <a:endParaRPr lang="en-US" smtClean="0">
              <a:solidFill>
                <a:srgbClr val="898989"/>
              </a:solidFill>
            </a:endParaRPr>
          </a:p>
        </p:txBody>
      </p:sp>
      <p:pic>
        <p:nvPicPr>
          <p:cNvPr id="4101" name="Picture 2"/>
          <p:cNvPicPr>
            <a:picLocks noChangeAspect="1" noChangeArrowheads="1"/>
          </p:cNvPicPr>
          <p:nvPr/>
        </p:nvPicPr>
        <p:blipFill>
          <a:blip r:embed="rId6" cstate="print">
            <a:clrChange>
              <a:clrFrom>
                <a:srgbClr val="FFFFFF"/>
              </a:clrFrom>
              <a:clrTo>
                <a:srgbClr val="FFFFFF">
                  <a:alpha val="0"/>
                </a:srgbClr>
              </a:clrTo>
            </a:clrChange>
          </a:blip>
          <a:srcRect l="12125" r="11092"/>
          <a:stretch>
            <a:fillRect/>
          </a:stretch>
        </p:blipFill>
        <p:spPr bwMode="auto">
          <a:xfrm>
            <a:off x="4222750" y="1905000"/>
            <a:ext cx="49212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SCOPE</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105400" y="2057400"/>
            <a:ext cx="3810000" cy="4648200"/>
          </a:xfrm>
        </p:spPr>
        <p:txBody>
          <a:bodyPr rtlCol="0">
            <a:normAutofit/>
          </a:bodyPr>
          <a:lstStyle/>
          <a:p>
            <a:pPr eaLnBrk="1" fontAlgn="auto" hangingPunct="1">
              <a:spcAft>
                <a:spcPts val="0"/>
              </a:spcAft>
              <a:buFont typeface="Arial" pitchFamily="34" charset="0"/>
              <a:buChar char="•"/>
              <a:defRPr/>
            </a:pPr>
            <a:r>
              <a:rPr lang="en-US" sz="2400" dirty="0" smtClean="0"/>
              <a:t>Lifting/carrying</a:t>
            </a:r>
          </a:p>
          <a:p>
            <a:pPr eaLnBrk="1" fontAlgn="auto" hangingPunct="1">
              <a:spcAft>
                <a:spcPts val="0"/>
              </a:spcAft>
              <a:buFont typeface="Arial" pitchFamily="34" charset="0"/>
              <a:buChar char="•"/>
              <a:defRPr/>
            </a:pPr>
            <a:r>
              <a:rPr lang="en-US" sz="2400" dirty="0" smtClean="0"/>
              <a:t>Pushing/pulling</a:t>
            </a:r>
          </a:p>
          <a:p>
            <a:pPr eaLnBrk="1" fontAlgn="auto" hangingPunct="1">
              <a:spcAft>
                <a:spcPts val="0"/>
              </a:spcAft>
              <a:buFont typeface="Arial" pitchFamily="34" charset="0"/>
              <a:buChar char="•"/>
              <a:defRPr/>
            </a:pPr>
            <a:r>
              <a:rPr lang="en-US" sz="2400" dirty="0" smtClean="0"/>
              <a:t>Bending/reaching</a:t>
            </a:r>
          </a:p>
          <a:p>
            <a:pPr marL="346075" indent="-346075" eaLnBrk="1" fontAlgn="auto" hangingPunct="1">
              <a:spcAft>
                <a:spcPts val="0"/>
              </a:spcAft>
              <a:buFont typeface="Arial" pitchFamily="34" charset="0"/>
              <a:buChar char="•"/>
              <a:defRPr/>
            </a:pPr>
            <a:r>
              <a:rPr lang="en-US" sz="2400" dirty="0" smtClean="0"/>
              <a:t>Walking</a:t>
            </a:r>
          </a:p>
          <a:p>
            <a:pPr marL="346075" indent="-346075" eaLnBrk="1" fontAlgn="auto" hangingPunct="1">
              <a:spcAft>
                <a:spcPts val="0"/>
              </a:spcAft>
              <a:buFont typeface="Arial" pitchFamily="34" charset="0"/>
              <a:buChar char="•"/>
              <a:defRPr/>
            </a:pPr>
            <a:r>
              <a:rPr lang="en-US" sz="2400" dirty="0" smtClean="0"/>
              <a:t>Climbing</a:t>
            </a:r>
          </a:p>
          <a:p>
            <a:pPr marL="346075" indent="-346075" eaLnBrk="1" fontAlgn="auto" hangingPunct="1">
              <a:spcAft>
                <a:spcPts val="0"/>
              </a:spcAft>
              <a:buFont typeface="Arial" pitchFamily="34" charset="0"/>
              <a:buChar char="•"/>
              <a:defRPr/>
            </a:pPr>
            <a:r>
              <a:rPr lang="en-US" sz="2400" dirty="0" smtClean="0"/>
              <a:t>Kneeling</a:t>
            </a:r>
          </a:p>
          <a:p>
            <a:pPr marL="346075" indent="-346075" eaLnBrk="1" fontAlgn="auto" hangingPunct="1">
              <a:spcAft>
                <a:spcPts val="0"/>
              </a:spcAft>
              <a:buFont typeface="Arial" pitchFamily="34" charset="0"/>
              <a:buChar char="•"/>
              <a:defRPr/>
            </a:pPr>
            <a:r>
              <a:rPr lang="en-US" sz="2400" dirty="0" smtClean="0"/>
              <a:t>Shoveling/digging</a:t>
            </a:r>
          </a:p>
          <a:p>
            <a:pPr marL="346075" indent="-346075" eaLnBrk="1" fontAlgn="auto" hangingPunct="1">
              <a:spcAft>
                <a:spcPts val="0"/>
              </a:spcAft>
              <a:buFont typeface="Arial" pitchFamily="34" charset="0"/>
              <a:buChar char="•"/>
              <a:defRPr/>
            </a:pPr>
            <a:r>
              <a:rPr lang="en-US" sz="2400" dirty="0" smtClean="0"/>
              <a:t>Wire cutting</a:t>
            </a:r>
          </a:p>
          <a:p>
            <a:pPr marL="346075" indent="-346075" eaLnBrk="1" fontAlgn="auto" hangingPunct="1">
              <a:spcAft>
                <a:spcPts val="0"/>
              </a:spcAft>
              <a:buFont typeface="Arial" pitchFamily="34" charset="0"/>
              <a:buChar char="•"/>
              <a:defRPr/>
            </a:pPr>
            <a:r>
              <a:rPr lang="en-US" sz="2400" dirty="0" smtClean="0"/>
              <a:t>Driving</a:t>
            </a:r>
          </a:p>
          <a:p>
            <a:pPr marL="346075" indent="-346075" eaLnBrk="1" fontAlgn="auto" hangingPunct="1">
              <a:spcAft>
                <a:spcPts val="0"/>
              </a:spcAft>
              <a:buFont typeface="Arial" pitchFamily="34" charset="0"/>
              <a:buChar char="•"/>
              <a:defRPr/>
            </a:pPr>
            <a:r>
              <a:rPr lang="en-US" sz="2000" i="1" dirty="0" smtClean="0">
                <a:solidFill>
                  <a:srgbClr val="FF0000"/>
                </a:solidFill>
              </a:rPr>
              <a:t>and much more…</a:t>
            </a:r>
          </a:p>
          <a:p>
            <a:pPr marL="346075" indent="-346075" eaLnBrk="1" fontAlgn="auto" hangingPunct="1">
              <a:spcAft>
                <a:spcPts val="0"/>
              </a:spcAft>
              <a:buFont typeface="Arial" pitchFamily="34" charset="0"/>
              <a:buChar char="•"/>
              <a:defRPr/>
            </a:pPr>
            <a:endParaRPr lang="en-US" sz="2400" dirty="0" smtClean="0"/>
          </a:p>
        </p:txBody>
      </p:sp>
      <p:sp>
        <p:nvSpPr>
          <p:cNvPr id="38916" name="Content Placeholder 2"/>
          <p:cNvSpPr txBox="1">
            <a:spLocks/>
          </p:cNvSpPr>
          <p:nvPr/>
        </p:nvSpPr>
        <p:spPr bwMode="auto">
          <a:xfrm>
            <a:off x="4572000" y="1752600"/>
            <a:ext cx="4343400" cy="4191000"/>
          </a:xfrm>
          <a:prstGeom prst="rect">
            <a:avLst/>
          </a:prstGeom>
          <a:noFill/>
          <a:ln w="9525">
            <a:noFill/>
            <a:miter lim="800000"/>
            <a:headEnd/>
            <a:tailEnd/>
          </a:ln>
        </p:spPr>
        <p:txBody>
          <a:bodyPr/>
          <a:lstStyle/>
          <a:p>
            <a:pPr marL="346075" indent="-346075">
              <a:buFont typeface="Arial" charset="0"/>
              <a:buChar char="•"/>
            </a:pPr>
            <a:endParaRPr lang="en-US" sz="2400" i="1">
              <a:solidFill>
                <a:srgbClr val="FF0000"/>
              </a:solidFill>
              <a:latin typeface="Calibri" pitchFamily="34" charset="0"/>
            </a:endParaRPr>
          </a:p>
        </p:txBody>
      </p:sp>
      <p:pic>
        <p:nvPicPr>
          <p:cNvPr id="6" name="Picture 5" descr="C:\Documents and Settings\Karen Cooper\Local Settings\Temporary Internet Files\Content.IE5\HHME7F7I\MC900432530[1].png"/>
          <p:cNvPicPr>
            <a:picLocks noChangeAspect="1" noChangeArrowheads="1"/>
          </p:cNvPicPr>
          <p:nvPr/>
        </p:nvPicPr>
        <p:blipFill>
          <a:blip r:embed="rId3" cstate="email">
            <a:duotone>
              <a:prstClr val="black"/>
              <a:srgbClr val="00B050">
                <a:tint val="45000"/>
                <a:satMod val="400000"/>
              </a:srgbClr>
            </a:duotone>
            <a:lum bright="-10000" contrast="20000"/>
          </a:blip>
          <a:srcRect/>
          <a:stretch>
            <a:fillRect/>
          </a:stretch>
        </p:blipFill>
        <p:spPr bwMode="auto">
          <a:xfrm>
            <a:off x="2819400" y="3745468"/>
            <a:ext cx="1143000" cy="784747"/>
          </a:xfrm>
          <a:prstGeom prst="rect">
            <a:avLst/>
          </a:prstGeom>
          <a:noFill/>
        </p:spPr>
      </p:pic>
      <p:pic>
        <p:nvPicPr>
          <p:cNvPr id="38918" name="Picture 2" descr="C:\Documents and Settings\Karen Cooper\Local Settings\Temporary Internet Files\Content.IE5\PQQ6J638\MC900432537[1].png"/>
          <p:cNvPicPr>
            <a:picLocks noChangeAspect="1" noChangeArrowheads="1"/>
          </p:cNvPicPr>
          <p:nvPr/>
        </p:nvPicPr>
        <p:blipFill>
          <a:blip r:embed="rId4" cstate="print"/>
          <a:srcRect/>
          <a:stretch>
            <a:fillRect/>
          </a:stretch>
        </p:blipFill>
        <p:spPr bwMode="auto">
          <a:xfrm>
            <a:off x="552450" y="4354513"/>
            <a:ext cx="866775" cy="868362"/>
          </a:xfrm>
          <a:prstGeom prst="rect">
            <a:avLst/>
          </a:prstGeom>
          <a:noFill/>
          <a:ln w="9525">
            <a:noFill/>
            <a:miter lim="800000"/>
            <a:headEnd/>
            <a:tailEnd/>
          </a:ln>
        </p:spPr>
      </p:pic>
      <p:sp>
        <p:nvSpPr>
          <p:cNvPr id="38919" name="TextBox 7"/>
          <p:cNvSpPr txBox="1">
            <a:spLocks noChangeArrowheads="1"/>
          </p:cNvSpPr>
          <p:nvPr/>
        </p:nvSpPr>
        <p:spPr bwMode="auto">
          <a:xfrm>
            <a:off x="176213" y="5268913"/>
            <a:ext cx="1423987" cy="369887"/>
          </a:xfrm>
          <a:prstGeom prst="rect">
            <a:avLst/>
          </a:prstGeom>
          <a:noFill/>
          <a:ln w="9525">
            <a:noFill/>
            <a:miter lim="800000"/>
            <a:headEnd/>
            <a:tailEnd/>
          </a:ln>
        </p:spPr>
        <p:txBody>
          <a:bodyPr wrap="none">
            <a:spAutoFit/>
          </a:bodyPr>
          <a:lstStyle/>
          <a:p>
            <a:r>
              <a:rPr lang="en-US">
                <a:latin typeface="Calibri" pitchFamily="34" charset="0"/>
              </a:rPr>
              <a:t>Poor practice</a:t>
            </a:r>
          </a:p>
        </p:txBody>
      </p:sp>
      <p:sp>
        <p:nvSpPr>
          <p:cNvPr id="38920" name="TextBox 8"/>
          <p:cNvSpPr txBox="1">
            <a:spLocks noChangeArrowheads="1"/>
          </p:cNvSpPr>
          <p:nvPr/>
        </p:nvSpPr>
        <p:spPr bwMode="auto">
          <a:xfrm>
            <a:off x="2514600" y="4583113"/>
            <a:ext cx="1568450" cy="369887"/>
          </a:xfrm>
          <a:prstGeom prst="rect">
            <a:avLst/>
          </a:prstGeom>
          <a:noFill/>
          <a:ln w="9525">
            <a:noFill/>
            <a:miter lim="800000"/>
            <a:headEnd/>
            <a:tailEnd/>
          </a:ln>
        </p:spPr>
        <p:txBody>
          <a:bodyPr wrap="none">
            <a:spAutoFit/>
          </a:bodyPr>
          <a:lstStyle/>
          <a:p>
            <a:r>
              <a:rPr lang="en-US">
                <a:latin typeface="Calibri" pitchFamily="34" charset="0"/>
              </a:rPr>
              <a:t>Better practice</a:t>
            </a:r>
          </a:p>
        </p:txBody>
      </p:sp>
      <p:sp>
        <p:nvSpPr>
          <p:cNvPr id="38921" name="Rectangle 9"/>
          <p:cNvSpPr>
            <a:spLocks noChangeArrowheads="1"/>
          </p:cNvSpPr>
          <p:nvPr/>
        </p:nvSpPr>
        <p:spPr bwMode="auto">
          <a:xfrm>
            <a:off x="0" y="1258888"/>
            <a:ext cx="4953000" cy="2554287"/>
          </a:xfrm>
          <a:prstGeom prst="rect">
            <a:avLst/>
          </a:prstGeom>
          <a:noFill/>
          <a:ln w="9525">
            <a:noFill/>
            <a:miter lim="800000"/>
            <a:headEnd/>
            <a:tailEnd/>
          </a:ln>
        </p:spPr>
        <p:txBody>
          <a:bodyPr>
            <a:spAutoFit/>
          </a:bodyPr>
          <a:lstStyle/>
          <a:p>
            <a:pPr marL="341313" indent="-287338" algn="ctr">
              <a:spcAft>
                <a:spcPts val="600"/>
              </a:spcAft>
            </a:pPr>
            <a:r>
              <a:rPr lang="en-US" sz="2000" b="1">
                <a:latin typeface="Calibri" pitchFamily="34" charset="0"/>
              </a:rPr>
              <a:t>GOALS</a:t>
            </a:r>
          </a:p>
          <a:p>
            <a:pPr marL="341313" indent="-287338">
              <a:spcAft>
                <a:spcPts val="600"/>
              </a:spcAft>
              <a:buFont typeface="Arial" charset="0"/>
              <a:buChar char="•"/>
            </a:pPr>
            <a:r>
              <a:rPr lang="en-US" sz="2400">
                <a:latin typeface="Calibri" pitchFamily="34" charset="0"/>
              </a:rPr>
              <a:t>To evaluate examples of utility work Identify potential risk of injury</a:t>
            </a:r>
          </a:p>
          <a:p>
            <a:pPr marL="341313" indent="-287338">
              <a:spcAft>
                <a:spcPts val="600"/>
              </a:spcAft>
              <a:buFont typeface="Arial" charset="0"/>
              <a:buChar char="•"/>
            </a:pPr>
            <a:r>
              <a:rPr lang="en-US" sz="2400">
                <a:latin typeface="Calibri" pitchFamily="34" charset="0"/>
              </a:rPr>
              <a:t>Share best practices</a:t>
            </a:r>
          </a:p>
          <a:p>
            <a:pPr marL="341313" indent="-287338">
              <a:spcAft>
                <a:spcPts val="600"/>
              </a:spcAft>
              <a:buFont typeface="Arial" charset="0"/>
              <a:buChar char="•"/>
            </a:pPr>
            <a:r>
              <a:rPr lang="en-US" sz="2400">
                <a:latin typeface="Calibri" pitchFamily="34" charset="0"/>
              </a:rPr>
              <a:t>Propose solutions</a:t>
            </a:r>
          </a:p>
          <a:p>
            <a:pPr marL="341313" indent="-287338">
              <a:spcAft>
                <a:spcPts val="600"/>
              </a:spcAft>
              <a:buFont typeface="Arial" charset="0"/>
              <a:buChar char="•"/>
            </a:pPr>
            <a:r>
              <a:rPr lang="en-US" sz="2400">
                <a:latin typeface="Calibri" pitchFamily="34" charset="0"/>
              </a:rPr>
              <a:t>Work safe!</a:t>
            </a:r>
          </a:p>
        </p:txBody>
      </p:sp>
      <p:sp>
        <p:nvSpPr>
          <p:cNvPr id="12" name="TextBox 11"/>
          <p:cNvSpPr txBox="1"/>
          <p:nvPr/>
        </p:nvSpPr>
        <p:spPr>
          <a:xfrm>
            <a:off x="2088452" y="480060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
        <p:nvSpPr>
          <p:cNvPr id="38923" name="TextBox 12"/>
          <p:cNvSpPr txBox="1">
            <a:spLocks noChangeArrowheads="1"/>
          </p:cNvSpPr>
          <p:nvPr/>
        </p:nvSpPr>
        <p:spPr bwMode="auto">
          <a:xfrm>
            <a:off x="184150" y="6172200"/>
            <a:ext cx="4773613" cy="369888"/>
          </a:xfrm>
          <a:prstGeom prst="rect">
            <a:avLst/>
          </a:prstGeom>
          <a:noFill/>
          <a:ln w="9525">
            <a:noFill/>
            <a:miter lim="800000"/>
            <a:headEnd/>
            <a:tailEnd/>
          </a:ln>
        </p:spPr>
        <p:txBody>
          <a:bodyPr wrap="none">
            <a:spAutoFit/>
          </a:bodyPr>
          <a:lstStyle/>
          <a:p>
            <a:r>
              <a:rPr lang="en-US">
                <a:latin typeface="Calibri" pitchFamily="34" charset="0"/>
              </a:rPr>
              <a:t>Slide contains an answer from your test question</a:t>
            </a:r>
          </a:p>
        </p:txBody>
      </p:sp>
      <p:sp>
        <p:nvSpPr>
          <p:cNvPr id="38924" name="Rectangle 13"/>
          <p:cNvSpPr>
            <a:spLocks noChangeArrowheads="1"/>
          </p:cNvSpPr>
          <p:nvPr/>
        </p:nvSpPr>
        <p:spPr bwMode="auto">
          <a:xfrm>
            <a:off x="5410200" y="1676400"/>
            <a:ext cx="2686050" cy="400050"/>
          </a:xfrm>
          <a:prstGeom prst="rect">
            <a:avLst/>
          </a:prstGeom>
          <a:noFill/>
          <a:ln w="9525">
            <a:noFill/>
            <a:miter lim="800000"/>
            <a:headEnd/>
            <a:tailEnd/>
          </a:ln>
        </p:spPr>
        <p:txBody>
          <a:bodyPr>
            <a:spAutoFit/>
          </a:bodyPr>
          <a:lstStyle/>
          <a:p>
            <a:r>
              <a:rPr lang="en-US" sz="2000" b="1">
                <a:latin typeface="Calibri" pitchFamily="34" charset="0"/>
              </a:rPr>
              <a:t>ACTIVITIES OBSERVED</a:t>
            </a:r>
          </a:p>
        </p:txBody>
      </p:sp>
      <p:sp>
        <p:nvSpPr>
          <p:cNvPr id="15" name="Slide Number Placeholder 14"/>
          <p:cNvSpPr>
            <a:spLocks noGrp="1"/>
          </p:cNvSpPr>
          <p:nvPr>
            <p:ph type="sldNum" sz="quarter" idx="11"/>
          </p:nvPr>
        </p:nvSpPr>
        <p:spPr/>
        <p:txBody>
          <a:bodyPr/>
          <a:lstStyle/>
          <a:p>
            <a:pPr>
              <a:defRPr/>
            </a:pPr>
            <a:fld id="{CD42E891-7637-47EA-A5AC-1427150CD3B8}" type="slidenum">
              <a:rPr lang="en-US"/>
              <a:pPr>
                <a:defRPr/>
              </a:pPr>
              <a:t>8</a:t>
            </a:fld>
            <a:endParaRPr 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GETTING IN &amp; OUT OF EQUIPMENT</a:t>
            </a:r>
            <a:endParaRPr lang="en-US" dirty="0">
              <a:effectLst>
                <a:outerShdw blurRad="38100" dist="38100" dir="2700000" algn="tl">
                  <a:srgbClr val="000000">
                    <a:alpha val="43137"/>
                  </a:srgbClr>
                </a:outerShdw>
              </a:effectLst>
            </a:endParaRPr>
          </a:p>
        </p:txBody>
      </p:sp>
      <p:sp>
        <p:nvSpPr>
          <p:cNvPr id="108547" name="Content Placeholder 12"/>
          <p:cNvSpPr>
            <a:spLocks noGrp="1"/>
          </p:cNvSpPr>
          <p:nvPr>
            <p:ph idx="1"/>
          </p:nvPr>
        </p:nvSpPr>
        <p:spPr/>
        <p:txBody>
          <a:bodyPr/>
          <a:lstStyle/>
          <a:p>
            <a:pPr eaLnBrk="1" hangingPunct="1"/>
            <a:r>
              <a:rPr lang="en-US" smtClean="0"/>
              <a:t>What is the rule?</a:t>
            </a:r>
          </a:p>
        </p:txBody>
      </p:sp>
      <p:sp>
        <p:nvSpPr>
          <p:cNvPr id="108548" name="Slide Number Placeholder 5"/>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F50317-2954-4679-874D-9FF81751FAAD}" type="slidenum">
              <a:rPr lang="en-US" smtClean="0">
                <a:solidFill>
                  <a:srgbClr val="898989"/>
                </a:solidFill>
              </a:rPr>
              <a:pPr fontAlgn="base">
                <a:spcBef>
                  <a:spcPct val="0"/>
                </a:spcBef>
                <a:spcAft>
                  <a:spcPct val="0"/>
                </a:spcAft>
                <a:defRPr/>
              </a:pPr>
              <a:t>80</a:t>
            </a:fld>
            <a:endParaRPr lang="en-US" smtClean="0">
              <a:solidFill>
                <a:srgbClr val="898989"/>
              </a:solidFill>
            </a:endParaRPr>
          </a:p>
        </p:txBody>
      </p:sp>
      <p:pic>
        <p:nvPicPr>
          <p:cNvPr id="108549" name="Picture 4"/>
          <p:cNvPicPr>
            <a:picLocks noChangeAspect="1" noChangeArrowheads="1"/>
          </p:cNvPicPr>
          <p:nvPr/>
        </p:nvPicPr>
        <p:blipFill>
          <a:blip r:embed="rId3" cstate="print"/>
          <a:srcRect/>
          <a:stretch>
            <a:fillRect/>
          </a:stretch>
        </p:blipFill>
        <p:spPr bwMode="auto">
          <a:xfrm>
            <a:off x="255588" y="2686050"/>
            <a:ext cx="8685212" cy="3429000"/>
          </a:xfrm>
          <a:prstGeom prst="rect">
            <a:avLst/>
          </a:prstGeom>
          <a:noFill/>
          <a:ln w="9525">
            <a:noFill/>
            <a:miter lim="800000"/>
            <a:headEnd/>
            <a:tailEnd/>
          </a:ln>
        </p:spPr>
      </p:pic>
      <p:pic>
        <p:nvPicPr>
          <p:cNvPr id="10" name="Picture 2" descr="C:\Documents and Settings\Karen Cooper\Local Settings\Temporary Internet Files\Content.IE5\PQQ6J638\MC900432537[1].png"/>
          <p:cNvPicPr>
            <a:picLocks noChangeAspect="1" noChangeArrowheads="1"/>
          </p:cNvPicPr>
          <p:nvPr/>
        </p:nvPicPr>
        <p:blipFill>
          <a:blip r:embed="rId4" cstate="print"/>
          <a:srcRect/>
          <a:stretch>
            <a:fillRect/>
          </a:stretch>
        </p:blipFill>
        <p:spPr bwMode="auto">
          <a:xfrm>
            <a:off x="374650" y="2576513"/>
            <a:ext cx="990600" cy="990600"/>
          </a:xfrm>
          <a:prstGeom prst="rect">
            <a:avLst/>
          </a:prstGeom>
          <a:noFill/>
          <a:ln w="9525">
            <a:noFill/>
            <a:miter lim="800000"/>
            <a:headEnd/>
            <a:tailEnd/>
          </a:ln>
        </p:spPr>
      </p:pic>
      <p:pic>
        <p:nvPicPr>
          <p:cNvPr id="11" name="Picture 3" descr="C:\Documents and Settings\Karen Cooper\Local Settings\Temporary Internet Files\Content.IE5\HHME7F7I\MC900432530[1].png"/>
          <p:cNvPicPr>
            <a:picLocks noChangeAspect="1" noChangeArrowheads="1"/>
          </p:cNvPicPr>
          <p:nvPr/>
        </p:nvPicPr>
        <p:blipFill>
          <a:blip r:embed="rId5" cstate="email">
            <a:duotone>
              <a:prstClr val="black"/>
              <a:srgbClr val="008000">
                <a:tint val="45000"/>
                <a:satMod val="400000"/>
              </a:srgbClr>
            </a:duotone>
            <a:lum bright="-10000" contrast="40000"/>
          </a:blip>
          <a:srcRect/>
          <a:stretch>
            <a:fillRect/>
          </a:stretch>
        </p:blipFill>
        <p:spPr bwMode="auto">
          <a:xfrm>
            <a:off x="7701170" y="5145206"/>
            <a:ext cx="1442830" cy="99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HAVE YOU SEEN OR DONE SOMETHING LIKE THIS?</a:t>
            </a:r>
            <a:endParaRPr lang="en-US" dirty="0">
              <a:effectLst>
                <a:outerShdw blurRad="38100" dist="38100" dir="2700000" algn="tl">
                  <a:srgbClr val="000000">
                    <a:alpha val="43137"/>
                  </a:srgbClr>
                </a:outerShdw>
              </a:effectLst>
            </a:endParaRPr>
          </a:p>
        </p:txBody>
      </p:sp>
      <p:sp>
        <p:nvSpPr>
          <p:cNvPr id="109571"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44E697-48B1-4BFE-8BB6-811CBB0530C3}" type="slidenum">
              <a:rPr lang="en-US" smtClean="0">
                <a:solidFill>
                  <a:srgbClr val="898989"/>
                </a:solidFill>
              </a:rPr>
              <a:pPr fontAlgn="base">
                <a:spcBef>
                  <a:spcPct val="0"/>
                </a:spcBef>
                <a:spcAft>
                  <a:spcPct val="0"/>
                </a:spcAft>
                <a:defRPr/>
              </a:pPr>
              <a:t>81</a:t>
            </a:fld>
            <a:endParaRPr lang="en-US" smtClean="0">
              <a:solidFill>
                <a:srgbClr val="898989"/>
              </a:solidFill>
            </a:endParaRPr>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CHECK </a:t>
            </a:r>
            <a:r>
              <a:rPr lang="en-US" dirty="0">
                <a:effectLst>
                  <a:outerShdw blurRad="38100" dist="38100" dir="2700000" algn="tl">
                    <a:srgbClr val="000000">
                      <a:alpha val="43137"/>
                    </a:srgbClr>
                  </a:outerShdw>
                </a:effectLst>
              </a:rPr>
              <a:t>FOR </a:t>
            </a:r>
            <a:r>
              <a:rPr lang="en-US" dirty="0" smtClean="0">
                <a:effectLst>
                  <a:outerShdw blurRad="38100" dist="38100" dir="2700000" algn="tl">
                    <a:srgbClr val="000000">
                      <a:alpha val="43137"/>
                    </a:srgbClr>
                  </a:outerShdw>
                </a:effectLst>
              </a:rPr>
              <a:t>HAZARDS</a:t>
            </a:r>
            <a:endParaRPr lang="en-US" dirty="0">
              <a:effectLst>
                <a:outerShdw blurRad="38100" dist="38100" dir="2700000" algn="tl">
                  <a:srgbClr val="000000">
                    <a:alpha val="43137"/>
                  </a:srgbClr>
                </a:outerShdw>
              </a:effectLst>
            </a:endParaRPr>
          </a:p>
        </p:txBody>
      </p:sp>
      <p:sp>
        <p:nvSpPr>
          <p:cNvPr id="110595" name="Content Placeholder 5"/>
          <p:cNvSpPr>
            <a:spLocks noGrp="1"/>
          </p:cNvSpPr>
          <p:nvPr>
            <p:ph idx="1"/>
          </p:nvPr>
        </p:nvSpPr>
        <p:spPr>
          <a:xfrm>
            <a:off x="4572000" y="1981200"/>
            <a:ext cx="4572000" cy="4373563"/>
          </a:xfrm>
        </p:spPr>
        <p:txBody>
          <a:bodyPr/>
          <a:lstStyle/>
          <a:p>
            <a:pPr eaLnBrk="1" hangingPunct="1"/>
            <a:r>
              <a:rPr lang="en-US" sz="2800" smtClean="0"/>
              <a:t>Check equipment</a:t>
            </a:r>
          </a:p>
          <a:p>
            <a:pPr lvl="1" eaLnBrk="1" hangingPunct="1"/>
            <a:r>
              <a:rPr lang="en-US" smtClean="0"/>
              <a:t>Missing or poorly located handles</a:t>
            </a:r>
          </a:p>
          <a:p>
            <a:pPr lvl="1" eaLnBrk="1" hangingPunct="1"/>
            <a:r>
              <a:rPr lang="en-US" smtClean="0"/>
              <a:t>Damaged handles and steps</a:t>
            </a:r>
          </a:p>
          <a:p>
            <a:pPr eaLnBrk="1" hangingPunct="1"/>
            <a:r>
              <a:rPr lang="en-US" sz="2800" smtClean="0"/>
              <a:t>Check the environment</a:t>
            </a:r>
          </a:p>
          <a:p>
            <a:pPr lvl="1" eaLnBrk="1" hangingPunct="1"/>
            <a:r>
              <a:rPr lang="en-US" smtClean="0"/>
              <a:t>Obstacles in pathway</a:t>
            </a:r>
          </a:p>
          <a:p>
            <a:pPr lvl="1" eaLnBrk="1" hangingPunct="1"/>
            <a:r>
              <a:rPr lang="en-US" smtClean="0"/>
              <a:t>Uneven ground during exiting</a:t>
            </a:r>
          </a:p>
          <a:p>
            <a:pPr lvl="1" eaLnBrk="1" hangingPunct="1"/>
            <a:r>
              <a:rPr lang="en-US" smtClean="0"/>
              <a:t>Ice/snow/mud on steps</a:t>
            </a:r>
          </a:p>
        </p:txBody>
      </p:sp>
      <p:sp>
        <p:nvSpPr>
          <p:cNvPr id="110596" name="Slide Number Placeholder 4"/>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4AC6AD-8C96-42E2-9D4C-95C17149CE23}" type="slidenum">
              <a:rPr lang="en-US" smtClean="0">
                <a:solidFill>
                  <a:srgbClr val="898989"/>
                </a:solidFill>
              </a:rPr>
              <a:pPr fontAlgn="base">
                <a:spcBef>
                  <a:spcPct val="0"/>
                </a:spcBef>
                <a:spcAft>
                  <a:spcPct val="0"/>
                </a:spcAft>
                <a:defRPr/>
              </a:pPr>
              <a:t>82</a:t>
            </a:fld>
            <a:endParaRPr lang="en-US" smtClean="0">
              <a:solidFill>
                <a:srgbClr val="898989"/>
              </a:solidFill>
            </a:endParaRPr>
          </a:p>
        </p:txBody>
      </p:sp>
      <p:pic>
        <p:nvPicPr>
          <p:cNvPr id="3" name="Picture 2"/>
          <p:cNvPicPr>
            <a:picLocks noChangeAspect="1"/>
          </p:cNvPicPr>
          <p:nvPr/>
        </p:nvPicPr>
        <p:blipFill rotWithShape="1">
          <a:blip r:embed="rId3" cstate="email">
            <a:extLst/>
          </a:blip>
          <a:srcRect/>
          <a:stretch/>
        </p:blipFill>
        <p:spPr>
          <a:xfrm>
            <a:off x="304800" y="1524000"/>
            <a:ext cx="3826247" cy="5023028"/>
          </a:xfrm>
          <a:prstGeom prst="roundRect">
            <a:avLst/>
          </a:prstGeom>
          <a:ln w="38100">
            <a:solidFill>
              <a:schemeClr val="tx1"/>
            </a:solidFill>
          </a:ln>
        </p:spPr>
      </p:pic>
      <p:pic>
        <p:nvPicPr>
          <p:cNvPr id="7" name="Picture 2" descr="C:\Documents and Settings\Karen Cooper\Local Settings\Temporary Internet Files\Content.IE5\PQQ6J638\MC900432537[1].png"/>
          <p:cNvPicPr>
            <a:picLocks noChangeAspect="1" noChangeArrowheads="1"/>
          </p:cNvPicPr>
          <p:nvPr/>
        </p:nvPicPr>
        <p:blipFill>
          <a:blip r:embed="rId4" cstate="print"/>
          <a:srcRect/>
          <a:stretch>
            <a:fillRect/>
          </a:stretch>
        </p:blipFill>
        <p:spPr bwMode="auto">
          <a:xfrm>
            <a:off x="3778250" y="5715000"/>
            <a:ext cx="793750" cy="793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62000" y="152400"/>
            <a:ext cx="8001000" cy="1020763"/>
          </a:xfrm>
        </p:spPr>
        <p:txBody>
          <a:bodyPr/>
          <a:lstStyle/>
          <a:p>
            <a:pPr algn="r" eaLnBrk="1" hangingPunct="1"/>
            <a:r>
              <a:rPr lang="en-US" smtClean="0"/>
              <a:t>STEP SURFACES</a:t>
            </a:r>
          </a:p>
        </p:txBody>
      </p:sp>
      <p:sp>
        <p:nvSpPr>
          <p:cNvPr id="111619"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025F21-D884-4691-AFFA-D44A101D286B}" type="slidenum">
              <a:rPr lang="en-US" smtClean="0">
                <a:solidFill>
                  <a:srgbClr val="898989"/>
                </a:solidFill>
              </a:rPr>
              <a:pPr fontAlgn="base">
                <a:spcBef>
                  <a:spcPct val="0"/>
                </a:spcBef>
                <a:spcAft>
                  <a:spcPct val="0"/>
                </a:spcAft>
                <a:defRPr/>
              </a:pPr>
              <a:t>83</a:t>
            </a:fld>
            <a:endParaRPr lang="en-US" smtClean="0">
              <a:solidFill>
                <a:srgbClr val="898989"/>
              </a:solidFill>
            </a:endParaRPr>
          </a:p>
        </p:txBody>
      </p:sp>
      <p:sp>
        <p:nvSpPr>
          <p:cNvPr id="111620" name="TextBox 5"/>
          <p:cNvSpPr txBox="1">
            <a:spLocks noChangeArrowheads="1"/>
          </p:cNvSpPr>
          <p:nvPr/>
        </p:nvSpPr>
        <p:spPr bwMode="auto">
          <a:xfrm>
            <a:off x="381000" y="1143000"/>
            <a:ext cx="3817938" cy="508000"/>
          </a:xfrm>
          <a:prstGeom prst="rect">
            <a:avLst/>
          </a:prstGeom>
          <a:noFill/>
          <a:ln w="9525">
            <a:noFill/>
            <a:miter lim="800000"/>
            <a:headEnd/>
            <a:tailEnd/>
          </a:ln>
        </p:spPr>
        <p:txBody>
          <a:bodyPr>
            <a:spAutoFit/>
          </a:bodyPr>
          <a:lstStyle/>
          <a:p>
            <a:pPr algn="ctr"/>
            <a:r>
              <a:rPr lang="en-US" sz="2700" b="1">
                <a:latin typeface="Calibri" pitchFamily="34" charset="0"/>
              </a:rPr>
              <a:t>Diamond Plate</a:t>
            </a:r>
          </a:p>
        </p:txBody>
      </p:sp>
      <p:pic>
        <p:nvPicPr>
          <p:cNvPr id="111621" name="Picture 6"/>
          <p:cNvPicPr>
            <a:picLocks noChangeAspect="1"/>
          </p:cNvPicPr>
          <p:nvPr/>
        </p:nvPicPr>
        <p:blipFill>
          <a:blip r:embed="rId3" cstate="print"/>
          <a:srcRect/>
          <a:stretch>
            <a:fillRect/>
          </a:stretch>
        </p:blipFill>
        <p:spPr bwMode="auto">
          <a:xfrm>
            <a:off x="152400" y="5410200"/>
            <a:ext cx="4297363" cy="1165225"/>
          </a:xfrm>
          <a:prstGeom prst="rect">
            <a:avLst/>
          </a:prstGeom>
          <a:noFill/>
          <a:ln w="38100">
            <a:solidFill>
              <a:schemeClr val="tx1"/>
            </a:solidFill>
            <a:miter lim="800000"/>
            <a:headEnd/>
            <a:tailEnd/>
          </a:ln>
        </p:spPr>
      </p:pic>
      <p:sp>
        <p:nvSpPr>
          <p:cNvPr id="111622" name="TextBox 7"/>
          <p:cNvSpPr txBox="1">
            <a:spLocks noChangeArrowheads="1"/>
          </p:cNvSpPr>
          <p:nvPr/>
        </p:nvSpPr>
        <p:spPr bwMode="auto">
          <a:xfrm>
            <a:off x="304800" y="4902200"/>
            <a:ext cx="3817938" cy="508000"/>
          </a:xfrm>
          <a:prstGeom prst="rect">
            <a:avLst/>
          </a:prstGeom>
          <a:noFill/>
          <a:ln w="9525">
            <a:noFill/>
            <a:miter lim="800000"/>
            <a:headEnd/>
            <a:tailEnd/>
          </a:ln>
        </p:spPr>
        <p:txBody>
          <a:bodyPr>
            <a:spAutoFit/>
          </a:bodyPr>
          <a:lstStyle/>
          <a:p>
            <a:pPr algn="ctr"/>
            <a:r>
              <a:rPr lang="en-US" sz="2700" b="1">
                <a:latin typeface="Calibri" pitchFamily="34" charset="0"/>
              </a:rPr>
              <a:t>Grid</a:t>
            </a:r>
          </a:p>
        </p:txBody>
      </p:sp>
      <p:pic>
        <p:nvPicPr>
          <p:cNvPr id="111623" name="Picture 8"/>
          <p:cNvPicPr>
            <a:picLocks noChangeAspect="1"/>
          </p:cNvPicPr>
          <p:nvPr/>
        </p:nvPicPr>
        <p:blipFill>
          <a:blip r:embed="rId4" cstate="print"/>
          <a:srcRect/>
          <a:stretch>
            <a:fillRect/>
          </a:stretch>
        </p:blipFill>
        <p:spPr bwMode="auto">
          <a:xfrm>
            <a:off x="152400" y="3505200"/>
            <a:ext cx="4343400" cy="1455738"/>
          </a:xfrm>
          <a:prstGeom prst="rect">
            <a:avLst/>
          </a:prstGeom>
          <a:noFill/>
          <a:ln w="38100">
            <a:solidFill>
              <a:schemeClr val="tx1"/>
            </a:solidFill>
            <a:miter lim="800000"/>
            <a:headEnd/>
            <a:tailEnd/>
          </a:ln>
        </p:spPr>
      </p:pic>
      <p:sp>
        <p:nvSpPr>
          <p:cNvPr id="111624" name="TextBox 9"/>
          <p:cNvSpPr txBox="1">
            <a:spLocks noChangeArrowheads="1"/>
          </p:cNvSpPr>
          <p:nvPr/>
        </p:nvSpPr>
        <p:spPr bwMode="auto">
          <a:xfrm>
            <a:off x="304800" y="2971800"/>
            <a:ext cx="3817938" cy="508000"/>
          </a:xfrm>
          <a:prstGeom prst="rect">
            <a:avLst/>
          </a:prstGeom>
          <a:noFill/>
          <a:ln w="9525">
            <a:noFill/>
            <a:miter lim="800000"/>
            <a:headEnd/>
            <a:tailEnd/>
          </a:ln>
        </p:spPr>
        <p:txBody>
          <a:bodyPr>
            <a:spAutoFit/>
          </a:bodyPr>
          <a:lstStyle/>
          <a:p>
            <a:pPr algn="ctr"/>
            <a:r>
              <a:rPr lang="en-US" sz="2700" b="1">
                <a:latin typeface="Calibri" pitchFamily="34" charset="0"/>
              </a:rPr>
              <a:t>Dimple</a:t>
            </a:r>
          </a:p>
        </p:txBody>
      </p:sp>
      <p:pic>
        <p:nvPicPr>
          <p:cNvPr id="111625" name="Picture 2" descr="C:\Users\ErgoTablet\Desktop\SH 2011-2012\CARGI MATERIALS FROM SB\Electric sector\Initial visits\Facility 3_12_01_2011\Photos\DSC03027.JPG"/>
          <p:cNvPicPr>
            <a:picLocks noChangeAspect="1" noChangeArrowheads="1"/>
          </p:cNvPicPr>
          <p:nvPr/>
        </p:nvPicPr>
        <p:blipFill>
          <a:blip r:embed="rId5" cstate="print"/>
          <a:srcRect/>
          <a:stretch>
            <a:fillRect/>
          </a:stretch>
        </p:blipFill>
        <p:spPr bwMode="auto">
          <a:xfrm>
            <a:off x="152400" y="1676400"/>
            <a:ext cx="4343400" cy="1295400"/>
          </a:xfrm>
          <a:prstGeom prst="rect">
            <a:avLst/>
          </a:prstGeom>
          <a:noFill/>
          <a:ln w="38100">
            <a:solidFill>
              <a:schemeClr val="tx1"/>
            </a:solidFill>
            <a:miter lim="800000"/>
            <a:headEnd/>
            <a:tailEnd/>
          </a:ln>
        </p:spPr>
      </p:pic>
      <p:sp>
        <p:nvSpPr>
          <p:cNvPr id="12" name="Content Placeholder 5"/>
          <p:cNvSpPr>
            <a:spLocks noGrp="1"/>
          </p:cNvSpPr>
          <p:nvPr>
            <p:ph idx="1"/>
          </p:nvPr>
        </p:nvSpPr>
        <p:spPr>
          <a:xfrm>
            <a:off x="4724400" y="1828800"/>
            <a:ext cx="4114800" cy="4724400"/>
          </a:xfrm>
        </p:spPr>
        <p:txBody>
          <a:bodyPr rtlCol="0">
            <a:normAutofit lnSpcReduction="10000"/>
          </a:bodyPr>
          <a:lstStyle/>
          <a:p>
            <a:pPr algn="ctr" eaLnBrk="1" fontAlgn="auto" hangingPunct="1">
              <a:spcAft>
                <a:spcPts val="0"/>
              </a:spcAft>
              <a:buFont typeface="Arial" pitchFamily="34" charset="0"/>
              <a:buNone/>
              <a:defRPr/>
            </a:pPr>
            <a:r>
              <a:rPr lang="en-US" b="1" dirty="0" smtClean="0"/>
              <a:t>BETTER SURFACES SHOULD</a:t>
            </a:r>
          </a:p>
          <a:p>
            <a:pPr eaLnBrk="1" fontAlgn="auto" hangingPunct="1">
              <a:spcAft>
                <a:spcPts val="0"/>
              </a:spcAft>
              <a:buFont typeface="Arial" pitchFamily="34" charset="0"/>
              <a:buChar char="•"/>
              <a:defRPr/>
            </a:pPr>
            <a:r>
              <a:rPr lang="en-US" dirty="0" smtClean="0"/>
              <a:t>Not allow accumulation of water/ice/snow</a:t>
            </a:r>
          </a:p>
          <a:p>
            <a:pPr eaLnBrk="1" fontAlgn="auto" hangingPunct="1">
              <a:spcAft>
                <a:spcPts val="0"/>
              </a:spcAft>
              <a:buFont typeface="Arial" pitchFamily="34" charset="0"/>
              <a:buChar char="•"/>
              <a:defRPr/>
            </a:pPr>
            <a:r>
              <a:rPr lang="en-US" dirty="0" smtClean="0"/>
              <a:t>Be easily cleaned from mud and clay </a:t>
            </a:r>
          </a:p>
          <a:p>
            <a:pPr eaLnBrk="1" fontAlgn="auto" hangingPunct="1">
              <a:spcAft>
                <a:spcPts val="0"/>
              </a:spcAft>
              <a:buFont typeface="Arial" pitchFamily="34" charset="0"/>
              <a:buChar char="•"/>
              <a:defRPr/>
            </a:pPr>
            <a:r>
              <a:rPr lang="en-US" dirty="0" smtClean="0"/>
              <a:t>Not be easily damaged</a:t>
            </a:r>
          </a:p>
          <a:p>
            <a:pPr eaLnBrk="1" fontAlgn="auto" hangingPunct="1">
              <a:spcAft>
                <a:spcPts val="0"/>
              </a:spcAft>
              <a:buFont typeface="Arial" pitchFamily="34" charset="0"/>
              <a:buChar char="•"/>
              <a:defRPr/>
            </a:pPr>
            <a:r>
              <a:rPr lang="en-US" dirty="0" smtClean="0"/>
              <a:t>Be resistant to wear and tear</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229600" cy="9144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MOVING AROUND ON EQUIPMENT</a:t>
            </a:r>
            <a:endParaRPr lang="en-US" dirty="0">
              <a:effectLst>
                <a:outerShdw blurRad="38100" dist="38100" dir="2700000" algn="tl">
                  <a:srgbClr val="000000">
                    <a:alpha val="43137"/>
                  </a:srgbClr>
                </a:outerShdw>
              </a:effectLst>
            </a:endParaRPr>
          </a:p>
        </p:txBody>
      </p:sp>
      <p:sp>
        <p:nvSpPr>
          <p:cNvPr id="112643"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387039-9602-4112-9876-489AC0001FE5}" type="slidenum">
              <a:rPr lang="en-US" smtClean="0">
                <a:solidFill>
                  <a:srgbClr val="898989"/>
                </a:solidFill>
              </a:rPr>
              <a:pPr fontAlgn="base">
                <a:spcBef>
                  <a:spcPct val="0"/>
                </a:spcBef>
                <a:spcAft>
                  <a:spcPct val="0"/>
                </a:spcAft>
                <a:defRPr/>
              </a:pPr>
              <a:t>84</a:t>
            </a:fld>
            <a:endParaRPr lang="en-US" smtClean="0">
              <a:solidFill>
                <a:srgbClr val="898989"/>
              </a:solidFill>
            </a:endParaRPr>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868363"/>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GETTING IN &amp; OUT OF EQUIPMENT</a:t>
            </a:r>
            <a:endParaRPr lang="en-US" dirty="0">
              <a:effectLst>
                <a:outerShdw blurRad="38100" dist="38100" dir="2700000" algn="tl">
                  <a:srgbClr val="000000">
                    <a:alpha val="43137"/>
                  </a:srgbClr>
                </a:outerShdw>
              </a:effectLst>
            </a:endParaRPr>
          </a:p>
        </p:txBody>
      </p:sp>
      <p:sp>
        <p:nvSpPr>
          <p:cNvPr id="55298" name="Text Placeholder 6"/>
          <p:cNvSpPr>
            <a:spLocks noGrp="1"/>
          </p:cNvSpPr>
          <p:nvPr>
            <p:ph type="body" idx="1"/>
          </p:nvPr>
        </p:nvSpPr>
        <p:spPr>
          <a:xfrm>
            <a:off x="374650" y="1400175"/>
            <a:ext cx="4040188" cy="428625"/>
          </a:xfrm>
        </p:spPr>
        <p:txBody>
          <a:bodyPr rtlCol="0">
            <a:no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BETTER PRACTICE</a:t>
            </a:r>
          </a:p>
        </p:txBody>
      </p:sp>
      <p:sp>
        <p:nvSpPr>
          <p:cNvPr id="55299" name="Content Placeholder 2"/>
          <p:cNvSpPr>
            <a:spLocks noGrp="1"/>
          </p:cNvSpPr>
          <p:nvPr>
            <p:ph sz="half" idx="2"/>
          </p:nvPr>
        </p:nvSpPr>
        <p:spPr>
          <a:xfrm>
            <a:off x="228600" y="1752600"/>
            <a:ext cx="4819650" cy="4635500"/>
          </a:xfrm>
        </p:spPr>
        <p:txBody>
          <a:bodyPr/>
          <a:lstStyle/>
          <a:p>
            <a:pPr eaLnBrk="1" hangingPunct="1">
              <a:buFont typeface="Wingdings" pitchFamily="2" charset="2"/>
              <a:buChar char="ü"/>
            </a:pPr>
            <a:r>
              <a:rPr lang="en-US" smtClean="0"/>
              <a:t>Use 3 point contact</a:t>
            </a:r>
          </a:p>
          <a:p>
            <a:pPr eaLnBrk="1" hangingPunct="1">
              <a:buFont typeface="Wingdings" pitchFamily="2" charset="2"/>
              <a:buChar char="ü"/>
            </a:pPr>
            <a:r>
              <a:rPr lang="en-US" smtClean="0"/>
              <a:t>Clear mud, ice, tools and supplies from path</a:t>
            </a:r>
          </a:p>
          <a:p>
            <a:pPr eaLnBrk="1" hangingPunct="1">
              <a:buFont typeface="Wingdings" pitchFamily="2" charset="2"/>
              <a:buChar char="ü"/>
            </a:pPr>
            <a:r>
              <a:rPr lang="en-US" smtClean="0"/>
              <a:t>Report missing handles,  worn or damaged surfaces</a:t>
            </a:r>
          </a:p>
          <a:p>
            <a:pPr eaLnBrk="1" hangingPunct="1">
              <a:buFont typeface="Wingdings" pitchFamily="2" charset="2"/>
              <a:buChar char="ü"/>
            </a:pPr>
            <a:r>
              <a:rPr lang="en-US" smtClean="0"/>
              <a:t>Exercise caution when known hazards are on surfaces</a:t>
            </a:r>
          </a:p>
          <a:p>
            <a:pPr eaLnBrk="1" hangingPunct="1">
              <a:buFont typeface="Wingdings" pitchFamily="2" charset="2"/>
              <a:buChar char="ü"/>
            </a:pPr>
            <a:r>
              <a:rPr lang="en-US" smtClean="0"/>
              <a:t>Keep frequently used tools and supplies easily accessible and out of the way</a:t>
            </a:r>
          </a:p>
          <a:p>
            <a:pPr eaLnBrk="1" hangingPunct="1">
              <a:buFont typeface="Wingdings" pitchFamily="2" charset="2"/>
              <a:buChar char="ü"/>
            </a:pPr>
            <a:r>
              <a:rPr lang="en-US" smtClean="0"/>
              <a:t>Unclog drainage holes and clear mud, snow or ice on the steps</a:t>
            </a:r>
          </a:p>
          <a:p>
            <a:pPr eaLnBrk="1" hangingPunct="1">
              <a:buFont typeface="Wingdings" pitchFamily="2" charset="2"/>
              <a:buChar char="ü"/>
            </a:pPr>
            <a:endParaRPr lang="en-US" smtClean="0"/>
          </a:p>
        </p:txBody>
      </p:sp>
      <p:sp>
        <p:nvSpPr>
          <p:cNvPr id="55300" name="Text Placeholder 7"/>
          <p:cNvSpPr>
            <a:spLocks noGrp="1"/>
          </p:cNvSpPr>
          <p:nvPr>
            <p:ph type="body" sz="quarter" idx="3"/>
          </p:nvPr>
        </p:nvSpPr>
        <p:spPr>
          <a:xfrm>
            <a:off x="4572000" y="1600200"/>
            <a:ext cx="4041775" cy="639763"/>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AVOID</a:t>
            </a:r>
          </a:p>
        </p:txBody>
      </p:sp>
      <p:sp>
        <p:nvSpPr>
          <p:cNvPr id="55301" name="Content Placeholder 5"/>
          <p:cNvSpPr>
            <a:spLocks noGrp="1"/>
          </p:cNvSpPr>
          <p:nvPr>
            <p:ph sz="quarter" idx="4"/>
          </p:nvPr>
        </p:nvSpPr>
        <p:spPr>
          <a:xfrm>
            <a:off x="5181600" y="2265363"/>
            <a:ext cx="3733800" cy="3860800"/>
          </a:xfrm>
        </p:spPr>
        <p:txBody>
          <a:bodyPr/>
          <a:lstStyle/>
          <a:p>
            <a:pPr eaLnBrk="1" hangingPunct="1">
              <a:buFont typeface="Arial" charset="0"/>
              <a:buBlip>
                <a:blip r:embed="rId3"/>
              </a:buBlip>
            </a:pPr>
            <a:r>
              <a:rPr lang="en-US" smtClean="0"/>
              <a:t>Rushing</a:t>
            </a:r>
          </a:p>
          <a:p>
            <a:pPr eaLnBrk="1" hangingPunct="1">
              <a:buFont typeface="Arial" charset="0"/>
              <a:buBlip>
                <a:blip r:embed="rId3"/>
              </a:buBlip>
            </a:pPr>
            <a:r>
              <a:rPr lang="en-US" smtClean="0"/>
              <a:t>Jumping out</a:t>
            </a:r>
          </a:p>
          <a:p>
            <a:pPr eaLnBrk="1" hangingPunct="1">
              <a:buFont typeface="Arial" charset="0"/>
              <a:buBlip>
                <a:blip r:embed="rId3"/>
              </a:buBlip>
            </a:pPr>
            <a:r>
              <a:rPr lang="en-US" smtClean="0"/>
              <a:t>Carrying items</a:t>
            </a:r>
          </a:p>
          <a:p>
            <a:pPr eaLnBrk="1" hangingPunct="1">
              <a:buFont typeface="Arial" charset="0"/>
              <a:buBlip>
                <a:blip r:embed="rId3"/>
              </a:buBlip>
            </a:pPr>
            <a:r>
              <a:rPr lang="en-US" smtClean="0"/>
              <a:t>Stepping on unsecured objects</a:t>
            </a:r>
          </a:p>
          <a:p>
            <a:pPr eaLnBrk="1" hangingPunct="1">
              <a:buFont typeface="Arial" charset="0"/>
              <a:buBlip>
                <a:blip r:embed="rId3"/>
              </a:buBlip>
            </a:pPr>
            <a:r>
              <a:rPr lang="en-US" smtClean="0"/>
              <a:t>Placing tools and supplies in the path</a:t>
            </a:r>
          </a:p>
        </p:txBody>
      </p:sp>
      <p:sp>
        <p:nvSpPr>
          <p:cNvPr id="113671"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E7A181-739C-48F3-9A3F-54ADBCF47ED7}" type="slidenum">
              <a:rPr lang="en-US" smtClean="0">
                <a:solidFill>
                  <a:srgbClr val="898989"/>
                </a:solidFill>
              </a:rPr>
              <a:pPr fontAlgn="base">
                <a:spcBef>
                  <a:spcPct val="0"/>
                </a:spcBef>
                <a:spcAft>
                  <a:spcPct val="0"/>
                </a:spcAft>
                <a:defRPr/>
              </a:pPr>
              <a:t>85</a:t>
            </a:fld>
            <a:endParaRPr lang="en-US" smtClean="0">
              <a:solidFill>
                <a:srgbClr val="898989"/>
              </a:solidFill>
            </a:endParaRPr>
          </a:p>
        </p:txBody>
      </p:sp>
      <p:sp>
        <p:nvSpPr>
          <p:cNvPr id="8" name="TextBox 7"/>
          <p:cNvSpPr txBox="1"/>
          <p:nvPr/>
        </p:nvSpPr>
        <p:spPr>
          <a:xfrm>
            <a:off x="8552171"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30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301">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301">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301">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53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HOW COULD THIS BE IMPROVED?</a:t>
            </a:r>
            <a:endParaRPr lang="en-US" dirty="0">
              <a:effectLst>
                <a:outerShdw blurRad="38100" dist="38100" dir="2700000" algn="tl">
                  <a:srgbClr val="000000">
                    <a:alpha val="43137"/>
                  </a:srgbClr>
                </a:outerShdw>
              </a:effectLst>
            </a:endParaRPr>
          </a:p>
        </p:txBody>
      </p:sp>
      <p:sp>
        <p:nvSpPr>
          <p:cNvPr id="114691"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567F31-9D87-4AAE-B78D-96C781E6DC65}" type="slidenum">
              <a:rPr lang="en-US" smtClean="0">
                <a:solidFill>
                  <a:srgbClr val="898989"/>
                </a:solidFill>
              </a:rPr>
              <a:pPr fontAlgn="base">
                <a:spcBef>
                  <a:spcPct val="0"/>
                </a:spcBef>
                <a:spcAft>
                  <a:spcPct val="0"/>
                </a:spcAft>
                <a:defRPr/>
              </a:pPr>
              <a:t>86</a:t>
            </a:fld>
            <a:endParaRPr lang="en-US" smtClean="0">
              <a:solidFill>
                <a:srgbClr val="898989"/>
              </a:solidFill>
            </a:endParaRPr>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FALLING WHILE USING A BUCKET</a:t>
            </a:r>
            <a:endParaRPr lang="en-US" dirty="0">
              <a:effectLst>
                <a:outerShdw blurRad="38100" dist="38100" dir="2700000" algn="tl">
                  <a:srgbClr val="000000">
                    <a:alpha val="43137"/>
                  </a:srgbClr>
                </a:outerShdw>
              </a:effectLst>
            </a:endParaRPr>
          </a:p>
        </p:txBody>
      </p:sp>
      <p:sp>
        <p:nvSpPr>
          <p:cNvPr id="5124"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76E0BD-E3DD-469B-8C66-5A6AAA9C2373}" type="slidenum">
              <a:rPr lang="en-US" smtClean="0">
                <a:solidFill>
                  <a:srgbClr val="898989"/>
                </a:solidFill>
              </a:rPr>
              <a:pPr fontAlgn="base">
                <a:spcBef>
                  <a:spcPct val="0"/>
                </a:spcBef>
                <a:spcAft>
                  <a:spcPct val="0"/>
                </a:spcAft>
                <a:defRPr/>
              </a:pPr>
              <a:t>87</a:t>
            </a:fld>
            <a:endParaRPr lang="en-US" smtClean="0">
              <a:solidFill>
                <a:srgbClr val="898989"/>
              </a:solidFill>
            </a:endParaRPr>
          </a:p>
        </p:txBody>
      </p:sp>
      <p:sp>
        <p:nvSpPr>
          <p:cNvPr id="6" name="Text Placeholder 6"/>
          <p:cNvSpPr txBox="1">
            <a:spLocks/>
          </p:cNvSpPr>
          <p:nvPr/>
        </p:nvSpPr>
        <p:spPr>
          <a:xfrm>
            <a:off x="4800600" y="1752600"/>
            <a:ext cx="4041775" cy="639763"/>
          </a:xfrm>
          <a:prstGeom prst="rect">
            <a:avLst/>
          </a:prstGeom>
        </p:spPr>
        <p:txBody>
          <a:bodyPr/>
          <a:lstStyle/>
          <a:p>
            <a:pPr marL="342900" indent="-342900" algn="ctr" fontAlgn="auto">
              <a:spcBef>
                <a:spcPct val="20000"/>
              </a:spcBef>
              <a:spcAft>
                <a:spcPts val="0"/>
              </a:spcAft>
              <a:defRPr/>
            </a:pPr>
            <a:r>
              <a:rPr lang="en-US" sz="2800" b="1" dirty="0">
                <a:effectLst>
                  <a:outerShdw blurRad="38100" dist="38100" dir="2700000" algn="tl">
                    <a:srgbClr val="000000">
                      <a:alpha val="43137"/>
                    </a:srgbClr>
                  </a:outerShdw>
                </a:effectLst>
                <a:latin typeface="+mn-lt"/>
                <a:cs typeface="+mn-cs"/>
              </a:rPr>
              <a:t>BETTER PRACTICE</a:t>
            </a:r>
          </a:p>
        </p:txBody>
      </p:sp>
      <p:sp>
        <p:nvSpPr>
          <p:cNvPr id="8" name="Content Placeholder 7"/>
          <p:cNvSpPr>
            <a:spLocks noGrp="1"/>
          </p:cNvSpPr>
          <p:nvPr>
            <p:ph sz="quarter" idx="4294967295"/>
          </p:nvPr>
        </p:nvSpPr>
        <p:spPr>
          <a:xfrm>
            <a:off x="4572000" y="2286000"/>
            <a:ext cx="4346575" cy="4103688"/>
          </a:xfrm>
        </p:spPr>
        <p:txBody>
          <a:bodyPr rtlCol="0">
            <a:normAutofit fontScale="62500" lnSpcReduction="20000"/>
          </a:bodyPr>
          <a:lstStyle/>
          <a:p>
            <a:pPr eaLnBrk="1" fontAlgn="auto" hangingPunct="1">
              <a:lnSpc>
                <a:spcPct val="120000"/>
              </a:lnSpc>
              <a:spcAft>
                <a:spcPts val="0"/>
              </a:spcAft>
              <a:buFont typeface="Wingdings" pitchFamily="2" charset="2"/>
              <a:buChar char="ü"/>
              <a:defRPr/>
            </a:pPr>
            <a:r>
              <a:rPr lang="en-US" dirty="0" smtClean="0"/>
              <a:t>Do not carry tools while getting into or out of a bucket</a:t>
            </a:r>
          </a:p>
          <a:p>
            <a:pPr eaLnBrk="1" fontAlgn="auto" hangingPunct="1">
              <a:lnSpc>
                <a:spcPct val="120000"/>
              </a:lnSpc>
              <a:spcAft>
                <a:spcPts val="0"/>
              </a:spcAft>
              <a:buFont typeface="Wingdings" pitchFamily="2" charset="2"/>
              <a:buChar char="ü"/>
              <a:defRPr/>
            </a:pPr>
            <a:r>
              <a:rPr lang="en-US" dirty="0" smtClean="0"/>
              <a:t>Hold handles or edge of bucket</a:t>
            </a:r>
          </a:p>
          <a:p>
            <a:pPr eaLnBrk="1" fontAlgn="auto" hangingPunct="1">
              <a:lnSpc>
                <a:spcPct val="120000"/>
              </a:lnSpc>
              <a:spcAft>
                <a:spcPts val="0"/>
              </a:spcAft>
              <a:buFont typeface="Wingdings" pitchFamily="2" charset="2"/>
              <a:buChar char="ü"/>
              <a:defRPr/>
            </a:pPr>
            <a:r>
              <a:rPr lang="en-US" dirty="0" smtClean="0"/>
              <a:t>Use all step(s) available (inside and outside of bucket)</a:t>
            </a:r>
          </a:p>
          <a:p>
            <a:pPr eaLnBrk="1" fontAlgn="auto" hangingPunct="1">
              <a:lnSpc>
                <a:spcPct val="120000"/>
              </a:lnSpc>
              <a:spcAft>
                <a:spcPts val="0"/>
              </a:spcAft>
              <a:buFont typeface="Wingdings" pitchFamily="2" charset="2"/>
              <a:buChar char="ü"/>
              <a:defRPr/>
            </a:pPr>
            <a:r>
              <a:rPr lang="en-US" dirty="0" smtClean="0"/>
              <a:t>Attach fall protection</a:t>
            </a:r>
          </a:p>
          <a:p>
            <a:pPr eaLnBrk="1" fontAlgn="auto" hangingPunct="1">
              <a:lnSpc>
                <a:spcPct val="120000"/>
              </a:lnSpc>
              <a:spcAft>
                <a:spcPts val="0"/>
              </a:spcAft>
              <a:buFont typeface="Wingdings" pitchFamily="2" charset="2"/>
              <a:buChar char="ü"/>
              <a:defRPr/>
            </a:pPr>
            <a:r>
              <a:rPr lang="en-US" dirty="0" smtClean="0"/>
              <a:t>Check path for new hazards when getting out of bucket</a:t>
            </a:r>
          </a:p>
          <a:p>
            <a:pPr eaLnBrk="1" fontAlgn="auto" hangingPunct="1">
              <a:lnSpc>
                <a:spcPct val="120000"/>
              </a:lnSpc>
              <a:spcAft>
                <a:spcPts val="0"/>
              </a:spcAft>
              <a:buFont typeface="Wingdings" pitchFamily="2" charset="2"/>
              <a:buChar char="ü"/>
              <a:defRPr/>
            </a:pPr>
            <a:r>
              <a:rPr lang="en-US" dirty="0" smtClean="0"/>
              <a:t>Do not jump down from bucket</a:t>
            </a:r>
          </a:p>
          <a:p>
            <a:pPr eaLnBrk="1" fontAlgn="auto" hangingPunct="1">
              <a:lnSpc>
                <a:spcPct val="120000"/>
              </a:lnSpc>
              <a:spcAft>
                <a:spcPts val="0"/>
              </a:spcAft>
              <a:buFont typeface="Wingdings" pitchFamily="2" charset="2"/>
              <a:buChar char="ü"/>
              <a:defRPr/>
            </a:pPr>
            <a:r>
              <a:rPr lang="en-US" dirty="0" smtClean="0"/>
              <a:t>Inspect bucket step</a:t>
            </a:r>
          </a:p>
          <a:p>
            <a:pPr eaLnBrk="1" fontAlgn="auto" hangingPunct="1">
              <a:lnSpc>
                <a:spcPct val="120000"/>
              </a:lnSpc>
              <a:spcAft>
                <a:spcPts val="0"/>
              </a:spcAft>
              <a:buFont typeface="Wingdings" pitchFamily="2" charset="2"/>
              <a:buChar char="ü"/>
              <a:defRPr/>
            </a:pPr>
            <a:r>
              <a:rPr lang="en-US" dirty="0" smtClean="0"/>
              <a:t>Check platform surfaces and steps near bucket</a:t>
            </a:r>
          </a:p>
        </p:txBody>
      </p:sp>
      <p:graphicFrame>
        <p:nvGraphicFramePr>
          <p:cNvPr id="5122" name="Object 2"/>
          <p:cNvGraphicFramePr>
            <a:graphicFrameLocks noChangeAspect="1"/>
          </p:cNvGraphicFramePr>
          <p:nvPr/>
        </p:nvGraphicFramePr>
        <p:xfrm>
          <a:off x="103188" y="1524000"/>
          <a:ext cx="4392612" cy="5334000"/>
        </p:xfrm>
        <a:graphic>
          <a:graphicData uri="http://schemas.openxmlformats.org/presentationml/2006/ole">
            <mc:AlternateContent xmlns:mc="http://schemas.openxmlformats.org/markup-compatibility/2006">
              <mc:Choice xmlns:v="urn:schemas-microsoft-com:vml" Requires="v">
                <p:oleObj spid="_x0000_s428035" name="Acrobat Document" r:id="rId4" imgW="10068120" imgH="7766280" progId="">
                  <p:embed/>
                </p:oleObj>
              </mc:Choice>
              <mc:Fallback>
                <p:oleObj name="Acrobat Document" r:id="rId4" imgW="10068120" imgH="77662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12122" r="24243"/>
                      <a:stretch>
                        <a:fillRect/>
                      </a:stretch>
                    </p:blipFill>
                    <p:spPr bwMode="auto">
                      <a:xfrm>
                        <a:off x="103188" y="1524000"/>
                        <a:ext cx="4392612"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BUCKET TRUCK HAZARDS FOR FALLING</a:t>
            </a:r>
            <a:endParaRPr lang="en-US" dirty="0">
              <a:effectLst>
                <a:outerShdw blurRad="38100" dist="38100" dir="2700000" algn="tl">
                  <a:srgbClr val="000000">
                    <a:alpha val="43137"/>
                  </a:srgbClr>
                </a:outerShdw>
              </a:effectLst>
            </a:endParaRPr>
          </a:p>
        </p:txBody>
      </p:sp>
      <p:pic>
        <p:nvPicPr>
          <p:cNvPr id="5" name="Content Placeholder 4"/>
          <p:cNvPicPr>
            <a:picLocks noGrp="1" noChangeAspect="1"/>
          </p:cNvPicPr>
          <p:nvPr>
            <p:ph idx="1"/>
          </p:nvPr>
        </p:nvPicPr>
        <p:blipFill rotWithShape="1">
          <a:blip r:embed="rId3" cstate="email">
            <a:extLst/>
          </a:blip>
          <a:srcRect/>
          <a:stretch/>
        </p:blipFill>
        <p:spPr>
          <a:xfrm>
            <a:off x="4800600" y="4838700"/>
            <a:ext cx="4038600" cy="1905000"/>
          </a:xfrm>
          <a:prstGeom prst="roundRect">
            <a:avLst/>
          </a:prstGeom>
          <a:ln>
            <a:solidFill>
              <a:schemeClr val="tx1"/>
            </a:solidFill>
          </a:ln>
        </p:spPr>
      </p:pic>
      <p:sp>
        <p:nvSpPr>
          <p:cNvPr id="115716"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6F0B95-7967-4EEB-B2D4-6FEC04762744}" type="slidenum">
              <a:rPr lang="en-US" smtClean="0">
                <a:solidFill>
                  <a:srgbClr val="898989"/>
                </a:solidFill>
              </a:rPr>
              <a:pPr fontAlgn="base">
                <a:spcBef>
                  <a:spcPct val="0"/>
                </a:spcBef>
                <a:spcAft>
                  <a:spcPct val="0"/>
                </a:spcAft>
                <a:defRPr/>
              </a:pPr>
              <a:t>88</a:t>
            </a:fld>
            <a:endParaRPr lang="en-US" smtClean="0">
              <a:solidFill>
                <a:srgbClr val="898989"/>
              </a:solidFill>
            </a:endParaRPr>
          </a:p>
        </p:txBody>
      </p:sp>
      <p:pic>
        <p:nvPicPr>
          <p:cNvPr id="9" name="Content Placeholder 5"/>
          <p:cNvPicPr>
            <a:picLocks noChangeAspect="1"/>
          </p:cNvPicPr>
          <p:nvPr/>
        </p:nvPicPr>
        <p:blipFill>
          <a:blip r:embed="rId4" cstate="email">
            <a:extLst/>
          </a:blip>
          <a:stretch>
            <a:fillRect/>
          </a:stretch>
        </p:blipFill>
        <p:spPr>
          <a:xfrm>
            <a:off x="76200" y="1371600"/>
            <a:ext cx="4114800" cy="2314575"/>
          </a:xfrm>
          <a:prstGeom prst="roundRect">
            <a:avLst/>
          </a:prstGeom>
          <a:ln w="28575">
            <a:solidFill>
              <a:schemeClr val="tx1"/>
            </a:solidFill>
          </a:ln>
        </p:spPr>
      </p:pic>
      <p:pic>
        <p:nvPicPr>
          <p:cNvPr id="11" name="Picture 10"/>
          <p:cNvPicPr>
            <a:picLocks noChangeAspect="1"/>
          </p:cNvPicPr>
          <p:nvPr/>
        </p:nvPicPr>
        <p:blipFill rotWithShape="1">
          <a:blip r:embed="rId5" cstate="email">
            <a:extLst/>
          </a:blip>
          <a:srcRect/>
          <a:stretch/>
        </p:blipFill>
        <p:spPr>
          <a:xfrm>
            <a:off x="4800600" y="1676400"/>
            <a:ext cx="4038600" cy="3048000"/>
          </a:xfrm>
          <a:prstGeom prst="roundRect">
            <a:avLst/>
          </a:prstGeom>
          <a:ln>
            <a:solidFill>
              <a:schemeClr val="tx1"/>
            </a:solidFill>
          </a:ln>
        </p:spPr>
      </p:pic>
      <p:pic>
        <p:nvPicPr>
          <p:cNvPr id="6" name="Content Placeholder 5"/>
          <p:cNvPicPr>
            <a:picLocks noChangeAspect="1"/>
          </p:cNvPicPr>
          <p:nvPr/>
        </p:nvPicPr>
        <p:blipFill rotWithShape="1">
          <a:blip r:embed="rId6" cstate="email">
            <a:extLst/>
          </a:blip>
          <a:srcRect/>
          <a:stretch/>
        </p:blipFill>
        <p:spPr>
          <a:xfrm>
            <a:off x="152400" y="3962400"/>
            <a:ext cx="3962400" cy="2698532"/>
          </a:xfrm>
          <a:prstGeom prst="roundRect">
            <a:avLst/>
          </a:prstGeom>
          <a:ln w="38100">
            <a:solidFill>
              <a:schemeClr val="tx1"/>
            </a:solidFill>
          </a:ln>
        </p:spPr>
      </p:pic>
      <p:sp>
        <p:nvSpPr>
          <p:cNvPr id="8" name="Oval 7"/>
          <p:cNvSpPr/>
          <p:nvPr/>
        </p:nvSpPr>
        <p:spPr>
          <a:xfrm>
            <a:off x="838200" y="4648200"/>
            <a:ext cx="3505200" cy="1905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7" name="Picture 2" descr="C:\Documents and Settings\Karen Cooper\Local Settings\Temporary Internet Files\Content.IE5\PQQ6J638\MC900432537[1].png"/>
          <p:cNvPicPr>
            <a:picLocks noChangeAspect="1" noChangeArrowheads="1"/>
          </p:cNvPicPr>
          <p:nvPr/>
        </p:nvPicPr>
        <p:blipFill>
          <a:blip r:embed="rId7" cstate="print"/>
          <a:srcRect/>
          <a:stretch>
            <a:fillRect/>
          </a:stretch>
        </p:blipFill>
        <p:spPr bwMode="auto">
          <a:xfrm>
            <a:off x="3352800" y="3886200"/>
            <a:ext cx="990600" cy="990600"/>
          </a:xfrm>
          <a:prstGeom prst="rect">
            <a:avLst/>
          </a:prstGeom>
          <a:noFill/>
          <a:ln w="9525">
            <a:noFill/>
            <a:miter lim="800000"/>
            <a:headEnd/>
            <a:tailEnd/>
          </a:ln>
        </p:spPr>
      </p:pic>
      <p:pic>
        <p:nvPicPr>
          <p:cNvPr id="10" name="Picture 2" descr="C:\Documents and Settings\Karen Cooper\Local Settings\Temporary Internet Files\Content.IE5\PQQ6J638\MC900432537[1].png"/>
          <p:cNvPicPr>
            <a:picLocks noChangeAspect="1" noChangeArrowheads="1"/>
          </p:cNvPicPr>
          <p:nvPr/>
        </p:nvPicPr>
        <p:blipFill>
          <a:blip r:embed="rId7" cstate="print"/>
          <a:srcRect/>
          <a:stretch>
            <a:fillRect/>
          </a:stretch>
        </p:blipFill>
        <p:spPr bwMode="auto">
          <a:xfrm>
            <a:off x="3581400" y="1371600"/>
            <a:ext cx="990600" cy="990600"/>
          </a:xfrm>
          <a:prstGeom prst="rect">
            <a:avLst/>
          </a:prstGeom>
          <a:noFill/>
          <a:ln w="9525">
            <a:noFill/>
            <a:miter lim="800000"/>
            <a:headEnd/>
            <a:tailEnd/>
          </a:ln>
        </p:spPr>
      </p:pic>
      <p:sp>
        <p:nvSpPr>
          <p:cNvPr id="12" name="Oval 11"/>
          <p:cNvSpPr/>
          <p:nvPr/>
        </p:nvSpPr>
        <p:spPr>
          <a:xfrm>
            <a:off x="6477000" y="1600200"/>
            <a:ext cx="1223963" cy="29892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13" name="Picture 2" descr="C:\Documents and Settings\Karen Cooper\Local Settings\Temporary Internet Files\Content.IE5\PQQ6J638\MC900432537[1].png"/>
          <p:cNvPicPr>
            <a:picLocks noChangeAspect="1" noChangeArrowheads="1"/>
          </p:cNvPicPr>
          <p:nvPr/>
        </p:nvPicPr>
        <p:blipFill>
          <a:blip r:embed="rId7" cstate="print"/>
          <a:srcRect/>
          <a:stretch>
            <a:fillRect/>
          </a:stretch>
        </p:blipFill>
        <p:spPr bwMode="auto">
          <a:xfrm>
            <a:off x="8153400" y="4495800"/>
            <a:ext cx="990600" cy="990600"/>
          </a:xfrm>
          <a:prstGeom prst="rect">
            <a:avLst/>
          </a:prstGeom>
          <a:noFill/>
          <a:ln w="9525">
            <a:noFill/>
            <a:miter lim="800000"/>
            <a:headEnd/>
            <a:tailEnd/>
          </a:ln>
        </p:spPr>
      </p:pic>
      <p:pic>
        <p:nvPicPr>
          <p:cNvPr id="14" name="Picture 2" descr="C:\Documents and Settings\Karen Cooper\Local Settings\Temporary Internet Files\Content.IE5\PQQ6J638\MC900432537[1].png"/>
          <p:cNvPicPr>
            <a:picLocks noChangeAspect="1" noChangeArrowheads="1"/>
          </p:cNvPicPr>
          <p:nvPr/>
        </p:nvPicPr>
        <p:blipFill>
          <a:blip r:embed="rId7" cstate="print"/>
          <a:srcRect/>
          <a:stretch>
            <a:fillRect/>
          </a:stretch>
        </p:blipFill>
        <p:spPr bwMode="auto">
          <a:xfrm>
            <a:off x="8153400" y="1752600"/>
            <a:ext cx="990600" cy="99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76200"/>
            <a:ext cx="8229600" cy="1143000"/>
          </a:xfrm>
        </p:spPr>
        <p:txBody>
          <a:bodyPr rtlCol="0">
            <a:normAutofit/>
          </a:bodyPr>
          <a:lstStyle/>
          <a:p>
            <a:pPr eaLnBrk="1" fontAlgn="auto" hangingPunct="1">
              <a:spcAft>
                <a:spcPts val="0"/>
              </a:spcAft>
              <a:defRPr/>
            </a:pPr>
            <a:r>
              <a:rPr lang="en-US" dirty="0" smtClean="0">
                <a:effectLst>
                  <a:outerShdw blurRad="38100" dist="38100" dir="2700000" algn="tl">
                    <a:srgbClr val="000000">
                      <a:alpha val="43137"/>
                    </a:srgbClr>
                  </a:outerShdw>
                </a:effectLst>
              </a:rPr>
              <a:t>CLIMBING OUT OF A BUCKET</a:t>
            </a:r>
            <a:endParaRPr lang="en-US" dirty="0">
              <a:effectLst>
                <a:outerShdw blurRad="38100" dist="38100" dir="2700000" algn="tl">
                  <a:srgbClr val="000000">
                    <a:alpha val="43137"/>
                  </a:srgbClr>
                </a:outerShdw>
              </a:effectLst>
            </a:endParaRPr>
          </a:p>
        </p:txBody>
      </p:sp>
      <p:sp>
        <p:nvSpPr>
          <p:cNvPr id="116740"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93F707-A904-4BBE-A06C-5C8AF1276BF7}" type="slidenum">
              <a:rPr lang="en-US" smtClean="0">
                <a:solidFill>
                  <a:srgbClr val="898989"/>
                </a:solidFill>
              </a:rPr>
              <a:pPr fontAlgn="base">
                <a:spcBef>
                  <a:spcPct val="0"/>
                </a:spcBef>
                <a:spcAft>
                  <a:spcPct val="0"/>
                </a:spcAft>
                <a:defRPr/>
              </a:pPr>
              <a:t>89</a:t>
            </a:fld>
            <a:endParaRPr lang="en-US" smtClean="0">
              <a:solidFill>
                <a:srgbClr val="898989"/>
              </a:solidFill>
            </a:endParaRPr>
          </a:p>
        </p:txBody>
      </p:sp>
      <p:pic>
        <p:nvPicPr>
          <p:cNvPr id="5" name="Picture 4"/>
          <p:cNvPicPr/>
          <p:nvPr/>
        </p:nvPicPr>
        <p:blipFill>
          <a:blip r:embed="rId3" cstate="print"/>
          <a:stretch>
            <a:fillRect/>
          </a:stretch>
        </p:blipFill>
        <p:spPr>
          <a:xfrm>
            <a:off x="0" y="914400"/>
            <a:ext cx="9144000" cy="59436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Animals 1.jpg"/>
          <p:cNvPicPr>
            <a:picLocks noChangeAspect="1"/>
          </p:cNvPicPr>
          <p:nvPr/>
        </p:nvPicPr>
        <p:blipFill>
          <a:blip r:embed="rId3" cstate="print"/>
          <a:srcRect/>
          <a:stretch>
            <a:fillRect/>
          </a:stretch>
        </p:blipFill>
        <p:spPr bwMode="auto">
          <a:xfrm>
            <a:off x="3216275" y="5029200"/>
            <a:ext cx="2711450" cy="1752600"/>
          </a:xfrm>
          <a:prstGeom prst="rect">
            <a:avLst/>
          </a:prstGeom>
          <a:noFill/>
          <a:ln w="9525">
            <a:noFill/>
            <a:miter lim="800000"/>
            <a:headEnd/>
            <a:tailEnd/>
          </a:ln>
        </p:spPr>
      </p:pic>
      <p:sp>
        <p:nvSpPr>
          <p:cNvPr id="2" name="Title 1"/>
          <p:cNvSpPr>
            <a:spLocks noGrp="1"/>
          </p:cNvSpPr>
          <p:nvPr>
            <p:ph type="title"/>
          </p:nvPr>
        </p:nvSpPr>
        <p:spPr>
          <a:xfrm>
            <a:off x="457200" y="274638"/>
            <a:ext cx="8229600" cy="792162"/>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TYPICAL WORK TASKS OBSERVED</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371600"/>
            <a:ext cx="5410200" cy="5029200"/>
          </a:xfrm>
        </p:spPr>
        <p:txBody>
          <a:bodyPr rtlCol="0">
            <a:normAutofit fontScale="85000" lnSpcReduction="20000"/>
          </a:bodyPr>
          <a:lstStyle/>
          <a:p>
            <a:pPr eaLnBrk="1" fontAlgn="auto" hangingPunct="1">
              <a:spcAft>
                <a:spcPts val="0"/>
              </a:spcAft>
              <a:buFont typeface="Arial" pitchFamily="34" charset="0"/>
              <a:buChar char="•"/>
              <a:defRPr/>
            </a:pPr>
            <a:r>
              <a:rPr lang="en-US" sz="2800" dirty="0" smtClean="0"/>
              <a:t>Electric line work</a:t>
            </a:r>
          </a:p>
          <a:p>
            <a:pPr eaLnBrk="1" fontAlgn="auto" hangingPunct="1">
              <a:spcAft>
                <a:spcPts val="0"/>
              </a:spcAft>
              <a:buFont typeface="Arial" pitchFamily="34" charset="0"/>
              <a:buChar char="•"/>
              <a:defRPr/>
            </a:pPr>
            <a:r>
              <a:rPr lang="en-US" sz="2800" dirty="0" smtClean="0"/>
              <a:t>Pole installation</a:t>
            </a:r>
          </a:p>
          <a:p>
            <a:pPr eaLnBrk="1" fontAlgn="auto" hangingPunct="1">
              <a:spcAft>
                <a:spcPts val="0"/>
              </a:spcAft>
              <a:buFont typeface="Arial" pitchFamily="34" charset="0"/>
              <a:buChar char="•"/>
              <a:defRPr/>
            </a:pPr>
            <a:r>
              <a:rPr lang="en-US" sz="2800" dirty="0" smtClean="0"/>
              <a:t>Underground work</a:t>
            </a:r>
          </a:p>
          <a:p>
            <a:pPr eaLnBrk="1" fontAlgn="auto" hangingPunct="1">
              <a:spcAft>
                <a:spcPts val="0"/>
              </a:spcAft>
              <a:buFont typeface="Arial" pitchFamily="34" charset="0"/>
              <a:buChar char="•"/>
              <a:defRPr/>
            </a:pPr>
            <a:r>
              <a:rPr lang="en-US" sz="2800" dirty="0" smtClean="0"/>
              <a:t>Changing transformers </a:t>
            </a:r>
          </a:p>
          <a:p>
            <a:pPr eaLnBrk="1" fontAlgn="auto" hangingPunct="1">
              <a:spcAft>
                <a:spcPts val="0"/>
              </a:spcAft>
              <a:buFont typeface="Arial" pitchFamily="34" charset="0"/>
              <a:buChar char="•"/>
              <a:defRPr/>
            </a:pPr>
            <a:r>
              <a:rPr lang="en-US" sz="2800" dirty="0" smtClean="0"/>
              <a:t>Transmission stations</a:t>
            </a:r>
          </a:p>
          <a:p>
            <a:pPr eaLnBrk="1" fontAlgn="auto" hangingPunct="1">
              <a:spcAft>
                <a:spcPts val="0"/>
              </a:spcAft>
              <a:buFont typeface="Arial" pitchFamily="34" charset="0"/>
              <a:buChar char="•"/>
              <a:defRPr/>
            </a:pPr>
            <a:r>
              <a:rPr lang="en-US" sz="2800" dirty="0" smtClean="0"/>
              <a:t>Electric meter installation/service/reading</a:t>
            </a:r>
          </a:p>
          <a:p>
            <a:pPr eaLnBrk="1" fontAlgn="auto" hangingPunct="1">
              <a:spcAft>
                <a:spcPts val="0"/>
              </a:spcAft>
              <a:buFont typeface="Arial" pitchFamily="34" charset="0"/>
              <a:buChar char="•"/>
              <a:defRPr/>
            </a:pPr>
            <a:r>
              <a:rPr lang="en-US" sz="2800" dirty="0" smtClean="0"/>
              <a:t>Tree trimming/brush work</a:t>
            </a:r>
          </a:p>
          <a:p>
            <a:pPr eaLnBrk="1" fontAlgn="auto" hangingPunct="1">
              <a:spcAft>
                <a:spcPts val="0"/>
              </a:spcAft>
              <a:buFont typeface="Arial" pitchFamily="34" charset="0"/>
              <a:buChar char="•"/>
              <a:defRPr/>
            </a:pPr>
            <a:r>
              <a:rPr lang="en-US" sz="2800" dirty="0" smtClean="0"/>
              <a:t>Warehouses and mechanic shops</a:t>
            </a:r>
          </a:p>
          <a:p>
            <a:pPr eaLnBrk="1" fontAlgn="auto" hangingPunct="1">
              <a:spcAft>
                <a:spcPts val="0"/>
              </a:spcAft>
              <a:buFont typeface="Arial" pitchFamily="34" charset="0"/>
              <a:buChar char="•"/>
              <a:defRPr/>
            </a:pPr>
            <a:r>
              <a:rPr lang="en-US" sz="2800" dirty="0" smtClean="0"/>
              <a:t>Vehicles</a:t>
            </a:r>
          </a:p>
          <a:p>
            <a:pPr lvl="1" eaLnBrk="1" fontAlgn="auto" hangingPunct="1">
              <a:spcAft>
                <a:spcPts val="0"/>
              </a:spcAft>
              <a:buFont typeface="Arial" pitchFamily="34" charset="0"/>
              <a:buChar char="–"/>
              <a:defRPr/>
            </a:pPr>
            <a:r>
              <a:rPr lang="en-US" dirty="0" smtClean="0"/>
              <a:t>Loading and unloading</a:t>
            </a:r>
          </a:p>
          <a:p>
            <a:pPr lvl="1" eaLnBrk="1" fontAlgn="auto" hangingPunct="1">
              <a:spcAft>
                <a:spcPts val="0"/>
              </a:spcAft>
              <a:buFont typeface="Arial" pitchFamily="34" charset="0"/>
              <a:buChar char="–"/>
              <a:defRPr/>
            </a:pPr>
            <a:r>
              <a:rPr lang="en-US" dirty="0" smtClean="0"/>
              <a:t>Climbing</a:t>
            </a:r>
          </a:p>
          <a:p>
            <a:pPr lvl="1" eaLnBrk="1" fontAlgn="auto" hangingPunct="1">
              <a:spcAft>
                <a:spcPts val="0"/>
              </a:spcAft>
              <a:buFont typeface="Arial" pitchFamily="34" charset="0"/>
              <a:buChar char="–"/>
              <a:defRPr/>
            </a:pPr>
            <a:r>
              <a:rPr lang="en-US" dirty="0" smtClean="0"/>
              <a:t>Organization</a:t>
            </a:r>
          </a:p>
          <a:p>
            <a:pPr lvl="1" eaLnBrk="1" fontAlgn="auto" hangingPunct="1">
              <a:spcAft>
                <a:spcPts val="0"/>
              </a:spcAft>
              <a:buFont typeface="Arial" pitchFamily="34" charset="0"/>
              <a:buChar char="–"/>
              <a:defRPr/>
            </a:pPr>
            <a:r>
              <a:rPr lang="en-US" dirty="0" smtClean="0"/>
              <a:t>Driving</a:t>
            </a:r>
            <a:endParaRPr lang="en-US" sz="2800" dirty="0" smtClean="0"/>
          </a:p>
        </p:txBody>
      </p:sp>
      <p:pic>
        <p:nvPicPr>
          <p:cNvPr id="39941" name="Picture 4" descr="Overreaching.jpg"/>
          <p:cNvPicPr>
            <a:picLocks noChangeAspect="1"/>
          </p:cNvPicPr>
          <p:nvPr/>
        </p:nvPicPr>
        <p:blipFill>
          <a:blip r:embed="rId4" cstate="print"/>
          <a:srcRect l="8888" t="5537" b="8627"/>
          <a:stretch>
            <a:fillRect/>
          </a:stretch>
        </p:blipFill>
        <p:spPr bwMode="auto">
          <a:xfrm>
            <a:off x="4343400" y="1524000"/>
            <a:ext cx="2895600" cy="2590800"/>
          </a:xfrm>
          <a:prstGeom prst="rect">
            <a:avLst/>
          </a:prstGeom>
          <a:noFill/>
          <a:ln w="9525">
            <a:noFill/>
            <a:miter lim="800000"/>
            <a:headEnd/>
            <a:tailEnd/>
          </a:ln>
        </p:spPr>
      </p:pic>
      <p:pic>
        <p:nvPicPr>
          <p:cNvPr id="39942" name="Picture 6" descr="Hanging Transformer.jpg"/>
          <p:cNvPicPr>
            <a:picLocks noChangeAspect="1"/>
          </p:cNvPicPr>
          <p:nvPr/>
        </p:nvPicPr>
        <p:blipFill>
          <a:blip r:embed="rId5" cstate="print">
            <a:clrChange>
              <a:clrFrom>
                <a:srgbClr val="FFFFFF"/>
              </a:clrFrom>
              <a:clrTo>
                <a:srgbClr val="FFFFFF">
                  <a:alpha val="0"/>
                </a:srgbClr>
              </a:clrTo>
            </a:clrChange>
            <a:lum bright="-30000"/>
          </a:blip>
          <a:srcRect/>
          <a:stretch>
            <a:fillRect/>
          </a:stretch>
        </p:blipFill>
        <p:spPr bwMode="auto">
          <a:xfrm>
            <a:off x="6629400" y="3376613"/>
            <a:ext cx="2286000" cy="3328987"/>
          </a:xfrm>
          <a:prstGeom prst="rect">
            <a:avLst/>
          </a:prstGeom>
          <a:noFill/>
          <a:ln w="9525">
            <a:noFill/>
            <a:miter lim="800000"/>
            <a:headEnd/>
            <a:tailEnd/>
          </a:ln>
        </p:spPr>
      </p:pic>
      <p:sp>
        <p:nvSpPr>
          <p:cNvPr id="8" name="Slide Number Placeholder 7"/>
          <p:cNvSpPr>
            <a:spLocks noGrp="1"/>
          </p:cNvSpPr>
          <p:nvPr>
            <p:ph type="sldNum" sz="quarter" idx="11"/>
          </p:nvPr>
        </p:nvSpPr>
        <p:spPr/>
        <p:txBody>
          <a:bodyPr/>
          <a:lstStyle/>
          <a:p>
            <a:pPr>
              <a:defRPr/>
            </a:pPr>
            <a:fld id="{7C8AF94C-A9FA-4BB0-94D1-F1B1452C10BB}" type="slidenum">
              <a:rPr lang="en-US"/>
              <a:pPr>
                <a:defRPr/>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pPr eaLnBrk="1" fontAlgn="auto" hangingPunct="1">
              <a:spcAft>
                <a:spcPts val="0"/>
              </a:spcAft>
              <a:defRPr/>
            </a:pPr>
            <a:r>
              <a:rPr lang="en-US" dirty="0" smtClean="0"/>
              <a:t>FALLS FROM POLES &amp; TOWERS</a:t>
            </a:r>
            <a:endParaRPr lang="en-US" dirty="0"/>
          </a:p>
        </p:txBody>
      </p:sp>
      <p:sp>
        <p:nvSpPr>
          <p:cNvPr id="6149"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EF4E94-3D37-4E73-ABAB-7AEB928CA4AF}" type="slidenum">
              <a:rPr lang="en-US" smtClean="0">
                <a:solidFill>
                  <a:srgbClr val="898989"/>
                </a:solidFill>
              </a:rPr>
              <a:pPr fontAlgn="base">
                <a:spcBef>
                  <a:spcPct val="0"/>
                </a:spcBef>
                <a:spcAft>
                  <a:spcPct val="0"/>
                </a:spcAft>
                <a:defRPr/>
              </a:pPr>
              <a:t>90</a:t>
            </a:fld>
            <a:endParaRPr lang="en-US" smtClean="0">
              <a:solidFill>
                <a:srgbClr val="898989"/>
              </a:solidFill>
            </a:endParaRPr>
          </a:p>
        </p:txBody>
      </p:sp>
      <p:graphicFrame>
        <p:nvGraphicFramePr>
          <p:cNvPr id="6146" name="Object 2"/>
          <p:cNvGraphicFramePr>
            <a:graphicFrameLocks noChangeAspect="1"/>
          </p:cNvGraphicFramePr>
          <p:nvPr/>
        </p:nvGraphicFramePr>
        <p:xfrm>
          <a:off x="1371600" y="1703388"/>
          <a:ext cx="3405188" cy="5154612"/>
        </p:xfrm>
        <a:graphic>
          <a:graphicData uri="http://schemas.openxmlformats.org/presentationml/2006/ole">
            <mc:AlternateContent xmlns:mc="http://schemas.openxmlformats.org/markup-compatibility/2006">
              <mc:Choice xmlns:v="urn:schemas-microsoft-com:vml" Requires="v">
                <p:oleObj spid="_x0000_s429060" name="Acrobat Document" r:id="rId4" imgW="7779960" imgH="10050480" progId="">
                  <p:embed/>
                </p:oleObj>
              </mc:Choice>
              <mc:Fallback>
                <p:oleObj name="Acrobat Document" r:id="rId4" imgW="7779960" imgH="100504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l="7843" t="6061" r="11765"/>
                      <a:stretch>
                        <a:fillRect/>
                      </a:stretch>
                    </p:blipFill>
                    <p:spPr bwMode="auto">
                      <a:xfrm>
                        <a:off x="1371600" y="1703388"/>
                        <a:ext cx="3405188" cy="515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3"/>
          <p:cNvGraphicFramePr>
            <a:graphicFrameLocks noChangeAspect="1"/>
          </p:cNvGraphicFramePr>
          <p:nvPr/>
        </p:nvGraphicFramePr>
        <p:xfrm>
          <a:off x="4832350" y="1241425"/>
          <a:ext cx="4159250" cy="5387975"/>
        </p:xfrm>
        <a:graphic>
          <a:graphicData uri="http://schemas.openxmlformats.org/presentationml/2006/ole">
            <mc:AlternateContent xmlns:mc="http://schemas.openxmlformats.org/markup-compatibility/2006">
              <mc:Choice xmlns:v="urn:schemas-microsoft-com:vml" Requires="v">
                <p:oleObj spid="_x0000_s429061" name="Acrobat Document" r:id="rId6" imgW="7779960" imgH="10050480" progId="">
                  <p:embed/>
                </p:oleObj>
              </mc:Choice>
              <mc:Fallback>
                <p:oleObj name="Acrobat Document" r:id="rId6" imgW="7779960" imgH="10050480"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2350" y="1241425"/>
                        <a:ext cx="415925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FALL PROTECTION/ARREST</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600200"/>
            <a:ext cx="8610600" cy="4649788"/>
          </a:xfrm>
        </p:spPr>
        <p:txBody>
          <a:bodyPr rtlCol="0">
            <a:normAutofit fontScale="85000" lnSpcReduction="20000"/>
          </a:bodyPr>
          <a:lstStyle/>
          <a:p>
            <a:pPr marL="0" lvl="1" indent="0" eaLnBrk="1" fontAlgn="auto" hangingPunct="1">
              <a:spcAft>
                <a:spcPts val="0"/>
              </a:spcAft>
              <a:buFont typeface="Arial" pitchFamily="34" charset="0"/>
              <a:buNone/>
              <a:defRPr/>
            </a:pPr>
            <a:r>
              <a:rPr lang="en-US" sz="2600" b="1" dirty="0" smtClean="0">
                <a:latin typeface="+mj-lt"/>
              </a:rPr>
              <a:t>Fall protection -   </a:t>
            </a:r>
            <a:r>
              <a:rPr lang="en-US" sz="2600" dirty="0" smtClean="0">
                <a:latin typeface="+mj-lt"/>
              </a:rPr>
              <a:t>any protection from falling (fall arrest, netting, etc.)</a:t>
            </a:r>
          </a:p>
          <a:p>
            <a:pPr marL="2174875" lvl="1" indent="-2174875" eaLnBrk="1" fontAlgn="auto" hangingPunct="1">
              <a:spcAft>
                <a:spcPts val="0"/>
              </a:spcAft>
              <a:buFont typeface="Arial" pitchFamily="34" charset="0"/>
              <a:buNone/>
              <a:defRPr/>
            </a:pPr>
            <a:endParaRPr lang="en-US" sz="2600" b="1" dirty="0" smtClean="0">
              <a:latin typeface="+mj-lt"/>
            </a:endParaRPr>
          </a:p>
          <a:p>
            <a:pPr marL="2001838" lvl="1" indent="-2001838" eaLnBrk="1" fontAlgn="auto" hangingPunct="1">
              <a:spcAft>
                <a:spcPts val="0"/>
              </a:spcAft>
              <a:buFont typeface="Arial" pitchFamily="34" charset="0"/>
              <a:buNone/>
              <a:defRPr/>
            </a:pPr>
            <a:r>
              <a:rPr lang="en-US" sz="2600" b="1" dirty="0" smtClean="0">
                <a:latin typeface="+mj-lt"/>
              </a:rPr>
              <a:t>Fall arrest - 	</a:t>
            </a:r>
            <a:r>
              <a:rPr lang="en-US" sz="2600" dirty="0" smtClean="0">
                <a:latin typeface="+mj-lt"/>
              </a:rPr>
              <a:t>is a type of fall protection in which an employee wears a harness system that is anchored to a secure location</a:t>
            </a:r>
          </a:p>
          <a:p>
            <a:pPr lvl="1" eaLnBrk="1" fontAlgn="auto" hangingPunct="1">
              <a:spcAft>
                <a:spcPts val="0"/>
              </a:spcAft>
              <a:buFont typeface="Arial" pitchFamily="34" charset="0"/>
              <a:buNone/>
              <a:defRPr/>
            </a:pPr>
            <a:endParaRPr lang="en-US" sz="1100" dirty="0" smtClean="0">
              <a:latin typeface="+mj-lt"/>
            </a:endParaRPr>
          </a:p>
          <a:p>
            <a:pPr eaLnBrk="1" fontAlgn="auto" hangingPunct="1">
              <a:spcAft>
                <a:spcPts val="0"/>
              </a:spcAft>
              <a:buFont typeface="Arial" pitchFamily="34" charset="0"/>
              <a:buChar char="•"/>
              <a:defRPr/>
            </a:pPr>
            <a:r>
              <a:rPr lang="en-US" sz="3300" dirty="0" smtClean="0">
                <a:latin typeface="+mj-lt"/>
              </a:rPr>
              <a:t>Working on poles, towers and similar structures</a:t>
            </a:r>
          </a:p>
          <a:p>
            <a:pPr lvl="1" eaLnBrk="1" fontAlgn="auto" hangingPunct="1">
              <a:spcAft>
                <a:spcPts val="0"/>
              </a:spcAft>
              <a:buFont typeface="Arial" pitchFamily="34" charset="0"/>
              <a:buChar char="–"/>
              <a:defRPr/>
            </a:pPr>
            <a:r>
              <a:rPr lang="en-US" dirty="0" smtClean="0">
                <a:latin typeface="+mj-lt"/>
              </a:rPr>
              <a:t>Fall protection equipment is required above 4 feet (1.2 m)  if contaminants (ice, high winds, etc) could cause a loss of grip</a:t>
            </a:r>
          </a:p>
          <a:p>
            <a:pPr lvl="1" eaLnBrk="1" fontAlgn="auto" hangingPunct="1">
              <a:spcAft>
                <a:spcPts val="0"/>
              </a:spcAft>
              <a:buFont typeface="Arial" pitchFamily="34" charset="0"/>
              <a:buChar char="–"/>
              <a:defRPr/>
            </a:pPr>
            <a:r>
              <a:rPr lang="en-US" dirty="0" smtClean="0">
                <a:latin typeface="+mj-lt"/>
              </a:rPr>
              <a:t>Fall arrest equipment is required when above 4 feet (1.2 m) if other fall protection has not been provided.</a:t>
            </a:r>
          </a:p>
          <a:p>
            <a:pPr lvl="1" eaLnBrk="1" fontAlgn="auto" hangingPunct="1">
              <a:spcAft>
                <a:spcPts val="0"/>
              </a:spcAft>
              <a:buFont typeface="Arial" pitchFamily="34" charset="0"/>
              <a:buChar char="–"/>
              <a:defRPr/>
            </a:pPr>
            <a:r>
              <a:rPr lang="en-US" dirty="0" smtClean="0">
                <a:latin typeface="+mj-lt"/>
              </a:rPr>
              <a:t>Fall arrest/protection equipment is always required for “non-qualified” employees including trainees above 4 feet (1.2 m)</a:t>
            </a:r>
          </a:p>
          <a:p>
            <a:pPr lvl="1" eaLnBrk="1" fontAlgn="auto" hangingPunct="1">
              <a:spcAft>
                <a:spcPts val="0"/>
              </a:spcAft>
              <a:buFont typeface="Arial" pitchFamily="34" charset="0"/>
              <a:buNone/>
              <a:defRPr/>
            </a:pPr>
            <a:r>
              <a:rPr lang="en-US" sz="1200" dirty="0" smtClean="0">
                <a:latin typeface="+mj-lt"/>
              </a:rPr>
              <a:t>	</a:t>
            </a:r>
          </a:p>
          <a:p>
            <a:pPr eaLnBrk="1" fontAlgn="auto" hangingPunct="1">
              <a:spcAft>
                <a:spcPts val="0"/>
              </a:spcAft>
              <a:buFont typeface="Arial" pitchFamily="34" charset="0"/>
              <a:buChar char="•"/>
              <a:defRPr/>
            </a:pPr>
            <a:r>
              <a:rPr lang="en-US" sz="3300" dirty="0" smtClean="0">
                <a:latin typeface="+mj-lt"/>
              </a:rPr>
              <a:t>Operating a bucket</a:t>
            </a:r>
          </a:p>
          <a:p>
            <a:pPr lvl="1" eaLnBrk="1" fontAlgn="auto" hangingPunct="1">
              <a:spcAft>
                <a:spcPts val="0"/>
              </a:spcAft>
              <a:buFont typeface="Arial" pitchFamily="34" charset="0"/>
              <a:buChar char="–"/>
              <a:defRPr/>
            </a:pPr>
            <a:r>
              <a:rPr lang="en-US" dirty="0" smtClean="0">
                <a:latin typeface="+mj-lt"/>
              </a:rPr>
              <a:t>Fall arrest/protection equipment is always required</a:t>
            </a:r>
          </a:p>
        </p:txBody>
      </p:sp>
      <p:sp>
        <p:nvSpPr>
          <p:cNvPr id="117764"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30C8B1-8ECD-4EB6-A42B-A028495F4078}" type="slidenum">
              <a:rPr lang="en-US" smtClean="0">
                <a:solidFill>
                  <a:srgbClr val="898989"/>
                </a:solidFill>
              </a:rPr>
              <a:pPr fontAlgn="base">
                <a:spcBef>
                  <a:spcPct val="0"/>
                </a:spcBef>
                <a:spcAft>
                  <a:spcPct val="0"/>
                </a:spcAft>
                <a:defRPr/>
              </a:pPr>
              <a:t>91</a:t>
            </a:fld>
            <a:endParaRPr lang="en-US" smtClean="0">
              <a:solidFill>
                <a:srgbClr val="898989"/>
              </a:solidFill>
            </a:endParaRPr>
          </a:p>
        </p:txBody>
      </p:sp>
      <p:sp>
        <p:nvSpPr>
          <p:cNvPr id="117765" name="Rectangle 4"/>
          <p:cNvSpPr>
            <a:spLocks noChangeArrowheads="1"/>
          </p:cNvSpPr>
          <p:nvPr/>
        </p:nvSpPr>
        <p:spPr bwMode="auto">
          <a:xfrm>
            <a:off x="381000" y="6096000"/>
            <a:ext cx="8382000" cy="307975"/>
          </a:xfrm>
          <a:prstGeom prst="rect">
            <a:avLst/>
          </a:prstGeom>
          <a:noFill/>
          <a:ln w="9525">
            <a:noFill/>
            <a:miter lim="800000"/>
            <a:headEnd/>
            <a:tailEnd/>
          </a:ln>
        </p:spPr>
        <p:txBody>
          <a:bodyPr>
            <a:spAutoFit/>
          </a:bodyPr>
          <a:lstStyle/>
          <a:p>
            <a:r>
              <a:rPr lang="en-US" sz="1400">
                <a:latin typeface="Calibri" pitchFamily="34" charset="0"/>
                <a:hlinkClick r:id="rId3"/>
              </a:rPr>
              <a:t>http://www.osha.gov/pls/oshaweb/owadisp.show_document?p_table=standards&amp;p_id=9868</a:t>
            </a:r>
            <a:endParaRPr lang="en-US" sz="1400">
              <a:latin typeface="Calibri" pitchFamily="34" charset="0"/>
            </a:endParaRPr>
          </a:p>
        </p:txBody>
      </p:sp>
      <p:sp>
        <p:nvSpPr>
          <p:cNvPr id="6" name="TextBox 5"/>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
        <p:nvSpPr>
          <p:cNvPr id="117767" name="TextBox 7"/>
          <p:cNvSpPr txBox="1">
            <a:spLocks noChangeArrowheads="1"/>
          </p:cNvSpPr>
          <p:nvPr/>
        </p:nvSpPr>
        <p:spPr bwMode="auto">
          <a:xfrm>
            <a:off x="9144000" y="3810000"/>
            <a:ext cx="762000" cy="369888"/>
          </a:xfrm>
          <a:prstGeom prst="rect">
            <a:avLst/>
          </a:prstGeom>
          <a:noFill/>
          <a:ln w="9525">
            <a:noFill/>
            <a:miter lim="800000"/>
            <a:headEnd/>
            <a:tailEnd/>
          </a:ln>
        </p:spPr>
        <p:txBody>
          <a:bodyPr>
            <a:spAutoFit/>
          </a:bodyPr>
          <a:lstStyle/>
          <a:p>
            <a:endParaRPr lang="en-US">
              <a:latin typeface="Calibri"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Grp="1" noChangeAspect="1" noChangeArrowheads="1"/>
          </p:cNvPicPr>
          <p:nvPr>
            <p:ph sz="half" idx="1"/>
          </p:nvPr>
        </p:nvPicPr>
        <p:blipFill>
          <a:blip r:embed="rId3" cstate="print"/>
          <a:srcRect/>
          <a:stretch>
            <a:fillRect/>
          </a:stretch>
        </p:blipFill>
        <p:spPr>
          <a:xfrm>
            <a:off x="0" y="1477963"/>
            <a:ext cx="4575175" cy="4541837"/>
          </a:xfrm>
        </p:spPr>
      </p:pic>
      <p:sp>
        <p:nvSpPr>
          <p:cNvPr id="2" name="Title 1"/>
          <p:cNvSpPr>
            <a:spLocks noGrp="1"/>
          </p:cNvSpPr>
          <p:nvPr>
            <p:ph type="title"/>
          </p:nvPr>
        </p:nvSpPr>
        <p:spPr>
          <a:xfrm>
            <a:off x="438150" y="190500"/>
            <a:ext cx="8458200" cy="914400"/>
          </a:xfrm>
        </p:spPr>
        <p:txBody>
          <a:bodyPr rtlCol="0">
            <a:noAutofit/>
          </a:bodyPr>
          <a:lstStyle/>
          <a:p>
            <a:pPr algn="r" eaLnBrk="1" fontAlgn="auto" hangingPunct="1">
              <a:spcAft>
                <a:spcPts val="0"/>
              </a:spcAft>
              <a:defRPr/>
            </a:pPr>
            <a:r>
              <a:rPr lang="en-US" sz="3500" dirty="0" smtClean="0">
                <a:effectLst>
                  <a:outerShdw blurRad="38100" dist="38100" dir="2700000" algn="tl">
                    <a:srgbClr val="000000">
                      <a:alpha val="43137"/>
                    </a:srgbClr>
                  </a:outerShdw>
                </a:effectLst>
              </a:rPr>
              <a:t>CLIMBING POLES WHAT COULD GO WRONG</a:t>
            </a:r>
            <a:r>
              <a:rPr lang="en-US" sz="3500" dirty="0" smtClean="0"/>
              <a:t>?</a:t>
            </a:r>
            <a:endParaRPr lang="en-US" sz="3500" dirty="0"/>
          </a:p>
        </p:txBody>
      </p:sp>
      <p:pic>
        <p:nvPicPr>
          <p:cNvPr id="118788" name="Picture 3"/>
          <p:cNvPicPr>
            <a:picLocks noGrp="1" noChangeAspect="1" noChangeArrowheads="1"/>
          </p:cNvPicPr>
          <p:nvPr>
            <p:ph sz="half" idx="2"/>
          </p:nvPr>
        </p:nvPicPr>
        <p:blipFill>
          <a:blip r:embed="rId4" cstate="print"/>
          <a:srcRect/>
          <a:stretch>
            <a:fillRect/>
          </a:stretch>
        </p:blipFill>
        <p:spPr>
          <a:xfrm>
            <a:off x="4572000" y="1752600"/>
            <a:ext cx="4572000" cy="3860800"/>
          </a:xfrm>
        </p:spPr>
      </p:pic>
      <p:sp>
        <p:nvSpPr>
          <p:cNvPr id="118789"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5FF88D-22FA-4D28-A533-1B699B20EEA2}" type="slidenum">
              <a:rPr lang="en-US" smtClean="0">
                <a:solidFill>
                  <a:srgbClr val="898989"/>
                </a:solidFill>
              </a:rPr>
              <a:pPr fontAlgn="base">
                <a:spcBef>
                  <a:spcPct val="0"/>
                </a:spcBef>
                <a:spcAft>
                  <a:spcPct val="0"/>
                </a:spcAft>
                <a:defRPr/>
              </a:pPr>
              <a:t>92</a:t>
            </a:fld>
            <a:endParaRPr lang="en-US" smtClean="0">
              <a:solidFill>
                <a:srgbClr val="898989"/>
              </a:solidFill>
            </a:endParaRPr>
          </a:p>
        </p:txBody>
      </p:sp>
      <p:sp>
        <p:nvSpPr>
          <p:cNvPr id="118790" name="Content Placeholder 5"/>
          <p:cNvSpPr txBox="1">
            <a:spLocks/>
          </p:cNvSpPr>
          <p:nvPr/>
        </p:nvSpPr>
        <p:spPr bwMode="auto">
          <a:xfrm>
            <a:off x="609600" y="5715000"/>
            <a:ext cx="2057400" cy="6858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Insects</a:t>
            </a:r>
          </a:p>
          <a:p>
            <a:pPr marL="342900" indent="-342900">
              <a:spcBef>
                <a:spcPct val="20000"/>
              </a:spcBef>
              <a:buFont typeface="Arial" charset="0"/>
              <a:buChar char="•"/>
            </a:pPr>
            <a:r>
              <a:rPr lang="en-US" sz="2400">
                <a:latin typeface="Calibri" pitchFamily="34" charset="0"/>
              </a:rPr>
              <a:t>Birds</a:t>
            </a:r>
          </a:p>
        </p:txBody>
      </p:sp>
      <p:sp>
        <p:nvSpPr>
          <p:cNvPr id="118791" name="Content Placeholder 5"/>
          <p:cNvSpPr txBox="1">
            <a:spLocks/>
          </p:cNvSpPr>
          <p:nvPr/>
        </p:nvSpPr>
        <p:spPr bwMode="auto">
          <a:xfrm>
            <a:off x="6400800" y="5715000"/>
            <a:ext cx="2057400" cy="6858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Ivy</a:t>
            </a:r>
          </a:p>
          <a:p>
            <a:pPr marL="342900" indent="-342900">
              <a:spcBef>
                <a:spcPct val="20000"/>
              </a:spcBef>
              <a:buFont typeface="Arial" charset="0"/>
              <a:buChar char="•"/>
            </a:pPr>
            <a:r>
              <a:rPr lang="en-US" sz="2400">
                <a:latin typeface="Calibri" pitchFamily="34" charset="0"/>
              </a:rPr>
              <a:t>Ice</a:t>
            </a:r>
          </a:p>
        </p:txBody>
      </p:sp>
      <p:sp>
        <p:nvSpPr>
          <p:cNvPr id="118792" name="Content Placeholder 5"/>
          <p:cNvSpPr txBox="1">
            <a:spLocks/>
          </p:cNvSpPr>
          <p:nvPr/>
        </p:nvSpPr>
        <p:spPr bwMode="auto">
          <a:xfrm>
            <a:off x="3390900" y="5715000"/>
            <a:ext cx="2628900" cy="685800"/>
          </a:xfrm>
          <a:prstGeom prst="rect">
            <a:avLst/>
          </a:prstGeom>
          <a:noFill/>
          <a:ln w="9525">
            <a:noFill/>
            <a:miter lim="800000"/>
            <a:headEnd/>
            <a:tailEnd/>
          </a:ln>
        </p:spPr>
        <p:txBody>
          <a:bodyPr/>
          <a:lstStyle/>
          <a:p>
            <a:pPr marL="342900" indent="-342900">
              <a:spcBef>
                <a:spcPct val="20000"/>
              </a:spcBef>
              <a:buFont typeface="Arial" charset="0"/>
              <a:buChar char="•"/>
            </a:pPr>
            <a:r>
              <a:rPr lang="en-US" sz="2400">
                <a:latin typeface="Calibri" pitchFamily="34" charset="0"/>
              </a:rPr>
              <a:t>Beehives</a:t>
            </a:r>
          </a:p>
          <a:p>
            <a:pPr marL="342900" indent="-342900">
              <a:spcBef>
                <a:spcPct val="20000"/>
              </a:spcBef>
              <a:buFont typeface="Arial" charset="0"/>
              <a:buChar char="•"/>
            </a:pPr>
            <a:r>
              <a:rPr lang="en-US" sz="2400">
                <a:latin typeface="Calibri" pitchFamily="34" charset="0"/>
              </a:rPr>
              <a:t>Utility cables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WHAT DO YOU DO IN THESE SITUATIONS?</a:t>
            </a:r>
            <a:endParaRPr lang="en-US" dirty="0">
              <a:effectLst>
                <a:outerShdw blurRad="38100" dist="38100" dir="2700000" algn="tl">
                  <a:srgbClr val="000000">
                    <a:alpha val="43137"/>
                  </a:srgbClr>
                </a:outerShdw>
              </a:effectLst>
            </a:endParaRPr>
          </a:p>
        </p:txBody>
      </p:sp>
      <p:sp>
        <p:nvSpPr>
          <p:cNvPr id="119811" name="Content Placeholder 2"/>
          <p:cNvSpPr>
            <a:spLocks noGrp="1"/>
          </p:cNvSpPr>
          <p:nvPr>
            <p:ph idx="1"/>
          </p:nvPr>
        </p:nvSpPr>
        <p:spPr>
          <a:xfrm>
            <a:off x="228600" y="1752600"/>
            <a:ext cx="8763000" cy="4373563"/>
          </a:xfrm>
        </p:spPr>
        <p:txBody>
          <a:bodyPr/>
          <a:lstStyle/>
          <a:p>
            <a:pPr eaLnBrk="1" hangingPunct="1"/>
            <a:r>
              <a:rPr lang="en-US" smtClean="0"/>
              <a:t>Climb over a telephone or cable line</a:t>
            </a:r>
          </a:p>
          <a:p>
            <a:pPr eaLnBrk="1" hangingPunct="1"/>
            <a:endParaRPr lang="en-US" smtClean="0"/>
          </a:p>
          <a:p>
            <a:pPr eaLnBrk="1" hangingPunct="1"/>
            <a:r>
              <a:rPr lang="en-US" smtClean="0"/>
              <a:t>Climb past bottom 5 feet of pole covered in shell rot</a:t>
            </a:r>
          </a:p>
          <a:p>
            <a:pPr eaLnBrk="1" hangingPunct="1"/>
            <a:endParaRPr lang="en-US" smtClean="0"/>
          </a:p>
          <a:p>
            <a:pPr eaLnBrk="1" hangingPunct="1"/>
            <a:r>
              <a:rPr lang="en-US" smtClean="0"/>
              <a:t>Encounter bee hive found in transformer box</a:t>
            </a:r>
          </a:p>
          <a:p>
            <a:pPr eaLnBrk="1" hangingPunct="1"/>
            <a:endParaRPr lang="en-US" smtClean="0"/>
          </a:p>
          <a:p>
            <a:pPr eaLnBrk="1" hangingPunct="1"/>
            <a:r>
              <a:rPr lang="en-US" smtClean="0"/>
              <a:t>Climb pole that is half covered in ice</a:t>
            </a:r>
          </a:p>
        </p:txBody>
      </p:sp>
      <p:sp>
        <p:nvSpPr>
          <p:cNvPr id="119812"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C781D6-F8DB-4C65-A2BB-227C7511AB81}" type="slidenum">
              <a:rPr lang="en-US" smtClean="0">
                <a:solidFill>
                  <a:srgbClr val="898989"/>
                </a:solidFill>
              </a:rPr>
              <a:pPr fontAlgn="base">
                <a:spcBef>
                  <a:spcPct val="0"/>
                </a:spcBef>
                <a:spcAft>
                  <a:spcPct val="0"/>
                </a:spcAft>
                <a:defRPr/>
              </a:pPr>
              <a:t>93</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686800" cy="1143000"/>
          </a:xfrm>
        </p:spPr>
        <p:txBody>
          <a:bodyPr rtlCol="0">
            <a:normAutofit fontScale="90000"/>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AN ARGUMENT FOR FALL RESTRICTING DEVICES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752600"/>
            <a:ext cx="8763000" cy="4648200"/>
          </a:xfrm>
        </p:spPr>
        <p:txBody>
          <a:bodyPr rtlCol="0">
            <a:normAutofit fontScale="92500"/>
          </a:bodyPr>
          <a:lstStyle/>
          <a:p>
            <a:pPr marL="0" indent="0" eaLnBrk="1" fontAlgn="auto" hangingPunct="1">
              <a:spcAft>
                <a:spcPts val="0"/>
              </a:spcAft>
              <a:buFont typeface="Arial" pitchFamily="34" charset="0"/>
              <a:buNone/>
              <a:defRPr/>
            </a:pPr>
            <a:r>
              <a:rPr lang="en-US" sz="2800" i="1" dirty="0" smtClean="0"/>
              <a:t>A lineman was </a:t>
            </a:r>
            <a:r>
              <a:rPr lang="en-US" sz="2800" b="1" i="1" dirty="0" smtClean="0"/>
              <a:t>climbing to a transformer </a:t>
            </a:r>
            <a:r>
              <a:rPr lang="en-US" sz="2800" i="1" dirty="0" smtClean="0"/>
              <a:t>above </a:t>
            </a:r>
            <a:r>
              <a:rPr lang="en-US" sz="2800" i="1" dirty="0"/>
              <a:t>a cable </a:t>
            </a:r>
            <a:r>
              <a:rPr lang="en-US" sz="2800" i="1" dirty="0" smtClean="0"/>
              <a:t>line</a:t>
            </a:r>
            <a:r>
              <a:rPr lang="en-US" sz="2800" i="1" dirty="0"/>
              <a:t>. </a:t>
            </a:r>
            <a:r>
              <a:rPr lang="en-US" sz="2800" i="1" dirty="0" smtClean="0"/>
              <a:t>He </a:t>
            </a:r>
            <a:r>
              <a:rPr lang="en-US" sz="2800" i="1" dirty="0"/>
              <a:t>climbed up </a:t>
            </a:r>
            <a:r>
              <a:rPr lang="en-US" sz="2800" i="1" dirty="0" smtClean="0"/>
              <a:t>with </a:t>
            </a:r>
            <a:r>
              <a:rPr lang="en-US" sz="2800" i="1" dirty="0"/>
              <a:t>his safety strap over his </a:t>
            </a:r>
            <a:r>
              <a:rPr lang="en-US" sz="2800" i="1" dirty="0" smtClean="0"/>
              <a:t>shoulder with </a:t>
            </a:r>
            <a:r>
              <a:rPr lang="en-US" sz="2800" i="1" dirty="0"/>
              <a:t>the intention of securing the strap around the pole </a:t>
            </a:r>
            <a:r>
              <a:rPr lang="en-US" sz="2800" i="1" dirty="0" smtClean="0"/>
              <a:t>above </a:t>
            </a:r>
            <a:r>
              <a:rPr lang="en-US" sz="2800" i="1" dirty="0"/>
              <a:t>the cable</a:t>
            </a:r>
            <a:r>
              <a:rPr lang="en-US" sz="2800" i="1" dirty="0" smtClean="0"/>
              <a:t>.</a:t>
            </a:r>
            <a:r>
              <a:rPr lang="en-US" sz="2800" i="1" dirty="0"/>
              <a:t> </a:t>
            </a:r>
            <a:r>
              <a:rPr lang="en-US" sz="2800" i="1" dirty="0" smtClean="0"/>
              <a:t>He grasped </a:t>
            </a:r>
            <a:r>
              <a:rPr lang="en-US" sz="2800" i="1" dirty="0"/>
              <a:t>a neutral guy wire with his </a:t>
            </a:r>
            <a:r>
              <a:rPr lang="en-US" sz="2800" i="1" dirty="0" smtClean="0"/>
              <a:t>hand </a:t>
            </a:r>
            <a:r>
              <a:rPr lang="en-US" sz="2800" i="1" dirty="0"/>
              <a:t>while </a:t>
            </a:r>
            <a:r>
              <a:rPr lang="en-US" sz="2800" i="1" dirty="0" smtClean="0"/>
              <a:t>using his other hand </a:t>
            </a:r>
            <a:r>
              <a:rPr lang="en-US" sz="2800" i="1" dirty="0"/>
              <a:t>to </a:t>
            </a:r>
            <a:r>
              <a:rPr lang="en-US" sz="2800" i="1" dirty="0" smtClean="0"/>
              <a:t>secure his safety strap around </a:t>
            </a:r>
            <a:r>
              <a:rPr lang="en-US" sz="2800" i="1" dirty="0"/>
              <a:t>the pole. </a:t>
            </a:r>
            <a:r>
              <a:rPr lang="en-US" sz="2800" i="1" dirty="0" smtClean="0"/>
              <a:t>His right </a:t>
            </a:r>
            <a:r>
              <a:rPr lang="en-US" sz="2800" i="1" dirty="0"/>
              <a:t>hand </a:t>
            </a:r>
            <a:r>
              <a:rPr lang="en-US" sz="2800" b="1" i="1" dirty="0"/>
              <a:t>contacted an </a:t>
            </a:r>
            <a:r>
              <a:rPr lang="en-US" sz="2800" b="1" i="1" dirty="0" smtClean="0"/>
              <a:t>energized line </a:t>
            </a:r>
            <a:r>
              <a:rPr lang="en-US" sz="2800" i="1" dirty="0"/>
              <a:t>on the transformer. As </a:t>
            </a:r>
            <a:r>
              <a:rPr lang="en-US" sz="2800" i="1" dirty="0" smtClean="0"/>
              <a:t>he struggled </a:t>
            </a:r>
            <a:r>
              <a:rPr lang="en-US" sz="2800" i="1" dirty="0"/>
              <a:t>to pull away </a:t>
            </a:r>
            <a:r>
              <a:rPr lang="en-US" sz="2800" b="1" i="1" dirty="0" smtClean="0"/>
              <a:t>he </a:t>
            </a:r>
            <a:r>
              <a:rPr lang="en-US" sz="2800" b="1" i="1" dirty="0"/>
              <a:t>fell backwards</a:t>
            </a:r>
            <a:r>
              <a:rPr lang="en-US" sz="2800" i="1" dirty="0"/>
              <a:t>, falling and </a:t>
            </a:r>
            <a:r>
              <a:rPr lang="en-US" sz="2800" i="1" dirty="0" smtClean="0"/>
              <a:t>hit the </a:t>
            </a:r>
            <a:r>
              <a:rPr lang="en-US" sz="2800" i="1" dirty="0"/>
              <a:t>ground head first. </a:t>
            </a:r>
            <a:r>
              <a:rPr lang="en-US" sz="2800" i="1" dirty="0" smtClean="0"/>
              <a:t>He was </a:t>
            </a:r>
            <a:r>
              <a:rPr lang="en-US" sz="2800" i="1" dirty="0"/>
              <a:t>transferred to a </a:t>
            </a:r>
            <a:r>
              <a:rPr lang="en-US" sz="2800" i="1" dirty="0" smtClean="0"/>
              <a:t>medical </a:t>
            </a:r>
            <a:r>
              <a:rPr lang="en-US" sz="2800" i="1" dirty="0"/>
              <a:t>center where </a:t>
            </a:r>
            <a:r>
              <a:rPr lang="en-US" sz="2800" b="1" i="1" dirty="0"/>
              <a:t>he was pronounced </a:t>
            </a:r>
            <a:r>
              <a:rPr lang="en-US" sz="2800" b="1" i="1" dirty="0" smtClean="0"/>
              <a:t>dead </a:t>
            </a:r>
            <a:r>
              <a:rPr lang="en-US" sz="2800" i="1" dirty="0" smtClean="0"/>
              <a:t>(broken neck).</a:t>
            </a:r>
          </a:p>
          <a:p>
            <a:pPr marL="0" indent="0" eaLnBrk="1" fontAlgn="auto" hangingPunct="1">
              <a:spcAft>
                <a:spcPts val="0"/>
              </a:spcAft>
              <a:buFont typeface="Arial" pitchFamily="34" charset="0"/>
              <a:buNone/>
              <a:defRPr/>
            </a:pPr>
            <a:endParaRPr lang="en-US" sz="2800" i="1" dirty="0" smtClean="0"/>
          </a:p>
          <a:p>
            <a:pPr marL="0" indent="0" eaLnBrk="1" fontAlgn="auto" hangingPunct="1">
              <a:spcAft>
                <a:spcPts val="0"/>
              </a:spcAft>
              <a:buFont typeface="Arial" pitchFamily="34" charset="0"/>
              <a:buNone/>
              <a:defRPr/>
            </a:pPr>
            <a:r>
              <a:rPr lang="en-US" sz="1900" dirty="0" smtClean="0"/>
              <a:t>Source: </a:t>
            </a:r>
            <a:r>
              <a:rPr lang="en-US" sz="1900" dirty="0" smtClean="0">
                <a:hlinkClick r:id="rId3"/>
              </a:rPr>
              <a:t>http://www.cdc.gov/niosh/face/in-house/full8839.html</a:t>
            </a:r>
            <a:r>
              <a:rPr lang="en-US" sz="1900" dirty="0" smtClean="0"/>
              <a:t> </a:t>
            </a:r>
          </a:p>
          <a:p>
            <a:pPr marL="0" indent="0" eaLnBrk="1" fontAlgn="auto" hangingPunct="1">
              <a:spcAft>
                <a:spcPts val="0"/>
              </a:spcAft>
              <a:buFont typeface="Arial" pitchFamily="34" charset="0"/>
              <a:buNone/>
              <a:defRPr/>
            </a:pPr>
            <a:endParaRPr lang="en-US" sz="2800" i="1" dirty="0"/>
          </a:p>
        </p:txBody>
      </p:sp>
      <p:sp>
        <p:nvSpPr>
          <p:cNvPr id="120836"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26B3B5-04AB-444F-8441-7EF4E87252AB}" type="slidenum">
              <a:rPr lang="en-US" smtClean="0">
                <a:solidFill>
                  <a:srgbClr val="898989"/>
                </a:solidFill>
              </a:rPr>
              <a:pPr fontAlgn="base">
                <a:spcBef>
                  <a:spcPct val="0"/>
                </a:spcBef>
                <a:spcAft>
                  <a:spcPct val="0"/>
                </a:spcAft>
                <a:defRPr/>
              </a:pPr>
              <a:t>94</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PRE-CLIMBING POLE INSPECTION</a:t>
            </a:r>
            <a:endParaRPr lang="en-US" dirty="0">
              <a:effectLst>
                <a:outerShdw blurRad="38100" dist="38100" dir="2700000" algn="tl">
                  <a:srgbClr val="000000">
                    <a:alpha val="43137"/>
                  </a:srgbClr>
                </a:outerShdw>
              </a:effectLst>
            </a:endParaRPr>
          </a:p>
        </p:txBody>
      </p:sp>
      <p:sp>
        <p:nvSpPr>
          <p:cNvPr id="121859" name="Text Placeholder 4"/>
          <p:cNvSpPr>
            <a:spLocks noGrp="1"/>
          </p:cNvSpPr>
          <p:nvPr>
            <p:ph type="body" idx="1"/>
          </p:nvPr>
        </p:nvSpPr>
        <p:spPr>
          <a:xfrm>
            <a:off x="531813" y="1417638"/>
            <a:ext cx="4040187" cy="639762"/>
          </a:xfrm>
        </p:spPr>
        <p:txBody>
          <a:bodyPr/>
          <a:lstStyle/>
          <a:p>
            <a:pPr eaLnBrk="1" hangingPunct="1"/>
            <a:r>
              <a:rPr lang="en-US" sz="2800" smtClean="0"/>
              <a:t>EQUIPMENT</a:t>
            </a:r>
          </a:p>
        </p:txBody>
      </p:sp>
      <p:sp>
        <p:nvSpPr>
          <p:cNvPr id="121860" name="Content Placeholder 5"/>
          <p:cNvSpPr>
            <a:spLocks noGrp="1"/>
          </p:cNvSpPr>
          <p:nvPr>
            <p:ph sz="half" idx="2"/>
          </p:nvPr>
        </p:nvSpPr>
        <p:spPr>
          <a:xfrm>
            <a:off x="152400" y="2174875"/>
            <a:ext cx="4724400" cy="4454525"/>
          </a:xfrm>
        </p:spPr>
        <p:txBody>
          <a:bodyPr/>
          <a:lstStyle/>
          <a:p>
            <a:pPr eaLnBrk="1" hangingPunct="1">
              <a:buFont typeface="Wingdings" pitchFamily="2" charset="2"/>
              <a:buChar char="q"/>
            </a:pPr>
            <a:r>
              <a:rPr lang="en-US" smtClean="0"/>
              <a:t>Climbing belt/ Fall restriction belt</a:t>
            </a:r>
          </a:p>
          <a:p>
            <a:pPr lvl="1" eaLnBrk="1" hangingPunct="1">
              <a:buFont typeface="Wingdings" pitchFamily="2" charset="2"/>
              <a:buChar char="q"/>
            </a:pPr>
            <a:r>
              <a:rPr lang="en-US" smtClean="0"/>
              <a:t>Check wear indicator</a:t>
            </a:r>
          </a:p>
          <a:p>
            <a:pPr lvl="1" eaLnBrk="1" hangingPunct="1">
              <a:buFont typeface="Wingdings" pitchFamily="2" charset="2"/>
              <a:buChar char="q"/>
            </a:pPr>
            <a:r>
              <a:rPr lang="en-US" smtClean="0"/>
              <a:t>Properly adjusted to pole size</a:t>
            </a:r>
          </a:p>
          <a:p>
            <a:pPr eaLnBrk="1" hangingPunct="1">
              <a:buFont typeface="Wingdings" pitchFamily="2" charset="2"/>
              <a:buChar char="q"/>
            </a:pPr>
            <a:r>
              <a:rPr lang="en-US" smtClean="0"/>
              <a:t>Climbing spurs</a:t>
            </a:r>
          </a:p>
          <a:p>
            <a:pPr lvl="1" eaLnBrk="1" hangingPunct="1">
              <a:buFont typeface="Wingdings" pitchFamily="2" charset="2"/>
              <a:buChar char="q"/>
            </a:pPr>
            <a:r>
              <a:rPr lang="en-US" smtClean="0"/>
              <a:t>Steel and titanium are stronger material than aluminum</a:t>
            </a:r>
          </a:p>
          <a:p>
            <a:pPr lvl="1" eaLnBrk="1" hangingPunct="1">
              <a:buFont typeface="Wingdings" pitchFamily="2" charset="2"/>
              <a:buChar char="q"/>
            </a:pPr>
            <a:r>
              <a:rPr lang="en-US" smtClean="0"/>
              <a:t>Spike should be sharp</a:t>
            </a:r>
          </a:p>
          <a:p>
            <a:pPr lvl="1" eaLnBrk="1" hangingPunct="1">
              <a:buFont typeface="Wingdings" pitchFamily="2" charset="2"/>
              <a:buChar char="q"/>
            </a:pPr>
            <a:r>
              <a:rPr lang="en-US" smtClean="0"/>
              <a:t>No cracks or chips in material</a:t>
            </a:r>
          </a:p>
          <a:p>
            <a:pPr lvl="1" eaLnBrk="1" hangingPunct="1">
              <a:buFont typeface="Wingdings" pitchFamily="2" charset="2"/>
              <a:buChar char="q"/>
            </a:pPr>
            <a:r>
              <a:rPr lang="en-US" smtClean="0"/>
              <a:t>Strap is free of fraying and/damage</a:t>
            </a:r>
          </a:p>
          <a:p>
            <a:pPr eaLnBrk="1" hangingPunct="1">
              <a:buFont typeface="Wingdings" pitchFamily="2" charset="2"/>
              <a:buChar char="q"/>
            </a:pPr>
            <a:r>
              <a:rPr lang="en-US" smtClean="0"/>
              <a:t>Rope</a:t>
            </a:r>
          </a:p>
          <a:p>
            <a:pPr lvl="1" eaLnBrk="1" hangingPunct="1">
              <a:buFont typeface="Wingdings" pitchFamily="2" charset="2"/>
              <a:buChar char="q"/>
            </a:pPr>
            <a:r>
              <a:rPr lang="en-US" smtClean="0"/>
              <a:t>Check wear indicator</a:t>
            </a:r>
          </a:p>
        </p:txBody>
      </p:sp>
      <p:sp>
        <p:nvSpPr>
          <p:cNvPr id="121861" name="Text Placeholder 6"/>
          <p:cNvSpPr>
            <a:spLocks noGrp="1"/>
          </p:cNvSpPr>
          <p:nvPr>
            <p:ph type="body" sz="quarter" idx="3"/>
          </p:nvPr>
        </p:nvSpPr>
        <p:spPr>
          <a:xfrm>
            <a:off x="5254625" y="1535113"/>
            <a:ext cx="4041775" cy="639762"/>
          </a:xfrm>
        </p:spPr>
        <p:txBody>
          <a:bodyPr/>
          <a:lstStyle/>
          <a:p>
            <a:pPr eaLnBrk="1" hangingPunct="1"/>
            <a:r>
              <a:rPr lang="en-US" sz="2800" smtClean="0"/>
              <a:t>POLE</a:t>
            </a:r>
          </a:p>
        </p:txBody>
      </p:sp>
      <p:sp>
        <p:nvSpPr>
          <p:cNvPr id="8" name="Content Placeholder 7"/>
          <p:cNvSpPr>
            <a:spLocks noGrp="1"/>
          </p:cNvSpPr>
          <p:nvPr>
            <p:ph sz="quarter" idx="4"/>
          </p:nvPr>
        </p:nvSpPr>
        <p:spPr>
          <a:xfrm>
            <a:off x="4873625" y="2174875"/>
            <a:ext cx="4194175" cy="3951288"/>
          </a:xfrm>
        </p:spPr>
        <p:txBody>
          <a:bodyPr rtlCol="0">
            <a:normAutofit fontScale="92500" lnSpcReduction="10000"/>
          </a:bodyPr>
          <a:lstStyle/>
          <a:p>
            <a:pPr eaLnBrk="1" fontAlgn="auto" hangingPunct="1">
              <a:spcAft>
                <a:spcPts val="0"/>
              </a:spcAft>
              <a:buFont typeface="Wingdings" pitchFamily="2" charset="2"/>
              <a:buChar char="q"/>
              <a:defRPr/>
            </a:pPr>
            <a:r>
              <a:rPr lang="en-US" dirty="0" smtClean="0"/>
              <a:t>Check for erosion marks on pole</a:t>
            </a:r>
          </a:p>
          <a:p>
            <a:pPr eaLnBrk="1" fontAlgn="auto" hangingPunct="1">
              <a:spcAft>
                <a:spcPts val="0"/>
              </a:spcAft>
              <a:buFont typeface="Wingdings" pitchFamily="2" charset="2"/>
              <a:buChar char="q"/>
              <a:defRPr/>
            </a:pPr>
            <a:r>
              <a:rPr lang="en-US" dirty="0" smtClean="0"/>
              <a:t>Identify hazards on the pole</a:t>
            </a:r>
          </a:p>
          <a:p>
            <a:pPr lvl="1" eaLnBrk="1" fontAlgn="auto" hangingPunct="1">
              <a:spcAft>
                <a:spcPts val="0"/>
              </a:spcAft>
              <a:buFont typeface="Wingdings" pitchFamily="2" charset="2"/>
              <a:buChar char="q"/>
              <a:defRPr/>
            </a:pPr>
            <a:r>
              <a:rPr lang="en-US" dirty="0" smtClean="0"/>
              <a:t>Flyers, staples nails</a:t>
            </a:r>
          </a:p>
          <a:p>
            <a:pPr lvl="1" eaLnBrk="1" fontAlgn="auto" hangingPunct="1">
              <a:spcAft>
                <a:spcPts val="0"/>
              </a:spcAft>
              <a:buFont typeface="Wingdings" pitchFamily="2" charset="2"/>
              <a:buChar char="q"/>
              <a:defRPr/>
            </a:pPr>
            <a:r>
              <a:rPr lang="en-US" dirty="0" smtClean="0"/>
              <a:t>Ice/snow on pole</a:t>
            </a:r>
          </a:p>
          <a:p>
            <a:pPr lvl="1" eaLnBrk="1" fontAlgn="auto" hangingPunct="1">
              <a:spcAft>
                <a:spcPts val="0"/>
              </a:spcAft>
              <a:buFont typeface="Wingdings" pitchFamily="2" charset="2"/>
              <a:buChar char="q"/>
              <a:defRPr/>
            </a:pPr>
            <a:r>
              <a:rPr lang="en-US" dirty="0" smtClean="0"/>
              <a:t>Bees/wasps/woodpeckers</a:t>
            </a:r>
          </a:p>
          <a:p>
            <a:pPr lvl="1" eaLnBrk="1" fontAlgn="auto" hangingPunct="1">
              <a:spcAft>
                <a:spcPts val="0"/>
              </a:spcAft>
              <a:buFont typeface="Wingdings" pitchFamily="2" charset="2"/>
              <a:buChar char="q"/>
              <a:defRPr/>
            </a:pPr>
            <a:r>
              <a:rPr lang="en-US" dirty="0" smtClean="0"/>
              <a:t>Dead branches</a:t>
            </a:r>
          </a:p>
          <a:p>
            <a:pPr lvl="1" eaLnBrk="1" fontAlgn="auto" hangingPunct="1">
              <a:spcAft>
                <a:spcPts val="0"/>
              </a:spcAft>
              <a:buFont typeface="Wingdings" pitchFamily="2" charset="2"/>
              <a:buChar char="q"/>
              <a:defRPr/>
            </a:pPr>
            <a:r>
              <a:rPr lang="en-US" dirty="0" smtClean="0"/>
              <a:t>Cables connecting lines</a:t>
            </a:r>
          </a:p>
          <a:p>
            <a:pPr eaLnBrk="1" fontAlgn="auto" hangingPunct="1">
              <a:spcAft>
                <a:spcPts val="0"/>
              </a:spcAft>
              <a:buFont typeface="Wingdings" pitchFamily="2" charset="2"/>
              <a:buChar char="q"/>
              <a:defRPr/>
            </a:pPr>
            <a:r>
              <a:rPr lang="en-US" dirty="0" smtClean="0"/>
              <a:t>Remove hazards when possible</a:t>
            </a:r>
          </a:p>
          <a:p>
            <a:pPr eaLnBrk="1" fontAlgn="auto" hangingPunct="1">
              <a:spcAft>
                <a:spcPts val="0"/>
              </a:spcAft>
              <a:buFont typeface="Wingdings" pitchFamily="2" charset="2"/>
              <a:buChar char="q"/>
              <a:defRPr/>
            </a:pPr>
            <a:r>
              <a:rPr lang="en-US" dirty="0" smtClean="0"/>
              <a:t>Identify path</a:t>
            </a:r>
          </a:p>
          <a:p>
            <a:pPr lvl="1" eaLnBrk="1" fontAlgn="auto" hangingPunct="1">
              <a:spcAft>
                <a:spcPts val="0"/>
              </a:spcAft>
              <a:buFont typeface="Wingdings" pitchFamily="2" charset="2"/>
              <a:buChar char="q"/>
              <a:defRPr/>
            </a:pPr>
            <a:r>
              <a:rPr lang="en-US" dirty="0" smtClean="0"/>
              <a:t>Free of hazards</a:t>
            </a:r>
          </a:p>
          <a:p>
            <a:pPr lvl="1" eaLnBrk="1" fontAlgn="auto" hangingPunct="1">
              <a:spcAft>
                <a:spcPts val="0"/>
              </a:spcAft>
              <a:buFont typeface="Wingdings" pitchFamily="2" charset="2"/>
              <a:buChar char="q"/>
              <a:defRPr/>
            </a:pPr>
            <a:r>
              <a:rPr lang="en-US" dirty="0" smtClean="0"/>
              <a:t>Climb on icy side of pole</a:t>
            </a:r>
            <a:endParaRPr lang="en-US" dirty="0"/>
          </a:p>
        </p:txBody>
      </p:sp>
      <p:sp>
        <p:nvSpPr>
          <p:cNvPr id="121863"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E8797B-4B22-4F9A-B770-D56DAB0D9E68}" type="slidenum">
              <a:rPr lang="en-US" smtClean="0">
                <a:solidFill>
                  <a:srgbClr val="898989"/>
                </a:solidFill>
              </a:rPr>
              <a:pPr fontAlgn="base">
                <a:spcBef>
                  <a:spcPct val="0"/>
                </a:spcBef>
                <a:spcAft>
                  <a:spcPct val="0"/>
                </a:spcAft>
                <a:defRPr/>
              </a:pPr>
              <a:t>95</a:t>
            </a:fld>
            <a:endParaRPr lang="en-US" smtClean="0">
              <a:solidFill>
                <a:srgbClr val="898989"/>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INSULATOR WASHING</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524000"/>
            <a:ext cx="8763000" cy="2286000"/>
          </a:xfrm>
        </p:spPr>
        <p:txBody>
          <a:bodyPr rtlCol="0">
            <a:normAutofit/>
          </a:bodyPr>
          <a:lstStyle/>
          <a:p>
            <a:pPr eaLnBrk="1" fontAlgn="auto" hangingPunct="1">
              <a:spcAft>
                <a:spcPts val="0"/>
              </a:spcAft>
              <a:buFont typeface="Arial" pitchFamily="34" charset="0"/>
              <a:buChar char="•"/>
              <a:defRPr/>
            </a:pPr>
            <a:r>
              <a:rPr lang="en-US" sz="2400" dirty="0" smtClean="0">
                <a:latin typeface="+mj-lt"/>
              </a:rPr>
              <a:t>Remove salt buildup on transmission insulators</a:t>
            </a:r>
          </a:p>
          <a:p>
            <a:pPr eaLnBrk="1" fontAlgn="auto" hangingPunct="1">
              <a:spcAft>
                <a:spcPts val="0"/>
              </a:spcAft>
              <a:buFont typeface="Arial" pitchFamily="34" charset="0"/>
              <a:buChar char="•"/>
              <a:defRPr/>
            </a:pPr>
            <a:r>
              <a:rPr lang="en-US" sz="2400" dirty="0" smtClean="0">
                <a:latin typeface="+mj-lt"/>
              </a:rPr>
              <a:t>Do not clean insulators on energized lines from tower</a:t>
            </a:r>
          </a:p>
          <a:p>
            <a:pPr lvl="1" eaLnBrk="1" fontAlgn="auto" hangingPunct="1">
              <a:spcAft>
                <a:spcPts val="0"/>
              </a:spcAft>
              <a:buFont typeface="Arial" pitchFamily="34" charset="0"/>
              <a:buChar char="–"/>
              <a:defRPr/>
            </a:pPr>
            <a:r>
              <a:rPr lang="en-US" sz="2000" dirty="0" smtClean="0">
                <a:latin typeface="+mj-lt"/>
              </a:rPr>
              <a:t>Bucket truck</a:t>
            </a:r>
          </a:p>
          <a:p>
            <a:pPr lvl="1" eaLnBrk="1" fontAlgn="auto" hangingPunct="1">
              <a:spcAft>
                <a:spcPts val="0"/>
              </a:spcAft>
              <a:buFont typeface="Arial" pitchFamily="34" charset="0"/>
              <a:buChar char="–"/>
              <a:defRPr/>
            </a:pPr>
            <a:r>
              <a:rPr lang="en-US" sz="2000" dirty="0" smtClean="0">
                <a:latin typeface="+mj-lt"/>
              </a:rPr>
              <a:t>Helicopter cleaning</a:t>
            </a:r>
          </a:p>
          <a:p>
            <a:pPr lvl="1" eaLnBrk="1" fontAlgn="auto" hangingPunct="1">
              <a:spcAft>
                <a:spcPts val="0"/>
              </a:spcAft>
              <a:buFont typeface="Arial" pitchFamily="34" charset="0"/>
              <a:buChar char="–"/>
              <a:defRPr/>
            </a:pPr>
            <a:r>
              <a:rPr lang="en-US" sz="2000" dirty="0" smtClean="0">
                <a:latin typeface="+mj-lt"/>
              </a:rPr>
              <a:t>Clean from ground</a:t>
            </a:r>
          </a:p>
        </p:txBody>
      </p:sp>
      <p:sp>
        <p:nvSpPr>
          <p:cNvPr id="4" name="Slide Number Placeholder 3"/>
          <p:cNvSpPr>
            <a:spLocks noGrp="1"/>
          </p:cNvSpPr>
          <p:nvPr>
            <p:ph type="sldNum" sz="quarter" idx="11"/>
          </p:nvPr>
        </p:nvSpPr>
        <p:spPr/>
        <p:txBody>
          <a:bodyPr/>
          <a:lstStyle/>
          <a:p>
            <a:pPr>
              <a:defRPr/>
            </a:pPr>
            <a:r>
              <a:rPr lang="en-US" dirty="0">
                <a:solidFill>
                  <a:prstClr val="black">
                    <a:tint val="75000"/>
                  </a:prstClr>
                </a:solidFill>
                <a:latin typeface="+mj-lt"/>
              </a:rPr>
              <a:t>96</a:t>
            </a:r>
          </a:p>
        </p:txBody>
      </p:sp>
      <p:sp>
        <p:nvSpPr>
          <p:cNvPr id="7" name="Rectangle 6"/>
          <p:cNvSpPr/>
          <p:nvPr/>
        </p:nvSpPr>
        <p:spPr>
          <a:xfrm>
            <a:off x="304800" y="6045200"/>
            <a:ext cx="7391400" cy="307975"/>
          </a:xfrm>
          <a:prstGeom prst="rect">
            <a:avLst/>
          </a:prstGeom>
        </p:spPr>
        <p:txBody>
          <a:bodyPr>
            <a:spAutoFit/>
          </a:bodyPr>
          <a:lstStyle/>
          <a:p>
            <a:pPr fontAlgn="auto">
              <a:spcBef>
                <a:spcPts val="0"/>
              </a:spcBef>
              <a:spcAft>
                <a:spcPts val="0"/>
              </a:spcAft>
              <a:defRPr/>
            </a:pPr>
            <a:r>
              <a:rPr lang="en-US" sz="1400" dirty="0">
                <a:latin typeface="+mj-lt"/>
                <a:cs typeface="+mn-cs"/>
                <a:hlinkClick r:id="rId3"/>
              </a:rPr>
              <a:t>http://www.osha.gov/pls/oshaweb/owadisp.show_document?p_table=standards&amp;p_id=9868</a:t>
            </a:r>
            <a:endParaRPr lang="en-US" sz="1400" dirty="0">
              <a:latin typeface="+mj-lt"/>
              <a:cs typeface="+mn-cs"/>
            </a:endParaRPr>
          </a:p>
        </p:txBody>
      </p:sp>
      <p:grpSp>
        <p:nvGrpSpPr>
          <p:cNvPr id="5" name="Group 15"/>
          <p:cNvGrpSpPr>
            <a:grpSpLocks/>
          </p:cNvGrpSpPr>
          <p:nvPr/>
        </p:nvGrpSpPr>
        <p:grpSpPr bwMode="auto">
          <a:xfrm rot="-979633">
            <a:off x="4989513" y="3721100"/>
            <a:ext cx="4340225" cy="2271713"/>
            <a:chOff x="4851481" y="2618557"/>
            <a:chExt cx="4462143" cy="2322833"/>
          </a:xfrm>
        </p:grpSpPr>
        <p:sp>
          <p:nvSpPr>
            <p:cNvPr id="10" name="Cloud 9"/>
            <p:cNvSpPr/>
            <p:nvPr/>
          </p:nvSpPr>
          <p:spPr>
            <a:xfrm rot="571560">
              <a:off x="4882328" y="2617919"/>
              <a:ext cx="4140620" cy="2322833"/>
            </a:xfrm>
            <a:prstGeom prst="cloud">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b="1" i="1" dirty="0">
                <a:solidFill>
                  <a:schemeClr val="bg1"/>
                </a:solidFill>
                <a:latin typeface="+mj-lt"/>
              </a:endParaRPr>
            </a:p>
          </p:txBody>
        </p:sp>
        <p:sp>
          <p:nvSpPr>
            <p:cNvPr id="12" name="TextBox 11"/>
            <p:cNvSpPr txBox="1"/>
            <p:nvPr/>
          </p:nvSpPr>
          <p:spPr>
            <a:xfrm rot="571560">
              <a:off x="4849063" y="3101626"/>
              <a:ext cx="4462143" cy="472357"/>
            </a:xfrm>
            <a:prstGeom prst="rect">
              <a:avLst/>
            </a:prstGeom>
            <a:noFill/>
          </p:spPr>
          <p:txBody>
            <a:bodyPr>
              <a:spAutoFit/>
            </a:bodyPr>
            <a:lstStyle/>
            <a:p>
              <a:pPr algn="ctr" fontAlgn="auto">
                <a:spcBef>
                  <a:spcPts val="0"/>
                </a:spcBef>
                <a:spcAft>
                  <a:spcPts val="0"/>
                </a:spcAft>
                <a:defRPr/>
              </a:pPr>
              <a:r>
                <a:rPr lang="en-US" sz="2400" b="1" i="1" dirty="0">
                  <a:latin typeface="+mj-lt"/>
                  <a:cs typeface="+mn-cs"/>
                </a:rPr>
                <a:t>Q: </a:t>
              </a:r>
              <a:r>
                <a:rPr lang="en-US" sz="2000" b="1" i="1" dirty="0">
                  <a:latin typeface="+mj-lt"/>
                  <a:cs typeface="+mn-cs"/>
                </a:rPr>
                <a:t>Are body belts acceptable?</a:t>
              </a:r>
            </a:p>
          </p:txBody>
        </p:sp>
      </p:grpSp>
      <p:sp>
        <p:nvSpPr>
          <p:cNvPr id="13" name="Content Placeholder 2"/>
          <p:cNvSpPr txBox="1">
            <a:spLocks/>
          </p:cNvSpPr>
          <p:nvPr/>
        </p:nvSpPr>
        <p:spPr>
          <a:xfrm>
            <a:off x="0" y="3581400"/>
            <a:ext cx="6324600" cy="2590800"/>
          </a:xfrm>
          <a:prstGeom prst="rect">
            <a:avLst/>
          </a:prstGeom>
        </p:spPr>
        <p:txBody>
          <a:bodyPr>
            <a:normAutofit fontScale="92500"/>
          </a:bodyPr>
          <a:lstStyle/>
          <a:p>
            <a:pPr marL="342900" indent="-342900" fontAlgn="auto">
              <a:spcBef>
                <a:spcPct val="20000"/>
              </a:spcBef>
              <a:spcAft>
                <a:spcPts val="0"/>
              </a:spcAft>
              <a:buFont typeface="Arial" pitchFamily="34" charset="0"/>
              <a:buChar char="•"/>
              <a:defRPr/>
            </a:pPr>
            <a:r>
              <a:rPr lang="en-US" sz="2600" dirty="0">
                <a:latin typeface="+mj-lt"/>
                <a:cs typeface="+mn-cs"/>
              </a:rPr>
              <a:t>De-energized lines can be cleaned from tower</a:t>
            </a:r>
          </a:p>
          <a:p>
            <a:pPr marL="742950" lvl="1" indent="-285750" fontAlgn="auto">
              <a:spcBef>
                <a:spcPct val="20000"/>
              </a:spcBef>
              <a:spcAft>
                <a:spcPts val="0"/>
              </a:spcAft>
              <a:buFont typeface="Arial" pitchFamily="34" charset="0"/>
              <a:buChar char="–"/>
              <a:defRPr/>
            </a:pPr>
            <a:r>
              <a:rPr lang="en-US" sz="2200" dirty="0">
                <a:latin typeface="+mj-lt"/>
                <a:cs typeface="+mn-cs"/>
              </a:rPr>
              <a:t>Fall arrest/protection required above 4’</a:t>
            </a:r>
          </a:p>
          <a:p>
            <a:pPr marL="742950" lvl="1" indent="-285750" fontAlgn="auto">
              <a:spcBef>
                <a:spcPct val="20000"/>
              </a:spcBef>
              <a:spcAft>
                <a:spcPts val="0"/>
              </a:spcAft>
              <a:buFont typeface="Arial" pitchFamily="34" charset="0"/>
              <a:buChar char="–"/>
              <a:defRPr/>
            </a:pPr>
            <a:r>
              <a:rPr lang="en-US" sz="2200" dirty="0">
                <a:latin typeface="+mj-lt"/>
                <a:cs typeface="+mn-cs"/>
              </a:rPr>
              <a:t>Significant falling hazards include:</a:t>
            </a:r>
          </a:p>
          <a:p>
            <a:pPr marL="1143000" lvl="2" indent="-228600" fontAlgn="auto">
              <a:spcBef>
                <a:spcPct val="20000"/>
              </a:spcBef>
              <a:spcAft>
                <a:spcPts val="0"/>
              </a:spcAft>
              <a:buFont typeface="Arial" pitchFamily="34" charset="0"/>
              <a:buChar char="•"/>
              <a:defRPr/>
            </a:pPr>
            <a:r>
              <a:rPr lang="en-US" sz="2200" dirty="0">
                <a:latin typeface="+mj-lt"/>
                <a:cs typeface="+mn-cs"/>
              </a:rPr>
              <a:t>High pressure hose</a:t>
            </a:r>
          </a:p>
          <a:p>
            <a:pPr marL="1143000" lvl="2" indent="-228600" fontAlgn="auto">
              <a:spcBef>
                <a:spcPct val="20000"/>
              </a:spcBef>
              <a:spcAft>
                <a:spcPts val="0"/>
              </a:spcAft>
              <a:buFont typeface="Arial" pitchFamily="34" charset="0"/>
              <a:buChar char="•"/>
              <a:defRPr/>
            </a:pPr>
            <a:r>
              <a:rPr lang="en-US" sz="2200" dirty="0">
                <a:latin typeface="+mj-lt"/>
                <a:cs typeface="+mn-cs"/>
              </a:rPr>
              <a:t>Wet surfaces/boots</a:t>
            </a:r>
          </a:p>
          <a:p>
            <a:pPr marL="1143000" lvl="2" indent="-228600" fontAlgn="auto">
              <a:spcBef>
                <a:spcPct val="20000"/>
              </a:spcBef>
              <a:spcAft>
                <a:spcPts val="0"/>
              </a:spcAft>
              <a:buFont typeface="Arial" pitchFamily="34" charset="0"/>
              <a:buChar char="•"/>
              <a:defRPr/>
            </a:pPr>
            <a:r>
              <a:rPr lang="en-US" sz="2200" dirty="0">
                <a:latin typeface="+mj-lt"/>
                <a:cs typeface="+mn-cs"/>
              </a:rPr>
              <a:t>High winds</a:t>
            </a:r>
          </a:p>
        </p:txBody>
      </p:sp>
      <p:sp>
        <p:nvSpPr>
          <p:cNvPr id="11" name="TextBox 10"/>
          <p:cNvSpPr txBox="1"/>
          <p:nvPr/>
        </p:nvSpPr>
        <p:spPr>
          <a:xfrm rot="21191927">
            <a:off x="5330825" y="4597400"/>
            <a:ext cx="3071813" cy="985838"/>
          </a:xfrm>
          <a:prstGeom prst="rect">
            <a:avLst/>
          </a:prstGeom>
          <a:noFill/>
        </p:spPr>
        <p:txBody>
          <a:bodyPr>
            <a:spAutoFit/>
          </a:bodyPr>
          <a:lstStyle/>
          <a:p>
            <a:pPr marL="0" lvl="1" algn="ctr" fontAlgn="auto">
              <a:spcBef>
                <a:spcPts val="0"/>
              </a:spcBef>
              <a:spcAft>
                <a:spcPts val="0"/>
              </a:spcAft>
              <a:defRPr/>
            </a:pPr>
            <a:r>
              <a:rPr lang="en-US" sz="2200" b="1" i="1" dirty="0">
                <a:latin typeface="+mj-lt"/>
                <a:cs typeface="+mn-cs"/>
              </a:rPr>
              <a:t>A: </a:t>
            </a:r>
            <a:r>
              <a:rPr lang="en-US" sz="2000" b="1" i="1" dirty="0">
                <a:latin typeface="+mj-lt"/>
                <a:cs typeface="+mn-cs"/>
              </a:rPr>
              <a:t>No, must use a full body harness</a:t>
            </a:r>
          </a:p>
          <a:p>
            <a:pPr marL="0" lvl="1" algn="ctr" fontAlgn="auto">
              <a:spcBef>
                <a:spcPts val="0"/>
              </a:spcBef>
              <a:spcAft>
                <a:spcPts val="0"/>
              </a:spcAft>
              <a:defRPr/>
            </a:pPr>
            <a:r>
              <a:rPr lang="en-US" sz="1600" dirty="0">
                <a:latin typeface="+mj-lt"/>
                <a:cs typeface="+mn-cs"/>
              </a:rPr>
              <a:t>Effective January 1, 1998</a:t>
            </a:r>
          </a:p>
        </p:txBody>
      </p:sp>
      <p:sp>
        <p:nvSpPr>
          <p:cNvPr id="14" name="Rectangle 13"/>
          <p:cNvSpPr/>
          <p:nvPr/>
        </p:nvSpPr>
        <p:spPr>
          <a:xfrm>
            <a:off x="304800" y="6353175"/>
            <a:ext cx="6553200" cy="276225"/>
          </a:xfrm>
          <a:prstGeom prst="rect">
            <a:avLst/>
          </a:prstGeom>
        </p:spPr>
        <p:txBody>
          <a:bodyPr>
            <a:spAutoFit/>
          </a:bodyPr>
          <a:lstStyle/>
          <a:p>
            <a:pPr fontAlgn="auto">
              <a:spcBef>
                <a:spcPts val="0"/>
              </a:spcBef>
              <a:spcAft>
                <a:spcPts val="0"/>
              </a:spcAft>
              <a:defRPr/>
            </a:pPr>
            <a:r>
              <a:rPr lang="en-US" sz="1200" dirty="0">
                <a:latin typeface="+mj-lt"/>
                <a:cs typeface="+mn-cs"/>
                <a:hlinkClick r:id="rId4"/>
              </a:rPr>
              <a:t>http://www.osha.gov/pls/oshaweb/owadisp.show_document?p_id=10758&amp;p_table=STANDARDS</a:t>
            </a:r>
            <a:endParaRPr lang="en-US" sz="1200" dirty="0">
              <a:latin typeface="+mj-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TRENCHES AND LADDERS</a:t>
            </a:r>
            <a:endParaRPr lang="en-US" dirty="0"/>
          </a:p>
        </p:txBody>
      </p:sp>
      <p:sp>
        <p:nvSpPr>
          <p:cNvPr id="123907" name="Slide Number Placeholder 3"/>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06A3C3-0F85-4A57-9B84-23CA91F84480}" type="slidenum">
              <a:rPr lang="en-US" smtClean="0">
                <a:solidFill>
                  <a:srgbClr val="898989"/>
                </a:solidFill>
              </a:rPr>
              <a:pPr fontAlgn="base">
                <a:spcBef>
                  <a:spcPct val="0"/>
                </a:spcBef>
                <a:spcAft>
                  <a:spcPct val="0"/>
                </a:spcAft>
                <a:defRPr/>
              </a:pPr>
              <a:t>97</a:t>
            </a:fld>
            <a:endParaRPr lang="en-US" smtClean="0">
              <a:solidFill>
                <a:srgbClr val="898989"/>
              </a:solidFill>
            </a:endParaRPr>
          </a:p>
        </p:txBody>
      </p:sp>
      <p:pic>
        <p:nvPicPr>
          <p:cNvPr id="5" name="Content Placeholder 3" descr="DSC01277_Shoring_Ladder.JPG"/>
          <p:cNvPicPr>
            <a:picLocks noChangeAspect="1"/>
          </p:cNvPicPr>
          <p:nvPr/>
        </p:nvPicPr>
        <p:blipFill>
          <a:blip r:embed="rId3" cstate="email"/>
          <a:stretch>
            <a:fillRect/>
          </a:stretch>
        </p:blipFill>
        <p:spPr>
          <a:xfrm>
            <a:off x="1600200" y="1473597"/>
            <a:ext cx="6967724" cy="3910806"/>
          </a:xfrm>
          <a:prstGeom prst="rect">
            <a:avLst/>
          </a:prstGeom>
          <a:ln>
            <a:noFill/>
          </a:ln>
          <a:effectLst>
            <a:softEdge rad="317500"/>
          </a:effectLst>
        </p:spPr>
      </p:pic>
      <p:sp>
        <p:nvSpPr>
          <p:cNvPr id="123909" name="Rectangle 6"/>
          <p:cNvSpPr>
            <a:spLocks noChangeArrowheads="1"/>
          </p:cNvSpPr>
          <p:nvPr/>
        </p:nvSpPr>
        <p:spPr bwMode="auto">
          <a:xfrm>
            <a:off x="3048000" y="5410200"/>
            <a:ext cx="4292600" cy="400050"/>
          </a:xfrm>
          <a:prstGeom prst="rect">
            <a:avLst/>
          </a:prstGeom>
          <a:noFill/>
          <a:ln w="9525">
            <a:noFill/>
            <a:miter lim="800000"/>
            <a:headEnd/>
            <a:tailEnd/>
          </a:ln>
        </p:spPr>
        <p:txBody>
          <a:bodyPr wrap="none">
            <a:spAutoFit/>
          </a:bodyPr>
          <a:lstStyle/>
          <a:p>
            <a:r>
              <a:rPr lang="en-US" sz="2000" b="1">
                <a:latin typeface="Calibri" pitchFamily="34" charset="0"/>
              </a:rPr>
              <a:t>WHAT IS WRONG WITH THIS PICTURE?</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GETTING IN AND OUT OF TRENCH</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52400" y="1752600"/>
            <a:ext cx="5867400" cy="4800600"/>
          </a:xfrm>
          <a:ln>
            <a:solidFill>
              <a:schemeClr val="accent1"/>
            </a:solidFill>
          </a:ln>
        </p:spPr>
        <p:txBody>
          <a:bodyPr rtlCol="0">
            <a:normAutofit/>
          </a:bodyPr>
          <a:lstStyle/>
          <a:p>
            <a:pPr eaLnBrk="1" fontAlgn="auto" hangingPunct="1">
              <a:spcAft>
                <a:spcPts val="0"/>
              </a:spcAft>
              <a:buFont typeface="Arial" pitchFamily="34" charset="0"/>
              <a:buChar char="•"/>
              <a:defRPr/>
            </a:pPr>
            <a:r>
              <a:rPr lang="en-US" sz="2400" dirty="0" smtClean="0"/>
              <a:t>At what depth do you start using a ladder?</a:t>
            </a:r>
          </a:p>
          <a:p>
            <a:pPr lvl="1" eaLnBrk="1" fontAlgn="auto" hangingPunct="1">
              <a:spcAft>
                <a:spcPts val="0"/>
              </a:spcAft>
              <a:buFont typeface="Arial" pitchFamily="34" charset="0"/>
              <a:buChar char="–"/>
              <a:defRPr/>
            </a:pPr>
            <a:r>
              <a:rPr lang="en-US" dirty="0" smtClean="0"/>
              <a:t>24”</a:t>
            </a:r>
          </a:p>
          <a:p>
            <a:pPr lvl="1" eaLnBrk="1" fontAlgn="auto" hangingPunct="1">
              <a:spcAft>
                <a:spcPts val="0"/>
              </a:spcAft>
              <a:buFont typeface="Arial" pitchFamily="34" charset="0"/>
              <a:buChar char="–"/>
              <a:defRPr/>
            </a:pPr>
            <a:r>
              <a:rPr lang="en-US" dirty="0" smtClean="0"/>
              <a:t>36”</a:t>
            </a:r>
          </a:p>
          <a:p>
            <a:pPr lvl="1" eaLnBrk="1" fontAlgn="auto" hangingPunct="1">
              <a:spcAft>
                <a:spcPts val="0"/>
              </a:spcAft>
              <a:buFont typeface="Arial" pitchFamily="34" charset="0"/>
              <a:buChar char="–"/>
              <a:defRPr/>
            </a:pPr>
            <a:r>
              <a:rPr lang="en-US" dirty="0" smtClean="0"/>
              <a:t>48”</a:t>
            </a:r>
          </a:p>
          <a:p>
            <a:pPr lvl="1" eaLnBrk="1" fontAlgn="auto" hangingPunct="1">
              <a:spcAft>
                <a:spcPts val="0"/>
              </a:spcAft>
              <a:buFont typeface="Arial" pitchFamily="34" charset="0"/>
              <a:buChar char="–"/>
              <a:defRPr/>
            </a:pPr>
            <a:r>
              <a:rPr lang="en-US" dirty="0" smtClean="0"/>
              <a:t>60”</a:t>
            </a:r>
          </a:p>
          <a:p>
            <a:pPr marL="347663" lvl="1" indent="-347663" eaLnBrk="1" fontAlgn="auto" hangingPunct="1">
              <a:spcAft>
                <a:spcPts val="0"/>
              </a:spcAft>
              <a:buFont typeface="Arial" pitchFamily="34" charset="0"/>
              <a:buChar char="•"/>
              <a:defRPr/>
            </a:pPr>
            <a:r>
              <a:rPr lang="en-US" dirty="0" smtClean="0"/>
              <a:t>How often is an exit required in trenches?</a:t>
            </a:r>
          </a:p>
          <a:p>
            <a:pPr lvl="1" eaLnBrk="1" fontAlgn="auto" hangingPunct="1">
              <a:spcAft>
                <a:spcPts val="0"/>
              </a:spcAft>
              <a:buFont typeface="Arial" pitchFamily="34" charset="0"/>
              <a:buChar char="–"/>
              <a:defRPr/>
            </a:pPr>
            <a:r>
              <a:rPr lang="en-US" dirty="0" smtClean="0"/>
              <a:t>every 5 feet</a:t>
            </a:r>
          </a:p>
          <a:p>
            <a:pPr lvl="1" eaLnBrk="1" fontAlgn="auto" hangingPunct="1">
              <a:spcAft>
                <a:spcPts val="0"/>
              </a:spcAft>
              <a:buFont typeface="Arial" pitchFamily="34" charset="0"/>
              <a:buChar char="–"/>
              <a:defRPr/>
            </a:pPr>
            <a:r>
              <a:rPr lang="en-US" dirty="0" smtClean="0"/>
              <a:t>every 15 feet </a:t>
            </a:r>
          </a:p>
          <a:p>
            <a:pPr lvl="1" eaLnBrk="1" fontAlgn="auto" hangingPunct="1">
              <a:spcAft>
                <a:spcPts val="0"/>
              </a:spcAft>
              <a:buFont typeface="Arial" pitchFamily="34" charset="0"/>
              <a:buChar char="–"/>
              <a:defRPr/>
            </a:pPr>
            <a:r>
              <a:rPr lang="en-US" dirty="0" smtClean="0"/>
              <a:t>every 25 feet</a:t>
            </a:r>
          </a:p>
          <a:p>
            <a:pPr lvl="1" eaLnBrk="1" fontAlgn="auto" hangingPunct="1">
              <a:spcAft>
                <a:spcPts val="0"/>
              </a:spcAft>
              <a:buFont typeface="Arial" pitchFamily="34" charset="0"/>
              <a:buChar char="–"/>
              <a:defRPr/>
            </a:pPr>
            <a:r>
              <a:rPr lang="en-US" dirty="0" smtClean="0"/>
              <a:t>every 50 feet</a:t>
            </a:r>
            <a:endParaRPr lang="en-US" dirty="0"/>
          </a:p>
        </p:txBody>
      </p:sp>
      <p:sp>
        <p:nvSpPr>
          <p:cNvPr id="124932" name="Slide Number Placeholder 6"/>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154991-5D13-48F0-BAD8-277E77A65B9D}" type="slidenum">
              <a:rPr lang="en-US" smtClean="0">
                <a:solidFill>
                  <a:srgbClr val="898989"/>
                </a:solidFill>
              </a:rPr>
              <a:pPr fontAlgn="base">
                <a:spcBef>
                  <a:spcPct val="0"/>
                </a:spcBef>
                <a:spcAft>
                  <a:spcPct val="0"/>
                </a:spcAft>
                <a:defRPr/>
              </a:pPr>
              <a:t>98</a:t>
            </a:fld>
            <a:endParaRPr lang="en-US" smtClean="0">
              <a:solidFill>
                <a:srgbClr val="898989"/>
              </a:solidFill>
            </a:endParaRPr>
          </a:p>
        </p:txBody>
      </p:sp>
      <p:pic>
        <p:nvPicPr>
          <p:cNvPr id="6" name="Picture 5" descr="DSC01308.JPG"/>
          <p:cNvPicPr>
            <a:picLocks noChangeAspect="1"/>
          </p:cNvPicPr>
          <p:nvPr/>
        </p:nvPicPr>
        <p:blipFill>
          <a:blip r:embed="rId3" cstate="email"/>
          <a:stretch>
            <a:fillRect/>
          </a:stretch>
        </p:blipFill>
        <p:spPr>
          <a:xfrm>
            <a:off x="6096000" y="1833606"/>
            <a:ext cx="2654773" cy="4719594"/>
          </a:xfrm>
          <a:prstGeom prst="round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p:cNvSpPr/>
          <p:nvPr/>
        </p:nvSpPr>
        <p:spPr>
          <a:xfrm>
            <a:off x="304800" y="30480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1" name="Oval 10"/>
          <p:cNvSpPr/>
          <p:nvPr/>
        </p:nvSpPr>
        <p:spPr>
          <a:xfrm>
            <a:off x="533400" y="5257800"/>
            <a:ext cx="2286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TextBox 9"/>
          <p:cNvSpPr txBox="1"/>
          <p:nvPr/>
        </p:nvSpPr>
        <p:spPr>
          <a:xfrm>
            <a:off x="8458200" y="5288340"/>
            <a:ext cx="591829" cy="156966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96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n-lt"/>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rtlCol="0">
            <a:normAutofit/>
          </a:bodyPr>
          <a:lstStyle/>
          <a:p>
            <a:pPr algn="r" eaLnBrk="1" fontAlgn="auto" hangingPunct="1">
              <a:spcAft>
                <a:spcPts val="0"/>
              </a:spcAft>
              <a:defRPr/>
            </a:pPr>
            <a:r>
              <a:rPr lang="en-US" dirty="0" smtClean="0">
                <a:effectLst>
                  <a:outerShdw blurRad="38100" dist="38100" dir="2700000" algn="tl">
                    <a:srgbClr val="000000">
                      <a:alpha val="43137"/>
                    </a:srgbClr>
                  </a:outerShdw>
                </a:effectLst>
              </a:rPr>
              <a:t>SETTING UP LADDERS IN TRENCHES</a:t>
            </a:r>
            <a:endParaRPr lang="en-US" dirty="0">
              <a:effectLst>
                <a:outerShdw blurRad="38100" dist="38100" dir="2700000" algn="tl">
                  <a:srgbClr val="000000">
                    <a:alpha val="43137"/>
                  </a:srgbClr>
                </a:outerShdw>
              </a:effectLst>
            </a:endParaRPr>
          </a:p>
        </p:txBody>
      </p:sp>
      <p:sp>
        <p:nvSpPr>
          <p:cNvPr id="16" name="Text Placeholder 15"/>
          <p:cNvSpPr>
            <a:spLocks noGrp="1"/>
          </p:cNvSpPr>
          <p:nvPr>
            <p:ph type="body" idx="1"/>
          </p:nvPr>
        </p:nvSpPr>
        <p:spPr>
          <a:xfrm>
            <a:off x="304800" y="1493838"/>
            <a:ext cx="4040188" cy="639762"/>
          </a:xfrm>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BETTER PRACTICE</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sz="half" idx="2"/>
          </p:nvPr>
        </p:nvSpPr>
        <p:spPr>
          <a:xfrm>
            <a:off x="228600" y="2174875"/>
            <a:ext cx="4268788" cy="4225925"/>
          </a:xfrm>
        </p:spPr>
        <p:txBody>
          <a:bodyPr/>
          <a:lstStyle/>
          <a:p>
            <a:pPr eaLnBrk="1" hangingPunct="1">
              <a:buFont typeface="Wingdings" pitchFamily="2" charset="2"/>
              <a:buChar char="ü"/>
            </a:pPr>
            <a:r>
              <a:rPr lang="en-US" smtClean="0"/>
              <a:t>Properly inspect before use</a:t>
            </a:r>
          </a:p>
          <a:p>
            <a:pPr eaLnBrk="1" hangingPunct="1">
              <a:buFont typeface="Wingdings" pitchFamily="2" charset="2"/>
              <a:buChar char="ü"/>
            </a:pPr>
            <a:r>
              <a:rPr lang="en-US" smtClean="0"/>
              <a:t>Place ladder on level surface or use ladder leveler</a:t>
            </a:r>
          </a:p>
          <a:p>
            <a:pPr eaLnBrk="1" hangingPunct="1">
              <a:buFont typeface="Wingdings" pitchFamily="2" charset="2"/>
              <a:buChar char="ü"/>
            </a:pPr>
            <a:r>
              <a:rPr lang="en-US" smtClean="0"/>
              <a:t>Extend ladder 36” above surface</a:t>
            </a:r>
          </a:p>
          <a:p>
            <a:pPr eaLnBrk="1" hangingPunct="1">
              <a:buFont typeface="Wingdings" pitchFamily="2" charset="2"/>
              <a:buChar char="ü"/>
            </a:pPr>
            <a:r>
              <a:rPr lang="en-US" smtClean="0"/>
              <a:t>Tie off ladder at top</a:t>
            </a:r>
          </a:p>
          <a:p>
            <a:pPr eaLnBrk="1" hangingPunct="1">
              <a:buFont typeface="Wingdings" pitchFamily="2" charset="2"/>
              <a:buChar char="ü"/>
            </a:pPr>
            <a:r>
              <a:rPr lang="en-US" smtClean="0"/>
              <a:t>Secure ladder at bottom</a:t>
            </a:r>
          </a:p>
          <a:p>
            <a:pPr eaLnBrk="1" hangingPunct="1">
              <a:buFont typeface="Wingdings" pitchFamily="2" charset="2"/>
              <a:buChar char="ü"/>
            </a:pPr>
            <a:r>
              <a:rPr lang="en-US" smtClean="0"/>
              <a:t>For every 4’ up, put ladder 1’ back</a:t>
            </a:r>
          </a:p>
          <a:p>
            <a:pPr eaLnBrk="1" hangingPunct="1"/>
            <a:endParaRPr lang="en-US" smtClean="0"/>
          </a:p>
        </p:txBody>
      </p:sp>
      <p:sp>
        <p:nvSpPr>
          <p:cNvPr id="17" name="Text Placeholder 16"/>
          <p:cNvSpPr>
            <a:spLocks noGrp="1"/>
          </p:cNvSpPr>
          <p:nvPr>
            <p:ph type="body" sz="quarter" idx="3"/>
          </p:nvPr>
        </p:nvSpPr>
        <p:spPr/>
        <p:txBody>
          <a:bodyPr rtlCol="0">
            <a:normAutofit/>
          </a:bodyPr>
          <a:lstStyle/>
          <a:p>
            <a:pPr algn="ctr" eaLnBrk="1" fontAlgn="auto" hangingPunct="1">
              <a:spcAft>
                <a:spcPts val="0"/>
              </a:spcAft>
              <a:buFont typeface="Arial" pitchFamily="34" charset="0"/>
              <a:buNone/>
              <a:defRPr/>
            </a:pPr>
            <a:r>
              <a:rPr lang="en-US" sz="2800" dirty="0" smtClean="0">
                <a:effectLst>
                  <a:outerShdw blurRad="38100" dist="38100" dir="2700000" algn="tl">
                    <a:srgbClr val="000000">
                      <a:alpha val="43137"/>
                    </a:srgbClr>
                  </a:outerShdw>
                </a:effectLst>
              </a:rPr>
              <a:t>AVOID</a:t>
            </a:r>
            <a:endParaRPr lang="en-US" sz="2800" dirty="0">
              <a:effectLst>
                <a:outerShdw blurRad="38100" dist="38100" dir="2700000" algn="tl">
                  <a:srgbClr val="000000">
                    <a:alpha val="43137"/>
                  </a:srgbClr>
                </a:outerShdw>
              </a:effectLst>
            </a:endParaRPr>
          </a:p>
        </p:txBody>
      </p:sp>
      <p:sp>
        <p:nvSpPr>
          <p:cNvPr id="18" name="Content Placeholder 17"/>
          <p:cNvSpPr>
            <a:spLocks noGrp="1"/>
          </p:cNvSpPr>
          <p:nvPr>
            <p:ph sz="quarter" idx="4"/>
          </p:nvPr>
        </p:nvSpPr>
        <p:spPr/>
        <p:txBody>
          <a:bodyPr/>
          <a:lstStyle/>
          <a:p>
            <a:pPr eaLnBrk="1" hangingPunct="1">
              <a:buFont typeface="Arial" charset="0"/>
              <a:buBlip>
                <a:blip r:embed="rId3"/>
              </a:buBlip>
            </a:pPr>
            <a:r>
              <a:rPr lang="en-US" smtClean="0"/>
              <a:t>Uneven or unstable ground at the top or bottom of the ladder</a:t>
            </a:r>
          </a:p>
          <a:p>
            <a:pPr eaLnBrk="1" hangingPunct="1">
              <a:buFont typeface="Arial" charset="0"/>
              <a:buBlip>
                <a:blip r:embed="rId3"/>
              </a:buBlip>
            </a:pPr>
            <a:r>
              <a:rPr lang="en-US" smtClean="0"/>
              <a:t>Using broken or damaged rungs</a:t>
            </a:r>
          </a:p>
          <a:p>
            <a:pPr eaLnBrk="1" hangingPunct="1"/>
            <a:endParaRPr lang="en-US" smtClean="0"/>
          </a:p>
        </p:txBody>
      </p:sp>
      <p:sp>
        <p:nvSpPr>
          <p:cNvPr id="125959" name="Slide Number Placeholder 9"/>
          <p:cNvSpPr>
            <a:spLocks noGrp="1"/>
          </p:cNvSpPr>
          <p:nvPr>
            <p:ph type="sldNum" sz="quarter" idx="11"/>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0169DA-8530-4F1B-A99A-32FBF16521CC}" type="slidenum">
              <a:rPr lang="en-US" smtClean="0">
                <a:solidFill>
                  <a:srgbClr val="898989"/>
                </a:solidFill>
              </a:rPr>
              <a:pPr fontAlgn="base">
                <a:spcBef>
                  <a:spcPct val="0"/>
                </a:spcBef>
                <a:spcAft>
                  <a:spcPct val="0"/>
                </a:spcAft>
                <a:defRPr/>
              </a:pPr>
              <a:t>99</a:t>
            </a:fld>
            <a:endParaRPr lang="en-US" smtClean="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build="p"/>
      <p:bldP spid="1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9687&quot;&gt;&lt;property id=&quot;20148&quot; value=&quot;5&quot;/&gt;&lt;property id=&quot;20300&quot; value=&quot;Slide 1 - &amp;quot;DISCLAIMER&amp;quot;&quot;/&gt;&lt;property id=&quot;20307&quot; value=&quot;630&quot;/&gt;&lt;/object&gt;&lt;object type=&quot;3&quot; unique_id=&quot;19688&quot;&gt;&lt;property id=&quot;20148&quot; value=&quot;5&quot;/&gt;&lt;property id=&quot;20300&quot; value=&quot;Slide 2 - &amp;quot;WHAT ARE WE GOING TO DO TODAY?&amp;quot;&quot;/&gt;&lt;property id=&quot;20307&quot; value=&quot;631&quot;/&gt;&lt;/object&gt;&lt;object type=&quot;3&quot; unique_id=&quot;19689&quot;&gt;&lt;property id=&quot;20148&quot; value=&quot;5&quot;/&gt;&lt;property id=&quot;20300&quot; value=&quot;Slide 3 - &amp;quot;POTENTIAL BENEFITS&amp;quot;&quot;/&gt;&lt;property id=&quot;20307&quot; value=&quot;632&quot;/&gt;&lt;/object&gt;&lt;object type=&quot;3&quot; unique_id=&quot;19690&quot;&gt;&lt;property id=&quot;20148&quot; value=&quot;5&quot;/&gt;&lt;property id=&quot;20300&quot; value=&quot;Slide 4 - &amp;quot;TOP INJURIES IN UTILITY INDUSTRY&amp;quot;&quot;/&gt;&lt;property id=&quot;20307&quot; value=&quot;633&quot;/&gt;&lt;/object&gt;&lt;object type=&quot;3&quot; unique_id=&quot;19691&quot;&gt;&lt;property id=&quot;20148&quot; value=&quot;5&quot;/&gt;&lt;property id=&quot;20300&quot; value=&quot;Slide 5 - &amp;quot;FATALITIES IN UTILITY INDUSTRY&amp;quot;&quot;/&gt;&lt;property id=&quot;20307&quot; value=&quot;634&quot;/&gt;&lt;/object&gt;&lt;object type=&quot;3&quot; unique_id=&quot;19692&quot;&gt;&lt;property id=&quot;20148&quot; value=&quot;5&quot;/&gt;&lt;property id=&quot;20300&quot; value=&quot;Slide 6 - &amp;quot;WHAT IS ERGONOMICS AND SAFETY?&amp;quot;&quot;/&gt;&lt;property id=&quot;20307&quot; value=&quot;635&quot;/&gt;&lt;/object&gt;&lt;object type=&quot;3&quot; unique_id=&quot;19693&quot;&gt;&lt;property id=&quot;20148&quot; value=&quot;5&quot;/&gt;&lt;property id=&quot;20300&quot; value=&quot;Slide 7 - &amp;quot;INJURIES COVERED&amp;quot;&quot;/&gt;&lt;property id=&quot;20307&quot; value=&quot;780&quot;/&gt;&lt;/object&gt;&lt;object type=&quot;3&quot; unique_id=&quot;19694&quot;&gt;&lt;property id=&quot;20148&quot; value=&quot;5&quot;/&gt;&lt;property id=&quot;20300&quot; value=&quot;Slide 8 - &amp;quot;SCOPE&amp;quot;&quot;/&gt;&lt;property id=&quot;20307&quot; value=&quot;637&quot;/&gt;&lt;/object&gt;&lt;object type=&quot;3&quot; unique_id=&quot;19695&quot;&gt;&lt;property id=&quot;20148&quot; value=&quot;5&quot;/&gt;&lt;property id=&quot;20300&quot; value=&quot;Slide 9 - &amp;quot;TYPICAL WORK TASKS OBSERVED&amp;quot;&quot;/&gt;&lt;property id=&quot;20307&quot; value=&quot;636&quot;/&gt;&lt;/object&gt;&lt;object type=&quot;3&quot; unique_id=&quot;19696&quot;&gt;&lt;property id=&quot;20148&quot; value=&quot;5&quot;/&gt;&lt;property id=&quot;20300&quot; value=&quot;Slide 10 - &amp;quot;overexertion&amp;quot;&quot;/&gt;&lt;property id=&quot;20307&quot; value=&quot;559&quot;/&gt;&lt;/object&gt;&lt;object type=&quot;3&quot; unique_id=&quot;19697&quot;&gt;&lt;property id=&quot;20148&quot; value=&quot;5&quot;/&gt;&lt;property id=&quot;20300&quot; value=&quot;Slide 11 - &amp;quot;OVEREXERTION&amp;quot;&quot;/&gt;&lt;property id=&quot;20307&quot; value=&quot;560&quot;/&gt;&lt;/object&gt;&lt;object type=&quot;3&quot; unique_id=&quot;19698&quot;&gt;&lt;property id=&quot;20148&quot; value=&quot;5&quot;/&gt;&lt;property id=&quot;20300&quot; value=&quot;Slide 12&quot;/&gt;&lt;property id=&quot;20307&quot; value=&quot;561&quot;/&gt;&lt;/object&gt;&lt;object type=&quot;3&quot; unique_id=&quot;19699&quot;&gt;&lt;property id=&quot;20148&quot; value=&quot;5&quot;/&gt;&lt;property id=&quot;20300&quot; value=&quot;Slide 13 - &amp;quot;TYPES OF OVEREXERTION INJURY&amp;quot;&quot;/&gt;&lt;property id=&quot;20307&quot; value=&quot;562&quot;/&gt;&lt;/object&gt;&lt;object type=&quot;3&quot; unique_id=&quot;19700&quot;&gt;&lt;property id=&quot;20148&quot; value=&quot;5&quot;/&gt;&lt;property id=&quot;20300&quot; value=&quot;Slide 14&quot;/&gt;&lt;property id=&quot;20307&quot; value=&quot;564&quot;/&gt;&lt;/object&gt;&lt;object type=&quot;3&quot; unique_id=&quot;19701&quot;&gt;&lt;property id=&quot;20148&quot; value=&quot;5&quot;/&gt;&lt;property id=&quot;20300&quot; value=&quot;Slide 15 - &amp;quot;WHAT AFFECTS LIFTING?&amp;quot;&quot;/&gt;&lt;property id=&quot;20307&quot; value=&quot;566&quot;/&gt;&lt;/object&gt;&lt;object type=&quot;3&quot; unique_id=&quot;19702&quot;&gt;&lt;property id=&quot;20148&quot; value=&quot;5&quot;/&gt;&lt;property id=&quot;20300&quot; value=&quot;Slide 16 - &amp;quot;KNOW YOUR LIMITS: LIFTING&amp;quot;&quot;/&gt;&lt;property id=&quot;20307&quot; value=&quot;567&quot;/&gt;&lt;/object&gt;&lt;object type=&quot;3&quot; unique_id=&quot;19703&quot;&gt;&lt;property id=&quot;20148&quot; value=&quot;5&quot;/&gt;&lt;property id=&quot;20300&quot; value=&quot;Slide 17 - &amp;quot;ARE YOU UP TO THE TASK?&amp;quot;&quot;/&gt;&lt;property id=&quot;20307&quot; value=&quot;568&quot;/&gt;&lt;/object&gt;&lt;object type=&quot;3&quot; unique_id=&quot;19704&quot;&gt;&lt;property id=&quot;20148&quot; value=&quot;5&quot;/&gt;&lt;property id=&quot;20300&quot; value=&quot;Slide 18 - &amp;quot;WHEN LIFTING&amp;quot;&quot;/&gt;&lt;property id=&quot;20307&quot; value=&quot;569&quot;/&gt;&lt;/object&gt;&lt;object type=&quot;3&quot; unique_id=&quot;19705&quot;&gt;&lt;property id=&quot;20148&quot; value=&quot;5&quot;/&gt;&lt;property id=&quot;20300&quot; value=&quot;Slide 19 - &amp;quot;POTENTIAL IMPROVEMENT &amp;#x0D;&amp;#x0A;LIFTING&amp;quot;&quot;/&gt;&lt;property id=&quot;20307&quot; value=&quot;570&quot;/&gt;&lt;/object&gt;&lt;object type=&quot;3&quot; unique_id=&quot;19706&quot;&gt;&lt;property id=&quot;20148&quot; value=&quot;5&quot;/&gt;&lt;property id=&quot;20300&quot; value=&quot;Slide 20 - &amp;quot;CARRYING&amp;quot;&quot;/&gt;&lt;property id=&quot;20307&quot; value=&quot;571&quot;/&gt;&lt;/object&gt;&lt;object type=&quot;3&quot; unique_id=&quot;19707&quot;&gt;&lt;property id=&quot;20148&quot; value=&quot;5&quot;/&gt;&lt;property id=&quot;20300&quot; value=&quot;Slide 21 - &amp;quot;KNOW YOUR LIMITS: CARRYING&amp;quot;&quot;/&gt;&lt;property id=&quot;20307&quot; value=&quot;572&quot;/&gt;&lt;/object&gt;&lt;object type=&quot;3&quot; unique_id=&quot;19708&quot;&gt;&lt;property id=&quot;20148&quot; value=&quot;5&quot;/&gt;&lt;property id=&quot;20300&quot; value=&quot;Slide 22 - &amp;quot;CARRYING&amp;quot;&quot;/&gt;&lt;property id=&quot;20307&quot; value=&quot;573&quot;/&gt;&lt;/object&gt;&lt;object type=&quot;3&quot; unique_id=&quot;19709&quot;&gt;&lt;property id=&quot;20148&quot; value=&quot;5&quot;/&gt;&lt;property id=&quot;20300&quot; value=&quot;Slide 23 - &amp;quot;POTENTIAL IMPROVEMENT&amp;quot;&quot;/&gt;&lt;property id=&quot;20307&quot; value=&quot;575&quot;/&gt;&lt;/object&gt;&lt;object type=&quot;3&quot; unique_id=&quot;19710&quot;&gt;&lt;property id=&quot;20148&quot; value=&quot;5&quot;/&gt;&lt;property id=&quot;20300&quot; value=&quot;Slide 24 - &amp;quot;PUSHING/PULLING&amp;quot;&quot;/&gt;&lt;property id=&quot;20307&quot; value=&quot;576&quot;/&gt;&lt;/object&gt;&lt;object type=&quot;3&quot; unique_id=&quot;19711&quot;&gt;&lt;property id=&quot;20148&quot; value=&quot;5&quot;/&gt;&lt;property id=&quot;20300&quot; value=&quot;Slide 25 - &amp;quot;EXAMPLE INJURY REPORT&amp;quot;&quot;/&gt;&lt;property id=&quot;20307&quot; value=&quot;577&quot;/&gt;&lt;/object&gt;&lt;object type=&quot;3&quot; unique_id=&quot;19712&quot;&gt;&lt;property id=&quot;20148&quot; value=&quot;5&quot;/&gt;&lt;property id=&quot;20300&quot; value=&quot;Slide 26 - &amp;quot;TIGHTENING A BOLT-POLE FRAMING&amp;quot;&quot;/&gt;&lt;property id=&quot;20307&quot; value=&quot;578&quot;/&gt;&lt;/object&gt;&lt;object type=&quot;3&quot; unique_id=&quot;19713&quot;&gt;&lt;property id=&quot;20148&quot; value=&quot;5&quot;/&gt;&lt;property id=&quot;20300&quot; value=&quot;Slide 27 - &amp;quot;WHEN PUSHING/PULLING&amp;quot;&quot;/&gt;&lt;property id=&quot;20307&quot; value=&quot;579&quot;/&gt;&lt;/object&gt;&lt;object type=&quot;3&quot; unique_id=&quot;19714&quot;&gt;&lt;property id=&quot;20148&quot; value=&quot;5&quot;/&gt;&lt;property id=&quot;20300&quot; value=&quot;Slide 28 - &amp;quot;DISCONNECTING AN ELBOW TERMINATION&amp;quot;&quot;/&gt;&lt;property id=&quot;20307&quot; value=&quot;580&quot;/&gt;&lt;/object&gt;&lt;object type=&quot;3&quot; unique_id=&quot;19715&quot;&gt;&lt;property id=&quot;20148&quot; value=&quot;5&quot;/&gt;&lt;property id=&quot;20300&quot; value=&quot;Slide 29 - &amp;quot;POTENTIAL IMPROVEMENT&amp;#x0D;&amp;#x0A;PUSHING/PULLING CABLE THROUGH CONDUIT&amp;quot;&quot;/&gt;&lt;property id=&quot;20307&quot; value=&quot;581&quot;/&gt;&lt;/object&gt;&lt;object type=&quot;3&quot; unique_id=&quot;19716&quot;&gt;&lt;property id=&quot;20148&quot; value=&quot;5&quot;/&gt;&lt;property id=&quot;20300&quot; value=&quot;Slide 30 - &amp;quot;POTENTIAL IMPROVEMENT&amp;#x0D;&amp;#x0A;REMOVING ELBOW TERMINATIONS&amp;quot;&quot;/&gt;&lt;property id=&quot;20307&quot; value=&quot;582&quot;/&gt;&lt;/object&gt;&lt;object type=&quot;3&quot; unique_id=&quot;19717&quot;&gt;&lt;property id=&quot;20148&quot; value=&quot;5&quot;/&gt;&lt;property id=&quot;20300&quot; value=&quot;Slide 31 - &amp;quot;AWKWARD POSTURE&amp;quot;&quot;/&gt;&lt;property id=&quot;20307&quot; value=&quot;583&quot;/&gt;&lt;/object&gt;&lt;object type=&quot;3&quot; unique_id=&quot;19718&quot;&gt;&lt;property id=&quot;20148&quot; value=&quot;5&quot;/&gt;&lt;property id=&quot;20300&quot; value=&quot;Slide 32 - &amp;quot;EXAMPLE INJURY REPORTS&amp;#x0D;&amp;#x0A;AWKWARD POSTURE&amp;quot;&quot;/&gt;&lt;property id=&quot;20307&quot; value=&quot;584&quot;/&gt;&lt;/object&gt;&lt;object type=&quot;3&quot; unique_id=&quot;19719&quot;&gt;&lt;property id=&quot;20148&quot; value=&quot;5&quot;/&gt;&lt;property id=&quot;20300&quot; value=&quot;Slide 33 - &amp;quot;AWKWARD POSTURE&amp;quot;&quot;/&gt;&lt;property id=&quot;20307&quot; value=&quot;585&quot;/&gt;&lt;/object&gt;&lt;object type=&quot;3&quot; unique_id=&quot;19720&quot;&gt;&lt;property id=&quot;20148&quot; value=&quot;5&quot;/&gt;&lt;property id=&quot;20300&quot; value=&quot;Slide 34 - &amp;quot;AWKWARD POSTURE EXAMPLE&amp;quot;&quot;/&gt;&lt;property id=&quot;20307&quot; value=&quot;586&quot;/&gt;&lt;/object&gt;&lt;object type=&quot;3&quot; unique_id=&quot;19721&quot;&gt;&lt;property id=&quot;20148&quot; value=&quot;5&quot;/&gt;&lt;property id=&quot;20300&quot; value=&quot;Slide 35 - &amp;quot;REACHING EXAMPLES&amp;quot;&quot;/&gt;&lt;property id=&quot;20307&quot; value=&quot;587&quot;/&gt;&lt;/object&gt;&lt;object type=&quot;3&quot; unique_id=&quot;19722&quot;&gt;&lt;property id=&quot;20148&quot; value=&quot;5&quot;/&gt;&lt;property id=&quot;20300&quot; value=&quot;Slide 36 - &amp;quot;REACHING  EXAMPLE &amp;quot;&quot;/&gt;&lt;property id=&quot;20307&quot; value=&quot;588&quot;/&gt;&lt;/object&gt;&lt;object type=&quot;3&quot; unique_id=&quot;19723&quot;&gt;&lt;property id=&quot;20148&quot; value=&quot;5&quot;/&gt;&lt;property id=&quot;20300&quot; value=&quot;Slide 37 - &amp;quot;HOW FAR CAN YOU REACH?&amp;quot;&quot;/&gt;&lt;property id=&quot;20307&quot; value=&quot;590&quot;/&gt;&lt;/object&gt;&lt;object type=&quot;3&quot; unique_id=&quot;19724&quot;&gt;&lt;property id=&quot;20148&quot; value=&quot;5&quot;/&gt;&lt;property id=&quot;20300&quot; value=&quot;Slide 38 - &amp;quot;POSTURE AND WORK&amp;quot;&quot;/&gt;&lt;property id=&quot;20307&quot; value=&quot;591&quot;/&gt;&lt;/object&gt;&lt;object type=&quot;3&quot; unique_id=&quot;19725&quot;&gt;&lt;property id=&quot;20148&quot; value=&quot;5&quot;/&gt;&lt;property id=&quot;20300&quot; value=&quot;Slide 39 - &amp;quot;HOW TO MINIMIZE WORKING IN &amp;#x0D;&amp;#x0A;AWKWARD POSTURES&amp;quot;&quot;/&gt;&lt;property id=&quot;20307&quot; value=&quot;592&quot;/&gt;&lt;/object&gt;&lt;object type=&quot;3&quot; unique_id=&quot;19726&quot;&gt;&lt;property id=&quot;20148&quot; value=&quot;5&quot;/&gt;&lt;property id=&quot;20300&quot; value=&quot;Slide 40 - &amp;quot;BETTER PRACTICES&amp;quot;&quot;/&gt;&lt;property id=&quot;20307&quot; value=&quot;593&quot;/&gt;&lt;/object&gt;&lt;object type=&quot;3&quot; unique_id=&quot;19727&quot;&gt;&lt;property id=&quot;20148&quot; value=&quot;5&quot;/&gt;&lt;property id=&quot;20300&quot; value=&quot;Slide 41 - &amp;quot;BETTER PRACTICE EXAMPLE&amp;quot;&quot;/&gt;&lt;property id=&quot;20307&quot; value=&quot;594&quot;/&gt;&lt;/object&gt;&lt;object type=&quot;3&quot; unique_id=&quot;19728&quot;&gt;&lt;property id=&quot;20148&quot; value=&quot;5&quot;/&gt;&lt;property id=&quot;20300&quot; value=&quot;Slide 42&quot;/&gt;&lt;property id=&quot;20307&quot; value=&quot;595&quot;/&gt;&lt;/object&gt;&lt;object type=&quot;3&quot; unique_id=&quot;19729&quot;&gt;&lt;property id=&quot;20148&quot; value=&quot;5&quot;/&gt;&lt;property id=&quot;20300&quot; value=&quot;Slide 43 - &amp;quot;WHAT IS WRONG WITH THESE PICTURES?&amp;quot;&quot;/&gt;&lt;property id=&quot;20307&quot; value=&quot;596&quot;/&gt;&lt;/object&gt;&lt;object type=&quot;3&quot; unique_id=&quot;19730&quot;&gt;&lt;property id=&quot;20148&quot; value=&quot;5&quot;/&gt;&lt;property id=&quot;20300&quot; value=&quot;Slide 44 - &amp;quot;KNEELING&amp;quot;&quot;/&gt;&lt;property id=&quot;20307&quot; value=&quot;597&quot;/&gt;&lt;/object&gt;&lt;object type=&quot;3&quot; unique_id=&quot;19731&quot;&gt;&lt;property id=&quot;20148&quot; value=&quot;5&quot;/&gt;&lt;property id=&quot;20300&quot; value=&quot;Slide 45 - &amp;quot;POTENTIAL IMPROVEMENT&amp;#x0D;&amp;#x0A;KNEELING&amp;quot;&quot;/&gt;&lt;property id=&quot;20307&quot; value=&quot;598&quot;/&gt;&lt;/object&gt;&lt;object type=&quot;3&quot; unique_id=&quot;19732&quot;&gt;&lt;property id=&quot;20148&quot; value=&quot;5&quot;/&gt;&lt;property id=&quot;20300&quot; value=&quot;Slide 46 - &amp;quot;SHOVELING/DIGGING/FILLING&amp;quot;&quot;/&gt;&lt;property id=&quot;20307&quot; value=&quot;599&quot;/&gt;&lt;/object&gt;&lt;object type=&quot;3&quot; unique_id=&quot;19733&quot;&gt;&lt;property id=&quot;20148&quot; value=&quot;5&quot;/&gt;&lt;property id=&quot;20300&quot; value=&quot;Slide 47 - &amp;quot;SHOVELING/DIGGING/FILLING&amp;quot;&quot;/&gt;&lt;property id=&quot;20307&quot; value=&quot;600&quot;/&gt;&lt;/object&gt;&lt;object type=&quot;3&quot; unique_id=&quot;19734&quot;&gt;&lt;property id=&quot;20148&quot; value=&quot;5&quot;/&gt;&lt;property id=&quot;20300&quot; value=&quot;Slide 48 - &amp;quot;TYPES OF SHOVEL BLADES&amp;quot;&quot;/&gt;&lt;property id=&quot;20307&quot; value=&quot;601&quot;/&gt;&lt;/object&gt;&lt;object type=&quot;3&quot; unique_id=&quot;19735&quot;&gt;&lt;property id=&quot;20148&quot; value=&quot;5&quot;/&gt;&lt;property id=&quot;20300&quot; value=&quot;Slide 49 - &amp;quot;SHOVELING TECHNIQUE&amp;quot;&quot;/&gt;&lt;property id=&quot;20307&quot; value=&quot;602&quot;/&gt;&lt;/object&gt;&lt;object type=&quot;3&quot; unique_id=&quot;19736&quot;&gt;&lt;property id=&quot;20148&quot; value=&quot;5&quot;/&gt;&lt;property id=&quot;20300&quot; value=&quot;Slide 50 - &amp;quot;DIGGING TECHNIQUE&amp;quot;&quot;/&gt;&lt;property id=&quot;20307&quot; value=&quot;603&quot;/&gt;&lt;/object&gt;&lt;object type=&quot;3&quot; unique_id=&quot;19737&quot;&gt;&lt;property id=&quot;20148&quot; value=&quot;5&quot;/&gt;&lt;property id=&quot;20300&quot; value=&quot;Slide 51 - &amp;quot;FILLING HOLES&amp;quot;&quot;/&gt;&lt;property id=&quot;20307&quot; value=&quot;604&quot;/&gt;&lt;/object&gt;&lt;object type=&quot;3&quot; unique_id=&quot;19738&quot;&gt;&lt;property id=&quot;20148&quot; value=&quot;5&quot;/&gt;&lt;property id=&quot;20300&quot; value=&quot;Slide 52 - &amp;quot;SHOVELING/DIGGING/FILLING&amp;quot;&quot;/&gt;&lt;property id=&quot;20307&quot; value=&quot;605&quot;/&gt;&lt;/object&gt;&lt;object type=&quot;3&quot; unique_id=&quot;19739&quot;&gt;&lt;property id=&quot;20148&quot; value=&quot;5&quot;/&gt;&lt;property id=&quot;20300&quot; value=&quot;Slide 53 - &amp;quot;CABLE CUTTING&amp;quot;&quot;/&gt;&lt;property id=&quot;20307&quot; value=&quot;606&quot;/&gt;&lt;/object&gt;&lt;object type=&quot;3&quot; unique_id=&quot;19740&quot;&gt;&lt;property id=&quot;20148&quot; value=&quot;5&quot;/&gt;&lt;property id=&quot;20300&quot; value=&quot;Slide 54 - &amp;quot;CABLE CUTTING&amp;quot;&quot;/&gt;&lt;property id=&quot;20307&quot; value=&quot;608&quot;/&gt;&lt;/object&gt;&lt;object type=&quot;3&quot; unique_id=&quot;19741&quot;&gt;&lt;property id=&quot;20148&quot; value=&quot;5&quot;/&gt;&lt;property id=&quot;20300&quot; value=&quot;Slide 55 - &amp;quot;MANUAL OR BATTERY &amp;#x0D;&amp;#x0A;OPERATED CUTTER?&amp;quot;&quot;/&gt;&lt;property id=&quot;20307&quot; value=&quot;609&quot;/&gt;&lt;/object&gt;&lt;object type=&quot;3&quot; unique_id=&quot;19742&quot;&gt;&lt;property id=&quot;20148&quot; value=&quot;5&quot;/&gt;&lt;property id=&quot;20300&quot; value=&quot;Slide 56 - &amp;quot;QUESTIONS?&amp;quot;&quot;/&gt;&lt;property id=&quot;20307&quot; value=&quot;690&quot;/&gt;&lt;/object&gt;&lt;object type=&quot;3&quot; unique_id=&quot;19743&quot;&gt;&lt;property id=&quot;20148&quot; value=&quot;5&quot;/&gt;&lt;property id=&quot;20300&quot; value=&quot;Slide 58 - &amp;quot;Struck/caught&amp;quot;&quot;/&gt;&lt;property id=&quot;20307&quot; value=&quot;610&quot;/&gt;&lt;/object&gt;&lt;object type=&quot;3&quot; unique_id=&quot;19744&quot;&gt;&lt;property id=&quot;20148&quot; value=&quot;5&quot;/&gt;&lt;property id=&quot;20300&quot; value=&quot;Slide 59&quot;/&gt;&lt;property id=&quot;20307&quot; value=&quot;611&quot;/&gt;&lt;/object&gt;&lt;object type=&quot;3&quot; unique_id=&quot;19745&quot;&gt;&lt;property id=&quot;20148&quot; value=&quot;5&quot;/&gt;&lt;property id=&quot;20300&quot; value=&quot;Slide 60 - &amp;quot;WHEN CAN YOU GET STRUCK?&amp;quot;&quot;/&gt;&lt;property id=&quot;20307&quot; value=&quot;612&quot;/&gt;&lt;/object&gt;&lt;object type=&quot;3&quot; unique_id=&quot;19746&quot;&gt;&lt;property id=&quot;20148&quot; value=&quot;5&quot;/&gt;&lt;property id=&quot;20300&quot; value=&quot;Slide 61 - &amp;quot;STRUCK BY EXAMPLES&amp;quot;&quot;/&gt;&lt;property id=&quot;20307&quot; value=&quot;613&quot;/&gt;&lt;/object&gt;&lt;object type=&quot;3&quot; unique_id=&quot;19747&quot;&gt;&lt;property id=&quot;20148&quot; value=&quot;5&quot;/&gt;&lt;property id=&quot;20300&quot; value=&quot;Slide 62&quot;/&gt;&lt;property id=&quot;20307&quot; value=&quot;614&quot;/&gt;&lt;/object&gt;&lt;object type=&quot;3&quot; unique_id=&quot;19748&quot;&gt;&lt;property id=&quot;20148&quot; value=&quot;5&quot;/&gt;&lt;property id=&quot;20300&quot; value=&quot;Slide 63 - &amp;quot;STRUCK BY CROSS-ARM&amp;quot;&quot;/&gt;&lt;property id=&quot;20307&quot; value=&quot;615&quot;/&gt;&lt;/object&gt;&lt;object type=&quot;3&quot; unique_id=&quot;19749&quot;&gt;&lt;property id=&quot;20148&quot; value=&quot;5&quot;/&gt;&lt;property id=&quot;20300&quot; value=&quot;Slide 64 - &amp;quot;WHEN CAN YOU GET CAUGHT BETWEEN?&amp;quot;&quot;/&gt;&lt;property id=&quot;20307&quot; value=&quot;616&quot;/&gt;&lt;/object&gt;&lt;object type=&quot;3&quot; unique_id=&quot;19750&quot;&gt;&lt;property id=&quot;20148&quot; value=&quot;5&quot;/&gt;&lt;property id=&quot;20300&quot; value=&quot;Slide 65 - &amp;quot;STRUCK/CAUGHT INJURIES CAN CAUSE DEATH&amp;#x0D;&amp;#x0A;EXAMPLE OF FATALITY REPORT&amp;quot;&quot;/&gt;&lt;property id=&quot;20307&quot; value=&quot;617&quot;/&gt;&lt;/object&gt;&lt;object type=&quot;3&quot; unique_id=&quot;19751&quot;&gt;&lt;property id=&quot;20148&quot; value=&quot;5&quot;/&gt;&lt;property id=&quot;20300&quot; value=&quot;Slide 66&quot;/&gt;&lt;property id=&quot;20307&quot; value=&quot;618&quot;/&gt;&lt;/object&gt;&lt;object type=&quot;3&quot; unique_id=&quot;19752&quot;&gt;&lt;property id=&quot;20148&quot; value=&quot;5&quot;/&gt;&lt;property id=&quot;20300&quot; value=&quot;Slide 67&quot;/&gt;&lt;property id=&quot;20307&quot; value=&quot;619&quot;/&gt;&lt;/object&gt;&lt;object type=&quot;3&quot; unique_id=&quot;19753&quot;&gt;&lt;property id=&quot;20148&quot; value=&quot;5&quot;/&gt;&lt;property id=&quot;20300&quot; value=&quot;Slide 68&quot;/&gt;&lt;property id=&quot;20307&quot; value=&quot;620&quot;/&gt;&lt;/object&gt;&lt;object type=&quot;3&quot; unique_id=&quot;19754&quot;&gt;&lt;property id=&quot;20148&quot; value=&quot;5&quot;/&gt;&lt;property id=&quot;20300&quot; value=&quot;Slide 69&quot;/&gt;&lt;property id=&quot;20307&quot; value=&quot;621&quot;/&gt;&lt;/object&gt;&lt;object type=&quot;3&quot; unique_id=&quot;19755&quot;&gt;&lt;property id=&quot;20148&quot; value=&quot;5&quot;/&gt;&lt;property id=&quot;20300&quot; value=&quot;Slide 70&quot;/&gt;&lt;property id=&quot;20307&quot; value=&quot;622&quot;/&gt;&lt;/object&gt;&lt;object type=&quot;3&quot; unique_id=&quot;19756&quot;&gt;&lt;property id=&quot;20148&quot; value=&quot;5&quot;/&gt;&lt;property id=&quot;20300&quot; value=&quot;Slide 71 - &amp;quot;TAGGING EQUIPMENT/USING WARNING SIGNS&amp;quot;&quot;/&gt;&lt;property id=&quot;20307&quot; value=&quot;623&quot;/&gt;&lt;/object&gt;&lt;object type=&quot;3&quot; unique_id=&quot;19757&quot;&gt;&lt;property id=&quot;20148&quot; value=&quot;5&quot;/&gt;&lt;property id=&quot;20300&quot; value=&quot;Slide 72 - &amp;quot;BETTER PRACTICES&amp;#x0D;&amp;#x0A;ACCIDENTAL “STRUCK BY”&amp;quot;&quot;/&gt;&lt;property id=&quot;20307&quot; value=&quot;624&quot;/&gt;&lt;/object&gt;&lt;object type=&quot;3&quot; unique_id=&quot;19758&quot;&gt;&lt;property id=&quot;20148&quot; value=&quot;5&quot;/&gt;&lt;property id=&quot;20300&quot; value=&quot;Slide 73 - &amp;quot;BETTER PRACTICES&amp;#x0D;&amp;#x0A;ACCIDENTAL EQUIPMENT OPERATION&amp;quot;&quot;/&gt;&lt;property id=&quot;20307&quot; value=&quot;625&quot;/&gt;&lt;/object&gt;&lt;object type=&quot;3&quot; unique_id=&quot;19759&quot;&gt;&lt;property id=&quot;20148&quot; value=&quot;5&quot;/&gt;&lt;property id=&quot;20300&quot; value=&quot;Slide 74 - &amp;quot;BETTER PRACTICES&amp;quot;&quot;/&gt;&lt;property id=&quot;20307&quot; value=&quot;626&quot;/&gt;&lt;/object&gt;&lt;object type=&quot;3&quot; unique_id=&quot;19760&quot;&gt;&lt;property id=&quot;20148&quot; value=&quot;5&quot;/&gt;&lt;property id=&quot;20300&quot; value=&quot;Slide 75 - &amp;quot;BETTER PRACTICES&amp;quot;&quot;/&gt;&lt;property id=&quot;20307&quot; value=&quot;627&quot;/&gt;&lt;/object&gt;&lt;object type=&quot;3&quot; unique_id=&quot;19761&quot;&gt;&lt;property id=&quot;20148&quot; value=&quot;5&quot;/&gt;&lt;property id=&quot;20300&quot; value=&quot;Slide 76 - &amp;quot;Slips, trips and falls&amp;quot;&quot;/&gt;&lt;property id=&quot;20307&quot; value=&quot;734&quot;/&gt;&lt;/object&gt;&lt;object type=&quot;3&quot; unique_id=&quot;19762&quot;&gt;&lt;property id=&quot;20148&quot; value=&quot;5&quot;/&gt;&lt;property id=&quot;20300&quot; value=&quot;Slide 77&quot;/&gt;&lt;property id=&quot;20307&quot; value=&quot;735&quot;/&gt;&lt;/object&gt;&lt;object type=&quot;3&quot; unique_id=&quot;19763&quot;&gt;&lt;property id=&quot;20148&quot; value=&quot;5&quot;/&gt;&lt;property id=&quot;20300&quot; value=&quot;Slide 78 - &amp;quot;FALLS&amp;quot;&quot;/&gt;&lt;property id=&quot;20307&quot; value=&quot;736&quot;/&gt;&lt;/object&gt;&lt;object type=&quot;3&quot; unique_id=&quot;19764&quot;&gt;&lt;property id=&quot;20148&quot; value=&quot;5&quot;/&gt;&lt;property id=&quot;20300&quot; value=&quot;Slide 79 - &amp;quot;FALLS FROM DIFFERENT LEVELS&amp;quot;&quot;/&gt;&lt;property id=&quot;20307&quot; value=&quot;737&quot;/&gt;&lt;/object&gt;&lt;object type=&quot;3&quot; unique_id=&quot;19765&quot;&gt;&lt;property id=&quot;20148&quot; value=&quot;5&quot;/&gt;&lt;property id=&quot;20300&quot; value=&quot;Slide 80 - &amp;quot;GETTING IN &amp;amp; OUT OF EQUIPMENT&amp;quot;&quot;/&gt;&lt;property id=&quot;20307&quot; value=&quot;738&quot;/&gt;&lt;/object&gt;&lt;object type=&quot;3&quot; unique_id=&quot;19766&quot;&gt;&lt;property id=&quot;20148&quot; value=&quot;5&quot;/&gt;&lt;property id=&quot;20300&quot; value=&quot;Slide 81 - &amp;quot;HAVE YOU SEEN OR DONE SOMETHING LIKE THIS?&amp;quot;&quot;/&gt;&lt;property id=&quot;20307&quot; value=&quot;739&quot;/&gt;&lt;/object&gt;&lt;object type=&quot;3&quot; unique_id=&quot;19767&quot;&gt;&lt;property id=&quot;20148&quot; value=&quot;5&quot;/&gt;&lt;property id=&quot;20300&quot; value=&quot;Slide 82 - &amp;quot;CHECK FOR HAZARDS&amp;quot;&quot;/&gt;&lt;property id=&quot;20307&quot; value=&quot;740&quot;/&gt;&lt;/object&gt;&lt;object type=&quot;3&quot; unique_id=&quot;19768&quot;&gt;&lt;property id=&quot;20148&quot; value=&quot;5&quot;/&gt;&lt;property id=&quot;20300&quot; value=&quot;Slide 83 - &amp;quot;STEP SURFACES&amp;quot;&quot;/&gt;&lt;property id=&quot;20307&quot; value=&quot;741&quot;/&gt;&lt;/object&gt;&lt;object type=&quot;3&quot; unique_id=&quot;19769&quot;&gt;&lt;property id=&quot;20148&quot; value=&quot;5&quot;/&gt;&lt;property id=&quot;20300&quot; value=&quot;Slide 84 - &amp;quot;MOVING AROUND ON EQUIPMENT&amp;quot;&quot;/&gt;&lt;property id=&quot;20307&quot; value=&quot;742&quot;/&gt;&lt;/object&gt;&lt;object type=&quot;3&quot; unique_id=&quot;19770&quot;&gt;&lt;property id=&quot;20148&quot; value=&quot;5&quot;/&gt;&lt;property id=&quot;20300&quot; value=&quot;Slide 85 - &amp;quot;GETTING IN &amp;amp; OUT OF EQUIPMENT&amp;quot;&quot;/&gt;&lt;property id=&quot;20307&quot; value=&quot;743&quot;/&gt;&lt;/object&gt;&lt;object type=&quot;3&quot; unique_id=&quot;19771&quot;&gt;&lt;property id=&quot;20148&quot; value=&quot;5&quot;/&gt;&lt;property id=&quot;20300&quot; value=&quot;Slide 86 - &amp;quot;HOW COULD THIS BE IMPROVED?&amp;quot;&quot;/&gt;&lt;property id=&quot;20307&quot; value=&quot;744&quot;/&gt;&lt;/object&gt;&lt;object type=&quot;3&quot; unique_id=&quot;19772&quot;&gt;&lt;property id=&quot;20148&quot; value=&quot;5&quot;/&gt;&lt;property id=&quot;20300&quot; value=&quot;Slide 87 - &amp;quot;FALLING WHILE USING A BUCKET&amp;quot;&quot;/&gt;&lt;property id=&quot;20307&quot; value=&quot;745&quot;/&gt;&lt;/object&gt;&lt;object type=&quot;3&quot; unique_id=&quot;19773&quot;&gt;&lt;property id=&quot;20148&quot; value=&quot;5&quot;/&gt;&lt;property id=&quot;20300&quot; value=&quot;Slide 88 - &amp;quot;BUCKET TRUCK HAZARDS FOR FALLING&amp;quot;&quot;/&gt;&lt;property id=&quot;20307&quot; value=&quot;746&quot;/&gt;&lt;/object&gt;&lt;object type=&quot;3&quot; unique_id=&quot;19774&quot;&gt;&lt;property id=&quot;20148&quot; value=&quot;5&quot;/&gt;&lt;property id=&quot;20300&quot; value=&quot;Slide 89 - &amp;quot;IS THERE A BETTER WAY?&amp;quot;&quot;/&gt;&lt;property id=&quot;20307&quot; value=&quot;747&quot;/&gt;&lt;/object&gt;&lt;object type=&quot;3&quot; unique_id=&quot;19775&quot;&gt;&lt;property id=&quot;20148&quot; value=&quot;5&quot;/&gt;&lt;property id=&quot;20300&quot; value=&quot;Slide 90 - &amp;quot;FALLS FROM POLES &amp;amp; TOWERS&amp;quot;&quot;/&gt;&lt;property id=&quot;20307&quot; value=&quot;748&quot;/&gt;&lt;/object&gt;&lt;object type=&quot;3&quot; unique_id=&quot;19777&quot;&gt;&lt;property id=&quot;20148&quot; value=&quot;5&quot;/&gt;&lt;property id=&quot;20300&quot; value=&quot;Slide 92 - &amp;quot;CLIMBING POLES WHAT COULD GO WRONG?&amp;quot;&quot;/&gt;&lt;property id=&quot;20307&quot; value=&quot;750&quot;/&gt;&lt;/object&gt;&lt;object type=&quot;3&quot; unique_id=&quot;19778&quot;&gt;&lt;property id=&quot;20148&quot; value=&quot;5&quot;/&gt;&lt;property id=&quot;20300&quot; value=&quot;Slide 93 - &amp;quot;WHAT DO YOU DO IN THESE SITUATIONS?&amp;quot;&quot;/&gt;&lt;property id=&quot;20307&quot; value=&quot;751&quot;/&gt;&lt;/object&gt;&lt;object type=&quot;3&quot; unique_id=&quot;19779&quot;&gt;&lt;property id=&quot;20148&quot; value=&quot;5&quot;/&gt;&lt;property id=&quot;20300&quot; value=&quot;Slide 94 - &amp;quot;AN ARGUMENT FOR FALL RESTRICTING DEVICES&amp;quot;&quot;/&gt;&lt;property id=&quot;20307&quot; value=&quot;752&quot;/&gt;&lt;/object&gt;&lt;object type=&quot;3&quot; unique_id=&quot;19780&quot;&gt;&lt;property id=&quot;20148&quot; value=&quot;5&quot;/&gt;&lt;property id=&quot;20300&quot; value=&quot;Slide 95 - &amp;quot;PRE-CLIMBING POLE INSPECTION&amp;quot;&quot;/&gt;&lt;property id=&quot;20307&quot; value=&quot;753&quot;/&gt;&lt;/object&gt;&lt;object type=&quot;3&quot; unique_id=&quot;19782&quot;&gt;&lt;property id=&quot;20148&quot; value=&quot;5&quot;/&gt;&lt;property id=&quot;20300&quot; value=&quot;Slide 97 - &amp;quot;TRENCHES AND LADDERS&amp;quot;&quot;/&gt;&lt;property id=&quot;20307&quot; value=&quot;755&quot;/&gt;&lt;/object&gt;&lt;object type=&quot;3&quot; unique_id=&quot;19783&quot;&gt;&lt;property id=&quot;20148&quot; value=&quot;5&quot;/&gt;&lt;property id=&quot;20300&quot; value=&quot;Slide 98 - &amp;quot;GETTING IN AND OUT OF TRENCH&amp;quot;&quot;/&gt;&lt;property id=&quot;20307&quot; value=&quot;756&quot;/&gt;&lt;/object&gt;&lt;object type=&quot;3&quot; unique_id=&quot;19784&quot;&gt;&lt;property id=&quot;20148&quot; value=&quot;5&quot;/&gt;&lt;property id=&quot;20300&quot; value=&quot;Slide 99 - &amp;quot;SETTING UP LADDERS IN TRENCHES&amp;quot;&quot;/&gt;&lt;property id=&quot;20307&quot; value=&quot;757&quot;/&gt;&lt;/object&gt;&lt;object type=&quot;3&quot; unique_id=&quot;19785&quot;&gt;&lt;property id=&quot;20148&quot; value=&quot;5&quot;/&gt;&lt;property id=&quot;20300&quot; value=&quot;Slide 100 - &amp;quot;LADDER SETUP GAME&amp;quot;&quot;/&gt;&lt;property id=&quot;20307&quot; value=&quot;758&quot;/&gt;&lt;/object&gt;&lt;object type=&quot;3&quot; unique_id=&quot;19786&quot;&gt;&lt;property id=&quot;20148&quot; value=&quot;5&quot;/&gt;&lt;property id=&quot;20300&quot; value=&quot;Slide 101 - &amp;quot;CLIMBING TECHNIQUE&amp;quot;&quot;/&gt;&lt;property id=&quot;20307&quot; value=&quot;759&quot;/&gt;&lt;/object&gt;&lt;object type=&quot;3&quot; unique_id=&quot;19787&quot;&gt;&lt;property id=&quot;20148&quot; value=&quot;5&quot;/&gt;&lt;property id=&quot;20300&quot; value=&quot;Slide 102 - &amp;quot;WHAT IS WRONG WITH THIS PICTURE?&amp;quot;&quot;/&gt;&lt;property id=&quot;20307&quot; value=&quot;760&quot;/&gt;&lt;/object&gt;&lt;object type=&quot;3&quot; unique_id=&quot;19788&quot;&gt;&lt;property id=&quot;20148&quot; value=&quot;5&quot;/&gt;&lt;property id=&quot;20300&quot; value=&quot;Slide 103 - &amp;quot;WHAT’S WRONG WITH THIS VIDEO?&amp;quot;&quot;/&gt;&lt;property id=&quot;20307&quot; value=&quot;761&quot;/&gt;&lt;/object&gt;&lt;object type=&quot;3&quot; unique_id=&quot;19789&quot;&gt;&lt;property id=&quot;20148&quot; value=&quot;5&quot;/&gt;&lt;property id=&quot;20300&quot; value=&quot;Slide 104 - &amp;quot;WORKING NEAR PITS AND TRENCHES&amp;quot;&quot;/&gt;&lt;property id=&quot;20307&quot; value=&quot;762&quot;/&gt;&lt;/object&gt;&lt;object type=&quot;3&quot; unique_id=&quot;19790&quot;&gt;&lt;property id=&quot;20148&quot; value=&quot;5&quot;/&gt;&lt;property id=&quot;20300&quot; value=&quot;Slide 105 - &amp;quot;SLIPS &amp;amp; TRIPS&amp;quot;&quot;/&gt;&lt;property id=&quot;20307&quot; value=&quot;763&quot;/&gt;&lt;/object&gt;&lt;object type=&quot;3&quot; unique_id=&quot;19791&quot;&gt;&lt;property id=&quot;20148&quot; value=&quot;5&quot;/&gt;&lt;property id=&quot;20300&quot; value=&quot;Slide 106 - &amp;quot;SLIPPING HAZARDS&amp;quot;&quot;/&gt;&lt;property id=&quot;20307&quot; value=&quot;764&quot;/&gt;&lt;/object&gt;&lt;object type=&quot;3&quot; unique_id=&quot;19792&quot;&gt;&lt;property id=&quot;20148&quot; value=&quot;5&quot;/&gt;&lt;property id=&quot;20300&quot; value=&quot;Slide 107&quot;/&gt;&lt;property id=&quot;20307&quot; value=&quot;765&quot;/&gt;&lt;/object&gt;&lt;object type=&quot;3&quot; unique_id=&quot;19793&quot;&gt;&lt;property id=&quot;20148&quot; value=&quot;5&quot;/&gt;&lt;property id=&quot;20300&quot; value=&quot;Slide 108 - &amp;quot;WHEN GROUND IS COVERED OR CONTAMINATED&amp;quot;&quot;/&gt;&lt;property id=&quot;20307&quot; value=&quot;766&quot;/&gt;&lt;/object&gt;&lt;object type=&quot;3&quot; unique_id=&quot;19794&quot;&gt;&lt;property id=&quot;20148&quot; value=&quot;5&quot;/&gt;&lt;property id=&quot;20300&quot; value=&quot;Slide 109 - &amp;quot;FOOTWEAR&amp;quot;&quot;/&gt;&lt;property id=&quot;20307&quot; value=&quot;767&quot;/&gt;&lt;/object&gt;&lt;object type=&quot;3&quot; unique_id=&quot;19795&quot;&gt;&lt;property id=&quot;20148&quot; value=&quot;5&quot;/&gt;&lt;property id=&quot;20300&quot; value=&quot;Slide 110 - &amp;quot;SHOE TREAD TESTING&amp;quot;&quot;/&gt;&lt;property id=&quot;20307&quot; value=&quot;768&quot;/&gt;&lt;/object&gt;&lt;object type=&quot;3&quot; unique_id=&quot;19796&quot;&gt;&lt;property id=&quot;20148&quot; value=&quot;5&quot;/&gt;&lt;property id=&quot;20300&quot; value=&quot;Slide 111 - &amp;quot;TEST YOUR TREAD WITH A QUARTER&amp;quot;&quot;/&gt;&lt;property id=&quot;20307&quot; value=&quot;769&quot;/&gt;&lt;/object&gt;&lt;object type=&quot;3&quot; unique_id=&quot;19797&quot;&gt;&lt;property id=&quot;20148&quot; value=&quot;5&quot;/&gt;&lt;property id=&quot;20300&quot; value=&quot;Slide 112 - &amp;quot;TRIPPING HAZARDS&amp;quot;&quot;/&gt;&lt;property id=&quot;20307&quot; value=&quot;770&quot;/&gt;&lt;/object&gt;&lt;object type=&quot;3&quot; unique_id=&quot;19798&quot;&gt;&lt;property id=&quot;20148&quot; value=&quot;5&quot;/&gt;&lt;property id=&quot;20300&quot; value=&quot;Slide 113 - &amp;quot;CAUTION - BIFOCAL GLASSES!&amp;quot;&quot;/&gt;&lt;property id=&quot;20307&quot; value=&quot;771&quot;/&gt;&lt;/object&gt;&lt;object type=&quot;3&quot; unique_id=&quot;19799&quot;&gt;&lt;property id=&quot;20148&quot; value=&quot;5&quot;/&gt;&lt;property id=&quot;20300&quot; value=&quot;Slide 114 - &amp;quot;HOW MANY TRIPPING HAZARDS DO YOU SEE?&amp;quot;&quot;/&gt;&lt;property id=&quot;20307&quot; value=&quot;772&quot;/&gt;&lt;/object&gt;&lt;object type=&quot;3&quot; unique_id=&quot;19800&quot;&gt;&lt;property id=&quot;20148&quot; value=&quot;5&quot;/&gt;&lt;property id=&quot;20300&quot; value=&quot;Slide 115 - &amp;quot;STAYING STABLE STANDING EXERCISE&amp;quot;&quot;/&gt;&lt;property id=&quot;20307&quot; value=&quot;773&quot;/&gt;&lt;/object&gt;&lt;object type=&quot;3&quot; unique_id=&quot;19801&quot;&gt;&lt;property id=&quot;20148&quot; value=&quot;5&quot;/&gt;&lt;property id=&quot;20300&quot; value=&quot;Slide 116 - &amp;quot;WALKING ON UTILITY POLES&amp;quot;&quot;/&gt;&lt;property id=&quot;20307&quot; value=&quot;774&quot;/&gt;&lt;/object&gt;&lt;object type=&quot;3&quot; unique_id=&quot;19802&quot;&gt;&lt;property id=&quot;20148&quot; value=&quot;5&quot;/&gt;&lt;property id=&quot;20300&quot; value=&quot;Slide 117 - &amp;quot;PROTECTING YOURSELF FROM TRIPPING&amp;quot;&quot;/&gt;&lt;property id=&quot;20307&quot; value=&quot;781&quot;/&gt;&lt;/object&gt;&lt;object type=&quot;3&quot; unique_id=&quot;19803&quot;&gt;&lt;property id=&quot;20148&quot; value=&quot;5&quot;/&gt;&lt;property id=&quot;20300&quot; value=&quot;Slide 118 - &amp;quot;ELECTRIC SHOCK AND ELECTROCUTION&amp;quot;&quot;/&gt;&lt;property id=&quot;20307&quot; value=&quot;691&quot;/&gt;&lt;/object&gt;&lt;object type=&quot;3&quot; unique_id=&quot;19804&quot;&gt;&lt;property id=&quot;20148&quot; value=&quot;5&quot;/&gt;&lt;property id=&quot;20300&quot; value=&quot;Slide 119 - &amp;quot;“SHOCKING” FACTS&amp;quot;&quot;/&gt;&lt;property id=&quot;20307&quot; value=&quot;692&quot;/&gt;&lt;/object&gt;&lt;object type=&quot;3&quot; unique_id=&quot;19805&quot;&gt;&lt;property id=&quot;20148&quot; value=&quot;5&quot;/&gt;&lt;property id=&quot;20300&quot; value=&quot;Slide 120 - &amp;quot;ELECTRICAL SHOCK&amp;#x0D;&amp;#x0A; BURNS, ELECTROCUTION&amp;quot;&quot;/&gt;&lt;property id=&quot;20307&quot; value=&quot;693&quot;/&gt;&lt;/object&gt;&lt;object type=&quot;3&quot; unique_id=&quot;19806&quot;&gt;&lt;property id=&quot;20148&quot; value=&quot;5&quot;/&gt;&lt;property id=&quot;20300&quot; value=&quot;Slide 121 - &amp;quot;EFFECTS OF ELECTRIC SHOCK&amp;quot;&quot;/&gt;&lt;property id=&quot;20307&quot; value=&quot;694&quot;/&gt;&lt;/object&gt;&lt;object type=&quot;3&quot; unique_id=&quot;19807&quot;&gt;&lt;property id=&quot;20148&quot; value=&quot;5&quot;/&gt;&lt;property id=&quot;20300&quot; value=&quot;Slide 122 - &amp;quot;HOW MUCH CURRENT IS TOO MUCH?&amp;quot;&quot;/&gt;&lt;property id=&quot;20307&quot; value=&quot;695&quot;/&gt;&lt;/object&gt;&lt;object type=&quot;3&quot; unique_id=&quot;19808&quot;&gt;&lt;property id=&quot;20148&quot; value=&quot;5&quot;/&gt;&lt;property id=&quot;20300&quot; value=&quot;Slide 123 - &amp;quot;FLASH QUIZ&amp;quot;&quot;/&gt;&lt;property id=&quot;20307&quot; value=&quot;696&quot;/&gt;&lt;/object&gt;&lt;object type=&quot;3&quot; unique_id=&quot;19809&quot;&gt;&lt;property id=&quot;20148&quot; value=&quot;5&quot;/&gt;&lt;property id=&quot;20300&quot; value=&quot;Slide 124 - &amp;quot;HOW DO ELECTRICAL ACCIDENTS HAPPEN?&amp;quot;&quot;/&gt;&lt;property id=&quot;20307&quot; value=&quot;697&quot;/&gt;&lt;/object&gt;&lt;object type=&quot;3&quot; unique_id=&quot;19810&quot;&gt;&lt;property id=&quot;20148&quot; value=&quot;5&quot;/&gt;&lt;property id=&quot;20300&quot; value=&quot;Slide 125 - &amp;quot;EXAMPLES INJURY REPORTS&amp;quot;&quot;/&gt;&lt;property id=&quot;20307&quot; value=&quot;698&quot;/&gt;&lt;/object&gt;&lt;object type=&quot;3&quot; unique_id=&quot;19811&quot;&gt;&lt;property id=&quot;20148&quot; value=&quot;5&quot;/&gt;&lt;property id=&quot;20300&quot; value=&quot;Slide 126 - &amp;quot;HOW TO PROTECT YOURSELF AGAINST ELECTRICAL HAZARDS?&amp;quot;&quot;/&gt;&lt;property id=&quot;20307&quot; value=&quot;699&quot;/&gt;&lt;/object&gt;&lt;object type=&quot;3&quot; unique_id=&quot;19812&quot;&gt;&lt;property id=&quot;20148&quot; value=&quot;5&quot;/&gt;&lt;property id=&quot;20300&quot; value=&quot;Slide 127 - &amp;quot;HOW TO PROTECT YOURSELF WHEN WORKING ON THE GROUND?&amp;quot;&quot;/&gt;&lt;property id=&quot;20307&quot; value=&quot;700&quot;/&gt;&lt;/object&gt;&lt;object type=&quot;3&quot; unique_id=&quot;19813&quot;&gt;&lt;property id=&quot;20148&quot; value=&quot;5&quot;/&gt;&lt;property id=&quot;20300&quot; value=&quot;Slide 128 - &amp;quot;GAME TIME&amp;#x0D;&amp;#x0A;HANGMAN&amp;quot;&quot;/&gt;&lt;property id=&quot;20307&quot; value=&quot;778&quot;/&gt;&lt;/object&gt;&lt;object type=&quot;3&quot; unique_id=&quot;19814&quot;&gt;&lt;property id=&quot;20148&quot; value=&quot;5&quot;/&gt;&lt;property id=&quot;20300&quot; value=&quot;Slide 129 - &amp;quot;QUESTIONS?&amp;quot;&quot;/&gt;&lt;property id=&quot;20307&quot; value=&quot;784&quot;/&gt;&lt;/object&gt;&lt;object type=&quot;3&quot; unique_id=&quot;19815&quot;&gt;&lt;property id=&quot;20148&quot; value=&quot;5&quot;/&gt;&lt;property id=&quot;20300&quot; value=&quot;Slide 130 - &amp;quot;ARC FLASH AWARENESS&amp;quot;&quot;/&gt;&lt;property id=&quot;20307&quot; value=&quot;701&quot;/&gt;&lt;/object&gt;&lt;object type=&quot;3&quot; unique_id=&quot;19816&quot;&gt;&lt;property id=&quot;20148&quot; value=&quot;5&quot;/&gt;&lt;property id=&quot;20300&quot; value=&quot;Slide 131 - &amp;quot;WHAT CAN CAUSE AN ARC FLASH?&amp;quot;&quot;/&gt;&lt;property id=&quot;20307&quot; value=&quot;702&quot;/&gt;&lt;/object&gt;&lt;object type=&quot;3&quot; unique_id=&quot;19817&quot;&gt;&lt;property id=&quot;20148&quot; value=&quot;5&quot;/&gt;&lt;property id=&quot;20300&quot; value=&quot;Slide 132 - &amp;quot;ARC FLASH&amp;#x0D;&amp;#x0A; CAUSED BY DROPPED TOOL&amp;quot;&quot;/&gt;&lt;property id=&quot;20307&quot; value=&quot;703&quot;/&gt;&lt;/object&gt;&lt;object type=&quot;3&quot; unique_id=&quot;19818&quot;&gt;&lt;property id=&quot;20148&quot; value=&quot;5&quot;/&gt;&lt;property id=&quot;20300&quot; value=&quot;Slide 133 - &amp;quot;ARC FLASH EVALUATION&amp;quot;&quot;/&gt;&lt;property id=&quot;20307&quot; value=&quot;704&quot;/&gt;&lt;/object&gt;&lt;object type=&quot;3&quot; unique_id=&quot;19819&quot;&gt;&lt;property id=&quot;20148&quot; value=&quot;5&quot;/&gt;&lt;property id=&quot;20300&quot; value=&quot;Slide 134 - &amp;quot;FLASH PROTECTION BOUNDARIES&amp;quot;&quot;/&gt;&lt;property id=&quot;20307&quot; value=&quot;705&quot;/&gt;&lt;/object&gt;&lt;object type=&quot;3&quot; unique_id=&quot;19820&quot;&gt;&lt;property id=&quot;20148&quot; value=&quot;5&quot;/&gt;&lt;property id=&quot;20300&quot; value=&quot;Slide 135 - &amp;quot;POTENTIAL HAZARDS&amp;quot;&quot;/&gt;&lt;property id=&quot;20307&quot; value=&quot;706&quot;/&gt;&lt;/object&gt;&lt;object type=&quot;3&quot; unique_id=&quot;19821&quot;&gt;&lt;property id=&quot;20148&quot; value=&quot;5&quot;/&gt;&lt;property id=&quot;20300&quot; value=&quot;Slide 136 - &amp;quot;POTENTIAL INJURIES FROM FLASH HAZARD&amp;quot;&quot;/&gt;&lt;property id=&quot;20307&quot; value=&quot;707&quot;/&gt;&lt;/object&gt;&lt;object type=&quot;3&quot; unique_id=&quot;19822&quot;&gt;&lt;property id=&quot;20148&quot; value=&quot;5&quot;/&gt;&lt;property id=&quot;20300&quot; value=&quot;Slide 137 - &amp;quot;REQUIRED PERSONAL PROTECTIVE EQUIPMENT&amp;quot;&quot;/&gt;&lt;property id=&quot;20307&quot; value=&quot;708&quot;/&gt;&lt;/object&gt;&lt;object type=&quot;3&quot; unique_id=&quot;19823&quot;&gt;&lt;property id=&quot;20148&quot; value=&quot;5&quot;/&gt;&lt;property id=&quot;20300&quot; value=&quot;Slide 138 - &amp;quot;HOW TO PROTECT YOURSELF FROM&amp;#x0D;&amp;#x0A;ARC FLASH?&amp;quot;&quot;/&gt;&lt;property id=&quot;20307&quot; value=&quot;709&quot;/&gt;&lt;/object&gt;&lt;object type=&quot;3&quot; unique_id=&quot;19824&quot;&gt;&lt;property id=&quot;20148&quot; value=&quot;5&quot;/&gt;&lt;property id=&quot;20300&quot; value=&quot;Slide 139 - &amp;quot;EXAMPLES OF ACCIDENTS&amp;quot;&quot;/&gt;&lt;property id=&quot;20307&quot; value=&quot;710&quot;/&gt;&lt;/object&gt;&lt;object type=&quot;3&quot; unique_id=&quot;19825&quot;&gt;&lt;property id=&quot;20148&quot; value=&quot;5&quot;/&gt;&lt;property id=&quot;20300&quot; value=&quot;Slide 140 - &amp;quot;VIBRATION&amp;quot;&quot;/&gt;&lt;property id=&quot;20307&quot; value=&quot;711&quot;/&gt;&lt;/object&gt;&lt;object type=&quot;3&quot; unique_id=&quot;19826&quot;&gt;&lt;property id=&quot;20148&quot; value=&quot;5&quot;/&gt;&lt;property id=&quot;20300&quot; value=&quot;Slide 141 - &amp;quot;EXPOSURE TO VIBRATION&amp;quot;&quot;/&gt;&lt;property id=&quot;20307&quot; value=&quot;712&quot;/&gt;&lt;/object&gt;&lt;object type=&quot;3&quot; unique_id=&quot;19827&quot;&gt;&lt;property id=&quot;20148&quot; value=&quot;5&quot;/&gt;&lt;property id=&quot;20300&quot; value=&quot;Slide 142 - &amp;quot;VIBRATION&amp;quot;&quot;/&gt;&lt;property id=&quot;20307&quot; value=&quot;713&quot;/&gt;&lt;/object&gt;&lt;object type=&quot;3&quot; unique_id=&quot;19828&quot;&gt;&lt;property id=&quot;20148&quot; value=&quot;5&quot;/&gt;&lt;property id=&quot;20300&quot; value=&quot;Slide 143 - &amp;quot;TASKS ASSOCIATED WITH VIBRATION&amp;quot;&quot;/&gt;&lt;property id=&quot;20307&quot; value=&quot;714&quot;/&gt;&lt;/object&gt;&lt;object type=&quot;3&quot; unique_id=&quot;19829&quot;&gt;&lt;property id=&quot;20148&quot; value=&quot;5&quot;/&gt;&lt;property id=&quot;20300&quot; value=&quot;Slide 144 - &amp;quot;HAND-ARM VIBRATION&amp;quot;&quot;/&gt;&lt;property id=&quot;20307&quot; value=&quot;715&quot;/&gt;&lt;/object&gt;&lt;object type=&quot;3&quot; unique_id=&quot;19830&quot;&gt;&lt;property id=&quot;20148&quot; value=&quot;5&quot;/&gt;&lt;property id=&quot;20300&quot; value=&quot;Slide 145 - &amp;quot;WHOLE BODY VIBRATION&amp;quot;&quot;/&gt;&lt;property id=&quot;20307&quot; value=&quot;716&quot;/&gt;&lt;/object&gt;&lt;object type=&quot;3&quot; unique_id=&quot;19831&quot;&gt;&lt;property id=&quot;20148&quot; value=&quot;5&quot;/&gt;&lt;property id=&quot;20300&quot; value=&quot;Slide 146 - &amp;quot;HOW TO REDUCE VIBRATION EFFECTS?&amp;quot;&quot;/&gt;&lt;property id=&quot;20307&quot; value=&quot;717&quot;/&gt;&lt;/object&gt;&lt;object type=&quot;3&quot; unique_id=&quot;19832&quot;&gt;&lt;property id=&quot;20148&quot; value=&quot;5&quot;/&gt;&lt;property id=&quot;20300&quot; value=&quot;Slide 147 - &amp;quot;NOISE&amp;quot;&quot;/&gt;&lt;property id=&quot;20307&quot; value=&quot;718&quot;/&gt;&lt;/object&gt;&lt;object type=&quot;3&quot; unique_id=&quot;19833&quot;&gt;&lt;property id=&quot;20148&quot; value=&quot;5&quot;/&gt;&lt;property id=&quot;20300&quot; value=&quot;Slide 148 - &amp;quot;WHAT CAN NOISE DO?&amp;quot;&quot;/&gt;&lt;property id=&quot;20307&quot; value=&quot;719&quot;/&gt;&lt;/object&gt;&lt;object type=&quot;3&quot; unique_id=&quot;19834&quot;&gt;&lt;property id=&quot;20148&quot; value=&quot;5&quot;/&gt;&lt;property id=&quot;20300&quot; value=&quot;Slide 149 - &amp;quot;OSHA NOISE STANDARD FOR &amp;#x0D;&amp;#x0A;GENERAL INDUSTRY &amp;quot;&quot;/&gt;&lt;property id=&quot;20307&quot; value=&quot;720&quot;/&gt;&lt;/object&gt;&lt;object type=&quot;3&quot; unique_id=&quot;19835&quot;&gt;&lt;property id=&quot;20148&quot; value=&quot;5&quot;/&gt;&lt;property id=&quot;20300&quot; value=&quot;Slide 150&quot;/&gt;&lt;property id=&quot;20307&quot; value=&quot;721&quot;/&gt;&lt;/object&gt;&lt;object type=&quot;3&quot; unique_id=&quot;19836&quot;&gt;&lt;property id=&quot;20148&quot; value=&quot;5&quot;/&gt;&lt;property id=&quot;20300&quot; value=&quot;Slide 151 - &amp;quot;LET’S MEASURE YOUR HEARING&amp;quot;&quot;/&gt;&lt;property id=&quot;20307&quot; value=&quot;722&quot;/&gt;&lt;/object&gt;&lt;object type=&quot;3&quot; unique_id=&quot;19837&quot;&gt;&lt;property id=&quot;20148&quot; value=&quot;5&quot;/&gt;&lt;property id=&quot;20300&quot; value=&quot;Slide 152 - &amp;quot;HOW TO REDUCE NOISE?&amp;quot;&quot;/&gt;&lt;property id=&quot;20307&quot; value=&quot;723&quot;/&gt;&lt;/object&gt;&lt;object type=&quot;3&quot; unique_id=&quot;19838&quot;&gt;&lt;property id=&quot;20148&quot; value=&quot;5&quot;/&gt;&lt;property id=&quot;20300&quot; value=&quot;Slide 153 - &amp;quot;HOW TO REDUCE NOISE EFFECTS?&amp;quot;&quot;/&gt;&lt;property id=&quot;20307&quot; value=&quot;724&quot;/&gt;&lt;/object&gt;&lt;object type=&quot;3&quot; unique_id=&quot;19839&quot;&gt;&lt;property id=&quot;20148&quot; value=&quot;5&quot;/&gt;&lt;property id=&quot;20300&quot; value=&quot;Slide 154 - &amp;quot;VEHICLE SAFETY&amp;quot;&quot;/&gt;&lt;property id=&quot;20307&quot; value=&quot;725&quot;/&gt;&lt;/object&gt;&lt;object type=&quot;3&quot; unique_id=&quot;19840&quot;&gt;&lt;property id=&quot;20148&quot; value=&quot;5&quot;/&gt;&lt;property id=&quot;20300&quot; value=&quot;Slide 155 - &amp;quot;TRANSPORTATION FACTS&amp;quot;&quot;/&gt;&lt;property id=&quot;20307&quot; value=&quot;726&quot;/&gt;&lt;/object&gt;&lt;object type=&quot;3&quot; unique_id=&quot;19841&quot;&gt;&lt;property id=&quot;20148&quot; value=&quot;5&quot;/&gt;&lt;property id=&quot;20300&quot; value=&quot;Slide 156 - &amp;quot;DAILY BUCKET TRUCK INSPECTION CHECKLIST&amp;quot;&quot;/&gt;&lt;property id=&quot;20307&quot; value=&quot;727&quot;/&gt;&lt;/object&gt;&lt;object type=&quot;3&quot; unique_id=&quot;19842&quot;&gt;&lt;property id=&quot;20148&quot; value=&quot;5&quot;/&gt;&lt;property id=&quot;20300&quot; value=&quot;Slide 157 - &amp;quot;COMMON CITATIONS&amp;quot;&quot;/&gt;&lt;property id=&quot;20307&quot; value=&quot;728&quot;/&gt;&lt;/object&gt;&lt;object type=&quot;3&quot; unique_id=&quot;19843&quot;&gt;&lt;property id=&quot;20148&quot; value=&quot;5&quot;/&gt;&lt;property id=&quot;20300&quot; value=&quot;Slide 158 - &amp;quot;THE COMPREHENSIVE BUCKET TRUCK LIST&amp;#x0D;&amp;#x0A;BETTER PRACTICES&amp;quot;&quot;/&gt;&lt;property id=&quot;20307&quot; value=&quot;729&quot;/&gt;&lt;/object&gt;&lt;object type=&quot;3&quot; unique_id=&quot;19844&quot;&gt;&lt;property id=&quot;20148&quot; value=&quot;5&quot;/&gt;&lt;property id=&quot;20300&quot; value=&quot;Slide 159 - &amp;quot;THE COMPREHENSIVE BUCKET TRUCK LIST&amp;#x0D;&amp;#x0A;AVOID&amp;quot;&quot;/&gt;&lt;property id=&quot;20307&quot; value=&quot;730&quot;/&gt;&lt;/object&gt;&lt;object type=&quot;3&quot; unique_id=&quot;19845&quot;&gt;&lt;property id=&quot;20148&quot; value=&quot;5&quot;/&gt;&lt;property id=&quot;20300&quot; value=&quot;Slide 160 - &amp;quot;COMPUTER WORK&amp;quot;&quot;/&gt;&lt;property id=&quot;20307&quot; value=&quot;731&quot;/&gt;&lt;/object&gt;&lt;object type=&quot;3&quot; unique_id=&quot;19846&quot;&gt;&lt;property id=&quot;20148&quot; value=&quot;5&quot;/&gt;&lt;property id=&quot;20300&quot; value=&quot;Slide 161&quot;/&gt;&lt;property id=&quot;20307&quot; value=&quot;732&quot;/&gt;&lt;/object&gt;&lt;object type=&quot;3&quot; unique_id=&quot;19847&quot;&gt;&lt;property id=&quot;20148&quot; value=&quot;5&quot;/&gt;&lt;property id=&quot;20300&quot; value=&quot;Slide 162 - &amp;quot;WHAT’S WRONG WITH THIS VIDEO?&amp;quot;&quot;/&gt;&lt;property id=&quot;20307&quot; value=&quot;733&quot;/&gt;&lt;/object&gt;&lt;object type=&quot;3&quot; unique_id=&quot;19848&quot;&gt;&lt;property id=&quot;20148&quot; value=&quot;5&quot;/&gt;&lt;property id=&quot;20300&quot; value=&quot;Slide 163 - &amp;quot;ENVIRONMENT&amp;quot;&quot;/&gt;&lt;property id=&quot;20307&quot; value=&quot;517&quot;/&gt;&lt;/object&gt;&lt;object type=&quot;3&quot; unique_id=&quot;19849&quot;&gt;&lt;property id=&quot;20148&quot; value=&quot;5&quot;/&gt;&lt;property id=&quot;20300&quot; value=&quot;Slide 164 - &amp;quot;COLD&amp;quot;&quot;/&gt;&lt;property id=&quot;20307&quot; value=&quot;477&quot;/&gt;&lt;/object&gt;&lt;object type=&quot;3&quot; unique_id=&quot;19850&quot;&gt;&lt;property id=&quot;20148&quot; value=&quot;5&quot;/&gt;&lt;property id=&quot;20300&quot; value=&quot;Slide 165 - &amp;quot;TYPES OF INJURY FROM COLD&amp;quot;&quot;/&gt;&lt;property id=&quot;20307&quot; value=&quot;519&quot;/&gt;&lt;/object&gt;&lt;object type=&quot;3&quot; unique_id=&quot;19851&quot;&gt;&lt;property id=&quot;20148&quot; value=&quot;5&quot;/&gt;&lt;property id=&quot;20300&quot; value=&quot;Slide 166 - &amp;quot;COLD STRESS CONTRIBUTORS&amp;quot;&quot;/&gt;&lt;property id=&quot;20307&quot; value=&quot;520&quot;/&gt;&lt;/object&gt;&lt;object type=&quot;3&quot; unique_id=&quot;19852&quot;&gt;&lt;property id=&quot;20148&quot; value=&quot;5&quot;/&gt;&lt;property id=&quot;20300&quot; value=&quot;Slide 167 - &amp;quot;WORKING OUTSIDE IN THE COLD &amp;#x0D;&amp;#x0A;A BREAK SCHEDULE&amp;quot;&quot;/&gt;&lt;property id=&quot;20307&quot; value=&quot;521&quot;/&gt;&lt;/object&gt;&lt;object type=&quot;3&quot; unique_id=&quot;19853&quot;&gt;&lt;property id=&quot;20148&quot; value=&quot;5&quot;/&gt;&lt;property id=&quot;20300&quot; value=&quot;Slide 168 - &amp;quot;HOW TO MAKE THINGS BETTER&amp;quot;&quot;/&gt;&lt;property id=&quot;20307&quot; value=&quot;522&quot;/&gt;&lt;/object&gt;&lt;object type=&quot;3&quot; unique_id=&quot;19854&quot;&gt;&lt;property id=&quot;20148&quot; value=&quot;5&quot;/&gt;&lt;property id=&quot;20300&quot; value=&quot;Slide 169 - &amp;quot;HEAT&amp;quot;&quot;/&gt;&lt;property id=&quot;20307&quot; value=&quot;523&quot;/&gt;&lt;/object&gt;&lt;object type=&quot;3&quot; unique_id=&quot;19855&quot;&gt;&lt;property id=&quot;20148&quot; value=&quot;5&quot;/&gt;&lt;property id=&quot;20300&quot; value=&quot;Slide 170 - &amp;quot;SYMPTOMS OF HEAT STRESS&amp;quot;&quot;/&gt;&lt;property id=&quot;20307&quot; value=&quot;524&quot;/&gt;&lt;/object&gt;&lt;object type=&quot;3&quot; unique_id=&quot;19856&quot;&gt;&lt;property id=&quot;20148&quot; value=&quot;5&quot;/&gt;&lt;property id=&quot;20300&quot; value=&quot;Slide 171 - &amp;quot;TYPES OF HEAT STRESS&amp;quot;&quot;/&gt;&lt;property id=&quot;20307&quot; value=&quot;525&quot;/&gt;&lt;/object&gt;&lt;object type=&quot;3&quot; unique_id=&quot;19857&quot;&gt;&lt;property id=&quot;20148&quot; value=&quot;5&quot;/&gt;&lt;property id=&quot;20300&quot; value=&quot;Slide 172 - &amp;quot;WORKING OUTSIDE IN THE HEAT&amp;#x0D;&amp;#x0A;A BREAK SCHEDULE&amp;quot;&quot;/&gt;&lt;property id=&quot;20307&quot; value=&quot;526&quot;/&gt;&lt;/object&gt;&lt;object type=&quot;3&quot; unique_id=&quot;19858&quot;&gt;&lt;property id=&quot;20148&quot; value=&quot;5&quot;/&gt;&lt;property id=&quot;20300&quot; value=&quot;Slide 173 - &amp;quot;HOW TO MAKE THINGS BETTER?&amp;quot;&quot;/&gt;&lt;property id=&quot;20307&quot; value=&quot;527&quot;/&gt;&lt;/object&gt;&lt;object type=&quot;3&quot; unique_id=&quot;19859&quot;&gt;&lt;property id=&quot;20148&quot; value=&quot;5&quot;/&gt;&lt;property id=&quot;20300&quot; value=&quot;Slide 174 - &amp;quot;ENVIRONMENT&amp;quot;&quot;/&gt;&lt;property id=&quot;20307&quot; value=&quot;528&quot;/&gt;&lt;/object&gt;&lt;object type=&quot;3&quot; unique_id=&quot;19860&quot;&gt;&lt;property id=&quot;20148&quot; value=&quot;5&quot;/&gt;&lt;property id=&quot;20300&quot; value=&quot;Slide 175 - &amp;quot;WINDY/RAINY&amp;quot;&quot;/&gt;&lt;property id=&quot;20307&quot; value=&quot;529&quot;/&gt;&lt;/object&gt;&lt;object type=&quot;3&quot; unique_id=&quot;19861&quot;&gt;&lt;property id=&quot;20148&quot; value=&quot;5&quot;/&gt;&lt;property id=&quot;20300&quot; value=&quot;Slide 176 - &amp;quot;STRUCK BY LIGHTNING&amp;quot;&quot;/&gt;&lt;property id=&quot;20307&quot; value=&quot;531&quot;/&gt;&lt;/object&gt;&lt;object type=&quot;3&quot; unique_id=&quot;19862&quot;&gt;&lt;property id=&quot;20148&quot; value=&quot;5&quot;/&gt;&lt;property id=&quot;20300&quot; value=&quot;Slide 177 - &amp;quot;HOW TO MAKE WORK SAFER?&amp;quot;&quot;/&gt;&lt;property id=&quot;20307&quot; value=&quot;532&quot;/&gt;&lt;/object&gt;&lt;object type=&quot;3&quot; unique_id=&quot;19863&quot;&gt;&lt;property id=&quot;20148&quot; value=&quot;5&quot;/&gt;&lt;property id=&quot;20300&quot; value=&quot;Slide 178 - &amp;quot;PERSONAL PROTECTIVE EQUIPMENT (PPE)&amp;quot;&quot;/&gt;&lt;property id=&quot;20307&quot; value=&quot;534&quot;/&gt;&lt;/object&gt;&lt;object type=&quot;3&quot; unique_id=&quot;19864&quot;&gt;&lt;property id=&quot;20148&quot; value=&quot;5&quot;/&gt;&lt;property id=&quot;20300&quot; value=&quot;Slide 179 - &amp;quot;WEAR THE APPROPRIATE PPE&amp;quot;&quot;/&gt;&lt;property id=&quot;20307&quot; value=&quot;535&quot;/&gt;&lt;/object&gt;&lt;object type=&quot;3&quot; unique_id=&quot;19865&quot;&gt;&lt;property id=&quot;20148&quot; value=&quot;5&quot;/&gt;&lt;property id=&quot;20300&quot; value=&quot;Slide 180 - &amp;quot;WEAR THE APPROPRIATE PPE&amp;quot;&quot;/&gt;&lt;property id=&quot;20307&quot; value=&quot;536&quot;/&gt;&lt;/object&gt;&lt;object type=&quot;3&quot; unique_id=&quot;19866&quot;&gt;&lt;property id=&quot;20148&quot; value=&quot;5&quot;/&gt;&lt;property id=&quot;20300&quot; value=&quot;Slide 181 - &amp;quot;WEAR THE APPROPRIATE PPE&amp;quot;&quot;/&gt;&lt;property id=&quot;20307&quot; value=&quot;537&quot;/&gt;&lt;/object&gt;&lt;object type=&quot;3&quot; unique_id=&quot;19867&quot;&gt;&lt;property id=&quot;20148&quot; value=&quot;5&quot;/&gt;&lt;property id=&quot;20300&quot; value=&quot;Slide 182 - &amp;quot;S.A.F.E.&amp;quot;&quot;/&gt;&lt;property id=&quot;20307&quot; value=&quot;538&quot;/&gt;&lt;/object&gt;&lt;object type=&quot;3&quot; unique_id=&quot;19868&quot;&gt;&lt;property id=&quot;20148&quot; value=&quot;5&quot;/&gt;&lt;property id=&quot;20300&quot; value=&quot;Slide 183 - &amp;quot;Questions?&amp;quot;&quot;/&gt;&lt;property id=&quot;20307&quot; value=&quot;782&quot;/&gt;&lt;/object&gt;&lt;object type=&quot;3&quot; unique_id=&quot;19869&quot;&gt;&lt;property id=&quot;20148&quot; value=&quot;5&quot;/&gt;&lt;property id=&quot;20300&quot; value=&quot;Slide 184 - &amp;quot;EMPLOYEE RIGHTS AND RESPONSIBILITIES&amp;quot;&quot;/&gt;&lt;property id=&quot;20307&quot; value=&quot;539&quot;/&gt;&lt;/object&gt;&lt;object type=&quot;3&quot; unique_id=&quot;19870&quot;&gt;&lt;property id=&quot;20148&quot; value=&quot;5&quot;/&gt;&lt;property id=&quot;20300&quot; value=&quot;Slide 185 - &amp;quot;OUTLINE&amp;quot;&quot;/&gt;&lt;property id=&quot;20307&quot; value=&quot;540&quot;/&gt;&lt;/object&gt;&lt;object type=&quot;3&quot; unique_id=&quot;19871&quot;&gt;&lt;property id=&quot;20148&quot; value=&quot;5&quot;/&gt;&lt;property id=&quot;20300&quot; value=&quot;Slide 186 - &amp;quot;OSHA&amp;quot;&quot;/&gt;&lt;property id=&quot;20307&quot; value=&quot;541&quot;/&gt;&lt;/object&gt;&lt;object type=&quot;3&quot; unique_id=&quot;19872&quot;&gt;&lt;property id=&quot;20148&quot; value=&quot;5&quot;/&gt;&lt;property id=&quot;20300&quot; value=&quot;Slide 187 - &amp;quot;WHAT RIGHTS DO YOU HAVE UNDER OSHA?&amp;quot;&quot;/&gt;&lt;property id=&quot;20307&quot; value=&quot;542&quot;/&gt;&lt;/object&gt;&lt;object type=&quot;3&quot; unique_id=&quot;19873&quot;&gt;&lt;property id=&quot;20148&quot; value=&quot;5&quot;/&gt;&lt;property id=&quot;20300&quot; value=&quot;Slide 188 - &amp;quot;DO YOU RECOGNIZE THIS?&amp;quot;&quot;/&gt;&lt;property id=&quot;20307&quot; value=&quot;543&quot;/&gt;&lt;/object&gt;&lt;object type=&quot;3&quot; unique_id=&quot;19874&quot;&gt;&lt;property id=&quot;20148&quot; value=&quot;5&quot;/&gt;&lt;property id=&quot;20300&quot; value=&quot;Slide 189 - &amp;quot;DO YOU RECOGNIZE THIS?&amp;quot;&quot;/&gt;&lt;property id=&quot;20307&quot; value=&quot;544&quot;/&gt;&lt;/object&gt;&lt;object type=&quot;3&quot; unique_id=&quot;19875&quot;&gt;&lt;property id=&quot;20148&quot; value=&quot;5&quot;/&gt;&lt;property id=&quot;20300&quot; value=&quot;Slide 190 - &amp;quot;WHAT RIGHTS DO YOU HAVE UNDER OSHA?&amp;#x0D;&amp;#x0A;(CONTINUED)&amp;quot;&quot;/&gt;&lt;property id=&quot;20307&quot; value=&quot;545&quot;/&gt;&lt;/object&gt;&lt;object type=&quot;3&quot; unique_id=&quot;19876&quot;&gt;&lt;property id=&quot;20148&quot; value=&quot;5&quot;/&gt;&lt;property id=&quot;20300&quot; value=&quot;Slide 191 - &amp;quot;WHAT RESPONSIBILITIES DOES YOUR EMPLOYER   HAVE UNDER OSHA?&amp;quot;&quot;/&gt;&lt;property id=&quot;20307&quot; value=&quot;546&quot;/&gt;&lt;/object&gt;&lt;object type=&quot;3&quot; unique_id=&quot;19877&quot;&gt;&lt;property id=&quot;20148&quot; value=&quot;5&quot;/&gt;&lt;property id=&quot;20300&quot; value=&quot;Slide 192 - &amp;quot;PERSONAL PROTECTIVE EQUIPMENT (PPE)&amp;quot;&quot;/&gt;&lt;property id=&quot;20307&quot; value=&quot;547&quot;/&gt;&lt;/object&gt;&lt;object type=&quot;3&quot; unique_id=&quot;19878&quot;&gt;&lt;property id=&quot;20148&quot; value=&quot;5&quot;/&gt;&lt;property id=&quot;20300&quot; value=&quot;Slide 193 - &amp;quot;PERSONAL PROTECTIVE EQUIPMENT (PPE)&amp;quot;&quot;/&gt;&lt;property id=&quot;20307&quot; value=&quot;548&quot;/&gt;&lt;/object&gt;&lt;object type=&quot;3&quot; unique_id=&quot;19879&quot;&gt;&lt;property id=&quot;20148&quot; value=&quot;5&quot;/&gt;&lt;property id=&quot;20300&quot; value=&quot;Slide 194 - &amp;quot;OSHA STATE PLANS&amp;quot;&quot;/&gt;&lt;property id=&quot;20307&quot; value=&quot;549&quot;/&gt;&lt;/object&gt;&lt;object type=&quot;3&quot; unique_id=&quot;19880&quot;&gt;&lt;property id=&quot;20148&quot; value=&quot;5&quot;/&gt;&lt;property id=&quot;20300&quot; value=&quot;Slide 195 - &amp;quot;OSHA STATE PLANS&amp;quot;&quot;/&gt;&lt;property id=&quot;20307&quot; value=&quot;681&quot;/&gt;&lt;/object&gt;&lt;object type=&quot;3&quot; unique_id=&quot;19881&quot;&gt;&lt;property id=&quot;20148&quot; value=&quot;5&quot;/&gt;&lt;property id=&quot;20300&quot; value=&quot;Slide 196 - &amp;quot;ILLINOIS OSHA STATE PLAN HIGHLIGHTS&amp;quot;&quot;/&gt;&lt;property id=&quot;20307&quot; value=&quot;551&quot;/&gt;&lt;/object&gt;&lt;object type=&quot;3&quot; unique_id=&quot;19882&quot;&gt;&lt;property id=&quot;20148&quot; value=&quot;5&quot;/&gt;&lt;property id=&quot;20300&quot; value=&quot;Slide 197 - &amp;quot;INDIANA OSHA STATE PLAN HIGHLIGHTS&amp;quot;&quot;/&gt;&lt;property id=&quot;20307&quot; value=&quot;552&quot;/&gt;&lt;/object&gt;&lt;object type=&quot;3&quot; unique_id=&quot;19883&quot;&gt;&lt;property id=&quot;20148&quot; value=&quot;5&quot;/&gt;&lt;property id=&quot;20300&quot; value=&quot;Slide 198 - &amp;quot;MICHIGAN OSHA STATE PLAN HIGHLIGHTS&amp;quot;&quot;/&gt;&lt;property id=&quot;20307&quot; value=&quot;553&quot;/&gt;&lt;/object&gt;&lt;object type=&quot;3&quot; unique_id=&quot;19884&quot;&gt;&lt;property id=&quot;20148&quot; value=&quot;5&quot;/&gt;&lt;property id=&quot;20300&quot; value=&quot;Slide 199 - &amp;quot;MINNESOTA OSHA STATE PLAN HIGHLIGHTS&amp;quot;&quot;/&gt;&lt;property id=&quot;20307&quot; value=&quot;554&quot;/&gt;&lt;/object&gt;&lt;object type=&quot;3&quot; unique_id=&quot;19885&quot;&gt;&lt;property id=&quot;20148&quot; value=&quot;5&quot;/&gt;&lt;property id=&quot;20300&quot; value=&quot;Slide 200 - &amp;quot;Questions?&amp;quot;&quot;/&gt;&lt;property id=&quot;20307&quot; value=&quot;785&quot;/&gt;&lt;/object&gt;&lt;object type=&quot;3&quot; unique_id=&quot;19886&quot;&gt;&lt;property id=&quot;20148&quot; value=&quot;5&quot;/&gt;&lt;property id=&quot;20300&quot; value=&quot;Slide 57&quot;/&gt;&lt;property id=&quot;20307&quot; value=&quot;789&quot;/&gt;&lt;/object&gt;&lt;object type=&quot;3&quot; unique_id=&quot;19887&quot;&gt;&lt;property id=&quot;20148&quot; value=&quot;5&quot;/&gt;&lt;property id=&quot;20300&quot; value=&quot;Slide 91 - &amp;quot;FALL PROTECTION/ARREST&amp;quot;&quot;/&gt;&lt;property id=&quot;20307&quot; value=&quot;787&quot;/&gt;&lt;/object&gt;&lt;object type=&quot;3&quot; unique_id=&quot;19888&quot;&gt;&lt;property id=&quot;20148&quot; value=&quot;5&quot;/&gt;&lt;property id=&quot;20300&quot; value=&quot;Slide 96 - &amp;quot;INSULATOR WASHING&amp;quot;&quot;/&gt;&lt;property id=&quot;20307&quot; value=&quot;788&quot;/&gt;&lt;/object&gt;&lt;/object&gt;&lt;/object&gt;&lt;/database&gt;"/>
  <p:tag name="SECTOMILLISECCONVERTED" val="1"/>
</p:tagLst>
</file>

<file path=ppt/theme/theme1.xml><?xml version="1.0" encoding="utf-8"?>
<a:theme xmlns:a="http://schemas.openxmlformats.org/drawingml/2006/main" name="Electric utility materials-with lin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lectric utility materials-with lin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lectric utility - orange with lines-refin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rg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Electric utility materials-with lin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arg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Electric utility materials-with lines</Template>
  <TotalTime>23256</TotalTime>
  <Words>22211</Words>
  <Application>Microsoft Office PowerPoint</Application>
  <PresentationFormat>On-screen Show (4:3)</PresentationFormat>
  <Paragraphs>2788</Paragraphs>
  <Slides>200</Slides>
  <Notes>200</Notes>
  <HiddenSlides>0</HiddenSlides>
  <MMClips>2</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200</vt:i4>
      </vt:variant>
    </vt:vector>
  </HeadingPairs>
  <TitlesOfParts>
    <vt:vector size="207" baseType="lpstr">
      <vt:lpstr>Electric utility materials-with lines</vt:lpstr>
      <vt:lpstr>1_Electric utility materials-with lines</vt:lpstr>
      <vt:lpstr>Electric utility - orange with lines-refined</vt:lpstr>
      <vt:lpstr>cargi</vt:lpstr>
      <vt:lpstr>2_Electric utility materials-with lines</vt:lpstr>
      <vt:lpstr>1_cargi</vt:lpstr>
      <vt:lpstr>Acrobat Document</vt:lpstr>
      <vt:lpstr>EMPLOYEE SAFETY AND Ergonomics awareness training AND BEST PRACTICES for electric utilities</vt:lpstr>
      <vt:lpstr>DISCLAIMER</vt:lpstr>
      <vt:lpstr>WHAT ARE WE GOING TO DO TODAY?</vt:lpstr>
      <vt:lpstr>POTENTIAL BENEFITS</vt:lpstr>
      <vt:lpstr>TOP INJURIES IN UTILITY INDUSTRY</vt:lpstr>
      <vt:lpstr>FATALITIES IN UTILITY INDUSTRY</vt:lpstr>
      <vt:lpstr>INJURIES COVERED</vt:lpstr>
      <vt:lpstr>SCOPE</vt:lpstr>
      <vt:lpstr>TYPICAL WORK TASKS OBSERVED</vt:lpstr>
      <vt:lpstr>WHAT IS ERGONOMICS AND SAFETY?</vt:lpstr>
      <vt:lpstr>overexertion</vt:lpstr>
      <vt:lpstr>OVEREXERTION</vt:lpstr>
      <vt:lpstr>PowerPoint Presentation</vt:lpstr>
      <vt:lpstr>TYPES OF OVEREXERTION INJURY</vt:lpstr>
      <vt:lpstr>PowerPoint Presentation</vt:lpstr>
      <vt:lpstr>WHAT AFFECTS LIFTING?</vt:lpstr>
      <vt:lpstr>KNOW YOUR LIMITS: LIFTING</vt:lpstr>
      <vt:lpstr>POSTURE AND LIFTING</vt:lpstr>
      <vt:lpstr>ARE YOU UP TO THE TASK?</vt:lpstr>
      <vt:lpstr>WHEN LIFTING</vt:lpstr>
      <vt:lpstr>POTENTIAL IMPROVEMENT  LIFTING</vt:lpstr>
      <vt:lpstr>CARRYING</vt:lpstr>
      <vt:lpstr>KNOW YOUR LIMITS: CARRYING</vt:lpstr>
      <vt:lpstr>CARRYING</vt:lpstr>
      <vt:lpstr>POTENTIAL IMPROVEMENT</vt:lpstr>
      <vt:lpstr>PUSHING/PULLING</vt:lpstr>
      <vt:lpstr>EXAMPLE INJURY REPORT</vt:lpstr>
      <vt:lpstr>TIGHTENING A BOLT-POLE FRAMING</vt:lpstr>
      <vt:lpstr>WHEN PUSHING/PULLING</vt:lpstr>
      <vt:lpstr>DISCONNECTING AN ELBOW TERMINATION</vt:lpstr>
      <vt:lpstr>POTENTIAL IMPROVEMENT PUSHING/PULLING CABLE THROUGH CONDUIT</vt:lpstr>
      <vt:lpstr>POTENTIAL IMPROVEMENT REMOVING ELBOW TERMINATIONS</vt:lpstr>
      <vt:lpstr>AWKWARD POSTURE</vt:lpstr>
      <vt:lpstr>EXAMPLE INJURY REPORTS AWKWARD POSTURE</vt:lpstr>
      <vt:lpstr>AWKWARD POSTURE</vt:lpstr>
      <vt:lpstr>AWKWARD POSTURE EXAMPLE</vt:lpstr>
      <vt:lpstr>REACHING EXAMPLES</vt:lpstr>
      <vt:lpstr>REACHING  EXAMPLE </vt:lpstr>
      <vt:lpstr>HOW FAR CAN YOU REACH?</vt:lpstr>
      <vt:lpstr>HOW TO MINIMIZE WORKING IN  AWKWARD POSTURES</vt:lpstr>
      <vt:lpstr>BETTER PRACTICES</vt:lpstr>
      <vt:lpstr>BETTER PRACTICE EXAMPLE</vt:lpstr>
      <vt:lpstr>PowerPoint Presentation</vt:lpstr>
      <vt:lpstr>WHAT IS WRONG WITH THESE PICTURES?</vt:lpstr>
      <vt:lpstr>KNEELING</vt:lpstr>
      <vt:lpstr>POTENTIAL IMPROVEMENT KNEELING</vt:lpstr>
      <vt:lpstr>SHOVELING/DIGGING/FILLING</vt:lpstr>
      <vt:lpstr>SHOVELING/DIGGING/FILLING</vt:lpstr>
      <vt:lpstr>TYPES OF SHOVEL BLADES</vt:lpstr>
      <vt:lpstr>SHOVELING TECHNIQUE</vt:lpstr>
      <vt:lpstr>DIGGING TECHNIQUE</vt:lpstr>
      <vt:lpstr>FILLING HOLES</vt:lpstr>
      <vt:lpstr>SHOVELING/DIGGING/FILLING</vt:lpstr>
      <vt:lpstr>CABLE CUTTING</vt:lpstr>
      <vt:lpstr>CABLE CUTTING</vt:lpstr>
      <vt:lpstr>MANUAL OR BATTERY  OPERATED CUTTER?</vt:lpstr>
      <vt:lpstr>QUESTIONS?</vt:lpstr>
      <vt:lpstr>Struck/caught</vt:lpstr>
      <vt:lpstr>PowerPoint Presentation</vt:lpstr>
      <vt:lpstr>WHEN CAN YOU GET STRUCK?</vt:lpstr>
      <vt:lpstr>STRUCK BY EXAMPLES</vt:lpstr>
      <vt:lpstr>PowerPoint Presentation</vt:lpstr>
      <vt:lpstr>STRUCK BY CROSS-ARM</vt:lpstr>
      <vt:lpstr>WHEN CAN YOU GET CAUGHT BETWEEN?</vt:lpstr>
      <vt:lpstr>STRUCK/CAUGHT INJURIES CAN CAUSE DEATH EXAMPLE OF FATALITY REPORT</vt:lpstr>
      <vt:lpstr>PowerPoint Presentation</vt:lpstr>
      <vt:lpstr>PowerPoint Presentation</vt:lpstr>
      <vt:lpstr>PowerPoint Presentation</vt:lpstr>
      <vt:lpstr>PowerPoint Presentation</vt:lpstr>
      <vt:lpstr>PowerPoint Presentation</vt:lpstr>
      <vt:lpstr>TAGGING EQUIPMENT/USING WARNING SIGNS</vt:lpstr>
      <vt:lpstr>BETTER PRACTICES ACCIDENTAL “STRUCK BY”</vt:lpstr>
      <vt:lpstr>BETTER PRACTICES ACCIDENTAL EQUIPMENT OPERATION</vt:lpstr>
      <vt:lpstr>BETTER PRACTICES</vt:lpstr>
      <vt:lpstr>BETTER PRACTICES</vt:lpstr>
      <vt:lpstr>Slips, trips and falls</vt:lpstr>
      <vt:lpstr>PowerPoint Presentation</vt:lpstr>
      <vt:lpstr>FALLS</vt:lpstr>
      <vt:lpstr>FALLS FROM DIFFERENT LEVELS</vt:lpstr>
      <vt:lpstr>GETTING IN &amp; OUT OF EQUIPMENT</vt:lpstr>
      <vt:lpstr>HAVE YOU SEEN OR DONE SOMETHING LIKE THIS?</vt:lpstr>
      <vt:lpstr>CHECK FOR HAZARDS</vt:lpstr>
      <vt:lpstr>STEP SURFACES</vt:lpstr>
      <vt:lpstr>MOVING AROUND ON EQUIPMENT</vt:lpstr>
      <vt:lpstr>GETTING IN &amp; OUT OF EQUIPMENT</vt:lpstr>
      <vt:lpstr>HOW COULD THIS BE IMPROVED?</vt:lpstr>
      <vt:lpstr>FALLING WHILE USING A BUCKET</vt:lpstr>
      <vt:lpstr>BUCKET TRUCK HAZARDS FOR FALLING</vt:lpstr>
      <vt:lpstr>CLIMBING OUT OF A BUCKET</vt:lpstr>
      <vt:lpstr>FALLS FROM POLES &amp; TOWERS</vt:lpstr>
      <vt:lpstr>FALL PROTECTION/ARREST</vt:lpstr>
      <vt:lpstr>CLIMBING POLES WHAT COULD GO WRONG?</vt:lpstr>
      <vt:lpstr>WHAT DO YOU DO IN THESE SITUATIONS?</vt:lpstr>
      <vt:lpstr>AN ARGUMENT FOR FALL RESTRICTING DEVICES</vt:lpstr>
      <vt:lpstr>PRE-CLIMBING POLE INSPECTION</vt:lpstr>
      <vt:lpstr>INSULATOR WASHING</vt:lpstr>
      <vt:lpstr>TRENCHES AND LADDERS</vt:lpstr>
      <vt:lpstr>GETTING IN AND OUT OF TRENCH</vt:lpstr>
      <vt:lpstr>SETTING UP LADDERS IN TRENCHES</vt:lpstr>
      <vt:lpstr>LADDER SETUP GAME</vt:lpstr>
      <vt:lpstr>CLIMBING TECHNIQUE</vt:lpstr>
      <vt:lpstr>WHAT IS WRONG WITH THIS PICTURE?</vt:lpstr>
      <vt:lpstr>WHAT’S WRONG WITH THIS VIDEO?</vt:lpstr>
      <vt:lpstr>WORKING NEAR PITS AND TRENCHES</vt:lpstr>
      <vt:lpstr>SLIPS &amp; TRIPS</vt:lpstr>
      <vt:lpstr>SLIPPING HAZARDS</vt:lpstr>
      <vt:lpstr>PowerPoint Presentation</vt:lpstr>
      <vt:lpstr>WHEN GROUND IS COVERED OR CONTAMINATED</vt:lpstr>
      <vt:lpstr>FOOTWEAR</vt:lpstr>
      <vt:lpstr>SHOE TREAD TESTING</vt:lpstr>
      <vt:lpstr>TEST YOUR TREAD WITH A QUARTER</vt:lpstr>
      <vt:lpstr>TRIPPING HAZARDS</vt:lpstr>
      <vt:lpstr>CAUTION - BIFOCAL GLASSES!</vt:lpstr>
      <vt:lpstr>HOW MANY TRIPPING HAZARDS DO YOU SEE?</vt:lpstr>
      <vt:lpstr>STAYING STABLE STANDING EXERCISE</vt:lpstr>
      <vt:lpstr>WALKING ON UTILITY POLES</vt:lpstr>
      <vt:lpstr>PROTECTING YOURSELF FROM TRIPPING</vt:lpstr>
      <vt:lpstr>ELECTRIC SHOCK AND ELECTROCUTION</vt:lpstr>
      <vt:lpstr>“SHOCKING” FACTS</vt:lpstr>
      <vt:lpstr>ELECTRICAL SHOCK  BURNS, ELECTROCUTION</vt:lpstr>
      <vt:lpstr>EFFECTS OF ELECTRIC SHOCK</vt:lpstr>
      <vt:lpstr>HOW MUCH CURRENT IS TOO MUCH?</vt:lpstr>
      <vt:lpstr>FLASH QUIZ </vt:lpstr>
      <vt:lpstr>HOW DO ELECTRICAL ACCIDENTS HAPPEN?</vt:lpstr>
      <vt:lpstr>EXAMPLES INJURY REPORTS</vt:lpstr>
      <vt:lpstr>HOW TO PROTECT YOURSELF AGAINST ELECTRICAL HAZARDS?</vt:lpstr>
      <vt:lpstr>HOW TO PROTECT YOURSELF WHEN WORKING ON THE GROUND?</vt:lpstr>
      <vt:lpstr>GAME TIME HANGMAN</vt:lpstr>
      <vt:lpstr>QUESTIONS?</vt:lpstr>
      <vt:lpstr>ARC FLASH AWARENESS</vt:lpstr>
      <vt:lpstr>WHAT CAN CAUSE AN ARC FLASH?</vt:lpstr>
      <vt:lpstr>ARC FLASH  CAUSED BY DROPPED TOOL</vt:lpstr>
      <vt:lpstr>ARC FLASH EVALUATION</vt:lpstr>
      <vt:lpstr>FLASH PROTECTION BOUNDARIES</vt:lpstr>
      <vt:lpstr>POTENTIAL HAZARDS</vt:lpstr>
      <vt:lpstr>POTENTIAL INJURIES FROM FLASH HAZARD</vt:lpstr>
      <vt:lpstr>REQUIRED PERSONAL PROTECTIVE EQUIPMENT</vt:lpstr>
      <vt:lpstr>HOW TO PROTECT YOURSELF FROM ARC FLASH?</vt:lpstr>
      <vt:lpstr>EXAMPLES OF ACCIDENTS</vt:lpstr>
      <vt:lpstr>VIBRATION</vt:lpstr>
      <vt:lpstr>EXPOSURE TO VIBRATION</vt:lpstr>
      <vt:lpstr>VIBRATION</vt:lpstr>
      <vt:lpstr>TASKS ASSOCIATED WITH VIBRATION</vt:lpstr>
      <vt:lpstr>HAND-ARM VIBRATION</vt:lpstr>
      <vt:lpstr>WHOLE BODY VIBRATION</vt:lpstr>
      <vt:lpstr>HOW TO REDUCE VIBRATION EFFECTS?</vt:lpstr>
      <vt:lpstr>NOISE</vt:lpstr>
      <vt:lpstr>WHAT CAN NOISE DO?</vt:lpstr>
      <vt:lpstr>OSHA NOISE STANDARD FOR  GENERAL INDUSTRY </vt:lpstr>
      <vt:lpstr>PowerPoint Presentation</vt:lpstr>
      <vt:lpstr>LET’S MEASURE YOUR HEARING</vt:lpstr>
      <vt:lpstr>HOW TO REDUCE NOISE?</vt:lpstr>
      <vt:lpstr>HOW TO REDUCE NOISE EFFECTS?</vt:lpstr>
      <vt:lpstr>VEHICLE SAFETY</vt:lpstr>
      <vt:lpstr>TRANSPORTATION FACTS</vt:lpstr>
      <vt:lpstr>DAILY BUCKET TRUCK INSPECTION CHECKLIST</vt:lpstr>
      <vt:lpstr>COMMON CITATIONS</vt:lpstr>
      <vt:lpstr>THE COMPREHENSIVE BUCKET TRUCK LIST BETTER PRACTICES</vt:lpstr>
      <vt:lpstr>THE COMPREHENSIVE BUCKET TRUCK LIST AVOID</vt:lpstr>
      <vt:lpstr>COMPUTER WORK</vt:lpstr>
      <vt:lpstr>PowerPoint Presentation</vt:lpstr>
      <vt:lpstr>WHAT’S WRONG WITH THIS VIDEO?</vt:lpstr>
      <vt:lpstr>ENVIRONMENT</vt:lpstr>
      <vt:lpstr>COLD</vt:lpstr>
      <vt:lpstr>TYPES OF INJURY FROM COLD</vt:lpstr>
      <vt:lpstr>COLD STRESS CONTRIBUTORS</vt:lpstr>
      <vt:lpstr>WORKING OUTSIDE IN THE COLD  A BREAK SCHEDULE</vt:lpstr>
      <vt:lpstr>HOW TO MAKE THINGS BETTER</vt:lpstr>
      <vt:lpstr>HEAT</vt:lpstr>
      <vt:lpstr>SYMPTOMS OF HEAT STRESS</vt:lpstr>
      <vt:lpstr>TYPES OF HEAT STRESS</vt:lpstr>
      <vt:lpstr>WORKING OUTSIDE IN THE HEAT A BREAK SCHEDULE</vt:lpstr>
      <vt:lpstr>HOW TO MAKE THINGS BETTER?</vt:lpstr>
      <vt:lpstr>ENVIRONMENT</vt:lpstr>
      <vt:lpstr>WINDY/RAINY</vt:lpstr>
      <vt:lpstr>STRUCK BY LIGHTNING</vt:lpstr>
      <vt:lpstr>HOW TO MAKE WORK SAFER?</vt:lpstr>
      <vt:lpstr>PERSONAL PROTECTIVE EQUIPMENT (PPE)</vt:lpstr>
      <vt:lpstr>WEAR THE APPROPRIATE PPE</vt:lpstr>
      <vt:lpstr>WEAR THE APPROPRIATE PPE</vt:lpstr>
      <vt:lpstr>WEAR THE APPROPRIATE PPE</vt:lpstr>
      <vt:lpstr>S.A.F.E.</vt:lpstr>
      <vt:lpstr>Questions?</vt:lpstr>
      <vt:lpstr>EMPLOYEE RIGHTS AND RESPONSIBILITIES</vt:lpstr>
      <vt:lpstr>OUTLINE</vt:lpstr>
      <vt:lpstr>OSHA</vt:lpstr>
      <vt:lpstr>WHAT RIGHTS DO YOU HAVE UNDER OSHA?</vt:lpstr>
      <vt:lpstr>DO YOU RECOGNIZE THIS?</vt:lpstr>
      <vt:lpstr>DO YOU RECOGNIZE THIS?</vt:lpstr>
      <vt:lpstr>WHAT RIGHTS DO YOU HAVE UNDER OSHA? (CONTINUED)</vt:lpstr>
      <vt:lpstr>WHAT RESPONSIBILITIES DOES YOUR EMPLOYER   HAVE UNDER OSHA?</vt:lpstr>
      <vt:lpstr>PERSONAL PROTECTIVE EQUIPMENT (PPE)</vt:lpstr>
      <vt:lpstr>PERSONAL PROTECTIVE EQUIPMENT (PPE)</vt:lpstr>
      <vt:lpstr>OSHA STATE PLANS</vt:lpstr>
      <vt:lpstr>OSHA STATE PLANS</vt:lpstr>
      <vt:lpstr>ILLINOIS OSHA STATE PLAN HIGHLIGHTS</vt:lpstr>
      <vt:lpstr>INDIANA OSHA STATE PLAN HIGHLIGHTS</vt:lpstr>
      <vt:lpstr>MICHIGAN OSHA STATE PLAN HIGHLIGHTS</vt:lpstr>
      <vt:lpstr>MINNESOTA OSHA STATE PLAN HIGHLIGHTS</vt:lpstr>
      <vt:lpstr>Questions?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ErgoTablet</dc:creator>
  <cp:lastModifiedBy>Vosburgh, Linda - OSHA</cp:lastModifiedBy>
  <cp:revision>1241</cp:revision>
  <dcterms:created xsi:type="dcterms:W3CDTF">2012-06-14T03:07:20Z</dcterms:created>
  <dcterms:modified xsi:type="dcterms:W3CDTF">2013-07-03T13:20:00Z</dcterms:modified>
</cp:coreProperties>
</file>