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67"/>
  </p:notesMasterIdLst>
  <p:handoutMasterIdLst>
    <p:handoutMasterId r:id="rId68"/>
  </p:handoutMasterIdLst>
  <p:sldIdLst>
    <p:sldId id="256" r:id="rId2"/>
    <p:sldId id="335" r:id="rId3"/>
    <p:sldId id="257" r:id="rId4"/>
    <p:sldId id="261" r:id="rId5"/>
    <p:sldId id="259" r:id="rId6"/>
    <p:sldId id="267" r:id="rId7"/>
    <p:sldId id="269" r:id="rId8"/>
    <p:sldId id="270" r:id="rId9"/>
    <p:sldId id="262" r:id="rId10"/>
    <p:sldId id="273" r:id="rId11"/>
    <p:sldId id="277" r:id="rId12"/>
    <p:sldId id="279" r:id="rId13"/>
    <p:sldId id="275" r:id="rId14"/>
    <p:sldId id="280" r:id="rId15"/>
    <p:sldId id="285" r:id="rId16"/>
    <p:sldId id="281" r:id="rId17"/>
    <p:sldId id="282" r:id="rId18"/>
    <p:sldId id="283" r:id="rId19"/>
    <p:sldId id="284" r:id="rId20"/>
    <p:sldId id="263" r:id="rId21"/>
    <p:sldId id="290" r:id="rId22"/>
    <p:sldId id="296" r:id="rId23"/>
    <p:sldId id="264" r:id="rId24"/>
    <p:sldId id="320" r:id="rId25"/>
    <p:sldId id="265" r:id="rId26"/>
    <p:sldId id="302" r:id="rId27"/>
    <p:sldId id="304" r:id="rId28"/>
    <p:sldId id="266" r:id="rId29"/>
    <p:sldId id="390" r:id="rId30"/>
    <p:sldId id="389" r:id="rId31"/>
    <p:sldId id="313" r:id="rId32"/>
    <p:sldId id="391" r:id="rId33"/>
    <p:sldId id="392" r:id="rId34"/>
    <p:sldId id="393" r:id="rId35"/>
    <p:sldId id="394" r:id="rId36"/>
    <p:sldId id="395" r:id="rId37"/>
    <p:sldId id="345" r:id="rId38"/>
    <p:sldId id="342" r:id="rId39"/>
    <p:sldId id="327"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36" r:id="rId58"/>
    <p:sldId id="324" r:id="rId59"/>
    <p:sldId id="381" r:id="rId60"/>
    <p:sldId id="382" r:id="rId61"/>
    <p:sldId id="322" r:id="rId62"/>
    <p:sldId id="383" r:id="rId63"/>
    <p:sldId id="384" r:id="rId64"/>
    <p:sldId id="385" r:id="rId65"/>
    <p:sldId id="328" r:id="rId66"/>
  </p:sldIdLst>
  <p:sldSz cx="9144000" cy="6858000" type="screen4x3"/>
  <p:notesSz cx="7315200" cy="9601200"/>
  <p:defaultTextStyle>
    <a:defPPr>
      <a:defRPr lang="en-US"/>
    </a:defPPr>
    <a:lvl1pPr algn="l" rtl="0" fontAlgn="base">
      <a:spcBef>
        <a:spcPct val="0"/>
      </a:spcBef>
      <a:spcAft>
        <a:spcPct val="0"/>
      </a:spcAft>
      <a:defRPr sz="3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3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3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3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3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3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3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3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32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75" d="100"/>
        <a:sy n="75" d="100"/>
      </p:scale>
      <p:origin x="0" y="5280"/>
    </p:cViewPr>
  </p:sorterViewPr>
  <p:notesViewPr>
    <p:cSldViewPr>
      <p:cViewPr>
        <p:scale>
          <a:sx n="80" d="100"/>
          <a:sy n="80" d="100"/>
        </p:scale>
        <p:origin x="-109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0.xml"/><Relationship Id="rId1" Type="http://schemas.openxmlformats.org/officeDocument/2006/relationships/slide" Target="slides/slide37.xml"/><Relationship Id="rId5" Type="http://schemas.openxmlformats.org/officeDocument/2006/relationships/slide" Target="slides/slide63.xml"/><Relationship Id="rId4"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7315200"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algn="ctr" defTabSz="946033">
              <a:defRPr sz="1300" cap="small">
                <a:latin typeface="Arial" charset="0"/>
                <a:ea typeface="ＭＳ Ｐゴシック" pitchFamily="-105" charset="-128"/>
              </a:defRPr>
            </a:lvl1pPr>
          </a:lstStyle>
          <a:p>
            <a:pPr>
              <a:defRPr/>
            </a:pPr>
            <a:endParaRPr lang="en-US"/>
          </a:p>
          <a:p>
            <a:pPr>
              <a:defRPr/>
            </a:pPr>
            <a:r>
              <a:rPr lang="en-US"/>
              <a:t>Introduction to OSHA Presentation</a:t>
            </a:r>
          </a:p>
        </p:txBody>
      </p:sp>
      <p:sp>
        <p:nvSpPr>
          <p:cNvPr id="4" name="Footer Placeholder 3"/>
          <p:cNvSpPr>
            <a:spLocks noGrp="1"/>
          </p:cNvSpPr>
          <p:nvPr>
            <p:ph type="ftr" sz="quarter" idx="2"/>
          </p:nvPr>
        </p:nvSpPr>
        <p:spPr bwMode="auto">
          <a:xfrm>
            <a:off x="0"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defTabSz="944563">
              <a:defRPr sz="1000">
                <a:latin typeface="Arial" charset="0"/>
                <a:ea typeface="ＭＳ Ｐゴシック" pitchFamily="-105" charset="-128"/>
              </a:defRPr>
            </a:lvl1pPr>
          </a:lstStyle>
          <a:p>
            <a:pPr>
              <a:defRPr/>
            </a:pPr>
            <a:r>
              <a:rPr lang="en-US"/>
              <a:t>04.2010</a:t>
            </a:r>
          </a:p>
        </p:txBody>
      </p:sp>
      <p:sp>
        <p:nvSpPr>
          <p:cNvPr id="5" name="Slide Number Placeholder 4"/>
          <p:cNvSpPr>
            <a:spLocks noGrp="1"/>
          </p:cNvSpPr>
          <p:nvPr>
            <p:ph type="sldNum" sz="quarter" idx="3"/>
          </p:nvPr>
        </p:nvSpPr>
        <p:spPr bwMode="auto">
          <a:xfrm>
            <a:off x="4143375"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algn="r" defTabSz="946033">
              <a:defRPr sz="1000">
                <a:latin typeface="Arial" charset="0"/>
                <a:ea typeface="ＭＳ Ｐゴシック" pitchFamily="-105" charset="-128"/>
              </a:defRPr>
            </a:lvl1pPr>
          </a:lstStyle>
          <a:p>
            <a:pPr>
              <a:defRPr/>
            </a:pPr>
            <a:fld id="{6CCF0820-9A7B-4281-8453-E7E0C213B28A}" type="slidenum">
              <a:rPr lang="en-US"/>
              <a:pPr>
                <a:defRPr/>
              </a:pPr>
              <a:t>‹#›</a:t>
            </a:fld>
            <a:endParaRPr lang="en-US"/>
          </a:p>
        </p:txBody>
      </p:sp>
    </p:spTree>
    <p:extLst>
      <p:ext uri="{BB962C8B-B14F-4D97-AF65-F5344CB8AC3E}">
        <p14:creationId xmlns:p14="http://schemas.microsoft.com/office/powerpoint/2010/main" val="2911509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7315200" cy="47942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lvl1pPr algn="ctr" defTabSz="944563">
              <a:defRPr sz="1400">
                <a:latin typeface="Arial" charset="0"/>
                <a:ea typeface="ＭＳ Ｐゴシック" pitchFamily="-105" charset="-128"/>
                <a:cs typeface="Arial" charset="0"/>
              </a:defRPr>
            </a:lvl1pPr>
          </a:lstStyle>
          <a:p>
            <a:pPr>
              <a:defRPr/>
            </a:pPr>
            <a:endParaRPr lang="en-US"/>
          </a:p>
          <a:p>
            <a:pPr>
              <a:defRPr/>
            </a:pPr>
            <a:r>
              <a:rPr lang="en-US"/>
              <a:t>INTRODUCTION TO OSHA Instructor Slides with Notes</a:t>
            </a:r>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3348" tIns="46674" rIns="93348" bIns="46674" rtlCol="0" anchor="ctr"/>
          <a:lstStyle/>
          <a:p>
            <a:pPr lvl="0"/>
            <a:endParaRPr lang="en-US" noProof="0" dirty="0" smtClean="0"/>
          </a:p>
        </p:txBody>
      </p:sp>
      <p:sp>
        <p:nvSpPr>
          <p:cNvPr id="5" name="Notes Placeholder 4"/>
          <p:cNvSpPr>
            <a:spLocks noGrp="1"/>
          </p:cNvSpPr>
          <p:nvPr>
            <p:ph type="body" sz="quarter" idx="3"/>
          </p:nvPr>
        </p:nvSpPr>
        <p:spPr bwMode="auto">
          <a:xfrm>
            <a:off x="731838" y="4559300"/>
            <a:ext cx="5851525" cy="4321175"/>
          </a:xfrm>
          <a:prstGeom prst="rect">
            <a:avLst/>
          </a:prstGeom>
          <a:noFill/>
          <a:ln w="9525">
            <a:noFill/>
            <a:miter lim="800000"/>
            <a:headEnd/>
            <a:tailEnd/>
          </a:ln>
        </p:spPr>
        <p:txBody>
          <a:bodyPr vert="horz" wrap="square" lIns="96644" tIns="48322" rIns="96644" bIns="4832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defTabSz="944563">
              <a:defRPr sz="1000">
                <a:latin typeface="Arial" charset="0"/>
                <a:ea typeface="ＭＳ Ｐゴシック" pitchFamily="-105" charset="-128"/>
                <a:cs typeface="Arial" charset="0"/>
              </a:defRPr>
            </a:lvl1pPr>
          </a:lstStyle>
          <a:p>
            <a:pPr>
              <a:defRPr/>
            </a:pPr>
            <a:r>
              <a:rPr lang="en-US"/>
              <a:t>04.2010</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6644" tIns="48322" rIns="96644" bIns="48322" numCol="1" anchor="b" anchorCtr="0" compatLnSpc="1">
            <a:prstTxWarp prst="textNoShape">
              <a:avLst/>
            </a:prstTxWarp>
          </a:bodyPr>
          <a:lstStyle>
            <a:lvl1pPr algn="r" defTabSz="946033">
              <a:defRPr sz="1000">
                <a:latin typeface="Calibri" pitchFamily="34" charset="0"/>
                <a:ea typeface="ＭＳ Ｐゴシック" pitchFamily="-105" charset="-128"/>
              </a:defRPr>
            </a:lvl1pPr>
          </a:lstStyle>
          <a:p>
            <a:pPr>
              <a:defRPr/>
            </a:pPr>
            <a:fld id="{3950930E-E380-4D94-AF96-8433E2E6A875}" type="slidenum">
              <a:rPr lang="en-US"/>
              <a:pPr>
                <a:defRPr/>
              </a:pPr>
              <a:t>‹#›</a:t>
            </a:fld>
            <a:endParaRPr lang="en-US"/>
          </a:p>
        </p:txBody>
      </p:sp>
    </p:spTree>
    <p:extLst>
      <p:ext uri="{BB962C8B-B14F-4D97-AF65-F5344CB8AC3E}">
        <p14:creationId xmlns:p14="http://schemas.microsoft.com/office/powerpoint/2010/main" val="349596671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pitchFamily="34" charset="0"/>
                <a:ea typeface="ＭＳ Ｐゴシック" pitchFamily="34" charset="-128"/>
              </a:defRPr>
            </a:lvl1pPr>
            <a:lvl2pPr marL="742950" indent="-285750" defTabSz="944563" eaLnBrk="0" hangingPunct="0">
              <a:defRPr>
                <a:solidFill>
                  <a:schemeClr val="tx1"/>
                </a:solidFill>
                <a:latin typeface="Arial" pitchFamily="34" charset="0"/>
                <a:ea typeface="ＭＳ Ｐゴシック" pitchFamily="34" charset="-128"/>
              </a:defRPr>
            </a:lvl2pPr>
            <a:lvl3pPr marL="1143000" indent="-228600" defTabSz="944563" eaLnBrk="0" hangingPunct="0">
              <a:defRPr>
                <a:solidFill>
                  <a:schemeClr val="tx1"/>
                </a:solidFill>
                <a:latin typeface="Arial" pitchFamily="34" charset="0"/>
                <a:ea typeface="ＭＳ Ｐゴシック" pitchFamily="34" charset="-128"/>
              </a:defRPr>
            </a:lvl3pPr>
            <a:lvl4pPr marL="1600200" indent="-228600" defTabSz="944563" eaLnBrk="0" hangingPunct="0">
              <a:defRPr>
                <a:solidFill>
                  <a:schemeClr val="tx1"/>
                </a:solidFill>
                <a:latin typeface="Arial" pitchFamily="34" charset="0"/>
                <a:ea typeface="ＭＳ Ｐゴシック" pitchFamily="34" charset="-128"/>
              </a:defRPr>
            </a:lvl4pPr>
            <a:lvl5pPr marL="2057400" indent="-228600" defTabSz="944563" eaLnBrk="0" hangingPunct="0">
              <a:defRPr>
                <a:solidFill>
                  <a:schemeClr val="tx1"/>
                </a:solidFill>
                <a:latin typeface="Arial" pitchFamily="34" charset="0"/>
                <a:ea typeface="ＭＳ Ｐゴシック" pitchFamily="34" charset="-128"/>
              </a:defRPr>
            </a:lvl5pPr>
            <a:lvl6pPr marL="25146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smtClean="0">
              <a:cs typeface="Arial" pitchFamily="34" charset="0"/>
            </a:endParaRPr>
          </a:p>
          <a:p>
            <a:pPr eaLnBrk="1" hangingPunct="1"/>
            <a:r>
              <a:rPr lang="en-US" smtClean="0">
                <a:cs typeface="Arial" pitchFamily="34" charset="0"/>
              </a:rPr>
              <a:t>INTRODUCTION TO OSHA</a:t>
            </a:r>
          </a:p>
        </p:txBody>
      </p:sp>
      <p:sp>
        <p:nvSpPr>
          <p:cNvPr id="53251"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pitchFamily="34" charset="0"/>
                <a:ea typeface="ＭＳ Ｐゴシック" pitchFamily="34" charset="-128"/>
              </a:defRPr>
            </a:lvl1pPr>
            <a:lvl2pPr marL="742950" indent="-285750" defTabSz="944563" eaLnBrk="0" hangingPunct="0">
              <a:defRPr>
                <a:solidFill>
                  <a:schemeClr val="tx1"/>
                </a:solidFill>
                <a:latin typeface="Arial" pitchFamily="34" charset="0"/>
                <a:ea typeface="ＭＳ Ｐゴシック" pitchFamily="34" charset="-128"/>
              </a:defRPr>
            </a:lvl2pPr>
            <a:lvl3pPr marL="1143000" indent="-228600" defTabSz="944563" eaLnBrk="0" hangingPunct="0">
              <a:defRPr>
                <a:solidFill>
                  <a:schemeClr val="tx1"/>
                </a:solidFill>
                <a:latin typeface="Arial" pitchFamily="34" charset="0"/>
                <a:ea typeface="ＭＳ Ｐゴシック" pitchFamily="34" charset="-128"/>
              </a:defRPr>
            </a:lvl3pPr>
            <a:lvl4pPr marL="1600200" indent="-228600" defTabSz="944563" eaLnBrk="0" hangingPunct="0">
              <a:defRPr>
                <a:solidFill>
                  <a:schemeClr val="tx1"/>
                </a:solidFill>
                <a:latin typeface="Arial" pitchFamily="34" charset="0"/>
                <a:ea typeface="ＭＳ Ｐゴシック" pitchFamily="34" charset="-128"/>
              </a:defRPr>
            </a:lvl4pPr>
            <a:lvl5pPr marL="2057400" indent="-228600" defTabSz="944563" eaLnBrk="0" hangingPunct="0">
              <a:defRPr>
                <a:solidFill>
                  <a:schemeClr val="tx1"/>
                </a:solidFill>
                <a:latin typeface="Arial" pitchFamily="34" charset="0"/>
                <a:ea typeface="ＭＳ Ｐゴシック" pitchFamily="34" charset="-128"/>
              </a:defRPr>
            </a:lvl5pPr>
            <a:lvl6pPr marL="25146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mtClean="0">
                <a:cs typeface="Arial" pitchFamily="34" charset="0"/>
              </a:rPr>
              <a:t>02.12.10</a:t>
            </a:r>
          </a:p>
        </p:txBody>
      </p:sp>
      <p:sp>
        <p:nvSpPr>
          <p:cNvPr id="53252"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eaLnBrk="0" hangingPunct="0">
              <a:defRPr>
                <a:solidFill>
                  <a:schemeClr val="tx1"/>
                </a:solidFill>
                <a:latin typeface="Arial" pitchFamily="34" charset="0"/>
                <a:ea typeface="ＭＳ Ｐゴシック" pitchFamily="34" charset="-128"/>
              </a:defRPr>
            </a:lvl1pPr>
            <a:lvl2pPr marL="742950" indent="-285750" defTabSz="944563" eaLnBrk="0" hangingPunct="0">
              <a:defRPr>
                <a:solidFill>
                  <a:schemeClr val="tx1"/>
                </a:solidFill>
                <a:latin typeface="Arial" pitchFamily="34" charset="0"/>
                <a:ea typeface="ＭＳ Ｐゴシック" pitchFamily="34" charset="-128"/>
              </a:defRPr>
            </a:lvl2pPr>
            <a:lvl3pPr marL="1143000" indent="-228600" defTabSz="944563" eaLnBrk="0" hangingPunct="0">
              <a:defRPr>
                <a:solidFill>
                  <a:schemeClr val="tx1"/>
                </a:solidFill>
                <a:latin typeface="Arial" pitchFamily="34" charset="0"/>
                <a:ea typeface="ＭＳ Ｐゴシック" pitchFamily="34" charset="-128"/>
              </a:defRPr>
            </a:lvl3pPr>
            <a:lvl4pPr marL="1600200" indent="-228600" defTabSz="944563" eaLnBrk="0" hangingPunct="0">
              <a:defRPr>
                <a:solidFill>
                  <a:schemeClr val="tx1"/>
                </a:solidFill>
                <a:latin typeface="Arial" pitchFamily="34" charset="0"/>
                <a:ea typeface="ＭＳ Ｐゴシック" pitchFamily="34" charset="-128"/>
              </a:defRPr>
            </a:lvl4pPr>
            <a:lvl5pPr marL="2057400" indent="-228600" defTabSz="944563" eaLnBrk="0" hangingPunct="0">
              <a:defRPr>
                <a:solidFill>
                  <a:schemeClr val="tx1"/>
                </a:solidFill>
                <a:latin typeface="Arial" pitchFamily="34" charset="0"/>
                <a:ea typeface="ＭＳ Ｐゴシック" pitchFamily="34" charset="-128"/>
              </a:defRPr>
            </a:lvl5pPr>
            <a:lvl6pPr marL="25146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445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F299B4BA-8E3D-4A30-8B13-F1B1F97EC413}" type="slidenum">
              <a:rPr lang="en-US" smtClean="0">
                <a:latin typeface="Calibri" pitchFamily="34" charset="0"/>
              </a:rPr>
              <a:pPr eaLnBrk="1" hangingPunct="1"/>
              <a:t>1</a:t>
            </a:fld>
            <a:endParaRPr lang="en-US" smtClean="0">
              <a:latin typeface="Calibri" pitchFamily="34" charset="0"/>
            </a:endParaRPr>
          </a:p>
        </p:txBody>
      </p:sp>
      <p:sp>
        <p:nvSpPr>
          <p:cNvPr id="5325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What are the common characteristics of a safety and health culture?</a:t>
            </a:r>
          </a:p>
          <a:p>
            <a:pPr>
              <a:buFontTx/>
              <a:buChar char="-"/>
            </a:pPr>
            <a:r>
              <a:rPr lang="en-US" smtClean="0">
                <a:latin typeface="Arial" pitchFamily="34"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smtClean="0">
                <a:latin typeface="Arial" pitchFamily="34" charset="0"/>
                <a:ea typeface="ＭＳ Ｐゴシック" pitchFamily="34" charset="-128"/>
              </a:rPr>
              <a:t> Individuals within the organization believe they have a right to a safe and healthy workplace.</a:t>
            </a:r>
          </a:p>
          <a:p>
            <a:r>
              <a:rPr lang="en-US" smtClean="0">
                <a:latin typeface="Arial" pitchFamily="34" charset="0"/>
                <a:ea typeface="ＭＳ Ｐゴシック" pitchFamily="34" charset="-128"/>
              </a:rPr>
              <a:t>- Each person accepts personal responsibility for ensuring his or her own safety and health. </a:t>
            </a:r>
          </a:p>
          <a:p>
            <a:r>
              <a:rPr lang="en-US" smtClean="0">
                <a:latin typeface="Arial" pitchFamily="34" charset="0"/>
                <a:ea typeface="ＭＳ Ｐゴシック" pitchFamily="34" charset="-128"/>
              </a:rPr>
              <a:t>- Everyone believes he or she has a duty to protect the safety and health of others. </a:t>
            </a:r>
          </a:p>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Management must be committed to safety and health protection as much as other organizational purposes.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Management leadership and employee involvement are tied together because one is not effective without the other. A plant manager can be totally committed, but if employees follow blindly or are not involved, problems will only temporarily be solved.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What are the common characteristics of a safety and health culture?</a:t>
            </a:r>
          </a:p>
          <a:p>
            <a:pPr>
              <a:buFontTx/>
              <a:buChar char="-"/>
            </a:pPr>
            <a:r>
              <a:rPr lang="en-US" smtClean="0">
                <a:latin typeface="Arial" pitchFamily="34"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smtClean="0">
                <a:latin typeface="Arial" pitchFamily="34" charset="0"/>
                <a:ea typeface="ＭＳ Ｐゴシック" pitchFamily="34" charset="-128"/>
              </a:rPr>
              <a:t> Individuals within the organization believe they have a right to a safe and healthy workplace.</a:t>
            </a:r>
          </a:p>
          <a:p>
            <a:r>
              <a:rPr lang="en-US" smtClean="0">
                <a:latin typeface="Arial" pitchFamily="34" charset="0"/>
                <a:ea typeface="ＭＳ Ｐゴシック" pitchFamily="34" charset="-128"/>
              </a:rPr>
              <a:t>- Each person accepts personal responsibility for ensuring his or her own safety and health. </a:t>
            </a:r>
          </a:p>
          <a:p>
            <a:r>
              <a:rPr lang="en-US" smtClean="0">
                <a:latin typeface="Arial" pitchFamily="34" charset="0"/>
                <a:ea typeface="ＭＳ Ｐゴシック" pitchFamily="34" charset="-128"/>
              </a:rPr>
              <a:t>- Everyone believes he or she has a duty to protect the safety and health of others. </a:t>
            </a:r>
          </a:p>
          <a:p>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What are the common characteristics of a safety and health culture?</a:t>
            </a:r>
          </a:p>
          <a:p>
            <a:pPr>
              <a:buFontTx/>
              <a:buChar char="-"/>
            </a:pPr>
            <a:r>
              <a:rPr lang="en-US" smtClean="0">
                <a:latin typeface="Arial" pitchFamily="34"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smtClean="0">
                <a:latin typeface="Arial" pitchFamily="34" charset="0"/>
                <a:ea typeface="ＭＳ Ｐゴシック" pitchFamily="34" charset="-128"/>
              </a:rPr>
              <a:t> Individuals within the organization believe they have a right to a safe and healthy workplace.</a:t>
            </a:r>
          </a:p>
          <a:p>
            <a:r>
              <a:rPr lang="en-US" smtClean="0">
                <a:latin typeface="Arial" pitchFamily="34" charset="0"/>
                <a:ea typeface="ＭＳ Ｐゴシック" pitchFamily="34" charset="-128"/>
              </a:rPr>
              <a:t>- Each person accepts personal responsibility for ensuring his or her own safety and health. </a:t>
            </a:r>
          </a:p>
          <a:p>
            <a:r>
              <a:rPr lang="en-US" smtClean="0">
                <a:latin typeface="Arial" pitchFamily="34" charset="0"/>
                <a:ea typeface="ＭＳ Ｐゴシック" pitchFamily="34" charset="-128"/>
              </a:rPr>
              <a:t>- Everyone believes he or she has a duty to protect the safety and health of others. </a:t>
            </a:r>
          </a:p>
          <a:p>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smtClean="0">
                <a:latin typeface="Arial" pitchFamily="34" charset="0"/>
                <a:ea typeface="ＭＳ Ｐゴシック" pitchFamily="34" charset="-128"/>
              </a:rPr>
              <a:t>Engineering controls</a:t>
            </a:r>
            <a:r>
              <a:rPr lang="en-US" smtClean="0">
                <a:latin typeface="Arial" pitchFamily="34" charset="0"/>
                <a:ea typeface="ＭＳ Ｐゴシック" pitchFamily="34" charset="-128"/>
              </a:rPr>
              <a:t>  Where feasible and appropriate, the first and best strategy is to control the hazard at its source. Engineering controls do this, unlike other controls that generally focus on the employee exposed to the hazard. The basic concept is that the work environment and the job itself should be designed to eliminate hazards or reduce exposure to hazards.</a:t>
            </a:r>
          </a:p>
          <a:p>
            <a:endParaRPr lang="en-US" smtClean="0">
              <a:latin typeface="Arial" pitchFamily="34" charset="0"/>
              <a:ea typeface="ＭＳ Ｐゴシック" pitchFamily="34" charset="-128"/>
            </a:endParaRPr>
          </a:p>
          <a:p>
            <a:r>
              <a:rPr lang="en-US" u="sng" smtClean="0">
                <a:latin typeface="Arial" pitchFamily="34" charset="0"/>
                <a:ea typeface="ＭＳ Ｐゴシック" pitchFamily="34" charset="-128"/>
              </a:rPr>
              <a:t>Administrative Controls</a:t>
            </a:r>
            <a:r>
              <a:rPr lang="en-US" smtClean="0">
                <a:latin typeface="Arial" pitchFamily="34" charset="0"/>
                <a:ea typeface="ＭＳ Ｐゴシック" pitchFamily="34" charset="-128"/>
              </a:rPr>
              <a:t>  Includes exercise breaks and rotation of workers. These types of controls are normally used in conjunction with other controls.</a:t>
            </a:r>
          </a:p>
          <a:p>
            <a:endParaRPr lang="en-US" u="sng" smtClean="0">
              <a:latin typeface="Arial" pitchFamily="34" charset="0"/>
              <a:ea typeface="ＭＳ Ｐゴシック" pitchFamily="34" charset="-128"/>
            </a:endParaRPr>
          </a:p>
          <a:p>
            <a:r>
              <a:rPr lang="en-US" u="sng" smtClean="0">
                <a:latin typeface="Arial" pitchFamily="34" charset="0"/>
                <a:ea typeface="ＭＳ Ｐゴシック" pitchFamily="34" charset="-128"/>
              </a:rPr>
              <a:t>Personal Protective Equipment</a:t>
            </a:r>
            <a:r>
              <a:rPr lang="en-US" smtClean="0">
                <a:latin typeface="Arial" pitchFamily="34" charset="0"/>
                <a:ea typeface="ＭＳ Ｐゴシック" pitchFamily="34" charset="-128"/>
              </a:rPr>
              <a:t>  PPE is a supplementary method of control via clothing or equipment when hazard exposure cannot be engineered completely out, and when other forms of control cannot provide sufficient additional protection.  Remember, PPE is the last level of control!</a:t>
            </a:r>
          </a:p>
          <a:p>
            <a:endParaRPr lang="en-US" smtClean="0">
              <a:latin typeface="Arial" pitchFamily="34" charset="0"/>
              <a:ea typeface="ＭＳ Ｐゴシック" pitchFamily="34" charset="-128"/>
            </a:endParaRPr>
          </a:p>
          <a:p>
            <a:r>
              <a:rPr lang="en-US" u="sng" smtClean="0">
                <a:latin typeface="Arial" pitchFamily="34" charset="0"/>
                <a:ea typeface="ＭＳ Ｐゴシック" pitchFamily="34" charset="-128"/>
              </a:rPr>
              <a:t>Safe Work Practices</a:t>
            </a:r>
            <a:r>
              <a:rPr lang="en-US" smtClean="0">
                <a:latin typeface="Arial" pitchFamily="34" charset="0"/>
                <a:ea typeface="ＭＳ Ｐゴシック" pitchFamily="34" charset="-128"/>
              </a:rPr>
              <a:t>  Include your company</a:t>
            </a:r>
            <a:r>
              <a:rPr lang="en-US" smtClean="0">
                <a:ea typeface="ＭＳ Ｐゴシック" pitchFamily="34" charset="-128"/>
              </a:rPr>
              <a:t>’</a:t>
            </a:r>
            <a:r>
              <a:rPr lang="en-US" smtClean="0">
                <a:latin typeface="Arial" pitchFamily="34" charset="0"/>
                <a:ea typeface="ＭＳ Ｐゴシック" pitchFamily="34" charset="-128"/>
              </a:rPr>
              <a:t>s general workplace rules and other operation-specific rules.  For example, even when a hazard is enclosed, exposure can occur when maintenance is necessary.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Rectangle 3"/>
          <p:cNvSpPr>
            <a:spLocks noGrp="1"/>
          </p:cNvSpPr>
          <p:nvPr>
            <p:ph type="body" idx="1"/>
          </p:nvPr>
        </p:nvSpPr>
        <p:spPr>
          <a:xfrm>
            <a:off x="1001713" y="4545013"/>
            <a:ext cx="5419725"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Routine site safety and health inspections are designed to catch hazards missed at other stages. This type of inspection should be done at regular intervals, generally on a weekly basis. In addition, procedures should be established that provide a daily inspection of the work area. </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You can use a checklist already developed or make your own, based on:</a:t>
            </a:r>
          </a:p>
          <a:p>
            <a:r>
              <a:rPr lang="en-US" smtClean="0">
                <a:latin typeface="Arial" pitchFamily="34" charset="0"/>
                <a:ea typeface="ＭＳ Ｐゴシック" pitchFamily="34" charset="-128"/>
              </a:rPr>
              <a:t>- Past problems</a:t>
            </a:r>
          </a:p>
          <a:p>
            <a:r>
              <a:rPr lang="en-US" smtClean="0">
                <a:latin typeface="Arial" pitchFamily="34" charset="0"/>
                <a:ea typeface="ＭＳ Ｐゴシック" pitchFamily="34" charset="-128"/>
              </a:rPr>
              <a:t>- Standards that apply to your industry</a:t>
            </a:r>
          </a:p>
          <a:p>
            <a:r>
              <a:rPr lang="en-US" smtClean="0">
                <a:latin typeface="Arial" pitchFamily="34" charset="0"/>
                <a:ea typeface="ＭＳ Ｐゴシック" pitchFamily="34" charset="-128"/>
              </a:rPr>
              <a:t>- Input from everyone involved</a:t>
            </a:r>
          </a:p>
          <a:p>
            <a:r>
              <a:rPr lang="en-US" smtClean="0">
                <a:latin typeface="Arial" pitchFamily="34" charset="0"/>
                <a:ea typeface="ＭＳ Ｐゴシック" pitchFamily="34" charset="-128"/>
              </a:rPr>
              <a:t>- Your company's safety practices or rules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Important things to remember about inspections are: </a:t>
            </a:r>
          </a:p>
          <a:p>
            <a:r>
              <a:rPr lang="en-US" smtClean="0">
                <a:latin typeface="Arial" pitchFamily="34" charset="0"/>
                <a:ea typeface="ＭＳ Ｐゴシック" pitchFamily="34" charset="-128"/>
              </a:rPr>
              <a:t>- Inspections should cover every part of the worksite </a:t>
            </a:r>
          </a:p>
          <a:p>
            <a:r>
              <a:rPr lang="en-US" smtClean="0">
                <a:latin typeface="Arial" pitchFamily="34" charset="0"/>
                <a:ea typeface="ＭＳ Ｐゴシック" pitchFamily="34" charset="-128"/>
              </a:rPr>
              <a:t>- They should be done at regular intervals </a:t>
            </a:r>
          </a:p>
          <a:p>
            <a:r>
              <a:rPr lang="en-US" smtClean="0">
                <a:latin typeface="Arial" pitchFamily="34" charset="0"/>
                <a:ea typeface="ＭＳ Ｐゴシック" pitchFamily="34" charset="-128"/>
              </a:rPr>
              <a:t>- In-house inspectors should be trained to recognize and control hazards </a:t>
            </a:r>
          </a:p>
          <a:p>
            <a:r>
              <a:rPr lang="en-US" smtClean="0">
                <a:latin typeface="Arial" pitchFamily="34" charset="0"/>
                <a:ea typeface="ＭＳ Ｐゴシック" pitchFamily="34" charset="-128"/>
              </a:rPr>
              <a:t>- Identified hazards should be tracked to correction </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Information from inspections should be used to improve the hazard            prevention and control program.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Rectangle 3"/>
          <p:cNvSpPr>
            <a:spLocks noGrp="1"/>
          </p:cNvSpPr>
          <p:nvPr>
            <p:ph type="body" idx="1"/>
          </p:nvPr>
        </p:nvSpPr>
        <p:spPr>
          <a:xfrm>
            <a:off x="974725" y="4462463"/>
            <a:ext cx="5853113" cy="4316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u="sng" smtClean="0">
                <a:latin typeface="Arial" pitchFamily="34" charset="0"/>
                <a:ea typeface="ＭＳ Ｐゴシック" pitchFamily="34" charset="-128"/>
              </a:rPr>
              <a:t>Job Hazard Analysis (JHA)</a:t>
            </a:r>
          </a:p>
          <a:p>
            <a:r>
              <a:rPr lang="en-US" smtClean="0">
                <a:latin typeface="Arial" pitchFamily="34" charset="0"/>
                <a:ea typeface="ＭＳ Ｐゴシック" pitchFamily="34" charset="-128"/>
              </a:rPr>
              <a:t>This involves studying and recording each step of a job, identifying existing or potential job hazards and determining the best way to perform the job to reduce or eliminate hazards.  Jobs that were initially designed to be safe may change over time so they have hazards or require unsafe operations.  Job safety analysis should form a base for the comprehensive survey.  It includes analyzing planned and new facilities, processes, materials, and equipment.</a:t>
            </a:r>
          </a:p>
          <a:p>
            <a:r>
              <a:rPr lang="en-US" smtClean="0">
                <a:latin typeface="Arial" pitchFamily="34" charset="0"/>
                <a:ea typeface="ＭＳ Ｐゴシック" pitchFamily="34" charset="-128"/>
              </a:rPr>
              <a:t>-- See Publication #3071, </a:t>
            </a:r>
            <a:r>
              <a:rPr lang="en-US" i="1" smtClean="0">
                <a:latin typeface="Arial" pitchFamily="34" charset="0"/>
                <a:ea typeface="ＭＳ Ｐゴシック" pitchFamily="34" charset="-128"/>
              </a:rPr>
              <a:t>Job Hazard Analysis</a:t>
            </a:r>
          </a:p>
          <a:p>
            <a:endParaRPr lang="en-US" smtClean="0">
              <a:latin typeface="Arial" pitchFamily="34" charset="0"/>
              <a:ea typeface="ＭＳ Ｐゴシック" pitchFamily="34" charset="-128"/>
            </a:endParaRPr>
          </a:p>
          <a:p>
            <a:r>
              <a:rPr lang="en-US" u="sng" smtClean="0">
                <a:latin typeface="Arial" pitchFamily="34" charset="0"/>
                <a:ea typeface="ＭＳ Ｐゴシック" pitchFamily="34" charset="-128"/>
              </a:rPr>
              <a:t>OSHA</a:t>
            </a:r>
            <a:r>
              <a:rPr lang="en-US" u="sng" smtClean="0">
                <a:ea typeface="ＭＳ Ｐゴシック" pitchFamily="34" charset="-128"/>
              </a:rPr>
              <a:t>’</a:t>
            </a:r>
            <a:r>
              <a:rPr lang="en-US" u="sng" smtClean="0">
                <a:latin typeface="Arial" pitchFamily="34" charset="0"/>
                <a:ea typeface="ＭＳ Ｐゴシック" pitchFamily="34" charset="-128"/>
              </a:rPr>
              <a:t> s Consultation Service</a:t>
            </a:r>
          </a:p>
          <a:p>
            <a:r>
              <a:rPr lang="en-US" smtClean="0">
                <a:latin typeface="Arial" pitchFamily="34" charset="0"/>
                <a:ea typeface="ＭＳ Ｐゴシック" pitchFamily="34" charset="-128"/>
              </a:rPr>
              <a:t>For small businesses, OSHA-funded, state-run consultation services can conduct a comprehensive survey at no cost. Many workers</a:t>
            </a:r>
            <a:r>
              <a:rPr lang="en-US" smtClean="0">
                <a:ea typeface="ＭＳ Ｐゴシック" pitchFamily="34" charset="-128"/>
              </a:rPr>
              <a:t>’</a:t>
            </a:r>
            <a:r>
              <a:rPr lang="en-US" smtClean="0">
                <a:latin typeface="Arial" pitchFamily="34" charset="0"/>
                <a:ea typeface="ＭＳ Ｐゴシック" pitchFamily="34" charset="-128"/>
              </a:rPr>
              <a:t> compensation carriers and other insurance companies offer expert services to help their clients evaluate safety and health hazards. Larger businesses may find the needed expertise at the company or corporate level.</a:t>
            </a:r>
          </a:p>
          <a:p>
            <a:r>
              <a:rPr lang="en-US" smtClean="0">
                <a:latin typeface="Arial" pitchFamily="34" charset="0"/>
                <a:ea typeface="ＭＳ Ｐゴシック" pitchFamily="34" charset="-128"/>
              </a:rPr>
              <a:t>-- See </a:t>
            </a:r>
            <a:r>
              <a:rPr lang="en-US" u="sng" smtClean="0">
                <a:latin typeface="Arial" pitchFamily="34" charset="0"/>
                <a:ea typeface="ＭＳ Ｐゴシック" pitchFamily="34" charset="-128"/>
              </a:rPr>
              <a:t>www.osha.gov/oshprogs/consult.html</a:t>
            </a:r>
            <a:r>
              <a:rPr lang="en-US" smtClean="0">
                <a:latin typeface="Arial" pitchFamily="34" charset="0"/>
                <a:ea typeface="ＭＳ Ｐゴシック" pitchFamily="34" charset="-128"/>
              </a:rPr>
              <a:t> for more information </a:t>
            </a:r>
          </a:p>
          <a:p>
            <a:endParaRPr lang="en-US" smtClean="0">
              <a:latin typeface="Arial" pitchFamily="34" charset="0"/>
              <a:ea typeface="ＭＳ Ｐゴシック" pitchFamily="34" charset="-128"/>
            </a:endParaRPr>
          </a:p>
          <a:p>
            <a:r>
              <a:rPr lang="en-US" u="sng" smtClean="0">
                <a:latin typeface="Arial" pitchFamily="34" charset="0"/>
                <a:ea typeface="ＭＳ Ｐゴシック" pitchFamily="34" charset="-128"/>
              </a:rPr>
              <a:t>Industrial hygiene survey</a:t>
            </a:r>
            <a:r>
              <a:rPr lang="en-US" smtClean="0">
                <a:latin typeface="Arial" pitchFamily="34" charset="0"/>
                <a:ea typeface="ＭＳ Ｐゴシック" pitchFamily="34" charset="-128"/>
              </a:rPr>
              <a:t>: at a minimum, all chemicals and hazardous materials in the plant should be inventoried, the hazard communication program should be reviewed, and air samples analyzed. For many industries, a survey of noise levels, a review of the respirator program, and a review of ergonomic risk factors are needed.</a:t>
            </a: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Management must provide the resources and authority so all personnel can find the hazards in the worksite and, once found, eliminate or control those hazards.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Six key questions should be answered in the accident investigation and report: who, what, when, where, why, and how.  Thorough interviews with all involved are necessary.  The primary purpose of the  investigation is to prevent future occurrences.  Therefore, the results of the investigation should be used to initiate corrective action.</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Review of the OSHA injury and illness forms is the most common form of pattern analysis, but other records of hazards can be analyzed for patterns. Examples are inspection records, workers</a:t>
            </a:r>
            <a:r>
              <a:rPr lang="en-US" smtClean="0">
                <a:ea typeface="ＭＳ Ｐゴシック" pitchFamily="34" charset="-128"/>
              </a:rPr>
              <a:t>’</a:t>
            </a:r>
            <a:r>
              <a:rPr lang="en-US" smtClean="0">
                <a:latin typeface="Arial" pitchFamily="34" charset="0"/>
                <a:ea typeface="ＭＳ Ｐゴシック" pitchFamily="34" charset="-128"/>
              </a:rPr>
              <a:t> compensation claims, and employee hazard reporting records.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p:cNvSpPr>
          <p:nvPr>
            <p:ph type="body" idx="1"/>
          </p:nvPr>
        </p:nvSpPr>
        <p:spPr>
          <a:xfrm>
            <a:off x="1001713" y="4545013"/>
            <a:ext cx="550068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Safety and health programs are recommended for all general industry businesses, but, at this point, are voluntary.</a:t>
            </a: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Accidents are more expensive than most people realize because of the hidden costs.  Some costs are obvious </a:t>
            </a:r>
            <a:r>
              <a:rPr lang="en-US" smtClean="0">
                <a:ea typeface="ＭＳ Ｐゴシック" pitchFamily="34" charset="-128"/>
              </a:rPr>
              <a:t>—</a:t>
            </a:r>
            <a:r>
              <a:rPr lang="en-US" smtClean="0">
                <a:latin typeface="Arial" pitchFamily="34" charset="0"/>
                <a:ea typeface="ＭＳ Ｐゴシック" pitchFamily="34" charset="-128"/>
              </a:rPr>
              <a:t> for example, Workers</a:t>
            </a:r>
            <a:r>
              <a:rPr lang="en-US" smtClean="0">
                <a:ea typeface="ＭＳ Ｐゴシック" pitchFamily="34" charset="-128"/>
              </a:rPr>
              <a:t>’</a:t>
            </a:r>
            <a:r>
              <a:rPr lang="en-US" smtClean="0">
                <a:latin typeface="Arial" pitchFamily="34" charset="0"/>
                <a:ea typeface="ＭＳ Ｐゴシック" pitchFamily="34" charset="-128"/>
              </a:rPr>
              <a:t> Compensation claims which cover medical costs and indemnity payments for an injured or ill worker. These are the direct costs of accidents.  </a:t>
            </a:r>
          </a:p>
          <a:p>
            <a:r>
              <a:rPr lang="en-US" smtClean="0">
                <a:latin typeface="Arial" pitchFamily="34" charset="0"/>
                <a:ea typeface="ＭＳ Ｐゴシック" pitchFamily="34" charset="-128"/>
              </a:rPr>
              <a:t>But what about the costs to train and compensate a replacement worker, repair damaged property, investigate the accident and implement corrective action, and to maintain insurance coverage?   Then there are the costs related to schedule delays, added administrative time, lower morale, increased absenteeism, and poorer customer relations. These are the indirect costs of accidents.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9" name="Rectangle 3"/>
          <p:cNvSpPr>
            <a:spLocks noGrp="1"/>
          </p:cNvSpPr>
          <p:nvPr>
            <p:ph type="body" idx="1"/>
          </p:nvPr>
        </p:nvSpPr>
        <p:spPr>
          <a:xfrm>
            <a:off x="731838" y="4560888"/>
            <a:ext cx="5932487" cy="4560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sz="2400" u="sng" smtClean="0">
                <a:latin typeface="Arial" pitchFamily="34" charset="0"/>
                <a:ea typeface="ＭＳ Ｐゴシック" pitchFamily="34" charset="-128"/>
              </a:rPr>
              <a:t>Background</a:t>
            </a:r>
            <a:r>
              <a:rPr lang="en-US" sz="2400" smtClean="0">
                <a:latin typeface="Arial" pitchFamily="34" charset="0"/>
                <a:ea typeface="ＭＳ Ｐゴシック" pitchFamily="34" charset="-128"/>
              </a:rPr>
              <a:t>. OSHA's Field Inspection Reference Manual (FIRM) of September 26, 1994 (CPL 2.103), states at Chapter III, paragraph 6. C., the Agency's citation policy for multi-employer worksites. The Agency has determined that this policy needs clarification. The new policy provides clearer and more detailed guidance.</a:t>
            </a:r>
          </a:p>
          <a:p>
            <a:pPr>
              <a:spcBef>
                <a:spcPts val="500"/>
              </a:spcBef>
              <a:spcAft>
                <a:spcPts val="500"/>
              </a:spcAft>
            </a:pPr>
            <a:r>
              <a:rPr lang="en-US" sz="2400" smtClean="0">
                <a:latin typeface="Arial" pitchFamily="34" charset="0"/>
                <a:ea typeface="ＭＳ Ｐゴシック" pitchFamily="34" charset="-128"/>
              </a:rPr>
              <a:t>New Policy is Directive 2-0.124</a:t>
            </a:r>
          </a:p>
          <a:p>
            <a:pPr>
              <a:spcBef>
                <a:spcPts val="500"/>
              </a:spcBef>
              <a:spcAft>
                <a:spcPts val="500"/>
              </a:spcAft>
            </a:pPr>
            <a:r>
              <a:rPr lang="en-US" sz="2400" smtClean="0">
                <a:latin typeface="Arial" pitchFamily="34" charset="0"/>
                <a:ea typeface="ＭＳ Ｐゴシック" pitchFamily="34" charset="-128"/>
              </a:rPr>
              <a:t>Multi-Employer Citation Policy 12/10/99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Rectangle 3"/>
          <p:cNvSpPr>
            <a:spLocks noGrp="1"/>
          </p:cNvSpPr>
          <p:nvPr>
            <p:ph type="body" idx="1"/>
          </p:nvPr>
        </p:nvSpPr>
        <p:spPr>
          <a:xfrm>
            <a:off x="974725" y="4541838"/>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Training is the backbone of this system.  For management to lead, for personnel to analyze the worksite for hazards, and for hazards to be eliminated or controlled, everyone involved must be trained. The scope of the training depends on the size and complexity of the worksite and the hazards involved.</a:t>
            </a:r>
          </a:p>
          <a:p>
            <a:endParaRPr lang="en-US" smtClean="0">
              <a:latin typeface="Arial" pitchFamily="34" charset="0"/>
              <a:ea typeface="ＭＳ Ｐゴシック" pitchFamily="34" charset="-128"/>
            </a:endParaRPr>
          </a:p>
          <a:p>
            <a:r>
              <a:rPr lang="en-US" u="sng" smtClean="0">
                <a:latin typeface="Arial" pitchFamily="34" charset="0"/>
                <a:ea typeface="ＭＳ Ｐゴシック" pitchFamily="34" charset="-128"/>
              </a:rPr>
              <a:t>Who Needs Training?</a:t>
            </a:r>
          </a:p>
          <a:p>
            <a:r>
              <a:rPr lang="en-US" smtClean="0">
                <a:latin typeface="Arial" pitchFamily="34" charset="0"/>
                <a:ea typeface="ＭＳ Ｐゴシック" pitchFamily="34" charset="-128"/>
              </a:rPr>
              <a:t>- Target new hires, contract workers, employees who wear PPE and workers in high risk areas.  Managers and supervisors should also be included in the training plan.  </a:t>
            </a:r>
          </a:p>
          <a:p>
            <a:r>
              <a:rPr lang="en-US" smtClean="0">
                <a:latin typeface="Arial" pitchFamily="34" charset="0"/>
                <a:ea typeface="ＭＳ Ｐゴシック" pitchFamily="34" charset="-128"/>
              </a:rPr>
              <a:t>- Manager training should emphasize their important role in visibly supporting the safety and health program and setting a good example. </a:t>
            </a:r>
          </a:p>
          <a:p>
            <a:r>
              <a:rPr lang="en-US" smtClean="0">
                <a:latin typeface="Arial" pitchFamily="34" charset="0"/>
                <a:ea typeface="ＭＳ Ｐゴシック" pitchFamily="34" charset="-128"/>
              </a:rPr>
              <a:t>- Supervisor training should cover company policies and procedures, hazard detection and control, accident investigation, handling of emergencies, and how to train and reinforce training.  </a:t>
            </a:r>
          </a:p>
          <a:p>
            <a:r>
              <a:rPr lang="en-US" smtClean="0">
                <a:latin typeface="Arial" pitchFamily="34" charset="0"/>
                <a:ea typeface="ＭＳ Ｐゴシック" pitchFamily="34" charset="-128"/>
              </a:rPr>
              <a:t>- Long-term workers who have job changes as a result of new processes or materials.</a:t>
            </a:r>
          </a:p>
          <a:p>
            <a:r>
              <a:rPr lang="en-US" smtClean="0">
                <a:latin typeface="Arial" pitchFamily="34" charset="0"/>
                <a:ea typeface="ＭＳ Ｐゴシック" pitchFamily="34" charset="-128"/>
              </a:rPr>
              <a:t>- The entire workforce needs periodic refresher training in responding to emergencies.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For more information:</a:t>
            </a:r>
          </a:p>
          <a:p>
            <a:r>
              <a:rPr lang="en-US" smtClean="0">
                <a:latin typeface="Arial" pitchFamily="34" charset="0"/>
                <a:ea typeface="ＭＳ Ｐゴシック" pitchFamily="34" charset="-128"/>
              </a:rPr>
              <a:t>- See </a:t>
            </a:r>
            <a:r>
              <a:rPr lang="en-US" i="1" smtClean="0">
                <a:latin typeface="Arial" pitchFamily="34" charset="0"/>
                <a:ea typeface="ＭＳ Ｐゴシック" pitchFamily="34" charset="-128"/>
              </a:rPr>
              <a:t>OSHA's Voluntary Safety and Health Program Management Guidelines. Federal Register (1989, January 26), (54 FR 3904).</a:t>
            </a:r>
          </a:p>
          <a:p>
            <a:r>
              <a:rPr lang="en-US" smtClean="0">
                <a:latin typeface="Arial" pitchFamily="34" charset="0"/>
                <a:ea typeface="ＭＳ Ｐゴシック" pitchFamily="34" charset="-128"/>
              </a:rPr>
              <a:t>It is</a:t>
            </a:r>
            <a:r>
              <a:rPr lang="en-US" i="1" smtClean="0">
                <a:latin typeface="Arial" pitchFamily="34" charset="0"/>
                <a:ea typeface="ＭＳ Ｐゴシック" pitchFamily="34" charset="-128"/>
              </a:rPr>
              <a:t> </a:t>
            </a:r>
            <a:r>
              <a:rPr lang="en-US" smtClean="0">
                <a:latin typeface="Arial" pitchFamily="34" charset="0"/>
                <a:ea typeface="ＭＳ Ｐゴシック" pitchFamily="34" charset="-128"/>
              </a:rPr>
              <a:t> available at the OSHA technical link for Safety and Health Programs at www.osha.gov.</a:t>
            </a:r>
          </a:p>
          <a:p>
            <a:endParaRPr lang="en-US"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For more information:</a:t>
            </a:r>
          </a:p>
          <a:p>
            <a:r>
              <a:rPr lang="en-US" smtClean="0">
                <a:latin typeface="Arial" pitchFamily="34" charset="0"/>
                <a:ea typeface="ＭＳ Ｐゴシック" pitchFamily="34" charset="-128"/>
              </a:rPr>
              <a:t>- See </a:t>
            </a:r>
            <a:r>
              <a:rPr lang="en-US" i="1" smtClean="0">
                <a:latin typeface="Arial" pitchFamily="34" charset="0"/>
                <a:ea typeface="ＭＳ Ｐゴシック" pitchFamily="34" charset="-128"/>
              </a:rPr>
              <a:t>OSHA's Voluntary Safety and Health Program Management Guidelines. Federal Register (1989, January 26), (54 FR 3904).</a:t>
            </a:r>
          </a:p>
          <a:p>
            <a:r>
              <a:rPr lang="en-US" smtClean="0">
                <a:latin typeface="Arial" pitchFamily="34" charset="0"/>
                <a:ea typeface="ＭＳ Ｐゴシック" pitchFamily="34" charset="-128"/>
              </a:rPr>
              <a:t>It is</a:t>
            </a:r>
            <a:r>
              <a:rPr lang="en-US" i="1" smtClean="0">
                <a:latin typeface="Arial" pitchFamily="34" charset="0"/>
                <a:ea typeface="ＭＳ Ｐゴシック" pitchFamily="34" charset="-128"/>
              </a:rPr>
              <a:t> </a:t>
            </a:r>
            <a:r>
              <a:rPr lang="en-US" smtClean="0">
                <a:latin typeface="Arial" pitchFamily="34" charset="0"/>
                <a:ea typeface="ＭＳ Ｐゴシック" pitchFamily="34" charset="-128"/>
              </a:rPr>
              <a:t> available at the OSHA technical link for Safety and Health Programs at www.osha.gov.</a:t>
            </a:r>
          </a:p>
          <a:p>
            <a:endParaRPr lang="en-US" smtClean="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xfrm>
            <a:off x="1257300" y="720725"/>
            <a:ext cx="4802188"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7091"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4" rIns="96650" bIns="48324"/>
          <a:lstStyle/>
          <a:p>
            <a:r>
              <a:rPr lang="en-US" smtClean="0">
                <a:ea typeface="ＭＳ Ｐゴシック" pitchFamily="34" charset="-128"/>
              </a:rPr>
              <a:t>Follow the flowchart with handout</a:t>
            </a:r>
          </a:p>
          <a:p>
            <a:endParaRPr lang="en-US" smtClean="0">
              <a:ea typeface="ＭＳ Ｐゴシック" pitchFamily="34" charset="-128"/>
            </a:endParaRPr>
          </a:p>
          <a:p>
            <a:r>
              <a:rPr lang="en-US" smtClean="0">
                <a:ea typeface="ＭＳ Ｐゴシック" pitchFamily="34" charset="-128"/>
              </a:rPr>
              <a:t>Specific cases refers to 1904.8 through 1904.11</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xfrm>
            <a:off x="1257300" y="720725"/>
            <a:ext cx="4802188" cy="3602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9139"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4" rIns="96650" bIns="48324"/>
          <a:lstStyle/>
          <a:p>
            <a:r>
              <a:rPr lang="en-US" smtClean="0">
                <a:ea typeface="ＭＳ Ｐゴシック" pitchFamily="34" charset="-128"/>
              </a:rPr>
              <a:t>Page 5946.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7" name="Rectangle 3"/>
          <p:cNvSpPr>
            <a:spLocks noGrp="1"/>
          </p:cNvSpPr>
          <p:nvPr>
            <p:ph type="body" idx="1"/>
          </p:nvPr>
        </p:nvSpPr>
        <p:spPr>
          <a:xfrm>
            <a:off x="325438" y="4560888"/>
            <a:ext cx="6664325" cy="4719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sz="2400" smtClean="0">
                <a:latin typeface="Arial" pitchFamily="34" charset="0"/>
                <a:ea typeface="ＭＳ Ｐゴシック" pitchFamily="34" charset="-128"/>
              </a:rPr>
              <a:t>A single employer may have multiple roles. </a:t>
            </a:r>
          </a:p>
          <a:p>
            <a:pPr>
              <a:spcBef>
                <a:spcPts val="500"/>
              </a:spcBef>
              <a:spcAft>
                <a:spcPts val="500"/>
              </a:spcAft>
            </a:pPr>
            <a:r>
              <a:rPr lang="en-US" sz="2400" smtClean="0">
                <a:latin typeface="Arial" pitchFamily="34" charset="0"/>
                <a:ea typeface="ＭＳ Ｐゴシック" pitchFamily="34" charset="-128"/>
              </a:rPr>
              <a:t>Once you determine the role of the employer, go to Step Two to determine if a citation is appropriate. </a:t>
            </a:r>
          </a:p>
          <a:p>
            <a:pPr>
              <a:spcBef>
                <a:spcPts val="500"/>
              </a:spcBef>
              <a:spcAft>
                <a:spcPts val="500"/>
              </a:spcAft>
            </a:pPr>
            <a:r>
              <a:rPr lang="en-US" sz="2400" smtClean="0">
                <a:latin typeface="Arial" pitchFamily="34" charset="0"/>
                <a:ea typeface="ＭＳ Ｐゴシック" pitchFamily="34" charset="-128"/>
              </a:rPr>
              <a:t>(NOTE: only exposing employers can be cited for General Duty Clause violations). </a:t>
            </a:r>
          </a:p>
          <a:p>
            <a:pPr>
              <a:spcBef>
                <a:spcPts val="500"/>
              </a:spcBef>
              <a:spcAft>
                <a:spcPts val="500"/>
              </a:spcAft>
            </a:pPr>
            <a:r>
              <a:rPr lang="en-US" sz="2400" smtClean="0">
                <a:latin typeface="Arial" pitchFamily="34" charset="0"/>
                <a:ea typeface="ＭＳ Ｐゴシック" pitchFamily="34" charset="-128"/>
              </a:rPr>
              <a:t>Note that the extent of the measures that a controlling employer must take to satisfy its duty is less than what is required of an employer with respect to protecting its own employee.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5"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0"/>
              </a:spcBef>
              <a:spcAft>
                <a:spcPts val="500"/>
              </a:spcAft>
            </a:pPr>
            <a:r>
              <a:rPr lang="en-US" sz="2400" smtClean="0">
                <a:latin typeface="Arial" pitchFamily="34" charset="0"/>
                <a:ea typeface="ＭＳ Ｐゴシック" pitchFamily="34" charset="-128"/>
              </a:rPr>
              <a:t>The employer that caused a hazardous condition that violates an OSHA standard. </a:t>
            </a:r>
          </a:p>
          <a:p>
            <a:pPr>
              <a:spcBef>
                <a:spcPts val="500"/>
              </a:spcBef>
              <a:spcAft>
                <a:spcPts val="500"/>
              </a:spcAft>
            </a:pPr>
            <a:r>
              <a:rPr lang="en-US" sz="2400" smtClean="0">
                <a:latin typeface="Arial" pitchFamily="34" charset="0"/>
                <a:ea typeface="ＭＳ Ｐゴシック" pitchFamily="34" charset="-128"/>
              </a:rPr>
              <a:t>Employers must not create violative conditions. </a:t>
            </a:r>
          </a:p>
          <a:p>
            <a:pPr>
              <a:spcBef>
                <a:spcPts val="500"/>
              </a:spcBef>
              <a:spcAft>
                <a:spcPts val="500"/>
              </a:spcAft>
            </a:pPr>
            <a:r>
              <a:rPr lang="en-US" sz="2400" smtClean="0">
                <a:latin typeface="Arial" pitchFamily="34" charset="0"/>
                <a:ea typeface="ＭＳ Ｐゴシック" pitchFamily="34" charset="-128"/>
              </a:rPr>
              <a:t>An employer that does so is citable even if the only employees exposed are those of other employers at the site. </a:t>
            </a:r>
          </a:p>
          <a:p>
            <a:endParaRPr lang="en-US" sz="240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3" name="Rectangle 3"/>
          <p:cNvSpPr>
            <a:spLocks noGrp="1" noChangeArrowheads="1"/>
          </p:cNvSpPr>
          <p:nvPr>
            <p:ph type="body" idx="1"/>
          </p:nvPr>
        </p:nvSpPr>
        <p:spPr>
          <a:xfrm>
            <a:off x="974725" y="4560888"/>
            <a:ext cx="5365750" cy="43195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lstStyle/>
          <a:p>
            <a:r>
              <a:rPr lang="en-US" sz="2400" smtClean="0">
                <a:latin typeface="Arial" pitchFamily="34" charset="0"/>
                <a:ea typeface="ＭＳ Ｐゴシック" pitchFamily="34" charset="-128"/>
              </a:rPr>
              <a:t>Prior to issuing citations to an exposing employer, it must first be determined whether the available facts indicate if that employer has a legitimate defense to the citation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TextEdit="1"/>
          </p:cNvSpPr>
          <p:nvPr>
            <p:ph type="sldImg"/>
          </p:nvPr>
        </p:nvSpPr>
        <p:spPr bwMode="auto">
          <a:xfrm>
            <a:off x="1257300" y="720725"/>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8051" name="Rectangle 3"/>
          <p:cNvSpPr>
            <a:spLocks noGrp="1"/>
          </p:cNvSpPr>
          <p:nvPr>
            <p:ph type="body" idx="1"/>
          </p:nvPr>
        </p:nvSpPr>
        <p:spPr>
          <a:xfrm>
            <a:off x="974725" y="4560888"/>
            <a:ext cx="5365750"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Rectangle 3"/>
          <p:cNvSpPr>
            <a:spLocks noGrp="1"/>
          </p:cNvSpPr>
          <p:nvPr>
            <p:ph type="body" idx="1"/>
          </p:nvPr>
        </p:nvSpPr>
        <p:spPr>
          <a:xfrm>
            <a:off x="1001713" y="4545013"/>
            <a:ext cx="5308600"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smtClean="0">
                <a:latin typeface="Arial" pitchFamily="34" charset="0"/>
                <a:ea typeface="ＭＳ Ｐゴシック" pitchFamily="34" charset="-128"/>
              </a:rPr>
              <a:t>This presentation is designed to assist trainers conducting OSHA 10-hour General Industry outreach training for workers.  Since workers are the target audience, this presentation emphasizes hazard identification, avoidance, and control </a:t>
            </a:r>
            <a:r>
              <a:rPr lang="en-US" sz="1300" smtClean="0">
                <a:ea typeface="ＭＳ Ｐゴシック" pitchFamily="34" charset="-128"/>
              </a:rPr>
              <a:t>–</a:t>
            </a:r>
            <a:r>
              <a:rPr lang="en-US" sz="1300" smtClean="0">
                <a:latin typeface="Arial" pitchFamily="34" charset="0"/>
                <a:ea typeface="ＭＳ Ｐゴシック" pitchFamily="34" charset="-128"/>
              </a:rPr>
              <a:t> not standards.  No attempt has been made to treat the topic exhaustively.  It is essential that trainers tailor their presentations to the needs and understanding of their audience.</a:t>
            </a:r>
          </a:p>
          <a:p>
            <a:endParaRPr lang="en-US" sz="1300" smtClean="0">
              <a:latin typeface="Arial" pitchFamily="34" charset="0"/>
              <a:ea typeface="ＭＳ Ｐゴシック" pitchFamily="34" charset="-128"/>
            </a:endParaRPr>
          </a:p>
          <a:p>
            <a:r>
              <a:rPr lang="en-US" sz="1300" smtClean="0">
                <a:latin typeface="Arial" pitchFamily="34" charset="0"/>
                <a:ea typeface="ＭＳ Ｐゴシック" pitchFamily="34" charset="-128"/>
              </a:rPr>
              <a:t>This presentation is not a substitute for any of the provisions of the Occupational Safety and Health Act of 1970 or for any standards issued by the U.S. Department of Labor.  Mention of trade names, commercial products, or organizations does not imply endorsement by the U.S. Department of Labor.</a:t>
            </a:r>
          </a:p>
          <a:p>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Rectangle 3"/>
          <p:cNvSpPr>
            <a:spLocks noGrp="1"/>
          </p:cNvSpPr>
          <p:nvPr>
            <p:ph type="body" idx="1"/>
          </p:nvPr>
        </p:nvSpPr>
        <p:spPr>
          <a:xfrm>
            <a:off x="1001713" y="4545013"/>
            <a:ext cx="5500687"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Safety and health programs are recommended for all general industry businesses, but, at this point, are voluntary.</a:t>
            </a:r>
          </a:p>
          <a:p>
            <a:endParaRPr lang="en-US"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Accidents are more expensive than most people realize because of the hidden costs.  Some costs are obvious </a:t>
            </a:r>
            <a:r>
              <a:rPr lang="en-US" smtClean="0">
                <a:ea typeface="ＭＳ Ｐゴシック" pitchFamily="34" charset="-128"/>
              </a:rPr>
              <a:t>—</a:t>
            </a:r>
            <a:r>
              <a:rPr lang="en-US" smtClean="0">
                <a:latin typeface="Arial" pitchFamily="34" charset="0"/>
                <a:ea typeface="ＭＳ Ｐゴシック" pitchFamily="34" charset="-128"/>
              </a:rPr>
              <a:t> for example, Workers</a:t>
            </a:r>
            <a:r>
              <a:rPr lang="en-US" smtClean="0">
                <a:ea typeface="ＭＳ Ｐゴシック" pitchFamily="34" charset="-128"/>
              </a:rPr>
              <a:t>’</a:t>
            </a:r>
            <a:r>
              <a:rPr lang="en-US" smtClean="0">
                <a:latin typeface="Arial" pitchFamily="34" charset="0"/>
                <a:ea typeface="ＭＳ Ｐゴシック" pitchFamily="34" charset="-128"/>
              </a:rPr>
              <a:t> Compensation claims which cover medical costs and indemnity payments for an injured or ill worker. These are the direct costs of accidents.  </a:t>
            </a:r>
          </a:p>
          <a:p>
            <a:r>
              <a:rPr lang="en-US" smtClean="0">
                <a:latin typeface="Arial" pitchFamily="34" charset="0"/>
                <a:ea typeface="ＭＳ Ｐゴシック" pitchFamily="34" charset="-128"/>
              </a:rPr>
              <a:t>But what about the costs to train and compensate a replacement worker, repair damaged property, investigate the accident and implement corrective action, and to maintain insurance coverage?   Then there are the costs related to schedule delays, added administrative time, lower morale, increased absenteeism, and poorer customer relations. These are the indirect costs of accidents.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TextEdit="1"/>
          </p:cNvSpPr>
          <p:nvPr>
            <p:ph type="sldImg"/>
          </p:nvPr>
        </p:nvSpPr>
        <p:spPr bwMode="auto">
          <a:xfrm>
            <a:off x="1298575" y="749300"/>
            <a:ext cx="4718050" cy="35385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Rectangle 3"/>
          <p:cNvSpPr>
            <a:spLocks noGrp="1"/>
          </p:cNvSpPr>
          <p:nvPr>
            <p:ph type="body" idx="1"/>
          </p:nvPr>
        </p:nvSpPr>
        <p:spPr>
          <a:xfrm>
            <a:off x="1001713" y="4545013"/>
            <a:ext cx="57451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The best Safety and Health Programs involve every level of the organization, instilling a safety culture that reduces accidents for workers and improves the bottom line for managers.</a:t>
            </a:r>
          </a:p>
          <a:p>
            <a:endParaRPr lang="en-US" smtClean="0">
              <a:latin typeface="Arial" pitchFamily="34" charset="0"/>
              <a:ea typeface="ＭＳ Ｐゴシック" pitchFamily="34" charset="-128"/>
            </a:endParaRPr>
          </a:p>
          <a:p>
            <a:r>
              <a:rPr lang="en-US" smtClean="0">
                <a:latin typeface="Arial" pitchFamily="34" charset="0"/>
                <a:ea typeface="ＭＳ Ｐゴシック" pitchFamily="34" charset="-128"/>
              </a:rPr>
              <a:t>What are the common characteristics of a safety and health culture?</a:t>
            </a:r>
          </a:p>
          <a:p>
            <a:pPr>
              <a:buFontTx/>
              <a:buChar char="-"/>
            </a:pPr>
            <a:r>
              <a:rPr lang="en-US" smtClean="0">
                <a:latin typeface="Arial" pitchFamily="34" charset="0"/>
                <a:ea typeface="ＭＳ Ｐゴシック" pitchFamily="34" charset="-128"/>
              </a:rPr>
              <a:t> Management believes that safety and health on the job is as important a company goal as other organizational objectives, such as cost control, quality, and productivity.</a:t>
            </a:r>
          </a:p>
          <a:p>
            <a:pPr>
              <a:buFontTx/>
              <a:buChar char="-"/>
            </a:pPr>
            <a:r>
              <a:rPr lang="en-US" smtClean="0">
                <a:latin typeface="Arial" pitchFamily="34" charset="0"/>
                <a:ea typeface="ＭＳ Ｐゴシック" pitchFamily="34" charset="-128"/>
              </a:rPr>
              <a:t> Individuals within the organization believe they have a right to a safe and healthy workplace.</a:t>
            </a:r>
          </a:p>
          <a:p>
            <a:r>
              <a:rPr lang="en-US" smtClean="0">
                <a:latin typeface="Arial" pitchFamily="34" charset="0"/>
                <a:ea typeface="ＭＳ Ｐゴシック" pitchFamily="34" charset="-128"/>
              </a:rPr>
              <a:t>- Each person accepts personal responsibility for ensuring his or her own safety and health. </a:t>
            </a:r>
          </a:p>
          <a:p>
            <a:r>
              <a:rPr lang="en-US" smtClean="0">
                <a:latin typeface="Arial" pitchFamily="34" charset="0"/>
                <a:ea typeface="ＭＳ Ｐゴシック" pitchFamily="34" charset="-128"/>
              </a:rPr>
              <a:t>- Everyone believes he or she has a duty to protect the safety and health of others. </a:t>
            </a:r>
          </a:p>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endParaRPr>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endParaRPr>
            </a:p>
          </p:txBody>
        </p:sp>
        <p:grpSp>
          <p:nvGrpSpPr>
            <p:cNvPr id="7" name="Freeform 19"/>
            <p:cNvGrpSpPr>
              <a:grpSpLocks/>
            </p:cNvGrpSpPr>
            <p:nvPr/>
          </p:nvGrpSpPr>
          <p:grpSpPr bwMode="auto">
            <a:xfrm>
              <a:off x="-6687" y="4875024"/>
              <a:ext cx="9156783" cy="1996274"/>
              <a:chOff x="-6096" y="4992624"/>
              <a:chExt cx="9156192" cy="1877568"/>
            </a:xfrm>
          </p:grpSpPr>
          <p:pic>
            <p:nvPicPr>
              <p:cNvPr id="9" name="Freeform 1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 y="4992624"/>
                <a:ext cx="9156192" cy="187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1" y="5000626"/>
                <a:ext cx="0" cy="0"/>
              </a:xfrm>
              <a:prstGeom prst="rect">
                <a:avLst/>
              </a:prstGeom>
              <a:noFill/>
              <a:ln w="9525">
                <a:noFill/>
                <a:miter lim="800000"/>
                <a:headEnd/>
                <a:tailEnd/>
              </a:ln>
            </p:spPr>
            <p:txBody>
              <a:bodyPr anchor="ctr"/>
              <a:lstStyle/>
              <a:p>
                <a:pPr algn="ctr">
                  <a:defRPr/>
                </a:pPr>
                <a:endParaRPr lang="en-US" sz="1800">
                  <a:solidFill>
                    <a:srgbClr val="FFFFFF"/>
                  </a:solidFill>
                  <a:latin typeface="Lucida Sans Unicode" pitchFamily="34" charset="0"/>
                  <a:ea typeface="ＭＳ Ｐゴシック" pitchFamily="-105" charset="-128"/>
                </a:endParaRPr>
              </a:p>
            </p:txBody>
          </p:sp>
        </p:gr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12" name="Picture 15" descr="Classic White Template A-21"/>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750" t="27779" r="18750" b="25000"/>
          <a:stretch>
            <a:fillRect/>
          </a:stretch>
        </p:blipFill>
        <p:spPr bwMode="auto">
          <a:xfrm>
            <a:off x="6477000" y="706438"/>
            <a:ext cx="1981200"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Placeholder 29"/>
          <p:cNvSpPr>
            <a:spLocks noGrp="1"/>
          </p:cNvSpPr>
          <p:nvPr>
            <p:ph type="subTitle" idx="1"/>
          </p:nvPr>
        </p:nvSpPr>
        <p:spPr>
          <a:xfrm>
            <a:off x="1371600" y="3886200"/>
            <a:ext cx="6400800" cy="1752600"/>
          </a:xfrm>
        </p:spPr>
        <p:txBody>
          <a:bodyPr/>
          <a:lstStyle>
            <a:lvl1pPr marL="109538" indent="0" algn="ctr">
              <a:buFont typeface="Wingdings 3" pitchFamily="18" charset="2"/>
              <a:buNone/>
              <a:defRPr smtClean="0"/>
            </a:lvl1pPr>
          </a:lstStyle>
          <a:p>
            <a:r>
              <a:rPr lang="en-US" smtClean="0"/>
              <a:t>Click to edit Master subtitle style</a:t>
            </a:r>
          </a:p>
        </p:txBody>
      </p:sp>
      <p:sp>
        <p:nvSpPr>
          <p:cNvPr id="66567" name="Rectangle 7"/>
          <p:cNvSpPr>
            <a:spLocks noGrp="1" noChangeArrowheads="1"/>
          </p:cNvSpPr>
          <p:nvPr>
            <p:ph type="ctrTitle"/>
          </p:nvPr>
        </p:nvSpPr>
        <p:spPr>
          <a:xfrm>
            <a:off x="685800" y="2130425"/>
            <a:ext cx="7772400" cy="1470025"/>
          </a:xfrm>
        </p:spPr>
        <p:txBody>
          <a:bodyPr/>
          <a:lstStyle>
            <a:lvl1pPr>
              <a:defRPr smtClean="0"/>
            </a:lvl1pPr>
          </a:lstStyle>
          <a:p>
            <a:r>
              <a:rPr lang="en-US" smtClean="0"/>
              <a:t>Click to edit Master title style</a:t>
            </a:r>
          </a:p>
        </p:txBody>
      </p:sp>
      <p:sp>
        <p:nvSpPr>
          <p:cNvPr id="13" name="Date Placeholder 29"/>
          <p:cNvSpPr>
            <a:spLocks noGrp="1"/>
          </p:cNvSpPr>
          <p:nvPr>
            <p:ph type="dt" sz="half" idx="10"/>
          </p:nvPr>
        </p:nvSpPr>
        <p:spPr>
          <a:xfrm>
            <a:off x="457200" y="6245225"/>
            <a:ext cx="2133600" cy="476250"/>
          </a:xfrm>
        </p:spPr>
        <p:txBody>
          <a:bodyPr/>
          <a:lstStyle>
            <a:lvl1pPr>
              <a:defRPr sz="1000">
                <a:solidFill>
                  <a:srgbClr val="FFFFFF"/>
                </a:solidFill>
                <a:latin typeface="+mn-lt"/>
              </a:defRPr>
            </a:lvl1pPr>
          </a:lstStyle>
          <a:p>
            <a:pPr>
              <a:defRPr/>
            </a:pPr>
            <a:fld id="{2B49C85A-DA6B-4D51-9545-38F505B9D2CF}" type="datetime1">
              <a:rPr lang="en-US"/>
              <a:pPr>
                <a:defRPr/>
              </a:pPr>
              <a:t>6/10/2013</a:t>
            </a:fld>
            <a:endParaRPr lang="en-US" dirty="0"/>
          </a:p>
        </p:txBody>
      </p:sp>
      <p:sp>
        <p:nvSpPr>
          <p:cNvPr id="14" name="Footer Placeholder 18"/>
          <p:cNvSpPr>
            <a:spLocks noGrp="1"/>
          </p:cNvSpPr>
          <p:nvPr>
            <p:ph type="ftr" sz="quarter" idx="11"/>
          </p:nvPr>
        </p:nvSpPr>
        <p:spPr>
          <a:xfrm>
            <a:off x="3124200" y="6245225"/>
            <a:ext cx="2895600" cy="476250"/>
          </a:xfrm>
        </p:spPr>
        <p:txBody>
          <a:bodyPr/>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15" name="Slide Number Placeholder 26"/>
          <p:cNvSpPr>
            <a:spLocks noGrp="1"/>
          </p:cNvSpPr>
          <p:nvPr>
            <p:ph type="sldNum" sz="quarter" idx="12"/>
          </p:nvPr>
        </p:nvSpPr>
        <p:spPr>
          <a:xfrm>
            <a:off x="6553200" y="6245225"/>
            <a:ext cx="2133600" cy="476250"/>
          </a:xfrm>
        </p:spPr>
        <p:txBody>
          <a:bodyPr/>
          <a:lstStyle>
            <a:lvl1pPr algn="r">
              <a:defRPr sz="1000">
                <a:solidFill>
                  <a:srgbClr val="FFFFFF"/>
                </a:solidFill>
                <a:latin typeface="+mn-lt"/>
              </a:defRPr>
            </a:lvl1pPr>
          </a:lstStyle>
          <a:p>
            <a:pPr>
              <a:defRPr/>
            </a:pPr>
            <a:fld id="{84B973DB-2D7B-43F9-B098-CEB09905F0CC}" type="slidenum">
              <a:rPr lang="en-US"/>
              <a:pPr>
                <a:defRPr/>
              </a:pPr>
              <a:t>‹#›</a:t>
            </a:fld>
            <a:endParaRPr lang="en-US" dirty="0"/>
          </a:p>
        </p:txBody>
      </p:sp>
    </p:spTree>
    <p:extLst>
      <p:ext uri="{BB962C8B-B14F-4D97-AF65-F5344CB8AC3E}">
        <p14:creationId xmlns:p14="http://schemas.microsoft.com/office/powerpoint/2010/main" val="318786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42125F0C-9B3B-4DF3-AFA7-E310D1810903}" type="datetime1">
              <a:rPr lang="en-US"/>
              <a:pPr>
                <a:defRPr/>
              </a:pPr>
              <a:t>6/10/2013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E8F2332-F916-451A-80B8-337BD8CE5B8C}" type="slidenum">
              <a:rPr lang="en-US"/>
              <a:pPr>
                <a:defRPr/>
              </a:pPr>
              <a:t>‹#›</a:t>
            </a:fld>
            <a:endParaRPr lang="en-US" dirty="0"/>
          </a:p>
        </p:txBody>
      </p:sp>
    </p:spTree>
    <p:extLst>
      <p:ext uri="{BB962C8B-B14F-4D97-AF65-F5344CB8AC3E}">
        <p14:creationId xmlns:p14="http://schemas.microsoft.com/office/powerpoint/2010/main" val="313906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9360E30D-FA62-4B59-A8B6-7C5B1B4F2052}" type="datetime1">
              <a:rPr lang="en-US"/>
              <a:pPr>
                <a:defRPr/>
              </a:pPr>
              <a:t>6/10/2013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5A3C8086-D93E-49A7-AA67-FA9A5BC62B0F}" type="slidenum">
              <a:rPr lang="en-US"/>
              <a:pPr>
                <a:defRPr/>
              </a:pPr>
              <a:t>‹#›</a:t>
            </a:fld>
            <a:endParaRPr lang="en-US" dirty="0"/>
          </a:p>
        </p:txBody>
      </p:sp>
    </p:spTree>
    <p:extLst>
      <p:ext uri="{BB962C8B-B14F-4D97-AF65-F5344CB8AC3E}">
        <p14:creationId xmlns:p14="http://schemas.microsoft.com/office/powerpoint/2010/main" val="2012051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481138"/>
            <a:ext cx="4038600" cy="4525962"/>
          </a:xfrm>
        </p:spPr>
        <p:txBody>
          <a:bodyPr/>
          <a:lstStyle/>
          <a:p>
            <a:endParaRPr lang="en-US"/>
          </a:p>
        </p:txBody>
      </p:sp>
      <p:sp>
        <p:nvSpPr>
          <p:cNvPr id="5" name="Date Placeholder 4"/>
          <p:cNvSpPr>
            <a:spLocks noGrp="1"/>
          </p:cNvSpPr>
          <p:nvPr>
            <p:ph type="dt" sz="half" idx="10"/>
          </p:nvPr>
        </p:nvSpPr>
        <p:spPr>
          <a:xfrm>
            <a:off x="6727825" y="6408738"/>
            <a:ext cx="1919288" cy="365125"/>
          </a:xfrm>
        </p:spPr>
        <p:txBody>
          <a:bodyPr/>
          <a:lstStyle>
            <a:lvl1pPr>
              <a:defRPr smtClean="0"/>
            </a:lvl1pPr>
          </a:lstStyle>
          <a:p>
            <a:pPr>
              <a:defRPr/>
            </a:pPr>
            <a:fld id="{C8AFBC75-6683-457B-B70A-EA1C2BEE8F6D}" type="datetime1">
              <a:rPr lang="en-US"/>
              <a:pPr>
                <a:defRPr/>
              </a:pPr>
              <a:t>6/10/2013</a:t>
            </a:fld>
            <a:endParaRPr lang="en-US" dirty="0"/>
          </a:p>
        </p:txBody>
      </p:sp>
      <p:sp>
        <p:nvSpPr>
          <p:cNvPr id="6" name="Footer Placeholder 5"/>
          <p:cNvSpPr>
            <a:spLocks noGrp="1"/>
          </p:cNvSpPr>
          <p:nvPr>
            <p:ph type="ftr" sz="quarter" idx="11"/>
          </p:nvPr>
        </p:nvSpPr>
        <p:spPr>
          <a:xfrm>
            <a:off x="4379913" y="6408738"/>
            <a:ext cx="2351087"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47113" y="6408738"/>
            <a:ext cx="366712" cy="365125"/>
          </a:xfrm>
        </p:spPr>
        <p:txBody>
          <a:bodyPr/>
          <a:lstStyle>
            <a:lvl1pPr>
              <a:defRPr smtClean="0"/>
            </a:lvl1pPr>
          </a:lstStyle>
          <a:p>
            <a:pPr>
              <a:defRPr/>
            </a:pPr>
            <a:fld id="{4226FEB3-88D6-46E5-B6BF-6A247E51DEE2}" type="slidenum">
              <a:rPr lang="en-US"/>
              <a:pPr>
                <a:defRPr/>
              </a:pPr>
              <a:t>‹#›</a:t>
            </a:fld>
            <a:endParaRPr lang="en-US" dirty="0"/>
          </a:p>
        </p:txBody>
      </p:sp>
    </p:spTree>
    <p:extLst>
      <p:ext uri="{BB962C8B-B14F-4D97-AF65-F5344CB8AC3E}">
        <p14:creationId xmlns:p14="http://schemas.microsoft.com/office/powerpoint/2010/main" val="1833116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727825" y="6408738"/>
            <a:ext cx="1919288" cy="365125"/>
          </a:xfrm>
        </p:spPr>
        <p:txBody>
          <a:bodyPr/>
          <a:lstStyle>
            <a:lvl1pPr>
              <a:defRPr smtClean="0"/>
            </a:lvl1pPr>
          </a:lstStyle>
          <a:p>
            <a:pPr>
              <a:defRPr/>
            </a:pPr>
            <a:fld id="{63C534F8-DB8F-42B7-A752-4214664892AE}" type="datetime1">
              <a:rPr lang="en-US"/>
              <a:pPr>
                <a:defRPr/>
              </a:pPr>
              <a:t>6/10/2013</a:t>
            </a:fld>
            <a:endParaRPr lang="en-US" dirty="0"/>
          </a:p>
        </p:txBody>
      </p:sp>
      <p:sp>
        <p:nvSpPr>
          <p:cNvPr id="5" name="Footer Placeholder 4"/>
          <p:cNvSpPr>
            <a:spLocks noGrp="1"/>
          </p:cNvSpPr>
          <p:nvPr>
            <p:ph type="ftr" sz="quarter" idx="11"/>
          </p:nvPr>
        </p:nvSpPr>
        <p:spPr>
          <a:xfrm>
            <a:off x="4379913" y="6408738"/>
            <a:ext cx="2351087" cy="365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647113" y="6408738"/>
            <a:ext cx="366712" cy="365125"/>
          </a:xfrm>
        </p:spPr>
        <p:txBody>
          <a:bodyPr/>
          <a:lstStyle>
            <a:lvl1pPr>
              <a:defRPr smtClean="0"/>
            </a:lvl1pPr>
          </a:lstStyle>
          <a:p>
            <a:pPr>
              <a:defRPr/>
            </a:pPr>
            <a:fld id="{78FFC6F0-EB6F-4FB2-80CC-095A7D3D46E0}" type="slidenum">
              <a:rPr lang="en-US"/>
              <a:pPr>
                <a:defRPr/>
              </a:pPr>
              <a:t>‹#›</a:t>
            </a:fld>
            <a:endParaRPr lang="en-US" dirty="0"/>
          </a:p>
        </p:txBody>
      </p:sp>
    </p:spTree>
    <p:extLst>
      <p:ext uri="{BB962C8B-B14F-4D97-AF65-F5344CB8AC3E}">
        <p14:creationId xmlns:p14="http://schemas.microsoft.com/office/powerpoint/2010/main" val="592699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481138"/>
            <a:ext cx="4038600" cy="4525962"/>
          </a:xfrm>
        </p:spPr>
        <p:txBody>
          <a:bodyPr/>
          <a:lstStyle/>
          <a:p>
            <a:endParaRPr lang="en-US"/>
          </a:p>
        </p:txBody>
      </p:sp>
      <p:sp>
        <p:nvSpPr>
          <p:cNvPr id="4" name="Text Placeholder 3"/>
          <p:cNvSpPr>
            <a:spLocks noGrp="1"/>
          </p:cNvSpPr>
          <p:nvPr>
            <p:ph type="body" sz="half" idx="2"/>
          </p:nvPr>
        </p:nvSpPr>
        <p:spPr>
          <a:xfrm>
            <a:off x="4648200" y="1481138"/>
            <a:ext cx="40386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p:spPr>
        <p:txBody>
          <a:bodyPr/>
          <a:lstStyle>
            <a:lvl1pPr>
              <a:defRPr smtClean="0"/>
            </a:lvl1pPr>
          </a:lstStyle>
          <a:p>
            <a:pPr>
              <a:defRPr/>
            </a:pPr>
            <a:fld id="{2A16928B-4EA6-43C8-BA80-DD0FF284C342}" type="datetime1">
              <a:rPr lang="en-US"/>
              <a:pPr>
                <a:defRPr/>
              </a:pPr>
              <a:t>6/10/2013</a:t>
            </a:fld>
            <a:endParaRPr lang="en-US" dirty="0"/>
          </a:p>
        </p:txBody>
      </p:sp>
      <p:sp>
        <p:nvSpPr>
          <p:cNvPr id="6" name="Footer Placeholder 5"/>
          <p:cNvSpPr>
            <a:spLocks noGrp="1"/>
          </p:cNvSpPr>
          <p:nvPr>
            <p:ph type="ftr" sz="quarter" idx="11"/>
          </p:nvPr>
        </p:nvSpPr>
        <p:spPr>
          <a:xfrm>
            <a:off x="4379913" y="6408738"/>
            <a:ext cx="2351087"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647113" y="6408738"/>
            <a:ext cx="366712" cy="365125"/>
          </a:xfrm>
        </p:spPr>
        <p:txBody>
          <a:bodyPr/>
          <a:lstStyle>
            <a:lvl1pPr>
              <a:defRPr smtClean="0"/>
            </a:lvl1pPr>
          </a:lstStyle>
          <a:p>
            <a:pPr>
              <a:defRPr/>
            </a:pPr>
            <a:fld id="{A9FFF601-7B34-434D-ACA9-7E7AA1028B03}" type="slidenum">
              <a:rPr lang="en-US"/>
              <a:pPr>
                <a:defRPr/>
              </a:pPr>
              <a:t>‹#›</a:t>
            </a:fld>
            <a:endParaRPr lang="en-US" dirty="0"/>
          </a:p>
        </p:txBody>
      </p:sp>
    </p:spTree>
    <p:extLst>
      <p:ext uri="{BB962C8B-B14F-4D97-AF65-F5344CB8AC3E}">
        <p14:creationId xmlns:p14="http://schemas.microsoft.com/office/powerpoint/2010/main" val="81117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9"/>
          <p:cNvSpPr>
            <a:spLocks noGrp="1"/>
          </p:cNvSpPr>
          <p:nvPr>
            <p:ph type="dt" sz="half" idx="10"/>
          </p:nvPr>
        </p:nvSpPr>
        <p:spPr/>
        <p:txBody>
          <a:bodyPr/>
          <a:lstStyle>
            <a:lvl1pPr>
              <a:defRPr/>
            </a:lvl1pPr>
          </a:lstStyle>
          <a:p>
            <a:pPr>
              <a:defRPr/>
            </a:pPr>
            <a:fld id="{4FCDD516-1621-4A50-B361-A86B37520BEC}" type="datetime1">
              <a:rPr lang="en-US"/>
              <a:pPr>
                <a:defRPr/>
              </a:pPr>
              <a:t>6/10/2013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776F30A4-1056-4799-BEF3-E51BCC7E887E}" type="slidenum">
              <a:rPr lang="en-US"/>
              <a:pPr>
                <a:defRPr/>
              </a:pPr>
              <a:t>‹#›</a:t>
            </a:fld>
            <a:endParaRPr lang="en-US" dirty="0"/>
          </a:p>
        </p:txBody>
      </p:sp>
    </p:spTree>
    <p:extLst>
      <p:ext uri="{BB962C8B-B14F-4D97-AF65-F5344CB8AC3E}">
        <p14:creationId xmlns:p14="http://schemas.microsoft.com/office/powerpoint/2010/main" val="72668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9"/>
          <p:cNvSpPr>
            <a:spLocks noGrp="1"/>
          </p:cNvSpPr>
          <p:nvPr>
            <p:ph type="dt" sz="half" idx="10"/>
          </p:nvPr>
        </p:nvSpPr>
        <p:spPr/>
        <p:txBody>
          <a:bodyPr/>
          <a:lstStyle>
            <a:lvl1pPr>
              <a:defRPr/>
            </a:lvl1pPr>
          </a:lstStyle>
          <a:p>
            <a:pPr>
              <a:defRPr/>
            </a:pPr>
            <a:fld id="{6E5F4B64-A974-43D9-B151-B95A574F748D}" type="datetime1">
              <a:rPr lang="en-US"/>
              <a:pPr>
                <a:defRPr/>
              </a:pPr>
              <a:t>6/10/2013</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29B3ECF3-EE6E-4A1B-814F-96E128E5C0B3}" type="slidenum">
              <a:rPr lang="en-US"/>
              <a:pPr>
                <a:defRPr/>
              </a:pPr>
              <a:t>‹#›</a:t>
            </a:fld>
            <a:endParaRPr lang="en-US" dirty="0"/>
          </a:p>
        </p:txBody>
      </p:sp>
    </p:spTree>
    <p:extLst>
      <p:ext uri="{BB962C8B-B14F-4D97-AF65-F5344CB8AC3E}">
        <p14:creationId xmlns:p14="http://schemas.microsoft.com/office/powerpoint/2010/main" val="1038651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1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9"/>
          <p:cNvSpPr>
            <a:spLocks noGrp="1"/>
          </p:cNvSpPr>
          <p:nvPr>
            <p:ph type="dt" sz="half" idx="10"/>
          </p:nvPr>
        </p:nvSpPr>
        <p:spPr/>
        <p:txBody>
          <a:bodyPr/>
          <a:lstStyle>
            <a:lvl1pPr>
              <a:defRPr/>
            </a:lvl1pPr>
          </a:lstStyle>
          <a:p>
            <a:pPr>
              <a:defRPr/>
            </a:pPr>
            <a:fld id="{1236E2C7-DA1C-46AB-9B20-53D38DAF9CE2}" type="datetime1">
              <a:rPr lang="en-US"/>
              <a:pPr>
                <a:defRPr/>
              </a:pPr>
              <a:t>6/10/2013</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4F62D7A1-9521-425E-AAF3-0981E07E2303}" type="slidenum">
              <a:rPr lang="en-US"/>
              <a:pPr>
                <a:defRPr/>
              </a:pPr>
              <a:t>‹#›</a:t>
            </a:fld>
            <a:endParaRPr lang="en-US" dirty="0"/>
          </a:p>
        </p:txBody>
      </p:sp>
    </p:spTree>
    <p:extLst>
      <p:ext uri="{BB962C8B-B14F-4D97-AF65-F5344CB8AC3E}">
        <p14:creationId xmlns:p14="http://schemas.microsoft.com/office/powerpoint/2010/main" val="303242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9"/>
          <p:cNvSpPr>
            <a:spLocks noGrp="1"/>
          </p:cNvSpPr>
          <p:nvPr>
            <p:ph type="dt" sz="half" idx="10"/>
          </p:nvPr>
        </p:nvSpPr>
        <p:spPr/>
        <p:txBody>
          <a:bodyPr/>
          <a:lstStyle>
            <a:lvl1pPr>
              <a:defRPr/>
            </a:lvl1pPr>
          </a:lstStyle>
          <a:p>
            <a:pPr>
              <a:defRPr/>
            </a:pPr>
            <a:fld id="{4DECB242-DF33-4813-826D-0D8700E29419}" type="datetime1">
              <a:rPr lang="en-US"/>
              <a:pPr>
                <a:defRPr/>
              </a:pPr>
              <a:t>6/10/2013</a:t>
            </a:fld>
            <a:endParaRPr lang="en-US" dirty="0"/>
          </a:p>
        </p:txBody>
      </p:sp>
      <p:sp>
        <p:nvSpPr>
          <p:cNvPr id="8" name="Footer Placeholder 18"/>
          <p:cNvSpPr>
            <a:spLocks noGrp="1"/>
          </p:cNvSpPr>
          <p:nvPr>
            <p:ph type="ftr" sz="quarter" idx="11"/>
          </p:nvPr>
        </p:nvSpPr>
        <p:spPr/>
        <p:txBody>
          <a:bodyPr/>
          <a:lstStyle>
            <a:lvl1pPr>
              <a:defRPr/>
            </a:lvl1pPr>
          </a:lstStyle>
          <a:p>
            <a:pPr>
              <a:defRPr/>
            </a:pPr>
            <a:endParaRPr lang="en-US"/>
          </a:p>
        </p:txBody>
      </p:sp>
      <p:sp>
        <p:nvSpPr>
          <p:cNvPr id="9" name="Slide Number Placeholder 26"/>
          <p:cNvSpPr>
            <a:spLocks noGrp="1"/>
          </p:cNvSpPr>
          <p:nvPr>
            <p:ph type="sldNum" sz="quarter" idx="12"/>
          </p:nvPr>
        </p:nvSpPr>
        <p:spPr/>
        <p:txBody>
          <a:bodyPr/>
          <a:lstStyle>
            <a:lvl1pPr>
              <a:defRPr/>
            </a:lvl1pPr>
          </a:lstStyle>
          <a:p>
            <a:pPr>
              <a:defRPr/>
            </a:pPr>
            <a:fld id="{252529D5-C86C-4C87-944E-4309FD8A7083}" type="slidenum">
              <a:rPr lang="en-US"/>
              <a:pPr>
                <a:defRPr/>
              </a:pPr>
              <a:t>‹#›</a:t>
            </a:fld>
            <a:endParaRPr lang="en-US" dirty="0"/>
          </a:p>
        </p:txBody>
      </p:sp>
    </p:spTree>
    <p:extLst>
      <p:ext uri="{BB962C8B-B14F-4D97-AF65-F5344CB8AC3E}">
        <p14:creationId xmlns:p14="http://schemas.microsoft.com/office/powerpoint/2010/main" val="2080686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9"/>
          <p:cNvSpPr>
            <a:spLocks noGrp="1"/>
          </p:cNvSpPr>
          <p:nvPr>
            <p:ph type="dt" sz="half" idx="10"/>
          </p:nvPr>
        </p:nvSpPr>
        <p:spPr/>
        <p:txBody>
          <a:bodyPr/>
          <a:lstStyle>
            <a:lvl1pPr>
              <a:defRPr/>
            </a:lvl1pPr>
          </a:lstStyle>
          <a:p>
            <a:pPr>
              <a:defRPr/>
            </a:pPr>
            <a:fld id="{9317934E-C05F-4EEA-B2A0-3AE0CCA10315}" type="datetime1">
              <a:rPr lang="en-US"/>
              <a:pPr>
                <a:defRPr/>
              </a:pPr>
              <a:t>6/10/2013</a:t>
            </a:fld>
            <a:endParaRPr lang="en-US" dirty="0"/>
          </a:p>
        </p:txBody>
      </p:sp>
      <p:sp>
        <p:nvSpPr>
          <p:cNvPr id="4" name="Footer Placeholder 18"/>
          <p:cNvSpPr>
            <a:spLocks noGrp="1"/>
          </p:cNvSpPr>
          <p:nvPr>
            <p:ph type="ftr" sz="quarter" idx="11"/>
          </p:nvPr>
        </p:nvSpPr>
        <p:spPr/>
        <p:txBody>
          <a:bodyPr/>
          <a:lstStyle>
            <a:lvl1pPr>
              <a:defRPr/>
            </a:lvl1pPr>
          </a:lstStyle>
          <a:p>
            <a:pPr>
              <a:defRPr/>
            </a:pPr>
            <a:endParaRPr lang="en-US"/>
          </a:p>
        </p:txBody>
      </p:sp>
      <p:sp>
        <p:nvSpPr>
          <p:cNvPr id="5" name="Slide Number Placeholder 26"/>
          <p:cNvSpPr>
            <a:spLocks noGrp="1"/>
          </p:cNvSpPr>
          <p:nvPr>
            <p:ph type="sldNum" sz="quarter" idx="12"/>
          </p:nvPr>
        </p:nvSpPr>
        <p:spPr/>
        <p:txBody>
          <a:bodyPr/>
          <a:lstStyle>
            <a:lvl1pPr>
              <a:defRPr/>
            </a:lvl1pPr>
          </a:lstStyle>
          <a:p>
            <a:pPr>
              <a:defRPr/>
            </a:pPr>
            <a:fld id="{660F370F-3BBF-45D6-B2C8-B12CA9DA75CB}" type="slidenum">
              <a:rPr lang="en-US"/>
              <a:pPr>
                <a:defRPr/>
              </a:pPr>
              <a:t>‹#›</a:t>
            </a:fld>
            <a:endParaRPr lang="en-US" dirty="0"/>
          </a:p>
        </p:txBody>
      </p:sp>
    </p:spTree>
    <p:extLst>
      <p:ext uri="{BB962C8B-B14F-4D97-AF65-F5344CB8AC3E}">
        <p14:creationId xmlns:p14="http://schemas.microsoft.com/office/powerpoint/2010/main" val="141056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9"/>
          <p:cNvSpPr>
            <a:spLocks noGrp="1"/>
          </p:cNvSpPr>
          <p:nvPr>
            <p:ph type="dt" sz="half" idx="10"/>
          </p:nvPr>
        </p:nvSpPr>
        <p:spPr/>
        <p:txBody>
          <a:bodyPr/>
          <a:lstStyle>
            <a:lvl1pPr>
              <a:defRPr/>
            </a:lvl1pPr>
          </a:lstStyle>
          <a:p>
            <a:pPr>
              <a:defRPr/>
            </a:pPr>
            <a:fld id="{D7A3E31B-3573-4C53-8E27-5467645CBFD9}" type="datetime1">
              <a:rPr lang="en-US"/>
              <a:pPr>
                <a:defRPr/>
              </a:pPr>
              <a:t>6/10/2013</a:t>
            </a:fld>
            <a:endParaRPr lang="en-US" dirty="0"/>
          </a:p>
        </p:txBody>
      </p:sp>
      <p:sp>
        <p:nvSpPr>
          <p:cNvPr id="3" name="Footer Placeholder 18"/>
          <p:cNvSpPr>
            <a:spLocks noGrp="1"/>
          </p:cNvSpPr>
          <p:nvPr>
            <p:ph type="ftr" sz="quarter" idx="11"/>
          </p:nvPr>
        </p:nvSpPr>
        <p:spPr/>
        <p:txBody>
          <a:bodyPr/>
          <a:lstStyle>
            <a:lvl1pPr>
              <a:defRPr/>
            </a:lvl1pPr>
          </a:lstStyle>
          <a:p>
            <a:pPr>
              <a:defRPr/>
            </a:pPr>
            <a:endParaRPr lang="en-US"/>
          </a:p>
        </p:txBody>
      </p:sp>
      <p:sp>
        <p:nvSpPr>
          <p:cNvPr id="4" name="Slide Number Placeholder 26"/>
          <p:cNvSpPr>
            <a:spLocks noGrp="1"/>
          </p:cNvSpPr>
          <p:nvPr>
            <p:ph type="sldNum" sz="quarter" idx="12"/>
          </p:nvPr>
        </p:nvSpPr>
        <p:spPr/>
        <p:txBody>
          <a:bodyPr/>
          <a:lstStyle>
            <a:lvl1pPr>
              <a:defRPr/>
            </a:lvl1pPr>
          </a:lstStyle>
          <a:p>
            <a:pPr>
              <a:defRPr/>
            </a:pPr>
            <a:fld id="{53AD3D9D-9BFE-453F-B54D-11DD708FEA1A}" type="slidenum">
              <a:rPr lang="en-US"/>
              <a:pPr>
                <a:defRPr/>
              </a:pPr>
              <a:t>‹#›</a:t>
            </a:fld>
            <a:endParaRPr lang="en-US" dirty="0"/>
          </a:p>
        </p:txBody>
      </p:sp>
    </p:spTree>
    <p:extLst>
      <p:ext uri="{BB962C8B-B14F-4D97-AF65-F5344CB8AC3E}">
        <p14:creationId xmlns:p14="http://schemas.microsoft.com/office/powerpoint/2010/main" val="265291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38F5C075-19AE-4E7C-9297-0986C34CB6B1}" type="datetime1">
              <a:rPr lang="en-US"/>
              <a:pPr>
                <a:defRPr/>
              </a:pPr>
              <a:t>6/10/2013</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9BA0B436-3AB3-400A-B90C-DC931693004C}" type="slidenum">
              <a:rPr lang="en-US"/>
              <a:pPr>
                <a:defRPr/>
              </a:pPr>
              <a:t>‹#›</a:t>
            </a:fld>
            <a:endParaRPr lang="en-US" dirty="0"/>
          </a:p>
        </p:txBody>
      </p:sp>
    </p:spTree>
    <p:extLst>
      <p:ext uri="{BB962C8B-B14F-4D97-AF65-F5344CB8AC3E}">
        <p14:creationId xmlns:p14="http://schemas.microsoft.com/office/powerpoint/2010/main" val="3322140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9"/>
          <p:cNvSpPr>
            <a:spLocks noGrp="1"/>
          </p:cNvSpPr>
          <p:nvPr>
            <p:ph type="dt" sz="half" idx="10"/>
          </p:nvPr>
        </p:nvSpPr>
        <p:spPr/>
        <p:txBody>
          <a:bodyPr/>
          <a:lstStyle>
            <a:lvl1pPr>
              <a:defRPr/>
            </a:lvl1pPr>
          </a:lstStyle>
          <a:p>
            <a:pPr>
              <a:defRPr/>
            </a:pPr>
            <a:fld id="{901D8526-1578-471B-9E22-DAF486BE2A7D}" type="datetime1">
              <a:rPr lang="en-US"/>
              <a:pPr>
                <a:defRPr/>
              </a:pPr>
              <a:t>6/10/2013</a:t>
            </a:fld>
            <a:endParaRPr lang="en-US" dirty="0"/>
          </a:p>
        </p:txBody>
      </p:sp>
      <p:sp>
        <p:nvSpPr>
          <p:cNvPr id="6" name="Footer Placeholder 18"/>
          <p:cNvSpPr>
            <a:spLocks noGrp="1"/>
          </p:cNvSpPr>
          <p:nvPr>
            <p:ph type="ftr" sz="quarter" idx="11"/>
          </p:nvPr>
        </p:nvSpPr>
        <p:spPr/>
        <p:txBody>
          <a:bodyPr/>
          <a:lstStyle>
            <a:lvl1pPr>
              <a:defRPr/>
            </a:lvl1pPr>
          </a:lstStyle>
          <a:p>
            <a:pPr>
              <a:defRPr/>
            </a:pPr>
            <a:endParaRPr lang="en-US"/>
          </a:p>
        </p:txBody>
      </p:sp>
      <p:sp>
        <p:nvSpPr>
          <p:cNvPr id="7" name="Slide Number Placeholder 26"/>
          <p:cNvSpPr>
            <a:spLocks noGrp="1"/>
          </p:cNvSpPr>
          <p:nvPr>
            <p:ph type="sldNum" sz="quarter" idx="12"/>
          </p:nvPr>
        </p:nvSpPr>
        <p:spPr/>
        <p:txBody>
          <a:bodyPr/>
          <a:lstStyle>
            <a:lvl1pPr>
              <a:defRPr/>
            </a:lvl1pPr>
          </a:lstStyle>
          <a:p>
            <a:pPr>
              <a:defRPr/>
            </a:pPr>
            <a:fld id="{9BAD7677-19F4-4058-B005-B6D0E8F95DC9}" type="slidenum">
              <a:rPr lang="en-US"/>
              <a:pPr>
                <a:defRPr/>
              </a:pPr>
              <a:t>‹#›</a:t>
            </a:fld>
            <a:endParaRPr lang="en-US" dirty="0"/>
          </a:p>
        </p:txBody>
      </p:sp>
    </p:spTree>
    <p:extLst>
      <p:ext uri="{BB962C8B-B14F-4D97-AF65-F5344CB8AC3E}">
        <p14:creationId xmlns:p14="http://schemas.microsoft.com/office/powerpoint/2010/main" val="740032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27"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a:defRPr sz="1000">
                <a:solidFill>
                  <a:srgbClr val="FFFFFF"/>
                </a:solidFill>
                <a:latin typeface="+mn-lt"/>
                <a:ea typeface="ＭＳ Ｐゴシック" pitchFamily="-105" charset="-128"/>
              </a:defRPr>
            </a:lvl1pPr>
          </a:lstStyle>
          <a:p>
            <a:pPr>
              <a:defRPr/>
            </a:pPr>
            <a:fld id="{077D13C0-D2C8-448F-8C41-51C21C8D2ADD}" type="datetime1">
              <a:rPr lang="en-US"/>
              <a:pPr>
                <a:defRPr/>
              </a:pPr>
              <a:t>6/10/2013</a:t>
            </a:fld>
            <a:endParaRPr lang="en-US" dirty="0"/>
          </a:p>
        </p:txBody>
      </p:sp>
      <p:sp>
        <p:nvSpPr>
          <p:cNvPr id="25" name="Footer Placeholder 18"/>
          <p:cNvSpPr>
            <a:spLocks noGrp="1"/>
          </p:cNvSpPr>
          <p:nvPr>
            <p:ph type="ftr" sz="quarter" idx="3"/>
          </p:nvPr>
        </p:nvSpPr>
        <p:spPr>
          <a:xfrm>
            <a:off x="4379913" y="6408738"/>
            <a:ext cx="2351087" cy="365125"/>
          </a:xfrm>
          <a:prstGeom prst="rect">
            <a:avLst/>
          </a:prstGeom>
        </p:spPr>
        <p:txBody>
          <a:bodyPr vert="horz" anchor="b"/>
          <a:lstStyle>
            <a:lvl1pPr algn="r" fontAlgn="auto">
              <a:spcBef>
                <a:spcPts val="0"/>
              </a:spcBef>
              <a:spcAft>
                <a:spcPts val="0"/>
              </a:spcAft>
              <a:defRPr sz="1000">
                <a:solidFill>
                  <a:schemeClr val="accent1">
                    <a:tint val="20000"/>
                  </a:schemeClr>
                </a:solidFill>
                <a:latin typeface="+mn-lt"/>
                <a:ea typeface="+mn-ea"/>
              </a:defRPr>
            </a:lvl1pPr>
          </a:lstStyle>
          <a:p>
            <a:pPr>
              <a:defRPr/>
            </a:pPr>
            <a:endParaRPr lang="en-US"/>
          </a:p>
        </p:txBody>
      </p:sp>
      <p:sp>
        <p:nvSpPr>
          <p:cNvPr id="26" name="Slide Number Placeholder 26"/>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FFFFFF"/>
                </a:solidFill>
                <a:latin typeface="+mn-lt"/>
                <a:ea typeface="ＭＳ Ｐゴシック" pitchFamily="-105" charset="-128"/>
              </a:defRPr>
            </a:lvl1pPr>
          </a:lstStyle>
          <a:p>
            <a:pPr>
              <a:defRPr/>
            </a:pPr>
            <a:fld id="{478C7D84-77DE-494F-9B4D-F3C37231B2DF}" type="slidenum">
              <a:rPr lang="en-US"/>
              <a:pPr>
                <a:defRPr/>
              </a:pPr>
              <a:t>‹#›</a:t>
            </a:fld>
            <a:endParaRPr lang="en-US" dirty="0"/>
          </a:p>
        </p:txBody>
      </p:sp>
      <p:sp>
        <p:nvSpPr>
          <p:cNvPr id="1031" name="Rectangle 7"/>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cxnSp>
        <p:nvCxnSpPr>
          <p:cNvPr id="16" name="Straight Connector 15"/>
          <p:cNvCxnSpPr>
            <a:cxnSpLocks noChangeShapeType="1"/>
          </p:cNvCxnSpPr>
          <p:nvPr/>
        </p:nvCxnSpPr>
        <p:spPr bwMode="auto">
          <a:xfrm>
            <a:off x="533400" y="1268413"/>
            <a:ext cx="8077200" cy="1587"/>
          </a:xfrm>
          <a:prstGeom prst="line">
            <a:avLst/>
          </a:prstGeom>
          <a:noFill/>
          <a:ln w="55000" cmpd="thickThin">
            <a:solidFill>
              <a:schemeClr val="accent1"/>
            </a:solidFill>
            <a:round/>
            <a:headEnd/>
            <a:tailEnd/>
          </a:ln>
          <a:effectLst>
            <a:outerShdw blurRad="63500" dist="38100" dir="5400000" rotWithShape="0">
              <a:srgbClr val="000000">
                <a:alpha val="34999"/>
              </a:srgbClr>
            </a:outerShdw>
          </a:effectLst>
        </p:spPr>
      </p:cxnSp>
      <p:grpSp>
        <p:nvGrpSpPr>
          <p:cNvPr id="1033" name="Group 9"/>
          <p:cNvGrpSpPr>
            <a:grpSpLocks/>
          </p:cNvGrpSpPr>
          <p:nvPr userDrawn="1"/>
        </p:nvGrpSpPr>
        <p:grpSpPr bwMode="auto">
          <a:xfrm>
            <a:off x="-19050" y="5772150"/>
            <a:ext cx="5459413" cy="1109663"/>
            <a:chOff x="-12" y="3636"/>
            <a:chExt cx="3439" cy="699"/>
          </a:xfrm>
        </p:grpSpPr>
        <p:sp>
          <p:nvSpPr>
            <p:cNvPr id="13" name="Freeform 12"/>
            <p:cNvSpPr>
              <a:spLocks/>
            </p:cNvSpPr>
            <p:nvPr userDrawn="1"/>
          </p:nvSpPr>
          <p:spPr bwMode="auto">
            <a:xfrm>
              <a:off x="315" y="3745"/>
              <a:ext cx="3112" cy="58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endParaRPr>
            </a:p>
          </p:txBody>
        </p:sp>
        <p:sp>
          <p:nvSpPr>
            <p:cNvPr id="12" name="Freeform 11"/>
            <p:cNvSpPr>
              <a:spLocks/>
            </p:cNvSpPr>
            <p:nvPr/>
          </p:nvSpPr>
          <p:spPr bwMode="auto">
            <a:xfrm>
              <a:off x="306" y="3741"/>
              <a:ext cx="2325" cy="5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sz="1800" dirty="0">
                <a:latin typeface="+mn-lt"/>
                <a:ea typeface="+mn-ea"/>
              </a:endParaRPr>
            </a:p>
          </p:txBody>
        </p:sp>
        <p:sp>
          <p:nvSpPr>
            <p:cNvPr id="14" name="Right Triangle 13"/>
            <p:cNvSpPr>
              <a:spLocks/>
            </p:cNvSpPr>
            <p:nvPr/>
          </p:nvSpPr>
          <p:spPr bwMode="auto">
            <a:xfrm>
              <a:off x="-4" y="3648"/>
              <a:ext cx="2143" cy="681"/>
            </a:xfrm>
            <a:prstGeom prst="rtTriangle">
              <a:avLst/>
            </a:prstGeom>
            <a:blipFill>
              <a:blip r:embed="rId1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cxnSp>
          <p:nvCxnSpPr>
            <p:cNvPr id="15" name="Straight Connector 14"/>
            <p:cNvCxnSpPr/>
            <p:nvPr userDrawn="1"/>
          </p:nvCxnSpPr>
          <p:spPr>
            <a:xfrm>
              <a:off x="-6" y="3646"/>
              <a:ext cx="2145" cy="6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34" name="Picture 15" descr="Classic White Template A-21"/>
          <p:cNvPicPr>
            <a:picLocks noChangeAspect="1" noChangeArrowheads="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l="18750" t="27779" r="18750" b="47221"/>
          <a:stretch>
            <a:fillRect/>
          </a:stretch>
        </p:blipFill>
        <p:spPr bwMode="auto">
          <a:xfrm>
            <a:off x="180975" y="6280150"/>
            <a:ext cx="144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42" r:id="rId1"/>
    <p:sldLayoutId id="2147483838" r:id="rId2"/>
    <p:sldLayoutId id="2147483837" r:id="rId3"/>
    <p:sldLayoutId id="2147483836" r:id="rId4"/>
    <p:sldLayoutId id="2147483835" r:id="rId5"/>
    <p:sldLayoutId id="2147483834" r:id="rId6"/>
    <p:sldLayoutId id="2147483833" r:id="rId7"/>
    <p:sldLayoutId id="2147483832" r:id="rId8"/>
    <p:sldLayoutId id="2147483831" r:id="rId9"/>
    <p:sldLayoutId id="2147483830" r:id="rId10"/>
    <p:sldLayoutId id="2147483829" r:id="rId11"/>
    <p:sldLayoutId id="2147483839" r:id="rId12"/>
    <p:sldLayoutId id="2147483840" r:id="rId13"/>
    <p:sldLayoutId id="2147483841" r:id="rId14"/>
  </p:sldLayoutIdLst>
  <p:hf hdr="0" ft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2pPr>
      <a:lvl3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3pPr>
      <a:lvl4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4pPr>
      <a:lvl5pPr algn="l" rtl="0" eaLnBrk="0" fontAlgn="base" hangingPunct="0">
        <a:spcBef>
          <a:spcPct val="0"/>
        </a:spcBef>
        <a:spcAft>
          <a:spcPct val="0"/>
        </a:spcAft>
        <a:defRPr sz="3600" b="1">
          <a:solidFill>
            <a:schemeClr val="tx2"/>
          </a:solidFill>
          <a:latin typeface="Lucida Sans Unicode" pitchFamily="34" charset="0"/>
          <a:ea typeface="ＭＳ Ｐゴシック" pitchFamily="-105" charset="-128"/>
        </a:defRPr>
      </a:lvl5pPr>
      <a:lvl6pPr marL="457200" algn="l" rtl="0" fontAlgn="base">
        <a:spcBef>
          <a:spcPct val="0"/>
        </a:spcBef>
        <a:spcAft>
          <a:spcPct val="0"/>
        </a:spcAft>
        <a:defRPr sz="3600" b="1">
          <a:solidFill>
            <a:schemeClr val="tx2"/>
          </a:solidFill>
          <a:latin typeface="Lucida Sans Unicode" pitchFamily="34" charset="0"/>
          <a:ea typeface="ＭＳ Ｐゴシック" pitchFamily="-105" charset="-128"/>
        </a:defRPr>
      </a:lvl6pPr>
      <a:lvl7pPr marL="914400" algn="l" rtl="0" fontAlgn="base">
        <a:spcBef>
          <a:spcPct val="0"/>
        </a:spcBef>
        <a:spcAft>
          <a:spcPct val="0"/>
        </a:spcAft>
        <a:defRPr sz="3600" b="1">
          <a:solidFill>
            <a:schemeClr val="tx2"/>
          </a:solidFill>
          <a:latin typeface="Lucida Sans Unicode" pitchFamily="34" charset="0"/>
          <a:ea typeface="ＭＳ Ｐゴシック" pitchFamily="-105" charset="-128"/>
        </a:defRPr>
      </a:lvl7pPr>
      <a:lvl8pPr marL="1371600" algn="l" rtl="0" fontAlgn="base">
        <a:spcBef>
          <a:spcPct val="0"/>
        </a:spcBef>
        <a:spcAft>
          <a:spcPct val="0"/>
        </a:spcAft>
        <a:defRPr sz="3600" b="1">
          <a:solidFill>
            <a:schemeClr val="tx2"/>
          </a:solidFill>
          <a:latin typeface="Lucida Sans Unicode" pitchFamily="34" charset="0"/>
          <a:ea typeface="ＭＳ Ｐゴシック" pitchFamily="-105" charset="-128"/>
        </a:defRPr>
      </a:lvl8pPr>
      <a:lvl9pPr marL="1828800" algn="l" rtl="0" fontAlgn="base">
        <a:spcBef>
          <a:spcPct val="0"/>
        </a:spcBef>
        <a:spcAft>
          <a:spcPct val="0"/>
        </a:spcAft>
        <a:defRPr sz="3600" b="1">
          <a:solidFill>
            <a:schemeClr val="tx2"/>
          </a:solidFill>
          <a:latin typeface="Lucida Sans Unicode" pitchFamily="34" charset="0"/>
          <a:ea typeface="ＭＳ Ｐゴシック" pitchFamily="-105" charset="-128"/>
        </a:defRPr>
      </a:lvl9pPr>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a:solidFill>
            <a:schemeClr val="tx1"/>
          </a:solidFill>
          <a:latin typeface="+mn-lt"/>
          <a:ea typeface="+mn-ea"/>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ea typeface="+mn-ea"/>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ea typeface="+mn-ea"/>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ea typeface="+mn-ea"/>
        </a:defRPr>
      </a:lvl5pPr>
      <a:lvl6pPr marL="18288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6pPr>
      <a:lvl7pPr marL="22860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7pPr>
      <a:lvl8pPr marL="27432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8pPr>
      <a:lvl9pPr marL="3200400" indent="-228600" algn="l" rtl="0" fontAlgn="base">
        <a:spcBef>
          <a:spcPts val="350"/>
        </a:spcBef>
        <a:spcAft>
          <a:spcPct val="0"/>
        </a:spcAft>
        <a:buClr>
          <a:schemeClr val="accent2"/>
        </a:buClr>
        <a:buFont typeface="Wingdings 2" pitchFamily="18"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sha.gov/pls/imis/citedstandard.html"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www.osha.gov/"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oshforms/osha7.pdf" TargetMode="External"/><Relationship Id="rId2" Type="http://schemas.openxmlformats.org/officeDocument/2006/relationships/hyperlink" Target="http://www.osha.gov/pls/osha7/eComplaintForm.html" TargetMode="External"/><Relationship Id="rId1" Type="http://schemas.openxmlformats.org/officeDocument/2006/relationships/slideLayout" Target="../slideLayouts/slideLayout7.xml"/><Relationship Id="rId5" Type="http://schemas.openxmlformats.org/officeDocument/2006/relationships/hyperlink" Target="http://www.osha.gov/html/RAmap.html" TargetMode="External"/><Relationship Id="rId4" Type="http://schemas.openxmlformats.org/officeDocument/2006/relationships/hyperlink" Target="http://www.osha.gov/oshforms/OSHA7_SPANISH.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osha.gov/as/opa/worker/danger.html"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notesSlide" Target="../notesSlides/notesSlide7.xml"/><Relationship Id="rId7"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8.jpeg"/><Relationship Id="rId5" Type="http://schemas.openxmlformats.org/officeDocument/2006/relationships/image" Target="../media/image17.emf"/><Relationship Id="rId4" Type="http://schemas.openxmlformats.org/officeDocument/2006/relationships/oleObject" Target="../embeddings/oleObject4.bin"/><Relationship Id="rId9" Type="http://schemas.openxmlformats.org/officeDocument/2006/relationships/image" Target="../media/image2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png"/><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hyperlink" Target="http://www.osha.gov/pls/oshaweb/owadisp.show_document?p_table=INTERPRETATIONS&amp;p_id=23265" TargetMode="External"/><Relationship Id="rId4" Type="http://schemas.openxmlformats.org/officeDocument/2006/relationships/image" Target="../media/image32.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381000"/>
            <a:ext cx="8153400" cy="1828800"/>
          </a:xfrm>
        </p:spPr>
        <p:txBody>
          <a:bodyPr>
            <a:normAutofit/>
          </a:bodyPr>
          <a:lstStyle/>
          <a:p>
            <a:pPr algn="ctr" eaLnBrk="1" hangingPunct="1"/>
            <a:r>
              <a:rPr lang="en-US" sz="4400">
                <a:solidFill>
                  <a:srgbClr val="FFFF00"/>
                </a:solidFill>
                <a:effectLst>
                  <a:outerShdw blurRad="38100" dist="38100" dir="2700000" algn="tl">
                    <a:srgbClr val="000000"/>
                  </a:outerShdw>
                </a:effectLst>
                <a:latin typeface="Arial" pitchFamily="34" charset="0"/>
              </a:rPr>
              <a:t>Safety Administration for Construction - </a:t>
            </a:r>
            <a:r>
              <a:rPr lang="en-US" sz="4400">
                <a:solidFill>
                  <a:srgbClr val="FFFF00"/>
                </a:solidFill>
                <a:effectLst>
                  <a:outerShdw blurRad="38100" dist="38100" dir="2700000" algn="tl">
                    <a:srgbClr val="000000"/>
                  </a:outerShdw>
                </a:effectLst>
                <a:latin typeface="Arial" pitchFamily="34" charset="0"/>
              </a:rPr>
              <a:t>Class </a:t>
            </a:r>
            <a:r>
              <a:rPr lang="en-US" sz="4400" smtClean="0">
                <a:solidFill>
                  <a:srgbClr val="FFFF00"/>
                </a:solidFill>
                <a:effectLst>
                  <a:outerShdw blurRad="38100" dist="38100" dir="2700000" algn="tl">
                    <a:srgbClr val="000000"/>
                  </a:outerShdw>
                </a:effectLst>
                <a:latin typeface="Arial" pitchFamily="34" charset="0"/>
              </a:rPr>
              <a:t>#2</a:t>
            </a:r>
            <a:endParaRPr lang="en-US" sz="4400">
              <a:solidFill>
                <a:srgbClr val="FFFF00"/>
              </a:solidFill>
              <a:effectLst>
                <a:outerShdw blurRad="38100" dist="38100" dir="2700000" algn="tl">
                  <a:srgbClr val="000000"/>
                </a:outerShdw>
              </a:effectLst>
              <a:latin typeface="Arial" pitchFamily="34" charset="0"/>
            </a:endParaRPr>
          </a:p>
        </p:txBody>
      </p:sp>
      <p:sp>
        <p:nvSpPr>
          <p:cNvPr id="3079" name="Text Box 7"/>
          <p:cNvSpPr txBox="1">
            <a:spLocks noChangeArrowheads="1"/>
          </p:cNvSpPr>
          <p:nvPr/>
        </p:nvSpPr>
        <p:spPr bwMode="auto">
          <a:xfrm>
            <a:off x="152400" y="4419600"/>
            <a:ext cx="88392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2000" b="1">
                <a:solidFill>
                  <a:srgbClr val="FFFF00"/>
                </a:solidFill>
                <a:effectLst>
                  <a:outerShdw blurRad="38100" dist="38100" dir="2700000" algn="tl">
                    <a:srgbClr val="000000"/>
                  </a:outerShdw>
                </a:effectLst>
              </a:rPr>
              <a:t>This material was produced under grant number SH-22224-11-60-F-18 from the Occupational Safety and Health Administration, U.S. Department of Labor.  It does not necessarily reflect the views or policies of the U.S. Department of Labor, nor does mention trade names, commercial products, or organizations imply endorsement by the U.S. Government.</a:t>
            </a:r>
            <a:r>
              <a:rPr lang="en-US" sz="140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6"/>
          <p:cNvSpPr>
            <a:spLocks noGrp="1"/>
          </p:cNvSpPr>
          <p:nvPr>
            <p:ph type="title" idx="4294967295"/>
          </p:nvPr>
        </p:nvSpPr>
        <p:spPr>
          <a:xfrm>
            <a:off x="152400" y="152400"/>
            <a:ext cx="8763000" cy="685800"/>
          </a:xfrm>
        </p:spPr>
        <p:txBody>
          <a:bodyPr/>
          <a:lstStyle/>
          <a:p>
            <a:pPr algn="ctr" eaLnBrk="1" hangingPunct="1"/>
            <a:r>
              <a:rPr lang="en-US" sz="3200" smtClean="0">
                <a:effectLst>
                  <a:outerShdw blurRad="38100" dist="38100" dir="2700000" algn="tl">
                    <a:srgbClr val="000000"/>
                  </a:outerShdw>
                </a:effectLst>
                <a:latin typeface="Arial" pitchFamily="34" charset="0"/>
              </a:rPr>
              <a:t>Worker Rights</a:t>
            </a:r>
          </a:p>
        </p:txBody>
      </p:sp>
      <p:sp>
        <p:nvSpPr>
          <p:cNvPr id="13315" name="Content Placeholder 1"/>
          <p:cNvSpPr>
            <a:spLocks noGrp="1"/>
          </p:cNvSpPr>
          <p:nvPr>
            <p:ph idx="4294967295"/>
          </p:nvPr>
        </p:nvSpPr>
        <p:spPr>
          <a:xfrm>
            <a:off x="228600" y="990600"/>
            <a:ext cx="4572000" cy="3352800"/>
          </a:xfrm>
        </p:spPr>
        <p:txBody>
          <a:bodyPr/>
          <a:lstStyle/>
          <a:p>
            <a:pPr eaLnBrk="1" hangingPunct="1">
              <a:buFont typeface="Wingdings 3" pitchFamily="18" charset="2"/>
              <a:buNone/>
            </a:pPr>
            <a:r>
              <a:rPr lang="en-US" sz="2400" b="1" smtClean="0">
                <a:effectLst>
                  <a:outerShdw blurRad="38100" dist="38100" dir="2700000" algn="tl">
                    <a:srgbClr val="000000"/>
                  </a:outerShdw>
                </a:effectLst>
                <a:latin typeface="Arial" pitchFamily="34" charset="0"/>
              </a:rPr>
              <a:t>Handout: OSHA Poster</a:t>
            </a:r>
          </a:p>
          <a:p>
            <a:pPr eaLnBrk="1" hangingPunct="1"/>
            <a:r>
              <a:rPr lang="en-US" sz="2000" smtClean="0">
                <a:latin typeface="Arial" pitchFamily="34" charset="0"/>
              </a:rPr>
              <a:t>Have you seen this poster at your place of work?</a:t>
            </a:r>
          </a:p>
          <a:p>
            <a:pPr algn="just" eaLnBrk="1" hangingPunct="1"/>
            <a:r>
              <a:rPr lang="en-US" sz="2000" smtClean="0">
                <a:latin typeface="Arial" pitchFamily="34" charset="0"/>
              </a:rPr>
              <a:t>Creation of OSHA provided workers the right to a safe and healthful workplace</a:t>
            </a:r>
          </a:p>
          <a:p>
            <a:pPr algn="just" eaLnBrk="1" hangingPunct="1"/>
            <a:endParaRPr lang="en-US" sz="2000" smtClean="0">
              <a:latin typeface="Arial" pitchFamily="34" charset="0"/>
            </a:endParaRPr>
          </a:p>
          <a:p>
            <a:pPr algn="just" eaLnBrk="1" hangingPunct="1">
              <a:buFont typeface="Wingdings 3" pitchFamily="18" charset="2"/>
              <a:buNone/>
            </a:pPr>
            <a:r>
              <a:rPr lang="en-US" sz="2000" i="1" smtClean="0">
                <a:effectLst>
                  <a:outerShdw blurRad="38100" dist="38100" dir="2700000" algn="tl">
                    <a:srgbClr val="000000"/>
                  </a:outerShdw>
                </a:effectLst>
                <a:latin typeface="Arial" pitchFamily="34" charset="0"/>
              </a:rPr>
              <a:t>* Poster available on course disk</a:t>
            </a:r>
          </a:p>
        </p:txBody>
      </p:sp>
      <p:sp>
        <p:nvSpPr>
          <p:cNvPr id="13316"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25C9BB53-9DC9-4E96-BDDF-AD384C485BBB}" type="slidenum">
              <a:rPr lang="en-US" smtClean="0">
                <a:solidFill>
                  <a:schemeClr val="tx1"/>
                </a:solidFill>
              </a:rPr>
              <a:pPr>
                <a:defRPr/>
              </a:pPr>
              <a:t>10</a:t>
            </a:fld>
            <a:endParaRPr lang="en-US" smtClean="0">
              <a:solidFill>
                <a:schemeClr val="tx1"/>
              </a:solidFill>
            </a:endParaRPr>
          </a:p>
        </p:txBody>
      </p:sp>
      <p:pic>
        <p:nvPicPr>
          <p:cNvPr id="13320" name="Picture 4"/>
          <p:cNvPicPr>
            <a:picLocks noChangeAspect="1" noChangeArrowheads="1"/>
          </p:cNvPicPr>
          <p:nvPr/>
        </p:nvPicPr>
        <p:blipFill>
          <a:blip r:embed="rId2">
            <a:extLst>
              <a:ext uri="{28A0092B-C50C-407E-A947-70E740481C1C}">
                <a14:useLocalDpi xmlns:a14="http://schemas.microsoft.com/office/drawing/2010/main"/>
              </a:ext>
            </a:extLst>
          </a:blip>
          <a:srcRect l="36754" t="21878" r="34410" b="14627"/>
          <a:stretch>
            <a:fillRect/>
          </a:stretch>
        </p:blipFill>
        <p:spPr bwMode="auto">
          <a:xfrm>
            <a:off x="4953000" y="1066800"/>
            <a:ext cx="3886200" cy="5334000"/>
          </a:xfrm>
          <a:prstGeom prst="rect">
            <a:avLst/>
          </a:prstGeom>
          <a:noFill/>
          <a:ln w="15875">
            <a:solidFill>
              <a:srgbClr val="333333"/>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Content Placeholder 1"/>
          <p:cNvSpPr>
            <a:spLocks noGrp="1"/>
          </p:cNvSpPr>
          <p:nvPr>
            <p:ph idx="4294967295"/>
          </p:nvPr>
        </p:nvSpPr>
        <p:spPr>
          <a:xfrm>
            <a:off x="228600" y="990600"/>
            <a:ext cx="8686800" cy="914400"/>
          </a:xfrm>
        </p:spPr>
        <p:txBody>
          <a:bodyPr/>
          <a:lstStyle/>
          <a:p>
            <a:pPr marL="112713" indent="-3175" eaLnBrk="1" hangingPunct="1">
              <a:buFont typeface="Wingdings 3" pitchFamily="18" charset="2"/>
              <a:buNone/>
            </a:pPr>
            <a:r>
              <a:rPr lang="en-US" smtClean="0"/>
              <a:t>The creation of OSHA provided workers the right to a safe and healthful workplace. </a:t>
            </a:r>
          </a:p>
        </p:txBody>
      </p:sp>
      <p:sp>
        <p:nvSpPr>
          <p:cNvPr id="14340"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F37A24A3-A7EC-418D-8774-C4D10A1DDF98}" type="slidenum">
              <a:rPr lang="en-US" smtClean="0">
                <a:solidFill>
                  <a:schemeClr val="tx1"/>
                </a:solidFill>
              </a:rPr>
              <a:pPr>
                <a:defRPr/>
              </a:pPr>
              <a:t>11</a:t>
            </a:fld>
            <a:endParaRPr lang="en-US" smtClean="0">
              <a:solidFill>
                <a:schemeClr val="tx1"/>
              </a:solidFill>
            </a:endParaRPr>
          </a:p>
        </p:txBody>
      </p:sp>
      <p:sp>
        <p:nvSpPr>
          <p:cNvPr id="14341" name="TextBox 4"/>
          <p:cNvSpPr txBox="1">
            <a:spLocks noChangeArrowheads="1"/>
          </p:cNvSpPr>
          <p:nvPr/>
        </p:nvSpPr>
        <p:spPr bwMode="auto">
          <a:xfrm>
            <a:off x="152400" y="152400"/>
            <a:ext cx="8763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b="1" i="1">
                <a:solidFill>
                  <a:schemeClr val="tx2"/>
                </a:solidFill>
                <a:effectLst>
                  <a:outerShdw blurRad="38100" dist="38100" dir="2700000" algn="tl">
                    <a:srgbClr val="000000"/>
                  </a:outerShdw>
                </a:effectLst>
              </a:rPr>
              <a:t>Your Right to…</a:t>
            </a:r>
          </a:p>
        </p:txBody>
      </p:sp>
      <p:sp>
        <p:nvSpPr>
          <p:cNvPr id="7" name="TextBox 6"/>
          <p:cNvSpPr txBox="1"/>
          <p:nvPr/>
        </p:nvSpPr>
        <p:spPr>
          <a:xfrm>
            <a:off x="304800" y="1981200"/>
            <a:ext cx="8077200" cy="3244850"/>
          </a:xfrm>
          <a:prstGeom prst="rect">
            <a:avLst/>
          </a:prstGeom>
          <a:noFill/>
        </p:spPr>
        <p:txBody>
          <a:bodyPr>
            <a:spAutoFit/>
          </a:bodyPr>
          <a:lstStyle>
            <a:lvl1pPr marL="365125" indent="-2555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400"/>
              </a:spcBef>
              <a:buClr>
                <a:schemeClr val="accent1"/>
              </a:buClr>
              <a:buSzPct val="68000"/>
              <a:buFont typeface="Wingdings 3" pitchFamily="18" charset="2"/>
              <a:buChar char=""/>
            </a:pPr>
            <a:r>
              <a:rPr lang="en-US" sz="2700">
                <a:latin typeface="Lucida Sans Unicode" pitchFamily="34" charset="0"/>
              </a:rPr>
              <a:t>Section 5(a)(1) of the OSH Act states: </a:t>
            </a:r>
            <a:r>
              <a:rPr lang="en-US" sz="2700" i="1">
                <a:latin typeface="Lucida Sans Unicode" pitchFamily="34" charset="0"/>
              </a:rPr>
              <a:t>“Each employer shall furnish to each of his employees employment and a place of employment which are free from recognized hazards that are causing or are likely to cause death or serious physical harm to his employees." </a:t>
            </a:r>
          </a:p>
          <a:p>
            <a:pPr eaLnBrk="1" hangingPunct="1"/>
            <a:endParaRPr lang="en-US" sz="1800" i="1"/>
          </a:p>
        </p:txBody>
      </p:sp>
      <p:sp>
        <p:nvSpPr>
          <p:cNvPr id="14345" name="Text Box 9"/>
          <p:cNvSpPr txBox="1">
            <a:spLocks noChangeArrowheads="1"/>
          </p:cNvSpPr>
          <p:nvPr/>
        </p:nvSpPr>
        <p:spPr bwMode="auto">
          <a:xfrm>
            <a:off x="533400" y="609600"/>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Content Placeholder 1"/>
          <p:cNvSpPr>
            <a:spLocks noGrp="1"/>
          </p:cNvSpPr>
          <p:nvPr>
            <p:ph idx="4294967295"/>
          </p:nvPr>
        </p:nvSpPr>
        <p:spPr>
          <a:xfrm>
            <a:off x="228600" y="1219200"/>
            <a:ext cx="8458200" cy="838200"/>
          </a:xfrm>
        </p:spPr>
        <p:txBody>
          <a:bodyPr/>
          <a:lstStyle/>
          <a:p>
            <a:pPr marL="112713" indent="-3175" algn="just" eaLnBrk="1" hangingPunct="1">
              <a:buFont typeface="Wingdings 3" pitchFamily="18" charset="2"/>
              <a:buNone/>
            </a:pPr>
            <a:r>
              <a:rPr lang="en-US" sz="2400" smtClean="0">
                <a:latin typeface="Arial" pitchFamily="34" charset="0"/>
              </a:rPr>
              <a:t>Employers must have a written, complete hazard communication program that includes information on:</a:t>
            </a:r>
          </a:p>
        </p:txBody>
      </p:sp>
      <p:sp>
        <p:nvSpPr>
          <p:cNvPr id="15364"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529E9004-B8D4-43CF-B0D6-883DB913B681}" type="slidenum">
              <a:rPr lang="en-US" smtClean="0">
                <a:solidFill>
                  <a:schemeClr val="tx1"/>
                </a:solidFill>
              </a:rPr>
              <a:pPr>
                <a:defRPr/>
              </a:pPr>
              <a:t>12</a:t>
            </a:fld>
            <a:endParaRPr lang="en-US" smtClean="0">
              <a:solidFill>
                <a:schemeClr val="tx1"/>
              </a:solidFill>
            </a:endParaRPr>
          </a:p>
        </p:txBody>
      </p:sp>
      <p:sp>
        <p:nvSpPr>
          <p:cNvPr id="15365"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pic>
        <p:nvPicPr>
          <p:cNvPr id="15366" name="Picture 8" descr="Q:\Vertex\TASK ORDER #20\IntroToOSHA-working\Rev_03.10.10\Possible photos\msd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2133600"/>
            <a:ext cx="3587750" cy="41910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5367" name="Text Box 9"/>
          <p:cNvSpPr txBox="1">
            <a:spLocks noChangeArrowheads="1"/>
          </p:cNvSpPr>
          <p:nvPr/>
        </p:nvSpPr>
        <p:spPr bwMode="auto">
          <a:xfrm>
            <a:off x="152400" y="2057400"/>
            <a:ext cx="51054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2713" indent="-112713" eaLnBrk="0" hangingPunct="0">
              <a:defRPr>
                <a:solidFill>
                  <a:schemeClr val="tx1"/>
                </a:solidFill>
                <a:latin typeface="Arial" pitchFamily="34" charset="0"/>
                <a:ea typeface="ＭＳ Ｐゴシック" pitchFamily="34" charset="-128"/>
              </a:defRPr>
            </a:lvl1pPr>
            <a:lvl2pPr marL="512763"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lvl="1" algn="just" eaLnBrk="1" hangingPunct="1">
              <a:spcBef>
                <a:spcPts val="400"/>
              </a:spcBef>
              <a:buClr>
                <a:schemeClr val="accent1"/>
              </a:buClr>
              <a:buSzPct val="68000"/>
              <a:buFont typeface="Wingdings 3" pitchFamily="18" charset="2"/>
              <a:buChar char=""/>
            </a:pPr>
            <a:r>
              <a:rPr lang="en-US" sz="2000">
                <a:latin typeface="Lucida Sans Unicode" pitchFamily="34" charset="0"/>
              </a:rPr>
              <a:t>Container labeling,</a:t>
            </a:r>
          </a:p>
          <a:p>
            <a:pPr lvl="1" algn="just" eaLnBrk="1" hangingPunct="1">
              <a:spcBef>
                <a:spcPts val="400"/>
              </a:spcBef>
              <a:buClr>
                <a:schemeClr val="accent1"/>
              </a:buClr>
              <a:buSzPct val="68000"/>
              <a:buFont typeface="Wingdings 3" pitchFamily="18" charset="2"/>
              <a:buChar char=""/>
            </a:pPr>
            <a:r>
              <a:rPr lang="en-US" sz="2000">
                <a:latin typeface="Lucida Sans Unicode" pitchFamily="34" charset="0"/>
              </a:rPr>
              <a:t>Material Safety Data Sheets (MSDSs), and</a:t>
            </a:r>
          </a:p>
          <a:p>
            <a:pPr lvl="1" algn="just" eaLnBrk="1" hangingPunct="1">
              <a:spcBef>
                <a:spcPts val="400"/>
              </a:spcBef>
              <a:buClr>
                <a:schemeClr val="accent1"/>
              </a:buClr>
              <a:buSzPct val="68000"/>
              <a:buFont typeface="Wingdings 3" pitchFamily="18" charset="2"/>
              <a:buChar char=""/>
            </a:pPr>
            <a:r>
              <a:rPr lang="en-US" sz="2000">
                <a:latin typeface="Lucida Sans Unicode" pitchFamily="34" charset="0"/>
              </a:rPr>
              <a:t>Worker training. The training must include the physical and health hazards of the chemicals and how workers can protect themselves; including specific procedures the employer has implemented to protect workers, such as work practices, emergency procedures, and personal protective equipment.</a:t>
            </a:r>
          </a:p>
        </p:txBody>
      </p:sp>
      <p:sp>
        <p:nvSpPr>
          <p:cNvPr id="15369" name="Text Box 9"/>
          <p:cNvSpPr txBox="1">
            <a:spLocks noChangeArrowheads="1"/>
          </p:cNvSpPr>
          <p:nvPr/>
        </p:nvSpPr>
        <p:spPr bwMode="auto">
          <a:xfrm>
            <a:off x="533400" y="609600"/>
            <a:ext cx="8001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accent1"/>
                </a:solidFill>
                <a:effectLst>
                  <a:outerShdw blurRad="38100" dist="38100" dir="2700000" algn="tl">
                    <a:srgbClr val="000000"/>
                  </a:outerShdw>
                </a:effectLst>
              </a:rPr>
              <a:t>Know About Hazardous Chemicals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Content Placeholder 1"/>
          <p:cNvSpPr>
            <a:spLocks noGrp="1"/>
          </p:cNvSpPr>
          <p:nvPr>
            <p:ph idx="4294967295"/>
          </p:nvPr>
        </p:nvSpPr>
        <p:spPr>
          <a:xfrm>
            <a:off x="304800" y="1219200"/>
            <a:ext cx="8382000" cy="1338263"/>
          </a:xfrm>
        </p:spPr>
        <p:txBody>
          <a:bodyPr/>
          <a:lstStyle/>
          <a:p>
            <a:pPr marL="112713" indent="-3175" algn="just" eaLnBrk="1" hangingPunct="1">
              <a:buFont typeface="Wingdings 3" pitchFamily="18" charset="2"/>
              <a:buNone/>
            </a:pPr>
            <a:r>
              <a:rPr lang="en-US" sz="2400" smtClean="0">
                <a:latin typeface="Arial" pitchFamily="34" charset="0"/>
              </a:rPr>
              <a:t>OSHA’s Recordkeeping rule requires most employers with more than 10 workers to keep a log of injuries and illnesses.</a:t>
            </a:r>
          </a:p>
        </p:txBody>
      </p:sp>
      <p:sp>
        <p:nvSpPr>
          <p:cNvPr id="17412"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72914404-9BBC-4E63-978E-36468BDD1FFC}" type="slidenum">
              <a:rPr lang="en-US" smtClean="0">
                <a:solidFill>
                  <a:schemeClr val="tx1"/>
                </a:solidFill>
              </a:rPr>
              <a:pPr>
                <a:defRPr/>
              </a:pPr>
              <a:t>13</a:t>
            </a:fld>
            <a:endParaRPr lang="en-US" smtClean="0">
              <a:solidFill>
                <a:schemeClr val="tx1"/>
              </a:solidFill>
            </a:endParaRPr>
          </a:p>
        </p:txBody>
      </p:sp>
      <p:sp>
        <p:nvSpPr>
          <p:cNvPr id="17413" name="TextBox 5"/>
          <p:cNvSpPr txBox="1">
            <a:spLocks noChangeArrowheads="1"/>
          </p:cNvSpPr>
          <p:nvPr/>
        </p:nvSpPr>
        <p:spPr bwMode="auto">
          <a:xfrm>
            <a:off x="457200" y="228600"/>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i="1">
                <a:effectLst>
                  <a:outerShdw blurRad="38100" dist="38100" dir="2700000" algn="tl">
                    <a:srgbClr val="000000"/>
                  </a:outerShdw>
                </a:effectLst>
              </a:rPr>
              <a:t>Your Right to…</a:t>
            </a:r>
          </a:p>
        </p:txBody>
      </p:sp>
      <p:pic>
        <p:nvPicPr>
          <p:cNvPr id="17414" name="Picture 7" descr="slide 15 first ai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0" y="2209800"/>
            <a:ext cx="3549650" cy="4114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415" name="Text Box 8"/>
          <p:cNvSpPr txBox="1">
            <a:spLocks noChangeArrowheads="1"/>
          </p:cNvSpPr>
          <p:nvPr/>
        </p:nvSpPr>
        <p:spPr bwMode="auto">
          <a:xfrm>
            <a:off x="304800" y="2514600"/>
            <a:ext cx="4800600"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2555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400"/>
              </a:spcBef>
              <a:buClr>
                <a:schemeClr val="accent1"/>
              </a:buClr>
              <a:buSzPct val="68000"/>
              <a:buFont typeface="Wingdings 3" pitchFamily="18" charset="2"/>
              <a:buChar char=""/>
            </a:pPr>
            <a:r>
              <a:rPr lang="en-US" sz="2000"/>
              <a:t>Workers have the right to review the current log, as well as the logs stored for the past 5 years. </a:t>
            </a:r>
          </a:p>
          <a:p>
            <a:pPr algn="just" eaLnBrk="1" hangingPunct="1">
              <a:spcBef>
                <a:spcPts val="400"/>
              </a:spcBef>
              <a:buClr>
                <a:schemeClr val="accent1"/>
              </a:buClr>
              <a:buSzPct val="68000"/>
              <a:buFont typeface="Wingdings 3" pitchFamily="18" charset="2"/>
              <a:buChar char=""/>
            </a:pPr>
            <a:r>
              <a:rPr lang="en-US" sz="2000"/>
              <a:t>Workers also have the right to view the annually posted summary of the injuries and illnesses (OSHA 300A).</a:t>
            </a:r>
          </a:p>
        </p:txBody>
      </p:sp>
      <p:sp>
        <p:nvSpPr>
          <p:cNvPr id="17417" name="Text Box 9"/>
          <p:cNvSpPr txBox="1">
            <a:spLocks noChangeArrowheads="1"/>
          </p:cNvSpPr>
          <p:nvPr/>
        </p:nvSpPr>
        <p:spPr bwMode="auto">
          <a:xfrm>
            <a:off x="152400" y="609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About Workplace injuries and Illnesses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Content Placeholder 1"/>
          <p:cNvSpPr>
            <a:spLocks noGrp="1"/>
          </p:cNvSpPr>
          <p:nvPr>
            <p:ph idx="4294967295"/>
          </p:nvPr>
        </p:nvSpPr>
        <p:spPr>
          <a:xfrm>
            <a:off x="304800" y="1295400"/>
            <a:ext cx="8534400" cy="2895600"/>
          </a:xfrm>
        </p:spPr>
        <p:txBody>
          <a:bodyPr/>
          <a:lstStyle/>
          <a:p>
            <a:pPr algn="just" eaLnBrk="1" hangingPunct="1"/>
            <a:r>
              <a:rPr lang="en-US" sz="2400" smtClean="0">
                <a:latin typeface="Arial" pitchFamily="34" charset="0"/>
              </a:rPr>
              <a:t>Workers may bring up safety and health concerns in the workplace to their employers without fear of discharge or discrimination, as long as the complaint is made in good faith. </a:t>
            </a:r>
          </a:p>
          <a:p>
            <a:pPr algn="just" eaLnBrk="1" hangingPunct="1"/>
            <a:r>
              <a:rPr lang="en-US" sz="2400" smtClean="0">
                <a:latin typeface="Arial" pitchFamily="34" charset="0"/>
              </a:rPr>
              <a:t>OSHA regulations [29CFR 1977.9(c)] protect workers who complain to their employer about unsafe or unhealthful conditions in the workplace.</a:t>
            </a:r>
            <a:r>
              <a:rPr lang="en-US" smtClean="0"/>
              <a:t> </a:t>
            </a:r>
          </a:p>
        </p:txBody>
      </p:sp>
      <p:sp>
        <p:nvSpPr>
          <p:cNvPr id="18436"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521ADF4D-8428-430C-9C04-6495513EFB75}" type="slidenum">
              <a:rPr lang="en-US" smtClean="0">
                <a:solidFill>
                  <a:schemeClr val="tx1"/>
                </a:solidFill>
              </a:rPr>
              <a:pPr>
                <a:defRPr/>
              </a:pPr>
              <a:t>14</a:t>
            </a:fld>
            <a:endParaRPr lang="en-US" smtClean="0">
              <a:solidFill>
                <a:schemeClr val="tx1"/>
              </a:solidFill>
            </a:endParaRPr>
          </a:p>
        </p:txBody>
      </p:sp>
      <p:sp>
        <p:nvSpPr>
          <p:cNvPr id="18437"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sp>
        <p:nvSpPr>
          <p:cNvPr id="18439" name="Text Box 7"/>
          <p:cNvSpPr txBox="1">
            <a:spLocks noChangeArrowheads="1"/>
          </p:cNvSpPr>
          <p:nvPr/>
        </p:nvSpPr>
        <p:spPr bwMode="auto">
          <a:xfrm>
            <a:off x="152400" y="6096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Request Workplace Safety Corrections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1"/>
          <p:cNvSpPr>
            <a:spLocks noGrp="1"/>
          </p:cNvSpPr>
          <p:nvPr>
            <p:ph idx="4294967295"/>
          </p:nvPr>
        </p:nvSpPr>
        <p:spPr>
          <a:xfrm>
            <a:off x="304800" y="1447800"/>
            <a:ext cx="8382000" cy="3276600"/>
          </a:xfrm>
        </p:spPr>
        <p:txBody>
          <a:bodyPr/>
          <a:lstStyle/>
          <a:p>
            <a:pPr algn="just" eaLnBrk="1" hangingPunct="1"/>
            <a:r>
              <a:rPr lang="en-US" sz="2400" smtClean="0">
                <a:latin typeface="Arial" pitchFamily="34" charset="0"/>
              </a:rPr>
              <a:t>Workers have the right to be free from retaliation for exercising safety and health rights.</a:t>
            </a:r>
          </a:p>
          <a:p>
            <a:pPr algn="just" eaLnBrk="1" hangingPunct="1"/>
            <a:r>
              <a:rPr lang="en-US" sz="2400" smtClean="0">
                <a:latin typeface="Arial" pitchFamily="34" charset="0"/>
              </a:rPr>
              <a:t>Workers have a right to seek safety and health on the job without fear of punishment. </a:t>
            </a:r>
          </a:p>
          <a:p>
            <a:pPr algn="just" eaLnBrk="1" hangingPunct="1"/>
            <a:r>
              <a:rPr lang="en-US" sz="2400" smtClean="0">
                <a:latin typeface="Arial" pitchFamily="34" charset="0"/>
              </a:rPr>
              <a:t>This right is spelled out in Section 11(c) of the OSH Act. </a:t>
            </a:r>
          </a:p>
          <a:p>
            <a:pPr algn="just" eaLnBrk="1" hangingPunct="1"/>
            <a:r>
              <a:rPr lang="en-US" sz="2400" smtClean="0">
                <a:latin typeface="Arial" pitchFamily="34" charset="0"/>
              </a:rPr>
              <a:t>Workers have 30 days to contact OSHA if they feel they have been punished for exercising their safety and health rights.</a:t>
            </a:r>
          </a:p>
        </p:txBody>
      </p:sp>
      <p:sp>
        <p:nvSpPr>
          <p:cNvPr id="23556"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F9D2F912-CEC5-40D7-837A-3C6A876D3688}" type="slidenum">
              <a:rPr lang="en-US" smtClean="0">
                <a:solidFill>
                  <a:schemeClr val="tx1"/>
                </a:solidFill>
              </a:rPr>
              <a:pPr>
                <a:defRPr/>
              </a:pPr>
              <a:t>15</a:t>
            </a:fld>
            <a:endParaRPr lang="en-US" smtClean="0">
              <a:solidFill>
                <a:schemeClr val="tx1"/>
              </a:solidFill>
            </a:endParaRPr>
          </a:p>
        </p:txBody>
      </p:sp>
      <p:sp>
        <p:nvSpPr>
          <p:cNvPr id="23557"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sp>
        <p:nvSpPr>
          <p:cNvPr id="23559" name="Text Box 1031"/>
          <p:cNvSpPr txBox="1">
            <a:spLocks noChangeArrowheads="1"/>
          </p:cNvSpPr>
          <p:nvPr/>
        </p:nvSpPr>
        <p:spPr bwMode="auto">
          <a:xfrm>
            <a:off x="228600" y="5334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accent1"/>
                </a:solidFill>
                <a:effectLst>
                  <a:outerShdw blurRad="38100" dist="38100" dir="2700000" algn="tl">
                    <a:srgbClr val="000000"/>
                  </a:outerShdw>
                </a:effectLst>
              </a:rPr>
              <a:t>Be Free From Retaliation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Content Placeholder 1"/>
          <p:cNvSpPr>
            <a:spLocks noGrp="1"/>
          </p:cNvSpPr>
          <p:nvPr>
            <p:ph sz="half" idx="1"/>
          </p:nvPr>
        </p:nvSpPr>
        <p:spPr>
          <a:xfrm>
            <a:off x="304800" y="1481138"/>
            <a:ext cx="8534400" cy="1185862"/>
          </a:xfrm>
        </p:spPr>
        <p:txBody>
          <a:bodyPr/>
          <a:lstStyle/>
          <a:p>
            <a:pPr marL="112713" indent="-3175" algn="just" eaLnBrk="1" hangingPunct="1">
              <a:buFont typeface="Wingdings 3" pitchFamily="18" charset="2"/>
              <a:buNone/>
            </a:pPr>
            <a:r>
              <a:rPr lang="en-US" sz="2400" smtClean="0"/>
              <a:t>Workers have a right to get training from employers on a variety of health and safety hazards and standards that employers must follow.</a:t>
            </a:r>
          </a:p>
        </p:txBody>
      </p:sp>
      <p:pic>
        <p:nvPicPr>
          <p:cNvPr id="19460" name="Content Placeholder 6" descr="Slide 17 trg.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3200400" y="3886200"/>
            <a:ext cx="5583238" cy="2341563"/>
          </a:xfrm>
          <a:ln w="15875">
            <a:solidFill>
              <a:schemeClr val="bg2"/>
            </a:solidFill>
            <a:miter lim="800000"/>
            <a:headEnd/>
            <a:tailEnd/>
          </a:ln>
        </p:spPr>
      </p:pic>
      <p:sp>
        <p:nvSpPr>
          <p:cNvPr id="19461" name="Slide Number Placeholder 3"/>
          <p:cNvSpPr>
            <a:spLocks noGrp="1"/>
          </p:cNvSpPr>
          <p:nvPr>
            <p:ph type="sldNum" sz="quarter" idx="12"/>
          </p:nvPr>
        </p:nvSpPr>
        <p:spPr bwMode="auto">
          <a:ln>
            <a:miter lim="800000"/>
            <a:headEnd/>
            <a:tailEnd/>
          </a:ln>
        </p:spPr>
        <p:txBody>
          <a:bodyPr/>
          <a:lstStyle/>
          <a:p>
            <a:pPr>
              <a:defRPr/>
            </a:pPr>
            <a:fld id="{88434617-CEC8-474E-8CAE-77843A07F4F7}" type="slidenum">
              <a:rPr lang="en-US" smtClean="0">
                <a:solidFill>
                  <a:schemeClr val="tx1"/>
                </a:solidFill>
              </a:rPr>
              <a:pPr>
                <a:defRPr/>
              </a:pPr>
              <a:t>16</a:t>
            </a:fld>
            <a:endParaRPr lang="en-US" smtClean="0">
              <a:solidFill>
                <a:schemeClr val="tx1"/>
              </a:solidFill>
            </a:endParaRPr>
          </a:p>
        </p:txBody>
      </p:sp>
      <p:sp>
        <p:nvSpPr>
          <p:cNvPr id="19462"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sp>
        <p:nvSpPr>
          <p:cNvPr id="8" name="TextBox 7"/>
          <p:cNvSpPr txBox="1"/>
          <p:nvPr/>
        </p:nvSpPr>
        <p:spPr>
          <a:xfrm>
            <a:off x="304800" y="2667000"/>
            <a:ext cx="8458200" cy="1006475"/>
          </a:xfrm>
          <a:prstGeom prst="rect">
            <a:avLst/>
          </a:prstGeom>
          <a:noFill/>
        </p:spPr>
        <p:txBody>
          <a:bodyPr>
            <a:spAutoFit/>
          </a:bodyPr>
          <a:lstStyle>
            <a:lvl1pPr marL="365125" indent="-2555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400"/>
              </a:spcBef>
              <a:buClr>
                <a:schemeClr val="accent1"/>
              </a:buClr>
              <a:buSzPct val="68000"/>
              <a:buFont typeface="Wingdings 3" pitchFamily="18" charset="2"/>
              <a:buChar char=""/>
            </a:pPr>
            <a:r>
              <a:rPr lang="en-US" sz="2000"/>
              <a:t>Some required training covers topics such as, lockout-tag out, blood borne pathogens, noise, confined spaces, fall hazards in construction, personal protective equipment, along with a variety of other subjects.</a:t>
            </a:r>
          </a:p>
        </p:txBody>
      </p:sp>
      <p:sp>
        <p:nvSpPr>
          <p:cNvPr id="19465" name="Text Box 9"/>
          <p:cNvSpPr txBox="1">
            <a:spLocks noChangeArrowheads="1"/>
          </p:cNvSpPr>
          <p:nvPr/>
        </p:nvSpPr>
        <p:spPr bwMode="auto">
          <a:xfrm>
            <a:off x="304800" y="533400"/>
            <a:ext cx="845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Training</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Content Placeholder 1"/>
          <p:cNvSpPr>
            <a:spLocks noGrp="1"/>
          </p:cNvSpPr>
          <p:nvPr>
            <p:ph idx="4294967295"/>
          </p:nvPr>
        </p:nvSpPr>
        <p:spPr>
          <a:xfrm>
            <a:off x="304800" y="1481138"/>
            <a:ext cx="8458200" cy="2938462"/>
          </a:xfrm>
        </p:spPr>
        <p:txBody>
          <a:bodyPr/>
          <a:lstStyle/>
          <a:p>
            <a:pPr algn="just" eaLnBrk="1" hangingPunct="1"/>
            <a:r>
              <a:rPr lang="en-US" sz="2400" smtClean="0">
                <a:latin typeface="Arial" pitchFamily="34" charset="0"/>
              </a:rPr>
              <a:t>1910.1020: right to examine &amp; copy records</a:t>
            </a:r>
          </a:p>
          <a:p>
            <a:pPr algn="just" eaLnBrk="1" hangingPunct="1"/>
            <a:r>
              <a:rPr lang="en-US" sz="2400" smtClean="0">
                <a:latin typeface="Arial" pitchFamily="34" charset="0"/>
              </a:rPr>
              <a:t>Examples of toxic substances and harmful physical agents are:</a:t>
            </a:r>
          </a:p>
          <a:p>
            <a:pPr lvl="1" algn="just" eaLnBrk="1" hangingPunct="1">
              <a:buFont typeface="Wingdings" pitchFamily="2" charset="2"/>
              <a:buChar char="§"/>
            </a:pPr>
            <a:r>
              <a:rPr lang="en-US" sz="2000" smtClean="0">
                <a:latin typeface="Arial" pitchFamily="34" charset="0"/>
              </a:rPr>
              <a:t>Metals and dusts, such as, lead, cadmium, and silica.</a:t>
            </a:r>
          </a:p>
          <a:p>
            <a:pPr lvl="1" algn="just" eaLnBrk="1" hangingPunct="1">
              <a:buFont typeface="Wingdings" pitchFamily="2" charset="2"/>
              <a:buChar char="§"/>
            </a:pPr>
            <a:r>
              <a:rPr lang="en-US" sz="2000" smtClean="0">
                <a:latin typeface="Arial" pitchFamily="34" charset="0"/>
              </a:rPr>
              <a:t>Biological agents, such as bacteria, viruses, and fungi.</a:t>
            </a:r>
          </a:p>
          <a:p>
            <a:pPr lvl="1" algn="just" eaLnBrk="1" hangingPunct="1">
              <a:buFont typeface="Wingdings" pitchFamily="2" charset="2"/>
              <a:buChar char="§"/>
            </a:pPr>
            <a:r>
              <a:rPr lang="en-US" sz="2000" smtClean="0">
                <a:latin typeface="Arial" pitchFamily="34" charset="0"/>
              </a:rPr>
              <a:t>Physical stress, such as noise, heat, cold, vibration, repetitive motion, and ionizing and non-ionizing radiation.</a:t>
            </a:r>
            <a:endParaRPr lang="en-US" sz="1800" smtClean="0">
              <a:latin typeface="Arial" pitchFamily="34" charset="0"/>
            </a:endParaRPr>
          </a:p>
        </p:txBody>
      </p:sp>
      <p:sp>
        <p:nvSpPr>
          <p:cNvPr id="20484"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F227A474-3330-4222-9015-F3A2B0653F6E}" type="slidenum">
              <a:rPr lang="en-US" smtClean="0">
                <a:solidFill>
                  <a:schemeClr val="tx1"/>
                </a:solidFill>
              </a:rPr>
              <a:pPr>
                <a:defRPr/>
              </a:pPr>
              <a:t>17</a:t>
            </a:fld>
            <a:endParaRPr lang="en-US" smtClean="0">
              <a:solidFill>
                <a:schemeClr val="tx1"/>
              </a:solidFill>
            </a:endParaRPr>
          </a:p>
        </p:txBody>
      </p:sp>
      <p:sp>
        <p:nvSpPr>
          <p:cNvPr id="20485"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sp>
        <p:nvSpPr>
          <p:cNvPr id="20488" name="Text Box 8"/>
          <p:cNvSpPr txBox="1">
            <a:spLocks noChangeArrowheads="1"/>
          </p:cNvSpPr>
          <p:nvPr/>
        </p:nvSpPr>
        <p:spPr bwMode="auto">
          <a:xfrm>
            <a:off x="457200" y="609600"/>
            <a:ext cx="8382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Examine Exposure &amp; Medical Records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Content Placeholder 1"/>
          <p:cNvSpPr>
            <a:spLocks noGrp="1"/>
          </p:cNvSpPr>
          <p:nvPr>
            <p:ph idx="4294967295"/>
          </p:nvPr>
        </p:nvSpPr>
        <p:spPr>
          <a:xfrm>
            <a:off x="304800" y="1447800"/>
            <a:ext cx="8229600" cy="3243263"/>
          </a:xfrm>
        </p:spPr>
        <p:txBody>
          <a:bodyPr/>
          <a:lstStyle/>
          <a:p>
            <a:pPr algn="just" eaLnBrk="1" hangingPunct="1"/>
            <a:r>
              <a:rPr lang="en-US" sz="2400" smtClean="0">
                <a:latin typeface="Arial" pitchFamily="34" charset="0"/>
              </a:rPr>
              <a:t>Workers may file a complaint with OSHA if they believe a violation of a safety or health standard, or an imminent danger situation, exists in the workplace. </a:t>
            </a:r>
          </a:p>
          <a:p>
            <a:pPr algn="just" eaLnBrk="1" hangingPunct="1"/>
            <a:r>
              <a:rPr lang="en-US" sz="2400" smtClean="0">
                <a:latin typeface="Arial" pitchFamily="34" charset="0"/>
              </a:rPr>
              <a:t>Workers may request that their name not be revealed to the employer.</a:t>
            </a:r>
          </a:p>
          <a:p>
            <a:pPr algn="just" eaLnBrk="1" hangingPunct="1"/>
            <a:r>
              <a:rPr lang="en-US" sz="2400" smtClean="0">
                <a:latin typeface="Arial" pitchFamily="34" charset="0"/>
              </a:rPr>
              <a:t>If a worker files a complaint, they have the right to find out OSHA’s action on the complaint and request a review if an inspection is not made.</a:t>
            </a:r>
          </a:p>
        </p:txBody>
      </p:sp>
      <p:sp>
        <p:nvSpPr>
          <p:cNvPr id="21508"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89B76993-2133-443E-A61F-397EC8337011}" type="slidenum">
              <a:rPr lang="en-US" smtClean="0">
                <a:solidFill>
                  <a:schemeClr val="tx1"/>
                </a:solidFill>
              </a:rPr>
              <a:pPr>
                <a:defRPr/>
              </a:pPr>
              <a:t>18</a:t>
            </a:fld>
            <a:endParaRPr lang="en-US" smtClean="0">
              <a:solidFill>
                <a:schemeClr val="tx1"/>
              </a:solidFill>
            </a:endParaRPr>
          </a:p>
        </p:txBody>
      </p:sp>
      <p:sp>
        <p:nvSpPr>
          <p:cNvPr id="21509"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sp>
        <p:nvSpPr>
          <p:cNvPr id="21511" name="Text Box 7"/>
          <p:cNvSpPr txBox="1">
            <a:spLocks noChangeArrowheads="1"/>
          </p:cNvSpPr>
          <p:nvPr/>
        </p:nvSpPr>
        <p:spPr bwMode="auto">
          <a:xfrm>
            <a:off x="457200" y="609600"/>
            <a:ext cx="815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File a complaint with OSHA</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Content Placeholder 1"/>
          <p:cNvSpPr>
            <a:spLocks noGrp="1"/>
          </p:cNvSpPr>
          <p:nvPr>
            <p:ph idx="4294967295"/>
          </p:nvPr>
        </p:nvSpPr>
        <p:spPr>
          <a:xfrm>
            <a:off x="457200" y="1481138"/>
            <a:ext cx="8229600" cy="4005262"/>
          </a:xfrm>
        </p:spPr>
        <p:txBody>
          <a:bodyPr/>
          <a:lstStyle/>
          <a:p>
            <a:pPr algn="just" eaLnBrk="1" hangingPunct="1"/>
            <a:r>
              <a:rPr lang="en-US" sz="2400" smtClean="0">
                <a:latin typeface="Arial" pitchFamily="34" charset="0"/>
              </a:rPr>
              <a:t>Employee representative can accompany OSHA inspector</a:t>
            </a:r>
          </a:p>
          <a:p>
            <a:pPr algn="just" eaLnBrk="1" hangingPunct="1"/>
            <a:r>
              <a:rPr lang="en-US" sz="2400" smtClean="0">
                <a:latin typeface="Arial" pitchFamily="34" charset="0"/>
              </a:rPr>
              <a:t>Workers can talk to the inspector privately.</a:t>
            </a:r>
          </a:p>
          <a:p>
            <a:pPr algn="just" eaLnBrk="1" hangingPunct="1"/>
            <a:r>
              <a:rPr lang="en-US" sz="2400" smtClean="0">
                <a:latin typeface="Arial" pitchFamily="34" charset="0"/>
              </a:rPr>
              <a:t>Workers may point out hazards, describe injuries, illnesses or near misses that resulted from those hazards and describe any concern you have about a safety or health issue. </a:t>
            </a:r>
          </a:p>
          <a:p>
            <a:pPr algn="just" eaLnBrk="1" hangingPunct="1"/>
            <a:r>
              <a:rPr lang="en-US" sz="2400" smtClean="0">
                <a:latin typeface="Arial" pitchFamily="34" charset="0"/>
              </a:rPr>
              <a:t>Workers can find out about inspection results, abatement measures and may object to dates set for violation to be corrected.</a:t>
            </a:r>
          </a:p>
        </p:txBody>
      </p:sp>
      <p:sp>
        <p:nvSpPr>
          <p:cNvPr id="22532"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52A29E1F-CE17-40F3-AC6A-0848BED75A56}" type="slidenum">
              <a:rPr lang="en-US" smtClean="0">
                <a:solidFill>
                  <a:schemeClr val="tx1"/>
                </a:solidFill>
              </a:rPr>
              <a:pPr>
                <a:defRPr/>
              </a:pPr>
              <a:t>19</a:t>
            </a:fld>
            <a:endParaRPr lang="en-US" smtClean="0">
              <a:solidFill>
                <a:schemeClr val="tx1"/>
              </a:solidFill>
            </a:endParaRPr>
          </a:p>
        </p:txBody>
      </p:sp>
      <p:sp>
        <p:nvSpPr>
          <p:cNvPr id="22533" name="TextBox 4"/>
          <p:cNvSpPr txBox="1">
            <a:spLocks noChangeArrowheads="1"/>
          </p:cNvSpPr>
          <p:nvPr/>
        </p:nvSpPr>
        <p:spPr bwMode="auto">
          <a:xfrm>
            <a:off x="457200" y="228600"/>
            <a:ext cx="186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800" b="1" i="1">
                <a:effectLst>
                  <a:outerShdw blurRad="38100" dist="38100" dir="2700000" algn="tl">
                    <a:srgbClr val="000000"/>
                  </a:outerShdw>
                </a:effectLst>
              </a:rPr>
              <a:t>Your Right to…</a:t>
            </a:r>
          </a:p>
        </p:txBody>
      </p:sp>
      <p:sp>
        <p:nvSpPr>
          <p:cNvPr id="22535" name="Text Box 7"/>
          <p:cNvSpPr txBox="1">
            <a:spLocks noChangeArrowheads="1"/>
          </p:cNvSpPr>
          <p:nvPr/>
        </p:nvSpPr>
        <p:spPr bwMode="auto">
          <a:xfrm>
            <a:off x="304800" y="5334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Participate in an OSHA Inspection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7042" name="Content Placeholder 1"/>
          <p:cNvGraphicFramePr>
            <a:graphicFrameLocks noGrp="1"/>
          </p:cNvGraphicFramePr>
          <p:nvPr>
            <p:ph idx="4294967295"/>
          </p:nvPr>
        </p:nvGraphicFramePr>
        <p:xfrm>
          <a:off x="762000" y="2133600"/>
          <a:ext cx="7924800" cy="3810000"/>
        </p:xfrm>
        <a:graphic>
          <a:graphicData uri="http://schemas.openxmlformats.org/presentationml/2006/ole">
            <mc:AlternateContent xmlns:mc="http://schemas.openxmlformats.org/markup-compatibility/2006">
              <mc:Choice xmlns:v="urn:schemas-microsoft-com:vml" Requires="v">
                <p:oleObj spid="_x0000_s87046" name="Bitmap Image" r:id="rId3" imgW="2352381" imgH="1571844" progId="Paint.Picture">
                  <p:embed/>
                </p:oleObj>
              </mc:Choice>
              <mc:Fallback>
                <p:oleObj name="Bitmap Image" r:id="rId3" imgW="2352381" imgH="1571844" progId="Paint.Picture">
                  <p:embed/>
                  <p:pic>
                    <p:nvPicPr>
                      <p:cNvPr id="0" name="Content Placeholder 1"/>
                      <p:cNvPicPr>
                        <a:picLocks noGr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133600"/>
                        <a:ext cx="7924800" cy="3810000"/>
                      </a:xfrm>
                      <a:prstGeom prst="rect">
                        <a:avLst/>
                      </a:prstGeom>
                      <a:ln w="19050">
                        <a:solidFill>
                          <a:srgbClr val="000000"/>
                        </a:solidFill>
                        <a:miter lim="800000"/>
                        <a:headEnd/>
                        <a:tailEnd/>
                      </a:ln>
                    </p:spPr>
                  </p:pic>
                </p:oleObj>
              </mc:Fallback>
            </mc:AlternateContent>
          </a:graphicData>
        </a:graphic>
      </p:graphicFrame>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11657F93-910A-4AA8-84D1-ACBE2F589471}" type="slidenum">
              <a:rPr lang="en-US" sz="1000">
                <a:latin typeface="+mn-lt"/>
                <a:ea typeface="ＭＳ Ｐゴシック" pitchFamily="-105" charset="-128"/>
              </a:rPr>
              <a:pPr algn="r">
                <a:defRPr/>
              </a:pPr>
              <a:t>2</a:t>
            </a:fld>
            <a:endParaRPr lang="en-US" sz="1000">
              <a:latin typeface="+mn-lt"/>
              <a:ea typeface="ＭＳ Ｐゴシック" pitchFamily="-105" charset="-128"/>
            </a:endParaRPr>
          </a:p>
        </p:txBody>
      </p:sp>
      <p:sp>
        <p:nvSpPr>
          <p:cNvPr id="87045" name="Text Box 2053"/>
          <p:cNvSpPr txBox="1">
            <a:spLocks noChangeArrowheads="1"/>
          </p:cNvSpPr>
          <p:nvPr/>
        </p:nvSpPr>
        <p:spPr bwMode="auto">
          <a:xfrm>
            <a:off x="304800" y="228600"/>
            <a:ext cx="853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solidFill>
                  <a:schemeClr val="tx2"/>
                </a:solidFill>
                <a:effectLst>
                  <a:outerShdw blurRad="38100" dist="38100" dir="2700000" algn="tl">
                    <a:srgbClr val="000000"/>
                  </a:outerShdw>
                </a:effectLst>
              </a:rPr>
              <a:t>Section 1- All About OSHA</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Content Placeholder 1"/>
          <p:cNvSpPr>
            <a:spLocks noGrp="1"/>
          </p:cNvSpPr>
          <p:nvPr>
            <p:ph idx="4294967295"/>
          </p:nvPr>
        </p:nvSpPr>
        <p:spPr>
          <a:xfrm>
            <a:off x="304800" y="1143000"/>
            <a:ext cx="8382000" cy="4525963"/>
          </a:xfrm>
        </p:spPr>
        <p:txBody>
          <a:bodyPr/>
          <a:lstStyle/>
          <a:p>
            <a:pPr algn="just" eaLnBrk="1" hangingPunct="1"/>
            <a:r>
              <a:rPr lang="en-US" sz="2400" smtClean="0">
                <a:latin typeface="Arial" pitchFamily="34" charset="0"/>
              </a:rPr>
              <a:t>Provide a workplace free from recognized hazards and comply with OSHA standards</a:t>
            </a:r>
            <a:endParaRPr lang="en-US" sz="2400" b="1" smtClean="0">
              <a:latin typeface="Arial" pitchFamily="34" charset="0"/>
            </a:endParaRPr>
          </a:p>
          <a:p>
            <a:pPr algn="just" eaLnBrk="1" hangingPunct="1"/>
            <a:r>
              <a:rPr lang="en-US" sz="2400" smtClean="0">
                <a:latin typeface="Arial" pitchFamily="34" charset="0"/>
              </a:rPr>
              <a:t>Provide training required by OSHA standards</a:t>
            </a:r>
            <a:endParaRPr lang="en-US" sz="2400" b="1" smtClean="0">
              <a:latin typeface="Arial" pitchFamily="34" charset="0"/>
            </a:endParaRPr>
          </a:p>
          <a:p>
            <a:pPr algn="just" eaLnBrk="1" hangingPunct="1"/>
            <a:r>
              <a:rPr lang="en-US" sz="2400" smtClean="0">
                <a:latin typeface="Arial" pitchFamily="34" charset="0"/>
              </a:rPr>
              <a:t>Keep records of injuries and illnesses</a:t>
            </a:r>
            <a:endParaRPr lang="en-US" sz="2400" b="1" smtClean="0">
              <a:latin typeface="Arial" pitchFamily="34" charset="0"/>
            </a:endParaRPr>
          </a:p>
          <a:p>
            <a:pPr algn="just" eaLnBrk="1" hangingPunct="1"/>
            <a:r>
              <a:rPr lang="en-US" sz="2400" smtClean="0">
                <a:latin typeface="Arial" pitchFamily="34" charset="0"/>
              </a:rPr>
              <a:t>Provide medical exams when required by OSHA standards and provide workers access to their exposure and medical records</a:t>
            </a:r>
            <a:endParaRPr lang="en-US" sz="2400" b="1" smtClean="0">
              <a:latin typeface="Arial" pitchFamily="34" charset="0"/>
            </a:endParaRPr>
          </a:p>
          <a:p>
            <a:pPr algn="just" eaLnBrk="1" hangingPunct="1"/>
            <a:r>
              <a:rPr lang="en-US" sz="2400" smtClean="0">
                <a:latin typeface="Arial" pitchFamily="34" charset="0"/>
              </a:rPr>
              <a:t>Not discriminate against workers who exercise their rights under the Act (Section 11(c))</a:t>
            </a:r>
            <a:endParaRPr lang="en-US" sz="2400" b="1" smtClean="0">
              <a:latin typeface="Arial" pitchFamily="34" charset="0"/>
            </a:endParaRPr>
          </a:p>
          <a:p>
            <a:pPr algn="just" eaLnBrk="1" hangingPunct="1"/>
            <a:r>
              <a:rPr lang="en-US" sz="2400" smtClean="0">
                <a:latin typeface="Arial" pitchFamily="34" charset="0"/>
              </a:rPr>
              <a:t>Post OSHA citations and abatement verification notices</a:t>
            </a:r>
            <a:endParaRPr lang="en-US" sz="2400" b="1" smtClean="0">
              <a:latin typeface="Arial" pitchFamily="34" charset="0"/>
            </a:endParaRPr>
          </a:p>
          <a:p>
            <a:pPr algn="just" eaLnBrk="1" hangingPunct="1"/>
            <a:r>
              <a:rPr lang="en-US" sz="2400" smtClean="0">
                <a:latin typeface="Arial" pitchFamily="34" charset="0"/>
              </a:rPr>
              <a:t>Provide and pay for PPE</a:t>
            </a:r>
          </a:p>
        </p:txBody>
      </p:sp>
      <p:sp>
        <p:nvSpPr>
          <p:cNvPr id="25604"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8255D871-E53A-4ADE-9E6E-BD12960E7408}" type="slidenum">
              <a:rPr lang="en-US" smtClean="0">
                <a:solidFill>
                  <a:schemeClr val="tx1"/>
                </a:solidFill>
              </a:rPr>
              <a:pPr>
                <a:defRPr/>
              </a:pPr>
              <a:t>20</a:t>
            </a:fld>
            <a:endParaRPr lang="en-US" smtClean="0">
              <a:solidFill>
                <a:schemeClr val="tx1"/>
              </a:solidFill>
            </a:endParaRPr>
          </a:p>
        </p:txBody>
      </p:sp>
      <p:sp>
        <p:nvSpPr>
          <p:cNvPr id="25606" name="Text Box 6"/>
          <p:cNvSpPr txBox="1">
            <a:spLocks noChangeArrowheads="1"/>
          </p:cNvSpPr>
          <p:nvPr/>
        </p:nvSpPr>
        <p:spPr bwMode="auto">
          <a:xfrm>
            <a:off x="228600" y="3048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Employer Responsibilities Under OSHA?</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905" name="Rectangle 17"/>
          <p:cNvSpPr>
            <a:spLocks noGrp="1" noChangeArrowheads="1"/>
          </p:cNvSpPr>
          <p:nvPr>
            <p:ph type="title" idx="4294967295"/>
          </p:nvPr>
        </p:nvSpPr>
        <p:spPr/>
        <p:txBody>
          <a:bodyPr/>
          <a:lstStyle/>
          <a:p>
            <a:pPr algn="ctr" eaLnBrk="1" hangingPunct="1"/>
            <a:r>
              <a:rPr lang="en-US" sz="3200" smtClean="0">
                <a:effectLst>
                  <a:outerShdw blurRad="38100" dist="38100" dir="2700000" algn="tl">
                    <a:srgbClr val="000000"/>
                  </a:outerShdw>
                </a:effectLst>
                <a:latin typeface="Arial" pitchFamily="34" charset="0"/>
              </a:rPr>
              <a:t>Employers are Required to:</a:t>
            </a:r>
          </a:p>
        </p:txBody>
      </p:sp>
      <p:sp>
        <p:nvSpPr>
          <p:cNvPr id="26627" name="Content Placeholder 1"/>
          <p:cNvSpPr>
            <a:spLocks noGrp="1"/>
          </p:cNvSpPr>
          <p:nvPr>
            <p:ph idx="4294967295"/>
          </p:nvPr>
        </p:nvSpPr>
        <p:spPr>
          <a:xfrm>
            <a:off x="609600" y="5791200"/>
            <a:ext cx="8077200" cy="381000"/>
          </a:xfrm>
        </p:spPr>
        <p:txBody>
          <a:bodyPr/>
          <a:lstStyle/>
          <a:p>
            <a:pPr algn="ctr" eaLnBrk="1" hangingPunct="1">
              <a:buFont typeface="Wingdings 3" pitchFamily="18" charset="2"/>
              <a:buNone/>
            </a:pPr>
            <a:r>
              <a:rPr lang="en-US" sz="2000" b="1" smtClean="0">
                <a:latin typeface="Arial" pitchFamily="34" charset="0"/>
              </a:rPr>
              <a:t>KEEP RECORDS OF INJURIES AND ILLNESSES</a:t>
            </a:r>
            <a:endParaRPr lang="en-US" sz="2000" smtClean="0">
              <a:latin typeface="Arial" pitchFamily="34" charset="0"/>
            </a:endParaRPr>
          </a:p>
        </p:txBody>
      </p:sp>
      <p:sp>
        <p:nvSpPr>
          <p:cNvPr id="26628" name="Slide Number Placeholder 3"/>
          <p:cNvSpPr>
            <a:spLocks noGrp="1"/>
          </p:cNvSpPr>
          <p:nvPr>
            <p:ph type="sldNum" sz="quarter" idx="12"/>
          </p:nvPr>
        </p:nvSpPr>
        <p:spPr bwMode="auto">
          <a:ln>
            <a:miter lim="800000"/>
            <a:headEnd/>
            <a:tailEnd/>
          </a:ln>
        </p:spPr>
        <p:txBody>
          <a:bodyPr/>
          <a:lstStyle/>
          <a:p>
            <a:pPr>
              <a:defRPr/>
            </a:pPr>
            <a:fld id="{64B79959-5034-45F5-95EF-3C91C232B68A}" type="slidenum">
              <a:rPr lang="en-US" smtClean="0">
                <a:solidFill>
                  <a:schemeClr val="tx1"/>
                </a:solidFill>
              </a:rPr>
              <a:pPr>
                <a:defRPr/>
              </a:pPr>
              <a:t>21</a:t>
            </a:fld>
            <a:endParaRPr lang="en-US" smtClean="0">
              <a:solidFill>
                <a:schemeClr val="tx1"/>
              </a:solidFill>
            </a:endParaRPr>
          </a:p>
        </p:txBody>
      </p:sp>
      <p:graphicFrame>
        <p:nvGraphicFramePr>
          <p:cNvPr id="26640" name="Group 16"/>
          <p:cNvGraphicFramePr>
            <a:graphicFrameLocks noGrp="1"/>
          </p:cNvGraphicFramePr>
          <p:nvPr/>
        </p:nvGraphicFramePr>
        <p:xfrm>
          <a:off x="533400" y="1447800"/>
          <a:ext cx="8229600" cy="4251960"/>
        </p:xfrm>
        <a:graphic>
          <a:graphicData uri="http://schemas.openxmlformats.org/drawingml/2006/table">
            <a:tbl>
              <a:tblPr/>
              <a:tblGrid>
                <a:gridCol w="8229600"/>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outerShdw blurRad="38100" dist="38100" dir="2700000" algn="tl">
                              <a:srgbClr val="FFFFFF"/>
                            </a:outerShdw>
                          </a:effectLst>
                          <a:latin typeface="Arial" pitchFamily="34" charset="0"/>
                          <a:ea typeface="ＭＳ Ｐゴシック" pitchFamily="34" charset="-128"/>
                        </a:rPr>
                        <a:t>REPORTING AND RECORDING CHECKLIST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35375">
                <a:tc>
                  <a:txBody>
                    <a:bodyPr/>
                    <a:lstStyle/>
                    <a:p>
                      <a:pPr marL="457200" marR="0" lvl="0" indent="-346075" algn="l"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smtClean="0">
                          <a:ln>
                            <a:noFill/>
                          </a:ln>
                          <a:solidFill>
                            <a:srgbClr val="000000"/>
                          </a:solidFill>
                          <a:effectLst/>
                          <a:latin typeface="Lucida Sans Unicode" pitchFamily="34" charset="0"/>
                          <a:ea typeface="ＭＳ Ｐゴシック" pitchFamily="34" charset="-128"/>
                        </a:rPr>
                        <a:t>Employers must:</a:t>
                      </a:r>
                      <a:endParaRPr kumimoji="0" lang="en-US" sz="2200" b="0" i="1" u="none" strike="noStrike" cap="none" normalizeH="0" baseline="0" smtClean="0">
                        <a:ln>
                          <a:noFill/>
                        </a:ln>
                        <a:solidFill>
                          <a:srgbClr val="000000"/>
                        </a:solidFill>
                        <a:effectLst/>
                        <a:latin typeface="Lucida Sans Unicode" pitchFamily="34" charset="0"/>
                        <a:ea typeface="ＭＳ Ｐゴシック" pitchFamily="34" charset="-128"/>
                      </a:endParaRP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Report each worker death</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Report each incident that hospitalizes 3 or more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Maintain injury &amp; illness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Inform workers how to report an injury or illness to the employer</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Make records available to workers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Allow OSHA access to records</a:t>
                      </a:r>
                    </a:p>
                    <a:p>
                      <a:pPr marL="457200" marR="0" lvl="0" indent="-346075" algn="l" defTabSz="914400" rtl="0" eaLnBrk="1" fontAlgn="base" latinLnBrk="0" hangingPunct="1">
                        <a:lnSpc>
                          <a:spcPct val="100000"/>
                        </a:lnSpc>
                        <a:spcBef>
                          <a:spcPct val="0"/>
                        </a:spcBef>
                        <a:spcAft>
                          <a:spcPct val="0"/>
                        </a:spcAft>
                        <a:buClrTx/>
                        <a:buSzTx/>
                        <a:buFont typeface="Wingdings" pitchFamily="2" charset="2"/>
                        <a:buChar char="ü"/>
                        <a:tabLst/>
                      </a:pPr>
                      <a:r>
                        <a:rPr kumimoji="0" lang="en-US" sz="2400" b="0" i="0" u="none" strike="noStrike" cap="none" normalizeH="0" baseline="0" smtClean="0">
                          <a:ln>
                            <a:noFill/>
                          </a:ln>
                          <a:solidFill>
                            <a:srgbClr val="000000"/>
                          </a:solidFill>
                          <a:effectLst/>
                          <a:latin typeface="Lucida Sans Unicode" pitchFamily="34" charset="0"/>
                          <a:ea typeface="ＭＳ Ｐゴシック" pitchFamily="34" charset="-128"/>
                        </a:rPr>
                        <a:t>Post annual summary of injuries &amp; illnesses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bl>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Content Placeholder 1"/>
          <p:cNvSpPr>
            <a:spLocks noGrp="1"/>
          </p:cNvSpPr>
          <p:nvPr>
            <p:ph idx="4294967295"/>
          </p:nvPr>
        </p:nvSpPr>
        <p:spPr>
          <a:xfrm>
            <a:off x="304800" y="914400"/>
            <a:ext cx="8534400" cy="3810000"/>
          </a:xfrm>
        </p:spPr>
        <p:txBody>
          <a:bodyPr/>
          <a:lstStyle/>
          <a:p>
            <a:pPr marL="623888" indent="-514350" algn="just" eaLnBrk="1" hangingPunct="1">
              <a:buSzTx/>
              <a:buFont typeface="Wingdings 3" pitchFamily="18" charset="2"/>
              <a:buAutoNum type="arabicPeriod"/>
            </a:pPr>
            <a:r>
              <a:rPr lang="en-US" sz="2400" smtClean="0">
                <a:latin typeface="Arial" pitchFamily="34" charset="0"/>
              </a:rPr>
              <a:t>What are some of the responsibilities employers have related to OSHA recordkeeping? </a:t>
            </a:r>
          </a:p>
          <a:p>
            <a:pPr marL="623888" indent="-514350" algn="just" eaLnBrk="1" hangingPunct="1">
              <a:buSzTx/>
              <a:buFont typeface="Wingdings 3" pitchFamily="18" charset="2"/>
              <a:buAutoNum type="arabicPeriod"/>
            </a:pPr>
            <a:endParaRPr lang="en-US" sz="2400" smtClean="0">
              <a:latin typeface="Arial" pitchFamily="34" charset="0"/>
            </a:endParaRPr>
          </a:p>
          <a:p>
            <a:pPr marL="623888" indent="-514350" algn="just" eaLnBrk="1" hangingPunct="1">
              <a:buSzTx/>
              <a:buFont typeface="Wingdings 3" pitchFamily="18" charset="2"/>
              <a:buAutoNum type="arabicPeriod"/>
            </a:pPr>
            <a:r>
              <a:rPr lang="en-US" sz="2400" smtClean="0">
                <a:latin typeface="Arial" pitchFamily="34" charset="0"/>
              </a:rPr>
              <a:t>Which section of the OSH Act prohibits employers from discriminating against workers for exercising their safety and health rights?</a:t>
            </a:r>
          </a:p>
          <a:p>
            <a:pPr marL="623888" indent="-514350" algn="just" eaLnBrk="1" hangingPunct="1">
              <a:buSzTx/>
              <a:buFont typeface="Wingdings 3" pitchFamily="18" charset="2"/>
              <a:buAutoNum type="arabicPeriod"/>
            </a:pPr>
            <a:endParaRPr lang="en-US" sz="2400" smtClean="0">
              <a:latin typeface="Arial" pitchFamily="34" charset="0"/>
            </a:endParaRPr>
          </a:p>
          <a:p>
            <a:pPr marL="623888" indent="-514350" algn="just" eaLnBrk="1" hangingPunct="1">
              <a:buSzTx/>
              <a:buFont typeface="Wingdings 3" pitchFamily="18" charset="2"/>
              <a:buAutoNum type="arabicPeriod"/>
            </a:pPr>
            <a:r>
              <a:rPr lang="en-US" sz="2400" smtClean="0">
                <a:latin typeface="Arial" pitchFamily="34" charset="0"/>
              </a:rPr>
              <a:t>What are some types of PPE that employers must pay for?</a:t>
            </a:r>
          </a:p>
        </p:txBody>
      </p:sp>
      <p:sp>
        <p:nvSpPr>
          <p:cNvPr id="29700"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FE6B5AAE-ED82-4F89-8E27-986A5ECC781A}" type="slidenum">
              <a:rPr lang="en-US" smtClean="0">
                <a:solidFill>
                  <a:schemeClr val="tx1"/>
                </a:solidFill>
              </a:rPr>
              <a:pPr>
                <a:defRPr/>
              </a:pPr>
              <a:t>22</a:t>
            </a:fld>
            <a:endParaRPr lang="en-US" smtClean="0">
              <a:solidFill>
                <a:schemeClr val="tx1"/>
              </a:solidFill>
            </a:endParaRPr>
          </a:p>
        </p:txBody>
      </p:sp>
      <p:sp>
        <p:nvSpPr>
          <p:cNvPr id="29703" name="Text Box 7"/>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Review Questions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4"/>
          <p:cNvSpPr>
            <a:spLocks noGrp="1"/>
          </p:cNvSpPr>
          <p:nvPr>
            <p:ph type="title"/>
          </p:nvPr>
        </p:nvSpPr>
        <p:spPr>
          <a:xfrm>
            <a:off x="152400" y="228600"/>
            <a:ext cx="8686800" cy="762000"/>
          </a:xfrm>
        </p:spPr>
        <p:txBody>
          <a:bodyPr/>
          <a:lstStyle/>
          <a:p>
            <a:pPr algn="ctr"/>
            <a:r>
              <a:rPr lang="en-US" sz="3200" smtClean="0">
                <a:effectLst>
                  <a:outerShdw blurRad="38100" dist="38100" dir="2700000" algn="tl">
                    <a:srgbClr val="000000"/>
                  </a:outerShdw>
                </a:effectLst>
                <a:latin typeface="Arial" pitchFamily="34" charset="0"/>
              </a:rPr>
              <a:t>What do the OSHA Standards Say?</a:t>
            </a:r>
          </a:p>
        </p:txBody>
      </p:sp>
      <p:sp>
        <p:nvSpPr>
          <p:cNvPr id="30723" name="Content Placeholder 1"/>
          <p:cNvSpPr>
            <a:spLocks noGrp="1"/>
          </p:cNvSpPr>
          <p:nvPr>
            <p:ph idx="1"/>
          </p:nvPr>
        </p:nvSpPr>
        <p:spPr>
          <a:xfrm>
            <a:off x="304800" y="1143000"/>
            <a:ext cx="8229600" cy="4005263"/>
          </a:xfrm>
        </p:spPr>
        <p:txBody>
          <a:bodyPr/>
          <a:lstStyle/>
          <a:p>
            <a:pPr algn="just" eaLnBrk="1" hangingPunct="1"/>
            <a:r>
              <a:rPr lang="en-US" sz="2400" smtClean="0">
                <a:latin typeface="Arial" pitchFamily="34" charset="0"/>
              </a:rPr>
              <a:t>OSHA standards fall into four categories: </a:t>
            </a:r>
          </a:p>
          <a:p>
            <a:pPr marL="742950" lvl="1" indent="-285750" algn="just" eaLnBrk="1" hangingPunct="1">
              <a:buFont typeface="Wingdings" pitchFamily="2" charset="2"/>
              <a:buChar char="§"/>
            </a:pPr>
            <a:r>
              <a:rPr lang="en-US" sz="2000" b="1" smtClean="0">
                <a:effectLst>
                  <a:outerShdw blurRad="38100" dist="38100" dir="2700000" algn="tl">
                    <a:srgbClr val="000000"/>
                  </a:outerShdw>
                </a:effectLst>
                <a:latin typeface="Arial" pitchFamily="34" charset="0"/>
              </a:rPr>
              <a:t>General Industry</a:t>
            </a:r>
          </a:p>
          <a:p>
            <a:pPr marL="742950" lvl="1" indent="-285750" algn="just" eaLnBrk="1" hangingPunct="1">
              <a:buFont typeface="Wingdings" pitchFamily="2" charset="2"/>
              <a:buChar char="§"/>
            </a:pPr>
            <a:r>
              <a:rPr lang="en-US" sz="2000" b="1" smtClean="0">
                <a:effectLst>
                  <a:outerShdw blurRad="38100" dist="38100" dir="2700000" algn="tl">
                    <a:srgbClr val="000000"/>
                  </a:outerShdw>
                </a:effectLst>
                <a:latin typeface="Arial" pitchFamily="34" charset="0"/>
              </a:rPr>
              <a:t>Construction</a:t>
            </a:r>
          </a:p>
          <a:p>
            <a:pPr marL="742950" lvl="1" indent="-285750" algn="just" eaLnBrk="1" hangingPunct="1">
              <a:buFont typeface="Wingdings" pitchFamily="2" charset="2"/>
              <a:buChar char="§"/>
            </a:pPr>
            <a:r>
              <a:rPr lang="en-US" sz="2000" b="1" smtClean="0">
                <a:effectLst>
                  <a:outerShdw blurRad="38100" dist="38100" dir="2700000" algn="tl">
                    <a:srgbClr val="000000"/>
                  </a:outerShdw>
                </a:effectLst>
                <a:latin typeface="Arial" pitchFamily="34" charset="0"/>
              </a:rPr>
              <a:t>Maritime</a:t>
            </a:r>
          </a:p>
          <a:p>
            <a:pPr marL="742950" lvl="1" indent="-285750" algn="just" eaLnBrk="1" hangingPunct="1">
              <a:buFont typeface="Wingdings" pitchFamily="2" charset="2"/>
              <a:buChar char="§"/>
            </a:pPr>
            <a:r>
              <a:rPr lang="en-US" sz="2000" b="1" smtClean="0">
                <a:effectLst>
                  <a:outerShdw blurRad="38100" dist="38100" dir="2700000" algn="tl">
                    <a:srgbClr val="000000"/>
                  </a:outerShdw>
                </a:effectLst>
                <a:latin typeface="Arial" pitchFamily="34" charset="0"/>
              </a:rPr>
              <a:t>Agriculture</a:t>
            </a:r>
          </a:p>
          <a:p>
            <a:pPr algn="just" eaLnBrk="1" hangingPunct="1"/>
            <a:r>
              <a:rPr lang="en-US" sz="2400" smtClean="0">
                <a:latin typeface="Arial" pitchFamily="34" charset="0"/>
              </a:rPr>
              <a:t>OSHA issues standards for a wide variety of workplace hazards</a:t>
            </a:r>
          </a:p>
          <a:p>
            <a:pPr algn="just" eaLnBrk="1" hangingPunct="1"/>
            <a:r>
              <a:rPr lang="en-US" sz="2400" smtClean="0">
                <a:latin typeface="Arial" pitchFamily="34" charset="0"/>
              </a:rPr>
              <a:t>Where there are no specific OSHA standards, employers must comply with The General Duty Clause, Section 5(a)(1)</a:t>
            </a:r>
            <a:endParaRPr lang="en-US" smtClean="0"/>
          </a:p>
        </p:txBody>
      </p:sp>
      <p:sp>
        <p:nvSpPr>
          <p:cNvPr id="30724" name="Slide Number Placeholder 3"/>
          <p:cNvSpPr>
            <a:spLocks noGrp="1"/>
          </p:cNvSpPr>
          <p:nvPr>
            <p:ph type="sldNum" sz="quarter" idx="12"/>
          </p:nvPr>
        </p:nvSpPr>
        <p:spPr bwMode="auto">
          <a:ln>
            <a:miter lim="800000"/>
            <a:headEnd/>
            <a:tailEnd/>
          </a:ln>
        </p:spPr>
        <p:txBody>
          <a:bodyPr/>
          <a:lstStyle/>
          <a:p>
            <a:pPr>
              <a:defRPr/>
            </a:pPr>
            <a:fld id="{7EF5CB05-8F43-4F89-B3BD-5CAD54BDB6C0}" type="slidenum">
              <a:rPr lang="en-US" smtClean="0">
                <a:solidFill>
                  <a:schemeClr val="tx1"/>
                </a:solidFill>
              </a:rPr>
              <a:pPr>
                <a:defRPr/>
              </a:pPr>
              <a:t>23</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1"/>
          <p:cNvSpPr>
            <a:spLocks noGrp="1"/>
          </p:cNvSpPr>
          <p:nvPr>
            <p:ph sz="half" idx="1"/>
          </p:nvPr>
        </p:nvSpPr>
        <p:spPr>
          <a:xfrm>
            <a:off x="228600" y="914400"/>
            <a:ext cx="4038600" cy="4525963"/>
          </a:xfrm>
        </p:spPr>
        <p:txBody>
          <a:bodyPr/>
          <a:lstStyle/>
          <a:p>
            <a:pPr>
              <a:buFont typeface="Wingdings 3" pitchFamily="18" charset="2"/>
              <a:buNone/>
            </a:pPr>
            <a:r>
              <a:rPr lang="en-US" sz="1600" smtClean="0"/>
              <a:t>Click: </a:t>
            </a:r>
            <a:r>
              <a:rPr lang="en-US" sz="1600" smtClean="0">
                <a:hlinkClick r:id="rId2"/>
              </a:rPr>
              <a:t>Most Frequently Cited (MFC) </a:t>
            </a:r>
            <a:r>
              <a:rPr lang="en-US" sz="1600" smtClean="0"/>
              <a:t>Standards to view current data</a:t>
            </a:r>
          </a:p>
          <a:p>
            <a:pPr>
              <a:buFont typeface="Wingdings 3" pitchFamily="18" charset="2"/>
              <a:buNone/>
            </a:pPr>
            <a:r>
              <a:rPr lang="en-US" sz="1600" i="1" smtClean="0"/>
              <a:t>To search MFC data on this webpage:</a:t>
            </a:r>
          </a:p>
          <a:p>
            <a:pPr algn="just"/>
            <a:r>
              <a:rPr lang="en-US" sz="1600" smtClean="0"/>
              <a:t>“Select number of employees in establishment,” select </a:t>
            </a:r>
            <a:r>
              <a:rPr lang="en-US" sz="1600" b="1" smtClean="0"/>
              <a:t>ALL </a:t>
            </a:r>
            <a:r>
              <a:rPr lang="en-US" sz="1600" smtClean="0"/>
              <a:t>or one of the options listed</a:t>
            </a:r>
          </a:p>
          <a:p>
            <a:pPr algn="just"/>
            <a:r>
              <a:rPr lang="en-US" sz="1600" smtClean="0"/>
              <a:t>“Federal or State Jurisdiction,” select</a:t>
            </a:r>
            <a:r>
              <a:rPr lang="en-US" sz="1600" b="1" smtClean="0"/>
              <a:t> Federal </a:t>
            </a:r>
            <a:r>
              <a:rPr lang="en-US" sz="1600" smtClean="0"/>
              <a:t>or, from the dropdown menu, a specific state</a:t>
            </a:r>
          </a:p>
          <a:p>
            <a:pPr algn="just"/>
            <a:r>
              <a:rPr lang="en-US" sz="1600" smtClean="0"/>
              <a:t>“SIC,” select </a:t>
            </a:r>
            <a:r>
              <a:rPr lang="en-US" sz="1600" b="1" smtClean="0"/>
              <a:t>ALL for all Industry groups</a:t>
            </a:r>
            <a:r>
              <a:rPr lang="en-US" sz="1600" smtClean="0"/>
              <a:t>, </a:t>
            </a:r>
            <a:r>
              <a:rPr lang="en-US" sz="1600" b="1" smtClean="0"/>
              <a:t>C for Construction</a:t>
            </a:r>
            <a:r>
              <a:rPr lang="en-US" sz="1600" smtClean="0"/>
              <a:t>, </a:t>
            </a:r>
            <a:r>
              <a:rPr lang="en-US" sz="1600" b="1" smtClean="0"/>
              <a:t>D for Manufacturing</a:t>
            </a:r>
            <a:r>
              <a:rPr lang="en-US" sz="1600" smtClean="0"/>
              <a:t> (General Industry), or </a:t>
            </a:r>
            <a:r>
              <a:rPr lang="en-US" sz="1600" b="1" smtClean="0"/>
              <a:t>373 and</a:t>
            </a:r>
            <a:r>
              <a:rPr lang="en-US" sz="1600" smtClean="0"/>
              <a:t> </a:t>
            </a:r>
            <a:r>
              <a:rPr lang="en-US" sz="1600" b="1" smtClean="0"/>
              <a:t>449 for Maritime</a:t>
            </a:r>
            <a:endParaRPr lang="en-US" sz="1600" smtClean="0"/>
          </a:p>
          <a:p>
            <a:pPr algn="just"/>
            <a:r>
              <a:rPr lang="en-US" sz="1600" smtClean="0"/>
              <a:t>Shown are search results for: All sizes of establishments, in Federal jurisdiction, with Construction SIC codes</a:t>
            </a:r>
            <a:endParaRPr lang="en-US" smtClean="0"/>
          </a:p>
        </p:txBody>
      </p:sp>
      <p:sp>
        <p:nvSpPr>
          <p:cNvPr id="30724" name="Slide Number Placeholder 3"/>
          <p:cNvSpPr>
            <a:spLocks noGrp="1"/>
          </p:cNvSpPr>
          <p:nvPr>
            <p:ph type="sldNum" sz="quarter" idx="12"/>
          </p:nvPr>
        </p:nvSpPr>
        <p:spPr bwMode="auto">
          <a:ln>
            <a:miter lim="800000"/>
            <a:headEnd/>
            <a:tailEnd/>
          </a:ln>
        </p:spPr>
        <p:txBody>
          <a:bodyPr/>
          <a:lstStyle/>
          <a:p>
            <a:pPr>
              <a:defRPr/>
            </a:pPr>
            <a:fld id="{1587C61C-6831-4ADA-A2FA-D2C19DB900DD}" type="slidenum">
              <a:rPr lang="en-US" smtClean="0">
                <a:solidFill>
                  <a:schemeClr val="tx1"/>
                </a:solidFill>
              </a:rPr>
              <a:pPr>
                <a:defRPr/>
              </a:pPr>
              <a:t>24</a:t>
            </a:fld>
            <a:endParaRPr lang="en-US" smtClean="0">
              <a:solidFill>
                <a:schemeClr val="tx1"/>
              </a:solidFill>
            </a:endParaRP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t="17126" r="1688" b="16878"/>
          <a:stretch>
            <a:fillRect/>
          </a:stretch>
        </p:blipFill>
        <p:spPr bwMode="auto">
          <a:xfrm>
            <a:off x="4876800" y="914400"/>
            <a:ext cx="3887788" cy="2193925"/>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4400" y="2743200"/>
            <a:ext cx="4124325" cy="2709863"/>
          </a:xfrm>
          <a:prstGeom prst="rect">
            <a:avLst/>
          </a:prstGeom>
          <a:noFill/>
          <a:ln w="15875">
            <a:solidFill>
              <a:schemeClr val="bg2"/>
            </a:solidFill>
            <a:miter lim="800000"/>
            <a:headEnd/>
            <a:tailEnd/>
          </a:ln>
          <a:effectLst>
            <a:outerShdw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p:txBody>
          <a:bodyPr/>
          <a:lstStyle/>
          <a:p>
            <a:pPr algn="ctr" eaLnBrk="1" hangingPunct="1"/>
            <a:r>
              <a:rPr lang="en-US" sz="3200" smtClean="0">
                <a:effectLst>
                  <a:outerShdw blurRad="38100" dist="38100" dir="2700000" algn="tl">
                    <a:srgbClr val="000000"/>
                  </a:outerShdw>
                </a:effectLst>
                <a:latin typeface="Arial" pitchFamily="34" charset="0"/>
              </a:rPr>
              <a:t>Most Frequently Cited Standards</a:t>
            </a:r>
          </a:p>
        </p:txBody>
      </p:sp>
      <p:cxnSp>
        <p:nvCxnSpPr>
          <p:cNvPr id="10" name="Elbow Connector 9"/>
          <p:cNvCxnSpPr>
            <a:cxnSpLocks noChangeShapeType="1"/>
          </p:cNvCxnSpPr>
          <p:nvPr/>
        </p:nvCxnSpPr>
        <p:spPr bwMode="auto">
          <a:xfrm flipV="1">
            <a:off x="2286000" y="3505200"/>
            <a:ext cx="2362200" cy="1752600"/>
          </a:xfrm>
          <a:prstGeom prst="bentConnector3">
            <a:avLst>
              <a:gd name="adj1" fmla="val 91394"/>
            </a:avLst>
          </a:prstGeom>
          <a:noFill/>
          <a:ln w="9525" algn="ctr">
            <a:solidFill>
              <a:srgbClr val="28A0BE"/>
            </a:solidFill>
            <a:miter lim="800000"/>
            <a:headEnd/>
            <a:tailEnd type="arrow"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1"/>
          <p:cNvSpPr>
            <a:spLocks noGrp="1"/>
          </p:cNvSpPr>
          <p:nvPr>
            <p:ph idx="4294967295"/>
          </p:nvPr>
        </p:nvSpPr>
        <p:spPr>
          <a:xfrm>
            <a:off x="304800" y="990600"/>
            <a:ext cx="8458200" cy="2862263"/>
          </a:xfrm>
        </p:spPr>
        <p:txBody>
          <a:bodyPr/>
          <a:lstStyle/>
          <a:p>
            <a:pPr algn="just" eaLnBrk="1" hangingPunct="1"/>
            <a:r>
              <a:rPr lang="en-US" sz="2400" smtClean="0">
                <a:latin typeface="Arial" pitchFamily="34" charset="0"/>
              </a:rPr>
              <a:t>The OSH Act authorizes OSHA compliance safety and health officers (CSHOs) to conduct workplace inspections at reasonable times. </a:t>
            </a:r>
          </a:p>
          <a:p>
            <a:pPr algn="just" eaLnBrk="1" hangingPunct="1"/>
            <a:r>
              <a:rPr lang="en-US" sz="2400" smtClean="0">
                <a:latin typeface="Arial" pitchFamily="34" charset="0"/>
              </a:rPr>
              <a:t>OSHA conducts inspections without advance notice, except in rare circumstances (e.g. Imminent Danger) </a:t>
            </a:r>
          </a:p>
          <a:p>
            <a:pPr algn="just" eaLnBrk="1" hangingPunct="1"/>
            <a:r>
              <a:rPr lang="en-US" sz="2400" smtClean="0">
                <a:latin typeface="Arial" pitchFamily="34" charset="0"/>
              </a:rPr>
              <a:t>In fact, anyone who tells an employer about an OSHA inspection in advance can receive fines and a jail term.</a:t>
            </a:r>
          </a:p>
        </p:txBody>
      </p:sp>
      <p:sp>
        <p:nvSpPr>
          <p:cNvPr id="35844"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0A8ED745-3C06-426E-BFB2-4B671026C13C}" type="slidenum">
              <a:rPr lang="en-US" smtClean="0">
                <a:solidFill>
                  <a:schemeClr val="tx1"/>
                </a:solidFill>
              </a:rPr>
              <a:pPr>
                <a:defRPr/>
              </a:pPr>
              <a:t>25</a:t>
            </a:fld>
            <a:endParaRPr lang="en-US" smtClean="0">
              <a:solidFill>
                <a:schemeClr val="tx1"/>
              </a:solidFill>
            </a:endParaRPr>
          </a:p>
        </p:txBody>
      </p:sp>
      <p:sp>
        <p:nvSpPr>
          <p:cNvPr id="36870" name="Text Box 6"/>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How Are OSHA Inspections Conducted?</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2255" name="Group 31"/>
          <p:cNvGraphicFramePr>
            <a:graphicFrameLocks noGrp="1"/>
          </p:cNvGraphicFramePr>
          <p:nvPr>
            <p:ph idx="4294967295"/>
          </p:nvPr>
        </p:nvGraphicFramePr>
        <p:xfrm>
          <a:off x="304800" y="990600"/>
          <a:ext cx="8610600" cy="4724401"/>
        </p:xfrm>
        <a:graphic>
          <a:graphicData uri="http://schemas.openxmlformats.org/drawingml/2006/table">
            <a:tbl>
              <a:tblPr/>
              <a:tblGrid>
                <a:gridCol w="2073275"/>
                <a:gridCol w="6537325"/>
              </a:tblGrid>
              <a:tr h="528638">
                <a:tc>
                  <a:txBody>
                    <a:bodyPr/>
                    <a:lstStyle/>
                    <a:p>
                      <a:pPr marL="0" marR="0" lvl="0" indent="0" algn="ctr" defTabSz="914400" rtl="0" eaLnBrk="1" fontAlgn="base" latinLnBrk="0" hangingPunct="1">
                        <a:lnSpc>
                          <a:spcPct val="115000"/>
                        </a:lnSpc>
                        <a:spcBef>
                          <a:spcPts val="1200"/>
                        </a:spcBef>
                        <a:spcAft>
                          <a:spcPts val="1000"/>
                        </a:spcAft>
                        <a:buClrTx/>
                        <a:buSzTx/>
                        <a:buFontTx/>
                        <a:buNone/>
                        <a:tabLst/>
                      </a:pPr>
                      <a:r>
                        <a:rPr kumimoji="0" lang="en-US" sz="2400" b="1" i="0" u="none" strike="noStrike" cap="none" normalizeH="0" baseline="0" smtClean="0">
                          <a:ln>
                            <a:noFill/>
                          </a:ln>
                          <a:solidFill>
                            <a:schemeClr val="bg2"/>
                          </a:solidFill>
                          <a:effectLst/>
                          <a:latin typeface="Arial" pitchFamily="34" charset="0"/>
                          <a:ea typeface="Calibri" pitchFamily="34" charset="0"/>
                          <a:cs typeface="Times New Roman" pitchFamily="18" charset="0"/>
                        </a:rPr>
                        <a:t>Priority</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ts val="1200"/>
                        </a:spcBef>
                        <a:spcAft>
                          <a:spcPts val="1000"/>
                        </a:spcAft>
                        <a:buClrTx/>
                        <a:buSzTx/>
                        <a:buFontTx/>
                        <a:buNone/>
                        <a:tabLst/>
                      </a:pPr>
                      <a:r>
                        <a:rPr kumimoji="0" lang="en-US" sz="2400" b="1" i="0" u="none" strike="noStrike" cap="none" normalizeH="0" baseline="0" smtClean="0">
                          <a:ln>
                            <a:noFill/>
                          </a:ln>
                          <a:solidFill>
                            <a:schemeClr val="bg2"/>
                          </a:solidFill>
                          <a:effectLst/>
                          <a:latin typeface="Arial" pitchFamily="34" charset="0"/>
                          <a:ea typeface="Calibri" pitchFamily="34" charset="0"/>
                          <a:cs typeface="Times New Roman" pitchFamily="18" charset="0"/>
                        </a:rPr>
                        <a:t>Category of Inspection</a:t>
                      </a:r>
                      <a:endParaRPr kumimoji="0" lang="en-US" sz="2400" b="1" i="0" u="none" strike="noStrike" cap="none" normalizeH="0" baseline="0" smtClean="0">
                        <a:ln>
                          <a:noFill/>
                        </a:ln>
                        <a:solidFill>
                          <a:schemeClr val="bg2"/>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82650">
                <a:tc>
                  <a:txBody>
                    <a:bodyPr/>
                    <a:lstStyle/>
                    <a:p>
                      <a:pPr marL="0" marR="0" lvl="0" indent="0" algn="ctr" defTabSz="914400" rtl="0" eaLnBrk="1" fontAlgn="base" latinLnBrk="0" hangingPunct="1">
                        <a:lnSpc>
                          <a:spcPct val="150000"/>
                        </a:lnSpc>
                        <a:spcBef>
                          <a:spcPts val="300"/>
                        </a:spcBef>
                        <a:spcAft>
                          <a:spcPts val="3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1st</a:t>
                      </a:r>
                      <a:endParaRPr kumimoji="0" lang="en-US" sz="20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Imminent Danger:</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smtClean="0">
                          <a:ln>
                            <a:noFill/>
                          </a:ln>
                          <a:solidFill>
                            <a:srgbClr val="000000"/>
                          </a:solidFill>
                          <a:effectLst/>
                          <a:latin typeface="Arial" pitchFamily="34" charset="0"/>
                          <a:ea typeface="Calibri" pitchFamily="34" charset="0"/>
                          <a:cs typeface="Times New Roman" pitchFamily="18" charset="0"/>
                        </a:rPr>
                        <a:t>Reasonable certainty an immediate danger exists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863600">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2nd</a:t>
                      </a:r>
                      <a:endParaRPr kumimoji="0" lang="en-US" sz="20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Fatality/Catastrophe:</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smtClean="0">
                          <a:ln>
                            <a:noFill/>
                          </a:ln>
                          <a:solidFill>
                            <a:srgbClr val="000000"/>
                          </a:solidFill>
                          <a:effectLst/>
                          <a:latin typeface="Arial" pitchFamily="34" charset="0"/>
                          <a:ea typeface="Calibri" pitchFamily="34" charset="0"/>
                          <a:cs typeface="Times New Roman" pitchFamily="18" charset="0"/>
                        </a:rPr>
                        <a:t>Reported to OSHA; inspected ASAP</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293813">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3rd</a:t>
                      </a:r>
                      <a:endParaRPr kumimoji="0" lang="en-US" sz="20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Complaints/Referrals: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smtClean="0">
                          <a:ln>
                            <a:noFill/>
                          </a:ln>
                          <a:solidFill>
                            <a:srgbClr val="000000"/>
                          </a:solidFill>
                          <a:effectLst/>
                          <a:latin typeface="Arial" pitchFamily="34" charset="0"/>
                          <a:ea typeface="Calibri" pitchFamily="34" charset="0"/>
                          <a:cs typeface="Times New Roman" pitchFamily="18" charset="0"/>
                        </a:rPr>
                        <a:t>Worker or worker representative can file a complaint about a safety or health hazard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155700">
                <a:tc>
                  <a:txBody>
                    <a:bodyPr/>
                    <a:lstStyle/>
                    <a:p>
                      <a:pPr marL="0" marR="0" lvl="0" indent="0" algn="ctr" defTabSz="914400" rtl="0" eaLnBrk="1" fontAlgn="base" latinLnBrk="0" hangingPunct="1">
                        <a:lnSpc>
                          <a:spcPct val="150000"/>
                        </a:lnSpc>
                        <a:spcBef>
                          <a:spcPts val="1200"/>
                        </a:spcBef>
                        <a:spcAft>
                          <a:spcPts val="12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4th</a:t>
                      </a:r>
                      <a:endParaRPr kumimoji="0" lang="en-US" sz="20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Programmed Inspections:</a:t>
                      </a:r>
                    </a:p>
                    <a:p>
                      <a:pPr marL="0" marR="0" lvl="0" indent="0" algn="l" defTabSz="914400" rtl="0" eaLnBrk="1" fontAlgn="base" latinLnBrk="0" hangingPunct="1">
                        <a:lnSpc>
                          <a:spcPct val="100000"/>
                        </a:lnSpc>
                        <a:spcBef>
                          <a:spcPts val="100"/>
                        </a:spcBef>
                        <a:spcAft>
                          <a:spcPts val="100"/>
                        </a:spcAft>
                        <a:buClrTx/>
                        <a:buSzTx/>
                        <a:buFontTx/>
                        <a:buNone/>
                        <a:tabLst/>
                      </a:pPr>
                      <a:r>
                        <a:rPr kumimoji="0" lang="en-US" sz="2000" b="0" i="1" u="none" strike="noStrike" cap="none" normalizeH="0" baseline="0" smtClean="0">
                          <a:ln>
                            <a:noFill/>
                          </a:ln>
                          <a:solidFill>
                            <a:srgbClr val="000000"/>
                          </a:solidFill>
                          <a:effectLst/>
                          <a:latin typeface="Arial" pitchFamily="34" charset="0"/>
                          <a:ea typeface="Calibri" pitchFamily="34" charset="0"/>
                          <a:cs typeface="Times New Roman" pitchFamily="18" charset="0"/>
                        </a:rPr>
                        <a:t>Cover industries and employers with high injury and illness rates, specific hazards, or other exposures.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
        <p:nvSpPr>
          <p:cNvPr id="36887" name="Slide Number Placeholder 3"/>
          <p:cNvSpPr>
            <a:spLocks noGrp="1"/>
          </p:cNvSpPr>
          <p:nvPr>
            <p:ph type="sldNum" sz="quarter" idx="12"/>
          </p:nvPr>
        </p:nvSpPr>
        <p:spPr bwMode="auto">
          <a:ln>
            <a:miter lim="800000"/>
            <a:headEnd/>
            <a:tailEnd/>
          </a:ln>
        </p:spPr>
        <p:txBody>
          <a:bodyPr/>
          <a:lstStyle/>
          <a:p>
            <a:pPr>
              <a:defRPr/>
            </a:pPr>
            <a:fld id="{24010B27-744B-4D2C-B6B9-FD93096FED85}" type="slidenum">
              <a:rPr lang="en-US" smtClean="0">
                <a:solidFill>
                  <a:schemeClr val="tx1"/>
                </a:solidFill>
              </a:rPr>
              <a:pPr>
                <a:defRPr/>
              </a:pPr>
              <a:t>26</a:t>
            </a:fld>
            <a:endParaRPr lang="en-US" smtClean="0">
              <a:solidFill>
                <a:schemeClr val="tx1"/>
              </a:solidFill>
            </a:endParaRPr>
          </a:p>
        </p:txBody>
      </p:sp>
      <p:sp>
        <p:nvSpPr>
          <p:cNvPr id="37913" name="Text Box 25"/>
          <p:cNvSpPr txBox="1">
            <a:spLocks noChangeArrowheads="1"/>
          </p:cNvSpPr>
          <p:nvPr/>
        </p:nvSpPr>
        <p:spPr bwMode="auto">
          <a:xfrm>
            <a:off x="152400" y="2286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OSHA Inspection Priority</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4310" name="Group 38"/>
          <p:cNvGraphicFramePr>
            <a:graphicFrameLocks noGrp="1"/>
          </p:cNvGraphicFramePr>
          <p:nvPr>
            <p:ph idx="4294967295"/>
          </p:nvPr>
        </p:nvGraphicFramePr>
        <p:xfrm>
          <a:off x="304800" y="990600"/>
          <a:ext cx="8534400" cy="5029201"/>
        </p:xfrm>
        <a:graphic>
          <a:graphicData uri="http://schemas.openxmlformats.org/drawingml/2006/table">
            <a:tbl>
              <a:tblPr/>
              <a:tblGrid>
                <a:gridCol w="5135563"/>
                <a:gridCol w="3398837"/>
              </a:tblGrid>
              <a:tr h="4222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2"/>
                          </a:solidFill>
                          <a:effectLst/>
                          <a:latin typeface="Arial" pitchFamily="34" charset="0"/>
                          <a:ea typeface="Calibri" pitchFamily="34" charset="0"/>
                          <a:cs typeface="Times New Roman" pitchFamily="18" charset="0"/>
                        </a:rPr>
                        <a:t>Violation Type</a:t>
                      </a:r>
                      <a:endParaRPr kumimoji="0" lang="en-US" sz="1600" b="1" i="0" u="none" strike="noStrike" cap="none" normalizeH="0" baseline="0" smtClean="0">
                        <a:ln>
                          <a:noFill/>
                        </a:ln>
                        <a:solidFill>
                          <a:schemeClr val="bg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bg2"/>
                          </a:solidFill>
                          <a:effectLst/>
                          <a:latin typeface="Arial" pitchFamily="34" charset="0"/>
                          <a:ea typeface="Calibri" pitchFamily="34" charset="0"/>
                          <a:cs typeface="Times New Roman" pitchFamily="18" charset="0"/>
                        </a:rPr>
                        <a:t>Penalty</a:t>
                      </a:r>
                      <a:endParaRPr kumimoji="0" lang="en-US" sz="1600" b="1" i="0" u="none" strike="noStrike" cap="none" normalizeH="0" baseline="0" smtClean="0">
                        <a:ln>
                          <a:noFill/>
                        </a:ln>
                        <a:solidFill>
                          <a:schemeClr val="bg2"/>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2555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WILLFUL</a:t>
                      </a:r>
                      <a:endPar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A violation that the employer intentionally and knowingly commits or a violation that the employer commits with plain indifference to the law.</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OSHA may propose penalties of up to $70,000 for each willful violation, with a minimum penalty of $5,000 for each willful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3001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SERIOUS</a:t>
                      </a:r>
                      <a:endPar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A violation where there is substantial probability that death or serious physical harm could result and that the employer knew, or should have known, of the hazard.</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There is a mandatory penalty for serious violations which may be up to $7,000.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2144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OTHER-THAN-SERIOUS</a:t>
                      </a:r>
                      <a:endPar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A violation that has a direct relationship to safety and health, but probably would not cause death or serious physical harm.</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OSHA may propose a penalty of up to $7,000 for each other-than-serious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86677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ea typeface="Calibri" pitchFamily="34" charset="0"/>
                          <a:cs typeface="Times New Roman" pitchFamily="18" charset="0"/>
                        </a:rPr>
                        <a:t>REPEATED</a:t>
                      </a:r>
                      <a:endPar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A violation that is the same or similar to a previous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9842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Calibri" pitchFamily="34" charset="0"/>
                          <a:cs typeface="Times New Roman" pitchFamily="18" charset="0"/>
                        </a:rPr>
                        <a:t>OSHA may propose penalties of up to $70,000 for each repeated violation.</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
        <p:nvSpPr>
          <p:cNvPr id="37911" name="Slide Number Placeholder 3"/>
          <p:cNvSpPr>
            <a:spLocks noGrp="1"/>
          </p:cNvSpPr>
          <p:nvPr>
            <p:ph type="sldNum" sz="quarter" idx="12"/>
          </p:nvPr>
        </p:nvSpPr>
        <p:spPr bwMode="auto">
          <a:ln>
            <a:miter lim="800000"/>
            <a:headEnd/>
            <a:tailEnd/>
          </a:ln>
        </p:spPr>
        <p:txBody>
          <a:bodyPr/>
          <a:lstStyle/>
          <a:p>
            <a:pPr>
              <a:defRPr/>
            </a:pPr>
            <a:fld id="{A90B3C9D-1911-4FF8-80CB-84AC74E40549}" type="slidenum">
              <a:rPr lang="en-US" smtClean="0">
                <a:solidFill>
                  <a:schemeClr val="tx1"/>
                </a:solidFill>
              </a:rPr>
              <a:pPr>
                <a:defRPr/>
              </a:pPr>
              <a:t>27</a:t>
            </a:fld>
            <a:endParaRPr lang="en-US" smtClean="0">
              <a:solidFill>
                <a:schemeClr val="tx1"/>
              </a:solidFill>
            </a:endParaRPr>
          </a:p>
        </p:txBody>
      </p:sp>
      <p:sp>
        <p:nvSpPr>
          <p:cNvPr id="38937" name="Text Box 25"/>
          <p:cNvSpPr txBox="1">
            <a:spLocks noChangeArrowheads="1"/>
          </p:cNvSpPr>
          <p:nvPr/>
        </p:nvSpPr>
        <p:spPr bwMode="auto">
          <a:xfrm>
            <a:off x="228600" y="228600"/>
            <a:ext cx="8305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Citations and Penalties</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Content Placeholder 1"/>
          <p:cNvSpPr>
            <a:spLocks noGrp="1"/>
          </p:cNvSpPr>
          <p:nvPr>
            <p:ph idx="4294967295"/>
          </p:nvPr>
        </p:nvSpPr>
        <p:spPr>
          <a:xfrm>
            <a:off x="381000" y="914400"/>
            <a:ext cx="8458200" cy="5562600"/>
          </a:xfrm>
        </p:spPr>
        <p:txBody>
          <a:bodyPr/>
          <a:lstStyle/>
          <a:p>
            <a:pPr eaLnBrk="1" hangingPunct="1"/>
            <a:r>
              <a:rPr lang="en-US" sz="2000" b="1" u="sng" smtClean="0">
                <a:effectLst>
                  <a:outerShdw blurRad="38100" dist="38100" dir="2700000" algn="tl">
                    <a:srgbClr val="000000"/>
                  </a:outerShdw>
                </a:effectLst>
                <a:latin typeface="Arial" pitchFamily="34" charset="0"/>
              </a:rPr>
              <a:t>Sources within the workplace/worksite</a:t>
            </a:r>
          </a:p>
          <a:p>
            <a:pPr marL="742950" lvl="1" indent="-285750" eaLnBrk="1" hangingPunct="1">
              <a:buFont typeface="Wingdings" pitchFamily="2" charset="2"/>
              <a:buChar char="§"/>
            </a:pPr>
            <a:r>
              <a:rPr lang="en-US" sz="1800" i="1" smtClean="0">
                <a:latin typeface="Arial" pitchFamily="34" charset="0"/>
              </a:rPr>
              <a:t>Employer or supervisor, co-workers and union representatives </a:t>
            </a:r>
          </a:p>
          <a:p>
            <a:pPr marL="742950" lvl="1" indent="-285750" eaLnBrk="1" hangingPunct="1">
              <a:buFont typeface="Wingdings" pitchFamily="2" charset="2"/>
              <a:buChar char="§"/>
            </a:pPr>
            <a:r>
              <a:rPr lang="en-US" sz="1800" i="1" smtClean="0">
                <a:latin typeface="Arial" pitchFamily="34" charset="0"/>
              </a:rPr>
              <a:t>Material Safety Data Sheet (MSDS) for information on chemicals</a:t>
            </a:r>
            <a:endParaRPr lang="en-US" sz="1800" b="1" i="1" smtClean="0">
              <a:latin typeface="Arial" pitchFamily="34" charset="0"/>
            </a:endParaRPr>
          </a:p>
          <a:p>
            <a:pPr marL="742950" lvl="1" indent="-285750" eaLnBrk="1" hangingPunct="1">
              <a:buFont typeface="Wingdings" pitchFamily="2" charset="2"/>
              <a:buChar char="§"/>
            </a:pPr>
            <a:r>
              <a:rPr lang="en-US" sz="1800" i="1" smtClean="0">
                <a:latin typeface="Arial" pitchFamily="34" charset="0"/>
              </a:rPr>
              <a:t>Labels and warning signs</a:t>
            </a:r>
            <a:endParaRPr lang="en-US" sz="1800" b="1" i="1" smtClean="0">
              <a:latin typeface="Arial" pitchFamily="34" charset="0"/>
            </a:endParaRPr>
          </a:p>
          <a:p>
            <a:pPr marL="742950" lvl="1" indent="-285750" eaLnBrk="1" hangingPunct="1">
              <a:buFont typeface="Wingdings" pitchFamily="2" charset="2"/>
              <a:buChar char="§"/>
            </a:pPr>
            <a:r>
              <a:rPr lang="en-US" sz="1800" i="1" smtClean="0">
                <a:latin typeface="Arial" pitchFamily="34" charset="0"/>
              </a:rPr>
              <a:t>Employee orientation manuals or other training materials</a:t>
            </a:r>
          </a:p>
          <a:p>
            <a:pPr marL="742950" lvl="1" indent="-285750" eaLnBrk="1" hangingPunct="1">
              <a:buFont typeface="Wingdings" pitchFamily="2" charset="2"/>
              <a:buChar char="§"/>
            </a:pPr>
            <a:r>
              <a:rPr lang="en-US" sz="1800" i="1" smtClean="0">
                <a:latin typeface="Arial" pitchFamily="34" charset="0"/>
              </a:rPr>
              <a:t>Work tasks and procedures instruction</a:t>
            </a:r>
            <a:endParaRPr lang="en-US" sz="1800" b="1" i="1" smtClean="0">
              <a:latin typeface="Arial" pitchFamily="34" charset="0"/>
            </a:endParaRPr>
          </a:p>
          <a:p>
            <a:pPr eaLnBrk="1" hangingPunct="1"/>
            <a:r>
              <a:rPr lang="en-US" sz="2000" b="1" u="sng" smtClean="0">
                <a:effectLst>
                  <a:outerShdw blurRad="38100" dist="38100" dir="2700000" algn="tl">
                    <a:srgbClr val="000000"/>
                  </a:outerShdw>
                </a:effectLst>
                <a:latin typeface="Arial" pitchFamily="34" charset="0"/>
              </a:rPr>
              <a:t>Sources outside the workplace/worksite</a:t>
            </a:r>
          </a:p>
          <a:p>
            <a:pPr marL="742950" lvl="1" indent="-285750" eaLnBrk="1" hangingPunct="1">
              <a:buFont typeface="Wingdings" pitchFamily="2" charset="2"/>
              <a:buChar char="§"/>
            </a:pPr>
            <a:r>
              <a:rPr lang="en-US" sz="1800" i="1" smtClean="0">
                <a:latin typeface="Arial" pitchFamily="34" charset="0"/>
              </a:rPr>
              <a:t>OSHA website: </a:t>
            </a:r>
            <a:r>
              <a:rPr lang="en-US" sz="1800" i="1" smtClean="0">
                <a:solidFill>
                  <a:srgbClr val="0070C0"/>
                </a:solidFill>
                <a:latin typeface="Arial" pitchFamily="34" charset="0"/>
                <a:hlinkClick r:id="rId2"/>
              </a:rPr>
              <a:t>http://www.osha.gov</a:t>
            </a:r>
            <a:r>
              <a:rPr lang="en-US" sz="1800" i="1" smtClean="0">
                <a:solidFill>
                  <a:srgbClr val="0070C0"/>
                </a:solidFill>
                <a:latin typeface="Arial" pitchFamily="34" charset="0"/>
              </a:rPr>
              <a:t> </a:t>
            </a:r>
            <a:r>
              <a:rPr lang="en-US" sz="1800" i="1" smtClean="0">
                <a:latin typeface="Arial" pitchFamily="34" charset="0"/>
              </a:rPr>
              <a:t>and OSHA offices (you can call or write)</a:t>
            </a:r>
          </a:p>
          <a:p>
            <a:pPr marL="742950" lvl="1" indent="-285750" eaLnBrk="1" hangingPunct="1">
              <a:buFont typeface="Wingdings" pitchFamily="2" charset="2"/>
              <a:buChar char="§"/>
            </a:pPr>
            <a:r>
              <a:rPr lang="en-US" sz="1800" i="1" smtClean="0">
                <a:latin typeface="Arial" pitchFamily="34" charset="0"/>
              </a:rPr>
              <a:t>Compliance Assistance Specialists in the area offices </a:t>
            </a:r>
          </a:p>
          <a:p>
            <a:pPr marL="742950" lvl="1" indent="-285750" eaLnBrk="1" hangingPunct="1">
              <a:buFont typeface="Wingdings" pitchFamily="2" charset="2"/>
              <a:buChar char="§"/>
            </a:pPr>
            <a:r>
              <a:rPr lang="en-US" sz="1800" i="1" smtClean="0">
                <a:latin typeface="Arial" pitchFamily="34" charset="0"/>
              </a:rPr>
              <a:t>National Institute for Occupational Safety and Health (NIOSH) – OSHA’s sister agency</a:t>
            </a:r>
          </a:p>
          <a:p>
            <a:pPr marL="742950" lvl="1" indent="-285750" eaLnBrk="1" hangingPunct="1">
              <a:buFont typeface="Wingdings" pitchFamily="2" charset="2"/>
              <a:buChar char="§"/>
            </a:pPr>
            <a:r>
              <a:rPr lang="en-US" sz="1800" i="1" smtClean="0">
                <a:latin typeface="Arial" pitchFamily="34" charset="0"/>
              </a:rPr>
              <a:t>OSHA Training Institute Education Centers</a:t>
            </a:r>
          </a:p>
          <a:p>
            <a:pPr marL="742950" lvl="1" indent="-285750" eaLnBrk="1" hangingPunct="1">
              <a:buFont typeface="Wingdings" pitchFamily="2" charset="2"/>
              <a:buChar char="§"/>
            </a:pPr>
            <a:r>
              <a:rPr lang="en-US" sz="1800" i="1" smtClean="0">
                <a:latin typeface="Arial" pitchFamily="34" charset="0"/>
              </a:rPr>
              <a:t>Doctors, nurses, other health care providers</a:t>
            </a:r>
          </a:p>
          <a:p>
            <a:pPr marL="742950" lvl="1" indent="-285750" eaLnBrk="1" hangingPunct="1">
              <a:buFont typeface="Wingdings" pitchFamily="2" charset="2"/>
              <a:buChar char="§"/>
            </a:pPr>
            <a:r>
              <a:rPr lang="en-US" sz="1800" i="1" smtClean="0">
                <a:latin typeface="Arial" pitchFamily="34" charset="0"/>
              </a:rPr>
              <a:t>Public libraries</a:t>
            </a:r>
          </a:p>
          <a:p>
            <a:pPr marL="742950" lvl="1" indent="-285750" eaLnBrk="1" hangingPunct="1">
              <a:buFont typeface="Wingdings" pitchFamily="2" charset="2"/>
              <a:buChar char="§"/>
            </a:pPr>
            <a:r>
              <a:rPr lang="en-US" sz="1800" i="1" smtClean="0">
                <a:latin typeface="Arial" pitchFamily="34" charset="0"/>
              </a:rPr>
              <a:t>Other local, community-based resources</a:t>
            </a:r>
            <a:endParaRPr lang="en-US" sz="1800" b="1" i="1" smtClean="0">
              <a:latin typeface="Arial" pitchFamily="34" charset="0"/>
            </a:endParaRPr>
          </a:p>
        </p:txBody>
      </p:sp>
      <p:sp>
        <p:nvSpPr>
          <p:cNvPr id="39940"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79E027CC-4480-4280-807E-5065F39E499D}" type="slidenum">
              <a:rPr lang="en-US" smtClean="0">
                <a:solidFill>
                  <a:schemeClr val="tx1"/>
                </a:solidFill>
              </a:rPr>
              <a:pPr>
                <a:defRPr/>
              </a:pPr>
              <a:t>28</a:t>
            </a:fld>
            <a:endParaRPr lang="en-US" smtClean="0">
              <a:solidFill>
                <a:schemeClr val="tx1"/>
              </a:solidFill>
            </a:endParaRPr>
          </a:p>
        </p:txBody>
      </p:sp>
      <p:sp>
        <p:nvSpPr>
          <p:cNvPr id="40966" name="Text Box 6"/>
          <p:cNvSpPr txBox="1">
            <a:spLocks noChangeArrowheads="1"/>
          </p:cNvSpPr>
          <p:nvPr/>
        </p:nvSpPr>
        <p:spPr bwMode="auto">
          <a:xfrm>
            <a:off x="1524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Where Can you Go For Help?</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9378" name="Content Placeholder 1"/>
          <p:cNvSpPr>
            <a:spLocks noGrp="1"/>
          </p:cNvSpPr>
          <p:nvPr>
            <p:ph idx="4294967295"/>
          </p:nvPr>
        </p:nvSpPr>
        <p:spPr>
          <a:xfrm>
            <a:off x="228600" y="838200"/>
            <a:ext cx="8686800" cy="5257800"/>
          </a:xfrm>
        </p:spPr>
        <p:txBody>
          <a:bodyPr/>
          <a:lstStyle/>
          <a:p>
            <a:pPr marL="623888" indent="-514350" algn="just" eaLnBrk="1" hangingPunct="1">
              <a:buSzTx/>
              <a:buFont typeface="Wingdings 3" pitchFamily="18" charset="2"/>
              <a:buChar char="}"/>
            </a:pPr>
            <a:r>
              <a:rPr lang="en-US" sz="1800" smtClean="0">
                <a:latin typeface="Arial" pitchFamily="34" charset="0"/>
              </a:rPr>
              <a:t>Online - Go to the Online </a:t>
            </a:r>
            <a:r>
              <a:rPr lang="en-US" sz="1800" smtClean="0">
                <a:latin typeface="Arial" pitchFamily="34" charset="0"/>
                <a:hlinkClick r:id="rId2" tooltip="Online Complaint Form"/>
              </a:rPr>
              <a:t>Complaint Form</a:t>
            </a:r>
            <a:r>
              <a:rPr lang="en-US" sz="1800" smtClean="0">
                <a:latin typeface="Arial" pitchFamily="34" charset="0"/>
              </a:rPr>
              <a:t> Written complaints that are signed by workers or their representative and submitted to an OSHA Area or Regional office are more likely to result in onsite OSHA inspections. Complaints received on line from workers in OSHA-approved state plan states will be forwarded to the appropriate state plan for response. </a:t>
            </a:r>
          </a:p>
          <a:p>
            <a:pPr marL="623888" indent="-514350" algn="just" eaLnBrk="1" hangingPunct="1">
              <a:buSzTx/>
              <a:buFont typeface="Wingdings 3" pitchFamily="18" charset="2"/>
              <a:buChar char="}"/>
            </a:pPr>
            <a:endParaRPr lang="en-US" sz="1800" smtClean="0">
              <a:latin typeface="Arial" pitchFamily="34" charset="0"/>
            </a:endParaRPr>
          </a:p>
          <a:p>
            <a:pPr marL="623888" indent="-514350" algn="just" eaLnBrk="1" hangingPunct="1">
              <a:buSzTx/>
              <a:buFont typeface="Wingdings 3" pitchFamily="18" charset="2"/>
              <a:buChar char="}"/>
            </a:pPr>
            <a:r>
              <a:rPr lang="en-US" sz="1800" smtClean="0">
                <a:latin typeface="Arial" pitchFamily="34" charset="0"/>
              </a:rPr>
              <a:t>Download and Fax/Mail - Download the OSHA </a:t>
            </a:r>
            <a:r>
              <a:rPr lang="en-US" sz="1800" smtClean="0">
                <a:latin typeface="Arial" pitchFamily="34" charset="0"/>
                <a:hlinkClick r:id="rId3" tooltip="OSHA Complaint Form PDF"/>
              </a:rPr>
              <a:t>complaint form</a:t>
            </a:r>
            <a:r>
              <a:rPr lang="en-US" sz="1800" smtClean="0">
                <a:latin typeface="Arial" pitchFamily="34" charset="0"/>
              </a:rPr>
              <a:t>* [</a:t>
            </a:r>
            <a:r>
              <a:rPr lang="en-US" sz="1800" smtClean="0">
                <a:latin typeface="Arial" pitchFamily="34" charset="0"/>
                <a:hlinkClick r:id="rId4" tooltip="OSHA 7 form - PDF 160K"/>
              </a:rPr>
              <a:t>En Espanol</a:t>
            </a:r>
            <a:r>
              <a:rPr lang="en-US" sz="1800" smtClean="0">
                <a:latin typeface="Arial" pitchFamily="34" charset="0"/>
              </a:rPr>
              <a:t>*] (or request a copy from your local </a:t>
            </a:r>
            <a:r>
              <a:rPr lang="en-US" sz="1800" smtClean="0">
                <a:latin typeface="Arial" pitchFamily="34" charset="0"/>
                <a:hlinkClick r:id="rId5"/>
              </a:rPr>
              <a:t>OSHA Regional or Area Office</a:t>
            </a:r>
            <a:r>
              <a:rPr lang="en-US" sz="1800" smtClean="0">
                <a:latin typeface="Arial" pitchFamily="34" charset="0"/>
              </a:rPr>
              <a:t>), complete it and then fax or mail it back to your local OSHA Regional or Area Office. Written complaints that are signed by a worker or representative and submitted to the closest OSHA Area Office are more likely to result in onsite OSHA inspections. Please include your name, address and telephone number so we can contact you to follow up. This information is confidential. </a:t>
            </a:r>
          </a:p>
          <a:p>
            <a:pPr marL="623888" indent="-514350" algn="just" eaLnBrk="1" hangingPunct="1">
              <a:buSzTx/>
              <a:buFont typeface="Wingdings 3" pitchFamily="18" charset="2"/>
              <a:buChar char="}"/>
            </a:pPr>
            <a:endParaRPr lang="en-US" sz="1800" smtClean="0">
              <a:latin typeface="Arial" pitchFamily="34" charset="0"/>
            </a:endParaRPr>
          </a:p>
          <a:p>
            <a:pPr marL="623888" indent="-514350" algn="just" eaLnBrk="1" hangingPunct="1">
              <a:buSzTx/>
              <a:buFont typeface="Wingdings 3" pitchFamily="18" charset="2"/>
              <a:buChar char="}"/>
            </a:pPr>
            <a:r>
              <a:rPr lang="en-US" sz="1800" smtClean="0">
                <a:latin typeface="Arial" pitchFamily="34" charset="0"/>
              </a:rPr>
              <a:t>Telephone - your local </a:t>
            </a:r>
            <a:r>
              <a:rPr lang="en-US" sz="1800" smtClean="0">
                <a:latin typeface="Arial" pitchFamily="34" charset="0"/>
                <a:hlinkClick r:id="rId5" tooltip="local OSHA Office"/>
              </a:rPr>
              <a:t>OSHA Regional or Area Office</a:t>
            </a:r>
            <a:r>
              <a:rPr lang="en-US" sz="1800" smtClean="0">
                <a:latin typeface="Arial" pitchFamily="34" charset="0"/>
              </a:rPr>
              <a:t>. OSHA staff can discuss your complaint and respond to any questions you have. If there is an emergency or the hazard is immediately life-threatening, call your local </a:t>
            </a:r>
            <a:r>
              <a:rPr lang="en-US" sz="1800" smtClean="0">
                <a:latin typeface="Arial" pitchFamily="34" charset="0"/>
                <a:hlinkClick r:id="rId5" tooltip="OSHA Regional or Area Office"/>
              </a:rPr>
              <a:t>OSHA Regional or Area Office</a:t>
            </a:r>
            <a:r>
              <a:rPr lang="en-US" sz="1800" smtClean="0">
                <a:latin typeface="Arial" pitchFamily="34" charset="0"/>
              </a:rPr>
              <a:t> or 1-800-321-OSHA.</a:t>
            </a:r>
            <a:endParaRPr lang="en-US" sz="2400" smtClean="0">
              <a:latin typeface="Arial" pitchFamily="34" charset="0"/>
            </a:endParaRPr>
          </a:p>
        </p:txBody>
      </p:sp>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5645161A-BB6B-4C8E-96DA-B998F0C224B6}" type="slidenum">
              <a:rPr lang="en-US" sz="1000">
                <a:latin typeface="+mn-lt"/>
                <a:ea typeface="ＭＳ Ｐゴシック" pitchFamily="-105" charset="-128"/>
              </a:rPr>
              <a:pPr algn="r">
                <a:defRPr/>
              </a:pPr>
              <a:t>29</a:t>
            </a:fld>
            <a:endParaRPr lang="en-US" sz="1000">
              <a:latin typeface="+mn-lt"/>
              <a:ea typeface="ＭＳ Ｐゴシック" pitchFamily="-105" charset="-128"/>
            </a:endParaRPr>
          </a:p>
        </p:txBody>
      </p:sp>
      <p:sp>
        <p:nvSpPr>
          <p:cNvPr id="229380" name="Text Box 2052"/>
          <p:cNvSpPr txBox="1">
            <a:spLocks noChangeArrowheads="1"/>
          </p:cNvSpPr>
          <p:nvPr/>
        </p:nvSpPr>
        <p:spPr bwMode="auto">
          <a:xfrm>
            <a:off x="1524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400"/>
              </a:spcBef>
              <a:buClr>
                <a:schemeClr val="accent1"/>
              </a:buClr>
              <a:buFont typeface="Wingdings 3" pitchFamily="18" charset="2"/>
              <a:buNone/>
            </a:pPr>
            <a:r>
              <a:rPr lang="en-US" b="1">
                <a:solidFill>
                  <a:schemeClr val="tx2"/>
                </a:solidFill>
                <a:effectLst>
                  <a:outerShdw blurRad="38100" dist="38100" dir="2700000" algn="tl">
                    <a:srgbClr val="000000"/>
                  </a:outerShdw>
                </a:effectLst>
              </a:rPr>
              <a:t>How to file an OSHA complaint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4"/>
          <p:cNvSpPr>
            <a:spLocks noGrp="1"/>
          </p:cNvSpPr>
          <p:nvPr>
            <p:ph type="title"/>
          </p:nvPr>
        </p:nvSpPr>
        <p:spPr>
          <a:xfrm>
            <a:off x="152400" y="152400"/>
            <a:ext cx="8839200" cy="762000"/>
          </a:xfrm>
        </p:spPr>
        <p:txBody>
          <a:bodyPr/>
          <a:lstStyle/>
          <a:p>
            <a:pPr algn="ctr"/>
            <a:r>
              <a:rPr lang="en-US" sz="3200" smtClean="0">
                <a:effectLst>
                  <a:outerShdw blurRad="38100" dist="38100" dir="2700000" algn="tl">
                    <a:srgbClr val="000000"/>
                  </a:outerShdw>
                </a:effectLst>
                <a:latin typeface="Arial" pitchFamily="34" charset="0"/>
              </a:rPr>
              <a:t>Lesson Overview</a:t>
            </a:r>
          </a:p>
        </p:txBody>
      </p:sp>
      <p:sp>
        <p:nvSpPr>
          <p:cNvPr id="4099" name="Content Placeholder 2"/>
          <p:cNvSpPr>
            <a:spLocks noGrp="1"/>
          </p:cNvSpPr>
          <p:nvPr>
            <p:ph idx="1"/>
          </p:nvPr>
        </p:nvSpPr>
        <p:spPr>
          <a:xfrm>
            <a:off x="457200" y="1371600"/>
            <a:ext cx="8229600" cy="3505200"/>
          </a:xfrm>
        </p:spPr>
        <p:txBody>
          <a:bodyPr/>
          <a:lstStyle/>
          <a:p>
            <a:pPr marL="0" indent="0" eaLnBrk="1" hangingPunct="1">
              <a:lnSpc>
                <a:spcPct val="90000"/>
              </a:lnSpc>
              <a:buFont typeface="Wingdings 3" pitchFamily="18" charset="2"/>
              <a:buNone/>
            </a:pPr>
            <a:r>
              <a:rPr lang="en-US" sz="2400" b="1" smtClean="0">
                <a:effectLst>
                  <a:outerShdw blurRad="38100" dist="38100" dir="2700000" algn="tl">
                    <a:srgbClr val="000000"/>
                  </a:outerShdw>
                </a:effectLst>
                <a:latin typeface="Arial" pitchFamily="34" charset="0"/>
              </a:rPr>
              <a:t>Purpose:</a:t>
            </a:r>
          </a:p>
          <a:p>
            <a:pPr marL="0" indent="0" eaLnBrk="1" hangingPunct="1">
              <a:lnSpc>
                <a:spcPct val="90000"/>
              </a:lnSpc>
              <a:buFont typeface="Wingdings 3" pitchFamily="18" charset="2"/>
              <a:buNone/>
            </a:pPr>
            <a:r>
              <a:rPr lang="en-US" sz="2000" smtClean="0">
                <a:latin typeface="Arial" pitchFamily="34" charset="0"/>
              </a:rPr>
              <a:t>To provide workers with introductory information about OSHA</a:t>
            </a:r>
          </a:p>
          <a:p>
            <a:pPr marL="0" indent="0" eaLnBrk="1" hangingPunct="1">
              <a:lnSpc>
                <a:spcPct val="90000"/>
              </a:lnSpc>
              <a:buFont typeface="Wingdings 3" pitchFamily="18" charset="2"/>
              <a:buNone/>
            </a:pPr>
            <a:endParaRPr lang="en-US" sz="2400" b="1" smtClean="0">
              <a:latin typeface="Arial" pitchFamily="34" charset="0"/>
            </a:endParaRPr>
          </a:p>
          <a:p>
            <a:pPr marL="0" indent="0" eaLnBrk="1" hangingPunct="1">
              <a:lnSpc>
                <a:spcPct val="90000"/>
              </a:lnSpc>
              <a:buFont typeface="Wingdings 3" pitchFamily="18" charset="2"/>
              <a:buNone/>
            </a:pPr>
            <a:r>
              <a:rPr lang="en-US" sz="2400" b="1" smtClean="0">
                <a:effectLst>
                  <a:outerShdw blurRad="38100" dist="38100" dir="2700000" algn="tl">
                    <a:srgbClr val="000000"/>
                  </a:outerShdw>
                </a:effectLst>
                <a:latin typeface="Arial" pitchFamily="34" charset="0"/>
              </a:rPr>
              <a:t>Topics:</a:t>
            </a:r>
          </a:p>
          <a:p>
            <a:pPr marL="1066800" lvl="1" indent="-438150" eaLnBrk="1" hangingPunct="1">
              <a:lnSpc>
                <a:spcPct val="90000"/>
              </a:lnSpc>
              <a:buFont typeface="Wingdings" pitchFamily="2" charset="2"/>
              <a:buChar char="§"/>
            </a:pPr>
            <a:r>
              <a:rPr lang="en-US" sz="2000" smtClean="0">
                <a:latin typeface="Arial" pitchFamily="34" charset="0"/>
              </a:rPr>
              <a:t>Why is OSHA important to you?</a:t>
            </a:r>
          </a:p>
          <a:p>
            <a:pPr marL="1066800" lvl="1" indent="-438150" eaLnBrk="1" hangingPunct="1">
              <a:lnSpc>
                <a:spcPct val="90000"/>
              </a:lnSpc>
              <a:buFont typeface="Wingdings" pitchFamily="2" charset="2"/>
              <a:buChar char="§"/>
            </a:pPr>
            <a:r>
              <a:rPr lang="en-US" sz="2000" smtClean="0">
                <a:latin typeface="Arial" pitchFamily="34" charset="0"/>
              </a:rPr>
              <a:t>What rights do you have under OSHA?</a:t>
            </a:r>
          </a:p>
          <a:p>
            <a:pPr marL="1066800" lvl="1" indent="-438150" eaLnBrk="1" hangingPunct="1">
              <a:lnSpc>
                <a:spcPct val="90000"/>
              </a:lnSpc>
              <a:buFont typeface="Wingdings" pitchFamily="2" charset="2"/>
              <a:buChar char="§"/>
            </a:pPr>
            <a:r>
              <a:rPr lang="en-US" sz="2000" smtClean="0">
                <a:latin typeface="Arial" pitchFamily="34" charset="0"/>
              </a:rPr>
              <a:t>What responsibilities does your employer have under OSHA?</a:t>
            </a:r>
          </a:p>
          <a:p>
            <a:pPr marL="1066800" lvl="1" indent="-438150" eaLnBrk="1" hangingPunct="1">
              <a:lnSpc>
                <a:spcPct val="90000"/>
              </a:lnSpc>
              <a:buFont typeface="Wingdings" pitchFamily="2" charset="2"/>
              <a:buChar char="§"/>
            </a:pPr>
            <a:r>
              <a:rPr lang="en-US" sz="2000" smtClean="0">
                <a:latin typeface="Arial" pitchFamily="34" charset="0"/>
              </a:rPr>
              <a:t>What do the OSHA standards say?</a:t>
            </a:r>
          </a:p>
          <a:p>
            <a:pPr marL="1066800" lvl="1" indent="-438150" eaLnBrk="1" hangingPunct="1">
              <a:lnSpc>
                <a:spcPct val="90000"/>
              </a:lnSpc>
              <a:buFont typeface="Wingdings" pitchFamily="2" charset="2"/>
              <a:buChar char="§"/>
            </a:pPr>
            <a:r>
              <a:rPr lang="en-US" sz="2000" smtClean="0">
                <a:latin typeface="Arial" pitchFamily="34" charset="0"/>
              </a:rPr>
              <a:t>How are OSHA inspections conducted?</a:t>
            </a:r>
          </a:p>
          <a:p>
            <a:pPr marL="1066800" lvl="1" indent="-438150" eaLnBrk="1" hangingPunct="1">
              <a:lnSpc>
                <a:spcPct val="90000"/>
              </a:lnSpc>
              <a:buFont typeface="Wingdings" pitchFamily="2" charset="2"/>
              <a:buChar char="§"/>
            </a:pPr>
            <a:r>
              <a:rPr lang="en-US" sz="2000" smtClean="0">
                <a:latin typeface="Arial" pitchFamily="34" charset="0"/>
              </a:rPr>
              <a:t>Where can you go for help?</a:t>
            </a:r>
          </a:p>
        </p:txBody>
      </p:sp>
      <p:sp>
        <p:nvSpPr>
          <p:cNvPr id="2" name="Slide Number Placeholder 3"/>
          <p:cNvSpPr>
            <a:spLocks noGrp="1"/>
          </p:cNvSpPr>
          <p:nvPr>
            <p:ph type="sldNum" sz="quarter" idx="12"/>
          </p:nvPr>
        </p:nvSpPr>
        <p:spPr bwMode="auto">
          <a:ln>
            <a:miter lim="800000"/>
            <a:headEnd/>
            <a:tailEnd/>
          </a:ln>
        </p:spPr>
        <p:txBody>
          <a:bodyPr/>
          <a:lstStyle/>
          <a:p>
            <a:pPr>
              <a:defRPr/>
            </a:pPr>
            <a:fld id="{B00B7360-A02F-474F-8B9B-EE62DB5497F3}" type="slidenum">
              <a:rPr lang="en-US" smtClean="0">
                <a:solidFill>
                  <a:schemeClr val="tx1"/>
                </a:solidFill>
              </a:rPr>
              <a:pPr>
                <a:defRPr/>
              </a:pPr>
              <a:t>3</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7DA90EB0-CD83-45A2-94CB-23C97B3C7CCE}" type="slidenum">
              <a:rPr lang="en-US" sz="1000">
                <a:latin typeface="+mn-lt"/>
                <a:ea typeface="ＭＳ Ｐゴシック" pitchFamily="-105" charset="-128"/>
              </a:rPr>
              <a:pPr algn="r">
                <a:defRPr/>
              </a:pPr>
              <a:t>30</a:t>
            </a:fld>
            <a:endParaRPr lang="en-US" sz="1000">
              <a:latin typeface="+mn-lt"/>
              <a:ea typeface="ＭＳ Ｐゴシック" pitchFamily="-105" charset="-128"/>
            </a:endParaRPr>
          </a:p>
        </p:txBody>
      </p:sp>
      <p:sp>
        <p:nvSpPr>
          <p:cNvPr id="224260" name="Text Box 2052"/>
          <p:cNvSpPr txBox="1">
            <a:spLocks noChangeArrowheads="1"/>
          </p:cNvSpPr>
          <p:nvPr/>
        </p:nvSpPr>
        <p:spPr bwMode="auto">
          <a:xfrm>
            <a:off x="152400" y="152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Who can File an OSHA Complaint?</a:t>
            </a:r>
          </a:p>
        </p:txBody>
      </p:sp>
      <p:sp>
        <p:nvSpPr>
          <p:cNvPr id="224261" name="Text Box 2053"/>
          <p:cNvSpPr txBox="1">
            <a:spLocks noChangeArrowheads="1"/>
          </p:cNvSpPr>
          <p:nvPr/>
        </p:nvSpPr>
        <p:spPr bwMode="auto">
          <a:xfrm>
            <a:off x="304800" y="2667000"/>
            <a:ext cx="83820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257300" indent="-342900" eaLnBrk="0" hangingPunct="0">
              <a:defRPr>
                <a:solidFill>
                  <a:schemeClr val="tx1"/>
                </a:solidFill>
                <a:latin typeface="Arial" pitchFamily="34" charset="0"/>
                <a:ea typeface="ＭＳ Ｐゴシック" pitchFamily="34" charset="-128"/>
              </a:defRPr>
            </a:lvl3pPr>
            <a:lvl4pPr marL="1714500" indent="-342900" eaLnBrk="0" hangingPunct="0">
              <a:defRPr>
                <a:solidFill>
                  <a:schemeClr val="tx1"/>
                </a:solidFill>
                <a:latin typeface="Arial" pitchFamily="34" charset="0"/>
                <a:ea typeface="ＭＳ Ｐゴシック" pitchFamily="34" charset="-128"/>
              </a:defRPr>
            </a:lvl4pPr>
            <a:lvl5pPr marL="2171700" indent="-342900" eaLnBrk="0" hangingPunct="0">
              <a:defRPr>
                <a:solidFill>
                  <a:schemeClr val="tx1"/>
                </a:solidFill>
                <a:latin typeface="Arial" pitchFamily="34" charset="0"/>
                <a:ea typeface="ＭＳ Ｐゴシック" pitchFamily="34" charset="-128"/>
              </a:defRPr>
            </a:lvl5pPr>
            <a:lvl6pPr marL="2628900" indent="-342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6100" indent="-342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543300" indent="-342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000500" indent="-342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50000"/>
              </a:spcBef>
              <a:buClr>
                <a:srgbClr val="FFFF00"/>
              </a:buClr>
              <a:buFont typeface="Wingdings" pitchFamily="2" charset="2"/>
              <a:buAutoNum type="alphaLcPeriod"/>
            </a:pPr>
            <a:r>
              <a:rPr lang="en-US" sz="1600"/>
              <a:t>An authorized representative of the employee bargaining unit, such as a certified or recognized labor organization. </a:t>
            </a:r>
          </a:p>
          <a:p>
            <a:pPr algn="just" eaLnBrk="1" hangingPunct="1">
              <a:spcBef>
                <a:spcPct val="50000"/>
              </a:spcBef>
              <a:buClr>
                <a:srgbClr val="FFFF00"/>
              </a:buClr>
              <a:buFont typeface="Wingdings" pitchFamily="2" charset="2"/>
              <a:buAutoNum type="alphaLcPeriod"/>
            </a:pPr>
            <a:r>
              <a:rPr lang="en-US" sz="1600"/>
              <a:t>An attorney acting for an employee. </a:t>
            </a:r>
          </a:p>
          <a:p>
            <a:pPr algn="just" eaLnBrk="1" hangingPunct="1">
              <a:spcBef>
                <a:spcPct val="50000"/>
              </a:spcBef>
              <a:buClr>
                <a:srgbClr val="FFFF00"/>
              </a:buClr>
              <a:buFont typeface="Wingdings" pitchFamily="2" charset="2"/>
              <a:buAutoNum type="alphaLcPeriod"/>
            </a:pPr>
            <a:r>
              <a:rPr lang="en-US" sz="1600"/>
              <a:t>Any other person acting in a bona fide representative capacity, including, but not limited to, members of the clergy, social workers, spouses and other family members, and government officials or nonprofit groups and organizations acting upon specific complaints and injuries from individuals who are employees. </a:t>
            </a:r>
          </a:p>
        </p:txBody>
      </p:sp>
      <p:sp>
        <p:nvSpPr>
          <p:cNvPr id="224262" name="Text Box 2054"/>
          <p:cNvSpPr txBox="1">
            <a:spLocks noChangeArrowheads="1"/>
          </p:cNvSpPr>
          <p:nvPr/>
        </p:nvSpPr>
        <p:spPr bwMode="auto">
          <a:xfrm>
            <a:off x="304800" y="1219200"/>
            <a:ext cx="853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a:t>Employees or their representatives have a right to request an inspection of a workplace if they believe there is a violation of a safety or health standard, or if there is any danger that threatens physical harm, or if an "</a:t>
            </a:r>
            <a:r>
              <a:rPr lang="en-US" sz="1800">
                <a:hlinkClick r:id="rId2" tooltip="imminent danger"/>
              </a:rPr>
              <a:t>imminent danger</a:t>
            </a:r>
            <a:r>
              <a:rPr lang="en-US" sz="1800"/>
              <a:t>" exists. Employee representatives, for the purposes of filing a complaint, are defined as any of the following:</a:t>
            </a:r>
            <a:endParaRPr lang="en-US"/>
          </a:p>
        </p:txBody>
      </p:sp>
      <p:sp>
        <p:nvSpPr>
          <p:cNvPr id="224263" name="Text Box 2055"/>
          <p:cNvSpPr txBox="1">
            <a:spLocks noChangeArrowheads="1"/>
          </p:cNvSpPr>
          <p:nvPr/>
        </p:nvSpPr>
        <p:spPr bwMode="auto">
          <a:xfrm>
            <a:off x="228600" y="4876800"/>
            <a:ext cx="845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a:t>In addition, anyone who knows about a workplace safety or health hazard may report unsafe conditions to OSHA, and OSHA will investigate the concerns reported.</a:t>
            </a:r>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Content Placeholder 1"/>
          <p:cNvSpPr>
            <a:spLocks noGrp="1"/>
          </p:cNvSpPr>
          <p:nvPr>
            <p:ph idx="4294967295"/>
          </p:nvPr>
        </p:nvSpPr>
        <p:spPr>
          <a:xfrm>
            <a:off x="381000" y="914400"/>
            <a:ext cx="8534400" cy="4525963"/>
          </a:xfrm>
        </p:spPr>
        <p:txBody>
          <a:bodyPr/>
          <a:lstStyle/>
          <a:p>
            <a:pPr eaLnBrk="1" hangingPunct="1">
              <a:buFont typeface="Wingdings 3" pitchFamily="18" charset="2"/>
              <a:buNone/>
            </a:pPr>
            <a:r>
              <a:rPr lang="en-US" sz="2800" b="1" smtClean="0">
                <a:effectLst>
                  <a:outerShdw blurRad="38100" dist="38100" dir="2700000" algn="tl">
                    <a:srgbClr val="000000"/>
                  </a:outerShdw>
                </a:effectLst>
                <a:latin typeface="Arial" pitchFamily="34" charset="0"/>
              </a:rPr>
              <a:t>This lesson covered:</a:t>
            </a:r>
          </a:p>
          <a:p>
            <a:pPr eaLnBrk="1" hangingPunct="1"/>
            <a:r>
              <a:rPr lang="en-US" sz="2400" i="1" smtClean="0">
                <a:latin typeface="Arial" pitchFamily="34" charset="0"/>
              </a:rPr>
              <a:t>The importance of OSHA, including the history of safety and health regulation leading to the creation of OSHA and OSHA’s mission;</a:t>
            </a:r>
          </a:p>
          <a:p>
            <a:pPr eaLnBrk="1" hangingPunct="1"/>
            <a:r>
              <a:rPr lang="en-US" sz="2400" i="1" smtClean="0">
                <a:latin typeface="Arial" pitchFamily="34" charset="0"/>
              </a:rPr>
              <a:t>Worker rights under OSHA;</a:t>
            </a:r>
          </a:p>
          <a:p>
            <a:pPr eaLnBrk="1" hangingPunct="1"/>
            <a:r>
              <a:rPr lang="en-US" sz="2400" i="1" smtClean="0">
                <a:latin typeface="Arial" pitchFamily="34" charset="0"/>
              </a:rPr>
              <a:t>Employer responsibilities;</a:t>
            </a:r>
          </a:p>
          <a:p>
            <a:pPr eaLnBrk="1" hangingPunct="1"/>
            <a:r>
              <a:rPr lang="en-US" sz="2400" i="1" smtClean="0">
                <a:latin typeface="Arial" pitchFamily="34" charset="0"/>
              </a:rPr>
              <a:t>OSHA standards;</a:t>
            </a:r>
          </a:p>
          <a:p>
            <a:pPr eaLnBrk="1" hangingPunct="1"/>
            <a:r>
              <a:rPr lang="en-US" sz="2400" i="1" smtClean="0">
                <a:latin typeface="Arial" pitchFamily="34" charset="0"/>
              </a:rPr>
              <a:t>OSHA inspections; and</a:t>
            </a:r>
          </a:p>
          <a:p>
            <a:pPr eaLnBrk="1" hangingPunct="1"/>
            <a:r>
              <a:rPr lang="en-US" sz="2400" i="1" smtClean="0">
                <a:latin typeface="Arial" pitchFamily="34" charset="0"/>
              </a:rPr>
              <a:t>Safety and health resources, including how to file a complaint.</a:t>
            </a:r>
          </a:p>
        </p:txBody>
      </p:sp>
      <p:sp>
        <p:nvSpPr>
          <p:cNvPr id="49156" name="Slide Number Placeholder 3"/>
          <p:cNvSpPr>
            <a:spLocks noGrp="1"/>
          </p:cNvSpPr>
          <p:nvPr>
            <p:ph type="sldNum" sz="quarter" idx="12"/>
          </p:nvPr>
        </p:nvSpPr>
        <p:spPr bwMode="auto">
          <a:xfrm>
            <a:off x="8647113" y="6408738"/>
            <a:ext cx="368300" cy="365125"/>
          </a:xfrm>
          <a:ln>
            <a:miter lim="800000"/>
            <a:headEnd/>
            <a:tailEnd/>
          </a:ln>
        </p:spPr>
        <p:txBody>
          <a:bodyPr/>
          <a:lstStyle/>
          <a:p>
            <a:pPr>
              <a:defRPr/>
            </a:pPr>
            <a:fld id="{08562BA4-B058-4F12-9C4F-9104403DFDF3}" type="slidenum">
              <a:rPr lang="en-US" smtClean="0">
                <a:solidFill>
                  <a:schemeClr val="tx1"/>
                </a:solidFill>
              </a:rPr>
              <a:pPr>
                <a:defRPr/>
              </a:pPr>
              <a:t>31</a:t>
            </a:fld>
            <a:endParaRPr lang="en-US" smtClean="0">
              <a:solidFill>
                <a:schemeClr val="tx1"/>
              </a:solidFill>
            </a:endParaRPr>
          </a:p>
        </p:txBody>
      </p:sp>
      <p:sp>
        <p:nvSpPr>
          <p:cNvPr id="50185" name="Text Box 9"/>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Summary</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48834" name="WordArt 2050"/>
          <p:cNvSpPr>
            <a:spLocks noChangeArrowheads="1" noChangeShapeType="1" noTextEdit="1"/>
          </p:cNvSpPr>
          <p:nvPr/>
        </p:nvSpPr>
        <p:spPr bwMode="auto">
          <a:xfrm>
            <a:off x="1600200" y="76200"/>
            <a:ext cx="5878513" cy="2239963"/>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a:rPr>
              <a:t>Multi-Employer </a:t>
            </a:r>
          </a:p>
        </p:txBody>
      </p:sp>
      <p:sp>
        <p:nvSpPr>
          <p:cNvPr id="248835" name="WordArt 2051"/>
          <p:cNvSpPr>
            <a:spLocks noChangeArrowheads="1" noChangeShapeType="1" noTextEdit="1"/>
          </p:cNvSpPr>
          <p:nvPr/>
        </p:nvSpPr>
        <p:spPr bwMode="auto">
          <a:xfrm>
            <a:off x="1935163" y="4953000"/>
            <a:ext cx="5303837" cy="15240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outerShdw>
                </a:effectLst>
                <a:latin typeface="Impact"/>
              </a:rPr>
              <a:t>Worksites</a:t>
            </a:r>
          </a:p>
        </p:txBody>
      </p:sp>
      <p:graphicFrame>
        <p:nvGraphicFramePr>
          <p:cNvPr id="248836" name="Object 2052"/>
          <p:cNvGraphicFramePr>
            <a:graphicFrameLocks noChangeAspect="1"/>
          </p:cNvGraphicFramePr>
          <p:nvPr/>
        </p:nvGraphicFramePr>
        <p:xfrm>
          <a:off x="3048000" y="1998663"/>
          <a:ext cx="3060700" cy="2954337"/>
        </p:xfrm>
        <a:graphic>
          <a:graphicData uri="http://schemas.openxmlformats.org/presentationml/2006/ole">
            <mc:AlternateContent xmlns:mc="http://schemas.openxmlformats.org/markup-compatibility/2006">
              <mc:Choice xmlns:v="urn:schemas-microsoft-com:vml" Requires="v">
                <p:oleObj spid="_x0000_s264192" name="Clip" r:id="rId5" imgW="1700280" imgH="1641600" progId="MS_ClipArt_Gallery.5">
                  <p:embed/>
                </p:oleObj>
              </mc:Choice>
              <mc:Fallback>
                <p:oleObj name="Clip" r:id="rId5" imgW="1700280" imgH="1641600" progId="MS_ClipArt_Gallery.5">
                  <p:embed/>
                  <p:pic>
                    <p:nvPicPr>
                      <p:cNvPr id="0" name="Object 20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998663"/>
                        <a:ext cx="3060700" cy="2954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0883" name="Rectangle 3"/>
          <p:cNvSpPr>
            <a:spLocks noGrp="1"/>
          </p:cNvSpPr>
          <p:nvPr>
            <p:ph type="body" idx="1"/>
          </p:nvPr>
        </p:nvSpPr>
        <p:spPr>
          <a:xfrm>
            <a:off x="304800" y="990600"/>
            <a:ext cx="8610600" cy="3733800"/>
          </a:xfrm>
        </p:spPr>
        <p:txBody>
          <a:bodyPr/>
          <a:lstStyle/>
          <a:p>
            <a:pPr marL="623888" indent="-514350" algn="just">
              <a:lnSpc>
                <a:spcPct val="120000"/>
              </a:lnSpc>
              <a:spcBef>
                <a:spcPts val="500"/>
              </a:spcBef>
              <a:spcAft>
                <a:spcPts val="500"/>
              </a:spcAft>
            </a:pPr>
            <a:r>
              <a:rPr lang="en-US" sz="2400" smtClean="0">
                <a:solidFill>
                  <a:srgbClr val="FFFF00"/>
                </a:solidFill>
                <a:effectLst>
                  <a:outerShdw blurRad="38100" dist="38100" dir="2700000" algn="tl">
                    <a:srgbClr val="000000"/>
                  </a:outerShdw>
                </a:effectLst>
                <a:latin typeface="Arial" pitchFamily="34" charset="0"/>
              </a:rPr>
              <a:t>More than one employer may be cited for a hazardous condition</a:t>
            </a:r>
            <a:r>
              <a:rPr lang="en-US" sz="2400" smtClean="0">
                <a:solidFill>
                  <a:srgbClr val="FFFF00"/>
                </a:solidFill>
                <a:latin typeface="Arial" pitchFamily="34" charset="0"/>
              </a:rPr>
              <a:t> </a:t>
            </a:r>
          </a:p>
          <a:p>
            <a:pPr marL="623888" indent="-514350" algn="just">
              <a:lnSpc>
                <a:spcPct val="120000"/>
              </a:lnSpc>
            </a:pPr>
            <a:r>
              <a:rPr lang="en-US" sz="2400" smtClean="0">
                <a:solidFill>
                  <a:srgbClr val="FFFF00"/>
                </a:solidFill>
                <a:effectLst>
                  <a:outerShdw blurRad="38100" dist="38100" dir="2700000" algn="tl">
                    <a:srgbClr val="000000"/>
                  </a:outerShdw>
                </a:effectLst>
                <a:latin typeface="Arial" pitchFamily="34" charset="0"/>
              </a:rPr>
              <a:t>Two-step process:</a:t>
            </a:r>
          </a:p>
          <a:p>
            <a:pPr marL="830263" lvl="1" indent="-438150" algn="just">
              <a:lnSpc>
                <a:spcPct val="120000"/>
              </a:lnSpc>
              <a:buFont typeface="Wingdings" pitchFamily="2" charset="2"/>
              <a:buChar char="§"/>
            </a:pPr>
            <a:r>
              <a:rPr lang="en-US" sz="2000" smtClean="0">
                <a:solidFill>
                  <a:srgbClr val="FFFF00"/>
                </a:solidFill>
                <a:latin typeface="Arial" pitchFamily="34" charset="0"/>
              </a:rPr>
              <a:t>Determine is a creating, exposing, correcting, or controlling employer. </a:t>
            </a:r>
          </a:p>
          <a:p>
            <a:pPr marL="830263" lvl="1" indent="-438150" algn="just">
              <a:lnSpc>
                <a:spcPct val="120000"/>
              </a:lnSpc>
              <a:buFont typeface="Wingdings" pitchFamily="2" charset="2"/>
              <a:buChar char="§"/>
            </a:pPr>
            <a:r>
              <a:rPr lang="en-US" sz="2000" smtClean="0">
                <a:solidFill>
                  <a:srgbClr val="FFFF00"/>
                </a:solidFill>
                <a:latin typeface="Arial" pitchFamily="34" charset="0"/>
              </a:rPr>
              <a:t>Employer's actions were sufficient to meet their obligations under OSHA</a:t>
            </a:r>
            <a:r>
              <a:rPr lang="en-US" sz="2400" smtClean="0">
                <a:solidFill>
                  <a:srgbClr val="FFFF00"/>
                </a:solidFill>
                <a:latin typeface="Arial" pitchFamily="34" charset="0"/>
              </a:rPr>
              <a:t>.</a:t>
            </a:r>
            <a:r>
              <a:rPr lang="en-US" sz="2400" smtClean="0">
                <a:solidFill>
                  <a:schemeClr val="tx2"/>
                </a:solidFill>
                <a:latin typeface="Arial" pitchFamily="34" charset="0"/>
              </a:rPr>
              <a:t> </a:t>
            </a:r>
          </a:p>
        </p:txBody>
      </p:sp>
      <p:sp>
        <p:nvSpPr>
          <p:cNvPr id="250884" name="Text Box 4"/>
          <p:cNvSpPr txBox="1">
            <a:spLocks noChangeArrowheads="1"/>
          </p:cNvSpPr>
          <p:nvPr/>
        </p:nvSpPr>
        <p:spPr bwMode="auto">
          <a:xfrm>
            <a:off x="228600" y="152400"/>
            <a:ext cx="8534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Multi-Employer Worksites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2930" name="Rectangle 1026"/>
          <p:cNvSpPr>
            <a:spLocks noGrp="1"/>
          </p:cNvSpPr>
          <p:nvPr>
            <p:ph type="body" sz="half" idx="1"/>
          </p:nvPr>
        </p:nvSpPr>
        <p:spPr>
          <a:xfrm>
            <a:off x="304800" y="990600"/>
            <a:ext cx="8458200" cy="4525963"/>
          </a:xfrm>
        </p:spPr>
        <p:txBody>
          <a:bodyPr/>
          <a:lstStyle/>
          <a:p>
            <a:pPr marL="547688" indent="-438150" eaLnBrk="1" hangingPunct="1">
              <a:spcBef>
                <a:spcPct val="0"/>
              </a:spcBef>
              <a:buClr>
                <a:srgbClr val="FFFF00"/>
              </a:buClr>
              <a:buSzTx/>
              <a:buFont typeface="Wingdings" pitchFamily="2" charset="2"/>
              <a:buAutoNum type="arabicPeriod"/>
            </a:pPr>
            <a:r>
              <a:rPr lang="en-US" sz="2000" b="1" smtClean="0">
                <a:effectLst>
                  <a:outerShdw blurRad="38100" dist="38100" dir="2700000" algn="tl">
                    <a:srgbClr val="000000"/>
                  </a:outerShdw>
                </a:effectLst>
                <a:latin typeface="Arial" pitchFamily="34" charset="0"/>
              </a:rPr>
              <a:t>The Creating Employer</a:t>
            </a:r>
            <a:r>
              <a:rPr lang="en-US" sz="1800" b="1" smtClean="0">
                <a:effectLst>
                  <a:outerShdw blurRad="38100" dist="38100" dir="2700000" algn="tl">
                    <a:srgbClr val="000000"/>
                  </a:outerShdw>
                </a:effectLst>
                <a:latin typeface="Arial" pitchFamily="34" charset="0"/>
              </a:rPr>
              <a:t> </a:t>
            </a:r>
          </a:p>
          <a:p>
            <a:pPr marL="857250" lvl="1" indent="-400050" eaLnBrk="1" hangingPunct="1">
              <a:spcBef>
                <a:spcPct val="0"/>
              </a:spcBef>
              <a:buClr>
                <a:srgbClr val="FFFF00"/>
              </a:buClr>
              <a:buFont typeface="Wingdings" pitchFamily="2" charset="2"/>
              <a:buChar char="§"/>
            </a:pPr>
            <a:r>
              <a:rPr lang="en-US" sz="1800" smtClean="0">
                <a:latin typeface="Arial" pitchFamily="34" charset="0"/>
              </a:rPr>
              <a:t>The employer who actually creates the hazard.</a:t>
            </a:r>
          </a:p>
          <a:p>
            <a:pPr marL="547688" indent="-438150" algn="just">
              <a:lnSpc>
                <a:spcPct val="120000"/>
              </a:lnSpc>
              <a:buClr>
                <a:srgbClr val="FFFF00"/>
              </a:buClr>
              <a:buSzTx/>
              <a:buFont typeface="Wingdings" pitchFamily="2" charset="2"/>
              <a:buAutoNum type="arabicPeriod"/>
            </a:pPr>
            <a:r>
              <a:rPr lang="en-US" sz="2000" b="1" smtClean="0">
                <a:effectLst>
                  <a:outerShdw blurRad="38100" dist="38100" dir="2700000" algn="tl">
                    <a:srgbClr val="000000"/>
                  </a:outerShdw>
                </a:effectLst>
                <a:latin typeface="Arial" pitchFamily="34" charset="0"/>
              </a:rPr>
              <a:t>The Exposing Employer </a:t>
            </a:r>
          </a:p>
          <a:p>
            <a:pPr marL="857250" lvl="1" indent="-400050" algn="just">
              <a:lnSpc>
                <a:spcPct val="120000"/>
              </a:lnSpc>
              <a:buClr>
                <a:srgbClr val="FFFF00"/>
              </a:buClr>
              <a:buFont typeface="Wingdings" pitchFamily="2" charset="2"/>
              <a:buChar char="§"/>
            </a:pPr>
            <a:r>
              <a:rPr lang="en-US" sz="1800" smtClean="0">
                <a:latin typeface="Arial" pitchFamily="34" charset="0"/>
              </a:rPr>
              <a:t>An employer whose own employees are exposed to the hazard.</a:t>
            </a:r>
            <a:r>
              <a:rPr lang="en-US" sz="1600" smtClean="0">
                <a:latin typeface="Arial" pitchFamily="34" charset="0"/>
              </a:rPr>
              <a:t> </a:t>
            </a:r>
          </a:p>
          <a:p>
            <a:pPr marL="547688" indent="-438150" algn="just">
              <a:lnSpc>
                <a:spcPct val="120000"/>
              </a:lnSpc>
              <a:buClr>
                <a:srgbClr val="FFFF00"/>
              </a:buClr>
              <a:buSzTx/>
              <a:buFont typeface="Wingdings" pitchFamily="2" charset="2"/>
              <a:buAutoNum type="arabicPeriod"/>
            </a:pPr>
            <a:r>
              <a:rPr lang="en-US" sz="2000" b="1" smtClean="0">
                <a:effectLst>
                  <a:outerShdw blurRad="38100" dist="38100" dir="2700000" algn="tl">
                    <a:srgbClr val="000000"/>
                  </a:outerShdw>
                </a:effectLst>
                <a:latin typeface="Arial" pitchFamily="34" charset="0"/>
              </a:rPr>
              <a:t>The Correcting Employer</a:t>
            </a:r>
            <a:r>
              <a:rPr lang="en-US" sz="2000" b="1" smtClean="0">
                <a:latin typeface="Arial" pitchFamily="34" charset="0"/>
              </a:rPr>
              <a:t> </a:t>
            </a:r>
          </a:p>
          <a:p>
            <a:pPr marL="857250" lvl="1" indent="-400050" algn="just">
              <a:lnSpc>
                <a:spcPct val="120000"/>
              </a:lnSpc>
              <a:buClr>
                <a:srgbClr val="FFFF00"/>
              </a:buClr>
              <a:buFont typeface="Wingdings" pitchFamily="2" charset="2"/>
              <a:buChar char="§"/>
            </a:pPr>
            <a:r>
              <a:rPr lang="en-US" sz="1800" smtClean="0">
                <a:latin typeface="Arial" pitchFamily="34" charset="0"/>
              </a:rPr>
              <a:t>An employer who is engaged in a common undertaking, on the same worksite, as the exposing employer and is responsible for correcting a hazard. </a:t>
            </a:r>
          </a:p>
          <a:p>
            <a:pPr marL="547688" indent="-438150" algn="just">
              <a:lnSpc>
                <a:spcPct val="120000"/>
              </a:lnSpc>
              <a:buClr>
                <a:srgbClr val="FFFF00"/>
              </a:buClr>
              <a:buSzTx/>
              <a:buFont typeface="Wingdings" pitchFamily="2" charset="2"/>
              <a:buAutoNum type="arabicPeriod"/>
            </a:pPr>
            <a:r>
              <a:rPr lang="en-US" sz="2000" b="1" smtClean="0">
                <a:effectLst>
                  <a:outerShdw blurRad="38100" dist="38100" dir="2700000" algn="tl">
                    <a:srgbClr val="000000"/>
                  </a:outerShdw>
                </a:effectLst>
                <a:latin typeface="Arial" pitchFamily="34" charset="0"/>
              </a:rPr>
              <a:t>The Controlling Employer</a:t>
            </a:r>
            <a:r>
              <a:rPr lang="en-US" sz="2000" b="1" smtClean="0">
                <a:latin typeface="Arial" pitchFamily="34" charset="0"/>
              </a:rPr>
              <a:t>  </a:t>
            </a:r>
          </a:p>
          <a:p>
            <a:pPr marL="857250" lvl="1" indent="-400050" algn="just">
              <a:lnSpc>
                <a:spcPct val="120000"/>
              </a:lnSpc>
              <a:buClr>
                <a:srgbClr val="FFFF00"/>
              </a:buClr>
              <a:buFont typeface="Wingdings" pitchFamily="2" charset="2"/>
              <a:buChar char="§"/>
            </a:pPr>
            <a:r>
              <a:rPr lang="en-US" sz="1800" smtClean="0">
                <a:latin typeface="Arial" pitchFamily="34" charset="0"/>
              </a:rPr>
              <a:t>The employer who is responsible, by contract or through actual practice, for safety and health conditions on the worksite; i.e., the employer who has the authority for ensuring that the hazardous condition is corrected</a:t>
            </a:r>
          </a:p>
        </p:txBody>
      </p:sp>
      <p:sp>
        <p:nvSpPr>
          <p:cNvPr id="252931" name="Text Box 1027"/>
          <p:cNvSpPr txBox="1">
            <a:spLocks noChangeArrowheads="1"/>
          </p:cNvSpPr>
          <p:nvPr/>
        </p:nvSpPr>
        <p:spPr bwMode="auto">
          <a:xfrm>
            <a:off x="2286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rgbClr val="FFFF00"/>
                </a:solidFill>
                <a:effectLst>
                  <a:outerShdw blurRad="38100" dist="38100" dir="2700000" algn="tl">
                    <a:srgbClr val="000000"/>
                  </a:outerShdw>
                </a:effectLst>
              </a:rPr>
              <a:t>Who is Responsible for Violations?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54978" name="Object 1026"/>
          <p:cNvGraphicFramePr>
            <a:graphicFrameLocks noChangeAspect="1"/>
          </p:cNvGraphicFramePr>
          <p:nvPr/>
        </p:nvGraphicFramePr>
        <p:xfrm>
          <a:off x="5867400" y="1371600"/>
          <a:ext cx="3048000" cy="3463925"/>
        </p:xfrm>
        <a:graphic>
          <a:graphicData uri="http://schemas.openxmlformats.org/presentationml/2006/ole">
            <mc:AlternateContent xmlns:mc="http://schemas.openxmlformats.org/markup-compatibility/2006">
              <mc:Choice xmlns:v="urn:schemas-microsoft-com:vml" Requires="v">
                <p:oleObj spid="_x0000_s254981" name="Clip" r:id="rId4" imgW="2198880" imgH="2234520" progId="MS_ClipArt_Gallery.5">
                  <p:embed/>
                </p:oleObj>
              </mc:Choice>
              <mc:Fallback>
                <p:oleObj name="Clip" r:id="rId4" imgW="2198880" imgH="2234520" progId="MS_ClipArt_Gallery.5">
                  <p:embed/>
                  <p:pic>
                    <p:nvPicPr>
                      <p:cNvPr id="0" name="Object 1026"/>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5867400" y="1371600"/>
                        <a:ext cx="3048000"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54979" name="Rectangle 1027"/>
          <p:cNvSpPr>
            <a:spLocks noGrp="1"/>
          </p:cNvSpPr>
          <p:nvPr>
            <p:ph type="body" idx="1"/>
          </p:nvPr>
        </p:nvSpPr>
        <p:spPr>
          <a:xfrm>
            <a:off x="228600" y="1143000"/>
            <a:ext cx="5410200" cy="4525963"/>
          </a:xfrm>
        </p:spPr>
        <p:txBody>
          <a:bodyPr/>
          <a:lstStyle/>
          <a:p>
            <a:pPr marL="623888" indent="-514350" algn="just">
              <a:buSzTx/>
              <a:buFont typeface="Wingdings 3" pitchFamily="18" charset="2"/>
              <a:buAutoNum type="arabicPeriod"/>
            </a:pPr>
            <a:r>
              <a:rPr lang="en-US" sz="2000" smtClean="0">
                <a:latin typeface="Arial" pitchFamily="34" charset="0"/>
              </a:rPr>
              <a:t>The employer did not create the hazard;</a:t>
            </a:r>
          </a:p>
          <a:p>
            <a:pPr marL="623888" indent="-514350" algn="just">
              <a:buSzTx/>
              <a:buFont typeface="Wingdings 3" pitchFamily="18" charset="2"/>
              <a:buAutoNum type="arabicPeriod"/>
            </a:pPr>
            <a:r>
              <a:rPr lang="en-US" sz="2000" smtClean="0">
                <a:latin typeface="Arial" pitchFamily="34" charset="0"/>
              </a:rPr>
              <a:t>The employer did not have the responsibility or the authority to have the hazard corrected</a:t>
            </a:r>
          </a:p>
          <a:p>
            <a:pPr marL="623888" indent="-514350" algn="just">
              <a:buSzTx/>
              <a:buFont typeface="Wingdings 3" pitchFamily="18" charset="2"/>
              <a:buAutoNum type="arabicPeriod"/>
            </a:pPr>
            <a:r>
              <a:rPr lang="en-US" sz="2000" smtClean="0">
                <a:latin typeface="Arial" pitchFamily="34" charset="0"/>
              </a:rPr>
              <a:t>The employer did not have the ability to correct or remove the hazard</a:t>
            </a:r>
          </a:p>
          <a:p>
            <a:pPr marL="623888" indent="-514350" algn="just">
              <a:buSzTx/>
              <a:buFont typeface="Wingdings 3" pitchFamily="18" charset="2"/>
              <a:buAutoNum type="arabicPeriod"/>
            </a:pPr>
            <a:r>
              <a:rPr lang="en-US" sz="2000" smtClean="0">
                <a:latin typeface="Arial" pitchFamily="34" charset="0"/>
              </a:rPr>
              <a:t>The employer can demonstrate that the creating, the controlling and/or the correcting employers, as appropriate, have been specifically notified as the hazard to which his/her employees are exposed </a:t>
            </a:r>
          </a:p>
          <a:p>
            <a:pPr marL="623888" indent="-514350" algn="just">
              <a:buSzTx/>
              <a:buFont typeface="Wingdings 3" pitchFamily="18" charset="2"/>
              <a:buAutoNum type="arabicPeriod"/>
            </a:pPr>
            <a:endParaRPr lang="en-US" sz="2000" smtClean="0">
              <a:latin typeface="Arial" pitchFamily="34" charset="0"/>
            </a:endParaRPr>
          </a:p>
        </p:txBody>
      </p:sp>
      <p:sp>
        <p:nvSpPr>
          <p:cNvPr id="254980" name="Rectangle 1028"/>
          <p:cNvSpPr>
            <a:spLocks noChangeArrowheads="1"/>
          </p:cNvSpPr>
          <p:nvPr/>
        </p:nvSpPr>
        <p:spPr bwMode="auto">
          <a:xfrm>
            <a:off x="2286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00"/>
                </a:solidFill>
                <a:effectLst>
                  <a:outerShdw blurRad="38100" dist="38100" dir="2700000" algn="tl">
                    <a:srgbClr val="000000"/>
                  </a:outerShdw>
                </a:effectLst>
              </a:rPr>
              <a:t>Exposing Employer Legitimate Defense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Rectangle 1026"/>
          <p:cNvSpPr>
            <a:spLocks noGrp="1"/>
          </p:cNvSpPr>
          <p:nvPr>
            <p:ph type="body" idx="1"/>
          </p:nvPr>
        </p:nvSpPr>
        <p:spPr>
          <a:xfrm>
            <a:off x="228600" y="1066800"/>
            <a:ext cx="8534400" cy="4648200"/>
          </a:xfrm>
        </p:spPr>
        <p:txBody>
          <a:bodyPr/>
          <a:lstStyle/>
          <a:p>
            <a:pPr marL="623888" indent="-514350" algn="just">
              <a:lnSpc>
                <a:spcPct val="120000"/>
              </a:lnSpc>
              <a:buSzTx/>
              <a:buFont typeface="Wingdings 3" pitchFamily="18" charset="2"/>
              <a:buAutoNum type="arabicPeriod" startAt="5"/>
            </a:pPr>
            <a:r>
              <a:rPr lang="en-US" sz="2400" smtClean="0">
                <a:latin typeface="Arial" pitchFamily="34" charset="0"/>
              </a:rPr>
              <a:t>The employer has instructed his/her employees to recognize the hazard and,</a:t>
            </a:r>
          </a:p>
          <a:p>
            <a:pPr marL="1123950" lvl="1" indent="-438150" algn="just">
              <a:lnSpc>
                <a:spcPct val="120000"/>
              </a:lnSpc>
              <a:buFont typeface="Wingdings" pitchFamily="2" charset="2"/>
              <a:buChar char="§"/>
            </a:pPr>
            <a:r>
              <a:rPr lang="en-US" sz="2000" smtClean="0">
                <a:latin typeface="Arial" pitchFamily="34" charset="0"/>
              </a:rPr>
              <a:t>5a. Where feasible, an exposing employer must have taken appropriate alternative means of protecting employees from the hazard.</a:t>
            </a:r>
          </a:p>
          <a:p>
            <a:pPr marL="1123950" lvl="1" indent="-438150" algn="just">
              <a:lnSpc>
                <a:spcPct val="120000"/>
              </a:lnSpc>
              <a:buFont typeface="Wingdings" pitchFamily="2" charset="2"/>
              <a:buChar char="§"/>
            </a:pPr>
            <a:r>
              <a:rPr lang="en-US" sz="2000" smtClean="0">
                <a:latin typeface="Arial" pitchFamily="34" charset="0"/>
              </a:rPr>
              <a:t>5b. When extreme circumstances justify it, the exposing employer shall remove his/her employees from the job to avoid citation</a:t>
            </a:r>
          </a:p>
          <a:p>
            <a:pPr marL="1123950" lvl="1" indent="-438150">
              <a:lnSpc>
                <a:spcPct val="120000"/>
              </a:lnSpc>
              <a:buFont typeface="Wingdings 3" pitchFamily="18" charset="2"/>
              <a:buAutoNum type="arabicPeriod"/>
            </a:pPr>
            <a:endParaRPr lang="en-US" sz="2000" smtClean="0">
              <a:latin typeface="Arial" pitchFamily="34" charset="0"/>
            </a:endParaRPr>
          </a:p>
        </p:txBody>
      </p:sp>
      <p:sp>
        <p:nvSpPr>
          <p:cNvPr id="257027" name="Rectangle 1027"/>
          <p:cNvSpPr>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FFFF00"/>
                </a:solidFill>
                <a:effectLst>
                  <a:outerShdw blurRad="38100" dist="38100" dir="2700000" algn="tl">
                    <a:srgbClr val="000000"/>
                  </a:outerShdw>
                </a:effectLst>
              </a:rPr>
              <a:t>Exposing Employer Legitimate Defense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9330" name="Object 1026"/>
          <p:cNvGraphicFramePr>
            <a:graphicFrameLocks/>
          </p:cNvGraphicFramePr>
          <p:nvPr/>
        </p:nvGraphicFramePr>
        <p:xfrm>
          <a:off x="1143000" y="457200"/>
          <a:ext cx="6788150" cy="5895975"/>
        </p:xfrm>
        <a:graphic>
          <a:graphicData uri="http://schemas.openxmlformats.org/presentationml/2006/ole">
            <mc:AlternateContent xmlns:mc="http://schemas.openxmlformats.org/markup-compatibility/2006">
              <mc:Choice xmlns:v="urn:schemas-microsoft-com:vml" Requires="v">
                <p:oleObj spid="_x0000_s99336" name="Clip" r:id="rId4" imgW="3660480" imgH="3601800" progId="MS_ClipArt_Gallery.2">
                  <p:embed/>
                </p:oleObj>
              </mc:Choice>
              <mc:Fallback>
                <p:oleObj name="Clip" r:id="rId4" imgW="3660480" imgH="3601800" progId="MS_ClipArt_Gallery.2">
                  <p:embed/>
                  <p:pic>
                    <p:nvPicPr>
                      <p:cNvPr id="0" name="Object 10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
                        <a:ext cx="6788150" cy="589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31" name="Rectangle 1027"/>
          <p:cNvSpPr>
            <a:spLocks noGrp="1" noChangeArrowheads="1"/>
          </p:cNvSpPr>
          <p:nvPr>
            <p:ph type="ctrTitle"/>
          </p:nvPr>
        </p:nvSpPr>
        <p:spPr>
          <a:xfrm>
            <a:off x="2133600" y="2668588"/>
            <a:ext cx="4876800" cy="1522412"/>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4400" i="1" smtClean="0">
                <a:effectLst>
                  <a:outerShdw blurRad="38100" dist="38100" dir="2700000" algn="tl">
                    <a:srgbClr val="000000"/>
                  </a:outerShdw>
                </a:effectLst>
                <a:latin typeface="Arial" pitchFamily="34" charset="0"/>
              </a:rPr>
              <a:t>Safety and Health Programs</a:t>
            </a:r>
          </a:p>
        </p:txBody>
      </p:sp>
      <p:pic>
        <p:nvPicPr>
          <p:cNvPr id="99332" name="Picture 1028" descr="D:\Clipart\People\Busocc\XAAB9477.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16038" y="4633913"/>
            <a:ext cx="1801812" cy="1525587"/>
          </a:xfrm>
          <a:prstGeom prst="rect">
            <a:avLst/>
          </a:prstGeom>
          <a:noFill/>
          <a:extLst>
            <a:ext uri="{909E8E84-426E-40DD-AFC4-6F175D3DCCD1}">
              <a14:hiddenFill xmlns:a14="http://schemas.microsoft.com/office/drawing/2010/main">
                <a:solidFill>
                  <a:srgbClr val="FFFFFF"/>
                </a:solidFill>
              </a14:hiddenFill>
            </a:ext>
          </a:extLst>
        </p:spPr>
      </p:pic>
      <p:pic>
        <p:nvPicPr>
          <p:cNvPr id="99333" name="Picture 1029" descr="S:\Steve01.jpg"/>
          <p:cNvPicPr>
            <a:picLocks noChangeAspect="1" noChangeArrowheads="1"/>
          </p:cNvPicPr>
          <p:nvPr/>
        </p:nvPicPr>
        <p:blipFill>
          <a:blip r:embed="rId7" cstate="email">
            <a:extLst>
              <a:ext uri="{28A0092B-C50C-407E-A947-70E740481C1C}">
                <a14:useLocalDpi xmlns:a14="http://schemas.microsoft.com/office/drawing/2010/main"/>
              </a:ext>
            </a:extLst>
          </a:blip>
          <a:srcRect t="4399"/>
          <a:stretch>
            <a:fillRect/>
          </a:stretch>
        </p:blipFill>
        <p:spPr bwMode="auto">
          <a:xfrm>
            <a:off x="6165850" y="411163"/>
            <a:ext cx="1662113" cy="1693862"/>
          </a:xfrm>
          <a:prstGeom prst="rect">
            <a:avLst/>
          </a:prstGeom>
          <a:noFill/>
          <a:extLst>
            <a:ext uri="{909E8E84-426E-40DD-AFC4-6F175D3DCCD1}">
              <a14:hiddenFill xmlns:a14="http://schemas.microsoft.com/office/drawing/2010/main">
                <a:solidFill>
                  <a:srgbClr val="FFFFFF"/>
                </a:solidFill>
              </a14:hiddenFill>
            </a:ext>
          </a:extLst>
        </p:spPr>
      </p:pic>
      <p:pic>
        <p:nvPicPr>
          <p:cNvPr id="99334" name="Picture 1030" descr="D:\Clipart\People\Busocc\XAAB953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096000" y="4600575"/>
            <a:ext cx="1870075" cy="1577975"/>
          </a:xfrm>
          <a:prstGeom prst="rect">
            <a:avLst/>
          </a:prstGeom>
          <a:noFill/>
          <a:extLst>
            <a:ext uri="{909E8E84-426E-40DD-AFC4-6F175D3DCCD1}">
              <a14:hiddenFill xmlns:a14="http://schemas.microsoft.com/office/drawing/2010/main">
                <a:solidFill>
                  <a:srgbClr val="FFFFFF"/>
                </a:solidFill>
              </a14:hiddenFill>
            </a:ext>
          </a:extLst>
        </p:spPr>
      </p:pic>
      <p:pic>
        <p:nvPicPr>
          <p:cNvPr id="99335" name="Picture 1031" descr="D:\Clipart\People\Busocc\XAAB9440.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131888" y="428625"/>
            <a:ext cx="1985962" cy="16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1BB8494A-C54D-442F-AB1A-B196BD628DFF}" type="slidenum">
              <a:rPr lang="en-US" sz="1000">
                <a:latin typeface="+mn-lt"/>
                <a:ea typeface="ＭＳ Ｐゴシック" pitchFamily="-105" charset="-128"/>
              </a:rPr>
              <a:pPr algn="r">
                <a:defRPr/>
              </a:pPr>
              <a:t>38</a:t>
            </a:fld>
            <a:endParaRPr lang="en-US" sz="1000">
              <a:latin typeface="+mn-lt"/>
              <a:ea typeface="ＭＳ Ｐゴシック" pitchFamily="-105" charset="-128"/>
            </a:endParaRPr>
          </a:p>
        </p:txBody>
      </p:sp>
      <p:sp>
        <p:nvSpPr>
          <p:cNvPr id="94219" name="Text Box 11"/>
          <p:cNvSpPr txBox="1">
            <a:spLocks noChangeArrowheads="1"/>
          </p:cNvSpPr>
          <p:nvPr/>
        </p:nvSpPr>
        <p:spPr bwMode="auto">
          <a:xfrm>
            <a:off x="304800" y="1066800"/>
            <a:ext cx="85344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257300" indent="-342900" eaLnBrk="0" hangingPunct="0">
              <a:defRPr>
                <a:solidFill>
                  <a:schemeClr val="tx1"/>
                </a:solidFill>
                <a:latin typeface="Arial" pitchFamily="34" charset="0"/>
                <a:ea typeface="ＭＳ Ｐゴシック" pitchFamily="34" charset="-128"/>
              </a:defRPr>
            </a:lvl3pPr>
            <a:lvl4pPr marL="1714500" indent="-342900" eaLnBrk="0" hangingPunct="0">
              <a:defRPr>
                <a:solidFill>
                  <a:schemeClr val="tx1"/>
                </a:solidFill>
                <a:latin typeface="Arial" pitchFamily="34" charset="0"/>
                <a:ea typeface="ＭＳ Ｐゴシック" pitchFamily="34" charset="-128"/>
              </a:defRPr>
            </a:lvl4pPr>
            <a:lvl5pPr marL="2171700" indent="-342900" eaLnBrk="0" hangingPunct="0">
              <a:defRPr>
                <a:solidFill>
                  <a:schemeClr val="tx1"/>
                </a:solidFill>
                <a:latin typeface="Arial" pitchFamily="34" charset="0"/>
                <a:ea typeface="ＭＳ Ｐゴシック" pitchFamily="34" charset="-128"/>
              </a:defRPr>
            </a:lvl5pPr>
            <a:lvl6pPr marL="2628900" indent="-342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6100" indent="-342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543300" indent="-342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000500" indent="-342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fontAlgn="ctr" hangingPunct="1">
              <a:spcBef>
                <a:spcPct val="50000"/>
              </a:spcBef>
              <a:buClr>
                <a:schemeClr val="tx2"/>
              </a:buClr>
              <a:buFont typeface="Wingdings" pitchFamily="2" charset="2"/>
              <a:buChar char="q"/>
            </a:pPr>
            <a:r>
              <a:rPr lang="en-US" sz="2000">
                <a:cs typeface="Arial" pitchFamily="34" charset="0"/>
              </a:rPr>
              <a:t>Do you have an active safety and health program in operation that includes general safety and health program elements as well as the management of hazards specific to your work-site?</a:t>
            </a:r>
          </a:p>
          <a:p>
            <a:pPr algn="just" eaLnBrk="1" fontAlgn="ctr" hangingPunct="1">
              <a:spcBef>
                <a:spcPct val="50000"/>
              </a:spcBef>
              <a:buClr>
                <a:schemeClr val="tx2"/>
              </a:buClr>
              <a:buFont typeface="Wingdings" pitchFamily="2" charset="2"/>
              <a:buChar char="q"/>
            </a:pPr>
            <a:r>
              <a:rPr lang="en-US" sz="2000">
                <a:cs typeface="Arial" pitchFamily="34" charset="0"/>
              </a:rPr>
              <a:t>Is one person clearly responsible for the safety and health program?</a:t>
            </a:r>
          </a:p>
          <a:p>
            <a:pPr algn="just" eaLnBrk="1" fontAlgn="ctr" hangingPunct="1">
              <a:spcBef>
                <a:spcPct val="50000"/>
              </a:spcBef>
              <a:buClr>
                <a:schemeClr val="tx2"/>
              </a:buClr>
              <a:buFont typeface="Wingdings" pitchFamily="2" charset="2"/>
              <a:buChar char="q"/>
            </a:pPr>
            <a:r>
              <a:rPr lang="en-US" sz="2000">
                <a:cs typeface="Arial" pitchFamily="34" charset="0"/>
              </a:rPr>
              <a:t>Do you have a safety committee or group made up of management and labor representatives that meets regularly and reports in writing on its activities?</a:t>
            </a:r>
          </a:p>
          <a:p>
            <a:pPr algn="just" eaLnBrk="1" fontAlgn="ctr" hangingPunct="1">
              <a:spcBef>
                <a:spcPct val="50000"/>
              </a:spcBef>
              <a:buClr>
                <a:schemeClr val="tx2"/>
              </a:buClr>
              <a:buFont typeface="Wingdings" pitchFamily="2" charset="2"/>
              <a:buChar char="q"/>
            </a:pPr>
            <a:r>
              <a:rPr lang="en-US" sz="2000">
                <a:cs typeface="Arial" pitchFamily="34" charset="0"/>
              </a:rPr>
              <a:t>Do you have a working procedure to handle in-house employee complaints regarding safety and health?</a:t>
            </a:r>
          </a:p>
          <a:p>
            <a:pPr algn="just" eaLnBrk="1" fontAlgn="ctr" hangingPunct="1">
              <a:spcBef>
                <a:spcPct val="50000"/>
              </a:spcBef>
              <a:buClr>
                <a:schemeClr val="tx2"/>
              </a:buClr>
              <a:buFont typeface="Wingdings" pitchFamily="2" charset="2"/>
              <a:buChar char="q"/>
            </a:pPr>
            <a:r>
              <a:rPr lang="en-US" sz="2000">
                <a:cs typeface="Arial" pitchFamily="34" charset="0"/>
              </a:rPr>
              <a:t>Are your employees advised of efforts and accomplishments of the safety and health program made to ensure they will have a workplace that is safe and healthful?</a:t>
            </a:r>
          </a:p>
          <a:p>
            <a:pPr algn="just" eaLnBrk="1" fontAlgn="ctr" hangingPunct="1">
              <a:spcBef>
                <a:spcPct val="50000"/>
              </a:spcBef>
              <a:buClr>
                <a:schemeClr val="tx2"/>
              </a:buClr>
              <a:buFont typeface="Wingdings" pitchFamily="2" charset="2"/>
              <a:buChar char="q"/>
            </a:pPr>
            <a:r>
              <a:rPr lang="en-US" sz="2000">
                <a:cs typeface="Arial" pitchFamily="34" charset="0"/>
              </a:rPr>
              <a:t>Have you considered incentives for employees or workgroups who excel in reducing workplace injury/illnesses?</a:t>
            </a:r>
            <a:endParaRPr lang="en-US" sz="2000"/>
          </a:p>
        </p:txBody>
      </p:sp>
      <p:sp>
        <p:nvSpPr>
          <p:cNvPr id="94221" name="Text Box 13"/>
          <p:cNvSpPr txBox="1">
            <a:spLocks noChangeArrowheads="1"/>
          </p:cNvSpPr>
          <p:nvPr/>
        </p:nvSpPr>
        <p:spPr bwMode="auto">
          <a:xfrm>
            <a:off x="228600" y="3048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Checklist for Self Compliance</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5F56E858-16D9-4D79-90D6-F1EE3CBF73ED}" type="slidenum">
              <a:rPr lang="en-US" sz="1000">
                <a:latin typeface="+mn-lt"/>
                <a:ea typeface="ＭＳ Ｐゴシック" pitchFamily="-105" charset="-128"/>
              </a:rPr>
              <a:pPr algn="r">
                <a:defRPr/>
              </a:pPr>
              <a:t>39</a:t>
            </a:fld>
            <a:endParaRPr lang="en-US" sz="1000">
              <a:latin typeface="+mn-lt"/>
              <a:ea typeface="ＭＳ Ｐゴシック" pitchFamily="-105" charset="-128"/>
            </a:endParaRPr>
          </a:p>
        </p:txBody>
      </p:sp>
      <p:sp>
        <p:nvSpPr>
          <p:cNvPr id="78852" name="Text Box 4"/>
          <p:cNvSpPr txBox="1">
            <a:spLocks noChangeArrowheads="1"/>
          </p:cNvSpPr>
          <p:nvPr/>
        </p:nvSpPr>
        <p:spPr bwMode="auto">
          <a:xfrm>
            <a:off x="152400" y="1524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Behavior Based Safety</a:t>
            </a:r>
            <a:r>
              <a:rPr lang="en-US"/>
              <a:t> </a:t>
            </a:r>
          </a:p>
        </p:txBody>
      </p:sp>
      <p:sp>
        <p:nvSpPr>
          <p:cNvPr id="78853" name="Text Box 5"/>
          <p:cNvSpPr txBox="1">
            <a:spLocks noChangeArrowheads="1"/>
          </p:cNvSpPr>
          <p:nvPr/>
        </p:nvSpPr>
        <p:spPr bwMode="auto">
          <a:xfrm>
            <a:off x="304800" y="838200"/>
            <a:ext cx="85344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ts val="400"/>
              </a:spcBef>
              <a:buClr>
                <a:schemeClr val="accent1"/>
              </a:buClr>
              <a:buSzPct val="68000"/>
              <a:buFont typeface="Wingdings 3" pitchFamily="18" charset="2"/>
              <a:buNone/>
            </a:pPr>
            <a:r>
              <a:rPr lang="en-US" sz="2400" b="1">
                <a:effectLst>
                  <a:outerShdw blurRad="38100" dist="38100" dir="2700000" algn="tl">
                    <a:srgbClr val="000000"/>
                  </a:outerShdw>
                </a:effectLst>
              </a:rPr>
              <a:t>Behavior-Based Safety</a:t>
            </a:r>
            <a:r>
              <a:rPr lang="en-US" sz="2400" b="1"/>
              <a:t> </a:t>
            </a:r>
            <a:r>
              <a:rPr lang="en-US" sz="2400"/>
              <a:t>refers to the use of applied behavior analysis models to achieve continuous improvement in safety performance. </a:t>
            </a:r>
          </a:p>
          <a:p>
            <a:pPr algn="just">
              <a:spcBef>
                <a:spcPts val="400"/>
              </a:spcBef>
              <a:buClr>
                <a:schemeClr val="accent1"/>
              </a:buClr>
              <a:buSzPct val="68000"/>
              <a:buFont typeface="Wingdings 3" pitchFamily="18" charset="2"/>
              <a:buNone/>
            </a:pPr>
            <a:r>
              <a:rPr lang="en-US" sz="2400"/>
              <a:t>According to some safety professionals, safety programs fail because they rely too much on things that come before behavior -- </a:t>
            </a:r>
            <a:r>
              <a:rPr lang="en-US" sz="2400" b="1">
                <a:effectLst>
                  <a:outerShdw blurRad="38100" dist="38100" dir="2700000" algn="tl">
                    <a:srgbClr val="000000"/>
                  </a:outerShdw>
                </a:effectLst>
              </a:rPr>
              <a:t>safety rules, procedures, meetings, and so on</a:t>
            </a:r>
            <a:r>
              <a:rPr lang="en-US" sz="2400"/>
              <a:t>.</a:t>
            </a:r>
          </a:p>
        </p:txBody>
      </p:sp>
      <p:sp>
        <p:nvSpPr>
          <p:cNvPr id="78854" name="Content Placeholder 1"/>
          <p:cNvSpPr>
            <a:spLocks/>
          </p:cNvSpPr>
          <p:nvPr/>
        </p:nvSpPr>
        <p:spPr bwMode="auto">
          <a:xfrm>
            <a:off x="228600" y="3200400"/>
            <a:ext cx="8534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Identify critical problem behaviors</a:t>
            </a:r>
            <a:r>
              <a:rPr lang="en-US" sz="1800" b="1"/>
              <a:t>. </a:t>
            </a:r>
            <a:r>
              <a:rPr lang="en-US" sz="1800"/>
              <a:t>These become action items to work on.</a:t>
            </a:r>
          </a:p>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Identify root causes</a:t>
            </a:r>
            <a:r>
              <a:rPr lang="en-US" sz="1800"/>
              <a:t>. The “basic things” that need to be fixed to eliminate the problem.</a:t>
            </a:r>
          </a:p>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Generate potential actions</a:t>
            </a:r>
            <a:r>
              <a:rPr lang="en-US" sz="1800" b="1"/>
              <a:t>. </a:t>
            </a:r>
            <a:r>
              <a:rPr lang="en-US" sz="1800"/>
              <a:t>Think of as many solutions as possible.</a:t>
            </a:r>
          </a:p>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Evaluate possible actions</a:t>
            </a:r>
            <a:r>
              <a:rPr lang="en-US" sz="1800" b="1"/>
              <a:t>. </a:t>
            </a:r>
            <a:r>
              <a:rPr lang="en-US" sz="1800"/>
              <a:t>Choose those that are most productive.</a:t>
            </a:r>
          </a:p>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Develop an action plan</a:t>
            </a:r>
            <a:r>
              <a:rPr lang="en-US" sz="1800" b="1"/>
              <a:t>. </a:t>
            </a:r>
            <a:r>
              <a:rPr lang="en-US" sz="1800"/>
              <a:t>To carry out the chosen solutions.</a:t>
            </a:r>
          </a:p>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Implement an action plan</a:t>
            </a:r>
            <a:r>
              <a:rPr lang="en-US" sz="1800" b="1"/>
              <a:t>. </a:t>
            </a:r>
            <a:r>
              <a:rPr lang="en-US" sz="1800"/>
              <a:t>Carry it the change. Limit variables.</a:t>
            </a:r>
          </a:p>
          <a:p>
            <a:pPr marL="623888" indent="-514350" algn="just">
              <a:spcBef>
                <a:spcPts val="400"/>
              </a:spcBef>
              <a:buClr>
                <a:schemeClr val="accent1"/>
              </a:buClr>
              <a:buFont typeface="Wingdings" pitchFamily="2" charset="2"/>
              <a:buChar char="§"/>
            </a:pPr>
            <a:r>
              <a:rPr lang="en-US" sz="1800" b="1">
                <a:effectLst>
                  <a:outerShdw blurRad="38100" dist="38100" dir="2700000" algn="tl">
                    <a:srgbClr val="000000"/>
                  </a:outerShdw>
                </a:effectLst>
              </a:rPr>
              <a:t>Conduct follow up</a:t>
            </a:r>
            <a:r>
              <a:rPr lang="en-US" sz="1800" b="1"/>
              <a:t>. </a:t>
            </a:r>
            <a:r>
              <a:rPr lang="en-US" sz="1800"/>
              <a:t>Problem solved? Measure and evaluate.</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Content Placeholder 1"/>
          <p:cNvSpPr>
            <a:spLocks noGrp="1"/>
          </p:cNvSpPr>
          <p:nvPr>
            <p:ph idx="1"/>
          </p:nvPr>
        </p:nvSpPr>
        <p:spPr>
          <a:xfrm>
            <a:off x="304800" y="1600200"/>
            <a:ext cx="8229600" cy="2895600"/>
          </a:xfrm>
        </p:spPr>
        <p:txBody>
          <a:bodyPr/>
          <a:lstStyle/>
          <a:p>
            <a:pPr algn="just" eaLnBrk="1" hangingPunct="1"/>
            <a:r>
              <a:rPr lang="en-US" sz="2400" smtClean="0">
                <a:latin typeface="Arial" pitchFamily="34" charset="0"/>
              </a:rPr>
              <a:t>OSHA began because, until 1970, there were no national laws for safety and health hazards.</a:t>
            </a:r>
          </a:p>
          <a:p>
            <a:pPr algn="just" eaLnBrk="1" hangingPunct="1"/>
            <a:r>
              <a:rPr lang="en-US" sz="2400" smtClean="0">
                <a:latin typeface="Arial" pitchFamily="34" charset="0"/>
              </a:rPr>
              <a:t>On average, 15 workers die every day from job injuries</a:t>
            </a:r>
          </a:p>
          <a:p>
            <a:pPr algn="just" eaLnBrk="1" hangingPunct="1"/>
            <a:r>
              <a:rPr lang="en-US" sz="2400" smtClean="0">
                <a:latin typeface="Arial" pitchFamily="34" charset="0"/>
              </a:rPr>
              <a:t>Over 5,600 Americans die from workplace injuries annually</a:t>
            </a:r>
          </a:p>
          <a:p>
            <a:pPr algn="just" eaLnBrk="1" hangingPunct="1"/>
            <a:r>
              <a:rPr lang="en-US" sz="2400" smtClean="0">
                <a:latin typeface="Arial" pitchFamily="34" charset="0"/>
              </a:rPr>
              <a:t>Over 4 million non-fatal workplace injuries and illnesses are reported</a:t>
            </a:r>
            <a:endParaRPr lang="en-US" smtClean="0"/>
          </a:p>
        </p:txBody>
      </p:sp>
      <p:sp>
        <p:nvSpPr>
          <p:cNvPr id="5124" name="Slide Number Placeholder 2"/>
          <p:cNvSpPr>
            <a:spLocks noGrp="1"/>
          </p:cNvSpPr>
          <p:nvPr>
            <p:ph type="sldNum" sz="quarter" idx="12"/>
          </p:nvPr>
        </p:nvSpPr>
        <p:spPr bwMode="auto">
          <a:ln>
            <a:miter lim="800000"/>
            <a:headEnd/>
            <a:tailEnd/>
          </a:ln>
        </p:spPr>
        <p:txBody>
          <a:bodyPr/>
          <a:lstStyle/>
          <a:p>
            <a:pPr>
              <a:defRPr/>
            </a:pPr>
            <a:fld id="{D9F99301-3AD7-42AF-ABAA-0681235DB128}" type="slidenum">
              <a:rPr lang="en-US" smtClean="0">
                <a:solidFill>
                  <a:schemeClr val="tx1"/>
                </a:solidFill>
              </a:rPr>
              <a:pPr>
                <a:defRPr/>
              </a:pPr>
              <a:t>4</a:t>
            </a:fld>
            <a:endParaRPr lang="en-US" smtClean="0">
              <a:solidFill>
                <a:schemeClr val="tx1"/>
              </a:solidFill>
            </a:endParaRPr>
          </a:p>
        </p:txBody>
      </p:sp>
      <p:sp>
        <p:nvSpPr>
          <p:cNvPr id="5126" name="Text Box 6"/>
          <p:cNvSpPr txBox="1">
            <a:spLocks noChangeArrowheads="1"/>
          </p:cNvSpPr>
          <p:nvPr/>
        </p:nvSpPr>
        <p:spPr bwMode="auto">
          <a:xfrm>
            <a:off x="152400" y="304800"/>
            <a:ext cx="883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800"/>
          </a:p>
        </p:txBody>
      </p:sp>
      <p:sp>
        <p:nvSpPr>
          <p:cNvPr id="5127" name="Text Box 7"/>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tx2"/>
                </a:solidFill>
                <a:effectLst>
                  <a:outerShdw blurRad="38100" dist="38100" dir="2700000" algn="tl">
                    <a:srgbClr val="000000"/>
                  </a:outerShdw>
                </a:effectLst>
              </a:rPr>
              <a:t>Why is OSHA Important to You?</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228600" y="152400"/>
            <a:ext cx="8686800" cy="609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Session Objectives</a:t>
            </a:r>
          </a:p>
        </p:txBody>
      </p:sp>
      <p:sp>
        <p:nvSpPr>
          <p:cNvPr id="175107" name="Text Box 3"/>
          <p:cNvSpPr txBox="1">
            <a:spLocks noChangeArrowheads="1"/>
          </p:cNvSpPr>
          <p:nvPr/>
        </p:nvSpPr>
        <p:spPr bwMode="auto">
          <a:xfrm>
            <a:off x="533400" y="13716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400">
              <a:latin typeface="Times New Roman" pitchFamily="18" charset="0"/>
            </a:endParaRPr>
          </a:p>
        </p:txBody>
      </p:sp>
      <p:sp>
        <p:nvSpPr>
          <p:cNvPr id="175108" name="Text Box 4"/>
          <p:cNvSpPr txBox="1">
            <a:spLocks noChangeArrowheads="1"/>
          </p:cNvSpPr>
          <p:nvPr/>
        </p:nvSpPr>
        <p:spPr bwMode="auto">
          <a:xfrm>
            <a:off x="228600" y="1371600"/>
            <a:ext cx="8763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371600" indent="-457200" eaLnBrk="0" hangingPunct="0">
              <a:defRPr>
                <a:solidFill>
                  <a:schemeClr val="tx1"/>
                </a:solidFill>
                <a:latin typeface="Arial" pitchFamily="34" charset="0"/>
                <a:ea typeface="ＭＳ Ｐゴシック" pitchFamily="34" charset="-128"/>
              </a:defRPr>
            </a:lvl3pPr>
            <a:lvl4pPr marL="1828800" indent="-457200" eaLnBrk="0" hangingPunct="0">
              <a:defRPr>
                <a:solidFill>
                  <a:schemeClr val="tx1"/>
                </a:solidFill>
                <a:latin typeface="Arial" pitchFamily="34" charset="0"/>
                <a:ea typeface="ＭＳ Ｐゴシック" pitchFamily="34" charset="-128"/>
              </a:defRPr>
            </a:lvl4pPr>
            <a:lvl5pPr marL="2286000" indent="-457200" eaLnBrk="0" hangingPunct="0">
              <a:defRPr>
                <a:solidFill>
                  <a:schemeClr val="tx1"/>
                </a:solidFill>
                <a:latin typeface="Arial" pitchFamily="34" charset="0"/>
                <a:ea typeface="ＭＳ Ｐゴシック" pitchFamily="34" charset="-128"/>
              </a:defRPr>
            </a:lvl5pPr>
            <a:lvl6pPr marL="2743200" indent="-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00400" indent="-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657600" indent="-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114800" indent="-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buClr>
                <a:srgbClr val="FFFF00"/>
              </a:buClr>
              <a:buFont typeface="Wingdings" pitchFamily="2" charset="2"/>
              <a:buChar char="§"/>
            </a:pPr>
            <a:r>
              <a:rPr lang="en-US" sz="2000">
                <a:effectLst>
                  <a:outerShdw blurRad="38100" dist="38100" dir="2700000" algn="tl">
                    <a:srgbClr val="000000"/>
                  </a:outerShdw>
                </a:effectLst>
              </a:rPr>
              <a:t>Discuss the benefits of an effective safety and health program.</a:t>
            </a:r>
          </a:p>
          <a:p>
            <a:pPr>
              <a:spcBef>
                <a:spcPct val="50000"/>
              </a:spcBef>
              <a:buClr>
                <a:srgbClr val="FFFF00"/>
              </a:buClr>
              <a:buFont typeface="Wingdings" pitchFamily="2" charset="2"/>
              <a:buChar char="§"/>
            </a:pPr>
            <a:r>
              <a:rPr lang="en-US" sz="2000">
                <a:effectLst>
                  <a:outerShdw blurRad="38100" dist="38100" dir="2700000" algn="tl">
                    <a:srgbClr val="000000"/>
                  </a:outerShdw>
                </a:effectLst>
              </a:rPr>
              <a:t>Name the four elements of an effective safety and health program.</a:t>
            </a:r>
          </a:p>
          <a:p>
            <a:pPr>
              <a:spcBef>
                <a:spcPct val="50000"/>
              </a:spcBef>
              <a:buClr>
                <a:srgbClr val="FFFF00"/>
              </a:buClr>
              <a:buFont typeface="Wingdings" pitchFamily="2" charset="2"/>
              <a:buChar char="§"/>
            </a:pPr>
            <a:r>
              <a:rPr lang="en-US" sz="2000">
                <a:effectLst>
                  <a:outerShdw blurRad="38100" dist="38100" dir="2700000" algn="tl">
                    <a:srgbClr val="000000"/>
                  </a:outerShdw>
                </a:effectLst>
              </a:rPr>
              <a:t>Name three methods to prevent and control workplace hazards.</a:t>
            </a:r>
          </a:p>
        </p:txBody>
      </p:sp>
      <p:sp>
        <p:nvSpPr>
          <p:cNvPr id="175109" name="Text Box 5"/>
          <p:cNvSpPr txBox="1">
            <a:spLocks noChangeArrowheads="1"/>
          </p:cNvSpPr>
          <p:nvPr/>
        </p:nvSpPr>
        <p:spPr bwMode="auto">
          <a:xfrm>
            <a:off x="838200" y="3505200"/>
            <a:ext cx="7239000" cy="1116013"/>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371600" indent="-457200" eaLnBrk="0" hangingPunct="0">
              <a:defRPr>
                <a:solidFill>
                  <a:schemeClr val="tx1"/>
                </a:solidFill>
                <a:latin typeface="Arial" pitchFamily="34" charset="0"/>
                <a:ea typeface="ＭＳ Ｐゴシック" pitchFamily="34" charset="-128"/>
              </a:defRPr>
            </a:lvl3pPr>
            <a:lvl4pPr marL="1828800" indent="-457200" eaLnBrk="0" hangingPunct="0">
              <a:defRPr>
                <a:solidFill>
                  <a:schemeClr val="tx1"/>
                </a:solidFill>
                <a:latin typeface="Arial" pitchFamily="34" charset="0"/>
                <a:ea typeface="ＭＳ Ｐゴシック" pitchFamily="34" charset="-128"/>
              </a:defRPr>
            </a:lvl4pPr>
            <a:lvl5pPr marL="2286000" indent="-457200" eaLnBrk="0" hangingPunct="0">
              <a:defRPr>
                <a:solidFill>
                  <a:schemeClr val="tx1"/>
                </a:solidFill>
                <a:latin typeface="Arial" pitchFamily="34" charset="0"/>
                <a:ea typeface="ＭＳ Ｐゴシック" pitchFamily="34" charset="-128"/>
              </a:defRPr>
            </a:lvl5pPr>
            <a:lvl6pPr marL="2743200" indent="-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00400" indent="-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657600" indent="-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114800" indent="-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buClr>
                <a:srgbClr val="FFFF00"/>
              </a:buClr>
            </a:pPr>
            <a:r>
              <a:rPr lang="en-US" sz="1800" b="1">
                <a:solidFill>
                  <a:srgbClr val="FFFF00"/>
                </a:solidFill>
                <a:effectLst>
                  <a:outerShdw blurRad="38100" dist="38100" dir="2700000" algn="tl">
                    <a:srgbClr val="000000"/>
                  </a:outerShdw>
                </a:effectLst>
              </a:rPr>
              <a:t>Questions-</a:t>
            </a:r>
          </a:p>
          <a:p>
            <a:pPr>
              <a:spcBef>
                <a:spcPct val="50000"/>
              </a:spcBef>
              <a:buClr>
                <a:srgbClr val="FFFF00"/>
              </a:buClr>
              <a:buFontTx/>
              <a:buChar char="•"/>
            </a:pPr>
            <a:r>
              <a:rPr lang="en-US" sz="1600" b="1">
                <a:solidFill>
                  <a:srgbClr val="FFFF00"/>
                </a:solidFill>
                <a:effectLst>
                  <a:outerShdw blurRad="38100" dist="38100" dir="2700000" algn="tl">
                    <a:srgbClr val="000000"/>
                  </a:outerShdw>
                </a:effectLst>
              </a:rPr>
              <a:t>Why does a company have safety rules if OSHA laws already exist?</a:t>
            </a:r>
          </a:p>
          <a:p>
            <a:pPr>
              <a:spcBef>
                <a:spcPct val="50000"/>
              </a:spcBef>
              <a:buClr>
                <a:srgbClr val="FFFF00"/>
              </a:buClr>
              <a:buFontTx/>
              <a:buChar char="•"/>
            </a:pPr>
            <a:r>
              <a:rPr lang="en-US" sz="1600" b="1">
                <a:solidFill>
                  <a:srgbClr val="FFFF00"/>
                </a:solidFill>
                <a:effectLst>
                  <a:outerShdw blurRad="38100" dist="38100" dir="2700000" algn="tl">
                    <a:srgbClr val="000000"/>
                  </a:outerShdw>
                </a:effectLst>
              </a:rPr>
              <a:t>What is the purpose of your companies safety manual?</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8600" y="152400"/>
            <a:ext cx="8686800" cy="762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What is your role?</a:t>
            </a:r>
          </a:p>
        </p:txBody>
      </p:sp>
      <p:sp>
        <p:nvSpPr>
          <p:cNvPr id="177155" name="Rectangle 3"/>
          <p:cNvSpPr>
            <a:spLocks noGrp="1"/>
          </p:cNvSpPr>
          <p:nvPr>
            <p:ph type="body" idx="1"/>
          </p:nvPr>
        </p:nvSpPr>
        <p:spPr>
          <a:xfrm>
            <a:off x="228600" y="1219200"/>
            <a:ext cx="8686800" cy="3657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buClr>
                <a:srgbClr val="FFFF00"/>
              </a:buClr>
              <a:buSzTx/>
              <a:buFont typeface="Wingdings" pitchFamily="2" charset="2"/>
              <a:buChar char="§"/>
            </a:pPr>
            <a:r>
              <a:rPr lang="en-US" sz="1800" b="1" smtClean="0">
                <a:effectLst>
                  <a:outerShdw blurRad="38100" dist="38100" dir="2700000" algn="tl">
                    <a:srgbClr val="000000"/>
                  </a:outerShdw>
                </a:effectLst>
                <a:latin typeface="Arial" pitchFamily="34" charset="0"/>
              </a:rPr>
              <a:t>Qualified Person</a:t>
            </a:r>
            <a:r>
              <a:rPr lang="en-US" sz="1800" smtClean="0">
                <a:latin typeface="Arial" pitchFamily="34" charset="0"/>
              </a:rPr>
              <a:t> – one who, by possession of a recognized degree, certificate, or professional standing, or who by extensive knowledge, training, and experience, has successfully demonstrated his ability to solve or resolve problems relating to the subject matter, the work, or the project.</a:t>
            </a:r>
          </a:p>
          <a:p>
            <a:pPr marL="342900" indent="-342900" algn="just">
              <a:lnSpc>
                <a:spcPct val="60000"/>
              </a:lnSpc>
              <a:buClr>
                <a:srgbClr val="FFFF00"/>
              </a:buClr>
              <a:buSzTx/>
              <a:buFont typeface="Wingdings" pitchFamily="2" charset="2"/>
              <a:buChar char="§"/>
            </a:pPr>
            <a:endParaRPr lang="en-US" sz="1800" smtClean="0">
              <a:latin typeface="Arial" pitchFamily="34" charset="0"/>
            </a:endParaRPr>
          </a:p>
          <a:p>
            <a:pPr marL="342900" indent="-342900" algn="just">
              <a:buClr>
                <a:srgbClr val="FFFF00"/>
              </a:buClr>
              <a:buSzTx/>
              <a:buFont typeface="Wingdings" pitchFamily="2" charset="2"/>
              <a:buChar char="§"/>
            </a:pPr>
            <a:r>
              <a:rPr lang="en-US" sz="1800" b="1" smtClean="0">
                <a:effectLst>
                  <a:outerShdw blurRad="38100" dist="38100" dir="2700000" algn="tl">
                    <a:srgbClr val="000000"/>
                  </a:outerShdw>
                </a:effectLst>
                <a:latin typeface="Arial" pitchFamily="34" charset="0"/>
              </a:rPr>
              <a:t>Competent Person</a:t>
            </a:r>
            <a:r>
              <a:rPr lang="en-US" sz="1800" smtClean="0">
                <a:latin typeface="Arial" pitchFamily="34" charset="0"/>
              </a:rPr>
              <a:t>- one who is capable of identifying existing and predictable hazards in the surroundings or working conditions which are unsanitary, hazardous, or dangerous to employees </a:t>
            </a:r>
            <a:r>
              <a:rPr lang="en-US" sz="1800" smtClean="0">
                <a:solidFill>
                  <a:srgbClr val="FFFF00"/>
                </a:solidFill>
                <a:effectLst>
                  <a:outerShdw blurRad="38100" dist="38100" dir="2700000" algn="tl">
                    <a:srgbClr val="000000"/>
                  </a:outerShdw>
                </a:effectLst>
                <a:latin typeface="Arial" pitchFamily="34" charset="0"/>
              </a:rPr>
              <a:t>and who has authorization to take prompt corrective measures to eliminate them</a:t>
            </a:r>
            <a:r>
              <a:rPr lang="en-US" sz="1800" smtClean="0">
                <a:effectLst>
                  <a:outerShdw blurRad="38100" dist="38100" dir="2700000" algn="tl">
                    <a:srgbClr val="000000"/>
                  </a:outerShdw>
                </a:effectLst>
                <a:latin typeface="Arial" pitchFamily="34" charset="0"/>
              </a:rPr>
              <a:t>.</a:t>
            </a:r>
          </a:p>
          <a:p>
            <a:pPr marL="342900" indent="-342900" algn="just">
              <a:lnSpc>
                <a:spcPct val="40000"/>
              </a:lnSpc>
              <a:buClr>
                <a:srgbClr val="FFFF00"/>
              </a:buClr>
              <a:buSzTx/>
              <a:buFont typeface="Wingdings" pitchFamily="2" charset="2"/>
              <a:buChar char="§"/>
            </a:pPr>
            <a:endParaRPr lang="en-US" sz="1800" smtClean="0">
              <a:effectLst>
                <a:outerShdw blurRad="38100" dist="38100" dir="2700000" algn="tl">
                  <a:srgbClr val="000000"/>
                </a:outerShdw>
              </a:effectLst>
              <a:latin typeface="Arial" pitchFamily="34" charset="0"/>
            </a:endParaRPr>
          </a:p>
          <a:p>
            <a:pPr marL="342900" indent="-342900" algn="just">
              <a:buClr>
                <a:srgbClr val="FFFF00"/>
              </a:buClr>
              <a:buSzTx/>
              <a:buFont typeface="Wingdings" pitchFamily="2" charset="2"/>
              <a:buChar char="§"/>
            </a:pPr>
            <a:r>
              <a:rPr lang="en-US" sz="1800" b="1" smtClean="0">
                <a:effectLst>
                  <a:outerShdw blurRad="38100" dist="38100" dir="2700000" algn="tl">
                    <a:srgbClr val="000000"/>
                  </a:outerShdw>
                </a:effectLst>
                <a:latin typeface="Arial" pitchFamily="34" charset="0"/>
              </a:rPr>
              <a:t>Authorized Person</a:t>
            </a:r>
            <a:r>
              <a:rPr lang="en-US" sz="1800" smtClean="0">
                <a:latin typeface="Arial" pitchFamily="34" charset="0"/>
              </a:rPr>
              <a:t>- a person approved or assigned by the employer to perform a specific type of duty or duties or to be at a specific location or locations at the jobsite.</a:t>
            </a:r>
          </a:p>
        </p:txBody>
      </p:sp>
      <p:sp>
        <p:nvSpPr>
          <p:cNvPr id="177156" name="Text Box 4"/>
          <p:cNvSpPr txBox="1">
            <a:spLocks noChangeArrowheads="1"/>
          </p:cNvSpPr>
          <p:nvPr/>
        </p:nvSpPr>
        <p:spPr bwMode="auto">
          <a:xfrm>
            <a:off x="304800" y="5181600"/>
            <a:ext cx="8534400" cy="749300"/>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b="1" u="sng">
                <a:solidFill>
                  <a:srgbClr val="FFFF00"/>
                </a:solidFill>
                <a:effectLst>
                  <a:outerShdw blurRad="38100" dist="38100" dir="2700000" algn="tl">
                    <a:srgbClr val="000000"/>
                  </a:outerShdw>
                </a:effectLst>
              </a:rPr>
              <a:t>Question:</a:t>
            </a:r>
          </a:p>
          <a:p>
            <a:pPr eaLnBrk="0" hangingPunct="0">
              <a:spcBef>
                <a:spcPct val="50000"/>
              </a:spcBef>
            </a:pPr>
            <a:r>
              <a:rPr lang="en-US" sz="1600" b="1">
                <a:solidFill>
                  <a:srgbClr val="FFFF00"/>
                </a:solidFill>
                <a:effectLst>
                  <a:outerShdw blurRad="38100" dist="38100" dir="2700000" algn="tl">
                    <a:srgbClr val="000000"/>
                  </a:outerShdw>
                </a:effectLst>
              </a:rPr>
              <a:t>Who has the authority to appoint a Qualified, Competent or an Authorized Person?</a:t>
            </a:r>
          </a:p>
        </p:txBody>
      </p:sp>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228600" y="228600"/>
            <a:ext cx="8686800" cy="533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Major Program Elements</a:t>
            </a:r>
          </a:p>
        </p:txBody>
      </p:sp>
      <p:sp>
        <p:nvSpPr>
          <p:cNvPr id="179203" name="Rectangle 3"/>
          <p:cNvSpPr>
            <a:spLocks noGrp="1"/>
          </p:cNvSpPr>
          <p:nvPr>
            <p:ph type="body" idx="1"/>
          </p:nvPr>
        </p:nvSpPr>
        <p:spPr>
          <a:xfrm>
            <a:off x="228600" y="1752600"/>
            <a:ext cx="3733800" cy="3352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buClr>
                <a:srgbClr val="FFFF00"/>
              </a:buClr>
              <a:buSzTx/>
              <a:buFont typeface="Wingdings" pitchFamily="2" charset="2"/>
              <a:buAutoNum type="arabicPeriod"/>
            </a:pPr>
            <a:r>
              <a:rPr lang="en-US" sz="1800" smtClean="0">
                <a:latin typeface="Arial" pitchFamily="34" charset="0"/>
              </a:rPr>
              <a:t>Management commitment </a:t>
            </a:r>
            <a:r>
              <a:rPr lang="en-US" sz="1800" b="1" smtClean="0">
                <a:latin typeface="Arial" pitchFamily="34" charset="0"/>
              </a:rPr>
              <a:t>and</a:t>
            </a:r>
            <a:r>
              <a:rPr lang="en-US" sz="1800" smtClean="0">
                <a:latin typeface="Arial" pitchFamily="34" charset="0"/>
              </a:rPr>
              <a:t> employee involvement</a:t>
            </a:r>
          </a:p>
          <a:p>
            <a:pPr marL="609600" indent="-609600">
              <a:buClr>
                <a:srgbClr val="FFFF00"/>
              </a:buClr>
              <a:buSzTx/>
              <a:buFont typeface="Wingdings" pitchFamily="2" charset="2"/>
              <a:buAutoNum type="arabicPeriod"/>
            </a:pPr>
            <a:endParaRPr lang="en-US" sz="1800" smtClean="0">
              <a:latin typeface="Arial" pitchFamily="34" charset="0"/>
            </a:endParaRPr>
          </a:p>
          <a:p>
            <a:pPr marL="609600" indent="-609600">
              <a:buClr>
                <a:srgbClr val="FFFF00"/>
              </a:buClr>
              <a:buSzTx/>
              <a:buFont typeface="Wingdings" pitchFamily="2" charset="2"/>
              <a:buAutoNum type="arabicPeriod"/>
            </a:pPr>
            <a:r>
              <a:rPr lang="en-US" sz="1800" smtClean="0">
                <a:latin typeface="Arial" pitchFamily="34" charset="0"/>
              </a:rPr>
              <a:t>Workplace hazard analysis</a:t>
            </a:r>
          </a:p>
          <a:p>
            <a:pPr marL="609600" indent="-609600">
              <a:buClr>
                <a:srgbClr val="FFFF00"/>
              </a:buClr>
              <a:buSzTx/>
              <a:buFont typeface="Wingdings" pitchFamily="2" charset="2"/>
              <a:buAutoNum type="arabicPeriod"/>
            </a:pPr>
            <a:endParaRPr lang="en-US" sz="1800" smtClean="0">
              <a:latin typeface="Arial" pitchFamily="34" charset="0"/>
            </a:endParaRPr>
          </a:p>
          <a:p>
            <a:pPr marL="609600" indent="-609600">
              <a:buClr>
                <a:srgbClr val="FFFF00"/>
              </a:buClr>
              <a:buSzTx/>
              <a:buFont typeface="Wingdings" pitchFamily="2" charset="2"/>
              <a:buAutoNum type="arabicPeriod"/>
            </a:pPr>
            <a:r>
              <a:rPr lang="en-US" sz="1800" smtClean="0">
                <a:latin typeface="Arial" pitchFamily="34" charset="0"/>
              </a:rPr>
              <a:t>Hazard prevention and control methods</a:t>
            </a:r>
          </a:p>
          <a:p>
            <a:pPr marL="609600" indent="-609600">
              <a:buClr>
                <a:srgbClr val="FFFF00"/>
              </a:buClr>
              <a:buSzTx/>
              <a:buFont typeface="Wingdings" pitchFamily="2" charset="2"/>
              <a:buAutoNum type="arabicPeriod"/>
            </a:pPr>
            <a:endParaRPr lang="en-US" sz="1800" smtClean="0">
              <a:latin typeface="Arial" pitchFamily="34" charset="0"/>
            </a:endParaRPr>
          </a:p>
          <a:p>
            <a:pPr marL="609600" indent="-609600">
              <a:buClr>
                <a:srgbClr val="FFFF00"/>
              </a:buClr>
              <a:buSzTx/>
              <a:buFont typeface="Wingdings" pitchFamily="2" charset="2"/>
              <a:buAutoNum type="arabicPeriod"/>
            </a:pPr>
            <a:r>
              <a:rPr lang="en-US" sz="1800" smtClean="0">
                <a:latin typeface="Arial" pitchFamily="34" charset="0"/>
              </a:rPr>
              <a:t>Safety and health training program</a:t>
            </a:r>
          </a:p>
        </p:txBody>
      </p:sp>
      <p:sp>
        <p:nvSpPr>
          <p:cNvPr id="179204" name="Text Box 4"/>
          <p:cNvSpPr txBox="1">
            <a:spLocks noChangeArrowheads="1"/>
          </p:cNvSpPr>
          <p:nvPr/>
        </p:nvSpPr>
        <p:spPr bwMode="auto">
          <a:xfrm>
            <a:off x="228600" y="9144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rgbClr val="FFFFFF"/>
                </a:solidFill>
              </a:rPr>
              <a:t>Effective occupational safety and health programs include the following four elements: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1752600"/>
            <a:ext cx="4748784" cy="4596384"/>
          </a:xfrm>
          <a:prstGeom prst="rect">
            <a:avLst/>
          </a:prstGeom>
        </p:spPr>
      </p:pic>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 y="233363"/>
            <a:ext cx="8763000" cy="681037"/>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2800" smtClean="0">
                <a:effectLst>
                  <a:outerShdw blurRad="38100" dist="38100" dir="2700000" algn="tl">
                    <a:srgbClr val="000000"/>
                  </a:outerShdw>
                </a:effectLst>
                <a:latin typeface="Arial" pitchFamily="34" charset="0"/>
              </a:rPr>
              <a:t>Management Commitment Employee Involvement</a:t>
            </a:r>
          </a:p>
        </p:txBody>
      </p:sp>
      <p:sp>
        <p:nvSpPr>
          <p:cNvPr id="181251" name="Rectangle 3"/>
          <p:cNvSpPr>
            <a:spLocks noGrp="1"/>
          </p:cNvSpPr>
          <p:nvPr>
            <p:ph type="body" idx="1"/>
          </p:nvPr>
        </p:nvSpPr>
        <p:spPr>
          <a:xfrm>
            <a:off x="152400" y="1600200"/>
            <a:ext cx="4038600" cy="3276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lgn="just">
              <a:buClr>
                <a:srgbClr val="FFFF00"/>
              </a:buClr>
              <a:buSzTx/>
              <a:buFont typeface="Wingdings" pitchFamily="2" charset="2"/>
              <a:buChar char="§"/>
            </a:pPr>
            <a:r>
              <a:rPr lang="en-US" sz="1800" u="sng" smtClean="0">
                <a:latin typeface="Arial" pitchFamily="34" charset="0"/>
              </a:rPr>
              <a:t>Management commitment:</a:t>
            </a:r>
            <a:r>
              <a:rPr lang="en-US" sz="1800" smtClean="0">
                <a:latin typeface="Arial" pitchFamily="34" charset="0"/>
              </a:rPr>
              <a:t> Provide oversight,  motivation and resources to prevent anticipated workplace injuries and illnesses</a:t>
            </a:r>
          </a:p>
          <a:p>
            <a:pPr marL="609600" indent="-609600" algn="just">
              <a:buClr>
                <a:srgbClr val="FFFF00"/>
              </a:buClr>
              <a:buSzTx/>
              <a:buFont typeface="Wingdings" pitchFamily="2" charset="2"/>
              <a:buChar char="§"/>
            </a:pPr>
            <a:endParaRPr lang="en-US" sz="1800" smtClean="0">
              <a:latin typeface="Arial" pitchFamily="34" charset="0"/>
            </a:endParaRPr>
          </a:p>
          <a:p>
            <a:pPr marL="609600" indent="-609600" algn="just">
              <a:buClr>
                <a:srgbClr val="FFFF00"/>
              </a:buClr>
              <a:buSzTx/>
              <a:buFont typeface="Wingdings" pitchFamily="2" charset="2"/>
              <a:buChar char="§"/>
            </a:pPr>
            <a:r>
              <a:rPr lang="en-US" sz="1800" u="sng" smtClean="0">
                <a:latin typeface="Arial" pitchFamily="34" charset="0"/>
              </a:rPr>
              <a:t>Employee involvement</a:t>
            </a:r>
            <a:r>
              <a:rPr lang="en-US" sz="1800" smtClean="0">
                <a:latin typeface="Arial" pitchFamily="34" charset="0"/>
              </a:rPr>
              <a:t>:</a:t>
            </a:r>
          </a:p>
          <a:p>
            <a:pPr marL="609600" indent="-609600" algn="just">
              <a:buClr>
                <a:srgbClr val="FFFF00"/>
              </a:buClr>
              <a:buSzTx/>
              <a:buFont typeface="Wingdings" pitchFamily="2" charset="2"/>
              <a:buNone/>
            </a:pPr>
            <a:r>
              <a:rPr lang="en-US" sz="1800" smtClean="0">
                <a:latin typeface="Arial" pitchFamily="34" charset="0"/>
              </a:rPr>
              <a:t>	Allow  workers to participate in the identification, prevention and remediation of workplace safety and health concerns</a:t>
            </a:r>
          </a:p>
        </p:txBody>
      </p:sp>
      <p:pic>
        <p:nvPicPr>
          <p:cNvPr id="1812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1600200"/>
            <a:ext cx="4572000" cy="4419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1253" name="Text Box 5"/>
          <p:cNvSpPr txBox="1">
            <a:spLocks noChangeArrowheads="1"/>
          </p:cNvSpPr>
          <p:nvPr/>
        </p:nvSpPr>
        <p:spPr bwMode="auto">
          <a:xfrm>
            <a:off x="228600" y="1066800"/>
            <a:ext cx="403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rgbClr val="FFFFFF"/>
                </a:solidFill>
              </a:rPr>
              <a:t>Complementary elements;</a:t>
            </a:r>
          </a:p>
        </p:txBody>
      </p:sp>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228600" y="228600"/>
            <a:ext cx="8686800" cy="533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Management Commitment Elements</a:t>
            </a:r>
          </a:p>
        </p:txBody>
      </p:sp>
      <p:sp>
        <p:nvSpPr>
          <p:cNvPr id="183299" name="Rectangle 3"/>
          <p:cNvSpPr>
            <a:spLocks noGrp="1"/>
          </p:cNvSpPr>
          <p:nvPr>
            <p:ph type="body" idx="1"/>
          </p:nvPr>
        </p:nvSpPr>
        <p:spPr>
          <a:xfrm>
            <a:off x="228600" y="1828800"/>
            <a:ext cx="8458200" cy="3200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lgn="just">
              <a:buClr>
                <a:srgbClr val="FFFF00"/>
              </a:buClr>
              <a:buSzTx/>
              <a:buFont typeface="Wingdings" pitchFamily="2" charset="2"/>
              <a:buAutoNum type="arabicPeriod"/>
            </a:pPr>
            <a:r>
              <a:rPr lang="en-US" sz="1800" smtClean="0">
                <a:latin typeface="Arial" pitchFamily="34" charset="0"/>
              </a:rPr>
              <a:t>Establish program responsibilities of managers, supervisors and employees for safety and health in the workplace and hold them accountable for carrying out assigned responsibilities; </a:t>
            </a:r>
          </a:p>
          <a:p>
            <a:pPr marL="533400" indent="-533400" algn="just">
              <a:lnSpc>
                <a:spcPct val="60000"/>
              </a:lnSpc>
              <a:buClr>
                <a:srgbClr val="FFFF00"/>
              </a:buClr>
              <a:buSzTx/>
              <a:buFont typeface="Wingdings" pitchFamily="2" charset="2"/>
              <a:buAutoNum type="arabicPeriod"/>
            </a:pPr>
            <a:endParaRPr lang="en-US" sz="1800" smtClean="0">
              <a:latin typeface="Arial" pitchFamily="34" charset="0"/>
            </a:endParaRPr>
          </a:p>
          <a:p>
            <a:pPr marL="533400" indent="-533400" algn="just">
              <a:buClr>
                <a:srgbClr val="FFFF00"/>
              </a:buClr>
              <a:buSzTx/>
              <a:buFont typeface="Wingdings" pitchFamily="2" charset="2"/>
              <a:buAutoNum type="arabicPeriod"/>
            </a:pPr>
            <a:r>
              <a:rPr lang="en-US" sz="1800" smtClean="0">
                <a:latin typeface="Arial" pitchFamily="34" charset="0"/>
              </a:rPr>
              <a:t>Provide managers, supervisors, and employees with the authority, access to relevant information, training and resources they need to carry out their safety and health responsibilities; and</a:t>
            </a:r>
          </a:p>
          <a:p>
            <a:pPr marL="533400" indent="-533400" algn="just">
              <a:lnSpc>
                <a:spcPct val="70000"/>
              </a:lnSpc>
              <a:buClr>
                <a:srgbClr val="FFFF00"/>
              </a:buClr>
              <a:buSzTx/>
              <a:buFont typeface="Wingdings" pitchFamily="2" charset="2"/>
              <a:buAutoNum type="arabicPeriod"/>
            </a:pPr>
            <a:endParaRPr lang="en-US" sz="1800" smtClean="0">
              <a:latin typeface="Arial" pitchFamily="34" charset="0"/>
            </a:endParaRPr>
          </a:p>
          <a:p>
            <a:pPr marL="533400" indent="-533400" algn="just">
              <a:buClr>
                <a:srgbClr val="FFFF00"/>
              </a:buClr>
              <a:buSzTx/>
              <a:buFont typeface="Wingdings" pitchFamily="2" charset="2"/>
              <a:buAutoNum type="arabicPeriod"/>
            </a:pPr>
            <a:r>
              <a:rPr lang="en-US" sz="1800" smtClean="0">
                <a:latin typeface="Arial" pitchFamily="34" charset="0"/>
              </a:rPr>
              <a:t>Identify at least one manager, supervisor, or employee to receive and respond to reports regarding workplace safety and health conditions and where appropriate, to initiate corrective action.</a:t>
            </a:r>
          </a:p>
        </p:txBody>
      </p:sp>
      <p:sp>
        <p:nvSpPr>
          <p:cNvPr id="183300" name="Text Box 4"/>
          <p:cNvSpPr txBox="1">
            <a:spLocks noChangeArrowheads="1"/>
          </p:cNvSpPr>
          <p:nvPr/>
        </p:nvSpPr>
        <p:spPr bwMode="auto">
          <a:xfrm>
            <a:off x="228600" y="9906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rgbClr val="FFFFFF"/>
                </a:solidFill>
              </a:rPr>
              <a:t>What must an employer do to demonstrate management commitment to workplace safety?</a:t>
            </a:r>
            <a:r>
              <a:rPr lang="en-US" sz="2000">
                <a:solidFill>
                  <a:srgbClr val="FFFFFF"/>
                </a:solidFill>
              </a:rPr>
              <a:t> </a:t>
            </a:r>
            <a:r>
              <a:rPr lang="en-US" sz="2000" b="1">
                <a:solidFill>
                  <a:srgbClr val="FFFFFF"/>
                </a:solidFill>
              </a:rPr>
              <a:t>An employer must:</a:t>
            </a:r>
          </a:p>
        </p:txBody>
      </p:sp>
      <p:sp>
        <p:nvSpPr>
          <p:cNvPr id="183301" name="Text Box 5"/>
          <p:cNvSpPr txBox="1">
            <a:spLocks noChangeArrowheads="1"/>
          </p:cNvSpPr>
          <p:nvPr/>
        </p:nvSpPr>
        <p:spPr bwMode="auto">
          <a:xfrm>
            <a:off x="2057400" y="5410200"/>
            <a:ext cx="4800600" cy="749300"/>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b="1" u="sng">
                <a:solidFill>
                  <a:srgbClr val="FFFF00"/>
                </a:solidFill>
                <a:effectLst>
                  <a:outerShdw blurRad="38100" dist="38100" dir="2700000" algn="tl">
                    <a:srgbClr val="000000"/>
                  </a:outerShdw>
                </a:effectLst>
              </a:rPr>
              <a:t>Question</a:t>
            </a:r>
          </a:p>
          <a:p>
            <a:pPr eaLnBrk="0" hangingPunct="0">
              <a:spcBef>
                <a:spcPct val="50000"/>
              </a:spcBef>
            </a:pPr>
            <a:r>
              <a:rPr lang="en-US" sz="1600">
                <a:solidFill>
                  <a:srgbClr val="FFFF00"/>
                </a:solidFill>
                <a:effectLst>
                  <a:outerShdw blurRad="38100" dist="38100" dir="2700000" algn="tl">
                    <a:srgbClr val="000000"/>
                  </a:outerShdw>
                </a:effectLst>
              </a:rPr>
              <a:t>How would you define Management Commitment?</a:t>
            </a:r>
          </a:p>
        </p:txBody>
      </p:sp>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28600" y="152400"/>
            <a:ext cx="8610600" cy="533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Employee Involvement Elements</a:t>
            </a:r>
          </a:p>
        </p:txBody>
      </p:sp>
      <p:sp>
        <p:nvSpPr>
          <p:cNvPr id="185347" name="Rectangle 3"/>
          <p:cNvSpPr>
            <a:spLocks noGrp="1"/>
          </p:cNvSpPr>
          <p:nvPr>
            <p:ph type="body" idx="1"/>
          </p:nvPr>
        </p:nvSpPr>
        <p:spPr>
          <a:xfrm>
            <a:off x="304800" y="1752600"/>
            <a:ext cx="8534400" cy="3276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buClr>
                <a:srgbClr val="FFFF00"/>
              </a:buClr>
              <a:buSzTx/>
              <a:buFont typeface="Wingdings" pitchFamily="2" charset="2"/>
              <a:buAutoNum type="arabicPeriod"/>
            </a:pPr>
            <a:r>
              <a:rPr lang="en-US" sz="1600" smtClean="0">
                <a:latin typeface="Arial" pitchFamily="34" charset="0"/>
              </a:rPr>
              <a:t>Regularly communicate with employees about workplace safety and health matters</a:t>
            </a:r>
          </a:p>
          <a:p>
            <a:pPr marL="533400" indent="-533400">
              <a:lnSpc>
                <a:spcPct val="40000"/>
              </a:lnSpc>
              <a:buClr>
                <a:srgbClr val="FFFF00"/>
              </a:buClr>
              <a:buSzTx/>
              <a:buFont typeface="Wingdings" pitchFamily="2" charset="2"/>
              <a:buAutoNum type="arabicPeriod"/>
            </a:pPr>
            <a:endParaRPr lang="en-US" sz="1600" smtClean="0">
              <a:latin typeface="Arial" pitchFamily="34" charset="0"/>
            </a:endParaRPr>
          </a:p>
          <a:p>
            <a:pPr marL="533400" indent="-533400">
              <a:buClr>
                <a:srgbClr val="FFFF00"/>
              </a:buClr>
              <a:buSzTx/>
              <a:buFont typeface="Wingdings" pitchFamily="2" charset="2"/>
              <a:buAutoNum type="arabicPeriod"/>
            </a:pPr>
            <a:r>
              <a:rPr lang="en-US" sz="1600" smtClean="0">
                <a:latin typeface="Arial" pitchFamily="34" charset="0"/>
              </a:rPr>
              <a:t>Provide employees with access to information relevant to the program</a:t>
            </a:r>
          </a:p>
          <a:p>
            <a:pPr marL="533400" indent="-533400">
              <a:lnSpc>
                <a:spcPct val="70000"/>
              </a:lnSpc>
              <a:buClr>
                <a:srgbClr val="FFFF00"/>
              </a:buClr>
              <a:buSzTx/>
              <a:buFont typeface="Wingdings" pitchFamily="2" charset="2"/>
              <a:buAutoNum type="arabicPeriod"/>
            </a:pPr>
            <a:endParaRPr lang="en-US" sz="1600" smtClean="0">
              <a:latin typeface="Arial" pitchFamily="34" charset="0"/>
            </a:endParaRPr>
          </a:p>
          <a:p>
            <a:pPr marL="533400" indent="-533400">
              <a:lnSpc>
                <a:spcPct val="80000"/>
              </a:lnSpc>
              <a:buClr>
                <a:srgbClr val="FFFF00"/>
              </a:buClr>
              <a:buSzTx/>
              <a:buFont typeface="Wingdings" pitchFamily="2" charset="2"/>
              <a:buAutoNum type="arabicPeriod"/>
            </a:pPr>
            <a:r>
              <a:rPr lang="en-US" sz="1600" smtClean="0">
                <a:latin typeface="Arial" pitchFamily="34" charset="0"/>
              </a:rPr>
              <a:t>Provide ways for employees to become involved in hazard identification, assessment, prioritizing hazards, training, and program evaluation </a:t>
            </a:r>
            <a:br>
              <a:rPr lang="en-US" sz="1600" smtClean="0">
                <a:latin typeface="Arial" pitchFamily="34" charset="0"/>
              </a:rPr>
            </a:br>
            <a:endParaRPr lang="en-US" sz="1600" smtClean="0">
              <a:latin typeface="Arial" pitchFamily="34" charset="0"/>
            </a:endParaRPr>
          </a:p>
          <a:p>
            <a:pPr marL="533400" indent="-533400">
              <a:buClr>
                <a:srgbClr val="FFFF00"/>
              </a:buClr>
              <a:buSzTx/>
              <a:buFont typeface="Wingdings" pitchFamily="2" charset="2"/>
              <a:buAutoNum type="arabicPeriod"/>
            </a:pPr>
            <a:r>
              <a:rPr lang="en-US" sz="1600" smtClean="0">
                <a:latin typeface="Arial" pitchFamily="34" charset="0"/>
              </a:rPr>
              <a:t>Establish a way for employees to report job-related injuries, illnesses, incidents and hazards promptly and to make recommendations about appropriate ways to control those hazards and provide prompt responses to such reports and recommendations.</a:t>
            </a:r>
          </a:p>
          <a:p>
            <a:pPr marL="533400" indent="-533400">
              <a:buClr>
                <a:srgbClr val="FFFF00"/>
              </a:buClr>
              <a:buSzTx/>
              <a:buFont typeface="Wingdings" pitchFamily="2" charset="2"/>
              <a:buAutoNum type="arabicPeriod"/>
            </a:pPr>
            <a:endParaRPr lang="en-US" sz="1600" smtClean="0">
              <a:latin typeface="Arial" pitchFamily="34" charset="0"/>
            </a:endParaRPr>
          </a:p>
        </p:txBody>
      </p:sp>
      <p:sp>
        <p:nvSpPr>
          <p:cNvPr id="185348" name="Text Box 4"/>
          <p:cNvSpPr txBox="1">
            <a:spLocks noChangeArrowheads="1"/>
          </p:cNvSpPr>
          <p:nvPr/>
        </p:nvSpPr>
        <p:spPr bwMode="auto">
          <a:xfrm>
            <a:off x="228600" y="990600"/>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solidFill>
                  <a:srgbClr val="FFFFFF"/>
                </a:solidFill>
              </a:rPr>
              <a:t>What must the employer do to ensure employees have opportunities for involvement?</a:t>
            </a:r>
          </a:p>
        </p:txBody>
      </p:sp>
      <p:sp>
        <p:nvSpPr>
          <p:cNvPr id="185349" name="Text Box 5"/>
          <p:cNvSpPr txBox="1">
            <a:spLocks noChangeArrowheads="1"/>
          </p:cNvSpPr>
          <p:nvPr/>
        </p:nvSpPr>
        <p:spPr bwMode="auto">
          <a:xfrm>
            <a:off x="2133600" y="5486400"/>
            <a:ext cx="4495800" cy="749300"/>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b="1" u="sng">
                <a:solidFill>
                  <a:srgbClr val="FFFF00"/>
                </a:solidFill>
                <a:effectLst>
                  <a:outerShdw blurRad="38100" dist="38100" dir="2700000" algn="tl">
                    <a:srgbClr val="000000"/>
                  </a:outerShdw>
                </a:effectLst>
              </a:rPr>
              <a:t>Question</a:t>
            </a:r>
          </a:p>
          <a:p>
            <a:pPr eaLnBrk="0" hangingPunct="0">
              <a:spcBef>
                <a:spcPct val="50000"/>
              </a:spcBef>
            </a:pPr>
            <a:r>
              <a:rPr lang="en-US" sz="1600">
                <a:solidFill>
                  <a:srgbClr val="FFFF00"/>
                </a:solidFill>
                <a:effectLst>
                  <a:outerShdw blurRad="38100" dist="38100" dir="2700000" algn="tl">
                    <a:srgbClr val="000000"/>
                  </a:outerShdw>
                </a:effectLst>
              </a:rPr>
              <a:t>How would you define Employee Involvement?</a:t>
            </a:r>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304800" y="152400"/>
            <a:ext cx="8534400" cy="838200"/>
          </a:xfrm>
        </p:spPr>
        <p:txBody>
          <a:bodyPr/>
          <a:lstStyle/>
          <a:p>
            <a:pPr algn="ctr"/>
            <a:r>
              <a:rPr lang="en-US" sz="3200" smtClean="0">
                <a:effectLst>
                  <a:outerShdw blurRad="38100" dist="38100" dir="2700000" algn="tl">
                    <a:srgbClr val="000000"/>
                  </a:outerShdw>
                </a:effectLst>
                <a:latin typeface="Arial" pitchFamily="34" charset="0"/>
              </a:rPr>
              <a:t>Controlling the Hazards</a:t>
            </a:r>
          </a:p>
        </p:txBody>
      </p:sp>
      <p:sp>
        <p:nvSpPr>
          <p:cNvPr id="187395" name="Rectangle 3"/>
          <p:cNvSpPr>
            <a:spLocks noGrp="1"/>
          </p:cNvSpPr>
          <p:nvPr>
            <p:ph type="body" idx="1"/>
          </p:nvPr>
        </p:nvSpPr>
        <p:spPr>
          <a:xfrm>
            <a:off x="228600" y="1676400"/>
            <a:ext cx="3352800" cy="3124200"/>
          </a:xfrm>
        </p:spPr>
        <p:txBody>
          <a:bodyPr/>
          <a:lstStyle/>
          <a:p>
            <a:pPr marL="533400" indent="-533400">
              <a:lnSpc>
                <a:spcPct val="90000"/>
              </a:lnSpc>
              <a:buClr>
                <a:srgbClr val="FFFF00"/>
              </a:buClr>
              <a:buSzTx/>
              <a:buFont typeface="Wingdings" pitchFamily="2" charset="2"/>
              <a:buAutoNum type="arabicPeriod"/>
            </a:pPr>
            <a:r>
              <a:rPr lang="en-US" sz="2000" smtClean="0">
                <a:latin typeface="Arial" pitchFamily="34" charset="0"/>
              </a:rPr>
              <a:t>Engineering practices</a:t>
            </a:r>
          </a:p>
          <a:p>
            <a:pPr marL="533400" indent="-533400">
              <a:lnSpc>
                <a:spcPct val="90000"/>
              </a:lnSpc>
              <a:buClr>
                <a:srgbClr val="FFFF00"/>
              </a:buClr>
              <a:buSzTx/>
              <a:buFont typeface="Wingdings" pitchFamily="2" charset="2"/>
              <a:buAutoNum type="arabicPeriod"/>
            </a:pPr>
            <a:r>
              <a:rPr lang="en-US" sz="2000" smtClean="0">
                <a:latin typeface="Arial" pitchFamily="34" charset="0"/>
              </a:rPr>
              <a:t>Administrative controls</a:t>
            </a:r>
          </a:p>
          <a:p>
            <a:pPr marL="533400" indent="-533400">
              <a:lnSpc>
                <a:spcPct val="90000"/>
              </a:lnSpc>
              <a:buClr>
                <a:srgbClr val="FFFF00"/>
              </a:buClr>
              <a:buSzTx/>
              <a:buFont typeface="Wingdings" pitchFamily="2" charset="2"/>
              <a:buAutoNum type="arabicPeriod"/>
            </a:pPr>
            <a:r>
              <a:rPr lang="en-US" sz="2000" smtClean="0">
                <a:latin typeface="Arial" pitchFamily="34" charset="0"/>
              </a:rPr>
              <a:t>Personal protective equipment</a:t>
            </a:r>
          </a:p>
          <a:p>
            <a:pPr marL="533400" indent="-533400">
              <a:lnSpc>
                <a:spcPct val="90000"/>
              </a:lnSpc>
              <a:buClr>
                <a:srgbClr val="FFFF00"/>
              </a:buClr>
              <a:buSzTx/>
              <a:buFont typeface="Wingdings" pitchFamily="2" charset="2"/>
              <a:buAutoNum type="arabicPeriod"/>
            </a:pPr>
            <a:r>
              <a:rPr lang="en-US" sz="2000" smtClean="0">
                <a:latin typeface="Arial" pitchFamily="34" charset="0"/>
              </a:rPr>
              <a:t>Safe work practices communicated</a:t>
            </a:r>
          </a:p>
          <a:p>
            <a:pPr marL="914400" lvl="1" indent="-457200">
              <a:lnSpc>
                <a:spcPct val="90000"/>
              </a:lnSpc>
              <a:buClr>
                <a:srgbClr val="FFFF00"/>
              </a:buClr>
              <a:buFont typeface="Wingdings" pitchFamily="2" charset="2"/>
              <a:buChar char="§"/>
            </a:pPr>
            <a:r>
              <a:rPr lang="en-US" sz="1900" smtClean="0">
                <a:latin typeface="Arial" pitchFamily="34" charset="0"/>
              </a:rPr>
              <a:t>Training</a:t>
            </a:r>
          </a:p>
          <a:p>
            <a:pPr marL="914400" lvl="1" indent="-457200">
              <a:lnSpc>
                <a:spcPct val="90000"/>
              </a:lnSpc>
              <a:buClr>
                <a:srgbClr val="FFFF00"/>
              </a:buClr>
              <a:buFont typeface="Wingdings" pitchFamily="2" charset="2"/>
              <a:buChar char="§"/>
            </a:pPr>
            <a:r>
              <a:rPr lang="en-US" sz="1900" smtClean="0">
                <a:latin typeface="Arial" pitchFamily="34" charset="0"/>
              </a:rPr>
              <a:t>Correction of unsafe performance</a:t>
            </a:r>
          </a:p>
          <a:p>
            <a:pPr marL="914400" lvl="1" indent="-457200">
              <a:lnSpc>
                <a:spcPct val="90000"/>
              </a:lnSpc>
              <a:buClr>
                <a:srgbClr val="FFFF00"/>
              </a:buClr>
              <a:buFont typeface="Wingdings" pitchFamily="2" charset="2"/>
              <a:buChar char="§"/>
            </a:pPr>
            <a:r>
              <a:rPr lang="en-US" sz="1900" smtClean="0">
                <a:latin typeface="Arial" pitchFamily="34" charset="0"/>
              </a:rPr>
              <a:t>Enforcement</a:t>
            </a:r>
          </a:p>
        </p:txBody>
      </p:sp>
      <p:sp>
        <p:nvSpPr>
          <p:cNvPr id="187396" name="Text Box 4"/>
          <p:cNvSpPr txBox="1">
            <a:spLocks noChangeArrowheads="1"/>
          </p:cNvSpPr>
          <p:nvPr/>
        </p:nvSpPr>
        <p:spPr bwMode="auto">
          <a:xfrm>
            <a:off x="152400" y="1143000"/>
            <a:ext cx="4724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600" b="1">
                <a:solidFill>
                  <a:schemeClr val="bg1"/>
                </a:solidFill>
              </a:rPr>
              <a:t>Prevent and control hazards</a:t>
            </a:r>
            <a:r>
              <a:rPr lang="en-US" sz="2600">
                <a:solidFill>
                  <a:schemeClr val="bg1"/>
                </a:solidFill>
              </a:rPr>
              <a:t>:</a:t>
            </a:r>
          </a:p>
        </p:txBody>
      </p:sp>
      <p:graphicFrame>
        <p:nvGraphicFramePr>
          <p:cNvPr id="187397" name="Object 5"/>
          <p:cNvGraphicFramePr>
            <a:graphicFrameLocks noChangeAspect="1"/>
          </p:cNvGraphicFramePr>
          <p:nvPr/>
        </p:nvGraphicFramePr>
        <p:xfrm>
          <a:off x="3886200" y="1371600"/>
          <a:ext cx="5105400" cy="4500563"/>
        </p:xfrm>
        <a:graphic>
          <a:graphicData uri="http://schemas.openxmlformats.org/presentationml/2006/ole">
            <mc:AlternateContent xmlns:mc="http://schemas.openxmlformats.org/markup-compatibility/2006">
              <mc:Choice xmlns:v="urn:schemas-microsoft-com:vml" Requires="v">
                <p:oleObj spid="_x0000_s187398" name="Bitmap Image" r:id="rId4" imgW="6001588" imgH="4809524" progId="Paint.Picture">
                  <p:embed/>
                </p:oleObj>
              </mc:Choice>
              <mc:Fallback>
                <p:oleObj name="Bitmap Image" r:id="rId4" imgW="6001588" imgH="4809524"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371600"/>
                        <a:ext cx="5105400" cy="4500563"/>
                      </a:xfrm>
                      <a:prstGeom prst="rect">
                        <a:avLst/>
                      </a:prstGeom>
                      <a:noFill/>
                      <a:ln w="15875">
                        <a:solidFill>
                          <a:srgbClr val="00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228600" y="228600"/>
            <a:ext cx="8686800" cy="609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lnSpc>
                <a:spcPct val="80000"/>
              </a:lnSpc>
            </a:pPr>
            <a:r>
              <a:rPr lang="en-US" sz="3200" smtClean="0">
                <a:effectLst>
                  <a:outerShdw blurRad="38100" dist="38100" dir="2700000" algn="tl">
                    <a:srgbClr val="000000"/>
                  </a:outerShdw>
                </a:effectLst>
                <a:latin typeface="Arial" pitchFamily="34" charset="0"/>
              </a:rPr>
              <a:t>Safety and Health Inspections</a:t>
            </a:r>
          </a:p>
        </p:txBody>
      </p:sp>
      <p:sp>
        <p:nvSpPr>
          <p:cNvPr id="189443" name="Rectangle 3"/>
          <p:cNvSpPr>
            <a:spLocks noGrp="1"/>
          </p:cNvSpPr>
          <p:nvPr>
            <p:ph type="body" sz="half" idx="1"/>
          </p:nvPr>
        </p:nvSpPr>
        <p:spPr>
          <a:xfrm>
            <a:off x="304800" y="1219200"/>
            <a:ext cx="8610600" cy="2209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lgn="just">
              <a:buClr>
                <a:srgbClr val="FFFF00"/>
              </a:buClr>
              <a:buSzTx/>
              <a:buFontTx/>
              <a:buAutoNum type="arabicPeriod"/>
            </a:pPr>
            <a:r>
              <a:rPr lang="en-US" sz="2000" smtClean="0">
                <a:latin typeface="Arial" pitchFamily="34" charset="0"/>
              </a:rPr>
              <a:t>Established a system for regular workplace inspections</a:t>
            </a:r>
          </a:p>
          <a:p>
            <a:pPr marL="533400" indent="-533400" algn="just">
              <a:buClr>
                <a:srgbClr val="FFFF00"/>
              </a:buClr>
              <a:buSzTx/>
              <a:buFontTx/>
              <a:buAutoNum type="arabicPeriod"/>
            </a:pPr>
            <a:r>
              <a:rPr lang="en-US" sz="2000" smtClean="0">
                <a:latin typeface="Arial" pitchFamily="34" charset="0"/>
              </a:rPr>
              <a:t>Develop method to document unsafe acts or conditions </a:t>
            </a:r>
          </a:p>
          <a:p>
            <a:pPr marL="533400" indent="-533400" algn="just">
              <a:buClr>
                <a:srgbClr val="FFFF00"/>
              </a:buClr>
              <a:buSzTx/>
              <a:buFontTx/>
              <a:buAutoNum type="arabicPeriod"/>
            </a:pPr>
            <a:r>
              <a:rPr lang="en-US" sz="2000" smtClean="0">
                <a:latin typeface="Arial" pitchFamily="34" charset="0"/>
              </a:rPr>
              <a:t>Develop method to document corrective and remedial actions</a:t>
            </a:r>
          </a:p>
          <a:p>
            <a:pPr marL="533400" indent="-533400" algn="just">
              <a:buClr>
                <a:srgbClr val="FFFF00"/>
              </a:buClr>
              <a:buSzTx/>
              <a:buFontTx/>
              <a:buAutoNum type="arabicPeriod"/>
            </a:pPr>
            <a:r>
              <a:rPr lang="en-US" sz="2000" smtClean="0">
                <a:latin typeface="Arial" pitchFamily="34" charset="0"/>
              </a:rPr>
              <a:t>Provide a reliable system for affected employees to notify supervision about identified hazardous conditions and to receive timely and appropriate responses (without fear of reprisal) </a:t>
            </a:r>
          </a:p>
        </p:txBody>
      </p:sp>
      <p:sp>
        <p:nvSpPr>
          <p:cNvPr id="189444" name="Text Box 4"/>
          <p:cNvSpPr txBox="1">
            <a:spLocks noChangeArrowheads="1"/>
          </p:cNvSpPr>
          <p:nvPr/>
        </p:nvSpPr>
        <p:spPr bwMode="auto">
          <a:xfrm>
            <a:off x="685800" y="3962400"/>
            <a:ext cx="7772400" cy="1360488"/>
          </a:xfrm>
          <a:prstGeom prst="rect">
            <a:avLst/>
          </a:prstGeom>
          <a:noFill/>
          <a:ln w="158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371600" indent="-457200" eaLnBrk="0" hangingPunct="0">
              <a:defRPr>
                <a:solidFill>
                  <a:schemeClr val="tx1"/>
                </a:solidFill>
                <a:latin typeface="Arial" pitchFamily="34" charset="0"/>
                <a:ea typeface="ＭＳ Ｐゴシック" pitchFamily="34" charset="-128"/>
              </a:defRPr>
            </a:lvl3pPr>
            <a:lvl4pPr marL="1828800" indent="-457200" eaLnBrk="0" hangingPunct="0">
              <a:defRPr>
                <a:solidFill>
                  <a:schemeClr val="tx1"/>
                </a:solidFill>
                <a:latin typeface="Arial" pitchFamily="34" charset="0"/>
                <a:ea typeface="ＭＳ Ｐゴシック" pitchFamily="34" charset="-128"/>
              </a:defRPr>
            </a:lvl4pPr>
            <a:lvl5pPr marL="2286000" indent="-457200" eaLnBrk="0" hangingPunct="0">
              <a:defRPr>
                <a:solidFill>
                  <a:schemeClr val="tx1"/>
                </a:solidFill>
                <a:latin typeface="Arial" pitchFamily="34" charset="0"/>
                <a:ea typeface="ＭＳ Ｐゴシック" pitchFamily="34" charset="-128"/>
              </a:defRPr>
            </a:lvl5pPr>
            <a:lvl6pPr marL="2743200" indent="-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00400" indent="-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657600" indent="-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114800" indent="-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50000"/>
              </a:spcBef>
            </a:pPr>
            <a:r>
              <a:rPr lang="en-US" sz="1800" b="1" u="sng">
                <a:solidFill>
                  <a:srgbClr val="FFFF00"/>
                </a:solidFill>
                <a:effectLst>
                  <a:outerShdw blurRad="38100" dist="38100" dir="2700000" algn="tl">
                    <a:srgbClr val="000000"/>
                  </a:outerShdw>
                </a:effectLst>
              </a:rPr>
              <a:t>Questions</a:t>
            </a:r>
          </a:p>
          <a:p>
            <a:pPr>
              <a:spcBef>
                <a:spcPct val="50000"/>
              </a:spcBef>
              <a:buFontTx/>
              <a:buChar char="•"/>
            </a:pPr>
            <a:r>
              <a:rPr lang="en-US" sz="1600" b="1">
                <a:solidFill>
                  <a:srgbClr val="FFFF00"/>
                </a:solidFill>
                <a:effectLst>
                  <a:outerShdw blurRad="38100" dist="38100" dir="2700000" algn="tl">
                    <a:srgbClr val="000000"/>
                  </a:outerShdw>
                </a:effectLst>
              </a:rPr>
              <a:t>How does a workplace safety and health inspection benefit employee safety?</a:t>
            </a:r>
          </a:p>
          <a:p>
            <a:pPr>
              <a:spcBef>
                <a:spcPct val="50000"/>
              </a:spcBef>
              <a:buFontTx/>
              <a:buChar char="•"/>
            </a:pPr>
            <a:r>
              <a:rPr lang="en-US" sz="1600" b="1">
                <a:solidFill>
                  <a:srgbClr val="FFFF00"/>
                </a:solidFill>
                <a:effectLst>
                  <a:outerShdw blurRad="38100" dist="38100" dir="2700000" algn="tl">
                    <a:srgbClr val="000000"/>
                  </a:outerShdw>
                </a:effectLst>
              </a:rPr>
              <a:t>Should workplace hazards be documented?</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28600" y="228600"/>
            <a:ext cx="8610600" cy="766763"/>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Comprehensive Site Survey</a:t>
            </a:r>
          </a:p>
        </p:txBody>
      </p:sp>
      <p:sp>
        <p:nvSpPr>
          <p:cNvPr id="191491" name="Rectangle 3"/>
          <p:cNvSpPr>
            <a:spLocks noGrp="1"/>
          </p:cNvSpPr>
          <p:nvPr>
            <p:ph type="body" sz="half" idx="2"/>
          </p:nvPr>
        </p:nvSpPr>
        <p:spPr>
          <a:xfrm>
            <a:off x="228600" y="1143000"/>
            <a:ext cx="4343400" cy="4572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buClr>
                <a:srgbClr val="FFFF00"/>
              </a:buClr>
              <a:buSzTx/>
              <a:buFontTx/>
              <a:buAutoNum type="arabicPeriod"/>
            </a:pPr>
            <a:r>
              <a:rPr lang="en-US" sz="1600" smtClean="0">
                <a:latin typeface="Arial" pitchFamily="34" charset="0"/>
              </a:rPr>
              <a:t>Conduct a baseline safety and health survey</a:t>
            </a:r>
          </a:p>
          <a:p>
            <a:pPr marL="533400" indent="-533400">
              <a:buClr>
                <a:srgbClr val="FFFF00"/>
              </a:buClr>
              <a:buSzTx/>
              <a:buFontTx/>
              <a:buAutoNum type="arabicPeriod"/>
            </a:pPr>
            <a:endParaRPr lang="en-US" sz="1600" smtClean="0">
              <a:latin typeface="Arial" pitchFamily="34" charset="0"/>
            </a:endParaRPr>
          </a:p>
          <a:p>
            <a:pPr marL="533400" indent="-533400">
              <a:buClr>
                <a:srgbClr val="FFFF00"/>
              </a:buClr>
              <a:buSzTx/>
              <a:buFontTx/>
              <a:buAutoNum type="arabicPeriod"/>
            </a:pPr>
            <a:r>
              <a:rPr lang="en-US" sz="1600" smtClean="0">
                <a:latin typeface="Arial" pitchFamily="34" charset="0"/>
              </a:rPr>
              <a:t>Develop a system for conducting and communicating Job Hazard Analysis</a:t>
            </a:r>
          </a:p>
          <a:p>
            <a:pPr marL="533400" indent="-533400">
              <a:buClr>
                <a:srgbClr val="FFFF00"/>
              </a:buClr>
              <a:buSzTx/>
              <a:buFontTx/>
              <a:buAutoNum type="arabicPeriod"/>
            </a:pPr>
            <a:endParaRPr lang="en-US" sz="1600" smtClean="0">
              <a:latin typeface="Arial" pitchFamily="34" charset="0"/>
            </a:endParaRPr>
          </a:p>
          <a:p>
            <a:pPr marL="533400" indent="-533400">
              <a:buClr>
                <a:srgbClr val="FFFF00"/>
              </a:buClr>
              <a:buSzTx/>
              <a:buFontTx/>
              <a:buAutoNum type="arabicPeriod"/>
            </a:pPr>
            <a:r>
              <a:rPr lang="en-US" sz="1600" smtClean="0">
                <a:latin typeface="Arial" pitchFamily="34" charset="0"/>
              </a:rPr>
              <a:t>Where can you go for additional help;</a:t>
            </a:r>
          </a:p>
          <a:p>
            <a:pPr marL="1295400" lvl="2" indent="-381000">
              <a:buClr>
                <a:srgbClr val="FFFF00"/>
              </a:buClr>
              <a:buFontTx/>
              <a:buChar char="•"/>
            </a:pPr>
            <a:r>
              <a:rPr lang="en-US" sz="1500" smtClean="0">
                <a:latin typeface="Arial" pitchFamily="34" charset="0"/>
              </a:rPr>
              <a:t>OSHA consultation services</a:t>
            </a:r>
          </a:p>
          <a:p>
            <a:pPr marL="1295400" lvl="2" indent="-381000">
              <a:buClr>
                <a:srgbClr val="FFFF00"/>
              </a:buClr>
              <a:buFontTx/>
              <a:buChar char="•"/>
            </a:pPr>
            <a:r>
              <a:rPr lang="en-US" sz="1500" smtClean="0">
                <a:latin typeface="Arial" pitchFamily="34" charset="0"/>
              </a:rPr>
              <a:t>Insurance companies</a:t>
            </a:r>
          </a:p>
          <a:p>
            <a:pPr marL="1295400" lvl="2" indent="-381000">
              <a:buClr>
                <a:srgbClr val="FFFF00"/>
              </a:buClr>
              <a:buFontTx/>
              <a:buChar char="•"/>
            </a:pPr>
            <a:r>
              <a:rPr lang="en-US" sz="1500" smtClean="0">
                <a:latin typeface="Arial" pitchFamily="34" charset="0"/>
              </a:rPr>
              <a:t>Consultants</a:t>
            </a:r>
          </a:p>
          <a:p>
            <a:pPr marL="1295400" lvl="2" indent="-381000">
              <a:buClr>
                <a:srgbClr val="FFFF00"/>
              </a:buClr>
              <a:buFontTx/>
              <a:buChar char="•"/>
            </a:pPr>
            <a:r>
              <a:rPr lang="en-US" sz="1500" smtClean="0">
                <a:latin typeface="Arial" pitchFamily="34" charset="0"/>
              </a:rPr>
              <a:t>Customer Safety Representatives</a:t>
            </a:r>
          </a:p>
          <a:p>
            <a:pPr marL="1295400" lvl="2" indent="-381000">
              <a:buClr>
                <a:srgbClr val="FFFF00"/>
              </a:buClr>
              <a:buFontTx/>
              <a:buChar char="•"/>
            </a:pPr>
            <a:r>
              <a:rPr lang="en-US" sz="1500" smtClean="0">
                <a:latin typeface="Arial" pitchFamily="34" charset="0"/>
              </a:rPr>
              <a:t>?????</a:t>
            </a:r>
          </a:p>
        </p:txBody>
      </p:sp>
      <p:pic>
        <p:nvPicPr>
          <p:cNvPr id="191492" name="Picture 4" descr="XAAB9721"/>
          <p:cNvPicPr>
            <a:picLocks noChangeAspect="1" noChangeArrowheads="1"/>
          </p:cNvPicPr>
          <p:nvPr>
            <p:ph type="clipArt" sz="half" idx="1"/>
          </p:nvPr>
        </p:nvPicPr>
        <p:blipFill>
          <a:blip r:embed="rId3">
            <a:extLst>
              <a:ext uri="{28A0092B-C50C-407E-A947-70E740481C1C}">
                <a14:useLocalDpi xmlns:a14="http://schemas.microsoft.com/office/drawing/2010/main"/>
              </a:ext>
            </a:extLst>
          </a:blip>
          <a:srcRect l="2292" r="5157"/>
          <a:stretch>
            <a:fillRect/>
          </a:stretch>
        </p:blipFill>
        <p:spPr>
          <a:xfrm>
            <a:off x="4800600" y="1219200"/>
            <a:ext cx="4117975" cy="4800600"/>
          </a:xfrm>
          <a:ln w="15875">
            <a:solidFill>
              <a:srgbClr val="000000"/>
            </a:solidFill>
            <a:miter lim="800000"/>
            <a:headEnd/>
            <a:tailEnd/>
          </a:ln>
        </p:spPr>
      </p:pic>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28600" y="228600"/>
            <a:ext cx="8458200" cy="533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Worksite Safety Planning</a:t>
            </a:r>
          </a:p>
        </p:txBody>
      </p:sp>
      <p:sp>
        <p:nvSpPr>
          <p:cNvPr id="193539" name="Rectangle 3"/>
          <p:cNvSpPr>
            <a:spLocks noGrp="1"/>
          </p:cNvSpPr>
          <p:nvPr>
            <p:ph type="body" idx="1"/>
          </p:nvPr>
        </p:nvSpPr>
        <p:spPr>
          <a:xfrm>
            <a:off x="152400" y="1752600"/>
            <a:ext cx="3886200" cy="4038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lnSpc>
                <a:spcPct val="80000"/>
              </a:lnSpc>
              <a:buClr>
                <a:srgbClr val="FFFF00"/>
              </a:buClr>
              <a:buSzTx/>
              <a:buFontTx/>
              <a:buAutoNum type="arabicPeriod"/>
            </a:pPr>
            <a:r>
              <a:rPr lang="en-US" sz="1600" smtClean="0">
                <a:latin typeface="Arial" pitchFamily="34" charset="0"/>
              </a:rPr>
              <a:t>Examine the workplace and identify predictable or likely hazards</a:t>
            </a:r>
          </a:p>
          <a:p>
            <a:pPr marL="609600" indent="-609600">
              <a:lnSpc>
                <a:spcPct val="80000"/>
              </a:lnSpc>
              <a:buClr>
                <a:srgbClr val="FFFF00"/>
              </a:buClr>
              <a:buSzTx/>
              <a:buFontTx/>
              <a:buAutoNum type="arabicPeriod"/>
            </a:pPr>
            <a:endParaRPr lang="en-US" sz="1600" smtClean="0">
              <a:latin typeface="Arial" pitchFamily="34" charset="0"/>
            </a:endParaRPr>
          </a:p>
          <a:p>
            <a:pPr marL="609600" indent="-609600">
              <a:lnSpc>
                <a:spcPct val="80000"/>
              </a:lnSpc>
              <a:buClr>
                <a:srgbClr val="FFFF00"/>
              </a:buClr>
              <a:buSzTx/>
              <a:buFontTx/>
              <a:buAutoNum type="arabicPeriod"/>
            </a:pPr>
            <a:r>
              <a:rPr lang="en-US" sz="1600" smtClean="0">
                <a:latin typeface="Arial" pitchFamily="34" charset="0"/>
              </a:rPr>
              <a:t>Actively analyze the work activities and the worksite to </a:t>
            </a:r>
            <a:r>
              <a:rPr lang="en-US" sz="1600" i="1" smtClean="0">
                <a:latin typeface="Arial" pitchFamily="34" charset="0"/>
              </a:rPr>
              <a:t>anticipate</a:t>
            </a:r>
            <a:r>
              <a:rPr lang="en-US" sz="1600" smtClean="0">
                <a:latin typeface="Arial" pitchFamily="34" charset="0"/>
              </a:rPr>
              <a:t> and prevent harmful occurrences</a:t>
            </a:r>
          </a:p>
          <a:p>
            <a:pPr marL="609600" indent="-609600">
              <a:lnSpc>
                <a:spcPct val="80000"/>
              </a:lnSpc>
              <a:buClr>
                <a:srgbClr val="FFFF00"/>
              </a:buClr>
              <a:buSzTx/>
              <a:buFontTx/>
              <a:buAutoNum type="arabicPeriod"/>
            </a:pPr>
            <a:endParaRPr lang="en-US" sz="1600" smtClean="0">
              <a:latin typeface="Arial" pitchFamily="34" charset="0"/>
            </a:endParaRPr>
          </a:p>
          <a:p>
            <a:pPr marL="609600" indent="-609600">
              <a:lnSpc>
                <a:spcPct val="80000"/>
              </a:lnSpc>
              <a:buClr>
                <a:srgbClr val="FFFF00"/>
              </a:buClr>
              <a:buSzTx/>
              <a:buFontTx/>
              <a:buAutoNum type="arabicPeriod"/>
            </a:pPr>
            <a:r>
              <a:rPr lang="en-US" sz="1600" smtClean="0">
                <a:latin typeface="Arial" pitchFamily="34" charset="0"/>
              </a:rPr>
              <a:t>Communicate identified hazards to affected personnel</a:t>
            </a:r>
          </a:p>
          <a:p>
            <a:pPr marL="609600" indent="-609600">
              <a:lnSpc>
                <a:spcPct val="80000"/>
              </a:lnSpc>
              <a:buClr>
                <a:srgbClr val="FFFF00"/>
              </a:buClr>
              <a:buSzTx/>
              <a:buFontTx/>
              <a:buAutoNum type="arabicPeriod"/>
            </a:pPr>
            <a:endParaRPr lang="en-US" sz="1600" smtClean="0">
              <a:latin typeface="Arial" pitchFamily="34" charset="0"/>
            </a:endParaRPr>
          </a:p>
          <a:p>
            <a:pPr marL="609600" indent="-609600">
              <a:lnSpc>
                <a:spcPct val="80000"/>
              </a:lnSpc>
              <a:buClr>
                <a:srgbClr val="FFFF00"/>
              </a:buClr>
              <a:buSzTx/>
              <a:buFontTx/>
              <a:buAutoNum type="arabicPeriod"/>
            </a:pPr>
            <a:r>
              <a:rPr lang="en-US" sz="1600" smtClean="0">
                <a:latin typeface="Arial" pitchFamily="34" charset="0"/>
              </a:rPr>
              <a:t>Insure identified hazards are effectively remediated and a process to prevent a reoccurrence is implemented</a:t>
            </a:r>
          </a:p>
        </p:txBody>
      </p:sp>
      <p:pic>
        <p:nvPicPr>
          <p:cNvPr id="193540" name="Picture 4" descr="photo9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91000" y="1219200"/>
            <a:ext cx="4718050" cy="48768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3541" name="Text Box 5"/>
          <p:cNvSpPr txBox="1">
            <a:spLocks noChangeArrowheads="1"/>
          </p:cNvSpPr>
          <p:nvPr/>
        </p:nvSpPr>
        <p:spPr bwMode="auto">
          <a:xfrm>
            <a:off x="152400" y="11430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t>Why was this hazard created?</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5"/>
          <p:cNvSpPr>
            <a:spLocks noGrp="1"/>
          </p:cNvSpPr>
          <p:nvPr>
            <p:ph type="title"/>
          </p:nvPr>
        </p:nvSpPr>
        <p:spPr>
          <a:xfrm>
            <a:off x="228600" y="152400"/>
            <a:ext cx="8763000" cy="609600"/>
          </a:xfrm>
        </p:spPr>
        <p:txBody>
          <a:bodyPr/>
          <a:lstStyle/>
          <a:p>
            <a:pPr algn="ctr"/>
            <a:r>
              <a:rPr lang="en-US" sz="3200" smtClean="0">
                <a:effectLst>
                  <a:outerShdw blurRad="38100" dist="38100" dir="2700000" algn="tl">
                    <a:srgbClr val="000000"/>
                  </a:outerShdw>
                </a:effectLst>
                <a:latin typeface="Arial" pitchFamily="34" charset="0"/>
              </a:rPr>
              <a:t>Discussion Questions</a:t>
            </a:r>
          </a:p>
        </p:txBody>
      </p:sp>
      <p:sp>
        <p:nvSpPr>
          <p:cNvPr id="6147" name="Content Placeholder 1"/>
          <p:cNvSpPr>
            <a:spLocks noGrp="1"/>
          </p:cNvSpPr>
          <p:nvPr>
            <p:ph idx="1"/>
          </p:nvPr>
        </p:nvSpPr>
        <p:spPr>
          <a:xfrm>
            <a:off x="228600" y="1295400"/>
            <a:ext cx="8458200" cy="2786063"/>
          </a:xfrm>
        </p:spPr>
        <p:txBody>
          <a:bodyPr/>
          <a:lstStyle/>
          <a:p>
            <a:pPr marL="623888" indent="-514350" eaLnBrk="1" hangingPunct="1">
              <a:buSzTx/>
              <a:buFont typeface="Wingdings 3" pitchFamily="18" charset="2"/>
              <a:buAutoNum type="arabicPeriod"/>
            </a:pPr>
            <a:r>
              <a:rPr lang="en-US" sz="2400" smtClean="0">
                <a:latin typeface="Arial" pitchFamily="34" charset="0"/>
              </a:rPr>
              <a:t>When, during your work experience, did you first hear about OSHA?</a:t>
            </a:r>
          </a:p>
          <a:p>
            <a:pPr marL="623888" indent="-514350" eaLnBrk="1" hangingPunct="1">
              <a:buSzTx/>
              <a:buFont typeface="Wingdings 3" pitchFamily="18" charset="2"/>
              <a:buAutoNum type="arabicPeriod"/>
            </a:pPr>
            <a:endParaRPr lang="en-US" sz="2400" smtClean="0">
              <a:latin typeface="Arial" pitchFamily="34" charset="0"/>
            </a:endParaRPr>
          </a:p>
          <a:p>
            <a:pPr marL="623888" indent="-514350" eaLnBrk="1" hangingPunct="1">
              <a:buSzTx/>
              <a:buFont typeface="Wingdings 3" pitchFamily="18" charset="2"/>
              <a:buAutoNum type="arabicPeriod"/>
            </a:pPr>
            <a:r>
              <a:rPr lang="en-US" sz="2400" smtClean="0">
                <a:latin typeface="Arial" pitchFamily="34" charset="0"/>
              </a:rPr>
              <a:t>What did you think about OSHA then?</a:t>
            </a:r>
          </a:p>
          <a:p>
            <a:pPr marL="623888" indent="-514350" eaLnBrk="1" hangingPunct="1">
              <a:buSzTx/>
              <a:buFont typeface="Wingdings 3" pitchFamily="18" charset="2"/>
              <a:buAutoNum type="arabicPeriod"/>
            </a:pPr>
            <a:endParaRPr lang="en-US" sz="2400" smtClean="0">
              <a:latin typeface="Arial" pitchFamily="34" charset="0"/>
            </a:endParaRPr>
          </a:p>
          <a:p>
            <a:pPr marL="623888" indent="-514350" eaLnBrk="1" hangingPunct="1">
              <a:buSzTx/>
              <a:buFont typeface="Wingdings 3" pitchFamily="18" charset="2"/>
              <a:buAutoNum type="arabicPeriod"/>
            </a:pPr>
            <a:r>
              <a:rPr lang="en-US" sz="2400" smtClean="0">
                <a:latin typeface="Arial" pitchFamily="34" charset="0"/>
              </a:rPr>
              <a:t>What do you think OSHA’s job is?</a:t>
            </a:r>
          </a:p>
        </p:txBody>
      </p:sp>
      <p:sp>
        <p:nvSpPr>
          <p:cNvPr id="2" name="Slide Number Placeholder 2"/>
          <p:cNvSpPr>
            <a:spLocks noGrp="1"/>
          </p:cNvSpPr>
          <p:nvPr>
            <p:ph type="sldNum" sz="quarter" idx="12"/>
          </p:nvPr>
        </p:nvSpPr>
        <p:spPr bwMode="auto">
          <a:ln>
            <a:miter lim="800000"/>
            <a:headEnd/>
            <a:tailEnd/>
          </a:ln>
        </p:spPr>
        <p:txBody>
          <a:bodyPr/>
          <a:lstStyle/>
          <a:p>
            <a:pPr>
              <a:defRPr/>
            </a:pPr>
            <a:fld id="{9D1F8341-0FF8-484E-BA57-6F95653637F1}" type="slidenum">
              <a:rPr lang="en-US" smtClean="0">
                <a:solidFill>
                  <a:schemeClr val="tx1"/>
                </a:solidFill>
              </a:rPr>
              <a:pPr>
                <a:defRPr/>
              </a:pPr>
              <a:t>5</a:t>
            </a:fld>
            <a:endParaRPr lang="en-US" smtClean="0">
              <a:solidFill>
                <a:schemeClr val="tx1"/>
              </a:solidFill>
            </a:endParaRPr>
          </a:p>
        </p:txBody>
      </p:sp>
      <p:pic>
        <p:nvPicPr>
          <p:cNvPr id="6149" name="Picture 4" descr="C:\Documents and Settings\jtaylor.OSHA\Local Settings\Temporary Internet Files\Content.IE5\FSRY5FTZ\MCj0442000000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05600" y="4267200"/>
            <a:ext cx="1979613"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304800" y="228600"/>
            <a:ext cx="8686800" cy="695325"/>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Additional Worksite Planning</a:t>
            </a:r>
          </a:p>
        </p:txBody>
      </p:sp>
      <p:sp>
        <p:nvSpPr>
          <p:cNvPr id="195587" name="Rectangle 3"/>
          <p:cNvSpPr>
            <a:spLocks noGrp="1"/>
          </p:cNvSpPr>
          <p:nvPr>
            <p:ph type="body" sz="half" idx="1"/>
          </p:nvPr>
        </p:nvSpPr>
        <p:spPr>
          <a:xfrm>
            <a:off x="228600" y="1143000"/>
            <a:ext cx="3886200" cy="3352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457200" indent="-457200" algn="just">
              <a:lnSpc>
                <a:spcPct val="90000"/>
              </a:lnSpc>
              <a:buClr>
                <a:srgbClr val="FFFF00"/>
              </a:buClr>
              <a:buFont typeface="Wingdings" pitchFamily="2" charset="2"/>
              <a:buAutoNum type="arabicPeriod"/>
            </a:pPr>
            <a:r>
              <a:rPr lang="en-US" sz="2100" smtClean="0">
                <a:latin typeface="Arial" pitchFamily="34" charset="0"/>
              </a:rPr>
              <a:t>Investigate accidents and “near miss” incidents, so that their causes and means for prevention are identified</a:t>
            </a:r>
          </a:p>
          <a:p>
            <a:pPr marL="457200" indent="-457200" algn="just">
              <a:lnSpc>
                <a:spcPct val="90000"/>
              </a:lnSpc>
              <a:buClr>
                <a:srgbClr val="FFFF00"/>
              </a:buClr>
              <a:buFont typeface="Wingdings" pitchFamily="2" charset="2"/>
              <a:buAutoNum type="arabicPeriod"/>
            </a:pPr>
            <a:endParaRPr lang="en-US" sz="2100" smtClean="0">
              <a:latin typeface="Arial" pitchFamily="34" charset="0"/>
            </a:endParaRPr>
          </a:p>
          <a:p>
            <a:pPr marL="457200" indent="-457200" algn="just">
              <a:lnSpc>
                <a:spcPct val="90000"/>
              </a:lnSpc>
              <a:buClr>
                <a:srgbClr val="FFFF00"/>
              </a:buClr>
              <a:buFont typeface="Wingdings" pitchFamily="2" charset="2"/>
              <a:buAutoNum type="arabicPeriod"/>
            </a:pPr>
            <a:r>
              <a:rPr lang="en-US" sz="2100" smtClean="0">
                <a:latin typeface="Arial" pitchFamily="34" charset="0"/>
              </a:rPr>
              <a:t>Analyze injury and illness trends, so that common cause patterns  can be identified and prevented</a:t>
            </a:r>
          </a:p>
        </p:txBody>
      </p:sp>
      <p:pic>
        <p:nvPicPr>
          <p:cNvPr id="195588" name="Picture 4" descr="photo1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67200" y="1219200"/>
            <a:ext cx="4648200" cy="51054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304800" y="228600"/>
            <a:ext cx="8610600" cy="762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Safety and Health Program Benefits</a:t>
            </a:r>
          </a:p>
        </p:txBody>
      </p:sp>
      <p:sp>
        <p:nvSpPr>
          <p:cNvPr id="197635" name="Rectangle 3"/>
          <p:cNvSpPr>
            <a:spLocks noGrp="1"/>
          </p:cNvSpPr>
          <p:nvPr>
            <p:ph type="body" idx="1"/>
          </p:nvPr>
        </p:nvSpPr>
        <p:spPr>
          <a:xfrm>
            <a:off x="228600" y="2438400"/>
            <a:ext cx="3657600" cy="2286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lnSpc>
                <a:spcPct val="80000"/>
              </a:lnSpc>
              <a:buClr>
                <a:srgbClr val="FFFF00"/>
              </a:buClr>
              <a:buSzTx/>
              <a:buFontTx/>
              <a:buAutoNum type="arabicPeriod"/>
            </a:pPr>
            <a:r>
              <a:rPr lang="en-US" sz="1800" smtClean="0">
                <a:latin typeface="Arial" pitchFamily="34" charset="0"/>
              </a:rPr>
              <a:t>Reduce and eliminate work related injuries and illnesses</a:t>
            </a:r>
          </a:p>
          <a:p>
            <a:pPr marL="609600" indent="-609600">
              <a:lnSpc>
                <a:spcPct val="80000"/>
              </a:lnSpc>
              <a:buClr>
                <a:srgbClr val="FFFF00"/>
              </a:buClr>
              <a:buSzTx/>
              <a:buFontTx/>
              <a:buAutoNum type="arabicPeriod"/>
            </a:pPr>
            <a:endParaRPr lang="en-US" sz="1800" smtClean="0">
              <a:latin typeface="Arial" pitchFamily="34" charset="0"/>
            </a:endParaRPr>
          </a:p>
          <a:p>
            <a:pPr marL="609600" indent="-609600">
              <a:lnSpc>
                <a:spcPct val="80000"/>
              </a:lnSpc>
              <a:buClr>
                <a:srgbClr val="FFFF00"/>
              </a:buClr>
              <a:buSzTx/>
              <a:buFontTx/>
              <a:buAutoNum type="arabicPeriod"/>
            </a:pPr>
            <a:r>
              <a:rPr lang="en-US" sz="1800" smtClean="0">
                <a:latin typeface="Arial" pitchFamily="34" charset="0"/>
              </a:rPr>
              <a:t>Improve morale and productivity</a:t>
            </a:r>
          </a:p>
          <a:p>
            <a:pPr marL="609600" indent="-609600">
              <a:lnSpc>
                <a:spcPct val="80000"/>
              </a:lnSpc>
              <a:buClr>
                <a:srgbClr val="FFFF00"/>
              </a:buClr>
              <a:buSzTx/>
              <a:buFontTx/>
              <a:buAutoNum type="arabicPeriod"/>
            </a:pPr>
            <a:endParaRPr lang="en-US" sz="1800" smtClean="0">
              <a:latin typeface="Arial" pitchFamily="34" charset="0"/>
            </a:endParaRPr>
          </a:p>
          <a:p>
            <a:pPr marL="609600" indent="-609600">
              <a:lnSpc>
                <a:spcPct val="80000"/>
              </a:lnSpc>
              <a:buClr>
                <a:srgbClr val="FFFF00"/>
              </a:buClr>
              <a:buSzTx/>
              <a:buFontTx/>
              <a:buAutoNum type="arabicPeriod"/>
            </a:pPr>
            <a:r>
              <a:rPr lang="en-US" sz="1800" smtClean="0">
                <a:latin typeface="Arial" pitchFamily="34" charset="0"/>
              </a:rPr>
              <a:t>Protect good customer relationships</a:t>
            </a:r>
          </a:p>
        </p:txBody>
      </p:sp>
      <p:pic>
        <p:nvPicPr>
          <p:cNvPr id="197636" name="Picture 4" descr="Fork Lift Madness 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38600" y="1524000"/>
            <a:ext cx="4876800" cy="45720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7637" name="Text Box 5"/>
          <p:cNvSpPr txBox="1">
            <a:spLocks noChangeArrowheads="1"/>
          </p:cNvSpPr>
          <p:nvPr/>
        </p:nvSpPr>
        <p:spPr bwMode="auto">
          <a:xfrm>
            <a:off x="152400" y="1371600"/>
            <a:ext cx="3886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effectLst>
                  <a:outerShdw blurRad="38100" dist="38100" dir="2700000" algn="tl">
                    <a:srgbClr val="000000"/>
                  </a:outerShdw>
                </a:effectLst>
              </a:rPr>
              <a:t>Can a safety program really affect workplace activities? Can a program;</a:t>
            </a:r>
            <a:r>
              <a:rPr lang="en-US" sz="2400">
                <a:effectLst>
                  <a:outerShdw blurRad="38100" dist="38100" dir="2700000" algn="tl">
                    <a:srgbClr val="000000"/>
                  </a:outerShdw>
                </a:effectLst>
                <a:latin typeface="Times New Roman" pitchFamily="18" charset="0"/>
              </a:rPr>
              <a:t>  </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228600" y="228600"/>
            <a:ext cx="8686800" cy="6096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Policy and Goals</a:t>
            </a:r>
            <a:endParaRPr lang="en-US" sz="3200" b="0" smtClean="0">
              <a:effectLst>
                <a:outerShdw blurRad="38100" dist="38100" dir="2700000" algn="tl">
                  <a:srgbClr val="000000"/>
                </a:outerShdw>
              </a:effectLst>
              <a:latin typeface="Arial" pitchFamily="34" charset="0"/>
            </a:endParaRPr>
          </a:p>
        </p:txBody>
      </p:sp>
      <p:sp>
        <p:nvSpPr>
          <p:cNvPr id="199683" name="Rectangle 3"/>
          <p:cNvSpPr>
            <a:spLocks noGrp="1"/>
          </p:cNvSpPr>
          <p:nvPr>
            <p:ph type="body" idx="1"/>
          </p:nvPr>
        </p:nvSpPr>
        <p:spPr>
          <a:xfrm>
            <a:off x="228600" y="1981200"/>
            <a:ext cx="4267200" cy="32004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buClr>
                <a:srgbClr val="FFFF00"/>
              </a:buClr>
              <a:buSzTx/>
              <a:buFontTx/>
              <a:buAutoNum type="arabicPeriod"/>
            </a:pPr>
            <a:r>
              <a:rPr lang="en-US" sz="1600" smtClean="0">
                <a:latin typeface="Arial" pitchFamily="34" charset="0"/>
              </a:rPr>
              <a:t>Clearly state workplace safety and health policies</a:t>
            </a:r>
          </a:p>
          <a:p>
            <a:pPr marL="609600" indent="-609600">
              <a:buClr>
                <a:srgbClr val="FFFF00"/>
              </a:buClr>
              <a:buSzTx/>
              <a:buFontTx/>
              <a:buAutoNum type="arabicPeriod"/>
            </a:pPr>
            <a:endParaRPr lang="en-US" sz="1600" smtClean="0">
              <a:latin typeface="Arial" pitchFamily="34" charset="0"/>
            </a:endParaRPr>
          </a:p>
          <a:p>
            <a:pPr marL="609600" indent="-609600">
              <a:buClr>
                <a:srgbClr val="FFFF00"/>
              </a:buClr>
              <a:buSzTx/>
              <a:buFontTx/>
              <a:buAutoNum type="arabicPeriod"/>
            </a:pPr>
            <a:r>
              <a:rPr lang="en-US" sz="1600" smtClean="0">
                <a:latin typeface="Arial" pitchFamily="34" charset="0"/>
              </a:rPr>
              <a:t>Communicate clear goals and objectives for the safety and health program </a:t>
            </a:r>
          </a:p>
          <a:p>
            <a:pPr marL="609600" indent="-609600">
              <a:buClr>
                <a:srgbClr val="FFFF00"/>
              </a:buClr>
              <a:buSzTx/>
              <a:buFontTx/>
              <a:buAutoNum type="arabicPeriod"/>
            </a:pPr>
            <a:endParaRPr lang="en-US" sz="1600" smtClean="0">
              <a:latin typeface="Arial" pitchFamily="34" charset="0"/>
            </a:endParaRPr>
          </a:p>
          <a:p>
            <a:pPr marL="609600" indent="-609600">
              <a:buClr>
                <a:srgbClr val="FFFF00"/>
              </a:buClr>
              <a:buSzTx/>
              <a:buFontTx/>
              <a:buAutoNum type="arabicPeriod"/>
            </a:pPr>
            <a:r>
              <a:rPr lang="en-US" sz="1600" smtClean="0">
                <a:latin typeface="Arial" pitchFamily="34" charset="0"/>
              </a:rPr>
              <a:t>Involve top management in implementing the program</a:t>
            </a:r>
          </a:p>
        </p:txBody>
      </p:sp>
      <p:pic>
        <p:nvPicPr>
          <p:cNvPr id="199684" name="Picture 4" descr="Small pileup"/>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1295400"/>
            <a:ext cx="4343400" cy="44196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9685" name="Text Box 5"/>
          <p:cNvSpPr txBox="1">
            <a:spLocks noChangeArrowheads="1"/>
          </p:cNvSpPr>
          <p:nvPr/>
        </p:nvSpPr>
        <p:spPr bwMode="auto">
          <a:xfrm>
            <a:off x="228600" y="1219200"/>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a:effectLst>
                  <a:outerShdw blurRad="38100" dist="38100" dir="2700000" algn="tl">
                    <a:srgbClr val="000000"/>
                  </a:outerShdw>
                </a:effectLst>
              </a:rPr>
              <a:t>How do safety policies affect daily work activities?  Do they;</a:t>
            </a:r>
          </a:p>
        </p:txBody>
      </p:sp>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228600" y="152400"/>
            <a:ext cx="8610600" cy="7556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Safety and Health Training</a:t>
            </a:r>
          </a:p>
        </p:txBody>
      </p:sp>
      <p:sp>
        <p:nvSpPr>
          <p:cNvPr id="201731" name="Rectangle 3"/>
          <p:cNvSpPr>
            <a:spLocks noGrp="1"/>
          </p:cNvSpPr>
          <p:nvPr>
            <p:ph type="body" idx="1"/>
          </p:nvPr>
        </p:nvSpPr>
        <p:spPr>
          <a:xfrm>
            <a:off x="228600" y="2514600"/>
            <a:ext cx="4038600" cy="31242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609600" indent="-609600">
              <a:buClr>
                <a:srgbClr val="FFFF00"/>
              </a:buClr>
              <a:buSzTx/>
              <a:buFontTx/>
              <a:buAutoNum type="arabicPeriod"/>
            </a:pPr>
            <a:r>
              <a:rPr lang="en-US" sz="1800" smtClean="0">
                <a:latin typeface="Arial" pitchFamily="34" charset="0"/>
              </a:rPr>
              <a:t>Address the safety and health responsibilities of </a:t>
            </a:r>
            <a:r>
              <a:rPr lang="en-US" sz="1800" u="sng" smtClean="0">
                <a:latin typeface="Arial" pitchFamily="34" charset="0"/>
              </a:rPr>
              <a:t>all</a:t>
            </a:r>
            <a:r>
              <a:rPr lang="en-US" sz="1800" smtClean="0">
                <a:latin typeface="Arial" pitchFamily="34" charset="0"/>
              </a:rPr>
              <a:t> personnel</a:t>
            </a:r>
          </a:p>
          <a:p>
            <a:pPr marL="609600" indent="-609600">
              <a:lnSpc>
                <a:spcPct val="30000"/>
              </a:lnSpc>
              <a:buClr>
                <a:srgbClr val="FFFF00"/>
              </a:buClr>
              <a:buSzTx/>
              <a:buFontTx/>
              <a:buAutoNum type="arabicPeriod"/>
            </a:pPr>
            <a:endParaRPr lang="en-US" sz="1800" smtClean="0">
              <a:latin typeface="Arial" pitchFamily="34" charset="0"/>
            </a:endParaRPr>
          </a:p>
          <a:p>
            <a:pPr marL="609600" indent="-609600">
              <a:buClr>
                <a:srgbClr val="FFFF00"/>
              </a:buClr>
              <a:buSzTx/>
              <a:buFontTx/>
              <a:buAutoNum type="arabicPeriod"/>
            </a:pPr>
            <a:r>
              <a:rPr lang="en-US" sz="1800" smtClean="0">
                <a:latin typeface="Arial" pitchFamily="34" charset="0"/>
              </a:rPr>
              <a:t>Verify affected personnel understand the desired method for preventing anticipated exposures</a:t>
            </a:r>
          </a:p>
          <a:p>
            <a:pPr marL="609600" indent="-609600">
              <a:buClr>
                <a:srgbClr val="FFFF00"/>
              </a:buClr>
              <a:buSzTx/>
              <a:buFontTx/>
              <a:buAutoNum type="arabicPeriod"/>
            </a:pPr>
            <a:endParaRPr lang="en-US" sz="1800" smtClean="0">
              <a:latin typeface="Arial" pitchFamily="34" charset="0"/>
            </a:endParaRPr>
          </a:p>
          <a:p>
            <a:pPr marL="609600" indent="-609600">
              <a:buClr>
                <a:srgbClr val="FFFF00"/>
              </a:buClr>
              <a:buSzTx/>
              <a:buFontTx/>
              <a:buAutoNum type="arabicPeriod"/>
            </a:pPr>
            <a:r>
              <a:rPr lang="en-US" sz="1800" smtClean="0">
                <a:latin typeface="Arial" pitchFamily="34" charset="0"/>
              </a:rPr>
              <a:t>Documentation include topics covered</a:t>
            </a:r>
          </a:p>
        </p:txBody>
      </p:sp>
      <p:pic>
        <p:nvPicPr>
          <p:cNvPr id="201732" name="Picture 4" descr="XAAB947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1295400"/>
            <a:ext cx="4495800" cy="4357688"/>
          </a:xfrm>
          <a:prstGeom prst="rect">
            <a:avLst/>
          </a:prstGeom>
          <a:noFill/>
          <a:ln w="1587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733" name="Text Box 5"/>
          <p:cNvSpPr txBox="1">
            <a:spLocks noChangeArrowheads="1"/>
          </p:cNvSpPr>
          <p:nvPr/>
        </p:nvSpPr>
        <p:spPr bwMode="auto">
          <a:xfrm>
            <a:off x="152400" y="1143000"/>
            <a:ext cx="39624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2000" b="1">
                <a:effectLst>
                  <a:outerShdw blurRad="38100" dist="38100" dir="2700000" algn="tl">
                    <a:srgbClr val="000000"/>
                  </a:outerShdw>
                </a:effectLst>
              </a:rPr>
              <a:t>What is the most effective method to insure affected employees are trained?  Should training;</a:t>
            </a:r>
          </a:p>
        </p:txBody>
      </p:sp>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152400" y="152400"/>
            <a:ext cx="8763000" cy="685800"/>
          </a:xfrm>
        </p:spPr>
        <p:txBody>
          <a:bodyPr/>
          <a:lstStyle/>
          <a:p>
            <a:pPr algn="ctr"/>
            <a:r>
              <a:rPr lang="en-US" sz="3200" smtClean="0">
                <a:effectLst>
                  <a:outerShdw blurRad="38100" dist="38100" dir="2700000" algn="tl">
                    <a:srgbClr val="000000"/>
                  </a:outerShdw>
                </a:effectLst>
                <a:latin typeface="Arial" pitchFamily="34" charset="0"/>
              </a:rPr>
              <a:t>Safety and Health Orientation</a:t>
            </a:r>
          </a:p>
        </p:txBody>
      </p:sp>
      <p:sp>
        <p:nvSpPr>
          <p:cNvPr id="203779" name="Rectangle 3"/>
          <p:cNvSpPr>
            <a:spLocks noGrp="1"/>
          </p:cNvSpPr>
          <p:nvPr>
            <p:ph type="body" idx="1"/>
          </p:nvPr>
        </p:nvSpPr>
        <p:spPr>
          <a:xfrm>
            <a:off x="228600" y="1143000"/>
            <a:ext cx="8686800" cy="1981200"/>
          </a:xfrm>
        </p:spPr>
        <p:txBody>
          <a:bodyPr/>
          <a:lstStyle/>
          <a:p>
            <a:pPr marL="609600" indent="-609600">
              <a:buClr>
                <a:srgbClr val="FFFF00"/>
              </a:buClr>
              <a:buSzTx/>
              <a:buFont typeface="Wingdings" pitchFamily="2" charset="2"/>
              <a:buAutoNum type="arabicPeriod"/>
            </a:pPr>
            <a:r>
              <a:rPr lang="en-US" sz="1800" smtClean="0">
                <a:latin typeface="Arial" pitchFamily="34" charset="0"/>
              </a:rPr>
              <a:t>Employees must understand the hazards they may be exposed to as a result of assigned work operations and how to prevent harm to themselves and others</a:t>
            </a:r>
          </a:p>
          <a:p>
            <a:pPr marL="609600" indent="-609600">
              <a:buClr>
                <a:srgbClr val="FFFF00"/>
              </a:buClr>
              <a:buSzTx/>
              <a:buFont typeface="Wingdings" pitchFamily="2" charset="2"/>
              <a:buAutoNum type="arabicPeriod"/>
            </a:pPr>
            <a:r>
              <a:rPr lang="en-US" sz="1800" smtClean="0">
                <a:latin typeface="Arial" pitchFamily="34" charset="0"/>
              </a:rPr>
              <a:t>Orientation training should involve direct supervision of the affected person</a:t>
            </a:r>
          </a:p>
        </p:txBody>
      </p:sp>
      <p:grpSp>
        <p:nvGrpSpPr>
          <p:cNvPr id="203780" name="Group 4"/>
          <p:cNvGrpSpPr>
            <a:grpSpLocks/>
          </p:cNvGrpSpPr>
          <p:nvPr/>
        </p:nvGrpSpPr>
        <p:grpSpPr bwMode="auto">
          <a:xfrm>
            <a:off x="6400800" y="3429000"/>
            <a:ext cx="2590800" cy="2514600"/>
            <a:chOff x="3984" y="3071"/>
            <a:chExt cx="1346" cy="695"/>
          </a:xfrm>
        </p:grpSpPr>
        <p:sp>
          <p:nvSpPr>
            <p:cNvPr id="203781" name="Freeform 5"/>
            <p:cNvSpPr>
              <a:spLocks/>
            </p:cNvSpPr>
            <p:nvPr/>
          </p:nvSpPr>
          <p:spPr bwMode="auto">
            <a:xfrm>
              <a:off x="3989" y="3075"/>
              <a:ext cx="1330" cy="678"/>
            </a:xfrm>
            <a:custGeom>
              <a:avLst/>
              <a:gdLst>
                <a:gd name="T0" fmla="*/ 1222 w 1330"/>
                <a:gd name="T1" fmla="*/ 0 h 678"/>
                <a:gd name="T2" fmla="*/ 1243 w 1330"/>
                <a:gd name="T3" fmla="*/ 1 h 678"/>
                <a:gd name="T4" fmla="*/ 1264 w 1330"/>
                <a:gd name="T5" fmla="*/ 6 h 678"/>
                <a:gd name="T6" fmla="*/ 1282 w 1330"/>
                <a:gd name="T7" fmla="*/ 14 h 678"/>
                <a:gd name="T8" fmla="*/ 1298 w 1330"/>
                <a:gd name="T9" fmla="*/ 24 h 678"/>
                <a:gd name="T10" fmla="*/ 1310 w 1330"/>
                <a:gd name="T11" fmla="*/ 36 h 678"/>
                <a:gd name="T12" fmla="*/ 1321 w 1330"/>
                <a:gd name="T13" fmla="*/ 50 h 678"/>
                <a:gd name="T14" fmla="*/ 1327 w 1330"/>
                <a:gd name="T15" fmla="*/ 64 h 678"/>
                <a:gd name="T16" fmla="*/ 1329 w 1330"/>
                <a:gd name="T17" fmla="*/ 81 h 678"/>
                <a:gd name="T18" fmla="*/ 1329 w 1330"/>
                <a:gd name="T19" fmla="*/ 604 h 678"/>
                <a:gd name="T20" fmla="*/ 1324 w 1330"/>
                <a:gd name="T21" fmla="*/ 620 h 678"/>
                <a:gd name="T22" fmla="*/ 1315 w 1330"/>
                <a:gd name="T23" fmla="*/ 634 h 678"/>
                <a:gd name="T24" fmla="*/ 1304 w 1330"/>
                <a:gd name="T25" fmla="*/ 647 h 678"/>
                <a:gd name="T26" fmla="*/ 1290 w 1330"/>
                <a:gd name="T27" fmla="*/ 658 h 678"/>
                <a:gd name="T28" fmla="*/ 1273 w 1330"/>
                <a:gd name="T29" fmla="*/ 667 h 678"/>
                <a:gd name="T30" fmla="*/ 1254 w 1330"/>
                <a:gd name="T31" fmla="*/ 673 h 678"/>
                <a:gd name="T32" fmla="*/ 1233 w 1330"/>
                <a:gd name="T33" fmla="*/ 677 h 678"/>
                <a:gd name="T34" fmla="*/ 106 w 1330"/>
                <a:gd name="T35" fmla="*/ 677 h 678"/>
                <a:gd name="T36" fmla="*/ 85 w 1330"/>
                <a:gd name="T37" fmla="*/ 675 h 678"/>
                <a:gd name="T38" fmla="*/ 64 w 1330"/>
                <a:gd name="T39" fmla="*/ 670 h 678"/>
                <a:gd name="T40" fmla="*/ 46 w 1330"/>
                <a:gd name="T41" fmla="*/ 663 h 678"/>
                <a:gd name="T42" fmla="*/ 30 w 1330"/>
                <a:gd name="T43" fmla="*/ 653 h 678"/>
                <a:gd name="T44" fmla="*/ 18 w 1330"/>
                <a:gd name="T45" fmla="*/ 641 h 678"/>
                <a:gd name="T46" fmla="*/ 7 w 1330"/>
                <a:gd name="T47" fmla="*/ 628 h 678"/>
                <a:gd name="T48" fmla="*/ 1 w 1330"/>
                <a:gd name="T49" fmla="*/ 612 h 678"/>
                <a:gd name="T50" fmla="*/ 0 w 1330"/>
                <a:gd name="T51" fmla="*/ 596 h 678"/>
                <a:gd name="T52" fmla="*/ 0 w 1330"/>
                <a:gd name="T53" fmla="*/ 72 h 678"/>
                <a:gd name="T54" fmla="*/ 4 w 1330"/>
                <a:gd name="T55" fmla="*/ 56 h 678"/>
                <a:gd name="T56" fmla="*/ 12 w 1330"/>
                <a:gd name="T57" fmla="*/ 42 h 678"/>
                <a:gd name="T58" fmla="*/ 24 w 1330"/>
                <a:gd name="T59" fmla="*/ 30 h 678"/>
                <a:gd name="T60" fmla="*/ 38 w 1330"/>
                <a:gd name="T61" fmla="*/ 18 h 678"/>
                <a:gd name="T62" fmla="*/ 55 w 1330"/>
                <a:gd name="T63" fmla="*/ 10 h 678"/>
                <a:gd name="T64" fmla="*/ 74 w 1330"/>
                <a:gd name="T65" fmla="*/ 4 h 678"/>
                <a:gd name="T66" fmla="*/ 94 w 1330"/>
                <a:gd name="T67" fmla="*/ 0 h 678"/>
                <a:gd name="T68" fmla="*/ 106 w 1330"/>
                <a:gd name="T69" fmla="*/ 0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0" h="678">
                  <a:moveTo>
                    <a:pt x="106" y="0"/>
                  </a:moveTo>
                  <a:lnTo>
                    <a:pt x="1222" y="0"/>
                  </a:lnTo>
                  <a:lnTo>
                    <a:pt x="1233" y="0"/>
                  </a:lnTo>
                  <a:lnTo>
                    <a:pt x="1243" y="1"/>
                  </a:lnTo>
                  <a:lnTo>
                    <a:pt x="1254" y="4"/>
                  </a:lnTo>
                  <a:lnTo>
                    <a:pt x="1264" y="6"/>
                  </a:lnTo>
                  <a:lnTo>
                    <a:pt x="1273" y="10"/>
                  </a:lnTo>
                  <a:lnTo>
                    <a:pt x="1282" y="14"/>
                  </a:lnTo>
                  <a:lnTo>
                    <a:pt x="1290" y="18"/>
                  </a:lnTo>
                  <a:lnTo>
                    <a:pt x="1298" y="24"/>
                  </a:lnTo>
                  <a:lnTo>
                    <a:pt x="1304" y="30"/>
                  </a:lnTo>
                  <a:lnTo>
                    <a:pt x="1310" y="36"/>
                  </a:lnTo>
                  <a:lnTo>
                    <a:pt x="1315" y="42"/>
                  </a:lnTo>
                  <a:lnTo>
                    <a:pt x="1321" y="50"/>
                  </a:lnTo>
                  <a:lnTo>
                    <a:pt x="1324" y="56"/>
                  </a:lnTo>
                  <a:lnTo>
                    <a:pt x="1327" y="64"/>
                  </a:lnTo>
                  <a:lnTo>
                    <a:pt x="1329" y="72"/>
                  </a:lnTo>
                  <a:lnTo>
                    <a:pt x="1329" y="81"/>
                  </a:lnTo>
                  <a:lnTo>
                    <a:pt x="1329" y="596"/>
                  </a:lnTo>
                  <a:lnTo>
                    <a:pt x="1329" y="604"/>
                  </a:lnTo>
                  <a:lnTo>
                    <a:pt x="1327" y="612"/>
                  </a:lnTo>
                  <a:lnTo>
                    <a:pt x="1324" y="620"/>
                  </a:lnTo>
                  <a:lnTo>
                    <a:pt x="1321" y="628"/>
                  </a:lnTo>
                  <a:lnTo>
                    <a:pt x="1315" y="634"/>
                  </a:lnTo>
                  <a:lnTo>
                    <a:pt x="1310" y="641"/>
                  </a:lnTo>
                  <a:lnTo>
                    <a:pt x="1304" y="647"/>
                  </a:lnTo>
                  <a:lnTo>
                    <a:pt x="1298" y="653"/>
                  </a:lnTo>
                  <a:lnTo>
                    <a:pt x="1290" y="658"/>
                  </a:lnTo>
                  <a:lnTo>
                    <a:pt x="1282" y="663"/>
                  </a:lnTo>
                  <a:lnTo>
                    <a:pt x="1273" y="667"/>
                  </a:lnTo>
                  <a:lnTo>
                    <a:pt x="1264" y="670"/>
                  </a:lnTo>
                  <a:lnTo>
                    <a:pt x="1254" y="673"/>
                  </a:lnTo>
                  <a:lnTo>
                    <a:pt x="1243" y="675"/>
                  </a:lnTo>
                  <a:lnTo>
                    <a:pt x="1233" y="677"/>
                  </a:lnTo>
                  <a:lnTo>
                    <a:pt x="1222" y="677"/>
                  </a:lnTo>
                  <a:lnTo>
                    <a:pt x="106" y="677"/>
                  </a:lnTo>
                  <a:lnTo>
                    <a:pt x="94" y="677"/>
                  </a:lnTo>
                  <a:lnTo>
                    <a:pt x="85" y="675"/>
                  </a:lnTo>
                  <a:lnTo>
                    <a:pt x="74" y="673"/>
                  </a:lnTo>
                  <a:lnTo>
                    <a:pt x="64" y="670"/>
                  </a:lnTo>
                  <a:lnTo>
                    <a:pt x="55" y="667"/>
                  </a:lnTo>
                  <a:lnTo>
                    <a:pt x="46" y="663"/>
                  </a:lnTo>
                  <a:lnTo>
                    <a:pt x="38" y="658"/>
                  </a:lnTo>
                  <a:lnTo>
                    <a:pt x="30" y="653"/>
                  </a:lnTo>
                  <a:lnTo>
                    <a:pt x="24" y="647"/>
                  </a:lnTo>
                  <a:lnTo>
                    <a:pt x="18" y="641"/>
                  </a:lnTo>
                  <a:lnTo>
                    <a:pt x="12" y="634"/>
                  </a:lnTo>
                  <a:lnTo>
                    <a:pt x="7" y="628"/>
                  </a:lnTo>
                  <a:lnTo>
                    <a:pt x="4" y="620"/>
                  </a:lnTo>
                  <a:lnTo>
                    <a:pt x="1" y="612"/>
                  </a:lnTo>
                  <a:lnTo>
                    <a:pt x="0" y="604"/>
                  </a:lnTo>
                  <a:lnTo>
                    <a:pt x="0" y="596"/>
                  </a:lnTo>
                  <a:lnTo>
                    <a:pt x="0" y="81"/>
                  </a:lnTo>
                  <a:lnTo>
                    <a:pt x="0" y="72"/>
                  </a:lnTo>
                  <a:lnTo>
                    <a:pt x="1" y="64"/>
                  </a:lnTo>
                  <a:lnTo>
                    <a:pt x="4" y="56"/>
                  </a:lnTo>
                  <a:lnTo>
                    <a:pt x="7" y="50"/>
                  </a:lnTo>
                  <a:lnTo>
                    <a:pt x="12" y="42"/>
                  </a:lnTo>
                  <a:lnTo>
                    <a:pt x="18" y="36"/>
                  </a:lnTo>
                  <a:lnTo>
                    <a:pt x="24" y="30"/>
                  </a:lnTo>
                  <a:lnTo>
                    <a:pt x="30" y="24"/>
                  </a:lnTo>
                  <a:lnTo>
                    <a:pt x="38" y="18"/>
                  </a:lnTo>
                  <a:lnTo>
                    <a:pt x="46" y="14"/>
                  </a:lnTo>
                  <a:lnTo>
                    <a:pt x="55" y="10"/>
                  </a:lnTo>
                  <a:lnTo>
                    <a:pt x="64" y="6"/>
                  </a:lnTo>
                  <a:lnTo>
                    <a:pt x="74" y="4"/>
                  </a:lnTo>
                  <a:lnTo>
                    <a:pt x="85" y="1"/>
                  </a:lnTo>
                  <a:lnTo>
                    <a:pt x="94" y="0"/>
                  </a:lnTo>
                  <a:lnTo>
                    <a:pt x="106" y="0"/>
                  </a:lnTo>
                  <a:lnTo>
                    <a:pt x="106" y="0"/>
                  </a:lnTo>
                </a:path>
              </a:pathLst>
            </a:custGeom>
            <a:solidFill>
              <a:srgbClr val="FF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2" name="Freeform 6"/>
            <p:cNvSpPr>
              <a:spLocks/>
            </p:cNvSpPr>
            <p:nvPr/>
          </p:nvSpPr>
          <p:spPr bwMode="auto">
            <a:xfrm>
              <a:off x="4095" y="3071"/>
              <a:ext cx="1118" cy="17"/>
            </a:xfrm>
            <a:custGeom>
              <a:avLst/>
              <a:gdLst>
                <a:gd name="T0" fmla="*/ 1117 w 1118"/>
                <a:gd name="T1" fmla="*/ 0 h 17"/>
                <a:gd name="T2" fmla="*/ 1117 w 1118"/>
                <a:gd name="T3" fmla="*/ 0 h 17"/>
                <a:gd name="T4" fmla="*/ 0 w 1118"/>
                <a:gd name="T5" fmla="*/ 0 h 17"/>
                <a:gd name="T6" fmla="*/ 0 w 1118"/>
                <a:gd name="T7" fmla="*/ 16 h 17"/>
                <a:gd name="T8" fmla="*/ 1117 w 1118"/>
                <a:gd name="T9" fmla="*/ 16 h 17"/>
                <a:gd name="T10" fmla="*/ 1117 w 1118"/>
                <a:gd name="T11" fmla="*/ 16 h 17"/>
                <a:gd name="T12" fmla="*/ 1117 w 1118"/>
                <a:gd name="T13" fmla="*/ 0 h 17"/>
                <a:gd name="T14" fmla="*/ 1117 w 1118"/>
                <a:gd name="T15" fmla="*/ 0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8" h="17">
                  <a:moveTo>
                    <a:pt x="1117" y="0"/>
                  </a:moveTo>
                  <a:lnTo>
                    <a:pt x="1117" y="0"/>
                  </a:lnTo>
                  <a:lnTo>
                    <a:pt x="0" y="0"/>
                  </a:lnTo>
                  <a:lnTo>
                    <a:pt x="0" y="16"/>
                  </a:lnTo>
                  <a:lnTo>
                    <a:pt x="1117" y="16"/>
                  </a:lnTo>
                  <a:lnTo>
                    <a:pt x="1117" y="16"/>
                  </a:lnTo>
                  <a:lnTo>
                    <a:pt x="1117" y="0"/>
                  </a:lnTo>
                  <a:lnTo>
                    <a:pt x="1117"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3" name="Freeform 7"/>
            <p:cNvSpPr>
              <a:spLocks/>
            </p:cNvSpPr>
            <p:nvPr/>
          </p:nvSpPr>
          <p:spPr bwMode="auto">
            <a:xfrm>
              <a:off x="5212" y="3071"/>
              <a:ext cx="110" cy="86"/>
            </a:xfrm>
            <a:custGeom>
              <a:avLst/>
              <a:gdLst>
                <a:gd name="T0" fmla="*/ 109 w 110"/>
                <a:gd name="T1" fmla="*/ 85 h 86"/>
                <a:gd name="T2" fmla="*/ 109 w 110"/>
                <a:gd name="T3" fmla="*/ 85 h 86"/>
                <a:gd name="T4" fmla="*/ 109 w 110"/>
                <a:gd name="T5" fmla="*/ 76 h 86"/>
                <a:gd name="T6" fmla="*/ 107 w 110"/>
                <a:gd name="T7" fmla="*/ 68 h 86"/>
                <a:gd name="T8" fmla="*/ 103 w 110"/>
                <a:gd name="T9" fmla="*/ 60 h 86"/>
                <a:gd name="T10" fmla="*/ 100 w 110"/>
                <a:gd name="T11" fmla="*/ 51 h 86"/>
                <a:gd name="T12" fmla="*/ 96 w 110"/>
                <a:gd name="T13" fmla="*/ 44 h 86"/>
                <a:gd name="T14" fmla="*/ 89 w 110"/>
                <a:gd name="T15" fmla="*/ 37 h 86"/>
                <a:gd name="T16" fmla="*/ 83 w 110"/>
                <a:gd name="T17" fmla="*/ 31 h 86"/>
                <a:gd name="T18" fmla="*/ 76 w 110"/>
                <a:gd name="T19" fmla="*/ 25 h 86"/>
                <a:gd name="T20" fmla="*/ 69 w 110"/>
                <a:gd name="T21" fmla="*/ 20 h 86"/>
                <a:gd name="T22" fmla="*/ 61 w 110"/>
                <a:gd name="T23" fmla="*/ 14 h 86"/>
                <a:gd name="T24" fmla="*/ 51 w 110"/>
                <a:gd name="T25" fmla="*/ 10 h 86"/>
                <a:gd name="T26" fmla="*/ 42 w 110"/>
                <a:gd name="T27" fmla="*/ 7 h 86"/>
                <a:gd name="T28" fmla="*/ 32 w 110"/>
                <a:gd name="T29" fmla="*/ 4 h 86"/>
                <a:gd name="T30" fmla="*/ 21 w 110"/>
                <a:gd name="T31" fmla="*/ 2 h 86"/>
                <a:gd name="T32" fmla="*/ 11 w 110"/>
                <a:gd name="T33" fmla="*/ 0 h 86"/>
                <a:gd name="T34" fmla="*/ 0 w 110"/>
                <a:gd name="T35" fmla="*/ 0 h 86"/>
                <a:gd name="T36" fmla="*/ 0 w 110"/>
                <a:gd name="T37" fmla="*/ 6 h 86"/>
                <a:gd name="T38" fmla="*/ 10 w 110"/>
                <a:gd name="T39" fmla="*/ 6 h 86"/>
                <a:gd name="T40" fmla="*/ 19 w 110"/>
                <a:gd name="T41" fmla="*/ 8 h 86"/>
                <a:gd name="T42" fmla="*/ 30 w 110"/>
                <a:gd name="T43" fmla="*/ 10 h 86"/>
                <a:gd name="T44" fmla="*/ 39 w 110"/>
                <a:gd name="T45" fmla="*/ 12 h 86"/>
                <a:gd name="T46" fmla="*/ 47 w 110"/>
                <a:gd name="T47" fmla="*/ 16 h 86"/>
                <a:gd name="T48" fmla="*/ 56 w 110"/>
                <a:gd name="T49" fmla="*/ 20 h 86"/>
                <a:gd name="T50" fmla="*/ 64 w 110"/>
                <a:gd name="T51" fmla="*/ 24 h 86"/>
                <a:gd name="T52" fmla="*/ 70 w 110"/>
                <a:gd name="T53" fmla="*/ 29 h 86"/>
                <a:gd name="T54" fmla="*/ 77 w 110"/>
                <a:gd name="T55" fmla="*/ 35 h 86"/>
                <a:gd name="T56" fmla="*/ 83 w 110"/>
                <a:gd name="T57" fmla="*/ 41 h 86"/>
                <a:gd name="T58" fmla="*/ 88 w 110"/>
                <a:gd name="T59" fmla="*/ 47 h 86"/>
                <a:gd name="T60" fmla="*/ 93 w 110"/>
                <a:gd name="T61" fmla="*/ 54 h 86"/>
                <a:gd name="T62" fmla="*/ 96 w 110"/>
                <a:gd name="T63" fmla="*/ 62 h 86"/>
                <a:gd name="T64" fmla="*/ 98 w 110"/>
                <a:gd name="T65" fmla="*/ 69 h 86"/>
                <a:gd name="T66" fmla="*/ 100 w 110"/>
                <a:gd name="T67" fmla="*/ 76 h 86"/>
                <a:gd name="T68" fmla="*/ 100 w 110"/>
                <a:gd name="T69" fmla="*/ 85 h 86"/>
                <a:gd name="T70" fmla="*/ 100 w 110"/>
                <a:gd name="T71" fmla="*/ 85 h 86"/>
                <a:gd name="T72" fmla="*/ 109 w 110"/>
                <a:gd name="T73" fmla="*/ 85 h 86"/>
                <a:gd name="T74" fmla="*/ 109 w 110"/>
                <a:gd name="T75"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6">
                  <a:moveTo>
                    <a:pt x="109" y="85"/>
                  </a:moveTo>
                  <a:lnTo>
                    <a:pt x="109" y="85"/>
                  </a:lnTo>
                  <a:lnTo>
                    <a:pt x="109" y="76"/>
                  </a:lnTo>
                  <a:lnTo>
                    <a:pt x="107" y="68"/>
                  </a:lnTo>
                  <a:lnTo>
                    <a:pt x="103" y="60"/>
                  </a:lnTo>
                  <a:lnTo>
                    <a:pt x="100" y="51"/>
                  </a:lnTo>
                  <a:lnTo>
                    <a:pt x="96" y="44"/>
                  </a:lnTo>
                  <a:lnTo>
                    <a:pt x="89" y="37"/>
                  </a:lnTo>
                  <a:lnTo>
                    <a:pt x="83" y="31"/>
                  </a:lnTo>
                  <a:lnTo>
                    <a:pt x="76" y="25"/>
                  </a:lnTo>
                  <a:lnTo>
                    <a:pt x="69" y="20"/>
                  </a:lnTo>
                  <a:lnTo>
                    <a:pt x="61" y="14"/>
                  </a:lnTo>
                  <a:lnTo>
                    <a:pt x="51" y="10"/>
                  </a:lnTo>
                  <a:lnTo>
                    <a:pt x="42" y="7"/>
                  </a:lnTo>
                  <a:lnTo>
                    <a:pt x="32" y="4"/>
                  </a:lnTo>
                  <a:lnTo>
                    <a:pt x="21" y="2"/>
                  </a:lnTo>
                  <a:lnTo>
                    <a:pt x="11" y="0"/>
                  </a:lnTo>
                  <a:lnTo>
                    <a:pt x="0" y="0"/>
                  </a:lnTo>
                  <a:lnTo>
                    <a:pt x="0" y="6"/>
                  </a:lnTo>
                  <a:lnTo>
                    <a:pt x="10" y="6"/>
                  </a:lnTo>
                  <a:lnTo>
                    <a:pt x="19" y="8"/>
                  </a:lnTo>
                  <a:lnTo>
                    <a:pt x="30" y="10"/>
                  </a:lnTo>
                  <a:lnTo>
                    <a:pt x="39" y="12"/>
                  </a:lnTo>
                  <a:lnTo>
                    <a:pt x="47" y="16"/>
                  </a:lnTo>
                  <a:lnTo>
                    <a:pt x="56" y="20"/>
                  </a:lnTo>
                  <a:lnTo>
                    <a:pt x="64" y="24"/>
                  </a:lnTo>
                  <a:lnTo>
                    <a:pt x="70" y="29"/>
                  </a:lnTo>
                  <a:lnTo>
                    <a:pt x="77" y="35"/>
                  </a:lnTo>
                  <a:lnTo>
                    <a:pt x="83" y="41"/>
                  </a:lnTo>
                  <a:lnTo>
                    <a:pt x="88" y="47"/>
                  </a:lnTo>
                  <a:lnTo>
                    <a:pt x="93" y="54"/>
                  </a:lnTo>
                  <a:lnTo>
                    <a:pt x="96" y="62"/>
                  </a:lnTo>
                  <a:lnTo>
                    <a:pt x="98" y="69"/>
                  </a:lnTo>
                  <a:lnTo>
                    <a:pt x="100" y="76"/>
                  </a:lnTo>
                  <a:lnTo>
                    <a:pt x="100" y="85"/>
                  </a:lnTo>
                  <a:lnTo>
                    <a:pt x="100" y="85"/>
                  </a:lnTo>
                  <a:lnTo>
                    <a:pt x="109" y="85"/>
                  </a:lnTo>
                  <a:lnTo>
                    <a:pt x="109" y="8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4" name="Freeform 8"/>
            <p:cNvSpPr>
              <a:spLocks/>
            </p:cNvSpPr>
            <p:nvPr/>
          </p:nvSpPr>
          <p:spPr bwMode="auto">
            <a:xfrm>
              <a:off x="5313" y="3156"/>
              <a:ext cx="17" cy="516"/>
            </a:xfrm>
            <a:custGeom>
              <a:avLst/>
              <a:gdLst>
                <a:gd name="T0" fmla="*/ 16 w 17"/>
                <a:gd name="T1" fmla="*/ 515 h 516"/>
                <a:gd name="T2" fmla="*/ 16 w 17"/>
                <a:gd name="T3" fmla="*/ 515 h 516"/>
                <a:gd name="T4" fmla="*/ 16 w 17"/>
                <a:gd name="T5" fmla="*/ 0 h 516"/>
                <a:gd name="T6" fmla="*/ 0 w 17"/>
                <a:gd name="T7" fmla="*/ 0 h 516"/>
                <a:gd name="T8" fmla="*/ 0 w 17"/>
                <a:gd name="T9" fmla="*/ 515 h 516"/>
                <a:gd name="T10" fmla="*/ 0 w 17"/>
                <a:gd name="T11" fmla="*/ 515 h 516"/>
                <a:gd name="T12" fmla="*/ 16 w 17"/>
                <a:gd name="T13" fmla="*/ 515 h 516"/>
                <a:gd name="T14" fmla="*/ 16 w 17"/>
                <a:gd name="T15" fmla="*/ 515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16">
                  <a:moveTo>
                    <a:pt x="16" y="515"/>
                  </a:moveTo>
                  <a:lnTo>
                    <a:pt x="16" y="515"/>
                  </a:lnTo>
                  <a:lnTo>
                    <a:pt x="16" y="0"/>
                  </a:lnTo>
                  <a:lnTo>
                    <a:pt x="0" y="0"/>
                  </a:lnTo>
                  <a:lnTo>
                    <a:pt x="0" y="515"/>
                  </a:lnTo>
                  <a:lnTo>
                    <a:pt x="0" y="515"/>
                  </a:lnTo>
                  <a:lnTo>
                    <a:pt x="16" y="515"/>
                  </a:lnTo>
                  <a:lnTo>
                    <a:pt x="16" y="51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5" name="Freeform 9"/>
            <p:cNvSpPr>
              <a:spLocks/>
            </p:cNvSpPr>
            <p:nvPr/>
          </p:nvSpPr>
          <p:spPr bwMode="auto">
            <a:xfrm>
              <a:off x="5212" y="3671"/>
              <a:ext cx="110" cy="86"/>
            </a:xfrm>
            <a:custGeom>
              <a:avLst/>
              <a:gdLst>
                <a:gd name="T0" fmla="*/ 0 w 110"/>
                <a:gd name="T1" fmla="*/ 85 h 86"/>
                <a:gd name="T2" fmla="*/ 0 w 110"/>
                <a:gd name="T3" fmla="*/ 85 h 86"/>
                <a:gd name="T4" fmla="*/ 11 w 110"/>
                <a:gd name="T5" fmla="*/ 85 h 86"/>
                <a:gd name="T6" fmla="*/ 21 w 110"/>
                <a:gd name="T7" fmla="*/ 83 h 86"/>
                <a:gd name="T8" fmla="*/ 32 w 110"/>
                <a:gd name="T9" fmla="*/ 80 h 86"/>
                <a:gd name="T10" fmla="*/ 42 w 110"/>
                <a:gd name="T11" fmla="*/ 78 h 86"/>
                <a:gd name="T12" fmla="*/ 51 w 110"/>
                <a:gd name="T13" fmla="*/ 74 h 86"/>
                <a:gd name="T14" fmla="*/ 61 w 110"/>
                <a:gd name="T15" fmla="*/ 70 h 86"/>
                <a:gd name="T16" fmla="*/ 69 w 110"/>
                <a:gd name="T17" fmla="*/ 65 h 86"/>
                <a:gd name="T18" fmla="*/ 76 w 110"/>
                <a:gd name="T19" fmla="*/ 59 h 86"/>
                <a:gd name="T20" fmla="*/ 83 w 110"/>
                <a:gd name="T21" fmla="*/ 53 h 86"/>
                <a:gd name="T22" fmla="*/ 89 w 110"/>
                <a:gd name="T23" fmla="*/ 47 h 86"/>
                <a:gd name="T24" fmla="*/ 96 w 110"/>
                <a:gd name="T25" fmla="*/ 40 h 86"/>
                <a:gd name="T26" fmla="*/ 100 w 110"/>
                <a:gd name="T27" fmla="*/ 32 h 86"/>
                <a:gd name="T28" fmla="*/ 103 w 110"/>
                <a:gd name="T29" fmla="*/ 25 h 86"/>
                <a:gd name="T30" fmla="*/ 107 w 110"/>
                <a:gd name="T31" fmla="*/ 16 h 86"/>
                <a:gd name="T32" fmla="*/ 109 w 110"/>
                <a:gd name="T33" fmla="*/ 8 h 86"/>
                <a:gd name="T34" fmla="*/ 109 w 110"/>
                <a:gd name="T35" fmla="*/ 0 h 86"/>
                <a:gd name="T36" fmla="*/ 100 w 110"/>
                <a:gd name="T37" fmla="*/ 0 h 86"/>
                <a:gd name="T38" fmla="*/ 100 w 110"/>
                <a:gd name="T39" fmla="*/ 7 h 86"/>
                <a:gd name="T40" fmla="*/ 98 w 110"/>
                <a:gd name="T41" fmla="*/ 14 h 86"/>
                <a:gd name="T42" fmla="*/ 96 w 110"/>
                <a:gd name="T43" fmla="*/ 23 h 86"/>
                <a:gd name="T44" fmla="*/ 93 w 110"/>
                <a:gd name="T45" fmla="*/ 30 h 86"/>
                <a:gd name="T46" fmla="*/ 88 w 110"/>
                <a:gd name="T47" fmla="*/ 37 h 86"/>
                <a:gd name="T48" fmla="*/ 83 w 110"/>
                <a:gd name="T49" fmla="*/ 43 h 86"/>
                <a:gd name="T50" fmla="*/ 77 w 110"/>
                <a:gd name="T51" fmla="*/ 49 h 86"/>
                <a:gd name="T52" fmla="*/ 70 w 110"/>
                <a:gd name="T53" fmla="*/ 55 h 86"/>
                <a:gd name="T54" fmla="*/ 64 w 110"/>
                <a:gd name="T55" fmla="*/ 60 h 86"/>
                <a:gd name="T56" fmla="*/ 56 w 110"/>
                <a:gd name="T57" fmla="*/ 65 h 86"/>
                <a:gd name="T58" fmla="*/ 47 w 110"/>
                <a:gd name="T59" fmla="*/ 69 h 86"/>
                <a:gd name="T60" fmla="*/ 39 w 110"/>
                <a:gd name="T61" fmla="*/ 72 h 86"/>
                <a:gd name="T62" fmla="*/ 30 w 110"/>
                <a:gd name="T63" fmla="*/ 75 h 86"/>
                <a:gd name="T64" fmla="*/ 19 w 110"/>
                <a:gd name="T65" fmla="*/ 77 h 86"/>
                <a:gd name="T66" fmla="*/ 10 w 110"/>
                <a:gd name="T67" fmla="*/ 78 h 86"/>
                <a:gd name="T68" fmla="*/ 0 w 110"/>
                <a:gd name="T69" fmla="*/ 78 h 86"/>
                <a:gd name="T70" fmla="*/ 0 w 110"/>
                <a:gd name="T71" fmla="*/ 78 h 86"/>
                <a:gd name="T72" fmla="*/ 0 w 110"/>
                <a:gd name="T73" fmla="*/ 85 h 86"/>
                <a:gd name="T74" fmla="*/ 0 w 110"/>
                <a:gd name="T75" fmla="*/ 85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0" h="86">
                  <a:moveTo>
                    <a:pt x="0" y="85"/>
                  </a:moveTo>
                  <a:lnTo>
                    <a:pt x="0" y="85"/>
                  </a:lnTo>
                  <a:lnTo>
                    <a:pt x="11" y="85"/>
                  </a:lnTo>
                  <a:lnTo>
                    <a:pt x="21" y="83"/>
                  </a:lnTo>
                  <a:lnTo>
                    <a:pt x="32" y="80"/>
                  </a:lnTo>
                  <a:lnTo>
                    <a:pt x="42" y="78"/>
                  </a:lnTo>
                  <a:lnTo>
                    <a:pt x="51" y="74"/>
                  </a:lnTo>
                  <a:lnTo>
                    <a:pt x="61" y="70"/>
                  </a:lnTo>
                  <a:lnTo>
                    <a:pt x="69" y="65"/>
                  </a:lnTo>
                  <a:lnTo>
                    <a:pt x="76" y="59"/>
                  </a:lnTo>
                  <a:lnTo>
                    <a:pt x="83" y="53"/>
                  </a:lnTo>
                  <a:lnTo>
                    <a:pt x="89" y="47"/>
                  </a:lnTo>
                  <a:lnTo>
                    <a:pt x="96" y="40"/>
                  </a:lnTo>
                  <a:lnTo>
                    <a:pt x="100" y="32"/>
                  </a:lnTo>
                  <a:lnTo>
                    <a:pt x="103" y="25"/>
                  </a:lnTo>
                  <a:lnTo>
                    <a:pt x="107" y="16"/>
                  </a:lnTo>
                  <a:lnTo>
                    <a:pt x="109" y="8"/>
                  </a:lnTo>
                  <a:lnTo>
                    <a:pt x="109" y="0"/>
                  </a:lnTo>
                  <a:lnTo>
                    <a:pt x="100" y="0"/>
                  </a:lnTo>
                  <a:lnTo>
                    <a:pt x="100" y="7"/>
                  </a:lnTo>
                  <a:lnTo>
                    <a:pt x="98" y="14"/>
                  </a:lnTo>
                  <a:lnTo>
                    <a:pt x="96" y="23"/>
                  </a:lnTo>
                  <a:lnTo>
                    <a:pt x="93" y="30"/>
                  </a:lnTo>
                  <a:lnTo>
                    <a:pt x="88" y="37"/>
                  </a:lnTo>
                  <a:lnTo>
                    <a:pt x="83" y="43"/>
                  </a:lnTo>
                  <a:lnTo>
                    <a:pt x="77" y="49"/>
                  </a:lnTo>
                  <a:lnTo>
                    <a:pt x="70" y="55"/>
                  </a:lnTo>
                  <a:lnTo>
                    <a:pt x="64" y="60"/>
                  </a:lnTo>
                  <a:lnTo>
                    <a:pt x="56" y="65"/>
                  </a:lnTo>
                  <a:lnTo>
                    <a:pt x="47" y="69"/>
                  </a:lnTo>
                  <a:lnTo>
                    <a:pt x="39" y="72"/>
                  </a:lnTo>
                  <a:lnTo>
                    <a:pt x="30" y="75"/>
                  </a:lnTo>
                  <a:lnTo>
                    <a:pt x="19" y="77"/>
                  </a:lnTo>
                  <a:lnTo>
                    <a:pt x="10" y="78"/>
                  </a:lnTo>
                  <a:lnTo>
                    <a:pt x="0" y="78"/>
                  </a:lnTo>
                  <a:lnTo>
                    <a:pt x="0" y="78"/>
                  </a:lnTo>
                  <a:lnTo>
                    <a:pt x="0" y="85"/>
                  </a:lnTo>
                  <a:lnTo>
                    <a:pt x="0" y="8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6" name="Freeform 10"/>
            <p:cNvSpPr>
              <a:spLocks/>
            </p:cNvSpPr>
            <p:nvPr/>
          </p:nvSpPr>
          <p:spPr bwMode="auto">
            <a:xfrm>
              <a:off x="4095" y="3749"/>
              <a:ext cx="1118" cy="17"/>
            </a:xfrm>
            <a:custGeom>
              <a:avLst/>
              <a:gdLst>
                <a:gd name="T0" fmla="*/ 0 w 1118"/>
                <a:gd name="T1" fmla="*/ 16 h 17"/>
                <a:gd name="T2" fmla="*/ 0 w 1118"/>
                <a:gd name="T3" fmla="*/ 16 h 17"/>
                <a:gd name="T4" fmla="*/ 1117 w 1118"/>
                <a:gd name="T5" fmla="*/ 16 h 17"/>
                <a:gd name="T6" fmla="*/ 1117 w 1118"/>
                <a:gd name="T7" fmla="*/ 0 h 17"/>
                <a:gd name="T8" fmla="*/ 0 w 1118"/>
                <a:gd name="T9" fmla="*/ 0 h 17"/>
                <a:gd name="T10" fmla="*/ 0 w 1118"/>
                <a:gd name="T11" fmla="*/ 0 h 17"/>
                <a:gd name="T12" fmla="*/ 0 w 1118"/>
                <a:gd name="T13" fmla="*/ 16 h 17"/>
                <a:gd name="T14" fmla="*/ 0 w 1118"/>
                <a:gd name="T15" fmla="*/ 16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8" h="17">
                  <a:moveTo>
                    <a:pt x="0" y="16"/>
                  </a:moveTo>
                  <a:lnTo>
                    <a:pt x="0" y="16"/>
                  </a:lnTo>
                  <a:lnTo>
                    <a:pt x="1117" y="16"/>
                  </a:lnTo>
                  <a:lnTo>
                    <a:pt x="1117" y="0"/>
                  </a:lnTo>
                  <a:lnTo>
                    <a:pt x="0" y="0"/>
                  </a:lnTo>
                  <a:lnTo>
                    <a:pt x="0" y="0"/>
                  </a:lnTo>
                  <a:lnTo>
                    <a:pt x="0" y="16"/>
                  </a:lnTo>
                  <a:lnTo>
                    <a:pt x="0" y="16"/>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7" name="Freeform 11"/>
            <p:cNvSpPr>
              <a:spLocks/>
            </p:cNvSpPr>
            <p:nvPr/>
          </p:nvSpPr>
          <p:spPr bwMode="auto">
            <a:xfrm>
              <a:off x="3984" y="3671"/>
              <a:ext cx="112" cy="86"/>
            </a:xfrm>
            <a:custGeom>
              <a:avLst/>
              <a:gdLst>
                <a:gd name="T0" fmla="*/ 0 w 112"/>
                <a:gd name="T1" fmla="*/ 0 h 86"/>
                <a:gd name="T2" fmla="*/ 0 w 112"/>
                <a:gd name="T3" fmla="*/ 0 h 86"/>
                <a:gd name="T4" fmla="*/ 0 w 112"/>
                <a:gd name="T5" fmla="*/ 8 h 86"/>
                <a:gd name="T6" fmla="*/ 1 w 112"/>
                <a:gd name="T7" fmla="*/ 16 h 86"/>
                <a:gd name="T8" fmla="*/ 5 w 112"/>
                <a:gd name="T9" fmla="*/ 25 h 86"/>
                <a:gd name="T10" fmla="*/ 8 w 112"/>
                <a:gd name="T11" fmla="*/ 32 h 86"/>
                <a:gd name="T12" fmla="*/ 13 w 112"/>
                <a:gd name="T13" fmla="*/ 40 h 86"/>
                <a:gd name="T14" fmla="*/ 19 w 112"/>
                <a:gd name="T15" fmla="*/ 47 h 86"/>
                <a:gd name="T16" fmla="*/ 25 w 112"/>
                <a:gd name="T17" fmla="*/ 53 h 86"/>
                <a:gd name="T18" fmla="*/ 32 w 112"/>
                <a:gd name="T19" fmla="*/ 59 h 86"/>
                <a:gd name="T20" fmla="*/ 40 w 112"/>
                <a:gd name="T21" fmla="*/ 65 h 86"/>
                <a:gd name="T22" fmla="*/ 48 w 112"/>
                <a:gd name="T23" fmla="*/ 70 h 86"/>
                <a:gd name="T24" fmla="*/ 58 w 112"/>
                <a:gd name="T25" fmla="*/ 74 h 86"/>
                <a:gd name="T26" fmla="*/ 67 w 112"/>
                <a:gd name="T27" fmla="*/ 78 h 86"/>
                <a:gd name="T28" fmla="*/ 78 w 112"/>
                <a:gd name="T29" fmla="*/ 80 h 86"/>
                <a:gd name="T30" fmla="*/ 88 w 112"/>
                <a:gd name="T31" fmla="*/ 83 h 86"/>
                <a:gd name="T32" fmla="*/ 99 w 112"/>
                <a:gd name="T33" fmla="*/ 85 h 86"/>
                <a:gd name="T34" fmla="*/ 111 w 112"/>
                <a:gd name="T35" fmla="*/ 85 h 86"/>
                <a:gd name="T36" fmla="*/ 111 w 112"/>
                <a:gd name="T37" fmla="*/ 78 h 86"/>
                <a:gd name="T38" fmla="*/ 100 w 112"/>
                <a:gd name="T39" fmla="*/ 78 h 86"/>
                <a:gd name="T40" fmla="*/ 89 w 112"/>
                <a:gd name="T41" fmla="*/ 77 h 86"/>
                <a:gd name="T42" fmla="*/ 80 w 112"/>
                <a:gd name="T43" fmla="*/ 75 h 86"/>
                <a:gd name="T44" fmla="*/ 70 w 112"/>
                <a:gd name="T45" fmla="*/ 72 h 86"/>
                <a:gd name="T46" fmla="*/ 62 w 112"/>
                <a:gd name="T47" fmla="*/ 69 h 86"/>
                <a:gd name="T48" fmla="*/ 53 w 112"/>
                <a:gd name="T49" fmla="*/ 65 h 86"/>
                <a:gd name="T50" fmla="*/ 45 w 112"/>
                <a:gd name="T51" fmla="*/ 60 h 86"/>
                <a:gd name="T52" fmla="*/ 38 w 112"/>
                <a:gd name="T53" fmla="*/ 55 h 86"/>
                <a:gd name="T54" fmla="*/ 31 w 112"/>
                <a:gd name="T55" fmla="*/ 49 h 86"/>
                <a:gd name="T56" fmla="*/ 25 w 112"/>
                <a:gd name="T57" fmla="*/ 43 h 86"/>
                <a:gd name="T58" fmla="*/ 21 w 112"/>
                <a:gd name="T59" fmla="*/ 37 h 86"/>
                <a:gd name="T60" fmla="*/ 16 w 112"/>
                <a:gd name="T61" fmla="*/ 30 h 86"/>
                <a:gd name="T62" fmla="*/ 12 w 112"/>
                <a:gd name="T63" fmla="*/ 23 h 86"/>
                <a:gd name="T64" fmla="*/ 10 w 112"/>
                <a:gd name="T65" fmla="*/ 14 h 86"/>
                <a:gd name="T66" fmla="*/ 8 w 112"/>
                <a:gd name="T67" fmla="*/ 7 h 86"/>
                <a:gd name="T68" fmla="*/ 7 w 112"/>
                <a:gd name="T69" fmla="*/ 0 h 86"/>
                <a:gd name="T70" fmla="*/ 7 w 112"/>
                <a:gd name="T71" fmla="*/ 0 h 86"/>
                <a:gd name="T72" fmla="*/ 0 w 112"/>
                <a:gd name="T73" fmla="*/ 0 h 86"/>
                <a:gd name="T74" fmla="*/ 0 w 112"/>
                <a:gd name="T7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86">
                  <a:moveTo>
                    <a:pt x="0" y="0"/>
                  </a:moveTo>
                  <a:lnTo>
                    <a:pt x="0" y="0"/>
                  </a:lnTo>
                  <a:lnTo>
                    <a:pt x="0" y="8"/>
                  </a:lnTo>
                  <a:lnTo>
                    <a:pt x="1" y="16"/>
                  </a:lnTo>
                  <a:lnTo>
                    <a:pt x="5" y="25"/>
                  </a:lnTo>
                  <a:lnTo>
                    <a:pt x="8" y="32"/>
                  </a:lnTo>
                  <a:lnTo>
                    <a:pt x="13" y="40"/>
                  </a:lnTo>
                  <a:lnTo>
                    <a:pt x="19" y="47"/>
                  </a:lnTo>
                  <a:lnTo>
                    <a:pt x="25" y="53"/>
                  </a:lnTo>
                  <a:lnTo>
                    <a:pt x="32" y="59"/>
                  </a:lnTo>
                  <a:lnTo>
                    <a:pt x="40" y="65"/>
                  </a:lnTo>
                  <a:lnTo>
                    <a:pt x="48" y="70"/>
                  </a:lnTo>
                  <a:lnTo>
                    <a:pt x="58" y="74"/>
                  </a:lnTo>
                  <a:lnTo>
                    <a:pt x="67" y="78"/>
                  </a:lnTo>
                  <a:lnTo>
                    <a:pt x="78" y="80"/>
                  </a:lnTo>
                  <a:lnTo>
                    <a:pt x="88" y="83"/>
                  </a:lnTo>
                  <a:lnTo>
                    <a:pt x="99" y="85"/>
                  </a:lnTo>
                  <a:lnTo>
                    <a:pt x="111" y="85"/>
                  </a:lnTo>
                  <a:lnTo>
                    <a:pt x="111" y="78"/>
                  </a:lnTo>
                  <a:lnTo>
                    <a:pt x="100" y="78"/>
                  </a:lnTo>
                  <a:lnTo>
                    <a:pt x="89" y="77"/>
                  </a:lnTo>
                  <a:lnTo>
                    <a:pt x="80" y="75"/>
                  </a:lnTo>
                  <a:lnTo>
                    <a:pt x="70" y="72"/>
                  </a:lnTo>
                  <a:lnTo>
                    <a:pt x="62" y="69"/>
                  </a:lnTo>
                  <a:lnTo>
                    <a:pt x="53" y="65"/>
                  </a:lnTo>
                  <a:lnTo>
                    <a:pt x="45" y="60"/>
                  </a:lnTo>
                  <a:lnTo>
                    <a:pt x="38" y="55"/>
                  </a:lnTo>
                  <a:lnTo>
                    <a:pt x="31" y="49"/>
                  </a:lnTo>
                  <a:lnTo>
                    <a:pt x="25" y="43"/>
                  </a:lnTo>
                  <a:lnTo>
                    <a:pt x="21" y="37"/>
                  </a:lnTo>
                  <a:lnTo>
                    <a:pt x="16" y="30"/>
                  </a:lnTo>
                  <a:lnTo>
                    <a:pt x="12" y="23"/>
                  </a:lnTo>
                  <a:lnTo>
                    <a:pt x="10" y="14"/>
                  </a:lnTo>
                  <a:lnTo>
                    <a:pt x="8" y="7"/>
                  </a:lnTo>
                  <a:lnTo>
                    <a:pt x="7" y="0"/>
                  </a:lnTo>
                  <a:lnTo>
                    <a:pt x="7"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8" name="Freeform 12"/>
            <p:cNvSpPr>
              <a:spLocks/>
            </p:cNvSpPr>
            <p:nvPr/>
          </p:nvSpPr>
          <p:spPr bwMode="auto">
            <a:xfrm>
              <a:off x="3984" y="3156"/>
              <a:ext cx="17" cy="516"/>
            </a:xfrm>
            <a:custGeom>
              <a:avLst/>
              <a:gdLst>
                <a:gd name="T0" fmla="*/ 0 w 17"/>
                <a:gd name="T1" fmla="*/ 0 h 516"/>
                <a:gd name="T2" fmla="*/ 0 w 17"/>
                <a:gd name="T3" fmla="*/ 0 h 516"/>
                <a:gd name="T4" fmla="*/ 0 w 17"/>
                <a:gd name="T5" fmla="*/ 515 h 516"/>
                <a:gd name="T6" fmla="*/ 16 w 17"/>
                <a:gd name="T7" fmla="*/ 515 h 516"/>
                <a:gd name="T8" fmla="*/ 16 w 17"/>
                <a:gd name="T9" fmla="*/ 0 h 516"/>
                <a:gd name="T10" fmla="*/ 16 w 17"/>
                <a:gd name="T11" fmla="*/ 0 h 516"/>
                <a:gd name="T12" fmla="*/ 0 w 17"/>
                <a:gd name="T13" fmla="*/ 0 h 516"/>
                <a:gd name="T14" fmla="*/ 0 w 17"/>
                <a:gd name="T15" fmla="*/ 0 h 5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516">
                  <a:moveTo>
                    <a:pt x="0" y="0"/>
                  </a:moveTo>
                  <a:lnTo>
                    <a:pt x="0" y="0"/>
                  </a:lnTo>
                  <a:lnTo>
                    <a:pt x="0" y="515"/>
                  </a:lnTo>
                  <a:lnTo>
                    <a:pt x="16" y="515"/>
                  </a:lnTo>
                  <a:lnTo>
                    <a:pt x="16" y="0"/>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89" name="Freeform 13"/>
            <p:cNvSpPr>
              <a:spLocks/>
            </p:cNvSpPr>
            <p:nvPr/>
          </p:nvSpPr>
          <p:spPr bwMode="auto">
            <a:xfrm>
              <a:off x="3984" y="3071"/>
              <a:ext cx="112" cy="86"/>
            </a:xfrm>
            <a:custGeom>
              <a:avLst/>
              <a:gdLst>
                <a:gd name="T0" fmla="*/ 111 w 112"/>
                <a:gd name="T1" fmla="*/ 0 h 86"/>
                <a:gd name="T2" fmla="*/ 111 w 112"/>
                <a:gd name="T3" fmla="*/ 0 h 86"/>
                <a:gd name="T4" fmla="*/ 99 w 112"/>
                <a:gd name="T5" fmla="*/ 0 h 86"/>
                <a:gd name="T6" fmla="*/ 88 w 112"/>
                <a:gd name="T7" fmla="*/ 2 h 86"/>
                <a:gd name="T8" fmla="*/ 78 w 112"/>
                <a:gd name="T9" fmla="*/ 4 h 86"/>
                <a:gd name="T10" fmla="*/ 67 w 112"/>
                <a:gd name="T11" fmla="*/ 7 h 86"/>
                <a:gd name="T12" fmla="*/ 58 w 112"/>
                <a:gd name="T13" fmla="*/ 10 h 86"/>
                <a:gd name="T14" fmla="*/ 48 w 112"/>
                <a:gd name="T15" fmla="*/ 14 h 86"/>
                <a:gd name="T16" fmla="*/ 40 w 112"/>
                <a:gd name="T17" fmla="*/ 20 h 86"/>
                <a:gd name="T18" fmla="*/ 32 w 112"/>
                <a:gd name="T19" fmla="*/ 25 h 86"/>
                <a:gd name="T20" fmla="*/ 25 w 112"/>
                <a:gd name="T21" fmla="*/ 31 h 86"/>
                <a:gd name="T22" fmla="*/ 19 w 112"/>
                <a:gd name="T23" fmla="*/ 37 h 86"/>
                <a:gd name="T24" fmla="*/ 13 w 112"/>
                <a:gd name="T25" fmla="*/ 44 h 86"/>
                <a:gd name="T26" fmla="*/ 8 w 112"/>
                <a:gd name="T27" fmla="*/ 51 h 86"/>
                <a:gd name="T28" fmla="*/ 5 w 112"/>
                <a:gd name="T29" fmla="*/ 60 h 86"/>
                <a:gd name="T30" fmla="*/ 1 w 112"/>
                <a:gd name="T31" fmla="*/ 68 h 86"/>
                <a:gd name="T32" fmla="*/ 0 w 112"/>
                <a:gd name="T33" fmla="*/ 76 h 86"/>
                <a:gd name="T34" fmla="*/ 0 w 112"/>
                <a:gd name="T35" fmla="*/ 85 h 86"/>
                <a:gd name="T36" fmla="*/ 7 w 112"/>
                <a:gd name="T37" fmla="*/ 85 h 86"/>
                <a:gd name="T38" fmla="*/ 8 w 112"/>
                <a:gd name="T39" fmla="*/ 76 h 86"/>
                <a:gd name="T40" fmla="*/ 10 w 112"/>
                <a:gd name="T41" fmla="*/ 69 h 86"/>
                <a:gd name="T42" fmla="*/ 12 w 112"/>
                <a:gd name="T43" fmla="*/ 62 h 86"/>
                <a:gd name="T44" fmla="*/ 16 w 112"/>
                <a:gd name="T45" fmla="*/ 54 h 86"/>
                <a:gd name="T46" fmla="*/ 21 w 112"/>
                <a:gd name="T47" fmla="*/ 47 h 86"/>
                <a:gd name="T48" fmla="*/ 25 w 112"/>
                <a:gd name="T49" fmla="*/ 41 h 86"/>
                <a:gd name="T50" fmla="*/ 31 w 112"/>
                <a:gd name="T51" fmla="*/ 35 h 86"/>
                <a:gd name="T52" fmla="*/ 38 w 112"/>
                <a:gd name="T53" fmla="*/ 29 h 86"/>
                <a:gd name="T54" fmla="*/ 45 w 112"/>
                <a:gd name="T55" fmla="*/ 24 h 86"/>
                <a:gd name="T56" fmla="*/ 53 w 112"/>
                <a:gd name="T57" fmla="*/ 20 h 86"/>
                <a:gd name="T58" fmla="*/ 62 w 112"/>
                <a:gd name="T59" fmla="*/ 16 h 86"/>
                <a:gd name="T60" fmla="*/ 70 w 112"/>
                <a:gd name="T61" fmla="*/ 12 h 86"/>
                <a:gd name="T62" fmla="*/ 80 w 112"/>
                <a:gd name="T63" fmla="*/ 10 h 86"/>
                <a:gd name="T64" fmla="*/ 89 w 112"/>
                <a:gd name="T65" fmla="*/ 8 h 86"/>
                <a:gd name="T66" fmla="*/ 100 w 112"/>
                <a:gd name="T67" fmla="*/ 6 h 86"/>
                <a:gd name="T68" fmla="*/ 111 w 112"/>
                <a:gd name="T69" fmla="*/ 6 h 86"/>
                <a:gd name="T70" fmla="*/ 111 w 112"/>
                <a:gd name="T71" fmla="*/ 6 h 86"/>
                <a:gd name="T72" fmla="*/ 111 w 112"/>
                <a:gd name="T73" fmla="*/ 0 h 86"/>
                <a:gd name="T74" fmla="*/ 111 w 112"/>
                <a:gd name="T7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86">
                  <a:moveTo>
                    <a:pt x="111" y="0"/>
                  </a:moveTo>
                  <a:lnTo>
                    <a:pt x="111" y="0"/>
                  </a:lnTo>
                  <a:lnTo>
                    <a:pt x="99" y="0"/>
                  </a:lnTo>
                  <a:lnTo>
                    <a:pt x="88" y="2"/>
                  </a:lnTo>
                  <a:lnTo>
                    <a:pt x="78" y="4"/>
                  </a:lnTo>
                  <a:lnTo>
                    <a:pt x="67" y="7"/>
                  </a:lnTo>
                  <a:lnTo>
                    <a:pt x="58" y="10"/>
                  </a:lnTo>
                  <a:lnTo>
                    <a:pt x="48" y="14"/>
                  </a:lnTo>
                  <a:lnTo>
                    <a:pt x="40" y="20"/>
                  </a:lnTo>
                  <a:lnTo>
                    <a:pt x="32" y="25"/>
                  </a:lnTo>
                  <a:lnTo>
                    <a:pt x="25" y="31"/>
                  </a:lnTo>
                  <a:lnTo>
                    <a:pt x="19" y="37"/>
                  </a:lnTo>
                  <a:lnTo>
                    <a:pt x="13" y="44"/>
                  </a:lnTo>
                  <a:lnTo>
                    <a:pt x="8" y="51"/>
                  </a:lnTo>
                  <a:lnTo>
                    <a:pt x="5" y="60"/>
                  </a:lnTo>
                  <a:lnTo>
                    <a:pt x="1" y="68"/>
                  </a:lnTo>
                  <a:lnTo>
                    <a:pt x="0" y="76"/>
                  </a:lnTo>
                  <a:lnTo>
                    <a:pt x="0" y="85"/>
                  </a:lnTo>
                  <a:lnTo>
                    <a:pt x="7" y="85"/>
                  </a:lnTo>
                  <a:lnTo>
                    <a:pt x="8" y="76"/>
                  </a:lnTo>
                  <a:lnTo>
                    <a:pt x="10" y="69"/>
                  </a:lnTo>
                  <a:lnTo>
                    <a:pt x="12" y="62"/>
                  </a:lnTo>
                  <a:lnTo>
                    <a:pt x="16" y="54"/>
                  </a:lnTo>
                  <a:lnTo>
                    <a:pt x="21" y="47"/>
                  </a:lnTo>
                  <a:lnTo>
                    <a:pt x="25" y="41"/>
                  </a:lnTo>
                  <a:lnTo>
                    <a:pt x="31" y="35"/>
                  </a:lnTo>
                  <a:lnTo>
                    <a:pt x="38" y="29"/>
                  </a:lnTo>
                  <a:lnTo>
                    <a:pt x="45" y="24"/>
                  </a:lnTo>
                  <a:lnTo>
                    <a:pt x="53" y="20"/>
                  </a:lnTo>
                  <a:lnTo>
                    <a:pt x="62" y="16"/>
                  </a:lnTo>
                  <a:lnTo>
                    <a:pt x="70" y="12"/>
                  </a:lnTo>
                  <a:lnTo>
                    <a:pt x="80" y="10"/>
                  </a:lnTo>
                  <a:lnTo>
                    <a:pt x="89" y="8"/>
                  </a:lnTo>
                  <a:lnTo>
                    <a:pt x="100" y="6"/>
                  </a:lnTo>
                  <a:lnTo>
                    <a:pt x="111" y="6"/>
                  </a:lnTo>
                  <a:lnTo>
                    <a:pt x="111" y="6"/>
                  </a:lnTo>
                  <a:lnTo>
                    <a:pt x="111" y="0"/>
                  </a:lnTo>
                  <a:lnTo>
                    <a:pt x="11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0" name="Freeform 14"/>
            <p:cNvSpPr>
              <a:spLocks/>
            </p:cNvSpPr>
            <p:nvPr/>
          </p:nvSpPr>
          <p:spPr bwMode="auto">
            <a:xfrm>
              <a:off x="4019" y="3099"/>
              <a:ext cx="1271" cy="635"/>
            </a:xfrm>
            <a:custGeom>
              <a:avLst/>
              <a:gdLst>
                <a:gd name="T0" fmla="*/ 1179 w 1271"/>
                <a:gd name="T1" fmla="*/ 0 h 635"/>
                <a:gd name="T2" fmla="*/ 1198 w 1271"/>
                <a:gd name="T3" fmla="*/ 1 h 635"/>
                <a:gd name="T4" fmla="*/ 1214 w 1271"/>
                <a:gd name="T5" fmla="*/ 5 h 635"/>
                <a:gd name="T6" fmla="*/ 1229 w 1271"/>
                <a:gd name="T7" fmla="*/ 11 h 635"/>
                <a:gd name="T8" fmla="*/ 1242 w 1271"/>
                <a:gd name="T9" fmla="*/ 19 h 635"/>
                <a:gd name="T10" fmla="*/ 1254 w 1271"/>
                <a:gd name="T11" fmla="*/ 30 h 635"/>
                <a:gd name="T12" fmla="*/ 1262 w 1271"/>
                <a:gd name="T13" fmla="*/ 41 h 635"/>
                <a:gd name="T14" fmla="*/ 1267 w 1271"/>
                <a:gd name="T15" fmla="*/ 54 h 635"/>
                <a:gd name="T16" fmla="*/ 1270 w 1271"/>
                <a:gd name="T17" fmla="*/ 68 h 635"/>
                <a:gd name="T18" fmla="*/ 1269 w 1271"/>
                <a:gd name="T19" fmla="*/ 572 h 635"/>
                <a:gd name="T20" fmla="*/ 1265 w 1271"/>
                <a:gd name="T21" fmla="*/ 585 h 635"/>
                <a:gd name="T22" fmla="*/ 1258 w 1271"/>
                <a:gd name="T23" fmla="*/ 597 h 635"/>
                <a:gd name="T24" fmla="*/ 1248 w 1271"/>
                <a:gd name="T25" fmla="*/ 608 h 635"/>
                <a:gd name="T26" fmla="*/ 1236 w 1271"/>
                <a:gd name="T27" fmla="*/ 617 h 635"/>
                <a:gd name="T28" fmla="*/ 1222 w 1271"/>
                <a:gd name="T29" fmla="*/ 625 h 635"/>
                <a:gd name="T30" fmla="*/ 1205 w 1271"/>
                <a:gd name="T31" fmla="*/ 630 h 635"/>
                <a:gd name="T32" fmla="*/ 1188 w 1271"/>
                <a:gd name="T33" fmla="*/ 633 h 635"/>
                <a:gd name="T34" fmla="*/ 90 w 1271"/>
                <a:gd name="T35" fmla="*/ 634 h 635"/>
                <a:gd name="T36" fmla="*/ 71 w 1271"/>
                <a:gd name="T37" fmla="*/ 631 h 635"/>
                <a:gd name="T38" fmla="*/ 55 w 1271"/>
                <a:gd name="T39" fmla="*/ 627 h 635"/>
                <a:gd name="T40" fmla="*/ 39 w 1271"/>
                <a:gd name="T41" fmla="*/ 621 h 635"/>
                <a:gd name="T42" fmla="*/ 26 w 1271"/>
                <a:gd name="T43" fmla="*/ 613 h 635"/>
                <a:gd name="T44" fmla="*/ 14 w 1271"/>
                <a:gd name="T45" fmla="*/ 603 h 635"/>
                <a:gd name="T46" fmla="*/ 7 w 1271"/>
                <a:gd name="T47" fmla="*/ 591 h 635"/>
                <a:gd name="T48" fmla="*/ 1 w 1271"/>
                <a:gd name="T49" fmla="*/ 579 h 635"/>
                <a:gd name="T50" fmla="*/ 0 w 1271"/>
                <a:gd name="T51" fmla="*/ 565 h 635"/>
                <a:gd name="T52" fmla="*/ 0 w 1271"/>
                <a:gd name="T53" fmla="*/ 61 h 635"/>
                <a:gd name="T54" fmla="*/ 3 w 1271"/>
                <a:gd name="T55" fmla="*/ 48 h 635"/>
                <a:gd name="T56" fmla="*/ 10 w 1271"/>
                <a:gd name="T57" fmla="*/ 35 h 635"/>
                <a:gd name="T58" fmla="*/ 20 w 1271"/>
                <a:gd name="T59" fmla="*/ 24 h 635"/>
                <a:gd name="T60" fmla="*/ 33 w 1271"/>
                <a:gd name="T61" fmla="*/ 15 h 635"/>
                <a:gd name="T62" fmla="*/ 47 w 1271"/>
                <a:gd name="T63" fmla="*/ 8 h 635"/>
                <a:gd name="T64" fmla="*/ 63 w 1271"/>
                <a:gd name="T65" fmla="*/ 2 h 635"/>
                <a:gd name="T66" fmla="*/ 80 w 1271"/>
                <a:gd name="T67" fmla="*/ 0 h 635"/>
                <a:gd name="T68" fmla="*/ 90 w 1271"/>
                <a:gd name="T69" fmla="*/ 0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71" h="635">
                  <a:moveTo>
                    <a:pt x="90" y="0"/>
                  </a:moveTo>
                  <a:lnTo>
                    <a:pt x="1179" y="0"/>
                  </a:lnTo>
                  <a:lnTo>
                    <a:pt x="1188" y="0"/>
                  </a:lnTo>
                  <a:lnTo>
                    <a:pt x="1198" y="1"/>
                  </a:lnTo>
                  <a:lnTo>
                    <a:pt x="1205" y="2"/>
                  </a:lnTo>
                  <a:lnTo>
                    <a:pt x="1214" y="5"/>
                  </a:lnTo>
                  <a:lnTo>
                    <a:pt x="1222" y="8"/>
                  </a:lnTo>
                  <a:lnTo>
                    <a:pt x="1229" y="11"/>
                  </a:lnTo>
                  <a:lnTo>
                    <a:pt x="1236" y="15"/>
                  </a:lnTo>
                  <a:lnTo>
                    <a:pt x="1242" y="19"/>
                  </a:lnTo>
                  <a:lnTo>
                    <a:pt x="1248" y="24"/>
                  </a:lnTo>
                  <a:lnTo>
                    <a:pt x="1254" y="30"/>
                  </a:lnTo>
                  <a:lnTo>
                    <a:pt x="1258" y="35"/>
                  </a:lnTo>
                  <a:lnTo>
                    <a:pt x="1262" y="41"/>
                  </a:lnTo>
                  <a:lnTo>
                    <a:pt x="1265" y="48"/>
                  </a:lnTo>
                  <a:lnTo>
                    <a:pt x="1267" y="54"/>
                  </a:lnTo>
                  <a:lnTo>
                    <a:pt x="1269" y="61"/>
                  </a:lnTo>
                  <a:lnTo>
                    <a:pt x="1270" y="68"/>
                  </a:lnTo>
                  <a:lnTo>
                    <a:pt x="1270" y="565"/>
                  </a:lnTo>
                  <a:lnTo>
                    <a:pt x="1269" y="572"/>
                  </a:lnTo>
                  <a:lnTo>
                    <a:pt x="1267" y="579"/>
                  </a:lnTo>
                  <a:lnTo>
                    <a:pt x="1265" y="585"/>
                  </a:lnTo>
                  <a:lnTo>
                    <a:pt x="1262" y="591"/>
                  </a:lnTo>
                  <a:lnTo>
                    <a:pt x="1258" y="597"/>
                  </a:lnTo>
                  <a:lnTo>
                    <a:pt x="1254" y="603"/>
                  </a:lnTo>
                  <a:lnTo>
                    <a:pt x="1248" y="608"/>
                  </a:lnTo>
                  <a:lnTo>
                    <a:pt x="1242" y="613"/>
                  </a:lnTo>
                  <a:lnTo>
                    <a:pt x="1236" y="617"/>
                  </a:lnTo>
                  <a:lnTo>
                    <a:pt x="1229" y="621"/>
                  </a:lnTo>
                  <a:lnTo>
                    <a:pt x="1222" y="625"/>
                  </a:lnTo>
                  <a:lnTo>
                    <a:pt x="1214" y="627"/>
                  </a:lnTo>
                  <a:lnTo>
                    <a:pt x="1205" y="630"/>
                  </a:lnTo>
                  <a:lnTo>
                    <a:pt x="1198" y="631"/>
                  </a:lnTo>
                  <a:lnTo>
                    <a:pt x="1188" y="633"/>
                  </a:lnTo>
                  <a:lnTo>
                    <a:pt x="1179" y="634"/>
                  </a:lnTo>
                  <a:lnTo>
                    <a:pt x="90" y="634"/>
                  </a:lnTo>
                  <a:lnTo>
                    <a:pt x="80" y="633"/>
                  </a:lnTo>
                  <a:lnTo>
                    <a:pt x="71" y="631"/>
                  </a:lnTo>
                  <a:lnTo>
                    <a:pt x="63" y="630"/>
                  </a:lnTo>
                  <a:lnTo>
                    <a:pt x="55" y="627"/>
                  </a:lnTo>
                  <a:lnTo>
                    <a:pt x="47" y="625"/>
                  </a:lnTo>
                  <a:lnTo>
                    <a:pt x="39" y="621"/>
                  </a:lnTo>
                  <a:lnTo>
                    <a:pt x="33" y="617"/>
                  </a:lnTo>
                  <a:lnTo>
                    <a:pt x="26" y="613"/>
                  </a:lnTo>
                  <a:lnTo>
                    <a:pt x="20" y="608"/>
                  </a:lnTo>
                  <a:lnTo>
                    <a:pt x="14" y="603"/>
                  </a:lnTo>
                  <a:lnTo>
                    <a:pt x="10" y="597"/>
                  </a:lnTo>
                  <a:lnTo>
                    <a:pt x="7" y="591"/>
                  </a:lnTo>
                  <a:lnTo>
                    <a:pt x="3" y="585"/>
                  </a:lnTo>
                  <a:lnTo>
                    <a:pt x="1" y="579"/>
                  </a:lnTo>
                  <a:lnTo>
                    <a:pt x="0" y="572"/>
                  </a:lnTo>
                  <a:lnTo>
                    <a:pt x="0" y="565"/>
                  </a:lnTo>
                  <a:lnTo>
                    <a:pt x="0" y="68"/>
                  </a:lnTo>
                  <a:lnTo>
                    <a:pt x="0" y="61"/>
                  </a:lnTo>
                  <a:lnTo>
                    <a:pt x="1" y="54"/>
                  </a:lnTo>
                  <a:lnTo>
                    <a:pt x="3" y="48"/>
                  </a:lnTo>
                  <a:lnTo>
                    <a:pt x="7" y="41"/>
                  </a:lnTo>
                  <a:lnTo>
                    <a:pt x="10" y="35"/>
                  </a:lnTo>
                  <a:lnTo>
                    <a:pt x="14" y="30"/>
                  </a:lnTo>
                  <a:lnTo>
                    <a:pt x="20" y="24"/>
                  </a:lnTo>
                  <a:lnTo>
                    <a:pt x="26" y="19"/>
                  </a:lnTo>
                  <a:lnTo>
                    <a:pt x="33" y="15"/>
                  </a:lnTo>
                  <a:lnTo>
                    <a:pt x="39" y="11"/>
                  </a:lnTo>
                  <a:lnTo>
                    <a:pt x="47" y="8"/>
                  </a:lnTo>
                  <a:lnTo>
                    <a:pt x="55" y="5"/>
                  </a:lnTo>
                  <a:lnTo>
                    <a:pt x="63" y="2"/>
                  </a:lnTo>
                  <a:lnTo>
                    <a:pt x="71" y="1"/>
                  </a:lnTo>
                  <a:lnTo>
                    <a:pt x="80" y="0"/>
                  </a:lnTo>
                  <a:lnTo>
                    <a:pt x="90" y="0"/>
                  </a:lnTo>
                  <a:lnTo>
                    <a:pt x="90" y="0"/>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1" name="Freeform 15"/>
            <p:cNvSpPr>
              <a:spLocks/>
            </p:cNvSpPr>
            <p:nvPr/>
          </p:nvSpPr>
          <p:spPr bwMode="auto">
            <a:xfrm>
              <a:off x="4044" y="3317"/>
              <a:ext cx="1214" cy="336"/>
            </a:xfrm>
            <a:custGeom>
              <a:avLst/>
              <a:gdLst>
                <a:gd name="T0" fmla="*/ 0 w 1214"/>
                <a:gd name="T1" fmla="*/ 335 h 336"/>
                <a:gd name="T2" fmla="*/ 0 w 1214"/>
                <a:gd name="T3" fmla="*/ 0 h 336"/>
                <a:gd name="T4" fmla="*/ 1213 w 1214"/>
                <a:gd name="T5" fmla="*/ 0 h 336"/>
                <a:gd name="T6" fmla="*/ 1213 w 1214"/>
                <a:gd name="T7" fmla="*/ 324 h 336"/>
                <a:gd name="T8" fmla="*/ 1213 w 1214"/>
                <a:gd name="T9" fmla="*/ 330 h 336"/>
                <a:gd name="T10" fmla="*/ 1213 w 1214"/>
                <a:gd name="T11" fmla="*/ 335 h 336"/>
                <a:gd name="T12" fmla="*/ 0 w 1214"/>
                <a:gd name="T13" fmla="*/ 335 h 336"/>
                <a:gd name="T14" fmla="*/ 0 w 1214"/>
                <a:gd name="T15" fmla="*/ 335 h 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4" h="336">
                  <a:moveTo>
                    <a:pt x="0" y="335"/>
                  </a:moveTo>
                  <a:lnTo>
                    <a:pt x="0" y="0"/>
                  </a:lnTo>
                  <a:lnTo>
                    <a:pt x="1213" y="0"/>
                  </a:lnTo>
                  <a:lnTo>
                    <a:pt x="1213" y="324"/>
                  </a:lnTo>
                  <a:lnTo>
                    <a:pt x="1213" y="330"/>
                  </a:lnTo>
                  <a:lnTo>
                    <a:pt x="1213" y="335"/>
                  </a:lnTo>
                  <a:lnTo>
                    <a:pt x="0" y="335"/>
                  </a:lnTo>
                  <a:lnTo>
                    <a:pt x="0" y="335"/>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2" name="Freeform 16"/>
            <p:cNvSpPr>
              <a:spLocks/>
            </p:cNvSpPr>
            <p:nvPr/>
          </p:nvSpPr>
          <p:spPr bwMode="auto">
            <a:xfrm>
              <a:off x="4047" y="3122"/>
              <a:ext cx="1215" cy="169"/>
            </a:xfrm>
            <a:custGeom>
              <a:avLst/>
              <a:gdLst>
                <a:gd name="T0" fmla="*/ 1214 w 1215"/>
                <a:gd name="T1" fmla="*/ 167 h 169"/>
                <a:gd name="T2" fmla="*/ 1214 w 1215"/>
                <a:gd name="T3" fmla="*/ 47 h 169"/>
                <a:gd name="T4" fmla="*/ 1212 w 1215"/>
                <a:gd name="T5" fmla="*/ 39 h 169"/>
                <a:gd name="T6" fmla="*/ 1208 w 1215"/>
                <a:gd name="T7" fmla="*/ 31 h 169"/>
                <a:gd name="T8" fmla="*/ 1202 w 1215"/>
                <a:gd name="T9" fmla="*/ 23 h 169"/>
                <a:gd name="T10" fmla="*/ 1194 w 1215"/>
                <a:gd name="T11" fmla="*/ 16 h 169"/>
                <a:gd name="T12" fmla="*/ 1185 w 1215"/>
                <a:gd name="T13" fmla="*/ 10 h 169"/>
                <a:gd name="T14" fmla="*/ 1176 w 1215"/>
                <a:gd name="T15" fmla="*/ 4 h 169"/>
                <a:gd name="T16" fmla="*/ 1166 w 1215"/>
                <a:gd name="T17" fmla="*/ 1 h 169"/>
                <a:gd name="T18" fmla="*/ 1156 w 1215"/>
                <a:gd name="T19" fmla="*/ 0 h 169"/>
                <a:gd name="T20" fmla="*/ 63 w 1215"/>
                <a:gd name="T21" fmla="*/ 0 h 169"/>
                <a:gd name="T22" fmla="*/ 50 w 1215"/>
                <a:gd name="T23" fmla="*/ 0 h 169"/>
                <a:gd name="T24" fmla="*/ 36 w 1215"/>
                <a:gd name="T25" fmla="*/ 4 h 169"/>
                <a:gd name="T26" fmla="*/ 26 w 1215"/>
                <a:gd name="T27" fmla="*/ 8 h 169"/>
                <a:gd name="T28" fmla="*/ 16 w 1215"/>
                <a:gd name="T29" fmla="*/ 14 h 169"/>
                <a:gd name="T30" fmla="*/ 9 w 1215"/>
                <a:gd name="T31" fmla="*/ 22 h 169"/>
                <a:gd name="T32" fmla="*/ 4 w 1215"/>
                <a:gd name="T33" fmla="*/ 31 h 169"/>
                <a:gd name="T34" fmla="*/ 0 w 1215"/>
                <a:gd name="T35" fmla="*/ 41 h 169"/>
                <a:gd name="T36" fmla="*/ 0 w 1215"/>
                <a:gd name="T37" fmla="*/ 51 h 169"/>
                <a:gd name="T38" fmla="*/ 0 w 1215"/>
                <a:gd name="T39" fmla="*/ 168 h 169"/>
                <a:gd name="T40" fmla="*/ 1214 w 1215"/>
                <a:gd name="T41" fmla="*/ 167 h 169"/>
                <a:gd name="T42" fmla="*/ 1214 w 1215"/>
                <a:gd name="T43" fmla="*/ 16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5" h="169">
                  <a:moveTo>
                    <a:pt x="1214" y="167"/>
                  </a:moveTo>
                  <a:lnTo>
                    <a:pt x="1214" y="47"/>
                  </a:lnTo>
                  <a:lnTo>
                    <a:pt x="1212" y="39"/>
                  </a:lnTo>
                  <a:lnTo>
                    <a:pt x="1208" y="31"/>
                  </a:lnTo>
                  <a:lnTo>
                    <a:pt x="1202" y="23"/>
                  </a:lnTo>
                  <a:lnTo>
                    <a:pt x="1194" y="16"/>
                  </a:lnTo>
                  <a:lnTo>
                    <a:pt x="1185" y="10"/>
                  </a:lnTo>
                  <a:lnTo>
                    <a:pt x="1176" y="4"/>
                  </a:lnTo>
                  <a:lnTo>
                    <a:pt x="1166" y="1"/>
                  </a:lnTo>
                  <a:lnTo>
                    <a:pt x="1156" y="0"/>
                  </a:lnTo>
                  <a:lnTo>
                    <a:pt x="63" y="0"/>
                  </a:lnTo>
                  <a:lnTo>
                    <a:pt x="50" y="0"/>
                  </a:lnTo>
                  <a:lnTo>
                    <a:pt x="36" y="4"/>
                  </a:lnTo>
                  <a:lnTo>
                    <a:pt x="26" y="8"/>
                  </a:lnTo>
                  <a:lnTo>
                    <a:pt x="16" y="14"/>
                  </a:lnTo>
                  <a:lnTo>
                    <a:pt x="9" y="22"/>
                  </a:lnTo>
                  <a:lnTo>
                    <a:pt x="4" y="31"/>
                  </a:lnTo>
                  <a:lnTo>
                    <a:pt x="0" y="41"/>
                  </a:lnTo>
                  <a:lnTo>
                    <a:pt x="0" y="51"/>
                  </a:lnTo>
                  <a:lnTo>
                    <a:pt x="0" y="168"/>
                  </a:lnTo>
                  <a:lnTo>
                    <a:pt x="1214" y="167"/>
                  </a:lnTo>
                  <a:lnTo>
                    <a:pt x="1214" y="167"/>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3" name="Freeform 17"/>
            <p:cNvSpPr>
              <a:spLocks/>
            </p:cNvSpPr>
            <p:nvPr/>
          </p:nvSpPr>
          <p:spPr bwMode="auto">
            <a:xfrm>
              <a:off x="4044" y="3652"/>
              <a:ext cx="1214" cy="62"/>
            </a:xfrm>
            <a:custGeom>
              <a:avLst/>
              <a:gdLst>
                <a:gd name="T0" fmla="*/ 0 w 1214"/>
                <a:gd name="T1" fmla="*/ 0 h 62"/>
                <a:gd name="T2" fmla="*/ 0 w 1214"/>
                <a:gd name="T3" fmla="*/ 12 h 62"/>
                <a:gd name="T4" fmla="*/ 1 w 1214"/>
                <a:gd name="T5" fmla="*/ 22 h 62"/>
                <a:gd name="T6" fmla="*/ 4 w 1214"/>
                <a:gd name="T7" fmla="*/ 30 h 62"/>
                <a:gd name="T8" fmla="*/ 9 w 1214"/>
                <a:gd name="T9" fmla="*/ 39 h 62"/>
                <a:gd name="T10" fmla="*/ 15 w 1214"/>
                <a:gd name="T11" fmla="*/ 46 h 62"/>
                <a:gd name="T12" fmla="*/ 24 w 1214"/>
                <a:gd name="T13" fmla="*/ 52 h 62"/>
                <a:gd name="T14" fmla="*/ 34 w 1214"/>
                <a:gd name="T15" fmla="*/ 56 h 62"/>
                <a:gd name="T16" fmla="*/ 46 w 1214"/>
                <a:gd name="T17" fmla="*/ 59 h 62"/>
                <a:gd name="T18" fmla="*/ 59 w 1214"/>
                <a:gd name="T19" fmla="*/ 61 h 62"/>
                <a:gd name="T20" fmla="*/ 1133 w 1214"/>
                <a:gd name="T21" fmla="*/ 61 h 62"/>
                <a:gd name="T22" fmla="*/ 1146 w 1214"/>
                <a:gd name="T23" fmla="*/ 60 h 62"/>
                <a:gd name="T24" fmla="*/ 1155 w 1214"/>
                <a:gd name="T25" fmla="*/ 58 h 62"/>
                <a:gd name="T26" fmla="*/ 1165 w 1214"/>
                <a:gd name="T27" fmla="*/ 56 h 62"/>
                <a:gd name="T28" fmla="*/ 1174 w 1214"/>
                <a:gd name="T29" fmla="*/ 54 h 62"/>
                <a:gd name="T30" fmla="*/ 1182 w 1214"/>
                <a:gd name="T31" fmla="*/ 51 h 62"/>
                <a:gd name="T32" fmla="*/ 1188 w 1214"/>
                <a:gd name="T33" fmla="*/ 48 h 62"/>
                <a:gd name="T34" fmla="*/ 1193 w 1214"/>
                <a:gd name="T35" fmla="*/ 43 h 62"/>
                <a:gd name="T36" fmla="*/ 1198 w 1214"/>
                <a:gd name="T37" fmla="*/ 38 h 62"/>
                <a:gd name="T38" fmla="*/ 1203 w 1214"/>
                <a:gd name="T39" fmla="*/ 33 h 62"/>
                <a:gd name="T40" fmla="*/ 1206 w 1214"/>
                <a:gd name="T41" fmla="*/ 28 h 62"/>
                <a:gd name="T42" fmla="*/ 1209 w 1214"/>
                <a:gd name="T43" fmla="*/ 22 h 62"/>
                <a:gd name="T44" fmla="*/ 1211 w 1214"/>
                <a:gd name="T45" fmla="*/ 16 h 62"/>
                <a:gd name="T46" fmla="*/ 1212 w 1214"/>
                <a:gd name="T47" fmla="*/ 9 h 62"/>
                <a:gd name="T48" fmla="*/ 1213 w 1214"/>
                <a:gd name="T49" fmla="*/ 2 h 62"/>
                <a:gd name="T50" fmla="*/ 1213 w 1214"/>
                <a:gd name="T51" fmla="*/ 0 h 62"/>
                <a:gd name="T52" fmla="*/ 0 w 1214"/>
                <a:gd name="T53" fmla="*/ 0 h 62"/>
                <a:gd name="T54" fmla="*/ 0 w 1214"/>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4" h="62">
                  <a:moveTo>
                    <a:pt x="0" y="0"/>
                  </a:moveTo>
                  <a:lnTo>
                    <a:pt x="0" y="12"/>
                  </a:lnTo>
                  <a:lnTo>
                    <a:pt x="1" y="22"/>
                  </a:lnTo>
                  <a:lnTo>
                    <a:pt x="4" y="30"/>
                  </a:lnTo>
                  <a:lnTo>
                    <a:pt x="9" y="39"/>
                  </a:lnTo>
                  <a:lnTo>
                    <a:pt x="15" y="46"/>
                  </a:lnTo>
                  <a:lnTo>
                    <a:pt x="24" y="52"/>
                  </a:lnTo>
                  <a:lnTo>
                    <a:pt x="34" y="56"/>
                  </a:lnTo>
                  <a:lnTo>
                    <a:pt x="46" y="59"/>
                  </a:lnTo>
                  <a:lnTo>
                    <a:pt x="59" y="61"/>
                  </a:lnTo>
                  <a:lnTo>
                    <a:pt x="1133" y="61"/>
                  </a:lnTo>
                  <a:lnTo>
                    <a:pt x="1146" y="60"/>
                  </a:lnTo>
                  <a:lnTo>
                    <a:pt x="1155" y="58"/>
                  </a:lnTo>
                  <a:lnTo>
                    <a:pt x="1165" y="56"/>
                  </a:lnTo>
                  <a:lnTo>
                    <a:pt x="1174" y="54"/>
                  </a:lnTo>
                  <a:lnTo>
                    <a:pt x="1182" y="51"/>
                  </a:lnTo>
                  <a:lnTo>
                    <a:pt x="1188" y="48"/>
                  </a:lnTo>
                  <a:lnTo>
                    <a:pt x="1193" y="43"/>
                  </a:lnTo>
                  <a:lnTo>
                    <a:pt x="1198" y="38"/>
                  </a:lnTo>
                  <a:lnTo>
                    <a:pt x="1203" y="33"/>
                  </a:lnTo>
                  <a:lnTo>
                    <a:pt x="1206" y="28"/>
                  </a:lnTo>
                  <a:lnTo>
                    <a:pt x="1209" y="22"/>
                  </a:lnTo>
                  <a:lnTo>
                    <a:pt x="1211" y="16"/>
                  </a:lnTo>
                  <a:lnTo>
                    <a:pt x="1212" y="9"/>
                  </a:lnTo>
                  <a:lnTo>
                    <a:pt x="1213" y="2"/>
                  </a:lnTo>
                  <a:lnTo>
                    <a:pt x="1213" y="0"/>
                  </a:lnTo>
                  <a:lnTo>
                    <a:pt x="0" y="0"/>
                  </a:lnTo>
                  <a:lnTo>
                    <a:pt x="0" y="0"/>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4" name="Freeform 18"/>
            <p:cNvSpPr>
              <a:spLocks/>
            </p:cNvSpPr>
            <p:nvPr/>
          </p:nvSpPr>
          <p:spPr bwMode="auto">
            <a:xfrm>
              <a:off x="4250" y="3150"/>
              <a:ext cx="132" cy="45"/>
            </a:xfrm>
            <a:custGeom>
              <a:avLst/>
              <a:gdLst>
                <a:gd name="T0" fmla="*/ 0 w 132"/>
                <a:gd name="T1" fmla="*/ 39 h 45"/>
                <a:gd name="T2" fmla="*/ 4 w 132"/>
                <a:gd name="T3" fmla="*/ 33 h 45"/>
                <a:gd name="T4" fmla="*/ 6 w 132"/>
                <a:gd name="T5" fmla="*/ 28 h 45"/>
                <a:gd name="T6" fmla="*/ 10 w 132"/>
                <a:gd name="T7" fmla="*/ 24 h 45"/>
                <a:gd name="T8" fmla="*/ 14 w 132"/>
                <a:gd name="T9" fmla="*/ 20 h 45"/>
                <a:gd name="T10" fmla="*/ 18 w 132"/>
                <a:gd name="T11" fmla="*/ 16 h 45"/>
                <a:gd name="T12" fmla="*/ 23 w 132"/>
                <a:gd name="T13" fmla="*/ 12 h 45"/>
                <a:gd name="T14" fmla="*/ 28 w 132"/>
                <a:gd name="T15" fmla="*/ 10 h 45"/>
                <a:gd name="T16" fmla="*/ 34 w 132"/>
                <a:gd name="T17" fmla="*/ 6 h 45"/>
                <a:gd name="T18" fmla="*/ 41 w 132"/>
                <a:gd name="T19" fmla="*/ 4 h 45"/>
                <a:gd name="T20" fmla="*/ 48 w 132"/>
                <a:gd name="T21" fmla="*/ 2 h 45"/>
                <a:gd name="T22" fmla="*/ 55 w 132"/>
                <a:gd name="T23" fmla="*/ 1 h 45"/>
                <a:gd name="T24" fmla="*/ 63 w 132"/>
                <a:gd name="T25" fmla="*/ 0 h 45"/>
                <a:gd name="T26" fmla="*/ 70 w 132"/>
                <a:gd name="T27" fmla="*/ 0 h 45"/>
                <a:gd name="T28" fmla="*/ 76 w 132"/>
                <a:gd name="T29" fmla="*/ 0 h 45"/>
                <a:gd name="T30" fmla="*/ 82 w 132"/>
                <a:gd name="T31" fmla="*/ 2 h 45"/>
                <a:gd name="T32" fmla="*/ 89 w 132"/>
                <a:gd name="T33" fmla="*/ 3 h 45"/>
                <a:gd name="T34" fmla="*/ 96 w 132"/>
                <a:gd name="T35" fmla="*/ 5 h 45"/>
                <a:gd name="T36" fmla="*/ 102 w 132"/>
                <a:gd name="T37" fmla="*/ 7 h 45"/>
                <a:gd name="T38" fmla="*/ 108 w 132"/>
                <a:gd name="T39" fmla="*/ 10 h 45"/>
                <a:gd name="T40" fmla="*/ 113 w 132"/>
                <a:gd name="T41" fmla="*/ 13 h 45"/>
                <a:gd name="T42" fmla="*/ 118 w 132"/>
                <a:gd name="T43" fmla="*/ 16 h 45"/>
                <a:gd name="T44" fmla="*/ 123 w 132"/>
                <a:gd name="T45" fmla="*/ 20 h 45"/>
                <a:gd name="T46" fmla="*/ 126 w 132"/>
                <a:gd name="T47" fmla="*/ 24 h 45"/>
                <a:gd name="T48" fmla="*/ 129 w 132"/>
                <a:gd name="T49" fmla="*/ 28 h 45"/>
                <a:gd name="T50" fmla="*/ 103 w 132"/>
                <a:gd name="T51" fmla="*/ 30 h 45"/>
                <a:gd name="T52" fmla="*/ 95 w 132"/>
                <a:gd name="T53" fmla="*/ 25 h 45"/>
                <a:gd name="T54" fmla="*/ 86 w 132"/>
                <a:gd name="T55" fmla="*/ 22 h 45"/>
                <a:gd name="T56" fmla="*/ 77 w 132"/>
                <a:gd name="T57" fmla="*/ 19 h 45"/>
                <a:gd name="T58" fmla="*/ 67 w 132"/>
                <a:gd name="T59" fmla="*/ 18 h 45"/>
                <a:gd name="T60" fmla="*/ 62 w 132"/>
                <a:gd name="T61" fmla="*/ 18 h 45"/>
                <a:gd name="T62" fmla="*/ 55 w 132"/>
                <a:gd name="T63" fmla="*/ 20 h 45"/>
                <a:gd name="T64" fmla="*/ 51 w 132"/>
                <a:gd name="T65" fmla="*/ 22 h 45"/>
                <a:gd name="T66" fmla="*/ 46 w 132"/>
                <a:gd name="T67" fmla="*/ 23 h 45"/>
                <a:gd name="T68" fmla="*/ 41 w 132"/>
                <a:gd name="T69" fmla="*/ 26 h 45"/>
                <a:gd name="T70" fmla="*/ 35 w 132"/>
                <a:gd name="T71" fmla="*/ 28 h 45"/>
                <a:gd name="T72" fmla="*/ 32 w 132"/>
                <a:gd name="T73" fmla="*/ 32 h 45"/>
                <a:gd name="T74" fmla="*/ 28 w 132"/>
                <a:gd name="T75" fmla="*/ 36 h 45"/>
                <a:gd name="T76" fmla="*/ 25 w 132"/>
                <a:gd name="T77" fmla="*/ 44 h 45"/>
                <a:gd name="T78" fmla="*/ 0 w 132"/>
                <a:gd name="T7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 h="45">
                  <a:moveTo>
                    <a:pt x="0" y="44"/>
                  </a:moveTo>
                  <a:lnTo>
                    <a:pt x="0" y="39"/>
                  </a:lnTo>
                  <a:lnTo>
                    <a:pt x="2" y="35"/>
                  </a:lnTo>
                  <a:lnTo>
                    <a:pt x="4" y="33"/>
                  </a:lnTo>
                  <a:lnTo>
                    <a:pt x="6" y="31"/>
                  </a:lnTo>
                  <a:lnTo>
                    <a:pt x="6" y="28"/>
                  </a:lnTo>
                  <a:lnTo>
                    <a:pt x="8" y="26"/>
                  </a:lnTo>
                  <a:lnTo>
                    <a:pt x="10" y="24"/>
                  </a:lnTo>
                  <a:lnTo>
                    <a:pt x="12" y="22"/>
                  </a:lnTo>
                  <a:lnTo>
                    <a:pt x="14" y="20"/>
                  </a:lnTo>
                  <a:lnTo>
                    <a:pt x="16" y="18"/>
                  </a:lnTo>
                  <a:lnTo>
                    <a:pt x="18" y="16"/>
                  </a:lnTo>
                  <a:lnTo>
                    <a:pt x="20" y="14"/>
                  </a:lnTo>
                  <a:lnTo>
                    <a:pt x="23" y="12"/>
                  </a:lnTo>
                  <a:lnTo>
                    <a:pt x="26" y="11"/>
                  </a:lnTo>
                  <a:lnTo>
                    <a:pt x="28" y="10"/>
                  </a:lnTo>
                  <a:lnTo>
                    <a:pt x="32" y="8"/>
                  </a:lnTo>
                  <a:lnTo>
                    <a:pt x="34" y="6"/>
                  </a:lnTo>
                  <a:lnTo>
                    <a:pt x="37" y="5"/>
                  </a:lnTo>
                  <a:lnTo>
                    <a:pt x="41" y="4"/>
                  </a:lnTo>
                  <a:lnTo>
                    <a:pt x="44" y="3"/>
                  </a:lnTo>
                  <a:lnTo>
                    <a:pt x="48" y="2"/>
                  </a:lnTo>
                  <a:lnTo>
                    <a:pt x="51" y="1"/>
                  </a:lnTo>
                  <a:lnTo>
                    <a:pt x="55" y="1"/>
                  </a:lnTo>
                  <a:lnTo>
                    <a:pt x="60" y="0"/>
                  </a:lnTo>
                  <a:lnTo>
                    <a:pt x="63" y="0"/>
                  </a:lnTo>
                  <a:lnTo>
                    <a:pt x="67" y="0"/>
                  </a:lnTo>
                  <a:lnTo>
                    <a:pt x="70" y="0"/>
                  </a:lnTo>
                  <a:lnTo>
                    <a:pt x="74" y="0"/>
                  </a:lnTo>
                  <a:lnTo>
                    <a:pt x="76" y="0"/>
                  </a:lnTo>
                  <a:lnTo>
                    <a:pt x="80" y="1"/>
                  </a:lnTo>
                  <a:lnTo>
                    <a:pt x="82" y="2"/>
                  </a:lnTo>
                  <a:lnTo>
                    <a:pt x="86" y="2"/>
                  </a:lnTo>
                  <a:lnTo>
                    <a:pt x="89" y="3"/>
                  </a:lnTo>
                  <a:lnTo>
                    <a:pt x="92" y="4"/>
                  </a:lnTo>
                  <a:lnTo>
                    <a:pt x="96" y="5"/>
                  </a:lnTo>
                  <a:lnTo>
                    <a:pt x="98" y="6"/>
                  </a:lnTo>
                  <a:lnTo>
                    <a:pt x="102" y="7"/>
                  </a:lnTo>
                  <a:lnTo>
                    <a:pt x="105" y="8"/>
                  </a:lnTo>
                  <a:lnTo>
                    <a:pt x="108" y="10"/>
                  </a:lnTo>
                  <a:lnTo>
                    <a:pt x="110" y="11"/>
                  </a:lnTo>
                  <a:lnTo>
                    <a:pt x="113" y="13"/>
                  </a:lnTo>
                  <a:lnTo>
                    <a:pt x="117" y="15"/>
                  </a:lnTo>
                  <a:lnTo>
                    <a:pt x="118" y="16"/>
                  </a:lnTo>
                  <a:lnTo>
                    <a:pt x="121" y="18"/>
                  </a:lnTo>
                  <a:lnTo>
                    <a:pt x="123" y="20"/>
                  </a:lnTo>
                  <a:lnTo>
                    <a:pt x="124" y="22"/>
                  </a:lnTo>
                  <a:lnTo>
                    <a:pt x="126" y="24"/>
                  </a:lnTo>
                  <a:lnTo>
                    <a:pt x="128" y="26"/>
                  </a:lnTo>
                  <a:lnTo>
                    <a:pt x="129" y="28"/>
                  </a:lnTo>
                  <a:lnTo>
                    <a:pt x="131" y="30"/>
                  </a:lnTo>
                  <a:lnTo>
                    <a:pt x="103" y="30"/>
                  </a:lnTo>
                  <a:lnTo>
                    <a:pt x="98" y="28"/>
                  </a:lnTo>
                  <a:lnTo>
                    <a:pt x="95" y="25"/>
                  </a:lnTo>
                  <a:lnTo>
                    <a:pt x="90" y="23"/>
                  </a:lnTo>
                  <a:lnTo>
                    <a:pt x="86" y="22"/>
                  </a:lnTo>
                  <a:lnTo>
                    <a:pt x="82" y="20"/>
                  </a:lnTo>
                  <a:lnTo>
                    <a:pt x="77" y="19"/>
                  </a:lnTo>
                  <a:lnTo>
                    <a:pt x="72" y="18"/>
                  </a:lnTo>
                  <a:lnTo>
                    <a:pt x="67" y="18"/>
                  </a:lnTo>
                  <a:lnTo>
                    <a:pt x="64" y="18"/>
                  </a:lnTo>
                  <a:lnTo>
                    <a:pt x="62" y="18"/>
                  </a:lnTo>
                  <a:lnTo>
                    <a:pt x="59" y="19"/>
                  </a:lnTo>
                  <a:lnTo>
                    <a:pt x="55" y="20"/>
                  </a:lnTo>
                  <a:lnTo>
                    <a:pt x="53" y="20"/>
                  </a:lnTo>
                  <a:lnTo>
                    <a:pt x="51" y="22"/>
                  </a:lnTo>
                  <a:lnTo>
                    <a:pt x="48" y="22"/>
                  </a:lnTo>
                  <a:lnTo>
                    <a:pt x="46" y="23"/>
                  </a:lnTo>
                  <a:lnTo>
                    <a:pt x="43" y="24"/>
                  </a:lnTo>
                  <a:lnTo>
                    <a:pt x="41" y="26"/>
                  </a:lnTo>
                  <a:lnTo>
                    <a:pt x="38" y="27"/>
                  </a:lnTo>
                  <a:lnTo>
                    <a:pt x="35" y="28"/>
                  </a:lnTo>
                  <a:lnTo>
                    <a:pt x="34" y="31"/>
                  </a:lnTo>
                  <a:lnTo>
                    <a:pt x="32" y="32"/>
                  </a:lnTo>
                  <a:lnTo>
                    <a:pt x="30" y="34"/>
                  </a:lnTo>
                  <a:lnTo>
                    <a:pt x="28" y="36"/>
                  </a:lnTo>
                  <a:lnTo>
                    <a:pt x="26" y="40"/>
                  </a:lnTo>
                  <a:lnTo>
                    <a:pt x="25" y="44"/>
                  </a:lnTo>
                  <a:lnTo>
                    <a:pt x="0" y="44"/>
                  </a:lnTo>
                  <a:lnTo>
                    <a:pt x="0"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5" name="Freeform 19"/>
            <p:cNvSpPr>
              <a:spLocks/>
            </p:cNvSpPr>
            <p:nvPr/>
          </p:nvSpPr>
          <p:spPr bwMode="auto">
            <a:xfrm>
              <a:off x="4420" y="3151"/>
              <a:ext cx="65" cy="44"/>
            </a:xfrm>
            <a:custGeom>
              <a:avLst/>
              <a:gdLst>
                <a:gd name="T0" fmla="*/ 0 w 65"/>
                <a:gd name="T1" fmla="*/ 43 h 44"/>
                <a:gd name="T2" fmla="*/ 22 w 65"/>
                <a:gd name="T3" fmla="*/ 0 h 44"/>
                <a:gd name="T4" fmla="*/ 41 w 65"/>
                <a:gd name="T5" fmla="*/ 0 h 44"/>
                <a:gd name="T6" fmla="*/ 64 w 65"/>
                <a:gd name="T7" fmla="*/ 43 h 44"/>
                <a:gd name="T8" fmla="*/ 38 w 65"/>
                <a:gd name="T9" fmla="*/ 43 h 44"/>
                <a:gd name="T10" fmla="*/ 32 w 65"/>
                <a:gd name="T11" fmla="*/ 27 h 44"/>
                <a:gd name="T12" fmla="*/ 25 w 65"/>
                <a:gd name="T13" fmla="*/ 43 h 44"/>
                <a:gd name="T14" fmla="*/ 0 w 65"/>
                <a:gd name="T15" fmla="*/ 43 h 44"/>
                <a:gd name="T16" fmla="*/ 0 w 65"/>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44">
                  <a:moveTo>
                    <a:pt x="0" y="43"/>
                  </a:moveTo>
                  <a:lnTo>
                    <a:pt x="22" y="0"/>
                  </a:lnTo>
                  <a:lnTo>
                    <a:pt x="41" y="0"/>
                  </a:lnTo>
                  <a:lnTo>
                    <a:pt x="64" y="43"/>
                  </a:lnTo>
                  <a:lnTo>
                    <a:pt x="38" y="43"/>
                  </a:lnTo>
                  <a:lnTo>
                    <a:pt x="32" y="27"/>
                  </a:lnTo>
                  <a:lnTo>
                    <a:pt x="25" y="43"/>
                  </a:lnTo>
                  <a:lnTo>
                    <a:pt x="0"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6" name="Freeform 20"/>
            <p:cNvSpPr>
              <a:spLocks/>
            </p:cNvSpPr>
            <p:nvPr/>
          </p:nvSpPr>
          <p:spPr bwMode="auto">
            <a:xfrm>
              <a:off x="4531" y="3151"/>
              <a:ext cx="25" cy="44"/>
            </a:xfrm>
            <a:custGeom>
              <a:avLst/>
              <a:gdLst>
                <a:gd name="T0" fmla="*/ 0 w 25"/>
                <a:gd name="T1" fmla="*/ 43 h 44"/>
                <a:gd name="T2" fmla="*/ 0 w 25"/>
                <a:gd name="T3" fmla="*/ 0 h 44"/>
                <a:gd name="T4" fmla="*/ 24 w 25"/>
                <a:gd name="T5" fmla="*/ 0 h 44"/>
                <a:gd name="T6" fmla="*/ 24 w 25"/>
                <a:gd name="T7" fmla="*/ 43 h 44"/>
                <a:gd name="T8" fmla="*/ 0 w 25"/>
                <a:gd name="T9" fmla="*/ 43 h 44"/>
                <a:gd name="T10" fmla="*/ 0 w 25"/>
                <a:gd name="T11" fmla="*/ 43 h 44"/>
              </a:gdLst>
              <a:ahLst/>
              <a:cxnLst>
                <a:cxn ang="0">
                  <a:pos x="T0" y="T1"/>
                </a:cxn>
                <a:cxn ang="0">
                  <a:pos x="T2" y="T3"/>
                </a:cxn>
                <a:cxn ang="0">
                  <a:pos x="T4" y="T5"/>
                </a:cxn>
                <a:cxn ang="0">
                  <a:pos x="T6" y="T7"/>
                </a:cxn>
                <a:cxn ang="0">
                  <a:pos x="T8" y="T9"/>
                </a:cxn>
                <a:cxn ang="0">
                  <a:pos x="T10" y="T11"/>
                </a:cxn>
              </a:cxnLst>
              <a:rect l="0" t="0" r="r" b="b"/>
              <a:pathLst>
                <a:path w="25" h="44">
                  <a:moveTo>
                    <a:pt x="0" y="43"/>
                  </a:moveTo>
                  <a:lnTo>
                    <a:pt x="0" y="0"/>
                  </a:lnTo>
                  <a:lnTo>
                    <a:pt x="24" y="0"/>
                  </a:lnTo>
                  <a:lnTo>
                    <a:pt x="24" y="43"/>
                  </a:lnTo>
                  <a:lnTo>
                    <a:pt x="0"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7" name="Freeform 21"/>
            <p:cNvSpPr>
              <a:spLocks/>
            </p:cNvSpPr>
            <p:nvPr/>
          </p:nvSpPr>
          <p:spPr bwMode="auto">
            <a:xfrm>
              <a:off x="4596" y="3151"/>
              <a:ext cx="26" cy="44"/>
            </a:xfrm>
            <a:custGeom>
              <a:avLst/>
              <a:gdLst>
                <a:gd name="T0" fmla="*/ 0 w 26"/>
                <a:gd name="T1" fmla="*/ 43 h 44"/>
                <a:gd name="T2" fmla="*/ 0 w 26"/>
                <a:gd name="T3" fmla="*/ 0 h 44"/>
                <a:gd name="T4" fmla="*/ 25 w 26"/>
                <a:gd name="T5" fmla="*/ 0 h 44"/>
                <a:gd name="T6" fmla="*/ 25 w 26"/>
                <a:gd name="T7" fmla="*/ 43 h 44"/>
                <a:gd name="T8" fmla="*/ 0 w 26"/>
                <a:gd name="T9" fmla="*/ 43 h 44"/>
                <a:gd name="T10" fmla="*/ 0 w 26"/>
                <a:gd name="T11" fmla="*/ 43 h 44"/>
              </a:gdLst>
              <a:ahLst/>
              <a:cxnLst>
                <a:cxn ang="0">
                  <a:pos x="T0" y="T1"/>
                </a:cxn>
                <a:cxn ang="0">
                  <a:pos x="T2" y="T3"/>
                </a:cxn>
                <a:cxn ang="0">
                  <a:pos x="T4" y="T5"/>
                </a:cxn>
                <a:cxn ang="0">
                  <a:pos x="T6" y="T7"/>
                </a:cxn>
                <a:cxn ang="0">
                  <a:pos x="T8" y="T9"/>
                </a:cxn>
                <a:cxn ang="0">
                  <a:pos x="T10" y="T11"/>
                </a:cxn>
              </a:cxnLst>
              <a:rect l="0" t="0" r="r" b="b"/>
              <a:pathLst>
                <a:path w="26" h="44">
                  <a:moveTo>
                    <a:pt x="0" y="43"/>
                  </a:moveTo>
                  <a:lnTo>
                    <a:pt x="0" y="0"/>
                  </a:lnTo>
                  <a:lnTo>
                    <a:pt x="25" y="0"/>
                  </a:lnTo>
                  <a:lnTo>
                    <a:pt x="25" y="43"/>
                  </a:lnTo>
                  <a:lnTo>
                    <a:pt x="0"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8" name="Freeform 22"/>
            <p:cNvSpPr>
              <a:spLocks/>
            </p:cNvSpPr>
            <p:nvPr/>
          </p:nvSpPr>
          <p:spPr bwMode="auto">
            <a:xfrm>
              <a:off x="4635" y="3151"/>
              <a:ext cx="77" cy="44"/>
            </a:xfrm>
            <a:custGeom>
              <a:avLst/>
              <a:gdLst>
                <a:gd name="T0" fmla="*/ 25 w 77"/>
                <a:gd name="T1" fmla="*/ 43 h 44"/>
                <a:gd name="T2" fmla="*/ 25 w 77"/>
                <a:gd name="T3" fmla="*/ 19 h 44"/>
                <a:gd name="T4" fmla="*/ 0 w 77"/>
                <a:gd name="T5" fmla="*/ 19 h 44"/>
                <a:gd name="T6" fmla="*/ 0 w 77"/>
                <a:gd name="T7" fmla="*/ 0 h 44"/>
                <a:gd name="T8" fmla="*/ 76 w 77"/>
                <a:gd name="T9" fmla="*/ 0 h 44"/>
                <a:gd name="T10" fmla="*/ 76 w 77"/>
                <a:gd name="T11" fmla="*/ 19 h 44"/>
                <a:gd name="T12" fmla="*/ 50 w 77"/>
                <a:gd name="T13" fmla="*/ 19 h 44"/>
                <a:gd name="T14" fmla="*/ 50 w 77"/>
                <a:gd name="T15" fmla="*/ 43 h 44"/>
                <a:gd name="T16" fmla="*/ 25 w 77"/>
                <a:gd name="T17" fmla="*/ 43 h 44"/>
                <a:gd name="T18" fmla="*/ 25 w 77"/>
                <a:gd name="T19"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25" y="43"/>
                  </a:moveTo>
                  <a:lnTo>
                    <a:pt x="25" y="19"/>
                  </a:lnTo>
                  <a:lnTo>
                    <a:pt x="0" y="19"/>
                  </a:lnTo>
                  <a:lnTo>
                    <a:pt x="0" y="0"/>
                  </a:lnTo>
                  <a:lnTo>
                    <a:pt x="76" y="0"/>
                  </a:lnTo>
                  <a:lnTo>
                    <a:pt x="76" y="19"/>
                  </a:lnTo>
                  <a:lnTo>
                    <a:pt x="50" y="19"/>
                  </a:lnTo>
                  <a:lnTo>
                    <a:pt x="50" y="43"/>
                  </a:lnTo>
                  <a:lnTo>
                    <a:pt x="25" y="43"/>
                  </a:lnTo>
                  <a:lnTo>
                    <a:pt x="25"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799" name="Freeform 23"/>
            <p:cNvSpPr>
              <a:spLocks/>
            </p:cNvSpPr>
            <p:nvPr/>
          </p:nvSpPr>
          <p:spPr bwMode="auto">
            <a:xfrm>
              <a:off x="4723" y="3151"/>
              <a:ext cx="25" cy="44"/>
            </a:xfrm>
            <a:custGeom>
              <a:avLst/>
              <a:gdLst>
                <a:gd name="T0" fmla="*/ 0 w 25"/>
                <a:gd name="T1" fmla="*/ 43 h 44"/>
                <a:gd name="T2" fmla="*/ 0 w 25"/>
                <a:gd name="T3" fmla="*/ 0 h 44"/>
                <a:gd name="T4" fmla="*/ 24 w 25"/>
                <a:gd name="T5" fmla="*/ 0 h 44"/>
                <a:gd name="T6" fmla="*/ 24 w 25"/>
                <a:gd name="T7" fmla="*/ 43 h 44"/>
                <a:gd name="T8" fmla="*/ 0 w 25"/>
                <a:gd name="T9" fmla="*/ 43 h 44"/>
                <a:gd name="T10" fmla="*/ 0 w 25"/>
                <a:gd name="T11" fmla="*/ 43 h 44"/>
              </a:gdLst>
              <a:ahLst/>
              <a:cxnLst>
                <a:cxn ang="0">
                  <a:pos x="T0" y="T1"/>
                </a:cxn>
                <a:cxn ang="0">
                  <a:pos x="T2" y="T3"/>
                </a:cxn>
                <a:cxn ang="0">
                  <a:pos x="T4" y="T5"/>
                </a:cxn>
                <a:cxn ang="0">
                  <a:pos x="T6" y="T7"/>
                </a:cxn>
                <a:cxn ang="0">
                  <a:pos x="T8" y="T9"/>
                </a:cxn>
                <a:cxn ang="0">
                  <a:pos x="T10" y="T11"/>
                </a:cxn>
              </a:cxnLst>
              <a:rect l="0" t="0" r="r" b="b"/>
              <a:pathLst>
                <a:path w="25" h="44">
                  <a:moveTo>
                    <a:pt x="0" y="43"/>
                  </a:moveTo>
                  <a:lnTo>
                    <a:pt x="0" y="0"/>
                  </a:lnTo>
                  <a:lnTo>
                    <a:pt x="24" y="0"/>
                  </a:lnTo>
                  <a:lnTo>
                    <a:pt x="24" y="43"/>
                  </a:lnTo>
                  <a:lnTo>
                    <a:pt x="0"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0" name="Freeform 24"/>
            <p:cNvSpPr>
              <a:spLocks/>
            </p:cNvSpPr>
            <p:nvPr/>
          </p:nvSpPr>
          <p:spPr bwMode="auto">
            <a:xfrm>
              <a:off x="4770" y="3150"/>
              <a:ext cx="136" cy="45"/>
            </a:xfrm>
            <a:custGeom>
              <a:avLst/>
              <a:gdLst>
                <a:gd name="T0" fmla="*/ 1 w 136"/>
                <a:gd name="T1" fmla="*/ 39 h 45"/>
                <a:gd name="T2" fmla="*/ 8 w 136"/>
                <a:gd name="T3" fmla="*/ 25 h 45"/>
                <a:gd name="T4" fmla="*/ 14 w 136"/>
                <a:gd name="T5" fmla="*/ 19 h 45"/>
                <a:gd name="T6" fmla="*/ 20 w 136"/>
                <a:gd name="T7" fmla="*/ 14 h 45"/>
                <a:gd name="T8" fmla="*/ 27 w 136"/>
                <a:gd name="T9" fmla="*/ 10 h 45"/>
                <a:gd name="T10" fmla="*/ 35 w 136"/>
                <a:gd name="T11" fmla="*/ 6 h 45"/>
                <a:gd name="T12" fmla="*/ 43 w 136"/>
                <a:gd name="T13" fmla="*/ 3 h 45"/>
                <a:gd name="T14" fmla="*/ 51 w 136"/>
                <a:gd name="T15" fmla="*/ 1 h 45"/>
                <a:gd name="T16" fmla="*/ 59 w 136"/>
                <a:gd name="T17" fmla="*/ 0 h 45"/>
                <a:gd name="T18" fmla="*/ 67 w 136"/>
                <a:gd name="T19" fmla="*/ 0 h 45"/>
                <a:gd name="T20" fmla="*/ 75 w 136"/>
                <a:gd name="T21" fmla="*/ 0 h 45"/>
                <a:gd name="T22" fmla="*/ 81 w 136"/>
                <a:gd name="T23" fmla="*/ 1 h 45"/>
                <a:gd name="T24" fmla="*/ 88 w 136"/>
                <a:gd name="T25" fmla="*/ 3 h 45"/>
                <a:gd name="T26" fmla="*/ 95 w 136"/>
                <a:gd name="T27" fmla="*/ 5 h 45"/>
                <a:gd name="T28" fmla="*/ 101 w 136"/>
                <a:gd name="T29" fmla="*/ 8 h 45"/>
                <a:gd name="T30" fmla="*/ 107 w 136"/>
                <a:gd name="T31" fmla="*/ 10 h 45"/>
                <a:gd name="T32" fmla="*/ 112 w 136"/>
                <a:gd name="T33" fmla="*/ 14 h 45"/>
                <a:gd name="T34" fmla="*/ 117 w 136"/>
                <a:gd name="T35" fmla="*/ 18 h 45"/>
                <a:gd name="T36" fmla="*/ 122 w 136"/>
                <a:gd name="T37" fmla="*/ 22 h 45"/>
                <a:gd name="T38" fmla="*/ 126 w 136"/>
                <a:gd name="T39" fmla="*/ 26 h 45"/>
                <a:gd name="T40" fmla="*/ 129 w 136"/>
                <a:gd name="T41" fmla="*/ 31 h 45"/>
                <a:gd name="T42" fmla="*/ 132 w 136"/>
                <a:gd name="T43" fmla="*/ 36 h 45"/>
                <a:gd name="T44" fmla="*/ 135 w 136"/>
                <a:gd name="T45" fmla="*/ 44 h 45"/>
                <a:gd name="T46" fmla="*/ 109 w 136"/>
                <a:gd name="T47" fmla="*/ 41 h 45"/>
                <a:gd name="T48" fmla="*/ 105 w 136"/>
                <a:gd name="T49" fmla="*/ 34 h 45"/>
                <a:gd name="T50" fmla="*/ 100 w 136"/>
                <a:gd name="T51" fmla="*/ 30 h 45"/>
                <a:gd name="T52" fmla="*/ 98 w 136"/>
                <a:gd name="T53" fmla="*/ 27 h 45"/>
                <a:gd name="T54" fmla="*/ 94 w 136"/>
                <a:gd name="T55" fmla="*/ 25 h 45"/>
                <a:gd name="T56" fmla="*/ 90 w 136"/>
                <a:gd name="T57" fmla="*/ 23 h 45"/>
                <a:gd name="T58" fmla="*/ 86 w 136"/>
                <a:gd name="T59" fmla="*/ 22 h 45"/>
                <a:gd name="T60" fmla="*/ 83 w 136"/>
                <a:gd name="T61" fmla="*/ 20 h 45"/>
                <a:gd name="T62" fmla="*/ 77 w 136"/>
                <a:gd name="T63" fmla="*/ 19 h 45"/>
                <a:gd name="T64" fmla="*/ 73 w 136"/>
                <a:gd name="T65" fmla="*/ 18 h 45"/>
                <a:gd name="T66" fmla="*/ 69 w 136"/>
                <a:gd name="T67" fmla="*/ 18 h 45"/>
                <a:gd name="T68" fmla="*/ 60 w 136"/>
                <a:gd name="T69" fmla="*/ 19 h 45"/>
                <a:gd name="T70" fmla="*/ 52 w 136"/>
                <a:gd name="T71" fmla="*/ 20 h 45"/>
                <a:gd name="T72" fmla="*/ 45 w 136"/>
                <a:gd name="T73" fmla="*/ 24 h 45"/>
                <a:gd name="T74" fmla="*/ 37 w 136"/>
                <a:gd name="T75" fmla="*/ 28 h 45"/>
                <a:gd name="T76" fmla="*/ 31 w 136"/>
                <a:gd name="T77" fmla="*/ 33 h 45"/>
                <a:gd name="T78" fmla="*/ 25 w 136"/>
                <a:gd name="T79" fmla="*/ 39 h 45"/>
                <a:gd name="T80" fmla="*/ 24 w 136"/>
                <a:gd name="T81" fmla="*/ 44 h 45"/>
                <a:gd name="T82" fmla="*/ 0 w 136"/>
                <a:gd name="T83"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6" h="45">
                  <a:moveTo>
                    <a:pt x="0" y="44"/>
                  </a:moveTo>
                  <a:lnTo>
                    <a:pt x="1" y="39"/>
                  </a:lnTo>
                  <a:lnTo>
                    <a:pt x="5" y="31"/>
                  </a:lnTo>
                  <a:lnTo>
                    <a:pt x="8" y="25"/>
                  </a:lnTo>
                  <a:lnTo>
                    <a:pt x="11" y="22"/>
                  </a:lnTo>
                  <a:lnTo>
                    <a:pt x="14" y="19"/>
                  </a:lnTo>
                  <a:lnTo>
                    <a:pt x="17" y="16"/>
                  </a:lnTo>
                  <a:lnTo>
                    <a:pt x="20" y="14"/>
                  </a:lnTo>
                  <a:lnTo>
                    <a:pt x="24" y="12"/>
                  </a:lnTo>
                  <a:lnTo>
                    <a:pt x="27" y="10"/>
                  </a:lnTo>
                  <a:lnTo>
                    <a:pt x="31" y="8"/>
                  </a:lnTo>
                  <a:lnTo>
                    <a:pt x="35" y="6"/>
                  </a:lnTo>
                  <a:lnTo>
                    <a:pt x="38" y="4"/>
                  </a:lnTo>
                  <a:lnTo>
                    <a:pt x="43" y="3"/>
                  </a:lnTo>
                  <a:lnTo>
                    <a:pt x="47" y="2"/>
                  </a:lnTo>
                  <a:lnTo>
                    <a:pt x="51" y="1"/>
                  </a:lnTo>
                  <a:lnTo>
                    <a:pt x="55" y="1"/>
                  </a:lnTo>
                  <a:lnTo>
                    <a:pt x="59" y="0"/>
                  </a:lnTo>
                  <a:lnTo>
                    <a:pt x="64" y="0"/>
                  </a:lnTo>
                  <a:lnTo>
                    <a:pt x="67" y="0"/>
                  </a:lnTo>
                  <a:lnTo>
                    <a:pt x="71" y="0"/>
                  </a:lnTo>
                  <a:lnTo>
                    <a:pt x="75" y="0"/>
                  </a:lnTo>
                  <a:lnTo>
                    <a:pt x="77" y="1"/>
                  </a:lnTo>
                  <a:lnTo>
                    <a:pt x="81" y="1"/>
                  </a:lnTo>
                  <a:lnTo>
                    <a:pt x="84" y="2"/>
                  </a:lnTo>
                  <a:lnTo>
                    <a:pt x="88" y="3"/>
                  </a:lnTo>
                  <a:lnTo>
                    <a:pt x="91" y="4"/>
                  </a:lnTo>
                  <a:lnTo>
                    <a:pt x="95" y="5"/>
                  </a:lnTo>
                  <a:lnTo>
                    <a:pt x="98" y="6"/>
                  </a:lnTo>
                  <a:lnTo>
                    <a:pt x="101" y="8"/>
                  </a:lnTo>
                  <a:lnTo>
                    <a:pt x="103" y="9"/>
                  </a:lnTo>
                  <a:lnTo>
                    <a:pt x="107" y="10"/>
                  </a:lnTo>
                  <a:lnTo>
                    <a:pt x="109" y="12"/>
                  </a:lnTo>
                  <a:lnTo>
                    <a:pt x="112" y="14"/>
                  </a:lnTo>
                  <a:lnTo>
                    <a:pt x="115" y="16"/>
                  </a:lnTo>
                  <a:lnTo>
                    <a:pt x="117" y="18"/>
                  </a:lnTo>
                  <a:lnTo>
                    <a:pt x="120" y="20"/>
                  </a:lnTo>
                  <a:lnTo>
                    <a:pt x="122" y="22"/>
                  </a:lnTo>
                  <a:lnTo>
                    <a:pt x="124" y="24"/>
                  </a:lnTo>
                  <a:lnTo>
                    <a:pt x="126" y="26"/>
                  </a:lnTo>
                  <a:lnTo>
                    <a:pt x="128" y="28"/>
                  </a:lnTo>
                  <a:lnTo>
                    <a:pt x="129" y="31"/>
                  </a:lnTo>
                  <a:lnTo>
                    <a:pt x="130" y="33"/>
                  </a:lnTo>
                  <a:lnTo>
                    <a:pt x="132" y="36"/>
                  </a:lnTo>
                  <a:lnTo>
                    <a:pt x="134" y="41"/>
                  </a:lnTo>
                  <a:lnTo>
                    <a:pt x="135" y="44"/>
                  </a:lnTo>
                  <a:lnTo>
                    <a:pt x="109" y="44"/>
                  </a:lnTo>
                  <a:lnTo>
                    <a:pt x="109" y="41"/>
                  </a:lnTo>
                  <a:lnTo>
                    <a:pt x="107" y="38"/>
                  </a:lnTo>
                  <a:lnTo>
                    <a:pt x="105" y="34"/>
                  </a:lnTo>
                  <a:lnTo>
                    <a:pt x="103" y="32"/>
                  </a:lnTo>
                  <a:lnTo>
                    <a:pt x="100" y="30"/>
                  </a:lnTo>
                  <a:lnTo>
                    <a:pt x="99" y="28"/>
                  </a:lnTo>
                  <a:lnTo>
                    <a:pt x="98" y="27"/>
                  </a:lnTo>
                  <a:lnTo>
                    <a:pt x="96" y="26"/>
                  </a:lnTo>
                  <a:lnTo>
                    <a:pt x="94" y="25"/>
                  </a:lnTo>
                  <a:lnTo>
                    <a:pt x="92" y="24"/>
                  </a:lnTo>
                  <a:lnTo>
                    <a:pt x="90" y="23"/>
                  </a:lnTo>
                  <a:lnTo>
                    <a:pt x="88" y="23"/>
                  </a:lnTo>
                  <a:lnTo>
                    <a:pt x="86" y="22"/>
                  </a:lnTo>
                  <a:lnTo>
                    <a:pt x="84" y="21"/>
                  </a:lnTo>
                  <a:lnTo>
                    <a:pt x="83" y="20"/>
                  </a:lnTo>
                  <a:lnTo>
                    <a:pt x="80" y="20"/>
                  </a:lnTo>
                  <a:lnTo>
                    <a:pt x="77" y="19"/>
                  </a:lnTo>
                  <a:lnTo>
                    <a:pt x="76" y="19"/>
                  </a:lnTo>
                  <a:lnTo>
                    <a:pt x="73" y="18"/>
                  </a:lnTo>
                  <a:lnTo>
                    <a:pt x="71" y="18"/>
                  </a:lnTo>
                  <a:lnTo>
                    <a:pt x="69" y="18"/>
                  </a:lnTo>
                  <a:lnTo>
                    <a:pt x="64" y="18"/>
                  </a:lnTo>
                  <a:lnTo>
                    <a:pt x="60" y="19"/>
                  </a:lnTo>
                  <a:lnTo>
                    <a:pt x="57" y="20"/>
                  </a:lnTo>
                  <a:lnTo>
                    <a:pt x="52" y="20"/>
                  </a:lnTo>
                  <a:lnTo>
                    <a:pt x="48" y="22"/>
                  </a:lnTo>
                  <a:lnTo>
                    <a:pt x="45" y="24"/>
                  </a:lnTo>
                  <a:lnTo>
                    <a:pt x="40" y="26"/>
                  </a:lnTo>
                  <a:lnTo>
                    <a:pt x="37" y="28"/>
                  </a:lnTo>
                  <a:lnTo>
                    <a:pt x="32" y="30"/>
                  </a:lnTo>
                  <a:lnTo>
                    <a:pt x="31" y="33"/>
                  </a:lnTo>
                  <a:lnTo>
                    <a:pt x="27" y="36"/>
                  </a:lnTo>
                  <a:lnTo>
                    <a:pt x="25" y="39"/>
                  </a:lnTo>
                  <a:lnTo>
                    <a:pt x="24" y="42"/>
                  </a:lnTo>
                  <a:lnTo>
                    <a:pt x="24" y="44"/>
                  </a:lnTo>
                  <a:lnTo>
                    <a:pt x="0" y="44"/>
                  </a:lnTo>
                  <a:lnTo>
                    <a:pt x="0" y="44"/>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1" name="Freeform 25"/>
            <p:cNvSpPr>
              <a:spLocks/>
            </p:cNvSpPr>
            <p:nvPr/>
          </p:nvSpPr>
          <p:spPr bwMode="auto">
            <a:xfrm>
              <a:off x="4926" y="3151"/>
              <a:ext cx="60" cy="44"/>
            </a:xfrm>
            <a:custGeom>
              <a:avLst/>
              <a:gdLst>
                <a:gd name="T0" fmla="*/ 0 w 60"/>
                <a:gd name="T1" fmla="*/ 43 h 44"/>
                <a:gd name="T2" fmla="*/ 0 w 60"/>
                <a:gd name="T3" fmla="*/ 0 h 44"/>
                <a:gd name="T4" fmla="*/ 29 w 60"/>
                <a:gd name="T5" fmla="*/ 0 h 44"/>
                <a:gd name="T6" fmla="*/ 59 w 60"/>
                <a:gd name="T7" fmla="*/ 43 h 44"/>
                <a:gd name="T8" fmla="*/ 36 w 60"/>
                <a:gd name="T9" fmla="*/ 43 h 44"/>
                <a:gd name="T10" fmla="*/ 25 w 60"/>
                <a:gd name="T11" fmla="*/ 28 h 44"/>
                <a:gd name="T12" fmla="*/ 25 w 60"/>
                <a:gd name="T13" fmla="*/ 43 h 44"/>
                <a:gd name="T14" fmla="*/ 0 w 60"/>
                <a:gd name="T15" fmla="*/ 43 h 44"/>
                <a:gd name="T16" fmla="*/ 0 w 60"/>
                <a:gd name="T17" fmla="*/ 4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4">
                  <a:moveTo>
                    <a:pt x="0" y="43"/>
                  </a:moveTo>
                  <a:lnTo>
                    <a:pt x="0" y="0"/>
                  </a:lnTo>
                  <a:lnTo>
                    <a:pt x="29" y="0"/>
                  </a:lnTo>
                  <a:lnTo>
                    <a:pt x="59" y="43"/>
                  </a:lnTo>
                  <a:lnTo>
                    <a:pt x="36" y="43"/>
                  </a:lnTo>
                  <a:lnTo>
                    <a:pt x="25" y="28"/>
                  </a:lnTo>
                  <a:lnTo>
                    <a:pt x="25" y="43"/>
                  </a:lnTo>
                  <a:lnTo>
                    <a:pt x="0"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2" name="Freeform 26"/>
            <p:cNvSpPr>
              <a:spLocks/>
            </p:cNvSpPr>
            <p:nvPr/>
          </p:nvSpPr>
          <p:spPr bwMode="auto">
            <a:xfrm>
              <a:off x="5011" y="3151"/>
              <a:ext cx="26" cy="44"/>
            </a:xfrm>
            <a:custGeom>
              <a:avLst/>
              <a:gdLst>
                <a:gd name="T0" fmla="*/ 0 w 26"/>
                <a:gd name="T1" fmla="*/ 43 h 44"/>
                <a:gd name="T2" fmla="*/ 0 w 26"/>
                <a:gd name="T3" fmla="*/ 0 h 44"/>
                <a:gd name="T4" fmla="*/ 25 w 26"/>
                <a:gd name="T5" fmla="*/ 0 h 44"/>
                <a:gd name="T6" fmla="*/ 25 w 26"/>
                <a:gd name="T7" fmla="*/ 43 h 44"/>
                <a:gd name="T8" fmla="*/ 0 w 26"/>
                <a:gd name="T9" fmla="*/ 43 h 44"/>
                <a:gd name="T10" fmla="*/ 0 w 26"/>
                <a:gd name="T11" fmla="*/ 43 h 44"/>
              </a:gdLst>
              <a:ahLst/>
              <a:cxnLst>
                <a:cxn ang="0">
                  <a:pos x="T0" y="T1"/>
                </a:cxn>
                <a:cxn ang="0">
                  <a:pos x="T2" y="T3"/>
                </a:cxn>
                <a:cxn ang="0">
                  <a:pos x="T4" y="T5"/>
                </a:cxn>
                <a:cxn ang="0">
                  <a:pos x="T6" y="T7"/>
                </a:cxn>
                <a:cxn ang="0">
                  <a:pos x="T8" y="T9"/>
                </a:cxn>
                <a:cxn ang="0">
                  <a:pos x="T10" y="T11"/>
                </a:cxn>
              </a:cxnLst>
              <a:rect l="0" t="0" r="r" b="b"/>
              <a:pathLst>
                <a:path w="26" h="44">
                  <a:moveTo>
                    <a:pt x="0" y="43"/>
                  </a:moveTo>
                  <a:lnTo>
                    <a:pt x="0" y="0"/>
                  </a:lnTo>
                  <a:lnTo>
                    <a:pt x="25" y="0"/>
                  </a:lnTo>
                  <a:lnTo>
                    <a:pt x="25" y="43"/>
                  </a:lnTo>
                  <a:lnTo>
                    <a:pt x="0" y="43"/>
                  </a:lnTo>
                  <a:lnTo>
                    <a:pt x="0" y="43"/>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3" name="Freeform 27"/>
            <p:cNvSpPr>
              <a:spLocks/>
            </p:cNvSpPr>
            <p:nvPr/>
          </p:nvSpPr>
          <p:spPr bwMode="auto">
            <a:xfrm>
              <a:off x="4249" y="3194"/>
              <a:ext cx="132" cy="63"/>
            </a:xfrm>
            <a:custGeom>
              <a:avLst/>
              <a:gdLst>
                <a:gd name="T0" fmla="*/ 0 w 132"/>
                <a:gd name="T1" fmla="*/ 0 h 63"/>
                <a:gd name="T2" fmla="*/ 0 w 132"/>
                <a:gd name="T3" fmla="*/ 7 h 63"/>
                <a:gd name="T4" fmla="*/ 2 w 132"/>
                <a:gd name="T5" fmla="*/ 22 h 63"/>
                <a:gd name="T6" fmla="*/ 8 w 132"/>
                <a:gd name="T7" fmla="*/ 36 h 63"/>
                <a:gd name="T8" fmla="*/ 13 w 132"/>
                <a:gd name="T9" fmla="*/ 42 h 63"/>
                <a:gd name="T10" fmla="*/ 19 w 132"/>
                <a:gd name="T11" fmla="*/ 46 h 63"/>
                <a:gd name="T12" fmla="*/ 26 w 132"/>
                <a:gd name="T13" fmla="*/ 51 h 63"/>
                <a:gd name="T14" fmla="*/ 32 w 132"/>
                <a:gd name="T15" fmla="*/ 54 h 63"/>
                <a:gd name="T16" fmla="*/ 40 w 132"/>
                <a:gd name="T17" fmla="*/ 58 h 63"/>
                <a:gd name="T18" fmla="*/ 48 w 132"/>
                <a:gd name="T19" fmla="*/ 59 h 63"/>
                <a:gd name="T20" fmla="*/ 56 w 132"/>
                <a:gd name="T21" fmla="*/ 61 h 63"/>
                <a:gd name="T22" fmla="*/ 65 w 132"/>
                <a:gd name="T23" fmla="*/ 62 h 63"/>
                <a:gd name="T24" fmla="*/ 70 w 132"/>
                <a:gd name="T25" fmla="*/ 62 h 63"/>
                <a:gd name="T26" fmla="*/ 76 w 132"/>
                <a:gd name="T27" fmla="*/ 61 h 63"/>
                <a:gd name="T28" fmla="*/ 82 w 132"/>
                <a:gd name="T29" fmla="*/ 60 h 63"/>
                <a:gd name="T30" fmla="*/ 89 w 132"/>
                <a:gd name="T31" fmla="*/ 60 h 63"/>
                <a:gd name="T32" fmla="*/ 94 w 132"/>
                <a:gd name="T33" fmla="*/ 58 h 63"/>
                <a:gd name="T34" fmla="*/ 101 w 132"/>
                <a:gd name="T35" fmla="*/ 56 h 63"/>
                <a:gd name="T36" fmla="*/ 106 w 132"/>
                <a:gd name="T37" fmla="*/ 53 h 63"/>
                <a:gd name="T38" fmla="*/ 112 w 132"/>
                <a:gd name="T39" fmla="*/ 50 h 63"/>
                <a:gd name="T40" fmla="*/ 117 w 132"/>
                <a:gd name="T41" fmla="*/ 47 h 63"/>
                <a:gd name="T42" fmla="*/ 123 w 132"/>
                <a:gd name="T43" fmla="*/ 42 h 63"/>
                <a:gd name="T44" fmla="*/ 127 w 132"/>
                <a:gd name="T45" fmla="*/ 38 h 63"/>
                <a:gd name="T46" fmla="*/ 131 w 132"/>
                <a:gd name="T47" fmla="*/ 32 h 63"/>
                <a:gd name="T48" fmla="*/ 97 w 132"/>
                <a:gd name="T49" fmla="*/ 35 h 63"/>
                <a:gd name="T50" fmla="*/ 90 w 132"/>
                <a:gd name="T51" fmla="*/ 39 h 63"/>
                <a:gd name="T52" fmla="*/ 82 w 132"/>
                <a:gd name="T53" fmla="*/ 42 h 63"/>
                <a:gd name="T54" fmla="*/ 73 w 132"/>
                <a:gd name="T55" fmla="*/ 43 h 63"/>
                <a:gd name="T56" fmla="*/ 64 w 132"/>
                <a:gd name="T57" fmla="*/ 43 h 63"/>
                <a:gd name="T58" fmla="*/ 55 w 132"/>
                <a:gd name="T59" fmla="*/ 42 h 63"/>
                <a:gd name="T60" fmla="*/ 48 w 132"/>
                <a:gd name="T61" fmla="*/ 40 h 63"/>
                <a:gd name="T62" fmla="*/ 41 w 132"/>
                <a:gd name="T63" fmla="*/ 36 h 63"/>
                <a:gd name="T64" fmla="*/ 34 w 132"/>
                <a:gd name="T65" fmla="*/ 32 h 63"/>
                <a:gd name="T66" fmla="*/ 29 w 132"/>
                <a:gd name="T67" fmla="*/ 26 h 63"/>
                <a:gd name="T68" fmla="*/ 26 w 132"/>
                <a:gd name="T69" fmla="*/ 20 h 63"/>
                <a:gd name="T70" fmla="*/ 24 w 132"/>
                <a:gd name="T71" fmla="*/ 12 h 63"/>
                <a:gd name="T72" fmla="*/ 24 w 132"/>
                <a:gd name="T73" fmla="*/ 4 h 63"/>
                <a:gd name="T74" fmla="*/ 26 w 132"/>
                <a:gd name="T75" fmla="*/ 0 h 63"/>
                <a:gd name="T76" fmla="*/ 0 w 132"/>
                <a:gd name="T7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2" h="63">
                  <a:moveTo>
                    <a:pt x="0" y="0"/>
                  </a:moveTo>
                  <a:lnTo>
                    <a:pt x="0" y="0"/>
                  </a:lnTo>
                  <a:lnTo>
                    <a:pt x="0" y="4"/>
                  </a:lnTo>
                  <a:lnTo>
                    <a:pt x="0" y="7"/>
                  </a:lnTo>
                  <a:lnTo>
                    <a:pt x="0" y="15"/>
                  </a:lnTo>
                  <a:lnTo>
                    <a:pt x="2" y="22"/>
                  </a:lnTo>
                  <a:lnTo>
                    <a:pt x="5" y="30"/>
                  </a:lnTo>
                  <a:lnTo>
                    <a:pt x="8" y="36"/>
                  </a:lnTo>
                  <a:lnTo>
                    <a:pt x="11" y="38"/>
                  </a:lnTo>
                  <a:lnTo>
                    <a:pt x="13" y="42"/>
                  </a:lnTo>
                  <a:lnTo>
                    <a:pt x="15" y="44"/>
                  </a:lnTo>
                  <a:lnTo>
                    <a:pt x="19" y="46"/>
                  </a:lnTo>
                  <a:lnTo>
                    <a:pt x="22" y="48"/>
                  </a:lnTo>
                  <a:lnTo>
                    <a:pt x="26" y="51"/>
                  </a:lnTo>
                  <a:lnTo>
                    <a:pt x="29" y="52"/>
                  </a:lnTo>
                  <a:lnTo>
                    <a:pt x="32" y="54"/>
                  </a:lnTo>
                  <a:lnTo>
                    <a:pt x="35" y="56"/>
                  </a:lnTo>
                  <a:lnTo>
                    <a:pt x="40" y="58"/>
                  </a:lnTo>
                  <a:lnTo>
                    <a:pt x="43" y="58"/>
                  </a:lnTo>
                  <a:lnTo>
                    <a:pt x="48" y="59"/>
                  </a:lnTo>
                  <a:lnTo>
                    <a:pt x="52" y="60"/>
                  </a:lnTo>
                  <a:lnTo>
                    <a:pt x="56" y="61"/>
                  </a:lnTo>
                  <a:lnTo>
                    <a:pt x="61" y="61"/>
                  </a:lnTo>
                  <a:lnTo>
                    <a:pt x="65" y="62"/>
                  </a:lnTo>
                  <a:lnTo>
                    <a:pt x="68" y="62"/>
                  </a:lnTo>
                  <a:lnTo>
                    <a:pt x="70" y="62"/>
                  </a:lnTo>
                  <a:lnTo>
                    <a:pt x="73" y="61"/>
                  </a:lnTo>
                  <a:lnTo>
                    <a:pt x="76" y="61"/>
                  </a:lnTo>
                  <a:lnTo>
                    <a:pt x="79" y="61"/>
                  </a:lnTo>
                  <a:lnTo>
                    <a:pt x="82" y="60"/>
                  </a:lnTo>
                  <a:lnTo>
                    <a:pt x="85" y="60"/>
                  </a:lnTo>
                  <a:lnTo>
                    <a:pt x="89" y="60"/>
                  </a:lnTo>
                  <a:lnTo>
                    <a:pt x="91" y="59"/>
                  </a:lnTo>
                  <a:lnTo>
                    <a:pt x="94" y="58"/>
                  </a:lnTo>
                  <a:lnTo>
                    <a:pt x="97" y="56"/>
                  </a:lnTo>
                  <a:lnTo>
                    <a:pt x="101" y="56"/>
                  </a:lnTo>
                  <a:lnTo>
                    <a:pt x="103" y="54"/>
                  </a:lnTo>
                  <a:lnTo>
                    <a:pt x="106" y="53"/>
                  </a:lnTo>
                  <a:lnTo>
                    <a:pt x="110" y="52"/>
                  </a:lnTo>
                  <a:lnTo>
                    <a:pt x="112" y="50"/>
                  </a:lnTo>
                  <a:lnTo>
                    <a:pt x="115" y="48"/>
                  </a:lnTo>
                  <a:lnTo>
                    <a:pt x="117" y="47"/>
                  </a:lnTo>
                  <a:lnTo>
                    <a:pt x="121" y="44"/>
                  </a:lnTo>
                  <a:lnTo>
                    <a:pt x="123" y="42"/>
                  </a:lnTo>
                  <a:lnTo>
                    <a:pt x="125" y="40"/>
                  </a:lnTo>
                  <a:lnTo>
                    <a:pt x="127" y="38"/>
                  </a:lnTo>
                  <a:lnTo>
                    <a:pt x="129" y="35"/>
                  </a:lnTo>
                  <a:lnTo>
                    <a:pt x="131" y="32"/>
                  </a:lnTo>
                  <a:lnTo>
                    <a:pt x="101" y="32"/>
                  </a:lnTo>
                  <a:lnTo>
                    <a:pt x="97" y="35"/>
                  </a:lnTo>
                  <a:lnTo>
                    <a:pt x="94" y="37"/>
                  </a:lnTo>
                  <a:lnTo>
                    <a:pt x="90" y="39"/>
                  </a:lnTo>
                  <a:lnTo>
                    <a:pt x="87" y="40"/>
                  </a:lnTo>
                  <a:lnTo>
                    <a:pt x="82" y="42"/>
                  </a:lnTo>
                  <a:lnTo>
                    <a:pt x="78" y="43"/>
                  </a:lnTo>
                  <a:lnTo>
                    <a:pt x="73" y="43"/>
                  </a:lnTo>
                  <a:lnTo>
                    <a:pt x="68" y="44"/>
                  </a:lnTo>
                  <a:lnTo>
                    <a:pt x="64" y="43"/>
                  </a:lnTo>
                  <a:lnTo>
                    <a:pt x="60" y="43"/>
                  </a:lnTo>
                  <a:lnTo>
                    <a:pt x="55" y="42"/>
                  </a:lnTo>
                  <a:lnTo>
                    <a:pt x="52" y="41"/>
                  </a:lnTo>
                  <a:lnTo>
                    <a:pt x="48" y="40"/>
                  </a:lnTo>
                  <a:lnTo>
                    <a:pt x="44" y="38"/>
                  </a:lnTo>
                  <a:lnTo>
                    <a:pt x="41" y="36"/>
                  </a:lnTo>
                  <a:lnTo>
                    <a:pt x="38" y="34"/>
                  </a:lnTo>
                  <a:lnTo>
                    <a:pt x="34" y="32"/>
                  </a:lnTo>
                  <a:lnTo>
                    <a:pt x="31" y="29"/>
                  </a:lnTo>
                  <a:lnTo>
                    <a:pt x="29" y="26"/>
                  </a:lnTo>
                  <a:lnTo>
                    <a:pt x="27" y="23"/>
                  </a:lnTo>
                  <a:lnTo>
                    <a:pt x="26" y="20"/>
                  </a:lnTo>
                  <a:lnTo>
                    <a:pt x="24" y="16"/>
                  </a:lnTo>
                  <a:lnTo>
                    <a:pt x="24" y="12"/>
                  </a:lnTo>
                  <a:lnTo>
                    <a:pt x="23" y="9"/>
                  </a:lnTo>
                  <a:lnTo>
                    <a:pt x="24" y="4"/>
                  </a:lnTo>
                  <a:lnTo>
                    <a:pt x="25" y="0"/>
                  </a:lnTo>
                  <a:lnTo>
                    <a:pt x="2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4" name="Freeform 28"/>
            <p:cNvSpPr>
              <a:spLocks/>
            </p:cNvSpPr>
            <p:nvPr/>
          </p:nvSpPr>
          <p:spPr bwMode="auto">
            <a:xfrm>
              <a:off x="4386" y="3194"/>
              <a:ext cx="133" cy="61"/>
            </a:xfrm>
            <a:custGeom>
              <a:avLst/>
              <a:gdLst>
                <a:gd name="T0" fmla="*/ 33 w 133"/>
                <a:gd name="T1" fmla="*/ 0 h 61"/>
                <a:gd name="T2" fmla="*/ 0 w 133"/>
                <a:gd name="T3" fmla="*/ 60 h 61"/>
                <a:gd name="T4" fmla="*/ 27 w 133"/>
                <a:gd name="T5" fmla="*/ 60 h 61"/>
                <a:gd name="T6" fmla="*/ 43 w 133"/>
                <a:gd name="T7" fmla="*/ 33 h 61"/>
                <a:gd name="T8" fmla="*/ 89 w 133"/>
                <a:gd name="T9" fmla="*/ 33 h 61"/>
                <a:gd name="T10" fmla="*/ 104 w 133"/>
                <a:gd name="T11" fmla="*/ 60 h 61"/>
                <a:gd name="T12" fmla="*/ 132 w 133"/>
                <a:gd name="T13" fmla="*/ 60 h 61"/>
                <a:gd name="T14" fmla="*/ 98 w 133"/>
                <a:gd name="T15" fmla="*/ 0 h 61"/>
                <a:gd name="T16" fmla="*/ 73 w 133"/>
                <a:gd name="T17" fmla="*/ 0 h 61"/>
                <a:gd name="T18" fmla="*/ 80 w 133"/>
                <a:gd name="T19" fmla="*/ 15 h 61"/>
                <a:gd name="T20" fmla="*/ 51 w 133"/>
                <a:gd name="T21" fmla="*/ 15 h 61"/>
                <a:gd name="T22" fmla="*/ 58 w 133"/>
                <a:gd name="T23" fmla="*/ 0 h 61"/>
                <a:gd name="T24" fmla="*/ 33 w 133"/>
                <a:gd name="T25" fmla="*/ 0 h 61"/>
                <a:gd name="T26" fmla="*/ 33 w 133"/>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61">
                  <a:moveTo>
                    <a:pt x="33" y="0"/>
                  </a:moveTo>
                  <a:lnTo>
                    <a:pt x="0" y="60"/>
                  </a:lnTo>
                  <a:lnTo>
                    <a:pt x="27" y="60"/>
                  </a:lnTo>
                  <a:lnTo>
                    <a:pt x="43" y="33"/>
                  </a:lnTo>
                  <a:lnTo>
                    <a:pt x="89" y="33"/>
                  </a:lnTo>
                  <a:lnTo>
                    <a:pt x="104" y="60"/>
                  </a:lnTo>
                  <a:lnTo>
                    <a:pt x="132" y="60"/>
                  </a:lnTo>
                  <a:lnTo>
                    <a:pt x="98" y="0"/>
                  </a:lnTo>
                  <a:lnTo>
                    <a:pt x="73" y="0"/>
                  </a:lnTo>
                  <a:lnTo>
                    <a:pt x="80" y="15"/>
                  </a:lnTo>
                  <a:lnTo>
                    <a:pt x="51" y="15"/>
                  </a:lnTo>
                  <a:lnTo>
                    <a:pt x="58" y="0"/>
                  </a:lnTo>
                  <a:lnTo>
                    <a:pt x="33" y="0"/>
                  </a:lnTo>
                  <a:lnTo>
                    <a:pt x="33"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5" name="Freeform 29"/>
            <p:cNvSpPr>
              <a:spLocks/>
            </p:cNvSpPr>
            <p:nvPr/>
          </p:nvSpPr>
          <p:spPr bwMode="auto">
            <a:xfrm>
              <a:off x="4531" y="3194"/>
              <a:ext cx="91" cy="63"/>
            </a:xfrm>
            <a:custGeom>
              <a:avLst/>
              <a:gdLst>
                <a:gd name="T0" fmla="*/ 0 w 91"/>
                <a:gd name="T1" fmla="*/ 26 h 63"/>
                <a:gd name="T2" fmla="*/ 0 w 91"/>
                <a:gd name="T3" fmla="*/ 34 h 63"/>
                <a:gd name="T4" fmla="*/ 3 w 91"/>
                <a:gd name="T5" fmla="*/ 40 h 63"/>
                <a:gd name="T6" fmla="*/ 7 w 91"/>
                <a:gd name="T7" fmla="*/ 46 h 63"/>
                <a:gd name="T8" fmla="*/ 13 w 91"/>
                <a:gd name="T9" fmla="*/ 52 h 63"/>
                <a:gd name="T10" fmla="*/ 20 w 91"/>
                <a:gd name="T11" fmla="*/ 56 h 63"/>
                <a:gd name="T12" fmla="*/ 27 w 91"/>
                <a:gd name="T13" fmla="*/ 59 h 63"/>
                <a:gd name="T14" fmla="*/ 36 w 91"/>
                <a:gd name="T15" fmla="*/ 61 h 63"/>
                <a:gd name="T16" fmla="*/ 46 w 91"/>
                <a:gd name="T17" fmla="*/ 62 h 63"/>
                <a:gd name="T18" fmla="*/ 51 w 91"/>
                <a:gd name="T19" fmla="*/ 61 h 63"/>
                <a:gd name="T20" fmla="*/ 57 w 91"/>
                <a:gd name="T21" fmla="*/ 60 h 63"/>
                <a:gd name="T22" fmla="*/ 63 w 91"/>
                <a:gd name="T23" fmla="*/ 59 h 63"/>
                <a:gd name="T24" fmla="*/ 69 w 91"/>
                <a:gd name="T25" fmla="*/ 58 h 63"/>
                <a:gd name="T26" fmla="*/ 73 w 91"/>
                <a:gd name="T27" fmla="*/ 54 h 63"/>
                <a:gd name="T28" fmla="*/ 77 w 91"/>
                <a:gd name="T29" fmla="*/ 51 h 63"/>
                <a:gd name="T30" fmla="*/ 82 w 91"/>
                <a:gd name="T31" fmla="*/ 48 h 63"/>
                <a:gd name="T32" fmla="*/ 84 w 91"/>
                <a:gd name="T33" fmla="*/ 44 h 63"/>
                <a:gd name="T34" fmla="*/ 89 w 91"/>
                <a:gd name="T35" fmla="*/ 36 h 63"/>
                <a:gd name="T36" fmla="*/ 90 w 91"/>
                <a:gd name="T37" fmla="*/ 26 h 63"/>
                <a:gd name="T38" fmla="*/ 65 w 91"/>
                <a:gd name="T39" fmla="*/ 0 h 63"/>
                <a:gd name="T40" fmla="*/ 65 w 91"/>
                <a:gd name="T41" fmla="*/ 31 h 63"/>
                <a:gd name="T42" fmla="*/ 62 w 91"/>
                <a:gd name="T43" fmla="*/ 37 h 63"/>
                <a:gd name="T44" fmla="*/ 57 w 91"/>
                <a:gd name="T45" fmla="*/ 40 h 63"/>
                <a:gd name="T46" fmla="*/ 55 w 91"/>
                <a:gd name="T47" fmla="*/ 42 h 63"/>
                <a:gd name="T48" fmla="*/ 50 w 91"/>
                <a:gd name="T49" fmla="*/ 43 h 63"/>
                <a:gd name="T50" fmla="*/ 46 w 91"/>
                <a:gd name="T51" fmla="*/ 44 h 63"/>
                <a:gd name="T52" fmla="*/ 42 w 91"/>
                <a:gd name="T53" fmla="*/ 44 h 63"/>
                <a:gd name="T54" fmla="*/ 39 w 91"/>
                <a:gd name="T55" fmla="*/ 43 h 63"/>
                <a:gd name="T56" fmla="*/ 35 w 91"/>
                <a:gd name="T57" fmla="*/ 42 h 63"/>
                <a:gd name="T58" fmla="*/ 32 w 91"/>
                <a:gd name="T59" fmla="*/ 40 h 63"/>
                <a:gd name="T60" fmla="*/ 27 w 91"/>
                <a:gd name="T61" fmla="*/ 36 h 63"/>
                <a:gd name="T62" fmla="*/ 25 w 91"/>
                <a:gd name="T63" fmla="*/ 30 h 63"/>
                <a:gd name="T64" fmla="*/ 24 w 91"/>
                <a:gd name="T65" fmla="*/ 0 h 63"/>
                <a:gd name="T66" fmla="*/ 0 w 91"/>
                <a:gd name="T6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63">
                  <a:moveTo>
                    <a:pt x="0" y="0"/>
                  </a:moveTo>
                  <a:lnTo>
                    <a:pt x="0" y="26"/>
                  </a:lnTo>
                  <a:lnTo>
                    <a:pt x="0" y="30"/>
                  </a:lnTo>
                  <a:lnTo>
                    <a:pt x="0" y="34"/>
                  </a:lnTo>
                  <a:lnTo>
                    <a:pt x="2" y="37"/>
                  </a:lnTo>
                  <a:lnTo>
                    <a:pt x="3" y="40"/>
                  </a:lnTo>
                  <a:lnTo>
                    <a:pt x="5" y="44"/>
                  </a:lnTo>
                  <a:lnTo>
                    <a:pt x="7" y="46"/>
                  </a:lnTo>
                  <a:lnTo>
                    <a:pt x="10" y="48"/>
                  </a:lnTo>
                  <a:lnTo>
                    <a:pt x="13" y="52"/>
                  </a:lnTo>
                  <a:lnTo>
                    <a:pt x="17" y="54"/>
                  </a:lnTo>
                  <a:lnTo>
                    <a:pt x="20" y="56"/>
                  </a:lnTo>
                  <a:lnTo>
                    <a:pt x="24" y="58"/>
                  </a:lnTo>
                  <a:lnTo>
                    <a:pt x="27" y="59"/>
                  </a:lnTo>
                  <a:lnTo>
                    <a:pt x="32" y="60"/>
                  </a:lnTo>
                  <a:lnTo>
                    <a:pt x="36" y="61"/>
                  </a:lnTo>
                  <a:lnTo>
                    <a:pt x="41" y="61"/>
                  </a:lnTo>
                  <a:lnTo>
                    <a:pt x="46" y="62"/>
                  </a:lnTo>
                  <a:lnTo>
                    <a:pt x="48" y="62"/>
                  </a:lnTo>
                  <a:lnTo>
                    <a:pt x="51" y="61"/>
                  </a:lnTo>
                  <a:lnTo>
                    <a:pt x="55" y="61"/>
                  </a:lnTo>
                  <a:lnTo>
                    <a:pt x="57" y="60"/>
                  </a:lnTo>
                  <a:lnTo>
                    <a:pt x="60" y="60"/>
                  </a:lnTo>
                  <a:lnTo>
                    <a:pt x="63" y="59"/>
                  </a:lnTo>
                  <a:lnTo>
                    <a:pt x="66" y="58"/>
                  </a:lnTo>
                  <a:lnTo>
                    <a:pt x="69" y="58"/>
                  </a:lnTo>
                  <a:lnTo>
                    <a:pt x="70" y="56"/>
                  </a:lnTo>
                  <a:lnTo>
                    <a:pt x="73" y="54"/>
                  </a:lnTo>
                  <a:lnTo>
                    <a:pt x="76" y="53"/>
                  </a:lnTo>
                  <a:lnTo>
                    <a:pt x="77" y="51"/>
                  </a:lnTo>
                  <a:lnTo>
                    <a:pt x="79" y="50"/>
                  </a:lnTo>
                  <a:lnTo>
                    <a:pt x="82" y="48"/>
                  </a:lnTo>
                  <a:lnTo>
                    <a:pt x="83" y="46"/>
                  </a:lnTo>
                  <a:lnTo>
                    <a:pt x="84" y="44"/>
                  </a:lnTo>
                  <a:lnTo>
                    <a:pt x="87" y="40"/>
                  </a:lnTo>
                  <a:lnTo>
                    <a:pt x="89" y="36"/>
                  </a:lnTo>
                  <a:lnTo>
                    <a:pt x="90" y="31"/>
                  </a:lnTo>
                  <a:lnTo>
                    <a:pt x="90" y="26"/>
                  </a:lnTo>
                  <a:lnTo>
                    <a:pt x="90" y="0"/>
                  </a:lnTo>
                  <a:lnTo>
                    <a:pt x="65" y="0"/>
                  </a:lnTo>
                  <a:lnTo>
                    <a:pt x="65" y="27"/>
                  </a:lnTo>
                  <a:lnTo>
                    <a:pt x="65" y="31"/>
                  </a:lnTo>
                  <a:lnTo>
                    <a:pt x="63" y="34"/>
                  </a:lnTo>
                  <a:lnTo>
                    <a:pt x="62" y="37"/>
                  </a:lnTo>
                  <a:lnTo>
                    <a:pt x="59" y="39"/>
                  </a:lnTo>
                  <a:lnTo>
                    <a:pt x="57" y="40"/>
                  </a:lnTo>
                  <a:lnTo>
                    <a:pt x="56" y="41"/>
                  </a:lnTo>
                  <a:lnTo>
                    <a:pt x="55" y="42"/>
                  </a:lnTo>
                  <a:lnTo>
                    <a:pt x="52" y="42"/>
                  </a:lnTo>
                  <a:lnTo>
                    <a:pt x="50" y="43"/>
                  </a:lnTo>
                  <a:lnTo>
                    <a:pt x="48" y="43"/>
                  </a:lnTo>
                  <a:lnTo>
                    <a:pt x="46" y="44"/>
                  </a:lnTo>
                  <a:lnTo>
                    <a:pt x="44" y="44"/>
                  </a:lnTo>
                  <a:lnTo>
                    <a:pt x="42" y="44"/>
                  </a:lnTo>
                  <a:lnTo>
                    <a:pt x="41" y="43"/>
                  </a:lnTo>
                  <a:lnTo>
                    <a:pt x="39" y="43"/>
                  </a:lnTo>
                  <a:lnTo>
                    <a:pt x="36" y="42"/>
                  </a:lnTo>
                  <a:lnTo>
                    <a:pt x="35" y="42"/>
                  </a:lnTo>
                  <a:lnTo>
                    <a:pt x="34" y="41"/>
                  </a:lnTo>
                  <a:lnTo>
                    <a:pt x="32" y="40"/>
                  </a:lnTo>
                  <a:lnTo>
                    <a:pt x="30" y="39"/>
                  </a:lnTo>
                  <a:lnTo>
                    <a:pt x="27" y="36"/>
                  </a:lnTo>
                  <a:lnTo>
                    <a:pt x="26" y="33"/>
                  </a:lnTo>
                  <a:lnTo>
                    <a:pt x="25" y="30"/>
                  </a:lnTo>
                  <a:lnTo>
                    <a:pt x="24" y="26"/>
                  </a:lnTo>
                  <a:lnTo>
                    <a:pt x="2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6" name="Freeform 30"/>
            <p:cNvSpPr>
              <a:spLocks/>
            </p:cNvSpPr>
            <p:nvPr/>
          </p:nvSpPr>
          <p:spPr bwMode="auto">
            <a:xfrm>
              <a:off x="4661" y="3194"/>
              <a:ext cx="27" cy="61"/>
            </a:xfrm>
            <a:custGeom>
              <a:avLst/>
              <a:gdLst>
                <a:gd name="T0" fmla="*/ 0 w 27"/>
                <a:gd name="T1" fmla="*/ 0 h 61"/>
                <a:gd name="T2" fmla="*/ 0 w 27"/>
                <a:gd name="T3" fmla="*/ 60 h 61"/>
                <a:gd name="T4" fmla="*/ 26 w 27"/>
                <a:gd name="T5" fmla="*/ 60 h 61"/>
                <a:gd name="T6" fmla="*/ 26 w 27"/>
                <a:gd name="T7" fmla="*/ 0 h 61"/>
                <a:gd name="T8" fmla="*/ 0 w 27"/>
                <a:gd name="T9" fmla="*/ 0 h 61"/>
                <a:gd name="T10" fmla="*/ 0 w 27"/>
                <a:gd name="T11" fmla="*/ 0 h 61"/>
              </a:gdLst>
              <a:ahLst/>
              <a:cxnLst>
                <a:cxn ang="0">
                  <a:pos x="T0" y="T1"/>
                </a:cxn>
                <a:cxn ang="0">
                  <a:pos x="T2" y="T3"/>
                </a:cxn>
                <a:cxn ang="0">
                  <a:pos x="T4" y="T5"/>
                </a:cxn>
                <a:cxn ang="0">
                  <a:pos x="T6" y="T7"/>
                </a:cxn>
                <a:cxn ang="0">
                  <a:pos x="T8" y="T9"/>
                </a:cxn>
                <a:cxn ang="0">
                  <a:pos x="T10" y="T11"/>
                </a:cxn>
              </a:cxnLst>
              <a:rect l="0" t="0" r="r" b="b"/>
              <a:pathLst>
                <a:path w="27" h="61">
                  <a:moveTo>
                    <a:pt x="0" y="0"/>
                  </a:moveTo>
                  <a:lnTo>
                    <a:pt x="0" y="60"/>
                  </a:lnTo>
                  <a:lnTo>
                    <a:pt x="26" y="60"/>
                  </a:lnTo>
                  <a:lnTo>
                    <a:pt x="2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7" name="Freeform 31"/>
            <p:cNvSpPr>
              <a:spLocks/>
            </p:cNvSpPr>
            <p:nvPr/>
          </p:nvSpPr>
          <p:spPr bwMode="auto">
            <a:xfrm>
              <a:off x="4723" y="3194"/>
              <a:ext cx="25" cy="61"/>
            </a:xfrm>
            <a:custGeom>
              <a:avLst/>
              <a:gdLst>
                <a:gd name="T0" fmla="*/ 0 w 25"/>
                <a:gd name="T1" fmla="*/ 0 h 61"/>
                <a:gd name="T2" fmla="*/ 0 w 25"/>
                <a:gd name="T3" fmla="*/ 60 h 61"/>
                <a:gd name="T4" fmla="*/ 24 w 25"/>
                <a:gd name="T5" fmla="*/ 60 h 61"/>
                <a:gd name="T6" fmla="*/ 24 w 25"/>
                <a:gd name="T7" fmla="*/ 0 h 61"/>
                <a:gd name="T8" fmla="*/ 0 w 25"/>
                <a:gd name="T9" fmla="*/ 0 h 61"/>
                <a:gd name="T10" fmla="*/ 0 w 25"/>
                <a:gd name="T11" fmla="*/ 0 h 61"/>
              </a:gdLst>
              <a:ahLst/>
              <a:cxnLst>
                <a:cxn ang="0">
                  <a:pos x="T0" y="T1"/>
                </a:cxn>
                <a:cxn ang="0">
                  <a:pos x="T2" y="T3"/>
                </a:cxn>
                <a:cxn ang="0">
                  <a:pos x="T4" y="T5"/>
                </a:cxn>
                <a:cxn ang="0">
                  <a:pos x="T6" y="T7"/>
                </a:cxn>
                <a:cxn ang="0">
                  <a:pos x="T8" y="T9"/>
                </a:cxn>
                <a:cxn ang="0">
                  <a:pos x="T10" y="T11"/>
                </a:cxn>
              </a:cxnLst>
              <a:rect l="0" t="0" r="r" b="b"/>
              <a:pathLst>
                <a:path w="25" h="61">
                  <a:moveTo>
                    <a:pt x="0" y="0"/>
                  </a:moveTo>
                  <a:lnTo>
                    <a:pt x="0" y="60"/>
                  </a:lnTo>
                  <a:lnTo>
                    <a:pt x="24" y="60"/>
                  </a:lnTo>
                  <a:lnTo>
                    <a:pt x="2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8" name="Freeform 32"/>
            <p:cNvSpPr>
              <a:spLocks/>
            </p:cNvSpPr>
            <p:nvPr/>
          </p:nvSpPr>
          <p:spPr bwMode="auto">
            <a:xfrm>
              <a:off x="4767" y="3194"/>
              <a:ext cx="141" cy="63"/>
            </a:xfrm>
            <a:custGeom>
              <a:avLst/>
              <a:gdLst>
                <a:gd name="T0" fmla="*/ 0 w 141"/>
                <a:gd name="T1" fmla="*/ 2 h 63"/>
                <a:gd name="T2" fmla="*/ 0 w 141"/>
                <a:gd name="T3" fmla="*/ 15 h 63"/>
                <a:gd name="T4" fmla="*/ 2 w 141"/>
                <a:gd name="T5" fmla="*/ 24 h 63"/>
                <a:gd name="T6" fmla="*/ 5 w 141"/>
                <a:gd name="T7" fmla="*/ 30 h 63"/>
                <a:gd name="T8" fmla="*/ 7 w 141"/>
                <a:gd name="T9" fmla="*/ 34 h 63"/>
                <a:gd name="T10" fmla="*/ 10 w 141"/>
                <a:gd name="T11" fmla="*/ 38 h 63"/>
                <a:gd name="T12" fmla="*/ 14 w 141"/>
                <a:gd name="T13" fmla="*/ 42 h 63"/>
                <a:gd name="T14" fmla="*/ 18 w 141"/>
                <a:gd name="T15" fmla="*/ 46 h 63"/>
                <a:gd name="T16" fmla="*/ 22 w 141"/>
                <a:gd name="T17" fmla="*/ 50 h 63"/>
                <a:gd name="T18" fmla="*/ 28 w 141"/>
                <a:gd name="T19" fmla="*/ 53 h 63"/>
                <a:gd name="T20" fmla="*/ 35 w 141"/>
                <a:gd name="T21" fmla="*/ 56 h 63"/>
                <a:gd name="T22" fmla="*/ 42 w 141"/>
                <a:gd name="T23" fmla="*/ 58 h 63"/>
                <a:gd name="T24" fmla="*/ 49 w 141"/>
                <a:gd name="T25" fmla="*/ 60 h 63"/>
                <a:gd name="T26" fmla="*/ 57 w 141"/>
                <a:gd name="T27" fmla="*/ 61 h 63"/>
                <a:gd name="T28" fmla="*/ 64 w 141"/>
                <a:gd name="T29" fmla="*/ 62 h 63"/>
                <a:gd name="T30" fmla="*/ 74 w 141"/>
                <a:gd name="T31" fmla="*/ 62 h 63"/>
                <a:gd name="T32" fmla="*/ 84 w 141"/>
                <a:gd name="T33" fmla="*/ 61 h 63"/>
                <a:gd name="T34" fmla="*/ 94 w 141"/>
                <a:gd name="T35" fmla="*/ 59 h 63"/>
                <a:gd name="T36" fmla="*/ 103 w 141"/>
                <a:gd name="T37" fmla="*/ 56 h 63"/>
                <a:gd name="T38" fmla="*/ 111 w 141"/>
                <a:gd name="T39" fmla="*/ 52 h 63"/>
                <a:gd name="T40" fmla="*/ 117 w 141"/>
                <a:gd name="T41" fmla="*/ 47 h 63"/>
                <a:gd name="T42" fmla="*/ 124 w 141"/>
                <a:gd name="T43" fmla="*/ 42 h 63"/>
                <a:gd name="T44" fmla="*/ 129 w 141"/>
                <a:gd name="T45" fmla="*/ 37 h 63"/>
                <a:gd name="T46" fmla="*/ 134 w 141"/>
                <a:gd name="T47" fmla="*/ 28 h 63"/>
                <a:gd name="T48" fmla="*/ 139 w 141"/>
                <a:gd name="T49" fmla="*/ 18 h 63"/>
                <a:gd name="T50" fmla="*/ 140 w 141"/>
                <a:gd name="T51" fmla="*/ 7 h 63"/>
                <a:gd name="T52" fmla="*/ 138 w 141"/>
                <a:gd name="T53" fmla="*/ 0 h 63"/>
                <a:gd name="T54" fmla="*/ 112 w 141"/>
                <a:gd name="T55" fmla="*/ 0 h 63"/>
                <a:gd name="T56" fmla="*/ 113 w 141"/>
                <a:gd name="T57" fmla="*/ 6 h 63"/>
                <a:gd name="T58" fmla="*/ 113 w 141"/>
                <a:gd name="T59" fmla="*/ 14 h 63"/>
                <a:gd name="T60" fmla="*/ 112 w 141"/>
                <a:gd name="T61" fmla="*/ 20 h 63"/>
                <a:gd name="T62" fmla="*/ 108 w 141"/>
                <a:gd name="T63" fmla="*/ 26 h 63"/>
                <a:gd name="T64" fmla="*/ 103 w 141"/>
                <a:gd name="T65" fmla="*/ 32 h 63"/>
                <a:gd name="T66" fmla="*/ 97 w 141"/>
                <a:gd name="T67" fmla="*/ 36 h 63"/>
                <a:gd name="T68" fmla="*/ 90 w 141"/>
                <a:gd name="T69" fmla="*/ 40 h 63"/>
                <a:gd name="T70" fmla="*/ 82 w 141"/>
                <a:gd name="T71" fmla="*/ 42 h 63"/>
                <a:gd name="T72" fmla="*/ 73 w 141"/>
                <a:gd name="T73" fmla="*/ 43 h 63"/>
                <a:gd name="T74" fmla="*/ 66 w 141"/>
                <a:gd name="T75" fmla="*/ 44 h 63"/>
                <a:gd name="T76" fmla="*/ 62 w 141"/>
                <a:gd name="T77" fmla="*/ 43 h 63"/>
                <a:gd name="T78" fmla="*/ 57 w 141"/>
                <a:gd name="T79" fmla="*/ 42 h 63"/>
                <a:gd name="T80" fmla="*/ 51 w 141"/>
                <a:gd name="T81" fmla="*/ 40 h 63"/>
                <a:gd name="T82" fmla="*/ 47 w 141"/>
                <a:gd name="T83" fmla="*/ 39 h 63"/>
                <a:gd name="T84" fmla="*/ 42 w 141"/>
                <a:gd name="T85" fmla="*/ 36 h 63"/>
                <a:gd name="T86" fmla="*/ 38 w 141"/>
                <a:gd name="T87" fmla="*/ 33 h 63"/>
                <a:gd name="T88" fmla="*/ 34 w 141"/>
                <a:gd name="T89" fmla="*/ 30 h 63"/>
                <a:gd name="T90" fmla="*/ 28 w 141"/>
                <a:gd name="T91" fmla="*/ 24 h 63"/>
                <a:gd name="T92" fmla="*/ 25 w 141"/>
                <a:gd name="T93" fmla="*/ 15 h 63"/>
                <a:gd name="T94" fmla="*/ 25 w 141"/>
                <a:gd name="T95" fmla="*/ 6 h 63"/>
                <a:gd name="T96" fmla="*/ 26 w 141"/>
                <a:gd name="T97" fmla="*/ 0 h 63"/>
                <a:gd name="T98" fmla="*/ 1 w 141"/>
                <a:gd name="T9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 h="63">
                  <a:moveTo>
                    <a:pt x="1" y="0"/>
                  </a:moveTo>
                  <a:lnTo>
                    <a:pt x="0" y="2"/>
                  </a:lnTo>
                  <a:lnTo>
                    <a:pt x="0" y="10"/>
                  </a:lnTo>
                  <a:lnTo>
                    <a:pt x="0" y="15"/>
                  </a:lnTo>
                  <a:lnTo>
                    <a:pt x="0" y="19"/>
                  </a:lnTo>
                  <a:lnTo>
                    <a:pt x="2" y="24"/>
                  </a:lnTo>
                  <a:lnTo>
                    <a:pt x="4" y="28"/>
                  </a:lnTo>
                  <a:lnTo>
                    <a:pt x="5" y="30"/>
                  </a:lnTo>
                  <a:lnTo>
                    <a:pt x="7" y="32"/>
                  </a:lnTo>
                  <a:lnTo>
                    <a:pt x="7" y="34"/>
                  </a:lnTo>
                  <a:lnTo>
                    <a:pt x="9" y="36"/>
                  </a:lnTo>
                  <a:lnTo>
                    <a:pt x="10" y="38"/>
                  </a:lnTo>
                  <a:lnTo>
                    <a:pt x="12" y="40"/>
                  </a:lnTo>
                  <a:lnTo>
                    <a:pt x="14" y="42"/>
                  </a:lnTo>
                  <a:lnTo>
                    <a:pt x="16" y="44"/>
                  </a:lnTo>
                  <a:lnTo>
                    <a:pt x="18" y="46"/>
                  </a:lnTo>
                  <a:lnTo>
                    <a:pt x="21" y="48"/>
                  </a:lnTo>
                  <a:lnTo>
                    <a:pt x="22" y="50"/>
                  </a:lnTo>
                  <a:lnTo>
                    <a:pt x="26" y="51"/>
                  </a:lnTo>
                  <a:lnTo>
                    <a:pt x="28" y="53"/>
                  </a:lnTo>
                  <a:lnTo>
                    <a:pt x="31" y="54"/>
                  </a:lnTo>
                  <a:lnTo>
                    <a:pt x="35" y="56"/>
                  </a:lnTo>
                  <a:lnTo>
                    <a:pt x="38" y="56"/>
                  </a:lnTo>
                  <a:lnTo>
                    <a:pt x="42" y="58"/>
                  </a:lnTo>
                  <a:lnTo>
                    <a:pt x="45" y="59"/>
                  </a:lnTo>
                  <a:lnTo>
                    <a:pt x="49" y="60"/>
                  </a:lnTo>
                  <a:lnTo>
                    <a:pt x="53" y="60"/>
                  </a:lnTo>
                  <a:lnTo>
                    <a:pt x="57" y="61"/>
                  </a:lnTo>
                  <a:lnTo>
                    <a:pt x="61" y="61"/>
                  </a:lnTo>
                  <a:lnTo>
                    <a:pt x="64" y="62"/>
                  </a:lnTo>
                  <a:lnTo>
                    <a:pt x="69" y="62"/>
                  </a:lnTo>
                  <a:lnTo>
                    <a:pt x="74" y="62"/>
                  </a:lnTo>
                  <a:lnTo>
                    <a:pt x="80" y="61"/>
                  </a:lnTo>
                  <a:lnTo>
                    <a:pt x="84" y="61"/>
                  </a:lnTo>
                  <a:lnTo>
                    <a:pt x="90" y="60"/>
                  </a:lnTo>
                  <a:lnTo>
                    <a:pt x="94" y="59"/>
                  </a:lnTo>
                  <a:lnTo>
                    <a:pt x="98" y="58"/>
                  </a:lnTo>
                  <a:lnTo>
                    <a:pt x="103" y="56"/>
                  </a:lnTo>
                  <a:lnTo>
                    <a:pt x="106" y="54"/>
                  </a:lnTo>
                  <a:lnTo>
                    <a:pt x="111" y="52"/>
                  </a:lnTo>
                  <a:lnTo>
                    <a:pt x="115" y="50"/>
                  </a:lnTo>
                  <a:lnTo>
                    <a:pt x="117" y="47"/>
                  </a:lnTo>
                  <a:lnTo>
                    <a:pt x="120" y="45"/>
                  </a:lnTo>
                  <a:lnTo>
                    <a:pt x="124" y="42"/>
                  </a:lnTo>
                  <a:lnTo>
                    <a:pt x="126" y="39"/>
                  </a:lnTo>
                  <a:lnTo>
                    <a:pt x="129" y="37"/>
                  </a:lnTo>
                  <a:lnTo>
                    <a:pt x="131" y="34"/>
                  </a:lnTo>
                  <a:lnTo>
                    <a:pt x="134" y="28"/>
                  </a:lnTo>
                  <a:lnTo>
                    <a:pt x="137" y="23"/>
                  </a:lnTo>
                  <a:lnTo>
                    <a:pt x="139" y="18"/>
                  </a:lnTo>
                  <a:lnTo>
                    <a:pt x="140" y="12"/>
                  </a:lnTo>
                  <a:lnTo>
                    <a:pt x="140" y="7"/>
                  </a:lnTo>
                  <a:lnTo>
                    <a:pt x="138" y="2"/>
                  </a:lnTo>
                  <a:lnTo>
                    <a:pt x="138" y="0"/>
                  </a:lnTo>
                  <a:lnTo>
                    <a:pt x="112" y="0"/>
                  </a:lnTo>
                  <a:lnTo>
                    <a:pt x="112" y="0"/>
                  </a:lnTo>
                  <a:lnTo>
                    <a:pt x="113" y="3"/>
                  </a:lnTo>
                  <a:lnTo>
                    <a:pt x="113" y="6"/>
                  </a:lnTo>
                  <a:lnTo>
                    <a:pt x="113" y="10"/>
                  </a:lnTo>
                  <a:lnTo>
                    <a:pt x="113" y="14"/>
                  </a:lnTo>
                  <a:lnTo>
                    <a:pt x="113" y="16"/>
                  </a:lnTo>
                  <a:lnTo>
                    <a:pt x="112" y="20"/>
                  </a:lnTo>
                  <a:lnTo>
                    <a:pt x="110" y="23"/>
                  </a:lnTo>
                  <a:lnTo>
                    <a:pt x="108" y="26"/>
                  </a:lnTo>
                  <a:lnTo>
                    <a:pt x="106" y="29"/>
                  </a:lnTo>
                  <a:lnTo>
                    <a:pt x="103" y="32"/>
                  </a:lnTo>
                  <a:lnTo>
                    <a:pt x="101" y="34"/>
                  </a:lnTo>
                  <a:lnTo>
                    <a:pt x="97" y="36"/>
                  </a:lnTo>
                  <a:lnTo>
                    <a:pt x="94" y="38"/>
                  </a:lnTo>
                  <a:lnTo>
                    <a:pt x="90" y="40"/>
                  </a:lnTo>
                  <a:lnTo>
                    <a:pt x="85" y="41"/>
                  </a:lnTo>
                  <a:lnTo>
                    <a:pt x="82" y="42"/>
                  </a:lnTo>
                  <a:lnTo>
                    <a:pt x="77" y="43"/>
                  </a:lnTo>
                  <a:lnTo>
                    <a:pt x="73" y="43"/>
                  </a:lnTo>
                  <a:lnTo>
                    <a:pt x="69" y="44"/>
                  </a:lnTo>
                  <a:lnTo>
                    <a:pt x="66" y="44"/>
                  </a:lnTo>
                  <a:lnTo>
                    <a:pt x="64" y="43"/>
                  </a:lnTo>
                  <a:lnTo>
                    <a:pt x="62" y="43"/>
                  </a:lnTo>
                  <a:lnTo>
                    <a:pt x="59" y="42"/>
                  </a:lnTo>
                  <a:lnTo>
                    <a:pt x="57" y="42"/>
                  </a:lnTo>
                  <a:lnTo>
                    <a:pt x="55" y="42"/>
                  </a:lnTo>
                  <a:lnTo>
                    <a:pt x="51" y="40"/>
                  </a:lnTo>
                  <a:lnTo>
                    <a:pt x="49" y="40"/>
                  </a:lnTo>
                  <a:lnTo>
                    <a:pt x="47" y="39"/>
                  </a:lnTo>
                  <a:lnTo>
                    <a:pt x="44" y="38"/>
                  </a:lnTo>
                  <a:lnTo>
                    <a:pt x="42" y="36"/>
                  </a:lnTo>
                  <a:lnTo>
                    <a:pt x="40" y="35"/>
                  </a:lnTo>
                  <a:lnTo>
                    <a:pt x="38" y="33"/>
                  </a:lnTo>
                  <a:lnTo>
                    <a:pt x="35" y="32"/>
                  </a:lnTo>
                  <a:lnTo>
                    <a:pt x="34" y="30"/>
                  </a:lnTo>
                  <a:lnTo>
                    <a:pt x="32" y="28"/>
                  </a:lnTo>
                  <a:lnTo>
                    <a:pt x="28" y="24"/>
                  </a:lnTo>
                  <a:lnTo>
                    <a:pt x="27" y="20"/>
                  </a:lnTo>
                  <a:lnTo>
                    <a:pt x="25" y="15"/>
                  </a:lnTo>
                  <a:lnTo>
                    <a:pt x="25" y="10"/>
                  </a:lnTo>
                  <a:lnTo>
                    <a:pt x="25" y="6"/>
                  </a:lnTo>
                  <a:lnTo>
                    <a:pt x="25" y="2"/>
                  </a:lnTo>
                  <a:lnTo>
                    <a:pt x="26" y="0"/>
                  </a:lnTo>
                  <a:lnTo>
                    <a:pt x="1" y="0"/>
                  </a:lnTo>
                  <a:lnTo>
                    <a:pt x="1"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9" name="Freeform 33"/>
            <p:cNvSpPr>
              <a:spLocks/>
            </p:cNvSpPr>
            <p:nvPr/>
          </p:nvSpPr>
          <p:spPr bwMode="auto">
            <a:xfrm>
              <a:off x="4926" y="3194"/>
              <a:ext cx="27" cy="61"/>
            </a:xfrm>
            <a:custGeom>
              <a:avLst/>
              <a:gdLst>
                <a:gd name="T0" fmla="*/ 0 w 27"/>
                <a:gd name="T1" fmla="*/ 0 h 61"/>
                <a:gd name="T2" fmla="*/ 0 w 27"/>
                <a:gd name="T3" fmla="*/ 60 h 61"/>
                <a:gd name="T4" fmla="*/ 26 w 27"/>
                <a:gd name="T5" fmla="*/ 60 h 61"/>
                <a:gd name="T6" fmla="*/ 26 w 27"/>
                <a:gd name="T7" fmla="*/ 0 h 61"/>
                <a:gd name="T8" fmla="*/ 0 w 27"/>
                <a:gd name="T9" fmla="*/ 0 h 61"/>
                <a:gd name="T10" fmla="*/ 0 w 27"/>
                <a:gd name="T11" fmla="*/ 0 h 61"/>
              </a:gdLst>
              <a:ahLst/>
              <a:cxnLst>
                <a:cxn ang="0">
                  <a:pos x="T0" y="T1"/>
                </a:cxn>
                <a:cxn ang="0">
                  <a:pos x="T2" y="T3"/>
                </a:cxn>
                <a:cxn ang="0">
                  <a:pos x="T4" y="T5"/>
                </a:cxn>
                <a:cxn ang="0">
                  <a:pos x="T6" y="T7"/>
                </a:cxn>
                <a:cxn ang="0">
                  <a:pos x="T8" y="T9"/>
                </a:cxn>
                <a:cxn ang="0">
                  <a:pos x="T10" y="T11"/>
                </a:cxn>
              </a:cxnLst>
              <a:rect l="0" t="0" r="r" b="b"/>
              <a:pathLst>
                <a:path w="27" h="61">
                  <a:moveTo>
                    <a:pt x="0" y="0"/>
                  </a:moveTo>
                  <a:lnTo>
                    <a:pt x="0" y="60"/>
                  </a:lnTo>
                  <a:lnTo>
                    <a:pt x="26" y="60"/>
                  </a:lnTo>
                  <a:lnTo>
                    <a:pt x="2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0" name="Freeform 34"/>
            <p:cNvSpPr>
              <a:spLocks/>
            </p:cNvSpPr>
            <p:nvPr/>
          </p:nvSpPr>
          <p:spPr bwMode="auto">
            <a:xfrm>
              <a:off x="4962" y="3194"/>
              <a:ext cx="75" cy="61"/>
            </a:xfrm>
            <a:custGeom>
              <a:avLst/>
              <a:gdLst>
                <a:gd name="T0" fmla="*/ 0 w 75"/>
                <a:gd name="T1" fmla="*/ 0 h 61"/>
                <a:gd name="T2" fmla="*/ 45 w 75"/>
                <a:gd name="T3" fmla="*/ 60 h 61"/>
                <a:gd name="T4" fmla="*/ 74 w 75"/>
                <a:gd name="T5" fmla="*/ 60 h 61"/>
                <a:gd name="T6" fmla="*/ 74 w 75"/>
                <a:gd name="T7" fmla="*/ 0 h 61"/>
                <a:gd name="T8" fmla="*/ 48 w 75"/>
                <a:gd name="T9" fmla="*/ 0 h 61"/>
                <a:gd name="T10" fmla="*/ 48 w 75"/>
                <a:gd name="T11" fmla="*/ 33 h 61"/>
                <a:gd name="T12" fmla="*/ 22 w 75"/>
                <a:gd name="T13" fmla="*/ 0 h 61"/>
                <a:gd name="T14" fmla="*/ 0 w 75"/>
                <a:gd name="T15" fmla="*/ 0 h 61"/>
                <a:gd name="T16" fmla="*/ 0 w 75"/>
                <a:gd name="T1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1">
                  <a:moveTo>
                    <a:pt x="0" y="0"/>
                  </a:moveTo>
                  <a:lnTo>
                    <a:pt x="45" y="60"/>
                  </a:lnTo>
                  <a:lnTo>
                    <a:pt x="74" y="60"/>
                  </a:lnTo>
                  <a:lnTo>
                    <a:pt x="74" y="0"/>
                  </a:lnTo>
                  <a:lnTo>
                    <a:pt x="48" y="0"/>
                  </a:lnTo>
                  <a:lnTo>
                    <a:pt x="48" y="33"/>
                  </a:lnTo>
                  <a:lnTo>
                    <a:pt x="22"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1" name="Freeform 35"/>
            <p:cNvSpPr>
              <a:spLocks/>
            </p:cNvSpPr>
            <p:nvPr/>
          </p:nvSpPr>
          <p:spPr bwMode="auto">
            <a:xfrm>
              <a:off x="4227" y="3381"/>
              <a:ext cx="64" cy="32"/>
            </a:xfrm>
            <a:custGeom>
              <a:avLst/>
              <a:gdLst>
                <a:gd name="T0" fmla="*/ 0 w 64"/>
                <a:gd name="T1" fmla="*/ 31 h 32"/>
                <a:gd name="T2" fmla="*/ 0 w 64"/>
                <a:gd name="T3" fmla="*/ 0 h 32"/>
                <a:gd name="T4" fmla="*/ 12 w 64"/>
                <a:gd name="T5" fmla="*/ 0 h 32"/>
                <a:gd name="T6" fmla="*/ 15 w 64"/>
                <a:gd name="T7" fmla="*/ 0 h 32"/>
                <a:gd name="T8" fmla="*/ 17 w 64"/>
                <a:gd name="T9" fmla="*/ 0 h 32"/>
                <a:gd name="T10" fmla="*/ 19 w 64"/>
                <a:gd name="T11" fmla="*/ 0 h 32"/>
                <a:gd name="T12" fmla="*/ 22 w 64"/>
                <a:gd name="T13" fmla="*/ 0 h 32"/>
                <a:gd name="T14" fmla="*/ 24 w 64"/>
                <a:gd name="T15" fmla="*/ 0 h 32"/>
                <a:gd name="T16" fmla="*/ 25 w 64"/>
                <a:gd name="T17" fmla="*/ 0 h 32"/>
                <a:gd name="T18" fmla="*/ 29 w 64"/>
                <a:gd name="T19" fmla="*/ 0 h 32"/>
                <a:gd name="T20" fmla="*/ 30 w 64"/>
                <a:gd name="T21" fmla="*/ 0 h 32"/>
                <a:gd name="T22" fmla="*/ 32 w 64"/>
                <a:gd name="T23" fmla="*/ 1 h 32"/>
                <a:gd name="T24" fmla="*/ 34 w 64"/>
                <a:gd name="T25" fmla="*/ 1 h 32"/>
                <a:gd name="T26" fmla="*/ 36 w 64"/>
                <a:gd name="T27" fmla="*/ 2 h 32"/>
                <a:gd name="T28" fmla="*/ 37 w 64"/>
                <a:gd name="T29" fmla="*/ 2 h 32"/>
                <a:gd name="T30" fmla="*/ 39 w 64"/>
                <a:gd name="T31" fmla="*/ 3 h 32"/>
                <a:gd name="T32" fmla="*/ 42 w 64"/>
                <a:gd name="T33" fmla="*/ 3 h 32"/>
                <a:gd name="T34" fmla="*/ 44 w 64"/>
                <a:gd name="T35" fmla="*/ 4 h 32"/>
                <a:gd name="T36" fmla="*/ 45 w 64"/>
                <a:gd name="T37" fmla="*/ 5 h 32"/>
                <a:gd name="T38" fmla="*/ 49 w 64"/>
                <a:gd name="T39" fmla="*/ 6 h 32"/>
                <a:gd name="T40" fmla="*/ 51 w 64"/>
                <a:gd name="T41" fmla="*/ 9 h 32"/>
                <a:gd name="T42" fmla="*/ 55 w 64"/>
                <a:gd name="T43" fmla="*/ 11 h 32"/>
                <a:gd name="T44" fmla="*/ 57 w 64"/>
                <a:gd name="T45" fmla="*/ 14 h 32"/>
                <a:gd name="T46" fmla="*/ 59 w 64"/>
                <a:gd name="T47" fmla="*/ 17 h 32"/>
                <a:gd name="T48" fmla="*/ 60 w 64"/>
                <a:gd name="T49" fmla="*/ 20 h 32"/>
                <a:gd name="T50" fmla="*/ 62 w 64"/>
                <a:gd name="T51" fmla="*/ 24 h 32"/>
                <a:gd name="T52" fmla="*/ 62 w 64"/>
                <a:gd name="T53" fmla="*/ 28 h 32"/>
                <a:gd name="T54" fmla="*/ 63 w 64"/>
                <a:gd name="T55" fmla="*/ 31 h 32"/>
                <a:gd name="T56" fmla="*/ 48 w 64"/>
                <a:gd name="T57" fmla="*/ 31 h 32"/>
                <a:gd name="T58" fmla="*/ 47 w 64"/>
                <a:gd name="T59" fmla="*/ 27 h 32"/>
                <a:gd name="T60" fmla="*/ 47 w 64"/>
                <a:gd name="T61" fmla="*/ 25 h 32"/>
                <a:gd name="T62" fmla="*/ 45 w 64"/>
                <a:gd name="T63" fmla="*/ 22 h 32"/>
                <a:gd name="T64" fmla="*/ 44 w 64"/>
                <a:gd name="T65" fmla="*/ 20 h 32"/>
                <a:gd name="T66" fmla="*/ 42 w 64"/>
                <a:gd name="T67" fmla="*/ 17 h 32"/>
                <a:gd name="T68" fmla="*/ 39 w 64"/>
                <a:gd name="T69" fmla="*/ 16 h 32"/>
                <a:gd name="T70" fmla="*/ 37 w 64"/>
                <a:gd name="T71" fmla="*/ 14 h 32"/>
                <a:gd name="T72" fmla="*/ 33 w 64"/>
                <a:gd name="T73" fmla="*/ 12 h 32"/>
                <a:gd name="T74" fmla="*/ 31 w 64"/>
                <a:gd name="T75" fmla="*/ 12 h 32"/>
                <a:gd name="T76" fmla="*/ 29 w 64"/>
                <a:gd name="T77" fmla="*/ 12 h 32"/>
                <a:gd name="T78" fmla="*/ 27 w 64"/>
                <a:gd name="T79" fmla="*/ 11 h 32"/>
                <a:gd name="T80" fmla="*/ 25 w 64"/>
                <a:gd name="T81" fmla="*/ 11 h 32"/>
                <a:gd name="T82" fmla="*/ 22 w 64"/>
                <a:gd name="T83" fmla="*/ 10 h 32"/>
                <a:gd name="T84" fmla="*/ 19 w 64"/>
                <a:gd name="T85" fmla="*/ 10 h 32"/>
                <a:gd name="T86" fmla="*/ 17 w 64"/>
                <a:gd name="T87" fmla="*/ 10 h 32"/>
                <a:gd name="T88" fmla="*/ 14 w 64"/>
                <a:gd name="T89" fmla="*/ 10 h 32"/>
                <a:gd name="T90" fmla="*/ 13 w 64"/>
                <a:gd name="T91" fmla="*/ 31 h 32"/>
                <a:gd name="T92" fmla="*/ 0 w 64"/>
                <a:gd name="T93" fmla="*/ 31 h 32"/>
                <a:gd name="T94" fmla="*/ 0 w 64"/>
                <a:gd name="T95"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32">
                  <a:moveTo>
                    <a:pt x="0" y="31"/>
                  </a:moveTo>
                  <a:lnTo>
                    <a:pt x="0" y="0"/>
                  </a:lnTo>
                  <a:lnTo>
                    <a:pt x="12" y="0"/>
                  </a:lnTo>
                  <a:lnTo>
                    <a:pt x="15" y="0"/>
                  </a:lnTo>
                  <a:lnTo>
                    <a:pt x="17" y="0"/>
                  </a:lnTo>
                  <a:lnTo>
                    <a:pt x="19" y="0"/>
                  </a:lnTo>
                  <a:lnTo>
                    <a:pt x="22" y="0"/>
                  </a:lnTo>
                  <a:lnTo>
                    <a:pt x="24" y="0"/>
                  </a:lnTo>
                  <a:lnTo>
                    <a:pt x="25" y="0"/>
                  </a:lnTo>
                  <a:lnTo>
                    <a:pt x="29" y="0"/>
                  </a:lnTo>
                  <a:lnTo>
                    <a:pt x="30" y="0"/>
                  </a:lnTo>
                  <a:lnTo>
                    <a:pt x="32" y="1"/>
                  </a:lnTo>
                  <a:lnTo>
                    <a:pt x="34" y="1"/>
                  </a:lnTo>
                  <a:lnTo>
                    <a:pt x="36" y="2"/>
                  </a:lnTo>
                  <a:lnTo>
                    <a:pt x="37" y="2"/>
                  </a:lnTo>
                  <a:lnTo>
                    <a:pt x="39" y="3"/>
                  </a:lnTo>
                  <a:lnTo>
                    <a:pt x="42" y="3"/>
                  </a:lnTo>
                  <a:lnTo>
                    <a:pt x="44" y="4"/>
                  </a:lnTo>
                  <a:lnTo>
                    <a:pt x="45" y="5"/>
                  </a:lnTo>
                  <a:lnTo>
                    <a:pt x="49" y="6"/>
                  </a:lnTo>
                  <a:lnTo>
                    <a:pt x="51" y="9"/>
                  </a:lnTo>
                  <a:lnTo>
                    <a:pt x="55" y="11"/>
                  </a:lnTo>
                  <a:lnTo>
                    <a:pt x="57" y="14"/>
                  </a:lnTo>
                  <a:lnTo>
                    <a:pt x="59" y="17"/>
                  </a:lnTo>
                  <a:lnTo>
                    <a:pt x="60" y="20"/>
                  </a:lnTo>
                  <a:lnTo>
                    <a:pt x="62" y="24"/>
                  </a:lnTo>
                  <a:lnTo>
                    <a:pt x="62" y="28"/>
                  </a:lnTo>
                  <a:lnTo>
                    <a:pt x="63" y="31"/>
                  </a:lnTo>
                  <a:lnTo>
                    <a:pt x="48" y="31"/>
                  </a:lnTo>
                  <a:lnTo>
                    <a:pt x="47" y="27"/>
                  </a:lnTo>
                  <a:lnTo>
                    <a:pt x="47" y="25"/>
                  </a:lnTo>
                  <a:lnTo>
                    <a:pt x="45" y="22"/>
                  </a:lnTo>
                  <a:lnTo>
                    <a:pt x="44" y="20"/>
                  </a:lnTo>
                  <a:lnTo>
                    <a:pt x="42" y="17"/>
                  </a:lnTo>
                  <a:lnTo>
                    <a:pt x="39" y="16"/>
                  </a:lnTo>
                  <a:lnTo>
                    <a:pt x="37" y="14"/>
                  </a:lnTo>
                  <a:lnTo>
                    <a:pt x="33" y="12"/>
                  </a:lnTo>
                  <a:lnTo>
                    <a:pt x="31" y="12"/>
                  </a:lnTo>
                  <a:lnTo>
                    <a:pt x="29" y="12"/>
                  </a:lnTo>
                  <a:lnTo>
                    <a:pt x="27" y="11"/>
                  </a:lnTo>
                  <a:lnTo>
                    <a:pt x="25" y="11"/>
                  </a:lnTo>
                  <a:lnTo>
                    <a:pt x="22" y="10"/>
                  </a:lnTo>
                  <a:lnTo>
                    <a:pt x="19" y="10"/>
                  </a:lnTo>
                  <a:lnTo>
                    <a:pt x="17" y="10"/>
                  </a:lnTo>
                  <a:lnTo>
                    <a:pt x="14" y="10"/>
                  </a:lnTo>
                  <a:lnTo>
                    <a:pt x="13"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2" name="Freeform 36"/>
            <p:cNvSpPr>
              <a:spLocks/>
            </p:cNvSpPr>
            <p:nvPr/>
          </p:nvSpPr>
          <p:spPr bwMode="auto">
            <a:xfrm>
              <a:off x="4299" y="3380"/>
              <a:ext cx="83" cy="33"/>
            </a:xfrm>
            <a:custGeom>
              <a:avLst/>
              <a:gdLst>
                <a:gd name="T0" fmla="*/ 0 w 83"/>
                <a:gd name="T1" fmla="*/ 27 h 33"/>
                <a:gd name="T2" fmla="*/ 3 w 83"/>
                <a:gd name="T3" fmla="*/ 18 h 33"/>
                <a:gd name="T4" fmla="*/ 7 w 83"/>
                <a:gd name="T5" fmla="*/ 12 h 33"/>
                <a:gd name="T6" fmla="*/ 11 w 83"/>
                <a:gd name="T7" fmla="*/ 9 h 33"/>
                <a:gd name="T8" fmla="*/ 15 w 83"/>
                <a:gd name="T9" fmla="*/ 6 h 33"/>
                <a:gd name="T10" fmla="*/ 18 w 83"/>
                <a:gd name="T11" fmla="*/ 4 h 33"/>
                <a:gd name="T12" fmla="*/ 24 w 83"/>
                <a:gd name="T13" fmla="*/ 2 h 33"/>
                <a:gd name="T14" fmla="*/ 29 w 83"/>
                <a:gd name="T15" fmla="*/ 1 h 33"/>
                <a:gd name="T16" fmla="*/ 34 w 83"/>
                <a:gd name="T17" fmla="*/ 0 h 33"/>
                <a:gd name="T18" fmla="*/ 38 w 83"/>
                <a:gd name="T19" fmla="*/ 0 h 33"/>
                <a:gd name="T20" fmla="*/ 43 w 83"/>
                <a:gd name="T21" fmla="*/ 0 h 33"/>
                <a:gd name="T22" fmla="*/ 47 w 83"/>
                <a:gd name="T23" fmla="*/ 0 h 33"/>
                <a:gd name="T24" fmla="*/ 51 w 83"/>
                <a:gd name="T25" fmla="*/ 1 h 33"/>
                <a:gd name="T26" fmla="*/ 56 w 83"/>
                <a:gd name="T27" fmla="*/ 2 h 33"/>
                <a:gd name="T28" fmla="*/ 59 w 83"/>
                <a:gd name="T29" fmla="*/ 3 h 33"/>
                <a:gd name="T30" fmla="*/ 63 w 83"/>
                <a:gd name="T31" fmla="*/ 5 h 33"/>
                <a:gd name="T32" fmla="*/ 66 w 83"/>
                <a:gd name="T33" fmla="*/ 6 h 33"/>
                <a:gd name="T34" fmla="*/ 69 w 83"/>
                <a:gd name="T35" fmla="*/ 9 h 33"/>
                <a:gd name="T36" fmla="*/ 74 w 83"/>
                <a:gd name="T37" fmla="*/ 12 h 33"/>
                <a:gd name="T38" fmla="*/ 78 w 83"/>
                <a:gd name="T39" fmla="*/ 18 h 33"/>
                <a:gd name="T40" fmla="*/ 81 w 83"/>
                <a:gd name="T41" fmla="*/ 24 h 33"/>
                <a:gd name="T42" fmla="*/ 82 w 83"/>
                <a:gd name="T43" fmla="*/ 30 h 33"/>
                <a:gd name="T44" fmla="*/ 68 w 83"/>
                <a:gd name="T45" fmla="*/ 32 h 33"/>
                <a:gd name="T46" fmla="*/ 67 w 83"/>
                <a:gd name="T47" fmla="*/ 28 h 33"/>
                <a:gd name="T48" fmla="*/ 65 w 83"/>
                <a:gd name="T49" fmla="*/ 24 h 33"/>
                <a:gd name="T50" fmla="*/ 63 w 83"/>
                <a:gd name="T51" fmla="*/ 20 h 33"/>
                <a:gd name="T52" fmla="*/ 60 w 83"/>
                <a:gd name="T53" fmla="*/ 17 h 33"/>
                <a:gd name="T54" fmla="*/ 56 w 83"/>
                <a:gd name="T55" fmla="*/ 15 h 33"/>
                <a:gd name="T56" fmla="*/ 52 w 83"/>
                <a:gd name="T57" fmla="*/ 12 h 33"/>
                <a:gd name="T58" fmla="*/ 47 w 83"/>
                <a:gd name="T59" fmla="*/ 11 h 33"/>
                <a:gd name="T60" fmla="*/ 42 w 83"/>
                <a:gd name="T61" fmla="*/ 10 h 33"/>
                <a:gd name="T62" fmla="*/ 36 w 83"/>
                <a:gd name="T63" fmla="*/ 10 h 33"/>
                <a:gd name="T64" fmla="*/ 31 w 83"/>
                <a:gd name="T65" fmla="*/ 12 h 33"/>
                <a:gd name="T66" fmla="*/ 27 w 83"/>
                <a:gd name="T67" fmla="*/ 14 h 33"/>
                <a:gd name="T68" fmla="*/ 22 w 83"/>
                <a:gd name="T69" fmla="*/ 16 h 33"/>
                <a:gd name="T70" fmla="*/ 16 w 83"/>
                <a:gd name="T71" fmla="*/ 23 h 33"/>
                <a:gd name="T72" fmla="*/ 13 w 83"/>
                <a:gd name="T73" fmla="*/ 32 h 33"/>
                <a:gd name="T74" fmla="*/ 0 w 83"/>
                <a:gd name="T7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33">
                  <a:moveTo>
                    <a:pt x="0" y="32"/>
                  </a:moveTo>
                  <a:lnTo>
                    <a:pt x="0" y="27"/>
                  </a:lnTo>
                  <a:lnTo>
                    <a:pt x="1" y="22"/>
                  </a:lnTo>
                  <a:lnTo>
                    <a:pt x="3" y="18"/>
                  </a:lnTo>
                  <a:lnTo>
                    <a:pt x="6" y="14"/>
                  </a:lnTo>
                  <a:lnTo>
                    <a:pt x="7" y="12"/>
                  </a:lnTo>
                  <a:lnTo>
                    <a:pt x="9" y="11"/>
                  </a:lnTo>
                  <a:lnTo>
                    <a:pt x="11" y="9"/>
                  </a:lnTo>
                  <a:lnTo>
                    <a:pt x="12" y="8"/>
                  </a:lnTo>
                  <a:lnTo>
                    <a:pt x="15" y="6"/>
                  </a:lnTo>
                  <a:lnTo>
                    <a:pt x="17" y="5"/>
                  </a:lnTo>
                  <a:lnTo>
                    <a:pt x="18" y="4"/>
                  </a:lnTo>
                  <a:lnTo>
                    <a:pt x="21" y="3"/>
                  </a:lnTo>
                  <a:lnTo>
                    <a:pt x="24" y="2"/>
                  </a:lnTo>
                  <a:lnTo>
                    <a:pt x="25" y="1"/>
                  </a:lnTo>
                  <a:lnTo>
                    <a:pt x="29" y="1"/>
                  </a:lnTo>
                  <a:lnTo>
                    <a:pt x="31" y="0"/>
                  </a:lnTo>
                  <a:lnTo>
                    <a:pt x="34" y="0"/>
                  </a:lnTo>
                  <a:lnTo>
                    <a:pt x="36" y="0"/>
                  </a:lnTo>
                  <a:lnTo>
                    <a:pt x="38" y="0"/>
                  </a:lnTo>
                  <a:lnTo>
                    <a:pt x="41" y="0"/>
                  </a:lnTo>
                  <a:lnTo>
                    <a:pt x="43" y="0"/>
                  </a:lnTo>
                  <a:lnTo>
                    <a:pt x="45" y="0"/>
                  </a:lnTo>
                  <a:lnTo>
                    <a:pt x="47" y="0"/>
                  </a:lnTo>
                  <a:lnTo>
                    <a:pt x="50" y="0"/>
                  </a:lnTo>
                  <a:lnTo>
                    <a:pt x="51" y="1"/>
                  </a:lnTo>
                  <a:lnTo>
                    <a:pt x="53" y="1"/>
                  </a:lnTo>
                  <a:lnTo>
                    <a:pt x="56" y="2"/>
                  </a:lnTo>
                  <a:lnTo>
                    <a:pt x="57" y="2"/>
                  </a:lnTo>
                  <a:lnTo>
                    <a:pt x="59" y="3"/>
                  </a:lnTo>
                  <a:lnTo>
                    <a:pt x="61" y="4"/>
                  </a:lnTo>
                  <a:lnTo>
                    <a:pt x="63" y="5"/>
                  </a:lnTo>
                  <a:lnTo>
                    <a:pt x="64" y="6"/>
                  </a:lnTo>
                  <a:lnTo>
                    <a:pt x="66" y="6"/>
                  </a:lnTo>
                  <a:lnTo>
                    <a:pt x="68" y="8"/>
                  </a:lnTo>
                  <a:lnTo>
                    <a:pt x="69" y="9"/>
                  </a:lnTo>
                  <a:lnTo>
                    <a:pt x="71" y="10"/>
                  </a:lnTo>
                  <a:lnTo>
                    <a:pt x="74" y="12"/>
                  </a:lnTo>
                  <a:lnTo>
                    <a:pt x="76" y="15"/>
                  </a:lnTo>
                  <a:lnTo>
                    <a:pt x="78" y="18"/>
                  </a:lnTo>
                  <a:lnTo>
                    <a:pt x="80" y="21"/>
                  </a:lnTo>
                  <a:lnTo>
                    <a:pt x="81" y="24"/>
                  </a:lnTo>
                  <a:lnTo>
                    <a:pt x="82" y="27"/>
                  </a:lnTo>
                  <a:lnTo>
                    <a:pt x="82" y="30"/>
                  </a:lnTo>
                  <a:lnTo>
                    <a:pt x="82" y="32"/>
                  </a:lnTo>
                  <a:lnTo>
                    <a:pt x="68" y="32"/>
                  </a:lnTo>
                  <a:lnTo>
                    <a:pt x="68" y="30"/>
                  </a:lnTo>
                  <a:lnTo>
                    <a:pt x="67" y="28"/>
                  </a:lnTo>
                  <a:lnTo>
                    <a:pt x="66" y="25"/>
                  </a:lnTo>
                  <a:lnTo>
                    <a:pt x="65" y="24"/>
                  </a:lnTo>
                  <a:lnTo>
                    <a:pt x="64" y="22"/>
                  </a:lnTo>
                  <a:lnTo>
                    <a:pt x="63" y="20"/>
                  </a:lnTo>
                  <a:lnTo>
                    <a:pt x="62" y="18"/>
                  </a:lnTo>
                  <a:lnTo>
                    <a:pt x="60" y="17"/>
                  </a:lnTo>
                  <a:lnTo>
                    <a:pt x="59" y="16"/>
                  </a:lnTo>
                  <a:lnTo>
                    <a:pt x="56" y="15"/>
                  </a:lnTo>
                  <a:lnTo>
                    <a:pt x="54" y="13"/>
                  </a:lnTo>
                  <a:lnTo>
                    <a:pt x="52" y="12"/>
                  </a:lnTo>
                  <a:lnTo>
                    <a:pt x="50" y="12"/>
                  </a:lnTo>
                  <a:lnTo>
                    <a:pt x="47" y="11"/>
                  </a:lnTo>
                  <a:lnTo>
                    <a:pt x="44" y="10"/>
                  </a:lnTo>
                  <a:lnTo>
                    <a:pt x="42" y="10"/>
                  </a:lnTo>
                  <a:lnTo>
                    <a:pt x="39" y="10"/>
                  </a:lnTo>
                  <a:lnTo>
                    <a:pt x="36" y="10"/>
                  </a:lnTo>
                  <a:lnTo>
                    <a:pt x="34" y="11"/>
                  </a:lnTo>
                  <a:lnTo>
                    <a:pt x="31" y="12"/>
                  </a:lnTo>
                  <a:lnTo>
                    <a:pt x="29" y="13"/>
                  </a:lnTo>
                  <a:lnTo>
                    <a:pt x="27" y="14"/>
                  </a:lnTo>
                  <a:lnTo>
                    <a:pt x="25" y="15"/>
                  </a:lnTo>
                  <a:lnTo>
                    <a:pt x="22" y="16"/>
                  </a:lnTo>
                  <a:lnTo>
                    <a:pt x="18" y="20"/>
                  </a:lnTo>
                  <a:lnTo>
                    <a:pt x="16" y="23"/>
                  </a:lnTo>
                  <a:lnTo>
                    <a:pt x="14" y="27"/>
                  </a:lnTo>
                  <a:lnTo>
                    <a:pt x="13" y="32"/>
                  </a:lnTo>
                  <a:lnTo>
                    <a:pt x="0" y="32"/>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3" name="Freeform 37"/>
            <p:cNvSpPr>
              <a:spLocks/>
            </p:cNvSpPr>
            <p:nvPr/>
          </p:nvSpPr>
          <p:spPr bwMode="auto">
            <a:xfrm>
              <a:off x="4425" y="3381"/>
              <a:ext cx="40" cy="32"/>
            </a:xfrm>
            <a:custGeom>
              <a:avLst/>
              <a:gdLst>
                <a:gd name="T0" fmla="*/ 0 w 40"/>
                <a:gd name="T1" fmla="*/ 31 h 32"/>
                <a:gd name="T2" fmla="*/ 0 w 40"/>
                <a:gd name="T3" fmla="*/ 0 h 32"/>
                <a:gd name="T4" fmla="*/ 16 w 40"/>
                <a:gd name="T5" fmla="*/ 0 h 32"/>
                <a:gd name="T6" fmla="*/ 39 w 40"/>
                <a:gd name="T7" fmla="*/ 31 h 32"/>
                <a:gd name="T8" fmla="*/ 25 w 40"/>
                <a:gd name="T9" fmla="*/ 31 h 32"/>
                <a:gd name="T10" fmla="*/ 14 w 40"/>
                <a:gd name="T11" fmla="*/ 16 h 32"/>
                <a:gd name="T12" fmla="*/ 14 w 40"/>
                <a:gd name="T13" fmla="*/ 31 h 32"/>
                <a:gd name="T14" fmla="*/ 0 w 40"/>
                <a:gd name="T15" fmla="*/ 31 h 32"/>
                <a:gd name="T16" fmla="*/ 0 w 40"/>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2">
                  <a:moveTo>
                    <a:pt x="0" y="31"/>
                  </a:moveTo>
                  <a:lnTo>
                    <a:pt x="0" y="0"/>
                  </a:lnTo>
                  <a:lnTo>
                    <a:pt x="16" y="0"/>
                  </a:lnTo>
                  <a:lnTo>
                    <a:pt x="39" y="31"/>
                  </a:lnTo>
                  <a:lnTo>
                    <a:pt x="25" y="31"/>
                  </a:lnTo>
                  <a:lnTo>
                    <a:pt x="14" y="16"/>
                  </a:lnTo>
                  <a:lnTo>
                    <a:pt x="14"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4" name="Freeform 38"/>
            <p:cNvSpPr>
              <a:spLocks/>
            </p:cNvSpPr>
            <p:nvPr/>
          </p:nvSpPr>
          <p:spPr bwMode="auto">
            <a:xfrm>
              <a:off x="4474" y="3381"/>
              <a:ext cx="17" cy="32"/>
            </a:xfrm>
            <a:custGeom>
              <a:avLst/>
              <a:gdLst>
                <a:gd name="T0" fmla="*/ 0 w 17"/>
                <a:gd name="T1" fmla="*/ 31 h 32"/>
                <a:gd name="T2" fmla="*/ 0 w 17"/>
                <a:gd name="T3" fmla="*/ 0 h 32"/>
                <a:gd name="T4" fmla="*/ 16 w 17"/>
                <a:gd name="T5" fmla="*/ 0 h 32"/>
                <a:gd name="T6" fmla="*/ 16 w 17"/>
                <a:gd name="T7" fmla="*/ 31 h 32"/>
                <a:gd name="T8" fmla="*/ 0 w 17"/>
                <a:gd name="T9" fmla="*/ 31 h 32"/>
                <a:gd name="T10" fmla="*/ 0 w 17"/>
                <a:gd name="T11" fmla="*/ 31 h 32"/>
              </a:gdLst>
              <a:ahLst/>
              <a:cxnLst>
                <a:cxn ang="0">
                  <a:pos x="T0" y="T1"/>
                </a:cxn>
                <a:cxn ang="0">
                  <a:pos x="T2" y="T3"/>
                </a:cxn>
                <a:cxn ang="0">
                  <a:pos x="T4" y="T5"/>
                </a:cxn>
                <a:cxn ang="0">
                  <a:pos x="T6" y="T7"/>
                </a:cxn>
                <a:cxn ang="0">
                  <a:pos x="T8" y="T9"/>
                </a:cxn>
                <a:cxn ang="0">
                  <a:pos x="T10" y="T11"/>
                </a:cxn>
              </a:cxnLst>
              <a:rect l="0" t="0" r="r" b="b"/>
              <a:pathLst>
                <a:path w="17" h="32">
                  <a:moveTo>
                    <a:pt x="0" y="31"/>
                  </a:moveTo>
                  <a:lnTo>
                    <a:pt x="0" y="0"/>
                  </a:lnTo>
                  <a:lnTo>
                    <a:pt x="16" y="0"/>
                  </a:lnTo>
                  <a:lnTo>
                    <a:pt x="16"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5" name="Freeform 39"/>
            <p:cNvSpPr>
              <a:spLocks/>
            </p:cNvSpPr>
            <p:nvPr/>
          </p:nvSpPr>
          <p:spPr bwMode="auto">
            <a:xfrm>
              <a:off x="4501" y="3380"/>
              <a:ext cx="85" cy="33"/>
            </a:xfrm>
            <a:custGeom>
              <a:avLst/>
              <a:gdLst>
                <a:gd name="T0" fmla="*/ 0 w 85"/>
                <a:gd name="T1" fmla="*/ 27 h 33"/>
                <a:gd name="T2" fmla="*/ 3 w 85"/>
                <a:gd name="T3" fmla="*/ 18 h 33"/>
                <a:gd name="T4" fmla="*/ 7 w 85"/>
                <a:gd name="T5" fmla="*/ 12 h 33"/>
                <a:gd name="T6" fmla="*/ 12 w 85"/>
                <a:gd name="T7" fmla="*/ 9 h 33"/>
                <a:gd name="T8" fmla="*/ 15 w 85"/>
                <a:gd name="T9" fmla="*/ 6 h 33"/>
                <a:gd name="T10" fmla="*/ 20 w 85"/>
                <a:gd name="T11" fmla="*/ 4 h 33"/>
                <a:gd name="T12" fmla="*/ 25 w 85"/>
                <a:gd name="T13" fmla="*/ 2 h 33"/>
                <a:gd name="T14" fmla="*/ 29 w 85"/>
                <a:gd name="T15" fmla="*/ 1 h 33"/>
                <a:gd name="T16" fmla="*/ 35 w 85"/>
                <a:gd name="T17" fmla="*/ 0 h 33"/>
                <a:gd name="T18" fmla="*/ 39 w 85"/>
                <a:gd name="T19" fmla="*/ 0 h 33"/>
                <a:gd name="T20" fmla="*/ 44 w 85"/>
                <a:gd name="T21" fmla="*/ 0 h 33"/>
                <a:gd name="T22" fmla="*/ 48 w 85"/>
                <a:gd name="T23" fmla="*/ 0 h 33"/>
                <a:gd name="T24" fmla="*/ 53 w 85"/>
                <a:gd name="T25" fmla="*/ 1 h 33"/>
                <a:gd name="T26" fmla="*/ 57 w 85"/>
                <a:gd name="T27" fmla="*/ 2 h 33"/>
                <a:gd name="T28" fmla="*/ 60 w 85"/>
                <a:gd name="T29" fmla="*/ 3 h 33"/>
                <a:gd name="T30" fmla="*/ 63 w 85"/>
                <a:gd name="T31" fmla="*/ 5 h 33"/>
                <a:gd name="T32" fmla="*/ 68 w 85"/>
                <a:gd name="T33" fmla="*/ 6 h 33"/>
                <a:gd name="T34" fmla="*/ 70 w 85"/>
                <a:gd name="T35" fmla="*/ 9 h 33"/>
                <a:gd name="T36" fmla="*/ 76 w 85"/>
                <a:gd name="T37" fmla="*/ 12 h 33"/>
                <a:gd name="T38" fmla="*/ 80 w 85"/>
                <a:gd name="T39" fmla="*/ 18 h 33"/>
                <a:gd name="T40" fmla="*/ 83 w 85"/>
                <a:gd name="T41" fmla="*/ 24 h 33"/>
                <a:gd name="T42" fmla="*/ 84 w 85"/>
                <a:gd name="T43" fmla="*/ 30 h 33"/>
                <a:gd name="T44" fmla="*/ 69 w 85"/>
                <a:gd name="T45" fmla="*/ 32 h 33"/>
                <a:gd name="T46" fmla="*/ 68 w 85"/>
                <a:gd name="T47" fmla="*/ 28 h 33"/>
                <a:gd name="T48" fmla="*/ 67 w 85"/>
                <a:gd name="T49" fmla="*/ 24 h 33"/>
                <a:gd name="T50" fmla="*/ 65 w 85"/>
                <a:gd name="T51" fmla="*/ 20 h 33"/>
                <a:gd name="T52" fmla="*/ 62 w 85"/>
                <a:gd name="T53" fmla="*/ 17 h 33"/>
                <a:gd name="T54" fmla="*/ 58 w 85"/>
                <a:gd name="T55" fmla="*/ 15 h 33"/>
                <a:gd name="T56" fmla="*/ 54 w 85"/>
                <a:gd name="T57" fmla="*/ 12 h 33"/>
                <a:gd name="T58" fmla="*/ 48 w 85"/>
                <a:gd name="T59" fmla="*/ 11 h 33"/>
                <a:gd name="T60" fmla="*/ 43 w 85"/>
                <a:gd name="T61" fmla="*/ 10 h 33"/>
                <a:gd name="T62" fmla="*/ 37 w 85"/>
                <a:gd name="T63" fmla="*/ 10 h 33"/>
                <a:gd name="T64" fmla="*/ 32 w 85"/>
                <a:gd name="T65" fmla="*/ 12 h 33"/>
                <a:gd name="T66" fmla="*/ 28 w 85"/>
                <a:gd name="T67" fmla="*/ 14 h 33"/>
                <a:gd name="T68" fmla="*/ 23 w 85"/>
                <a:gd name="T69" fmla="*/ 16 h 33"/>
                <a:gd name="T70" fmla="*/ 16 w 85"/>
                <a:gd name="T71" fmla="*/ 23 h 33"/>
                <a:gd name="T72" fmla="*/ 14 w 85"/>
                <a:gd name="T73" fmla="*/ 32 h 33"/>
                <a:gd name="T74" fmla="*/ 0 w 85"/>
                <a:gd name="T75" fmla="*/ 3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33">
                  <a:moveTo>
                    <a:pt x="0" y="32"/>
                  </a:moveTo>
                  <a:lnTo>
                    <a:pt x="0" y="27"/>
                  </a:lnTo>
                  <a:lnTo>
                    <a:pt x="1" y="22"/>
                  </a:lnTo>
                  <a:lnTo>
                    <a:pt x="3" y="18"/>
                  </a:lnTo>
                  <a:lnTo>
                    <a:pt x="6" y="14"/>
                  </a:lnTo>
                  <a:lnTo>
                    <a:pt x="7" y="12"/>
                  </a:lnTo>
                  <a:lnTo>
                    <a:pt x="9" y="11"/>
                  </a:lnTo>
                  <a:lnTo>
                    <a:pt x="12" y="9"/>
                  </a:lnTo>
                  <a:lnTo>
                    <a:pt x="13" y="8"/>
                  </a:lnTo>
                  <a:lnTo>
                    <a:pt x="15" y="6"/>
                  </a:lnTo>
                  <a:lnTo>
                    <a:pt x="17" y="5"/>
                  </a:lnTo>
                  <a:lnTo>
                    <a:pt x="20" y="4"/>
                  </a:lnTo>
                  <a:lnTo>
                    <a:pt x="22" y="3"/>
                  </a:lnTo>
                  <a:lnTo>
                    <a:pt x="25" y="2"/>
                  </a:lnTo>
                  <a:lnTo>
                    <a:pt x="27" y="1"/>
                  </a:lnTo>
                  <a:lnTo>
                    <a:pt x="29" y="1"/>
                  </a:lnTo>
                  <a:lnTo>
                    <a:pt x="32" y="0"/>
                  </a:lnTo>
                  <a:lnTo>
                    <a:pt x="35" y="0"/>
                  </a:lnTo>
                  <a:lnTo>
                    <a:pt x="37" y="0"/>
                  </a:lnTo>
                  <a:lnTo>
                    <a:pt x="39" y="0"/>
                  </a:lnTo>
                  <a:lnTo>
                    <a:pt x="42" y="0"/>
                  </a:lnTo>
                  <a:lnTo>
                    <a:pt x="44" y="0"/>
                  </a:lnTo>
                  <a:lnTo>
                    <a:pt x="46" y="0"/>
                  </a:lnTo>
                  <a:lnTo>
                    <a:pt x="48" y="0"/>
                  </a:lnTo>
                  <a:lnTo>
                    <a:pt x="50" y="0"/>
                  </a:lnTo>
                  <a:lnTo>
                    <a:pt x="53" y="1"/>
                  </a:lnTo>
                  <a:lnTo>
                    <a:pt x="55" y="1"/>
                  </a:lnTo>
                  <a:lnTo>
                    <a:pt x="57" y="2"/>
                  </a:lnTo>
                  <a:lnTo>
                    <a:pt x="59" y="2"/>
                  </a:lnTo>
                  <a:lnTo>
                    <a:pt x="60" y="3"/>
                  </a:lnTo>
                  <a:lnTo>
                    <a:pt x="63" y="4"/>
                  </a:lnTo>
                  <a:lnTo>
                    <a:pt x="63" y="5"/>
                  </a:lnTo>
                  <a:lnTo>
                    <a:pt x="66" y="6"/>
                  </a:lnTo>
                  <a:lnTo>
                    <a:pt x="68" y="6"/>
                  </a:lnTo>
                  <a:lnTo>
                    <a:pt x="70" y="8"/>
                  </a:lnTo>
                  <a:lnTo>
                    <a:pt x="70" y="9"/>
                  </a:lnTo>
                  <a:lnTo>
                    <a:pt x="72" y="10"/>
                  </a:lnTo>
                  <a:lnTo>
                    <a:pt x="76" y="12"/>
                  </a:lnTo>
                  <a:lnTo>
                    <a:pt x="77" y="15"/>
                  </a:lnTo>
                  <a:lnTo>
                    <a:pt x="80" y="18"/>
                  </a:lnTo>
                  <a:lnTo>
                    <a:pt x="81" y="21"/>
                  </a:lnTo>
                  <a:lnTo>
                    <a:pt x="83" y="24"/>
                  </a:lnTo>
                  <a:lnTo>
                    <a:pt x="83" y="27"/>
                  </a:lnTo>
                  <a:lnTo>
                    <a:pt x="84" y="30"/>
                  </a:lnTo>
                  <a:lnTo>
                    <a:pt x="84" y="32"/>
                  </a:lnTo>
                  <a:lnTo>
                    <a:pt x="69" y="32"/>
                  </a:lnTo>
                  <a:lnTo>
                    <a:pt x="69" y="30"/>
                  </a:lnTo>
                  <a:lnTo>
                    <a:pt x="68" y="28"/>
                  </a:lnTo>
                  <a:lnTo>
                    <a:pt x="68" y="25"/>
                  </a:lnTo>
                  <a:lnTo>
                    <a:pt x="67" y="24"/>
                  </a:lnTo>
                  <a:lnTo>
                    <a:pt x="66" y="22"/>
                  </a:lnTo>
                  <a:lnTo>
                    <a:pt x="65" y="20"/>
                  </a:lnTo>
                  <a:lnTo>
                    <a:pt x="63" y="18"/>
                  </a:lnTo>
                  <a:lnTo>
                    <a:pt x="62" y="17"/>
                  </a:lnTo>
                  <a:lnTo>
                    <a:pt x="60" y="16"/>
                  </a:lnTo>
                  <a:lnTo>
                    <a:pt x="58" y="15"/>
                  </a:lnTo>
                  <a:lnTo>
                    <a:pt x="56" y="13"/>
                  </a:lnTo>
                  <a:lnTo>
                    <a:pt x="54" y="12"/>
                  </a:lnTo>
                  <a:lnTo>
                    <a:pt x="51" y="12"/>
                  </a:lnTo>
                  <a:lnTo>
                    <a:pt x="48" y="11"/>
                  </a:lnTo>
                  <a:lnTo>
                    <a:pt x="46" y="10"/>
                  </a:lnTo>
                  <a:lnTo>
                    <a:pt x="43" y="10"/>
                  </a:lnTo>
                  <a:lnTo>
                    <a:pt x="41" y="10"/>
                  </a:lnTo>
                  <a:lnTo>
                    <a:pt x="37" y="10"/>
                  </a:lnTo>
                  <a:lnTo>
                    <a:pt x="35" y="11"/>
                  </a:lnTo>
                  <a:lnTo>
                    <a:pt x="32" y="12"/>
                  </a:lnTo>
                  <a:lnTo>
                    <a:pt x="30" y="13"/>
                  </a:lnTo>
                  <a:lnTo>
                    <a:pt x="28" y="14"/>
                  </a:lnTo>
                  <a:lnTo>
                    <a:pt x="25" y="15"/>
                  </a:lnTo>
                  <a:lnTo>
                    <a:pt x="23" y="16"/>
                  </a:lnTo>
                  <a:lnTo>
                    <a:pt x="19" y="20"/>
                  </a:lnTo>
                  <a:lnTo>
                    <a:pt x="16" y="23"/>
                  </a:lnTo>
                  <a:lnTo>
                    <a:pt x="14" y="27"/>
                  </a:lnTo>
                  <a:lnTo>
                    <a:pt x="14" y="32"/>
                  </a:lnTo>
                  <a:lnTo>
                    <a:pt x="0" y="32"/>
                  </a:lnTo>
                  <a:lnTo>
                    <a:pt x="0" y="32"/>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6" name="Freeform 40"/>
            <p:cNvSpPr>
              <a:spLocks/>
            </p:cNvSpPr>
            <p:nvPr/>
          </p:nvSpPr>
          <p:spPr bwMode="auto">
            <a:xfrm>
              <a:off x="4591" y="3381"/>
              <a:ext cx="45" cy="32"/>
            </a:xfrm>
            <a:custGeom>
              <a:avLst/>
              <a:gdLst>
                <a:gd name="T0" fmla="*/ 13 w 45"/>
                <a:gd name="T1" fmla="*/ 31 h 32"/>
                <a:gd name="T2" fmla="*/ 13 w 45"/>
                <a:gd name="T3" fmla="*/ 10 h 32"/>
                <a:gd name="T4" fmla="*/ 0 w 45"/>
                <a:gd name="T5" fmla="*/ 10 h 32"/>
                <a:gd name="T6" fmla="*/ 0 w 45"/>
                <a:gd name="T7" fmla="*/ 0 h 32"/>
                <a:gd name="T8" fmla="*/ 44 w 45"/>
                <a:gd name="T9" fmla="*/ 0 h 32"/>
                <a:gd name="T10" fmla="*/ 44 w 45"/>
                <a:gd name="T11" fmla="*/ 10 h 32"/>
                <a:gd name="T12" fmla="*/ 29 w 45"/>
                <a:gd name="T13" fmla="*/ 10 h 32"/>
                <a:gd name="T14" fmla="*/ 29 w 45"/>
                <a:gd name="T15" fmla="*/ 31 h 32"/>
                <a:gd name="T16" fmla="*/ 13 w 45"/>
                <a:gd name="T17" fmla="*/ 31 h 32"/>
                <a:gd name="T18" fmla="*/ 13 w 45"/>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32">
                  <a:moveTo>
                    <a:pt x="13" y="31"/>
                  </a:moveTo>
                  <a:lnTo>
                    <a:pt x="13" y="10"/>
                  </a:lnTo>
                  <a:lnTo>
                    <a:pt x="0" y="10"/>
                  </a:lnTo>
                  <a:lnTo>
                    <a:pt x="0" y="0"/>
                  </a:lnTo>
                  <a:lnTo>
                    <a:pt x="44" y="0"/>
                  </a:lnTo>
                  <a:lnTo>
                    <a:pt x="44" y="10"/>
                  </a:lnTo>
                  <a:lnTo>
                    <a:pt x="29" y="10"/>
                  </a:lnTo>
                  <a:lnTo>
                    <a:pt x="29" y="31"/>
                  </a:lnTo>
                  <a:lnTo>
                    <a:pt x="13" y="31"/>
                  </a:lnTo>
                  <a:lnTo>
                    <a:pt x="13"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7" name="Freeform 41"/>
            <p:cNvSpPr>
              <a:spLocks/>
            </p:cNvSpPr>
            <p:nvPr/>
          </p:nvSpPr>
          <p:spPr bwMode="auto">
            <a:xfrm>
              <a:off x="4673" y="3381"/>
              <a:ext cx="60" cy="32"/>
            </a:xfrm>
            <a:custGeom>
              <a:avLst/>
              <a:gdLst>
                <a:gd name="T0" fmla="*/ 0 w 60"/>
                <a:gd name="T1" fmla="*/ 31 h 32"/>
                <a:gd name="T2" fmla="*/ 0 w 60"/>
                <a:gd name="T3" fmla="*/ 0 h 32"/>
                <a:gd name="T4" fmla="*/ 14 w 60"/>
                <a:gd name="T5" fmla="*/ 0 h 32"/>
                <a:gd name="T6" fmla="*/ 14 w 60"/>
                <a:gd name="T7" fmla="*/ 24 h 32"/>
                <a:gd name="T8" fmla="*/ 44 w 60"/>
                <a:gd name="T9" fmla="*/ 24 h 32"/>
                <a:gd name="T10" fmla="*/ 44 w 60"/>
                <a:gd name="T11" fmla="*/ 0 h 32"/>
                <a:gd name="T12" fmla="*/ 59 w 60"/>
                <a:gd name="T13" fmla="*/ 0 h 32"/>
                <a:gd name="T14" fmla="*/ 59 w 60"/>
                <a:gd name="T15" fmla="*/ 31 h 32"/>
                <a:gd name="T16" fmla="*/ 0 w 60"/>
                <a:gd name="T17" fmla="*/ 31 h 32"/>
                <a:gd name="T18" fmla="*/ 0 w 60"/>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2">
                  <a:moveTo>
                    <a:pt x="0" y="31"/>
                  </a:moveTo>
                  <a:lnTo>
                    <a:pt x="0" y="0"/>
                  </a:lnTo>
                  <a:lnTo>
                    <a:pt x="14" y="0"/>
                  </a:lnTo>
                  <a:lnTo>
                    <a:pt x="14" y="24"/>
                  </a:lnTo>
                  <a:lnTo>
                    <a:pt x="44" y="24"/>
                  </a:lnTo>
                  <a:lnTo>
                    <a:pt x="44" y="0"/>
                  </a:lnTo>
                  <a:lnTo>
                    <a:pt x="59" y="0"/>
                  </a:lnTo>
                  <a:lnTo>
                    <a:pt x="59"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8" name="Freeform 42"/>
            <p:cNvSpPr>
              <a:spLocks/>
            </p:cNvSpPr>
            <p:nvPr/>
          </p:nvSpPr>
          <p:spPr bwMode="auto">
            <a:xfrm>
              <a:off x="4757" y="3381"/>
              <a:ext cx="47" cy="32"/>
            </a:xfrm>
            <a:custGeom>
              <a:avLst/>
              <a:gdLst>
                <a:gd name="T0" fmla="*/ 0 w 47"/>
                <a:gd name="T1" fmla="*/ 31 h 32"/>
                <a:gd name="T2" fmla="*/ 17 w 47"/>
                <a:gd name="T3" fmla="*/ 0 h 32"/>
                <a:gd name="T4" fmla="*/ 29 w 47"/>
                <a:gd name="T5" fmla="*/ 0 h 32"/>
                <a:gd name="T6" fmla="*/ 46 w 47"/>
                <a:gd name="T7" fmla="*/ 31 h 32"/>
                <a:gd name="T8" fmla="*/ 30 w 47"/>
                <a:gd name="T9" fmla="*/ 31 h 32"/>
                <a:gd name="T10" fmla="*/ 23 w 47"/>
                <a:gd name="T11" fmla="*/ 15 h 32"/>
                <a:gd name="T12" fmla="*/ 15 w 47"/>
                <a:gd name="T13" fmla="*/ 31 h 32"/>
                <a:gd name="T14" fmla="*/ 0 w 47"/>
                <a:gd name="T15" fmla="*/ 31 h 32"/>
                <a:gd name="T16" fmla="*/ 0 w 47"/>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2">
                  <a:moveTo>
                    <a:pt x="0" y="31"/>
                  </a:moveTo>
                  <a:lnTo>
                    <a:pt x="17" y="0"/>
                  </a:lnTo>
                  <a:lnTo>
                    <a:pt x="29" y="0"/>
                  </a:lnTo>
                  <a:lnTo>
                    <a:pt x="46" y="31"/>
                  </a:lnTo>
                  <a:lnTo>
                    <a:pt x="30" y="31"/>
                  </a:lnTo>
                  <a:lnTo>
                    <a:pt x="23" y="15"/>
                  </a:lnTo>
                  <a:lnTo>
                    <a:pt x="15"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19" name="Freeform 43"/>
            <p:cNvSpPr>
              <a:spLocks/>
            </p:cNvSpPr>
            <p:nvPr/>
          </p:nvSpPr>
          <p:spPr bwMode="auto">
            <a:xfrm>
              <a:off x="4829" y="3381"/>
              <a:ext cx="41" cy="32"/>
            </a:xfrm>
            <a:custGeom>
              <a:avLst/>
              <a:gdLst>
                <a:gd name="T0" fmla="*/ 0 w 41"/>
                <a:gd name="T1" fmla="*/ 31 h 32"/>
                <a:gd name="T2" fmla="*/ 0 w 41"/>
                <a:gd name="T3" fmla="*/ 0 h 32"/>
                <a:gd name="T4" fmla="*/ 17 w 41"/>
                <a:gd name="T5" fmla="*/ 0 h 32"/>
                <a:gd name="T6" fmla="*/ 40 w 41"/>
                <a:gd name="T7" fmla="*/ 31 h 32"/>
                <a:gd name="T8" fmla="*/ 26 w 41"/>
                <a:gd name="T9" fmla="*/ 31 h 32"/>
                <a:gd name="T10" fmla="*/ 14 w 41"/>
                <a:gd name="T11" fmla="*/ 16 h 32"/>
                <a:gd name="T12" fmla="*/ 14 w 41"/>
                <a:gd name="T13" fmla="*/ 31 h 32"/>
                <a:gd name="T14" fmla="*/ 0 w 41"/>
                <a:gd name="T15" fmla="*/ 31 h 32"/>
                <a:gd name="T16" fmla="*/ 0 w 41"/>
                <a:gd name="T17"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2">
                  <a:moveTo>
                    <a:pt x="0" y="31"/>
                  </a:moveTo>
                  <a:lnTo>
                    <a:pt x="0" y="0"/>
                  </a:lnTo>
                  <a:lnTo>
                    <a:pt x="17" y="0"/>
                  </a:lnTo>
                  <a:lnTo>
                    <a:pt x="40" y="31"/>
                  </a:lnTo>
                  <a:lnTo>
                    <a:pt x="26" y="31"/>
                  </a:lnTo>
                  <a:lnTo>
                    <a:pt x="14" y="16"/>
                  </a:lnTo>
                  <a:lnTo>
                    <a:pt x="14"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0" name="Freeform 44"/>
            <p:cNvSpPr>
              <a:spLocks/>
            </p:cNvSpPr>
            <p:nvPr/>
          </p:nvSpPr>
          <p:spPr bwMode="auto">
            <a:xfrm>
              <a:off x="4878" y="3381"/>
              <a:ext cx="17" cy="32"/>
            </a:xfrm>
            <a:custGeom>
              <a:avLst/>
              <a:gdLst>
                <a:gd name="T0" fmla="*/ 0 w 17"/>
                <a:gd name="T1" fmla="*/ 31 h 32"/>
                <a:gd name="T2" fmla="*/ 0 w 17"/>
                <a:gd name="T3" fmla="*/ 0 h 32"/>
                <a:gd name="T4" fmla="*/ 16 w 17"/>
                <a:gd name="T5" fmla="*/ 0 h 32"/>
                <a:gd name="T6" fmla="*/ 16 w 17"/>
                <a:gd name="T7" fmla="*/ 31 h 32"/>
                <a:gd name="T8" fmla="*/ 0 w 17"/>
                <a:gd name="T9" fmla="*/ 31 h 32"/>
                <a:gd name="T10" fmla="*/ 0 w 17"/>
                <a:gd name="T11" fmla="*/ 31 h 32"/>
              </a:gdLst>
              <a:ahLst/>
              <a:cxnLst>
                <a:cxn ang="0">
                  <a:pos x="T0" y="T1"/>
                </a:cxn>
                <a:cxn ang="0">
                  <a:pos x="T2" y="T3"/>
                </a:cxn>
                <a:cxn ang="0">
                  <a:pos x="T4" y="T5"/>
                </a:cxn>
                <a:cxn ang="0">
                  <a:pos x="T6" y="T7"/>
                </a:cxn>
                <a:cxn ang="0">
                  <a:pos x="T8" y="T9"/>
                </a:cxn>
                <a:cxn ang="0">
                  <a:pos x="T10" y="T11"/>
                </a:cxn>
              </a:cxnLst>
              <a:rect l="0" t="0" r="r" b="b"/>
              <a:pathLst>
                <a:path w="17" h="32">
                  <a:moveTo>
                    <a:pt x="0" y="31"/>
                  </a:moveTo>
                  <a:lnTo>
                    <a:pt x="0" y="0"/>
                  </a:lnTo>
                  <a:lnTo>
                    <a:pt x="16" y="0"/>
                  </a:lnTo>
                  <a:lnTo>
                    <a:pt x="16"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1" name="Freeform 45"/>
            <p:cNvSpPr>
              <a:spLocks/>
            </p:cNvSpPr>
            <p:nvPr/>
          </p:nvSpPr>
          <p:spPr bwMode="auto">
            <a:xfrm>
              <a:off x="4910" y="3381"/>
              <a:ext cx="64" cy="32"/>
            </a:xfrm>
            <a:custGeom>
              <a:avLst/>
              <a:gdLst>
                <a:gd name="T0" fmla="*/ 0 w 64"/>
                <a:gd name="T1" fmla="*/ 31 h 32"/>
                <a:gd name="T2" fmla="*/ 0 w 64"/>
                <a:gd name="T3" fmla="*/ 0 h 32"/>
                <a:gd name="T4" fmla="*/ 13 w 64"/>
                <a:gd name="T5" fmla="*/ 0 h 32"/>
                <a:gd name="T6" fmla="*/ 16 w 64"/>
                <a:gd name="T7" fmla="*/ 0 h 32"/>
                <a:gd name="T8" fmla="*/ 17 w 64"/>
                <a:gd name="T9" fmla="*/ 0 h 32"/>
                <a:gd name="T10" fmla="*/ 20 w 64"/>
                <a:gd name="T11" fmla="*/ 0 h 32"/>
                <a:gd name="T12" fmla="*/ 22 w 64"/>
                <a:gd name="T13" fmla="*/ 0 h 32"/>
                <a:gd name="T14" fmla="*/ 24 w 64"/>
                <a:gd name="T15" fmla="*/ 0 h 32"/>
                <a:gd name="T16" fmla="*/ 26 w 64"/>
                <a:gd name="T17" fmla="*/ 0 h 32"/>
                <a:gd name="T18" fmla="*/ 28 w 64"/>
                <a:gd name="T19" fmla="*/ 0 h 32"/>
                <a:gd name="T20" fmla="*/ 30 w 64"/>
                <a:gd name="T21" fmla="*/ 0 h 32"/>
                <a:gd name="T22" fmla="*/ 32 w 64"/>
                <a:gd name="T23" fmla="*/ 1 h 32"/>
                <a:gd name="T24" fmla="*/ 34 w 64"/>
                <a:gd name="T25" fmla="*/ 1 h 32"/>
                <a:gd name="T26" fmla="*/ 36 w 64"/>
                <a:gd name="T27" fmla="*/ 2 h 32"/>
                <a:gd name="T28" fmla="*/ 38 w 64"/>
                <a:gd name="T29" fmla="*/ 2 h 32"/>
                <a:gd name="T30" fmla="*/ 40 w 64"/>
                <a:gd name="T31" fmla="*/ 3 h 32"/>
                <a:gd name="T32" fmla="*/ 42 w 64"/>
                <a:gd name="T33" fmla="*/ 3 h 32"/>
                <a:gd name="T34" fmla="*/ 44 w 64"/>
                <a:gd name="T35" fmla="*/ 4 h 32"/>
                <a:gd name="T36" fmla="*/ 45 w 64"/>
                <a:gd name="T37" fmla="*/ 5 h 32"/>
                <a:gd name="T38" fmla="*/ 47 w 64"/>
                <a:gd name="T39" fmla="*/ 5 h 32"/>
                <a:gd name="T40" fmla="*/ 49 w 64"/>
                <a:gd name="T41" fmla="*/ 6 h 32"/>
                <a:gd name="T42" fmla="*/ 51 w 64"/>
                <a:gd name="T43" fmla="*/ 8 h 32"/>
                <a:gd name="T44" fmla="*/ 52 w 64"/>
                <a:gd name="T45" fmla="*/ 9 h 32"/>
                <a:gd name="T46" fmla="*/ 53 w 64"/>
                <a:gd name="T47" fmla="*/ 10 h 32"/>
                <a:gd name="T48" fmla="*/ 55 w 64"/>
                <a:gd name="T49" fmla="*/ 11 h 32"/>
                <a:gd name="T50" fmla="*/ 56 w 64"/>
                <a:gd name="T51" fmla="*/ 12 h 32"/>
                <a:gd name="T52" fmla="*/ 57 w 64"/>
                <a:gd name="T53" fmla="*/ 14 h 32"/>
                <a:gd name="T54" fmla="*/ 59 w 64"/>
                <a:gd name="T55" fmla="*/ 17 h 32"/>
                <a:gd name="T56" fmla="*/ 61 w 64"/>
                <a:gd name="T57" fmla="*/ 20 h 32"/>
                <a:gd name="T58" fmla="*/ 62 w 64"/>
                <a:gd name="T59" fmla="*/ 24 h 32"/>
                <a:gd name="T60" fmla="*/ 63 w 64"/>
                <a:gd name="T61" fmla="*/ 28 h 32"/>
                <a:gd name="T62" fmla="*/ 63 w 64"/>
                <a:gd name="T63" fmla="*/ 31 h 32"/>
                <a:gd name="T64" fmla="*/ 47 w 64"/>
                <a:gd name="T65" fmla="*/ 31 h 32"/>
                <a:gd name="T66" fmla="*/ 47 w 64"/>
                <a:gd name="T67" fmla="*/ 27 h 32"/>
                <a:gd name="T68" fmla="*/ 46 w 64"/>
                <a:gd name="T69" fmla="*/ 25 h 32"/>
                <a:gd name="T70" fmla="*/ 46 w 64"/>
                <a:gd name="T71" fmla="*/ 22 h 32"/>
                <a:gd name="T72" fmla="*/ 44 w 64"/>
                <a:gd name="T73" fmla="*/ 20 h 32"/>
                <a:gd name="T74" fmla="*/ 42 w 64"/>
                <a:gd name="T75" fmla="*/ 17 h 32"/>
                <a:gd name="T76" fmla="*/ 40 w 64"/>
                <a:gd name="T77" fmla="*/ 16 h 32"/>
                <a:gd name="T78" fmla="*/ 37 w 64"/>
                <a:gd name="T79" fmla="*/ 14 h 32"/>
                <a:gd name="T80" fmla="*/ 34 w 64"/>
                <a:gd name="T81" fmla="*/ 12 h 32"/>
                <a:gd name="T82" fmla="*/ 31 w 64"/>
                <a:gd name="T83" fmla="*/ 12 h 32"/>
                <a:gd name="T84" fmla="*/ 29 w 64"/>
                <a:gd name="T85" fmla="*/ 12 h 32"/>
                <a:gd name="T86" fmla="*/ 28 w 64"/>
                <a:gd name="T87" fmla="*/ 11 h 32"/>
                <a:gd name="T88" fmla="*/ 25 w 64"/>
                <a:gd name="T89" fmla="*/ 11 h 32"/>
                <a:gd name="T90" fmla="*/ 22 w 64"/>
                <a:gd name="T91" fmla="*/ 10 h 32"/>
                <a:gd name="T92" fmla="*/ 20 w 64"/>
                <a:gd name="T93" fmla="*/ 10 h 32"/>
                <a:gd name="T94" fmla="*/ 17 w 64"/>
                <a:gd name="T95" fmla="*/ 10 h 32"/>
                <a:gd name="T96" fmla="*/ 15 w 64"/>
                <a:gd name="T97" fmla="*/ 10 h 32"/>
                <a:gd name="T98" fmla="*/ 14 w 64"/>
                <a:gd name="T99" fmla="*/ 31 h 32"/>
                <a:gd name="T100" fmla="*/ 0 w 64"/>
                <a:gd name="T101" fmla="*/ 31 h 32"/>
                <a:gd name="T102" fmla="*/ 0 w 64"/>
                <a:gd name="T103"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 h="32">
                  <a:moveTo>
                    <a:pt x="0" y="31"/>
                  </a:moveTo>
                  <a:lnTo>
                    <a:pt x="0" y="0"/>
                  </a:lnTo>
                  <a:lnTo>
                    <a:pt x="13" y="0"/>
                  </a:lnTo>
                  <a:lnTo>
                    <a:pt x="16" y="0"/>
                  </a:lnTo>
                  <a:lnTo>
                    <a:pt x="17" y="0"/>
                  </a:lnTo>
                  <a:lnTo>
                    <a:pt x="20" y="0"/>
                  </a:lnTo>
                  <a:lnTo>
                    <a:pt x="22" y="0"/>
                  </a:lnTo>
                  <a:lnTo>
                    <a:pt x="24" y="0"/>
                  </a:lnTo>
                  <a:lnTo>
                    <a:pt x="26" y="0"/>
                  </a:lnTo>
                  <a:lnTo>
                    <a:pt x="28" y="0"/>
                  </a:lnTo>
                  <a:lnTo>
                    <a:pt x="30" y="0"/>
                  </a:lnTo>
                  <a:lnTo>
                    <a:pt x="32" y="1"/>
                  </a:lnTo>
                  <a:lnTo>
                    <a:pt x="34" y="1"/>
                  </a:lnTo>
                  <a:lnTo>
                    <a:pt x="36" y="2"/>
                  </a:lnTo>
                  <a:lnTo>
                    <a:pt x="38" y="2"/>
                  </a:lnTo>
                  <a:lnTo>
                    <a:pt x="40" y="3"/>
                  </a:lnTo>
                  <a:lnTo>
                    <a:pt x="42" y="3"/>
                  </a:lnTo>
                  <a:lnTo>
                    <a:pt x="44" y="4"/>
                  </a:lnTo>
                  <a:lnTo>
                    <a:pt x="45" y="5"/>
                  </a:lnTo>
                  <a:lnTo>
                    <a:pt x="47" y="5"/>
                  </a:lnTo>
                  <a:lnTo>
                    <a:pt x="49" y="6"/>
                  </a:lnTo>
                  <a:lnTo>
                    <a:pt x="51" y="8"/>
                  </a:lnTo>
                  <a:lnTo>
                    <a:pt x="52" y="9"/>
                  </a:lnTo>
                  <a:lnTo>
                    <a:pt x="53" y="10"/>
                  </a:lnTo>
                  <a:lnTo>
                    <a:pt x="55" y="11"/>
                  </a:lnTo>
                  <a:lnTo>
                    <a:pt x="56" y="12"/>
                  </a:lnTo>
                  <a:lnTo>
                    <a:pt x="57" y="14"/>
                  </a:lnTo>
                  <a:lnTo>
                    <a:pt x="59" y="17"/>
                  </a:lnTo>
                  <a:lnTo>
                    <a:pt x="61" y="20"/>
                  </a:lnTo>
                  <a:lnTo>
                    <a:pt x="62" y="24"/>
                  </a:lnTo>
                  <a:lnTo>
                    <a:pt x="63" y="28"/>
                  </a:lnTo>
                  <a:lnTo>
                    <a:pt x="63" y="31"/>
                  </a:lnTo>
                  <a:lnTo>
                    <a:pt x="47" y="31"/>
                  </a:lnTo>
                  <a:lnTo>
                    <a:pt x="47" y="27"/>
                  </a:lnTo>
                  <a:lnTo>
                    <a:pt x="46" y="25"/>
                  </a:lnTo>
                  <a:lnTo>
                    <a:pt x="46" y="22"/>
                  </a:lnTo>
                  <a:lnTo>
                    <a:pt x="44" y="20"/>
                  </a:lnTo>
                  <a:lnTo>
                    <a:pt x="42" y="17"/>
                  </a:lnTo>
                  <a:lnTo>
                    <a:pt x="40" y="16"/>
                  </a:lnTo>
                  <a:lnTo>
                    <a:pt x="37" y="14"/>
                  </a:lnTo>
                  <a:lnTo>
                    <a:pt x="34" y="12"/>
                  </a:lnTo>
                  <a:lnTo>
                    <a:pt x="31" y="12"/>
                  </a:lnTo>
                  <a:lnTo>
                    <a:pt x="29" y="12"/>
                  </a:lnTo>
                  <a:lnTo>
                    <a:pt x="28" y="11"/>
                  </a:lnTo>
                  <a:lnTo>
                    <a:pt x="25" y="11"/>
                  </a:lnTo>
                  <a:lnTo>
                    <a:pt x="22" y="10"/>
                  </a:lnTo>
                  <a:lnTo>
                    <a:pt x="20" y="10"/>
                  </a:lnTo>
                  <a:lnTo>
                    <a:pt x="17" y="10"/>
                  </a:lnTo>
                  <a:lnTo>
                    <a:pt x="15" y="10"/>
                  </a:lnTo>
                  <a:lnTo>
                    <a:pt x="14"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2" name="Freeform 46"/>
            <p:cNvSpPr>
              <a:spLocks/>
            </p:cNvSpPr>
            <p:nvPr/>
          </p:nvSpPr>
          <p:spPr bwMode="auto">
            <a:xfrm>
              <a:off x="4985" y="3381"/>
              <a:ext cx="17" cy="32"/>
            </a:xfrm>
            <a:custGeom>
              <a:avLst/>
              <a:gdLst>
                <a:gd name="T0" fmla="*/ 0 w 17"/>
                <a:gd name="T1" fmla="*/ 31 h 32"/>
                <a:gd name="T2" fmla="*/ 0 w 17"/>
                <a:gd name="T3" fmla="*/ 0 h 32"/>
                <a:gd name="T4" fmla="*/ 16 w 17"/>
                <a:gd name="T5" fmla="*/ 0 h 32"/>
                <a:gd name="T6" fmla="*/ 16 w 17"/>
                <a:gd name="T7" fmla="*/ 31 h 32"/>
                <a:gd name="T8" fmla="*/ 0 w 17"/>
                <a:gd name="T9" fmla="*/ 31 h 32"/>
                <a:gd name="T10" fmla="*/ 0 w 17"/>
                <a:gd name="T11" fmla="*/ 31 h 32"/>
              </a:gdLst>
              <a:ahLst/>
              <a:cxnLst>
                <a:cxn ang="0">
                  <a:pos x="T0" y="T1"/>
                </a:cxn>
                <a:cxn ang="0">
                  <a:pos x="T2" y="T3"/>
                </a:cxn>
                <a:cxn ang="0">
                  <a:pos x="T4" y="T5"/>
                </a:cxn>
                <a:cxn ang="0">
                  <a:pos x="T6" y="T7"/>
                </a:cxn>
                <a:cxn ang="0">
                  <a:pos x="T8" y="T9"/>
                </a:cxn>
                <a:cxn ang="0">
                  <a:pos x="T10" y="T11"/>
                </a:cxn>
              </a:cxnLst>
              <a:rect l="0" t="0" r="r" b="b"/>
              <a:pathLst>
                <a:path w="17" h="32">
                  <a:moveTo>
                    <a:pt x="0" y="31"/>
                  </a:moveTo>
                  <a:lnTo>
                    <a:pt x="0" y="0"/>
                  </a:lnTo>
                  <a:lnTo>
                    <a:pt x="16" y="0"/>
                  </a:lnTo>
                  <a:lnTo>
                    <a:pt x="16"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3" name="Freeform 47"/>
            <p:cNvSpPr>
              <a:spLocks/>
            </p:cNvSpPr>
            <p:nvPr/>
          </p:nvSpPr>
          <p:spPr bwMode="auto">
            <a:xfrm>
              <a:off x="5034" y="3381"/>
              <a:ext cx="44" cy="32"/>
            </a:xfrm>
            <a:custGeom>
              <a:avLst/>
              <a:gdLst>
                <a:gd name="T0" fmla="*/ 0 w 44"/>
                <a:gd name="T1" fmla="*/ 31 h 32"/>
                <a:gd name="T2" fmla="*/ 0 w 44"/>
                <a:gd name="T3" fmla="*/ 0 h 32"/>
                <a:gd name="T4" fmla="*/ 43 w 44"/>
                <a:gd name="T5" fmla="*/ 0 h 32"/>
                <a:gd name="T6" fmla="*/ 43 w 44"/>
                <a:gd name="T7" fmla="*/ 10 h 32"/>
                <a:gd name="T8" fmla="*/ 14 w 44"/>
                <a:gd name="T9" fmla="*/ 10 h 32"/>
                <a:gd name="T10" fmla="*/ 14 w 44"/>
                <a:gd name="T11" fmla="*/ 25 h 32"/>
                <a:gd name="T12" fmla="*/ 42 w 44"/>
                <a:gd name="T13" fmla="*/ 25 h 32"/>
                <a:gd name="T14" fmla="*/ 42 w 44"/>
                <a:gd name="T15" fmla="*/ 31 h 32"/>
                <a:gd name="T16" fmla="*/ 0 w 44"/>
                <a:gd name="T17" fmla="*/ 31 h 32"/>
                <a:gd name="T18" fmla="*/ 0 w 44"/>
                <a:gd name="T19" fmla="*/ 3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2">
                  <a:moveTo>
                    <a:pt x="0" y="31"/>
                  </a:moveTo>
                  <a:lnTo>
                    <a:pt x="0" y="0"/>
                  </a:lnTo>
                  <a:lnTo>
                    <a:pt x="43" y="0"/>
                  </a:lnTo>
                  <a:lnTo>
                    <a:pt x="43" y="10"/>
                  </a:lnTo>
                  <a:lnTo>
                    <a:pt x="14" y="10"/>
                  </a:lnTo>
                  <a:lnTo>
                    <a:pt x="14" y="25"/>
                  </a:lnTo>
                  <a:lnTo>
                    <a:pt x="42" y="25"/>
                  </a:lnTo>
                  <a:lnTo>
                    <a:pt x="42" y="31"/>
                  </a:lnTo>
                  <a:lnTo>
                    <a:pt x="0" y="31"/>
                  </a:lnTo>
                  <a:lnTo>
                    <a:pt x="0" y="31"/>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4" name="Freeform 48"/>
            <p:cNvSpPr>
              <a:spLocks/>
            </p:cNvSpPr>
            <p:nvPr/>
          </p:nvSpPr>
          <p:spPr bwMode="auto">
            <a:xfrm>
              <a:off x="4227" y="3412"/>
              <a:ext cx="64" cy="31"/>
            </a:xfrm>
            <a:custGeom>
              <a:avLst/>
              <a:gdLst>
                <a:gd name="T0" fmla="*/ 0 w 64"/>
                <a:gd name="T1" fmla="*/ 0 h 31"/>
                <a:gd name="T2" fmla="*/ 0 w 64"/>
                <a:gd name="T3" fmla="*/ 30 h 31"/>
                <a:gd name="T4" fmla="*/ 17 w 64"/>
                <a:gd name="T5" fmla="*/ 30 h 31"/>
                <a:gd name="T6" fmla="*/ 22 w 64"/>
                <a:gd name="T7" fmla="*/ 30 h 31"/>
                <a:gd name="T8" fmla="*/ 25 w 64"/>
                <a:gd name="T9" fmla="*/ 29 h 31"/>
                <a:gd name="T10" fmla="*/ 29 w 64"/>
                <a:gd name="T11" fmla="*/ 29 h 31"/>
                <a:gd name="T12" fmla="*/ 33 w 64"/>
                <a:gd name="T13" fmla="*/ 28 h 31"/>
                <a:gd name="T14" fmla="*/ 37 w 64"/>
                <a:gd name="T15" fmla="*/ 28 h 31"/>
                <a:gd name="T16" fmla="*/ 39 w 64"/>
                <a:gd name="T17" fmla="*/ 27 h 31"/>
                <a:gd name="T18" fmla="*/ 42 w 64"/>
                <a:gd name="T19" fmla="*/ 26 h 31"/>
                <a:gd name="T20" fmla="*/ 45 w 64"/>
                <a:gd name="T21" fmla="*/ 24 h 31"/>
                <a:gd name="T22" fmla="*/ 48 w 64"/>
                <a:gd name="T23" fmla="*/ 23 h 31"/>
                <a:gd name="T24" fmla="*/ 50 w 64"/>
                <a:gd name="T25" fmla="*/ 22 h 31"/>
                <a:gd name="T26" fmla="*/ 53 w 64"/>
                <a:gd name="T27" fmla="*/ 20 h 31"/>
                <a:gd name="T28" fmla="*/ 54 w 64"/>
                <a:gd name="T29" fmla="*/ 19 h 31"/>
                <a:gd name="T30" fmla="*/ 56 w 64"/>
                <a:gd name="T31" fmla="*/ 17 h 31"/>
                <a:gd name="T32" fmla="*/ 57 w 64"/>
                <a:gd name="T33" fmla="*/ 15 h 31"/>
                <a:gd name="T34" fmla="*/ 58 w 64"/>
                <a:gd name="T35" fmla="*/ 13 h 31"/>
                <a:gd name="T36" fmla="*/ 60 w 64"/>
                <a:gd name="T37" fmla="*/ 12 h 31"/>
                <a:gd name="T38" fmla="*/ 61 w 64"/>
                <a:gd name="T39" fmla="*/ 8 h 31"/>
                <a:gd name="T40" fmla="*/ 62 w 64"/>
                <a:gd name="T41" fmla="*/ 4 h 31"/>
                <a:gd name="T42" fmla="*/ 63 w 64"/>
                <a:gd name="T43" fmla="*/ 0 h 31"/>
                <a:gd name="T44" fmla="*/ 63 w 64"/>
                <a:gd name="T45" fmla="*/ 0 h 31"/>
                <a:gd name="T46" fmla="*/ 48 w 64"/>
                <a:gd name="T47" fmla="*/ 0 h 31"/>
                <a:gd name="T48" fmla="*/ 48 w 64"/>
                <a:gd name="T49" fmla="*/ 0 h 31"/>
                <a:gd name="T50" fmla="*/ 47 w 64"/>
                <a:gd name="T51" fmla="*/ 5 h 31"/>
                <a:gd name="T52" fmla="*/ 45 w 64"/>
                <a:gd name="T53" fmla="*/ 9 h 31"/>
                <a:gd name="T54" fmla="*/ 42 w 64"/>
                <a:gd name="T55" fmla="*/ 12 h 31"/>
                <a:gd name="T56" fmla="*/ 38 w 64"/>
                <a:gd name="T57" fmla="*/ 14 h 31"/>
                <a:gd name="T58" fmla="*/ 36 w 64"/>
                <a:gd name="T59" fmla="*/ 16 h 31"/>
                <a:gd name="T60" fmla="*/ 33 w 64"/>
                <a:gd name="T61" fmla="*/ 17 h 31"/>
                <a:gd name="T62" fmla="*/ 31 w 64"/>
                <a:gd name="T63" fmla="*/ 18 h 31"/>
                <a:gd name="T64" fmla="*/ 28 w 64"/>
                <a:gd name="T65" fmla="*/ 18 h 31"/>
                <a:gd name="T66" fmla="*/ 24 w 64"/>
                <a:gd name="T67" fmla="*/ 18 h 31"/>
                <a:gd name="T68" fmla="*/ 21 w 64"/>
                <a:gd name="T69" fmla="*/ 19 h 31"/>
                <a:gd name="T70" fmla="*/ 17 w 64"/>
                <a:gd name="T71" fmla="*/ 19 h 31"/>
                <a:gd name="T72" fmla="*/ 13 w 64"/>
                <a:gd name="T73" fmla="*/ 19 h 31"/>
                <a:gd name="T74" fmla="*/ 13 w 64"/>
                <a:gd name="T75" fmla="*/ 0 h 31"/>
                <a:gd name="T76" fmla="*/ 0 w 64"/>
                <a:gd name="T77" fmla="*/ 0 h 31"/>
                <a:gd name="T78" fmla="*/ 0 w 64"/>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31">
                  <a:moveTo>
                    <a:pt x="0" y="0"/>
                  </a:moveTo>
                  <a:lnTo>
                    <a:pt x="0" y="30"/>
                  </a:lnTo>
                  <a:lnTo>
                    <a:pt x="17" y="30"/>
                  </a:lnTo>
                  <a:lnTo>
                    <a:pt x="22" y="30"/>
                  </a:lnTo>
                  <a:lnTo>
                    <a:pt x="25" y="29"/>
                  </a:lnTo>
                  <a:lnTo>
                    <a:pt x="29" y="29"/>
                  </a:lnTo>
                  <a:lnTo>
                    <a:pt x="33" y="28"/>
                  </a:lnTo>
                  <a:lnTo>
                    <a:pt x="37" y="28"/>
                  </a:lnTo>
                  <a:lnTo>
                    <a:pt x="39" y="27"/>
                  </a:lnTo>
                  <a:lnTo>
                    <a:pt x="42" y="26"/>
                  </a:lnTo>
                  <a:lnTo>
                    <a:pt x="45" y="24"/>
                  </a:lnTo>
                  <a:lnTo>
                    <a:pt x="48" y="23"/>
                  </a:lnTo>
                  <a:lnTo>
                    <a:pt x="50" y="22"/>
                  </a:lnTo>
                  <a:lnTo>
                    <a:pt x="53" y="20"/>
                  </a:lnTo>
                  <a:lnTo>
                    <a:pt x="54" y="19"/>
                  </a:lnTo>
                  <a:lnTo>
                    <a:pt x="56" y="17"/>
                  </a:lnTo>
                  <a:lnTo>
                    <a:pt x="57" y="15"/>
                  </a:lnTo>
                  <a:lnTo>
                    <a:pt x="58" y="13"/>
                  </a:lnTo>
                  <a:lnTo>
                    <a:pt x="60" y="12"/>
                  </a:lnTo>
                  <a:lnTo>
                    <a:pt x="61" y="8"/>
                  </a:lnTo>
                  <a:lnTo>
                    <a:pt x="62" y="4"/>
                  </a:lnTo>
                  <a:lnTo>
                    <a:pt x="63" y="0"/>
                  </a:lnTo>
                  <a:lnTo>
                    <a:pt x="63" y="0"/>
                  </a:lnTo>
                  <a:lnTo>
                    <a:pt x="48" y="0"/>
                  </a:lnTo>
                  <a:lnTo>
                    <a:pt x="48" y="0"/>
                  </a:lnTo>
                  <a:lnTo>
                    <a:pt x="47" y="5"/>
                  </a:lnTo>
                  <a:lnTo>
                    <a:pt x="45" y="9"/>
                  </a:lnTo>
                  <a:lnTo>
                    <a:pt x="42" y="12"/>
                  </a:lnTo>
                  <a:lnTo>
                    <a:pt x="38" y="14"/>
                  </a:lnTo>
                  <a:lnTo>
                    <a:pt x="36" y="16"/>
                  </a:lnTo>
                  <a:lnTo>
                    <a:pt x="33" y="17"/>
                  </a:lnTo>
                  <a:lnTo>
                    <a:pt x="31" y="18"/>
                  </a:lnTo>
                  <a:lnTo>
                    <a:pt x="28" y="18"/>
                  </a:lnTo>
                  <a:lnTo>
                    <a:pt x="24" y="18"/>
                  </a:lnTo>
                  <a:lnTo>
                    <a:pt x="21" y="19"/>
                  </a:lnTo>
                  <a:lnTo>
                    <a:pt x="17" y="19"/>
                  </a:lnTo>
                  <a:lnTo>
                    <a:pt x="13" y="19"/>
                  </a:lnTo>
                  <a:lnTo>
                    <a:pt x="13"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5" name="Freeform 49"/>
            <p:cNvSpPr>
              <a:spLocks/>
            </p:cNvSpPr>
            <p:nvPr/>
          </p:nvSpPr>
          <p:spPr bwMode="auto">
            <a:xfrm>
              <a:off x="4299" y="3412"/>
              <a:ext cx="83" cy="31"/>
            </a:xfrm>
            <a:custGeom>
              <a:avLst/>
              <a:gdLst>
                <a:gd name="T0" fmla="*/ 0 w 83"/>
                <a:gd name="T1" fmla="*/ 0 h 31"/>
                <a:gd name="T2" fmla="*/ 0 w 83"/>
                <a:gd name="T3" fmla="*/ 5 h 31"/>
                <a:gd name="T4" fmla="*/ 1 w 83"/>
                <a:gd name="T5" fmla="*/ 10 h 31"/>
                <a:gd name="T6" fmla="*/ 5 w 83"/>
                <a:gd name="T7" fmla="*/ 15 h 31"/>
                <a:gd name="T8" fmla="*/ 9 w 83"/>
                <a:gd name="T9" fmla="*/ 20 h 31"/>
                <a:gd name="T10" fmla="*/ 12 w 83"/>
                <a:gd name="T11" fmla="*/ 22 h 31"/>
                <a:gd name="T12" fmla="*/ 15 w 83"/>
                <a:gd name="T13" fmla="*/ 24 h 31"/>
                <a:gd name="T14" fmla="*/ 18 w 83"/>
                <a:gd name="T15" fmla="*/ 26 h 31"/>
                <a:gd name="T16" fmla="*/ 22 w 83"/>
                <a:gd name="T17" fmla="*/ 28 h 31"/>
                <a:gd name="T18" fmla="*/ 25 w 83"/>
                <a:gd name="T19" fmla="*/ 28 h 31"/>
                <a:gd name="T20" fmla="*/ 31 w 83"/>
                <a:gd name="T21" fmla="*/ 29 h 31"/>
                <a:gd name="T22" fmla="*/ 35 w 83"/>
                <a:gd name="T23" fmla="*/ 30 h 31"/>
                <a:gd name="T24" fmla="*/ 40 w 83"/>
                <a:gd name="T25" fmla="*/ 30 h 31"/>
                <a:gd name="T26" fmla="*/ 46 w 83"/>
                <a:gd name="T27" fmla="*/ 30 h 31"/>
                <a:gd name="T28" fmla="*/ 52 w 83"/>
                <a:gd name="T29" fmla="*/ 29 h 31"/>
                <a:gd name="T30" fmla="*/ 57 w 83"/>
                <a:gd name="T31" fmla="*/ 28 h 31"/>
                <a:gd name="T32" fmla="*/ 63 w 83"/>
                <a:gd name="T33" fmla="*/ 26 h 31"/>
                <a:gd name="T34" fmla="*/ 68 w 83"/>
                <a:gd name="T35" fmla="*/ 23 h 31"/>
                <a:gd name="T36" fmla="*/ 71 w 83"/>
                <a:gd name="T37" fmla="*/ 20 h 31"/>
                <a:gd name="T38" fmla="*/ 74 w 83"/>
                <a:gd name="T39" fmla="*/ 17 h 31"/>
                <a:gd name="T40" fmla="*/ 77 w 83"/>
                <a:gd name="T41" fmla="*/ 14 h 31"/>
                <a:gd name="T42" fmla="*/ 81 w 83"/>
                <a:gd name="T43" fmla="*/ 7 h 31"/>
                <a:gd name="T44" fmla="*/ 82 w 83"/>
                <a:gd name="T45" fmla="*/ 1 h 31"/>
                <a:gd name="T46" fmla="*/ 68 w 83"/>
                <a:gd name="T47" fmla="*/ 0 h 31"/>
                <a:gd name="T48" fmla="*/ 67 w 83"/>
                <a:gd name="T49" fmla="*/ 3 h 31"/>
                <a:gd name="T50" fmla="*/ 63 w 83"/>
                <a:gd name="T51" fmla="*/ 11 h 31"/>
                <a:gd name="T52" fmla="*/ 57 w 83"/>
                <a:gd name="T53" fmla="*/ 15 h 31"/>
                <a:gd name="T54" fmla="*/ 52 w 83"/>
                <a:gd name="T55" fmla="*/ 17 h 31"/>
                <a:gd name="T56" fmla="*/ 48 w 83"/>
                <a:gd name="T57" fmla="*/ 18 h 31"/>
                <a:gd name="T58" fmla="*/ 43 w 83"/>
                <a:gd name="T59" fmla="*/ 19 h 31"/>
                <a:gd name="T60" fmla="*/ 37 w 83"/>
                <a:gd name="T61" fmla="*/ 19 h 31"/>
                <a:gd name="T62" fmla="*/ 31 w 83"/>
                <a:gd name="T63" fmla="*/ 18 h 31"/>
                <a:gd name="T64" fmla="*/ 25 w 83"/>
                <a:gd name="T65" fmla="*/ 16 h 31"/>
                <a:gd name="T66" fmla="*/ 20 w 83"/>
                <a:gd name="T67" fmla="*/ 13 h 31"/>
                <a:gd name="T68" fmla="*/ 16 w 83"/>
                <a:gd name="T69" fmla="*/ 8 h 31"/>
                <a:gd name="T70" fmla="*/ 14 w 83"/>
                <a:gd name="T71" fmla="*/ 2 h 31"/>
                <a:gd name="T72" fmla="*/ 13 w 83"/>
                <a:gd name="T73" fmla="*/ 0 h 31"/>
                <a:gd name="T74" fmla="*/ 0 w 83"/>
                <a:gd name="T7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31">
                  <a:moveTo>
                    <a:pt x="0" y="0"/>
                  </a:moveTo>
                  <a:lnTo>
                    <a:pt x="0" y="0"/>
                  </a:lnTo>
                  <a:lnTo>
                    <a:pt x="0" y="2"/>
                  </a:lnTo>
                  <a:lnTo>
                    <a:pt x="0" y="5"/>
                  </a:lnTo>
                  <a:lnTo>
                    <a:pt x="0" y="7"/>
                  </a:lnTo>
                  <a:lnTo>
                    <a:pt x="1" y="10"/>
                  </a:lnTo>
                  <a:lnTo>
                    <a:pt x="3" y="13"/>
                  </a:lnTo>
                  <a:lnTo>
                    <a:pt x="5" y="15"/>
                  </a:lnTo>
                  <a:lnTo>
                    <a:pt x="6" y="17"/>
                  </a:lnTo>
                  <a:lnTo>
                    <a:pt x="9" y="20"/>
                  </a:lnTo>
                  <a:lnTo>
                    <a:pt x="10" y="21"/>
                  </a:lnTo>
                  <a:lnTo>
                    <a:pt x="12" y="22"/>
                  </a:lnTo>
                  <a:lnTo>
                    <a:pt x="13" y="23"/>
                  </a:lnTo>
                  <a:lnTo>
                    <a:pt x="15" y="24"/>
                  </a:lnTo>
                  <a:lnTo>
                    <a:pt x="16" y="25"/>
                  </a:lnTo>
                  <a:lnTo>
                    <a:pt x="18" y="26"/>
                  </a:lnTo>
                  <a:lnTo>
                    <a:pt x="20" y="27"/>
                  </a:lnTo>
                  <a:lnTo>
                    <a:pt x="22" y="28"/>
                  </a:lnTo>
                  <a:lnTo>
                    <a:pt x="24" y="28"/>
                  </a:lnTo>
                  <a:lnTo>
                    <a:pt x="25" y="28"/>
                  </a:lnTo>
                  <a:lnTo>
                    <a:pt x="28" y="29"/>
                  </a:lnTo>
                  <a:lnTo>
                    <a:pt x="31" y="29"/>
                  </a:lnTo>
                  <a:lnTo>
                    <a:pt x="33" y="30"/>
                  </a:lnTo>
                  <a:lnTo>
                    <a:pt x="35" y="30"/>
                  </a:lnTo>
                  <a:lnTo>
                    <a:pt x="37" y="30"/>
                  </a:lnTo>
                  <a:lnTo>
                    <a:pt x="40" y="30"/>
                  </a:lnTo>
                  <a:lnTo>
                    <a:pt x="43" y="30"/>
                  </a:lnTo>
                  <a:lnTo>
                    <a:pt x="46" y="30"/>
                  </a:lnTo>
                  <a:lnTo>
                    <a:pt x="50" y="30"/>
                  </a:lnTo>
                  <a:lnTo>
                    <a:pt x="52" y="29"/>
                  </a:lnTo>
                  <a:lnTo>
                    <a:pt x="55" y="28"/>
                  </a:lnTo>
                  <a:lnTo>
                    <a:pt x="57" y="28"/>
                  </a:lnTo>
                  <a:lnTo>
                    <a:pt x="60" y="27"/>
                  </a:lnTo>
                  <a:lnTo>
                    <a:pt x="63" y="26"/>
                  </a:lnTo>
                  <a:lnTo>
                    <a:pt x="65" y="24"/>
                  </a:lnTo>
                  <a:lnTo>
                    <a:pt x="68" y="23"/>
                  </a:lnTo>
                  <a:lnTo>
                    <a:pt x="69" y="22"/>
                  </a:lnTo>
                  <a:lnTo>
                    <a:pt x="71" y="20"/>
                  </a:lnTo>
                  <a:lnTo>
                    <a:pt x="72" y="19"/>
                  </a:lnTo>
                  <a:lnTo>
                    <a:pt x="74" y="17"/>
                  </a:lnTo>
                  <a:lnTo>
                    <a:pt x="75" y="16"/>
                  </a:lnTo>
                  <a:lnTo>
                    <a:pt x="77" y="14"/>
                  </a:lnTo>
                  <a:lnTo>
                    <a:pt x="79" y="11"/>
                  </a:lnTo>
                  <a:lnTo>
                    <a:pt x="81" y="7"/>
                  </a:lnTo>
                  <a:lnTo>
                    <a:pt x="82" y="4"/>
                  </a:lnTo>
                  <a:lnTo>
                    <a:pt x="82" y="1"/>
                  </a:lnTo>
                  <a:lnTo>
                    <a:pt x="82" y="0"/>
                  </a:lnTo>
                  <a:lnTo>
                    <a:pt x="68" y="0"/>
                  </a:lnTo>
                  <a:lnTo>
                    <a:pt x="68" y="0"/>
                  </a:lnTo>
                  <a:lnTo>
                    <a:pt x="67" y="3"/>
                  </a:lnTo>
                  <a:lnTo>
                    <a:pt x="65" y="7"/>
                  </a:lnTo>
                  <a:lnTo>
                    <a:pt x="63" y="11"/>
                  </a:lnTo>
                  <a:lnTo>
                    <a:pt x="59" y="14"/>
                  </a:lnTo>
                  <a:lnTo>
                    <a:pt x="57" y="15"/>
                  </a:lnTo>
                  <a:lnTo>
                    <a:pt x="55" y="16"/>
                  </a:lnTo>
                  <a:lnTo>
                    <a:pt x="52" y="17"/>
                  </a:lnTo>
                  <a:lnTo>
                    <a:pt x="50" y="18"/>
                  </a:lnTo>
                  <a:lnTo>
                    <a:pt x="48" y="18"/>
                  </a:lnTo>
                  <a:lnTo>
                    <a:pt x="45" y="19"/>
                  </a:lnTo>
                  <a:lnTo>
                    <a:pt x="43" y="19"/>
                  </a:lnTo>
                  <a:lnTo>
                    <a:pt x="40" y="19"/>
                  </a:lnTo>
                  <a:lnTo>
                    <a:pt x="37" y="19"/>
                  </a:lnTo>
                  <a:lnTo>
                    <a:pt x="34" y="19"/>
                  </a:lnTo>
                  <a:lnTo>
                    <a:pt x="31" y="18"/>
                  </a:lnTo>
                  <a:lnTo>
                    <a:pt x="29" y="17"/>
                  </a:lnTo>
                  <a:lnTo>
                    <a:pt x="25" y="16"/>
                  </a:lnTo>
                  <a:lnTo>
                    <a:pt x="23" y="14"/>
                  </a:lnTo>
                  <a:lnTo>
                    <a:pt x="20" y="13"/>
                  </a:lnTo>
                  <a:lnTo>
                    <a:pt x="18" y="11"/>
                  </a:lnTo>
                  <a:lnTo>
                    <a:pt x="16" y="8"/>
                  </a:lnTo>
                  <a:lnTo>
                    <a:pt x="15" y="5"/>
                  </a:lnTo>
                  <a:lnTo>
                    <a:pt x="14" y="2"/>
                  </a:lnTo>
                  <a:lnTo>
                    <a:pt x="13" y="0"/>
                  </a:lnTo>
                  <a:lnTo>
                    <a:pt x="13"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6" name="Freeform 50"/>
            <p:cNvSpPr>
              <a:spLocks/>
            </p:cNvSpPr>
            <p:nvPr/>
          </p:nvSpPr>
          <p:spPr bwMode="auto">
            <a:xfrm>
              <a:off x="4425" y="3412"/>
              <a:ext cx="17" cy="31"/>
            </a:xfrm>
            <a:custGeom>
              <a:avLst/>
              <a:gdLst>
                <a:gd name="T0" fmla="*/ 0 w 17"/>
                <a:gd name="T1" fmla="*/ 0 h 31"/>
                <a:gd name="T2" fmla="*/ 0 w 17"/>
                <a:gd name="T3" fmla="*/ 30 h 31"/>
                <a:gd name="T4" fmla="*/ 16 w 17"/>
                <a:gd name="T5" fmla="*/ 30 h 31"/>
                <a:gd name="T6" fmla="*/ 16 w 17"/>
                <a:gd name="T7" fmla="*/ 0 h 31"/>
                <a:gd name="T8" fmla="*/ 0 w 17"/>
                <a:gd name="T9" fmla="*/ 0 h 31"/>
                <a:gd name="T10" fmla="*/ 0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0" y="0"/>
                  </a:moveTo>
                  <a:lnTo>
                    <a:pt x="0" y="30"/>
                  </a:lnTo>
                  <a:lnTo>
                    <a:pt x="16" y="30"/>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7" name="Freeform 51"/>
            <p:cNvSpPr>
              <a:spLocks/>
            </p:cNvSpPr>
            <p:nvPr/>
          </p:nvSpPr>
          <p:spPr bwMode="auto">
            <a:xfrm>
              <a:off x="4451" y="3412"/>
              <a:ext cx="40" cy="31"/>
            </a:xfrm>
            <a:custGeom>
              <a:avLst/>
              <a:gdLst>
                <a:gd name="T0" fmla="*/ 0 w 40"/>
                <a:gd name="T1" fmla="*/ 0 h 31"/>
                <a:gd name="T2" fmla="*/ 22 w 40"/>
                <a:gd name="T3" fmla="*/ 30 h 31"/>
                <a:gd name="T4" fmla="*/ 39 w 40"/>
                <a:gd name="T5" fmla="*/ 30 h 31"/>
                <a:gd name="T6" fmla="*/ 39 w 40"/>
                <a:gd name="T7" fmla="*/ 0 h 31"/>
                <a:gd name="T8" fmla="*/ 24 w 40"/>
                <a:gd name="T9" fmla="*/ 0 h 31"/>
                <a:gd name="T10" fmla="*/ 24 w 40"/>
                <a:gd name="T11" fmla="*/ 14 h 31"/>
                <a:gd name="T12" fmla="*/ 13 w 40"/>
                <a:gd name="T13" fmla="*/ 0 h 31"/>
                <a:gd name="T14" fmla="*/ 0 w 40"/>
                <a:gd name="T15" fmla="*/ 0 h 31"/>
                <a:gd name="T16" fmla="*/ 0 w 4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1">
                  <a:moveTo>
                    <a:pt x="0" y="0"/>
                  </a:moveTo>
                  <a:lnTo>
                    <a:pt x="22" y="30"/>
                  </a:lnTo>
                  <a:lnTo>
                    <a:pt x="39" y="30"/>
                  </a:lnTo>
                  <a:lnTo>
                    <a:pt x="39" y="0"/>
                  </a:lnTo>
                  <a:lnTo>
                    <a:pt x="24" y="0"/>
                  </a:lnTo>
                  <a:lnTo>
                    <a:pt x="24" y="14"/>
                  </a:lnTo>
                  <a:lnTo>
                    <a:pt x="13"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8" name="Freeform 52"/>
            <p:cNvSpPr>
              <a:spLocks/>
            </p:cNvSpPr>
            <p:nvPr/>
          </p:nvSpPr>
          <p:spPr bwMode="auto">
            <a:xfrm>
              <a:off x="4501" y="3412"/>
              <a:ext cx="85" cy="31"/>
            </a:xfrm>
            <a:custGeom>
              <a:avLst/>
              <a:gdLst>
                <a:gd name="T0" fmla="*/ 0 w 85"/>
                <a:gd name="T1" fmla="*/ 0 h 31"/>
                <a:gd name="T2" fmla="*/ 0 w 85"/>
                <a:gd name="T3" fmla="*/ 5 h 31"/>
                <a:gd name="T4" fmla="*/ 2 w 85"/>
                <a:gd name="T5" fmla="*/ 10 h 31"/>
                <a:gd name="T6" fmla="*/ 5 w 85"/>
                <a:gd name="T7" fmla="*/ 15 h 31"/>
                <a:gd name="T8" fmla="*/ 9 w 85"/>
                <a:gd name="T9" fmla="*/ 20 h 31"/>
                <a:gd name="T10" fmla="*/ 12 w 85"/>
                <a:gd name="T11" fmla="*/ 22 h 31"/>
                <a:gd name="T12" fmla="*/ 15 w 85"/>
                <a:gd name="T13" fmla="*/ 24 h 31"/>
                <a:gd name="T14" fmla="*/ 19 w 85"/>
                <a:gd name="T15" fmla="*/ 26 h 31"/>
                <a:gd name="T16" fmla="*/ 22 w 85"/>
                <a:gd name="T17" fmla="*/ 28 h 31"/>
                <a:gd name="T18" fmla="*/ 27 w 85"/>
                <a:gd name="T19" fmla="*/ 28 h 31"/>
                <a:gd name="T20" fmla="*/ 31 w 85"/>
                <a:gd name="T21" fmla="*/ 29 h 31"/>
                <a:gd name="T22" fmla="*/ 36 w 85"/>
                <a:gd name="T23" fmla="*/ 30 h 31"/>
                <a:gd name="T24" fmla="*/ 41 w 85"/>
                <a:gd name="T25" fmla="*/ 30 h 31"/>
                <a:gd name="T26" fmla="*/ 48 w 85"/>
                <a:gd name="T27" fmla="*/ 30 h 31"/>
                <a:gd name="T28" fmla="*/ 53 w 85"/>
                <a:gd name="T29" fmla="*/ 29 h 31"/>
                <a:gd name="T30" fmla="*/ 59 w 85"/>
                <a:gd name="T31" fmla="*/ 28 h 31"/>
                <a:gd name="T32" fmla="*/ 63 w 85"/>
                <a:gd name="T33" fmla="*/ 26 h 31"/>
                <a:gd name="T34" fmla="*/ 69 w 85"/>
                <a:gd name="T35" fmla="*/ 23 h 31"/>
                <a:gd name="T36" fmla="*/ 72 w 85"/>
                <a:gd name="T37" fmla="*/ 20 h 31"/>
                <a:gd name="T38" fmla="*/ 76 w 85"/>
                <a:gd name="T39" fmla="*/ 17 h 31"/>
                <a:gd name="T40" fmla="*/ 78 w 85"/>
                <a:gd name="T41" fmla="*/ 14 h 31"/>
                <a:gd name="T42" fmla="*/ 83 w 85"/>
                <a:gd name="T43" fmla="*/ 7 h 31"/>
                <a:gd name="T44" fmla="*/ 84 w 85"/>
                <a:gd name="T45" fmla="*/ 1 h 31"/>
                <a:gd name="T46" fmla="*/ 69 w 85"/>
                <a:gd name="T47" fmla="*/ 0 h 31"/>
                <a:gd name="T48" fmla="*/ 68 w 85"/>
                <a:gd name="T49" fmla="*/ 3 h 31"/>
                <a:gd name="T50" fmla="*/ 63 w 85"/>
                <a:gd name="T51" fmla="*/ 11 h 31"/>
                <a:gd name="T52" fmla="*/ 58 w 85"/>
                <a:gd name="T53" fmla="*/ 15 h 31"/>
                <a:gd name="T54" fmla="*/ 54 w 85"/>
                <a:gd name="T55" fmla="*/ 17 h 31"/>
                <a:gd name="T56" fmla="*/ 49 w 85"/>
                <a:gd name="T57" fmla="*/ 18 h 31"/>
                <a:gd name="T58" fmla="*/ 43 w 85"/>
                <a:gd name="T59" fmla="*/ 19 h 31"/>
                <a:gd name="T60" fmla="*/ 38 w 85"/>
                <a:gd name="T61" fmla="*/ 19 h 31"/>
                <a:gd name="T62" fmla="*/ 32 w 85"/>
                <a:gd name="T63" fmla="*/ 18 h 31"/>
                <a:gd name="T64" fmla="*/ 27 w 85"/>
                <a:gd name="T65" fmla="*/ 16 h 31"/>
                <a:gd name="T66" fmla="*/ 21 w 85"/>
                <a:gd name="T67" fmla="*/ 13 h 31"/>
                <a:gd name="T68" fmla="*/ 16 w 85"/>
                <a:gd name="T69" fmla="*/ 8 h 31"/>
                <a:gd name="T70" fmla="*/ 14 w 85"/>
                <a:gd name="T71" fmla="*/ 2 h 31"/>
                <a:gd name="T72" fmla="*/ 14 w 85"/>
                <a:gd name="T73" fmla="*/ 0 h 31"/>
                <a:gd name="T74" fmla="*/ 0 w 85"/>
                <a:gd name="T7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31">
                  <a:moveTo>
                    <a:pt x="0" y="0"/>
                  </a:moveTo>
                  <a:lnTo>
                    <a:pt x="0" y="0"/>
                  </a:lnTo>
                  <a:lnTo>
                    <a:pt x="0" y="2"/>
                  </a:lnTo>
                  <a:lnTo>
                    <a:pt x="0" y="5"/>
                  </a:lnTo>
                  <a:lnTo>
                    <a:pt x="0" y="7"/>
                  </a:lnTo>
                  <a:lnTo>
                    <a:pt x="2" y="10"/>
                  </a:lnTo>
                  <a:lnTo>
                    <a:pt x="3" y="13"/>
                  </a:lnTo>
                  <a:lnTo>
                    <a:pt x="5" y="15"/>
                  </a:lnTo>
                  <a:lnTo>
                    <a:pt x="7" y="17"/>
                  </a:lnTo>
                  <a:lnTo>
                    <a:pt x="9" y="20"/>
                  </a:lnTo>
                  <a:lnTo>
                    <a:pt x="10" y="21"/>
                  </a:lnTo>
                  <a:lnTo>
                    <a:pt x="12" y="22"/>
                  </a:lnTo>
                  <a:lnTo>
                    <a:pt x="14" y="23"/>
                  </a:lnTo>
                  <a:lnTo>
                    <a:pt x="15" y="24"/>
                  </a:lnTo>
                  <a:lnTo>
                    <a:pt x="16" y="25"/>
                  </a:lnTo>
                  <a:lnTo>
                    <a:pt x="19" y="26"/>
                  </a:lnTo>
                  <a:lnTo>
                    <a:pt x="21" y="27"/>
                  </a:lnTo>
                  <a:lnTo>
                    <a:pt x="22" y="28"/>
                  </a:lnTo>
                  <a:lnTo>
                    <a:pt x="25" y="28"/>
                  </a:lnTo>
                  <a:lnTo>
                    <a:pt x="27" y="28"/>
                  </a:lnTo>
                  <a:lnTo>
                    <a:pt x="28" y="29"/>
                  </a:lnTo>
                  <a:lnTo>
                    <a:pt x="31" y="29"/>
                  </a:lnTo>
                  <a:lnTo>
                    <a:pt x="34" y="30"/>
                  </a:lnTo>
                  <a:lnTo>
                    <a:pt x="36" y="30"/>
                  </a:lnTo>
                  <a:lnTo>
                    <a:pt x="39" y="30"/>
                  </a:lnTo>
                  <a:lnTo>
                    <a:pt x="41" y="30"/>
                  </a:lnTo>
                  <a:lnTo>
                    <a:pt x="44" y="30"/>
                  </a:lnTo>
                  <a:lnTo>
                    <a:pt x="48" y="30"/>
                  </a:lnTo>
                  <a:lnTo>
                    <a:pt x="50" y="30"/>
                  </a:lnTo>
                  <a:lnTo>
                    <a:pt x="53" y="29"/>
                  </a:lnTo>
                  <a:lnTo>
                    <a:pt x="56" y="28"/>
                  </a:lnTo>
                  <a:lnTo>
                    <a:pt x="59" y="28"/>
                  </a:lnTo>
                  <a:lnTo>
                    <a:pt x="62" y="27"/>
                  </a:lnTo>
                  <a:lnTo>
                    <a:pt x="63" y="26"/>
                  </a:lnTo>
                  <a:lnTo>
                    <a:pt x="66" y="24"/>
                  </a:lnTo>
                  <a:lnTo>
                    <a:pt x="69" y="23"/>
                  </a:lnTo>
                  <a:lnTo>
                    <a:pt x="70" y="22"/>
                  </a:lnTo>
                  <a:lnTo>
                    <a:pt x="72" y="20"/>
                  </a:lnTo>
                  <a:lnTo>
                    <a:pt x="74" y="19"/>
                  </a:lnTo>
                  <a:lnTo>
                    <a:pt x="76" y="17"/>
                  </a:lnTo>
                  <a:lnTo>
                    <a:pt x="77" y="16"/>
                  </a:lnTo>
                  <a:lnTo>
                    <a:pt x="78" y="14"/>
                  </a:lnTo>
                  <a:lnTo>
                    <a:pt x="80" y="11"/>
                  </a:lnTo>
                  <a:lnTo>
                    <a:pt x="83" y="7"/>
                  </a:lnTo>
                  <a:lnTo>
                    <a:pt x="83" y="4"/>
                  </a:lnTo>
                  <a:lnTo>
                    <a:pt x="84" y="1"/>
                  </a:lnTo>
                  <a:lnTo>
                    <a:pt x="84" y="0"/>
                  </a:lnTo>
                  <a:lnTo>
                    <a:pt x="69" y="0"/>
                  </a:lnTo>
                  <a:lnTo>
                    <a:pt x="69" y="0"/>
                  </a:lnTo>
                  <a:lnTo>
                    <a:pt x="68" y="3"/>
                  </a:lnTo>
                  <a:lnTo>
                    <a:pt x="66" y="7"/>
                  </a:lnTo>
                  <a:lnTo>
                    <a:pt x="63" y="11"/>
                  </a:lnTo>
                  <a:lnTo>
                    <a:pt x="60" y="14"/>
                  </a:lnTo>
                  <a:lnTo>
                    <a:pt x="58" y="15"/>
                  </a:lnTo>
                  <a:lnTo>
                    <a:pt x="56" y="16"/>
                  </a:lnTo>
                  <a:lnTo>
                    <a:pt x="54" y="17"/>
                  </a:lnTo>
                  <a:lnTo>
                    <a:pt x="51" y="18"/>
                  </a:lnTo>
                  <a:lnTo>
                    <a:pt x="49" y="18"/>
                  </a:lnTo>
                  <a:lnTo>
                    <a:pt x="46" y="19"/>
                  </a:lnTo>
                  <a:lnTo>
                    <a:pt x="43" y="19"/>
                  </a:lnTo>
                  <a:lnTo>
                    <a:pt x="41" y="19"/>
                  </a:lnTo>
                  <a:lnTo>
                    <a:pt x="38" y="19"/>
                  </a:lnTo>
                  <a:lnTo>
                    <a:pt x="35" y="19"/>
                  </a:lnTo>
                  <a:lnTo>
                    <a:pt x="32" y="18"/>
                  </a:lnTo>
                  <a:lnTo>
                    <a:pt x="29" y="17"/>
                  </a:lnTo>
                  <a:lnTo>
                    <a:pt x="27" y="16"/>
                  </a:lnTo>
                  <a:lnTo>
                    <a:pt x="23" y="14"/>
                  </a:lnTo>
                  <a:lnTo>
                    <a:pt x="21" y="13"/>
                  </a:lnTo>
                  <a:lnTo>
                    <a:pt x="19" y="11"/>
                  </a:lnTo>
                  <a:lnTo>
                    <a:pt x="16" y="8"/>
                  </a:lnTo>
                  <a:lnTo>
                    <a:pt x="16" y="5"/>
                  </a:lnTo>
                  <a:lnTo>
                    <a:pt x="14" y="2"/>
                  </a:lnTo>
                  <a:lnTo>
                    <a:pt x="14" y="0"/>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29" name="Freeform 53"/>
            <p:cNvSpPr>
              <a:spLocks/>
            </p:cNvSpPr>
            <p:nvPr/>
          </p:nvSpPr>
          <p:spPr bwMode="auto">
            <a:xfrm>
              <a:off x="4605" y="3412"/>
              <a:ext cx="17" cy="31"/>
            </a:xfrm>
            <a:custGeom>
              <a:avLst/>
              <a:gdLst>
                <a:gd name="T0" fmla="*/ 0 w 17"/>
                <a:gd name="T1" fmla="*/ 0 h 31"/>
                <a:gd name="T2" fmla="*/ 0 w 17"/>
                <a:gd name="T3" fmla="*/ 30 h 31"/>
                <a:gd name="T4" fmla="*/ 16 w 17"/>
                <a:gd name="T5" fmla="*/ 30 h 31"/>
                <a:gd name="T6" fmla="*/ 16 w 17"/>
                <a:gd name="T7" fmla="*/ 0 h 31"/>
                <a:gd name="T8" fmla="*/ 0 w 17"/>
                <a:gd name="T9" fmla="*/ 0 h 31"/>
                <a:gd name="T10" fmla="*/ 0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0" y="0"/>
                  </a:moveTo>
                  <a:lnTo>
                    <a:pt x="0" y="30"/>
                  </a:lnTo>
                  <a:lnTo>
                    <a:pt x="16" y="30"/>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0" name="Freeform 54"/>
            <p:cNvSpPr>
              <a:spLocks/>
            </p:cNvSpPr>
            <p:nvPr/>
          </p:nvSpPr>
          <p:spPr bwMode="auto">
            <a:xfrm>
              <a:off x="4673" y="3412"/>
              <a:ext cx="60" cy="31"/>
            </a:xfrm>
            <a:custGeom>
              <a:avLst/>
              <a:gdLst>
                <a:gd name="T0" fmla="*/ 0 w 60"/>
                <a:gd name="T1" fmla="*/ 0 h 31"/>
                <a:gd name="T2" fmla="*/ 0 w 60"/>
                <a:gd name="T3" fmla="*/ 30 h 31"/>
                <a:gd name="T4" fmla="*/ 14 w 60"/>
                <a:gd name="T5" fmla="*/ 30 h 31"/>
                <a:gd name="T6" fmla="*/ 14 w 60"/>
                <a:gd name="T7" fmla="*/ 4 h 31"/>
                <a:gd name="T8" fmla="*/ 44 w 60"/>
                <a:gd name="T9" fmla="*/ 4 h 31"/>
                <a:gd name="T10" fmla="*/ 44 w 60"/>
                <a:gd name="T11" fmla="*/ 30 h 31"/>
                <a:gd name="T12" fmla="*/ 59 w 60"/>
                <a:gd name="T13" fmla="*/ 30 h 31"/>
                <a:gd name="T14" fmla="*/ 59 w 60"/>
                <a:gd name="T15" fmla="*/ 0 h 31"/>
                <a:gd name="T16" fmla="*/ 0 w 60"/>
                <a:gd name="T17" fmla="*/ 0 h 31"/>
                <a:gd name="T18" fmla="*/ 0 w 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31">
                  <a:moveTo>
                    <a:pt x="0" y="0"/>
                  </a:moveTo>
                  <a:lnTo>
                    <a:pt x="0" y="30"/>
                  </a:lnTo>
                  <a:lnTo>
                    <a:pt x="14" y="30"/>
                  </a:lnTo>
                  <a:lnTo>
                    <a:pt x="14" y="4"/>
                  </a:lnTo>
                  <a:lnTo>
                    <a:pt x="44" y="4"/>
                  </a:lnTo>
                  <a:lnTo>
                    <a:pt x="44" y="30"/>
                  </a:lnTo>
                  <a:lnTo>
                    <a:pt x="59" y="30"/>
                  </a:lnTo>
                  <a:lnTo>
                    <a:pt x="59"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1" name="Freeform 55"/>
            <p:cNvSpPr>
              <a:spLocks/>
            </p:cNvSpPr>
            <p:nvPr/>
          </p:nvSpPr>
          <p:spPr bwMode="auto">
            <a:xfrm>
              <a:off x="4741" y="3412"/>
              <a:ext cx="81" cy="31"/>
            </a:xfrm>
            <a:custGeom>
              <a:avLst/>
              <a:gdLst>
                <a:gd name="T0" fmla="*/ 16 w 81"/>
                <a:gd name="T1" fmla="*/ 0 h 31"/>
                <a:gd name="T2" fmla="*/ 0 w 81"/>
                <a:gd name="T3" fmla="*/ 30 h 31"/>
                <a:gd name="T4" fmla="*/ 16 w 81"/>
                <a:gd name="T5" fmla="*/ 30 h 31"/>
                <a:gd name="T6" fmla="*/ 25 w 81"/>
                <a:gd name="T7" fmla="*/ 14 h 31"/>
                <a:gd name="T8" fmla="*/ 54 w 81"/>
                <a:gd name="T9" fmla="*/ 14 h 31"/>
                <a:gd name="T10" fmla="*/ 63 w 81"/>
                <a:gd name="T11" fmla="*/ 30 h 31"/>
                <a:gd name="T12" fmla="*/ 80 w 81"/>
                <a:gd name="T13" fmla="*/ 30 h 31"/>
                <a:gd name="T14" fmla="*/ 62 w 81"/>
                <a:gd name="T15" fmla="*/ 0 h 31"/>
                <a:gd name="T16" fmla="*/ 47 w 81"/>
                <a:gd name="T17" fmla="*/ 0 h 31"/>
                <a:gd name="T18" fmla="*/ 49 w 81"/>
                <a:gd name="T19" fmla="*/ 2 h 31"/>
                <a:gd name="T20" fmla="*/ 30 w 81"/>
                <a:gd name="T21" fmla="*/ 2 h 31"/>
                <a:gd name="T22" fmla="*/ 32 w 81"/>
                <a:gd name="T23" fmla="*/ 0 h 31"/>
                <a:gd name="T24" fmla="*/ 16 w 81"/>
                <a:gd name="T25" fmla="*/ 0 h 31"/>
                <a:gd name="T26" fmla="*/ 16 w 81"/>
                <a:gd name="T2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1">
                  <a:moveTo>
                    <a:pt x="16" y="0"/>
                  </a:moveTo>
                  <a:lnTo>
                    <a:pt x="0" y="30"/>
                  </a:lnTo>
                  <a:lnTo>
                    <a:pt x="16" y="30"/>
                  </a:lnTo>
                  <a:lnTo>
                    <a:pt x="25" y="14"/>
                  </a:lnTo>
                  <a:lnTo>
                    <a:pt x="54" y="14"/>
                  </a:lnTo>
                  <a:lnTo>
                    <a:pt x="63" y="30"/>
                  </a:lnTo>
                  <a:lnTo>
                    <a:pt x="80" y="30"/>
                  </a:lnTo>
                  <a:lnTo>
                    <a:pt x="62" y="0"/>
                  </a:lnTo>
                  <a:lnTo>
                    <a:pt x="47" y="0"/>
                  </a:lnTo>
                  <a:lnTo>
                    <a:pt x="49" y="2"/>
                  </a:lnTo>
                  <a:lnTo>
                    <a:pt x="30" y="2"/>
                  </a:lnTo>
                  <a:lnTo>
                    <a:pt x="32" y="0"/>
                  </a:lnTo>
                  <a:lnTo>
                    <a:pt x="16" y="0"/>
                  </a:lnTo>
                  <a:lnTo>
                    <a:pt x="1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2" name="Freeform 56"/>
            <p:cNvSpPr>
              <a:spLocks/>
            </p:cNvSpPr>
            <p:nvPr/>
          </p:nvSpPr>
          <p:spPr bwMode="auto">
            <a:xfrm>
              <a:off x="4829" y="3412"/>
              <a:ext cx="17" cy="31"/>
            </a:xfrm>
            <a:custGeom>
              <a:avLst/>
              <a:gdLst>
                <a:gd name="T0" fmla="*/ 0 w 17"/>
                <a:gd name="T1" fmla="*/ 0 h 31"/>
                <a:gd name="T2" fmla="*/ 0 w 17"/>
                <a:gd name="T3" fmla="*/ 30 h 31"/>
                <a:gd name="T4" fmla="*/ 16 w 17"/>
                <a:gd name="T5" fmla="*/ 30 h 31"/>
                <a:gd name="T6" fmla="*/ 16 w 17"/>
                <a:gd name="T7" fmla="*/ 0 h 31"/>
                <a:gd name="T8" fmla="*/ 0 w 17"/>
                <a:gd name="T9" fmla="*/ 0 h 31"/>
                <a:gd name="T10" fmla="*/ 0 w 17"/>
                <a:gd name="T11" fmla="*/ 0 h 31"/>
              </a:gdLst>
              <a:ahLst/>
              <a:cxnLst>
                <a:cxn ang="0">
                  <a:pos x="T0" y="T1"/>
                </a:cxn>
                <a:cxn ang="0">
                  <a:pos x="T2" y="T3"/>
                </a:cxn>
                <a:cxn ang="0">
                  <a:pos x="T4" y="T5"/>
                </a:cxn>
                <a:cxn ang="0">
                  <a:pos x="T6" y="T7"/>
                </a:cxn>
                <a:cxn ang="0">
                  <a:pos x="T8" y="T9"/>
                </a:cxn>
                <a:cxn ang="0">
                  <a:pos x="T10" y="T11"/>
                </a:cxn>
              </a:cxnLst>
              <a:rect l="0" t="0" r="r" b="b"/>
              <a:pathLst>
                <a:path w="17" h="31">
                  <a:moveTo>
                    <a:pt x="0" y="0"/>
                  </a:moveTo>
                  <a:lnTo>
                    <a:pt x="0" y="30"/>
                  </a:lnTo>
                  <a:lnTo>
                    <a:pt x="16" y="30"/>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3" name="Freeform 57"/>
            <p:cNvSpPr>
              <a:spLocks/>
            </p:cNvSpPr>
            <p:nvPr/>
          </p:nvSpPr>
          <p:spPr bwMode="auto">
            <a:xfrm>
              <a:off x="4855" y="3412"/>
              <a:ext cx="39" cy="31"/>
            </a:xfrm>
            <a:custGeom>
              <a:avLst/>
              <a:gdLst>
                <a:gd name="T0" fmla="*/ 0 w 39"/>
                <a:gd name="T1" fmla="*/ 0 h 31"/>
                <a:gd name="T2" fmla="*/ 22 w 39"/>
                <a:gd name="T3" fmla="*/ 30 h 31"/>
                <a:gd name="T4" fmla="*/ 38 w 39"/>
                <a:gd name="T5" fmla="*/ 30 h 31"/>
                <a:gd name="T6" fmla="*/ 38 w 39"/>
                <a:gd name="T7" fmla="*/ 0 h 31"/>
                <a:gd name="T8" fmla="*/ 23 w 39"/>
                <a:gd name="T9" fmla="*/ 0 h 31"/>
                <a:gd name="T10" fmla="*/ 23 w 39"/>
                <a:gd name="T11" fmla="*/ 14 h 31"/>
                <a:gd name="T12" fmla="*/ 13 w 39"/>
                <a:gd name="T13" fmla="*/ 0 h 31"/>
                <a:gd name="T14" fmla="*/ 0 w 39"/>
                <a:gd name="T15" fmla="*/ 0 h 31"/>
                <a:gd name="T16" fmla="*/ 0 w 39"/>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1">
                  <a:moveTo>
                    <a:pt x="0" y="0"/>
                  </a:moveTo>
                  <a:lnTo>
                    <a:pt x="22" y="30"/>
                  </a:lnTo>
                  <a:lnTo>
                    <a:pt x="38" y="30"/>
                  </a:lnTo>
                  <a:lnTo>
                    <a:pt x="38" y="0"/>
                  </a:lnTo>
                  <a:lnTo>
                    <a:pt x="23" y="0"/>
                  </a:lnTo>
                  <a:lnTo>
                    <a:pt x="23" y="14"/>
                  </a:lnTo>
                  <a:lnTo>
                    <a:pt x="13"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4" name="Freeform 58"/>
            <p:cNvSpPr>
              <a:spLocks/>
            </p:cNvSpPr>
            <p:nvPr/>
          </p:nvSpPr>
          <p:spPr bwMode="auto">
            <a:xfrm>
              <a:off x="4910" y="3412"/>
              <a:ext cx="64" cy="31"/>
            </a:xfrm>
            <a:custGeom>
              <a:avLst/>
              <a:gdLst>
                <a:gd name="T0" fmla="*/ 0 w 64"/>
                <a:gd name="T1" fmla="*/ 0 h 31"/>
                <a:gd name="T2" fmla="*/ 0 w 64"/>
                <a:gd name="T3" fmla="*/ 30 h 31"/>
                <a:gd name="T4" fmla="*/ 18 w 64"/>
                <a:gd name="T5" fmla="*/ 30 h 31"/>
                <a:gd name="T6" fmla="*/ 22 w 64"/>
                <a:gd name="T7" fmla="*/ 30 h 31"/>
                <a:gd name="T8" fmla="*/ 26 w 64"/>
                <a:gd name="T9" fmla="*/ 29 h 31"/>
                <a:gd name="T10" fmla="*/ 30 w 64"/>
                <a:gd name="T11" fmla="*/ 29 h 31"/>
                <a:gd name="T12" fmla="*/ 34 w 64"/>
                <a:gd name="T13" fmla="*/ 28 h 31"/>
                <a:gd name="T14" fmla="*/ 37 w 64"/>
                <a:gd name="T15" fmla="*/ 28 h 31"/>
                <a:gd name="T16" fmla="*/ 40 w 64"/>
                <a:gd name="T17" fmla="*/ 27 h 31"/>
                <a:gd name="T18" fmla="*/ 43 w 64"/>
                <a:gd name="T19" fmla="*/ 26 h 31"/>
                <a:gd name="T20" fmla="*/ 45 w 64"/>
                <a:gd name="T21" fmla="*/ 24 h 31"/>
                <a:gd name="T22" fmla="*/ 48 w 64"/>
                <a:gd name="T23" fmla="*/ 23 h 31"/>
                <a:gd name="T24" fmla="*/ 51 w 64"/>
                <a:gd name="T25" fmla="*/ 22 h 31"/>
                <a:gd name="T26" fmla="*/ 53 w 64"/>
                <a:gd name="T27" fmla="*/ 20 h 31"/>
                <a:gd name="T28" fmla="*/ 55 w 64"/>
                <a:gd name="T29" fmla="*/ 19 h 31"/>
                <a:gd name="T30" fmla="*/ 56 w 64"/>
                <a:gd name="T31" fmla="*/ 17 h 31"/>
                <a:gd name="T32" fmla="*/ 57 w 64"/>
                <a:gd name="T33" fmla="*/ 15 h 31"/>
                <a:gd name="T34" fmla="*/ 58 w 64"/>
                <a:gd name="T35" fmla="*/ 13 h 31"/>
                <a:gd name="T36" fmla="*/ 60 w 64"/>
                <a:gd name="T37" fmla="*/ 12 h 31"/>
                <a:gd name="T38" fmla="*/ 62 w 64"/>
                <a:gd name="T39" fmla="*/ 8 h 31"/>
                <a:gd name="T40" fmla="*/ 63 w 64"/>
                <a:gd name="T41" fmla="*/ 4 h 31"/>
                <a:gd name="T42" fmla="*/ 63 w 64"/>
                <a:gd name="T43" fmla="*/ 0 h 31"/>
                <a:gd name="T44" fmla="*/ 63 w 64"/>
                <a:gd name="T45" fmla="*/ 0 h 31"/>
                <a:gd name="T46" fmla="*/ 47 w 64"/>
                <a:gd name="T47" fmla="*/ 0 h 31"/>
                <a:gd name="T48" fmla="*/ 47 w 64"/>
                <a:gd name="T49" fmla="*/ 0 h 31"/>
                <a:gd name="T50" fmla="*/ 47 w 64"/>
                <a:gd name="T51" fmla="*/ 5 h 31"/>
                <a:gd name="T52" fmla="*/ 45 w 64"/>
                <a:gd name="T53" fmla="*/ 9 h 31"/>
                <a:gd name="T54" fmla="*/ 43 w 64"/>
                <a:gd name="T55" fmla="*/ 12 h 31"/>
                <a:gd name="T56" fmla="*/ 40 w 64"/>
                <a:gd name="T57" fmla="*/ 14 h 31"/>
                <a:gd name="T58" fmla="*/ 37 w 64"/>
                <a:gd name="T59" fmla="*/ 16 h 31"/>
                <a:gd name="T60" fmla="*/ 34 w 64"/>
                <a:gd name="T61" fmla="*/ 17 h 31"/>
                <a:gd name="T62" fmla="*/ 31 w 64"/>
                <a:gd name="T63" fmla="*/ 18 h 31"/>
                <a:gd name="T64" fmla="*/ 28 w 64"/>
                <a:gd name="T65" fmla="*/ 18 h 31"/>
                <a:gd name="T66" fmla="*/ 24 w 64"/>
                <a:gd name="T67" fmla="*/ 18 h 31"/>
                <a:gd name="T68" fmla="*/ 22 w 64"/>
                <a:gd name="T69" fmla="*/ 19 h 31"/>
                <a:gd name="T70" fmla="*/ 18 w 64"/>
                <a:gd name="T71" fmla="*/ 19 h 31"/>
                <a:gd name="T72" fmla="*/ 14 w 64"/>
                <a:gd name="T73" fmla="*/ 19 h 31"/>
                <a:gd name="T74" fmla="*/ 14 w 64"/>
                <a:gd name="T75" fmla="*/ 0 h 31"/>
                <a:gd name="T76" fmla="*/ 0 w 64"/>
                <a:gd name="T77" fmla="*/ 0 h 31"/>
                <a:gd name="T78" fmla="*/ 0 w 64"/>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31">
                  <a:moveTo>
                    <a:pt x="0" y="0"/>
                  </a:moveTo>
                  <a:lnTo>
                    <a:pt x="0" y="30"/>
                  </a:lnTo>
                  <a:lnTo>
                    <a:pt x="18" y="30"/>
                  </a:lnTo>
                  <a:lnTo>
                    <a:pt x="22" y="30"/>
                  </a:lnTo>
                  <a:lnTo>
                    <a:pt x="26" y="29"/>
                  </a:lnTo>
                  <a:lnTo>
                    <a:pt x="30" y="29"/>
                  </a:lnTo>
                  <a:lnTo>
                    <a:pt x="34" y="28"/>
                  </a:lnTo>
                  <a:lnTo>
                    <a:pt x="37" y="28"/>
                  </a:lnTo>
                  <a:lnTo>
                    <a:pt x="40" y="27"/>
                  </a:lnTo>
                  <a:lnTo>
                    <a:pt x="43" y="26"/>
                  </a:lnTo>
                  <a:lnTo>
                    <a:pt x="45" y="24"/>
                  </a:lnTo>
                  <a:lnTo>
                    <a:pt x="48" y="23"/>
                  </a:lnTo>
                  <a:lnTo>
                    <a:pt x="51" y="22"/>
                  </a:lnTo>
                  <a:lnTo>
                    <a:pt x="53" y="20"/>
                  </a:lnTo>
                  <a:lnTo>
                    <a:pt x="55" y="19"/>
                  </a:lnTo>
                  <a:lnTo>
                    <a:pt x="56" y="17"/>
                  </a:lnTo>
                  <a:lnTo>
                    <a:pt x="57" y="15"/>
                  </a:lnTo>
                  <a:lnTo>
                    <a:pt x="58" y="13"/>
                  </a:lnTo>
                  <a:lnTo>
                    <a:pt x="60" y="12"/>
                  </a:lnTo>
                  <a:lnTo>
                    <a:pt x="62" y="8"/>
                  </a:lnTo>
                  <a:lnTo>
                    <a:pt x="63" y="4"/>
                  </a:lnTo>
                  <a:lnTo>
                    <a:pt x="63" y="0"/>
                  </a:lnTo>
                  <a:lnTo>
                    <a:pt x="63" y="0"/>
                  </a:lnTo>
                  <a:lnTo>
                    <a:pt x="47" y="0"/>
                  </a:lnTo>
                  <a:lnTo>
                    <a:pt x="47" y="0"/>
                  </a:lnTo>
                  <a:lnTo>
                    <a:pt x="47" y="5"/>
                  </a:lnTo>
                  <a:lnTo>
                    <a:pt x="45" y="9"/>
                  </a:lnTo>
                  <a:lnTo>
                    <a:pt x="43" y="12"/>
                  </a:lnTo>
                  <a:lnTo>
                    <a:pt x="40" y="14"/>
                  </a:lnTo>
                  <a:lnTo>
                    <a:pt x="37" y="16"/>
                  </a:lnTo>
                  <a:lnTo>
                    <a:pt x="34" y="17"/>
                  </a:lnTo>
                  <a:lnTo>
                    <a:pt x="31" y="18"/>
                  </a:lnTo>
                  <a:lnTo>
                    <a:pt x="28" y="18"/>
                  </a:lnTo>
                  <a:lnTo>
                    <a:pt x="24" y="18"/>
                  </a:lnTo>
                  <a:lnTo>
                    <a:pt x="22" y="19"/>
                  </a:lnTo>
                  <a:lnTo>
                    <a:pt x="18" y="19"/>
                  </a:lnTo>
                  <a:lnTo>
                    <a:pt x="14" y="19"/>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5" name="Freeform 59"/>
            <p:cNvSpPr>
              <a:spLocks/>
            </p:cNvSpPr>
            <p:nvPr/>
          </p:nvSpPr>
          <p:spPr bwMode="auto">
            <a:xfrm>
              <a:off x="4985" y="3412"/>
              <a:ext cx="41" cy="31"/>
            </a:xfrm>
            <a:custGeom>
              <a:avLst/>
              <a:gdLst>
                <a:gd name="T0" fmla="*/ 0 w 41"/>
                <a:gd name="T1" fmla="*/ 0 h 31"/>
                <a:gd name="T2" fmla="*/ 0 w 41"/>
                <a:gd name="T3" fmla="*/ 30 h 31"/>
                <a:gd name="T4" fmla="*/ 40 w 41"/>
                <a:gd name="T5" fmla="*/ 30 h 31"/>
                <a:gd name="T6" fmla="*/ 40 w 41"/>
                <a:gd name="T7" fmla="*/ 19 h 31"/>
                <a:gd name="T8" fmla="*/ 15 w 41"/>
                <a:gd name="T9" fmla="*/ 19 h 31"/>
                <a:gd name="T10" fmla="*/ 15 w 41"/>
                <a:gd name="T11" fmla="*/ 0 h 31"/>
                <a:gd name="T12" fmla="*/ 0 w 41"/>
                <a:gd name="T13" fmla="*/ 0 h 31"/>
                <a:gd name="T14" fmla="*/ 0 w 41"/>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1">
                  <a:moveTo>
                    <a:pt x="0" y="0"/>
                  </a:moveTo>
                  <a:lnTo>
                    <a:pt x="0" y="30"/>
                  </a:lnTo>
                  <a:lnTo>
                    <a:pt x="40" y="30"/>
                  </a:lnTo>
                  <a:lnTo>
                    <a:pt x="40" y="19"/>
                  </a:lnTo>
                  <a:lnTo>
                    <a:pt x="15" y="19"/>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6" name="Freeform 60"/>
            <p:cNvSpPr>
              <a:spLocks/>
            </p:cNvSpPr>
            <p:nvPr/>
          </p:nvSpPr>
          <p:spPr bwMode="auto">
            <a:xfrm>
              <a:off x="5034" y="3412"/>
              <a:ext cx="44" cy="31"/>
            </a:xfrm>
            <a:custGeom>
              <a:avLst/>
              <a:gdLst>
                <a:gd name="T0" fmla="*/ 0 w 44"/>
                <a:gd name="T1" fmla="*/ 0 h 31"/>
                <a:gd name="T2" fmla="*/ 0 w 44"/>
                <a:gd name="T3" fmla="*/ 30 h 31"/>
                <a:gd name="T4" fmla="*/ 43 w 44"/>
                <a:gd name="T5" fmla="*/ 30 h 31"/>
                <a:gd name="T6" fmla="*/ 43 w 44"/>
                <a:gd name="T7" fmla="*/ 19 h 31"/>
                <a:gd name="T8" fmla="*/ 14 w 44"/>
                <a:gd name="T9" fmla="*/ 19 h 31"/>
                <a:gd name="T10" fmla="*/ 14 w 44"/>
                <a:gd name="T11" fmla="*/ 5 h 31"/>
                <a:gd name="T12" fmla="*/ 42 w 44"/>
                <a:gd name="T13" fmla="*/ 5 h 31"/>
                <a:gd name="T14" fmla="*/ 42 w 44"/>
                <a:gd name="T15" fmla="*/ 0 h 31"/>
                <a:gd name="T16" fmla="*/ 0 w 44"/>
                <a:gd name="T17" fmla="*/ 0 h 31"/>
                <a:gd name="T18" fmla="*/ 0 w 44"/>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1">
                  <a:moveTo>
                    <a:pt x="0" y="0"/>
                  </a:moveTo>
                  <a:lnTo>
                    <a:pt x="0" y="30"/>
                  </a:lnTo>
                  <a:lnTo>
                    <a:pt x="43" y="30"/>
                  </a:lnTo>
                  <a:lnTo>
                    <a:pt x="43" y="19"/>
                  </a:lnTo>
                  <a:lnTo>
                    <a:pt x="14" y="19"/>
                  </a:lnTo>
                  <a:lnTo>
                    <a:pt x="14" y="5"/>
                  </a:lnTo>
                  <a:lnTo>
                    <a:pt x="42" y="5"/>
                  </a:lnTo>
                  <a:lnTo>
                    <a:pt x="42"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7" name="Freeform 61"/>
            <p:cNvSpPr>
              <a:spLocks/>
            </p:cNvSpPr>
            <p:nvPr/>
          </p:nvSpPr>
          <p:spPr bwMode="auto">
            <a:xfrm>
              <a:off x="4103" y="3477"/>
              <a:ext cx="80" cy="28"/>
            </a:xfrm>
            <a:custGeom>
              <a:avLst/>
              <a:gdLst>
                <a:gd name="T0" fmla="*/ 0 w 80"/>
                <a:gd name="T1" fmla="*/ 24 h 28"/>
                <a:gd name="T2" fmla="*/ 3 w 80"/>
                <a:gd name="T3" fmla="*/ 18 h 28"/>
                <a:gd name="T4" fmla="*/ 7 w 80"/>
                <a:gd name="T5" fmla="*/ 13 h 28"/>
                <a:gd name="T6" fmla="*/ 10 w 80"/>
                <a:gd name="T7" fmla="*/ 10 h 28"/>
                <a:gd name="T8" fmla="*/ 14 w 80"/>
                <a:gd name="T9" fmla="*/ 8 h 28"/>
                <a:gd name="T10" fmla="*/ 17 w 80"/>
                <a:gd name="T11" fmla="*/ 6 h 28"/>
                <a:gd name="T12" fmla="*/ 21 w 80"/>
                <a:gd name="T13" fmla="*/ 4 h 28"/>
                <a:gd name="T14" fmla="*/ 24 w 80"/>
                <a:gd name="T15" fmla="*/ 2 h 28"/>
                <a:gd name="T16" fmla="*/ 28 w 80"/>
                <a:gd name="T17" fmla="*/ 1 h 28"/>
                <a:gd name="T18" fmla="*/ 33 w 80"/>
                <a:gd name="T19" fmla="*/ 1 h 28"/>
                <a:gd name="T20" fmla="*/ 38 w 80"/>
                <a:gd name="T21" fmla="*/ 0 h 28"/>
                <a:gd name="T22" fmla="*/ 42 w 80"/>
                <a:gd name="T23" fmla="*/ 0 h 28"/>
                <a:gd name="T24" fmla="*/ 45 w 80"/>
                <a:gd name="T25" fmla="*/ 0 h 28"/>
                <a:gd name="T26" fmla="*/ 50 w 80"/>
                <a:gd name="T27" fmla="*/ 1 h 28"/>
                <a:gd name="T28" fmla="*/ 53 w 80"/>
                <a:gd name="T29" fmla="*/ 2 h 28"/>
                <a:gd name="T30" fmla="*/ 57 w 80"/>
                <a:gd name="T31" fmla="*/ 3 h 28"/>
                <a:gd name="T32" fmla="*/ 61 w 80"/>
                <a:gd name="T33" fmla="*/ 4 h 28"/>
                <a:gd name="T34" fmla="*/ 64 w 80"/>
                <a:gd name="T35" fmla="*/ 6 h 28"/>
                <a:gd name="T36" fmla="*/ 68 w 80"/>
                <a:gd name="T37" fmla="*/ 8 h 28"/>
                <a:gd name="T38" fmla="*/ 72 w 80"/>
                <a:gd name="T39" fmla="*/ 11 h 28"/>
                <a:gd name="T40" fmla="*/ 77 w 80"/>
                <a:gd name="T41" fmla="*/ 16 h 28"/>
                <a:gd name="T42" fmla="*/ 61 w 80"/>
                <a:gd name="T43" fmla="*/ 18 h 28"/>
                <a:gd name="T44" fmla="*/ 56 w 80"/>
                <a:gd name="T45" fmla="*/ 15 h 28"/>
                <a:gd name="T46" fmla="*/ 51 w 80"/>
                <a:gd name="T47" fmla="*/ 13 h 28"/>
                <a:gd name="T48" fmla="*/ 46 w 80"/>
                <a:gd name="T49" fmla="*/ 12 h 28"/>
                <a:gd name="T50" fmla="*/ 40 w 80"/>
                <a:gd name="T51" fmla="*/ 11 h 28"/>
                <a:gd name="T52" fmla="*/ 36 w 80"/>
                <a:gd name="T53" fmla="*/ 12 h 28"/>
                <a:gd name="T54" fmla="*/ 33 w 80"/>
                <a:gd name="T55" fmla="*/ 12 h 28"/>
                <a:gd name="T56" fmla="*/ 29 w 80"/>
                <a:gd name="T57" fmla="*/ 13 h 28"/>
                <a:gd name="T58" fmla="*/ 27 w 80"/>
                <a:gd name="T59" fmla="*/ 14 h 28"/>
                <a:gd name="T60" fmla="*/ 21 w 80"/>
                <a:gd name="T61" fmla="*/ 18 h 28"/>
                <a:gd name="T62" fmla="*/ 17 w 80"/>
                <a:gd name="T63" fmla="*/ 22 h 28"/>
                <a:gd name="T64" fmla="*/ 14 w 80"/>
                <a:gd name="T65" fmla="*/ 27 h 28"/>
                <a:gd name="T66" fmla="*/ 0 w 80"/>
                <a:gd name="T6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28">
                  <a:moveTo>
                    <a:pt x="0" y="27"/>
                  </a:moveTo>
                  <a:lnTo>
                    <a:pt x="0" y="24"/>
                  </a:lnTo>
                  <a:lnTo>
                    <a:pt x="1" y="21"/>
                  </a:lnTo>
                  <a:lnTo>
                    <a:pt x="3" y="18"/>
                  </a:lnTo>
                  <a:lnTo>
                    <a:pt x="5" y="16"/>
                  </a:lnTo>
                  <a:lnTo>
                    <a:pt x="7" y="13"/>
                  </a:lnTo>
                  <a:lnTo>
                    <a:pt x="9" y="11"/>
                  </a:lnTo>
                  <a:lnTo>
                    <a:pt x="10" y="10"/>
                  </a:lnTo>
                  <a:lnTo>
                    <a:pt x="12" y="9"/>
                  </a:lnTo>
                  <a:lnTo>
                    <a:pt x="14" y="8"/>
                  </a:lnTo>
                  <a:lnTo>
                    <a:pt x="15" y="6"/>
                  </a:lnTo>
                  <a:lnTo>
                    <a:pt x="17" y="6"/>
                  </a:lnTo>
                  <a:lnTo>
                    <a:pt x="19" y="4"/>
                  </a:lnTo>
                  <a:lnTo>
                    <a:pt x="21" y="4"/>
                  </a:lnTo>
                  <a:lnTo>
                    <a:pt x="22" y="3"/>
                  </a:lnTo>
                  <a:lnTo>
                    <a:pt x="24" y="2"/>
                  </a:lnTo>
                  <a:lnTo>
                    <a:pt x="27" y="2"/>
                  </a:lnTo>
                  <a:lnTo>
                    <a:pt x="28" y="1"/>
                  </a:lnTo>
                  <a:lnTo>
                    <a:pt x="31" y="1"/>
                  </a:lnTo>
                  <a:lnTo>
                    <a:pt x="33" y="1"/>
                  </a:lnTo>
                  <a:lnTo>
                    <a:pt x="35" y="0"/>
                  </a:lnTo>
                  <a:lnTo>
                    <a:pt x="38" y="0"/>
                  </a:lnTo>
                  <a:lnTo>
                    <a:pt x="40" y="0"/>
                  </a:lnTo>
                  <a:lnTo>
                    <a:pt x="42" y="0"/>
                  </a:lnTo>
                  <a:lnTo>
                    <a:pt x="43" y="0"/>
                  </a:lnTo>
                  <a:lnTo>
                    <a:pt x="45" y="0"/>
                  </a:lnTo>
                  <a:lnTo>
                    <a:pt x="48" y="1"/>
                  </a:lnTo>
                  <a:lnTo>
                    <a:pt x="50" y="1"/>
                  </a:lnTo>
                  <a:lnTo>
                    <a:pt x="51" y="1"/>
                  </a:lnTo>
                  <a:lnTo>
                    <a:pt x="53" y="2"/>
                  </a:lnTo>
                  <a:lnTo>
                    <a:pt x="56" y="2"/>
                  </a:lnTo>
                  <a:lnTo>
                    <a:pt x="57" y="3"/>
                  </a:lnTo>
                  <a:lnTo>
                    <a:pt x="58" y="4"/>
                  </a:lnTo>
                  <a:lnTo>
                    <a:pt x="61" y="4"/>
                  </a:lnTo>
                  <a:lnTo>
                    <a:pt x="63" y="5"/>
                  </a:lnTo>
                  <a:lnTo>
                    <a:pt x="64" y="6"/>
                  </a:lnTo>
                  <a:lnTo>
                    <a:pt x="66" y="6"/>
                  </a:lnTo>
                  <a:lnTo>
                    <a:pt x="68" y="8"/>
                  </a:lnTo>
                  <a:lnTo>
                    <a:pt x="70" y="9"/>
                  </a:lnTo>
                  <a:lnTo>
                    <a:pt x="72" y="11"/>
                  </a:lnTo>
                  <a:lnTo>
                    <a:pt x="74" y="13"/>
                  </a:lnTo>
                  <a:lnTo>
                    <a:pt x="77" y="16"/>
                  </a:lnTo>
                  <a:lnTo>
                    <a:pt x="79" y="18"/>
                  </a:lnTo>
                  <a:lnTo>
                    <a:pt x="61" y="18"/>
                  </a:lnTo>
                  <a:lnTo>
                    <a:pt x="58" y="16"/>
                  </a:lnTo>
                  <a:lnTo>
                    <a:pt x="56" y="15"/>
                  </a:lnTo>
                  <a:lnTo>
                    <a:pt x="54" y="14"/>
                  </a:lnTo>
                  <a:lnTo>
                    <a:pt x="51" y="13"/>
                  </a:lnTo>
                  <a:lnTo>
                    <a:pt x="49" y="12"/>
                  </a:lnTo>
                  <a:lnTo>
                    <a:pt x="46" y="12"/>
                  </a:lnTo>
                  <a:lnTo>
                    <a:pt x="43" y="11"/>
                  </a:lnTo>
                  <a:lnTo>
                    <a:pt x="40" y="11"/>
                  </a:lnTo>
                  <a:lnTo>
                    <a:pt x="38" y="11"/>
                  </a:lnTo>
                  <a:lnTo>
                    <a:pt x="36" y="12"/>
                  </a:lnTo>
                  <a:lnTo>
                    <a:pt x="35" y="12"/>
                  </a:lnTo>
                  <a:lnTo>
                    <a:pt x="33" y="12"/>
                  </a:lnTo>
                  <a:lnTo>
                    <a:pt x="31" y="12"/>
                  </a:lnTo>
                  <a:lnTo>
                    <a:pt x="29" y="13"/>
                  </a:lnTo>
                  <a:lnTo>
                    <a:pt x="28" y="13"/>
                  </a:lnTo>
                  <a:lnTo>
                    <a:pt x="27" y="14"/>
                  </a:lnTo>
                  <a:lnTo>
                    <a:pt x="24" y="16"/>
                  </a:lnTo>
                  <a:lnTo>
                    <a:pt x="21" y="18"/>
                  </a:lnTo>
                  <a:lnTo>
                    <a:pt x="19" y="20"/>
                  </a:lnTo>
                  <a:lnTo>
                    <a:pt x="17" y="22"/>
                  </a:lnTo>
                  <a:lnTo>
                    <a:pt x="15" y="24"/>
                  </a:lnTo>
                  <a:lnTo>
                    <a:pt x="14" y="27"/>
                  </a:lnTo>
                  <a:lnTo>
                    <a:pt x="0" y="27"/>
                  </a:lnTo>
                  <a:lnTo>
                    <a:pt x="0"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8" name="Freeform 62"/>
            <p:cNvSpPr>
              <a:spLocks/>
            </p:cNvSpPr>
            <p:nvPr/>
          </p:nvSpPr>
          <p:spPr bwMode="auto">
            <a:xfrm>
              <a:off x="4192" y="3479"/>
              <a:ext cx="59" cy="26"/>
            </a:xfrm>
            <a:custGeom>
              <a:avLst/>
              <a:gdLst>
                <a:gd name="T0" fmla="*/ 0 w 59"/>
                <a:gd name="T1" fmla="*/ 25 h 26"/>
                <a:gd name="T2" fmla="*/ 0 w 59"/>
                <a:gd name="T3" fmla="*/ 0 h 26"/>
                <a:gd name="T4" fmla="*/ 14 w 59"/>
                <a:gd name="T5" fmla="*/ 0 h 26"/>
                <a:gd name="T6" fmla="*/ 14 w 59"/>
                <a:gd name="T7" fmla="*/ 24 h 26"/>
                <a:gd name="T8" fmla="*/ 43 w 59"/>
                <a:gd name="T9" fmla="*/ 24 h 26"/>
                <a:gd name="T10" fmla="*/ 43 w 59"/>
                <a:gd name="T11" fmla="*/ 0 h 26"/>
                <a:gd name="T12" fmla="*/ 58 w 59"/>
                <a:gd name="T13" fmla="*/ 0 h 26"/>
                <a:gd name="T14" fmla="*/ 58 w 59"/>
                <a:gd name="T15" fmla="*/ 25 h 26"/>
                <a:gd name="T16" fmla="*/ 0 w 59"/>
                <a:gd name="T17" fmla="*/ 25 h 26"/>
                <a:gd name="T18" fmla="*/ 0 w 59"/>
                <a:gd name="T1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6">
                  <a:moveTo>
                    <a:pt x="0" y="25"/>
                  </a:moveTo>
                  <a:lnTo>
                    <a:pt x="0" y="0"/>
                  </a:lnTo>
                  <a:lnTo>
                    <a:pt x="14" y="0"/>
                  </a:lnTo>
                  <a:lnTo>
                    <a:pt x="14" y="24"/>
                  </a:lnTo>
                  <a:lnTo>
                    <a:pt x="43" y="24"/>
                  </a:lnTo>
                  <a:lnTo>
                    <a:pt x="43" y="0"/>
                  </a:lnTo>
                  <a:lnTo>
                    <a:pt x="58" y="0"/>
                  </a:lnTo>
                  <a:lnTo>
                    <a:pt x="58"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39" name="Freeform 63"/>
            <p:cNvSpPr>
              <a:spLocks/>
            </p:cNvSpPr>
            <p:nvPr/>
          </p:nvSpPr>
          <p:spPr bwMode="auto">
            <a:xfrm>
              <a:off x="4266" y="3479"/>
              <a:ext cx="45" cy="26"/>
            </a:xfrm>
            <a:custGeom>
              <a:avLst/>
              <a:gdLst>
                <a:gd name="T0" fmla="*/ 0 w 45"/>
                <a:gd name="T1" fmla="*/ 25 h 26"/>
                <a:gd name="T2" fmla="*/ 0 w 45"/>
                <a:gd name="T3" fmla="*/ 0 h 26"/>
                <a:gd name="T4" fmla="*/ 44 w 45"/>
                <a:gd name="T5" fmla="*/ 0 h 26"/>
                <a:gd name="T6" fmla="*/ 44 w 45"/>
                <a:gd name="T7" fmla="*/ 11 h 26"/>
                <a:gd name="T8" fmla="*/ 14 w 45"/>
                <a:gd name="T9" fmla="*/ 11 h 26"/>
                <a:gd name="T10" fmla="*/ 14 w 45"/>
                <a:gd name="T11" fmla="*/ 25 h 26"/>
                <a:gd name="T12" fmla="*/ 0 w 45"/>
                <a:gd name="T13" fmla="*/ 25 h 26"/>
                <a:gd name="T14" fmla="*/ 0 w 45"/>
                <a:gd name="T15" fmla="*/ 2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6">
                  <a:moveTo>
                    <a:pt x="0" y="25"/>
                  </a:moveTo>
                  <a:lnTo>
                    <a:pt x="0" y="0"/>
                  </a:lnTo>
                  <a:lnTo>
                    <a:pt x="44" y="0"/>
                  </a:lnTo>
                  <a:lnTo>
                    <a:pt x="44" y="11"/>
                  </a:lnTo>
                  <a:lnTo>
                    <a:pt x="14" y="11"/>
                  </a:lnTo>
                  <a:lnTo>
                    <a:pt x="14"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0" name="Freeform 64"/>
            <p:cNvSpPr>
              <a:spLocks/>
            </p:cNvSpPr>
            <p:nvPr/>
          </p:nvSpPr>
          <p:spPr bwMode="auto">
            <a:xfrm>
              <a:off x="4323" y="3479"/>
              <a:ext cx="32" cy="26"/>
            </a:xfrm>
            <a:custGeom>
              <a:avLst/>
              <a:gdLst>
                <a:gd name="T0" fmla="*/ 0 w 32"/>
                <a:gd name="T1" fmla="*/ 25 h 26"/>
                <a:gd name="T2" fmla="*/ 0 w 32"/>
                <a:gd name="T3" fmla="*/ 0 h 26"/>
                <a:gd name="T4" fmla="*/ 19 w 32"/>
                <a:gd name="T5" fmla="*/ 0 h 26"/>
                <a:gd name="T6" fmla="*/ 31 w 32"/>
                <a:gd name="T7" fmla="*/ 25 h 26"/>
                <a:gd name="T8" fmla="*/ 18 w 32"/>
                <a:gd name="T9" fmla="*/ 25 h 26"/>
                <a:gd name="T10" fmla="*/ 14 w 32"/>
                <a:gd name="T11" fmla="*/ 15 h 26"/>
                <a:gd name="T12" fmla="*/ 14 w 32"/>
                <a:gd name="T13" fmla="*/ 25 h 26"/>
                <a:gd name="T14" fmla="*/ 0 w 32"/>
                <a:gd name="T15" fmla="*/ 25 h 26"/>
                <a:gd name="T16" fmla="*/ 0 w 32"/>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0" y="25"/>
                  </a:moveTo>
                  <a:lnTo>
                    <a:pt x="0" y="0"/>
                  </a:lnTo>
                  <a:lnTo>
                    <a:pt x="19" y="0"/>
                  </a:lnTo>
                  <a:lnTo>
                    <a:pt x="31" y="25"/>
                  </a:lnTo>
                  <a:lnTo>
                    <a:pt x="18" y="25"/>
                  </a:lnTo>
                  <a:lnTo>
                    <a:pt x="14" y="15"/>
                  </a:lnTo>
                  <a:lnTo>
                    <a:pt x="14"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1" name="Freeform 65"/>
            <p:cNvSpPr>
              <a:spLocks/>
            </p:cNvSpPr>
            <p:nvPr/>
          </p:nvSpPr>
          <p:spPr bwMode="auto">
            <a:xfrm>
              <a:off x="4376" y="3479"/>
              <a:ext cx="32" cy="26"/>
            </a:xfrm>
            <a:custGeom>
              <a:avLst/>
              <a:gdLst>
                <a:gd name="T0" fmla="*/ 0 w 32"/>
                <a:gd name="T1" fmla="*/ 25 h 26"/>
                <a:gd name="T2" fmla="*/ 12 w 32"/>
                <a:gd name="T3" fmla="*/ 0 h 26"/>
                <a:gd name="T4" fmla="*/ 31 w 32"/>
                <a:gd name="T5" fmla="*/ 0 h 26"/>
                <a:gd name="T6" fmla="*/ 31 w 32"/>
                <a:gd name="T7" fmla="*/ 25 h 26"/>
                <a:gd name="T8" fmla="*/ 17 w 32"/>
                <a:gd name="T9" fmla="*/ 25 h 26"/>
                <a:gd name="T10" fmla="*/ 17 w 32"/>
                <a:gd name="T11" fmla="*/ 15 h 26"/>
                <a:gd name="T12" fmla="*/ 12 w 32"/>
                <a:gd name="T13" fmla="*/ 25 h 26"/>
                <a:gd name="T14" fmla="*/ 0 w 32"/>
                <a:gd name="T15" fmla="*/ 25 h 26"/>
                <a:gd name="T16" fmla="*/ 0 w 32"/>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6">
                  <a:moveTo>
                    <a:pt x="0" y="25"/>
                  </a:moveTo>
                  <a:lnTo>
                    <a:pt x="12" y="0"/>
                  </a:lnTo>
                  <a:lnTo>
                    <a:pt x="31" y="0"/>
                  </a:lnTo>
                  <a:lnTo>
                    <a:pt x="31" y="25"/>
                  </a:lnTo>
                  <a:lnTo>
                    <a:pt x="17" y="25"/>
                  </a:lnTo>
                  <a:lnTo>
                    <a:pt x="17" y="15"/>
                  </a:lnTo>
                  <a:lnTo>
                    <a:pt x="12"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2" name="Freeform 66"/>
            <p:cNvSpPr>
              <a:spLocks/>
            </p:cNvSpPr>
            <p:nvPr/>
          </p:nvSpPr>
          <p:spPr bwMode="auto">
            <a:xfrm>
              <a:off x="4421"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Lst>
              <a:ahLst/>
              <a:cxnLst>
                <a:cxn ang="0">
                  <a:pos x="T0" y="T1"/>
                </a:cxn>
                <a:cxn ang="0">
                  <a:pos x="T2" y="T3"/>
                </a:cxn>
                <a:cxn ang="0">
                  <a:pos x="T4" y="T5"/>
                </a:cxn>
                <a:cxn ang="0">
                  <a:pos x="T6" y="T7"/>
                </a:cxn>
                <a:cxn ang="0">
                  <a:pos x="T8" y="T9"/>
                </a:cxn>
                <a:cxn ang="0">
                  <a:pos x="T10" y="T11"/>
                </a:cxn>
              </a:cxnLst>
              <a:rect l="0" t="0" r="r" b="b"/>
              <a:pathLst>
                <a:path w="17" h="26">
                  <a:moveTo>
                    <a:pt x="0" y="25"/>
                  </a:moveTo>
                  <a:lnTo>
                    <a:pt x="0" y="0"/>
                  </a:lnTo>
                  <a:lnTo>
                    <a:pt x="16" y="0"/>
                  </a:lnTo>
                  <a:lnTo>
                    <a:pt x="16"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3" name="Freeform 67"/>
            <p:cNvSpPr>
              <a:spLocks/>
            </p:cNvSpPr>
            <p:nvPr/>
          </p:nvSpPr>
          <p:spPr bwMode="auto">
            <a:xfrm>
              <a:off x="4448" y="3477"/>
              <a:ext cx="81" cy="28"/>
            </a:xfrm>
            <a:custGeom>
              <a:avLst/>
              <a:gdLst>
                <a:gd name="T0" fmla="*/ 0 w 81"/>
                <a:gd name="T1" fmla="*/ 24 h 28"/>
                <a:gd name="T2" fmla="*/ 3 w 81"/>
                <a:gd name="T3" fmla="*/ 18 h 28"/>
                <a:gd name="T4" fmla="*/ 7 w 81"/>
                <a:gd name="T5" fmla="*/ 13 h 28"/>
                <a:gd name="T6" fmla="*/ 10 w 81"/>
                <a:gd name="T7" fmla="*/ 10 h 28"/>
                <a:gd name="T8" fmla="*/ 14 w 81"/>
                <a:gd name="T9" fmla="*/ 8 h 28"/>
                <a:gd name="T10" fmla="*/ 17 w 81"/>
                <a:gd name="T11" fmla="*/ 6 h 28"/>
                <a:gd name="T12" fmla="*/ 21 w 81"/>
                <a:gd name="T13" fmla="*/ 4 h 28"/>
                <a:gd name="T14" fmla="*/ 25 w 81"/>
                <a:gd name="T15" fmla="*/ 2 h 28"/>
                <a:gd name="T16" fmla="*/ 29 w 81"/>
                <a:gd name="T17" fmla="*/ 1 h 28"/>
                <a:gd name="T18" fmla="*/ 33 w 81"/>
                <a:gd name="T19" fmla="*/ 1 h 28"/>
                <a:gd name="T20" fmla="*/ 38 w 81"/>
                <a:gd name="T21" fmla="*/ 0 h 28"/>
                <a:gd name="T22" fmla="*/ 43 w 81"/>
                <a:gd name="T23" fmla="*/ 0 h 28"/>
                <a:gd name="T24" fmla="*/ 46 w 81"/>
                <a:gd name="T25" fmla="*/ 0 h 28"/>
                <a:gd name="T26" fmla="*/ 50 w 81"/>
                <a:gd name="T27" fmla="*/ 1 h 28"/>
                <a:gd name="T28" fmla="*/ 54 w 81"/>
                <a:gd name="T29" fmla="*/ 2 h 28"/>
                <a:gd name="T30" fmla="*/ 58 w 81"/>
                <a:gd name="T31" fmla="*/ 3 h 28"/>
                <a:gd name="T32" fmla="*/ 61 w 81"/>
                <a:gd name="T33" fmla="*/ 4 h 28"/>
                <a:gd name="T34" fmla="*/ 65 w 81"/>
                <a:gd name="T35" fmla="*/ 6 h 28"/>
                <a:gd name="T36" fmla="*/ 69 w 81"/>
                <a:gd name="T37" fmla="*/ 8 h 28"/>
                <a:gd name="T38" fmla="*/ 73 w 81"/>
                <a:gd name="T39" fmla="*/ 11 h 28"/>
                <a:gd name="T40" fmla="*/ 78 w 81"/>
                <a:gd name="T41" fmla="*/ 16 h 28"/>
                <a:gd name="T42" fmla="*/ 62 w 81"/>
                <a:gd name="T43" fmla="*/ 18 h 28"/>
                <a:gd name="T44" fmla="*/ 58 w 81"/>
                <a:gd name="T45" fmla="*/ 15 h 28"/>
                <a:gd name="T46" fmla="*/ 52 w 81"/>
                <a:gd name="T47" fmla="*/ 13 h 28"/>
                <a:gd name="T48" fmla="*/ 46 w 81"/>
                <a:gd name="T49" fmla="*/ 12 h 28"/>
                <a:gd name="T50" fmla="*/ 40 w 81"/>
                <a:gd name="T51" fmla="*/ 11 h 28"/>
                <a:gd name="T52" fmla="*/ 37 w 81"/>
                <a:gd name="T53" fmla="*/ 12 h 28"/>
                <a:gd name="T54" fmla="*/ 34 w 81"/>
                <a:gd name="T55" fmla="*/ 12 h 28"/>
                <a:gd name="T56" fmla="*/ 30 w 81"/>
                <a:gd name="T57" fmla="*/ 13 h 28"/>
                <a:gd name="T58" fmla="*/ 27 w 81"/>
                <a:gd name="T59" fmla="*/ 14 h 28"/>
                <a:gd name="T60" fmla="*/ 21 w 81"/>
                <a:gd name="T61" fmla="*/ 18 h 28"/>
                <a:gd name="T62" fmla="*/ 17 w 81"/>
                <a:gd name="T63" fmla="*/ 22 h 28"/>
                <a:gd name="T64" fmla="*/ 14 w 81"/>
                <a:gd name="T65" fmla="*/ 27 h 28"/>
                <a:gd name="T66" fmla="*/ 0 w 81"/>
                <a:gd name="T6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28">
                  <a:moveTo>
                    <a:pt x="0" y="27"/>
                  </a:moveTo>
                  <a:lnTo>
                    <a:pt x="0" y="24"/>
                  </a:lnTo>
                  <a:lnTo>
                    <a:pt x="1" y="21"/>
                  </a:lnTo>
                  <a:lnTo>
                    <a:pt x="3" y="18"/>
                  </a:lnTo>
                  <a:lnTo>
                    <a:pt x="5" y="16"/>
                  </a:lnTo>
                  <a:lnTo>
                    <a:pt x="7" y="13"/>
                  </a:lnTo>
                  <a:lnTo>
                    <a:pt x="9" y="11"/>
                  </a:lnTo>
                  <a:lnTo>
                    <a:pt x="10" y="10"/>
                  </a:lnTo>
                  <a:lnTo>
                    <a:pt x="12" y="9"/>
                  </a:lnTo>
                  <a:lnTo>
                    <a:pt x="14" y="8"/>
                  </a:lnTo>
                  <a:lnTo>
                    <a:pt x="15" y="6"/>
                  </a:lnTo>
                  <a:lnTo>
                    <a:pt x="17" y="6"/>
                  </a:lnTo>
                  <a:lnTo>
                    <a:pt x="19" y="4"/>
                  </a:lnTo>
                  <a:lnTo>
                    <a:pt x="21" y="4"/>
                  </a:lnTo>
                  <a:lnTo>
                    <a:pt x="22" y="3"/>
                  </a:lnTo>
                  <a:lnTo>
                    <a:pt x="25" y="2"/>
                  </a:lnTo>
                  <a:lnTo>
                    <a:pt x="27" y="2"/>
                  </a:lnTo>
                  <a:lnTo>
                    <a:pt x="29" y="1"/>
                  </a:lnTo>
                  <a:lnTo>
                    <a:pt x="31" y="1"/>
                  </a:lnTo>
                  <a:lnTo>
                    <a:pt x="33" y="1"/>
                  </a:lnTo>
                  <a:lnTo>
                    <a:pt x="36" y="0"/>
                  </a:lnTo>
                  <a:lnTo>
                    <a:pt x="38" y="0"/>
                  </a:lnTo>
                  <a:lnTo>
                    <a:pt x="40" y="0"/>
                  </a:lnTo>
                  <a:lnTo>
                    <a:pt x="43" y="0"/>
                  </a:lnTo>
                  <a:lnTo>
                    <a:pt x="44" y="0"/>
                  </a:lnTo>
                  <a:lnTo>
                    <a:pt x="46" y="0"/>
                  </a:lnTo>
                  <a:lnTo>
                    <a:pt x="48" y="1"/>
                  </a:lnTo>
                  <a:lnTo>
                    <a:pt x="50" y="1"/>
                  </a:lnTo>
                  <a:lnTo>
                    <a:pt x="52" y="1"/>
                  </a:lnTo>
                  <a:lnTo>
                    <a:pt x="54" y="2"/>
                  </a:lnTo>
                  <a:lnTo>
                    <a:pt x="56" y="2"/>
                  </a:lnTo>
                  <a:lnTo>
                    <a:pt x="58" y="3"/>
                  </a:lnTo>
                  <a:lnTo>
                    <a:pt x="59" y="4"/>
                  </a:lnTo>
                  <a:lnTo>
                    <a:pt x="61" y="4"/>
                  </a:lnTo>
                  <a:lnTo>
                    <a:pt x="63" y="5"/>
                  </a:lnTo>
                  <a:lnTo>
                    <a:pt x="65" y="6"/>
                  </a:lnTo>
                  <a:lnTo>
                    <a:pt x="67" y="6"/>
                  </a:lnTo>
                  <a:lnTo>
                    <a:pt x="69" y="8"/>
                  </a:lnTo>
                  <a:lnTo>
                    <a:pt x="70" y="9"/>
                  </a:lnTo>
                  <a:lnTo>
                    <a:pt x="73" y="11"/>
                  </a:lnTo>
                  <a:lnTo>
                    <a:pt x="75" y="13"/>
                  </a:lnTo>
                  <a:lnTo>
                    <a:pt x="78" y="16"/>
                  </a:lnTo>
                  <a:lnTo>
                    <a:pt x="80" y="18"/>
                  </a:lnTo>
                  <a:lnTo>
                    <a:pt x="62" y="18"/>
                  </a:lnTo>
                  <a:lnTo>
                    <a:pt x="59" y="16"/>
                  </a:lnTo>
                  <a:lnTo>
                    <a:pt x="58" y="15"/>
                  </a:lnTo>
                  <a:lnTo>
                    <a:pt x="55" y="14"/>
                  </a:lnTo>
                  <a:lnTo>
                    <a:pt x="52" y="13"/>
                  </a:lnTo>
                  <a:lnTo>
                    <a:pt x="49" y="12"/>
                  </a:lnTo>
                  <a:lnTo>
                    <a:pt x="46" y="12"/>
                  </a:lnTo>
                  <a:lnTo>
                    <a:pt x="43" y="11"/>
                  </a:lnTo>
                  <a:lnTo>
                    <a:pt x="40" y="11"/>
                  </a:lnTo>
                  <a:lnTo>
                    <a:pt x="39" y="11"/>
                  </a:lnTo>
                  <a:lnTo>
                    <a:pt x="37" y="12"/>
                  </a:lnTo>
                  <a:lnTo>
                    <a:pt x="35" y="12"/>
                  </a:lnTo>
                  <a:lnTo>
                    <a:pt x="34" y="12"/>
                  </a:lnTo>
                  <a:lnTo>
                    <a:pt x="32" y="12"/>
                  </a:lnTo>
                  <a:lnTo>
                    <a:pt x="30" y="13"/>
                  </a:lnTo>
                  <a:lnTo>
                    <a:pt x="29" y="13"/>
                  </a:lnTo>
                  <a:lnTo>
                    <a:pt x="27" y="14"/>
                  </a:lnTo>
                  <a:lnTo>
                    <a:pt x="24" y="16"/>
                  </a:lnTo>
                  <a:lnTo>
                    <a:pt x="21" y="18"/>
                  </a:lnTo>
                  <a:lnTo>
                    <a:pt x="19" y="20"/>
                  </a:lnTo>
                  <a:lnTo>
                    <a:pt x="17" y="22"/>
                  </a:lnTo>
                  <a:lnTo>
                    <a:pt x="15" y="24"/>
                  </a:lnTo>
                  <a:lnTo>
                    <a:pt x="14" y="27"/>
                  </a:lnTo>
                  <a:lnTo>
                    <a:pt x="0" y="27"/>
                  </a:lnTo>
                  <a:lnTo>
                    <a:pt x="0"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4" name="Freeform 68"/>
            <p:cNvSpPr>
              <a:spLocks/>
            </p:cNvSpPr>
            <p:nvPr/>
          </p:nvSpPr>
          <p:spPr bwMode="auto">
            <a:xfrm>
              <a:off x="4550" y="3479"/>
              <a:ext cx="42" cy="26"/>
            </a:xfrm>
            <a:custGeom>
              <a:avLst/>
              <a:gdLst>
                <a:gd name="T0" fmla="*/ 0 w 42"/>
                <a:gd name="T1" fmla="*/ 25 h 26"/>
                <a:gd name="T2" fmla="*/ 14 w 42"/>
                <a:gd name="T3" fmla="*/ 0 h 26"/>
                <a:gd name="T4" fmla="*/ 26 w 42"/>
                <a:gd name="T5" fmla="*/ 0 h 26"/>
                <a:gd name="T6" fmla="*/ 41 w 42"/>
                <a:gd name="T7" fmla="*/ 25 h 26"/>
                <a:gd name="T8" fmla="*/ 24 w 42"/>
                <a:gd name="T9" fmla="*/ 25 h 26"/>
                <a:gd name="T10" fmla="*/ 20 w 42"/>
                <a:gd name="T11" fmla="*/ 15 h 26"/>
                <a:gd name="T12" fmla="*/ 16 w 42"/>
                <a:gd name="T13" fmla="*/ 25 h 26"/>
                <a:gd name="T14" fmla="*/ 0 w 42"/>
                <a:gd name="T15" fmla="*/ 25 h 26"/>
                <a:gd name="T16" fmla="*/ 0 w 42"/>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26">
                  <a:moveTo>
                    <a:pt x="0" y="25"/>
                  </a:moveTo>
                  <a:lnTo>
                    <a:pt x="14" y="0"/>
                  </a:lnTo>
                  <a:lnTo>
                    <a:pt x="26" y="0"/>
                  </a:lnTo>
                  <a:lnTo>
                    <a:pt x="41" y="25"/>
                  </a:lnTo>
                  <a:lnTo>
                    <a:pt x="24" y="25"/>
                  </a:lnTo>
                  <a:lnTo>
                    <a:pt x="20" y="15"/>
                  </a:lnTo>
                  <a:lnTo>
                    <a:pt x="16"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5" name="Freeform 69"/>
            <p:cNvSpPr>
              <a:spLocks/>
            </p:cNvSpPr>
            <p:nvPr/>
          </p:nvSpPr>
          <p:spPr bwMode="auto">
            <a:xfrm>
              <a:off x="4619"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Lst>
              <a:ahLst/>
              <a:cxnLst>
                <a:cxn ang="0">
                  <a:pos x="T0" y="T1"/>
                </a:cxn>
                <a:cxn ang="0">
                  <a:pos x="T2" y="T3"/>
                </a:cxn>
                <a:cxn ang="0">
                  <a:pos x="T4" y="T5"/>
                </a:cxn>
                <a:cxn ang="0">
                  <a:pos x="T6" y="T7"/>
                </a:cxn>
                <a:cxn ang="0">
                  <a:pos x="T8" y="T9"/>
                </a:cxn>
                <a:cxn ang="0">
                  <a:pos x="T10" y="T11"/>
                </a:cxn>
              </a:cxnLst>
              <a:rect l="0" t="0" r="r" b="b"/>
              <a:pathLst>
                <a:path w="17" h="26">
                  <a:moveTo>
                    <a:pt x="0" y="25"/>
                  </a:moveTo>
                  <a:lnTo>
                    <a:pt x="0" y="0"/>
                  </a:lnTo>
                  <a:lnTo>
                    <a:pt x="16" y="0"/>
                  </a:lnTo>
                  <a:lnTo>
                    <a:pt x="16"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6" name="Freeform 70"/>
            <p:cNvSpPr>
              <a:spLocks/>
            </p:cNvSpPr>
            <p:nvPr/>
          </p:nvSpPr>
          <p:spPr bwMode="auto">
            <a:xfrm>
              <a:off x="4662" y="3477"/>
              <a:ext cx="50" cy="28"/>
            </a:xfrm>
            <a:custGeom>
              <a:avLst/>
              <a:gdLst>
                <a:gd name="T0" fmla="*/ 3 w 50"/>
                <a:gd name="T1" fmla="*/ 27 h 28"/>
                <a:gd name="T2" fmla="*/ 1 w 50"/>
                <a:gd name="T3" fmla="*/ 24 h 28"/>
                <a:gd name="T4" fmla="*/ 0 w 50"/>
                <a:gd name="T5" fmla="*/ 21 h 28"/>
                <a:gd name="T6" fmla="*/ 0 w 50"/>
                <a:gd name="T7" fmla="*/ 18 h 28"/>
                <a:gd name="T8" fmla="*/ 0 w 50"/>
                <a:gd name="T9" fmla="*/ 15 h 28"/>
                <a:gd name="T10" fmla="*/ 0 w 50"/>
                <a:gd name="T11" fmla="*/ 13 h 28"/>
                <a:gd name="T12" fmla="*/ 1 w 50"/>
                <a:gd name="T13" fmla="*/ 10 h 28"/>
                <a:gd name="T14" fmla="*/ 3 w 50"/>
                <a:gd name="T15" fmla="*/ 9 h 28"/>
                <a:gd name="T16" fmla="*/ 5 w 50"/>
                <a:gd name="T17" fmla="*/ 7 h 28"/>
                <a:gd name="T18" fmla="*/ 6 w 50"/>
                <a:gd name="T19" fmla="*/ 5 h 28"/>
                <a:gd name="T20" fmla="*/ 8 w 50"/>
                <a:gd name="T21" fmla="*/ 4 h 28"/>
                <a:gd name="T22" fmla="*/ 11 w 50"/>
                <a:gd name="T23" fmla="*/ 2 h 28"/>
                <a:gd name="T24" fmla="*/ 13 w 50"/>
                <a:gd name="T25" fmla="*/ 2 h 28"/>
                <a:gd name="T26" fmla="*/ 15 w 50"/>
                <a:gd name="T27" fmla="*/ 1 h 28"/>
                <a:gd name="T28" fmla="*/ 16 w 50"/>
                <a:gd name="T29" fmla="*/ 1 h 28"/>
                <a:gd name="T30" fmla="*/ 17 w 50"/>
                <a:gd name="T31" fmla="*/ 1 h 28"/>
                <a:gd name="T32" fmla="*/ 19 w 50"/>
                <a:gd name="T33" fmla="*/ 0 h 28"/>
                <a:gd name="T34" fmla="*/ 21 w 50"/>
                <a:gd name="T35" fmla="*/ 0 h 28"/>
                <a:gd name="T36" fmla="*/ 22 w 50"/>
                <a:gd name="T37" fmla="*/ 0 h 28"/>
                <a:gd name="T38" fmla="*/ 24 w 50"/>
                <a:gd name="T39" fmla="*/ 0 h 28"/>
                <a:gd name="T40" fmla="*/ 26 w 50"/>
                <a:gd name="T41" fmla="*/ 0 h 28"/>
                <a:gd name="T42" fmla="*/ 28 w 50"/>
                <a:gd name="T43" fmla="*/ 0 h 28"/>
                <a:gd name="T44" fmla="*/ 30 w 50"/>
                <a:gd name="T45" fmla="*/ 1 h 28"/>
                <a:gd name="T46" fmla="*/ 32 w 50"/>
                <a:gd name="T47" fmla="*/ 1 h 28"/>
                <a:gd name="T48" fmla="*/ 32 w 50"/>
                <a:gd name="T49" fmla="*/ 1 h 28"/>
                <a:gd name="T50" fmla="*/ 35 w 50"/>
                <a:gd name="T51" fmla="*/ 2 h 28"/>
                <a:gd name="T52" fmla="*/ 38 w 50"/>
                <a:gd name="T53" fmla="*/ 2 h 28"/>
                <a:gd name="T54" fmla="*/ 40 w 50"/>
                <a:gd name="T55" fmla="*/ 4 h 28"/>
                <a:gd name="T56" fmla="*/ 42 w 50"/>
                <a:gd name="T57" fmla="*/ 6 h 28"/>
                <a:gd name="T58" fmla="*/ 45 w 50"/>
                <a:gd name="T59" fmla="*/ 9 h 28"/>
                <a:gd name="T60" fmla="*/ 47 w 50"/>
                <a:gd name="T61" fmla="*/ 12 h 28"/>
                <a:gd name="T62" fmla="*/ 49 w 50"/>
                <a:gd name="T63" fmla="*/ 17 h 28"/>
                <a:gd name="T64" fmla="*/ 32 w 50"/>
                <a:gd name="T65" fmla="*/ 17 h 28"/>
                <a:gd name="T66" fmla="*/ 32 w 50"/>
                <a:gd name="T67" fmla="*/ 16 h 28"/>
                <a:gd name="T68" fmla="*/ 32 w 50"/>
                <a:gd name="T69" fmla="*/ 14 h 28"/>
                <a:gd name="T70" fmla="*/ 31 w 50"/>
                <a:gd name="T71" fmla="*/ 13 h 28"/>
                <a:gd name="T72" fmla="*/ 29 w 50"/>
                <a:gd name="T73" fmla="*/ 12 h 28"/>
                <a:gd name="T74" fmla="*/ 28 w 50"/>
                <a:gd name="T75" fmla="*/ 12 h 28"/>
                <a:gd name="T76" fmla="*/ 27 w 50"/>
                <a:gd name="T77" fmla="*/ 12 h 28"/>
                <a:gd name="T78" fmla="*/ 25 w 50"/>
                <a:gd name="T79" fmla="*/ 11 h 28"/>
                <a:gd name="T80" fmla="*/ 24 w 50"/>
                <a:gd name="T81" fmla="*/ 11 h 28"/>
                <a:gd name="T82" fmla="*/ 22 w 50"/>
                <a:gd name="T83" fmla="*/ 12 h 28"/>
                <a:gd name="T84" fmla="*/ 20 w 50"/>
                <a:gd name="T85" fmla="*/ 12 h 28"/>
                <a:gd name="T86" fmla="*/ 18 w 50"/>
                <a:gd name="T87" fmla="*/ 12 h 28"/>
                <a:gd name="T88" fmla="*/ 16 w 50"/>
                <a:gd name="T89" fmla="*/ 13 h 28"/>
                <a:gd name="T90" fmla="*/ 16 w 50"/>
                <a:gd name="T91" fmla="*/ 14 h 28"/>
                <a:gd name="T92" fmla="*/ 16 w 50"/>
                <a:gd name="T93" fmla="*/ 15 h 28"/>
                <a:gd name="T94" fmla="*/ 15 w 50"/>
                <a:gd name="T95" fmla="*/ 17 h 28"/>
                <a:gd name="T96" fmla="*/ 15 w 50"/>
                <a:gd name="T97" fmla="*/ 18 h 28"/>
                <a:gd name="T98" fmla="*/ 16 w 50"/>
                <a:gd name="T99" fmla="*/ 20 h 28"/>
                <a:gd name="T100" fmla="*/ 16 w 50"/>
                <a:gd name="T101" fmla="*/ 21 h 28"/>
                <a:gd name="T102" fmla="*/ 19 w 50"/>
                <a:gd name="T103" fmla="*/ 22 h 28"/>
                <a:gd name="T104" fmla="*/ 22 w 50"/>
                <a:gd name="T105" fmla="*/ 24 h 28"/>
                <a:gd name="T106" fmla="*/ 24 w 50"/>
                <a:gd name="T107" fmla="*/ 24 h 28"/>
                <a:gd name="T108" fmla="*/ 25 w 50"/>
                <a:gd name="T109" fmla="*/ 24 h 28"/>
                <a:gd name="T110" fmla="*/ 26 w 50"/>
                <a:gd name="T111" fmla="*/ 25 h 28"/>
                <a:gd name="T112" fmla="*/ 28 w 50"/>
                <a:gd name="T113" fmla="*/ 25 h 28"/>
                <a:gd name="T114" fmla="*/ 30 w 50"/>
                <a:gd name="T115" fmla="*/ 27 h 28"/>
                <a:gd name="T116" fmla="*/ 31 w 50"/>
                <a:gd name="T117" fmla="*/ 27 h 28"/>
                <a:gd name="T118" fmla="*/ 3 w 50"/>
                <a:gd name="T119" fmla="*/ 27 h 28"/>
                <a:gd name="T120" fmla="*/ 3 w 50"/>
                <a:gd name="T12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 h="28">
                  <a:moveTo>
                    <a:pt x="3" y="27"/>
                  </a:moveTo>
                  <a:lnTo>
                    <a:pt x="1" y="24"/>
                  </a:lnTo>
                  <a:lnTo>
                    <a:pt x="0" y="21"/>
                  </a:lnTo>
                  <a:lnTo>
                    <a:pt x="0" y="18"/>
                  </a:lnTo>
                  <a:lnTo>
                    <a:pt x="0" y="15"/>
                  </a:lnTo>
                  <a:lnTo>
                    <a:pt x="0" y="13"/>
                  </a:lnTo>
                  <a:lnTo>
                    <a:pt x="1" y="10"/>
                  </a:lnTo>
                  <a:lnTo>
                    <a:pt x="3" y="9"/>
                  </a:lnTo>
                  <a:lnTo>
                    <a:pt x="5" y="7"/>
                  </a:lnTo>
                  <a:lnTo>
                    <a:pt x="6" y="5"/>
                  </a:lnTo>
                  <a:lnTo>
                    <a:pt x="8" y="4"/>
                  </a:lnTo>
                  <a:lnTo>
                    <a:pt x="11" y="2"/>
                  </a:lnTo>
                  <a:lnTo>
                    <a:pt x="13" y="2"/>
                  </a:lnTo>
                  <a:lnTo>
                    <a:pt x="15" y="1"/>
                  </a:lnTo>
                  <a:lnTo>
                    <a:pt x="16" y="1"/>
                  </a:lnTo>
                  <a:lnTo>
                    <a:pt x="17" y="1"/>
                  </a:lnTo>
                  <a:lnTo>
                    <a:pt x="19" y="0"/>
                  </a:lnTo>
                  <a:lnTo>
                    <a:pt x="21" y="0"/>
                  </a:lnTo>
                  <a:lnTo>
                    <a:pt x="22" y="0"/>
                  </a:lnTo>
                  <a:lnTo>
                    <a:pt x="24" y="0"/>
                  </a:lnTo>
                  <a:lnTo>
                    <a:pt x="26" y="0"/>
                  </a:lnTo>
                  <a:lnTo>
                    <a:pt x="28" y="0"/>
                  </a:lnTo>
                  <a:lnTo>
                    <a:pt x="30" y="1"/>
                  </a:lnTo>
                  <a:lnTo>
                    <a:pt x="32" y="1"/>
                  </a:lnTo>
                  <a:lnTo>
                    <a:pt x="32" y="1"/>
                  </a:lnTo>
                  <a:lnTo>
                    <a:pt x="35" y="2"/>
                  </a:lnTo>
                  <a:lnTo>
                    <a:pt x="38" y="2"/>
                  </a:lnTo>
                  <a:lnTo>
                    <a:pt x="40" y="4"/>
                  </a:lnTo>
                  <a:lnTo>
                    <a:pt x="42" y="6"/>
                  </a:lnTo>
                  <a:lnTo>
                    <a:pt x="45" y="9"/>
                  </a:lnTo>
                  <a:lnTo>
                    <a:pt x="47" y="12"/>
                  </a:lnTo>
                  <a:lnTo>
                    <a:pt x="49" y="17"/>
                  </a:lnTo>
                  <a:lnTo>
                    <a:pt x="32" y="17"/>
                  </a:lnTo>
                  <a:lnTo>
                    <a:pt x="32" y="16"/>
                  </a:lnTo>
                  <a:lnTo>
                    <a:pt x="32" y="14"/>
                  </a:lnTo>
                  <a:lnTo>
                    <a:pt x="31" y="13"/>
                  </a:lnTo>
                  <a:lnTo>
                    <a:pt x="29" y="12"/>
                  </a:lnTo>
                  <a:lnTo>
                    <a:pt x="28" y="12"/>
                  </a:lnTo>
                  <a:lnTo>
                    <a:pt x="27" y="12"/>
                  </a:lnTo>
                  <a:lnTo>
                    <a:pt x="25" y="11"/>
                  </a:lnTo>
                  <a:lnTo>
                    <a:pt x="24" y="11"/>
                  </a:lnTo>
                  <a:lnTo>
                    <a:pt x="22" y="12"/>
                  </a:lnTo>
                  <a:lnTo>
                    <a:pt x="20" y="12"/>
                  </a:lnTo>
                  <a:lnTo>
                    <a:pt x="18" y="12"/>
                  </a:lnTo>
                  <a:lnTo>
                    <a:pt x="16" y="13"/>
                  </a:lnTo>
                  <a:lnTo>
                    <a:pt x="16" y="14"/>
                  </a:lnTo>
                  <a:lnTo>
                    <a:pt x="16" y="15"/>
                  </a:lnTo>
                  <a:lnTo>
                    <a:pt x="15" y="17"/>
                  </a:lnTo>
                  <a:lnTo>
                    <a:pt x="15" y="18"/>
                  </a:lnTo>
                  <a:lnTo>
                    <a:pt x="16" y="20"/>
                  </a:lnTo>
                  <a:lnTo>
                    <a:pt x="16" y="21"/>
                  </a:lnTo>
                  <a:lnTo>
                    <a:pt x="19" y="22"/>
                  </a:lnTo>
                  <a:lnTo>
                    <a:pt x="22" y="24"/>
                  </a:lnTo>
                  <a:lnTo>
                    <a:pt x="24" y="24"/>
                  </a:lnTo>
                  <a:lnTo>
                    <a:pt x="25" y="24"/>
                  </a:lnTo>
                  <a:lnTo>
                    <a:pt x="26" y="25"/>
                  </a:lnTo>
                  <a:lnTo>
                    <a:pt x="28" y="25"/>
                  </a:lnTo>
                  <a:lnTo>
                    <a:pt x="30" y="27"/>
                  </a:lnTo>
                  <a:lnTo>
                    <a:pt x="31" y="27"/>
                  </a:lnTo>
                  <a:lnTo>
                    <a:pt x="3" y="27"/>
                  </a:lnTo>
                  <a:lnTo>
                    <a:pt x="3"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7" name="Freeform 71"/>
            <p:cNvSpPr>
              <a:spLocks/>
            </p:cNvSpPr>
            <p:nvPr/>
          </p:nvSpPr>
          <p:spPr bwMode="auto">
            <a:xfrm>
              <a:off x="4747" y="3479"/>
              <a:ext cx="25" cy="26"/>
            </a:xfrm>
            <a:custGeom>
              <a:avLst/>
              <a:gdLst>
                <a:gd name="T0" fmla="*/ 9 w 25"/>
                <a:gd name="T1" fmla="*/ 25 h 26"/>
                <a:gd name="T2" fmla="*/ 0 w 25"/>
                <a:gd name="T3" fmla="*/ 0 h 26"/>
                <a:gd name="T4" fmla="*/ 15 w 25"/>
                <a:gd name="T5" fmla="*/ 0 h 26"/>
                <a:gd name="T6" fmla="*/ 24 w 25"/>
                <a:gd name="T7" fmla="*/ 25 h 26"/>
                <a:gd name="T8" fmla="*/ 9 w 25"/>
                <a:gd name="T9" fmla="*/ 25 h 26"/>
                <a:gd name="T10" fmla="*/ 9 w 25"/>
                <a:gd name="T11" fmla="*/ 25 h 26"/>
              </a:gdLst>
              <a:ahLst/>
              <a:cxnLst>
                <a:cxn ang="0">
                  <a:pos x="T0" y="T1"/>
                </a:cxn>
                <a:cxn ang="0">
                  <a:pos x="T2" y="T3"/>
                </a:cxn>
                <a:cxn ang="0">
                  <a:pos x="T4" y="T5"/>
                </a:cxn>
                <a:cxn ang="0">
                  <a:pos x="T6" y="T7"/>
                </a:cxn>
                <a:cxn ang="0">
                  <a:pos x="T8" y="T9"/>
                </a:cxn>
                <a:cxn ang="0">
                  <a:pos x="T10" y="T11"/>
                </a:cxn>
              </a:cxnLst>
              <a:rect l="0" t="0" r="r" b="b"/>
              <a:pathLst>
                <a:path w="25" h="26">
                  <a:moveTo>
                    <a:pt x="9" y="25"/>
                  </a:moveTo>
                  <a:lnTo>
                    <a:pt x="0" y="0"/>
                  </a:lnTo>
                  <a:lnTo>
                    <a:pt x="15" y="0"/>
                  </a:lnTo>
                  <a:lnTo>
                    <a:pt x="24" y="25"/>
                  </a:lnTo>
                  <a:lnTo>
                    <a:pt x="9" y="25"/>
                  </a:lnTo>
                  <a:lnTo>
                    <a:pt x="9"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8" name="Freeform 72"/>
            <p:cNvSpPr>
              <a:spLocks/>
            </p:cNvSpPr>
            <p:nvPr/>
          </p:nvSpPr>
          <p:spPr bwMode="auto">
            <a:xfrm>
              <a:off x="4782" y="3479"/>
              <a:ext cx="29" cy="26"/>
            </a:xfrm>
            <a:custGeom>
              <a:avLst/>
              <a:gdLst>
                <a:gd name="T0" fmla="*/ 0 w 29"/>
                <a:gd name="T1" fmla="*/ 25 h 26"/>
                <a:gd name="T2" fmla="*/ 8 w 29"/>
                <a:gd name="T3" fmla="*/ 0 h 26"/>
                <a:gd name="T4" fmla="*/ 19 w 29"/>
                <a:gd name="T5" fmla="*/ 0 h 26"/>
                <a:gd name="T6" fmla="*/ 28 w 29"/>
                <a:gd name="T7" fmla="*/ 25 h 26"/>
                <a:gd name="T8" fmla="*/ 15 w 29"/>
                <a:gd name="T9" fmla="*/ 25 h 26"/>
                <a:gd name="T10" fmla="*/ 13 w 29"/>
                <a:gd name="T11" fmla="*/ 20 h 26"/>
                <a:gd name="T12" fmla="*/ 11 w 29"/>
                <a:gd name="T13" fmla="*/ 25 h 26"/>
                <a:gd name="T14" fmla="*/ 0 w 29"/>
                <a:gd name="T15" fmla="*/ 25 h 26"/>
                <a:gd name="T16" fmla="*/ 0 w 29"/>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6">
                  <a:moveTo>
                    <a:pt x="0" y="25"/>
                  </a:moveTo>
                  <a:lnTo>
                    <a:pt x="8" y="0"/>
                  </a:lnTo>
                  <a:lnTo>
                    <a:pt x="19" y="0"/>
                  </a:lnTo>
                  <a:lnTo>
                    <a:pt x="28" y="25"/>
                  </a:lnTo>
                  <a:lnTo>
                    <a:pt x="15" y="25"/>
                  </a:lnTo>
                  <a:lnTo>
                    <a:pt x="13" y="20"/>
                  </a:lnTo>
                  <a:lnTo>
                    <a:pt x="11"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49" name="Freeform 73"/>
            <p:cNvSpPr>
              <a:spLocks/>
            </p:cNvSpPr>
            <p:nvPr/>
          </p:nvSpPr>
          <p:spPr bwMode="auto">
            <a:xfrm>
              <a:off x="4821" y="3479"/>
              <a:ext cx="25" cy="26"/>
            </a:xfrm>
            <a:custGeom>
              <a:avLst/>
              <a:gdLst>
                <a:gd name="T0" fmla="*/ 0 w 25"/>
                <a:gd name="T1" fmla="*/ 25 h 26"/>
                <a:gd name="T2" fmla="*/ 8 w 25"/>
                <a:gd name="T3" fmla="*/ 0 h 26"/>
                <a:gd name="T4" fmla="*/ 24 w 25"/>
                <a:gd name="T5" fmla="*/ 0 h 26"/>
                <a:gd name="T6" fmla="*/ 14 w 25"/>
                <a:gd name="T7" fmla="*/ 25 h 26"/>
                <a:gd name="T8" fmla="*/ 0 w 25"/>
                <a:gd name="T9" fmla="*/ 25 h 26"/>
                <a:gd name="T10" fmla="*/ 0 w 25"/>
                <a:gd name="T11" fmla="*/ 25 h 26"/>
              </a:gdLst>
              <a:ahLst/>
              <a:cxnLst>
                <a:cxn ang="0">
                  <a:pos x="T0" y="T1"/>
                </a:cxn>
                <a:cxn ang="0">
                  <a:pos x="T2" y="T3"/>
                </a:cxn>
                <a:cxn ang="0">
                  <a:pos x="T4" y="T5"/>
                </a:cxn>
                <a:cxn ang="0">
                  <a:pos x="T6" y="T7"/>
                </a:cxn>
                <a:cxn ang="0">
                  <a:pos x="T8" y="T9"/>
                </a:cxn>
                <a:cxn ang="0">
                  <a:pos x="T10" y="T11"/>
                </a:cxn>
              </a:cxnLst>
              <a:rect l="0" t="0" r="r" b="b"/>
              <a:pathLst>
                <a:path w="25" h="26">
                  <a:moveTo>
                    <a:pt x="0" y="25"/>
                  </a:moveTo>
                  <a:lnTo>
                    <a:pt x="8" y="0"/>
                  </a:lnTo>
                  <a:lnTo>
                    <a:pt x="24" y="0"/>
                  </a:lnTo>
                  <a:lnTo>
                    <a:pt x="14"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0" name="Freeform 74"/>
            <p:cNvSpPr>
              <a:spLocks/>
            </p:cNvSpPr>
            <p:nvPr/>
          </p:nvSpPr>
          <p:spPr bwMode="auto">
            <a:xfrm>
              <a:off x="4851"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Lst>
              <a:ahLst/>
              <a:cxnLst>
                <a:cxn ang="0">
                  <a:pos x="T0" y="T1"/>
                </a:cxn>
                <a:cxn ang="0">
                  <a:pos x="T2" y="T3"/>
                </a:cxn>
                <a:cxn ang="0">
                  <a:pos x="T4" y="T5"/>
                </a:cxn>
                <a:cxn ang="0">
                  <a:pos x="T6" y="T7"/>
                </a:cxn>
                <a:cxn ang="0">
                  <a:pos x="T8" y="T9"/>
                </a:cxn>
                <a:cxn ang="0">
                  <a:pos x="T10" y="T11"/>
                </a:cxn>
              </a:cxnLst>
              <a:rect l="0" t="0" r="r" b="b"/>
              <a:pathLst>
                <a:path w="17" h="26">
                  <a:moveTo>
                    <a:pt x="0" y="25"/>
                  </a:moveTo>
                  <a:lnTo>
                    <a:pt x="0" y="0"/>
                  </a:lnTo>
                  <a:lnTo>
                    <a:pt x="16" y="0"/>
                  </a:lnTo>
                  <a:lnTo>
                    <a:pt x="16"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1" name="Freeform 75"/>
            <p:cNvSpPr>
              <a:spLocks/>
            </p:cNvSpPr>
            <p:nvPr/>
          </p:nvSpPr>
          <p:spPr bwMode="auto">
            <a:xfrm>
              <a:off x="4875" y="3479"/>
              <a:ext cx="47" cy="26"/>
            </a:xfrm>
            <a:custGeom>
              <a:avLst/>
              <a:gdLst>
                <a:gd name="T0" fmla="*/ 15 w 47"/>
                <a:gd name="T1" fmla="*/ 25 h 26"/>
                <a:gd name="T2" fmla="*/ 15 w 47"/>
                <a:gd name="T3" fmla="*/ 11 h 26"/>
                <a:gd name="T4" fmla="*/ 0 w 47"/>
                <a:gd name="T5" fmla="*/ 11 h 26"/>
                <a:gd name="T6" fmla="*/ 0 w 47"/>
                <a:gd name="T7" fmla="*/ 0 h 26"/>
                <a:gd name="T8" fmla="*/ 46 w 47"/>
                <a:gd name="T9" fmla="*/ 0 h 26"/>
                <a:gd name="T10" fmla="*/ 46 w 47"/>
                <a:gd name="T11" fmla="*/ 11 h 26"/>
                <a:gd name="T12" fmla="*/ 30 w 47"/>
                <a:gd name="T13" fmla="*/ 11 h 26"/>
                <a:gd name="T14" fmla="*/ 30 w 47"/>
                <a:gd name="T15" fmla="*/ 25 h 26"/>
                <a:gd name="T16" fmla="*/ 15 w 47"/>
                <a:gd name="T17" fmla="*/ 25 h 26"/>
                <a:gd name="T18" fmla="*/ 15 w 47"/>
                <a:gd name="T1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6">
                  <a:moveTo>
                    <a:pt x="15" y="25"/>
                  </a:moveTo>
                  <a:lnTo>
                    <a:pt x="15" y="11"/>
                  </a:lnTo>
                  <a:lnTo>
                    <a:pt x="0" y="11"/>
                  </a:lnTo>
                  <a:lnTo>
                    <a:pt x="0" y="0"/>
                  </a:lnTo>
                  <a:lnTo>
                    <a:pt x="46" y="0"/>
                  </a:lnTo>
                  <a:lnTo>
                    <a:pt x="46" y="11"/>
                  </a:lnTo>
                  <a:lnTo>
                    <a:pt x="30" y="11"/>
                  </a:lnTo>
                  <a:lnTo>
                    <a:pt x="30" y="25"/>
                  </a:lnTo>
                  <a:lnTo>
                    <a:pt x="15" y="25"/>
                  </a:lnTo>
                  <a:lnTo>
                    <a:pt x="15"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2" name="Freeform 76"/>
            <p:cNvSpPr>
              <a:spLocks/>
            </p:cNvSpPr>
            <p:nvPr/>
          </p:nvSpPr>
          <p:spPr bwMode="auto">
            <a:xfrm>
              <a:off x="4929" y="3479"/>
              <a:ext cx="59" cy="26"/>
            </a:xfrm>
            <a:custGeom>
              <a:avLst/>
              <a:gdLst>
                <a:gd name="T0" fmla="*/ 0 w 59"/>
                <a:gd name="T1" fmla="*/ 25 h 26"/>
                <a:gd name="T2" fmla="*/ 0 w 59"/>
                <a:gd name="T3" fmla="*/ 0 h 26"/>
                <a:gd name="T4" fmla="*/ 14 w 59"/>
                <a:gd name="T5" fmla="*/ 0 h 26"/>
                <a:gd name="T6" fmla="*/ 14 w 59"/>
                <a:gd name="T7" fmla="*/ 24 h 26"/>
                <a:gd name="T8" fmla="*/ 42 w 59"/>
                <a:gd name="T9" fmla="*/ 24 h 26"/>
                <a:gd name="T10" fmla="*/ 42 w 59"/>
                <a:gd name="T11" fmla="*/ 0 h 26"/>
                <a:gd name="T12" fmla="*/ 58 w 59"/>
                <a:gd name="T13" fmla="*/ 0 h 26"/>
                <a:gd name="T14" fmla="*/ 58 w 59"/>
                <a:gd name="T15" fmla="*/ 25 h 26"/>
                <a:gd name="T16" fmla="*/ 0 w 59"/>
                <a:gd name="T17" fmla="*/ 25 h 26"/>
                <a:gd name="T18" fmla="*/ 0 w 59"/>
                <a:gd name="T1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26">
                  <a:moveTo>
                    <a:pt x="0" y="25"/>
                  </a:moveTo>
                  <a:lnTo>
                    <a:pt x="0" y="0"/>
                  </a:lnTo>
                  <a:lnTo>
                    <a:pt x="14" y="0"/>
                  </a:lnTo>
                  <a:lnTo>
                    <a:pt x="14" y="24"/>
                  </a:lnTo>
                  <a:lnTo>
                    <a:pt x="42" y="24"/>
                  </a:lnTo>
                  <a:lnTo>
                    <a:pt x="42" y="0"/>
                  </a:lnTo>
                  <a:lnTo>
                    <a:pt x="58" y="0"/>
                  </a:lnTo>
                  <a:lnTo>
                    <a:pt x="58"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3" name="Freeform 77"/>
            <p:cNvSpPr>
              <a:spLocks/>
            </p:cNvSpPr>
            <p:nvPr/>
          </p:nvSpPr>
          <p:spPr bwMode="auto">
            <a:xfrm>
              <a:off x="4999" y="3477"/>
              <a:ext cx="84" cy="28"/>
            </a:xfrm>
            <a:custGeom>
              <a:avLst/>
              <a:gdLst>
                <a:gd name="T0" fmla="*/ 0 w 84"/>
                <a:gd name="T1" fmla="*/ 23 h 28"/>
                <a:gd name="T2" fmla="*/ 5 w 84"/>
                <a:gd name="T3" fmla="*/ 15 h 28"/>
                <a:gd name="T4" fmla="*/ 8 w 84"/>
                <a:gd name="T5" fmla="*/ 12 h 28"/>
                <a:gd name="T6" fmla="*/ 13 w 84"/>
                <a:gd name="T7" fmla="*/ 8 h 28"/>
                <a:gd name="T8" fmla="*/ 17 w 84"/>
                <a:gd name="T9" fmla="*/ 6 h 28"/>
                <a:gd name="T10" fmla="*/ 22 w 84"/>
                <a:gd name="T11" fmla="*/ 4 h 28"/>
                <a:gd name="T12" fmla="*/ 27 w 84"/>
                <a:gd name="T13" fmla="*/ 2 h 28"/>
                <a:gd name="T14" fmla="*/ 32 w 84"/>
                <a:gd name="T15" fmla="*/ 1 h 28"/>
                <a:gd name="T16" fmla="*/ 37 w 84"/>
                <a:gd name="T17" fmla="*/ 0 h 28"/>
                <a:gd name="T18" fmla="*/ 42 w 84"/>
                <a:gd name="T19" fmla="*/ 0 h 28"/>
                <a:gd name="T20" fmla="*/ 46 w 84"/>
                <a:gd name="T21" fmla="*/ 0 h 28"/>
                <a:gd name="T22" fmla="*/ 50 w 84"/>
                <a:gd name="T23" fmla="*/ 1 h 28"/>
                <a:gd name="T24" fmla="*/ 54 w 84"/>
                <a:gd name="T25" fmla="*/ 2 h 28"/>
                <a:gd name="T26" fmla="*/ 59 w 84"/>
                <a:gd name="T27" fmla="*/ 3 h 28"/>
                <a:gd name="T28" fmla="*/ 62 w 84"/>
                <a:gd name="T29" fmla="*/ 4 h 28"/>
                <a:gd name="T30" fmla="*/ 66 w 84"/>
                <a:gd name="T31" fmla="*/ 6 h 28"/>
                <a:gd name="T32" fmla="*/ 69 w 84"/>
                <a:gd name="T33" fmla="*/ 8 h 28"/>
                <a:gd name="T34" fmla="*/ 73 w 84"/>
                <a:gd name="T35" fmla="*/ 10 h 28"/>
                <a:gd name="T36" fmla="*/ 77 w 84"/>
                <a:gd name="T37" fmla="*/ 16 h 28"/>
                <a:gd name="T38" fmla="*/ 82 w 84"/>
                <a:gd name="T39" fmla="*/ 22 h 28"/>
                <a:gd name="T40" fmla="*/ 83 w 84"/>
                <a:gd name="T41" fmla="*/ 27 h 28"/>
                <a:gd name="T42" fmla="*/ 67 w 84"/>
                <a:gd name="T43" fmla="*/ 24 h 28"/>
                <a:gd name="T44" fmla="*/ 65 w 84"/>
                <a:gd name="T45" fmla="*/ 21 h 28"/>
                <a:gd name="T46" fmla="*/ 61 w 84"/>
                <a:gd name="T47" fmla="*/ 18 h 28"/>
                <a:gd name="T48" fmla="*/ 59 w 84"/>
                <a:gd name="T49" fmla="*/ 15 h 28"/>
                <a:gd name="T50" fmla="*/ 53 w 84"/>
                <a:gd name="T51" fmla="*/ 13 h 28"/>
                <a:gd name="T52" fmla="*/ 48 w 84"/>
                <a:gd name="T53" fmla="*/ 12 h 28"/>
                <a:gd name="T54" fmla="*/ 43 w 84"/>
                <a:gd name="T55" fmla="*/ 11 h 28"/>
                <a:gd name="T56" fmla="*/ 37 w 84"/>
                <a:gd name="T57" fmla="*/ 12 h 28"/>
                <a:gd name="T58" fmla="*/ 32 w 84"/>
                <a:gd name="T59" fmla="*/ 12 h 28"/>
                <a:gd name="T60" fmla="*/ 28 w 84"/>
                <a:gd name="T61" fmla="*/ 14 h 28"/>
                <a:gd name="T62" fmla="*/ 22 w 84"/>
                <a:gd name="T63" fmla="*/ 17 h 28"/>
                <a:gd name="T64" fmla="*/ 15 w 84"/>
                <a:gd name="T65" fmla="*/ 24 h 28"/>
                <a:gd name="T66" fmla="*/ 0 w 84"/>
                <a:gd name="T6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28">
                  <a:moveTo>
                    <a:pt x="0" y="27"/>
                  </a:moveTo>
                  <a:lnTo>
                    <a:pt x="0" y="23"/>
                  </a:lnTo>
                  <a:lnTo>
                    <a:pt x="3" y="19"/>
                  </a:lnTo>
                  <a:lnTo>
                    <a:pt x="5" y="15"/>
                  </a:lnTo>
                  <a:lnTo>
                    <a:pt x="7" y="13"/>
                  </a:lnTo>
                  <a:lnTo>
                    <a:pt x="8" y="12"/>
                  </a:lnTo>
                  <a:lnTo>
                    <a:pt x="11" y="10"/>
                  </a:lnTo>
                  <a:lnTo>
                    <a:pt x="13" y="8"/>
                  </a:lnTo>
                  <a:lnTo>
                    <a:pt x="15" y="7"/>
                  </a:lnTo>
                  <a:lnTo>
                    <a:pt x="17" y="6"/>
                  </a:lnTo>
                  <a:lnTo>
                    <a:pt x="20" y="4"/>
                  </a:lnTo>
                  <a:lnTo>
                    <a:pt x="22" y="4"/>
                  </a:lnTo>
                  <a:lnTo>
                    <a:pt x="24" y="2"/>
                  </a:lnTo>
                  <a:lnTo>
                    <a:pt x="27" y="2"/>
                  </a:lnTo>
                  <a:lnTo>
                    <a:pt x="30" y="1"/>
                  </a:lnTo>
                  <a:lnTo>
                    <a:pt x="32" y="1"/>
                  </a:lnTo>
                  <a:lnTo>
                    <a:pt x="34" y="1"/>
                  </a:lnTo>
                  <a:lnTo>
                    <a:pt x="37" y="0"/>
                  </a:lnTo>
                  <a:lnTo>
                    <a:pt x="39" y="0"/>
                  </a:lnTo>
                  <a:lnTo>
                    <a:pt x="42" y="0"/>
                  </a:lnTo>
                  <a:lnTo>
                    <a:pt x="44" y="0"/>
                  </a:lnTo>
                  <a:lnTo>
                    <a:pt x="46" y="0"/>
                  </a:lnTo>
                  <a:lnTo>
                    <a:pt x="48" y="1"/>
                  </a:lnTo>
                  <a:lnTo>
                    <a:pt x="50" y="1"/>
                  </a:lnTo>
                  <a:lnTo>
                    <a:pt x="52" y="1"/>
                  </a:lnTo>
                  <a:lnTo>
                    <a:pt x="54" y="2"/>
                  </a:lnTo>
                  <a:lnTo>
                    <a:pt x="57" y="2"/>
                  </a:lnTo>
                  <a:lnTo>
                    <a:pt x="59" y="3"/>
                  </a:lnTo>
                  <a:lnTo>
                    <a:pt x="60" y="4"/>
                  </a:lnTo>
                  <a:lnTo>
                    <a:pt x="62" y="4"/>
                  </a:lnTo>
                  <a:lnTo>
                    <a:pt x="64" y="6"/>
                  </a:lnTo>
                  <a:lnTo>
                    <a:pt x="66" y="6"/>
                  </a:lnTo>
                  <a:lnTo>
                    <a:pt x="67" y="8"/>
                  </a:lnTo>
                  <a:lnTo>
                    <a:pt x="69" y="8"/>
                  </a:lnTo>
                  <a:lnTo>
                    <a:pt x="71" y="10"/>
                  </a:lnTo>
                  <a:lnTo>
                    <a:pt x="73" y="10"/>
                  </a:lnTo>
                  <a:lnTo>
                    <a:pt x="75" y="13"/>
                  </a:lnTo>
                  <a:lnTo>
                    <a:pt x="77" y="16"/>
                  </a:lnTo>
                  <a:lnTo>
                    <a:pt x="80" y="18"/>
                  </a:lnTo>
                  <a:lnTo>
                    <a:pt x="82" y="22"/>
                  </a:lnTo>
                  <a:lnTo>
                    <a:pt x="83" y="24"/>
                  </a:lnTo>
                  <a:lnTo>
                    <a:pt x="83" y="27"/>
                  </a:lnTo>
                  <a:lnTo>
                    <a:pt x="67" y="27"/>
                  </a:lnTo>
                  <a:lnTo>
                    <a:pt x="67" y="24"/>
                  </a:lnTo>
                  <a:lnTo>
                    <a:pt x="66" y="22"/>
                  </a:lnTo>
                  <a:lnTo>
                    <a:pt x="65" y="21"/>
                  </a:lnTo>
                  <a:lnTo>
                    <a:pt x="63" y="20"/>
                  </a:lnTo>
                  <a:lnTo>
                    <a:pt x="61" y="18"/>
                  </a:lnTo>
                  <a:lnTo>
                    <a:pt x="60" y="16"/>
                  </a:lnTo>
                  <a:lnTo>
                    <a:pt x="59" y="15"/>
                  </a:lnTo>
                  <a:lnTo>
                    <a:pt x="56" y="14"/>
                  </a:lnTo>
                  <a:lnTo>
                    <a:pt x="53" y="13"/>
                  </a:lnTo>
                  <a:lnTo>
                    <a:pt x="51" y="12"/>
                  </a:lnTo>
                  <a:lnTo>
                    <a:pt x="48" y="12"/>
                  </a:lnTo>
                  <a:lnTo>
                    <a:pt x="45" y="12"/>
                  </a:lnTo>
                  <a:lnTo>
                    <a:pt x="43" y="11"/>
                  </a:lnTo>
                  <a:lnTo>
                    <a:pt x="40" y="11"/>
                  </a:lnTo>
                  <a:lnTo>
                    <a:pt x="37" y="12"/>
                  </a:lnTo>
                  <a:lnTo>
                    <a:pt x="35" y="12"/>
                  </a:lnTo>
                  <a:lnTo>
                    <a:pt x="32" y="12"/>
                  </a:lnTo>
                  <a:lnTo>
                    <a:pt x="30" y="13"/>
                  </a:lnTo>
                  <a:lnTo>
                    <a:pt x="28" y="14"/>
                  </a:lnTo>
                  <a:lnTo>
                    <a:pt x="25" y="16"/>
                  </a:lnTo>
                  <a:lnTo>
                    <a:pt x="22" y="17"/>
                  </a:lnTo>
                  <a:lnTo>
                    <a:pt x="19" y="20"/>
                  </a:lnTo>
                  <a:lnTo>
                    <a:pt x="15" y="24"/>
                  </a:lnTo>
                  <a:lnTo>
                    <a:pt x="15" y="27"/>
                  </a:lnTo>
                  <a:lnTo>
                    <a:pt x="0" y="27"/>
                  </a:lnTo>
                  <a:lnTo>
                    <a:pt x="0" y="27"/>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4" name="Freeform 78"/>
            <p:cNvSpPr>
              <a:spLocks/>
            </p:cNvSpPr>
            <p:nvPr/>
          </p:nvSpPr>
          <p:spPr bwMode="auto">
            <a:xfrm>
              <a:off x="5094"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Lst>
              <a:ahLst/>
              <a:cxnLst>
                <a:cxn ang="0">
                  <a:pos x="T0" y="T1"/>
                </a:cxn>
                <a:cxn ang="0">
                  <a:pos x="T2" y="T3"/>
                </a:cxn>
                <a:cxn ang="0">
                  <a:pos x="T4" y="T5"/>
                </a:cxn>
                <a:cxn ang="0">
                  <a:pos x="T6" y="T7"/>
                </a:cxn>
                <a:cxn ang="0">
                  <a:pos x="T8" y="T9"/>
                </a:cxn>
                <a:cxn ang="0">
                  <a:pos x="T10" y="T11"/>
                </a:cxn>
              </a:cxnLst>
              <a:rect l="0" t="0" r="r" b="b"/>
              <a:pathLst>
                <a:path w="17" h="26">
                  <a:moveTo>
                    <a:pt x="0" y="25"/>
                  </a:moveTo>
                  <a:lnTo>
                    <a:pt x="0" y="0"/>
                  </a:lnTo>
                  <a:lnTo>
                    <a:pt x="16" y="0"/>
                  </a:lnTo>
                  <a:lnTo>
                    <a:pt x="16"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5" name="Freeform 79"/>
            <p:cNvSpPr>
              <a:spLocks/>
            </p:cNvSpPr>
            <p:nvPr/>
          </p:nvSpPr>
          <p:spPr bwMode="auto">
            <a:xfrm>
              <a:off x="5133" y="3479"/>
              <a:ext cx="17" cy="26"/>
            </a:xfrm>
            <a:custGeom>
              <a:avLst/>
              <a:gdLst>
                <a:gd name="T0" fmla="*/ 0 w 17"/>
                <a:gd name="T1" fmla="*/ 25 h 26"/>
                <a:gd name="T2" fmla="*/ 0 w 17"/>
                <a:gd name="T3" fmla="*/ 0 h 26"/>
                <a:gd name="T4" fmla="*/ 16 w 17"/>
                <a:gd name="T5" fmla="*/ 0 h 26"/>
                <a:gd name="T6" fmla="*/ 16 w 17"/>
                <a:gd name="T7" fmla="*/ 25 h 26"/>
                <a:gd name="T8" fmla="*/ 0 w 17"/>
                <a:gd name="T9" fmla="*/ 25 h 26"/>
                <a:gd name="T10" fmla="*/ 0 w 17"/>
                <a:gd name="T11" fmla="*/ 25 h 26"/>
              </a:gdLst>
              <a:ahLst/>
              <a:cxnLst>
                <a:cxn ang="0">
                  <a:pos x="T0" y="T1"/>
                </a:cxn>
                <a:cxn ang="0">
                  <a:pos x="T2" y="T3"/>
                </a:cxn>
                <a:cxn ang="0">
                  <a:pos x="T4" y="T5"/>
                </a:cxn>
                <a:cxn ang="0">
                  <a:pos x="T6" y="T7"/>
                </a:cxn>
                <a:cxn ang="0">
                  <a:pos x="T8" y="T9"/>
                </a:cxn>
                <a:cxn ang="0">
                  <a:pos x="T10" y="T11"/>
                </a:cxn>
              </a:cxnLst>
              <a:rect l="0" t="0" r="r" b="b"/>
              <a:pathLst>
                <a:path w="17" h="26">
                  <a:moveTo>
                    <a:pt x="0" y="25"/>
                  </a:moveTo>
                  <a:lnTo>
                    <a:pt x="0" y="0"/>
                  </a:lnTo>
                  <a:lnTo>
                    <a:pt x="16" y="0"/>
                  </a:lnTo>
                  <a:lnTo>
                    <a:pt x="16" y="25"/>
                  </a:lnTo>
                  <a:lnTo>
                    <a:pt x="0" y="25"/>
                  </a:lnTo>
                  <a:lnTo>
                    <a:pt x="0"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6" name="Freeform 80"/>
            <p:cNvSpPr>
              <a:spLocks/>
            </p:cNvSpPr>
            <p:nvPr/>
          </p:nvSpPr>
          <p:spPr bwMode="auto">
            <a:xfrm>
              <a:off x="5159" y="3479"/>
              <a:ext cx="45" cy="26"/>
            </a:xfrm>
            <a:custGeom>
              <a:avLst/>
              <a:gdLst>
                <a:gd name="T0" fmla="*/ 13 w 45"/>
                <a:gd name="T1" fmla="*/ 25 h 26"/>
                <a:gd name="T2" fmla="*/ 13 w 45"/>
                <a:gd name="T3" fmla="*/ 11 h 26"/>
                <a:gd name="T4" fmla="*/ 0 w 45"/>
                <a:gd name="T5" fmla="*/ 11 h 26"/>
                <a:gd name="T6" fmla="*/ 0 w 45"/>
                <a:gd name="T7" fmla="*/ 0 h 26"/>
                <a:gd name="T8" fmla="*/ 44 w 45"/>
                <a:gd name="T9" fmla="*/ 0 h 26"/>
                <a:gd name="T10" fmla="*/ 44 w 45"/>
                <a:gd name="T11" fmla="*/ 11 h 26"/>
                <a:gd name="T12" fmla="*/ 29 w 45"/>
                <a:gd name="T13" fmla="*/ 11 h 26"/>
                <a:gd name="T14" fmla="*/ 29 w 45"/>
                <a:gd name="T15" fmla="*/ 25 h 26"/>
                <a:gd name="T16" fmla="*/ 13 w 45"/>
                <a:gd name="T17" fmla="*/ 25 h 26"/>
                <a:gd name="T18" fmla="*/ 13 w 45"/>
                <a:gd name="T1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6">
                  <a:moveTo>
                    <a:pt x="13" y="25"/>
                  </a:moveTo>
                  <a:lnTo>
                    <a:pt x="13" y="11"/>
                  </a:lnTo>
                  <a:lnTo>
                    <a:pt x="0" y="11"/>
                  </a:lnTo>
                  <a:lnTo>
                    <a:pt x="0" y="0"/>
                  </a:lnTo>
                  <a:lnTo>
                    <a:pt x="44" y="0"/>
                  </a:lnTo>
                  <a:lnTo>
                    <a:pt x="44" y="11"/>
                  </a:lnTo>
                  <a:lnTo>
                    <a:pt x="29" y="11"/>
                  </a:lnTo>
                  <a:lnTo>
                    <a:pt x="29" y="25"/>
                  </a:lnTo>
                  <a:lnTo>
                    <a:pt x="13" y="25"/>
                  </a:lnTo>
                  <a:lnTo>
                    <a:pt x="13" y="25"/>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7" name="Freeform 81"/>
            <p:cNvSpPr>
              <a:spLocks/>
            </p:cNvSpPr>
            <p:nvPr/>
          </p:nvSpPr>
          <p:spPr bwMode="auto">
            <a:xfrm>
              <a:off x="4103" y="3504"/>
              <a:ext cx="79" cy="39"/>
            </a:xfrm>
            <a:custGeom>
              <a:avLst/>
              <a:gdLst>
                <a:gd name="T0" fmla="*/ 0 w 79"/>
                <a:gd name="T1" fmla="*/ 0 h 39"/>
                <a:gd name="T2" fmla="*/ 0 w 79"/>
                <a:gd name="T3" fmla="*/ 4 h 39"/>
                <a:gd name="T4" fmla="*/ 1 w 79"/>
                <a:gd name="T5" fmla="*/ 13 h 39"/>
                <a:gd name="T6" fmla="*/ 5 w 79"/>
                <a:gd name="T7" fmla="*/ 21 h 39"/>
                <a:gd name="T8" fmla="*/ 7 w 79"/>
                <a:gd name="T9" fmla="*/ 25 h 39"/>
                <a:gd name="T10" fmla="*/ 11 w 79"/>
                <a:gd name="T11" fmla="*/ 28 h 39"/>
                <a:gd name="T12" fmla="*/ 15 w 79"/>
                <a:gd name="T13" fmla="*/ 31 h 39"/>
                <a:gd name="T14" fmla="*/ 19 w 79"/>
                <a:gd name="T15" fmla="*/ 33 h 39"/>
                <a:gd name="T16" fmla="*/ 23 w 79"/>
                <a:gd name="T17" fmla="*/ 35 h 39"/>
                <a:gd name="T18" fmla="*/ 28 w 79"/>
                <a:gd name="T19" fmla="*/ 36 h 39"/>
                <a:gd name="T20" fmla="*/ 33 w 79"/>
                <a:gd name="T21" fmla="*/ 38 h 39"/>
                <a:gd name="T22" fmla="*/ 39 w 79"/>
                <a:gd name="T23" fmla="*/ 38 h 39"/>
                <a:gd name="T24" fmla="*/ 42 w 79"/>
                <a:gd name="T25" fmla="*/ 38 h 39"/>
                <a:gd name="T26" fmla="*/ 45 w 79"/>
                <a:gd name="T27" fmla="*/ 38 h 39"/>
                <a:gd name="T28" fmla="*/ 49 w 79"/>
                <a:gd name="T29" fmla="*/ 37 h 39"/>
                <a:gd name="T30" fmla="*/ 52 w 79"/>
                <a:gd name="T31" fmla="*/ 36 h 39"/>
                <a:gd name="T32" fmla="*/ 56 w 79"/>
                <a:gd name="T33" fmla="*/ 35 h 39"/>
                <a:gd name="T34" fmla="*/ 59 w 79"/>
                <a:gd name="T35" fmla="*/ 34 h 39"/>
                <a:gd name="T36" fmla="*/ 63 w 79"/>
                <a:gd name="T37" fmla="*/ 32 h 39"/>
                <a:gd name="T38" fmla="*/ 66 w 79"/>
                <a:gd name="T39" fmla="*/ 31 h 39"/>
                <a:gd name="T40" fmla="*/ 73 w 79"/>
                <a:gd name="T41" fmla="*/ 25 h 39"/>
                <a:gd name="T42" fmla="*/ 78 w 79"/>
                <a:gd name="T43" fmla="*/ 20 h 39"/>
                <a:gd name="T44" fmla="*/ 58 w 79"/>
                <a:gd name="T45" fmla="*/ 21 h 39"/>
                <a:gd name="T46" fmla="*/ 54 w 79"/>
                <a:gd name="T47" fmla="*/ 23 h 39"/>
                <a:gd name="T48" fmla="*/ 49 w 79"/>
                <a:gd name="T49" fmla="*/ 25 h 39"/>
                <a:gd name="T50" fmla="*/ 43 w 79"/>
                <a:gd name="T51" fmla="*/ 26 h 39"/>
                <a:gd name="T52" fmla="*/ 39 w 79"/>
                <a:gd name="T53" fmla="*/ 26 h 39"/>
                <a:gd name="T54" fmla="*/ 33 w 79"/>
                <a:gd name="T55" fmla="*/ 25 h 39"/>
                <a:gd name="T56" fmla="*/ 28 w 79"/>
                <a:gd name="T57" fmla="*/ 24 h 39"/>
                <a:gd name="T58" fmla="*/ 24 w 79"/>
                <a:gd name="T59" fmla="*/ 22 h 39"/>
                <a:gd name="T60" fmla="*/ 18 w 79"/>
                <a:gd name="T61" fmla="*/ 18 h 39"/>
                <a:gd name="T62" fmla="*/ 14 w 79"/>
                <a:gd name="T63" fmla="*/ 10 h 39"/>
                <a:gd name="T64" fmla="*/ 14 w 79"/>
                <a:gd name="T65" fmla="*/ 2 h 39"/>
                <a:gd name="T66" fmla="*/ 14 w 79"/>
                <a:gd name="T67" fmla="*/ 0 h 39"/>
                <a:gd name="T68" fmla="*/ 0 w 79"/>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 h="39">
                  <a:moveTo>
                    <a:pt x="0" y="0"/>
                  </a:moveTo>
                  <a:lnTo>
                    <a:pt x="0" y="0"/>
                  </a:lnTo>
                  <a:lnTo>
                    <a:pt x="0" y="2"/>
                  </a:lnTo>
                  <a:lnTo>
                    <a:pt x="0" y="4"/>
                  </a:lnTo>
                  <a:lnTo>
                    <a:pt x="0" y="9"/>
                  </a:lnTo>
                  <a:lnTo>
                    <a:pt x="1" y="13"/>
                  </a:lnTo>
                  <a:lnTo>
                    <a:pt x="2" y="18"/>
                  </a:lnTo>
                  <a:lnTo>
                    <a:pt x="5" y="21"/>
                  </a:lnTo>
                  <a:lnTo>
                    <a:pt x="6" y="23"/>
                  </a:lnTo>
                  <a:lnTo>
                    <a:pt x="7" y="25"/>
                  </a:lnTo>
                  <a:lnTo>
                    <a:pt x="9" y="27"/>
                  </a:lnTo>
                  <a:lnTo>
                    <a:pt x="11" y="28"/>
                  </a:lnTo>
                  <a:lnTo>
                    <a:pt x="13" y="29"/>
                  </a:lnTo>
                  <a:lnTo>
                    <a:pt x="15" y="31"/>
                  </a:lnTo>
                  <a:lnTo>
                    <a:pt x="17" y="32"/>
                  </a:lnTo>
                  <a:lnTo>
                    <a:pt x="19" y="33"/>
                  </a:lnTo>
                  <a:lnTo>
                    <a:pt x="21" y="34"/>
                  </a:lnTo>
                  <a:lnTo>
                    <a:pt x="23" y="35"/>
                  </a:lnTo>
                  <a:lnTo>
                    <a:pt x="26" y="35"/>
                  </a:lnTo>
                  <a:lnTo>
                    <a:pt x="28" y="36"/>
                  </a:lnTo>
                  <a:lnTo>
                    <a:pt x="31" y="37"/>
                  </a:lnTo>
                  <a:lnTo>
                    <a:pt x="33" y="38"/>
                  </a:lnTo>
                  <a:lnTo>
                    <a:pt x="36" y="38"/>
                  </a:lnTo>
                  <a:lnTo>
                    <a:pt x="39" y="38"/>
                  </a:lnTo>
                  <a:lnTo>
                    <a:pt x="40" y="38"/>
                  </a:lnTo>
                  <a:lnTo>
                    <a:pt x="42" y="38"/>
                  </a:lnTo>
                  <a:lnTo>
                    <a:pt x="44" y="38"/>
                  </a:lnTo>
                  <a:lnTo>
                    <a:pt x="45" y="38"/>
                  </a:lnTo>
                  <a:lnTo>
                    <a:pt x="47" y="38"/>
                  </a:lnTo>
                  <a:lnTo>
                    <a:pt x="49" y="37"/>
                  </a:lnTo>
                  <a:lnTo>
                    <a:pt x="51" y="37"/>
                  </a:lnTo>
                  <a:lnTo>
                    <a:pt x="52" y="36"/>
                  </a:lnTo>
                  <a:lnTo>
                    <a:pt x="54" y="35"/>
                  </a:lnTo>
                  <a:lnTo>
                    <a:pt x="56" y="35"/>
                  </a:lnTo>
                  <a:lnTo>
                    <a:pt x="58" y="35"/>
                  </a:lnTo>
                  <a:lnTo>
                    <a:pt x="59" y="34"/>
                  </a:lnTo>
                  <a:lnTo>
                    <a:pt x="61" y="33"/>
                  </a:lnTo>
                  <a:lnTo>
                    <a:pt x="63" y="32"/>
                  </a:lnTo>
                  <a:lnTo>
                    <a:pt x="65" y="31"/>
                  </a:lnTo>
                  <a:lnTo>
                    <a:pt x="66" y="31"/>
                  </a:lnTo>
                  <a:lnTo>
                    <a:pt x="70" y="28"/>
                  </a:lnTo>
                  <a:lnTo>
                    <a:pt x="73" y="25"/>
                  </a:lnTo>
                  <a:lnTo>
                    <a:pt x="76" y="23"/>
                  </a:lnTo>
                  <a:lnTo>
                    <a:pt x="78" y="20"/>
                  </a:lnTo>
                  <a:lnTo>
                    <a:pt x="60" y="20"/>
                  </a:lnTo>
                  <a:lnTo>
                    <a:pt x="58" y="21"/>
                  </a:lnTo>
                  <a:lnTo>
                    <a:pt x="56" y="22"/>
                  </a:lnTo>
                  <a:lnTo>
                    <a:pt x="54" y="23"/>
                  </a:lnTo>
                  <a:lnTo>
                    <a:pt x="52" y="24"/>
                  </a:lnTo>
                  <a:lnTo>
                    <a:pt x="49" y="25"/>
                  </a:lnTo>
                  <a:lnTo>
                    <a:pt x="45" y="26"/>
                  </a:lnTo>
                  <a:lnTo>
                    <a:pt x="43" y="26"/>
                  </a:lnTo>
                  <a:lnTo>
                    <a:pt x="40" y="26"/>
                  </a:lnTo>
                  <a:lnTo>
                    <a:pt x="39" y="26"/>
                  </a:lnTo>
                  <a:lnTo>
                    <a:pt x="35" y="26"/>
                  </a:lnTo>
                  <a:lnTo>
                    <a:pt x="33" y="25"/>
                  </a:lnTo>
                  <a:lnTo>
                    <a:pt x="31" y="25"/>
                  </a:lnTo>
                  <a:lnTo>
                    <a:pt x="28" y="24"/>
                  </a:lnTo>
                  <a:lnTo>
                    <a:pt x="26" y="23"/>
                  </a:lnTo>
                  <a:lnTo>
                    <a:pt x="24" y="22"/>
                  </a:lnTo>
                  <a:lnTo>
                    <a:pt x="23" y="21"/>
                  </a:lnTo>
                  <a:lnTo>
                    <a:pt x="18" y="18"/>
                  </a:lnTo>
                  <a:lnTo>
                    <a:pt x="16" y="14"/>
                  </a:lnTo>
                  <a:lnTo>
                    <a:pt x="14" y="10"/>
                  </a:lnTo>
                  <a:lnTo>
                    <a:pt x="13" y="5"/>
                  </a:lnTo>
                  <a:lnTo>
                    <a:pt x="14" y="2"/>
                  </a:lnTo>
                  <a:lnTo>
                    <a:pt x="14" y="0"/>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8" name="Freeform 82"/>
            <p:cNvSpPr>
              <a:spLocks/>
            </p:cNvSpPr>
            <p:nvPr/>
          </p:nvSpPr>
          <p:spPr bwMode="auto">
            <a:xfrm>
              <a:off x="4192" y="3504"/>
              <a:ext cx="59" cy="37"/>
            </a:xfrm>
            <a:custGeom>
              <a:avLst/>
              <a:gdLst>
                <a:gd name="T0" fmla="*/ 0 w 59"/>
                <a:gd name="T1" fmla="*/ 0 h 37"/>
                <a:gd name="T2" fmla="*/ 0 w 59"/>
                <a:gd name="T3" fmla="*/ 36 h 37"/>
                <a:gd name="T4" fmla="*/ 14 w 59"/>
                <a:gd name="T5" fmla="*/ 36 h 37"/>
                <a:gd name="T6" fmla="*/ 14 w 59"/>
                <a:gd name="T7" fmla="*/ 10 h 37"/>
                <a:gd name="T8" fmla="*/ 43 w 59"/>
                <a:gd name="T9" fmla="*/ 10 h 37"/>
                <a:gd name="T10" fmla="*/ 43 w 59"/>
                <a:gd name="T11" fmla="*/ 36 h 37"/>
                <a:gd name="T12" fmla="*/ 58 w 59"/>
                <a:gd name="T13" fmla="*/ 36 h 37"/>
                <a:gd name="T14" fmla="*/ 58 w 59"/>
                <a:gd name="T15" fmla="*/ 0 h 37"/>
                <a:gd name="T16" fmla="*/ 0 w 59"/>
                <a:gd name="T17" fmla="*/ 0 h 37"/>
                <a:gd name="T18" fmla="*/ 0 w 5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7">
                  <a:moveTo>
                    <a:pt x="0" y="0"/>
                  </a:moveTo>
                  <a:lnTo>
                    <a:pt x="0" y="36"/>
                  </a:lnTo>
                  <a:lnTo>
                    <a:pt x="14" y="36"/>
                  </a:lnTo>
                  <a:lnTo>
                    <a:pt x="14" y="10"/>
                  </a:lnTo>
                  <a:lnTo>
                    <a:pt x="43" y="10"/>
                  </a:lnTo>
                  <a:lnTo>
                    <a:pt x="43" y="36"/>
                  </a:lnTo>
                  <a:lnTo>
                    <a:pt x="58" y="36"/>
                  </a:lnTo>
                  <a:lnTo>
                    <a:pt x="58"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59" name="Freeform 83"/>
            <p:cNvSpPr>
              <a:spLocks/>
            </p:cNvSpPr>
            <p:nvPr/>
          </p:nvSpPr>
          <p:spPr bwMode="auto">
            <a:xfrm>
              <a:off x="4266" y="3504"/>
              <a:ext cx="45" cy="37"/>
            </a:xfrm>
            <a:custGeom>
              <a:avLst/>
              <a:gdLst>
                <a:gd name="T0" fmla="*/ 0 w 45"/>
                <a:gd name="T1" fmla="*/ 0 h 37"/>
                <a:gd name="T2" fmla="*/ 0 w 45"/>
                <a:gd name="T3" fmla="*/ 36 h 37"/>
                <a:gd name="T4" fmla="*/ 44 w 45"/>
                <a:gd name="T5" fmla="*/ 36 h 37"/>
                <a:gd name="T6" fmla="*/ 44 w 45"/>
                <a:gd name="T7" fmla="*/ 25 h 37"/>
                <a:gd name="T8" fmla="*/ 14 w 45"/>
                <a:gd name="T9" fmla="*/ 25 h 37"/>
                <a:gd name="T10" fmla="*/ 14 w 45"/>
                <a:gd name="T11" fmla="*/ 10 h 37"/>
                <a:gd name="T12" fmla="*/ 42 w 45"/>
                <a:gd name="T13" fmla="*/ 10 h 37"/>
                <a:gd name="T14" fmla="*/ 42 w 45"/>
                <a:gd name="T15" fmla="*/ 0 h 37"/>
                <a:gd name="T16" fmla="*/ 14 w 45"/>
                <a:gd name="T17" fmla="*/ 0 h 37"/>
                <a:gd name="T18" fmla="*/ 14 w 45"/>
                <a:gd name="T19" fmla="*/ 0 h 37"/>
                <a:gd name="T20" fmla="*/ 0 w 45"/>
                <a:gd name="T21" fmla="*/ 0 h 37"/>
                <a:gd name="T22" fmla="*/ 0 w 45"/>
                <a:gd name="T23"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37">
                  <a:moveTo>
                    <a:pt x="0" y="0"/>
                  </a:moveTo>
                  <a:lnTo>
                    <a:pt x="0" y="36"/>
                  </a:lnTo>
                  <a:lnTo>
                    <a:pt x="44" y="36"/>
                  </a:lnTo>
                  <a:lnTo>
                    <a:pt x="44" y="25"/>
                  </a:lnTo>
                  <a:lnTo>
                    <a:pt x="14" y="25"/>
                  </a:lnTo>
                  <a:lnTo>
                    <a:pt x="14" y="10"/>
                  </a:lnTo>
                  <a:lnTo>
                    <a:pt x="42" y="10"/>
                  </a:lnTo>
                  <a:lnTo>
                    <a:pt x="42" y="0"/>
                  </a:lnTo>
                  <a:lnTo>
                    <a:pt x="14" y="0"/>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0" name="Freeform 84"/>
            <p:cNvSpPr>
              <a:spLocks/>
            </p:cNvSpPr>
            <p:nvPr/>
          </p:nvSpPr>
          <p:spPr bwMode="auto">
            <a:xfrm>
              <a:off x="4323"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Lst>
              <a:ahLst/>
              <a:cxnLst>
                <a:cxn ang="0">
                  <a:pos x="T0" y="T1"/>
                </a:cxn>
                <a:cxn ang="0">
                  <a:pos x="T2" y="T3"/>
                </a:cxn>
                <a:cxn ang="0">
                  <a:pos x="T4" y="T5"/>
                </a:cxn>
                <a:cxn ang="0">
                  <a:pos x="T6" y="T7"/>
                </a:cxn>
                <a:cxn ang="0">
                  <a:pos x="T8" y="T9"/>
                </a:cxn>
                <a:cxn ang="0">
                  <a:pos x="T10" y="T11"/>
                </a:cxn>
              </a:cxnLst>
              <a:rect l="0" t="0" r="r" b="b"/>
              <a:pathLst>
                <a:path w="17" h="37">
                  <a:moveTo>
                    <a:pt x="0" y="0"/>
                  </a:moveTo>
                  <a:lnTo>
                    <a:pt x="0" y="36"/>
                  </a:lnTo>
                  <a:lnTo>
                    <a:pt x="16" y="36"/>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1" name="Freeform 85"/>
            <p:cNvSpPr>
              <a:spLocks/>
            </p:cNvSpPr>
            <p:nvPr/>
          </p:nvSpPr>
          <p:spPr bwMode="auto">
            <a:xfrm>
              <a:off x="4341" y="3504"/>
              <a:ext cx="48" cy="37"/>
            </a:xfrm>
            <a:custGeom>
              <a:avLst/>
              <a:gdLst>
                <a:gd name="T0" fmla="*/ 0 w 48"/>
                <a:gd name="T1" fmla="*/ 0 h 37"/>
                <a:gd name="T2" fmla="*/ 17 w 48"/>
                <a:gd name="T3" fmla="*/ 36 h 37"/>
                <a:gd name="T4" fmla="*/ 29 w 48"/>
                <a:gd name="T5" fmla="*/ 36 h 37"/>
                <a:gd name="T6" fmla="*/ 47 w 48"/>
                <a:gd name="T7" fmla="*/ 0 h 37"/>
                <a:gd name="T8" fmla="*/ 34 w 48"/>
                <a:gd name="T9" fmla="*/ 0 h 37"/>
                <a:gd name="T10" fmla="*/ 23 w 48"/>
                <a:gd name="T11" fmla="*/ 21 h 37"/>
                <a:gd name="T12" fmla="*/ 12 w 48"/>
                <a:gd name="T13" fmla="*/ 0 h 37"/>
                <a:gd name="T14" fmla="*/ 0 w 48"/>
                <a:gd name="T15" fmla="*/ 0 h 37"/>
                <a:gd name="T16" fmla="*/ 0 w 4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7">
                  <a:moveTo>
                    <a:pt x="0" y="0"/>
                  </a:moveTo>
                  <a:lnTo>
                    <a:pt x="17" y="36"/>
                  </a:lnTo>
                  <a:lnTo>
                    <a:pt x="29" y="36"/>
                  </a:lnTo>
                  <a:lnTo>
                    <a:pt x="47" y="0"/>
                  </a:lnTo>
                  <a:lnTo>
                    <a:pt x="34" y="0"/>
                  </a:lnTo>
                  <a:lnTo>
                    <a:pt x="23" y="21"/>
                  </a:lnTo>
                  <a:lnTo>
                    <a:pt x="12"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2" name="Freeform 86"/>
            <p:cNvSpPr>
              <a:spLocks/>
            </p:cNvSpPr>
            <p:nvPr/>
          </p:nvSpPr>
          <p:spPr bwMode="auto">
            <a:xfrm>
              <a:off x="4394"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Lst>
              <a:ahLst/>
              <a:cxnLst>
                <a:cxn ang="0">
                  <a:pos x="T0" y="T1"/>
                </a:cxn>
                <a:cxn ang="0">
                  <a:pos x="T2" y="T3"/>
                </a:cxn>
                <a:cxn ang="0">
                  <a:pos x="T4" y="T5"/>
                </a:cxn>
                <a:cxn ang="0">
                  <a:pos x="T6" y="T7"/>
                </a:cxn>
                <a:cxn ang="0">
                  <a:pos x="T8" y="T9"/>
                </a:cxn>
                <a:cxn ang="0">
                  <a:pos x="T10" y="T11"/>
                </a:cxn>
              </a:cxnLst>
              <a:rect l="0" t="0" r="r" b="b"/>
              <a:pathLst>
                <a:path w="17" h="37">
                  <a:moveTo>
                    <a:pt x="0" y="0"/>
                  </a:moveTo>
                  <a:lnTo>
                    <a:pt x="0" y="36"/>
                  </a:lnTo>
                  <a:lnTo>
                    <a:pt x="16" y="36"/>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3" name="Freeform 87"/>
            <p:cNvSpPr>
              <a:spLocks/>
            </p:cNvSpPr>
            <p:nvPr/>
          </p:nvSpPr>
          <p:spPr bwMode="auto">
            <a:xfrm>
              <a:off x="4421"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Lst>
              <a:ahLst/>
              <a:cxnLst>
                <a:cxn ang="0">
                  <a:pos x="T0" y="T1"/>
                </a:cxn>
                <a:cxn ang="0">
                  <a:pos x="T2" y="T3"/>
                </a:cxn>
                <a:cxn ang="0">
                  <a:pos x="T4" y="T5"/>
                </a:cxn>
                <a:cxn ang="0">
                  <a:pos x="T6" y="T7"/>
                </a:cxn>
                <a:cxn ang="0">
                  <a:pos x="T8" y="T9"/>
                </a:cxn>
                <a:cxn ang="0">
                  <a:pos x="T10" y="T11"/>
                </a:cxn>
              </a:cxnLst>
              <a:rect l="0" t="0" r="r" b="b"/>
              <a:pathLst>
                <a:path w="17" h="37">
                  <a:moveTo>
                    <a:pt x="0" y="0"/>
                  </a:moveTo>
                  <a:lnTo>
                    <a:pt x="0" y="36"/>
                  </a:lnTo>
                  <a:lnTo>
                    <a:pt x="16" y="36"/>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4" name="Freeform 88"/>
            <p:cNvSpPr>
              <a:spLocks/>
            </p:cNvSpPr>
            <p:nvPr/>
          </p:nvSpPr>
          <p:spPr bwMode="auto">
            <a:xfrm>
              <a:off x="4447" y="3504"/>
              <a:ext cx="81" cy="39"/>
            </a:xfrm>
            <a:custGeom>
              <a:avLst/>
              <a:gdLst>
                <a:gd name="T0" fmla="*/ 0 w 81"/>
                <a:gd name="T1" fmla="*/ 0 h 39"/>
                <a:gd name="T2" fmla="*/ 0 w 81"/>
                <a:gd name="T3" fmla="*/ 4 h 39"/>
                <a:gd name="T4" fmla="*/ 1 w 81"/>
                <a:gd name="T5" fmla="*/ 13 h 39"/>
                <a:gd name="T6" fmla="*/ 6 w 81"/>
                <a:gd name="T7" fmla="*/ 21 h 39"/>
                <a:gd name="T8" fmla="*/ 8 w 81"/>
                <a:gd name="T9" fmla="*/ 25 h 39"/>
                <a:gd name="T10" fmla="*/ 11 w 81"/>
                <a:gd name="T11" fmla="*/ 28 h 39"/>
                <a:gd name="T12" fmla="*/ 16 w 81"/>
                <a:gd name="T13" fmla="*/ 31 h 39"/>
                <a:gd name="T14" fmla="*/ 20 w 81"/>
                <a:gd name="T15" fmla="*/ 33 h 39"/>
                <a:gd name="T16" fmla="*/ 24 w 81"/>
                <a:gd name="T17" fmla="*/ 35 h 39"/>
                <a:gd name="T18" fmla="*/ 30 w 81"/>
                <a:gd name="T19" fmla="*/ 36 h 39"/>
                <a:gd name="T20" fmla="*/ 35 w 81"/>
                <a:gd name="T21" fmla="*/ 38 h 39"/>
                <a:gd name="T22" fmla="*/ 40 w 81"/>
                <a:gd name="T23" fmla="*/ 38 h 39"/>
                <a:gd name="T24" fmla="*/ 43 w 81"/>
                <a:gd name="T25" fmla="*/ 38 h 39"/>
                <a:gd name="T26" fmla="*/ 47 w 81"/>
                <a:gd name="T27" fmla="*/ 38 h 39"/>
                <a:gd name="T28" fmla="*/ 50 w 81"/>
                <a:gd name="T29" fmla="*/ 37 h 39"/>
                <a:gd name="T30" fmla="*/ 54 w 81"/>
                <a:gd name="T31" fmla="*/ 36 h 39"/>
                <a:gd name="T32" fmla="*/ 57 w 81"/>
                <a:gd name="T33" fmla="*/ 35 h 39"/>
                <a:gd name="T34" fmla="*/ 62 w 81"/>
                <a:gd name="T35" fmla="*/ 34 h 39"/>
                <a:gd name="T36" fmla="*/ 65 w 81"/>
                <a:gd name="T37" fmla="*/ 32 h 39"/>
                <a:gd name="T38" fmla="*/ 69 w 81"/>
                <a:gd name="T39" fmla="*/ 31 h 39"/>
                <a:gd name="T40" fmla="*/ 75 w 81"/>
                <a:gd name="T41" fmla="*/ 25 h 39"/>
                <a:gd name="T42" fmla="*/ 80 w 81"/>
                <a:gd name="T43" fmla="*/ 20 h 39"/>
                <a:gd name="T44" fmla="*/ 60 w 81"/>
                <a:gd name="T45" fmla="*/ 21 h 39"/>
                <a:gd name="T46" fmla="*/ 56 w 81"/>
                <a:gd name="T47" fmla="*/ 23 h 39"/>
                <a:gd name="T48" fmla="*/ 50 w 81"/>
                <a:gd name="T49" fmla="*/ 25 h 39"/>
                <a:gd name="T50" fmla="*/ 44 w 81"/>
                <a:gd name="T51" fmla="*/ 26 h 39"/>
                <a:gd name="T52" fmla="*/ 40 w 81"/>
                <a:gd name="T53" fmla="*/ 26 h 39"/>
                <a:gd name="T54" fmla="*/ 33 w 81"/>
                <a:gd name="T55" fmla="*/ 25 h 39"/>
                <a:gd name="T56" fmla="*/ 30 w 81"/>
                <a:gd name="T57" fmla="*/ 24 h 39"/>
                <a:gd name="T58" fmla="*/ 24 w 81"/>
                <a:gd name="T59" fmla="*/ 22 h 39"/>
                <a:gd name="T60" fmla="*/ 19 w 81"/>
                <a:gd name="T61" fmla="*/ 18 h 39"/>
                <a:gd name="T62" fmla="*/ 15 w 81"/>
                <a:gd name="T63" fmla="*/ 10 h 39"/>
                <a:gd name="T64" fmla="*/ 15 w 81"/>
                <a:gd name="T65" fmla="*/ 2 h 39"/>
                <a:gd name="T66" fmla="*/ 16 w 81"/>
                <a:gd name="T67" fmla="*/ 0 h 39"/>
                <a:gd name="T68" fmla="*/ 0 w 81"/>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39">
                  <a:moveTo>
                    <a:pt x="0" y="0"/>
                  </a:moveTo>
                  <a:lnTo>
                    <a:pt x="0" y="0"/>
                  </a:lnTo>
                  <a:lnTo>
                    <a:pt x="0" y="2"/>
                  </a:lnTo>
                  <a:lnTo>
                    <a:pt x="0" y="4"/>
                  </a:lnTo>
                  <a:lnTo>
                    <a:pt x="0" y="9"/>
                  </a:lnTo>
                  <a:lnTo>
                    <a:pt x="1" y="13"/>
                  </a:lnTo>
                  <a:lnTo>
                    <a:pt x="3" y="18"/>
                  </a:lnTo>
                  <a:lnTo>
                    <a:pt x="6" y="21"/>
                  </a:lnTo>
                  <a:lnTo>
                    <a:pt x="7" y="23"/>
                  </a:lnTo>
                  <a:lnTo>
                    <a:pt x="8" y="25"/>
                  </a:lnTo>
                  <a:lnTo>
                    <a:pt x="10" y="27"/>
                  </a:lnTo>
                  <a:lnTo>
                    <a:pt x="11" y="28"/>
                  </a:lnTo>
                  <a:lnTo>
                    <a:pt x="14" y="29"/>
                  </a:lnTo>
                  <a:lnTo>
                    <a:pt x="16" y="31"/>
                  </a:lnTo>
                  <a:lnTo>
                    <a:pt x="17" y="32"/>
                  </a:lnTo>
                  <a:lnTo>
                    <a:pt x="20" y="33"/>
                  </a:lnTo>
                  <a:lnTo>
                    <a:pt x="22" y="34"/>
                  </a:lnTo>
                  <a:lnTo>
                    <a:pt x="24" y="35"/>
                  </a:lnTo>
                  <a:lnTo>
                    <a:pt x="27" y="35"/>
                  </a:lnTo>
                  <a:lnTo>
                    <a:pt x="30" y="36"/>
                  </a:lnTo>
                  <a:lnTo>
                    <a:pt x="32" y="37"/>
                  </a:lnTo>
                  <a:lnTo>
                    <a:pt x="35" y="38"/>
                  </a:lnTo>
                  <a:lnTo>
                    <a:pt x="37" y="38"/>
                  </a:lnTo>
                  <a:lnTo>
                    <a:pt x="40" y="38"/>
                  </a:lnTo>
                  <a:lnTo>
                    <a:pt x="41" y="38"/>
                  </a:lnTo>
                  <a:lnTo>
                    <a:pt x="43" y="38"/>
                  </a:lnTo>
                  <a:lnTo>
                    <a:pt x="45" y="38"/>
                  </a:lnTo>
                  <a:lnTo>
                    <a:pt x="47" y="38"/>
                  </a:lnTo>
                  <a:lnTo>
                    <a:pt x="48" y="38"/>
                  </a:lnTo>
                  <a:lnTo>
                    <a:pt x="50" y="37"/>
                  </a:lnTo>
                  <a:lnTo>
                    <a:pt x="52" y="37"/>
                  </a:lnTo>
                  <a:lnTo>
                    <a:pt x="54" y="36"/>
                  </a:lnTo>
                  <a:lnTo>
                    <a:pt x="56" y="35"/>
                  </a:lnTo>
                  <a:lnTo>
                    <a:pt x="57" y="35"/>
                  </a:lnTo>
                  <a:lnTo>
                    <a:pt x="59" y="35"/>
                  </a:lnTo>
                  <a:lnTo>
                    <a:pt x="62" y="34"/>
                  </a:lnTo>
                  <a:lnTo>
                    <a:pt x="64" y="33"/>
                  </a:lnTo>
                  <a:lnTo>
                    <a:pt x="65" y="32"/>
                  </a:lnTo>
                  <a:lnTo>
                    <a:pt x="67" y="31"/>
                  </a:lnTo>
                  <a:lnTo>
                    <a:pt x="69" y="31"/>
                  </a:lnTo>
                  <a:lnTo>
                    <a:pt x="72" y="28"/>
                  </a:lnTo>
                  <a:lnTo>
                    <a:pt x="75" y="25"/>
                  </a:lnTo>
                  <a:lnTo>
                    <a:pt x="78" y="23"/>
                  </a:lnTo>
                  <a:lnTo>
                    <a:pt x="80" y="20"/>
                  </a:lnTo>
                  <a:lnTo>
                    <a:pt x="62" y="20"/>
                  </a:lnTo>
                  <a:lnTo>
                    <a:pt x="60" y="21"/>
                  </a:lnTo>
                  <a:lnTo>
                    <a:pt x="58" y="22"/>
                  </a:lnTo>
                  <a:lnTo>
                    <a:pt x="56" y="23"/>
                  </a:lnTo>
                  <a:lnTo>
                    <a:pt x="53" y="24"/>
                  </a:lnTo>
                  <a:lnTo>
                    <a:pt x="50" y="25"/>
                  </a:lnTo>
                  <a:lnTo>
                    <a:pt x="48" y="26"/>
                  </a:lnTo>
                  <a:lnTo>
                    <a:pt x="44" y="26"/>
                  </a:lnTo>
                  <a:lnTo>
                    <a:pt x="41" y="26"/>
                  </a:lnTo>
                  <a:lnTo>
                    <a:pt x="40" y="26"/>
                  </a:lnTo>
                  <a:lnTo>
                    <a:pt x="36" y="26"/>
                  </a:lnTo>
                  <a:lnTo>
                    <a:pt x="33" y="25"/>
                  </a:lnTo>
                  <a:lnTo>
                    <a:pt x="32" y="25"/>
                  </a:lnTo>
                  <a:lnTo>
                    <a:pt x="30" y="24"/>
                  </a:lnTo>
                  <a:lnTo>
                    <a:pt x="27" y="23"/>
                  </a:lnTo>
                  <a:lnTo>
                    <a:pt x="24" y="22"/>
                  </a:lnTo>
                  <a:lnTo>
                    <a:pt x="23" y="21"/>
                  </a:lnTo>
                  <a:lnTo>
                    <a:pt x="19" y="18"/>
                  </a:lnTo>
                  <a:lnTo>
                    <a:pt x="16" y="14"/>
                  </a:lnTo>
                  <a:lnTo>
                    <a:pt x="15" y="10"/>
                  </a:lnTo>
                  <a:lnTo>
                    <a:pt x="15" y="5"/>
                  </a:lnTo>
                  <a:lnTo>
                    <a:pt x="15" y="2"/>
                  </a:lnTo>
                  <a:lnTo>
                    <a:pt x="16" y="0"/>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5" name="Freeform 89"/>
            <p:cNvSpPr>
              <a:spLocks/>
            </p:cNvSpPr>
            <p:nvPr/>
          </p:nvSpPr>
          <p:spPr bwMode="auto">
            <a:xfrm>
              <a:off x="4530" y="3504"/>
              <a:ext cx="80" cy="37"/>
            </a:xfrm>
            <a:custGeom>
              <a:avLst/>
              <a:gdLst>
                <a:gd name="T0" fmla="*/ 19 w 80"/>
                <a:gd name="T1" fmla="*/ 0 h 37"/>
                <a:gd name="T2" fmla="*/ 0 w 80"/>
                <a:gd name="T3" fmla="*/ 36 h 37"/>
                <a:gd name="T4" fmla="*/ 16 w 80"/>
                <a:gd name="T5" fmla="*/ 36 h 37"/>
                <a:gd name="T6" fmla="*/ 25 w 80"/>
                <a:gd name="T7" fmla="*/ 20 h 37"/>
                <a:gd name="T8" fmla="*/ 54 w 80"/>
                <a:gd name="T9" fmla="*/ 20 h 37"/>
                <a:gd name="T10" fmla="*/ 63 w 80"/>
                <a:gd name="T11" fmla="*/ 36 h 37"/>
                <a:gd name="T12" fmla="*/ 79 w 80"/>
                <a:gd name="T13" fmla="*/ 36 h 37"/>
                <a:gd name="T14" fmla="*/ 59 w 80"/>
                <a:gd name="T15" fmla="*/ 0 h 37"/>
                <a:gd name="T16" fmla="*/ 43 w 80"/>
                <a:gd name="T17" fmla="*/ 0 h 37"/>
                <a:gd name="T18" fmla="*/ 48 w 80"/>
                <a:gd name="T19" fmla="*/ 9 h 37"/>
                <a:gd name="T20" fmla="*/ 31 w 80"/>
                <a:gd name="T21" fmla="*/ 9 h 37"/>
                <a:gd name="T22" fmla="*/ 35 w 80"/>
                <a:gd name="T23" fmla="*/ 0 h 37"/>
                <a:gd name="T24" fmla="*/ 19 w 80"/>
                <a:gd name="T25" fmla="*/ 0 h 37"/>
                <a:gd name="T26" fmla="*/ 19 w 80"/>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 h="37">
                  <a:moveTo>
                    <a:pt x="19" y="0"/>
                  </a:moveTo>
                  <a:lnTo>
                    <a:pt x="0" y="36"/>
                  </a:lnTo>
                  <a:lnTo>
                    <a:pt x="16" y="36"/>
                  </a:lnTo>
                  <a:lnTo>
                    <a:pt x="25" y="20"/>
                  </a:lnTo>
                  <a:lnTo>
                    <a:pt x="54" y="20"/>
                  </a:lnTo>
                  <a:lnTo>
                    <a:pt x="63" y="36"/>
                  </a:lnTo>
                  <a:lnTo>
                    <a:pt x="79" y="36"/>
                  </a:lnTo>
                  <a:lnTo>
                    <a:pt x="59" y="0"/>
                  </a:lnTo>
                  <a:lnTo>
                    <a:pt x="43" y="0"/>
                  </a:lnTo>
                  <a:lnTo>
                    <a:pt x="48" y="9"/>
                  </a:lnTo>
                  <a:lnTo>
                    <a:pt x="31" y="9"/>
                  </a:lnTo>
                  <a:lnTo>
                    <a:pt x="35" y="0"/>
                  </a:lnTo>
                  <a:lnTo>
                    <a:pt x="19" y="0"/>
                  </a:lnTo>
                  <a:lnTo>
                    <a:pt x="19"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6" name="Freeform 90"/>
            <p:cNvSpPr>
              <a:spLocks/>
            </p:cNvSpPr>
            <p:nvPr/>
          </p:nvSpPr>
          <p:spPr bwMode="auto">
            <a:xfrm>
              <a:off x="4619" y="3504"/>
              <a:ext cx="41" cy="37"/>
            </a:xfrm>
            <a:custGeom>
              <a:avLst/>
              <a:gdLst>
                <a:gd name="T0" fmla="*/ 0 w 41"/>
                <a:gd name="T1" fmla="*/ 0 h 37"/>
                <a:gd name="T2" fmla="*/ 0 w 41"/>
                <a:gd name="T3" fmla="*/ 36 h 37"/>
                <a:gd name="T4" fmla="*/ 40 w 41"/>
                <a:gd name="T5" fmla="*/ 36 h 37"/>
                <a:gd name="T6" fmla="*/ 40 w 41"/>
                <a:gd name="T7" fmla="*/ 25 h 37"/>
                <a:gd name="T8" fmla="*/ 14 w 41"/>
                <a:gd name="T9" fmla="*/ 25 h 37"/>
                <a:gd name="T10" fmla="*/ 14 w 41"/>
                <a:gd name="T11" fmla="*/ 0 h 37"/>
                <a:gd name="T12" fmla="*/ 0 w 41"/>
                <a:gd name="T13" fmla="*/ 0 h 37"/>
                <a:gd name="T14" fmla="*/ 0 w 41"/>
                <a:gd name="T15" fmla="*/ 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7">
                  <a:moveTo>
                    <a:pt x="0" y="0"/>
                  </a:moveTo>
                  <a:lnTo>
                    <a:pt x="0" y="36"/>
                  </a:lnTo>
                  <a:lnTo>
                    <a:pt x="40" y="36"/>
                  </a:lnTo>
                  <a:lnTo>
                    <a:pt x="40" y="25"/>
                  </a:lnTo>
                  <a:lnTo>
                    <a:pt x="14" y="25"/>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7" name="Freeform 91"/>
            <p:cNvSpPr>
              <a:spLocks/>
            </p:cNvSpPr>
            <p:nvPr/>
          </p:nvSpPr>
          <p:spPr bwMode="auto">
            <a:xfrm>
              <a:off x="4661" y="3504"/>
              <a:ext cx="53" cy="39"/>
            </a:xfrm>
            <a:custGeom>
              <a:avLst/>
              <a:gdLst>
                <a:gd name="T0" fmla="*/ 6 w 53"/>
                <a:gd name="T1" fmla="*/ 0 h 39"/>
                <a:gd name="T2" fmla="*/ 9 w 53"/>
                <a:gd name="T3" fmla="*/ 3 h 39"/>
                <a:gd name="T4" fmla="*/ 12 w 53"/>
                <a:gd name="T5" fmla="*/ 5 h 39"/>
                <a:gd name="T6" fmla="*/ 16 w 53"/>
                <a:gd name="T7" fmla="*/ 6 h 39"/>
                <a:gd name="T8" fmla="*/ 20 w 53"/>
                <a:gd name="T9" fmla="*/ 8 h 39"/>
                <a:gd name="T10" fmla="*/ 25 w 53"/>
                <a:gd name="T11" fmla="*/ 9 h 39"/>
                <a:gd name="T12" fmla="*/ 29 w 53"/>
                <a:gd name="T13" fmla="*/ 10 h 39"/>
                <a:gd name="T14" fmla="*/ 32 w 53"/>
                <a:gd name="T15" fmla="*/ 12 h 39"/>
                <a:gd name="T16" fmla="*/ 34 w 53"/>
                <a:gd name="T17" fmla="*/ 13 h 39"/>
                <a:gd name="T18" fmla="*/ 37 w 53"/>
                <a:gd name="T19" fmla="*/ 14 h 39"/>
                <a:gd name="T20" fmla="*/ 37 w 53"/>
                <a:gd name="T21" fmla="*/ 19 h 39"/>
                <a:gd name="T22" fmla="*/ 36 w 53"/>
                <a:gd name="T23" fmla="*/ 22 h 39"/>
                <a:gd name="T24" fmla="*/ 33 w 53"/>
                <a:gd name="T25" fmla="*/ 23 h 39"/>
                <a:gd name="T26" fmla="*/ 30 w 53"/>
                <a:gd name="T27" fmla="*/ 25 h 39"/>
                <a:gd name="T28" fmla="*/ 26 w 53"/>
                <a:gd name="T29" fmla="*/ 26 h 39"/>
                <a:gd name="T30" fmla="*/ 21 w 53"/>
                <a:gd name="T31" fmla="*/ 26 h 39"/>
                <a:gd name="T32" fmla="*/ 16 w 53"/>
                <a:gd name="T33" fmla="*/ 22 h 39"/>
                <a:gd name="T34" fmla="*/ 0 w 53"/>
                <a:gd name="T35" fmla="*/ 19 h 39"/>
                <a:gd name="T36" fmla="*/ 1 w 53"/>
                <a:gd name="T37" fmla="*/ 27 h 39"/>
                <a:gd name="T38" fmla="*/ 7 w 53"/>
                <a:gd name="T39" fmla="*/ 32 h 39"/>
                <a:gd name="T40" fmla="*/ 12 w 53"/>
                <a:gd name="T41" fmla="*/ 35 h 39"/>
                <a:gd name="T42" fmla="*/ 15 w 53"/>
                <a:gd name="T43" fmla="*/ 36 h 39"/>
                <a:gd name="T44" fmla="*/ 20 w 53"/>
                <a:gd name="T45" fmla="*/ 38 h 39"/>
                <a:gd name="T46" fmla="*/ 26 w 53"/>
                <a:gd name="T47" fmla="*/ 38 h 39"/>
                <a:gd name="T48" fmla="*/ 29 w 53"/>
                <a:gd name="T49" fmla="*/ 38 h 39"/>
                <a:gd name="T50" fmla="*/ 32 w 53"/>
                <a:gd name="T51" fmla="*/ 37 h 39"/>
                <a:gd name="T52" fmla="*/ 34 w 53"/>
                <a:gd name="T53" fmla="*/ 36 h 39"/>
                <a:gd name="T54" fmla="*/ 38 w 53"/>
                <a:gd name="T55" fmla="*/ 35 h 39"/>
                <a:gd name="T56" fmla="*/ 44 w 53"/>
                <a:gd name="T57" fmla="*/ 32 h 39"/>
                <a:gd name="T58" fmla="*/ 48 w 53"/>
                <a:gd name="T59" fmla="*/ 28 h 39"/>
                <a:gd name="T60" fmla="*/ 51 w 53"/>
                <a:gd name="T61" fmla="*/ 23 h 39"/>
                <a:gd name="T62" fmla="*/ 52 w 53"/>
                <a:gd name="T63" fmla="*/ 17 h 39"/>
                <a:gd name="T64" fmla="*/ 50 w 53"/>
                <a:gd name="T65" fmla="*/ 10 h 39"/>
                <a:gd name="T66" fmla="*/ 46 w 53"/>
                <a:gd name="T67" fmla="*/ 6 h 39"/>
                <a:gd name="T68" fmla="*/ 42 w 53"/>
                <a:gd name="T69" fmla="*/ 3 h 39"/>
                <a:gd name="T70" fmla="*/ 36 w 53"/>
                <a:gd name="T71" fmla="*/ 1 h 39"/>
                <a:gd name="T72" fmla="*/ 32 w 53"/>
                <a:gd name="T73" fmla="*/ 0 h 39"/>
                <a:gd name="T74" fmla="*/ 6 w 53"/>
                <a:gd name="T7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39">
                  <a:moveTo>
                    <a:pt x="6" y="0"/>
                  </a:moveTo>
                  <a:lnTo>
                    <a:pt x="6" y="0"/>
                  </a:lnTo>
                  <a:lnTo>
                    <a:pt x="8" y="2"/>
                  </a:lnTo>
                  <a:lnTo>
                    <a:pt x="9" y="3"/>
                  </a:lnTo>
                  <a:lnTo>
                    <a:pt x="11" y="4"/>
                  </a:lnTo>
                  <a:lnTo>
                    <a:pt x="12" y="5"/>
                  </a:lnTo>
                  <a:lnTo>
                    <a:pt x="14" y="6"/>
                  </a:lnTo>
                  <a:lnTo>
                    <a:pt x="16" y="6"/>
                  </a:lnTo>
                  <a:lnTo>
                    <a:pt x="18" y="7"/>
                  </a:lnTo>
                  <a:lnTo>
                    <a:pt x="20" y="8"/>
                  </a:lnTo>
                  <a:lnTo>
                    <a:pt x="22" y="9"/>
                  </a:lnTo>
                  <a:lnTo>
                    <a:pt x="25" y="9"/>
                  </a:lnTo>
                  <a:lnTo>
                    <a:pt x="26" y="10"/>
                  </a:lnTo>
                  <a:lnTo>
                    <a:pt x="29" y="10"/>
                  </a:lnTo>
                  <a:lnTo>
                    <a:pt x="30" y="11"/>
                  </a:lnTo>
                  <a:lnTo>
                    <a:pt x="32" y="12"/>
                  </a:lnTo>
                  <a:lnTo>
                    <a:pt x="32" y="12"/>
                  </a:lnTo>
                  <a:lnTo>
                    <a:pt x="34" y="13"/>
                  </a:lnTo>
                  <a:lnTo>
                    <a:pt x="34" y="14"/>
                  </a:lnTo>
                  <a:lnTo>
                    <a:pt x="37" y="14"/>
                  </a:lnTo>
                  <a:lnTo>
                    <a:pt x="37" y="16"/>
                  </a:lnTo>
                  <a:lnTo>
                    <a:pt x="37" y="19"/>
                  </a:lnTo>
                  <a:lnTo>
                    <a:pt x="36" y="21"/>
                  </a:lnTo>
                  <a:lnTo>
                    <a:pt x="36" y="22"/>
                  </a:lnTo>
                  <a:lnTo>
                    <a:pt x="34" y="23"/>
                  </a:lnTo>
                  <a:lnTo>
                    <a:pt x="33" y="23"/>
                  </a:lnTo>
                  <a:lnTo>
                    <a:pt x="32" y="25"/>
                  </a:lnTo>
                  <a:lnTo>
                    <a:pt x="30" y="25"/>
                  </a:lnTo>
                  <a:lnTo>
                    <a:pt x="28" y="26"/>
                  </a:lnTo>
                  <a:lnTo>
                    <a:pt x="26" y="26"/>
                  </a:lnTo>
                  <a:lnTo>
                    <a:pt x="25" y="26"/>
                  </a:lnTo>
                  <a:lnTo>
                    <a:pt x="21" y="26"/>
                  </a:lnTo>
                  <a:lnTo>
                    <a:pt x="18" y="24"/>
                  </a:lnTo>
                  <a:lnTo>
                    <a:pt x="16" y="22"/>
                  </a:lnTo>
                  <a:lnTo>
                    <a:pt x="14" y="19"/>
                  </a:lnTo>
                  <a:lnTo>
                    <a:pt x="0" y="19"/>
                  </a:lnTo>
                  <a:lnTo>
                    <a:pt x="0" y="23"/>
                  </a:lnTo>
                  <a:lnTo>
                    <a:pt x="1" y="27"/>
                  </a:lnTo>
                  <a:lnTo>
                    <a:pt x="4" y="29"/>
                  </a:lnTo>
                  <a:lnTo>
                    <a:pt x="7" y="32"/>
                  </a:lnTo>
                  <a:lnTo>
                    <a:pt x="9" y="33"/>
                  </a:lnTo>
                  <a:lnTo>
                    <a:pt x="12" y="35"/>
                  </a:lnTo>
                  <a:lnTo>
                    <a:pt x="13" y="35"/>
                  </a:lnTo>
                  <a:lnTo>
                    <a:pt x="15" y="36"/>
                  </a:lnTo>
                  <a:lnTo>
                    <a:pt x="18" y="37"/>
                  </a:lnTo>
                  <a:lnTo>
                    <a:pt x="20" y="38"/>
                  </a:lnTo>
                  <a:lnTo>
                    <a:pt x="24" y="38"/>
                  </a:lnTo>
                  <a:lnTo>
                    <a:pt x="26" y="38"/>
                  </a:lnTo>
                  <a:lnTo>
                    <a:pt x="27" y="38"/>
                  </a:lnTo>
                  <a:lnTo>
                    <a:pt x="29" y="38"/>
                  </a:lnTo>
                  <a:lnTo>
                    <a:pt x="30" y="38"/>
                  </a:lnTo>
                  <a:lnTo>
                    <a:pt x="32" y="37"/>
                  </a:lnTo>
                  <a:lnTo>
                    <a:pt x="33" y="37"/>
                  </a:lnTo>
                  <a:lnTo>
                    <a:pt x="34" y="36"/>
                  </a:lnTo>
                  <a:lnTo>
                    <a:pt x="36" y="35"/>
                  </a:lnTo>
                  <a:lnTo>
                    <a:pt x="38" y="35"/>
                  </a:lnTo>
                  <a:lnTo>
                    <a:pt x="41" y="34"/>
                  </a:lnTo>
                  <a:lnTo>
                    <a:pt x="44" y="32"/>
                  </a:lnTo>
                  <a:lnTo>
                    <a:pt x="46" y="31"/>
                  </a:lnTo>
                  <a:lnTo>
                    <a:pt x="48" y="28"/>
                  </a:lnTo>
                  <a:lnTo>
                    <a:pt x="50" y="26"/>
                  </a:lnTo>
                  <a:lnTo>
                    <a:pt x="51" y="23"/>
                  </a:lnTo>
                  <a:lnTo>
                    <a:pt x="52" y="20"/>
                  </a:lnTo>
                  <a:lnTo>
                    <a:pt x="52" y="17"/>
                  </a:lnTo>
                  <a:lnTo>
                    <a:pt x="51" y="14"/>
                  </a:lnTo>
                  <a:lnTo>
                    <a:pt x="50" y="10"/>
                  </a:lnTo>
                  <a:lnTo>
                    <a:pt x="49" y="8"/>
                  </a:lnTo>
                  <a:lnTo>
                    <a:pt x="46" y="6"/>
                  </a:lnTo>
                  <a:lnTo>
                    <a:pt x="45" y="4"/>
                  </a:lnTo>
                  <a:lnTo>
                    <a:pt x="42" y="3"/>
                  </a:lnTo>
                  <a:lnTo>
                    <a:pt x="39" y="2"/>
                  </a:lnTo>
                  <a:lnTo>
                    <a:pt x="36" y="1"/>
                  </a:lnTo>
                  <a:lnTo>
                    <a:pt x="34" y="0"/>
                  </a:lnTo>
                  <a:lnTo>
                    <a:pt x="32" y="0"/>
                  </a:lnTo>
                  <a:lnTo>
                    <a:pt x="32" y="0"/>
                  </a:lnTo>
                  <a:lnTo>
                    <a:pt x="6" y="0"/>
                  </a:lnTo>
                  <a:lnTo>
                    <a:pt x="6"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8" name="Freeform 92"/>
            <p:cNvSpPr>
              <a:spLocks/>
            </p:cNvSpPr>
            <p:nvPr/>
          </p:nvSpPr>
          <p:spPr bwMode="auto">
            <a:xfrm>
              <a:off x="4756" y="3504"/>
              <a:ext cx="38" cy="37"/>
            </a:xfrm>
            <a:custGeom>
              <a:avLst/>
              <a:gdLst>
                <a:gd name="T0" fmla="*/ 0 w 38"/>
                <a:gd name="T1" fmla="*/ 0 h 37"/>
                <a:gd name="T2" fmla="*/ 14 w 38"/>
                <a:gd name="T3" fmla="*/ 36 h 37"/>
                <a:gd name="T4" fmla="*/ 25 w 38"/>
                <a:gd name="T5" fmla="*/ 36 h 37"/>
                <a:gd name="T6" fmla="*/ 37 w 38"/>
                <a:gd name="T7" fmla="*/ 0 h 37"/>
                <a:gd name="T8" fmla="*/ 25 w 38"/>
                <a:gd name="T9" fmla="*/ 0 h 37"/>
                <a:gd name="T10" fmla="*/ 19 w 38"/>
                <a:gd name="T11" fmla="*/ 18 h 37"/>
                <a:gd name="T12" fmla="*/ 14 w 38"/>
                <a:gd name="T13" fmla="*/ 0 h 37"/>
                <a:gd name="T14" fmla="*/ 0 w 38"/>
                <a:gd name="T15" fmla="*/ 0 h 37"/>
                <a:gd name="T16" fmla="*/ 0 w 3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7">
                  <a:moveTo>
                    <a:pt x="0" y="0"/>
                  </a:moveTo>
                  <a:lnTo>
                    <a:pt x="14" y="36"/>
                  </a:lnTo>
                  <a:lnTo>
                    <a:pt x="25" y="36"/>
                  </a:lnTo>
                  <a:lnTo>
                    <a:pt x="37" y="0"/>
                  </a:lnTo>
                  <a:lnTo>
                    <a:pt x="25" y="0"/>
                  </a:lnTo>
                  <a:lnTo>
                    <a:pt x="19" y="18"/>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69" name="Freeform 93"/>
            <p:cNvSpPr>
              <a:spLocks/>
            </p:cNvSpPr>
            <p:nvPr/>
          </p:nvSpPr>
          <p:spPr bwMode="auto">
            <a:xfrm>
              <a:off x="4797" y="3504"/>
              <a:ext cx="39" cy="37"/>
            </a:xfrm>
            <a:custGeom>
              <a:avLst/>
              <a:gdLst>
                <a:gd name="T0" fmla="*/ 0 w 39"/>
                <a:gd name="T1" fmla="*/ 0 h 37"/>
                <a:gd name="T2" fmla="*/ 11 w 39"/>
                <a:gd name="T3" fmla="*/ 36 h 37"/>
                <a:gd name="T4" fmla="*/ 23 w 39"/>
                <a:gd name="T5" fmla="*/ 36 h 37"/>
                <a:gd name="T6" fmla="*/ 38 w 39"/>
                <a:gd name="T7" fmla="*/ 0 h 37"/>
                <a:gd name="T8" fmla="*/ 23 w 39"/>
                <a:gd name="T9" fmla="*/ 0 h 37"/>
                <a:gd name="T10" fmla="*/ 17 w 39"/>
                <a:gd name="T11" fmla="*/ 18 h 37"/>
                <a:gd name="T12" fmla="*/ 12 w 39"/>
                <a:gd name="T13" fmla="*/ 0 h 37"/>
                <a:gd name="T14" fmla="*/ 0 w 39"/>
                <a:gd name="T15" fmla="*/ 0 h 37"/>
                <a:gd name="T16" fmla="*/ 0 w 39"/>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37">
                  <a:moveTo>
                    <a:pt x="0" y="0"/>
                  </a:moveTo>
                  <a:lnTo>
                    <a:pt x="11" y="36"/>
                  </a:lnTo>
                  <a:lnTo>
                    <a:pt x="23" y="36"/>
                  </a:lnTo>
                  <a:lnTo>
                    <a:pt x="38" y="0"/>
                  </a:lnTo>
                  <a:lnTo>
                    <a:pt x="23" y="0"/>
                  </a:lnTo>
                  <a:lnTo>
                    <a:pt x="17" y="18"/>
                  </a:lnTo>
                  <a:lnTo>
                    <a:pt x="12"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0" name="Freeform 94"/>
            <p:cNvSpPr>
              <a:spLocks/>
            </p:cNvSpPr>
            <p:nvPr/>
          </p:nvSpPr>
          <p:spPr bwMode="auto">
            <a:xfrm>
              <a:off x="4851"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Lst>
              <a:ahLst/>
              <a:cxnLst>
                <a:cxn ang="0">
                  <a:pos x="T0" y="T1"/>
                </a:cxn>
                <a:cxn ang="0">
                  <a:pos x="T2" y="T3"/>
                </a:cxn>
                <a:cxn ang="0">
                  <a:pos x="T4" y="T5"/>
                </a:cxn>
                <a:cxn ang="0">
                  <a:pos x="T6" y="T7"/>
                </a:cxn>
                <a:cxn ang="0">
                  <a:pos x="T8" y="T9"/>
                </a:cxn>
                <a:cxn ang="0">
                  <a:pos x="T10" y="T11"/>
                </a:cxn>
              </a:cxnLst>
              <a:rect l="0" t="0" r="r" b="b"/>
              <a:pathLst>
                <a:path w="17" h="37">
                  <a:moveTo>
                    <a:pt x="0" y="0"/>
                  </a:moveTo>
                  <a:lnTo>
                    <a:pt x="0" y="36"/>
                  </a:lnTo>
                  <a:lnTo>
                    <a:pt x="16" y="36"/>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1" name="Freeform 95"/>
            <p:cNvSpPr>
              <a:spLocks/>
            </p:cNvSpPr>
            <p:nvPr/>
          </p:nvSpPr>
          <p:spPr bwMode="auto">
            <a:xfrm>
              <a:off x="4891"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Lst>
              <a:ahLst/>
              <a:cxnLst>
                <a:cxn ang="0">
                  <a:pos x="T0" y="T1"/>
                </a:cxn>
                <a:cxn ang="0">
                  <a:pos x="T2" y="T3"/>
                </a:cxn>
                <a:cxn ang="0">
                  <a:pos x="T4" y="T5"/>
                </a:cxn>
                <a:cxn ang="0">
                  <a:pos x="T6" y="T7"/>
                </a:cxn>
                <a:cxn ang="0">
                  <a:pos x="T8" y="T9"/>
                </a:cxn>
                <a:cxn ang="0">
                  <a:pos x="T10" y="T11"/>
                </a:cxn>
              </a:cxnLst>
              <a:rect l="0" t="0" r="r" b="b"/>
              <a:pathLst>
                <a:path w="17" h="37">
                  <a:moveTo>
                    <a:pt x="0" y="0"/>
                  </a:moveTo>
                  <a:lnTo>
                    <a:pt x="0" y="36"/>
                  </a:lnTo>
                  <a:lnTo>
                    <a:pt x="16" y="36"/>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2" name="Freeform 96"/>
            <p:cNvSpPr>
              <a:spLocks/>
            </p:cNvSpPr>
            <p:nvPr/>
          </p:nvSpPr>
          <p:spPr bwMode="auto">
            <a:xfrm>
              <a:off x="4929" y="3504"/>
              <a:ext cx="59" cy="37"/>
            </a:xfrm>
            <a:custGeom>
              <a:avLst/>
              <a:gdLst>
                <a:gd name="T0" fmla="*/ 0 w 59"/>
                <a:gd name="T1" fmla="*/ 0 h 37"/>
                <a:gd name="T2" fmla="*/ 0 w 59"/>
                <a:gd name="T3" fmla="*/ 36 h 37"/>
                <a:gd name="T4" fmla="*/ 14 w 59"/>
                <a:gd name="T5" fmla="*/ 36 h 37"/>
                <a:gd name="T6" fmla="*/ 14 w 59"/>
                <a:gd name="T7" fmla="*/ 10 h 37"/>
                <a:gd name="T8" fmla="*/ 42 w 59"/>
                <a:gd name="T9" fmla="*/ 10 h 37"/>
                <a:gd name="T10" fmla="*/ 42 w 59"/>
                <a:gd name="T11" fmla="*/ 36 h 37"/>
                <a:gd name="T12" fmla="*/ 58 w 59"/>
                <a:gd name="T13" fmla="*/ 36 h 37"/>
                <a:gd name="T14" fmla="*/ 58 w 59"/>
                <a:gd name="T15" fmla="*/ 0 h 37"/>
                <a:gd name="T16" fmla="*/ 0 w 59"/>
                <a:gd name="T17" fmla="*/ 0 h 37"/>
                <a:gd name="T18" fmla="*/ 0 w 59"/>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37">
                  <a:moveTo>
                    <a:pt x="0" y="0"/>
                  </a:moveTo>
                  <a:lnTo>
                    <a:pt x="0" y="36"/>
                  </a:lnTo>
                  <a:lnTo>
                    <a:pt x="14" y="36"/>
                  </a:lnTo>
                  <a:lnTo>
                    <a:pt x="14" y="10"/>
                  </a:lnTo>
                  <a:lnTo>
                    <a:pt x="42" y="10"/>
                  </a:lnTo>
                  <a:lnTo>
                    <a:pt x="42" y="36"/>
                  </a:lnTo>
                  <a:lnTo>
                    <a:pt x="58" y="36"/>
                  </a:lnTo>
                  <a:lnTo>
                    <a:pt x="58"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3" name="Freeform 97"/>
            <p:cNvSpPr>
              <a:spLocks/>
            </p:cNvSpPr>
            <p:nvPr/>
          </p:nvSpPr>
          <p:spPr bwMode="auto">
            <a:xfrm>
              <a:off x="4999" y="3504"/>
              <a:ext cx="85" cy="39"/>
            </a:xfrm>
            <a:custGeom>
              <a:avLst/>
              <a:gdLst>
                <a:gd name="T0" fmla="*/ 0 w 85"/>
                <a:gd name="T1" fmla="*/ 1 h 39"/>
                <a:gd name="T2" fmla="*/ 0 w 85"/>
                <a:gd name="T3" fmla="*/ 8 h 39"/>
                <a:gd name="T4" fmla="*/ 1 w 85"/>
                <a:gd name="T5" fmla="*/ 14 h 39"/>
                <a:gd name="T6" fmla="*/ 4 w 85"/>
                <a:gd name="T7" fmla="*/ 20 h 39"/>
                <a:gd name="T8" fmla="*/ 7 w 85"/>
                <a:gd name="T9" fmla="*/ 24 h 39"/>
                <a:gd name="T10" fmla="*/ 11 w 85"/>
                <a:gd name="T11" fmla="*/ 28 h 39"/>
                <a:gd name="T12" fmla="*/ 14 w 85"/>
                <a:gd name="T13" fmla="*/ 30 h 39"/>
                <a:gd name="T14" fmla="*/ 18 w 85"/>
                <a:gd name="T15" fmla="*/ 32 h 39"/>
                <a:gd name="T16" fmla="*/ 21 w 85"/>
                <a:gd name="T17" fmla="*/ 34 h 39"/>
                <a:gd name="T18" fmla="*/ 25 w 85"/>
                <a:gd name="T19" fmla="*/ 35 h 39"/>
                <a:gd name="T20" fmla="*/ 30 w 85"/>
                <a:gd name="T21" fmla="*/ 36 h 39"/>
                <a:gd name="T22" fmla="*/ 35 w 85"/>
                <a:gd name="T23" fmla="*/ 37 h 39"/>
                <a:gd name="T24" fmla="*/ 39 w 85"/>
                <a:gd name="T25" fmla="*/ 38 h 39"/>
                <a:gd name="T26" fmla="*/ 44 w 85"/>
                <a:gd name="T27" fmla="*/ 38 h 39"/>
                <a:gd name="T28" fmla="*/ 51 w 85"/>
                <a:gd name="T29" fmla="*/ 37 h 39"/>
                <a:gd name="T30" fmla="*/ 56 w 85"/>
                <a:gd name="T31" fmla="*/ 35 h 39"/>
                <a:gd name="T32" fmla="*/ 62 w 85"/>
                <a:gd name="T33" fmla="*/ 34 h 39"/>
                <a:gd name="T34" fmla="*/ 66 w 85"/>
                <a:gd name="T35" fmla="*/ 31 h 39"/>
                <a:gd name="T36" fmla="*/ 70 w 85"/>
                <a:gd name="T37" fmla="*/ 28 h 39"/>
                <a:gd name="T38" fmla="*/ 74 w 85"/>
                <a:gd name="T39" fmla="*/ 25 h 39"/>
                <a:gd name="T40" fmla="*/ 77 w 85"/>
                <a:gd name="T41" fmla="*/ 23 h 39"/>
                <a:gd name="T42" fmla="*/ 80 w 85"/>
                <a:gd name="T43" fmla="*/ 17 h 39"/>
                <a:gd name="T44" fmla="*/ 84 w 85"/>
                <a:gd name="T45" fmla="*/ 10 h 39"/>
                <a:gd name="T46" fmla="*/ 84 w 85"/>
                <a:gd name="T47" fmla="*/ 4 h 39"/>
                <a:gd name="T48" fmla="*/ 83 w 85"/>
                <a:gd name="T49" fmla="*/ 0 h 39"/>
                <a:gd name="T50" fmla="*/ 68 w 85"/>
                <a:gd name="T51" fmla="*/ 0 h 39"/>
                <a:gd name="T52" fmla="*/ 69 w 85"/>
                <a:gd name="T53" fmla="*/ 4 h 39"/>
                <a:gd name="T54" fmla="*/ 69 w 85"/>
                <a:gd name="T55" fmla="*/ 10 h 39"/>
                <a:gd name="T56" fmla="*/ 63 w 85"/>
                <a:gd name="T57" fmla="*/ 18 h 39"/>
                <a:gd name="T58" fmla="*/ 59 w 85"/>
                <a:gd name="T59" fmla="*/ 22 h 39"/>
                <a:gd name="T60" fmla="*/ 54 w 85"/>
                <a:gd name="T61" fmla="*/ 24 h 39"/>
                <a:gd name="T62" fmla="*/ 49 w 85"/>
                <a:gd name="T63" fmla="*/ 25 h 39"/>
                <a:gd name="T64" fmla="*/ 44 w 85"/>
                <a:gd name="T65" fmla="*/ 26 h 39"/>
                <a:gd name="T66" fmla="*/ 39 w 85"/>
                <a:gd name="T67" fmla="*/ 26 h 39"/>
                <a:gd name="T68" fmla="*/ 33 w 85"/>
                <a:gd name="T69" fmla="*/ 25 h 39"/>
                <a:gd name="T70" fmla="*/ 27 w 85"/>
                <a:gd name="T71" fmla="*/ 23 h 39"/>
                <a:gd name="T72" fmla="*/ 21 w 85"/>
                <a:gd name="T73" fmla="*/ 19 h 39"/>
                <a:gd name="T74" fmla="*/ 18 w 85"/>
                <a:gd name="T75" fmla="*/ 14 h 39"/>
                <a:gd name="T76" fmla="*/ 15 w 85"/>
                <a:gd name="T77" fmla="*/ 9 h 39"/>
                <a:gd name="T78" fmla="*/ 15 w 85"/>
                <a:gd name="T79" fmla="*/ 1 h 39"/>
                <a:gd name="T80" fmla="*/ 0 w 85"/>
                <a:gd name="T8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39">
                  <a:moveTo>
                    <a:pt x="0" y="0"/>
                  </a:moveTo>
                  <a:lnTo>
                    <a:pt x="0" y="1"/>
                  </a:lnTo>
                  <a:lnTo>
                    <a:pt x="0" y="6"/>
                  </a:lnTo>
                  <a:lnTo>
                    <a:pt x="0" y="8"/>
                  </a:lnTo>
                  <a:lnTo>
                    <a:pt x="0" y="11"/>
                  </a:lnTo>
                  <a:lnTo>
                    <a:pt x="1" y="14"/>
                  </a:lnTo>
                  <a:lnTo>
                    <a:pt x="2" y="17"/>
                  </a:lnTo>
                  <a:lnTo>
                    <a:pt x="4" y="20"/>
                  </a:lnTo>
                  <a:lnTo>
                    <a:pt x="6" y="22"/>
                  </a:lnTo>
                  <a:lnTo>
                    <a:pt x="7" y="24"/>
                  </a:lnTo>
                  <a:lnTo>
                    <a:pt x="9" y="27"/>
                  </a:lnTo>
                  <a:lnTo>
                    <a:pt x="11" y="28"/>
                  </a:lnTo>
                  <a:lnTo>
                    <a:pt x="13" y="29"/>
                  </a:lnTo>
                  <a:lnTo>
                    <a:pt x="14" y="30"/>
                  </a:lnTo>
                  <a:lnTo>
                    <a:pt x="16" y="31"/>
                  </a:lnTo>
                  <a:lnTo>
                    <a:pt x="18" y="32"/>
                  </a:lnTo>
                  <a:lnTo>
                    <a:pt x="19" y="33"/>
                  </a:lnTo>
                  <a:lnTo>
                    <a:pt x="21" y="34"/>
                  </a:lnTo>
                  <a:lnTo>
                    <a:pt x="23" y="35"/>
                  </a:lnTo>
                  <a:lnTo>
                    <a:pt x="25" y="35"/>
                  </a:lnTo>
                  <a:lnTo>
                    <a:pt x="28" y="35"/>
                  </a:lnTo>
                  <a:lnTo>
                    <a:pt x="30" y="36"/>
                  </a:lnTo>
                  <a:lnTo>
                    <a:pt x="32" y="37"/>
                  </a:lnTo>
                  <a:lnTo>
                    <a:pt x="35" y="37"/>
                  </a:lnTo>
                  <a:lnTo>
                    <a:pt x="36" y="38"/>
                  </a:lnTo>
                  <a:lnTo>
                    <a:pt x="39" y="38"/>
                  </a:lnTo>
                  <a:lnTo>
                    <a:pt x="42" y="38"/>
                  </a:lnTo>
                  <a:lnTo>
                    <a:pt x="44" y="38"/>
                  </a:lnTo>
                  <a:lnTo>
                    <a:pt x="48" y="38"/>
                  </a:lnTo>
                  <a:lnTo>
                    <a:pt x="51" y="37"/>
                  </a:lnTo>
                  <a:lnTo>
                    <a:pt x="54" y="37"/>
                  </a:lnTo>
                  <a:lnTo>
                    <a:pt x="56" y="35"/>
                  </a:lnTo>
                  <a:lnTo>
                    <a:pt x="59" y="35"/>
                  </a:lnTo>
                  <a:lnTo>
                    <a:pt x="62" y="34"/>
                  </a:lnTo>
                  <a:lnTo>
                    <a:pt x="64" y="33"/>
                  </a:lnTo>
                  <a:lnTo>
                    <a:pt x="66" y="31"/>
                  </a:lnTo>
                  <a:lnTo>
                    <a:pt x="69" y="30"/>
                  </a:lnTo>
                  <a:lnTo>
                    <a:pt x="70" y="28"/>
                  </a:lnTo>
                  <a:lnTo>
                    <a:pt x="73" y="27"/>
                  </a:lnTo>
                  <a:lnTo>
                    <a:pt x="74" y="25"/>
                  </a:lnTo>
                  <a:lnTo>
                    <a:pt x="76" y="24"/>
                  </a:lnTo>
                  <a:lnTo>
                    <a:pt x="77" y="23"/>
                  </a:lnTo>
                  <a:lnTo>
                    <a:pt x="78" y="21"/>
                  </a:lnTo>
                  <a:lnTo>
                    <a:pt x="80" y="17"/>
                  </a:lnTo>
                  <a:lnTo>
                    <a:pt x="83" y="13"/>
                  </a:lnTo>
                  <a:lnTo>
                    <a:pt x="84" y="10"/>
                  </a:lnTo>
                  <a:lnTo>
                    <a:pt x="84" y="7"/>
                  </a:lnTo>
                  <a:lnTo>
                    <a:pt x="84" y="4"/>
                  </a:lnTo>
                  <a:lnTo>
                    <a:pt x="84" y="1"/>
                  </a:lnTo>
                  <a:lnTo>
                    <a:pt x="83" y="0"/>
                  </a:lnTo>
                  <a:lnTo>
                    <a:pt x="68" y="0"/>
                  </a:lnTo>
                  <a:lnTo>
                    <a:pt x="68" y="0"/>
                  </a:lnTo>
                  <a:lnTo>
                    <a:pt x="69" y="1"/>
                  </a:lnTo>
                  <a:lnTo>
                    <a:pt x="69" y="4"/>
                  </a:lnTo>
                  <a:lnTo>
                    <a:pt x="69" y="6"/>
                  </a:lnTo>
                  <a:lnTo>
                    <a:pt x="69" y="10"/>
                  </a:lnTo>
                  <a:lnTo>
                    <a:pt x="66" y="14"/>
                  </a:lnTo>
                  <a:lnTo>
                    <a:pt x="63" y="18"/>
                  </a:lnTo>
                  <a:lnTo>
                    <a:pt x="61" y="21"/>
                  </a:lnTo>
                  <a:lnTo>
                    <a:pt x="59" y="22"/>
                  </a:lnTo>
                  <a:lnTo>
                    <a:pt x="56" y="23"/>
                  </a:lnTo>
                  <a:lnTo>
                    <a:pt x="54" y="24"/>
                  </a:lnTo>
                  <a:lnTo>
                    <a:pt x="51" y="25"/>
                  </a:lnTo>
                  <a:lnTo>
                    <a:pt x="49" y="25"/>
                  </a:lnTo>
                  <a:lnTo>
                    <a:pt x="47" y="26"/>
                  </a:lnTo>
                  <a:lnTo>
                    <a:pt x="44" y="26"/>
                  </a:lnTo>
                  <a:lnTo>
                    <a:pt x="42" y="26"/>
                  </a:lnTo>
                  <a:lnTo>
                    <a:pt x="39" y="26"/>
                  </a:lnTo>
                  <a:lnTo>
                    <a:pt x="35" y="25"/>
                  </a:lnTo>
                  <a:lnTo>
                    <a:pt x="33" y="25"/>
                  </a:lnTo>
                  <a:lnTo>
                    <a:pt x="30" y="24"/>
                  </a:lnTo>
                  <a:lnTo>
                    <a:pt x="27" y="23"/>
                  </a:lnTo>
                  <a:lnTo>
                    <a:pt x="24" y="21"/>
                  </a:lnTo>
                  <a:lnTo>
                    <a:pt x="21" y="19"/>
                  </a:lnTo>
                  <a:lnTo>
                    <a:pt x="19" y="17"/>
                  </a:lnTo>
                  <a:lnTo>
                    <a:pt x="18" y="14"/>
                  </a:lnTo>
                  <a:lnTo>
                    <a:pt x="16" y="12"/>
                  </a:lnTo>
                  <a:lnTo>
                    <a:pt x="15" y="9"/>
                  </a:lnTo>
                  <a:lnTo>
                    <a:pt x="14" y="6"/>
                  </a:lnTo>
                  <a:lnTo>
                    <a:pt x="15" y="1"/>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4" name="Freeform 98"/>
            <p:cNvSpPr>
              <a:spLocks/>
            </p:cNvSpPr>
            <p:nvPr/>
          </p:nvSpPr>
          <p:spPr bwMode="auto">
            <a:xfrm>
              <a:off x="5094" y="3504"/>
              <a:ext cx="56" cy="39"/>
            </a:xfrm>
            <a:custGeom>
              <a:avLst/>
              <a:gdLst>
                <a:gd name="T0" fmla="*/ 0 w 56"/>
                <a:gd name="T1" fmla="*/ 0 h 39"/>
                <a:gd name="T2" fmla="*/ 0 w 56"/>
                <a:gd name="T3" fmla="*/ 16 h 39"/>
                <a:gd name="T4" fmla="*/ 0 w 56"/>
                <a:gd name="T5" fmla="*/ 20 h 39"/>
                <a:gd name="T6" fmla="*/ 1 w 56"/>
                <a:gd name="T7" fmla="*/ 25 h 39"/>
                <a:gd name="T8" fmla="*/ 4 w 56"/>
                <a:gd name="T9" fmla="*/ 28 h 39"/>
                <a:gd name="T10" fmla="*/ 7 w 56"/>
                <a:gd name="T11" fmla="*/ 31 h 39"/>
                <a:gd name="T12" fmla="*/ 9 w 56"/>
                <a:gd name="T13" fmla="*/ 33 h 39"/>
                <a:gd name="T14" fmla="*/ 11 w 56"/>
                <a:gd name="T15" fmla="*/ 34 h 39"/>
                <a:gd name="T16" fmla="*/ 14 w 56"/>
                <a:gd name="T17" fmla="*/ 35 h 39"/>
                <a:gd name="T18" fmla="*/ 16 w 56"/>
                <a:gd name="T19" fmla="*/ 35 h 39"/>
                <a:gd name="T20" fmla="*/ 19 w 56"/>
                <a:gd name="T21" fmla="*/ 37 h 39"/>
                <a:gd name="T22" fmla="*/ 22 w 56"/>
                <a:gd name="T23" fmla="*/ 38 h 39"/>
                <a:gd name="T24" fmla="*/ 24 w 56"/>
                <a:gd name="T25" fmla="*/ 38 h 39"/>
                <a:gd name="T26" fmla="*/ 27 w 56"/>
                <a:gd name="T27" fmla="*/ 38 h 39"/>
                <a:gd name="T28" fmla="*/ 29 w 56"/>
                <a:gd name="T29" fmla="*/ 38 h 39"/>
                <a:gd name="T30" fmla="*/ 31 w 56"/>
                <a:gd name="T31" fmla="*/ 38 h 39"/>
                <a:gd name="T32" fmla="*/ 32 w 56"/>
                <a:gd name="T33" fmla="*/ 38 h 39"/>
                <a:gd name="T34" fmla="*/ 34 w 56"/>
                <a:gd name="T35" fmla="*/ 37 h 39"/>
                <a:gd name="T36" fmla="*/ 37 w 56"/>
                <a:gd name="T37" fmla="*/ 36 h 39"/>
                <a:gd name="T38" fmla="*/ 38 w 56"/>
                <a:gd name="T39" fmla="*/ 35 h 39"/>
                <a:gd name="T40" fmla="*/ 39 w 56"/>
                <a:gd name="T41" fmla="*/ 35 h 39"/>
                <a:gd name="T42" fmla="*/ 41 w 56"/>
                <a:gd name="T43" fmla="*/ 35 h 39"/>
                <a:gd name="T44" fmla="*/ 44 w 56"/>
                <a:gd name="T45" fmla="*/ 33 h 39"/>
                <a:gd name="T46" fmla="*/ 47 w 56"/>
                <a:gd name="T47" fmla="*/ 31 h 39"/>
                <a:gd name="T48" fmla="*/ 50 w 56"/>
                <a:gd name="T49" fmla="*/ 29 h 39"/>
                <a:gd name="T50" fmla="*/ 51 w 56"/>
                <a:gd name="T51" fmla="*/ 27 h 39"/>
                <a:gd name="T52" fmla="*/ 52 w 56"/>
                <a:gd name="T53" fmla="*/ 24 h 39"/>
                <a:gd name="T54" fmla="*/ 54 w 56"/>
                <a:gd name="T55" fmla="*/ 22 h 39"/>
                <a:gd name="T56" fmla="*/ 54 w 56"/>
                <a:gd name="T57" fmla="*/ 19 h 39"/>
                <a:gd name="T58" fmla="*/ 55 w 56"/>
                <a:gd name="T59" fmla="*/ 16 h 39"/>
                <a:gd name="T60" fmla="*/ 55 w 56"/>
                <a:gd name="T61" fmla="*/ 0 h 39"/>
                <a:gd name="T62" fmla="*/ 39 w 56"/>
                <a:gd name="T63" fmla="*/ 0 h 39"/>
                <a:gd name="T64" fmla="*/ 39 w 56"/>
                <a:gd name="T65" fmla="*/ 16 h 39"/>
                <a:gd name="T66" fmla="*/ 39 w 56"/>
                <a:gd name="T67" fmla="*/ 19 h 39"/>
                <a:gd name="T68" fmla="*/ 39 w 56"/>
                <a:gd name="T69" fmla="*/ 21 h 39"/>
                <a:gd name="T70" fmla="*/ 38 w 56"/>
                <a:gd name="T71" fmla="*/ 23 h 39"/>
                <a:gd name="T72" fmla="*/ 36 w 56"/>
                <a:gd name="T73" fmla="*/ 23 h 39"/>
                <a:gd name="T74" fmla="*/ 34 w 56"/>
                <a:gd name="T75" fmla="*/ 25 h 39"/>
                <a:gd name="T76" fmla="*/ 31 w 56"/>
                <a:gd name="T77" fmla="*/ 25 h 39"/>
                <a:gd name="T78" fmla="*/ 29 w 56"/>
                <a:gd name="T79" fmla="*/ 26 h 39"/>
                <a:gd name="T80" fmla="*/ 27 w 56"/>
                <a:gd name="T81" fmla="*/ 26 h 39"/>
                <a:gd name="T82" fmla="*/ 24 w 56"/>
                <a:gd name="T83" fmla="*/ 26 h 39"/>
                <a:gd name="T84" fmla="*/ 22 w 56"/>
                <a:gd name="T85" fmla="*/ 25 h 39"/>
                <a:gd name="T86" fmla="*/ 20 w 56"/>
                <a:gd name="T87" fmla="*/ 25 h 39"/>
                <a:gd name="T88" fmla="*/ 18 w 56"/>
                <a:gd name="T89" fmla="*/ 23 h 39"/>
                <a:gd name="T90" fmla="*/ 16 w 56"/>
                <a:gd name="T91" fmla="*/ 22 h 39"/>
                <a:gd name="T92" fmla="*/ 15 w 56"/>
                <a:gd name="T93" fmla="*/ 20 h 39"/>
                <a:gd name="T94" fmla="*/ 15 w 56"/>
                <a:gd name="T95" fmla="*/ 18 h 39"/>
                <a:gd name="T96" fmla="*/ 15 w 56"/>
                <a:gd name="T97" fmla="*/ 16 h 39"/>
                <a:gd name="T98" fmla="*/ 15 w 56"/>
                <a:gd name="T99" fmla="*/ 0 h 39"/>
                <a:gd name="T100" fmla="*/ 0 w 56"/>
                <a:gd name="T101" fmla="*/ 0 h 39"/>
                <a:gd name="T102" fmla="*/ 0 w 56"/>
                <a:gd name="T10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 h="39">
                  <a:moveTo>
                    <a:pt x="0" y="0"/>
                  </a:moveTo>
                  <a:lnTo>
                    <a:pt x="0" y="16"/>
                  </a:lnTo>
                  <a:lnTo>
                    <a:pt x="0" y="20"/>
                  </a:lnTo>
                  <a:lnTo>
                    <a:pt x="1" y="25"/>
                  </a:lnTo>
                  <a:lnTo>
                    <a:pt x="4" y="28"/>
                  </a:lnTo>
                  <a:lnTo>
                    <a:pt x="7" y="31"/>
                  </a:lnTo>
                  <a:lnTo>
                    <a:pt x="9" y="33"/>
                  </a:lnTo>
                  <a:lnTo>
                    <a:pt x="11" y="34"/>
                  </a:lnTo>
                  <a:lnTo>
                    <a:pt x="14" y="35"/>
                  </a:lnTo>
                  <a:lnTo>
                    <a:pt x="16" y="35"/>
                  </a:lnTo>
                  <a:lnTo>
                    <a:pt x="19" y="37"/>
                  </a:lnTo>
                  <a:lnTo>
                    <a:pt x="22" y="38"/>
                  </a:lnTo>
                  <a:lnTo>
                    <a:pt x="24" y="38"/>
                  </a:lnTo>
                  <a:lnTo>
                    <a:pt x="27" y="38"/>
                  </a:lnTo>
                  <a:lnTo>
                    <a:pt x="29" y="38"/>
                  </a:lnTo>
                  <a:lnTo>
                    <a:pt x="31" y="38"/>
                  </a:lnTo>
                  <a:lnTo>
                    <a:pt x="32" y="38"/>
                  </a:lnTo>
                  <a:lnTo>
                    <a:pt x="34" y="37"/>
                  </a:lnTo>
                  <a:lnTo>
                    <a:pt x="37" y="36"/>
                  </a:lnTo>
                  <a:lnTo>
                    <a:pt x="38" y="35"/>
                  </a:lnTo>
                  <a:lnTo>
                    <a:pt x="39" y="35"/>
                  </a:lnTo>
                  <a:lnTo>
                    <a:pt x="41" y="35"/>
                  </a:lnTo>
                  <a:lnTo>
                    <a:pt x="44" y="33"/>
                  </a:lnTo>
                  <a:lnTo>
                    <a:pt x="47" y="31"/>
                  </a:lnTo>
                  <a:lnTo>
                    <a:pt x="50" y="29"/>
                  </a:lnTo>
                  <a:lnTo>
                    <a:pt x="51" y="27"/>
                  </a:lnTo>
                  <a:lnTo>
                    <a:pt x="52" y="24"/>
                  </a:lnTo>
                  <a:lnTo>
                    <a:pt x="54" y="22"/>
                  </a:lnTo>
                  <a:lnTo>
                    <a:pt x="54" y="19"/>
                  </a:lnTo>
                  <a:lnTo>
                    <a:pt x="55" y="16"/>
                  </a:lnTo>
                  <a:lnTo>
                    <a:pt x="55" y="0"/>
                  </a:lnTo>
                  <a:lnTo>
                    <a:pt x="39" y="0"/>
                  </a:lnTo>
                  <a:lnTo>
                    <a:pt x="39" y="16"/>
                  </a:lnTo>
                  <a:lnTo>
                    <a:pt x="39" y="19"/>
                  </a:lnTo>
                  <a:lnTo>
                    <a:pt x="39" y="21"/>
                  </a:lnTo>
                  <a:lnTo>
                    <a:pt x="38" y="23"/>
                  </a:lnTo>
                  <a:lnTo>
                    <a:pt x="36" y="23"/>
                  </a:lnTo>
                  <a:lnTo>
                    <a:pt x="34" y="25"/>
                  </a:lnTo>
                  <a:lnTo>
                    <a:pt x="31" y="25"/>
                  </a:lnTo>
                  <a:lnTo>
                    <a:pt x="29" y="26"/>
                  </a:lnTo>
                  <a:lnTo>
                    <a:pt x="27" y="26"/>
                  </a:lnTo>
                  <a:lnTo>
                    <a:pt x="24" y="26"/>
                  </a:lnTo>
                  <a:lnTo>
                    <a:pt x="22" y="25"/>
                  </a:lnTo>
                  <a:lnTo>
                    <a:pt x="20" y="25"/>
                  </a:lnTo>
                  <a:lnTo>
                    <a:pt x="18" y="23"/>
                  </a:lnTo>
                  <a:lnTo>
                    <a:pt x="16" y="22"/>
                  </a:lnTo>
                  <a:lnTo>
                    <a:pt x="15" y="20"/>
                  </a:lnTo>
                  <a:lnTo>
                    <a:pt x="15" y="18"/>
                  </a:lnTo>
                  <a:lnTo>
                    <a:pt x="15" y="16"/>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5" name="Freeform 99"/>
            <p:cNvSpPr>
              <a:spLocks/>
            </p:cNvSpPr>
            <p:nvPr/>
          </p:nvSpPr>
          <p:spPr bwMode="auto">
            <a:xfrm>
              <a:off x="5172" y="3504"/>
              <a:ext cx="17" cy="37"/>
            </a:xfrm>
            <a:custGeom>
              <a:avLst/>
              <a:gdLst>
                <a:gd name="T0" fmla="*/ 0 w 17"/>
                <a:gd name="T1" fmla="*/ 0 h 37"/>
                <a:gd name="T2" fmla="*/ 0 w 17"/>
                <a:gd name="T3" fmla="*/ 36 h 37"/>
                <a:gd name="T4" fmla="*/ 16 w 17"/>
                <a:gd name="T5" fmla="*/ 36 h 37"/>
                <a:gd name="T6" fmla="*/ 16 w 17"/>
                <a:gd name="T7" fmla="*/ 0 h 37"/>
                <a:gd name="T8" fmla="*/ 0 w 17"/>
                <a:gd name="T9" fmla="*/ 0 h 37"/>
                <a:gd name="T10" fmla="*/ 0 w 17"/>
                <a:gd name="T11" fmla="*/ 0 h 37"/>
              </a:gdLst>
              <a:ahLst/>
              <a:cxnLst>
                <a:cxn ang="0">
                  <a:pos x="T0" y="T1"/>
                </a:cxn>
                <a:cxn ang="0">
                  <a:pos x="T2" y="T3"/>
                </a:cxn>
                <a:cxn ang="0">
                  <a:pos x="T4" y="T5"/>
                </a:cxn>
                <a:cxn ang="0">
                  <a:pos x="T6" y="T7"/>
                </a:cxn>
                <a:cxn ang="0">
                  <a:pos x="T8" y="T9"/>
                </a:cxn>
                <a:cxn ang="0">
                  <a:pos x="T10" y="T11"/>
                </a:cxn>
              </a:cxnLst>
              <a:rect l="0" t="0" r="r" b="b"/>
              <a:pathLst>
                <a:path w="17" h="37">
                  <a:moveTo>
                    <a:pt x="0" y="0"/>
                  </a:moveTo>
                  <a:lnTo>
                    <a:pt x="0" y="36"/>
                  </a:lnTo>
                  <a:lnTo>
                    <a:pt x="16" y="36"/>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6" name="Freeform 100"/>
            <p:cNvSpPr>
              <a:spLocks/>
            </p:cNvSpPr>
            <p:nvPr/>
          </p:nvSpPr>
          <p:spPr bwMode="auto">
            <a:xfrm>
              <a:off x="4117" y="3577"/>
              <a:ext cx="54" cy="21"/>
            </a:xfrm>
            <a:custGeom>
              <a:avLst/>
              <a:gdLst>
                <a:gd name="T0" fmla="*/ 0 w 54"/>
                <a:gd name="T1" fmla="*/ 20 h 21"/>
                <a:gd name="T2" fmla="*/ 0 w 54"/>
                <a:gd name="T3" fmla="*/ 0 h 21"/>
                <a:gd name="T4" fmla="*/ 22 w 54"/>
                <a:gd name="T5" fmla="*/ 0 h 21"/>
                <a:gd name="T6" fmla="*/ 25 w 54"/>
                <a:gd name="T7" fmla="*/ 0 h 21"/>
                <a:gd name="T8" fmla="*/ 28 w 54"/>
                <a:gd name="T9" fmla="*/ 0 h 21"/>
                <a:gd name="T10" fmla="*/ 30 w 54"/>
                <a:gd name="T11" fmla="*/ 0 h 21"/>
                <a:gd name="T12" fmla="*/ 33 w 54"/>
                <a:gd name="T13" fmla="*/ 0 h 21"/>
                <a:gd name="T14" fmla="*/ 35 w 54"/>
                <a:gd name="T15" fmla="*/ 1 h 21"/>
                <a:gd name="T16" fmla="*/ 36 w 54"/>
                <a:gd name="T17" fmla="*/ 2 h 21"/>
                <a:gd name="T18" fmla="*/ 39 w 54"/>
                <a:gd name="T19" fmla="*/ 2 h 21"/>
                <a:gd name="T20" fmla="*/ 41 w 54"/>
                <a:gd name="T21" fmla="*/ 3 h 21"/>
                <a:gd name="T22" fmla="*/ 44 w 54"/>
                <a:gd name="T23" fmla="*/ 4 h 21"/>
                <a:gd name="T24" fmla="*/ 46 w 54"/>
                <a:gd name="T25" fmla="*/ 6 h 21"/>
                <a:gd name="T26" fmla="*/ 49 w 54"/>
                <a:gd name="T27" fmla="*/ 8 h 21"/>
                <a:gd name="T28" fmla="*/ 51 w 54"/>
                <a:gd name="T29" fmla="*/ 11 h 21"/>
                <a:gd name="T30" fmla="*/ 52 w 54"/>
                <a:gd name="T31" fmla="*/ 13 h 21"/>
                <a:gd name="T32" fmla="*/ 53 w 54"/>
                <a:gd name="T33" fmla="*/ 15 h 21"/>
                <a:gd name="T34" fmla="*/ 53 w 54"/>
                <a:gd name="T35" fmla="*/ 18 h 21"/>
                <a:gd name="T36" fmla="*/ 53 w 54"/>
                <a:gd name="T37" fmla="*/ 20 h 21"/>
                <a:gd name="T38" fmla="*/ 37 w 54"/>
                <a:gd name="T39" fmla="*/ 20 h 21"/>
                <a:gd name="T40" fmla="*/ 36 w 54"/>
                <a:gd name="T41" fmla="*/ 18 h 21"/>
                <a:gd name="T42" fmla="*/ 36 w 54"/>
                <a:gd name="T43" fmla="*/ 16 h 21"/>
                <a:gd name="T44" fmla="*/ 35 w 54"/>
                <a:gd name="T45" fmla="*/ 15 h 21"/>
                <a:gd name="T46" fmla="*/ 34 w 54"/>
                <a:gd name="T47" fmla="*/ 13 h 21"/>
                <a:gd name="T48" fmla="*/ 32 w 54"/>
                <a:gd name="T49" fmla="*/ 13 h 21"/>
                <a:gd name="T50" fmla="*/ 29 w 54"/>
                <a:gd name="T51" fmla="*/ 13 h 21"/>
                <a:gd name="T52" fmla="*/ 26 w 54"/>
                <a:gd name="T53" fmla="*/ 11 h 21"/>
                <a:gd name="T54" fmla="*/ 23 w 54"/>
                <a:gd name="T55" fmla="*/ 11 h 21"/>
                <a:gd name="T56" fmla="*/ 15 w 54"/>
                <a:gd name="T57" fmla="*/ 11 h 21"/>
                <a:gd name="T58" fmla="*/ 15 w 54"/>
                <a:gd name="T59" fmla="*/ 20 h 21"/>
                <a:gd name="T60" fmla="*/ 0 w 54"/>
                <a:gd name="T61" fmla="*/ 20 h 21"/>
                <a:gd name="T62" fmla="*/ 0 w 54"/>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21">
                  <a:moveTo>
                    <a:pt x="0" y="20"/>
                  </a:moveTo>
                  <a:lnTo>
                    <a:pt x="0" y="0"/>
                  </a:lnTo>
                  <a:lnTo>
                    <a:pt x="22" y="0"/>
                  </a:lnTo>
                  <a:lnTo>
                    <a:pt x="25" y="0"/>
                  </a:lnTo>
                  <a:lnTo>
                    <a:pt x="28" y="0"/>
                  </a:lnTo>
                  <a:lnTo>
                    <a:pt x="30" y="0"/>
                  </a:lnTo>
                  <a:lnTo>
                    <a:pt x="33" y="0"/>
                  </a:lnTo>
                  <a:lnTo>
                    <a:pt x="35" y="1"/>
                  </a:lnTo>
                  <a:lnTo>
                    <a:pt x="36" y="2"/>
                  </a:lnTo>
                  <a:lnTo>
                    <a:pt x="39" y="2"/>
                  </a:lnTo>
                  <a:lnTo>
                    <a:pt x="41" y="3"/>
                  </a:lnTo>
                  <a:lnTo>
                    <a:pt x="44" y="4"/>
                  </a:lnTo>
                  <a:lnTo>
                    <a:pt x="46" y="6"/>
                  </a:lnTo>
                  <a:lnTo>
                    <a:pt x="49" y="8"/>
                  </a:lnTo>
                  <a:lnTo>
                    <a:pt x="51" y="11"/>
                  </a:lnTo>
                  <a:lnTo>
                    <a:pt x="52" y="13"/>
                  </a:lnTo>
                  <a:lnTo>
                    <a:pt x="53" y="15"/>
                  </a:lnTo>
                  <a:lnTo>
                    <a:pt x="53" y="18"/>
                  </a:lnTo>
                  <a:lnTo>
                    <a:pt x="53" y="20"/>
                  </a:lnTo>
                  <a:lnTo>
                    <a:pt x="37" y="20"/>
                  </a:lnTo>
                  <a:lnTo>
                    <a:pt x="36" y="18"/>
                  </a:lnTo>
                  <a:lnTo>
                    <a:pt x="36" y="16"/>
                  </a:lnTo>
                  <a:lnTo>
                    <a:pt x="35" y="15"/>
                  </a:lnTo>
                  <a:lnTo>
                    <a:pt x="34" y="13"/>
                  </a:lnTo>
                  <a:lnTo>
                    <a:pt x="32" y="13"/>
                  </a:lnTo>
                  <a:lnTo>
                    <a:pt x="29" y="13"/>
                  </a:lnTo>
                  <a:lnTo>
                    <a:pt x="26" y="11"/>
                  </a:lnTo>
                  <a:lnTo>
                    <a:pt x="23" y="11"/>
                  </a:lnTo>
                  <a:lnTo>
                    <a:pt x="15" y="11"/>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7" name="Freeform 101"/>
            <p:cNvSpPr>
              <a:spLocks/>
            </p:cNvSpPr>
            <p:nvPr/>
          </p:nvSpPr>
          <p:spPr bwMode="auto">
            <a:xfrm>
              <a:off x="4179" y="3577"/>
              <a:ext cx="55" cy="21"/>
            </a:xfrm>
            <a:custGeom>
              <a:avLst/>
              <a:gdLst>
                <a:gd name="T0" fmla="*/ 0 w 55"/>
                <a:gd name="T1" fmla="*/ 20 h 21"/>
                <a:gd name="T2" fmla="*/ 0 w 55"/>
                <a:gd name="T3" fmla="*/ 0 h 21"/>
                <a:gd name="T4" fmla="*/ 21 w 55"/>
                <a:gd name="T5" fmla="*/ 0 h 21"/>
                <a:gd name="T6" fmla="*/ 24 w 55"/>
                <a:gd name="T7" fmla="*/ 0 h 21"/>
                <a:gd name="T8" fmla="*/ 26 w 55"/>
                <a:gd name="T9" fmla="*/ 0 h 21"/>
                <a:gd name="T10" fmla="*/ 27 w 55"/>
                <a:gd name="T11" fmla="*/ 0 h 21"/>
                <a:gd name="T12" fmla="*/ 30 w 55"/>
                <a:gd name="T13" fmla="*/ 0 h 21"/>
                <a:gd name="T14" fmla="*/ 32 w 55"/>
                <a:gd name="T15" fmla="*/ 0 h 21"/>
                <a:gd name="T16" fmla="*/ 33 w 55"/>
                <a:gd name="T17" fmla="*/ 0 h 21"/>
                <a:gd name="T18" fmla="*/ 35 w 55"/>
                <a:gd name="T19" fmla="*/ 2 h 21"/>
                <a:gd name="T20" fmla="*/ 38 w 55"/>
                <a:gd name="T21" fmla="*/ 2 h 21"/>
                <a:gd name="T22" fmla="*/ 40 w 55"/>
                <a:gd name="T23" fmla="*/ 3 h 21"/>
                <a:gd name="T24" fmla="*/ 44 w 55"/>
                <a:gd name="T25" fmla="*/ 4 h 21"/>
                <a:gd name="T26" fmla="*/ 47 w 55"/>
                <a:gd name="T27" fmla="*/ 6 h 21"/>
                <a:gd name="T28" fmla="*/ 48 w 55"/>
                <a:gd name="T29" fmla="*/ 8 h 21"/>
                <a:gd name="T30" fmla="*/ 50 w 55"/>
                <a:gd name="T31" fmla="*/ 11 h 21"/>
                <a:gd name="T32" fmla="*/ 52 w 55"/>
                <a:gd name="T33" fmla="*/ 14 h 21"/>
                <a:gd name="T34" fmla="*/ 54 w 55"/>
                <a:gd name="T35" fmla="*/ 17 h 21"/>
                <a:gd name="T36" fmla="*/ 54 w 55"/>
                <a:gd name="T37" fmla="*/ 20 h 21"/>
                <a:gd name="T38" fmla="*/ 38 w 55"/>
                <a:gd name="T39" fmla="*/ 20 h 21"/>
                <a:gd name="T40" fmla="*/ 38 w 55"/>
                <a:gd name="T41" fmla="*/ 18 h 21"/>
                <a:gd name="T42" fmla="*/ 37 w 55"/>
                <a:gd name="T43" fmla="*/ 17 h 21"/>
                <a:gd name="T44" fmla="*/ 35 w 55"/>
                <a:gd name="T45" fmla="*/ 15 h 21"/>
                <a:gd name="T46" fmla="*/ 33 w 55"/>
                <a:gd name="T47" fmla="*/ 14 h 21"/>
                <a:gd name="T48" fmla="*/ 32 w 55"/>
                <a:gd name="T49" fmla="*/ 13 h 21"/>
                <a:gd name="T50" fmla="*/ 29 w 55"/>
                <a:gd name="T51" fmla="*/ 13 h 21"/>
                <a:gd name="T52" fmla="*/ 26 w 55"/>
                <a:gd name="T53" fmla="*/ 11 h 21"/>
                <a:gd name="T54" fmla="*/ 22 w 55"/>
                <a:gd name="T55" fmla="*/ 11 h 21"/>
                <a:gd name="T56" fmla="*/ 14 w 55"/>
                <a:gd name="T57" fmla="*/ 11 h 21"/>
                <a:gd name="T58" fmla="*/ 14 w 55"/>
                <a:gd name="T59" fmla="*/ 20 h 21"/>
                <a:gd name="T60" fmla="*/ 0 w 55"/>
                <a:gd name="T61" fmla="*/ 20 h 21"/>
                <a:gd name="T62" fmla="*/ 0 w 55"/>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21">
                  <a:moveTo>
                    <a:pt x="0" y="20"/>
                  </a:moveTo>
                  <a:lnTo>
                    <a:pt x="0" y="0"/>
                  </a:lnTo>
                  <a:lnTo>
                    <a:pt x="21" y="0"/>
                  </a:lnTo>
                  <a:lnTo>
                    <a:pt x="24" y="0"/>
                  </a:lnTo>
                  <a:lnTo>
                    <a:pt x="26" y="0"/>
                  </a:lnTo>
                  <a:lnTo>
                    <a:pt x="27" y="0"/>
                  </a:lnTo>
                  <a:lnTo>
                    <a:pt x="30" y="0"/>
                  </a:lnTo>
                  <a:lnTo>
                    <a:pt x="32" y="0"/>
                  </a:lnTo>
                  <a:lnTo>
                    <a:pt x="33" y="0"/>
                  </a:lnTo>
                  <a:lnTo>
                    <a:pt x="35" y="2"/>
                  </a:lnTo>
                  <a:lnTo>
                    <a:pt x="38" y="2"/>
                  </a:lnTo>
                  <a:lnTo>
                    <a:pt x="40" y="3"/>
                  </a:lnTo>
                  <a:lnTo>
                    <a:pt x="44" y="4"/>
                  </a:lnTo>
                  <a:lnTo>
                    <a:pt x="47" y="6"/>
                  </a:lnTo>
                  <a:lnTo>
                    <a:pt x="48" y="8"/>
                  </a:lnTo>
                  <a:lnTo>
                    <a:pt x="50" y="11"/>
                  </a:lnTo>
                  <a:lnTo>
                    <a:pt x="52" y="14"/>
                  </a:lnTo>
                  <a:lnTo>
                    <a:pt x="54" y="17"/>
                  </a:lnTo>
                  <a:lnTo>
                    <a:pt x="54" y="20"/>
                  </a:lnTo>
                  <a:lnTo>
                    <a:pt x="38" y="20"/>
                  </a:lnTo>
                  <a:lnTo>
                    <a:pt x="38" y="18"/>
                  </a:lnTo>
                  <a:lnTo>
                    <a:pt x="37" y="17"/>
                  </a:lnTo>
                  <a:lnTo>
                    <a:pt x="35" y="15"/>
                  </a:lnTo>
                  <a:lnTo>
                    <a:pt x="33" y="14"/>
                  </a:lnTo>
                  <a:lnTo>
                    <a:pt x="32" y="13"/>
                  </a:lnTo>
                  <a:lnTo>
                    <a:pt x="29" y="13"/>
                  </a:lnTo>
                  <a:lnTo>
                    <a:pt x="26" y="11"/>
                  </a:lnTo>
                  <a:lnTo>
                    <a:pt x="22" y="11"/>
                  </a:lnTo>
                  <a:lnTo>
                    <a:pt x="14" y="11"/>
                  </a:lnTo>
                  <a:lnTo>
                    <a:pt x="14"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8" name="Freeform 102"/>
            <p:cNvSpPr>
              <a:spLocks/>
            </p:cNvSpPr>
            <p:nvPr/>
          </p:nvSpPr>
          <p:spPr bwMode="auto">
            <a:xfrm>
              <a:off x="4241" y="3577"/>
              <a:ext cx="80" cy="21"/>
            </a:xfrm>
            <a:custGeom>
              <a:avLst/>
              <a:gdLst>
                <a:gd name="T0" fmla="*/ 0 w 80"/>
                <a:gd name="T1" fmla="*/ 20 h 21"/>
                <a:gd name="T2" fmla="*/ 0 w 80"/>
                <a:gd name="T3" fmla="*/ 18 h 21"/>
                <a:gd name="T4" fmla="*/ 2 w 80"/>
                <a:gd name="T5" fmla="*/ 14 h 21"/>
                <a:gd name="T6" fmla="*/ 5 w 80"/>
                <a:gd name="T7" fmla="*/ 13 h 21"/>
                <a:gd name="T8" fmla="*/ 7 w 80"/>
                <a:gd name="T9" fmla="*/ 11 h 21"/>
                <a:gd name="T10" fmla="*/ 8 w 80"/>
                <a:gd name="T11" fmla="*/ 9 h 21"/>
                <a:gd name="T12" fmla="*/ 10 w 80"/>
                <a:gd name="T13" fmla="*/ 8 h 21"/>
                <a:gd name="T14" fmla="*/ 12 w 80"/>
                <a:gd name="T15" fmla="*/ 6 h 21"/>
                <a:gd name="T16" fmla="*/ 15 w 80"/>
                <a:gd name="T17" fmla="*/ 5 h 21"/>
                <a:gd name="T18" fmla="*/ 16 w 80"/>
                <a:gd name="T19" fmla="*/ 4 h 21"/>
                <a:gd name="T20" fmla="*/ 19 w 80"/>
                <a:gd name="T21" fmla="*/ 2 h 21"/>
                <a:gd name="T22" fmla="*/ 22 w 80"/>
                <a:gd name="T23" fmla="*/ 2 h 21"/>
                <a:gd name="T24" fmla="*/ 23 w 80"/>
                <a:gd name="T25" fmla="*/ 1 h 21"/>
                <a:gd name="T26" fmla="*/ 27 w 80"/>
                <a:gd name="T27" fmla="*/ 1 h 21"/>
                <a:gd name="T28" fmla="*/ 30 w 80"/>
                <a:gd name="T29" fmla="*/ 0 h 21"/>
                <a:gd name="T30" fmla="*/ 31 w 80"/>
                <a:gd name="T31" fmla="*/ 0 h 21"/>
                <a:gd name="T32" fmla="*/ 34 w 80"/>
                <a:gd name="T33" fmla="*/ 0 h 21"/>
                <a:gd name="T34" fmla="*/ 37 w 80"/>
                <a:gd name="T35" fmla="*/ 0 h 21"/>
                <a:gd name="T36" fmla="*/ 39 w 80"/>
                <a:gd name="T37" fmla="*/ 0 h 21"/>
                <a:gd name="T38" fmla="*/ 41 w 80"/>
                <a:gd name="T39" fmla="*/ 0 h 21"/>
                <a:gd name="T40" fmla="*/ 44 w 80"/>
                <a:gd name="T41" fmla="*/ 0 h 21"/>
                <a:gd name="T42" fmla="*/ 47 w 80"/>
                <a:gd name="T43" fmla="*/ 0 h 21"/>
                <a:gd name="T44" fmla="*/ 48 w 80"/>
                <a:gd name="T45" fmla="*/ 0 h 21"/>
                <a:gd name="T46" fmla="*/ 50 w 80"/>
                <a:gd name="T47" fmla="*/ 0 h 21"/>
                <a:gd name="T48" fmla="*/ 52 w 80"/>
                <a:gd name="T49" fmla="*/ 1 h 21"/>
                <a:gd name="T50" fmla="*/ 54 w 80"/>
                <a:gd name="T51" fmla="*/ 2 h 21"/>
                <a:gd name="T52" fmla="*/ 56 w 80"/>
                <a:gd name="T53" fmla="*/ 2 h 21"/>
                <a:gd name="T54" fmla="*/ 58 w 80"/>
                <a:gd name="T55" fmla="*/ 2 h 21"/>
                <a:gd name="T56" fmla="*/ 61 w 80"/>
                <a:gd name="T57" fmla="*/ 4 h 21"/>
                <a:gd name="T58" fmla="*/ 63 w 80"/>
                <a:gd name="T59" fmla="*/ 4 h 21"/>
                <a:gd name="T60" fmla="*/ 63 w 80"/>
                <a:gd name="T61" fmla="*/ 6 h 21"/>
                <a:gd name="T62" fmla="*/ 65 w 80"/>
                <a:gd name="T63" fmla="*/ 6 h 21"/>
                <a:gd name="T64" fmla="*/ 67 w 80"/>
                <a:gd name="T65" fmla="*/ 8 h 21"/>
                <a:gd name="T66" fmla="*/ 69 w 80"/>
                <a:gd name="T67" fmla="*/ 9 h 21"/>
                <a:gd name="T68" fmla="*/ 71 w 80"/>
                <a:gd name="T69" fmla="*/ 10 h 21"/>
                <a:gd name="T70" fmla="*/ 73 w 80"/>
                <a:gd name="T71" fmla="*/ 13 h 21"/>
                <a:gd name="T72" fmla="*/ 76 w 80"/>
                <a:gd name="T73" fmla="*/ 15 h 21"/>
                <a:gd name="T74" fmla="*/ 78 w 80"/>
                <a:gd name="T75" fmla="*/ 18 h 21"/>
                <a:gd name="T76" fmla="*/ 79 w 80"/>
                <a:gd name="T77" fmla="*/ 20 h 21"/>
                <a:gd name="T78" fmla="*/ 63 w 80"/>
                <a:gd name="T79" fmla="*/ 20 h 21"/>
                <a:gd name="T80" fmla="*/ 61 w 80"/>
                <a:gd name="T81" fmla="*/ 18 h 21"/>
                <a:gd name="T82" fmla="*/ 59 w 80"/>
                <a:gd name="T83" fmla="*/ 17 h 21"/>
                <a:gd name="T84" fmla="*/ 58 w 80"/>
                <a:gd name="T85" fmla="*/ 16 h 21"/>
                <a:gd name="T86" fmla="*/ 55 w 80"/>
                <a:gd name="T87" fmla="*/ 14 h 21"/>
                <a:gd name="T88" fmla="*/ 54 w 80"/>
                <a:gd name="T89" fmla="*/ 14 h 21"/>
                <a:gd name="T90" fmla="*/ 51 w 80"/>
                <a:gd name="T91" fmla="*/ 13 h 21"/>
                <a:gd name="T92" fmla="*/ 48 w 80"/>
                <a:gd name="T93" fmla="*/ 12 h 21"/>
                <a:gd name="T94" fmla="*/ 46 w 80"/>
                <a:gd name="T95" fmla="*/ 12 h 21"/>
                <a:gd name="T96" fmla="*/ 43 w 80"/>
                <a:gd name="T97" fmla="*/ 10 h 21"/>
                <a:gd name="T98" fmla="*/ 39 w 80"/>
                <a:gd name="T99" fmla="*/ 10 h 21"/>
                <a:gd name="T100" fmla="*/ 38 w 80"/>
                <a:gd name="T101" fmla="*/ 10 h 21"/>
                <a:gd name="T102" fmla="*/ 34 w 80"/>
                <a:gd name="T103" fmla="*/ 11 h 21"/>
                <a:gd name="T104" fmla="*/ 32 w 80"/>
                <a:gd name="T105" fmla="*/ 12 h 21"/>
                <a:gd name="T106" fmla="*/ 30 w 80"/>
                <a:gd name="T107" fmla="*/ 12 h 21"/>
                <a:gd name="T108" fmla="*/ 27 w 80"/>
                <a:gd name="T109" fmla="*/ 13 h 21"/>
                <a:gd name="T110" fmla="*/ 25 w 80"/>
                <a:gd name="T111" fmla="*/ 14 h 21"/>
                <a:gd name="T112" fmla="*/ 23 w 80"/>
                <a:gd name="T113" fmla="*/ 15 h 21"/>
                <a:gd name="T114" fmla="*/ 20 w 80"/>
                <a:gd name="T115" fmla="*/ 16 h 21"/>
                <a:gd name="T116" fmla="*/ 15 w 80"/>
                <a:gd name="T117" fmla="*/ 19 h 21"/>
                <a:gd name="T118" fmla="*/ 15 w 80"/>
                <a:gd name="T119" fmla="*/ 20 h 21"/>
                <a:gd name="T120" fmla="*/ 0 w 80"/>
                <a:gd name="T121" fmla="*/ 20 h 21"/>
                <a:gd name="T122" fmla="*/ 0 w 80"/>
                <a:gd name="T12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 h="21">
                  <a:moveTo>
                    <a:pt x="0" y="20"/>
                  </a:moveTo>
                  <a:lnTo>
                    <a:pt x="0" y="18"/>
                  </a:lnTo>
                  <a:lnTo>
                    <a:pt x="2" y="14"/>
                  </a:lnTo>
                  <a:lnTo>
                    <a:pt x="5" y="13"/>
                  </a:lnTo>
                  <a:lnTo>
                    <a:pt x="7" y="11"/>
                  </a:lnTo>
                  <a:lnTo>
                    <a:pt x="8" y="9"/>
                  </a:lnTo>
                  <a:lnTo>
                    <a:pt x="10" y="8"/>
                  </a:lnTo>
                  <a:lnTo>
                    <a:pt x="12" y="6"/>
                  </a:lnTo>
                  <a:lnTo>
                    <a:pt x="15" y="5"/>
                  </a:lnTo>
                  <a:lnTo>
                    <a:pt x="16" y="4"/>
                  </a:lnTo>
                  <a:lnTo>
                    <a:pt x="19" y="2"/>
                  </a:lnTo>
                  <a:lnTo>
                    <a:pt x="22" y="2"/>
                  </a:lnTo>
                  <a:lnTo>
                    <a:pt x="23" y="1"/>
                  </a:lnTo>
                  <a:lnTo>
                    <a:pt x="27" y="1"/>
                  </a:lnTo>
                  <a:lnTo>
                    <a:pt x="30" y="0"/>
                  </a:lnTo>
                  <a:lnTo>
                    <a:pt x="31" y="0"/>
                  </a:lnTo>
                  <a:lnTo>
                    <a:pt x="34" y="0"/>
                  </a:lnTo>
                  <a:lnTo>
                    <a:pt x="37" y="0"/>
                  </a:lnTo>
                  <a:lnTo>
                    <a:pt x="39" y="0"/>
                  </a:lnTo>
                  <a:lnTo>
                    <a:pt x="41" y="0"/>
                  </a:lnTo>
                  <a:lnTo>
                    <a:pt x="44" y="0"/>
                  </a:lnTo>
                  <a:lnTo>
                    <a:pt x="47" y="0"/>
                  </a:lnTo>
                  <a:lnTo>
                    <a:pt x="48" y="0"/>
                  </a:lnTo>
                  <a:lnTo>
                    <a:pt x="50" y="0"/>
                  </a:lnTo>
                  <a:lnTo>
                    <a:pt x="52" y="1"/>
                  </a:lnTo>
                  <a:lnTo>
                    <a:pt x="54" y="2"/>
                  </a:lnTo>
                  <a:lnTo>
                    <a:pt x="56" y="2"/>
                  </a:lnTo>
                  <a:lnTo>
                    <a:pt x="58" y="2"/>
                  </a:lnTo>
                  <a:lnTo>
                    <a:pt x="61" y="4"/>
                  </a:lnTo>
                  <a:lnTo>
                    <a:pt x="63" y="4"/>
                  </a:lnTo>
                  <a:lnTo>
                    <a:pt x="63" y="6"/>
                  </a:lnTo>
                  <a:lnTo>
                    <a:pt x="65" y="6"/>
                  </a:lnTo>
                  <a:lnTo>
                    <a:pt x="67" y="8"/>
                  </a:lnTo>
                  <a:lnTo>
                    <a:pt x="69" y="9"/>
                  </a:lnTo>
                  <a:lnTo>
                    <a:pt x="71" y="10"/>
                  </a:lnTo>
                  <a:lnTo>
                    <a:pt x="73" y="13"/>
                  </a:lnTo>
                  <a:lnTo>
                    <a:pt x="76" y="15"/>
                  </a:lnTo>
                  <a:lnTo>
                    <a:pt x="78" y="18"/>
                  </a:lnTo>
                  <a:lnTo>
                    <a:pt x="79" y="20"/>
                  </a:lnTo>
                  <a:lnTo>
                    <a:pt x="63" y="20"/>
                  </a:lnTo>
                  <a:lnTo>
                    <a:pt x="61" y="18"/>
                  </a:lnTo>
                  <a:lnTo>
                    <a:pt x="59" y="17"/>
                  </a:lnTo>
                  <a:lnTo>
                    <a:pt x="58" y="16"/>
                  </a:lnTo>
                  <a:lnTo>
                    <a:pt x="55" y="14"/>
                  </a:lnTo>
                  <a:lnTo>
                    <a:pt x="54" y="14"/>
                  </a:lnTo>
                  <a:lnTo>
                    <a:pt x="51" y="13"/>
                  </a:lnTo>
                  <a:lnTo>
                    <a:pt x="48" y="12"/>
                  </a:lnTo>
                  <a:lnTo>
                    <a:pt x="46" y="12"/>
                  </a:lnTo>
                  <a:lnTo>
                    <a:pt x="43" y="10"/>
                  </a:lnTo>
                  <a:lnTo>
                    <a:pt x="39" y="10"/>
                  </a:lnTo>
                  <a:lnTo>
                    <a:pt x="38" y="10"/>
                  </a:lnTo>
                  <a:lnTo>
                    <a:pt x="34" y="11"/>
                  </a:lnTo>
                  <a:lnTo>
                    <a:pt x="32" y="12"/>
                  </a:lnTo>
                  <a:lnTo>
                    <a:pt x="30" y="12"/>
                  </a:lnTo>
                  <a:lnTo>
                    <a:pt x="27" y="13"/>
                  </a:lnTo>
                  <a:lnTo>
                    <a:pt x="25" y="14"/>
                  </a:lnTo>
                  <a:lnTo>
                    <a:pt x="23" y="15"/>
                  </a:lnTo>
                  <a:lnTo>
                    <a:pt x="20" y="16"/>
                  </a:lnTo>
                  <a:lnTo>
                    <a:pt x="15" y="19"/>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79" name="Freeform 103"/>
            <p:cNvSpPr>
              <a:spLocks/>
            </p:cNvSpPr>
            <p:nvPr/>
          </p:nvSpPr>
          <p:spPr bwMode="auto">
            <a:xfrm>
              <a:off x="4334" y="3577"/>
              <a:ext cx="53" cy="21"/>
            </a:xfrm>
            <a:custGeom>
              <a:avLst/>
              <a:gdLst>
                <a:gd name="T0" fmla="*/ 0 w 53"/>
                <a:gd name="T1" fmla="*/ 20 h 21"/>
                <a:gd name="T2" fmla="*/ 0 w 53"/>
                <a:gd name="T3" fmla="*/ 0 h 21"/>
                <a:gd name="T4" fmla="*/ 22 w 53"/>
                <a:gd name="T5" fmla="*/ 0 h 21"/>
                <a:gd name="T6" fmla="*/ 24 w 53"/>
                <a:gd name="T7" fmla="*/ 0 h 21"/>
                <a:gd name="T8" fmla="*/ 27 w 53"/>
                <a:gd name="T9" fmla="*/ 0 h 21"/>
                <a:gd name="T10" fmla="*/ 29 w 53"/>
                <a:gd name="T11" fmla="*/ 0 h 21"/>
                <a:gd name="T12" fmla="*/ 31 w 53"/>
                <a:gd name="T13" fmla="*/ 0 h 21"/>
                <a:gd name="T14" fmla="*/ 34 w 53"/>
                <a:gd name="T15" fmla="*/ 1 h 21"/>
                <a:gd name="T16" fmla="*/ 37 w 53"/>
                <a:gd name="T17" fmla="*/ 2 h 21"/>
                <a:gd name="T18" fmla="*/ 37 w 53"/>
                <a:gd name="T19" fmla="*/ 2 h 21"/>
                <a:gd name="T20" fmla="*/ 39 w 53"/>
                <a:gd name="T21" fmla="*/ 3 h 21"/>
                <a:gd name="T22" fmla="*/ 43 w 53"/>
                <a:gd name="T23" fmla="*/ 4 h 21"/>
                <a:gd name="T24" fmla="*/ 45 w 53"/>
                <a:gd name="T25" fmla="*/ 6 h 21"/>
                <a:gd name="T26" fmla="*/ 47 w 53"/>
                <a:gd name="T27" fmla="*/ 8 h 21"/>
                <a:gd name="T28" fmla="*/ 49 w 53"/>
                <a:gd name="T29" fmla="*/ 11 h 21"/>
                <a:gd name="T30" fmla="*/ 50 w 53"/>
                <a:gd name="T31" fmla="*/ 13 h 21"/>
                <a:gd name="T32" fmla="*/ 51 w 53"/>
                <a:gd name="T33" fmla="*/ 15 h 21"/>
                <a:gd name="T34" fmla="*/ 52 w 53"/>
                <a:gd name="T35" fmla="*/ 18 h 21"/>
                <a:gd name="T36" fmla="*/ 52 w 53"/>
                <a:gd name="T37" fmla="*/ 20 h 21"/>
                <a:gd name="T38" fmla="*/ 37 w 53"/>
                <a:gd name="T39" fmla="*/ 20 h 21"/>
                <a:gd name="T40" fmla="*/ 36 w 53"/>
                <a:gd name="T41" fmla="*/ 18 h 21"/>
                <a:gd name="T42" fmla="*/ 36 w 53"/>
                <a:gd name="T43" fmla="*/ 16 h 21"/>
                <a:gd name="T44" fmla="*/ 34 w 53"/>
                <a:gd name="T45" fmla="*/ 15 h 21"/>
                <a:gd name="T46" fmla="*/ 33 w 53"/>
                <a:gd name="T47" fmla="*/ 13 h 21"/>
                <a:gd name="T48" fmla="*/ 30 w 53"/>
                <a:gd name="T49" fmla="*/ 13 h 21"/>
                <a:gd name="T50" fmla="*/ 29 w 53"/>
                <a:gd name="T51" fmla="*/ 13 h 21"/>
                <a:gd name="T52" fmla="*/ 25 w 53"/>
                <a:gd name="T53" fmla="*/ 11 h 21"/>
                <a:gd name="T54" fmla="*/ 22 w 53"/>
                <a:gd name="T55" fmla="*/ 11 h 21"/>
                <a:gd name="T56" fmla="*/ 14 w 53"/>
                <a:gd name="T57" fmla="*/ 11 h 21"/>
                <a:gd name="T58" fmla="*/ 14 w 53"/>
                <a:gd name="T59" fmla="*/ 20 h 21"/>
                <a:gd name="T60" fmla="*/ 0 w 53"/>
                <a:gd name="T61" fmla="*/ 20 h 21"/>
                <a:gd name="T62" fmla="*/ 0 w 53"/>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21">
                  <a:moveTo>
                    <a:pt x="0" y="20"/>
                  </a:moveTo>
                  <a:lnTo>
                    <a:pt x="0" y="0"/>
                  </a:lnTo>
                  <a:lnTo>
                    <a:pt x="22" y="0"/>
                  </a:lnTo>
                  <a:lnTo>
                    <a:pt x="24" y="0"/>
                  </a:lnTo>
                  <a:lnTo>
                    <a:pt x="27" y="0"/>
                  </a:lnTo>
                  <a:lnTo>
                    <a:pt x="29" y="0"/>
                  </a:lnTo>
                  <a:lnTo>
                    <a:pt x="31" y="0"/>
                  </a:lnTo>
                  <a:lnTo>
                    <a:pt x="34" y="1"/>
                  </a:lnTo>
                  <a:lnTo>
                    <a:pt x="37" y="2"/>
                  </a:lnTo>
                  <a:lnTo>
                    <a:pt x="37" y="2"/>
                  </a:lnTo>
                  <a:lnTo>
                    <a:pt x="39" y="3"/>
                  </a:lnTo>
                  <a:lnTo>
                    <a:pt x="43" y="4"/>
                  </a:lnTo>
                  <a:lnTo>
                    <a:pt x="45" y="6"/>
                  </a:lnTo>
                  <a:lnTo>
                    <a:pt x="47" y="8"/>
                  </a:lnTo>
                  <a:lnTo>
                    <a:pt x="49" y="11"/>
                  </a:lnTo>
                  <a:lnTo>
                    <a:pt x="50" y="13"/>
                  </a:lnTo>
                  <a:lnTo>
                    <a:pt x="51" y="15"/>
                  </a:lnTo>
                  <a:lnTo>
                    <a:pt x="52" y="18"/>
                  </a:lnTo>
                  <a:lnTo>
                    <a:pt x="52" y="20"/>
                  </a:lnTo>
                  <a:lnTo>
                    <a:pt x="37" y="20"/>
                  </a:lnTo>
                  <a:lnTo>
                    <a:pt x="36" y="18"/>
                  </a:lnTo>
                  <a:lnTo>
                    <a:pt x="36" y="16"/>
                  </a:lnTo>
                  <a:lnTo>
                    <a:pt x="34" y="15"/>
                  </a:lnTo>
                  <a:lnTo>
                    <a:pt x="33" y="13"/>
                  </a:lnTo>
                  <a:lnTo>
                    <a:pt x="30" y="13"/>
                  </a:lnTo>
                  <a:lnTo>
                    <a:pt x="29" y="13"/>
                  </a:lnTo>
                  <a:lnTo>
                    <a:pt x="25" y="11"/>
                  </a:lnTo>
                  <a:lnTo>
                    <a:pt x="22" y="11"/>
                  </a:lnTo>
                  <a:lnTo>
                    <a:pt x="14" y="11"/>
                  </a:lnTo>
                  <a:lnTo>
                    <a:pt x="14"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0" name="Freeform 104"/>
            <p:cNvSpPr>
              <a:spLocks/>
            </p:cNvSpPr>
            <p:nvPr/>
          </p:nvSpPr>
          <p:spPr bwMode="auto">
            <a:xfrm>
              <a:off x="4395" y="3577"/>
              <a:ext cx="45" cy="21"/>
            </a:xfrm>
            <a:custGeom>
              <a:avLst/>
              <a:gdLst>
                <a:gd name="T0" fmla="*/ 0 w 45"/>
                <a:gd name="T1" fmla="*/ 20 h 21"/>
                <a:gd name="T2" fmla="*/ 0 w 45"/>
                <a:gd name="T3" fmla="*/ 0 h 21"/>
                <a:gd name="T4" fmla="*/ 44 w 45"/>
                <a:gd name="T5" fmla="*/ 0 h 21"/>
                <a:gd name="T6" fmla="*/ 44 w 45"/>
                <a:gd name="T7" fmla="*/ 11 h 21"/>
                <a:gd name="T8" fmla="*/ 15 w 45"/>
                <a:gd name="T9" fmla="*/ 11 h 21"/>
                <a:gd name="T10" fmla="*/ 15 w 45"/>
                <a:gd name="T11" fmla="*/ 20 h 21"/>
                <a:gd name="T12" fmla="*/ 0 w 45"/>
                <a:gd name="T13" fmla="*/ 20 h 21"/>
                <a:gd name="T14" fmla="*/ 0 w 45"/>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21">
                  <a:moveTo>
                    <a:pt x="0" y="20"/>
                  </a:moveTo>
                  <a:lnTo>
                    <a:pt x="0" y="0"/>
                  </a:lnTo>
                  <a:lnTo>
                    <a:pt x="44" y="0"/>
                  </a:lnTo>
                  <a:lnTo>
                    <a:pt x="44" y="11"/>
                  </a:lnTo>
                  <a:lnTo>
                    <a:pt x="15" y="11"/>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1" name="Freeform 105"/>
            <p:cNvSpPr>
              <a:spLocks/>
            </p:cNvSpPr>
            <p:nvPr/>
          </p:nvSpPr>
          <p:spPr bwMode="auto">
            <a:xfrm>
              <a:off x="4452" y="3577"/>
              <a:ext cx="56" cy="21"/>
            </a:xfrm>
            <a:custGeom>
              <a:avLst/>
              <a:gdLst>
                <a:gd name="T0" fmla="*/ 0 w 56"/>
                <a:gd name="T1" fmla="*/ 20 h 21"/>
                <a:gd name="T2" fmla="*/ 0 w 56"/>
                <a:gd name="T3" fmla="*/ 0 h 21"/>
                <a:gd name="T4" fmla="*/ 22 w 56"/>
                <a:gd name="T5" fmla="*/ 0 h 21"/>
                <a:gd name="T6" fmla="*/ 24 w 56"/>
                <a:gd name="T7" fmla="*/ 0 h 21"/>
                <a:gd name="T8" fmla="*/ 26 w 56"/>
                <a:gd name="T9" fmla="*/ 0 h 21"/>
                <a:gd name="T10" fmla="*/ 29 w 56"/>
                <a:gd name="T11" fmla="*/ 0 h 21"/>
                <a:gd name="T12" fmla="*/ 31 w 56"/>
                <a:gd name="T13" fmla="*/ 0 h 21"/>
                <a:gd name="T14" fmla="*/ 32 w 56"/>
                <a:gd name="T15" fmla="*/ 0 h 21"/>
                <a:gd name="T16" fmla="*/ 35 w 56"/>
                <a:gd name="T17" fmla="*/ 0 h 21"/>
                <a:gd name="T18" fmla="*/ 37 w 56"/>
                <a:gd name="T19" fmla="*/ 2 h 21"/>
                <a:gd name="T20" fmla="*/ 39 w 56"/>
                <a:gd name="T21" fmla="*/ 2 h 21"/>
                <a:gd name="T22" fmla="*/ 42 w 56"/>
                <a:gd name="T23" fmla="*/ 3 h 21"/>
                <a:gd name="T24" fmla="*/ 46 w 56"/>
                <a:gd name="T25" fmla="*/ 4 h 21"/>
                <a:gd name="T26" fmla="*/ 47 w 56"/>
                <a:gd name="T27" fmla="*/ 6 h 21"/>
                <a:gd name="T28" fmla="*/ 50 w 56"/>
                <a:gd name="T29" fmla="*/ 8 h 21"/>
                <a:gd name="T30" fmla="*/ 52 w 56"/>
                <a:gd name="T31" fmla="*/ 11 h 21"/>
                <a:gd name="T32" fmla="*/ 54 w 56"/>
                <a:gd name="T33" fmla="*/ 14 h 21"/>
                <a:gd name="T34" fmla="*/ 55 w 56"/>
                <a:gd name="T35" fmla="*/ 17 h 21"/>
                <a:gd name="T36" fmla="*/ 55 w 56"/>
                <a:gd name="T37" fmla="*/ 20 h 21"/>
                <a:gd name="T38" fmla="*/ 39 w 56"/>
                <a:gd name="T39" fmla="*/ 20 h 21"/>
                <a:gd name="T40" fmla="*/ 39 w 56"/>
                <a:gd name="T41" fmla="*/ 18 h 21"/>
                <a:gd name="T42" fmla="*/ 39 w 56"/>
                <a:gd name="T43" fmla="*/ 17 h 21"/>
                <a:gd name="T44" fmla="*/ 37 w 56"/>
                <a:gd name="T45" fmla="*/ 15 h 21"/>
                <a:gd name="T46" fmla="*/ 35 w 56"/>
                <a:gd name="T47" fmla="*/ 14 h 21"/>
                <a:gd name="T48" fmla="*/ 33 w 56"/>
                <a:gd name="T49" fmla="*/ 13 h 21"/>
                <a:gd name="T50" fmla="*/ 31 w 56"/>
                <a:gd name="T51" fmla="*/ 13 h 21"/>
                <a:gd name="T52" fmla="*/ 27 w 56"/>
                <a:gd name="T53" fmla="*/ 11 h 21"/>
                <a:gd name="T54" fmla="*/ 23 w 56"/>
                <a:gd name="T55" fmla="*/ 11 h 21"/>
                <a:gd name="T56" fmla="*/ 15 w 56"/>
                <a:gd name="T57" fmla="*/ 11 h 21"/>
                <a:gd name="T58" fmla="*/ 15 w 56"/>
                <a:gd name="T59" fmla="*/ 20 h 21"/>
                <a:gd name="T60" fmla="*/ 0 w 56"/>
                <a:gd name="T61" fmla="*/ 20 h 21"/>
                <a:gd name="T62" fmla="*/ 0 w 56"/>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6" h="21">
                  <a:moveTo>
                    <a:pt x="0" y="20"/>
                  </a:moveTo>
                  <a:lnTo>
                    <a:pt x="0" y="0"/>
                  </a:lnTo>
                  <a:lnTo>
                    <a:pt x="22" y="0"/>
                  </a:lnTo>
                  <a:lnTo>
                    <a:pt x="24" y="0"/>
                  </a:lnTo>
                  <a:lnTo>
                    <a:pt x="26" y="0"/>
                  </a:lnTo>
                  <a:lnTo>
                    <a:pt x="29" y="0"/>
                  </a:lnTo>
                  <a:lnTo>
                    <a:pt x="31" y="0"/>
                  </a:lnTo>
                  <a:lnTo>
                    <a:pt x="32" y="0"/>
                  </a:lnTo>
                  <a:lnTo>
                    <a:pt x="35" y="0"/>
                  </a:lnTo>
                  <a:lnTo>
                    <a:pt x="37" y="2"/>
                  </a:lnTo>
                  <a:lnTo>
                    <a:pt x="39" y="2"/>
                  </a:lnTo>
                  <a:lnTo>
                    <a:pt x="42" y="3"/>
                  </a:lnTo>
                  <a:lnTo>
                    <a:pt x="46" y="4"/>
                  </a:lnTo>
                  <a:lnTo>
                    <a:pt x="47" y="6"/>
                  </a:lnTo>
                  <a:lnTo>
                    <a:pt x="50" y="8"/>
                  </a:lnTo>
                  <a:lnTo>
                    <a:pt x="52" y="11"/>
                  </a:lnTo>
                  <a:lnTo>
                    <a:pt x="54" y="14"/>
                  </a:lnTo>
                  <a:lnTo>
                    <a:pt x="55" y="17"/>
                  </a:lnTo>
                  <a:lnTo>
                    <a:pt x="55" y="20"/>
                  </a:lnTo>
                  <a:lnTo>
                    <a:pt x="39" y="20"/>
                  </a:lnTo>
                  <a:lnTo>
                    <a:pt x="39" y="18"/>
                  </a:lnTo>
                  <a:lnTo>
                    <a:pt x="39" y="17"/>
                  </a:lnTo>
                  <a:lnTo>
                    <a:pt x="37" y="15"/>
                  </a:lnTo>
                  <a:lnTo>
                    <a:pt x="35" y="14"/>
                  </a:lnTo>
                  <a:lnTo>
                    <a:pt x="33" y="13"/>
                  </a:lnTo>
                  <a:lnTo>
                    <a:pt x="31" y="13"/>
                  </a:lnTo>
                  <a:lnTo>
                    <a:pt x="27" y="11"/>
                  </a:lnTo>
                  <a:lnTo>
                    <a:pt x="23" y="11"/>
                  </a:lnTo>
                  <a:lnTo>
                    <a:pt x="15" y="11"/>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2" name="Freeform 106"/>
            <p:cNvSpPr>
              <a:spLocks/>
            </p:cNvSpPr>
            <p:nvPr/>
          </p:nvSpPr>
          <p:spPr bwMode="auto">
            <a:xfrm>
              <a:off x="4546" y="3577"/>
              <a:ext cx="52" cy="21"/>
            </a:xfrm>
            <a:custGeom>
              <a:avLst/>
              <a:gdLst>
                <a:gd name="T0" fmla="*/ 0 w 52"/>
                <a:gd name="T1" fmla="*/ 20 h 21"/>
                <a:gd name="T2" fmla="*/ 0 w 52"/>
                <a:gd name="T3" fmla="*/ 0 h 21"/>
                <a:gd name="T4" fmla="*/ 21 w 52"/>
                <a:gd name="T5" fmla="*/ 0 h 21"/>
                <a:gd name="T6" fmla="*/ 25 w 52"/>
                <a:gd name="T7" fmla="*/ 0 h 21"/>
                <a:gd name="T8" fmla="*/ 27 w 52"/>
                <a:gd name="T9" fmla="*/ 0 h 21"/>
                <a:gd name="T10" fmla="*/ 29 w 52"/>
                <a:gd name="T11" fmla="*/ 0 h 21"/>
                <a:gd name="T12" fmla="*/ 31 w 52"/>
                <a:gd name="T13" fmla="*/ 0 h 21"/>
                <a:gd name="T14" fmla="*/ 34 w 52"/>
                <a:gd name="T15" fmla="*/ 1 h 21"/>
                <a:gd name="T16" fmla="*/ 36 w 52"/>
                <a:gd name="T17" fmla="*/ 2 h 21"/>
                <a:gd name="T18" fmla="*/ 38 w 52"/>
                <a:gd name="T19" fmla="*/ 2 h 21"/>
                <a:gd name="T20" fmla="*/ 39 w 52"/>
                <a:gd name="T21" fmla="*/ 3 h 21"/>
                <a:gd name="T22" fmla="*/ 43 w 52"/>
                <a:gd name="T23" fmla="*/ 4 h 21"/>
                <a:gd name="T24" fmla="*/ 45 w 52"/>
                <a:gd name="T25" fmla="*/ 6 h 21"/>
                <a:gd name="T26" fmla="*/ 47 w 52"/>
                <a:gd name="T27" fmla="*/ 8 h 21"/>
                <a:gd name="T28" fmla="*/ 49 w 52"/>
                <a:gd name="T29" fmla="*/ 11 h 21"/>
                <a:gd name="T30" fmla="*/ 50 w 52"/>
                <a:gd name="T31" fmla="*/ 13 h 21"/>
                <a:gd name="T32" fmla="*/ 51 w 52"/>
                <a:gd name="T33" fmla="*/ 15 h 21"/>
                <a:gd name="T34" fmla="*/ 51 w 52"/>
                <a:gd name="T35" fmla="*/ 18 h 21"/>
                <a:gd name="T36" fmla="*/ 51 w 52"/>
                <a:gd name="T37" fmla="*/ 20 h 21"/>
                <a:gd name="T38" fmla="*/ 36 w 52"/>
                <a:gd name="T39" fmla="*/ 20 h 21"/>
                <a:gd name="T40" fmla="*/ 36 w 52"/>
                <a:gd name="T41" fmla="*/ 18 h 21"/>
                <a:gd name="T42" fmla="*/ 35 w 52"/>
                <a:gd name="T43" fmla="*/ 16 h 21"/>
                <a:gd name="T44" fmla="*/ 34 w 52"/>
                <a:gd name="T45" fmla="*/ 15 h 21"/>
                <a:gd name="T46" fmla="*/ 32 w 52"/>
                <a:gd name="T47" fmla="*/ 13 h 21"/>
                <a:gd name="T48" fmla="*/ 31 w 52"/>
                <a:gd name="T49" fmla="*/ 13 h 21"/>
                <a:gd name="T50" fmla="*/ 28 w 52"/>
                <a:gd name="T51" fmla="*/ 13 h 21"/>
                <a:gd name="T52" fmla="*/ 25 w 52"/>
                <a:gd name="T53" fmla="*/ 11 h 21"/>
                <a:gd name="T54" fmla="*/ 22 w 52"/>
                <a:gd name="T55" fmla="*/ 11 h 21"/>
                <a:gd name="T56" fmla="*/ 15 w 52"/>
                <a:gd name="T57" fmla="*/ 11 h 21"/>
                <a:gd name="T58" fmla="*/ 15 w 52"/>
                <a:gd name="T59" fmla="*/ 20 h 21"/>
                <a:gd name="T60" fmla="*/ 0 w 52"/>
                <a:gd name="T61" fmla="*/ 20 h 21"/>
                <a:gd name="T62" fmla="*/ 0 w 52"/>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21">
                  <a:moveTo>
                    <a:pt x="0" y="20"/>
                  </a:moveTo>
                  <a:lnTo>
                    <a:pt x="0" y="0"/>
                  </a:lnTo>
                  <a:lnTo>
                    <a:pt x="21" y="0"/>
                  </a:lnTo>
                  <a:lnTo>
                    <a:pt x="25" y="0"/>
                  </a:lnTo>
                  <a:lnTo>
                    <a:pt x="27" y="0"/>
                  </a:lnTo>
                  <a:lnTo>
                    <a:pt x="29" y="0"/>
                  </a:lnTo>
                  <a:lnTo>
                    <a:pt x="31" y="0"/>
                  </a:lnTo>
                  <a:lnTo>
                    <a:pt x="34" y="1"/>
                  </a:lnTo>
                  <a:lnTo>
                    <a:pt x="36" y="2"/>
                  </a:lnTo>
                  <a:lnTo>
                    <a:pt x="38" y="2"/>
                  </a:lnTo>
                  <a:lnTo>
                    <a:pt x="39" y="3"/>
                  </a:lnTo>
                  <a:lnTo>
                    <a:pt x="43" y="4"/>
                  </a:lnTo>
                  <a:lnTo>
                    <a:pt x="45" y="6"/>
                  </a:lnTo>
                  <a:lnTo>
                    <a:pt x="47" y="8"/>
                  </a:lnTo>
                  <a:lnTo>
                    <a:pt x="49" y="11"/>
                  </a:lnTo>
                  <a:lnTo>
                    <a:pt x="50" y="13"/>
                  </a:lnTo>
                  <a:lnTo>
                    <a:pt x="51" y="15"/>
                  </a:lnTo>
                  <a:lnTo>
                    <a:pt x="51" y="18"/>
                  </a:lnTo>
                  <a:lnTo>
                    <a:pt x="51" y="20"/>
                  </a:lnTo>
                  <a:lnTo>
                    <a:pt x="36" y="20"/>
                  </a:lnTo>
                  <a:lnTo>
                    <a:pt x="36" y="18"/>
                  </a:lnTo>
                  <a:lnTo>
                    <a:pt x="35" y="16"/>
                  </a:lnTo>
                  <a:lnTo>
                    <a:pt x="34" y="15"/>
                  </a:lnTo>
                  <a:lnTo>
                    <a:pt x="32" y="13"/>
                  </a:lnTo>
                  <a:lnTo>
                    <a:pt x="31" y="13"/>
                  </a:lnTo>
                  <a:lnTo>
                    <a:pt x="28" y="13"/>
                  </a:lnTo>
                  <a:lnTo>
                    <a:pt x="25" y="11"/>
                  </a:lnTo>
                  <a:lnTo>
                    <a:pt x="22" y="11"/>
                  </a:lnTo>
                  <a:lnTo>
                    <a:pt x="15" y="11"/>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3" name="Freeform 107"/>
            <p:cNvSpPr>
              <a:spLocks/>
            </p:cNvSpPr>
            <p:nvPr/>
          </p:nvSpPr>
          <p:spPr bwMode="auto">
            <a:xfrm>
              <a:off x="4607" y="3577"/>
              <a:ext cx="55" cy="21"/>
            </a:xfrm>
            <a:custGeom>
              <a:avLst/>
              <a:gdLst>
                <a:gd name="T0" fmla="*/ 0 w 55"/>
                <a:gd name="T1" fmla="*/ 20 h 21"/>
                <a:gd name="T2" fmla="*/ 0 w 55"/>
                <a:gd name="T3" fmla="*/ 0 h 21"/>
                <a:gd name="T4" fmla="*/ 22 w 55"/>
                <a:gd name="T5" fmla="*/ 0 h 21"/>
                <a:gd name="T6" fmla="*/ 24 w 55"/>
                <a:gd name="T7" fmla="*/ 0 h 21"/>
                <a:gd name="T8" fmla="*/ 26 w 55"/>
                <a:gd name="T9" fmla="*/ 0 h 21"/>
                <a:gd name="T10" fmla="*/ 28 w 55"/>
                <a:gd name="T11" fmla="*/ 0 h 21"/>
                <a:gd name="T12" fmla="*/ 30 w 55"/>
                <a:gd name="T13" fmla="*/ 0 h 21"/>
                <a:gd name="T14" fmla="*/ 32 w 55"/>
                <a:gd name="T15" fmla="*/ 0 h 21"/>
                <a:gd name="T16" fmla="*/ 35 w 55"/>
                <a:gd name="T17" fmla="*/ 0 h 21"/>
                <a:gd name="T18" fmla="*/ 36 w 55"/>
                <a:gd name="T19" fmla="*/ 2 h 21"/>
                <a:gd name="T20" fmla="*/ 38 w 55"/>
                <a:gd name="T21" fmla="*/ 2 h 21"/>
                <a:gd name="T22" fmla="*/ 41 w 55"/>
                <a:gd name="T23" fmla="*/ 3 h 21"/>
                <a:gd name="T24" fmla="*/ 45 w 55"/>
                <a:gd name="T25" fmla="*/ 4 h 21"/>
                <a:gd name="T26" fmla="*/ 47 w 55"/>
                <a:gd name="T27" fmla="*/ 6 h 21"/>
                <a:gd name="T28" fmla="*/ 49 w 55"/>
                <a:gd name="T29" fmla="*/ 8 h 21"/>
                <a:gd name="T30" fmla="*/ 51 w 55"/>
                <a:gd name="T31" fmla="*/ 11 h 21"/>
                <a:gd name="T32" fmla="*/ 53 w 55"/>
                <a:gd name="T33" fmla="*/ 14 h 21"/>
                <a:gd name="T34" fmla="*/ 54 w 55"/>
                <a:gd name="T35" fmla="*/ 17 h 21"/>
                <a:gd name="T36" fmla="*/ 54 w 55"/>
                <a:gd name="T37" fmla="*/ 20 h 21"/>
                <a:gd name="T38" fmla="*/ 38 w 55"/>
                <a:gd name="T39" fmla="*/ 20 h 21"/>
                <a:gd name="T40" fmla="*/ 38 w 55"/>
                <a:gd name="T41" fmla="*/ 18 h 21"/>
                <a:gd name="T42" fmla="*/ 38 w 55"/>
                <a:gd name="T43" fmla="*/ 17 h 21"/>
                <a:gd name="T44" fmla="*/ 37 w 55"/>
                <a:gd name="T45" fmla="*/ 15 h 21"/>
                <a:gd name="T46" fmla="*/ 35 w 55"/>
                <a:gd name="T47" fmla="*/ 14 h 21"/>
                <a:gd name="T48" fmla="*/ 32 w 55"/>
                <a:gd name="T49" fmla="*/ 13 h 21"/>
                <a:gd name="T50" fmla="*/ 30 w 55"/>
                <a:gd name="T51" fmla="*/ 13 h 21"/>
                <a:gd name="T52" fmla="*/ 26 w 55"/>
                <a:gd name="T53" fmla="*/ 11 h 21"/>
                <a:gd name="T54" fmla="*/ 23 w 55"/>
                <a:gd name="T55" fmla="*/ 11 h 21"/>
                <a:gd name="T56" fmla="*/ 15 w 55"/>
                <a:gd name="T57" fmla="*/ 11 h 21"/>
                <a:gd name="T58" fmla="*/ 15 w 55"/>
                <a:gd name="T59" fmla="*/ 20 h 21"/>
                <a:gd name="T60" fmla="*/ 0 w 55"/>
                <a:gd name="T61" fmla="*/ 20 h 21"/>
                <a:gd name="T62" fmla="*/ 0 w 55"/>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5" h="21">
                  <a:moveTo>
                    <a:pt x="0" y="20"/>
                  </a:moveTo>
                  <a:lnTo>
                    <a:pt x="0" y="0"/>
                  </a:lnTo>
                  <a:lnTo>
                    <a:pt x="22" y="0"/>
                  </a:lnTo>
                  <a:lnTo>
                    <a:pt x="24" y="0"/>
                  </a:lnTo>
                  <a:lnTo>
                    <a:pt x="26" y="0"/>
                  </a:lnTo>
                  <a:lnTo>
                    <a:pt x="28" y="0"/>
                  </a:lnTo>
                  <a:lnTo>
                    <a:pt x="30" y="0"/>
                  </a:lnTo>
                  <a:lnTo>
                    <a:pt x="32" y="0"/>
                  </a:lnTo>
                  <a:lnTo>
                    <a:pt x="35" y="0"/>
                  </a:lnTo>
                  <a:lnTo>
                    <a:pt x="36" y="2"/>
                  </a:lnTo>
                  <a:lnTo>
                    <a:pt x="38" y="2"/>
                  </a:lnTo>
                  <a:lnTo>
                    <a:pt x="41" y="3"/>
                  </a:lnTo>
                  <a:lnTo>
                    <a:pt x="45" y="4"/>
                  </a:lnTo>
                  <a:lnTo>
                    <a:pt x="47" y="6"/>
                  </a:lnTo>
                  <a:lnTo>
                    <a:pt x="49" y="8"/>
                  </a:lnTo>
                  <a:lnTo>
                    <a:pt x="51" y="11"/>
                  </a:lnTo>
                  <a:lnTo>
                    <a:pt x="53" y="14"/>
                  </a:lnTo>
                  <a:lnTo>
                    <a:pt x="54" y="17"/>
                  </a:lnTo>
                  <a:lnTo>
                    <a:pt x="54" y="20"/>
                  </a:lnTo>
                  <a:lnTo>
                    <a:pt x="38" y="20"/>
                  </a:lnTo>
                  <a:lnTo>
                    <a:pt x="38" y="18"/>
                  </a:lnTo>
                  <a:lnTo>
                    <a:pt x="38" y="17"/>
                  </a:lnTo>
                  <a:lnTo>
                    <a:pt x="37" y="15"/>
                  </a:lnTo>
                  <a:lnTo>
                    <a:pt x="35" y="14"/>
                  </a:lnTo>
                  <a:lnTo>
                    <a:pt x="32" y="13"/>
                  </a:lnTo>
                  <a:lnTo>
                    <a:pt x="30" y="13"/>
                  </a:lnTo>
                  <a:lnTo>
                    <a:pt x="26" y="11"/>
                  </a:lnTo>
                  <a:lnTo>
                    <a:pt x="23" y="11"/>
                  </a:lnTo>
                  <a:lnTo>
                    <a:pt x="15" y="11"/>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4" name="Freeform 108"/>
            <p:cNvSpPr>
              <a:spLocks/>
            </p:cNvSpPr>
            <p:nvPr/>
          </p:nvSpPr>
          <p:spPr bwMode="auto">
            <a:xfrm>
              <a:off x="4670" y="3577"/>
              <a:ext cx="78" cy="21"/>
            </a:xfrm>
            <a:custGeom>
              <a:avLst/>
              <a:gdLst>
                <a:gd name="T0" fmla="*/ 0 w 78"/>
                <a:gd name="T1" fmla="*/ 20 h 21"/>
                <a:gd name="T2" fmla="*/ 0 w 78"/>
                <a:gd name="T3" fmla="*/ 18 h 21"/>
                <a:gd name="T4" fmla="*/ 3 w 78"/>
                <a:gd name="T5" fmla="*/ 14 h 21"/>
                <a:gd name="T6" fmla="*/ 5 w 78"/>
                <a:gd name="T7" fmla="*/ 13 h 21"/>
                <a:gd name="T8" fmla="*/ 6 w 78"/>
                <a:gd name="T9" fmla="*/ 11 h 21"/>
                <a:gd name="T10" fmla="*/ 8 w 78"/>
                <a:gd name="T11" fmla="*/ 9 h 21"/>
                <a:gd name="T12" fmla="*/ 11 w 78"/>
                <a:gd name="T13" fmla="*/ 8 h 21"/>
                <a:gd name="T14" fmla="*/ 12 w 78"/>
                <a:gd name="T15" fmla="*/ 6 h 21"/>
                <a:gd name="T16" fmla="*/ 14 w 78"/>
                <a:gd name="T17" fmla="*/ 5 h 21"/>
                <a:gd name="T18" fmla="*/ 17 w 78"/>
                <a:gd name="T19" fmla="*/ 4 h 21"/>
                <a:gd name="T20" fmla="*/ 19 w 78"/>
                <a:gd name="T21" fmla="*/ 2 h 21"/>
                <a:gd name="T22" fmla="*/ 21 w 78"/>
                <a:gd name="T23" fmla="*/ 2 h 21"/>
                <a:gd name="T24" fmla="*/ 24 w 78"/>
                <a:gd name="T25" fmla="*/ 1 h 21"/>
                <a:gd name="T26" fmla="*/ 26 w 78"/>
                <a:gd name="T27" fmla="*/ 1 h 21"/>
                <a:gd name="T28" fmla="*/ 29 w 78"/>
                <a:gd name="T29" fmla="*/ 0 h 21"/>
                <a:gd name="T30" fmla="*/ 32 w 78"/>
                <a:gd name="T31" fmla="*/ 0 h 21"/>
                <a:gd name="T32" fmla="*/ 33 w 78"/>
                <a:gd name="T33" fmla="*/ 0 h 21"/>
                <a:gd name="T34" fmla="*/ 37 w 78"/>
                <a:gd name="T35" fmla="*/ 0 h 21"/>
                <a:gd name="T36" fmla="*/ 38 w 78"/>
                <a:gd name="T37" fmla="*/ 0 h 21"/>
                <a:gd name="T38" fmla="*/ 40 w 78"/>
                <a:gd name="T39" fmla="*/ 0 h 21"/>
                <a:gd name="T40" fmla="*/ 43 w 78"/>
                <a:gd name="T41" fmla="*/ 0 h 21"/>
                <a:gd name="T42" fmla="*/ 45 w 78"/>
                <a:gd name="T43" fmla="*/ 0 h 21"/>
                <a:gd name="T44" fmla="*/ 47 w 78"/>
                <a:gd name="T45" fmla="*/ 0 h 21"/>
                <a:gd name="T46" fmla="*/ 49 w 78"/>
                <a:gd name="T47" fmla="*/ 0 h 21"/>
                <a:gd name="T48" fmla="*/ 51 w 78"/>
                <a:gd name="T49" fmla="*/ 1 h 21"/>
                <a:gd name="T50" fmla="*/ 53 w 78"/>
                <a:gd name="T51" fmla="*/ 2 h 21"/>
                <a:gd name="T52" fmla="*/ 55 w 78"/>
                <a:gd name="T53" fmla="*/ 2 h 21"/>
                <a:gd name="T54" fmla="*/ 57 w 78"/>
                <a:gd name="T55" fmla="*/ 2 h 21"/>
                <a:gd name="T56" fmla="*/ 59 w 78"/>
                <a:gd name="T57" fmla="*/ 4 h 21"/>
                <a:gd name="T58" fmla="*/ 61 w 78"/>
                <a:gd name="T59" fmla="*/ 4 h 21"/>
                <a:gd name="T60" fmla="*/ 62 w 78"/>
                <a:gd name="T61" fmla="*/ 6 h 21"/>
                <a:gd name="T62" fmla="*/ 64 w 78"/>
                <a:gd name="T63" fmla="*/ 6 h 21"/>
                <a:gd name="T64" fmla="*/ 65 w 78"/>
                <a:gd name="T65" fmla="*/ 8 h 21"/>
                <a:gd name="T66" fmla="*/ 68 w 78"/>
                <a:gd name="T67" fmla="*/ 9 h 21"/>
                <a:gd name="T68" fmla="*/ 69 w 78"/>
                <a:gd name="T69" fmla="*/ 10 h 21"/>
                <a:gd name="T70" fmla="*/ 71 w 78"/>
                <a:gd name="T71" fmla="*/ 13 h 21"/>
                <a:gd name="T72" fmla="*/ 74 w 78"/>
                <a:gd name="T73" fmla="*/ 15 h 21"/>
                <a:gd name="T74" fmla="*/ 77 w 78"/>
                <a:gd name="T75" fmla="*/ 18 h 21"/>
                <a:gd name="T76" fmla="*/ 77 w 78"/>
                <a:gd name="T77" fmla="*/ 20 h 21"/>
                <a:gd name="T78" fmla="*/ 61 w 78"/>
                <a:gd name="T79" fmla="*/ 20 h 21"/>
                <a:gd name="T80" fmla="*/ 59 w 78"/>
                <a:gd name="T81" fmla="*/ 18 h 21"/>
                <a:gd name="T82" fmla="*/ 58 w 78"/>
                <a:gd name="T83" fmla="*/ 17 h 21"/>
                <a:gd name="T84" fmla="*/ 57 w 78"/>
                <a:gd name="T85" fmla="*/ 16 h 21"/>
                <a:gd name="T86" fmla="*/ 55 w 78"/>
                <a:gd name="T87" fmla="*/ 14 h 21"/>
                <a:gd name="T88" fmla="*/ 52 w 78"/>
                <a:gd name="T89" fmla="*/ 14 h 21"/>
                <a:gd name="T90" fmla="*/ 50 w 78"/>
                <a:gd name="T91" fmla="*/ 13 h 21"/>
                <a:gd name="T92" fmla="*/ 47 w 78"/>
                <a:gd name="T93" fmla="*/ 12 h 21"/>
                <a:gd name="T94" fmla="*/ 45 w 78"/>
                <a:gd name="T95" fmla="*/ 12 h 21"/>
                <a:gd name="T96" fmla="*/ 42 w 78"/>
                <a:gd name="T97" fmla="*/ 10 h 21"/>
                <a:gd name="T98" fmla="*/ 39 w 78"/>
                <a:gd name="T99" fmla="*/ 10 h 21"/>
                <a:gd name="T100" fmla="*/ 37 w 78"/>
                <a:gd name="T101" fmla="*/ 10 h 21"/>
                <a:gd name="T102" fmla="*/ 34 w 78"/>
                <a:gd name="T103" fmla="*/ 11 h 21"/>
                <a:gd name="T104" fmla="*/ 32 w 78"/>
                <a:gd name="T105" fmla="*/ 12 h 21"/>
                <a:gd name="T106" fmla="*/ 30 w 78"/>
                <a:gd name="T107" fmla="*/ 12 h 21"/>
                <a:gd name="T108" fmla="*/ 27 w 78"/>
                <a:gd name="T109" fmla="*/ 13 h 21"/>
                <a:gd name="T110" fmla="*/ 25 w 78"/>
                <a:gd name="T111" fmla="*/ 14 h 21"/>
                <a:gd name="T112" fmla="*/ 23 w 78"/>
                <a:gd name="T113" fmla="*/ 15 h 21"/>
                <a:gd name="T114" fmla="*/ 20 w 78"/>
                <a:gd name="T115" fmla="*/ 16 h 21"/>
                <a:gd name="T116" fmla="*/ 16 w 78"/>
                <a:gd name="T117" fmla="*/ 19 h 21"/>
                <a:gd name="T118" fmla="*/ 15 w 78"/>
                <a:gd name="T119" fmla="*/ 20 h 21"/>
                <a:gd name="T120" fmla="*/ 0 w 78"/>
                <a:gd name="T121" fmla="*/ 20 h 21"/>
                <a:gd name="T122" fmla="*/ 0 w 78"/>
                <a:gd name="T12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 h="21">
                  <a:moveTo>
                    <a:pt x="0" y="20"/>
                  </a:moveTo>
                  <a:lnTo>
                    <a:pt x="0" y="18"/>
                  </a:lnTo>
                  <a:lnTo>
                    <a:pt x="3" y="14"/>
                  </a:lnTo>
                  <a:lnTo>
                    <a:pt x="5" y="13"/>
                  </a:lnTo>
                  <a:lnTo>
                    <a:pt x="6" y="11"/>
                  </a:lnTo>
                  <a:lnTo>
                    <a:pt x="8" y="9"/>
                  </a:lnTo>
                  <a:lnTo>
                    <a:pt x="11" y="8"/>
                  </a:lnTo>
                  <a:lnTo>
                    <a:pt x="12" y="6"/>
                  </a:lnTo>
                  <a:lnTo>
                    <a:pt x="14" y="5"/>
                  </a:lnTo>
                  <a:lnTo>
                    <a:pt x="17" y="4"/>
                  </a:lnTo>
                  <a:lnTo>
                    <a:pt x="19" y="2"/>
                  </a:lnTo>
                  <a:lnTo>
                    <a:pt x="21" y="2"/>
                  </a:lnTo>
                  <a:lnTo>
                    <a:pt x="24" y="1"/>
                  </a:lnTo>
                  <a:lnTo>
                    <a:pt x="26" y="1"/>
                  </a:lnTo>
                  <a:lnTo>
                    <a:pt x="29" y="0"/>
                  </a:lnTo>
                  <a:lnTo>
                    <a:pt x="32" y="0"/>
                  </a:lnTo>
                  <a:lnTo>
                    <a:pt x="33" y="0"/>
                  </a:lnTo>
                  <a:lnTo>
                    <a:pt x="37" y="0"/>
                  </a:lnTo>
                  <a:lnTo>
                    <a:pt x="38" y="0"/>
                  </a:lnTo>
                  <a:lnTo>
                    <a:pt x="40" y="0"/>
                  </a:lnTo>
                  <a:lnTo>
                    <a:pt x="43" y="0"/>
                  </a:lnTo>
                  <a:lnTo>
                    <a:pt x="45" y="0"/>
                  </a:lnTo>
                  <a:lnTo>
                    <a:pt x="47" y="0"/>
                  </a:lnTo>
                  <a:lnTo>
                    <a:pt x="49" y="0"/>
                  </a:lnTo>
                  <a:lnTo>
                    <a:pt x="51" y="1"/>
                  </a:lnTo>
                  <a:lnTo>
                    <a:pt x="53" y="2"/>
                  </a:lnTo>
                  <a:lnTo>
                    <a:pt x="55" y="2"/>
                  </a:lnTo>
                  <a:lnTo>
                    <a:pt x="57" y="2"/>
                  </a:lnTo>
                  <a:lnTo>
                    <a:pt x="59" y="4"/>
                  </a:lnTo>
                  <a:lnTo>
                    <a:pt x="61" y="4"/>
                  </a:lnTo>
                  <a:lnTo>
                    <a:pt x="62" y="6"/>
                  </a:lnTo>
                  <a:lnTo>
                    <a:pt x="64" y="6"/>
                  </a:lnTo>
                  <a:lnTo>
                    <a:pt x="65" y="8"/>
                  </a:lnTo>
                  <a:lnTo>
                    <a:pt x="68" y="9"/>
                  </a:lnTo>
                  <a:lnTo>
                    <a:pt x="69" y="10"/>
                  </a:lnTo>
                  <a:lnTo>
                    <a:pt x="71" y="13"/>
                  </a:lnTo>
                  <a:lnTo>
                    <a:pt x="74" y="15"/>
                  </a:lnTo>
                  <a:lnTo>
                    <a:pt x="77" y="18"/>
                  </a:lnTo>
                  <a:lnTo>
                    <a:pt x="77" y="20"/>
                  </a:lnTo>
                  <a:lnTo>
                    <a:pt x="61" y="20"/>
                  </a:lnTo>
                  <a:lnTo>
                    <a:pt x="59" y="18"/>
                  </a:lnTo>
                  <a:lnTo>
                    <a:pt x="58" y="17"/>
                  </a:lnTo>
                  <a:lnTo>
                    <a:pt x="57" y="16"/>
                  </a:lnTo>
                  <a:lnTo>
                    <a:pt x="55" y="14"/>
                  </a:lnTo>
                  <a:lnTo>
                    <a:pt x="52" y="14"/>
                  </a:lnTo>
                  <a:lnTo>
                    <a:pt x="50" y="13"/>
                  </a:lnTo>
                  <a:lnTo>
                    <a:pt x="47" y="12"/>
                  </a:lnTo>
                  <a:lnTo>
                    <a:pt x="45" y="12"/>
                  </a:lnTo>
                  <a:lnTo>
                    <a:pt x="42" y="10"/>
                  </a:lnTo>
                  <a:lnTo>
                    <a:pt x="39" y="10"/>
                  </a:lnTo>
                  <a:lnTo>
                    <a:pt x="37" y="10"/>
                  </a:lnTo>
                  <a:lnTo>
                    <a:pt x="34" y="11"/>
                  </a:lnTo>
                  <a:lnTo>
                    <a:pt x="32" y="12"/>
                  </a:lnTo>
                  <a:lnTo>
                    <a:pt x="30" y="12"/>
                  </a:lnTo>
                  <a:lnTo>
                    <a:pt x="27" y="13"/>
                  </a:lnTo>
                  <a:lnTo>
                    <a:pt x="25" y="14"/>
                  </a:lnTo>
                  <a:lnTo>
                    <a:pt x="23" y="15"/>
                  </a:lnTo>
                  <a:lnTo>
                    <a:pt x="20" y="16"/>
                  </a:lnTo>
                  <a:lnTo>
                    <a:pt x="16" y="19"/>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5" name="Freeform 109"/>
            <p:cNvSpPr>
              <a:spLocks/>
            </p:cNvSpPr>
            <p:nvPr/>
          </p:nvSpPr>
          <p:spPr bwMode="auto">
            <a:xfrm>
              <a:off x="4756" y="3577"/>
              <a:ext cx="46" cy="21"/>
            </a:xfrm>
            <a:custGeom>
              <a:avLst/>
              <a:gdLst>
                <a:gd name="T0" fmla="*/ 15 w 46"/>
                <a:gd name="T1" fmla="*/ 20 h 21"/>
                <a:gd name="T2" fmla="*/ 15 w 46"/>
                <a:gd name="T3" fmla="*/ 11 h 21"/>
                <a:gd name="T4" fmla="*/ 0 w 46"/>
                <a:gd name="T5" fmla="*/ 11 h 21"/>
                <a:gd name="T6" fmla="*/ 0 w 46"/>
                <a:gd name="T7" fmla="*/ 0 h 21"/>
                <a:gd name="T8" fmla="*/ 45 w 46"/>
                <a:gd name="T9" fmla="*/ 0 h 21"/>
                <a:gd name="T10" fmla="*/ 45 w 46"/>
                <a:gd name="T11" fmla="*/ 11 h 21"/>
                <a:gd name="T12" fmla="*/ 30 w 46"/>
                <a:gd name="T13" fmla="*/ 11 h 21"/>
                <a:gd name="T14" fmla="*/ 30 w 46"/>
                <a:gd name="T15" fmla="*/ 20 h 21"/>
                <a:gd name="T16" fmla="*/ 15 w 46"/>
                <a:gd name="T17" fmla="*/ 20 h 21"/>
                <a:gd name="T18" fmla="*/ 15 w 46"/>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1">
                  <a:moveTo>
                    <a:pt x="15" y="20"/>
                  </a:moveTo>
                  <a:lnTo>
                    <a:pt x="15" y="11"/>
                  </a:lnTo>
                  <a:lnTo>
                    <a:pt x="0" y="11"/>
                  </a:lnTo>
                  <a:lnTo>
                    <a:pt x="0" y="0"/>
                  </a:lnTo>
                  <a:lnTo>
                    <a:pt x="45" y="0"/>
                  </a:lnTo>
                  <a:lnTo>
                    <a:pt x="45" y="11"/>
                  </a:lnTo>
                  <a:lnTo>
                    <a:pt x="30" y="11"/>
                  </a:lnTo>
                  <a:lnTo>
                    <a:pt x="30" y="20"/>
                  </a:lnTo>
                  <a:lnTo>
                    <a:pt x="15" y="20"/>
                  </a:lnTo>
                  <a:lnTo>
                    <a:pt x="15"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6" name="Freeform 110"/>
            <p:cNvSpPr>
              <a:spLocks/>
            </p:cNvSpPr>
            <p:nvPr/>
          </p:nvSpPr>
          <p:spPr bwMode="auto">
            <a:xfrm>
              <a:off x="4809" y="3577"/>
              <a:ext cx="44" cy="21"/>
            </a:xfrm>
            <a:custGeom>
              <a:avLst/>
              <a:gdLst>
                <a:gd name="T0" fmla="*/ 0 w 44"/>
                <a:gd name="T1" fmla="*/ 20 h 21"/>
                <a:gd name="T2" fmla="*/ 0 w 44"/>
                <a:gd name="T3" fmla="*/ 0 h 21"/>
                <a:gd name="T4" fmla="*/ 43 w 44"/>
                <a:gd name="T5" fmla="*/ 0 h 21"/>
                <a:gd name="T6" fmla="*/ 43 w 44"/>
                <a:gd name="T7" fmla="*/ 11 h 21"/>
                <a:gd name="T8" fmla="*/ 14 w 44"/>
                <a:gd name="T9" fmla="*/ 11 h 21"/>
                <a:gd name="T10" fmla="*/ 14 w 44"/>
                <a:gd name="T11" fmla="*/ 20 h 21"/>
                <a:gd name="T12" fmla="*/ 0 w 44"/>
                <a:gd name="T13" fmla="*/ 20 h 21"/>
                <a:gd name="T14" fmla="*/ 0 w 44"/>
                <a:gd name="T15" fmla="*/ 2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21">
                  <a:moveTo>
                    <a:pt x="0" y="20"/>
                  </a:moveTo>
                  <a:lnTo>
                    <a:pt x="0" y="0"/>
                  </a:lnTo>
                  <a:lnTo>
                    <a:pt x="43" y="0"/>
                  </a:lnTo>
                  <a:lnTo>
                    <a:pt x="43" y="11"/>
                  </a:lnTo>
                  <a:lnTo>
                    <a:pt x="14" y="11"/>
                  </a:lnTo>
                  <a:lnTo>
                    <a:pt x="14"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7" name="Freeform 111"/>
            <p:cNvSpPr>
              <a:spLocks/>
            </p:cNvSpPr>
            <p:nvPr/>
          </p:nvSpPr>
          <p:spPr bwMode="auto">
            <a:xfrm>
              <a:off x="4864" y="3577"/>
              <a:ext cx="79" cy="21"/>
            </a:xfrm>
            <a:custGeom>
              <a:avLst/>
              <a:gdLst>
                <a:gd name="T0" fmla="*/ 0 w 79"/>
                <a:gd name="T1" fmla="*/ 18 h 21"/>
                <a:gd name="T2" fmla="*/ 5 w 79"/>
                <a:gd name="T3" fmla="*/ 13 h 21"/>
                <a:gd name="T4" fmla="*/ 8 w 79"/>
                <a:gd name="T5" fmla="*/ 9 h 21"/>
                <a:gd name="T6" fmla="*/ 11 w 79"/>
                <a:gd name="T7" fmla="*/ 7 h 21"/>
                <a:gd name="T8" fmla="*/ 15 w 79"/>
                <a:gd name="T9" fmla="*/ 5 h 21"/>
                <a:gd name="T10" fmla="*/ 18 w 79"/>
                <a:gd name="T11" fmla="*/ 2 h 21"/>
                <a:gd name="T12" fmla="*/ 23 w 79"/>
                <a:gd name="T13" fmla="*/ 2 h 21"/>
                <a:gd name="T14" fmla="*/ 27 w 79"/>
                <a:gd name="T15" fmla="*/ 0 h 21"/>
                <a:gd name="T16" fmla="*/ 31 w 79"/>
                <a:gd name="T17" fmla="*/ 0 h 21"/>
                <a:gd name="T18" fmla="*/ 36 w 79"/>
                <a:gd name="T19" fmla="*/ 0 h 21"/>
                <a:gd name="T20" fmla="*/ 40 w 79"/>
                <a:gd name="T21" fmla="*/ 0 h 21"/>
                <a:gd name="T22" fmla="*/ 44 w 79"/>
                <a:gd name="T23" fmla="*/ 0 h 21"/>
                <a:gd name="T24" fmla="*/ 48 w 79"/>
                <a:gd name="T25" fmla="*/ 0 h 21"/>
                <a:gd name="T26" fmla="*/ 52 w 79"/>
                <a:gd name="T27" fmla="*/ 1 h 21"/>
                <a:gd name="T28" fmla="*/ 55 w 79"/>
                <a:gd name="T29" fmla="*/ 2 h 21"/>
                <a:gd name="T30" fmla="*/ 59 w 79"/>
                <a:gd name="T31" fmla="*/ 4 h 21"/>
                <a:gd name="T32" fmla="*/ 63 w 79"/>
                <a:gd name="T33" fmla="*/ 5 h 21"/>
                <a:gd name="T34" fmla="*/ 67 w 79"/>
                <a:gd name="T35" fmla="*/ 7 h 21"/>
                <a:gd name="T36" fmla="*/ 71 w 79"/>
                <a:gd name="T37" fmla="*/ 10 h 21"/>
                <a:gd name="T38" fmla="*/ 76 w 79"/>
                <a:gd name="T39" fmla="*/ 15 h 21"/>
                <a:gd name="T40" fmla="*/ 61 w 79"/>
                <a:gd name="T41" fmla="*/ 18 h 21"/>
                <a:gd name="T42" fmla="*/ 55 w 79"/>
                <a:gd name="T43" fmla="*/ 14 h 21"/>
                <a:gd name="T44" fmla="*/ 50 w 79"/>
                <a:gd name="T45" fmla="*/ 13 h 21"/>
                <a:gd name="T46" fmla="*/ 45 w 79"/>
                <a:gd name="T47" fmla="*/ 11 h 21"/>
                <a:gd name="T48" fmla="*/ 39 w 79"/>
                <a:gd name="T49" fmla="*/ 10 h 21"/>
                <a:gd name="T50" fmla="*/ 35 w 79"/>
                <a:gd name="T51" fmla="*/ 11 h 21"/>
                <a:gd name="T52" fmla="*/ 31 w 79"/>
                <a:gd name="T53" fmla="*/ 12 h 21"/>
                <a:gd name="T54" fmla="*/ 29 w 79"/>
                <a:gd name="T55" fmla="*/ 12 h 21"/>
                <a:gd name="T56" fmla="*/ 25 w 79"/>
                <a:gd name="T57" fmla="*/ 14 h 21"/>
                <a:gd name="T58" fmla="*/ 20 w 79"/>
                <a:gd name="T59" fmla="*/ 17 h 21"/>
                <a:gd name="T60" fmla="*/ 16 w 79"/>
                <a:gd name="T61" fmla="*/ 20 h 21"/>
                <a:gd name="T62" fmla="*/ 0 w 79"/>
                <a:gd name="T6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9" h="21">
                  <a:moveTo>
                    <a:pt x="0" y="20"/>
                  </a:moveTo>
                  <a:lnTo>
                    <a:pt x="0" y="18"/>
                  </a:lnTo>
                  <a:lnTo>
                    <a:pt x="3" y="16"/>
                  </a:lnTo>
                  <a:lnTo>
                    <a:pt x="5" y="13"/>
                  </a:lnTo>
                  <a:lnTo>
                    <a:pt x="7" y="10"/>
                  </a:lnTo>
                  <a:lnTo>
                    <a:pt x="8" y="9"/>
                  </a:lnTo>
                  <a:lnTo>
                    <a:pt x="10" y="8"/>
                  </a:lnTo>
                  <a:lnTo>
                    <a:pt x="11" y="7"/>
                  </a:lnTo>
                  <a:lnTo>
                    <a:pt x="13" y="6"/>
                  </a:lnTo>
                  <a:lnTo>
                    <a:pt x="15" y="5"/>
                  </a:lnTo>
                  <a:lnTo>
                    <a:pt x="16" y="4"/>
                  </a:lnTo>
                  <a:lnTo>
                    <a:pt x="18" y="2"/>
                  </a:lnTo>
                  <a:lnTo>
                    <a:pt x="20" y="2"/>
                  </a:lnTo>
                  <a:lnTo>
                    <a:pt x="23" y="2"/>
                  </a:lnTo>
                  <a:lnTo>
                    <a:pt x="24" y="1"/>
                  </a:lnTo>
                  <a:lnTo>
                    <a:pt x="27" y="0"/>
                  </a:lnTo>
                  <a:lnTo>
                    <a:pt x="29" y="0"/>
                  </a:lnTo>
                  <a:lnTo>
                    <a:pt x="31" y="0"/>
                  </a:lnTo>
                  <a:lnTo>
                    <a:pt x="34" y="0"/>
                  </a:lnTo>
                  <a:lnTo>
                    <a:pt x="36" y="0"/>
                  </a:lnTo>
                  <a:lnTo>
                    <a:pt x="39" y="0"/>
                  </a:lnTo>
                  <a:lnTo>
                    <a:pt x="40" y="0"/>
                  </a:lnTo>
                  <a:lnTo>
                    <a:pt x="42" y="0"/>
                  </a:lnTo>
                  <a:lnTo>
                    <a:pt x="44" y="0"/>
                  </a:lnTo>
                  <a:lnTo>
                    <a:pt x="46" y="0"/>
                  </a:lnTo>
                  <a:lnTo>
                    <a:pt x="48" y="0"/>
                  </a:lnTo>
                  <a:lnTo>
                    <a:pt x="50" y="1"/>
                  </a:lnTo>
                  <a:lnTo>
                    <a:pt x="52" y="1"/>
                  </a:lnTo>
                  <a:lnTo>
                    <a:pt x="54" y="2"/>
                  </a:lnTo>
                  <a:lnTo>
                    <a:pt x="55" y="2"/>
                  </a:lnTo>
                  <a:lnTo>
                    <a:pt x="58" y="2"/>
                  </a:lnTo>
                  <a:lnTo>
                    <a:pt x="59" y="4"/>
                  </a:lnTo>
                  <a:lnTo>
                    <a:pt x="62" y="4"/>
                  </a:lnTo>
                  <a:lnTo>
                    <a:pt x="63" y="5"/>
                  </a:lnTo>
                  <a:lnTo>
                    <a:pt x="65" y="6"/>
                  </a:lnTo>
                  <a:lnTo>
                    <a:pt x="67" y="7"/>
                  </a:lnTo>
                  <a:lnTo>
                    <a:pt x="68" y="8"/>
                  </a:lnTo>
                  <a:lnTo>
                    <a:pt x="71" y="10"/>
                  </a:lnTo>
                  <a:lnTo>
                    <a:pt x="74" y="13"/>
                  </a:lnTo>
                  <a:lnTo>
                    <a:pt x="76" y="15"/>
                  </a:lnTo>
                  <a:lnTo>
                    <a:pt x="78" y="18"/>
                  </a:lnTo>
                  <a:lnTo>
                    <a:pt x="61" y="18"/>
                  </a:lnTo>
                  <a:lnTo>
                    <a:pt x="58" y="16"/>
                  </a:lnTo>
                  <a:lnTo>
                    <a:pt x="55" y="14"/>
                  </a:lnTo>
                  <a:lnTo>
                    <a:pt x="53" y="13"/>
                  </a:lnTo>
                  <a:lnTo>
                    <a:pt x="50" y="13"/>
                  </a:lnTo>
                  <a:lnTo>
                    <a:pt x="47" y="12"/>
                  </a:lnTo>
                  <a:lnTo>
                    <a:pt x="45" y="11"/>
                  </a:lnTo>
                  <a:lnTo>
                    <a:pt x="41" y="10"/>
                  </a:lnTo>
                  <a:lnTo>
                    <a:pt x="39" y="10"/>
                  </a:lnTo>
                  <a:lnTo>
                    <a:pt x="37" y="10"/>
                  </a:lnTo>
                  <a:lnTo>
                    <a:pt x="35" y="11"/>
                  </a:lnTo>
                  <a:lnTo>
                    <a:pt x="33" y="11"/>
                  </a:lnTo>
                  <a:lnTo>
                    <a:pt x="31" y="12"/>
                  </a:lnTo>
                  <a:lnTo>
                    <a:pt x="30" y="12"/>
                  </a:lnTo>
                  <a:lnTo>
                    <a:pt x="29" y="12"/>
                  </a:lnTo>
                  <a:lnTo>
                    <a:pt x="27" y="13"/>
                  </a:lnTo>
                  <a:lnTo>
                    <a:pt x="25" y="14"/>
                  </a:lnTo>
                  <a:lnTo>
                    <a:pt x="22" y="15"/>
                  </a:lnTo>
                  <a:lnTo>
                    <a:pt x="20" y="17"/>
                  </a:lnTo>
                  <a:lnTo>
                    <a:pt x="16" y="19"/>
                  </a:lnTo>
                  <a:lnTo>
                    <a:pt x="16"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8" name="Freeform 112"/>
            <p:cNvSpPr>
              <a:spLocks/>
            </p:cNvSpPr>
            <p:nvPr/>
          </p:nvSpPr>
          <p:spPr bwMode="auto">
            <a:xfrm>
              <a:off x="4943" y="3577"/>
              <a:ext cx="47" cy="21"/>
            </a:xfrm>
            <a:custGeom>
              <a:avLst/>
              <a:gdLst>
                <a:gd name="T0" fmla="*/ 14 w 47"/>
                <a:gd name="T1" fmla="*/ 20 h 21"/>
                <a:gd name="T2" fmla="*/ 14 w 47"/>
                <a:gd name="T3" fmla="*/ 11 h 21"/>
                <a:gd name="T4" fmla="*/ 0 w 47"/>
                <a:gd name="T5" fmla="*/ 11 h 21"/>
                <a:gd name="T6" fmla="*/ 0 w 47"/>
                <a:gd name="T7" fmla="*/ 0 h 21"/>
                <a:gd name="T8" fmla="*/ 46 w 47"/>
                <a:gd name="T9" fmla="*/ 0 h 21"/>
                <a:gd name="T10" fmla="*/ 46 w 47"/>
                <a:gd name="T11" fmla="*/ 11 h 21"/>
                <a:gd name="T12" fmla="*/ 30 w 47"/>
                <a:gd name="T13" fmla="*/ 11 h 21"/>
                <a:gd name="T14" fmla="*/ 30 w 47"/>
                <a:gd name="T15" fmla="*/ 20 h 21"/>
                <a:gd name="T16" fmla="*/ 14 w 47"/>
                <a:gd name="T17" fmla="*/ 20 h 21"/>
                <a:gd name="T18" fmla="*/ 14 w 47"/>
                <a:gd name="T19"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21">
                  <a:moveTo>
                    <a:pt x="14" y="20"/>
                  </a:moveTo>
                  <a:lnTo>
                    <a:pt x="14" y="11"/>
                  </a:lnTo>
                  <a:lnTo>
                    <a:pt x="0" y="11"/>
                  </a:lnTo>
                  <a:lnTo>
                    <a:pt x="0" y="0"/>
                  </a:lnTo>
                  <a:lnTo>
                    <a:pt x="46" y="0"/>
                  </a:lnTo>
                  <a:lnTo>
                    <a:pt x="46" y="11"/>
                  </a:lnTo>
                  <a:lnTo>
                    <a:pt x="30" y="11"/>
                  </a:lnTo>
                  <a:lnTo>
                    <a:pt x="30" y="20"/>
                  </a:lnTo>
                  <a:lnTo>
                    <a:pt x="14" y="20"/>
                  </a:lnTo>
                  <a:lnTo>
                    <a:pt x="14"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89" name="Freeform 113"/>
            <p:cNvSpPr>
              <a:spLocks/>
            </p:cNvSpPr>
            <p:nvPr/>
          </p:nvSpPr>
          <p:spPr bwMode="auto">
            <a:xfrm>
              <a:off x="4997" y="3577"/>
              <a:ext cx="17" cy="21"/>
            </a:xfrm>
            <a:custGeom>
              <a:avLst/>
              <a:gdLst>
                <a:gd name="T0" fmla="*/ 0 w 17"/>
                <a:gd name="T1" fmla="*/ 20 h 21"/>
                <a:gd name="T2" fmla="*/ 0 w 17"/>
                <a:gd name="T3" fmla="*/ 0 h 21"/>
                <a:gd name="T4" fmla="*/ 16 w 17"/>
                <a:gd name="T5" fmla="*/ 0 h 21"/>
                <a:gd name="T6" fmla="*/ 16 w 17"/>
                <a:gd name="T7" fmla="*/ 20 h 21"/>
                <a:gd name="T8" fmla="*/ 0 w 17"/>
                <a:gd name="T9" fmla="*/ 20 h 21"/>
                <a:gd name="T10" fmla="*/ 0 w 17"/>
                <a:gd name="T11" fmla="*/ 20 h 21"/>
              </a:gdLst>
              <a:ahLst/>
              <a:cxnLst>
                <a:cxn ang="0">
                  <a:pos x="T0" y="T1"/>
                </a:cxn>
                <a:cxn ang="0">
                  <a:pos x="T2" y="T3"/>
                </a:cxn>
                <a:cxn ang="0">
                  <a:pos x="T4" y="T5"/>
                </a:cxn>
                <a:cxn ang="0">
                  <a:pos x="T6" y="T7"/>
                </a:cxn>
                <a:cxn ang="0">
                  <a:pos x="T8" y="T9"/>
                </a:cxn>
                <a:cxn ang="0">
                  <a:pos x="T10" y="T11"/>
                </a:cxn>
              </a:cxnLst>
              <a:rect l="0" t="0" r="r" b="b"/>
              <a:pathLst>
                <a:path w="17" h="21">
                  <a:moveTo>
                    <a:pt x="0" y="20"/>
                  </a:moveTo>
                  <a:lnTo>
                    <a:pt x="0" y="0"/>
                  </a:lnTo>
                  <a:lnTo>
                    <a:pt x="16" y="0"/>
                  </a:lnTo>
                  <a:lnTo>
                    <a:pt x="16"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0" name="Freeform 114"/>
            <p:cNvSpPr>
              <a:spLocks/>
            </p:cNvSpPr>
            <p:nvPr/>
          </p:nvSpPr>
          <p:spPr bwMode="auto">
            <a:xfrm>
              <a:off x="5026" y="3577"/>
              <a:ext cx="79" cy="21"/>
            </a:xfrm>
            <a:custGeom>
              <a:avLst/>
              <a:gdLst>
                <a:gd name="T0" fmla="*/ 0 w 79"/>
                <a:gd name="T1" fmla="*/ 20 h 21"/>
                <a:gd name="T2" fmla="*/ 0 w 79"/>
                <a:gd name="T3" fmla="*/ 18 h 21"/>
                <a:gd name="T4" fmla="*/ 3 w 79"/>
                <a:gd name="T5" fmla="*/ 14 h 21"/>
                <a:gd name="T6" fmla="*/ 5 w 79"/>
                <a:gd name="T7" fmla="*/ 13 h 21"/>
                <a:gd name="T8" fmla="*/ 7 w 79"/>
                <a:gd name="T9" fmla="*/ 11 h 21"/>
                <a:gd name="T10" fmla="*/ 8 w 79"/>
                <a:gd name="T11" fmla="*/ 9 h 21"/>
                <a:gd name="T12" fmla="*/ 10 w 79"/>
                <a:gd name="T13" fmla="*/ 8 h 21"/>
                <a:gd name="T14" fmla="*/ 13 w 79"/>
                <a:gd name="T15" fmla="*/ 6 h 21"/>
                <a:gd name="T16" fmla="*/ 14 w 79"/>
                <a:gd name="T17" fmla="*/ 5 h 21"/>
                <a:gd name="T18" fmla="*/ 16 w 79"/>
                <a:gd name="T19" fmla="*/ 4 h 21"/>
                <a:gd name="T20" fmla="*/ 19 w 79"/>
                <a:gd name="T21" fmla="*/ 2 h 21"/>
                <a:gd name="T22" fmla="*/ 21 w 79"/>
                <a:gd name="T23" fmla="*/ 2 h 21"/>
                <a:gd name="T24" fmla="*/ 23 w 79"/>
                <a:gd name="T25" fmla="*/ 1 h 21"/>
                <a:gd name="T26" fmla="*/ 26 w 79"/>
                <a:gd name="T27" fmla="*/ 1 h 21"/>
                <a:gd name="T28" fmla="*/ 29 w 79"/>
                <a:gd name="T29" fmla="*/ 0 h 21"/>
                <a:gd name="T30" fmla="*/ 31 w 79"/>
                <a:gd name="T31" fmla="*/ 0 h 21"/>
                <a:gd name="T32" fmla="*/ 34 w 79"/>
                <a:gd name="T33" fmla="*/ 0 h 21"/>
                <a:gd name="T34" fmla="*/ 36 w 79"/>
                <a:gd name="T35" fmla="*/ 0 h 21"/>
                <a:gd name="T36" fmla="*/ 39 w 79"/>
                <a:gd name="T37" fmla="*/ 0 h 21"/>
                <a:gd name="T38" fmla="*/ 41 w 79"/>
                <a:gd name="T39" fmla="*/ 0 h 21"/>
                <a:gd name="T40" fmla="*/ 43 w 79"/>
                <a:gd name="T41" fmla="*/ 0 h 21"/>
                <a:gd name="T42" fmla="*/ 45 w 79"/>
                <a:gd name="T43" fmla="*/ 0 h 21"/>
                <a:gd name="T44" fmla="*/ 48 w 79"/>
                <a:gd name="T45" fmla="*/ 0 h 21"/>
                <a:gd name="T46" fmla="*/ 49 w 79"/>
                <a:gd name="T47" fmla="*/ 0 h 21"/>
                <a:gd name="T48" fmla="*/ 52 w 79"/>
                <a:gd name="T49" fmla="*/ 1 h 21"/>
                <a:gd name="T50" fmla="*/ 54 w 79"/>
                <a:gd name="T51" fmla="*/ 2 h 21"/>
                <a:gd name="T52" fmla="*/ 56 w 79"/>
                <a:gd name="T53" fmla="*/ 2 h 21"/>
                <a:gd name="T54" fmla="*/ 57 w 79"/>
                <a:gd name="T55" fmla="*/ 2 h 21"/>
                <a:gd name="T56" fmla="*/ 60 w 79"/>
                <a:gd name="T57" fmla="*/ 4 h 21"/>
                <a:gd name="T58" fmla="*/ 61 w 79"/>
                <a:gd name="T59" fmla="*/ 4 h 21"/>
                <a:gd name="T60" fmla="*/ 63 w 79"/>
                <a:gd name="T61" fmla="*/ 6 h 21"/>
                <a:gd name="T62" fmla="*/ 64 w 79"/>
                <a:gd name="T63" fmla="*/ 6 h 21"/>
                <a:gd name="T64" fmla="*/ 66 w 79"/>
                <a:gd name="T65" fmla="*/ 8 h 21"/>
                <a:gd name="T66" fmla="*/ 68 w 79"/>
                <a:gd name="T67" fmla="*/ 9 h 21"/>
                <a:gd name="T68" fmla="*/ 70 w 79"/>
                <a:gd name="T69" fmla="*/ 10 h 21"/>
                <a:gd name="T70" fmla="*/ 72 w 79"/>
                <a:gd name="T71" fmla="*/ 13 h 21"/>
                <a:gd name="T72" fmla="*/ 74 w 79"/>
                <a:gd name="T73" fmla="*/ 15 h 21"/>
                <a:gd name="T74" fmla="*/ 77 w 79"/>
                <a:gd name="T75" fmla="*/ 18 h 21"/>
                <a:gd name="T76" fmla="*/ 78 w 79"/>
                <a:gd name="T77" fmla="*/ 20 h 21"/>
                <a:gd name="T78" fmla="*/ 62 w 79"/>
                <a:gd name="T79" fmla="*/ 20 h 21"/>
                <a:gd name="T80" fmla="*/ 61 w 79"/>
                <a:gd name="T81" fmla="*/ 18 h 21"/>
                <a:gd name="T82" fmla="*/ 59 w 79"/>
                <a:gd name="T83" fmla="*/ 17 h 21"/>
                <a:gd name="T84" fmla="*/ 57 w 79"/>
                <a:gd name="T85" fmla="*/ 16 h 21"/>
                <a:gd name="T86" fmla="*/ 56 w 79"/>
                <a:gd name="T87" fmla="*/ 14 h 21"/>
                <a:gd name="T88" fmla="*/ 53 w 79"/>
                <a:gd name="T89" fmla="*/ 14 h 21"/>
                <a:gd name="T90" fmla="*/ 50 w 79"/>
                <a:gd name="T91" fmla="*/ 13 h 21"/>
                <a:gd name="T92" fmla="*/ 48 w 79"/>
                <a:gd name="T93" fmla="*/ 12 h 21"/>
                <a:gd name="T94" fmla="*/ 45 w 79"/>
                <a:gd name="T95" fmla="*/ 12 h 21"/>
                <a:gd name="T96" fmla="*/ 42 w 79"/>
                <a:gd name="T97" fmla="*/ 10 h 21"/>
                <a:gd name="T98" fmla="*/ 40 w 79"/>
                <a:gd name="T99" fmla="*/ 10 h 21"/>
                <a:gd name="T100" fmla="*/ 37 w 79"/>
                <a:gd name="T101" fmla="*/ 10 h 21"/>
                <a:gd name="T102" fmla="*/ 35 w 79"/>
                <a:gd name="T103" fmla="*/ 11 h 21"/>
                <a:gd name="T104" fmla="*/ 32 w 79"/>
                <a:gd name="T105" fmla="*/ 12 h 21"/>
                <a:gd name="T106" fmla="*/ 29 w 79"/>
                <a:gd name="T107" fmla="*/ 12 h 21"/>
                <a:gd name="T108" fmla="*/ 28 w 79"/>
                <a:gd name="T109" fmla="*/ 13 h 21"/>
                <a:gd name="T110" fmla="*/ 25 w 79"/>
                <a:gd name="T111" fmla="*/ 14 h 21"/>
                <a:gd name="T112" fmla="*/ 22 w 79"/>
                <a:gd name="T113" fmla="*/ 15 h 21"/>
                <a:gd name="T114" fmla="*/ 21 w 79"/>
                <a:gd name="T115" fmla="*/ 16 h 21"/>
                <a:gd name="T116" fmla="*/ 16 w 79"/>
                <a:gd name="T117" fmla="*/ 19 h 21"/>
                <a:gd name="T118" fmla="*/ 15 w 79"/>
                <a:gd name="T119" fmla="*/ 20 h 21"/>
                <a:gd name="T120" fmla="*/ 0 w 79"/>
                <a:gd name="T121" fmla="*/ 20 h 21"/>
                <a:gd name="T122" fmla="*/ 0 w 79"/>
                <a:gd name="T123"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 h="21">
                  <a:moveTo>
                    <a:pt x="0" y="20"/>
                  </a:moveTo>
                  <a:lnTo>
                    <a:pt x="0" y="18"/>
                  </a:lnTo>
                  <a:lnTo>
                    <a:pt x="3" y="14"/>
                  </a:lnTo>
                  <a:lnTo>
                    <a:pt x="5" y="13"/>
                  </a:lnTo>
                  <a:lnTo>
                    <a:pt x="7" y="11"/>
                  </a:lnTo>
                  <a:lnTo>
                    <a:pt x="8" y="9"/>
                  </a:lnTo>
                  <a:lnTo>
                    <a:pt x="10" y="8"/>
                  </a:lnTo>
                  <a:lnTo>
                    <a:pt x="13" y="6"/>
                  </a:lnTo>
                  <a:lnTo>
                    <a:pt x="14" y="5"/>
                  </a:lnTo>
                  <a:lnTo>
                    <a:pt x="16" y="4"/>
                  </a:lnTo>
                  <a:lnTo>
                    <a:pt x="19" y="2"/>
                  </a:lnTo>
                  <a:lnTo>
                    <a:pt x="21" y="2"/>
                  </a:lnTo>
                  <a:lnTo>
                    <a:pt x="23" y="1"/>
                  </a:lnTo>
                  <a:lnTo>
                    <a:pt x="26" y="1"/>
                  </a:lnTo>
                  <a:lnTo>
                    <a:pt x="29" y="0"/>
                  </a:lnTo>
                  <a:lnTo>
                    <a:pt x="31" y="0"/>
                  </a:lnTo>
                  <a:lnTo>
                    <a:pt x="34" y="0"/>
                  </a:lnTo>
                  <a:lnTo>
                    <a:pt x="36" y="0"/>
                  </a:lnTo>
                  <a:lnTo>
                    <a:pt x="39" y="0"/>
                  </a:lnTo>
                  <a:lnTo>
                    <a:pt x="41" y="0"/>
                  </a:lnTo>
                  <a:lnTo>
                    <a:pt x="43" y="0"/>
                  </a:lnTo>
                  <a:lnTo>
                    <a:pt x="45" y="0"/>
                  </a:lnTo>
                  <a:lnTo>
                    <a:pt x="48" y="0"/>
                  </a:lnTo>
                  <a:lnTo>
                    <a:pt x="49" y="0"/>
                  </a:lnTo>
                  <a:lnTo>
                    <a:pt x="52" y="1"/>
                  </a:lnTo>
                  <a:lnTo>
                    <a:pt x="54" y="2"/>
                  </a:lnTo>
                  <a:lnTo>
                    <a:pt x="56" y="2"/>
                  </a:lnTo>
                  <a:lnTo>
                    <a:pt x="57" y="2"/>
                  </a:lnTo>
                  <a:lnTo>
                    <a:pt x="60" y="4"/>
                  </a:lnTo>
                  <a:lnTo>
                    <a:pt x="61" y="4"/>
                  </a:lnTo>
                  <a:lnTo>
                    <a:pt x="63" y="6"/>
                  </a:lnTo>
                  <a:lnTo>
                    <a:pt x="64" y="6"/>
                  </a:lnTo>
                  <a:lnTo>
                    <a:pt x="66" y="8"/>
                  </a:lnTo>
                  <a:lnTo>
                    <a:pt x="68" y="9"/>
                  </a:lnTo>
                  <a:lnTo>
                    <a:pt x="70" y="10"/>
                  </a:lnTo>
                  <a:lnTo>
                    <a:pt x="72" y="13"/>
                  </a:lnTo>
                  <a:lnTo>
                    <a:pt x="74" y="15"/>
                  </a:lnTo>
                  <a:lnTo>
                    <a:pt x="77" y="18"/>
                  </a:lnTo>
                  <a:lnTo>
                    <a:pt x="78" y="20"/>
                  </a:lnTo>
                  <a:lnTo>
                    <a:pt x="62" y="20"/>
                  </a:lnTo>
                  <a:lnTo>
                    <a:pt x="61" y="18"/>
                  </a:lnTo>
                  <a:lnTo>
                    <a:pt x="59" y="17"/>
                  </a:lnTo>
                  <a:lnTo>
                    <a:pt x="57" y="16"/>
                  </a:lnTo>
                  <a:lnTo>
                    <a:pt x="56" y="14"/>
                  </a:lnTo>
                  <a:lnTo>
                    <a:pt x="53" y="14"/>
                  </a:lnTo>
                  <a:lnTo>
                    <a:pt x="50" y="13"/>
                  </a:lnTo>
                  <a:lnTo>
                    <a:pt x="48" y="12"/>
                  </a:lnTo>
                  <a:lnTo>
                    <a:pt x="45" y="12"/>
                  </a:lnTo>
                  <a:lnTo>
                    <a:pt x="42" y="10"/>
                  </a:lnTo>
                  <a:lnTo>
                    <a:pt x="40" y="10"/>
                  </a:lnTo>
                  <a:lnTo>
                    <a:pt x="37" y="10"/>
                  </a:lnTo>
                  <a:lnTo>
                    <a:pt x="35" y="11"/>
                  </a:lnTo>
                  <a:lnTo>
                    <a:pt x="32" y="12"/>
                  </a:lnTo>
                  <a:lnTo>
                    <a:pt x="29" y="12"/>
                  </a:lnTo>
                  <a:lnTo>
                    <a:pt x="28" y="13"/>
                  </a:lnTo>
                  <a:lnTo>
                    <a:pt x="25" y="14"/>
                  </a:lnTo>
                  <a:lnTo>
                    <a:pt x="22" y="15"/>
                  </a:lnTo>
                  <a:lnTo>
                    <a:pt x="21" y="16"/>
                  </a:lnTo>
                  <a:lnTo>
                    <a:pt x="16" y="19"/>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1" name="Freeform 115"/>
            <p:cNvSpPr>
              <a:spLocks/>
            </p:cNvSpPr>
            <p:nvPr/>
          </p:nvSpPr>
          <p:spPr bwMode="auto">
            <a:xfrm>
              <a:off x="5119" y="3577"/>
              <a:ext cx="32" cy="21"/>
            </a:xfrm>
            <a:custGeom>
              <a:avLst/>
              <a:gdLst>
                <a:gd name="T0" fmla="*/ 0 w 32"/>
                <a:gd name="T1" fmla="*/ 20 h 21"/>
                <a:gd name="T2" fmla="*/ 0 w 32"/>
                <a:gd name="T3" fmla="*/ 0 h 21"/>
                <a:gd name="T4" fmla="*/ 16 w 32"/>
                <a:gd name="T5" fmla="*/ 0 h 21"/>
                <a:gd name="T6" fmla="*/ 31 w 32"/>
                <a:gd name="T7" fmla="*/ 20 h 21"/>
                <a:gd name="T8" fmla="*/ 16 w 32"/>
                <a:gd name="T9" fmla="*/ 20 h 21"/>
                <a:gd name="T10" fmla="*/ 15 w 32"/>
                <a:gd name="T11" fmla="*/ 17 h 21"/>
                <a:gd name="T12" fmla="*/ 15 w 32"/>
                <a:gd name="T13" fmla="*/ 20 h 21"/>
                <a:gd name="T14" fmla="*/ 0 w 32"/>
                <a:gd name="T15" fmla="*/ 20 h 21"/>
                <a:gd name="T16" fmla="*/ 0 w 32"/>
                <a:gd name="T17"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1">
                  <a:moveTo>
                    <a:pt x="0" y="20"/>
                  </a:moveTo>
                  <a:lnTo>
                    <a:pt x="0" y="0"/>
                  </a:lnTo>
                  <a:lnTo>
                    <a:pt x="16" y="0"/>
                  </a:lnTo>
                  <a:lnTo>
                    <a:pt x="31" y="20"/>
                  </a:lnTo>
                  <a:lnTo>
                    <a:pt x="16" y="20"/>
                  </a:lnTo>
                  <a:lnTo>
                    <a:pt x="15" y="17"/>
                  </a:lnTo>
                  <a:lnTo>
                    <a:pt x="15"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2" name="Freeform 116"/>
            <p:cNvSpPr>
              <a:spLocks/>
            </p:cNvSpPr>
            <p:nvPr/>
          </p:nvSpPr>
          <p:spPr bwMode="auto">
            <a:xfrm>
              <a:off x="5169" y="3577"/>
              <a:ext cx="17" cy="21"/>
            </a:xfrm>
            <a:custGeom>
              <a:avLst/>
              <a:gdLst>
                <a:gd name="T0" fmla="*/ 0 w 17"/>
                <a:gd name="T1" fmla="*/ 20 h 21"/>
                <a:gd name="T2" fmla="*/ 0 w 17"/>
                <a:gd name="T3" fmla="*/ 0 h 21"/>
                <a:gd name="T4" fmla="*/ 16 w 17"/>
                <a:gd name="T5" fmla="*/ 0 h 21"/>
                <a:gd name="T6" fmla="*/ 16 w 17"/>
                <a:gd name="T7" fmla="*/ 20 h 21"/>
                <a:gd name="T8" fmla="*/ 0 w 17"/>
                <a:gd name="T9" fmla="*/ 20 h 21"/>
                <a:gd name="T10" fmla="*/ 0 w 17"/>
                <a:gd name="T11" fmla="*/ 20 h 21"/>
              </a:gdLst>
              <a:ahLst/>
              <a:cxnLst>
                <a:cxn ang="0">
                  <a:pos x="T0" y="T1"/>
                </a:cxn>
                <a:cxn ang="0">
                  <a:pos x="T2" y="T3"/>
                </a:cxn>
                <a:cxn ang="0">
                  <a:pos x="T4" y="T5"/>
                </a:cxn>
                <a:cxn ang="0">
                  <a:pos x="T6" y="T7"/>
                </a:cxn>
                <a:cxn ang="0">
                  <a:pos x="T8" y="T9"/>
                </a:cxn>
                <a:cxn ang="0">
                  <a:pos x="T10" y="T11"/>
                </a:cxn>
              </a:cxnLst>
              <a:rect l="0" t="0" r="r" b="b"/>
              <a:pathLst>
                <a:path w="17" h="21">
                  <a:moveTo>
                    <a:pt x="0" y="20"/>
                  </a:moveTo>
                  <a:lnTo>
                    <a:pt x="0" y="0"/>
                  </a:lnTo>
                  <a:lnTo>
                    <a:pt x="16" y="0"/>
                  </a:lnTo>
                  <a:lnTo>
                    <a:pt x="16" y="20"/>
                  </a:lnTo>
                  <a:lnTo>
                    <a:pt x="0" y="20"/>
                  </a:lnTo>
                  <a:lnTo>
                    <a:pt x="0" y="2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3" name="Freeform 117"/>
            <p:cNvSpPr>
              <a:spLocks/>
            </p:cNvSpPr>
            <p:nvPr/>
          </p:nvSpPr>
          <p:spPr bwMode="auto">
            <a:xfrm>
              <a:off x="4117" y="3597"/>
              <a:ext cx="54" cy="43"/>
            </a:xfrm>
            <a:custGeom>
              <a:avLst/>
              <a:gdLst>
                <a:gd name="T0" fmla="*/ 0 w 54"/>
                <a:gd name="T1" fmla="*/ 0 h 43"/>
                <a:gd name="T2" fmla="*/ 0 w 54"/>
                <a:gd name="T3" fmla="*/ 42 h 43"/>
                <a:gd name="T4" fmla="*/ 15 w 54"/>
                <a:gd name="T5" fmla="*/ 42 h 43"/>
                <a:gd name="T6" fmla="*/ 15 w 54"/>
                <a:gd name="T7" fmla="*/ 19 h 43"/>
                <a:gd name="T8" fmla="*/ 25 w 54"/>
                <a:gd name="T9" fmla="*/ 19 h 43"/>
                <a:gd name="T10" fmla="*/ 28 w 54"/>
                <a:gd name="T11" fmla="*/ 19 h 43"/>
                <a:gd name="T12" fmla="*/ 30 w 54"/>
                <a:gd name="T13" fmla="*/ 18 h 43"/>
                <a:gd name="T14" fmla="*/ 34 w 54"/>
                <a:gd name="T15" fmla="*/ 18 h 43"/>
                <a:gd name="T16" fmla="*/ 36 w 54"/>
                <a:gd name="T17" fmla="*/ 18 h 43"/>
                <a:gd name="T18" fmla="*/ 38 w 54"/>
                <a:gd name="T19" fmla="*/ 17 h 43"/>
                <a:gd name="T20" fmla="*/ 41 w 54"/>
                <a:gd name="T21" fmla="*/ 16 h 43"/>
                <a:gd name="T22" fmla="*/ 43 w 54"/>
                <a:gd name="T23" fmla="*/ 16 h 43"/>
                <a:gd name="T24" fmla="*/ 44 w 54"/>
                <a:gd name="T25" fmla="*/ 14 h 43"/>
                <a:gd name="T26" fmla="*/ 48 w 54"/>
                <a:gd name="T27" fmla="*/ 11 h 43"/>
                <a:gd name="T28" fmla="*/ 50 w 54"/>
                <a:gd name="T29" fmla="*/ 8 h 43"/>
                <a:gd name="T30" fmla="*/ 52 w 54"/>
                <a:gd name="T31" fmla="*/ 4 h 43"/>
                <a:gd name="T32" fmla="*/ 53 w 54"/>
                <a:gd name="T33" fmla="*/ 0 h 43"/>
                <a:gd name="T34" fmla="*/ 53 w 54"/>
                <a:gd name="T35" fmla="*/ 0 h 43"/>
                <a:gd name="T36" fmla="*/ 37 w 54"/>
                <a:gd name="T37" fmla="*/ 0 h 43"/>
                <a:gd name="T38" fmla="*/ 37 w 54"/>
                <a:gd name="T39" fmla="*/ 0 h 43"/>
                <a:gd name="T40" fmla="*/ 36 w 54"/>
                <a:gd name="T41" fmla="*/ 2 h 43"/>
                <a:gd name="T42" fmla="*/ 36 w 54"/>
                <a:gd name="T43" fmla="*/ 3 h 43"/>
                <a:gd name="T44" fmla="*/ 35 w 54"/>
                <a:gd name="T45" fmla="*/ 4 h 43"/>
                <a:gd name="T46" fmla="*/ 34 w 54"/>
                <a:gd name="T47" fmla="*/ 6 h 43"/>
                <a:gd name="T48" fmla="*/ 32 w 54"/>
                <a:gd name="T49" fmla="*/ 6 h 43"/>
                <a:gd name="T50" fmla="*/ 29 w 54"/>
                <a:gd name="T51" fmla="*/ 7 h 43"/>
                <a:gd name="T52" fmla="*/ 26 w 54"/>
                <a:gd name="T53" fmla="*/ 7 h 43"/>
                <a:gd name="T54" fmla="*/ 23 w 54"/>
                <a:gd name="T55" fmla="*/ 8 h 43"/>
                <a:gd name="T56" fmla="*/ 15 w 54"/>
                <a:gd name="T57" fmla="*/ 8 h 43"/>
                <a:gd name="T58" fmla="*/ 15 w 54"/>
                <a:gd name="T59" fmla="*/ 0 h 43"/>
                <a:gd name="T60" fmla="*/ 0 w 54"/>
                <a:gd name="T61" fmla="*/ 0 h 43"/>
                <a:gd name="T62" fmla="*/ 0 w 54"/>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4" h="43">
                  <a:moveTo>
                    <a:pt x="0" y="0"/>
                  </a:moveTo>
                  <a:lnTo>
                    <a:pt x="0" y="42"/>
                  </a:lnTo>
                  <a:lnTo>
                    <a:pt x="15" y="42"/>
                  </a:lnTo>
                  <a:lnTo>
                    <a:pt x="15" y="19"/>
                  </a:lnTo>
                  <a:lnTo>
                    <a:pt x="25" y="19"/>
                  </a:lnTo>
                  <a:lnTo>
                    <a:pt x="28" y="19"/>
                  </a:lnTo>
                  <a:lnTo>
                    <a:pt x="30" y="18"/>
                  </a:lnTo>
                  <a:lnTo>
                    <a:pt x="34" y="18"/>
                  </a:lnTo>
                  <a:lnTo>
                    <a:pt x="36" y="18"/>
                  </a:lnTo>
                  <a:lnTo>
                    <a:pt x="38" y="17"/>
                  </a:lnTo>
                  <a:lnTo>
                    <a:pt x="41" y="16"/>
                  </a:lnTo>
                  <a:lnTo>
                    <a:pt x="43" y="16"/>
                  </a:lnTo>
                  <a:lnTo>
                    <a:pt x="44" y="14"/>
                  </a:lnTo>
                  <a:lnTo>
                    <a:pt x="48" y="11"/>
                  </a:lnTo>
                  <a:lnTo>
                    <a:pt x="50" y="8"/>
                  </a:lnTo>
                  <a:lnTo>
                    <a:pt x="52" y="4"/>
                  </a:lnTo>
                  <a:lnTo>
                    <a:pt x="53" y="0"/>
                  </a:lnTo>
                  <a:lnTo>
                    <a:pt x="53" y="0"/>
                  </a:lnTo>
                  <a:lnTo>
                    <a:pt x="37" y="0"/>
                  </a:lnTo>
                  <a:lnTo>
                    <a:pt x="37" y="0"/>
                  </a:lnTo>
                  <a:lnTo>
                    <a:pt x="36" y="2"/>
                  </a:lnTo>
                  <a:lnTo>
                    <a:pt x="36" y="3"/>
                  </a:lnTo>
                  <a:lnTo>
                    <a:pt x="35" y="4"/>
                  </a:lnTo>
                  <a:lnTo>
                    <a:pt x="34" y="6"/>
                  </a:lnTo>
                  <a:lnTo>
                    <a:pt x="32" y="6"/>
                  </a:lnTo>
                  <a:lnTo>
                    <a:pt x="29" y="7"/>
                  </a:lnTo>
                  <a:lnTo>
                    <a:pt x="26" y="7"/>
                  </a:lnTo>
                  <a:lnTo>
                    <a:pt x="23" y="8"/>
                  </a:lnTo>
                  <a:lnTo>
                    <a:pt x="15" y="8"/>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4" name="Freeform 118"/>
            <p:cNvSpPr>
              <a:spLocks/>
            </p:cNvSpPr>
            <p:nvPr/>
          </p:nvSpPr>
          <p:spPr bwMode="auto">
            <a:xfrm>
              <a:off x="4179" y="3597"/>
              <a:ext cx="55" cy="43"/>
            </a:xfrm>
            <a:custGeom>
              <a:avLst/>
              <a:gdLst>
                <a:gd name="T0" fmla="*/ 0 w 55"/>
                <a:gd name="T1" fmla="*/ 0 h 43"/>
                <a:gd name="T2" fmla="*/ 0 w 55"/>
                <a:gd name="T3" fmla="*/ 42 h 43"/>
                <a:gd name="T4" fmla="*/ 15 w 55"/>
                <a:gd name="T5" fmla="*/ 42 h 43"/>
                <a:gd name="T6" fmla="*/ 15 w 55"/>
                <a:gd name="T7" fmla="*/ 18 h 43"/>
                <a:gd name="T8" fmla="*/ 35 w 55"/>
                <a:gd name="T9" fmla="*/ 42 h 43"/>
                <a:gd name="T10" fmla="*/ 54 w 55"/>
                <a:gd name="T11" fmla="*/ 42 h 43"/>
                <a:gd name="T12" fmla="*/ 32 w 55"/>
                <a:gd name="T13" fmla="*/ 20 h 43"/>
                <a:gd name="T14" fmla="*/ 35 w 55"/>
                <a:gd name="T15" fmla="*/ 19 h 43"/>
                <a:gd name="T16" fmla="*/ 38 w 55"/>
                <a:gd name="T17" fmla="*/ 18 h 43"/>
                <a:gd name="T18" fmla="*/ 40 w 55"/>
                <a:gd name="T19" fmla="*/ 17 h 43"/>
                <a:gd name="T20" fmla="*/ 41 w 55"/>
                <a:gd name="T21" fmla="*/ 16 h 43"/>
                <a:gd name="T22" fmla="*/ 43 w 55"/>
                <a:gd name="T23" fmla="*/ 16 h 43"/>
                <a:gd name="T24" fmla="*/ 45 w 55"/>
                <a:gd name="T25" fmla="*/ 14 h 43"/>
                <a:gd name="T26" fmla="*/ 47 w 55"/>
                <a:gd name="T27" fmla="*/ 13 h 43"/>
                <a:gd name="T28" fmla="*/ 47 w 55"/>
                <a:gd name="T29" fmla="*/ 12 h 43"/>
                <a:gd name="T30" fmla="*/ 50 w 55"/>
                <a:gd name="T31" fmla="*/ 9 h 43"/>
                <a:gd name="T32" fmla="*/ 52 w 55"/>
                <a:gd name="T33" fmla="*/ 6 h 43"/>
                <a:gd name="T34" fmla="*/ 54 w 55"/>
                <a:gd name="T35" fmla="*/ 4 h 43"/>
                <a:gd name="T36" fmla="*/ 54 w 55"/>
                <a:gd name="T37" fmla="*/ 0 h 43"/>
                <a:gd name="T38" fmla="*/ 54 w 55"/>
                <a:gd name="T39" fmla="*/ 0 h 43"/>
                <a:gd name="T40" fmla="*/ 38 w 55"/>
                <a:gd name="T41" fmla="*/ 0 h 43"/>
                <a:gd name="T42" fmla="*/ 38 w 55"/>
                <a:gd name="T43" fmla="*/ 0 h 43"/>
                <a:gd name="T44" fmla="*/ 38 w 55"/>
                <a:gd name="T45" fmla="*/ 2 h 43"/>
                <a:gd name="T46" fmla="*/ 37 w 55"/>
                <a:gd name="T47" fmla="*/ 4 h 43"/>
                <a:gd name="T48" fmla="*/ 36 w 55"/>
                <a:gd name="T49" fmla="*/ 6 h 43"/>
                <a:gd name="T50" fmla="*/ 34 w 55"/>
                <a:gd name="T51" fmla="*/ 7 h 43"/>
                <a:gd name="T52" fmla="*/ 33 w 55"/>
                <a:gd name="T53" fmla="*/ 8 h 43"/>
                <a:gd name="T54" fmla="*/ 30 w 55"/>
                <a:gd name="T55" fmla="*/ 9 h 43"/>
                <a:gd name="T56" fmla="*/ 27 w 55"/>
                <a:gd name="T57" fmla="*/ 9 h 43"/>
                <a:gd name="T58" fmla="*/ 24 w 55"/>
                <a:gd name="T59" fmla="*/ 9 h 43"/>
                <a:gd name="T60" fmla="*/ 14 w 55"/>
                <a:gd name="T61" fmla="*/ 9 h 43"/>
                <a:gd name="T62" fmla="*/ 14 w 55"/>
                <a:gd name="T63" fmla="*/ 0 h 43"/>
                <a:gd name="T64" fmla="*/ 0 w 55"/>
                <a:gd name="T65" fmla="*/ 0 h 43"/>
                <a:gd name="T66" fmla="*/ 0 w 55"/>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43">
                  <a:moveTo>
                    <a:pt x="0" y="0"/>
                  </a:moveTo>
                  <a:lnTo>
                    <a:pt x="0" y="42"/>
                  </a:lnTo>
                  <a:lnTo>
                    <a:pt x="15" y="42"/>
                  </a:lnTo>
                  <a:lnTo>
                    <a:pt x="15" y="18"/>
                  </a:lnTo>
                  <a:lnTo>
                    <a:pt x="35" y="42"/>
                  </a:lnTo>
                  <a:lnTo>
                    <a:pt x="54" y="42"/>
                  </a:lnTo>
                  <a:lnTo>
                    <a:pt x="32" y="20"/>
                  </a:lnTo>
                  <a:lnTo>
                    <a:pt x="35" y="19"/>
                  </a:lnTo>
                  <a:lnTo>
                    <a:pt x="38" y="18"/>
                  </a:lnTo>
                  <a:lnTo>
                    <a:pt x="40" y="17"/>
                  </a:lnTo>
                  <a:lnTo>
                    <a:pt x="41" y="16"/>
                  </a:lnTo>
                  <a:lnTo>
                    <a:pt x="43" y="16"/>
                  </a:lnTo>
                  <a:lnTo>
                    <a:pt x="45" y="14"/>
                  </a:lnTo>
                  <a:lnTo>
                    <a:pt x="47" y="13"/>
                  </a:lnTo>
                  <a:lnTo>
                    <a:pt x="47" y="12"/>
                  </a:lnTo>
                  <a:lnTo>
                    <a:pt x="50" y="9"/>
                  </a:lnTo>
                  <a:lnTo>
                    <a:pt x="52" y="6"/>
                  </a:lnTo>
                  <a:lnTo>
                    <a:pt x="54" y="4"/>
                  </a:lnTo>
                  <a:lnTo>
                    <a:pt x="54" y="0"/>
                  </a:lnTo>
                  <a:lnTo>
                    <a:pt x="54" y="0"/>
                  </a:lnTo>
                  <a:lnTo>
                    <a:pt x="38" y="0"/>
                  </a:lnTo>
                  <a:lnTo>
                    <a:pt x="38" y="0"/>
                  </a:lnTo>
                  <a:lnTo>
                    <a:pt x="38" y="2"/>
                  </a:lnTo>
                  <a:lnTo>
                    <a:pt x="37" y="4"/>
                  </a:lnTo>
                  <a:lnTo>
                    <a:pt x="36" y="6"/>
                  </a:lnTo>
                  <a:lnTo>
                    <a:pt x="34" y="7"/>
                  </a:lnTo>
                  <a:lnTo>
                    <a:pt x="33" y="8"/>
                  </a:lnTo>
                  <a:lnTo>
                    <a:pt x="30" y="9"/>
                  </a:lnTo>
                  <a:lnTo>
                    <a:pt x="27" y="9"/>
                  </a:lnTo>
                  <a:lnTo>
                    <a:pt x="24" y="9"/>
                  </a:lnTo>
                  <a:lnTo>
                    <a:pt x="14" y="9"/>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5" name="Freeform 119"/>
            <p:cNvSpPr>
              <a:spLocks/>
            </p:cNvSpPr>
            <p:nvPr/>
          </p:nvSpPr>
          <p:spPr bwMode="auto">
            <a:xfrm>
              <a:off x="4239" y="3597"/>
              <a:ext cx="85" cy="45"/>
            </a:xfrm>
            <a:custGeom>
              <a:avLst/>
              <a:gdLst>
                <a:gd name="T0" fmla="*/ 0 w 85"/>
                <a:gd name="T1" fmla="*/ 3 h 45"/>
                <a:gd name="T2" fmla="*/ 0 w 85"/>
                <a:gd name="T3" fmla="*/ 12 h 45"/>
                <a:gd name="T4" fmla="*/ 0 w 85"/>
                <a:gd name="T5" fmla="*/ 17 h 45"/>
                <a:gd name="T6" fmla="*/ 1 w 85"/>
                <a:gd name="T7" fmla="*/ 23 h 45"/>
                <a:gd name="T8" fmla="*/ 5 w 85"/>
                <a:gd name="T9" fmla="*/ 28 h 45"/>
                <a:gd name="T10" fmla="*/ 9 w 85"/>
                <a:gd name="T11" fmla="*/ 33 h 45"/>
                <a:gd name="T12" fmla="*/ 12 w 85"/>
                <a:gd name="T13" fmla="*/ 35 h 45"/>
                <a:gd name="T14" fmla="*/ 14 w 85"/>
                <a:gd name="T15" fmla="*/ 37 h 45"/>
                <a:gd name="T16" fmla="*/ 18 w 85"/>
                <a:gd name="T17" fmla="*/ 39 h 45"/>
                <a:gd name="T18" fmla="*/ 22 w 85"/>
                <a:gd name="T19" fmla="*/ 40 h 45"/>
                <a:gd name="T20" fmla="*/ 26 w 85"/>
                <a:gd name="T21" fmla="*/ 41 h 45"/>
                <a:gd name="T22" fmla="*/ 30 w 85"/>
                <a:gd name="T23" fmla="*/ 43 h 45"/>
                <a:gd name="T24" fmla="*/ 35 w 85"/>
                <a:gd name="T25" fmla="*/ 44 h 45"/>
                <a:gd name="T26" fmla="*/ 40 w 85"/>
                <a:gd name="T27" fmla="*/ 44 h 45"/>
                <a:gd name="T28" fmla="*/ 47 w 85"/>
                <a:gd name="T29" fmla="*/ 44 h 45"/>
                <a:gd name="T30" fmla="*/ 53 w 85"/>
                <a:gd name="T31" fmla="*/ 42 h 45"/>
                <a:gd name="T32" fmla="*/ 58 w 85"/>
                <a:gd name="T33" fmla="*/ 41 h 45"/>
                <a:gd name="T34" fmla="*/ 63 w 85"/>
                <a:gd name="T35" fmla="*/ 39 h 45"/>
                <a:gd name="T36" fmla="*/ 68 w 85"/>
                <a:gd name="T37" fmla="*/ 36 h 45"/>
                <a:gd name="T38" fmla="*/ 72 w 85"/>
                <a:gd name="T39" fmla="*/ 33 h 45"/>
                <a:gd name="T40" fmla="*/ 75 w 85"/>
                <a:gd name="T41" fmla="*/ 30 h 45"/>
                <a:gd name="T42" fmla="*/ 77 w 85"/>
                <a:gd name="T43" fmla="*/ 27 h 45"/>
                <a:gd name="T44" fmla="*/ 82 w 85"/>
                <a:gd name="T45" fmla="*/ 20 h 45"/>
                <a:gd name="T46" fmla="*/ 84 w 85"/>
                <a:gd name="T47" fmla="*/ 14 h 45"/>
                <a:gd name="T48" fmla="*/ 83 w 85"/>
                <a:gd name="T49" fmla="*/ 7 h 45"/>
                <a:gd name="T50" fmla="*/ 81 w 85"/>
                <a:gd name="T51" fmla="*/ 1 h 45"/>
                <a:gd name="T52" fmla="*/ 64 w 85"/>
                <a:gd name="T53" fmla="*/ 0 h 45"/>
                <a:gd name="T54" fmla="*/ 65 w 85"/>
                <a:gd name="T55" fmla="*/ 2 h 45"/>
                <a:gd name="T56" fmla="*/ 67 w 85"/>
                <a:gd name="T57" fmla="*/ 6 h 45"/>
                <a:gd name="T58" fmla="*/ 68 w 85"/>
                <a:gd name="T59" fmla="*/ 10 h 45"/>
                <a:gd name="T60" fmla="*/ 68 w 85"/>
                <a:gd name="T61" fmla="*/ 16 h 45"/>
                <a:gd name="T62" fmla="*/ 63 w 85"/>
                <a:gd name="T63" fmla="*/ 23 h 45"/>
                <a:gd name="T64" fmla="*/ 58 w 85"/>
                <a:gd name="T65" fmla="*/ 28 h 45"/>
                <a:gd name="T66" fmla="*/ 53 w 85"/>
                <a:gd name="T67" fmla="*/ 30 h 45"/>
                <a:gd name="T68" fmla="*/ 49 w 85"/>
                <a:gd name="T69" fmla="*/ 31 h 45"/>
                <a:gd name="T70" fmla="*/ 43 w 85"/>
                <a:gd name="T71" fmla="*/ 33 h 45"/>
                <a:gd name="T72" fmla="*/ 37 w 85"/>
                <a:gd name="T73" fmla="*/ 32 h 45"/>
                <a:gd name="T74" fmla="*/ 32 w 85"/>
                <a:gd name="T75" fmla="*/ 31 h 45"/>
                <a:gd name="T76" fmla="*/ 26 w 85"/>
                <a:gd name="T77" fmla="*/ 29 h 45"/>
                <a:gd name="T78" fmla="*/ 21 w 85"/>
                <a:gd name="T79" fmla="*/ 25 h 45"/>
                <a:gd name="T80" fmla="*/ 17 w 85"/>
                <a:gd name="T81" fmla="*/ 20 h 45"/>
                <a:gd name="T82" fmla="*/ 14 w 85"/>
                <a:gd name="T83" fmla="*/ 15 h 45"/>
                <a:gd name="T84" fmla="*/ 14 w 85"/>
                <a:gd name="T85" fmla="*/ 7 h 45"/>
                <a:gd name="T86" fmla="*/ 18 w 85"/>
                <a:gd name="T87" fmla="*/ 0 h 45"/>
                <a:gd name="T88" fmla="*/ 2 w 85"/>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45">
                  <a:moveTo>
                    <a:pt x="2" y="0"/>
                  </a:moveTo>
                  <a:lnTo>
                    <a:pt x="0" y="3"/>
                  </a:lnTo>
                  <a:lnTo>
                    <a:pt x="0" y="7"/>
                  </a:lnTo>
                  <a:lnTo>
                    <a:pt x="0" y="12"/>
                  </a:lnTo>
                  <a:lnTo>
                    <a:pt x="0" y="14"/>
                  </a:lnTo>
                  <a:lnTo>
                    <a:pt x="0" y="17"/>
                  </a:lnTo>
                  <a:lnTo>
                    <a:pt x="0" y="20"/>
                  </a:lnTo>
                  <a:lnTo>
                    <a:pt x="1" y="23"/>
                  </a:lnTo>
                  <a:lnTo>
                    <a:pt x="3" y="25"/>
                  </a:lnTo>
                  <a:lnTo>
                    <a:pt x="5" y="28"/>
                  </a:lnTo>
                  <a:lnTo>
                    <a:pt x="7" y="30"/>
                  </a:lnTo>
                  <a:lnTo>
                    <a:pt x="9" y="33"/>
                  </a:lnTo>
                  <a:lnTo>
                    <a:pt x="10" y="34"/>
                  </a:lnTo>
                  <a:lnTo>
                    <a:pt x="12" y="35"/>
                  </a:lnTo>
                  <a:lnTo>
                    <a:pt x="14" y="36"/>
                  </a:lnTo>
                  <a:lnTo>
                    <a:pt x="14" y="37"/>
                  </a:lnTo>
                  <a:lnTo>
                    <a:pt x="17" y="38"/>
                  </a:lnTo>
                  <a:lnTo>
                    <a:pt x="18" y="39"/>
                  </a:lnTo>
                  <a:lnTo>
                    <a:pt x="20" y="40"/>
                  </a:lnTo>
                  <a:lnTo>
                    <a:pt x="22" y="40"/>
                  </a:lnTo>
                  <a:lnTo>
                    <a:pt x="24" y="41"/>
                  </a:lnTo>
                  <a:lnTo>
                    <a:pt x="26" y="41"/>
                  </a:lnTo>
                  <a:lnTo>
                    <a:pt x="28" y="42"/>
                  </a:lnTo>
                  <a:lnTo>
                    <a:pt x="30" y="43"/>
                  </a:lnTo>
                  <a:lnTo>
                    <a:pt x="33" y="43"/>
                  </a:lnTo>
                  <a:lnTo>
                    <a:pt x="35" y="44"/>
                  </a:lnTo>
                  <a:lnTo>
                    <a:pt x="38" y="44"/>
                  </a:lnTo>
                  <a:lnTo>
                    <a:pt x="40" y="44"/>
                  </a:lnTo>
                  <a:lnTo>
                    <a:pt x="43" y="44"/>
                  </a:lnTo>
                  <a:lnTo>
                    <a:pt x="47" y="44"/>
                  </a:lnTo>
                  <a:lnTo>
                    <a:pt x="50" y="43"/>
                  </a:lnTo>
                  <a:lnTo>
                    <a:pt x="53" y="42"/>
                  </a:lnTo>
                  <a:lnTo>
                    <a:pt x="56" y="41"/>
                  </a:lnTo>
                  <a:lnTo>
                    <a:pt x="58" y="41"/>
                  </a:lnTo>
                  <a:lnTo>
                    <a:pt x="61" y="40"/>
                  </a:lnTo>
                  <a:lnTo>
                    <a:pt x="63" y="39"/>
                  </a:lnTo>
                  <a:lnTo>
                    <a:pt x="65" y="37"/>
                  </a:lnTo>
                  <a:lnTo>
                    <a:pt x="68" y="36"/>
                  </a:lnTo>
                  <a:lnTo>
                    <a:pt x="70" y="35"/>
                  </a:lnTo>
                  <a:lnTo>
                    <a:pt x="72" y="33"/>
                  </a:lnTo>
                  <a:lnTo>
                    <a:pt x="73" y="31"/>
                  </a:lnTo>
                  <a:lnTo>
                    <a:pt x="75" y="30"/>
                  </a:lnTo>
                  <a:lnTo>
                    <a:pt x="77" y="28"/>
                  </a:lnTo>
                  <a:lnTo>
                    <a:pt x="77" y="27"/>
                  </a:lnTo>
                  <a:lnTo>
                    <a:pt x="80" y="23"/>
                  </a:lnTo>
                  <a:lnTo>
                    <a:pt x="82" y="20"/>
                  </a:lnTo>
                  <a:lnTo>
                    <a:pt x="83" y="16"/>
                  </a:lnTo>
                  <a:lnTo>
                    <a:pt x="84" y="14"/>
                  </a:lnTo>
                  <a:lnTo>
                    <a:pt x="84" y="10"/>
                  </a:lnTo>
                  <a:lnTo>
                    <a:pt x="83" y="7"/>
                  </a:lnTo>
                  <a:lnTo>
                    <a:pt x="82" y="4"/>
                  </a:lnTo>
                  <a:lnTo>
                    <a:pt x="81" y="1"/>
                  </a:lnTo>
                  <a:lnTo>
                    <a:pt x="80" y="0"/>
                  </a:lnTo>
                  <a:lnTo>
                    <a:pt x="64" y="0"/>
                  </a:lnTo>
                  <a:lnTo>
                    <a:pt x="64" y="0"/>
                  </a:lnTo>
                  <a:lnTo>
                    <a:pt x="65" y="2"/>
                  </a:lnTo>
                  <a:lnTo>
                    <a:pt x="66" y="4"/>
                  </a:lnTo>
                  <a:lnTo>
                    <a:pt x="67" y="6"/>
                  </a:lnTo>
                  <a:lnTo>
                    <a:pt x="68" y="8"/>
                  </a:lnTo>
                  <a:lnTo>
                    <a:pt x="68" y="10"/>
                  </a:lnTo>
                  <a:lnTo>
                    <a:pt x="68" y="12"/>
                  </a:lnTo>
                  <a:lnTo>
                    <a:pt x="68" y="16"/>
                  </a:lnTo>
                  <a:lnTo>
                    <a:pt x="66" y="20"/>
                  </a:lnTo>
                  <a:lnTo>
                    <a:pt x="63" y="23"/>
                  </a:lnTo>
                  <a:lnTo>
                    <a:pt x="60" y="27"/>
                  </a:lnTo>
                  <a:lnTo>
                    <a:pt x="58" y="28"/>
                  </a:lnTo>
                  <a:lnTo>
                    <a:pt x="56" y="29"/>
                  </a:lnTo>
                  <a:lnTo>
                    <a:pt x="53" y="30"/>
                  </a:lnTo>
                  <a:lnTo>
                    <a:pt x="50" y="31"/>
                  </a:lnTo>
                  <a:lnTo>
                    <a:pt x="49" y="31"/>
                  </a:lnTo>
                  <a:lnTo>
                    <a:pt x="46" y="32"/>
                  </a:lnTo>
                  <a:lnTo>
                    <a:pt x="43" y="33"/>
                  </a:lnTo>
                  <a:lnTo>
                    <a:pt x="40" y="33"/>
                  </a:lnTo>
                  <a:lnTo>
                    <a:pt x="37" y="32"/>
                  </a:lnTo>
                  <a:lnTo>
                    <a:pt x="35" y="31"/>
                  </a:lnTo>
                  <a:lnTo>
                    <a:pt x="32" y="31"/>
                  </a:lnTo>
                  <a:lnTo>
                    <a:pt x="29" y="30"/>
                  </a:lnTo>
                  <a:lnTo>
                    <a:pt x="26" y="29"/>
                  </a:lnTo>
                  <a:lnTo>
                    <a:pt x="23" y="27"/>
                  </a:lnTo>
                  <a:lnTo>
                    <a:pt x="21" y="25"/>
                  </a:lnTo>
                  <a:lnTo>
                    <a:pt x="18" y="23"/>
                  </a:lnTo>
                  <a:lnTo>
                    <a:pt x="17" y="20"/>
                  </a:lnTo>
                  <a:lnTo>
                    <a:pt x="15" y="18"/>
                  </a:lnTo>
                  <a:lnTo>
                    <a:pt x="14" y="15"/>
                  </a:lnTo>
                  <a:lnTo>
                    <a:pt x="14" y="12"/>
                  </a:lnTo>
                  <a:lnTo>
                    <a:pt x="14" y="7"/>
                  </a:lnTo>
                  <a:lnTo>
                    <a:pt x="16" y="3"/>
                  </a:lnTo>
                  <a:lnTo>
                    <a:pt x="18" y="0"/>
                  </a:lnTo>
                  <a:lnTo>
                    <a:pt x="2"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6" name="Freeform 120"/>
            <p:cNvSpPr>
              <a:spLocks/>
            </p:cNvSpPr>
            <p:nvPr/>
          </p:nvSpPr>
          <p:spPr bwMode="auto">
            <a:xfrm>
              <a:off x="4334" y="3597"/>
              <a:ext cx="53" cy="43"/>
            </a:xfrm>
            <a:custGeom>
              <a:avLst/>
              <a:gdLst>
                <a:gd name="T0" fmla="*/ 0 w 53"/>
                <a:gd name="T1" fmla="*/ 0 h 43"/>
                <a:gd name="T2" fmla="*/ 0 w 53"/>
                <a:gd name="T3" fmla="*/ 42 h 43"/>
                <a:gd name="T4" fmla="*/ 14 w 53"/>
                <a:gd name="T5" fmla="*/ 42 h 43"/>
                <a:gd name="T6" fmla="*/ 14 w 53"/>
                <a:gd name="T7" fmla="*/ 19 h 43"/>
                <a:gd name="T8" fmla="*/ 24 w 53"/>
                <a:gd name="T9" fmla="*/ 19 h 43"/>
                <a:gd name="T10" fmla="*/ 27 w 53"/>
                <a:gd name="T11" fmla="*/ 19 h 43"/>
                <a:gd name="T12" fmla="*/ 29 w 53"/>
                <a:gd name="T13" fmla="*/ 18 h 43"/>
                <a:gd name="T14" fmla="*/ 33 w 53"/>
                <a:gd name="T15" fmla="*/ 18 h 43"/>
                <a:gd name="T16" fmla="*/ 35 w 53"/>
                <a:gd name="T17" fmla="*/ 18 h 43"/>
                <a:gd name="T18" fmla="*/ 37 w 53"/>
                <a:gd name="T19" fmla="*/ 17 h 43"/>
                <a:gd name="T20" fmla="*/ 39 w 53"/>
                <a:gd name="T21" fmla="*/ 16 h 43"/>
                <a:gd name="T22" fmla="*/ 42 w 53"/>
                <a:gd name="T23" fmla="*/ 16 h 43"/>
                <a:gd name="T24" fmla="*/ 44 w 53"/>
                <a:gd name="T25" fmla="*/ 14 h 43"/>
                <a:gd name="T26" fmla="*/ 46 w 53"/>
                <a:gd name="T27" fmla="*/ 11 h 43"/>
                <a:gd name="T28" fmla="*/ 48 w 53"/>
                <a:gd name="T29" fmla="*/ 8 h 43"/>
                <a:gd name="T30" fmla="*/ 50 w 53"/>
                <a:gd name="T31" fmla="*/ 4 h 43"/>
                <a:gd name="T32" fmla="*/ 52 w 53"/>
                <a:gd name="T33" fmla="*/ 0 h 43"/>
                <a:gd name="T34" fmla="*/ 52 w 53"/>
                <a:gd name="T35" fmla="*/ 0 h 43"/>
                <a:gd name="T36" fmla="*/ 37 w 53"/>
                <a:gd name="T37" fmla="*/ 0 h 43"/>
                <a:gd name="T38" fmla="*/ 37 w 53"/>
                <a:gd name="T39" fmla="*/ 0 h 43"/>
                <a:gd name="T40" fmla="*/ 36 w 53"/>
                <a:gd name="T41" fmla="*/ 2 h 43"/>
                <a:gd name="T42" fmla="*/ 36 w 53"/>
                <a:gd name="T43" fmla="*/ 3 h 43"/>
                <a:gd name="T44" fmla="*/ 34 w 53"/>
                <a:gd name="T45" fmla="*/ 4 h 43"/>
                <a:gd name="T46" fmla="*/ 33 w 53"/>
                <a:gd name="T47" fmla="*/ 6 h 43"/>
                <a:gd name="T48" fmla="*/ 30 w 53"/>
                <a:gd name="T49" fmla="*/ 6 h 43"/>
                <a:gd name="T50" fmla="*/ 29 w 53"/>
                <a:gd name="T51" fmla="*/ 7 h 43"/>
                <a:gd name="T52" fmla="*/ 25 w 53"/>
                <a:gd name="T53" fmla="*/ 7 h 43"/>
                <a:gd name="T54" fmla="*/ 22 w 53"/>
                <a:gd name="T55" fmla="*/ 8 h 43"/>
                <a:gd name="T56" fmla="*/ 14 w 53"/>
                <a:gd name="T57" fmla="*/ 8 h 43"/>
                <a:gd name="T58" fmla="*/ 14 w 53"/>
                <a:gd name="T59" fmla="*/ 0 h 43"/>
                <a:gd name="T60" fmla="*/ 0 w 53"/>
                <a:gd name="T61" fmla="*/ 0 h 43"/>
                <a:gd name="T62" fmla="*/ 0 w 53"/>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43">
                  <a:moveTo>
                    <a:pt x="0" y="0"/>
                  </a:moveTo>
                  <a:lnTo>
                    <a:pt x="0" y="42"/>
                  </a:lnTo>
                  <a:lnTo>
                    <a:pt x="14" y="42"/>
                  </a:lnTo>
                  <a:lnTo>
                    <a:pt x="14" y="19"/>
                  </a:lnTo>
                  <a:lnTo>
                    <a:pt x="24" y="19"/>
                  </a:lnTo>
                  <a:lnTo>
                    <a:pt x="27" y="19"/>
                  </a:lnTo>
                  <a:lnTo>
                    <a:pt x="29" y="18"/>
                  </a:lnTo>
                  <a:lnTo>
                    <a:pt x="33" y="18"/>
                  </a:lnTo>
                  <a:lnTo>
                    <a:pt x="35" y="18"/>
                  </a:lnTo>
                  <a:lnTo>
                    <a:pt x="37" y="17"/>
                  </a:lnTo>
                  <a:lnTo>
                    <a:pt x="39" y="16"/>
                  </a:lnTo>
                  <a:lnTo>
                    <a:pt x="42" y="16"/>
                  </a:lnTo>
                  <a:lnTo>
                    <a:pt x="44" y="14"/>
                  </a:lnTo>
                  <a:lnTo>
                    <a:pt x="46" y="11"/>
                  </a:lnTo>
                  <a:lnTo>
                    <a:pt x="48" y="8"/>
                  </a:lnTo>
                  <a:lnTo>
                    <a:pt x="50" y="4"/>
                  </a:lnTo>
                  <a:lnTo>
                    <a:pt x="52" y="0"/>
                  </a:lnTo>
                  <a:lnTo>
                    <a:pt x="52" y="0"/>
                  </a:lnTo>
                  <a:lnTo>
                    <a:pt x="37" y="0"/>
                  </a:lnTo>
                  <a:lnTo>
                    <a:pt x="37" y="0"/>
                  </a:lnTo>
                  <a:lnTo>
                    <a:pt x="36" y="2"/>
                  </a:lnTo>
                  <a:lnTo>
                    <a:pt x="36" y="3"/>
                  </a:lnTo>
                  <a:lnTo>
                    <a:pt x="34" y="4"/>
                  </a:lnTo>
                  <a:lnTo>
                    <a:pt x="33" y="6"/>
                  </a:lnTo>
                  <a:lnTo>
                    <a:pt x="30" y="6"/>
                  </a:lnTo>
                  <a:lnTo>
                    <a:pt x="29" y="7"/>
                  </a:lnTo>
                  <a:lnTo>
                    <a:pt x="25" y="7"/>
                  </a:lnTo>
                  <a:lnTo>
                    <a:pt x="22" y="8"/>
                  </a:lnTo>
                  <a:lnTo>
                    <a:pt x="14" y="8"/>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7" name="Freeform 121"/>
            <p:cNvSpPr>
              <a:spLocks/>
            </p:cNvSpPr>
            <p:nvPr/>
          </p:nvSpPr>
          <p:spPr bwMode="auto">
            <a:xfrm>
              <a:off x="4395" y="3597"/>
              <a:ext cx="45" cy="43"/>
            </a:xfrm>
            <a:custGeom>
              <a:avLst/>
              <a:gdLst>
                <a:gd name="T0" fmla="*/ 0 w 45"/>
                <a:gd name="T1" fmla="*/ 0 h 43"/>
                <a:gd name="T2" fmla="*/ 0 w 45"/>
                <a:gd name="T3" fmla="*/ 42 h 43"/>
                <a:gd name="T4" fmla="*/ 44 w 45"/>
                <a:gd name="T5" fmla="*/ 42 h 43"/>
                <a:gd name="T6" fmla="*/ 44 w 45"/>
                <a:gd name="T7" fmla="*/ 31 h 43"/>
                <a:gd name="T8" fmla="*/ 15 w 45"/>
                <a:gd name="T9" fmla="*/ 31 h 43"/>
                <a:gd name="T10" fmla="*/ 15 w 45"/>
                <a:gd name="T11" fmla="*/ 17 h 43"/>
                <a:gd name="T12" fmla="*/ 43 w 45"/>
                <a:gd name="T13" fmla="*/ 17 h 43"/>
                <a:gd name="T14" fmla="*/ 43 w 45"/>
                <a:gd name="T15" fmla="*/ 6 h 43"/>
                <a:gd name="T16" fmla="*/ 15 w 45"/>
                <a:gd name="T17" fmla="*/ 6 h 43"/>
                <a:gd name="T18" fmla="*/ 15 w 45"/>
                <a:gd name="T19" fmla="*/ 0 h 43"/>
                <a:gd name="T20" fmla="*/ 0 w 45"/>
                <a:gd name="T21" fmla="*/ 0 h 43"/>
                <a:gd name="T22" fmla="*/ 0 w 45"/>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43">
                  <a:moveTo>
                    <a:pt x="0" y="0"/>
                  </a:moveTo>
                  <a:lnTo>
                    <a:pt x="0" y="42"/>
                  </a:lnTo>
                  <a:lnTo>
                    <a:pt x="44" y="42"/>
                  </a:lnTo>
                  <a:lnTo>
                    <a:pt x="44" y="31"/>
                  </a:lnTo>
                  <a:lnTo>
                    <a:pt x="15" y="31"/>
                  </a:lnTo>
                  <a:lnTo>
                    <a:pt x="15" y="17"/>
                  </a:lnTo>
                  <a:lnTo>
                    <a:pt x="43" y="17"/>
                  </a:lnTo>
                  <a:lnTo>
                    <a:pt x="43" y="6"/>
                  </a:lnTo>
                  <a:lnTo>
                    <a:pt x="15" y="6"/>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8" name="Freeform 122"/>
            <p:cNvSpPr>
              <a:spLocks/>
            </p:cNvSpPr>
            <p:nvPr/>
          </p:nvSpPr>
          <p:spPr bwMode="auto">
            <a:xfrm>
              <a:off x="4452" y="3597"/>
              <a:ext cx="57" cy="43"/>
            </a:xfrm>
            <a:custGeom>
              <a:avLst/>
              <a:gdLst>
                <a:gd name="T0" fmla="*/ 0 w 57"/>
                <a:gd name="T1" fmla="*/ 0 h 43"/>
                <a:gd name="T2" fmla="*/ 0 w 57"/>
                <a:gd name="T3" fmla="*/ 42 h 43"/>
                <a:gd name="T4" fmla="*/ 16 w 57"/>
                <a:gd name="T5" fmla="*/ 42 h 43"/>
                <a:gd name="T6" fmla="*/ 16 w 57"/>
                <a:gd name="T7" fmla="*/ 18 h 43"/>
                <a:gd name="T8" fmla="*/ 37 w 57"/>
                <a:gd name="T9" fmla="*/ 42 h 43"/>
                <a:gd name="T10" fmla="*/ 56 w 57"/>
                <a:gd name="T11" fmla="*/ 42 h 43"/>
                <a:gd name="T12" fmla="*/ 33 w 57"/>
                <a:gd name="T13" fmla="*/ 20 h 43"/>
                <a:gd name="T14" fmla="*/ 36 w 57"/>
                <a:gd name="T15" fmla="*/ 19 h 43"/>
                <a:gd name="T16" fmla="*/ 39 w 57"/>
                <a:gd name="T17" fmla="*/ 18 h 43"/>
                <a:gd name="T18" fmla="*/ 41 w 57"/>
                <a:gd name="T19" fmla="*/ 17 h 43"/>
                <a:gd name="T20" fmla="*/ 43 w 57"/>
                <a:gd name="T21" fmla="*/ 16 h 43"/>
                <a:gd name="T22" fmla="*/ 45 w 57"/>
                <a:gd name="T23" fmla="*/ 16 h 43"/>
                <a:gd name="T24" fmla="*/ 47 w 57"/>
                <a:gd name="T25" fmla="*/ 14 h 43"/>
                <a:gd name="T26" fmla="*/ 48 w 57"/>
                <a:gd name="T27" fmla="*/ 13 h 43"/>
                <a:gd name="T28" fmla="*/ 49 w 57"/>
                <a:gd name="T29" fmla="*/ 12 h 43"/>
                <a:gd name="T30" fmla="*/ 52 w 57"/>
                <a:gd name="T31" fmla="*/ 9 h 43"/>
                <a:gd name="T32" fmla="*/ 54 w 57"/>
                <a:gd name="T33" fmla="*/ 6 h 43"/>
                <a:gd name="T34" fmla="*/ 55 w 57"/>
                <a:gd name="T35" fmla="*/ 4 h 43"/>
                <a:gd name="T36" fmla="*/ 55 w 57"/>
                <a:gd name="T37" fmla="*/ 0 h 43"/>
                <a:gd name="T38" fmla="*/ 55 w 57"/>
                <a:gd name="T39" fmla="*/ 0 h 43"/>
                <a:gd name="T40" fmla="*/ 40 w 57"/>
                <a:gd name="T41" fmla="*/ 0 h 43"/>
                <a:gd name="T42" fmla="*/ 40 w 57"/>
                <a:gd name="T43" fmla="*/ 0 h 43"/>
                <a:gd name="T44" fmla="*/ 40 w 57"/>
                <a:gd name="T45" fmla="*/ 2 h 43"/>
                <a:gd name="T46" fmla="*/ 39 w 57"/>
                <a:gd name="T47" fmla="*/ 4 h 43"/>
                <a:gd name="T48" fmla="*/ 38 w 57"/>
                <a:gd name="T49" fmla="*/ 6 h 43"/>
                <a:gd name="T50" fmla="*/ 36 w 57"/>
                <a:gd name="T51" fmla="*/ 7 h 43"/>
                <a:gd name="T52" fmla="*/ 34 w 57"/>
                <a:gd name="T53" fmla="*/ 8 h 43"/>
                <a:gd name="T54" fmla="*/ 31 w 57"/>
                <a:gd name="T55" fmla="*/ 9 h 43"/>
                <a:gd name="T56" fmla="*/ 29 w 57"/>
                <a:gd name="T57" fmla="*/ 9 h 43"/>
                <a:gd name="T58" fmla="*/ 24 w 57"/>
                <a:gd name="T59" fmla="*/ 9 h 43"/>
                <a:gd name="T60" fmla="*/ 15 w 57"/>
                <a:gd name="T61" fmla="*/ 9 h 43"/>
                <a:gd name="T62" fmla="*/ 15 w 57"/>
                <a:gd name="T63" fmla="*/ 0 h 43"/>
                <a:gd name="T64" fmla="*/ 0 w 57"/>
                <a:gd name="T65" fmla="*/ 0 h 43"/>
                <a:gd name="T66" fmla="*/ 0 w 57"/>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 h="43">
                  <a:moveTo>
                    <a:pt x="0" y="0"/>
                  </a:moveTo>
                  <a:lnTo>
                    <a:pt x="0" y="42"/>
                  </a:lnTo>
                  <a:lnTo>
                    <a:pt x="16" y="42"/>
                  </a:lnTo>
                  <a:lnTo>
                    <a:pt x="16" y="18"/>
                  </a:lnTo>
                  <a:lnTo>
                    <a:pt x="37" y="42"/>
                  </a:lnTo>
                  <a:lnTo>
                    <a:pt x="56" y="42"/>
                  </a:lnTo>
                  <a:lnTo>
                    <a:pt x="33" y="20"/>
                  </a:lnTo>
                  <a:lnTo>
                    <a:pt x="36" y="19"/>
                  </a:lnTo>
                  <a:lnTo>
                    <a:pt x="39" y="18"/>
                  </a:lnTo>
                  <a:lnTo>
                    <a:pt x="41" y="17"/>
                  </a:lnTo>
                  <a:lnTo>
                    <a:pt x="43" y="16"/>
                  </a:lnTo>
                  <a:lnTo>
                    <a:pt x="45" y="16"/>
                  </a:lnTo>
                  <a:lnTo>
                    <a:pt x="47" y="14"/>
                  </a:lnTo>
                  <a:lnTo>
                    <a:pt x="48" y="13"/>
                  </a:lnTo>
                  <a:lnTo>
                    <a:pt x="49" y="12"/>
                  </a:lnTo>
                  <a:lnTo>
                    <a:pt x="52" y="9"/>
                  </a:lnTo>
                  <a:lnTo>
                    <a:pt x="54" y="6"/>
                  </a:lnTo>
                  <a:lnTo>
                    <a:pt x="55" y="4"/>
                  </a:lnTo>
                  <a:lnTo>
                    <a:pt x="55" y="0"/>
                  </a:lnTo>
                  <a:lnTo>
                    <a:pt x="55" y="0"/>
                  </a:lnTo>
                  <a:lnTo>
                    <a:pt x="40" y="0"/>
                  </a:lnTo>
                  <a:lnTo>
                    <a:pt x="40" y="0"/>
                  </a:lnTo>
                  <a:lnTo>
                    <a:pt x="40" y="2"/>
                  </a:lnTo>
                  <a:lnTo>
                    <a:pt x="39" y="4"/>
                  </a:lnTo>
                  <a:lnTo>
                    <a:pt x="38" y="6"/>
                  </a:lnTo>
                  <a:lnTo>
                    <a:pt x="36" y="7"/>
                  </a:lnTo>
                  <a:lnTo>
                    <a:pt x="34" y="8"/>
                  </a:lnTo>
                  <a:lnTo>
                    <a:pt x="31" y="9"/>
                  </a:lnTo>
                  <a:lnTo>
                    <a:pt x="29" y="9"/>
                  </a:lnTo>
                  <a:lnTo>
                    <a:pt x="24" y="9"/>
                  </a:lnTo>
                  <a:lnTo>
                    <a:pt x="15" y="9"/>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99" name="Freeform 123"/>
            <p:cNvSpPr>
              <a:spLocks/>
            </p:cNvSpPr>
            <p:nvPr/>
          </p:nvSpPr>
          <p:spPr bwMode="auto">
            <a:xfrm>
              <a:off x="4546" y="3597"/>
              <a:ext cx="52" cy="43"/>
            </a:xfrm>
            <a:custGeom>
              <a:avLst/>
              <a:gdLst>
                <a:gd name="T0" fmla="*/ 0 w 52"/>
                <a:gd name="T1" fmla="*/ 0 h 43"/>
                <a:gd name="T2" fmla="*/ 0 w 52"/>
                <a:gd name="T3" fmla="*/ 42 h 43"/>
                <a:gd name="T4" fmla="*/ 15 w 52"/>
                <a:gd name="T5" fmla="*/ 42 h 43"/>
                <a:gd name="T6" fmla="*/ 15 w 52"/>
                <a:gd name="T7" fmla="*/ 19 h 43"/>
                <a:gd name="T8" fmla="*/ 24 w 52"/>
                <a:gd name="T9" fmla="*/ 19 h 43"/>
                <a:gd name="T10" fmla="*/ 27 w 52"/>
                <a:gd name="T11" fmla="*/ 19 h 43"/>
                <a:gd name="T12" fmla="*/ 31 w 52"/>
                <a:gd name="T13" fmla="*/ 18 h 43"/>
                <a:gd name="T14" fmla="*/ 32 w 52"/>
                <a:gd name="T15" fmla="*/ 18 h 43"/>
                <a:gd name="T16" fmla="*/ 35 w 52"/>
                <a:gd name="T17" fmla="*/ 18 h 43"/>
                <a:gd name="T18" fmla="*/ 38 w 52"/>
                <a:gd name="T19" fmla="*/ 17 h 43"/>
                <a:gd name="T20" fmla="*/ 39 w 52"/>
                <a:gd name="T21" fmla="*/ 16 h 43"/>
                <a:gd name="T22" fmla="*/ 41 w 52"/>
                <a:gd name="T23" fmla="*/ 16 h 43"/>
                <a:gd name="T24" fmla="*/ 44 w 52"/>
                <a:gd name="T25" fmla="*/ 14 h 43"/>
                <a:gd name="T26" fmla="*/ 46 w 52"/>
                <a:gd name="T27" fmla="*/ 11 h 43"/>
                <a:gd name="T28" fmla="*/ 49 w 52"/>
                <a:gd name="T29" fmla="*/ 8 h 43"/>
                <a:gd name="T30" fmla="*/ 50 w 52"/>
                <a:gd name="T31" fmla="*/ 4 h 43"/>
                <a:gd name="T32" fmla="*/ 51 w 52"/>
                <a:gd name="T33" fmla="*/ 0 h 43"/>
                <a:gd name="T34" fmla="*/ 51 w 52"/>
                <a:gd name="T35" fmla="*/ 0 h 43"/>
                <a:gd name="T36" fmla="*/ 36 w 52"/>
                <a:gd name="T37" fmla="*/ 0 h 43"/>
                <a:gd name="T38" fmla="*/ 36 w 52"/>
                <a:gd name="T39" fmla="*/ 0 h 43"/>
                <a:gd name="T40" fmla="*/ 35 w 52"/>
                <a:gd name="T41" fmla="*/ 2 h 43"/>
                <a:gd name="T42" fmla="*/ 35 w 52"/>
                <a:gd name="T43" fmla="*/ 3 h 43"/>
                <a:gd name="T44" fmla="*/ 34 w 52"/>
                <a:gd name="T45" fmla="*/ 4 h 43"/>
                <a:gd name="T46" fmla="*/ 32 w 52"/>
                <a:gd name="T47" fmla="*/ 6 h 43"/>
                <a:gd name="T48" fmla="*/ 31 w 52"/>
                <a:gd name="T49" fmla="*/ 6 h 43"/>
                <a:gd name="T50" fmla="*/ 28 w 52"/>
                <a:gd name="T51" fmla="*/ 7 h 43"/>
                <a:gd name="T52" fmla="*/ 25 w 52"/>
                <a:gd name="T53" fmla="*/ 7 h 43"/>
                <a:gd name="T54" fmla="*/ 22 w 52"/>
                <a:gd name="T55" fmla="*/ 8 h 43"/>
                <a:gd name="T56" fmla="*/ 15 w 52"/>
                <a:gd name="T57" fmla="*/ 8 h 43"/>
                <a:gd name="T58" fmla="*/ 15 w 52"/>
                <a:gd name="T59" fmla="*/ 0 h 43"/>
                <a:gd name="T60" fmla="*/ 0 w 52"/>
                <a:gd name="T61" fmla="*/ 0 h 43"/>
                <a:gd name="T62" fmla="*/ 0 w 52"/>
                <a:gd name="T6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 h="43">
                  <a:moveTo>
                    <a:pt x="0" y="0"/>
                  </a:moveTo>
                  <a:lnTo>
                    <a:pt x="0" y="42"/>
                  </a:lnTo>
                  <a:lnTo>
                    <a:pt x="15" y="42"/>
                  </a:lnTo>
                  <a:lnTo>
                    <a:pt x="15" y="19"/>
                  </a:lnTo>
                  <a:lnTo>
                    <a:pt x="24" y="19"/>
                  </a:lnTo>
                  <a:lnTo>
                    <a:pt x="27" y="19"/>
                  </a:lnTo>
                  <a:lnTo>
                    <a:pt x="31" y="18"/>
                  </a:lnTo>
                  <a:lnTo>
                    <a:pt x="32" y="18"/>
                  </a:lnTo>
                  <a:lnTo>
                    <a:pt x="35" y="18"/>
                  </a:lnTo>
                  <a:lnTo>
                    <a:pt x="38" y="17"/>
                  </a:lnTo>
                  <a:lnTo>
                    <a:pt x="39" y="16"/>
                  </a:lnTo>
                  <a:lnTo>
                    <a:pt x="41" y="16"/>
                  </a:lnTo>
                  <a:lnTo>
                    <a:pt x="44" y="14"/>
                  </a:lnTo>
                  <a:lnTo>
                    <a:pt x="46" y="11"/>
                  </a:lnTo>
                  <a:lnTo>
                    <a:pt x="49" y="8"/>
                  </a:lnTo>
                  <a:lnTo>
                    <a:pt x="50" y="4"/>
                  </a:lnTo>
                  <a:lnTo>
                    <a:pt x="51" y="0"/>
                  </a:lnTo>
                  <a:lnTo>
                    <a:pt x="51" y="0"/>
                  </a:lnTo>
                  <a:lnTo>
                    <a:pt x="36" y="0"/>
                  </a:lnTo>
                  <a:lnTo>
                    <a:pt x="36" y="0"/>
                  </a:lnTo>
                  <a:lnTo>
                    <a:pt x="35" y="2"/>
                  </a:lnTo>
                  <a:lnTo>
                    <a:pt x="35" y="3"/>
                  </a:lnTo>
                  <a:lnTo>
                    <a:pt x="34" y="4"/>
                  </a:lnTo>
                  <a:lnTo>
                    <a:pt x="32" y="6"/>
                  </a:lnTo>
                  <a:lnTo>
                    <a:pt x="31" y="6"/>
                  </a:lnTo>
                  <a:lnTo>
                    <a:pt x="28" y="7"/>
                  </a:lnTo>
                  <a:lnTo>
                    <a:pt x="25" y="7"/>
                  </a:lnTo>
                  <a:lnTo>
                    <a:pt x="22" y="8"/>
                  </a:lnTo>
                  <a:lnTo>
                    <a:pt x="15" y="8"/>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0" name="Freeform 124"/>
            <p:cNvSpPr>
              <a:spLocks/>
            </p:cNvSpPr>
            <p:nvPr/>
          </p:nvSpPr>
          <p:spPr bwMode="auto">
            <a:xfrm>
              <a:off x="4607" y="3597"/>
              <a:ext cx="56" cy="43"/>
            </a:xfrm>
            <a:custGeom>
              <a:avLst/>
              <a:gdLst>
                <a:gd name="T0" fmla="*/ 0 w 56"/>
                <a:gd name="T1" fmla="*/ 0 h 43"/>
                <a:gd name="T2" fmla="*/ 0 w 56"/>
                <a:gd name="T3" fmla="*/ 42 h 43"/>
                <a:gd name="T4" fmla="*/ 15 w 56"/>
                <a:gd name="T5" fmla="*/ 42 h 43"/>
                <a:gd name="T6" fmla="*/ 15 w 56"/>
                <a:gd name="T7" fmla="*/ 18 h 43"/>
                <a:gd name="T8" fmla="*/ 35 w 56"/>
                <a:gd name="T9" fmla="*/ 42 h 43"/>
                <a:gd name="T10" fmla="*/ 55 w 56"/>
                <a:gd name="T11" fmla="*/ 42 h 43"/>
                <a:gd name="T12" fmla="*/ 33 w 56"/>
                <a:gd name="T13" fmla="*/ 20 h 43"/>
                <a:gd name="T14" fmla="*/ 35 w 56"/>
                <a:gd name="T15" fmla="*/ 19 h 43"/>
                <a:gd name="T16" fmla="*/ 38 w 56"/>
                <a:gd name="T17" fmla="*/ 18 h 43"/>
                <a:gd name="T18" fmla="*/ 40 w 56"/>
                <a:gd name="T19" fmla="*/ 17 h 43"/>
                <a:gd name="T20" fmla="*/ 41 w 56"/>
                <a:gd name="T21" fmla="*/ 16 h 43"/>
                <a:gd name="T22" fmla="*/ 44 w 56"/>
                <a:gd name="T23" fmla="*/ 16 h 43"/>
                <a:gd name="T24" fmla="*/ 45 w 56"/>
                <a:gd name="T25" fmla="*/ 14 h 43"/>
                <a:gd name="T26" fmla="*/ 47 w 56"/>
                <a:gd name="T27" fmla="*/ 13 h 43"/>
                <a:gd name="T28" fmla="*/ 48 w 56"/>
                <a:gd name="T29" fmla="*/ 12 h 43"/>
                <a:gd name="T30" fmla="*/ 50 w 56"/>
                <a:gd name="T31" fmla="*/ 9 h 43"/>
                <a:gd name="T32" fmla="*/ 52 w 56"/>
                <a:gd name="T33" fmla="*/ 6 h 43"/>
                <a:gd name="T34" fmla="*/ 53 w 56"/>
                <a:gd name="T35" fmla="*/ 4 h 43"/>
                <a:gd name="T36" fmla="*/ 53 w 56"/>
                <a:gd name="T37" fmla="*/ 0 h 43"/>
                <a:gd name="T38" fmla="*/ 53 w 56"/>
                <a:gd name="T39" fmla="*/ 0 h 43"/>
                <a:gd name="T40" fmla="*/ 38 w 56"/>
                <a:gd name="T41" fmla="*/ 0 h 43"/>
                <a:gd name="T42" fmla="*/ 38 w 56"/>
                <a:gd name="T43" fmla="*/ 0 h 43"/>
                <a:gd name="T44" fmla="*/ 38 w 56"/>
                <a:gd name="T45" fmla="*/ 2 h 43"/>
                <a:gd name="T46" fmla="*/ 38 w 56"/>
                <a:gd name="T47" fmla="*/ 4 h 43"/>
                <a:gd name="T48" fmla="*/ 36 w 56"/>
                <a:gd name="T49" fmla="*/ 6 h 43"/>
                <a:gd name="T50" fmla="*/ 35 w 56"/>
                <a:gd name="T51" fmla="*/ 7 h 43"/>
                <a:gd name="T52" fmla="*/ 33 w 56"/>
                <a:gd name="T53" fmla="*/ 8 h 43"/>
                <a:gd name="T54" fmla="*/ 31 w 56"/>
                <a:gd name="T55" fmla="*/ 9 h 43"/>
                <a:gd name="T56" fmla="*/ 27 w 56"/>
                <a:gd name="T57" fmla="*/ 9 h 43"/>
                <a:gd name="T58" fmla="*/ 24 w 56"/>
                <a:gd name="T59" fmla="*/ 9 h 43"/>
                <a:gd name="T60" fmla="*/ 15 w 56"/>
                <a:gd name="T61" fmla="*/ 9 h 43"/>
                <a:gd name="T62" fmla="*/ 15 w 56"/>
                <a:gd name="T63" fmla="*/ 0 h 43"/>
                <a:gd name="T64" fmla="*/ 0 w 56"/>
                <a:gd name="T65" fmla="*/ 0 h 43"/>
                <a:gd name="T66" fmla="*/ 0 w 56"/>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43">
                  <a:moveTo>
                    <a:pt x="0" y="0"/>
                  </a:moveTo>
                  <a:lnTo>
                    <a:pt x="0" y="42"/>
                  </a:lnTo>
                  <a:lnTo>
                    <a:pt x="15" y="42"/>
                  </a:lnTo>
                  <a:lnTo>
                    <a:pt x="15" y="18"/>
                  </a:lnTo>
                  <a:lnTo>
                    <a:pt x="35" y="42"/>
                  </a:lnTo>
                  <a:lnTo>
                    <a:pt x="55" y="42"/>
                  </a:lnTo>
                  <a:lnTo>
                    <a:pt x="33" y="20"/>
                  </a:lnTo>
                  <a:lnTo>
                    <a:pt x="35" y="19"/>
                  </a:lnTo>
                  <a:lnTo>
                    <a:pt x="38" y="18"/>
                  </a:lnTo>
                  <a:lnTo>
                    <a:pt x="40" y="17"/>
                  </a:lnTo>
                  <a:lnTo>
                    <a:pt x="41" y="16"/>
                  </a:lnTo>
                  <a:lnTo>
                    <a:pt x="44" y="16"/>
                  </a:lnTo>
                  <a:lnTo>
                    <a:pt x="45" y="14"/>
                  </a:lnTo>
                  <a:lnTo>
                    <a:pt x="47" y="13"/>
                  </a:lnTo>
                  <a:lnTo>
                    <a:pt x="48" y="12"/>
                  </a:lnTo>
                  <a:lnTo>
                    <a:pt x="50" y="9"/>
                  </a:lnTo>
                  <a:lnTo>
                    <a:pt x="52" y="6"/>
                  </a:lnTo>
                  <a:lnTo>
                    <a:pt x="53" y="4"/>
                  </a:lnTo>
                  <a:lnTo>
                    <a:pt x="53" y="0"/>
                  </a:lnTo>
                  <a:lnTo>
                    <a:pt x="53" y="0"/>
                  </a:lnTo>
                  <a:lnTo>
                    <a:pt x="38" y="0"/>
                  </a:lnTo>
                  <a:lnTo>
                    <a:pt x="38" y="0"/>
                  </a:lnTo>
                  <a:lnTo>
                    <a:pt x="38" y="2"/>
                  </a:lnTo>
                  <a:lnTo>
                    <a:pt x="38" y="4"/>
                  </a:lnTo>
                  <a:lnTo>
                    <a:pt x="36" y="6"/>
                  </a:lnTo>
                  <a:lnTo>
                    <a:pt x="35" y="7"/>
                  </a:lnTo>
                  <a:lnTo>
                    <a:pt x="33" y="8"/>
                  </a:lnTo>
                  <a:lnTo>
                    <a:pt x="31" y="9"/>
                  </a:lnTo>
                  <a:lnTo>
                    <a:pt x="27" y="9"/>
                  </a:lnTo>
                  <a:lnTo>
                    <a:pt x="24" y="9"/>
                  </a:lnTo>
                  <a:lnTo>
                    <a:pt x="15" y="9"/>
                  </a:lnTo>
                  <a:lnTo>
                    <a:pt x="15"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1" name="Freeform 125"/>
            <p:cNvSpPr>
              <a:spLocks/>
            </p:cNvSpPr>
            <p:nvPr/>
          </p:nvSpPr>
          <p:spPr bwMode="auto">
            <a:xfrm>
              <a:off x="4667" y="3597"/>
              <a:ext cx="85" cy="45"/>
            </a:xfrm>
            <a:custGeom>
              <a:avLst/>
              <a:gdLst>
                <a:gd name="T0" fmla="*/ 1 w 85"/>
                <a:gd name="T1" fmla="*/ 3 h 45"/>
                <a:gd name="T2" fmla="*/ 0 w 85"/>
                <a:gd name="T3" fmla="*/ 12 h 45"/>
                <a:gd name="T4" fmla="*/ 0 w 85"/>
                <a:gd name="T5" fmla="*/ 17 h 45"/>
                <a:gd name="T6" fmla="*/ 1 w 85"/>
                <a:gd name="T7" fmla="*/ 23 h 45"/>
                <a:gd name="T8" fmla="*/ 5 w 85"/>
                <a:gd name="T9" fmla="*/ 28 h 45"/>
                <a:gd name="T10" fmla="*/ 9 w 85"/>
                <a:gd name="T11" fmla="*/ 33 h 45"/>
                <a:gd name="T12" fmla="*/ 12 w 85"/>
                <a:gd name="T13" fmla="*/ 35 h 45"/>
                <a:gd name="T14" fmla="*/ 15 w 85"/>
                <a:gd name="T15" fmla="*/ 37 h 45"/>
                <a:gd name="T16" fmla="*/ 18 w 85"/>
                <a:gd name="T17" fmla="*/ 39 h 45"/>
                <a:gd name="T18" fmla="*/ 22 w 85"/>
                <a:gd name="T19" fmla="*/ 40 h 45"/>
                <a:gd name="T20" fmla="*/ 27 w 85"/>
                <a:gd name="T21" fmla="*/ 41 h 45"/>
                <a:gd name="T22" fmla="*/ 31 w 85"/>
                <a:gd name="T23" fmla="*/ 43 h 45"/>
                <a:gd name="T24" fmla="*/ 36 w 85"/>
                <a:gd name="T25" fmla="*/ 44 h 45"/>
                <a:gd name="T26" fmla="*/ 41 w 85"/>
                <a:gd name="T27" fmla="*/ 44 h 45"/>
                <a:gd name="T28" fmla="*/ 47 w 85"/>
                <a:gd name="T29" fmla="*/ 44 h 45"/>
                <a:gd name="T30" fmla="*/ 53 w 85"/>
                <a:gd name="T31" fmla="*/ 42 h 45"/>
                <a:gd name="T32" fmla="*/ 59 w 85"/>
                <a:gd name="T33" fmla="*/ 41 h 45"/>
                <a:gd name="T34" fmla="*/ 64 w 85"/>
                <a:gd name="T35" fmla="*/ 39 h 45"/>
                <a:gd name="T36" fmla="*/ 69 w 85"/>
                <a:gd name="T37" fmla="*/ 36 h 45"/>
                <a:gd name="T38" fmla="*/ 72 w 85"/>
                <a:gd name="T39" fmla="*/ 33 h 45"/>
                <a:gd name="T40" fmla="*/ 76 w 85"/>
                <a:gd name="T41" fmla="*/ 30 h 45"/>
                <a:gd name="T42" fmla="*/ 78 w 85"/>
                <a:gd name="T43" fmla="*/ 27 h 45"/>
                <a:gd name="T44" fmla="*/ 83 w 85"/>
                <a:gd name="T45" fmla="*/ 20 h 45"/>
                <a:gd name="T46" fmla="*/ 84 w 85"/>
                <a:gd name="T47" fmla="*/ 14 h 45"/>
                <a:gd name="T48" fmla="*/ 83 w 85"/>
                <a:gd name="T49" fmla="*/ 7 h 45"/>
                <a:gd name="T50" fmla="*/ 81 w 85"/>
                <a:gd name="T51" fmla="*/ 1 h 45"/>
                <a:gd name="T52" fmla="*/ 64 w 85"/>
                <a:gd name="T53" fmla="*/ 0 h 45"/>
                <a:gd name="T54" fmla="*/ 65 w 85"/>
                <a:gd name="T55" fmla="*/ 2 h 45"/>
                <a:gd name="T56" fmla="*/ 67 w 85"/>
                <a:gd name="T57" fmla="*/ 6 h 45"/>
                <a:gd name="T58" fmla="*/ 69 w 85"/>
                <a:gd name="T59" fmla="*/ 10 h 45"/>
                <a:gd name="T60" fmla="*/ 68 w 85"/>
                <a:gd name="T61" fmla="*/ 16 h 45"/>
                <a:gd name="T62" fmla="*/ 64 w 85"/>
                <a:gd name="T63" fmla="*/ 23 h 45"/>
                <a:gd name="T64" fmla="*/ 58 w 85"/>
                <a:gd name="T65" fmla="*/ 28 h 45"/>
                <a:gd name="T66" fmla="*/ 53 w 85"/>
                <a:gd name="T67" fmla="*/ 30 h 45"/>
                <a:gd name="T68" fmla="*/ 49 w 85"/>
                <a:gd name="T69" fmla="*/ 31 h 45"/>
                <a:gd name="T70" fmla="*/ 43 w 85"/>
                <a:gd name="T71" fmla="*/ 33 h 45"/>
                <a:gd name="T72" fmla="*/ 38 w 85"/>
                <a:gd name="T73" fmla="*/ 32 h 45"/>
                <a:gd name="T74" fmla="*/ 32 w 85"/>
                <a:gd name="T75" fmla="*/ 31 h 45"/>
                <a:gd name="T76" fmla="*/ 26 w 85"/>
                <a:gd name="T77" fmla="*/ 29 h 45"/>
                <a:gd name="T78" fmla="*/ 21 w 85"/>
                <a:gd name="T79" fmla="*/ 25 h 45"/>
                <a:gd name="T80" fmla="*/ 17 w 85"/>
                <a:gd name="T81" fmla="*/ 20 h 45"/>
                <a:gd name="T82" fmla="*/ 14 w 85"/>
                <a:gd name="T83" fmla="*/ 15 h 45"/>
                <a:gd name="T84" fmla="*/ 14 w 85"/>
                <a:gd name="T85" fmla="*/ 7 h 45"/>
                <a:gd name="T86" fmla="*/ 18 w 85"/>
                <a:gd name="T87" fmla="*/ 0 h 45"/>
                <a:gd name="T88" fmla="*/ 2 w 85"/>
                <a:gd name="T8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5" h="45">
                  <a:moveTo>
                    <a:pt x="2" y="0"/>
                  </a:moveTo>
                  <a:lnTo>
                    <a:pt x="1" y="3"/>
                  </a:lnTo>
                  <a:lnTo>
                    <a:pt x="0" y="7"/>
                  </a:lnTo>
                  <a:lnTo>
                    <a:pt x="0" y="12"/>
                  </a:lnTo>
                  <a:lnTo>
                    <a:pt x="0" y="14"/>
                  </a:lnTo>
                  <a:lnTo>
                    <a:pt x="0" y="17"/>
                  </a:lnTo>
                  <a:lnTo>
                    <a:pt x="1" y="20"/>
                  </a:lnTo>
                  <a:lnTo>
                    <a:pt x="1" y="23"/>
                  </a:lnTo>
                  <a:lnTo>
                    <a:pt x="3" y="25"/>
                  </a:lnTo>
                  <a:lnTo>
                    <a:pt x="5" y="28"/>
                  </a:lnTo>
                  <a:lnTo>
                    <a:pt x="7" y="30"/>
                  </a:lnTo>
                  <a:lnTo>
                    <a:pt x="9" y="33"/>
                  </a:lnTo>
                  <a:lnTo>
                    <a:pt x="10" y="34"/>
                  </a:lnTo>
                  <a:lnTo>
                    <a:pt x="12" y="35"/>
                  </a:lnTo>
                  <a:lnTo>
                    <a:pt x="14" y="36"/>
                  </a:lnTo>
                  <a:lnTo>
                    <a:pt x="15" y="37"/>
                  </a:lnTo>
                  <a:lnTo>
                    <a:pt x="17" y="38"/>
                  </a:lnTo>
                  <a:lnTo>
                    <a:pt x="18" y="39"/>
                  </a:lnTo>
                  <a:lnTo>
                    <a:pt x="21" y="40"/>
                  </a:lnTo>
                  <a:lnTo>
                    <a:pt x="22" y="40"/>
                  </a:lnTo>
                  <a:lnTo>
                    <a:pt x="24" y="41"/>
                  </a:lnTo>
                  <a:lnTo>
                    <a:pt x="27" y="41"/>
                  </a:lnTo>
                  <a:lnTo>
                    <a:pt x="29" y="42"/>
                  </a:lnTo>
                  <a:lnTo>
                    <a:pt x="31" y="43"/>
                  </a:lnTo>
                  <a:lnTo>
                    <a:pt x="34" y="43"/>
                  </a:lnTo>
                  <a:lnTo>
                    <a:pt x="36" y="44"/>
                  </a:lnTo>
                  <a:lnTo>
                    <a:pt x="38" y="44"/>
                  </a:lnTo>
                  <a:lnTo>
                    <a:pt x="41" y="44"/>
                  </a:lnTo>
                  <a:lnTo>
                    <a:pt x="44" y="44"/>
                  </a:lnTo>
                  <a:lnTo>
                    <a:pt x="47" y="44"/>
                  </a:lnTo>
                  <a:lnTo>
                    <a:pt x="50" y="43"/>
                  </a:lnTo>
                  <a:lnTo>
                    <a:pt x="53" y="42"/>
                  </a:lnTo>
                  <a:lnTo>
                    <a:pt x="56" y="41"/>
                  </a:lnTo>
                  <a:lnTo>
                    <a:pt x="59" y="41"/>
                  </a:lnTo>
                  <a:lnTo>
                    <a:pt x="61" y="40"/>
                  </a:lnTo>
                  <a:lnTo>
                    <a:pt x="64" y="39"/>
                  </a:lnTo>
                  <a:lnTo>
                    <a:pt x="66" y="37"/>
                  </a:lnTo>
                  <a:lnTo>
                    <a:pt x="69" y="36"/>
                  </a:lnTo>
                  <a:lnTo>
                    <a:pt x="70" y="35"/>
                  </a:lnTo>
                  <a:lnTo>
                    <a:pt x="72" y="33"/>
                  </a:lnTo>
                  <a:lnTo>
                    <a:pt x="74" y="31"/>
                  </a:lnTo>
                  <a:lnTo>
                    <a:pt x="76" y="30"/>
                  </a:lnTo>
                  <a:lnTo>
                    <a:pt x="77" y="28"/>
                  </a:lnTo>
                  <a:lnTo>
                    <a:pt x="78" y="27"/>
                  </a:lnTo>
                  <a:lnTo>
                    <a:pt x="80" y="23"/>
                  </a:lnTo>
                  <a:lnTo>
                    <a:pt x="83" y="20"/>
                  </a:lnTo>
                  <a:lnTo>
                    <a:pt x="83" y="16"/>
                  </a:lnTo>
                  <a:lnTo>
                    <a:pt x="84" y="14"/>
                  </a:lnTo>
                  <a:lnTo>
                    <a:pt x="84" y="10"/>
                  </a:lnTo>
                  <a:lnTo>
                    <a:pt x="83" y="7"/>
                  </a:lnTo>
                  <a:lnTo>
                    <a:pt x="83" y="4"/>
                  </a:lnTo>
                  <a:lnTo>
                    <a:pt x="81" y="1"/>
                  </a:lnTo>
                  <a:lnTo>
                    <a:pt x="80" y="0"/>
                  </a:lnTo>
                  <a:lnTo>
                    <a:pt x="64" y="0"/>
                  </a:lnTo>
                  <a:lnTo>
                    <a:pt x="64" y="0"/>
                  </a:lnTo>
                  <a:lnTo>
                    <a:pt x="65" y="2"/>
                  </a:lnTo>
                  <a:lnTo>
                    <a:pt x="66" y="4"/>
                  </a:lnTo>
                  <a:lnTo>
                    <a:pt x="67" y="6"/>
                  </a:lnTo>
                  <a:lnTo>
                    <a:pt x="68" y="8"/>
                  </a:lnTo>
                  <a:lnTo>
                    <a:pt x="69" y="10"/>
                  </a:lnTo>
                  <a:lnTo>
                    <a:pt x="69" y="12"/>
                  </a:lnTo>
                  <a:lnTo>
                    <a:pt x="68" y="16"/>
                  </a:lnTo>
                  <a:lnTo>
                    <a:pt x="66" y="20"/>
                  </a:lnTo>
                  <a:lnTo>
                    <a:pt x="64" y="23"/>
                  </a:lnTo>
                  <a:lnTo>
                    <a:pt x="60" y="27"/>
                  </a:lnTo>
                  <a:lnTo>
                    <a:pt x="58" y="28"/>
                  </a:lnTo>
                  <a:lnTo>
                    <a:pt x="56" y="29"/>
                  </a:lnTo>
                  <a:lnTo>
                    <a:pt x="53" y="30"/>
                  </a:lnTo>
                  <a:lnTo>
                    <a:pt x="50" y="31"/>
                  </a:lnTo>
                  <a:lnTo>
                    <a:pt x="49" y="31"/>
                  </a:lnTo>
                  <a:lnTo>
                    <a:pt x="46" y="32"/>
                  </a:lnTo>
                  <a:lnTo>
                    <a:pt x="43" y="33"/>
                  </a:lnTo>
                  <a:lnTo>
                    <a:pt x="41" y="33"/>
                  </a:lnTo>
                  <a:lnTo>
                    <a:pt x="38" y="32"/>
                  </a:lnTo>
                  <a:lnTo>
                    <a:pt x="35" y="31"/>
                  </a:lnTo>
                  <a:lnTo>
                    <a:pt x="32" y="31"/>
                  </a:lnTo>
                  <a:lnTo>
                    <a:pt x="29" y="30"/>
                  </a:lnTo>
                  <a:lnTo>
                    <a:pt x="26" y="29"/>
                  </a:lnTo>
                  <a:lnTo>
                    <a:pt x="23" y="27"/>
                  </a:lnTo>
                  <a:lnTo>
                    <a:pt x="21" y="25"/>
                  </a:lnTo>
                  <a:lnTo>
                    <a:pt x="19" y="23"/>
                  </a:lnTo>
                  <a:lnTo>
                    <a:pt x="17" y="20"/>
                  </a:lnTo>
                  <a:lnTo>
                    <a:pt x="15" y="18"/>
                  </a:lnTo>
                  <a:lnTo>
                    <a:pt x="14" y="15"/>
                  </a:lnTo>
                  <a:lnTo>
                    <a:pt x="14" y="12"/>
                  </a:lnTo>
                  <a:lnTo>
                    <a:pt x="14" y="7"/>
                  </a:lnTo>
                  <a:lnTo>
                    <a:pt x="17" y="3"/>
                  </a:lnTo>
                  <a:lnTo>
                    <a:pt x="18" y="0"/>
                  </a:lnTo>
                  <a:lnTo>
                    <a:pt x="2"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2" name="Freeform 126"/>
            <p:cNvSpPr>
              <a:spLocks/>
            </p:cNvSpPr>
            <p:nvPr/>
          </p:nvSpPr>
          <p:spPr bwMode="auto">
            <a:xfrm>
              <a:off x="4771"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Lst>
              <a:ahLst/>
              <a:cxnLst>
                <a:cxn ang="0">
                  <a:pos x="T0" y="T1"/>
                </a:cxn>
                <a:cxn ang="0">
                  <a:pos x="T2" y="T3"/>
                </a:cxn>
                <a:cxn ang="0">
                  <a:pos x="T4" y="T5"/>
                </a:cxn>
                <a:cxn ang="0">
                  <a:pos x="T6" y="T7"/>
                </a:cxn>
                <a:cxn ang="0">
                  <a:pos x="T8" y="T9"/>
                </a:cxn>
                <a:cxn ang="0">
                  <a:pos x="T10" y="T11"/>
                </a:cxn>
              </a:cxnLst>
              <a:rect l="0" t="0" r="r" b="b"/>
              <a:pathLst>
                <a:path w="17" h="43">
                  <a:moveTo>
                    <a:pt x="0" y="0"/>
                  </a:moveTo>
                  <a:lnTo>
                    <a:pt x="0" y="42"/>
                  </a:lnTo>
                  <a:lnTo>
                    <a:pt x="16" y="42"/>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3" name="Freeform 127"/>
            <p:cNvSpPr>
              <a:spLocks/>
            </p:cNvSpPr>
            <p:nvPr/>
          </p:nvSpPr>
          <p:spPr bwMode="auto">
            <a:xfrm>
              <a:off x="4809" y="3597"/>
              <a:ext cx="44" cy="43"/>
            </a:xfrm>
            <a:custGeom>
              <a:avLst/>
              <a:gdLst>
                <a:gd name="T0" fmla="*/ 0 w 44"/>
                <a:gd name="T1" fmla="*/ 0 h 43"/>
                <a:gd name="T2" fmla="*/ 0 w 44"/>
                <a:gd name="T3" fmla="*/ 42 h 43"/>
                <a:gd name="T4" fmla="*/ 43 w 44"/>
                <a:gd name="T5" fmla="*/ 42 h 43"/>
                <a:gd name="T6" fmla="*/ 43 w 44"/>
                <a:gd name="T7" fmla="*/ 31 h 43"/>
                <a:gd name="T8" fmla="*/ 14 w 44"/>
                <a:gd name="T9" fmla="*/ 31 h 43"/>
                <a:gd name="T10" fmla="*/ 14 w 44"/>
                <a:gd name="T11" fmla="*/ 17 h 43"/>
                <a:gd name="T12" fmla="*/ 41 w 44"/>
                <a:gd name="T13" fmla="*/ 17 h 43"/>
                <a:gd name="T14" fmla="*/ 41 w 44"/>
                <a:gd name="T15" fmla="*/ 6 h 43"/>
                <a:gd name="T16" fmla="*/ 14 w 44"/>
                <a:gd name="T17" fmla="*/ 6 h 43"/>
                <a:gd name="T18" fmla="*/ 14 w 44"/>
                <a:gd name="T19" fmla="*/ 0 h 43"/>
                <a:gd name="T20" fmla="*/ 0 w 44"/>
                <a:gd name="T21" fmla="*/ 0 h 43"/>
                <a:gd name="T22" fmla="*/ 0 w 44"/>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 h="43">
                  <a:moveTo>
                    <a:pt x="0" y="0"/>
                  </a:moveTo>
                  <a:lnTo>
                    <a:pt x="0" y="42"/>
                  </a:lnTo>
                  <a:lnTo>
                    <a:pt x="43" y="42"/>
                  </a:lnTo>
                  <a:lnTo>
                    <a:pt x="43" y="31"/>
                  </a:lnTo>
                  <a:lnTo>
                    <a:pt x="14" y="31"/>
                  </a:lnTo>
                  <a:lnTo>
                    <a:pt x="14" y="17"/>
                  </a:lnTo>
                  <a:lnTo>
                    <a:pt x="41" y="17"/>
                  </a:lnTo>
                  <a:lnTo>
                    <a:pt x="41" y="6"/>
                  </a:lnTo>
                  <a:lnTo>
                    <a:pt x="14" y="6"/>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4" name="Freeform 128"/>
            <p:cNvSpPr>
              <a:spLocks/>
            </p:cNvSpPr>
            <p:nvPr/>
          </p:nvSpPr>
          <p:spPr bwMode="auto">
            <a:xfrm>
              <a:off x="4862" y="3597"/>
              <a:ext cx="81" cy="45"/>
            </a:xfrm>
            <a:custGeom>
              <a:avLst/>
              <a:gdLst>
                <a:gd name="T0" fmla="*/ 2 w 81"/>
                <a:gd name="T1" fmla="*/ 0 h 45"/>
                <a:gd name="T2" fmla="*/ 0 w 81"/>
                <a:gd name="T3" fmla="*/ 6 h 45"/>
                <a:gd name="T4" fmla="*/ 0 w 81"/>
                <a:gd name="T5" fmla="*/ 10 h 45"/>
                <a:gd name="T6" fmla="*/ 1 w 81"/>
                <a:gd name="T7" fmla="*/ 20 h 45"/>
                <a:gd name="T8" fmla="*/ 5 w 81"/>
                <a:gd name="T9" fmla="*/ 28 h 45"/>
                <a:gd name="T10" fmla="*/ 8 w 81"/>
                <a:gd name="T11" fmla="*/ 31 h 45"/>
                <a:gd name="T12" fmla="*/ 11 w 81"/>
                <a:gd name="T13" fmla="*/ 34 h 45"/>
                <a:gd name="T14" fmla="*/ 16 w 81"/>
                <a:gd name="T15" fmla="*/ 37 h 45"/>
                <a:gd name="T16" fmla="*/ 19 w 81"/>
                <a:gd name="T17" fmla="*/ 39 h 45"/>
                <a:gd name="T18" fmla="*/ 24 w 81"/>
                <a:gd name="T19" fmla="*/ 41 h 45"/>
                <a:gd name="T20" fmla="*/ 29 w 81"/>
                <a:gd name="T21" fmla="*/ 42 h 45"/>
                <a:gd name="T22" fmla="*/ 34 w 81"/>
                <a:gd name="T23" fmla="*/ 43 h 45"/>
                <a:gd name="T24" fmla="*/ 40 w 81"/>
                <a:gd name="T25" fmla="*/ 44 h 45"/>
                <a:gd name="T26" fmla="*/ 43 w 81"/>
                <a:gd name="T27" fmla="*/ 44 h 45"/>
                <a:gd name="T28" fmla="*/ 46 w 81"/>
                <a:gd name="T29" fmla="*/ 44 h 45"/>
                <a:gd name="T30" fmla="*/ 49 w 81"/>
                <a:gd name="T31" fmla="*/ 43 h 45"/>
                <a:gd name="T32" fmla="*/ 54 w 81"/>
                <a:gd name="T33" fmla="*/ 42 h 45"/>
                <a:gd name="T34" fmla="*/ 57 w 81"/>
                <a:gd name="T35" fmla="*/ 41 h 45"/>
                <a:gd name="T36" fmla="*/ 61 w 81"/>
                <a:gd name="T37" fmla="*/ 40 h 45"/>
                <a:gd name="T38" fmla="*/ 64 w 81"/>
                <a:gd name="T39" fmla="*/ 39 h 45"/>
                <a:gd name="T40" fmla="*/ 68 w 81"/>
                <a:gd name="T41" fmla="*/ 36 h 45"/>
                <a:gd name="T42" fmla="*/ 75 w 81"/>
                <a:gd name="T43" fmla="*/ 31 h 45"/>
                <a:gd name="T44" fmla="*/ 80 w 81"/>
                <a:gd name="T45" fmla="*/ 26 h 45"/>
                <a:gd name="T46" fmla="*/ 60 w 81"/>
                <a:gd name="T47" fmla="*/ 27 h 45"/>
                <a:gd name="T48" fmla="*/ 55 w 81"/>
                <a:gd name="T49" fmla="*/ 29 h 45"/>
                <a:gd name="T50" fmla="*/ 49 w 81"/>
                <a:gd name="T51" fmla="*/ 31 h 45"/>
                <a:gd name="T52" fmla="*/ 44 w 81"/>
                <a:gd name="T53" fmla="*/ 33 h 45"/>
                <a:gd name="T54" fmla="*/ 39 w 81"/>
                <a:gd name="T55" fmla="*/ 33 h 45"/>
                <a:gd name="T56" fmla="*/ 33 w 81"/>
                <a:gd name="T57" fmla="*/ 31 h 45"/>
                <a:gd name="T58" fmla="*/ 29 w 81"/>
                <a:gd name="T59" fmla="*/ 30 h 45"/>
                <a:gd name="T60" fmla="*/ 24 w 81"/>
                <a:gd name="T61" fmla="*/ 28 h 45"/>
                <a:gd name="T62" fmla="*/ 19 w 81"/>
                <a:gd name="T63" fmla="*/ 23 h 45"/>
                <a:gd name="T64" fmla="*/ 14 w 81"/>
                <a:gd name="T65" fmla="*/ 16 h 45"/>
                <a:gd name="T66" fmla="*/ 14 w 81"/>
                <a:gd name="T67" fmla="*/ 9 h 45"/>
                <a:gd name="T68" fmla="*/ 16 w 81"/>
                <a:gd name="T69" fmla="*/ 4 h 45"/>
                <a:gd name="T70" fmla="*/ 19 w 81"/>
                <a:gd name="T71" fmla="*/ 0 h 45"/>
                <a:gd name="T72" fmla="*/ 2 w 81"/>
                <a:gd name="T7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45">
                  <a:moveTo>
                    <a:pt x="2" y="0"/>
                  </a:moveTo>
                  <a:lnTo>
                    <a:pt x="2" y="0"/>
                  </a:lnTo>
                  <a:lnTo>
                    <a:pt x="0" y="3"/>
                  </a:lnTo>
                  <a:lnTo>
                    <a:pt x="0" y="6"/>
                  </a:lnTo>
                  <a:lnTo>
                    <a:pt x="0" y="8"/>
                  </a:lnTo>
                  <a:lnTo>
                    <a:pt x="0" y="10"/>
                  </a:lnTo>
                  <a:lnTo>
                    <a:pt x="0" y="15"/>
                  </a:lnTo>
                  <a:lnTo>
                    <a:pt x="1" y="20"/>
                  </a:lnTo>
                  <a:lnTo>
                    <a:pt x="2" y="24"/>
                  </a:lnTo>
                  <a:lnTo>
                    <a:pt x="5" y="28"/>
                  </a:lnTo>
                  <a:lnTo>
                    <a:pt x="7" y="29"/>
                  </a:lnTo>
                  <a:lnTo>
                    <a:pt x="8" y="31"/>
                  </a:lnTo>
                  <a:lnTo>
                    <a:pt x="9" y="33"/>
                  </a:lnTo>
                  <a:lnTo>
                    <a:pt x="11" y="34"/>
                  </a:lnTo>
                  <a:lnTo>
                    <a:pt x="13" y="35"/>
                  </a:lnTo>
                  <a:lnTo>
                    <a:pt x="16" y="37"/>
                  </a:lnTo>
                  <a:lnTo>
                    <a:pt x="17" y="38"/>
                  </a:lnTo>
                  <a:lnTo>
                    <a:pt x="19" y="39"/>
                  </a:lnTo>
                  <a:lnTo>
                    <a:pt x="21" y="40"/>
                  </a:lnTo>
                  <a:lnTo>
                    <a:pt x="24" y="41"/>
                  </a:lnTo>
                  <a:lnTo>
                    <a:pt x="26" y="41"/>
                  </a:lnTo>
                  <a:lnTo>
                    <a:pt x="29" y="42"/>
                  </a:lnTo>
                  <a:lnTo>
                    <a:pt x="32" y="43"/>
                  </a:lnTo>
                  <a:lnTo>
                    <a:pt x="34" y="43"/>
                  </a:lnTo>
                  <a:lnTo>
                    <a:pt x="37" y="44"/>
                  </a:lnTo>
                  <a:lnTo>
                    <a:pt x="40" y="44"/>
                  </a:lnTo>
                  <a:lnTo>
                    <a:pt x="41" y="44"/>
                  </a:lnTo>
                  <a:lnTo>
                    <a:pt x="43" y="44"/>
                  </a:lnTo>
                  <a:lnTo>
                    <a:pt x="44" y="44"/>
                  </a:lnTo>
                  <a:lnTo>
                    <a:pt x="46" y="44"/>
                  </a:lnTo>
                  <a:lnTo>
                    <a:pt x="48" y="44"/>
                  </a:lnTo>
                  <a:lnTo>
                    <a:pt x="49" y="43"/>
                  </a:lnTo>
                  <a:lnTo>
                    <a:pt x="52" y="43"/>
                  </a:lnTo>
                  <a:lnTo>
                    <a:pt x="54" y="42"/>
                  </a:lnTo>
                  <a:lnTo>
                    <a:pt x="56" y="41"/>
                  </a:lnTo>
                  <a:lnTo>
                    <a:pt x="57" y="41"/>
                  </a:lnTo>
                  <a:lnTo>
                    <a:pt x="59" y="40"/>
                  </a:lnTo>
                  <a:lnTo>
                    <a:pt x="61" y="40"/>
                  </a:lnTo>
                  <a:lnTo>
                    <a:pt x="63" y="39"/>
                  </a:lnTo>
                  <a:lnTo>
                    <a:pt x="64" y="39"/>
                  </a:lnTo>
                  <a:lnTo>
                    <a:pt x="66" y="37"/>
                  </a:lnTo>
                  <a:lnTo>
                    <a:pt x="68" y="36"/>
                  </a:lnTo>
                  <a:lnTo>
                    <a:pt x="72" y="34"/>
                  </a:lnTo>
                  <a:lnTo>
                    <a:pt x="75" y="31"/>
                  </a:lnTo>
                  <a:lnTo>
                    <a:pt x="78" y="29"/>
                  </a:lnTo>
                  <a:lnTo>
                    <a:pt x="80" y="26"/>
                  </a:lnTo>
                  <a:lnTo>
                    <a:pt x="62" y="26"/>
                  </a:lnTo>
                  <a:lnTo>
                    <a:pt x="60" y="27"/>
                  </a:lnTo>
                  <a:lnTo>
                    <a:pt x="57" y="28"/>
                  </a:lnTo>
                  <a:lnTo>
                    <a:pt x="55" y="29"/>
                  </a:lnTo>
                  <a:lnTo>
                    <a:pt x="53" y="31"/>
                  </a:lnTo>
                  <a:lnTo>
                    <a:pt x="49" y="31"/>
                  </a:lnTo>
                  <a:lnTo>
                    <a:pt x="47" y="32"/>
                  </a:lnTo>
                  <a:lnTo>
                    <a:pt x="44" y="33"/>
                  </a:lnTo>
                  <a:lnTo>
                    <a:pt x="41" y="33"/>
                  </a:lnTo>
                  <a:lnTo>
                    <a:pt x="39" y="33"/>
                  </a:lnTo>
                  <a:lnTo>
                    <a:pt x="36" y="32"/>
                  </a:lnTo>
                  <a:lnTo>
                    <a:pt x="33" y="31"/>
                  </a:lnTo>
                  <a:lnTo>
                    <a:pt x="32" y="31"/>
                  </a:lnTo>
                  <a:lnTo>
                    <a:pt x="29" y="30"/>
                  </a:lnTo>
                  <a:lnTo>
                    <a:pt x="26" y="29"/>
                  </a:lnTo>
                  <a:lnTo>
                    <a:pt x="24" y="28"/>
                  </a:lnTo>
                  <a:lnTo>
                    <a:pt x="23" y="27"/>
                  </a:lnTo>
                  <a:lnTo>
                    <a:pt x="19" y="23"/>
                  </a:lnTo>
                  <a:lnTo>
                    <a:pt x="16" y="20"/>
                  </a:lnTo>
                  <a:lnTo>
                    <a:pt x="14" y="16"/>
                  </a:lnTo>
                  <a:lnTo>
                    <a:pt x="14" y="11"/>
                  </a:lnTo>
                  <a:lnTo>
                    <a:pt x="14" y="9"/>
                  </a:lnTo>
                  <a:lnTo>
                    <a:pt x="15" y="6"/>
                  </a:lnTo>
                  <a:lnTo>
                    <a:pt x="16" y="4"/>
                  </a:lnTo>
                  <a:lnTo>
                    <a:pt x="18" y="1"/>
                  </a:lnTo>
                  <a:lnTo>
                    <a:pt x="19" y="0"/>
                  </a:lnTo>
                  <a:lnTo>
                    <a:pt x="2"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5" name="Freeform 129"/>
            <p:cNvSpPr>
              <a:spLocks/>
            </p:cNvSpPr>
            <p:nvPr/>
          </p:nvSpPr>
          <p:spPr bwMode="auto">
            <a:xfrm>
              <a:off x="4958"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Lst>
              <a:ahLst/>
              <a:cxnLst>
                <a:cxn ang="0">
                  <a:pos x="T0" y="T1"/>
                </a:cxn>
                <a:cxn ang="0">
                  <a:pos x="T2" y="T3"/>
                </a:cxn>
                <a:cxn ang="0">
                  <a:pos x="T4" y="T5"/>
                </a:cxn>
                <a:cxn ang="0">
                  <a:pos x="T6" y="T7"/>
                </a:cxn>
                <a:cxn ang="0">
                  <a:pos x="T8" y="T9"/>
                </a:cxn>
                <a:cxn ang="0">
                  <a:pos x="T10" y="T11"/>
                </a:cxn>
              </a:cxnLst>
              <a:rect l="0" t="0" r="r" b="b"/>
              <a:pathLst>
                <a:path w="17" h="43">
                  <a:moveTo>
                    <a:pt x="0" y="0"/>
                  </a:moveTo>
                  <a:lnTo>
                    <a:pt x="0" y="42"/>
                  </a:lnTo>
                  <a:lnTo>
                    <a:pt x="16" y="42"/>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6" name="Freeform 130"/>
            <p:cNvSpPr>
              <a:spLocks/>
            </p:cNvSpPr>
            <p:nvPr/>
          </p:nvSpPr>
          <p:spPr bwMode="auto">
            <a:xfrm>
              <a:off x="4997"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Lst>
              <a:ahLst/>
              <a:cxnLst>
                <a:cxn ang="0">
                  <a:pos x="T0" y="T1"/>
                </a:cxn>
                <a:cxn ang="0">
                  <a:pos x="T2" y="T3"/>
                </a:cxn>
                <a:cxn ang="0">
                  <a:pos x="T4" y="T5"/>
                </a:cxn>
                <a:cxn ang="0">
                  <a:pos x="T6" y="T7"/>
                </a:cxn>
                <a:cxn ang="0">
                  <a:pos x="T8" y="T9"/>
                </a:cxn>
                <a:cxn ang="0">
                  <a:pos x="T10" y="T11"/>
                </a:cxn>
              </a:cxnLst>
              <a:rect l="0" t="0" r="r" b="b"/>
              <a:pathLst>
                <a:path w="17" h="43">
                  <a:moveTo>
                    <a:pt x="0" y="0"/>
                  </a:moveTo>
                  <a:lnTo>
                    <a:pt x="0" y="42"/>
                  </a:lnTo>
                  <a:lnTo>
                    <a:pt x="16" y="42"/>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7" name="Freeform 131"/>
            <p:cNvSpPr>
              <a:spLocks/>
            </p:cNvSpPr>
            <p:nvPr/>
          </p:nvSpPr>
          <p:spPr bwMode="auto">
            <a:xfrm>
              <a:off x="5024" y="3597"/>
              <a:ext cx="85" cy="45"/>
            </a:xfrm>
            <a:custGeom>
              <a:avLst/>
              <a:gdLst>
                <a:gd name="T0" fmla="*/ 1 w 85"/>
                <a:gd name="T1" fmla="*/ 3 h 45"/>
                <a:gd name="T2" fmla="*/ 0 w 85"/>
                <a:gd name="T3" fmla="*/ 12 h 45"/>
                <a:gd name="T4" fmla="*/ 0 w 85"/>
                <a:gd name="T5" fmla="*/ 17 h 45"/>
                <a:gd name="T6" fmla="*/ 1 w 85"/>
                <a:gd name="T7" fmla="*/ 23 h 45"/>
                <a:gd name="T8" fmla="*/ 5 w 85"/>
                <a:gd name="T9" fmla="*/ 28 h 45"/>
                <a:gd name="T10" fmla="*/ 9 w 85"/>
                <a:gd name="T11" fmla="*/ 33 h 45"/>
                <a:gd name="T12" fmla="*/ 12 w 85"/>
                <a:gd name="T13" fmla="*/ 35 h 45"/>
                <a:gd name="T14" fmla="*/ 15 w 85"/>
                <a:gd name="T15" fmla="*/ 37 h 45"/>
                <a:gd name="T16" fmla="*/ 18 w 85"/>
                <a:gd name="T17" fmla="*/ 39 h 45"/>
                <a:gd name="T18" fmla="*/ 22 w 85"/>
                <a:gd name="T19" fmla="*/ 40 h 45"/>
                <a:gd name="T20" fmla="*/ 26 w 85"/>
                <a:gd name="T21" fmla="*/ 41 h 45"/>
                <a:gd name="T22" fmla="*/ 31 w 85"/>
                <a:gd name="T23" fmla="*/ 43 h 45"/>
                <a:gd name="T24" fmla="*/ 35 w 85"/>
                <a:gd name="T25" fmla="*/ 44 h 45"/>
                <a:gd name="T26" fmla="*/ 41 w 85"/>
                <a:gd name="T27" fmla="*/ 44 h 45"/>
                <a:gd name="T28" fmla="*/ 48 w 85"/>
                <a:gd name="T29" fmla="*/ 44 h 45"/>
                <a:gd name="T30" fmla="*/ 53 w 85"/>
                <a:gd name="T31" fmla="*/ 42 h 45"/>
                <a:gd name="T32" fmla="*/ 59 w 85"/>
                <a:gd name="T33" fmla="*/ 41 h 45"/>
                <a:gd name="T34" fmla="*/ 63 w 85"/>
                <a:gd name="T35" fmla="*/ 39 h 45"/>
                <a:gd name="T36" fmla="*/ 68 w 85"/>
                <a:gd name="T37" fmla="*/ 36 h 45"/>
                <a:gd name="T38" fmla="*/ 72 w 85"/>
                <a:gd name="T39" fmla="*/ 33 h 45"/>
                <a:gd name="T40" fmla="*/ 75 w 85"/>
                <a:gd name="T41" fmla="*/ 30 h 45"/>
                <a:gd name="T42" fmla="*/ 78 w 85"/>
                <a:gd name="T43" fmla="*/ 27 h 45"/>
                <a:gd name="T44" fmla="*/ 82 w 85"/>
                <a:gd name="T45" fmla="*/ 20 h 45"/>
                <a:gd name="T46" fmla="*/ 84 w 85"/>
                <a:gd name="T47" fmla="*/ 14 h 45"/>
                <a:gd name="T48" fmla="*/ 83 w 85"/>
                <a:gd name="T49" fmla="*/ 7 h 45"/>
                <a:gd name="T50" fmla="*/ 81 w 85"/>
                <a:gd name="T51" fmla="*/ 1 h 45"/>
                <a:gd name="T52" fmla="*/ 64 w 85"/>
                <a:gd name="T53" fmla="*/ 0 h 45"/>
                <a:gd name="T54" fmla="*/ 65 w 85"/>
                <a:gd name="T55" fmla="*/ 2 h 45"/>
                <a:gd name="T56" fmla="*/ 67 w 85"/>
                <a:gd name="T57" fmla="*/ 6 h 45"/>
                <a:gd name="T58" fmla="*/ 68 w 85"/>
                <a:gd name="T59" fmla="*/ 10 h 45"/>
                <a:gd name="T60" fmla="*/ 68 w 85"/>
                <a:gd name="T61" fmla="*/ 16 h 45"/>
                <a:gd name="T62" fmla="*/ 63 w 85"/>
                <a:gd name="T63" fmla="*/ 23 h 45"/>
                <a:gd name="T64" fmla="*/ 58 w 85"/>
                <a:gd name="T65" fmla="*/ 28 h 45"/>
                <a:gd name="T66" fmla="*/ 54 w 85"/>
                <a:gd name="T67" fmla="*/ 30 h 45"/>
                <a:gd name="T68" fmla="*/ 49 w 85"/>
                <a:gd name="T69" fmla="*/ 31 h 45"/>
                <a:gd name="T70" fmla="*/ 43 w 85"/>
                <a:gd name="T71" fmla="*/ 33 h 45"/>
                <a:gd name="T72" fmla="*/ 39 w 85"/>
                <a:gd name="T73" fmla="*/ 33 h 45"/>
                <a:gd name="T74" fmla="*/ 36 w 85"/>
                <a:gd name="T75" fmla="*/ 32 h 45"/>
                <a:gd name="T76" fmla="*/ 34 w 85"/>
                <a:gd name="T77" fmla="*/ 31 h 45"/>
                <a:gd name="T78" fmla="*/ 30 w 85"/>
                <a:gd name="T79" fmla="*/ 31 h 45"/>
                <a:gd name="T80" fmla="*/ 26 w 85"/>
                <a:gd name="T81" fmla="*/ 29 h 45"/>
                <a:gd name="T82" fmla="*/ 21 w 85"/>
                <a:gd name="T83" fmla="*/ 25 h 45"/>
                <a:gd name="T84" fmla="*/ 16 w 85"/>
                <a:gd name="T85" fmla="*/ 20 h 45"/>
                <a:gd name="T86" fmla="*/ 14 w 85"/>
                <a:gd name="T87" fmla="*/ 15 h 45"/>
                <a:gd name="T88" fmla="*/ 14 w 85"/>
                <a:gd name="T89" fmla="*/ 7 h 45"/>
                <a:gd name="T90" fmla="*/ 18 w 85"/>
                <a:gd name="T91" fmla="*/ 0 h 45"/>
                <a:gd name="T92" fmla="*/ 2 w 85"/>
                <a:gd name="T93"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45">
                  <a:moveTo>
                    <a:pt x="2" y="0"/>
                  </a:moveTo>
                  <a:lnTo>
                    <a:pt x="1" y="3"/>
                  </a:lnTo>
                  <a:lnTo>
                    <a:pt x="0" y="7"/>
                  </a:lnTo>
                  <a:lnTo>
                    <a:pt x="0" y="12"/>
                  </a:lnTo>
                  <a:lnTo>
                    <a:pt x="0" y="14"/>
                  </a:lnTo>
                  <a:lnTo>
                    <a:pt x="0" y="17"/>
                  </a:lnTo>
                  <a:lnTo>
                    <a:pt x="0" y="20"/>
                  </a:lnTo>
                  <a:lnTo>
                    <a:pt x="1" y="23"/>
                  </a:lnTo>
                  <a:lnTo>
                    <a:pt x="3" y="25"/>
                  </a:lnTo>
                  <a:lnTo>
                    <a:pt x="5" y="28"/>
                  </a:lnTo>
                  <a:lnTo>
                    <a:pt x="7" y="30"/>
                  </a:lnTo>
                  <a:lnTo>
                    <a:pt x="9" y="33"/>
                  </a:lnTo>
                  <a:lnTo>
                    <a:pt x="10" y="34"/>
                  </a:lnTo>
                  <a:lnTo>
                    <a:pt x="12" y="35"/>
                  </a:lnTo>
                  <a:lnTo>
                    <a:pt x="14" y="36"/>
                  </a:lnTo>
                  <a:lnTo>
                    <a:pt x="15" y="37"/>
                  </a:lnTo>
                  <a:lnTo>
                    <a:pt x="16" y="38"/>
                  </a:lnTo>
                  <a:lnTo>
                    <a:pt x="18" y="39"/>
                  </a:lnTo>
                  <a:lnTo>
                    <a:pt x="21" y="40"/>
                  </a:lnTo>
                  <a:lnTo>
                    <a:pt x="22" y="40"/>
                  </a:lnTo>
                  <a:lnTo>
                    <a:pt x="24" y="41"/>
                  </a:lnTo>
                  <a:lnTo>
                    <a:pt x="26" y="41"/>
                  </a:lnTo>
                  <a:lnTo>
                    <a:pt x="28" y="42"/>
                  </a:lnTo>
                  <a:lnTo>
                    <a:pt x="31" y="43"/>
                  </a:lnTo>
                  <a:lnTo>
                    <a:pt x="34" y="43"/>
                  </a:lnTo>
                  <a:lnTo>
                    <a:pt x="35" y="44"/>
                  </a:lnTo>
                  <a:lnTo>
                    <a:pt x="38" y="44"/>
                  </a:lnTo>
                  <a:lnTo>
                    <a:pt x="41" y="44"/>
                  </a:lnTo>
                  <a:lnTo>
                    <a:pt x="44" y="44"/>
                  </a:lnTo>
                  <a:lnTo>
                    <a:pt x="48" y="44"/>
                  </a:lnTo>
                  <a:lnTo>
                    <a:pt x="50" y="43"/>
                  </a:lnTo>
                  <a:lnTo>
                    <a:pt x="53" y="42"/>
                  </a:lnTo>
                  <a:lnTo>
                    <a:pt x="56" y="41"/>
                  </a:lnTo>
                  <a:lnTo>
                    <a:pt x="59" y="41"/>
                  </a:lnTo>
                  <a:lnTo>
                    <a:pt x="61" y="40"/>
                  </a:lnTo>
                  <a:lnTo>
                    <a:pt x="63" y="39"/>
                  </a:lnTo>
                  <a:lnTo>
                    <a:pt x="66" y="37"/>
                  </a:lnTo>
                  <a:lnTo>
                    <a:pt x="68" y="36"/>
                  </a:lnTo>
                  <a:lnTo>
                    <a:pt x="70" y="35"/>
                  </a:lnTo>
                  <a:lnTo>
                    <a:pt x="72" y="33"/>
                  </a:lnTo>
                  <a:lnTo>
                    <a:pt x="73" y="31"/>
                  </a:lnTo>
                  <a:lnTo>
                    <a:pt x="75" y="30"/>
                  </a:lnTo>
                  <a:lnTo>
                    <a:pt x="77" y="28"/>
                  </a:lnTo>
                  <a:lnTo>
                    <a:pt x="78" y="27"/>
                  </a:lnTo>
                  <a:lnTo>
                    <a:pt x="80" y="23"/>
                  </a:lnTo>
                  <a:lnTo>
                    <a:pt x="82" y="20"/>
                  </a:lnTo>
                  <a:lnTo>
                    <a:pt x="83" y="16"/>
                  </a:lnTo>
                  <a:lnTo>
                    <a:pt x="84" y="14"/>
                  </a:lnTo>
                  <a:lnTo>
                    <a:pt x="84" y="10"/>
                  </a:lnTo>
                  <a:lnTo>
                    <a:pt x="83" y="7"/>
                  </a:lnTo>
                  <a:lnTo>
                    <a:pt x="82" y="4"/>
                  </a:lnTo>
                  <a:lnTo>
                    <a:pt x="81" y="1"/>
                  </a:lnTo>
                  <a:lnTo>
                    <a:pt x="80" y="0"/>
                  </a:lnTo>
                  <a:lnTo>
                    <a:pt x="64" y="0"/>
                  </a:lnTo>
                  <a:lnTo>
                    <a:pt x="64" y="0"/>
                  </a:lnTo>
                  <a:lnTo>
                    <a:pt x="65" y="2"/>
                  </a:lnTo>
                  <a:lnTo>
                    <a:pt x="66" y="4"/>
                  </a:lnTo>
                  <a:lnTo>
                    <a:pt x="67" y="6"/>
                  </a:lnTo>
                  <a:lnTo>
                    <a:pt x="68" y="8"/>
                  </a:lnTo>
                  <a:lnTo>
                    <a:pt x="68" y="10"/>
                  </a:lnTo>
                  <a:lnTo>
                    <a:pt x="68" y="12"/>
                  </a:lnTo>
                  <a:lnTo>
                    <a:pt x="68" y="16"/>
                  </a:lnTo>
                  <a:lnTo>
                    <a:pt x="66" y="20"/>
                  </a:lnTo>
                  <a:lnTo>
                    <a:pt x="63" y="23"/>
                  </a:lnTo>
                  <a:lnTo>
                    <a:pt x="60" y="27"/>
                  </a:lnTo>
                  <a:lnTo>
                    <a:pt x="58" y="28"/>
                  </a:lnTo>
                  <a:lnTo>
                    <a:pt x="56" y="29"/>
                  </a:lnTo>
                  <a:lnTo>
                    <a:pt x="54" y="30"/>
                  </a:lnTo>
                  <a:lnTo>
                    <a:pt x="51" y="31"/>
                  </a:lnTo>
                  <a:lnTo>
                    <a:pt x="49" y="31"/>
                  </a:lnTo>
                  <a:lnTo>
                    <a:pt x="46" y="32"/>
                  </a:lnTo>
                  <a:lnTo>
                    <a:pt x="43" y="33"/>
                  </a:lnTo>
                  <a:lnTo>
                    <a:pt x="41" y="33"/>
                  </a:lnTo>
                  <a:lnTo>
                    <a:pt x="39" y="33"/>
                  </a:lnTo>
                  <a:lnTo>
                    <a:pt x="38" y="32"/>
                  </a:lnTo>
                  <a:lnTo>
                    <a:pt x="36" y="32"/>
                  </a:lnTo>
                  <a:lnTo>
                    <a:pt x="35" y="31"/>
                  </a:lnTo>
                  <a:lnTo>
                    <a:pt x="34" y="31"/>
                  </a:lnTo>
                  <a:lnTo>
                    <a:pt x="32" y="31"/>
                  </a:lnTo>
                  <a:lnTo>
                    <a:pt x="30" y="31"/>
                  </a:lnTo>
                  <a:lnTo>
                    <a:pt x="28" y="30"/>
                  </a:lnTo>
                  <a:lnTo>
                    <a:pt x="26" y="29"/>
                  </a:lnTo>
                  <a:lnTo>
                    <a:pt x="23" y="27"/>
                  </a:lnTo>
                  <a:lnTo>
                    <a:pt x="21" y="25"/>
                  </a:lnTo>
                  <a:lnTo>
                    <a:pt x="18" y="23"/>
                  </a:lnTo>
                  <a:lnTo>
                    <a:pt x="16" y="20"/>
                  </a:lnTo>
                  <a:lnTo>
                    <a:pt x="15" y="18"/>
                  </a:lnTo>
                  <a:lnTo>
                    <a:pt x="14" y="15"/>
                  </a:lnTo>
                  <a:lnTo>
                    <a:pt x="14" y="12"/>
                  </a:lnTo>
                  <a:lnTo>
                    <a:pt x="14" y="7"/>
                  </a:lnTo>
                  <a:lnTo>
                    <a:pt x="16" y="3"/>
                  </a:lnTo>
                  <a:lnTo>
                    <a:pt x="18" y="0"/>
                  </a:lnTo>
                  <a:lnTo>
                    <a:pt x="2" y="0"/>
                  </a:lnTo>
                  <a:lnTo>
                    <a:pt x="2"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8" name="Freeform 132"/>
            <p:cNvSpPr>
              <a:spLocks/>
            </p:cNvSpPr>
            <p:nvPr/>
          </p:nvSpPr>
          <p:spPr bwMode="auto">
            <a:xfrm>
              <a:off x="5119" y="3597"/>
              <a:ext cx="17" cy="43"/>
            </a:xfrm>
            <a:custGeom>
              <a:avLst/>
              <a:gdLst>
                <a:gd name="T0" fmla="*/ 0 w 17"/>
                <a:gd name="T1" fmla="*/ 0 h 43"/>
                <a:gd name="T2" fmla="*/ 0 w 17"/>
                <a:gd name="T3" fmla="*/ 42 h 43"/>
                <a:gd name="T4" fmla="*/ 16 w 17"/>
                <a:gd name="T5" fmla="*/ 42 h 43"/>
                <a:gd name="T6" fmla="*/ 16 w 17"/>
                <a:gd name="T7" fmla="*/ 0 h 43"/>
                <a:gd name="T8" fmla="*/ 0 w 17"/>
                <a:gd name="T9" fmla="*/ 0 h 43"/>
                <a:gd name="T10" fmla="*/ 0 w 17"/>
                <a:gd name="T11" fmla="*/ 0 h 43"/>
              </a:gdLst>
              <a:ahLst/>
              <a:cxnLst>
                <a:cxn ang="0">
                  <a:pos x="T0" y="T1"/>
                </a:cxn>
                <a:cxn ang="0">
                  <a:pos x="T2" y="T3"/>
                </a:cxn>
                <a:cxn ang="0">
                  <a:pos x="T4" y="T5"/>
                </a:cxn>
                <a:cxn ang="0">
                  <a:pos x="T6" y="T7"/>
                </a:cxn>
                <a:cxn ang="0">
                  <a:pos x="T8" y="T9"/>
                </a:cxn>
                <a:cxn ang="0">
                  <a:pos x="T10" y="T11"/>
                </a:cxn>
              </a:cxnLst>
              <a:rect l="0" t="0" r="r" b="b"/>
              <a:pathLst>
                <a:path w="17" h="43">
                  <a:moveTo>
                    <a:pt x="0" y="0"/>
                  </a:moveTo>
                  <a:lnTo>
                    <a:pt x="0" y="42"/>
                  </a:lnTo>
                  <a:lnTo>
                    <a:pt x="16" y="42"/>
                  </a:lnTo>
                  <a:lnTo>
                    <a:pt x="16"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909" name="Freeform 133"/>
            <p:cNvSpPr>
              <a:spLocks/>
            </p:cNvSpPr>
            <p:nvPr/>
          </p:nvSpPr>
          <p:spPr bwMode="auto">
            <a:xfrm>
              <a:off x="5136" y="3597"/>
              <a:ext cx="50" cy="43"/>
            </a:xfrm>
            <a:custGeom>
              <a:avLst/>
              <a:gdLst>
                <a:gd name="T0" fmla="*/ 0 w 50"/>
                <a:gd name="T1" fmla="*/ 0 h 43"/>
                <a:gd name="T2" fmla="*/ 31 w 50"/>
                <a:gd name="T3" fmla="*/ 42 h 43"/>
                <a:gd name="T4" fmla="*/ 49 w 50"/>
                <a:gd name="T5" fmla="*/ 42 h 43"/>
                <a:gd name="T6" fmla="*/ 49 w 50"/>
                <a:gd name="T7" fmla="*/ 0 h 43"/>
                <a:gd name="T8" fmla="*/ 33 w 50"/>
                <a:gd name="T9" fmla="*/ 0 h 43"/>
                <a:gd name="T10" fmla="*/ 33 w 50"/>
                <a:gd name="T11" fmla="*/ 26 h 43"/>
                <a:gd name="T12" fmla="*/ 14 w 50"/>
                <a:gd name="T13" fmla="*/ 0 h 43"/>
                <a:gd name="T14" fmla="*/ 0 w 50"/>
                <a:gd name="T15" fmla="*/ 0 h 43"/>
                <a:gd name="T16" fmla="*/ 0 w 50"/>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0" y="0"/>
                  </a:moveTo>
                  <a:lnTo>
                    <a:pt x="31" y="42"/>
                  </a:lnTo>
                  <a:lnTo>
                    <a:pt x="49" y="42"/>
                  </a:lnTo>
                  <a:lnTo>
                    <a:pt x="49" y="0"/>
                  </a:lnTo>
                  <a:lnTo>
                    <a:pt x="33" y="0"/>
                  </a:lnTo>
                  <a:lnTo>
                    <a:pt x="33" y="26"/>
                  </a:lnTo>
                  <a:lnTo>
                    <a:pt x="14" y="0"/>
                  </a:lnTo>
                  <a:lnTo>
                    <a:pt x="0" y="0"/>
                  </a:lnTo>
                  <a:lnTo>
                    <a:pt x="0" y="0"/>
                  </a:lnTo>
                </a:path>
              </a:pathLst>
            </a:custGeom>
            <a:solidFill>
              <a:srgbClr val="00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3910" name="Text Box 134"/>
          <p:cNvSpPr txBox="1">
            <a:spLocks noChangeArrowheads="1"/>
          </p:cNvSpPr>
          <p:nvPr/>
        </p:nvSpPr>
        <p:spPr bwMode="auto">
          <a:xfrm>
            <a:off x="304800" y="3810000"/>
            <a:ext cx="5867400" cy="1373188"/>
          </a:xfrm>
          <a:prstGeom prst="rect">
            <a:avLst/>
          </a:prstGeom>
          <a:noFill/>
          <a:ln w="28575">
            <a:solidFill>
              <a:srgbClr val="FFFF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371600" indent="-457200" eaLnBrk="0" hangingPunct="0">
              <a:defRPr>
                <a:solidFill>
                  <a:schemeClr val="tx1"/>
                </a:solidFill>
                <a:latin typeface="Arial" pitchFamily="34" charset="0"/>
                <a:ea typeface="ＭＳ Ｐゴシック" pitchFamily="34" charset="-128"/>
              </a:defRPr>
            </a:lvl3pPr>
            <a:lvl4pPr marL="1828800" indent="-457200" eaLnBrk="0" hangingPunct="0">
              <a:defRPr>
                <a:solidFill>
                  <a:schemeClr val="tx1"/>
                </a:solidFill>
                <a:latin typeface="Arial" pitchFamily="34" charset="0"/>
                <a:ea typeface="ＭＳ Ｐゴシック" pitchFamily="34" charset="-128"/>
              </a:defRPr>
            </a:lvl4pPr>
            <a:lvl5pPr marL="2286000" indent="-457200" eaLnBrk="0" hangingPunct="0">
              <a:defRPr>
                <a:solidFill>
                  <a:schemeClr val="tx1"/>
                </a:solidFill>
                <a:latin typeface="Arial" pitchFamily="34" charset="0"/>
                <a:ea typeface="ＭＳ Ｐゴシック" pitchFamily="34" charset="-128"/>
              </a:defRPr>
            </a:lvl5pPr>
            <a:lvl6pPr marL="2743200" indent="-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00400" indent="-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657600" indent="-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114800" indent="-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a:spcBef>
                <a:spcPct val="50000"/>
              </a:spcBef>
            </a:pPr>
            <a:r>
              <a:rPr lang="en-US" sz="1800" b="1" u="sng">
                <a:solidFill>
                  <a:srgbClr val="FFFF00"/>
                </a:solidFill>
                <a:effectLst>
                  <a:outerShdw blurRad="38100" dist="38100" dir="2700000" algn="tl">
                    <a:srgbClr val="000000"/>
                  </a:outerShdw>
                </a:effectLst>
              </a:rPr>
              <a:t>Questions </a:t>
            </a:r>
          </a:p>
          <a:p>
            <a:pPr algn="just">
              <a:spcBef>
                <a:spcPct val="50000"/>
              </a:spcBef>
              <a:buFontTx/>
              <a:buChar char="•"/>
            </a:pPr>
            <a:r>
              <a:rPr lang="en-US" sz="1600" b="1">
                <a:solidFill>
                  <a:srgbClr val="FFFF00"/>
                </a:solidFill>
                <a:effectLst>
                  <a:outerShdw blurRad="38100" dist="38100" dir="2700000" algn="tl">
                    <a:srgbClr val="000000"/>
                  </a:outerShdw>
                </a:effectLst>
              </a:rPr>
              <a:t>What information should a new or transferred employee take away from an orientation?</a:t>
            </a:r>
          </a:p>
          <a:p>
            <a:pPr algn="just">
              <a:spcBef>
                <a:spcPct val="50000"/>
              </a:spcBef>
              <a:buFontTx/>
              <a:buChar char="•"/>
            </a:pPr>
            <a:r>
              <a:rPr lang="en-US" sz="1600" b="1">
                <a:solidFill>
                  <a:srgbClr val="FFFF00"/>
                </a:solidFill>
                <a:effectLst>
                  <a:outerShdw blurRad="38100" dist="38100" dir="2700000" algn="tl">
                    <a:srgbClr val="000000"/>
                  </a:outerShdw>
                </a:effectLst>
              </a:rPr>
              <a:t>What did you take away from your last orientation?</a:t>
            </a:r>
          </a:p>
        </p:txBody>
      </p:sp>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228600" y="2209800"/>
            <a:ext cx="861060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just" eaLnBrk="0" hangingPunct="0">
              <a:spcBef>
                <a:spcPct val="50000"/>
              </a:spcBef>
              <a:buClr>
                <a:srgbClr val="FFFF00"/>
              </a:buClr>
              <a:buFontTx/>
              <a:buChar char="•"/>
            </a:pPr>
            <a:r>
              <a:rPr lang="en-US" sz="1800"/>
              <a:t>The age of the employee (younger employees have higher incidence rates).</a:t>
            </a:r>
          </a:p>
          <a:p>
            <a:pPr marL="457200" indent="-457200" algn="just" eaLnBrk="0" hangingPunct="0">
              <a:spcBef>
                <a:spcPct val="50000"/>
              </a:spcBef>
              <a:buClr>
                <a:srgbClr val="FFFF00"/>
              </a:buClr>
              <a:buFontTx/>
              <a:buChar char="•"/>
            </a:pPr>
            <a:r>
              <a:rPr lang="en-US" sz="1800"/>
              <a:t>The length of time on the job (new employees have higher incidence rates).</a:t>
            </a:r>
          </a:p>
          <a:p>
            <a:pPr marL="457200" indent="-457200" algn="just" eaLnBrk="0" hangingPunct="0">
              <a:spcBef>
                <a:spcPct val="50000"/>
              </a:spcBef>
              <a:buClr>
                <a:srgbClr val="FFFF00"/>
              </a:buClr>
              <a:buFontTx/>
              <a:buChar char="•"/>
            </a:pPr>
            <a:r>
              <a:rPr lang="en-US" sz="1800"/>
              <a:t>The size of the firm (in general terms, medium-size firms have higher incidence rates than smaller or larger firms).</a:t>
            </a:r>
          </a:p>
          <a:p>
            <a:pPr marL="457200" indent="-457200" algn="just" eaLnBrk="0" hangingPunct="0">
              <a:spcBef>
                <a:spcPct val="50000"/>
              </a:spcBef>
              <a:buClr>
                <a:srgbClr val="FFFF00"/>
              </a:buClr>
              <a:buFontTx/>
              <a:buChar char="•"/>
            </a:pPr>
            <a:r>
              <a:rPr lang="en-US" sz="1800"/>
              <a:t>The type of work performed (incidence and severity rates vary significantly by SIC Code).</a:t>
            </a:r>
          </a:p>
          <a:p>
            <a:pPr marL="457200" indent="-457200" algn="just" eaLnBrk="0" hangingPunct="0">
              <a:spcBef>
                <a:spcPct val="50000"/>
              </a:spcBef>
              <a:buClr>
                <a:srgbClr val="FFFF00"/>
              </a:buClr>
              <a:buFontTx/>
              <a:buChar char="•"/>
            </a:pPr>
            <a:r>
              <a:rPr lang="en-US" sz="1800"/>
              <a:t>The use of hazardous substances (by SIC Code).</a:t>
            </a:r>
          </a:p>
        </p:txBody>
      </p:sp>
      <p:sp>
        <p:nvSpPr>
          <p:cNvPr id="205827" name="Text Box 3"/>
          <p:cNvSpPr txBox="1">
            <a:spLocks noChangeArrowheads="1"/>
          </p:cNvSpPr>
          <p:nvPr/>
        </p:nvSpPr>
        <p:spPr bwMode="auto">
          <a:xfrm>
            <a:off x="228600" y="1143000"/>
            <a:ext cx="8610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eaLnBrk="0" hangingPunct="0">
              <a:spcBef>
                <a:spcPct val="50000"/>
              </a:spcBef>
            </a:pPr>
            <a:r>
              <a:rPr lang="en-US" sz="2000"/>
              <a:t>Research has identified the following variables as being related to a disproportionate share of injuries and illnesses at the worksite on the part of employees:</a:t>
            </a:r>
          </a:p>
        </p:txBody>
      </p:sp>
      <p:sp>
        <p:nvSpPr>
          <p:cNvPr id="205828" name="Text Box 4"/>
          <p:cNvSpPr txBox="1">
            <a:spLocks noChangeArrowheads="1"/>
          </p:cNvSpPr>
          <p:nvPr/>
        </p:nvSpPr>
        <p:spPr bwMode="auto">
          <a:xfrm>
            <a:off x="228600" y="228600"/>
            <a:ext cx="868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b="1">
                <a:solidFill>
                  <a:srgbClr val="FFFF00"/>
                </a:solidFill>
                <a:effectLst>
                  <a:outerShdw blurRad="38100" dist="38100" dir="2700000" algn="tl">
                    <a:srgbClr val="000000"/>
                  </a:outerShdw>
                </a:effectLst>
              </a:rPr>
              <a:t>Focused Training Efforts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04800" y="228600"/>
            <a:ext cx="8534400" cy="685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Specific Training Needs</a:t>
            </a:r>
          </a:p>
        </p:txBody>
      </p:sp>
      <p:sp>
        <p:nvSpPr>
          <p:cNvPr id="207875" name="Text Box 3"/>
          <p:cNvSpPr txBox="1">
            <a:spLocks noChangeArrowheads="1"/>
          </p:cNvSpPr>
          <p:nvPr/>
        </p:nvSpPr>
        <p:spPr bwMode="auto">
          <a:xfrm>
            <a:off x="304800" y="1447800"/>
            <a:ext cx="37338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a:solidFill>
                  <a:schemeClr val="tx1"/>
                </a:solidFill>
                <a:latin typeface="Arial" pitchFamily="34" charset="0"/>
                <a:ea typeface="ＭＳ Ｐゴシック" pitchFamily="34" charset="-128"/>
              </a:defRPr>
            </a:lvl1pPr>
            <a:lvl2pPr marL="914400" indent="-457200" eaLnBrk="0" hangingPunct="0">
              <a:defRPr>
                <a:solidFill>
                  <a:schemeClr val="tx1"/>
                </a:solidFill>
                <a:latin typeface="Arial" pitchFamily="34" charset="0"/>
                <a:ea typeface="ＭＳ Ｐゴシック" pitchFamily="34" charset="-128"/>
              </a:defRPr>
            </a:lvl2pPr>
            <a:lvl3pPr marL="1371600" indent="-457200" eaLnBrk="0" hangingPunct="0">
              <a:defRPr>
                <a:solidFill>
                  <a:schemeClr val="tx1"/>
                </a:solidFill>
                <a:latin typeface="Arial" pitchFamily="34" charset="0"/>
                <a:ea typeface="ＭＳ Ｐゴシック" pitchFamily="34" charset="-128"/>
              </a:defRPr>
            </a:lvl3pPr>
            <a:lvl4pPr marL="1828800" indent="-457200" eaLnBrk="0" hangingPunct="0">
              <a:defRPr>
                <a:solidFill>
                  <a:schemeClr val="tx1"/>
                </a:solidFill>
                <a:latin typeface="Arial" pitchFamily="34" charset="0"/>
                <a:ea typeface="ＭＳ Ｐゴシック" pitchFamily="34" charset="-128"/>
              </a:defRPr>
            </a:lvl4pPr>
            <a:lvl5pPr marL="2286000" indent="-457200" eaLnBrk="0" hangingPunct="0">
              <a:defRPr>
                <a:solidFill>
                  <a:schemeClr val="tx1"/>
                </a:solidFill>
                <a:latin typeface="Arial" pitchFamily="34" charset="0"/>
                <a:ea typeface="ＭＳ Ｐゴシック" pitchFamily="34" charset="-128"/>
              </a:defRPr>
            </a:lvl5pPr>
            <a:lvl6pPr marL="2743200" indent="-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200400" indent="-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657600" indent="-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114800" indent="-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spcBef>
                <a:spcPct val="20000"/>
              </a:spcBef>
              <a:buClr>
                <a:srgbClr val="FFFF00"/>
              </a:buClr>
              <a:buFontTx/>
              <a:buAutoNum type="arabicPeriod"/>
            </a:pPr>
            <a:r>
              <a:rPr lang="en-US" sz="2000">
                <a:solidFill>
                  <a:srgbClr val="FFFFFF"/>
                </a:solidFill>
              </a:rPr>
              <a:t>Hazard recognition and corrective actions</a:t>
            </a:r>
          </a:p>
          <a:p>
            <a:pPr>
              <a:spcBef>
                <a:spcPct val="20000"/>
              </a:spcBef>
              <a:buClr>
                <a:srgbClr val="FFFF00"/>
              </a:buClr>
              <a:buFontTx/>
              <a:buAutoNum type="arabicPeriod"/>
            </a:pPr>
            <a:r>
              <a:rPr lang="en-US" sz="2000">
                <a:solidFill>
                  <a:srgbClr val="FFFFFF"/>
                </a:solidFill>
              </a:rPr>
              <a:t>Training required by OSHA</a:t>
            </a:r>
          </a:p>
          <a:p>
            <a:pPr>
              <a:spcBef>
                <a:spcPct val="20000"/>
              </a:spcBef>
              <a:buClr>
                <a:srgbClr val="FFFF00"/>
              </a:buClr>
              <a:buFontTx/>
              <a:buAutoNum type="arabicPeriod"/>
            </a:pPr>
            <a:r>
              <a:rPr lang="en-US" sz="2000">
                <a:solidFill>
                  <a:srgbClr val="FFFFFF"/>
                </a:solidFill>
              </a:rPr>
              <a:t>Emergency response</a:t>
            </a:r>
          </a:p>
          <a:p>
            <a:pPr>
              <a:spcBef>
                <a:spcPct val="20000"/>
              </a:spcBef>
              <a:buClr>
                <a:srgbClr val="FFFF00"/>
              </a:buClr>
              <a:buFontTx/>
              <a:buAutoNum type="arabicPeriod"/>
            </a:pPr>
            <a:r>
              <a:rPr lang="en-US" sz="2000">
                <a:solidFill>
                  <a:srgbClr val="FFFFFF"/>
                </a:solidFill>
              </a:rPr>
              <a:t>Exposures unique to the workplace</a:t>
            </a:r>
          </a:p>
          <a:p>
            <a:pPr>
              <a:spcBef>
                <a:spcPct val="20000"/>
              </a:spcBef>
              <a:buClr>
                <a:srgbClr val="FFFF00"/>
              </a:buClr>
              <a:buFontTx/>
              <a:buAutoNum type="arabicPeriod"/>
            </a:pPr>
            <a:r>
              <a:rPr lang="en-US" sz="2000">
                <a:solidFill>
                  <a:srgbClr val="FFFFFF"/>
                </a:solidFill>
              </a:rPr>
              <a:t>Introduction of a new tool, material or process</a:t>
            </a:r>
          </a:p>
          <a:p>
            <a:pPr>
              <a:spcBef>
                <a:spcPct val="20000"/>
              </a:spcBef>
              <a:buClr>
                <a:srgbClr val="FFFF00"/>
              </a:buClr>
              <a:buFontTx/>
              <a:buAutoNum type="arabicPeriod"/>
            </a:pPr>
            <a:r>
              <a:rPr lang="en-US" sz="2000">
                <a:solidFill>
                  <a:srgbClr val="FFFFFF"/>
                </a:solidFill>
              </a:rPr>
              <a:t>Changes in site hazards</a:t>
            </a:r>
          </a:p>
        </p:txBody>
      </p:sp>
      <p:pic>
        <p:nvPicPr>
          <p:cNvPr id="207876" name="Picture 4" descr="photo11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14800" y="1447800"/>
            <a:ext cx="4721225" cy="433070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D9A83D15-038A-4482-9E9E-191DE55C6D72}" type="slidenum">
              <a:rPr lang="en-US" sz="1000">
                <a:latin typeface="+mn-lt"/>
                <a:ea typeface="ＭＳ Ｐゴシック" pitchFamily="-105" charset="-128"/>
              </a:rPr>
              <a:pPr algn="r">
                <a:defRPr/>
              </a:pPr>
              <a:t>57</a:t>
            </a:fld>
            <a:endParaRPr lang="en-US" sz="1000">
              <a:latin typeface="+mn-lt"/>
              <a:ea typeface="ＭＳ Ｐゴシック" pitchFamily="-105" charset="-128"/>
            </a:endParaRPr>
          </a:p>
        </p:txBody>
      </p:sp>
      <p:graphicFrame>
        <p:nvGraphicFramePr>
          <p:cNvPr id="88071" name="Object 7"/>
          <p:cNvGraphicFramePr>
            <a:graphicFrameLocks noChangeAspect="1"/>
          </p:cNvGraphicFramePr>
          <p:nvPr/>
        </p:nvGraphicFramePr>
        <p:xfrm>
          <a:off x="762000" y="990600"/>
          <a:ext cx="7772400" cy="4495800"/>
        </p:xfrm>
        <a:graphic>
          <a:graphicData uri="http://schemas.openxmlformats.org/presentationml/2006/ole">
            <mc:AlternateContent xmlns:mc="http://schemas.openxmlformats.org/markup-compatibility/2006">
              <mc:Choice xmlns:v="urn:schemas-microsoft-com:vml" Requires="v">
                <p:oleObj spid="_x0000_s265216" name="Worksheet" r:id="rId3" imgW="5401247" imgH="4172522" progId="Excel.Sheet.8">
                  <p:embed/>
                </p:oleObj>
              </mc:Choice>
              <mc:Fallback>
                <p:oleObj name="Worksheet" r:id="rId3" imgW="5401247" imgH="4172522" progId="Excel.Sheet.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90600"/>
                        <a:ext cx="7772400" cy="4495800"/>
                      </a:xfrm>
                      <a:prstGeom prst="rect">
                        <a:avLst/>
                      </a:prstGeom>
                      <a:noFill/>
                      <a:ln w="158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2" name="Text Box 8"/>
          <p:cNvSpPr txBox="1">
            <a:spLocks noChangeArrowheads="1"/>
          </p:cNvSpPr>
          <p:nvPr/>
        </p:nvSpPr>
        <p:spPr bwMode="auto">
          <a:xfrm>
            <a:off x="2286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88073" name="Text Box 9"/>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1926 OSHA Training Requirements</a:t>
            </a:r>
          </a:p>
        </p:txBody>
      </p:sp>
      <p:sp>
        <p:nvSpPr>
          <p:cNvPr id="88075" name="Text Box 11"/>
          <p:cNvSpPr txBox="1">
            <a:spLocks noChangeArrowheads="1"/>
          </p:cNvSpPr>
          <p:nvPr/>
        </p:nvSpPr>
        <p:spPr bwMode="auto">
          <a:xfrm>
            <a:off x="762000" y="56388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solidFill>
                  <a:schemeClr val="tx2"/>
                </a:solidFill>
                <a:hlinkClick r:id="rId5"/>
              </a:rPr>
              <a:t>* Can an employer rely solely on the use of video tapes for training?</a:t>
            </a:r>
            <a:endParaRPr lang="en-US" sz="1800">
              <a:solidFill>
                <a:schemeClr val="tx2"/>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1CA1266B-8CC9-4605-A279-5D8BED19249B}" type="slidenum">
              <a:rPr lang="en-US" sz="1000">
                <a:latin typeface="+mn-lt"/>
                <a:ea typeface="ＭＳ Ｐゴシック" pitchFamily="-105" charset="-128"/>
              </a:rPr>
              <a:pPr algn="r">
                <a:defRPr/>
              </a:pPr>
              <a:t>58</a:t>
            </a:fld>
            <a:endParaRPr lang="en-US" sz="1000">
              <a:latin typeface="+mn-lt"/>
              <a:ea typeface="ＭＳ Ｐゴシック" pitchFamily="-105" charset="-128"/>
            </a:endParaRPr>
          </a:p>
        </p:txBody>
      </p:sp>
      <p:sp>
        <p:nvSpPr>
          <p:cNvPr id="75782" name="Text Box 6"/>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Holding Productive Safety Meetings</a:t>
            </a:r>
          </a:p>
        </p:txBody>
      </p:sp>
      <p:sp>
        <p:nvSpPr>
          <p:cNvPr id="75783" name="Text Box 7"/>
          <p:cNvSpPr txBox="1">
            <a:spLocks noChangeArrowheads="1"/>
          </p:cNvSpPr>
          <p:nvPr/>
        </p:nvSpPr>
        <p:spPr bwMode="auto">
          <a:xfrm>
            <a:off x="304800" y="1066800"/>
            <a:ext cx="8534400" cy="365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257300" indent="-342900" eaLnBrk="0" hangingPunct="0">
              <a:defRPr>
                <a:solidFill>
                  <a:schemeClr val="tx1"/>
                </a:solidFill>
                <a:latin typeface="Arial" pitchFamily="34" charset="0"/>
                <a:ea typeface="ＭＳ Ｐゴシック" pitchFamily="34" charset="-128"/>
              </a:defRPr>
            </a:lvl3pPr>
            <a:lvl4pPr marL="1714500" indent="-342900" eaLnBrk="0" hangingPunct="0">
              <a:defRPr>
                <a:solidFill>
                  <a:schemeClr val="tx1"/>
                </a:solidFill>
                <a:latin typeface="Arial" pitchFamily="34" charset="0"/>
                <a:ea typeface="ＭＳ Ｐゴシック" pitchFamily="34" charset="-128"/>
              </a:defRPr>
            </a:lvl4pPr>
            <a:lvl5pPr marL="2171700" indent="-342900" eaLnBrk="0" hangingPunct="0">
              <a:defRPr>
                <a:solidFill>
                  <a:schemeClr val="tx1"/>
                </a:solidFill>
                <a:latin typeface="Arial" pitchFamily="34" charset="0"/>
                <a:ea typeface="ＭＳ Ｐゴシック" pitchFamily="34" charset="-128"/>
              </a:defRPr>
            </a:lvl5pPr>
            <a:lvl6pPr marL="2628900" indent="-342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6100" indent="-342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543300" indent="-342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000500" indent="-342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buClr>
                <a:srgbClr val="FFFF00"/>
              </a:buClr>
              <a:buFont typeface="Wingdings" pitchFamily="2" charset="2"/>
              <a:buNone/>
            </a:pPr>
            <a:r>
              <a:rPr lang="en-US" sz="2400"/>
              <a:t>Is there a difference between Safety Training and Safety Meetings?</a:t>
            </a:r>
          </a:p>
          <a:p>
            <a:pPr eaLnBrk="1" hangingPunct="1">
              <a:spcBef>
                <a:spcPct val="50000"/>
              </a:spcBef>
              <a:buClr>
                <a:srgbClr val="FFFF00"/>
              </a:buClr>
              <a:buFont typeface="Wingdings" pitchFamily="2" charset="2"/>
              <a:buChar char="§"/>
            </a:pPr>
            <a:r>
              <a:rPr lang="en-US" sz="2000"/>
              <a:t>    What topics should be discussed?</a:t>
            </a:r>
          </a:p>
          <a:p>
            <a:pPr eaLnBrk="1" hangingPunct="1">
              <a:spcBef>
                <a:spcPct val="50000"/>
              </a:spcBef>
              <a:buClr>
                <a:srgbClr val="FFFF00"/>
              </a:buClr>
              <a:buFont typeface="Wingdings" pitchFamily="2" charset="2"/>
              <a:buChar char="§"/>
            </a:pPr>
            <a:r>
              <a:rPr lang="en-US" sz="2000"/>
              <a:t>    Who should lead meetings?</a:t>
            </a:r>
          </a:p>
          <a:p>
            <a:pPr eaLnBrk="1" hangingPunct="1">
              <a:spcBef>
                <a:spcPct val="50000"/>
              </a:spcBef>
              <a:buClr>
                <a:srgbClr val="FFFF00"/>
              </a:buClr>
              <a:buFont typeface="Wingdings" pitchFamily="2" charset="2"/>
              <a:buChar char="§"/>
            </a:pPr>
            <a:r>
              <a:rPr lang="en-US" sz="2000"/>
              <a:t>    How is information from the meeting sent to affected personnel?</a:t>
            </a:r>
          </a:p>
          <a:p>
            <a:pPr eaLnBrk="1" hangingPunct="1">
              <a:spcBef>
                <a:spcPct val="50000"/>
              </a:spcBef>
              <a:buClr>
                <a:srgbClr val="FFFF00"/>
              </a:buClr>
              <a:buFont typeface="Wingdings" pitchFamily="2" charset="2"/>
              <a:buChar char="§"/>
            </a:pPr>
            <a:r>
              <a:rPr lang="en-US" sz="2000"/>
              <a:t>    Should the information discussed in the meetings be documented?</a:t>
            </a:r>
          </a:p>
          <a:p>
            <a:pPr eaLnBrk="1" hangingPunct="1">
              <a:spcBef>
                <a:spcPct val="50000"/>
              </a:spcBef>
              <a:buClr>
                <a:srgbClr val="FFFF00"/>
              </a:buClr>
              <a:buFont typeface="Wingdings" pitchFamily="2" charset="2"/>
              <a:buNone/>
            </a:pPr>
            <a:endParaRPr lang="en-US" sz="2000"/>
          </a:p>
          <a:p>
            <a:pPr eaLnBrk="1" hangingPunct="1">
              <a:spcBef>
                <a:spcPct val="50000"/>
              </a:spcBef>
            </a:pPr>
            <a:endParaRPr lang="en-US" sz="24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228600" y="152400"/>
            <a:ext cx="8686800" cy="681038"/>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algn="ctr"/>
            <a:r>
              <a:rPr lang="en-US" sz="3200" smtClean="0">
                <a:effectLst>
                  <a:outerShdw blurRad="38100" dist="38100" dir="2700000" algn="tl">
                    <a:srgbClr val="000000"/>
                  </a:outerShdw>
                </a:effectLst>
                <a:latin typeface="Arial" pitchFamily="34" charset="0"/>
              </a:rPr>
              <a:t>Planning for Workplace Emergencies</a:t>
            </a:r>
          </a:p>
        </p:txBody>
      </p:sp>
      <p:sp>
        <p:nvSpPr>
          <p:cNvPr id="209923" name="Rectangle 3"/>
          <p:cNvSpPr>
            <a:spLocks noGrp="1"/>
          </p:cNvSpPr>
          <p:nvPr>
            <p:ph type="body" sz="half" idx="2"/>
          </p:nvPr>
        </p:nvSpPr>
        <p:spPr>
          <a:xfrm>
            <a:off x="228600" y="1143000"/>
            <a:ext cx="4419600" cy="41148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533400" indent="-533400">
              <a:buClr>
                <a:srgbClr val="FFFF00"/>
              </a:buClr>
              <a:buSzTx/>
              <a:buFont typeface="Wingdings" pitchFamily="2" charset="2"/>
              <a:buAutoNum type="arabicPeriod"/>
            </a:pPr>
            <a:r>
              <a:rPr lang="en-US" sz="2100" b="1" smtClean="0">
                <a:effectLst>
                  <a:outerShdw blurRad="38100" dist="38100" dir="2700000" algn="tl">
                    <a:srgbClr val="000000"/>
                  </a:outerShdw>
                </a:effectLst>
                <a:latin typeface="Arial" pitchFamily="34" charset="0"/>
              </a:rPr>
              <a:t>Emergency planning</a:t>
            </a:r>
          </a:p>
          <a:p>
            <a:pPr marL="914400" lvl="1" indent="-457200">
              <a:buClr>
                <a:srgbClr val="FFFF00"/>
              </a:buClr>
              <a:buFont typeface="Wingdings" pitchFamily="2" charset="2"/>
              <a:buChar char="§"/>
            </a:pPr>
            <a:r>
              <a:rPr lang="en-US" sz="1900" smtClean="0">
                <a:latin typeface="Arial" pitchFamily="34" charset="0"/>
              </a:rPr>
              <a:t>Fire generated by work activities</a:t>
            </a:r>
          </a:p>
          <a:p>
            <a:pPr marL="914400" lvl="1" indent="-457200">
              <a:buClr>
                <a:srgbClr val="FFFF00"/>
              </a:buClr>
              <a:buFont typeface="Wingdings" pitchFamily="2" charset="2"/>
              <a:buChar char="§"/>
            </a:pPr>
            <a:r>
              <a:rPr lang="en-US" sz="1900" smtClean="0">
                <a:latin typeface="Arial" pitchFamily="34" charset="0"/>
              </a:rPr>
              <a:t>Natural disasters</a:t>
            </a:r>
          </a:p>
          <a:p>
            <a:pPr marL="914400" lvl="1" indent="-457200">
              <a:buClr>
                <a:srgbClr val="FFFF00"/>
              </a:buClr>
              <a:buFont typeface="Wingdings" pitchFamily="2" charset="2"/>
              <a:buChar char="§"/>
            </a:pPr>
            <a:r>
              <a:rPr lang="en-US" sz="1900" smtClean="0">
                <a:latin typeface="Arial" pitchFamily="34" charset="0"/>
              </a:rPr>
              <a:t>Workplace violence or terrorism</a:t>
            </a:r>
          </a:p>
          <a:p>
            <a:pPr marL="914400" lvl="1" indent="-457200">
              <a:buClr>
                <a:srgbClr val="FFFF00"/>
              </a:buClr>
              <a:buFont typeface="Wingdings" pitchFamily="2" charset="2"/>
              <a:buNone/>
            </a:pPr>
            <a:endParaRPr lang="en-US" sz="1900" smtClean="0">
              <a:latin typeface="Arial" pitchFamily="34" charset="0"/>
            </a:endParaRPr>
          </a:p>
          <a:p>
            <a:pPr marL="533400" indent="-533400">
              <a:buClr>
                <a:srgbClr val="FFFF00"/>
              </a:buClr>
              <a:buSzTx/>
              <a:buFont typeface="Wingdings" pitchFamily="2" charset="2"/>
              <a:buAutoNum type="arabicPeriod"/>
            </a:pPr>
            <a:r>
              <a:rPr lang="en-US" sz="2100" b="1" smtClean="0">
                <a:effectLst>
                  <a:outerShdw blurRad="38100" dist="38100" dir="2700000" algn="tl">
                    <a:srgbClr val="000000"/>
                  </a:outerShdw>
                </a:effectLst>
                <a:latin typeface="Arial" pitchFamily="34" charset="0"/>
              </a:rPr>
              <a:t>Medical treatment</a:t>
            </a:r>
          </a:p>
          <a:p>
            <a:pPr marL="914400" lvl="1" indent="-457200">
              <a:buClr>
                <a:srgbClr val="FFFF00"/>
              </a:buClr>
              <a:buFont typeface="Wingdings" pitchFamily="2" charset="2"/>
              <a:buChar char="§"/>
            </a:pPr>
            <a:r>
              <a:rPr lang="en-US" sz="1900" smtClean="0">
                <a:latin typeface="Arial" pitchFamily="34" charset="0"/>
              </a:rPr>
              <a:t>First aid</a:t>
            </a:r>
          </a:p>
          <a:p>
            <a:pPr marL="914400" lvl="1" indent="-457200">
              <a:buClr>
                <a:srgbClr val="FFFF00"/>
              </a:buClr>
              <a:buFont typeface="Wingdings" pitchFamily="2" charset="2"/>
              <a:buChar char="§"/>
            </a:pPr>
            <a:r>
              <a:rPr lang="en-US" sz="1900" smtClean="0">
                <a:latin typeface="Arial" pitchFamily="34" charset="0"/>
              </a:rPr>
              <a:t>Injuries requiring medical treatment</a:t>
            </a:r>
          </a:p>
          <a:p>
            <a:pPr marL="914400" lvl="1" indent="-457200">
              <a:buClr>
                <a:srgbClr val="FFFF00"/>
              </a:buClr>
              <a:buFont typeface="Wingdings" pitchFamily="2" charset="2"/>
              <a:buChar char="§"/>
            </a:pPr>
            <a:r>
              <a:rPr lang="en-US" sz="1900" smtClean="0">
                <a:latin typeface="Arial" pitchFamily="34" charset="0"/>
              </a:rPr>
              <a:t>Access to emergency services</a:t>
            </a:r>
          </a:p>
        </p:txBody>
      </p:sp>
      <p:pic>
        <p:nvPicPr>
          <p:cNvPr id="209924" name="Picture 4" descr="XAAB9669"/>
          <p:cNvPicPr>
            <a:picLocks noChangeAspect="1" noChangeArrowheads="1"/>
          </p:cNvPicPr>
          <p:nvPr>
            <p:ph type="clipArt" sz="half" idx="1"/>
          </p:nvPr>
        </p:nvPicPr>
        <p:blipFill>
          <a:blip r:embed="rId3">
            <a:extLst>
              <a:ext uri="{28A0092B-C50C-407E-A947-70E740481C1C}">
                <a14:useLocalDpi xmlns:a14="http://schemas.microsoft.com/office/drawing/2010/main"/>
              </a:ext>
            </a:extLst>
          </a:blip>
          <a:srcRect r="4608"/>
          <a:stretch>
            <a:fillRect/>
          </a:stretch>
        </p:blipFill>
        <p:spPr>
          <a:xfrm>
            <a:off x="4800600" y="1219200"/>
            <a:ext cx="4006850" cy="4495800"/>
          </a:xfrm>
          <a:ln w="15875">
            <a:solidFill>
              <a:srgbClr val="000000"/>
            </a:solidFill>
            <a:miter lim="800000"/>
            <a:headEnd/>
            <a:tailEnd/>
          </a:ln>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Content Placeholder 1"/>
          <p:cNvSpPr>
            <a:spLocks noGrp="1"/>
          </p:cNvSpPr>
          <p:nvPr>
            <p:ph sz="half" idx="1"/>
          </p:nvPr>
        </p:nvSpPr>
        <p:spPr>
          <a:xfrm>
            <a:off x="228600" y="1066800"/>
            <a:ext cx="8458200" cy="1066800"/>
          </a:xfrm>
        </p:spPr>
        <p:txBody>
          <a:bodyPr/>
          <a:lstStyle/>
          <a:p>
            <a:pPr algn="just" eaLnBrk="1" hangingPunct="1"/>
            <a:r>
              <a:rPr lang="en-US" sz="2000" smtClean="0">
                <a:latin typeface="Arial" pitchFamily="34" charset="0"/>
              </a:rPr>
              <a:t>OSHA stands for the Occupational Safety and Health Administration, an agency of the U.S. Department of Labor </a:t>
            </a:r>
          </a:p>
          <a:p>
            <a:pPr algn="just" eaLnBrk="1" hangingPunct="1"/>
            <a:r>
              <a:rPr lang="en-US" sz="2000" smtClean="0">
                <a:latin typeface="Arial" pitchFamily="34" charset="0"/>
              </a:rPr>
              <a:t>OSHA’s responsibility is worker safety and health protection</a:t>
            </a:r>
          </a:p>
        </p:txBody>
      </p:sp>
      <p:sp>
        <p:nvSpPr>
          <p:cNvPr id="8196" name="Slide Number Placeholder 3"/>
          <p:cNvSpPr>
            <a:spLocks noGrp="1"/>
          </p:cNvSpPr>
          <p:nvPr>
            <p:ph type="sldNum" sz="quarter" idx="12"/>
          </p:nvPr>
        </p:nvSpPr>
        <p:spPr bwMode="auto">
          <a:ln>
            <a:miter lim="800000"/>
            <a:headEnd/>
            <a:tailEnd/>
          </a:ln>
        </p:spPr>
        <p:txBody>
          <a:bodyPr/>
          <a:lstStyle/>
          <a:p>
            <a:pPr>
              <a:defRPr/>
            </a:pPr>
            <a:fld id="{D23EFD48-EEF2-4635-B0F6-CFF603386FCA}" type="slidenum">
              <a:rPr lang="en-US" smtClean="0">
                <a:solidFill>
                  <a:schemeClr val="tx1"/>
                </a:solidFill>
              </a:rPr>
              <a:pPr>
                <a:defRPr/>
              </a:pPr>
              <a:t>6</a:t>
            </a:fld>
            <a:endParaRPr lang="en-US" smtClean="0">
              <a:solidFill>
                <a:schemeClr val="tx1"/>
              </a:solidFill>
            </a:endParaRPr>
          </a:p>
        </p:txBody>
      </p:sp>
      <p:pic>
        <p:nvPicPr>
          <p:cNvPr id="5" name="Content Placeholder 5" descr="Act_1970_new.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57800" y="2286000"/>
            <a:ext cx="3576638" cy="4114800"/>
          </a:xfrm>
          <a:prstGeom prst="rect">
            <a:avLst/>
          </a:prstGeom>
          <a:noFill/>
          <a:ln w="1587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28600" y="2286000"/>
            <a:ext cx="4800600" cy="1666875"/>
          </a:xfrm>
          <a:prstGeom prst="rect">
            <a:avLst/>
          </a:prstGeom>
          <a:noFill/>
        </p:spPr>
        <p:txBody>
          <a:bodyPr>
            <a:spAutoFit/>
          </a:bodyPr>
          <a:lstStyle>
            <a:lvl1pPr marL="365125" indent="-255588"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ts val="400"/>
              </a:spcBef>
              <a:buClr>
                <a:schemeClr val="accent1"/>
              </a:buClr>
              <a:buSzPct val="68000"/>
              <a:buFont typeface="Wingdings 3" pitchFamily="18" charset="2"/>
              <a:buChar char=""/>
            </a:pPr>
            <a:r>
              <a:rPr lang="en-US" sz="2000"/>
              <a:t>On December 29, 1970, President Nixon signed the OSH Act</a:t>
            </a:r>
          </a:p>
          <a:p>
            <a:pPr algn="just" eaLnBrk="1" hangingPunct="1">
              <a:spcBef>
                <a:spcPts val="400"/>
              </a:spcBef>
              <a:buClr>
                <a:schemeClr val="accent1"/>
              </a:buClr>
              <a:buSzPct val="68000"/>
              <a:buFont typeface="Wingdings 3" pitchFamily="18" charset="2"/>
              <a:buChar char=""/>
            </a:pPr>
            <a:r>
              <a:rPr lang="en-US" sz="2000"/>
              <a:t>This Act created OSHA, the agency, which formally came into being on April 28, 1971</a:t>
            </a:r>
          </a:p>
        </p:txBody>
      </p:sp>
      <p:sp>
        <p:nvSpPr>
          <p:cNvPr id="8198" name="Title 7"/>
          <p:cNvSpPr>
            <a:spLocks noGrp="1"/>
          </p:cNvSpPr>
          <p:nvPr>
            <p:ph type="title"/>
          </p:nvPr>
        </p:nvSpPr>
        <p:spPr>
          <a:xfrm>
            <a:off x="228600" y="152400"/>
            <a:ext cx="8534400" cy="685800"/>
          </a:xfrm>
        </p:spPr>
        <p:txBody>
          <a:bodyPr/>
          <a:lstStyle/>
          <a:p>
            <a:pPr algn="ctr"/>
            <a:r>
              <a:rPr lang="en-US" sz="3200" smtClean="0">
                <a:effectLst>
                  <a:outerShdw blurRad="38100" dist="38100" dir="2700000" algn="tl">
                    <a:srgbClr val="000000"/>
                  </a:outerShdw>
                </a:effectLst>
                <a:latin typeface="Arial" pitchFamily="34" charset="0"/>
              </a:rPr>
              <a:t>History of OSHA</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228600" y="152400"/>
            <a:ext cx="8763000" cy="609600"/>
          </a:xfrm>
        </p:spPr>
        <p:txBody>
          <a:bodyPr/>
          <a:lstStyle/>
          <a:p>
            <a:pPr algn="ctr"/>
            <a:r>
              <a:rPr lang="en-US" sz="3200" smtClean="0">
                <a:effectLst>
                  <a:outerShdw blurRad="38100" dist="38100" dir="2700000" algn="tl">
                    <a:srgbClr val="000000"/>
                  </a:outerShdw>
                </a:effectLst>
                <a:latin typeface="Arial" pitchFamily="34" charset="0"/>
              </a:rPr>
              <a:t>Summary</a:t>
            </a:r>
          </a:p>
        </p:txBody>
      </p:sp>
      <p:sp>
        <p:nvSpPr>
          <p:cNvPr id="211971" name="Rectangle 3"/>
          <p:cNvSpPr>
            <a:spLocks noGrp="1"/>
          </p:cNvSpPr>
          <p:nvPr>
            <p:ph type="body" idx="1"/>
          </p:nvPr>
        </p:nvSpPr>
        <p:spPr>
          <a:xfrm>
            <a:off x="304800" y="1447800"/>
            <a:ext cx="8534400" cy="1905000"/>
          </a:xfrm>
        </p:spPr>
        <p:txBody>
          <a:bodyPr/>
          <a:lstStyle/>
          <a:p>
            <a:pPr marL="533400" indent="-533400">
              <a:buClr>
                <a:srgbClr val="FFFF00"/>
              </a:buClr>
              <a:buSzTx/>
              <a:buFont typeface="Wingdings" pitchFamily="2" charset="2"/>
              <a:buAutoNum type="arabicPeriod"/>
            </a:pPr>
            <a:r>
              <a:rPr lang="en-US" sz="2000" smtClean="0">
                <a:latin typeface="Arial" pitchFamily="34" charset="0"/>
              </a:rPr>
              <a:t>Affectively reduces or eliminates work related injuries and illnesses</a:t>
            </a:r>
          </a:p>
          <a:p>
            <a:pPr marL="533400" indent="-533400">
              <a:buClr>
                <a:srgbClr val="FFFF00"/>
              </a:buClr>
              <a:buSzTx/>
              <a:buFont typeface="Wingdings" pitchFamily="2" charset="2"/>
              <a:buAutoNum type="arabicPeriod"/>
            </a:pPr>
            <a:r>
              <a:rPr lang="en-US" sz="2000" smtClean="0">
                <a:latin typeface="Arial" pitchFamily="34" charset="0"/>
              </a:rPr>
              <a:t>Improves morale and productivity</a:t>
            </a:r>
          </a:p>
          <a:p>
            <a:pPr marL="533400" indent="-533400">
              <a:buClr>
                <a:srgbClr val="FFFF00"/>
              </a:buClr>
              <a:buSzTx/>
              <a:buFont typeface="Wingdings" pitchFamily="2" charset="2"/>
              <a:buAutoNum type="arabicPeriod"/>
            </a:pPr>
            <a:r>
              <a:rPr lang="en-US" sz="2000" smtClean="0">
                <a:latin typeface="Arial" pitchFamily="34" charset="0"/>
              </a:rPr>
              <a:t>Insures affected personnel have appropriate training in hazard recognition and prevention</a:t>
            </a:r>
          </a:p>
          <a:p>
            <a:pPr marL="533400" indent="-533400">
              <a:buClr>
                <a:srgbClr val="FFFF00"/>
              </a:buClr>
              <a:buSzTx/>
              <a:buFont typeface="Wingdings" pitchFamily="2" charset="2"/>
              <a:buAutoNum type="arabicPeriod"/>
            </a:pPr>
            <a:r>
              <a:rPr lang="en-US" sz="2000" smtClean="0">
                <a:latin typeface="Arial" pitchFamily="34" charset="0"/>
              </a:rPr>
              <a:t>Addresses the four major program elements</a:t>
            </a:r>
          </a:p>
        </p:txBody>
      </p:sp>
      <p:sp>
        <p:nvSpPr>
          <p:cNvPr id="211972" name="Text Box 4"/>
          <p:cNvSpPr txBox="1">
            <a:spLocks noChangeArrowheads="1"/>
          </p:cNvSpPr>
          <p:nvPr/>
        </p:nvSpPr>
        <p:spPr bwMode="auto">
          <a:xfrm>
            <a:off x="228600" y="990600"/>
            <a:ext cx="853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sz="2000" b="1" u="sng">
                <a:solidFill>
                  <a:srgbClr val="FFFFFF"/>
                </a:solidFill>
                <a:effectLst>
                  <a:outerShdw blurRad="38100" dist="38100" dir="2700000" algn="tl">
                    <a:srgbClr val="000000"/>
                  </a:outerShdw>
                </a:effectLst>
              </a:rPr>
              <a:t>Affective safety and health programs;</a:t>
            </a:r>
          </a:p>
        </p:txBody>
      </p:sp>
      <p:sp>
        <p:nvSpPr>
          <p:cNvPr id="211973" name="Rectangle 5"/>
          <p:cNvSpPr>
            <a:spLocks noChangeArrowheads="1"/>
          </p:cNvSpPr>
          <p:nvPr/>
        </p:nvSpPr>
        <p:spPr bwMode="auto">
          <a:xfrm>
            <a:off x="914400" y="3200400"/>
            <a:ext cx="69342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609600" indent="-609600" algn="just" eaLnBrk="0" hangingPunct="0">
              <a:spcBef>
                <a:spcPts val="400"/>
              </a:spcBef>
              <a:buClr>
                <a:srgbClr val="FFFF00"/>
              </a:buClr>
              <a:buFont typeface="Wingdings" pitchFamily="2" charset="2"/>
              <a:buChar char="§"/>
            </a:pPr>
            <a:r>
              <a:rPr lang="en-US" sz="1600"/>
              <a:t>Management commitment and employee involvement</a:t>
            </a:r>
          </a:p>
          <a:p>
            <a:pPr marL="609600" indent="-609600" algn="just" eaLnBrk="0" hangingPunct="0">
              <a:spcBef>
                <a:spcPts val="400"/>
              </a:spcBef>
              <a:buClr>
                <a:srgbClr val="FFFF00"/>
              </a:buClr>
              <a:buFont typeface="Wingdings" pitchFamily="2" charset="2"/>
              <a:buChar char="§"/>
            </a:pPr>
            <a:r>
              <a:rPr lang="en-US" sz="1600"/>
              <a:t>Workplace hazard analysis</a:t>
            </a:r>
          </a:p>
          <a:p>
            <a:pPr marL="609600" indent="-609600" algn="just" eaLnBrk="0" hangingPunct="0">
              <a:spcBef>
                <a:spcPts val="400"/>
              </a:spcBef>
              <a:buClr>
                <a:srgbClr val="FFFF00"/>
              </a:buClr>
              <a:buFont typeface="Wingdings" pitchFamily="2" charset="2"/>
              <a:buChar char="§"/>
            </a:pPr>
            <a:r>
              <a:rPr lang="en-US" sz="1600"/>
              <a:t>Hazard prevention and control methods</a:t>
            </a:r>
          </a:p>
          <a:p>
            <a:pPr marL="609600" indent="-609600" algn="just" eaLnBrk="0" hangingPunct="0">
              <a:spcBef>
                <a:spcPts val="400"/>
              </a:spcBef>
              <a:buClr>
                <a:srgbClr val="FFFF00"/>
              </a:buClr>
              <a:buFont typeface="Wingdings" pitchFamily="2" charset="2"/>
              <a:buChar char="§"/>
            </a:pPr>
            <a:r>
              <a:rPr lang="en-US" sz="1600"/>
              <a:t>Safety and health training program</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246543E1-A27F-442A-8F7B-0F54DDE3BAA3}" type="slidenum">
              <a:rPr lang="en-US" sz="1000">
                <a:latin typeface="+mn-lt"/>
                <a:ea typeface="ＭＳ Ｐゴシック" pitchFamily="-105" charset="-128"/>
              </a:rPr>
              <a:pPr algn="r">
                <a:defRPr/>
              </a:pPr>
              <a:t>61</a:t>
            </a:fld>
            <a:endParaRPr lang="en-US" sz="1000">
              <a:latin typeface="+mn-lt"/>
              <a:ea typeface="ＭＳ Ｐゴシック" pitchFamily="-105" charset="-128"/>
            </a:endParaRPr>
          </a:p>
        </p:txBody>
      </p:sp>
      <p:sp>
        <p:nvSpPr>
          <p:cNvPr id="73733" name="Text Box 5"/>
          <p:cNvSpPr txBox="1">
            <a:spLocks noChangeArrowheads="1"/>
          </p:cNvSpPr>
          <p:nvPr/>
        </p:nvSpPr>
        <p:spPr bwMode="auto">
          <a:xfrm>
            <a:off x="152400" y="152400"/>
            <a:ext cx="8839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C0C0C0"/>
                  </a:outerShdw>
                </a:effectLst>
              </a:rPr>
              <a:t>Maintaining Documents</a:t>
            </a:r>
          </a:p>
        </p:txBody>
      </p:sp>
      <p:sp>
        <p:nvSpPr>
          <p:cNvPr id="73734" name="Text Box 6"/>
          <p:cNvSpPr txBox="1">
            <a:spLocks noChangeArrowheads="1"/>
          </p:cNvSpPr>
          <p:nvPr/>
        </p:nvSpPr>
        <p:spPr bwMode="auto">
          <a:xfrm>
            <a:off x="228600" y="990600"/>
            <a:ext cx="86106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257300" indent="-342900" eaLnBrk="0" hangingPunct="0">
              <a:defRPr>
                <a:solidFill>
                  <a:schemeClr val="tx1"/>
                </a:solidFill>
                <a:latin typeface="Arial" pitchFamily="34" charset="0"/>
                <a:ea typeface="ＭＳ Ｐゴシック" pitchFamily="34" charset="-128"/>
              </a:defRPr>
            </a:lvl3pPr>
            <a:lvl4pPr marL="1714500" indent="-342900" eaLnBrk="0" hangingPunct="0">
              <a:defRPr>
                <a:solidFill>
                  <a:schemeClr val="tx1"/>
                </a:solidFill>
                <a:latin typeface="Arial" pitchFamily="34" charset="0"/>
                <a:ea typeface="ＭＳ Ｐゴシック" pitchFamily="34" charset="-128"/>
              </a:defRPr>
            </a:lvl4pPr>
            <a:lvl5pPr marL="2171700" indent="-342900" eaLnBrk="0" hangingPunct="0">
              <a:defRPr>
                <a:solidFill>
                  <a:schemeClr val="tx1"/>
                </a:solidFill>
                <a:latin typeface="Arial" pitchFamily="34" charset="0"/>
                <a:ea typeface="ＭＳ Ｐゴシック" pitchFamily="34" charset="-128"/>
              </a:defRPr>
            </a:lvl5pPr>
            <a:lvl6pPr marL="2628900" indent="-342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6100" indent="-342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543300" indent="-342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000500" indent="-342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50000"/>
              </a:spcBef>
              <a:buClr>
                <a:srgbClr val="FFFF00"/>
              </a:buClr>
              <a:buFont typeface="Wingdings" pitchFamily="2" charset="2"/>
              <a:buChar char="§"/>
            </a:pPr>
            <a:r>
              <a:rPr lang="en-US" sz="2400" b="1">
                <a:solidFill>
                  <a:schemeClr val="bg2"/>
                </a:solidFill>
              </a:rPr>
              <a:t>What Documents must be retained?</a:t>
            </a:r>
          </a:p>
          <a:p>
            <a:pPr algn="just" eaLnBrk="1" hangingPunct="1">
              <a:spcBef>
                <a:spcPct val="50000"/>
              </a:spcBef>
              <a:buClr>
                <a:srgbClr val="FFFF00"/>
              </a:buClr>
              <a:buFont typeface="Wingdings" pitchFamily="2" charset="2"/>
              <a:buChar char="§"/>
            </a:pPr>
            <a:r>
              <a:rPr lang="en-US" sz="2400" b="1">
                <a:solidFill>
                  <a:schemeClr val="bg2"/>
                </a:solidFill>
              </a:rPr>
              <a:t>What Documents must be made available when requested by an affected employee,  their designated representative or OSHA?</a:t>
            </a:r>
          </a:p>
          <a:p>
            <a:pPr algn="just" eaLnBrk="1" hangingPunct="1">
              <a:spcBef>
                <a:spcPct val="50000"/>
              </a:spcBef>
              <a:buClr>
                <a:srgbClr val="FFFF00"/>
              </a:buClr>
              <a:buFont typeface="Wingdings" pitchFamily="2" charset="2"/>
              <a:buChar char="§"/>
            </a:pPr>
            <a:r>
              <a:rPr lang="en-US" sz="2400" b="1">
                <a:solidFill>
                  <a:schemeClr val="bg2"/>
                </a:solidFill>
              </a:rPr>
              <a:t>How long must these Documents be retained?</a:t>
            </a:r>
          </a:p>
          <a:p>
            <a:pPr algn="just" eaLnBrk="1" hangingPunct="1">
              <a:spcBef>
                <a:spcPct val="50000"/>
              </a:spcBef>
              <a:buClr>
                <a:srgbClr val="FFFF00"/>
              </a:buClr>
              <a:buFont typeface="Wingdings" pitchFamily="2" charset="2"/>
              <a:buChar char="§"/>
            </a:pPr>
            <a:r>
              <a:rPr lang="en-US" sz="2400" b="1">
                <a:solidFill>
                  <a:schemeClr val="bg2"/>
                </a:solidFill>
              </a:rPr>
              <a:t>How are OSHA logs maintained and made available?</a:t>
            </a:r>
          </a:p>
          <a:p>
            <a:pPr algn="just" eaLnBrk="1" hangingPunct="1">
              <a:spcBef>
                <a:spcPct val="50000"/>
              </a:spcBef>
              <a:buClr>
                <a:srgbClr val="FFFF00"/>
              </a:buClr>
              <a:buFont typeface="Wingdings" pitchFamily="2" charset="2"/>
              <a:buChar char="§"/>
            </a:pPr>
            <a:r>
              <a:rPr lang="en-US" sz="2400" b="1">
                <a:solidFill>
                  <a:schemeClr val="bg2"/>
                </a:solidFill>
              </a:rPr>
              <a:t>How are training records maintained at you company?</a:t>
            </a:r>
          </a:p>
          <a:p>
            <a:pPr lvl="1" algn="just" eaLnBrk="1" hangingPunct="1">
              <a:spcBef>
                <a:spcPct val="50000"/>
              </a:spcBef>
              <a:buClr>
                <a:srgbClr val="FFFF00"/>
              </a:buClr>
              <a:buFont typeface="Wingdings" pitchFamily="2" charset="2"/>
              <a:buChar char="§"/>
            </a:pPr>
            <a:r>
              <a:rPr lang="en-US" sz="2000" b="1">
                <a:solidFill>
                  <a:schemeClr val="bg2"/>
                </a:solidFill>
                <a:effectLst>
                  <a:outerShdw blurRad="38100" dist="38100" dir="2700000" algn="tl">
                    <a:srgbClr val="C0C0C0"/>
                  </a:outerShdw>
                </a:effectLst>
              </a:rPr>
              <a:t>Orientation </a:t>
            </a:r>
          </a:p>
          <a:p>
            <a:pPr lvl="1" algn="just" eaLnBrk="1" hangingPunct="1">
              <a:spcBef>
                <a:spcPct val="50000"/>
              </a:spcBef>
              <a:buClr>
                <a:srgbClr val="FFFF00"/>
              </a:buClr>
              <a:buFont typeface="Wingdings" pitchFamily="2" charset="2"/>
              <a:buChar char="§"/>
            </a:pPr>
            <a:r>
              <a:rPr lang="en-US" sz="2000" b="1">
                <a:solidFill>
                  <a:schemeClr val="bg2"/>
                </a:solidFill>
                <a:effectLst>
                  <a:outerShdw blurRad="38100" dist="38100" dir="2700000" algn="tl">
                    <a:srgbClr val="C0C0C0"/>
                  </a:outerShdw>
                </a:effectLst>
              </a:rPr>
              <a:t>Tool box talks</a:t>
            </a:r>
          </a:p>
          <a:p>
            <a:pPr lvl="1" algn="just" eaLnBrk="1" hangingPunct="1">
              <a:spcBef>
                <a:spcPct val="50000"/>
              </a:spcBef>
              <a:buClr>
                <a:srgbClr val="FFFF00"/>
              </a:buClr>
              <a:buFont typeface="Wingdings" pitchFamily="2" charset="2"/>
              <a:buChar char="§"/>
            </a:pPr>
            <a:r>
              <a:rPr lang="en-US" sz="2000" b="1">
                <a:solidFill>
                  <a:schemeClr val="bg2"/>
                </a:solidFill>
                <a:effectLst>
                  <a:outerShdw blurRad="38100" dist="38100" dir="2700000" algn="tl">
                    <a:srgbClr val="C0C0C0"/>
                  </a:outerShdw>
                </a:effectLst>
              </a:rPr>
              <a:t>Site or task specific training</a:t>
            </a:r>
          </a:p>
          <a:p>
            <a:pPr algn="just" eaLnBrk="1" hangingPunct="1">
              <a:spcBef>
                <a:spcPct val="50000"/>
              </a:spcBef>
              <a:buClr>
                <a:srgbClr val="FFFF00"/>
              </a:buClr>
              <a:buFont typeface="Wingdings" pitchFamily="2" charset="2"/>
              <a:buNone/>
            </a:pPr>
            <a:endParaRPr lang="en-US" sz="2000" b="1">
              <a:solidFill>
                <a:schemeClr val="bg2"/>
              </a:solidFill>
              <a:effectLst>
                <a:outerShdw blurRad="38100" dist="38100" dir="2700000" algn="tl">
                  <a:srgbClr val="C0C0C0"/>
                </a:outerShdw>
              </a:effectLst>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28600" y="152400"/>
            <a:ext cx="8686800" cy="762000"/>
          </a:xfrm>
        </p:spPr>
        <p:txBody>
          <a:bodyPr/>
          <a:lstStyle/>
          <a:p>
            <a:pPr algn="ctr">
              <a:lnSpc>
                <a:spcPct val="90000"/>
              </a:lnSpc>
            </a:pPr>
            <a:r>
              <a:rPr lang="en-US" sz="3200" smtClean="0">
                <a:effectLst>
                  <a:outerShdw blurRad="38100" dist="38100" dir="2700000" algn="tl">
                    <a:srgbClr val="000000"/>
                  </a:outerShdw>
                </a:effectLst>
                <a:latin typeface="Arial" pitchFamily="34" charset="0"/>
              </a:rPr>
              <a:t>Recording Criteria Decision Tree</a:t>
            </a:r>
          </a:p>
        </p:txBody>
      </p:sp>
      <p:pic>
        <p:nvPicPr>
          <p:cNvPr id="21606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949325"/>
            <a:ext cx="7772400" cy="5070475"/>
          </a:xfrm>
          <a:prstGeom prst="rect">
            <a:avLst/>
          </a:prstGeom>
          <a:solidFill>
            <a:schemeClr val="tx1"/>
          </a:solidFill>
          <a:ln w="190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6068" name="Text Box 4"/>
          <p:cNvSpPr txBox="1">
            <a:spLocks noChangeArrowheads="1"/>
          </p:cNvSpPr>
          <p:nvPr/>
        </p:nvSpPr>
        <p:spPr bwMode="auto">
          <a:xfrm>
            <a:off x="381000" y="617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latin typeface="Times New Roman" pitchFamily="18" charset="0"/>
              </a:rPr>
              <a:t>1904.4</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28600" y="228600"/>
            <a:ext cx="8686800" cy="609600"/>
          </a:xfrm>
        </p:spPr>
        <p:txBody>
          <a:bodyPr/>
          <a:lstStyle/>
          <a:p>
            <a:pPr algn="ctr"/>
            <a:r>
              <a:rPr lang="en-US" sz="3200" smtClean="0">
                <a:effectLst>
                  <a:outerShdw blurRad="38100" dist="38100" dir="2700000" algn="tl">
                    <a:srgbClr val="000000"/>
                  </a:outerShdw>
                </a:effectLst>
                <a:latin typeface="Arial" pitchFamily="34" charset="0"/>
              </a:rPr>
              <a:t>Work-Relatedness</a:t>
            </a:r>
          </a:p>
        </p:txBody>
      </p:sp>
      <p:sp>
        <p:nvSpPr>
          <p:cNvPr id="218115" name="Rectangle 3"/>
          <p:cNvSpPr>
            <a:spLocks noGrp="1"/>
          </p:cNvSpPr>
          <p:nvPr>
            <p:ph type="body" idx="1"/>
          </p:nvPr>
        </p:nvSpPr>
        <p:spPr>
          <a:xfrm>
            <a:off x="457200" y="1066800"/>
            <a:ext cx="8229600" cy="4114800"/>
          </a:xfrm>
        </p:spPr>
        <p:txBody>
          <a:bodyPr/>
          <a:lstStyle/>
          <a:p>
            <a:r>
              <a:rPr lang="en-US" smtClean="0">
                <a:latin typeface="Arial" pitchFamily="34" charset="0"/>
              </a:rPr>
              <a:t>Cases are work-related if:</a:t>
            </a:r>
          </a:p>
          <a:p>
            <a:pPr lvl="1" algn="just">
              <a:buFont typeface="Wingdings" pitchFamily="2" charset="2"/>
              <a:buChar char="§"/>
            </a:pPr>
            <a:r>
              <a:rPr lang="en-US" smtClean="0">
                <a:latin typeface="Arial" pitchFamily="34" charset="0"/>
              </a:rPr>
              <a:t>An event or exposure in the work environment either caused or contributed to the resulting condition</a:t>
            </a:r>
          </a:p>
          <a:p>
            <a:pPr lvl="1" algn="just">
              <a:buFont typeface="Wingdings" pitchFamily="2" charset="2"/>
              <a:buNone/>
            </a:pPr>
            <a:endParaRPr lang="en-US" smtClean="0">
              <a:latin typeface="Arial" pitchFamily="34" charset="0"/>
            </a:endParaRPr>
          </a:p>
          <a:p>
            <a:pPr lvl="1" algn="just">
              <a:buFont typeface="Wingdings" pitchFamily="2" charset="2"/>
              <a:buChar char="§"/>
            </a:pPr>
            <a:r>
              <a:rPr lang="en-US" smtClean="0">
                <a:latin typeface="Arial" pitchFamily="34" charset="0"/>
              </a:rPr>
              <a:t>An event or exposure in the work environment </a:t>
            </a:r>
            <a:r>
              <a:rPr lang="en-US" i="1" smtClean="0">
                <a:latin typeface="Arial" pitchFamily="34" charset="0"/>
              </a:rPr>
              <a:t>significantly</a:t>
            </a:r>
            <a:r>
              <a:rPr lang="en-US" smtClean="0">
                <a:latin typeface="Arial" pitchFamily="34" charset="0"/>
              </a:rPr>
              <a:t> aggravated a pre-existing injury or illness</a:t>
            </a:r>
          </a:p>
          <a:p>
            <a:pPr>
              <a:buFont typeface="Wingdings 3" pitchFamily="18" charset="2"/>
              <a:buNone/>
            </a:pPr>
            <a:endParaRPr lang="en-US" smtClean="0">
              <a:latin typeface="Arial" pitchFamily="34" charset="0"/>
            </a:endParaRPr>
          </a:p>
          <a:p>
            <a:endParaRPr lang="en-US" smtClean="0"/>
          </a:p>
        </p:txBody>
      </p:sp>
      <p:sp>
        <p:nvSpPr>
          <p:cNvPr id="218117" name="Text Box 5"/>
          <p:cNvSpPr txBox="1">
            <a:spLocks noChangeArrowheads="1"/>
          </p:cNvSpPr>
          <p:nvPr/>
        </p:nvSpPr>
        <p:spPr bwMode="auto">
          <a:xfrm>
            <a:off x="381000" y="61722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latin typeface="Times New Roman" pitchFamily="18" charset="0"/>
              </a:rPr>
              <a:t>1904.5</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28600" y="152400"/>
            <a:ext cx="8686800" cy="685800"/>
          </a:xfrm>
        </p:spPr>
        <p:txBody>
          <a:bodyPr/>
          <a:lstStyle/>
          <a:p>
            <a:pPr algn="ctr"/>
            <a:r>
              <a:rPr lang="en-US" sz="3200" smtClean="0">
                <a:effectLst>
                  <a:outerShdw blurRad="38100" dist="38100" dir="2700000" algn="tl">
                    <a:srgbClr val="000000"/>
                  </a:outerShdw>
                </a:effectLst>
                <a:latin typeface="Arial" pitchFamily="34" charset="0"/>
              </a:rPr>
              <a:t>Work-Relatedness</a:t>
            </a:r>
          </a:p>
        </p:txBody>
      </p:sp>
      <p:sp>
        <p:nvSpPr>
          <p:cNvPr id="220163" name="Rectangle 3"/>
          <p:cNvSpPr>
            <a:spLocks noGrp="1"/>
          </p:cNvSpPr>
          <p:nvPr>
            <p:ph type="body" idx="1"/>
          </p:nvPr>
        </p:nvSpPr>
        <p:spPr>
          <a:xfrm>
            <a:off x="457200" y="1481138"/>
            <a:ext cx="8382000" cy="2862262"/>
          </a:xfrm>
        </p:spPr>
        <p:txBody>
          <a:bodyPr/>
          <a:lstStyle/>
          <a:p>
            <a:pPr marL="342900" indent="-342900" algn="just"/>
            <a:r>
              <a:rPr lang="en-US" sz="2000" smtClean="0">
                <a:latin typeface="Arial" pitchFamily="34" charset="0"/>
              </a:rPr>
              <a:t>Work-relatedness is presumed for injuries and illnesses resulting from events or exposures occurring in the </a:t>
            </a:r>
            <a:r>
              <a:rPr lang="en-US" sz="2000" u="sng" smtClean="0">
                <a:latin typeface="Arial" pitchFamily="34" charset="0"/>
              </a:rPr>
              <a:t>work environment</a:t>
            </a:r>
          </a:p>
          <a:p>
            <a:pPr marL="342900" indent="-342900" algn="just">
              <a:buFont typeface="Wingdings 3" pitchFamily="18" charset="2"/>
              <a:buNone/>
            </a:pPr>
            <a:endParaRPr lang="en-US" sz="2000" u="sng" smtClean="0">
              <a:latin typeface="Arial" pitchFamily="34" charset="0"/>
            </a:endParaRPr>
          </a:p>
          <a:p>
            <a:pPr marL="342900" indent="-342900" algn="just"/>
            <a:r>
              <a:rPr lang="en-US" sz="2000" smtClean="0">
                <a:latin typeface="Arial" pitchFamily="34" charset="0"/>
              </a:rPr>
              <a:t>A case is presumed work-related if, and only if, an event or exposure in the work environment is a discernable cause of the injury or illness or of a significant aggravation to a pre-existing condition. The work event or exposure need only be one of the discernable causes; it need not be the sole or predominant cause</a:t>
            </a:r>
          </a:p>
        </p:txBody>
      </p:sp>
    </p:spTree>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6" name="Slide Number Placeholder 3"/>
          <p:cNvSpPr txBox="1">
            <a:spLocks noGrp="1"/>
          </p:cNvSpPr>
          <p:nvPr/>
        </p:nvSpPr>
        <p:spPr bwMode="auto">
          <a:xfrm>
            <a:off x="8647113" y="6408738"/>
            <a:ext cx="368300" cy="365125"/>
          </a:xfrm>
          <a:prstGeom prst="rect">
            <a:avLst/>
          </a:prstGeom>
          <a:noFill/>
          <a:ln>
            <a:miter lim="800000"/>
            <a:headEnd/>
            <a:tailEnd/>
          </a:ln>
        </p:spPr>
        <p:txBody>
          <a:bodyPr anchor="b"/>
          <a:lstStyle/>
          <a:p>
            <a:pPr algn="r">
              <a:defRPr/>
            </a:pPr>
            <a:fld id="{37C8AFD8-23B4-435C-BD92-463DA092C8F1}" type="slidenum">
              <a:rPr lang="en-US" sz="1000">
                <a:latin typeface="+mn-lt"/>
                <a:ea typeface="ＭＳ Ｐゴシック" pitchFamily="-105" charset="-128"/>
              </a:rPr>
              <a:pPr algn="r">
                <a:defRPr/>
              </a:pPr>
              <a:t>65</a:t>
            </a:fld>
            <a:endParaRPr lang="en-US" sz="1000">
              <a:latin typeface="+mn-lt"/>
              <a:ea typeface="ＭＳ Ｐゴシック" pitchFamily="-105" charset="-128"/>
            </a:endParaRPr>
          </a:p>
        </p:txBody>
      </p:sp>
      <p:sp>
        <p:nvSpPr>
          <p:cNvPr id="79876" name="Text Box 4"/>
          <p:cNvSpPr txBox="1">
            <a:spLocks noChangeArrowheads="1"/>
          </p:cNvSpPr>
          <p:nvPr/>
        </p:nvSpPr>
        <p:spPr bwMode="auto">
          <a:xfrm>
            <a:off x="152400" y="152400"/>
            <a:ext cx="8763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tx2"/>
                </a:solidFill>
                <a:effectLst>
                  <a:outerShdw blurRad="38100" dist="38100" dir="2700000" algn="tl">
                    <a:srgbClr val="000000"/>
                  </a:outerShdw>
                </a:effectLst>
              </a:rPr>
              <a:t>Motivation and Incentive Programs</a:t>
            </a:r>
          </a:p>
        </p:txBody>
      </p:sp>
      <p:sp>
        <p:nvSpPr>
          <p:cNvPr id="79877" name="Text Box 5"/>
          <p:cNvSpPr txBox="1">
            <a:spLocks noChangeArrowheads="1"/>
          </p:cNvSpPr>
          <p:nvPr/>
        </p:nvSpPr>
        <p:spPr bwMode="auto">
          <a:xfrm>
            <a:off x="228600" y="838200"/>
            <a:ext cx="8686800" cy="466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ea typeface="ＭＳ Ｐゴシック" pitchFamily="34" charset="-128"/>
              </a:defRPr>
            </a:lvl1pPr>
            <a:lvl2pPr marL="800100" indent="-342900" eaLnBrk="0" hangingPunct="0">
              <a:defRPr>
                <a:solidFill>
                  <a:schemeClr val="tx1"/>
                </a:solidFill>
                <a:latin typeface="Arial" pitchFamily="34" charset="0"/>
                <a:ea typeface="ＭＳ Ｐゴシック" pitchFamily="34" charset="-128"/>
              </a:defRPr>
            </a:lvl2pPr>
            <a:lvl3pPr marL="1257300" indent="-342900" eaLnBrk="0" hangingPunct="0">
              <a:defRPr>
                <a:solidFill>
                  <a:schemeClr val="tx1"/>
                </a:solidFill>
                <a:latin typeface="Arial" pitchFamily="34" charset="0"/>
                <a:ea typeface="ＭＳ Ｐゴシック" pitchFamily="34" charset="-128"/>
              </a:defRPr>
            </a:lvl3pPr>
            <a:lvl4pPr marL="1714500" indent="-342900" eaLnBrk="0" hangingPunct="0">
              <a:defRPr>
                <a:solidFill>
                  <a:schemeClr val="tx1"/>
                </a:solidFill>
                <a:latin typeface="Arial" pitchFamily="34" charset="0"/>
                <a:ea typeface="ＭＳ Ｐゴシック" pitchFamily="34" charset="-128"/>
              </a:defRPr>
            </a:lvl4pPr>
            <a:lvl5pPr marL="2171700" indent="-342900" eaLnBrk="0" hangingPunct="0">
              <a:defRPr>
                <a:solidFill>
                  <a:schemeClr val="tx1"/>
                </a:solidFill>
                <a:latin typeface="Arial" pitchFamily="34" charset="0"/>
                <a:ea typeface="ＭＳ Ｐゴシック" pitchFamily="34" charset="-128"/>
              </a:defRPr>
            </a:lvl5pPr>
            <a:lvl6pPr marL="2628900" indent="-342900" eaLnBrk="0" fontAlgn="base" hangingPunct="0">
              <a:spcBef>
                <a:spcPct val="0"/>
              </a:spcBef>
              <a:spcAft>
                <a:spcPct val="0"/>
              </a:spcAft>
              <a:defRPr>
                <a:solidFill>
                  <a:schemeClr val="tx1"/>
                </a:solidFill>
                <a:latin typeface="Arial" pitchFamily="34" charset="0"/>
                <a:ea typeface="ＭＳ Ｐゴシック" pitchFamily="34" charset="-128"/>
              </a:defRPr>
            </a:lvl6pPr>
            <a:lvl7pPr marL="3086100" indent="-3429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543300" indent="-342900" eaLnBrk="0" fontAlgn="base" hangingPunct="0">
              <a:spcBef>
                <a:spcPct val="0"/>
              </a:spcBef>
              <a:spcAft>
                <a:spcPct val="0"/>
              </a:spcAft>
              <a:defRPr>
                <a:solidFill>
                  <a:schemeClr val="tx1"/>
                </a:solidFill>
                <a:latin typeface="Arial" pitchFamily="34" charset="0"/>
                <a:ea typeface="ＭＳ Ｐゴシック" pitchFamily="34" charset="-128"/>
              </a:defRPr>
            </a:lvl8pPr>
            <a:lvl9pPr marL="4000500" indent="-3429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just" eaLnBrk="1" hangingPunct="1">
              <a:spcBef>
                <a:spcPct val="50000"/>
              </a:spcBef>
              <a:buClr>
                <a:srgbClr val="FFFF00"/>
              </a:buClr>
              <a:buFont typeface="Wingdings" pitchFamily="2" charset="2"/>
              <a:buChar char="§"/>
            </a:pPr>
            <a:r>
              <a:rPr lang="en-US" sz="2000"/>
              <a:t>OSHA is concerned about workplace safety incentive and discipline programs that are based primarily on injury and illness numbers, they often have the effect of discouraging workers from reporting an injury or illness.  OSHA strongly disapproves of programs offering workers parties and prizes for not reporting injuries, or bonuses for managers that drive down injury rates, or that discipline workers for reporting an injury.</a:t>
            </a:r>
          </a:p>
          <a:p>
            <a:pPr algn="just" eaLnBrk="1" hangingPunct="1">
              <a:spcBef>
                <a:spcPct val="50000"/>
              </a:spcBef>
              <a:buClr>
                <a:srgbClr val="FFFF00"/>
              </a:buClr>
              <a:buFont typeface="Wingdings" pitchFamily="2" charset="2"/>
              <a:buChar char="§"/>
            </a:pPr>
            <a:endParaRPr lang="en-US" sz="2000"/>
          </a:p>
          <a:p>
            <a:pPr algn="just" eaLnBrk="1" hangingPunct="1">
              <a:spcBef>
                <a:spcPct val="50000"/>
              </a:spcBef>
              <a:buClr>
                <a:srgbClr val="FFFF00"/>
              </a:buClr>
              <a:buFont typeface="Wingdings" pitchFamily="2" charset="2"/>
              <a:buChar char="§"/>
            </a:pPr>
            <a:r>
              <a:rPr lang="en-US" sz="2000"/>
              <a:t>When programs discourage workers from reporting injuries or illnesses: problems stay concealed, no investigations take place, nothing is learned or corrected, workers remain exposed to harm.  OSHA does support programs that reward workers for demonstrating safe work practices, reporting hazards or close calls, participating in safety and health training, or serving on a workplace safety and health committee.</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2"/>
          <p:cNvSpPr>
            <a:spLocks noGrp="1"/>
          </p:cNvSpPr>
          <p:nvPr>
            <p:ph type="title"/>
          </p:nvPr>
        </p:nvSpPr>
        <p:spPr>
          <a:xfrm>
            <a:off x="152400" y="152400"/>
            <a:ext cx="8839200" cy="762000"/>
          </a:xfrm>
        </p:spPr>
        <p:txBody>
          <a:bodyPr/>
          <a:lstStyle/>
          <a:p>
            <a:pPr algn="ctr"/>
            <a:r>
              <a:rPr lang="en-US" sz="3200" smtClean="0">
                <a:effectLst>
                  <a:outerShdw blurRad="38100" dist="38100" dir="2700000" algn="tl">
                    <a:srgbClr val="000000"/>
                  </a:outerShdw>
                </a:effectLst>
                <a:latin typeface="Arial" pitchFamily="34" charset="0"/>
              </a:rPr>
              <a:t>OSHA Coverage Activity</a:t>
            </a:r>
          </a:p>
        </p:txBody>
      </p:sp>
      <p:sp>
        <p:nvSpPr>
          <p:cNvPr id="9239" name="Slide Number Placeholder 3"/>
          <p:cNvSpPr>
            <a:spLocks noGrp="1"/>
          </p:cNvSpPr>
          <p:nvPr>
            <p:ph type="sldNum" sz="quarter" idx="12"/>
          </p:nvPr>
        </p:nvSpPr>
        <p:spPr bwMode="auto">
          <a:ln>
            <a:miter lim="800000"/>
            <a:headEnd/>
            <a:tailEnd/>
          </a:ln>
        </p:spPr>
        <p:txBody>
          <a:bodyPr/>
          <a:lstStyle/>
          <a:p>
            <a:pPr>
              <a:defRPr/>
            </a:pPr>
            <a:fld id="{39560118-D886-4FF3-B003-F289B58C49A2}" type="slidenum">
              <a:rPr lang="en-US" smtClean="0">
                <a:solidFill>
                  <a:schemeClr val="tx1"/>
                </a:solidFill>
              </a:rPr>
              <a:pPr>
                <a:defRPr/>
              </a:pPr>
              <a:t>7</a:t>
            </a:fld>
            <a:endParaRPr lang="en-US" smtClean="0">
              <a:solidFill>
                <a:schemeClr val="tx1"/>
              </a:solidFill>
            </a:endParaRPr>
          </a:p>
        </p:txBody>
      </p:sp>
      <p:graphicFrame>
        <p:nvGraphicFramePr>
          <p:cNvPr id="9257" name="Group 41"/>
          <p:cNvGraphicFramePr>
            <a:graphicFrameLocks noGrp="1"/>
          </p:cNvGraphicFramePr>
          <p:nvPr>
            <p:ph idx="4294967295"/>
          </p:nvPr>
        </p:nvGraphicFramePr>
        <p:xfrm>
          <a:off x="304800" y="990600"/>
          <a:ext cx="8610600" cy="4953001"/>
        </p:xfrm>
        <a:graphic>
          <a:graphicData uri="http://schemas.openxmlformats.org/drawingml/2006/table">
            <a:tbl>
              <a:tblPr/>
              <a:tblGrid>
                <a:gridCol w="1676400"/>
                <a:gridCol w="6934200"/>
              </a:tblGrid>
              <a:tr h="987425">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pitchFamily="34" charset="0"/>
                          <a:ea typeface="ＭＳ Ｐゴシック" pitchFamily="34" charset="-128"/>
                        </a:rPr>
                        <a:t>Covered by OSHA?</a:t>
                      </a:r>
                      <a:endParaRPr kumimoji="0" lang="en-US" sz="2000" b="0" i="0" u="none" strike="noStrike" cap="none" normalizeH="0" baseline="0" smtClean="0">
                        <a:ln>
                          <a:noFill/>
                        </a:ln>
                        <a:solidFill>
                          <a:schemeClr val="bg2"/>
                        </a:solidFill>
                        <a:effectLst/>
                        <a:latin typeface="Arial" pitchFamily="34" charset="0"/>
                        <a:ea typeface="ＭＳ Ｐゴシック" pitchFamily="34" charset="-128"/>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pitchFamily="34" charset="0"/>
                          <a:ea typeface="ＭＳ Ｐゴシック" pitchFamily="34" charset="-128"/>
                        </a:rPr>
                        <a:t>Worker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1008063">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pitchFamily="34" charset="0"/>
                          <a:ea typeface="ＭＳ Ｐゴシック" pitchFamily="34"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pitchFamily="34" charset="0"/>
                          <a:ea typeface="ＭＳ Ｐゴシック" pitchFamily="34" charset="-128"/>
                        </a:rPr>
                        <a:t>Harry Adams, a miner at Below Ground Inc.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85838">
                <a:tc>
                  <a:txBody>
                    <a:bodyPr/>
                    <a:lstStyle/>
                    <a:p>
                      <a:pPr marL="0" marR="0" lvl="0" indent="0" algn="l" defTabSz="914400" rtl="0" eaLnBrk="1" fontAlgn="base" latinLnBrk="0" hangingPunct="1">
                        <a:lnSpc>
                          <a:spcPct val="110000"/>
                        </a:lnSpc>
                        <a:spcBef>
                          <a:spcPct val="0"/>
                        </a:spcBef>
                        <a:spcAft>
                          <a:spcPct val="0"/>
                        </a:spcAft>
                        <a:buClrTx/>
                        <a:buSzTx/>
                        <a:buFontTx/>
                        <a:buNone/>
                        <a:tabLst>
                          <a:tab pos="1306513" algn="r"/>
                        </a:tabLst>
                      </a:pPr>
                      <a:r>
                        <a:rPr kumimoji="0" lang="en-US" sz="2000" b="1" i="0" u="none" strike="noStrike" cap="none" normalizeH="0" baseline="0" smtClean="0">
                          <a:ln>
                            <a:noFill/>
                          </a:ln>
                          <a:solidFill>
                            <a:schemeClr val="bg2"/>
                          </a:solidFill>
                          <a:effectLst/>
                          <a:latin typeface="Arial" pitchFamily="34" charset="0"/>
                          <a:ea typeface="ＭＳ Ｐゴシック" pitchFamily="34"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2"/>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pitchFamily="34" charset="0"/>
                          <a:ea typeface="ＭＳ Ｐゴシック" pitchFamily="34" charset="-128"/>
                        </a:rPr>
                        <a:t>Adrian Smith, one of 3 employees of ABC landscaping.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8425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en-US" sz="2000" b="1" i="0" u="none" strike="noStrike" cap="none" normalizeH="0" baseline="0" smtClean="0">
                          <a:ln>
                            <a:noFill/>
                          </a:ln>
                          <a:solidFill>
                            <a:schemeClr val="bg2"/>
                          </a:solidFill>
                          <a:effectLst/>
                          <a:latin typeface="Arial" pitchFamily="34" charset="0"/>
                          <a:ea typeface="ＭＳ Ｐゴシック" pitchFamily="34"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3"/>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pitchFamily="34" charset="0"/>
                          <a:ea typeface="ＭＳ Ｐゴシック" pitchFamily="34" charset="-128"/>
                        </a:rPr>
                        <a:t>Taylor Dell, an accountant in business for herself.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987425">
                <a:tc>
                  <a:txBody>
                    <a:bodyPr/>
                    <a:lstStyle/>
                    <a:p>
                      <a:pPr marL="0" marR="0" lvl="0" indent="0" algn="l" defTabSz="914400" rtl="0" eaLnBrk="1" fontAlgn="base" latinLnBrk="0" hangingPunct="1">
                        <a:lnSpc>
                          <a:spcPct val="110000"/>
                        </a:lnSpc>
                        <a:spcBef>
                          <a:spcPct val="0"/>
                        </a:spcBef>
                        <a:spcAft>
                          <a:spcPct val="0"/>
                        </a:spcAft>
                        <a:buClrTx/>
                        <a:buSzTx/>
                        <a:buFontTx/>
                        <a:buNone/>
                        <a:tabLst>
                          <a:tab pos="1306513" algn="r"/>
                        </a:tabLst>
                      </a:pPr>
                      <a:r>
                        <a:rPr kumimoji="0" lang="en-US" sz="2000" b="1" i="0" u="none" strike="noStrike" cap="none" normalizeH="0" baseline="0" smtClean="0">
                          <a:ln>
                            <a:noFill/>
                          </a:ln>
                          <a:solidFill>
                            <a:schemeClr val="bg2"/>
                          </a:solidFill>
                          <a:effectLst/>
                          <a:latin typeface="Arial" pitchFamily="34" charset="0"/>
                          <a:ea typeface="ＭＳ Ｐゴシック" pitchFamily="34" charset="-128"/>
                        </a:rPr>
                        <a:t>YES	NO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l" defTabSz="914400" rtl="0" eaLnBrk="1" fontAlgn="base" latinLnBrk="0" hangingPunct="1">
                        <a:lnSpc>
                          <a:spcPct val="110000"/>
                        </a:lnSpc>
                        <a:spcBef>
                          <a:spcPct val="0"/>
                        </a:spcBef>
                        <a:spcAft>
                          <a:spcPct val="0"/>
                        </a:spcAft>
                        <a:buClrTx/>
                        <a:buSzTx/>
                        <a:buFont typeface="Lucida Sans Unicode" pitchFamily="34" charset="0"/>
                        <a:buAutoNum type="arabicPeriod" startAt="4"/>
                        <a:tabLst/>
                      </a:pPr>
                      <a:r>
                        <a:rPr kumimoji="0" lang="en-US" sz="2000" b="0" i="0" u="none" strike="noStrike" cap="none" normalizeH="0" baseline="0" smtClean="0">
                          <a:ln>
                            <a:noFill/>
                          </a:ln>
                          <a:solidFill>
                            <a:schemeClr val="bg2"/>
                          </a:solidFill>
                          <a:effectLst>
                            <a:outerShdw blurRad="38100" dist="38100" dir="2700000" algn="tl">
                              <a:srgbClr val="C0C0C0"/>
                            </a:outerShdw>
                          </a:effectLst>
                          <a:latin typeface="Arial" pitchFamily="34" charset="0"/>
                          <a:ea typeface="ＭＳ Ｐゴシック" pitchFamily="34" charset="-128"/>
                        </a:rPr>
                        <a:t>Rob Jones, one of 10 carpenters working for Woody, Inc.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4"/>
          <p:cNvSpPr>
            <a:spLocks noGrp="1"/>
          </p:cNvSpPr>
          <p:nvPr>
            <p:ph type="title"/>
          </p:nvPr>
        </p:nvSpPr>
        <p:spPr>
          <a:xfrm>
            <a:off x="228600" y="152400"/>
            <a:ext cx="8763000" cy="792163"/>
          </a:xfrm>
        </p:spPr>
        <p:txBody>
          <a:bodyPr/>
          <a:lstStyle/>
          <a:p>
            <a:pPr algn="ctr"/>
            <a:r>
              <a:rPr lang="en-US" sz="3200" smtClean="0">
                <a:effectLst>
                  <a:outerShdw blurRad="38100" dist="38100" dir="2700000" algn="tl">
                    <a:srgbClr val="000000"/>
                  </a:outerShdw>
                </a:effectLst>
                <a:latin typeface="Arial" pitchFamily="34" charset="0"/>
              </a:rPr>
              <a:t>OSHA’s Mission</a:t>
            </a:r>
          </a:p>
        </p:txBody>
      </p:sp>
      <p:sp>
        <p:nvSpPr>
          <p:cNvPr id="10243" name="Content Placeholder 1"/>
          <p:cNvSpPr>
            <a:spLocks noGrp="1"/>
          </p:cNvSpPr>
          <p:nvPr>
            <p:ph idx="1"/>
          </p:nvPr>
        </p:nvSpPr>
        <p:spPr>
          <a:xfrm>
            <a:off x="304800" y="1066800"/>
            <a:ext cx="8458200" cy="3776663"/>
          </a:xfrm>
        </p:spPr>
        <p:txBody>
          <a:bodyPr/>
          <a:lstStyle/>
          <a:p>
            <a:pPr algn="just" eaLnBrk="1" hangingPunct="1"/>
            <a:r>
              <a:rPr lang="en-US" sz="2400" smtClean="0">
                <a:latin typeface="Arial" pitchFamily="34" charset="0"/>
              </a:rPr>
              <a:t>The mission of OSHA is to save lives, prevent injuries and protect the health of America’s workers. </a:t>
            </a:r>
          </a:p>
          <a:p>
            <a:pPr algn="just" eaLnBrk="1" hangingPunct="1"/>
            <a:r>
              <a:rPr lang="en-US" sz="2400" smtClean="0">
                <a:latin typeface="Arial" pitchFamily="34" charset="0"/>
              </a:rPr>
              <a:t>Some of the things OSHA does to carry out its mission are:</a:t>
            </a:r>
            <a:r>
              <a:rPr lang="en-US" smtClean="0">
                <a:latin typeface="Arial" pitchFamily="34" charset="0"/>
              </a:rPr>
              <a:t> </a:t>
            </a:r>
          </a:p>
          <a:p>
            <a:pPr lvl="1" algn="just" eaLnBrk="1" hangingPunct="1">
              <a:buFont typeface="Wingdings" pitchFamily="2" charset="2"/>
              <a:buChar char="§"/>
            </a:pPr>
            <a:r>
              <a:rPr lang="en-US" sz="2000" smtClean="0">
                <a:latin typeface="Arial" pitchFamily="34" charset="0"/>
              </a:rPr>
              <a:t>developing job safety and health standards and enforcing them through worksite inspections,</a:t>
            </a:r>
          </a:p>
          <a:p>
            <a:pPr lvl="1" algn="just" eaLnBrk="1" hangingPunct="1">
              <a:buFont typeface="Wingdings" pitchFamily="2" charset="2"/>
              <a:buChar char="§"/>
            </a:pPr>
            <a:r>
              <a:rPr lang="en-US" sz="2000" smtClean="0">
                <a:latin typeface="Arial" pitchFamily="34" charset="0"/>
              </a:rPr>
              <a:t>maintaining a reporting and recordkeeping system to keep track of job-related injuries and illnesses, and</a:t>
            </a:r>
          </a:p>
          <a:p>
            <a:pPr lvl="1" algn="just" eaLnBrk="1" hangingPunct="1">
              <a:buFont typeface="Wingdings" pitchFamily="2" charset="2"/>
              <a:buChar char="§"/>
            </a:pPr>
            <a:r>
              <a:rPr lang="en-US" sz="2000" smtClean="0">
                <a:latin typeface="Arial" pitchFamily="34" charset="0"/>
              </a:rPr>
              <a:t>providing training programs to increase knowledge about occupational safety and health.</a:t>
            </a:r>
          </a:p>
        </p:txBody>
      </p:sp>
      <p:sp>
        <p:nvSpPr>
          <p:cNvPr id="10244" name="Slide Number Placeholder 3"/>
          <p:cNvSpPr>
            <a:spLocks noGrp="1"/>
          </p:cNvSpPr>
          <p:nvPr>
            <p:ph type="sldNum" sz="quarter" idx="12"/>
          </p:nvPr>
        </p:nvSpPr>
        <p:spPr bwMode="auto">
          <a:ln>
            <a:miter lim="800000"/>
            <a:headEnd/>
            <a:tailEnd/>
          </a:ln>
        </p:spPr>
        <p:txBody>
          <a:bodyPr/>
          <a:lstStyle/>
          <a:p>
            <a:pPr>
              <a:defRPr/>
            </a:pPr>
            <a:fld id="{E3134284-EFE2-4680-96FE-DD99FBA6B7A0}" type="slidenum">
              <a:rPr lang="en-US" smtClean="0">
                <a:solidFill>
                  <a:schemeClr val="tx1"/>
                </a:solidFill>
              </a:rPr>
              <a:pPr>
                <a:defRPr/>
              </a:pPr>
              <a:t>8</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4"/>
          <p:cNvSpPr>
            <a:spLocks noGrp="1"/>
          </p:cNvSpPr>
          <p:nvPr>
            <p:ph type="title"/>
          </p:nvPr>
        </p:nvSpPr>
        <p:spPr>
          <a:xfrm>
            <a:off x="228600" y="228600"/>
            <a:ext cx="8610600" cy="792163"/>
          </a:xfrm>
        </p:spPr>
        <p:txBody>
          <a:bodyPr/>
          <a:lstStyle/>
          <a:p>
            <a:pPr algn="ctr"/>
            <a:r>
              <a:rPr lang="en-US" sz="3200" smtClean="0">
                <a:effectLst>
                  <a:outerShdw blurRad="38100" dist="38100" dir="2700000" algn="tl">
                    <a:srgbClr val="000000"/>
                  </a:outerShdw>
                </a:effectLst>
                <a:latin typeface="Arial" pitchFamily="34" charset="0"/>
              </a:rPr>
              <a:t>What Rights Do You Have Under OSHA?</a:t>
            </a:r>
          </a:p>
        </p:txBody>
      </p:sp>
      <p:sp>
        <p:nvSpPr>
          <p:cNvPr id="12291" name="Content Placeholder 1"/>
          <p:cNvSpPr>
            <a:spLocks noGrp="1"/>
          </p:cNvSpPr>
          <p:nvPr>
            <p:ph idx="1"/>
          </p:nvPr>
        </p:nvSpPr>
        <p:spPr>
          <a:xfrm>
            <a:off x="228600" y="1066800"/>
            <a:ext cx="8229600" cy="3810000"/>
          </a:xfrm>
        </p:spPr>
        <p:txBody>
          <a:bodyPr/>
          <a:lstStyle/>
          <a:p>
            <a:pPr algn="just" eaLnBrk="1" hangingPunct="1">
              <a:buFont typeface="Wingdings 3" pitchFamily="18" charset="2"/>
              <a:buNone/>
            </a:pPr>
            <a:r>
              <a:rPr lang="en-US" sz="2400" b="1" smtClean="0">
                <a:effectLst>
                  <a:outerShdw blurRad="38100" dist="38100" dir="2700000" algn="tl">
                    <a:srgbClr val="000000"/>
                  </a:outerShdw>
                </a:effectLst>
                <a:latin typeface="Arial" pitchFamily="34" charset="0"/>
              </a:rPr>
              <a:t>You have the right to:</a:t>
            </a:r>
          </a:p>
          <a:p>
            <a:pPr lvl="1" algn="just" eaLnBrk="1" hangingPunct="1">
              <a:buFont typeface="Wingdings" pitchFamily="2" charset="2"/>
              <a:buChar char="§"/>
            </a:pPr>
            <a:r>
              <a:rPr lang="en-US" sz="2000" i="1" smtClean="0">
                <a:latin typeface="Arial" pitchFamily="34" charset="0"/>
              </a:rPr>
              <a:t>A safe and healthful workplace </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Know about hazardous chemicals</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Information about injuries and illnesses in your workplace </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Complain or request hazard correction from employer </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Training</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Hazard exposure and medical records</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File a complaint with OSHA</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Participate in an OSHA inspection</a:t>
            </a:r>
            <a:endParaRPr lang="en-US" sz="2000" b="1" i="1" smtClean="0">
              <a:latin typeface="Arial" pitchFamily="34" charset="0"/>
            </a:endParaRPr>
          </a:p>
          <a:p>
            <a:pPr lvl="1" algn="just" eaLnBrk="1" hangingPunct="1">
              <a:buFont typeface="Wingdings" pitchFamily="2" charset="2"/>
              <a:buChar char="§"/>
            </a:pPr>
            <a:r>
              <a:rPr lang="en-US" sz="2000" i="1" smtClean="0">
                <a:latin typeface="Arial" pitchFamily="34" charset="0"/>
              </a:rPr>
              <a:t>Be free from retaliation for exercising safety and health rights</a:t>
            </a:r>
          </a:p>
        </p:txBody>
      </p:sp>
      <p:sp>
        <p:nvSpPr>
          <p:cNvPr id="12292" name="Slide Number Placeholder 3"/>
          <p:cNvSpPr>
            <a:spLocks noGrp="1"/>
          </p:cNvSpPr>
          <p:nvPr>
            <p:ph type="sldNum" sz="quarter" idx="12"/>
          </p:nvPr>
        </p:nvSpPr>
        <p:spPr bwMode="auto">
          <a:ln>
            <a:miter lim="800000"/>
            <a:headEnd/>
            <a:tailEnd/>
          </a:ln>
        </p:spPr>
        <p:txBody>
          <a:bodyPr/>
          <a:lstStyle/>
          <a:p>
            <a:pPr>
              <a:defRPr/>
            </a:pPr>
            <a:fld id="{BC303B0E-F593-449C-B36D-BD64D96696A3}" type="slidenum">
              <a:rPr lang="en-US" smtClean="0">
                <a:solidFill>
                  <a:schemeClr val="tx1"/>
                </a:solidFill>
              </a:rPr>
              <a:pPr>
                <a:defRPr/>
              </a:pPr>
              <a:t>9</a:t>
            </a:fld>
            <a:endParaRPr lang="en-US" smtClean="0">
              <a:solidFill>
                <a:schemeClr val="tx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oncourse">
  <a:themeElements>
    <a:clrScheme name="">
      <a:dk1>
        <a:srgbClr val="000000"/>
      </a:dk1>
      <a:lt1>
        <a:srgbClr val="FFFFFF"/>
      </a:lt1>
      <a:dk2>
        <a:srgbClr val="0033CC"/>
      </a:dk2>
      <a:lt2>
        <a:srgbClr val="FFFF00"/>
      </a:lt2>
      <a:accent1>
        <a:srgbClr val="FFFF00"/>
      </a:accent1>
      <a:accent2>
        <a:srgbClr val="99CCFF"/>
      </a:accent2>
      <a:accent3>
        <a:srgbClr val="AAADE2"/>
      </a:accent3>
      <a:accent4>
        <a:srgbClr val="DADADA"/>
      </a:accent4>
      <a:accent5>
        <a:srgbClr val="FFFFAA"/>
      </a:accent5>
      <a:accent6>
        <a:srgbClr val="8AB9E7"/>
      </a:accent6>
      <a:hlink>
        <a:srgbClr val="009999"/>
      </a:hlink>
      <a:folHlink>
        <a:srgbClr val="66FF33"/>
      </a:folHlink>
    </a:clrScheme>
    <a:fontScheme name="4_Concourse">
      <a:majorFont>
        <a:latin typeface="Lucida Sans Unicode"/>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2833</TotalTime>
  <Words>6518</Words>
  <Application>Microsoft Office PowerPoint</Application>
  <PresentationFormat>On-screen Show (4:3)</PresentationFormat>
  <Paragraphs>594</Paragraphs>
  <Slides>65</Slides>
  <Notes>28</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79" baseType="lpstr">
      <vt:lpstr>Arial</vt:lpstr>
      <vt:lpstr>ＭＳ Ｐゴシック</vt:lpstr>
      <vt:lpstr>Lucida Sans Unicode</vt:lpstr>
      <vt:lpstr>Wingdings 3</vt:lpstr>
      <vt:lpstr>Verdana</vt:lpstr>
      <vt:lpstr>Wingdings 2</vt:lpstr>
      <vt:lpstr>Calibri</vt:lpstr>
      <vt:lpstr>Wingdings</vt:lpstr>
      <vt:lpstr>Times New Roman</vt:lpstr>
      <vt:lpstr>CommonBullets</vt:lpstr>
      <vt:lpstr>4_Concourse</vt:lpstr>
      <vt:lpstr>Bitmap Image</vt:lpstr>
      <vt:lpstr>Microsoft Clip Gallery</vt:lpstr>
      <vt:lpstr>Microsoft Excel Worksheet</vt:lpstr>
      <vt:lpstr>Safety Administration for Construction - Class #2</vt:lpstr>
      <vt:lpstr>PowerPoint Presentation</vt:lpstr>
      <vt:lpstr>Lesson Overview</vt:lpstr>
      <vt:lpstr>PowerPoint Presentation</vt:lpstr>
      <vt:lpstr>Discussion Questions</vt:lpstr>
      <vt:lpstr>History of OSHA</vt:lpstr>
      <vt:lpstr>OSHA Coverage Activity</vt:lpstr>
      <vt:lpstr>OSHA’s Mission</vt:lpstr>
      <vt:lpstr>What Rights Do You Have Under OSHA?</vt:lpstr>
      <vt:lpstr>Worker Rights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Employers are Required to:</vt:lpstr>
      <vt:lpstr>PowerPoint Presentation</vt:lpstr>
      <vt:lpstr>What do the OSHA Standards Say?</vt:lpstr>
      <vt:lpstr>Most Frequently Cited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Safety and Health Programs</vt:lpstr>
      <vt:lpstr>PowerPoint Presentation</vt:lpstr>
      <vt:lpstr>PowerPoint Presentation</vt:lpstr>
      <vt:lpstr>Session Objectives</vt:lpstr>
      <vt:lpstr>What is your role?</vt:lpstr>
      <vt:lpstr>Major Program Elements</vt:lpstr>
      <vt:lpstr>Management Commitment Employee Involvement</vt:lpstr>
      <vt:lpstr>Management Commitment Elements</vt:lpstr>
      <vt:lpstr>Employee Involvement Elements</vt:lpstr>
      <vt:lpstr>Controlling the Hazards</vt:lpstr>
      <vt:lpstr>Safety and Health Inspections</vt:lpstr>
      <vt:lpstr>Comprehensive Site Survey</vt:lpstr>
      <vt:lpstr>Worksite Safety Planning</vt:lpstr>
      <vt:lpstr>Additional Worksite Planning</vt:lpstr>
      <vt:lpstr>Safety and Health Program Benefits</vt:lpstr>
      <vt:lpstr>Policy and Goals</vt:lpstr>
      <vt:lpstr>Safety and Health Training</vt:lpstr>
      <vt:lpstr>Safety and Health Orientation</vt:lpstr>
      <vt:lpstr>PowerPoint Presentation</vt:lpstr>
      <vt:lpstr>Specific Training Needs</vt:lpstr>
      <vt:lpstr>PowerPoint Presentation</vt:lpstr>
      <vt:lpstr>PowerPoint Presentation</vt:lpstr>
      <vt:lpstr>Planning for Workplace Emergencies</vt:lpstr>
      <vt:lpstr>Summary</vt:lpstr>
      <vt:lpstr>PowerPoint Presentation</vt:lpstr>
      <vt:lpstr>Recording Criteria Decision Tree</vt:lpstr>
      <vt:lpstr>Work-Relatedness</vt:lpstr>
      <vt:lpstr>Work-Relatedness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CAF Grant Class 1 Safety Administration</dc:creator>
  <cp:lastModifiedBy>Vosburgh, Linda - OSHA</cp:lastModifiedBy>
  <cp:revision>115</cp:revision>
  <dcterms:created xsi:type="dcterms:W3CDTF">2010-02-14T20:51:48Z</dcterms:created>
  <dcterms:modified xsi:type="dcterms:W3CDTF">2013-06-10T19:04:36Z</dcterms:modified>
</cp:coreProperties>
</file>